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92" r:id="rId2"/>
    <p:sldId id="300" r:id="rId3"/>
    <p:sldId id="301" r:id="rId4"/>
    <p:sldId id="302" r:id="rId5"/>
    <p:sldId id="303" r:id="rId6"/>
    <p:sldId id="304" r:id="rId7"/>
    <p:sldId id="305" r:id="rId8"/>
    <p:sldId id="316" r:id="rId9"/>
    <p:sldId id="367" r:id="rId10"/>
    <p:sldId id="368" r:id="rId11"/>
    <p:sldId id="369" r:id="rId12"/>
    <p:sldId id="307" r:id="rId13"/>
    <p:sldId id="308" r:id="rId14"/>
    <p:sldId id="310" r:id="rId15"/>
    <p:sldId id="344" r:id="rId16"/>
    <p:sldId id="345" r:id="rId17"/>
    <p:sldId id="346" r:id="rId18"/>
    <p:sldId id="347" r:id="rId19"/>
    <p:sldId id="355" r:id="rId20"/>
    <p:sldId id="356" r:id="rId21"/>
    <p:sldId id="364" r:id="rId22"/>
    <p:sldId id="365" r:id="rId23"/>
    <p:sldId id="366" r:id="rId24"/>
    <p:sldId id="330" r:id="rId25"/>
    <p:sldId id="318" r:id="rId26"/>
    <p:sldId id="319" r:id="rId27"/>
    <p:sldId id="320" r:id="rId28"/>
    <p:sldId id="361" r:id="rId29"/>
    <p:sldId id="326" r:id="rId30"/>
    <p:sldId id="327" r:id="rId31"/>
    <p:sldId id="328" r:id="rId32"/>
    <p:sldId id="329" r:id="rId33"/>
    <p:sldId id="363" r:id="rId34"/>
    <p:sldId id="362"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6699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055" autoAdjust="0"/>
  </p:normalViewPr>
  <p:slideViewPr>
    <p:cSldViewPr>
      <p:cViewPr varScale="1">
        <p:scale>
          <a:sx n="67" d="100"/>
          <a:sy n="67" d="100"/>
        </p:scale>
        <p:origin x="-10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30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FE2F9E3-F972-4FC4-8F80-D0316D50F09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6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A31AAB6-8D14-4D70-8374-85BB2C7B21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1446748F-11FA-4C44-9A31-76F106DAA19A}" type="slidenum">
              <a:rPr lang="en-US" smtClean="0"/>
              <a:pPr/>
              <a:t>5</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BB53929-9231-4FF9-ACF7-56BF83BB02B0}" type="slidenum">
              <a:rPr lang="en-GB" sz="1200"/>
              <a:pPr algn="r"/>
              <a:t>23</a:t>
            </a:fld>
            <a:endParaRPr lang="en-GB" sz="1200"/>
          </a:p>
        </p:txBody>
      </p:sp>
      <p:sp>
        <p:nvSpPr>
          <p:cNvPr id="51203" name="Text Box 2"/>
          <p:cNvSpPr txBox="1">
            <a:spLocks noChangeArrowheads="1"/>
          </p:cNvSpPr>
          <p:nvPr/>
        </p:nvSpPr>
        <p:spPr bwMode="auto">
          <a:xfrm>
            <a:off x="1162050" y="693738"/>
            <a:ext cx="4533900" cy="3429000"/>
          </a:xfrm>
          <a:prstGeom prst="rect">
            <a:avLst/>
          </a:prstGeom>
          <a:solidFill>
            <a:srgbClr val="FFFFFF"/>
          </a:solidFill>
          <a:ln w="9525">
            <a:solidFill>
              <a:srgbClr val="000000"/>
            </a:solidFill>
            <a:miter lim="800000"/>
            <a:headEnd/>
            <a:tailEnd/>
          </a:ln>
        </p:spPr>
        <p:txBody>
          <a:bodyPr wrap="none" lIns="89940" tIns="44970" rIns="89940" bIns="44970" anchor="ctr"/>
          <a:lstStyle/>
          <a:p>
            <a:endParaRPr lang="en-US">
              <a:latin typeface="Calibri" pitchFamily="34" charset="0"/>
            </a:endParaRPr>
          </a:p>
        </p:txBody>
      </p:sp>
      <p:sp>
        <p:nvSpPr>
          <p:cNvPr id="51204" name="Text Box 3"/>
          <p:cNvSpPr>
            <a:spLocks noGrp="1" noChangeArrowheads="1"/>
          </p:cNvSpPr>
          <p:nvPr>
            <p:ph type="body"/>
          </p:nvPr>
        </p:nvSpPr>
        <p:spPr>
          <a:xfrm>
            <a:off x="685800" y="4341813"/>
            <a:ext cx="5483225" cy="4116387"/>
          </a:xfrm>
          <a:noFill/>
          <a:ln/>
        </p:spPr>
        <p:txBody>
          <a:bodyPr wrap="none" lIns="88141" tIns="44071" rIns="88141" bIns="44071" anchor="ctr"/>
          <a:lstStyle/>
          <a:p>
            <a:pPr>
              <a:spcBef>
                <a:spcPct val="0"/>
              </a:spcBef>
            </a:pPr>
            <a:r>
              <a:rPr lang="en-US" smtClean="0"/>
              <a:t>In a different research direction, the lab develops new techniques to blend modeling, visualization, and analysis of scientific and abstract data into a seamless loop. The approach assists scientists in the exploration of data, helping them detect anomalies and interesting patterns. On the left, an example of anomaly detection from biomedical data. </a:t>
            </a:r>
          </a:p>
          <a:p>
            <a:pPr>
              <a:spcBef>
                <a:spcPct val="0"/>
              </a:spcBef>
            </a:pPr>
            <a:r>
              <a:rPr lang="en-US" smtClean="0"/>
              <a:t>On the right is shown a snapshot of The Chinese Room, a visualization interface developed by the lab for decoding and correcting poor</a:t>
            </a:r>
          </a:p>
          <a:p>
            <a:pPr>
              <a:spcBef>
                <a:spcPct val="0"/>
              </a:spcBef>
            </a:pPr>
            <a:r>
              <a:rPr lang="en-US" smtClean="0"/>
              <a:t>machine translations. The application helps machine translation researchers develop better machine translation systems.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65C3537-2199-46C9-8747-3F8B782AC3B7}" type="slidenum">
              <a:rPr lang="en-US" smtClean="0"/>
              <a:pPr/>
              <a:t>25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spcBef>
                <a:spcPct val="0"/>
              </a:spcBef>
            </a:pPr>
            <a:r>
              <a:rPr lang="en-US" smtClean="0"/>
              <a:t>Briefly state advantages (intensional policies rather than long ACLs, formal proofs, iterative, etc)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a:spcBef>
                <a:spcPct val="0"/>
              </a:spcBef>
            </a:pPr>
            <a:r>
              <a:rPr lang="en-US" smtClean="0"/>
              <a:t>Project 1: Human decision making involves belief revision based on judgment calls.  Investigating ways to automate this process while minimizing organizational risk.  Goal is to develop a decision-theoretic semantics for access control and flexible proof construction techniques to approximate this “gold standard”</a:t>
            </a:r>
          </a:p>
          <a:p>
            <a:pPr>
              <a:spcBef>
                <a:spcPct val="0"/>
              </a:spcBef>
            </a:pPr>
            <a:r>
              <a:rPr lang="en-US" smtClean="0"/>
              <a:t>Project 2: Integrating vertical trust metrics (digital credentials, etc) with horizontal trust metrics (reputation, interaction history, etc).  Many interesting query optimization problems to address.</a:t>
            </a:r>
          </a:p>
          <a:p>
            <a:pPr>
              <a:spcBef>
                <a:spcPct val="0"/>
              </a:spcBef>
            </a:pPr>
            <a:r>
              <a:rPr lang="en-US" smtClean="0"/>
              <a:t>NSF proposals submitted on both of these topics</a:t>
            </a:r>
          </a:p>
        </p:txBody>
      </p:sp>
      <p:sp>
        <p:nvSpPr>
          <p:cNvPr id="55300" name="Slide Number Placeholder 3"/>
          <p:cNvSpPr>
            <a:spLocks noGrp="1"/>
          </p:cNvSpPr>
          <p:nvPr>
            <p:ph type="sldNum" sz="quarter" idx="5"/>
          </p:nvPr>
        </p:nvSpPr>
        <p:spPr>
          <a:noFill/>
        </p:spPr>
        <p:txBody>
          <a:bodyPr/>
          <a:lstStyle/>
          <a:p>
            <a:fld id="{9CC3BF8F-66CF-41DD-8524-88620110D380}" type="slidenum">
              <a:rPr lang="en-US" smtClean="0"/>
              <a:pPr/>
              <a:t>26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a:spcBef>
                <a:spcPct val="0"/>
              </a:spcBef>
            </a:pPr>
            <a:r>
              <a:rPr lang="en-US" smtClean="0"/>
              <a:t>Interested in theory and practice of distributed knowledge management w.r.t. access control decision making in adversarial settings.</a:t>
            </a:r>
          </a:p>
          <a:p>
            <a:pPr>
              <a:spcBef>
                <a:spcPct val="0"/>
              </a:spcBef>
            </a:pPr>
            <a:r>
              <a:rPr lang="en-US" smtClean="0"/>
              <a:t>Applications: information flow in hospitals, sensor as logical db, pervasive, social networks and gossip, etc…</a:t>
            </a:r>
          </a:p>
        </p:txBody>
      </p:sp>
      <p:sp>
        <p:nvSpPr>
          <p:cNvPr id="56324" name="Slide Number Placeholder 3"/>
          <p:cNvSpPr>
            <a:spLocks noGrp="1"/>
          </p:cNvSpPr>
          <p:nvPr>
            <p:ph type="sldNum" sz="quarter" idx="5"/>
          </p:nvPr>
        </p:nvSpPr>
        <p:spPr>
          <a:noFill/>
        </p:spPr>
        <p:txBody>
          <a:bodyPr/>
          <a:lstStyle/>
          <a:p>
            <a:fld id="{FABC68F2-0B52-4D6B-B6A9-EC58F83FB8C9}" type="slidenum">
              <a:rPr lang="en-US" smtClean="0"/>
              <a:pPr/>
              <a:t>27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E8B52E-DB93-4F55-82FE-2DE4F862CD7A}" type="slidenum">
              <a:rPr lang="en-GB" sz="1200"/>
              <a:pPr algn="r"/>
              <a:t>28</a:t>
            </a:fld>
            <a:endParaRPr lang="en-GB" sz="1200"/>
          </a:p>
        </p:txBody>
      </p:sp>
      <p:sp>
        <p:nvSpPr>
          <p:cNvPr id="57347" name="Rectangle 1"/>
          <p:cNvSpPr>
            <a:spLocks noGrp="1" noRot="1" noChangeAspect="1" noChangeArrowheads="1" noTextEdit="1"/>
          </p:cNvSpPr>
          <p:nvPr>
            <p:ph type="sldImg"/>
          </p:nvPr>
        </p:nvSpPr>
        <p:spPr>
          <a:solidFill>
            <a:srgbClr val="FFFFFF"/>
          </a:solidFill>
          <a:ln/>
        </p:spPr>
      </p:sp>
      <p:sp>
        <p:nvSpPr>
          <p:cNvPr id="57348" name="Rectangle 2"/>
          <p:cNvSpPr>
            <a:spLocks noGrp="1" noChangeArrowheads="1"/>
          </p:cNvSpPr>
          <p:nvPr>
            <p:ph type="body" idx="1"/>
          </p:nvPr>
        </p:nvSpPr>
        <p:spPr>
          <a:noFill/>
          <a:ln/>
        </p:spPr>
        <p:txBody>
          <a:bodyPr wrap="none" anchor="ctr"/>
          <a:lstStyle/>
          <a:p>
            <a:r>
              <a:rPr lang="en-US" smtClean="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95E8A762-2CAD-4604-9AB8-C54BE11D1ECE}" type="slidenum">
              <a:rPr lang="en-US" smtClean="0"/>
              <a:pPr/>
              <a:t>32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E88A39-981B-42F2-A524-EB2708FCA738}" type="slidenum">
              <a:rPr lang="en-GB" sz="1200"/>
              <a:pPr algn="r"/>
              <a:t>34</a:t>
            </a:fld>
            <a:endParaRPr lang="en-GB" sz="1200"/>
          </a:p>
        </p:txBody>
      </p:sp>
      <p:sp>
        <p:nvSpPr>
          <p:cNvPr id="59395" name="Text Box 2"/>
          <p:cNvSpPr txBox="1">
            <a:spLocks noChangeArrowheads="1"/>
          </p:cNvSpPr>
          <p:nvPr/>
        </p:nvSpPr>
        <p:spPr bwMode="auto">
          <a:xfrm>
            <a:off x="1162050" y="693738"/>
            <a:ext cx="4533900" cy="3429000"/>
          </a:xfrm>
          <a:prstGeom prst="rect">
            <a:avLst/>
          </a:prstGeom>
          <a:solidFill>
            <a:srgbClr val="FFFFFF"/>
          </a:solidFill>
          <a:ln w="9525">
            <a:solidFill>
              <a:srgbClr val="000000"/>
            </a:solidFill>
            <a:miter lim="800000"/>
            <a:headEnd/>
            <a:tailEnd/>
          </a:ln>
        </p:spPr>
        <p:txBody>
          <a:bodyPr wrap="none" lIns="89940" tIns="44970" rIns="89940" bIns="44970" anchor="ctr"/>
          <a:lstStyle/>
          <a:p>
            <a:endParaRPr lang="en-US">
              <a:latin typeface="Calibri" pitchFamily="34" charset="0"/>
            </a:endParaRPr>
          </a:p>
        </p:txBody>
      </p:sp>
      <p:sp>
        <p:nvSpPr>
          <p:cNvPr id="59396" name="Text Box 3"/>
          <p:cNvSpPr>
            <a:spLocks noGrp="1" noChangeArrowheads="1"/>
          </p:cNvSpPr>
          <p:nvPr>
            <p:ph type="body"/>
          </p:nvPr>
        </p:nvSpPr>
        <p:spPr>
          <a:xfrm>
            <a:off x="685800" y="4341813"/>
            <a:ext cx="5483225" cy="4116387"/>
          </a:xfrm>
          <a:noFill/>
          <a:ln/>
        </p:spPr>
        <p:txBody>
          <a:bodyPr wrap="none" lIns="88141" tIns="44071" rIns="88141" bIns="44071" anchor="ctr"/>
          <a:lstStyle/>
          <a:p>
            <a:pPr>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mtClean="0"/>
              <a:t>all pictures were meant to illustrate the datasets we work with and analyze.</a:t>
            </a:r>
          </a:p>
          <a:p>
            <a:r>
              <a:rPr lang="en-US" smtClean="0"/>
              <a:t>The first picture illustrates time series data for one of the clinical variables (I believe it was blood pressure). In my NIH grant we analyze time series for hundreds of clinical variables.</a:t>
            </a:r>
          </a:p>
          <a:p>
            <a:r>
              <a:rPr lang="en-US" smtClean="0"/>
              <a:t>The second picture shows two mass spectrometry proteomic profiles from one of the UPCI's cancer studies. Peaks reflect the content of the proteins/peptides in the specimen, in our case mostly blood or serum.</a:t>
            </a:r>
          </a:p>
          <a:p>
            <a:r>
              <a:rPr lang="en-US" smtClean="0"/>
              <a:t>The third picture is a visualization of DNA microarray data for different microarray technologies. The third picture is really illustrative and not from our datasets.</a:t>
            </a:r>
          </a:p>
        </p:txBody>
      </p:sp>
      <p:sp>
        <p:nvSpPr>
          <p:cNvPr id="43012" name="Slide Number Placeholder 3"/>
          <p:cNvSpPr>
            <a:spLocks noGrp="1"/>
          </p:cNvSpPr>
          <p:nvPr>
            <p:ph type="sldNum" sz="quarter" idx="5"/>
          </p:nvPr>
        </p:nvSpPr>
        <p:spPr>
          <a:noFill/>
        </p:spPr>
        <p:txBody>
          <a:bodyPr/>
          <a:lstStyle/>
          <a:p>
            <a:fld id="{5BAA519A-D4FE-492D-ACCD-9EB95AFF4CC0}" type="slidenum">
              <a:rPr lang="en-US" smtClean="0"/>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smtClean="0"/>
              <a:t>This is a collaboration between Rebecca Hwa, Jan Wiebe, and researchers in the Department of Biomedical Informatics in the medical school.  The lead PI is Wendy Chapman, an assistant professor in DBMI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E7DFB0B-83E4-436B-9AEA-EFC1553525CB}" type="slidenum">
              <a:rPr lang="en-US" sz="1200"/>
              <a:pPr algn="r"/>
              <a:t>9</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mtClean="0"/>
              <a:t>We perform information extraction on what are called subjective expressions, which are expressions of opinions, motivations, emotions, sentiments and so on in natural language.</a:t>
            </a:r>
          </a:p>
          <a:p>
            <a:endParaRPr lang="en-US" smtClean="0"/>
          </a:p>
          <a:p>
            <a:r>
              <a:rPr lang="en-US" smtClean="0"/>
              <a:t>The start, the system needs to recognize that there is a subjective expression in the first place.  Here we have that the angolans are terrified of the marburg virus.</a:t>
            </a:r>
          </a:p>
          <a:p>
            <a:endParaRPr lang="en-US" smtClean="0"/>
          </a:p>
          <a:p>
            <a:r>
              <a:rPr lang="en-US" smtClean="0"/>
              <a:t>Then, we want to recognize the holder – whose subjectivity it is – here, whose emotion it is.  </a:t>
            </a:r>
          </a:p>
          <a:p>
            <a:endParaRPr lang="en-US" smtClean="0"/>
          </a:p>
          <a:p>
            <a:r>
              <a:rPr lang="en-US" smtClean="0"/>
              <a:t>And, we want to recognize the topic of the subjectivity – here, what the people are afraid of.</a:t>
            </a:r>
          </a:p>
          <a:p>
            <a:endParaRPr lang="en-US" smtClean="0"/>
          </a:p>
          <a:p>
            <a:r>
              <a:rPr lang="en-US" smtClean="0"/>
              <a:t>This is all represented in a frame-based representation.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A14986B-2409-4DEF-8720-3A21634E99F3}" type="slidenum">
              <a:rPr lang="en-US" sz="1200"/>
              <a:pPr algn="r"/>
              <a:t>10</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mtClean="0"/>
              <a:t>[Perhaps delete this slide; might be too much]</a:t>
            </a:r>
          </a:p>
          <a:p>
            <a:endParaRPr lang="en-US" smtClean="0"/>
          </a:p>
          <a:p>
            <a:r>
              <a:rPr lang="en-US" smtClean="0"/>
              <a:t>Here is an extended example, which shows two perspectives on an issue. </a:t>
            </a:r>
          </a:p>
          <a:p>
            <a:r>
              <a:rPr lang="en-US" smtClean="0"/>
              <a:t> </a:t>
            </a:r>
          </a:p>
          <a:p>
            <a:r>
              <a:rPr lang="en-US" smtClean="0"/>
              <a:t>[Read it.]</a:t>
            </a:r>
          </a:p>
          <a:p>
            <a:r>
              <a:rPr lang="en-US" smtClean="0"/>
              <a:t> </a:t>
            </a:r>
          </a:p>
          <a:p>
            <a:r>
              <a:rPr lang="en-US" smtClean="0"/>
              <a:t>Here, we see negative opinions of the Australian press against Italy; a negative attitude toward the late penalty; </a:t>
            </a:r>
          </a:p>
          <a:p>
            <a:r>
              <a:rPr lang="en-US" smtClean="0"/>
              <a:t> </a:t>
            </a:r>
          </a:p>
          <a:p>
            <a:r>
              <a:rPr lang="en-US" smtClean="0"/>
              <a:t>Skipping to the end, the coach has a positive opinion toward the penalty (it was rightly given) </a:t>
            </a:r>
          </a:p>
          <a:p>
            <a:r>
              <a:rPr lang="en-US" smtClean="0"/>
              <a:t> </a:t>
            </a:r>
          </a:p>
          <a:p>
            <a:r>
              <a:rPr lang="en-US" smtClean="0"/>
              <a:t>So, the idea is for all of the individual expressions of opinions to be identified... </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2AA4B06-1163-4C7B-9C36-A6FF59E653C3}" type="slidenum">
              <a:rPr lang="en-US" sz="1200"/>
              <a:pPr algn="r"/>
              <a:t>11</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smtClean="0"/>
              <a:t>An earlier movie you saw is about CERATOPS’ work on extracting events from text.  In this phase of our work, we go further and extract opinions, and then summarize them for use in text processing applications.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6B865E5-BE57-48A4-B62B-2D4B6F0355C2}" type="slidenum">
              <a:rPr lang="en-US" smtClean="0"/>
              <a:pPr/>
              <a:t>12</a:t>
            </a:fld>
            <a:endParaRPr lang="en-US" smtClean="0"/>
          </a:p>
        </p:txBody>
      </p:sp>
      <p:sp>
        <p:nvSpPr>
          <p:cNvPr id="48131" name="Rectangle 2"/>
          <p:cNvSpPr>
            <a:spLocks noGrp="1" noRot="1" noChangeAspect="1" noChangeArrowheads="1" noTextEdit="1"/>
          </p:cNvSpPr>
          <p:nvPr>
            <p:ph type="sldImg"/>
          </p:nvPr>
        </p:nvSpPr>
        <p:spPr>
          <a:xfrm>
            <a:off x="1123950" y="690563"/>
            <a:ext cx="4603750" cy="3452812"/>
          </a:xfrm>
          <a:ln/>
        </p:spPr>
      </p:sp>
      <p:sp>
        <p:nvSpPr>
          <p:cNvPr id="48132" name="Rectangle 3"/>
          <p:cNvSpPr>
            <a:spLocks noGrp="1" noChangeArrowheads="1"/>
          </p:cNvSpPr>
          <p:nvPr>
            <p:ph type="body" idx="1"/>
          </p:nvPr>
        </p:nvSpPr>
        <p:spPr>
          <a:xfrm>
            <a:off x="903288" y="4373563"/>
            <a:ext cx="5045075" cy="4067175"/>
          </a:xfrm>
          <a:noFill/>
          <a:ln/>
        </p:spPr>
        <p:txBody>
          <a:bodyPr/>
          <a:lstStyle/>
          <a:p>
            <a:r>
              <a:rPr lang="en-US" smtClean="0"/>
              <a:t>So what is a SDS? At a very high level we can think of it as a system that provides spoken, natural language access to a backend database. Typically this is through a telephone though it could as well be through a microphone attached to your PC. So at the front end of such a system is an ASR or automatic speech recognition system through which the system listens to the user and a text-to-speech or TTS component through which the system speaks to the user. At the backend is a database; and in the middle sits the component that determines how the system responds to the user – that we can think of as a dialogue strategy or dialogue policy or manager. This is the component we are interested in.</a:t>
            </a:r>
          </a:p>
          <a:p>
            <a:r>
              <a:rPr lang="en-US"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457D92C-33A7-4ACD-A314-379FFEB8E0D6}" type="slidenum">
              <a:rPr lang="en-US" smtClean="0"/>
              <a:pPr/>
              <a:t>13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mtClean="0"/>
              <a:t>Education methods</a:t>
            </a:r>
          </a:p>
          <a:p>
            <a:r>
              <a:rPr lang="en-US" smtClean="0"/>
              <a:t>Improve understanding not only of </a:t>
            </a:r>
            <a:r>
              <a:rPr lang="en-US" b="1" smtClean="0"/>
              <a:t>what</a:t>
            </a:r>
            <a:r>
              <a:rPr lang="en-US" smtClean="0"/>
              <a:t> student says but also </a:t>
            </a:r>
            <a:r>
              <a:rPr lang="en-US" b="1" smtClean="0"/>
              <a:t>how </a:t>
            </a:r>
            <a:r>
              <a:rPr lang="en-US" smtClean="0"/>
              <a:t>he says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B9D2CC3-5AAD-4277-AED0-8611A4183E7F}" type="slidenum">
              <a:rPr lang="en-GB" sz="1200"/>
              <a:pPr algn="r"/>
              <a:t>22</a:t>
            </a:fld>
            <a:endParaRPr lang="en-GB"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a:spcBef>
                <a:spcPct val="0"/>
              </a:spcBef>
            </a:pPr>
            <a:r>
              <a:rPr lang="en-US" smtClean="0"/>
              <a:t>For example, in collaboration with the dept of Orthopaedics in the Pitt School of Medicine, the Visualization  lab pioneers new image processing, and graphics-based modeling and simulation techniques to enable the construction of predictive models of anatomical structures from incomplete data. Such data include medical measurements (most of them uncertain and incomplete), literature reports, expert knowledge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A8952E6-BF1D-436C-8E81-BC65A95AAD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0676931-B6EB-4209-9990-7AC2541B5D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82DC8FC-9F7E-44D6-A1FE-C48128EF0DC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FB51CD9-B310-4A40-8CE7-4E2F431D8D5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8F7887D1-427F-470B-89E0-9EC18EC55A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07A33077-30A0-4ADF-B9D0-A8F0D33EC29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BBC21BE-E589-4184-BB5D-FF9D916668B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80D4AC2-28E7-46B9-AF97-08F1FC46A8C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A5FFAE1-C8ED-45E9-B174-A2B3C8C44B9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5152335-D5B2-4FA8-80BD-CAE9F44C31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7DECC30-3526-40E4-89C5-79F8AEEA14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58D7A1D-8C62-475E-BBB1-65C2404B49B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FE019A3-5E7C-4E01-BA1C-C813DBE0BB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0D5F43B-D849-4DFC-B6B5-C6A57F311E3D}" type="slidenum">
              <a:rPr lang="en-US"/>
              <a:pPr>
                <a:defRPr/>
              </a:pPr>
              <a:t>‹#›</a:t>
            </a:fld>
            <a:endParaRPr lang="en-US"/>
          </a:p>
        </p:txBody>
      </p:sp>
      <p:pic>
        <p:nvPicPr>
          <p:cNvPr id="3075" name="Picture 7"/>
          <p:cNvPicPr>
            <a:picLocks noChangeArrowheads="1"/>
          </p:cNvPicPr>
          <p:nvPr userDrawn="1"/>
        </p:nvPicPr>
        <p:blipFill>
          <a:blip r:embed="rId15" cstate="print"/>
          <a:srcRect/>
          <a:stretch>
            <a:fillRect/>
          </a:stretch>
        </p:blipFill>
        <p:spPr bwMode="auto">
          <a:xfrm>
            <a:off x="7924800" y="152400"/>
            <a:ext cx="989013" cy="952500"/>
          </a:xfrm>
          <a:prstGeom prst="rect">
            <a:avLst/>
          </a:prstGeom>
          <a:noFill/>
          <a:ln w="28575">
            <a:solidFill>
              <a:schemeClr val="tx1"/>
            </a:solidFill>
            <a:miter lim="800000"/>
            <a:headEnd/>
            <a:tailEnd/>
          </a:ln>
        </p:spPr>
      </p:pic>
    </p:spTree>
  </p:cSld>
  <p:clrMap bg1="lt1" tx1="dk1" bg2="lt2" tx2="dk2" accent1="accent1" accent2="accent2" accent3="accent3" accent4="accent4" accent5="accent5" accent6="accent6" hlink="hlink" folHlink="folHlink"/>
  <p:sldLayoutIdLst>
    <p:sldLayoutId id="2147483747" r:id="rId1"/>
    <p:sldLayoutId id="2147483758"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wmf"/><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6.wmf"/><Relationship Id="rId4" Type="http://schemas.openxmlformats.org/officeDocument/2006/relationships/image" Target="../media/image55.wmf"/></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0"/>
          <p:cNvSpPr txBox="1">
            <a:spLocks noChangeArrowheads="1"/>
          </p:cNvSpPr>
          <p:nvPr/>
        </p:nvSpPr>
        <p:spPr bwMode="auto">
          <a:xfrm>
            <a:off x="1295400" y="304800"/>
            <a:ext cx="6102350" cy="1077913"/>
          </a:xfrm>
          <a:prstGeom prst="rect">
            <a:avLst/>
          </a:prstGeom>
          <a:noFill/>
          <a:ln w="9525">
            <a:noFill/>
            <a:miter lim="800000"/>
            <a:headEnd/>
            <a:tailEnd/>
          </a:ln>
        </p:spPr>
        <p:txBody>
          <a:bodyPr wrap="none">
            <a:spAutoFit/>
          </a:bodyPr>
          <a:lstStyle/>
          <a:p>
            <a:pPr algn="ctr"/>
            <a:r>
              <a:rPr lang="en-US" sz="3200"/>
              <a:t>Computing Research and Education</a:t>
            </a:r>
          </a:p>
          <a:p>
            <a:pPr algn="ctr"/>
            <a:r>
              <a:rPr lang="en-US" sz="3200"/>
              <a:t>at The University of Pittsburgh</a:t>
            </a:r>
          </a:p>
        </p:txBody>
      </p:sp>
      <p:grpSp>
        <p:nvGrpSpPr>
          <p:cNvPr id="6147" name="Group 46"/>
          <p:cNvGrpSpPr>
            <a:grpSpLocks/>
          </p:cNvGrpSpPr>
          <p:nvPr/>
        </p:nvGrpSpPr>
        <p:grpSpPr bwMode="auto">
          <a:xfrm>
            <a:off x="381000" y="1524000"/>
            <a:ext cx="8066088" cy="1295400"/>
            <a:chOff x="381000" y="1524000"/>
            <a:chExt cx="8066088" cy="1295400"/>
          </a:xfrm>
        </p:grpSpPr>
        <p:sp>
          <p:nvSpPr>
            <p:cNvPr id="6157" name="Oval 4"/>
            <p:cNvSpPr>
              <a:spLocks noChangeArrowheads="1"/>
            </p:cNvSpPr>
            <p:nvPr/>
          </p:nvSpPr>
          <p:spPr bwMode="auto">
            <a:xfrm>
              <a:off x="3048000" y="1676400"/>
              <a:ext cx="750888" cy="685800"/>
            </a:xfrm>
            <a:prstGeom prst="ellipse">
              <a:avLst/>
            </a:prstGeom>
            <a:solidFill>
              <a:schemeClr val="accent1"/>
            </a:solidFill>
            <a:ln w="9525">
              <a:solidFill>
                <a:schemeClr val="tx1"/>
              </a:solidFill>
              <a:round/>
              <a:headEnd/>
              <a:tailEnd/>
            </a:ln>
          </p:spPr>
          <p:txBody>
            <a:bodyPr wrap="none" anchor="ctr"/>
            <a:lstStyle/>
            <a:p>
              <a:pPr algn="ctr"/>
              <a:r>
                <a:rPr lang="en-US" sz="1800"/>
                <a:t>Physics</a:t>
              </a:r>
            </a:p>
          </p:txBody>
        </p:sp>
        <p:sp>
          <p:nvSpPr>
            <p:cNvPr id="6158" name="Oval 10"/>
            <p:cNvSpPr>
              <a:spLocks noChangeArrowheads="1"/>
            </p:cNvSpPr>
            <p:nvPr/>
          </p:nvSpPr>
          <p:spPr bwMode="auto">
            <a:xfrm>
              <a:off x="5105400" y="1600200"/>
              <a:ext cx="750888" cy="685800"/>
            </a:xfrm>
            <a:prstGeom prst="ellipse">
              <a:avLst/>
            </a:prstGeom>
            <a:solidFill>
              <a:schemeClr val="accent1"/>
            </a:solidFill>
            <a:ln w="9525">
              <a:solidFill>
                <a:schemeClr val="tx1"/>
              </a:solidFill>
              <a:round/>
              <a:headEnd/>
              <a:tailEnd/>
            </a:ln>
          </p:spPr>
          <p:txBody>
            <a:bodyPr wrap="none" anchor="ctr"/>
            <a:lstStyle/>
            <a:p>
              <a:pPr algn="ctr"/>
              <a:r>
                <a:rPr lang="en-US" sz="2000"/>
                <a:t>Econ</a:t>
              </a:r>
            </a:p>
          </p:txBody>
        </p:sp>
        <p:sp>
          <p:nvSpPr>
            <p:cNvPr id="6159" name="Oval 11"/>
            <p:cNvSpPr>
              <a:spLocks noChangeArrowheads="1"/>
            </p:cNvSpPr>
            <p:nvPr/>
          </p:nvSpPr>
          <p:spPr bwMode="auto">
            <a:xfrm>
              <a:off x="381000" y="1981200"/>
              <a:ext cx="750888" cy="685800"/>
            </a:xfrm>
            <a:prstGeom prst="ellipse">
              <a:avLst/>
            </a:prstGeom>
            <a:solidFill>
              <a:schemeClr val="accent1"/>
            </a:solidFill>
            <a:ln w="9525">
              <a:solidFill>
                <a:schemeClr val="tx1"/>
              </a:solidFill>
              <a:round/>
              <a:headEnd/>
              <a:tailEnd/>
            </a:ln>
          </p:spPr>
          <p:txBody>
            <a:bodyPr wrap="none" anchor="ctr"/>
            <a:lstStyle/>
            <a:p>
              <a:pPr algn="ctr"/>
              <a:r>
                <a:rPr lang="en-US" sz="2000"/>
                <a:t>Math</a:t>
              </a:r>
            </a:p>
          </p:txBody>
        </p:sp>
        <p:sp>
          <p:nvSpPr>
            <p:cNvPr id="6160" name="Oval 12"/>
            <p:cNvSpPr>
              <a:spLocks noChangeArrowheads="1"/>
            </p:cNvSpPr>
            <p:nvPr/>
          </p:nvSpPr>
          <p:spPr bwMode="auto">
            <a:xfrm>
              <a:off x="2133600" y="1981200"/>
              <a:ext cx="750888" cy="685800"/>
            </a:xfrm>
            <a:prstGeom prst="ellipse">
              <a:avLst/>
            </a:prstGeom>
            <a:solidFill>
              <a:schemeClr val="accent1"/>
            </a:solidFill>
            <a:ln w="9525">
              <a:solidFill>
                <a:schemeClr val="tx1"/>
              </a:solidFill>
              <a:round/>
              <a:headEnd/>
              <a:tailEnd/>
            </a:ln>
          </p:spPr>
          <p:txBody>
            <a:bodyPr wrap="none" anchor="ctr"/>
            <a:lstStyle/>
            <a:p>
              <a:pPr algn="ctr"/>
              <a:r>
                <a:rPr lang="en-US" sz="2000"/>
                <a:t>Bio.</a:t>
              </a:r>
            </a:p>
          </p:txBody>
        </p:sp>
        <p:sp>
          <p:nvSpPr>
            <p:cNvPr id="6161" name="Oval 13"/>
            <p:cNvSpPr>
              <a:spLocks noChangeArrowheads="1"/>
            </p:cNvSpPr>
            <p:nvPr/>
          </p:nvSpPr>
          <p:spPr bwMode="auto">
            <a:xfrm>
              <a:off x="5867400" y="2133600"/>
              <a:ext cx="750888" cy="685800"/>
            </a:xfrm>
            <a:prstGeom prst="ellipse">
              <a:avLst/>
            </a:prstGeom>
            <a:solidFill>
              <a:schemeClr val="accent1"/>
            </a:solidFill>
            <a:ln w="9525">
              <a:solidFill>
                <a:schemeClr val="tx1"/>
              </a:solidFill>
              <a:round/>
              <a:headEnd/>
              <a:tailEnd/>
            </a:ln>
          </p:spPr>
          <p:txBody>
            <a:bodyPr wrap="none" anchor="ctr"/>
            <a:lstStyle/>
            <a:p>
              <a:pPr algn="ctr"/>
              <a:r>
                <a:rPr lang="en-US" sz="2000"/>
                <a:t>Chem.</a:t>
              </a:r>
            </a:p>
          </p:txBody>
        </p:sp>
        <p:sp>
          <p:nvSpPr>
            <p:cNvPr id="6162" name="Oval 14"/>
            <p:cNvSpPr>
              <a:spLocks noChangeArrowheads="1"/>
            </p:cNvSpPr>
            <p:nvPr/>
          </p:nvSpPr>
          <p:spPr bwMode="auto">
            <a:xfrm>
              <a:off x="6553200" y="1524000"/>
              <a:ext cx="1219200" cy="747713"/>
            </a:xfrm>
            <a:prstGeom prst="ellipse">
              <a:avLst/>
            </a:prstGeom>
            <a:solidFill>
              <a:schemeClr val="accent1"/>
            </a:solidFill>
            <a:ln w="9525">
              <a:solidFill>
                <a:schemeClr val="tx1"/>
              </a:solidFill>
              <a:round/>
              <a:headEnd/>
              <a:tailEnd/>
            </a:ln>
          </p:spPr>
          <p:txBody>
            <a:bodyPr wrap="none" anchor="ctr"/>
            <a:lstStyle/>
            <a:p>
              <a:pPr algn="ctr"/>
              <a:r>
                <a:rPr lang="en-US" sz="2000"/>
                <a:t>Social </a:t>
              </a:r>
            </a:p>
            <a:p>
              <a:pPr algn="ctr"/>
              <a:r>
                <a:rPr lang="en-US" sz="2000"/>
                <a:t>sciences.</a:t>
              </a:r>
            </a:p>
          </p:txBody>
        </p:sp>
        <p:sp>
          <p:nvSpPr>
            <p:cNvPr id="6163" name="Oval 16"/>
            <p:cNvSpPr>
              <a:spLocks noChangeArrowheads="1"/>
            </p:cNvSpPr>
            <p:nvPr/>
          </p:nvSpPr>
          <p:spPr bwMode="auto">
            <a:xfrm>
              <a:off x="1295400" y="1676400"/>
              <a:ext cx="750888" cy="685800"/>
            </a:xfrm>
            <a:prstGeom prst="ellipse">
              <a:avLst/>
            </a:prstGeom>
            <a:solidFill>
              <a:schemeClr val="accent1"/>
            </a:solidFill>
            <a:ln w="9525">
              <a:solidFill>
                <a:schemeClr val="tx1"/>
              </a:solidFill>
              <a:round/>
              <a:headEnd/>
              <a:tailEnd/>
            </a:ln>
          </p:spPr>
          <p:txBody>
            <a:bodyPr wrap="none" anchor="ctr"/>
            <a:lstStyle/>
            <a:p>
              <a:pPr algn="ctr"/>
              <a:r>
                <a:rPr lang="en-US" sz="1600"/>
                <a:t>Pub.</a:t>
              </a:r>
            </a:p>
            <a:p>
              <a:pPr algn="ctr"/>
              <a:r>
                <a:rPr lang="en-US" sz="1600"/>
                <a:t>Health.</a:t>
              </a:r>
            </a:p>
          </p:txBody>
        </p:sp>
        <p:sp>
          <p:nvSpPr>
            <p:cNvPr id="6164" name="Oval 20"/>
            <p:cNvSpPr>
              <a:spLocks noChangeArrowheads="1"/>
            </p:cNvSpPr>
            <p:nvPr/>
          </p:nvSpPr>
          <p:spPr bwMode="auto">
            <a:xfrm>
              <a:off x="7696200" y="2057400"/>
              <a:ext cx="750888" cy="685800"/>
            </a:xfrm>
            <a:prstGeom prst="ellipse">
              <a:avLst/>
            </a:prstGeom>
            <a:solidFill>
              <a:schemeClr val="accent1"/>
            </a:solidFill>
            <a:ln w="9525">
              <a:solidFill>
                <a:schemeClr val="tx1"/>
              </a:solidFill>
              <a:round/>
              <a:headEnd/>
              <a:tailEnd/>
            </a:ln>
          </p:spPr>
          <p:txBody>
            <a:bodyPr wrap="none" anchor="ctr"/>
            <a:lstStyle/>
            <a:p>
              <a:pPr algn="ctr"/>
              <a:r>
                <a:rPr lang="en-US" sz="2000"/>
                <a:t>Eng.</a:t>
              </a:r>
            </a:p>
          </p:txBody>
        </p:sp>
        <p:sp>
          <p:nvSpPr>
            <p:cNvPr id="6165" name="Oval 22"/>
            <p:cNvSpPr>
              <a:spLocks noChangeArrowheads="1"/>
            </p:cNvSpPr>
            <p:nvPr/>
          </p:nvSpPr>
          <p:spPr bwMode="auto">
            <a:xfrm>
              <a:off x="3810000" y="1981200"/>
              <a:ext cx="1219200" cy="823913"/>
            </a:xfrm>
            <a:prstGeom prst="ellipse">
              <a:avLst/>
            </a:prstGeom>
            <a:solidFill>
              <a:schemeClr val="accent1"/>
            </a:solidFill>
            <a:ln w="9525">
              <a:solidFill>
                <a:schemeClr val="tx1"/>
              </a:solidFill>
              <a:round/>
              <a:headEnd/>
              <a:tailEnd/>
            </a:ln>
          </p:spPr>
          <p:txBody>
            <a:bodyPr wrap="none" anchor="ctr"/>
            <a:lstStyle/>
            <a:p>
              <a:pPr algn="ctr"/>
              <a:r>
                <a:rPr lang="en-US" sz="2000"/>
                <a:t>Medical</a:t>
              </a:r>
            </a:p>
            <a:p>
              <a:pPr algn="ctr"/>
              <a:r>
                <a:rPr lang="en-US" sz="2000"/>
                <a:t>school.</a:t>
              </a:r>
            </a:p>
          </p:txBody>
        </p:sp>
      </p:grpSp>
      <p:sp>
        <p:nvSpPr>
          <p:cNvPr id="38" name="Oval 11"/>
          <p:cNvSpPr>
            <a:spLocks noChangeArrowheads="1"/>
          </p:cNvSpPr>
          <p:nvPr/>
        </p:nvSpPr>
        <p:spPr bwMode="auto">
          <a:xfrm>
            <a:off x="1676400" y="5867400"/>
            <a:ext cx="4953000" cy="914400"/>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en-US" sz="2000" dirty="0"/>
              <a:t>The Pittsburgh Supercomputing Center</a:t>
            </a:r>
          </a:p>
        </p:txBody>
      </p:sp>
      <p:grpSp>
        <p:nvGrpSpPr>
          <p:cNvPr id="6149" name="Group 44"/>
          <p:cNvGrpSpPr>
            <a:grpSpLocks/>
          </p:cNvGrpSpPr>
          <p:nvPr/>
        </p:nvGrpSpPr>
        <p:grpSpPr bwMode="auto">
          <a:xfrm>
            <a:off x="152400" y="3048000"/>
            <a:ext cx="8839200" cy="1295400"/>
            <a:chOff x="152400" y="3048000"/>
            <a:chExt cx="8839200" cy="1295400"/>
          </a:xfrm>
        </p:grpSpPr>
        <p:sp>
          <p:nvSpPr>
            <p:cNvPr id="39" name="Rounded Rectangle 38"/>
            <p:cNvSpPr/>
            <p:nvPr/>
          </p:nvSpPr>
          <p:spPr>
            <a:xfrm>
              <a:off x="152400" y="3048000"/>
              <a:ext cx="24384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2"/>
                  </a:solidFill>
                </a:rPr>
                <a:t>School of Information Science</a:t>
              </a:r>
            </a:p>
          </p:txBody>
        </p:sp>
        <p:sp>
          <p:nvSpPr>
            <p:cNvPr id="40" name="Rounded Rectangle 39"/>
            <p:cNvSpPr/>
            <p:nvPr/>
          </p:nvSpPr>
          <p:spPr>
            <a:xfrm>
              <a:off x="2895600" y="3048000"/>
              <a:ext cx="27432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2"/>
                  </a:solidFill>
                </a:rPr>
                <a:t>Department of </a:t>
              </a:r>
            </a:p>
            <a:p>
              <a:pPr algn="ctr">
                <a:defRPr/>
              </a:pPr>
              <a:r>
                <a:rPr lang="en-US" sz="2000" dirty="0">
                  <a:solidFill>
                    <a:schemeClr val="tx2"/>
                  </a:solidFill>
                </a:rPr>
                <a:t>Computer Science</a:t>
              </a:r>
            </a:p>
            <a:p>
              <a:pPr algn="ctr">
                <a:defRPr/>
              </a:pPr>
              <a:r>
                <a:rPr lang="en-US" sz="1800" dirty="0">
                  <a:solidFill>
                    <a:schemeClr val="tx2"/>
                  </a:solidFill>
                </a:rPr>
                <a:t>(Arts &amp; Sciences)</a:t>
              </a:r>
            </a:p>
          </p:txBody>
        </p:sp>
        <p:sp>
          <p:nvSpPr>
            <p:cNvPr id="41" name="Rounded Rectangle 40"/>
            <p:cNvSpPr/>
            <p:nvPr/>
          </p:nvSpPr>
          <p:spPr>
            <a:xfrm>
              <a:off x="5867400" y="3048000"/>
              <a:ext cx="31242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2"/>
                  </a:solidFill>
                </a:rPr>
                <a:t>Department of Electrical and Computer Engineering</a:t>
              </a:r>
            </a:p>
            <a:p>
              <a:pPr algn="ctr">
                <a:defRPr/>
              </a:pPr>
              <a:r>
                <a:rPr lang="en-US" sz="1800" dirty="0">
                  <a:solidFill>
                    <a:schemeClr val="tx2"/>
                  </a:solidFill>
                </a:rPr>
                <a:t>(School of Engineering)</a:t>
              </a:r>
            </a:p>
          </p:txBody>
        </p:sp>
      </p:grpSp>
      <p:grpSp>
        <p:nvGrpSpPr>
          <p:cNvPr id="6150" name="Group 45"/>
          <p:cNvGrpSpPr>
            <a:grpSpLocks/>
          </p:cNvGrpSpPr>
          <p:nvPr/>
        </p:nvGrpSpPr>
        <p:grpSpPr bwMode="auto">
          <a:xfrm>
            <a:off x="838200" y="4572000"/>
            <a:ext cx="6934200" cy="1066800"/>
            <a:chOff x="838200" y="4572000"/>
            <a:chExt cx="6934200" cy="1066800"/>
          </a:xfrm>
        </p:grpSpPr>
        <p:sp>
          <p:nvSpPr>
            <p:cNvPr id="42" name="Rounded Rectangle 41"/>
            <p:cNvSpPr/>
            <p:nvPr/>
          </p:nvSpPr>
          <p:spPr>
            <a:xfrm>
              <a:off x="838200" y="4572000"/>
              <a:ext cx="2057400" cy="1066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2"/>
                  </a:solidFill>
                </a:rPr>
                <a:t>Department of Biomedical Informatics</a:t>
              </a:r>
            </a:p>
          </p:txBody>
        </p:sp>
        <p:sp>
          <p:nvSpPr>
            <p:cNvPr id="43" name="Rounded Rectangle 42"/>
            <p:cNvSpPr/>
            <p:nvPr/>
          </p:nvSpPr>
          <p:spPr>
            <a:xfrm>
              <a:off x="3276600" y="4572000"/>
              <a:ext cx="2057400" cy="1066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2"/>
                  </a:solidFill>
                </a:rPr>
                <a:t>Department of Computational Biology</a:t>
              </a:r>
            </a:p>
          </p:txBody>
        </p:sp>
        <p:sp>
          <p:nvSpPr>
            <p:cNvPr id="44" name="Rounded Rectangle 43"/>
            <p:cNvSpPr/>
            <p:nvPr/>
          </p:nvSpPr>
          <p:spPr>
            <a:xfrm>
              <a:off x="5715000" y="4572000"/>
              <a:ext cx="2057400" cy="1066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2"/>
                  </a:solidFill>
                </a:rPr>
                <a:t>The School of Business</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bwMode="auto">
          <a:xfrm>
            <a:off x="457200" y="228600"/>
            <a:ext cx="8229600" cy="1143000"/>
          </a:xfrm>
          <a:prstGeom prst="rect">
            <a:avLst/>
          </a:prstGeom>
          <a:noFill/>
          <a:ln>
            <a:miter lim="800000"/>
            <a:headEnd/>
            <a:tailEnd/>
          </a:ln>
        </p:spPr>
        <p:txBody>
          <a:bodyPr/>
          <a:lstStyle/>
          <a:p>
            <a:r>
              <a:rPr lang="en-US" sz="3600" smtClean="0"/>
              <a:t>Fine-grained Opinions</a:t>
            </a:r>
            <a:br>
              <a:rPr lang="en-US" sz="3600" smtClean="0"/>
            </a:br>
            <a:endParaRPr lang="en-US" sz="3600" smtClean="0"/>
          </a:p>
        </p:txBody>
      </p:sp>
      <p:sp>
        <p:nvSpPr>
          <p:cNvPr id="15363" name="Text Box 3"/>
          <p:cNvSpPr txBox="1">
            <a:spLocks noChangeArrowheads="1"/>
          </p:cNvSpPr>
          <p:nvPr/>
        </p:nvSpPr>
        <p:spPr bwMode="auto">
          <a:xfrm>
            <a:off x="152400" y="990600"/>
            <a:ext cx="7924800" cy="2970213"/>
          </a:xfrm>
          <a:prstGeom prst="rect">
            <a:avLst/>
          </a:prstGeom>
          <a:noFill/>
          <a:ln w="9525">
            <a:noFill/>
            <a:miter lim="800000"/>
            <a:headEnd/>
            <a:tailEnd/>
          </a:ln>
        </p:spPr>
        <p:txBody>
          <a:bodyPr>
            <a:spAutoFit/>
          </a:bodyPr>
          <a:lstStyle/>
          <a:p>
            <a:pPr>
              <a:spcBef>
                <a:spcPct val="50000"/>
              </a:spcBef>
            </a:pPr>
            <a:r>
              <a:rPr lang="en-US" sz="2200">
                <a:latin typeface="Verdana" pitchFamily="34" charset="0"/>
              </a:rPr>
              <a:t>Australian press has </a:t>
            </a:r>
            <a:r>
              <a:rPr lang="en-US" sz="2200" u="sng">
                <a:solidFill>
                  <a:srgbClr val="FF0000"/>
                </a:solidFill>
                <a:latin typeface="Verdana" pitchFamily="34" charset="0"/>
              </a:rPr>
              <a:t>launched a bitter attack</a:t>
            </a:r>
            <a:r>
              <a:rPr lang="en-US" sz="2200">
                <a:latin typeface="Verdana" pitchFamily="34" charset="0"/>
              </a:rPr>
              <a:t> on Italy after seeing their </a:t>
            </a:r>
            <a:r>
              <a:rPr lang="en-US" sz="2200" u="sng">
                <a:solidFill>
                  <a:schemeClr val="accent2"/>
                </a:solidFill>
                <a:latin typeface="Verdana" pitchFamily="34" charset="0"/>
              </a:rPr>
              <a:t>beloved</a:t>
            </a:r>
            <a:r>
              <a:rPr lang="en-US" sz="2200">
                <a:latin typeface="Verdana" pitchFamily="34" charset="0"/>
              </a:rPr>
              <a:t> Socceroos eliminated on a </a:t>
            </a:r>
            <a:r>
              <a:rPr lang="en-US" sz="2200" u="sng">
                <a:solidFill>
                  <a:srgbClr val="FF0000"/>
                </a:solidFill>
                <a:latin typeface="Verdana" pitchFamily="34" charset="0"/>
              </a:rPr>
              <a:t>controversial</a:t>
            </a:r>
            <a:r>
              <a:rPr lang="en-US" sz="2200">
                <a:latin typeface="Verdana" pitchFamily="34" charset="0"/>
              </a:rPr>
              <a:t> late penalty. Italian</a:t>
            </a:r>
            <a:r>
              <a:rPr lang="en-US" sz="2200" i="1">
                <a:latin typeface="Verdana" pitchFamily="34" charset="0"/>
              </a:rPr>
              <a:t> </a:t>
            </a:r>
            <a:r>
              <a:rPr lang="en-US" sz="2200">
                <a:latin typeface="Verdana" pitchFamily="34" charset="0"/>
              </a:rPr>
              <a:t>coach Lippi has also been </a:t>
            </a:r>
            <a:r>
              <a:rPr lang="en-US" sz="2200" u="sng">
                <a:solidFill>
                  <a:srgbClr val="FF0000"/>
                </a:solidFill>
                <a:latin typeface="Verdana" pitchFamily="34" charset="0"/>
              </a:rPr>
              <a:t>blasted</a:t>
            </a:r>
            <a:r>
              <a:rPr lang="en-US" sz="2200">
                <a:latin typeface="Verdana" pitchFamily="34" charset="0"/>
              </a:rPr>
              <a:t> for his comments after the game.</a:t>
            </a:r>
          </a:p>
          <a:p>
            <a:pPr>
              <a:spcBef>
                <a:spcPct val="50000"/>
              </a:spcBef>
            </a:pPr>
            <a:r>
              <a:rPr lang="en-US" sz="2200">
                <a:latin typeface="Verdana" pitchFamily="34" charset="0"/>
              </a:rPr>
              <a:t>In the opposite camp Lippi is preparing his side for the upcoming game with Ukraine. He </a:t>
            </a:r>
            <a:r>
              <a:rPr lang="en-US" sz="2200" u="sng">
                <a:solidFill>
                  <a:schemeClr val="accent2"/>
                </a:solidFill>
                <a:latin typeface="Verdana" pitchFamily="34" charset="0"/>
              </a:rPr>
              <a:t>hailed</a:t>
            </a:r>
            <a:r>
              <a:rPr lang="en-US" sz="2200">
                <a:latin typeface="Verdana" pitchFamily="34" charset="0"/>
              </a:rPr>
              <a:t> 10-man Italy's </a:t>
            </a:r>
            <a:r>
              <a:rPr lang="en-US" sz="2200" u="sng">
                <a:solidFill>
                  <a:schemeClr val="accent2"/>
                </a:solidFill>
                <a:latin typeface="Verdana" pitchFamily="34" charset="0"/>
              </a:rPr>
              <a:t>determination</a:t>
            </a:r>
            <a:r>
              <a:rPr lang="en-US" sz="2200">
                <a:latin typeface="Verdana" pitchFamily="34" charset="0"/>
              </a:rPr>
              <a:t> to beat Australia and said the penalty was </a:t>
            </a:r>
            <a:r>
              <a:rPr lang="en-US" sz="2200" u="sng">
                <a:solidFill>
                  <a:schemeClr val="accent2"/>
                </a:solidFill>
                <a:latin typeface="Verdana" pitchFamily="34" charset="0"/>
              </a:rPr>
              <a:t>rightly given</a:t>
            </a:r>
            <a:r>
              <a:rPr lang="en-US" sz="2200">
                <a:latin typeface="Verdana" pitchFamily="34" charset="0"/>
              </a:rPr>
              <a:t>. </a:t>
            </a:r>
          </a:p>
        </p:txBody>
      </p:sp>
      <p:sp>
        <p:nvSpPr>
          <p:cNvPr id="15364" name="Text Box 7"/>
          <p:cNvSpPr txBox="1">
            <a:spLocks noChangeArrowheads="1"/>
          </p:cNvSpPr>
          <p:nvPr/>
        </p:nvSpPr>
        <p:spPr bwMode="auto">
          <a:xfrm>
            <a:off x="5562600" y="3962400"/>
            <a:ext cx="3276600" cy="2554288"/>
          </a:xfrm>
          <a:prstGeom prst="rect">
            <a:avLst/>
          </a:prstGeom>
          <a:solidFill>
            <a:srgbClr val="FFFF00"/>
          </a:solidFill>
          <a:ln w="25400">
            <a:solidFill>
              <a:srgbClr val="FF0000"/>
            </a:solidFill>
            <a:miter lim="800000"/>
            <a:headEnd/>
            <a:tailEnd/>
          </a:ln>
        </p:spPr>
        <p:txBody>
          <a:bodyPr>
            <a:spAutoFit/>
          </a:bodyPr>
          <a:lstStyle/>
          <a:p>
            <a:pPr eaLnBrk="0" hangingPunct="0"/>
            <a:r>
              <a:rPr lang="en-US" sz="2000" b="1">
                <a:solidFill>
                  <a:srgbClr val="006600"/>
                </a:solidFill>
              </a:rPr>
              <a:t>Opinion Frame</a:t>
            </a:r>
          </a:p>
          <a:p>
            <a:pPr eaLnBrk="0" hangingPunct="0"/>
            <a:r>
              <a:rPr lang="en-US" sz="2000" b="1">
                <a:solidFill>
                  <a:srgbClr val="006600"/>
                </a:solidFill>
              </a:rPr>
              <a:t>Source:</a:t>
            </a:r>
            <a:r>
              <a:rPr lang="en-US" sz="2000">
                <a:solidFill>
                  <a:srgbClr val="FFFF00"/>
                </a:solidFill>
              </a:rPr>
              <a:t>    </a:t>
            </a:r>
            <a:r>
              <a:rPr lang="en-US" sz="2000" b="1"/>
              <a:t>Australian Press</a:t>
            </a:r>
          </a:p>
          <a:p>
            <a:pPr eaLnBrk="0" hangingPunct="0"/>
            <a:r>
              <a:rPr lang="en-US" sz="2000" b="1">
                <a:solidFill>
                  <a:srgbClr val="006600"/>
                </a:solidFill>
              </a:rPr>
              <a:t>Polarity:</a:t>
            </a:r>
            <a:r>
              <a:rPr lang="en-US" sz="2000" b="1">
                <a:solidFill>
                  <a:srgbClr val="FFFF00"/>
                </a:solidFill>
              </a:rPr>
              <a:t>   </a:t>
            </a:r>
            <a:r>
              <a:rPr lang="en-US" sz="2000" b="1"/>
              <a:t>negative </a:t>
            </a:r>
          </a:p>
          <a:p>
            <a:pPr eaLnBrk="0" hangingPunct="0"/>
            <a:r>
              <a:rPr lang="en-US" sz="2000" b="1">
                <a:solidFill>
                  <a:srgbClr val="006600"/>
                </a:solidFill>
              </a:rPr>
              <a:t>Attitude:</a:t>
            </a:r>
            <a:r>
              <a:rPr lang="en-US" sz="2000" b="1"/>
              <a:t>   sentiment</a:t>
            </a:r>
          </a:p>
          <a:p>
            <a:pPr eaLnBrk="0" hangingPunct="0"/>
            <a:r>
              <a:rPr lang="en-US" sz="2000" b="1">
                <a:solidFill>
                  <a:srgbClr val="006600"/>
                </a:solidFill>
              </a:rPr>
              <a:t>Intensity:</a:t>
            </a:r>
            <a:r>
              <a:rPr lang="en-US" sz="2000" b="1">
                <a:solidFill>
                  <a:srgbClr val="FFFF00"/>
                </a:solidFill>
              </a:rPr>
              <a:t>  </a:t>
            </a:r>
            <a:r>
              <a:rPr lang="en-US" sz="2000" b="1"/>
              <a:t>high</a:t>
            </a:r>
          </a:p>
          <a:p>
            <a:pPr eaLnBrk="0" hangingPunct="0"/>
            <a:r>
              <a:rPr lang="en-US" sz="2000" b="1">
                <a:solidFill>
                  <a:srgbClr val="006600"/>
                </a:solidFill>
              </a:rPr>
              <a:t>Target:</a:t>
            </a:r>
            <a:r>
              <a:rPr lang="en-US" sz="2000" b="1">
                <a:solidFill>
                  <a:srgbClr val="FFFF00"/>
                </a:solidFill>
              </a:rPr>
              <a:t>      </a:t>
            </a:r>
            <a:r>
              <a:rPr lang="en-US" sz="2000" b="1"/>
              <a:t>Italy</a:t>
            </a:r>
          </a:p>
          <a:p>
            <a:pPr eaLnBrk="0" hangingPunct="0"/>
            <a:r>
              <a:rPr lang="en-US" sz="2000" b="1"/>
              <a:t>. . . </a:t>
            </a:r>
          </a:p>
          <a:p>
            <a:pPr eaLnBrk="0" hangingPunct="0"/>
            <a:endParaRPr lang="en-US" sz="2000" b="1"/>
          </a:p>
        </p:txBody>
      </p:sp>
      <p:sp>
        <p:nvSpPr>
          <p:cNvPr id="15365" name="Line 5"/>
          <p:cNvSpPr>
            <a:spLocks noChangeShapeType="1"/>
          </p:cNvSpPr>
          <p:nvPr/>
        </p:nvSpPr>
        <p:spPr bwMode="auto">
          <a:xfrm flipH="1" flipV="1">
            <a:off x="8610600" y="1417638"/>
            <a:ext cx="46038" cy="2514600"/>
          </a:xfrm>
          <a:prstGeom prst="line">
            <a:avLst/>
          </a:prstGeom>
          <a:noFill/>
          <a:ln w="28575">
            <a:solidFill>
              <a:srgbClr val="333333"/>
            </a:solidFill>
            <a:round/>
            <a:headEnd type="triangle" w="med" len="med"/>
            <a:tailEnd/>
          </a:ln>
        </p:spPr>
        <p:txBody>
          <a:bodyPr wrap="none" anchor="ctr"/>
          <a:lstStyle/>
          <a:p>
            <a:endParaRPr lang="en-US"/>
          </a:p>
        </p:txBody>
      </p:sp>
      <p:sp>
        <p:nvSpPr>
          <p:cNvPr id="15366" name="Line 5"/>
          <p:cNvSpPr>
            <a:spLocks noChangeShapeType="1"/>
          </p:cNvSpPr>
          <p:nvPr/>
        </p:nvSpPr>
        <p:spPr bwMode="auto">
          <a:xfrm>
            <a:off x="7696200" y="1295400"/>
            <a:ext cx="914400" cy="122238"/>
          </a:xfrm>
          <a:prstGeom prst="line">
            <a:avLst/>
          </a:prstGeom>
          <a:noFill/>
          <a:ln w="28575">
            <a:solidFill>
              <a:srgbClr val="333333"/>
            </a:solidFill>
            <a:round/>
            <a:headEnd/>
            <a:tailEnd/>
          </a:ln>
        </p:spPr>
        <p:txBody>
          <a:bodyPr wrap="none" anchor="ctr"/>
          <a:lstStyle/>
          <a:p>
            <a:endParaRPr lang="en-US"/>
          </a:p>
        </p:txBody>
      </p:sp>
      <p:grpSp>
        <p:nvGrpSpPr>
          <p:cNvPr id="15367" name="Group 3"/>
          <p:cNvGrpSpPr>
            <a:grpSpLocks/>
          </p:cNvGrpSpPr>
          <p:nvPr/>
        </p:nvGrpSpPr>
        <p:grpSpPr bwMode="auto">
          <a:xfrm>
            <a:off x="533400" y="4114800"/>
            <a:ext cx="4495800" cy="2590800"/>
            <a:chOff x="672" y="960"/>
            <a:chExt cx="4032" cy="2592"/>
          </a:xfrm>
        </p:grpSpPr>
        <p:cxnSp>
          <p:nvCxnSpPr>
            <p:cNvPr id="15368" name="AutoShape 4"/>
            <p:cNvCxnSpPr>
              <a:cxnSpLocks noChangeShapeType="1"/>
            </p:cNvCxnSpPr>
            <p:nvPr/>
          </p:nvCxnSpPr>
          <p:spPr bwMode="auto">
            <a:xfrm>
              <a:off x="1536" y="1884"/>
              <a:ext cx="1253" cy="900"/>
            </a:xfrm>
            <a:prstGeom prst="straightConnector1">
              <a:avLst/>
            </a:prstGeom>
            <a:noFill/>
            <a:ln w="76200">
              <a:solidFill>
                <a:srgbClr val="FF0000"/>
              </a:solidFill>
              <a:round/>
              <a:headEnd/>
              <a:tailEnd type="triangle" w="med" len="med"/>
            </a:ln>
          </p:spPr>
        </p:cxnSp>
        <p:sp>
          <p:nvSpPr>
            <p:cNvPr id="12" name="Oval 5" descr="Australia-flag"/>
            <p:cNvSpPr>
              <a:spLocks noChangeArrowheads="1"/>
            </p:cNvSpPr>
            <p:nvPr/>
          </p:nvSpPr>
          <p:spPr bwMode="auto">
            <a:xfrm>
              <a:off x="672" y="1392"/>
              <a:ext cx="1344" cy="577"/>
            </a:xfrm>
            <a:prstGeom prst="ellipse">
              <a:avLst/>
            </a:prstGeom>
            <a:blipFill dpi="0" rotWithShape="0">
              <a:blip r:embed="rId3" cstate="print"/>
              <a:srcRect/>
              <a:stretch>
                <a:fillRect/>
              </a:stretch>
            </a:blipFill>
            <a:ln w="9525">
              <a:solidFill>
                <a:schemeClr val="tx1"/>
              </a:solidFill>
              <a:miter lim="800000"/>
              <a:headEnd/>
              <a:tailEnd/>
            </a:ln>
            <a:effectLst/>
          </p:spPr>
          <p:txBody>
            <a:bodyPr wrap="none" anchor="ctr"/>
            <a:lstStyle/>
            <a:p>
              <a:pPr algn="ctr">
                <a:defRPr/>
              </a:pPr>
              <a:r>
                <a:rPr lang="en-US" sz="1400">
                  <a:solidFill>
                    <a:srgbClr val="FFFF00"/>
                  </a:solidFill>
                  <a:effectLst>
                    <a:outerShdw blurRad="38100" dist="38100" dir="2700000" algn="tl">
                      <a:srgbClr val="C0C0C0"/>
                    </a:outerShdw>
                  </a:effectLst>
                  <a:latin typeface="Verdana" pitchFamily="34" charset="0"/>
                </a:rPr>
                <a:t>Australian Press</a:t>
              </a:r>
            </a:p>
          </p:txBody>
        </p:sp>
        <p:sp>
          <p:nvSpPr>
            <p:cNvPr id="15370" name="Oval 6" descr="Italy-flag"/>
            <p:cNvSpPr>
              <a:spLocks noChangeArrowheads="1"/>
            </p:cNvSpPr>
            <p:nvPr/>
          </p:nvSpPr>
          <p:spPr bwMode="auto">
            <a:xfrm>
              <a:off x="2496" y="2736"/>
              <a:ext cx="1344" cy="576"/>
            </a:xfrm>
            <a:prstGeom prst="ellipse">
              <a:avLst/>
            </a:prstGeom>
            <a:blipFill dpi="0" rotWithShape="0">
              <a:blip r:embed="rId4" cstate="print"/>
              <a:srcRect/>
              <a:stretch>
                <a:fillRect/>
              </a:stretch>
            </a:blipFill>
            <a:ln w="9525">
              <a:solidFill>
                <a:schemeClr val="tx1"/>
              </a:solidFill>
              <a:miter lim="800000"/>
              <a:headEnd/>
              <a:tailEnd/>
            </a:ln>
          </p:spPr>
          <p:txBody>
            <a:bodyPr wrap="none" anchor="ctr"/>
            <a:lstStyle/>
            <a:p>
              <a:pPr algn="ctr"/>
              <a:r>
                <a:rPr lang="en-US" sz="1400">
                  <a:latin typeface="Verdana" pitchFamily="34" charset="0"/>
                </a:rPr>
                <a:t>Italy</a:t>
              </a:r>
            </a:p>
          </p:txBody>
        </p:sp>
        <p:sp>
          <p:nvSpPr>
            <p:cNvPr id="15371" name="Oval 7"/>
            <p:cNvSpPr>
              <a:spLocks noChangeArrowheads="1"/>
            </p:cNvSpPr>
            <p:nvPr/>
          </p:nvSpPr>
          <p:spPr bwMode="auto">
            <a:xfrm>
              <a:off x="672" y="2976"/>
              <a:ext cx="1344" cy="576"/>
            </a:xfrm>
            <a:prstGeom prst="ellipse">
              <a:avLst/>
            </a:prstGeom>
            <a:solidFill>
              <a:srgbClr val="8DA8FF"/>
            </a:solidFill>
            <a:ln w="9525">
              <a:solidFill>
                <a:schemeClr val="tx1"/>
              </a:solidFill>
              <a:miter lim="800000"/>
              <a:headEnd/>
              <a:tailEnd/>
            </a:ln>
          </p:spPr>
          <p:txBody>
            <a:bodyPr wrap="none" anchor="ctr"/>
            <a:lstStyle/>
            <a:p>
              <a:pPr algn="ctr"/>
              <a:r>
                <a:rPr lang="en-US" sz="1400">
                  <a:latin typeface="Verdana" pitchFamily="34" charset="0"/>
                </a:rPr>
                <a:t>Marcello Lippi</a:t>
              </a:r>
            </a:p>
          </p:txBody>
        </p:sp>
        <p:sp>
          <p:nvSpPr>
            <p:cNvPr id="15372" name="Oval 8"/>
            <p:cNvSpPr>
              <a:spLocks noChangeArrowheads="1"/>
            </p:cNvSpPr>
            <p:nvPr/>
          </p:nvSpPr>
          <p:spPr bwMode="auto">
            <a:xfrm>
              <a:off x="2976" y="1776"/>
              <a:ext cx="1344" cy="576"/>
            </a:xfrm>
            <a:prstGeom prst="ellipse">
              <a:avLst/>
            </a:prstGeom>
            <a:solidFill>
              <a:srgbClr val="66FF66"/>
            </a:solidFill>
            <a:ln w="9525">
              <a:solidFill>
                <a:schemeClr val="tx1"/>
              </a:solidFill>
              <a:miter lim="800000"/>
              <a:headEnd/>
              <a:tailEnd/>
            </a:ln>
          </p:spPr>
          <p:txBody>
            <a:bodyPr wrap="none" anchor="ctr"/>
            <a:lstStyle/>
            <a:p>
              <a:pPr algn="ctr"/>
              <a:r>
                <a:rPr lang="en-US" sz="1400">
                  <a:latin typeface="Verdana" pitchFamily="34" charset="0"/>
                </a:rPr>
                <a:t>penalty</a:t>
              </a:r>
            </a:p>
          </p:txBody>
        </p:sp>
        <p:sp>
          <p:nvSpPr>
            <p:cNvPr id="15373" name="Oval 9"/>
            <p:cNvSpPr>
              <a:spLocks noChangeArrowheads="1"/>
            </p:cNvSpPr>
            <p:nvPr/>
          </p:nvSpPr>
          <p:spPr bwMode="auto">
            <a:xfrm>
              <a:off x="3360" y="960"/>
              <a:ext cx="1344" cy="576"/>
            </a:xfrm>
            <a:prstGeom prst="ellipse">
              <a:avLst/>
            </a:prstGeom>
            <a:solidFill>
              <a:srgbClr val="FFFF00"/>
            </a:solidFill>
            <a:ln w="9525">
              <a:solidFill>
                <a:schemeClr val="tx1"/>
              </a:solidFill>
              <a:miter lim="800000"/>
              <a:headEnd/>
              <a:tailEnd/>
            </a:ln>
          </p:spPr>
          <p:txBody>
            <a:bodyPr wrap="none" anchor="ctr"/>
            <a:lstStyle/>
            <a:p>
              <a:pPr algn="ctr"/>
              <a:r>
                <a:rPr lang="en-US" sz="1400">
                  <a:latin typeface="Verdana" pitchFamily="34" charset="0"/>
                </a:rPr>
                <a:t>Socceroos</a:t>
              </a:r>
            </a:p>
          </p:txBody>
        </p:sp>
        <p:cxnSp>
          <p:nvCxnSpPr>
            <p:cNvPr id="15374" name="AutoShape 10"/>
            <p:cNvCxnSpPr>
              <a:cxnSpLocks noChangeShapeType="1"/>
              <a:endCxn id="15371" idx="0"/>
            </p:cNvCxnSpPr>
            <p:nvPr/>
          </p:nvCxnSpPr>
          <p:spPr bwMode="auto">
            <a:xfrm rot="5400000">
              <a:off x="841" y="2471"/>
              <a:ext cx="1008" cy="1"/>
            </a:xfrm>
            <a:prstGeom prst="curvedConnector3">
              <a:avLst>
                <a:gd name="adj1" fmla="val 50000"/>
              </a:avLst>
            </a:prstGeom>
            <a:noFill/>
            <a:ln w="76200">
              <a:solidFill>
                <a:srgbClr val="FF0000"/>
              </a:solidFill>
              <a:round/>
              <a:headEnd/>
              <a:tailEnd type="triangle" w="med" len="med"/>
            </a:ln>
          </p:spPr>
        </p:cxnSp>
        <p:sp>
          <p:nvSpPr>
            <p:cNvPr id="15375" name="Line 11"/>
            <p:cNvSpPr>
              <a:spLocks noChangeShapeType="1"/>
            </p:cNvSpPr>
            <p:nvPr/>
          </p:nvSpPr>
          <p:spPr bwMode="auto">
            <a:xfrm flipV="1">
              <a:off x="1968" y="1248"/>
              <a:ext cx="1392" cy="336"/>
            </a:xfrm>
            <a:prstGeom prst="line">
              <a:avLst/>
            </a:prstGeom>
            <a:noFill/>
            <a:ln w="38100">
              <a:solidFill>
                <a:schemeClr val="accent2"/>
              </a:solidFill>
              <a:round/>
              <a:headEnd/>
              <a:tailEnd type="triangle" w="med" len="med"/>
            </a:ln>
          </p:spPr>
          <p:txBody>
            <a:bodyPr wrap="none"/>
            <a:lstStyle/>
            <a:p>
              <a:endParaRPr lang="en-US"/>
            </a:p>
          </p:txBody>
        </p:sp>
        <p:cxnSp>
          <p:nvCxnSpPr>
            <p:cNvPr id="15376" name="AutoShape 12"/>
            <p:cNvCxnSpPr>
              <a:cxnSpLocks noChangeShapeType="1"/>
              <a:stCxn id="12" idx="5"/>
              <a:endCxn id="15372" idx="2"/>
            </p:cNvCxnSpPr>
            <p:nvPr/>
          </p:nvCxnSpPr>
          <p:spPr bwMode="auto">
            <a:xfrm>
              <a:off x="1819" y="1884"/>
              <a:ext cx="1157" cy="180"/>
            </a:xfrm>
            <a:prstGeom prst="straightConnector1">
              <a:avLst/>
            </a:prstGeom>
            <a:noFill/>
            <a:ln w="38100">
              <a:solidFill>
                <a:srgbClr val="FF0000"/>
              </a:solidFill>
              <a:round/>
              <a:headEnd/>
              <a:tailEnd type="triangle" w="med" len="med"/>
            </a:ln>
          </p:spPr>
        </p:cxnSp>
        <p:cxnSp>
          <p:nvCxnSpPr>
            <p:cNvPr id="15377" name="AutoShape 13"/>
            <p:cNvCxnSpPr>
              <a:cxnSpLocks noChangeShapeType="1"/>
              <a:stCxn id="15371" idx="7"/>
              <a:endCxn id="15370" idx="2"/>
            </p:cNvCxnSpPr>
            <p:nvPr/>
          </p:nvCxnSpPr>
          <p:spPr bwMode="auto">
            <a:xfrm flipV="1">
              <a:off x="1819" y="3024"/>
              <a:ext cx="677" cy="36"/>
            </a:xfrm>
            <a:prstGeom prst="straightConnector1">
              <a:avLst/>
            </a:prstGeom>
            <a:noFill/>
            <a:ln w="38100">
              <a:solidFill>
                <a:schemeClr val="accent2"/>
              </a:solidFill>
              <a:round/>
              <a:headEnd/>
              <a:tailEnd type="triangle" w="med" len="med"/>
            </a:ln>
          </p:spPr>
        </p:cxnSp>
        <p:sp>
          <p:nvSpPr>
            <p:cNvPr id="15378" name="Line 14"/>
            <p:cNvSpPr>
              <a:spLocks noChangeShapeType="1"/>
            </p:cNvSpPr>
            <p:nvPr/>
          </p:nvSpPr>
          <p:spPr bwMode="auto">
            <a:xfrm flipV="1">
              <a:off x="1680" y="2208"/>
              <a:ext cx="1392" cy="816"/>
            </a:xfrm>
            <a:prstGeom prst="line">
              <a:avLst/>
            </a:prstGeom>
            <a:noFill/>
            <a:ln w="38100">
              <a:solidFill>
                <a:schemeClr val="accent2"/>
              </a:solidFill>
              <a:round/>
              <a:headEnd/>
              <a:tailEnd type="triangle" w="med" len="med"/>
            </a:ln>
          </p:spPr>
          <p:txBody>
            <a:bodyPr wrap="none"/>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bwMode="auto">
          <a:xfrm>
            <a:off x="228600" y="685800"/>
            <a:ext cx="7924800" cy="762000"/>
          </a:xfrm>
          <a:prstGeom prst="rect">
            <a:avLst/>
          </a:prstGeom>
          <a:noFill/>
          <a:ln>
            <a:miter lim="800000"/>
            <a:headEnd/>
            <a:tailEnd/>
          </a:ln>
        </p:spPr>
        <p:txBody>
          <a:bodyPr/>
          <a:lstStyle/>
          <a:p>
            <a:r>
              <a:rPr lang="en-US" sz="3200" smtClean="0"/>
              <a:t>Extraction and Summarization of Opinions</a:t>
            </a:r>
          </a:p>
        </p:txBody>
      </p:sp>
      <p:sp>
        <p:nvSpPr>
          <p:cNvPr id="16387" name="Rectangle 3"/>
          <p:cNvSpPr>
            <a:spLocks noGrp="1" noChangeArrowheads="1"/>
          </p:cNvSpPr>
          <p:nvPr>
            <p:ph type="body" idx="4294967295"/>
          </p:nvPr>
        </p:nvSpPr>
        <p:spPr bwMode="auto">
          <a:xfrm>
            <a:off x="228600" y="1752600"/>
            <a:ext cx="8229600" cy="4525963"/>
          </a:xfrm>
          <a:prstGeom prst="rect">
            <a:avLst/>
          </a:prstGeom>
          <a:noFill/>
          <a:ln>
            <a:miter lim="800000"/>
            <a:headEnd/>
            <a:tailEnd/>
          </a:ln>
        </p:spPr>
        <p:txBody>
          <a:bodyPr/>
          <a:lstStyle/>
          <a:p>
            <a:endParaRPr lang="en-US" smtClean="0">
              <a:solidFill>
                <a:srgbClr val="FFFF00"/>
              </a:solidFill>
            </a:endParaRPr>
          </a:p>
          <a:p>
            <a:pPr lvl="1">
              <a:spcBef>
                <a:spcPct val="60000"/>
              </a:spcBef>
            </a:pPr>
            <a:endParaRPr lang="en-US" smtClean="0">
              <a:solidFill>
                <a:srgbClr val="FFFF00"/>
              </a:solidFill>
            </a:endParaRPr>
          </a:p>
        </p:txBody>
      </p:sp>
      <p:sp>
        <p:nvSpPr>
          <p:cNvPr id="8" name="Rectangle 3"/>
          <p:cNvSpPr txBox="1">
            <a:spLocks noChangeArrowheads="1"/>
          </p:cNvSpPr>
          <p:nvPr/>
        </p:nvSpPr>
        <p:spPr>
          <a:xfrm>
            <a:off x="381000" y="1905000"/>
            <a:ext cx="8229600" cy="4160838"/>
          </a:xfrm>
          <a:prstGeom prst="rect">
            <a:avLst/>
          </a:prstGeom>
        </p:spPr>
        <p:txBody>
          <a:bodyPr/>
          <a:lstStyle/>
          <a:p>
            <a:pPr marL="342900" indent="-342900" eaLnBrk="0" hangingPunct="0">
              <a:spcBef>
                <a:spcPct val="20000"/>
              </a:spcBef>
              <a:buFontTx/>
              <a:buChar char="•"/>
              <a:defRPr/>
            </a:pPr>
            <a:r>
              <a:rPr lang="en-US" sz="2800" kern="0" dirty="0">
                <a:latin typeface="+mn-lt"/>
              </a:rPr>
              <a:t>Provide technology that can aid analysts in their</a:t>
            </a:r>
          </a:p>
          <a:p>
            <a:pPr marL="742950" lvl="1" indent="-285750" eaLnBrk="0" hangingPunct="0">
              <a:spcBef>
                <a:spcPct val="20000"/>
              </a:spcBef>
              <a:buFontTx/>
              <a:buChar char="–"/>
              <a:defRPr/>
            </a:pPr>
            <a:r>
              <a:rPr lang="en-US" kern="0" dirty="0">
                <a:latin typeface="+mn-lt"/>
              </a:rPr>
              <a:t>extracting socio-behavioral information from text</a:t>
            </a:r>
          </a:p>
          <a:p>
            <a:pPr marL="742950" lvl="1" indent="-285750" eaLnBrk="0" hangingPunct="0">
              <a:spcBef>
                <a:spcPct val="20000"/>
              </a:spcBef>
              <a:buFontTx/>
              <a:buChar char="–"/>
              <a:defRPr/>
            </a:pPr>
            <a:r>
              <a:rPr lang="en-US" kern="0" dirty="0">
                <a:latin typeface="+mn-lt"/>
              </a:rPr>
              <a:t>monitoring public health awareness, knowledge and speculations about disease outbreaks, …</a:t>
            </a:r>
            <a:br>
              <a:rPr lang="en-US" kern="0" dirty="0">
                <a:latin typeface="+mn-lt"/>
              </a:rPr>
            </a:br>
            <a:endParaRPr lang="en-US" kern="0" dirty="0">
              <a:latin typeface="+mn-lt"/>
            </a:endParaRPr>
          </a:p>
          <a:p>
            <a:pPr marL="342900" indent="-342900" eaLnBrk="0" hangingPunct="0">
              <a:spcBef>
                <a:spcPct val="20000"/>
              </a:spcBef>
              <a:buFontTx/>
              <a:buChar char="•"/>
              <a:defRPr/>
            </a:pPr>
            <a:endParaRPr lang="en-US" sz="2800" kern="0" dirty="0">
              <a:solidFill>
                <a:srgbClr val="3333CC"/>
              </a:solidFill>
              <a:latin typeface="+mn-lt"/>
            </a:endParaRPr>
          </a:p>
          <a:p>
            <a:pPr marL="342900" indent="-342900" eaLnBrk="0" hangingPunct="0">
              <a:spcBef>
                <a:spcPct val="20000"/>
              </a:spcBef>
              <a:buFontTx/>
              <a:buChar char="•"/>
              <a:defRPr/>
            </a:pPr>
            <a:endParaRPr lang="en-US" sz="2800" kern="0" dirty="0">
              <a:solidFill>
                <a:srgbClr val="3333CC"/>
              </a:solidFill>
              <a:latin typeface="+mn-lt"/>
            </a:endParaRPr>
          </a:p>
          <a:p>
            <a:pPr marL="342900" indent="-342900" eaLnBrk="0" hangingPunct="0">
              <a:spcBef>
                <a:spcPct val="20000"/>
              </a:spcBef>
              <a:buFontTx/>
              <a:buChar char="•"/>
              <a:defRPr/>
            </a:pPr>
            <a:r>
              <a:rPr lang="en-US" sz="2800" kern="0" dirty="0">
                <a:solidFill>
                  <a:srgbClr val="3333CC"/>
                </a:solidFill>
                <a:latin typeface="+mn-lt"/>
              </a:rPr>
              <a:t>Enrich Information Extraction, Question Answering, and Visualization tools</a:t>
            </a:r>
          </a:p>
          <a:p>
            <a:pPr marL="342900" indent="-342900" eaLnBrk="0" hangingPunct="0">
              <a:spcBef>
                <a:spcPct val="20000"/>
              </a:spcBef>
              <a:buFontTx/>
              <a:buChar char="•"/>
              <a:defRPr/>
            </a:pPr>
            <a:endParaRPr lang="en-US" sz="2800" kern="0" dirty="0">
              <a:solidFill>
                <a:srgbClr val="3333CC"/>
              </a:solidFill>
              <a:latin typeface="+mn-lt"/>
            </a:endParaRPr>
          </a:p>
        </p:txBody>
      </p:sp>
      <p:pic>
        <p:nvPicPr>
          <p:cNvPr id="16389" name="Picture 2" descr="C:\Program Files\Microsoft Office\MEDIA\CAGCAT10\j0292020.wmf"/>
          <p:cNvPicPr>
            <a:picLocks noChangeAspect="1" noChangeArrowheads="1"/>
          </p:cNvPicPr>
          <p:nvPr/>
        </p:nvPicPr>
        <p:blipFill>
          <a:blip r:embed="rId3" cstate="print"/>
          <a:srcRect/>
          <a:stretch>
            <a:fillRect/>
          </a:stretch>
        </p:blipFill>
        <p:spPr bwMode="auto">
          <a:xfrm>
            <a:off x="6088063" y="3448050"/>
            <a:ext cx="1566862"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838200"/>
            <a:ext cx="7696200" cy="762000"/>
          </a:xfrm>
        </p:spPr>
        <p:txBody>
          <a:bodyPr/>
          <a:lstStyle/>
          <a:p>
            <a:pPr>
              <a:defRPr/>
            </a:pPr>
            <a:r>
              <a:rPr lang="en-US" sz="3200" b="1" dirty="0">
                <a:solidFill>
                  <a:srgbClr val="990033"/>
                </a:solidFill>
                <a:latin typeface="+mn-lt"/>
              </a:rPr>
              <a:t>Spoken Dialog Systems</a:t>
            </a:r>
            <a:endParaRPr lang="en-US" sz="3200" b="1" dirty="0">
              <a:latin typeface="+mn-lt"/>
            </a:endParaRPr>
          </a:p>
        </p:txBody>
      </p:sp>
      <p:sp>
        <p:nvSpPr>
          <p:cNvPr id="17411" name="Rectangle 3"/>
          <p:cNvSpPr>
            <a:spLocks noGrp="1" noChangeArrowheads="1"/>
          </p:cNvSpPr>
          <p:nvPr>
            <p:ph type="body" idx="1"/>
          </p:nvPr>
        </p:nvSpPr>
        <p:spPr bwMode="auto">
          <a:xfrm>
            <a:off x="304800" y="1676400"/>
            <a:ext cx="8610600" cy="1600200"/>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t>Systems that interact with users via speech</a:t>
            </a:r>
          </a:p>
          <a:p>
            <a:r>
              <a:rPr lang="en-US" sz="2400" smtClean="0"/>
              <a:t>Provide automated telephone or microphone access to a back-end</a:t>
            </a:r>
          </a:p>
          <a:p>
            <a:r>
              <a:rPr lang="en-US" sz="2400" smtClean="0"/>
              <a:t>Advantages: naturalness, efficiency, eyes and hands free</a:t>
            </a:r>
          </a:p>
        </p:txBody>
      </p:sp>
      <p:sp>
        <p:nvSpPr>
          <p:cNvPr id="17412" name="Rectangle 4"/>
          <p:cNvSpPr>
            <a:spLocks noChangeArrowheads="1"/>
          </p:cNvSpPr>
          <p:nvPr/>
        </p:nvSpPr>
        <p:spPr bwMode="auto">
          <a:xfrm>
            <a:off x="3886200" y="4038600"/>
            <a:ext cx="3048000" cy="16764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17413" name="Text Box 5"/>
          <p:cNvSpPr txBox="1">
            <a:spLocks noChangeArrowheads="1"/>
          </p:cNvSpPr>
          <p:nvPr/>
        </p:nvSpPr>
        <p:spPr bwMode="auto">
          <a:xfrm>
            <a:off x="182563" y="4486275"/>
            <a:ext cx="803275" cy="457200"/>
          </a:xfrm>
          <a:prstGeom prst="rect">
            <a:avLst/>
          </a:prstGeom>
          <a:noFill/>
          <a:ln w="9525">
            <a:noFill/>
            <a:miter lim="800000"/>
            <a:headEnd/>
            <a:tailEnd/>
          </a:ln>
        </p:spPr>
        <p:txBody>
          <a:bodyPr>
            <a:spAutoFit/>
          </a:bodyPr>
          <a:lstStyle/>
          <a:p>
            <a:r>
              <a:rPr lang="en-US">
                <a:latin typeface="Comic Sans MS" pitchFamily="66" charset="0"/>
              </a:rPr>
              <a:t>user</a:t>
            </a:r>
          </a:p>
        </p:txBody>
      </p:sp>
      <p:sp>
        <p:nvSpPr>
          <p:cNvPr id="17414" name="Rectangle 6"/>
          <p:cNvSpPr>
            <a:spLocks noChangeArrowheads="1"/>
          </p:cNvSpPr>
          <p:nvPr/>
        </p:nvSpPr>
        <p:spPr bwMode="auto">
          <a:xfrm>
            <a:off x="1477963" y="3876675"/>
            <a:ext cx="1722437" cy="762000"/>
          </a:xfrm>
          <a:prstGeom prst="rect">
            <a:avLst/>
          </a:prstGeom>
          <a:solidFill>
            <a:schemeClr val="accent1"/>
          </a:solidFill>
          <a:ln w="9525">
            <a:solidFill>
              <a:schemeClr val="tx1"/>
            </a:solidFill>
            <a:miter lim="800000"/>
            <a:headEnd/>
            <a:tailEnd/>
          </a:ln>
        </p:spPr>
        <p:txBody>
          <a:bodyPr wrap="none" anchor="ctr"/>
          <a:lstStyle/>
          <a:p>
            <a:pPr algn="ctr"/>
            <a:r>
              <a:rPr lang="en-US">
                <a:latin typeface="Comic Sans MS" pitchFamily="66" charset="0"/>
              </a:rPr>
              <a:t>Speech </a:t>
            </a:r>
          </a:p>
          <a:p>
            <a:pPr algn="ctr"/>
            <a:r>
              <a:rPr lang="en-US">
                <a:latin typeface="Comic Sans MS" pitchFamily="66" charset="0"/>
              </a:rPr>
              <a:t>Recognition</a:t>
            </a:r>
          </a:p>
        </p:txBody>
      </p:sp>
      <p:sp>
        <p:nvSpPr>
          <p:cNvPr id="17415" name="Rectangle 7"/>
          <p:cNvSpPr>
            <a:spLocks noChangeArrowheads="1"/>
          </p:cNvSpPr>
          <p:nvPr/>
        </p:nvSpPr>
        <p:spPr bwMode="auto">
          <a:xfrm>
            <a:off x="1554163" y="5029200"/>
            <a:ext cx="1646237" cy="762000"/>
          </a:xfrm>
          <a:prstGeom prst="rect">
            <a:avLst/>
          </a:prstGeom>
          <a:solidFill>
            <a:schemeClr val="accent1"/>
          </a:solidFill>
          <a:ln w="9525">
            <a:solidFill>
              <a:schemeClr val="tx1"/>
            </a:solidFill>
            <a:miter lim="800000"/>
            <a:headEnd/>
            <a:tailEnd/>
          </a:ln>
        </p:spPr>
        <p:txBody>
          <a:bodyPr wrap="none" anchor="ctr"/>
          <a:lstStyle/>
          <a:p>
            <a:pPr algn="ctr"/>
            <a:r>
              <a:rPr lang="en-US">
                <a:latin typeface="Comic Sans MS" pitchFamily="66" charset="0"/>
              </a:rPr>
              <a:t>TTS or </a:t>
            </a:r>
          </a:p>
          <a:p>
            <a:pPr algn="ctr"/>
            <a:r>
              <a:rPr lang="en-US">
                <a:latin typeface="Comic Sans MS" pitchFamily="66" charset="0"/>
              </a:rPr>
              <a:t>recording</a:t>
            </a:r>
          </a:p>
        </p:txBody>
      </p:sp>
      <p:sp>
        <p:nvSpPr>
          <p:cNvPr id="17416" name="Rectangle 8"/>
          <p:cNvSpPr>
            <a:spLocks noChangeArrowheads="1"/>
          </p:cNvSpPr>
          <p:nvPr/>
        </p:nvSpPr>
        <p:spPr bwMode="auto">
          <a:xfrm>
            <a:off x="7239000" y="4419600"/>
            <a:ext cx="1219200" cy="762000"/>
          </a:xfrm>
          <a:prstGeom prst="rect">
            <a:avLst/>
          </a:prstGeom>
          <a:solidFill>
            <a:schemeClr val="accent1"/>
          </a:solidFill>
          <a:ln w="9525">
            <a:solidFill>
              <a:schemeClr val="tx1"/>
            </a:solidFill>
            <a:miter lim="800000"/>
            <a:headEnd/>
            <a:tailEnd/>
          </a:ln>
        </p:spPr>
        <p:txBody>
          <a:bodyPr wrap="none" anchor="ctr"/>
          <a:lstStyle/>
          <a:p>
            <a:pPr algn="ctr"/>
            <a:r>
              <a:rPr lang="en-US">
                <a:latin typeface="Comic Sans MS" pitchFamily="66" charset="0"/>
              </a:rPr>
              <a:t>DB, web,</a:t>
            </a:r>
          </a:p>
          <a:p>
            <a:pPr algn="ctr"/>
            <a:r>
              <a:rPr lang="en-US">
                <a:latin typeface="Comic Sans MS" pitchFamily="66" charset="0"/>
              </a:rPr>
              <a:t>system</a:t>
            </a:r>
          </a:p>
        </p:txBody>
      </p:sp>
      <p:sp>
        <p:nvSpPr>
          <p:cNvPr id="17417" name="Text Box 9"/>
          <p:cNvSpPr txBox="1">
            <a:spLocks noChangeArrowheads="1"/>
          </p:cNvSpPr>
          <p:nvPr/>
        </p:nvSpPr>
        <p:spPr bwMode="auto">
          <a:xfrm>
            <a:off x="4191000" y="4495800"/>
            <a:ext cx="2170113" cy="822325"/>
          </a:xfrm>
          <a:prstGeom prst="rect">
            <a:avLst/>
          </a:prstGeom>
          <a:noFill/>
          <a:ln w="9525">
            <a:noFill/>
            <a:miter lim="800000"/>
            <a:headEnd/>
            <a:tailEnd/>
          </a:ln>
        </p:spPr>
        <p:txBody>
          <a:bodyPr wrap="none">
            <a:spAutoFit/>
          </a:bodyPr>
          <a:lstStyle/>
          <a:p>
            <a:r>
              <a:rPr lang="en-US">
                <a:solidFill>
                  <a:srgbClr val="FF0000"/>
                </a:solidFill>
                <a:latin typeface="Comic Sans MS" pitchFamily="66" charset="0"/>
              </a:rPr>
              <a:t>Spoken Dialog</a:t>
            </a:r>
          </a:p>
          <a:p>
            <a:r>
              <a:rPr lang="en-US">
                <a:solidFill>
                  <a:srgbClr val="FF0000"/>
                </a:solidFill>
                <a:latin typeface="Comic Sans MS" pitchFamily="66" charset="0"/>
              </a:rPr>
              <a:t>        System</a:t>
            </a:r>
          </a:p>
        </p:txBody>
      </p:sp>
      <p:sp>
        <p:nvSpPr>
          <p:cNvPr id="17418" name="Line 10"/>
          <p:cNvSpPr>
            <a:spLocks noChangeShapeType="1"/>
          </p:cNvSpPr>
          <p:nvPr/>
        </p:nvSpPr>
        <p:spPr bwMode="auto">
          <a:xfrm flipV="1">
            <a:off x="944563" y="4257675"/>
            <a:ext cx="533400" cy="381000"/>
          </a:xfrm>
          <a:prstGeom prst="line">
            <a:avLst/>
          </a:prstGeom>
          <a:noFill/>
          <a:ln w="9525">
            <a:solidFill>
              <a:schemeClr val="tx1"/>
            </a:solidFill>
            <a:round/>
            <a:headEnd/>
            <a:tailEnd type="triangle" w="med" len="med"/>
          </a:ln>
        </p:spPr>
        <p:txBody>
          <a:bodyPr wrap="none" anchor="ctr"/>
          <a:lstStyle/>
          <a:p>
            <a:endParaRPr lang="en-US"/>
          </a:p>
        </p:txBody>
      </p:sp>
      <p:sp>
        <p:nvSpPr>
          <p:cNvPr id="17419" name="Line 11"/>
          <p:cNvSpPr>
            <a:spLocks noChangeShapeType="1"/>
          </p:cNvSpPr>
          <p:nvPr/>
        </p:nvSpPr>
        <p:spPr bwMode="auto">
          <a:xfrm flipH="1" flipV="1">
            <a:off x="944563" y="4867275"/>
            <a:ext cx="533400" cy="533400"/>
          </a:xfrm>
          <a:prstGeom prst="line">
            <a:avLst/>
          </a:prstGeom>
          <a:noFill/>
          <a:ln w="9525">
            <a:solidFill>
              <a:schemeClr val="tx1"/>
            </a:solidFill>
            <a:round/>
            <a:headEnd/>
            <a:tailEnd type="triangle" w="med" len="med"/>
          </a:ln>
        </p:spPr>
        <p:txBody>
          <a:bodyPr wrap="none" anchor="ctr"/>
          <a:lstStyle/>
          <a:p>
            <a:endParaRPr lang="en-US"/>
          </a:p>
        </p:txBody>
      </p:sp>
      <p:sp>
        <p:nvSpPr>
          <p:cNvPr id="17420" name="Line 12"/>
          <p:cNvSpPr>
            <a:spLocks noChangeShapeType="1"/>
          </p:cNvSpPr>
          <p:nvPr/>
        </p:nvSpPr>
        <p:spPr bwMode="auto">
          <a:xfrm>
            <a:off x="3200400" y="4343400"/>
            <a:ext cx="685800"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7421" name="Line 13"/>
          <p:cNvSpPr>
            <a:spLocks noChangeShapeType="1"/>
          </p:cNvSpPr>
          <p:nvPr/>
        </p:nvSpPr>
        <p:spPr bwMode="auto">
          <a:xfrm>
            <a:off x="3200400" y="5410200"/>
            <a:ext cx="685800"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7422" name="Line 14"/>
          <p:cNvSpPr>
            <a:spLocks noChangeShapeType="1"/>
          </p:cNvSpPr>
          <p:nvPr/>
        </p:nvSpPr>
        <p:spPr bwMode="auto">
          <a:xfrm>
            <a:off x="6934200" y="4800600"/>
            <a:ext cx="304800"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7423" name="TextBox 15"/>
          <p:cNvSpPr txBox="1">
            <a:spLocks noChangeArrowheads="1"/>
          </p:cNvSpPr>
          <p:nvPr/>
        </p:nvSpPr>
        <p:spPr bwMode="auto">
          <a:xfrm>
            <a:off x="1295400" y="5943600"/>
            <a:ext cx="2128838" cy="369888"/>
          </a:xfrm>
          <a:prstGeom prst="rect">
            <a:avLst/>
          </a:prstGeom>
          <a:noFill/>
          <a:ln w="9525">
            <a:noFill/>
            <a:miter lim="800000"/>
            <a:headEnd/>
            <a:tailEnd/>
          </a:ln>
        </p:spPr>
        <p:txBody>
          <a:bodyPr wrap="none">
            <a:spAutoFit/>
          </a:bodyPr>
          <a:lstStyle/>
          <a:p>
            <a:r>
              <a:rPr lang="en-US" sz="1800"/>
              <a:t>TTS= text-to-Speech</a:t>
            </a:r>
          </a:p>
        </p:txBody>
      </p:sp>
      <p:sp>
        <p:nvSpPr>
          <p:cNvPr id="17" name="Rounded Rectangle 16"/>
          <p:cNvSpPr/>
          <p:nvPr/>
        </p:nvSpPr>
        <p:spPr>
          <a:xfrm>
            <a:off x="2133600" y="0"/>
            <a:ext cx="45720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Natural Language processing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200" b="1" smtClean="0"/>
              <a:t>Intelligent Tutoring Systems</a:t>
            </a:r>
          </a:p>
        </p:txBody>
      </p:sp>
      <p:sp>
        <p:nvSpPr>
          <p:cNvPr id="18435" name="Rectangle 3"/>
          <p:cNvSpPr>
            <a:spLocks noGrp="1" noChangeArrowheads="1"/>
          </p:cNvSpPr>
          <p:nvPr>
            <p:ph type="body" idx="1"/>
          </p:nvPr>
        </p:nvSpPr>
        <p:spPr bwMode="auto">
          <a:xfrm>
            <a:off x="304800" y="1295400"/>
            <a:ext cx="8610600" cy="5181600"/>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t>Education</a:t>
            </a:r>
          </a:p>
          <a:p>
            <a:pPr lvl="1"/>
            <a:r>
              <a:rPr lang="en-US" sz="2000" smtClean="0"/>
              <a:t>Classroom instruction [most frequent form]</a:t>
            </a:r>
          </a:p>
          <a:p>
            <a:pPr lvl="1"/>
            <a:r>
              <a:rPr lang="en-US" sz="2000" smtClean="0"/>
              <a:t>Human (one-on-one) tutoring [most effective form]</a:t>
            </a:r>
          </a:p>
          <a:p>
            <a:r>
              <a:rPr lang="en-US" sz="2400" smtClean="0"/>
              <a:t>Computer tutors – Intelligent Tutoring Systems</a:t>
            </a:r>
          </a:p>
          <a:p>
            <a:pPr lvl="1"/>
            <a:r>
              <a:rPr lang="en-US" sz="2000" smtClean="0"/>
              <a:t>Not as good as human tutors</a:t>
            </a:r>
          </a:p>
          <a:p>
            <a:pPr lvl="1"/>
            <a:r>
              <a:rPr lang="en-US" sz="2000" smtClean="0"/>
              <a:t>Ways to address the performance gap</a:t>
            </a:r>
          </a:p>
          <a:p>
            <a:pPr marL="914400" lvl="2"/>
            <a:r>
              <a:rPr lang="en-US" sz="2000" smtClean="0">
                <a:solidFill>
                  <a:schemeClr val="bg2"/>
                </a:solidFill>
              </a:rPr>
              <a:t>(Spoken) </a:t>
            </a:r>
            <a:r>
              <a:rPr lang="en-US" sz="2000" i="1" smtClean="0">
                <a:solidFill>
                  <a:schemeClr val="bg2"/>
                </a:solidFill>
              </a:rPr>
              <a:t>dialog</a:t>
            </a:r>
            <a:r>
              <a:rPr lang="en-US" sz="2000" smtClean="0">
                <a:solidFill>
                  <a:schemeClr val="bg2"/>
                </a:solidFill>
              </a:rPr>
              <a:t> systems</a:t>
            </a:r>
            <a:endParaRPr lang="en-US" sz="2000" b="1" smtClean="0">
              <a:solidFill>
                <a:schemeClr val="bg2"/>
              </a:solidFill>
            </a:endParaRPr>
          </a:p>
          <a:p>
            <a:pPr marL="914400" lvl="2"/>
            <a:r>
              <a:rPr lang="en-US" sz="2000" i="1" smtClean="0">
                <a:solidFill>
                  <a:schemeClr val="bg2"/>
                </a:solidFill>
              </a:rPr>
              <a:t>Affective</a:t>
            </a:r>
            <a:r>
              <a:rPr lang="en-US" sz="2000" smtClean="0">
                <a:solidFill>
                  <a:schemeClr val="bg2"/>
                </a:solidFill>
              </a:rPr>
              <a:t> (dialog) systems (exploit user’s emotion – affection)</a:t>
            </a:r>
          </a:p>
          <a:p>
            <a:pPr marL="914400" lvl="2"/>
            <a:r>
              <a:rPr lang="en-US" sz="2000" smtClean="0">
                <a:solidFill>
                  <a:schemeClr val="bg2"/>
                </a:solidFill>
              </a:rPr>
              <a:t>Respond to both what a user says, and how it is said</a:t>
            </a:r>
          </a:p>
          <a:p>
            <a:pPr>
              <a:lnSpc>
                <a:spcPct val="80000"/>
              </a:lnSpc>
            </a:pPr>
            <a:r>
              <a:rPr lang="en-US" sz="2400" smtClean="0"/>
              <a:t>Evaluation and Automatic System Optimization</a:t>
            </a:r>
          </a:p>
          <a:p>
            <a:pPr lvl="1">
              <a:lnSpc>
                <a:spcPct val="80000"/>
              </a:lnSpc>
            </a:pPr>
            <a:r>
              <a:rPr lang="en-US" sz="2000" smtClean="0"/>
              <a:t>How can we tell if we are improving a system?</a:t>
            </a:r>
          </a:p>
          <a:p>
            <a:pPr lvl="1">
              <a:lnSpc>
                <a:spcPct val="80000"/>
              </a:lnSpc>
            </a:pPr>
            <a:r>
              <a:rPr lang="en-US" sz="2000" smtClean="0"/>
              <a:t>Can systems be tested with simulated rather than real users?</a:t>
            </a:r>
          </a:p>
          <a:p>
            <a:pPr lvl="1">
              <a:lnSpc>
                <a:spcPct val="80000"/>
              </a:lnSpc>
            </a:pPr>
            <a:r>
              <a:rPr lang="en-US" sz="2000" smtClean="0"/>
              <a:t>Can a system learn to optimize behavior based on prior data?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19459" name="Picture 3" descr="screenshotShortBig"/>
          <p:cNvPicPr>
            <a:picLocks noGrp="1" noChangeAspect="1" noChangeArrowheads="1"/>
          </p:cNvPicPr>
          <p:nvPr>
            <p:ph idx="1"/>
          </p:nvPr>
        </p:nvPicPr>
        <p:blipFill>
          <a:blip r:embed="rId2" cstate="print"/>
          <a:srcRect b="17842"/>
          <a:stretch>
            <a:fillRect/>
          </a:stretch>
        </p:blipFill>
        <p:spPr bwMode="auto">
          <a:xfrm>
            <a:off x="0" y="0"/>
            <a:ext cx="9144000" cy="5634038"/>
          </a:xfrm>
          <a:noFill/>
          <a:ln>
            <a:miter lim="800000"/>
            <a:headEnd/>
            <a:tailEnd/>
          </a:ln>
        </p:spPr>
      </p:pic>
      <p:sp>
        <p:nvSpPr>
          <p:cNvPr id="19460" name="Rectangle 4"/>
          <p:cNvSpPr>
            <a:spLocks noChangeArrowheads="1"/>
          </p:cNvSpPr>
          <p:nvPr/>
        </p:nvSpPr>
        <p:spPr bwMode="auto">
          <a:xfrm>
            <a:off x="0" y="5608638"/>
            <a:ext cx="9144000" cy="1249362"/>
          </a:xfrm>
          <a:prstGeom prst="rect">
            <a:avLst/>
          </a:prstGeom>
          <a:noFill/>
          <a:ln w="9525">
            <a:noFill/>
            <a:miter lim="800000"/>
            <a:headEnd/>
            <a:tailEnd/>
          </a:ln>
        </p:spPr>
        <p:txBody>
          <a:bodyPr>
            <a:spAutoFit/>
          </a:bodyPr>
          <a:lstStyle/>
          <a:p>
            <a:r>
              <a:rPr lang="en-GB"/>
              <a:t> </a:t>
            </a:r>
            <a:r>
              <a:rPr lang="en-US" sz="2800" i="1">
                <a:solidFill>
                  <a:srgbClr val="FF0000"/>
                </a:solidFill>
              </a:rPr>
              <a:t>Intersection of two fields </a:t>
            </a:r>
          </a:p>
          <a:p>
            <a:pPr lvl="1">
              <a:buFontTx/>
              <a:buChar char="•"/>
            </a:pPr>
            <a:r>
              <a:rPr lang="en-US" i="1">
                <a:solidFill>
                  <a:srgbClr val="FF0000"/>
                </a:solidFill>
              </a:rPr>
              <a:t>Spoken Dialog Systems</a:t>
            </a:r>
          </a:p>
          <a:p>
            <a:pPr lvl="1">
              <a:buFontTx/>
              <a:buChar char="•"/>
            </a:pPr>
            <a:r>
              <a:rPr lang="en-US" i="1">
                <a:solidFill>
                  <a:srgbClr val="FF0000"/>
                </a:solidFill>
              </a:rPr>
              <a:t>Intelligent Tutoring Systems</a:t>
            </a:r>
            <a:endParaRPr lang="en-US" sz="3200" i="1">
              <a:solidFill>
                <a:srgbClr val="FF0000"/>
              </a:solidFill>
            </a:endParaRPr>
          </a:p>
        </p:txBody>
      </p:sp>
      <p:sp>
        <p:nvSpPr>
          <p:cNvPr id="19461" name="Line 5"/>
          <p:cNvSpPr>
            <a:spLocks noChangeShapeType="1"/>
          </p:cNvSpPr>
          <p:nvPr/>
        </p:nvSpPr>
        <p:spPr bwMode="auto">
          <a:xfrm>
            <a:off x="2514600" y="1752600"/>
            <a:ext cx="0" cy="533400"/>
          </a:xfrm>
          <a:prstGeom prst="line">
            <a:avLst/>
          </a:prstGeom>
          <a:noFill/>
          <a:ln w="76200">
            <a:solidFill>
              <a:srgbClr val="FF0000"/>
            </a:solidFill>
            <a:round/>
            <a:headEnd/>
            <a:tailEnd type="triangle" w="med" len="med"/>
          </a:ln>
        </p:spPr>
        <p:txBody>
          <a:bodyPr/>
          <a:lstStyle/>
          <a:p>
            <a:endParaRPr lang="en-US"/>
          </a:p>
        </p:txBody>
      </p:sp>
      <p:sp>
        <p:nvSpPr>
          <p:cNvPr id="19462" name="Rectangle 6"/>
          <p:cNvSpPr>
            <a:spLocks noChangeArrowheads="1"/>
          </p:cNvSpPr>
          <p:nvPr/>
        </p:nvSpPr>
        <p:spPr bwMode="auto">
          <a:xfrm>
            <a:off x="304800" y="2438400"/>
            <a:ext cx="4191000" cy="3048000"/>
          </a:xfrm>
          <a:prstGeom prst="rect">
            <a:avLst/>
          </a:prstGeom>
          <a:solidFill>
            <a:srgbClr val="FF0000">
              <a:alpha val="18823"/>
            </a:srgbClr>
          </a:solidFill>
          <a:ln w="57150">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2743200" y="381000"/>
            <a:ext cx="3581400" cy="914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2"/>
                </a:solidFill>
              </a:rPr>
              <a:t>Data Management</a:t>
            </a:r>
          </a:p>
        </p:txBody>
      </p:sp>
      <p:sp>
        <p:nvSpPr>
          <p:cNvPr id="20483" name="TextBox 11"/>
          <p:cNvSpPr txBox="1">
            <a:spLocks noChangeArrowheads="1"/>
          </p:cNvSpPr>
          <p:nvPr/>
        </p:nvSpPr>
        <p:spPr bwMode="auto">
          <a:xfrm>
            <a:off x="2743200" y="2743200"/>
            <a:ext cx="3505200" cy="830263"/>
          </a:xfrm>
          <a:prstGeom prst="rect">
            <a:avLst/>
          </a:prstGeom>
          <a:noFill/>
          <a:ln w="9525">
            <a:noFill/>
            <a:miter lim="800000"/>
            <a:headEnd/>
            <a:tailEnd/>
          </a:ln>
        </p:spPr>
        <p:txBody>
          <a:bodyPr>
            <a:spAutoFit/>
          </a:bodyPr>
          <a:lstStyle/>
          <a:p>
            <a:pPr algn="ctr"/>
            <a:r>
              <a:rPr lang="en-US"/>
              <a:t>Panos Chrysanthis</a:t>
            </a:r>
          </a:p>
          <a:p>
            <a:pPr algn="ctr"/>
            <a:r>
              <a:rPr lang="en-US">
                <a:solidFill>
                  <a:schemeClr val="tx2"/>
                </a:solidFill>
              </a:rPr>
              <a:t>Alex Labrinidis</a:t>
            </a:r>
            <a:endParaRPr lang="en-US"/>
          </a:p>
        </p:txBody>
      </p:sp>
      <p:sp>
        <p:nvSpPr>
          <p:cNvPr id="13" name="Rounded Rectangle 12"/>
          <p:cNvSpPr/>
          <p:nvPr/>
        </p:nvSpPr>
        <p:spPr>
          <a:xfrm>
            <a:off x="152400" y="1676400"/>
            <a:ext cx="19050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Mobile data management</a:t>
            </a:r>
          </a:p>
        </p:txBody>
      </p:sp>
      <p:sp>
        <p:nvSpPr>
          <p:cNvPr id="14" name="Rounded Rectangle 13"/>
          <p:cNvSpPr/>
          <p:nvPr/>
        </p:nvSpPr>
        <p:spPr>
          <a:xfrm>
            <a:off x="2133600" y="1676400"/>
            <a:ext cx="26670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Web and real-time data management</a:t>
            </a:r>
          </a:p>
        </p:txBody>
      </p:sp>
      <p:sp>
        <p:nvSpPr>
          <p:cNvPr id="15" name="Rounded Rectangle 14"/>
          <p:cNvSpPr/>
          <p:nvPr/>
        </p:nvSpPr>
        <p:spPr>
          <a:xfrm>
            <a:off x="4953000" y="1676400"/>
            <a:ext cx="19050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Stream data management</a:t>
            </a:r>
          </a:p>
        </p:txBody>
      </p:sp>
      <p:sp>
        <p:nvSpPr>
          <p:cNvPr id="7" name="Rounded Rectangle 6"/>
          <p:cNvSpPr/>
          <p:nvPr/>
        </p:nvSpPr>
        <p:spPr>
          <a:xfrm>
            <a:off x="6934200" y="1676400"/>
            <a:ext cx="20574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Scientific data management</a:t>
            </a:r>
          </a:p>
        </p:txBody>
      </p:sp>
      <p:grpSp>
        <p:nvGrpSpPr>
          <p:cNvPr id="20488" name="Group 9"/>
          <p:cNvGrpSpPr>
            <a:grpSpLocks/>
          </p:cNvGrpSpPr>
          <p:nvPr/>
        </p:nvGrpSpPr>
        <p:grpSpPr bwMode="auto">
          <a:xfrm>
            <a:off x="152400" y="3810000"/>
            <a:ext cx="8610600" cy="2809875"/>
            <a:chOff x="228600" y="1685925"/>
            <a:chExt cx="8610600" cy="2809877"/>
          </a:xfrm>
        </p:grpSpPr>
        <p:grpSp>
          <p:nvGrpSpPr>
            <p:cNvPr id="20489" name="Group 39"/>
            <p:cNvGrpSpPr>
              <a:grpSpLocks/>
            </p:cNvGrpSpPr>
            <p:nvPr/>
          </p:nvGrpSpPr>
          <p:grpSpPr bwMode="auto">
            <a:xfrm>
              <a:off x="1676400" y="3400986"/>
              <a:ext cx="1600200" cy="1094816"/>
              <a:chOff x="2688" y="9077"/>
              <a:chExt cx="3528" cy="2973"/>
            </a:xfrm>
          </p:grpSpPr>
          <p:pic>
            <p:nvPicPr>
              <p:cNvPr id="20525" name="Picture 40"/>
              <p:cNvPicPr>
                <a:picLocks noChangeAspect="1" noChangeArrowheads="1"/>
              </p:cNvPicPr>
              <p:nvPr/>
            </p:nvPicPr>
            <p:blipFill>
              <a:blip r:embed="rId2" cstate="print"/>
              <a:srcRect/>
              <a:stretch>
                <a:fillRect/>
              </a:stretch>
            </p:blipFill>
            <p:spPr bwMode="auto">
              <a:xfrm>
                <a:off x="2688" y="9077"/>
                <a:ext cx="3528" cy="2973"/>
              </a:xfrm>
              <a:prstGeom prst="rect">
                <a:avLst/>
              </a:prstGeom>
              <a:noFill/>
              <a:ln w="9525">
                <a:noFill/>
                <a:miter lim="800000"/>
                <a:headEnd/>
                <a:tailEnd/>
              </a:ln>
            </p:spPr>
          </p:pic>
          <p:sp>
            <p:nvSpPr>
              <p:cNvPr id="20526" name="Rectangle 41"/>
              <p:cNvSpPr>
                <a:spLocks noChangeArrowheads="1"/>
              </p:cNvSpPr>
              <p:nvPr/>
            </p:nvSpPr>
            <p:spPr bwMode="auto">
              <a:xfrm>
                <a:off x="5088" y="9362"/>
                <a:ext cx="912" cy="2688"/>
              </a:xfrm>
              <a:prstGeom prst="rect">
                <a:avLst/>
              </a:prstGeom>
              <a:solidFill>
                <a:schemeClr val="bg1"/>
              </a:solidFill>
              <a:ln w="3175">
                <a:noFill/>
                <a:miter lim="800000"/>
                <a:headEnd/>
                <a:tailEnd/>
              </a:ln>
            </p:spPr>
            <p:txBody>
              <a:bodyPr wrap="none" lIns="334405" tIns="167203" rIns="334405" bIns="167203" anchor="ctr"/>
              <a:lstStyle/>
              <a:p>
                <a:endParaRPr lang="en-US"/>
              </a:p>
            </p:txBody>
          </p:sp>
          <p:sp>
            <p:nvSpPr>
              <p:cNvPr id="20527" name="Rectangle 42"/>
              <p:cNvSpPr>
                <a:spLocks noChangeArrowheads="1"/>
              </p:cNvSpPr>
              <p:nvPr/>
            </p:nvSpPr>
            <p:spPr bwMode="auto">
              <a:xfrm>
                <a:off x="4704" y="10130"/>
                <a:ext cx="720" cy="336"/>
              </a:xfrm>
              <a:prstGeom prst="rect">
                <a:avLst/>
              </a:prstGeom>
              <a:solidFill>
                <a:schemeClr val="bg1"/>
              </a:solidFill>
              <a:ln w="3175">
                <a:noFill/>
                <a:miter lim="800000"/>
                <a:headEnd/>
                <a:tailEnd/>
              </a:ln>
            </p:spPr>
            <p:txBody>
              <a:bodyPr wrap="none" lIns="334405" tIns="167203" rIns="334405" bIns="167203" anchor="ctr"/>
              <a:lstStyle/>
              <a:p>
                <a:endParaRPr lang="en-US"/>
              </a:p>
            </p:txBody>
          </p:sp>
        </p:grpSp>
        <p:grpSp>
          <p:nvGrpSpPr>
            <p:cNvPr id="20490" name="Group 31"/>
            <p:cNvGrpSpPr>
              <a:grpSpLocks/>
            </p:cNvGrpSpPr>
            <p:nvPr/>
          </p:nvGrpSpPr>
          <p:grpSpPr bwMode="auto">
            <a:xfrm>
              <a:off x="5334000" y="3352800"/>
              <a:ext cx="1752600" cy="1066800"/>
              <a:chOff x="8728" y="6144"/>
              <a:chExt cx="4088" cy="2016"/>
            </a:xfrm>
          </p:grpSpPr>
          <p:pic>
            <p:nvPicPr>
              <p:cNvPr id="20523" name="Picture 32"/>
              <p:cNvPicPr>
                <a:picLocks noChangeAspect="1" noChangeArrowheads="1"/>
              </p:cNvPicPr>
              <p:nvPr/>
            </p:nvPicPr>
            <p:blipFill>
              <a:blip r:embed="rId3" cstate="print"/>
              <a:srcRect/>
              <a:stretch>
                <a:fillRect/>
              </a:stretch>
            </p:blipFill>
            <p:spPr bwMode="auto">
              <a:xfrm>
                <a:off x="8728" y="6144"/>
                <a:ext cx="4088" cy="1994"/>
              </a:xfrm>
              <a:prstGeom prst="rect">
                <a:avLst/>
              </a:prstGeom>
              <a:noFill/>
              <a:ln w="9525">
                <a:noFill/>
                <a:miter lim="800000"/>
                <a:headEnd/>
                <a:tailEnd/>
              </a:ln>
            </p:spPr>
          </p:pic>
          <p:sp>
            <p:nvSpPr>
              <p:cNvPr id="20524" name="Rectangle 33"/>
              <p:cNvSpPr>
                <a:spLocks noChangeArrowheads="1"/>
              </p:cNvSpPr>
              <p:nvPr/>
            </p:nvSpPr>
            <p:spPr bwMode="auto">
              <a:xfrm>
                <a:off x="8736" y="6144"/>
                <a:ext cx="2112" cy="2016"/>
              </a:xfrm>
              <a:prstGeom prst="rect">
                <a:avLst/>
              </a:prstGeom>
              <a:solidFill>
                <a:schemeClr val="bg1"/>
              </a:solidFill>
              <a:ln w="9525">
                <a:noFill/>
                <a:miter lim="800000"/>
                <a:headEnd/>
                <a:tailEnd/>
              </a:ln>
            </p:spPr>
            <p:txBody>
              <a:bodyPr wrap="none" anchor="ctr"/>
              <a:lstStyle/>
              <a:p>
                <a:pPr algn="ctr"/>
                <a:endParaRPr lang="en-US"/>
              </a:p>
            </p:txBody>
          </p:sp>
        </p:grpSp>
        <p:pic>
          <p:nvPicPr>
            <p:cNvPr id="20491" name="Picture 18" descr="dsms"/>
            <p:cNvPicPr>
              <a:picLocks noChangeAspect="1" noChangeArrowheads="1"/>
            </p:cNvPicPr>
            <p:nvPr/>
          </p:nvPicPr>
          <p:blipFill>
            <a:blip r:embed="rId4" cstate="print"/>
            <a:srcRect t="-917" r="12279" b="24506"/>
            <a:stretch>
              <a:fillRect/>
            </a:stretch>
          </p:blipFill>
          <p:spPr bwMode="auto">
            <a:xfrm>
              <a:off x="2667000" y="3276600"/>
              <a:ext cx="579437" cy="875404"/>
            </a:xfrm>
            <a:prstGeom prst="rect">
              <a:avLst/>
            </a:prstGeom>
            <a:noFill/>
            <a:ln w="9525">
              <a:noFill/>
              <a:miter lim="800000"/>
              <a:headEnd/>
              <a:tailEnd/>
            </a:ln>
          </p:spPr>
        </p:pic>
        <p:sp>
          <p:nvSpPr>
            <p:cNvPr id="20492" name="Rectangle 21"/>
            <p:cNvSpPr>
              <a:spLocks noChangeArrowheads="1"/>
            </p:cNvSpPr>
            <p:nvPr/>
          </p:nvSpPr>
          <p:spPr bwMode="auto">
            <a:xfrm>
              <a:off x="381000" y="2209800"/>
              <a:ext cx="1752600" cy="304800"/>
            </a:xfrm>
            <a:prstGeom prst="rect">
              <a:avLst/>
            </a:prstGeom>
            <a:solidFill>
              <a:srgbClr val="FF6600"/>
            </a:solidFill>
            <a:ln w="9525">
              <a:noFill/>
              <a:miter lim="800000"/>
              <a:headEnd/>
              <a:tailEnd/>
            </a:ln>
          </p:spPr>
          <p:txBody>
            <a:bodyPr wrap="none" anchor="ctr"/>
            <a:lstStyle/>
            <a:p>
              <a:pPr algn="ctr"/>
              <a:r>
                <a:rPr lang="en-US" sz="1800">
                  <a:solidFill>
                    <a:schemeClr val="bg1"/>
                  </a:solidFill>
                </a:rPr>
                <a:t>Data Acquisition</a:t>
              </a:r>
            </a:p>
          </p:txBody>
        </p:sp>
        <p:sp>
          <p:nvSpPr>
            <p:cNvPr id="20493" name="Rectangle 22"/>
            <p:cNvSpPr>
              <a:spLocks noChangeArrowheads="1"/>
            </p:cNvSpPr>
            <p:nvPr/>
          </p:nvSpPr>
          <p:spPr bwMode="auto">
            <a:xfrm>
              <a:off x="228600" y="3048000"/>
              <a:ext cx="2438399" cy="304800"/>
            </a:xfrm>
            <a:prstGeom prst="rect">
              <a:avLst/>
            </a:prstGeom>
            <a:solidFill>
              <a:srgbClr val="006600"/>
            </a:solidFill>
            <a:ln w="9525">
              <a:noFill/>
              <a:miter lim="800000"/>
              <a:headEnd/>
              <a:tailEnd/>
            </a:ln>
          </p:spPr>
          <p:txBody>
            <a:bodyPr wrap="none" anchor="ctr"/>
            <a:lstStyle/>
            <a:p>
              <a:pPr algn="ctr"/>
              <a:r>
                <a:rPr lang="en-US" sz="1800">
                  <a:solidFill>
                    <a:schemeClr val="bg1"/>
                  </a:solidFill>
                </a:rPr>
                <a:t>Data Stream Processing</a:t>
              </a:r>
            </a:p>
          </p:txBody>
        </p:sp>
        <p:sp>
          <p:nvSpPr>
            <p:cNvPr id="20494" name="Rectangle 24"/>
            <p:cNvSpPr>
              <a:spLocks noChangeArrowheads="1"/>
            </p:cNvSpPr>
            <p:nvPr/>
          </p:nvSpPr>
          <p:spPr bwMode="auto">
            <a:xfrm>
              <a:off x="6553200" y="2286000"/>
              <a:ext cx="2286000" cy="304800"/>
            </a:xfrm>
            <a:prstGeom prst="rect">
              <a:avLst/>
            </a:prstGeom>
            <a:solidFill>
              <a:srgbClr val="000080"/>
            </a:solidFill>
            <a:ln w="9525">
              <a:noFill/>
              <a:miter lim="800000"/>
              <a:headEnd/>
              <a:tailEnd/>
            </a:ln>
          </p:spPr>
          <p:txBody>
            <a:bodyPr wrap="none" anchor="ctr"/>
            <a:lstStyle/>
            <a:p>
              <a:pPr algn="ctr"/>
              <a:r>
                <a:rPr lang="en-US" sz="1800">
                  <a:solidFill>
                    <a:schemeClr val="bg1"/>
                  </a:solidFill>
                </a:rPr>
                <a:t>Web Data Management</a:t>
              </a:r>
            </a:p>
          </p:txBody>
        </p:sp>
        <p:pic>
          <p:nvPicPr>
            <p:cNvPr id="20495" name="Picture 34" descr="tower"/>
            <p:cNvPicPr>
              <a:picLocks noChangeAspect="1" noChangeArrowheads="1"/>
            </p:cNvPicPr>
            <p:nvPr/>
          </p:nvPicPr>
          <p:blipFill>
            <a:blip r:embed="rId5" cstate="print"/>
            <a:srcRect/>
            <a:stretch>
              <a:fillRect/>
            </a:stretch>
          </p:blipFill>
          <p:spPr bwMode="auto">
            <a:xfrm>
              <a:off x="5562600" y="3352800"/>
              <a:ext cx="585788" cy="902176"/>
            </a:xfrm>
            <a:prstGeom prst="rect">
              <a:avLst/>
            </a:prstGeom>
            <a:noFill/>
            <a:ln w="9525">
              <a:noFill/>
              <a:miter lim="800000"/>
              <a:headEnd/>
              <a:tailEnd/>
            </a:ln>
          </p:spPr>
        </p:pic>
        <p:grpSp>
          <p:nvGrpSpPr>
            <p:cNvPr id="20496" name="Group 58"/>
            <p:cNvGrpSpPr>
              <a:grpSpLocks/>
            </p:cNvGrpSpPr>
            <p:nvPr/>
          </p:nvGrpSpPr>
          <p:grpSpPr bwMode="auto">
            <a:xfrm>
              <a:off x="5410200" y="2057400"/>
              <a:ext cx="990600" cy="838200"/>
              <a:chOff x="12960" y="6144"/>
              <a:chExt cx="1152" cy="1248"/>
            </a:xfrm>
          </p:grpSpPr>
          <p:pic>
            <p:nvPicPr>
              <p:cNvPr id="20520" name="Picture 59" descr="comzandererbg"/>
              <p:cNvPicPr>
                <a:picLocks noChangeAspect="1" noChangeArrowheads="1"/>
              </p:cNvPicPr>
              <p:nvPr/>
            </p:nvPicPr>
            <p:blipFill>
              <a:blip r:embed="rId6" cstate="print"/>
              <a:srcRect/>
              <a:stretch>
                <a:fillRect/>
              </a:stretch>
            </p:blipFill>
            <p:spPr bwMode="auto">
              <a:xfrm>
                <a:off x="13056" y="6288"/>
                <a:ext cx="1008" cy="994"/>
              </a:xfrm>
              <a:prstGeom prst="rect">
                <a:avLst/>
              </a:prstGeom>
              <a:noFill/>
              <a:ln w="9525">
                <a:noFill/>
                <a:miter lim="800000"/>
                <a:headEnd/>
                <a:tailEnd/>
              </a:ln>
            </p:spPr>
          </p:pic>
          <p:sp>
            <p:nvSpPr>
              <p:cNvPr id="20521" name="Rectangle 60"/>
              <p:cNvSpPr>
                <a:spLocks noChangeArrowheads="1"/>
              </p:cNvSpPr>
              <p:nvPr/>
            </p:nvSpPr>
            <p:spPr bwMode="auto">
              <a:xfrm>
                <a:off x="12960" y="6144"/>
                <a:ext cx="624" cy="28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0522" name="Rectangle 61"/>
              <p:cNvSpPr>
                <a:spLocks noChangeArrowheads="1"/>
              </p:cNvSpPr>
              <p:nvPr/>
            </p:nvSpPr>
            <p:spPr bwMode="auto">
              <a:xfrm>
                <a:off x="13056" y="7152"/>
                <a:ext cx="1056" cy="240"/>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20497" name="Rectangle 63"/>
            <p:cNvSpPr>
              <a:spLocks noChangeArrowheads="1"/>
            </p:cNvSpPr>
            <p:nvPr/>
          </p:nvSpPr>
          <p:spPr bwMode="auto">
            <a:xfrm>
              <a:off x="1038225" y="1685925"/>
              <a:ext cx="184150" cy="457200"/>
            </a:xfrm>
            <a:prstGeom prst="rect">
              <a:avLst/>
            </a:prstGeom>
            <a:noFill/>
            <a:ln w="9525">
              <a:noFill/>
              <a:miter lim="800000"/>
              <a:headEnd/>
              <a:tailEnd/>
            </a:ln>
          </p:spPr>
          <p:txBody>
            <a:bodyPr wrap="none">
              <a:spAutoFit/>
            </a:bodyPr>
            <a:lstStyle/>
            <a:p>
              <a:endParaRPr lang="en-US"/>
            </a:p>
          </p:txBody>
        </p:sp>
        <p:grpSp>
          <p:nvGrpSpPr>
            <p:cNvPr id="20498" name="Group 64"/>
            <p:cNvGrpSpPr>
              <a:grpSpLocks/>
            </p:cNvGrpSpPr>
            <p:nvPr/>
          </p:nvGrpSpPr>
          <p:grpSpPr bwMode="auto">
            <a:xfrm>
              <a:off x="2209805" y="1905002"/>
              <a:ext cx="1143001" cy="1066800"/>
              <a:chOff x="11088" y="3456"/>
              <a:chExt cx="2383" cy="2368"/>
            </a:xfrm>
          </p:grpSpPr>
          <p:pic>
            <p:nvPicPr>
              <p:cNvPr id="20505" name="Picture 65" descr="sensorclear"/>
              <p:cNvPicPr>
                <a:picLocks noChangeAspect="1" noChangeArrowheads="1"/>
              </p:cNvPicPr>
              <p:nvPr/>
            </p:nvPicPr>
            <p:blipFill>
              <a:blip r:embed="rId7" cstate="print"/>
              <a:srcRect l="25211" t="2493" r="6529" b="8865"/>
              <a:stretch>
                <a:fillRect/>
              </a:stretch>
            </p:blipFill>
            <p:spPr bwMode="auto">
              <a:xfrm>
                <a:off x="11952" y="4464"/>
                <a:ext cx="1056" cy="960"/>
              </a:xfrm>
              <a:prstGeom prst="rect">
                <a:avLst/>
              </a:prstGeom>
              <a:noFill/>
              <a:ln w="9525">
                <a:noFill/>
                <a:miter lim="800000"/>
                <a:headEnd/>
                <a:tailEnd/>
              </a:ln>
            </p:spPr>
          </p:pic>
          <p:pic>
            <p:nvPicPr>
              <p:cNvPr id="20506" name="Picture 66" descr="smallsensor"/>
              <p:cNvPicPr>
                <a:picLocks noChangeAspect="1" noChangeArrowheads="1"/>
              </p:cNvPicPr>
              <p:nvPr/>
            </p:nvPicPr>
            <p:blipFill>
              <a:blip r:embed="rId8" cstate="print"/>
              <a:srcRect r="6067"/>
              <a:stretch>
                <a:fillRect/>
              </a:stretch>
            </p:blipFill>
            <p:spPr bwMode="auto">
              <a:xfrm>
                <a:off x="11088" y="5088"/>
                <a:ext cx="511" cy="357"/>
              </a:xfrm>
              <a:prstGeom prst="rect">
                <a:avLst/>
              </a:prstGeom>
              <a:noFill/>
              <a:ln w="9525">
                <a:noFill/>
                <a:miter lim="800000"/>
                <a:headEnd/>
                <a:tailEnd/>
              </a:ln>
            </p:spPr>
          </p:pic>
          <p:pic>
            <p:nvPicPr>
              <p:cNvPr id="20507" name="Picture 67" descr="smallsensor"/>
              <p:cNvPicPr>
                <a:picLocks noChangeAspect="1" noChangeArrowheads="1"/>
              </p:cNvPicPr>
              <p:nvPr/>
            </p:nvPicPr>
            <p:blipFill>
              <a:blip r:embed="rId8" cstate="print"/>
              <a:srcRect r="6067"/>
              <a:stretch>
                <a:fillRect/>
              </a:stretch>
            </p:blipFill>
            <p:spPr bwMode="auto">
              <a:xfrm>
                <a:off x="12520" y="4080"/>
                <a:ext cx="511" cy="357"/>
              </a:xfrm>
              <a:prstGeom prst="rect">
                <a:avLst/>
              </a:prstGeom>
              <a:noFill/>
              <a:ln w="9525">
                <a:noFill/>
                <a:miter lim="800000"/>
                <a:headEnd/>
                <a:tailEnd/>
              </a:ln>
            </p:spPr>
          </p:pic>
          <p:pic>
            <p:nvPicPr>
              <p:cNvPr id="20508" name="Picture 68" descr="smallsensor"/>
              <p:cNvPicPr>
                <a:picLocks noChangeAspect="1" noChangeArrowheads="1"/>
              </p:cNvPicPr>
              <p:nvPr/>
            </p:nvPicPr>
            <p:blipFill>
              <a:blip r:embed="rId8" cstate="print"/>
              <a:srcRect r="6067"/>
              <a:stretch>
                <a:fillRect/>
              </a:stretch>
            </p:blipFill>
            <p:spPr bwMode="auto">
              <a:xfrm>
                <a:off x="12096" y="3744"/>
                <a:ext cx="511" cy="357"/>
              </a:xfrm>
              <a:prstGeom prst="rect">
                <a:avLst/>
              </a:prstGeom>
              <a:noFill/>
              <a:ln w="9525">
                <a:noFill/>
                <a:miter lim="800000"/>
                <a:headEnd/>
                <a:tailEnd/>
              </a:ln>
            </p:spPr>
          </p:pic>
          <p:pic>
            <p:nvPicPr>
              <p:cNvPr id="20509" name="Picture 69" descr="smallsensor"/>
              <p:cNvPicPr>
                <a:picLocks noChangeAspect="1" noChangeArrowheads="1"/>
              </p:cNvPicPr>
              <p:nvPr/>
            </p:nvPicPr>
            <p:blipFill>
              <a:blip r:embed="rId9" cstate="print"/>
              <a:srcRect r="6067"/>
              <a:stretch>
                <a:fillRect/>
              </a:stretch>
            </p:blipFill>
            <p:spPr bwMode="auto">
              <a:xfrm>
                <a:off x="11664" y="5424"/>
                <a:ext cx="511" cy="400"/>
              </a:xfrm>
              <a:prstGeom prst="rect">
                <a:avLst/>
              </a:prstGeom>
              <a:noFill/>
              <a:ln w="9525">
                <a:noFill/>
                <a:miter lim="800000"/>
                <a:headEnd/>
                <a:tailEnd/>
              </a:ln>
            </p:spPr>
          </p:pic>
          <p:pic>
            <p:nvPicPr>
              <p:cNvPr id="20510" name="Picture 70" descr="smallsensor"/>
              <p:cNvPicPr>
                <a:picLocks noChangeAspect="1" noChangeArrowheads="1"/>
              </p:cNvPicPr>
              <p:nvPr/>
            </p:nvPicPr>
            <p:blipFill>
              <a:blip r:embed="rId8" cstate="print"/>
              <a:srcRect r="6067"/>
              <a:stretch>
                <a:fillRect/>
              </a:stretch>
            </p:blipFill>
            <p:spPr bwMode="auto">
              <a:xfrm>
                <a:off x="11328" y="4128"/>
                <a:ext cx="511" cy="357"/>
              </a:xfrm>
              <a:prstGeom prst="rect">
                <a:avLst/>
              </a:prstGeom>
              <a:noFill/>
              <a:ln w="9525">
                <a:noFill/>
                <a:miter lim="800000"/>
                <a:headEnd/>
                <a:tailEnd/>
              </a:ln>
            </p:spPr>
          </p:pic>
          <p:pic>
            <p:nvPicPr>
              <p:cNvPr id="20511" name="Picture 71" descr="smallsensor"/>
              <p:cNvPicPr>
                <a:picLocks noChangeAspect="1" noChangeArrowheads="1"/>
              </p:cNvPicPr>
              <p:nvPr/>
            </p:nvPicPr>
            <p:blipFill>
              <a:blip r:embed="rId8" cstate="print"/>
              <a:srcRect r="6067"/>
              <a:stretch>
                <a:fillRect/>
              </a:stretch>
            </p:blipFill>
            <p:spPr bwMode="auto">
              <a:xfrm>
                <a:off x="11424" y="3504"/>
                <a:ext cx="511" cy="357"/>
              </a:xfrm>
              <a:prstGeom prst="rect">
                <a:avLst/>
              </a:prstGeom>
              <a:noFill/>
              <a:ln w="9525">
                <a:noFill/>
                <a:miter lim="800000"/>
                <a:headEnd/>
                <a:tailEnd/>
              </a:ln>
            </p:spPr>
          </p:pic>
          <p:pic>
            <p:nvPicPr>
              <p:cNvPr id="20512" name="Picture 72" descr="smallsensor"/>
              <p:cNvPicPr>
                <a:picLocks noChangeAspect="1" noChangeArrowheads="1"/>
              </p:cNvPicPr>
              <p:nvPr/>
            </p:nvPicPr>
            <p:blipFill>
              <a:blip r:embed="rId8" cstate="print"/>
              <a:srcRect r="6067"/>
              <a:stretch>
                <a:fillRect/>
              </a:stretch>
            </p:blipFill>
            <p:spPr bwMode="auto">
              <a:xfrm>
                <a:off x="12960" y="3456"/>
                <a:ext cx="511" cy="357"/>
              </a:xfrm>
              <a:prstGeom prst="rect">
                <a:avLst/>
              </a:prstGeom>
              <a:noFill/>
              <a:ln w="9525">
                <a:noFill/>
                <a:miter lim="800000"/>
                <a:headEnd/>
                <a:tailEnd/>
              </a:ln>
            </p:spPr>
          </p:pic>
          <p:sp>
            <p:nvSpPr>
              <p:cNvPr id="20513" name="Line 73"/>
              <p:cNvSpPr>
                <a:spLocks noChangeShapeType="1"/>
              </p:cNvSpPr>
              <p:nvPr/>
            </p:nvSpPr>
            <p:spPr bwMode="auto">
              <a:xfrm>
                <a:off x="11760" y="3840"/>
                <a:ext cx="336" cy="144"/>
              </a:xfrm>
              <a:prstGeom prst="line">
                <a:avLst/>
              </a:prstGeom>
              <a:noFill/>
              <a:ln w="9525">
                <a:solidFill>
                  <a:schemeClr val="tx1"/>
                </a:solidFill>
                <a:round/>
                <a:headEnd/>
                <a:tailEnd type="triangle" w="med" len="med"/>
              </a:ln>
            </p:spPr>
            <p:txBody>
              <a:bodyPr wrap="none" anchor="ctr"/>
              <a:lstStyle/>
              <a:p>
                <a:endParaRPr lang="en-US"/>
              </a:p>
            </p:txBody>
          </p:sp>
          <p:sp>
            <p:nvSpPr>
              <p:cNvPr id="20514" name="Line 74"/>
              <p:cNvSpPr>
                <a:spLocks noChangeShapeType="1"/>
              </p:cNvSpPr>
              <p:nvPr/>
            </p:nvSpPr>
            <p:spPr bwMode="auto">
              <a:xfrm>
                <a:off x="11664" y="4560"/>
                <a:ext cx="624" cy="192"/>
              </a:xfrm>
              <a:prstGeom prst="line">
                <a:avLst/>
              </a:prstGeom>
              <a:noFill/>
              <a:ln w="9525">
                <a:solidFill>
                  <a:schemeClr val="tx1"/>
                </a:solidFill>
                <a:round/>
                <a:headEnd/>
                <a:tailEnd type="triangle" w="med" len="med"/>
              </a:ln>
            </p:spPr>
            <p:txBody>
              <a:bodyPr wrap="none" anchor="ctr"/>
              <a:lstStyle/>
              <a:p>
                <a:endParaRPr lang="en-US"/>
              </a:p>
            </p:txBody>
          </p:sp>
          <p:sp>
            <p:nvSpPr>
              <p:cNvPr id="20515" name="Line 75"/>
              <p:cNvSpPr>
                <a:spLocks noChangeShapeType="1"/>
              </p:cNvSpPr>
              <p:nvPr/>
            </p:nvSpPr>
            <p:spPr bwMode="auto">
              <a:xfrm>
                <a:off x="12432" y="4080"/>
                <a:ext cx="384" cy="96"/>
              </a:xfrm>
              <a:prstGeom prst="line">
                <a:avLst/>
              </a:prstGeom>
              <a:noFill/>
              <a:ln w="9525">
                <a:solidFill>
                  <a:schemeClr val="tx1"/>
                </a:solidFill>
                <a:round/>
                <a:headEnd/>
                <a:tailEnd type="triangle" w="med" len="med"/>
              </a:ln>
            </p:spPr>
            <p:txBody>
              <a:bodyPr wrap="none" anchor="ctr"/>
              <a:lstStyle/>
              <a:p>
                <a:endParaRPr lang="en-US"/>
              </a:p>
            </p:txBody>
          </p:sp>
          <p:sp>
            <p:nvSpPr>
              <p:cNvPr id="20516" name="Line 76"/>
              <p:cNvSpPr>
                <a:spLocks noChangeShapeType="1"/>
              </p:cNvSpPr>
              <p:nvPr/>
            </p:nvSpPr>
            <p:spPr bwMode="auto">
              <a:xfrm flipH="1">
                <a:off x="13056" y="3792"/>
                <a:ext cx="240" cy="336"/>
              </a:xfrm>
              <a:prstGeom prst="line">
                <a:avLst/>
              </a:prstGeom>
              <a:noFill/>
              <a:ln w="9525">
                <a:solidFill>
                  <a:schemeClr val="tx1"/>
                </a:solidFill>
                <a:round/>
                <a:headEnd/>
                <a:tailEnd type="triangle" w="med" len="med"/>
              </a:ln>
            </p:spPr>
            <p:txBody>
              <a:bodyPr wrap="none" anchor="ctr"/>
              <a:lstStyle/>
              <a:p>
                <a:endParaRPr lang="en-US"/>
              </a:p>
            </p:txBody>
          </p:sp>
          <p:sp>
            <p:nvSpPr>
              <p:cNvPr id="20517" name="Line 77"/>
              <p:cNvSpPr>
                <a:spLocks noChangeShapeType="1"/>
              </p:cNvSpPr>
              <p:nvPr/>
            </p:nvSpPr>
            <p:spPr bwMode="auto">
              <a:xfrm flipH="1">
                <a:off x="12432" y="4512"/>
                <a:ext cx="288" cy="240"/>
              </a:xfrm>
              <a:prstGeom prst="line">
                <a:avLst/>
              </a:prstGeom>
              <a:noFill/>
              <a:ln w="9525">
                <a:solidFill>
                  <a:schemeClr val="tx1"/>
                </a:solidFill>
                <a:round/>
                <a:headEnd/>
                <a:tailEnd type="triangle" w="med" len="med"/>
              </a:ln>
            </p:spPr>
            <p:txBody>
              <a:bodyPr wrap="none" anchor="ctr"/>
              <a:lstStyle/>
              <a:p>
                <a:endParaRPr lang="en-US"/>
              </a:p>
            </p:txBody>
          </p:sp>
          <p:sp>
            <p:nvSpPr>
              <p:cNvPr id="20518" name="Line 78"/>
              <p:cNvSpPr>
                <a:spLocks noChangeShapeType="1"/>
              </p:cNvSpPr>
              <p:nvPr/>
            </p:nvSpPr>
            <p:spPr bwMode="auto">
              <a:xfrm flipV="1">
                <a:off x="11712" y="5136"/>
                <a:ext cx="384" cy="144"/>
              </a:xfrm>
              <a:prstGeom prst="line">
                <a:avLst/>
              </a:prstGeom>
              <a:noFill/>
              <a:ln w="9525">
                <a:solidFill>
                  <a:schemeClr val="tx1"/>
                </a:solidFill>
                <a:round/>
                <a:headEnd/>
                <a:tailEnd type="triangle" w="med" len="med"/>
              </a:ln>
            </p:spPr>
            <p:txBody>
              <a:bodyPr wrap="none" anchor="ctr"/>
              <a:lstStyle/>
              <a:p>
                <a:endParaRPr lang="en-US"/>
              </a:p>
            </p:txBody>
          </p:sp>
          <p:sp>
            <p:nvSpPr>
              <p:cNvPr id="20519" name="Line 79"/>
              <p:cNvSpPr>
                <a:spLocks noChangeShapeType="1"/>
              </p:cNvSpPr>
              <p:nvPr/>
            </p:nvSpPr>
            <p:spPr bwMode="auto">
              <a:xfrm flipV="1">
                <a:off x="11952" y="5280"/>
                <a:ext cx="192" cy="240"/>
              </a:xfrm>
              <a:prstGeom prst="line">
                <a:avLst/>
              </a:prstGeom>
              <a:noFill/>
              <a:ln w="9525">
                <a:solidFill>
                  <a:schemeClr val="tx1"/>
                </a:solidFill>
                <a:round/>
                <a:headEnd/>
                <a:tailEnd type="triangle" w="med" len="med"/>
              </a:ln>
            </p:spPr>
            <p:txBody>
              <a:bodyPr wrap="none" anchor="ctr"/>
              <a:lstStyle/>
              <a:p>
                <a:endParaRPr lang="en-US"/>
              </a:p>
            </p:txBody>
          </p:sp>
        </p:grpSp>
        <p:sp>
          <p:nvSpPr>
            <p:cNvPr id="20499" name="Rectangle 80"/>
            <p:cNvSpPr>
              <a:spLocks noChangeArrowheads="1"/>
            </p:cNvSpPr>
            <p:nvPr/>
          </p:nvSpPr>
          <p:spPr bwMode="auto">
            <a:xfrm>
              <a:off x="6629400" y="2971800"/>
              <a:ext cx="2209800" cy="304800"/>
            </a:xfrm>
            <a:prstGeom prst="rect">
              <a:avLst/>
            </a:prstGeom>
            <a:solidFill>
              <a:srgbClr val="CC3300"/>
            </a:solidFill>
            <a:ln w="9525">
              <a:noFill/>
              <a:miter lim="800000"/>
              <a:headEnd/>
              <a:tailEnd/>
            </a:ln>
          </p:spPr>
          <p:txBody>
            <a:bodyPr wrap="none" anchor="ctr"/>
            <a:lstStyle/>
            <a:p>
              <a:pPr algn="ctr"/>
              <a:r>
                <a:rPr lang="en-US" sz="1800">
                  <a:solidFill>
                    <a:schemeClr val="bg1"/>
                  </a:solidFill>
                </a:rPr>
                <a:t>Data Dissemination</a:t>
              </a:r>
            </a:p>
          </p:txBody>
        </p:sp>
        <p:grpSp>
          <p:nvGrpSpPr>
            <p:cNvPr id="20500" name="Group 57"/>
            <p:cNvGrpSpPr>
              <a:grpSpLocks/>
            </p:cNvGrpSpPr>
            <p:nvPr/>
          </p:nvGrpSpPr>
          <p:grpSpPr bwMode="auto">
            <a:xfrm>
              <a:off x="3352800" y="2362200"/>
              <a:ext cx="1981200" cy="1828800"/>
              <a:chOff x="17328" y="3016"/>
              <a:chExt cx="2608" cy="2607"/>
            </a:xfrm>
          </p:grpSpPr>
          <p:sp>
            <p:nvSpPr>
              <p:cNvPr id="20501" name="AutoShape 53"/>
              <p:cNvSpPr>
                <a:spLocks noChangeArrowheads="1"/>
              </p:cNvSpPr>
              <p:nvPr/>
            </p:nvSpPr>
            <p:spPr bwMode="auto">
              <a:xfrm rot="10800000" flipV="1">
                <a:off x="17328" y="3016"/>
                <a:ext cx="2608" cy="260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4 w 21600"/>
                  <a:gd name="T19" fmla="*/ 3165 h 21600"/>
                  <a:gd name="T20" fmla="*/ 18436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CC00"/>
              </a:solidFill>
              <a:ln w="9525">
                <a:solidFill>
                  <a:schemeClr val="tx1"/>
                </a:solidFill>
                <a:miter lim="800000"/>
                <a:headEnd/>
                <a:tailEnd/>
              </a:ln>
            </p:spPr>
            <p:txBody>
              <a:bodyPr wrap="none" anchor="ctr"/>
              <a:lstStyle/>
              <a:p>
                <a:endParaRPr lang="en-US" sz="1800"/>
              </a:p>
            </p:txBody>
          </p:sp>
          <p:grpSp>
            <p:nvGrpSpPr>
              <p:cNvPr id="20502" name="Group 56"/>
              <p:cNvGrpSpPr>
                <a:grpSpLocks/>
              </p:cNvGrpSpPr>
              <p:nvPr/>
            </p:nvGrpSpPr>
            <p:grpSpPr bwMode="auto">
              <a:xfrm>
                <a:off x="17328" y="3016"/>
                <a:ext cx="2608" cy="2607"/>
                <a:chOff x="13280" y="4320"/>
                <a:chExt cx="2608" cy="2607"/>
              </a:xfrm>
            </p:grpSpPr>
            <p:sp>
              <p:nvSpPr>
                <p:cNvPr id="20503" name="AutoShape 43"/>
                <p:cNvSpPr>
                  <a:spLocks noChangeArrowheads="1"/>
                </p:cNvSpPr>
                <p:nvPr/>
              </p:nvSpPr>
              <p:spPr bwMode="auto">
                <a:xfrm flipV="1">
                  <a:off x="13280" y="4320"/>
                  <a:ext cx="2608" cy="260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4 w 21600"/>
                    <a:gd name="T19" fmla="*/ 3165 h 21600"/>
                    <a:gd name="T20" fmla="*/ 18436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CC00"/>
                </a:solidFill>
                <a:ln w="9525">
                  <a:solidFill>
                    <a:schemeClr val="tx1"/>
                  </a:solidFill>
                  <a:miter lim="800000"/>
                  <a:headEnd/>
                  <a:tailEnd/>
                </a:ln>
              </p:spPr>
              <p:txBody>
                <a:bodyPr rot="10800000" wrap="none" anchor="ctr"/>
                <a:lstStyle/>
                <a:p>
                  <a:pPr algn="ctr"/>
                  <a:endParaRPr lang="en-US" sz="1800"/>
                </a:p>
              </p:txBody>
            </p:sp>
            <p:sp>
              <p:nvSpPr>
                <p:cNvPr id="20504" name="WordArt 54"/>
                <p:cNvSpPr>
                  <a:spLocks noChangeArrowheads="1" noChangeShapeType="1" noTextEdit="1"/>
                </p:cNvSpPr>
                <p:nvPr/>
              </p:nvSpPr>
              <p:spPr bwMode="auto">
                <a:xfrm>
                  <a:off x="13664" y="4719"/>
                  <a:ext cx="1920" cy="1773"/>
                </a:xfrm>
                <a:prstGeom prst="rect">
                  <a:avLst/>
                </a:prstGeom>
              </p:spPr>
              <p:txBody>
                <a:bodyPr spcFirstLastPara="1" wrap="none" fromWordArt="1">
                  <a:prstTxWarp prst="textArchUp">
                    <a:avLst>
                      <a:gd name="adj" fmla="val 10800004"/>
                    </a:avLst>
                  </a:prstTxWarp>
                </a:bodyPr>
                <a:lstStyle/>
                <a:p>
                  <a:pPr algn="ctr"/>
                  <a:r>
                    <a:rPr lang="en-US" sz="2000" kern="10">
                      <a:ln w="9525">
                        <a:solidFill>
                          <a:srgbClr val="F2E322"/>
                        </a:solidFill>
                        <a:round/>
                        <a:headEnd/>
                        <a:tailEnd/>
                      </a:ln>
                      <a:solidFill>
                        <a:srgbClr val="000000"/>
                      </a:solidFill>
                      <a:latin typeface="Arial Black"/>
                    </a:rPr>
                    <a:t>Data Flow</a:t>
                  </a:r>
                </a:p>
              </p:txBody>
            </p:sp>
          </p:gr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71600" y="0"/>
            <a:ext cx="57150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Mobile data management (sensor databases)</a:t>
            </a:r>
          </a:p>
        </p:txBody>
      </p:sp>
      <p:sp>
        <p:nvSpPr>
          <p:cNvPr id="21507" name="Text Box 5"/>
          <p:cNvSpPr txBox="1">
            <a:spLocks noChangeArrowheads="1"/>
          </p:cNvSpPr>
          <p:nvPr/>
        </p:nvSpPr>
        <p:spPr bwMode="auto">
          <a:xfrm>
            <a:off x="0" y="609600"/>
            <a:ext cx="8382000" cy="1076325"/>
          </a:xfrm>
          <a:prstGeom prst="rect">
            <a:avLst/>
          </a:prstGeom>
          <a:noFill/>
          <a:ln w="25400">
            <a:noFill/>
            <a:miter lim="800000"/>
            <a:headEnd/>
            <a:tailEnd/>
          </a:ln>
        </p:spPr>
        <p:txBody>
          <a:bodyPr lIns="334405" tIns="167203" rIns="334405" bIns="167203">
            <a:spAutoFit/>
          </a:bodyPr>
          <a:lstStyle/>
          <a:p>
            <a:pPr algn="ctr">
              <a:buClr>
                <a:srgbClr val="000080"/>
              </a:buClr>
            </a:pPr>
            <a:r>
              <a:rPr lang="en-US" b="1"/>
              <a:t>Energy-efficiency in-network aggregation </a:t>
            </a:r>
          </a:p>
          <a:p>
            <a:pPr algn="ctr">
              <a:buClr>
                <a:srgbClr val="000080"/>
              </a:buClr>
            </a:pPr>
            <a:r>
              <a:rPr lang="en-US" b="1"/>
              <a:t>for continuous (monitoring) queries</a:t>
            </a:r>
            <a:endParaRPr lang="en-US"/>
          </a:p>
        </p:txBody>
      </p:sp>
      <p:sp>
        <p:nvSpPr>
          <p:cNvPr id="21508" name="Text Box 5"/>
          <p:cNvSpPr txBox="1">
            <a:spLocks noChangeArrowheads="1"/>
          </p:cNvSpPr>
          <p:nvPr/>
        </p:nvSpPr>
        <p:spPr bwMode="auto">
          <a:xfrm>
            <a:off x="228600" y="1676400"/>
            <a:ext cx="8686800" cy="4646613"/>
          </a:xfrm>
          <a:prstGeom prst="rect">
            <a:avLst/>
          </a:prstGeom>
          <a:noFill/>
          <a:ln w="25400">
            <a:noFill/>
            <a:miter lim="800000"/>
            <a:headEnd/>
            <a:tailEnd/>
          </a:ln>
        </p:spPr>
        <p:txBody>
          <a:bodyPr lIns="334405" tIns="167203" rIns="334405" bIns="167203">
            <a:spAutoFit/>
          </a:bodyPr>
          <a:lstStyle/>
          <a:p>
            <a:pPr indent="-228600">
              <a:spcBef>
                <a:spcPct val="50000"/>
              </a:spcBef>
              <a:buClr>
                <a:srgbClr val="000080"/>
              </a:buClr>
              <a:buFontTx/>
              <a:buChar char="•"/>
            </a:pPr>
            <a:r>
              <a:rPr lang="en-US" sz="2000"/>
              <a:t>Hierarchical output filters that reduce energy consumption while </a:t>
            </a:r>
            <a:br>
              <a:rPr lang="en-US" sz="2000"/>
            </a:br>
            <a:r>
              <a:rPr lang="en-US" sz="2000"/>
              <a:t>bounding loss in aggregate data quality</a:t>
            </a:r>
          </a:p>
          <a:p>
            <a:pPr indent="-228600">
              <a:spcBef>
                <a:spcPct val="50000"/>
              </a:spcBef>
              <a:buClr>
                <a:srgbClr val="000080"/>
              </a:buClr>
              <a:buFontTx/>
              <a:buChar char="•"/>
            </a:pPr>
            <a:r>
              <a:rPr lang="en-US" sz="2000"/>
              <a:t>Support views that maintain in-network Top-k Views</a:t>
            </a:r>
          </a:p>
          <a:p>
            <a:pPr indent="-228600">
              <a:spcBef>
                <a:spcPct val="50000"/>
              </a:spcBef>
              <a:buClr>
                <a:srgbClr val="000080"/>
              </a:buClr>
              <a:buFontTx/>
              <a:buChar char="•"/>
            </a:pPr>
            <a:r>
              <a:rPr lang="en-US" sz="2000"/>
              <a:t>Cross-layer optimization for collision-avoidance</a:t>
            </a:r>
          </a:p>
          <a:p>
            <a:pPr indent="-228600">
              <a:spcBef>
                <a:spcPct val="50000"/>
              </a:spcBef>
              <a:buClr>
                <a:srgbClr val="000080"/>
              </a:buClr>
              <a:buFontTx/>
              <a:buChar char="•"/>
            </a:pPr>
            <a:r>
              <a:rPr lang="en-US" sz="2000"/>
              <a:t>Multi-criteria routing for sensor networks to prolong lifetime and improve quality of data</a:t>
            </a:r>
          </a:p>
          <a:p>
            <a:pPr lvl="1" indent="-228600">
              <a:spcBef>
                <a:spcPct val="50000"/>
              </a:spcBef>
              <a:buClr>
                <a:srgbClr val="000080"/>
              </a:buClr>
              <a:buFont typeface="Wingdings" pitchFamily="2" charset="2"/>
              <a:buChar char="ü"/>
            </a:pPr>
            <a:r>
              <a:rPr lang="en-US" sz="2000"/>
              <a:t>Self-adapting data routing to meet user specified QoS and QoD requirements based on machine learning</a:t>
            </a:r>
          </a:p>
          <a:p>
            <a:pPr indent="-228600">
              <a:spcBef>
                <a:spcPct val="50000"/>
              </a:spcBef>
              <a:buClr>
                <a:srgbClr val="000080"/>
              </a:buClr>
              <a:buFontTx/>
              <a:buChar char="•"/>
            </a:pPr>
            <a:r>
              <a:rPr lang="en-US" sz="2000"/>
              <a:t>Efficient data acquisition with mobile sensors</a:t>
            </a:r>
          </a:p>
          <a:p>
            <a:pPr marL="457200" lvl="2" indent="-228600">
              <a:spcBef>
                <a:spcPct val="50000"/>
              </a:spcBef>
              <a:buClr>
                <a:srgbClr val="000080"/>
              </a:buClr>
              <a:buSzPct val="80000"/>
              <a:buFont typeface="Wingdings" pitchFamily="2" charset="2"/>
              <a:buChar char="ü"/>
            </a:pPr>
            <a:r>
              <a:rPr lang="en-US" sz="2000"/>
              <a:t>Data acquisition is scheduled at perimeter sensors and storage at core nodes as spatiotemporal aggregates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0" y="228600"/>
            <a:ext cx="8382000" cy="1076325"/>
          </a:xfrm>
          <a:prstGeom prst="rect">
            <a:avLst/>
          </a:prstGeom>
          <a:noFill/>
          <a:ln w="25400">
            <a:noFill/>
            <a:miter lim="800000"/>
            <a:headEnd/>
            <a:tailEnd/>
          </a:ln>
        </p:spPr>
        <p:txBody>
          <a:bodyPr lIns="334405" tIns="167203" rIns="334405" bIns="167203">
            <a:spAutoFit/>
          </a:bodyPr>
          <a:lstStyle/>
          <a:p>
            <a:pPr algn="ctr">
              <a:buClr>
                <a:srgbClr val="000080"/>
              </a:buClr>
            </a:pPr>
            <a:r>
              <a:rPr lang="en-US" b="1"/>
              <a:t>Energy-efficiency in-network storage and processing </a:t>
            </a:r>
          </a:p>
          <a:p>
            <a:pPr algn="ctr">
              <a:buClr>
                <a:srgbClr val="000080"/>
              </a:buClr>
            </a:pPr>
            <a:r>
              <a:rPr lang="en-US" b="1"/>
              <a:t>of queries in ad-hoc networks</a:t>
            </a:r>
            <a:endParaRPr lang="en-US"/>
          </a:p>
        </p:txBody>
      </p:sp>
      <p:sp>
        <p:nvSpPr>
          <p:cNvPr id="22531" name="Text Box 5"/>
          <p:cNvSpPr txBox="1">
            <a:spLocks noChangeArrowheads="1"/>
          </p:cNvSpPr>
          <p:nvPr/>
        </p:nvSpPr>
        <p:spPr bwMode="auto">
          <a:xfrm>
            <a:off x="228600" y="1676400"/>
            <a:ext cx="8686800" cy="2892425"/>
          </a:xfrm>
          <a:prstGeom prst="rect">
            <a:avLst/>
          </a:prstGeom>
          <a:noFill/>
          <a:ln w="25400">
            <a:noFill/>
            <a:miter lim="800000"/>
            <a:headEnd/>
            <a:tailEnd/>
          </a:ln>
        </p:spPr>
        <p:txBody>
          <a:bodyPr lIns="334405" tIns="167203" rIns="334405" bIns="167203">
            <a:spAutoFit/>
          </a:bodyPr>
          <a:lstStyle/>
          <a:p>
            <a:pPr marL="228600" indent="-228600">
              <a:spcBef>
                <a:spcPct val="30000"/>
              </a:spcBef>
              <a:buFont typeface="Arial" pitchFamily="34" charset="0"/>
              <a:buChar char="•"/>
            </a:pPr>
            <a:r>
              <a:rPr lang="en-US" sz="2000"/>
              <a:t>Load balancing of storage and query hot-spots in Data-Centric Storage schemes</a:t>
            </a:r>
          </a:p>
          <a:p>
            <a:pPr marL="685800" lvl="1" indent="-228600">
              <a:spcBef>
                <a:spcPct val="30000"/>
              </a:spcBef>
              <a:buFont typeface="Wingdings" pitchFamily="2" charset="2"/>
              <a:buChar char="ü"/>
            </a:pPr>
            <a:r>
              <a:rPr lang="en-US" sz="2000"/>
              <a:t>Zone sharing, data replication and dynamic restructuring the reading to sensor mappings</a:t>
            </a:r>
            <a:endParaRPr lang="en-US" sz="2800"/>
          </a:p>
          <a:p>
            <a:pPr marL="228600" indent="-228600">
              <a:lnSpc>
                <a:spcPct val="50000"/>
              </a:lnSpc>
            </a:pPr>
            <a:r>
              <a:rPr lang="en-US" sz="2000"/>
              <a:t/>
            </a:r>
            <a:br>
              <a:rPr lang="en-US" sz="2000"/>
            </a:br>
            <a:endParaRPr lang="en-US" sz="2000"/>
          </a:p>
          <a:p>
            <a:pPr marL="228600" indent="-228600">
              <a:buFont typeface="Arial" pitchFamily="34" charset="0"/>
              <a:buChar char="•"/>
            </a:pPr>
            <a:r>
              <a:rPr lang="en-US" sz="2000"/>
              <a:t>Similarity-aware query processing in sensor networks with data centric storage</a:t>
            </a:r>
          </a:p>
          <a:p>
            <a:pPr marL="685800" lvl="1" indent="-228600">
              <a:buFont typeface="Wingdings" pitchFamily="2" charset="2"/>
              <a:buChar char="ü"/>
            </a:pPr>
            <a:r>
              <a:rPr lang="en-US" sz="2000"/>
              <a:t>Utilizing recent query materializations in the form of sensor views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71600" y="0"/>
            <a:ext cx="57150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Data stream management systems</a:t>
            </a:r>
          </a:p>
        </p:txBody>
      </p:sp>
      <p:sp>
        <p:nvSpPr>
          <p:cNvPr id="23555" name="Rectangle 77"/>
          <p:cNvSpPr txBox="1">
            <a:spLocks noChangeArrowheads="1"/>
          </p:cNvSpPr>
          <p:nvPr/>
        </p:nvSpPr>
        <p:spPr bwMode="auto">
          <a:xfrm>
            <a:off x="381000" y="762000"/>
            <a:ext cx="8382000" cy="5638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a:t>Alerting/Monitoring Service </a:t>
            </a:r>
          </a:p>
          <a:p>
            <a:pPr marL="742950" lvl="1" indent="-285750">
              <a:lnSpc>
                <a:spcPct val="90000"/>
              </a:lnSpc>
              <a:spcBef>
                <a:spcPct val="20000"/>
              </a:spcBef>
              <a:buFontTx/>
              <a:buChar char="–"/>
            </a:pPr>
            <a:r>
              <a:rPr lang="en-US" sz="2000"/>
              <a:t>Register query (filter) ahead of time</a:t>
            </a:r>
          </a:p>
          <a:p>
            <a:pPr marL="742950" lvl="1" indent="-285750">
              <a:lnSpc>
                <a:spcPct val="90000"/>
              </a:lnSpc>
              <a:spcBef>
                <a:spcPct val="20000"/>
              </a:spcBef>
              <a:buFontTx/>
              <a:buChar char="–"/>
            </a:pPr>
            <a:r>
              <a:rPr lang="en-US" sz="2000"/>
              <a:t>“Match” against incoming data stream</a:t>
            </a:r>
          </a:p>
          <a:p>
            <a:pPr marL="742950" lvl="1" indent="-285750">
              <a:lnSpc>
                <a:spcPct val="90000"/>
              </a:lnSpc>
              <a:spcBef>
                <a:spcPct val="20000"/>
              </a:spcBef>
              <a:buFontTx/>
              <a:buChar char="–"/>
            </a:pPr>
            <a:r>
              <a:rPr lang="en-US" sz="2000"/>
              <a:t>Generate “events” &amp; notify users</a:t>
            </a:r>
          </a:p>
          <a:p>
            <a:pPr marL="342900" indent="-342900">
              <a:lnSpc>
                <a:spcPct val="90000"/>
              </a:lnSpc>
              <a:spcBef>
                <a:spcPct val="20000"/>
              </a:spcBef>
              <a:buFontTx/>
              <a:buChar char="•"/>
            </a:pPr>
            <a:r>
              <a:rPr lang="en-US" u="sng"/>
              <a:t>Examples</a:t>
            </a:r>
            <a:r>
              <a:rPr lang="en-US"/>
              <a:t>: </a:t>
            </a:r>
          </a:p>
          <a:p>
            <a:pPr marL="742950" lvl="1" indent="-285750">
              <a:lnSpc>
                <a:spcPct val="90000"/>
              </a:lnSpc>
              <a:spcBef>
                <a:spcPct val="20000"/>
              </a:spcBef>
              <a:buFontTx/>
              <a:buChar char="–"/>
            </a:pPr>
            <a:r>
              <a:rPr lang="en-US" sz="2000"/>
              <a:t>Stock market monitoring</a:t>
            </a:r>
          </a:p>
          <a:p>
            <a:pPr marL="742950" lvl="1" indent="-285750">
              <a:lnSpc>
                <a:spcPct val="90000"/>
              </a:lnSpc>
              <a:spcBef>
                <a:spcPct val="20000"/>
              </a:spcBef>
              <a:buFontTx/>
              <a:buChar char="–"/>
            </a:pPr>
            <a:r>
              <a:rPr lang="en-US" sz="2000"/>
              <a:t>Transient alerts (LSST)</a:t>
            </a:r>
          </a:p>
          <a:p>
            <a:pPr marL="742950" lvl="1" indent="-285750">
              <a:lnSpc>
                <a:spcPct val="90000"/>
              </a:lnSpc>
              <a:spcBef>
                <a:spcPct val="20000"/>
              </a:spcBef>
              <a:buFontTx/>
              <a:buChar char="–"/>
            </a:pPr>
            <a:r>
              <a:rPr lang="en-US" sz="2000"/>
              <a:t>Google alerts</a:t>
            </a:r>
          </a:p>
          <a:p>
            <a:pPr marL="742950" lvl="1" indent="-285750">
              <a:lnSpc>
                <a:spcPct val="90000"/>
              </a:lnSpc>
              <a:spcBef>
                <a:spcPct val="20000"/>
              </a:spcBef>
              <a:buFontTx/>
              <a:buChar char="–"/>
            </a:pPr>
            <a:r>
              <a:rPr lang="en-US" sz="2000"/>
              <a:t>Detection of outbreak of diseases</a:t>
            </a:r>
          </a:p>
          <a:p>
            <a:pPr marL="342900" indent="-342900">
              <a:spcBef>
                <a:spcPct val="20000"/>
              </a:spcBef>
              <a:buFont typeface="Arial" pitchFamily="34" charset="0"/>
              <a:buChar char="•"/>
            </a:pPr>
            <a:r>
              <a:rPr lang="en-US" u="sng"/>
              <a:t>Objective: </a:t>
            </a:r>
            <a:r>
              <a:rPr lang="en-US" sz="2000"/>
              <a:t>Policies for scheduling the execution of multiple continuous queries and load shedding which improve the freshness and performance of a DSMS (response time, processing rate, fairness)</a:t>
            </a:r>
            <a:endParaRPr lang="en-US" u="sng"/>
          </a:p>
          <a:p>
            <a:pPr marL="342900" indent="-342900">
              <a:lnSpc>
                <a:spcPct val="90000"/>
              </a:lnSpc>
              <a:spcBef>
                <a:spcPct val="20000"/>
              </a:spcBef>
              <a:buFont typeface="Arial" pitchFamily="34" charset="0"/>
              <a:buChar char="•"/>
            </a:pPr>
            <a:r>
              <a:rPr lang="en-US" u="sng"/>
              <a:t>Solution Characteristics :</a:t>
            </a:r>
          </a:p>
          <a:p>
            <a:pPr marL="742950" lvl="1" indent="-285750">
              <a:spcBef>
                <a:spcPct val="20000"/>
              </a:spcBef>
              <a:buFontTx/>
              <a:buChar char="•"/>
            </a:pPr>
            <a:r>
              <a:rPr lang="en-US" sz="2000"/>
              <a:t> Efficient implementation</a:t>
            </a:r>
          </a:p>
          <a:p>
            <a:pPr marL="742950" lvl="1" indent="-285750">
              <a:spcBef>
                <a:spcPct val="20000"/>
              </a:spcBef>
              <a:buFontTx/>
              <a:buChar char="•"/>
            </a:pPr>
            <a:r>
              <a:rPr lang="en-US" sz="2000"/>
              <a:t> Scheduling join operators </a:t>
            </a:r>
          </a:p>
          <a:p>
            <a:pPr marL="742950" lvl="1" indent="-285750">
              <a:spcBef>
                <a:spcPct val="20000"/>
              </a:spcBef>
              <a:buFontTx/>
              <a:buChar char="•"/>
            </a:pPr>
            <a:r>
              <a:rPr lang="en-US" sz="2000"/>
              <a:t> Exploits shared operators</a:t>
            </a:r>
            <a:endParaRPr lang="en-US" u="sng"/>
          </a:p>
        </p:txBody>
      </p:sp>
      <p:grpSp>
        <p:nvGrpSpPr>
          <p:cNvPr id="23556" name="Group 5"/>
          <p:cNvGrpSpPr>
            <a:grpSpLocks/>
          </p:cNvGrpSpPr>
          <p:nvPr/>
        </p:nvGrpSpPr>
        <p:grpSpPr bwMode="auto">
          <a:xfrm>
            <a:off x="5638800" y="1143000"/>
            <a:ext cx="2971800" cy="2819400"/>
            <a:chOff x="3024" y="9360"/>
            <a:chExt cx="3192" cy="2690"/>
          </a:xfrm>
        </p:grpSpPr>
        <p:pic>
          <p:nvPicPr>
            <p:cNvPr id="23557" name="Picture 6"/>
            <p:cNvPicPr>
              <a:picLocks noChangeAspect="1" noChangeArrowheads="1"/>
            </p:cNvPicPr>
            <p:nvPr/>
          </p:nvPicPr>
          <p:blipFill>
            <a:blip r:embed="rId2" cstate="print"/>
            <a:srcRect/>
            <a:stretch>
              <a:fillRect/>
            </a:stretch>
          </p:blipFill>
          <p:spPr bwMode="auto">
            <a:xfrm>
              <a:off x="3024" y="9360"/>
              <a:ext cx="3192" cy="2690"/>
            </a:xfrm>
            <a:prstGeom prst="rect">
              <a:avLst/>
            </a:prstGeom>
            <a:solidFill>
              <a:schemeClr val="bg1"/>
            </a:solidFill>
            <a:ln w="9525">
              <a:noFill/>
              <a:miter lim="800000"/>
              <a:headEnd/>
              <a:tailEnd/>
            </a:ln>
          </p:spPr>
        </p:pic>
        <p:sp>
          <p:nvSpPr>
            <p:cNvPr id="23558" name="Rectangle 7"/>
            <p:cNvSpPr>
              <a:spLocks noChangeArrowheads="1"/>
            </p:cNvSpPr>
            <p:nvPr/>
          </p:nvSpPr>
          <p:spPr bwMode="auto">
            <a:xfrm>
              <a:off x="5088" y="9362"/>
              <a:ext cx="912" cy="2688"/>
            </a:xfrm>
            <a:prstGeom prst="rect">
              <a:avLst/>
            </a:prstGeom>
            <a:solidFill>
              <a:schemeClr val="bg1"/>
            </a:solidFill>
            <a:ln w="3175">
              <a:noFill/>
              <a:miter lim="800000"/>
              <a:headEnd/>
              <a:tailEnd/>
            </a:ln>
          </p:spPr>
          <p:txBody>
            <a:bodyPr wrap="none" lIns="334405" tIns="167203" rIns="334405" bIns="167203" anchor="ctr"/>
            <a:lstStyle/>
            <a:p>
              <a:endParaRPr lang="en-US"/>
            </a:p>
          </p:txBody>
        </p:sp>
        <p:sp>
          <p:nvSpPr>
            <p:cNvPr id="23559" name="Rectangle 8"/>
            <p:cNvSpPr>
              <a:spLocks noChangeArrowheads="1"/>
            </p:cNvSpPr>
            <p:nvPr/>
          </p:nvSpPr>
          <p:spPr bwMode="auto">
            <a:xfrm>
              <a:off x="4704" y="10130"/>
              <a:ext cx="720" cy="336"/>
            </a:xfrm>
            <a:prstGeom prst="rect">
              <a:avLst/>
            </a:prstGeom>
            <a:solidFill>
              <a:schemeClr val="bg1"/>
            </a:solidFill>
            <a:ln w="3175">
              <a:noFill/>
              <a:miter lim="800000"/>
              <a:headEnd/>
              <a:tailEnd/>
            </a:ln>
          </p:spPr>
          <p:txBody>
            <a:bodyPr wrap="none" lIns="334405" tIns="167203" rIns="334405" bIns="167203" anchor="ctr"/>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71600" y="0"/>
            <a:ext cx="57150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User centric web data management</a:t>
            </a:r>
          </a:p>
        </p:txBody>
      </p:sp>
      <p:pic>
        <p:nvPicPr>
          <p:cNvPr id="24579" name="Picture 26" descr="market-data"/>
          <p:cNvPicPr>
            <a:picLocks noChangeAspect="1" noChangeArrowheads="1"/>
          </p:cNvPicPr>
          <p:nvPr/>
        </p:nvPicPr>
        <p:blipFill>
          <a:blip r:embed="rId2" cstate="print"/>
          <a:srcRect/>
          <a:stretch>
            <a:fillRect/>
          </a:stretch>
        </p:blipFill>
        <p:spPr bwMode="auto">
          <a:xfrm>
            <a:off x="166688" y="1219200"/>
            <a:ext cx="2397125" cy="1319213"/>
          </a:xfrm>
          <a:prstGeom prst="rect">
            <a:avLst/>
          </a:prstGeom>
          <a:noFill/>
          <a:ln w="9525">
            <a:noFill/>
            <a:miter lim="800000"/>
            <a:headEnd/>
            <a:tailEnd/>
          </a:ln>
        </p:spPr>
      </p:pic>
      <p:grpSp>
        <p:nvGrpSpPr>
          <p:cNvPr id="24580" name="Group 29"/>
          <p:cNvGrpSpPr>
            <a:grpSpLocks/>
          </p:cNvGrpSpPr>
          <p:nvPr/>
        </p:nvGrpSpPr>
        <p:grpSpPr bwMode="auto">
          <a:xfrm>
            <a:off x="2667000" y="1219200"/>
            <a:ext cx="2593975" cy="1319213"/>
            <a:chOff x="2880" y="1056"/>
            <a:chExt cx="2307" cy="1215"/>
          </a:xfrm>
        </p:grpSpPr>
        <p:pic>
          <p:nvPicPr>
            <p:cNvPr id="24802" name="Picture 27" descr="market-data"/>
            <p:cNvPicPr>
              <a:picLocks noChangeAspect="1" noChangeArrowheads="1"/>
            </p:cNvPicPr>
            <p:nvPr/>
          </p:nvPicPr>
          <p:blipFill>
            <a:blip r:embed="rId2" cstate="print"/>
            <a:srcRect/>
            <a:stretch>
              <a:fillRect/>
            </a:stretch>
          </p:blipFill>
          <p:spPr bwMode="auto">
            <a:xfrm>
              <a:off x="2880" y="1056"/>
              <a:ext cx="2208" cy="1215"/>
            </a:xfrm>
            <a:prstGeom prst="rect">
              <a:avLst/>
            </a:prstGeom>
            <a:noFill/>
            <a:ln w="9525">
              <a:noFill/>
              <a:miter lim="800000"/>
              <a:headEnd/>
              <a:tailEnd/>
            </a:ln>
          </p:spPr>
        </p:pic>
        <p:sp>
          <p:nvSpPr>
            <p:cNvPr id="24803" name="Text Box 28"/>
            <p:cNvSpPr txBox="1">
              <a:spLocks noChangeArrowheads="1"/>
            </p:cNvSpPr>
            <p:nvPr/>
          </p:nvSpPr>
          <p:spPr bwMode="auto">
            <a:xfrm>
              <a:off x="4371" y="1056"/>
              <a:ext cx="816" cy="241"/>
            </a:xfrm>
            <a:prstGeom prst="rect">
              <a:avLst/>
            </a:prstGeom>
            <a:solidFill>
              <a:schemeClr val="bg1"/>
            </a:solidFill>
            <a:ln w="9525">
              <a:noFill/>
              <a:miter lim="800000"/>
              <a:headEnd/>
              <a:tailEnd/>
            </a:ln>
          </p:spPr>
          <p:txBody>
            <a:bodyPr>
              <a:spAutoFit/>
            </a:bodyPr>
            <a:lstStyle/>
            <a:p>
              <a:r>
                <a:rPr lang="en-US" sz="1100">
                  <a:solidFill>
                    <a:schemeClr val="bg2"/>
                  </a:solidFill>
                </a:rPr>
                <a:t>4:26 AM ET</a:t>
              </a:r>
            </a:p>
          </p:txBody>
        </p:sp>
      </p:grpSp>
      <p:sp>
        <p:nvSpPr>
          <p:cNvPr id="12" name="Rounded Rectangle 11"/>
          <p:cNvSpPr/>
          <p:nvPr/>
        </p:nvSpPr>
        <p:spPr>
          <a:xfrm>
            <a:off x="5334000" y="1143000"/>
            <a:ext cx="35052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t>Given an option, would you prefer </a:t>
            </a:r>
            <a:r>
              <a:rPr lang="en-US" sz="2000" dirty="0">
                <a:solidFill>
                  <a:srgbClr val="000080"/>
                </a:solidFill>
              </a:rPr>
              <a:t>slightly-stale results fast</a:t>
            </a:r>
            <a:r>
              <a:rPr lang="en-US" sz="2000" dirty="0"/>
              <a:t> OR </a:t>
            </a:r>
            <a:r>
              <a:rPr lang="en-US" sz="2000" dirty="0">
                <a:solidFill>
                  <a:srgbClr val="FF0000"/>
                </a:solidFill>
              </a:rPr>
              <a:t>fresh results, slightly delayed</a:t>
            </a:r>
            <a:r>
              <a:rPr lang="en-US" sz="2000" dirty="0"/>
              <a:t>?</a:t>
            </a:r>
          </a:p>
        </p:txBody>
      </p:sp>
      <p:sp>
        <p:nvSpPr>
          <p:cNvPr id="13" name="Rectangle 4"/>
          <p:cNvSpPr>
            <a:spLocks noChangeArrowheads="1"/>
          </p:cNvSpPr>
          <p:nvPr/>
        </p:nvSpPr>
        <p:spPr bwMode="auto">
          <a:xfrm>
            <a:off x="228600" y="2743200"/>
            <a:ext cx="6019800" cy="3886200"/>
          </a:xfrm>
          <a:prstGeom prst="rect">
            <a:avLst/>
          </a:prstGeom>
          <a:noFill/>
          <a:ln w="9525">
            <a:noFill/>
            <a:miter lim="800000"/>
            <a:headEnd/>
            <a:tailEnd/>
          </a:ln>
        </p:spPr>
        <p:txBody>
          <a:bodyPr/>
          <a:lstStyle/>
          <a:p>
            <a:pPr marL="342900" indent="-342900">
              <a:spcBef>
                <a:spcPct val="20000"/>
              </a:spcBef>
              <a:buFontTx/>
              <a:buChar char="•"/>
              <a:defRPr/>
            </a:pPr>
            <a:r>
              <a:rPr lang="en-US" sz="2000" dirty="0"/>
              <a:t>Users care about </a:t>
            </a:r>
            <a:r>
              <a:rPr lang="en-US" sz="2000" dirty="0">
                <a:solidFill>
                  <a:srgbClr val="FF6600"/>
                </a:solidFill>
              </a:rPr>
              <a:t>Timeliness </a:t>
            </a:r>
            <a:r>
              <a:rPr lang="en-US" sz="2000" dirty="0"/>
              <a:t>and</a:t>
            </a:r>
            <a:r>
              <a:rPr lang="en-US" sz="2000" dirty="0">
                <a:solidFill>
                  <a:srgbClr val="FF6600"/>
                </a:solidFill>
              </a:rPr>
              <a:t> Staleness</a:t>
            </a:r>
          </a:p>
          <a:p>
            <a:pPr marL="342900" indent="-342900">
              <a:spcBef>
                <a:spcPct val="20000"/>
              </a:spcBef>
              <a:buFontTx/>
              <a:buChar char="•"/>
              <a:defRPr/>
            </a:pPr>
            <a:r>
              <a:rPr lang="en-US" sz="2000" dirty="0"/>
              <a:t>Combining performance metrics</a:t>
            </a:r>
          </a:p>
          <a:p>
            <a:pPr marL="685800" lvl="1" indent="-228600">
              <a:lnSpc>
                <a:spcPct val="90000"/>
              </a:lnSpc>
              <a:spcBef>
                <a:spcPct val="20000"/>
              </a:spcBef>
              <a:buClr>
                <a:schemeClr val="tx2"/>
              </a:buClr>
              <a:buSzPct val="75000"/>
              <a:buFont typeface="Wingdings" pitchFamily="2" charset="2"/>
              <a:buChar char="Ø"/>
              <a:defRPr/>
            </a:pPr>
            <a:r>
              <a:rPr lang="en-US" sz="2000" dirty="0"/>
              <a:t>Set constraint on one and optimize the other  </a:t>
            </a:r>
          </a:p>
          <a:p>
            <a:pPr marL="685800" lvl="1" indent="-228600">
              <a:lnSpc>
                <a:spcPct val="90000"/>
              </a:lnSpc>
              <a:spcBef>
                <a:spcPct val="20000"/>
              </a:spcBef>
              <a:buClr>
                <a:schemeClr val="tx2"/>
              </a:buClr>
              <a:buSzPct val="75000"/>
              <a:buFont typeface="Wingdings" pitchFamily="2" charset="2"/>
              <a:buChar char="Ø"/>
              <a:defRPr/>
            </a:pPr>
            <a:r>
              <a:rPr lang="en-US" sz="2000" dirty="0"/>
              <a:t> Construct a single metric based on weights</a:t>
            </a:r>
          </a:p>
          <a:p>
            <a:pPr marL="342900" indent="-342900">
              <a:spcBef>
                <a:spcPct val="20000"/>
              </a:spcBef>
              <a:buFontTx/>
              <a:buChar char="•"/>
              <a:defRPr/>
            </a:pPr>
            <a:r>
              <a:rPr lang="en-US" sz="2000" dirty="0"/>
              <a:t>Scheduling policies (FIFO, update high, query high) do not optimize both metrics</a:t>
            </a:r>
          </a:p>
          <a:p>
            <a:pPr marL="342900" indent="-342900">
              <a:spcBef>
                <a:spcPct val="20000"/>
              </a:spcBef>
              <a:buFontTx/>
              <a:buChar char="•"/>
              <a:defRPr/>
            </a:pPr>
            <a:r>
              <a:rPr lang="en-US" sz="2000" dirty="0"/>
              <a:t>Proposed Contracts Framework converts performance on individual metric into “worth” to users combining  </a:t>
            </a:r>
          </a:p>
          <a:p>
            <a:pPr marL="800100" lvl="1" indent="-342900">
              <a:spcBef>
                <a:spcPct val="20000"/>
              </a:spcBef>
              <a:buFontTx/>
              <a:buChar char="•"/>
              <a:defRPr/>
            </a:pPr>
            <a:r>
              <a:rPr lang="en-US" sz="2000" dirty="0"/>
              <a:t>quality of service and </a:t>
            </a:r>
          </a:p>
          <a:p>
            <a:pPr marL="800100" lvl="1" indent="-342900">
              <a:spcBef>
                <a:spcPct val="20000"/>
              </a:spcBef>
              <a:buFontTx/>
              <a:buChar char="•"/>
              <a:defRPr/>
            </a:pPr>
            <a:r>
              <a:rPr lang="en-US" sz="2000" dirty="0"/>
              <a:t>quality of data</a:t>
            </a:r>
          </a:p>
          <a:p>
            <a:pPr marL="342900" indent="-342900">
              <a:spcBef>
                <a:spcPct val="20000"/>
              </a:spcBef>
              <a:buFontTx/>
              <a:buChar char="•"/>
              <a:defRPr/>
            </a:pPr>
            <a:endParaRPr lang="en-US" sz="2000" dirty="0"/>
          </a:p>
        </p:txBody>
      </p:sp>
      <p:grpSp>
        <p:nvGrpSpPr>
          <p:cNvPr id="24583" name="Group 13"/>
          <p:cNvGrpSpPr>
            <a:grpSpLocks/>
          </p:cNvGrpSpPr>
          <p:nvPr/>
        </p:nvGrpSpPr>
        <p:grpSpPr bwMode="auto">
          <a:xfrm>
            <a:off x="6324600" y="2895600"/>
            <a:ext cx="2541588" cy="2006600"/>
            <a:chOff x="2133600" y="3429000"/>
            <a:chExt cx="2541599" cy="2006600"/>
          </a:xfrm>
        </p:grpSpPr>
        <p:sp>
          <p:nvSpPr>
            <p:cNvPr id="24584" name="Line 13"/>
            <p:cNvSpPr>
              <a:spLocks noChangeShapeType="1"/>
            </p:cNvSpPr>
            <p:nvPr/>
          </p:nvSpPr>
          <p:spPr bwMode="auto">
            <a:xfrm>
              <a:off x="2462597" y="3542101"/>
              <a:ext cx="2027524" cy="1324"/>
            </a:xfrm>
            <a:prstGeom prst="line">
              <a:avLst/>
            </a:prstGeom>
            <a:noFill/>
            <a:ln w="6">
              <a:solidFill>
                <a:srgbClr val="FFFFFF"/>
              </a:solidFill>
              <a:round/>
              <a:headEnd/>
              <a:tailEnd/>
            </a:ln>
          </p:spPr>
          <p:txBody>
            <a:bodyPr/>
            <a:lstStyle/>
            <a:p>
              <a:endParaRPr lang="en-US"/>
            </a:p>
          </p:txBody>
        </p:sp>
        <p:sp>
          <p:nvSpPr>
            <p:cNvPr id="24585" name="Line 14"/>
            <p:cNvSpPr>
              <a:spLocks noChangeShapeType="1"/>
            </p:cNvSpPr>
            <p:nvPr/>
          </p:nvSpPr>
          <p:spPr bwMode="auto">
            <a:xfrm>
              <a:off x="4490121" y="3542101"/>
              <a:ext cx="1272" cy="1608391"/>
            </a:xfrm>
            <a:prstGeom prst="line">
              <a:avLst/>
            </a:prstGeom>
            <a:noFill/>
            <a:ln w="6">
              <a:solidFill>
                <a:srgbClr val="FFFFFF"/>
              </a:solidFill>
              <a:round/>
              <a:headEnd/>
              <a:tailEnd/>
            </a:ln>
          </p:spPr>
          <p:txBody>
            <a:bodyPr/>
            <a:lstStyle/>
            <a:p>
              <a:endParaRPr lang="en-US"/>
            </a:p>
          </p:txBody>
        </p:sp>
        <p:sp>
          <p:nvSpPr>
            <p:cNvPr id="24586" name="Line 15"/>
            <p:cNvSpPr>
              <a:spLocks noChangeShapeType="1"/>
            </p:cNvSpPr>
            <p:nvPr/>
          </p:nvSpPr>
          <p:spPr bwMode="auto">
            <a:xfrm flipH="1">
              <a:off x="2462597" y="5150492"/>
              <a:ext cx="2027524" cy="1324"/>
            </a:xfrm>
            <a:prstGeom prst="line">
              <a:avLst/>
            </a:prstGeom>
            <a:noFill/>
            <a:ln w="6">
              <a:solidFill>
                <a:srgbClr val="FFFFFF"/>
              </a:solidFill>
              <a:round/>
              <a:headEnd/>
              <a:tailEnd/>
            </a:ln>
          </p:spPr>
          <p:txBody>
            <a:bodyPr/>
            <a:lstStyle/>
            <a:p>
              <a:endParaRPr lang="en-US"/>
            </a:p>
          </p:txBody>
        </p:sp>
        <p:sp>
          <p:nvSpPr>
            <p:cNvPr id="24587" name="Line 16"/>
            <p:cNvSpPr>
              <a:spLocks noChangeShapeType="1"/>
            </p:cNvSpPr>
            <p:nvPr/>
          </p:nvSpPr>
          <p:spPr bwMode="auto">
            <a:xfrm flipV="1">
              <a:off x="2462597" y="3542101"/>
              <a:ext cx="1272" cy="1608391"/>
            </a:xfrm>
            <a:prstGeom prst="line">
              <a:avLst/>
            </a:prstGeom>
            <a:noFill/>
            <a:ln w="6">
              <a:solidFill>
                <a:srgbClr val="FFFFFF"/>
              </a:solidFill>
              <a:round/>
              <a:headEnd/>
              <a:tailEnd/>
            </a:ln>
          </p:spPr>
          <p:txBody>
            <a:bodyPr/>
            <a:lstStyle/>
            <a:p>
              <a:endParaRPr lang="en-US"/>
            </a:p>
          </p:txBody>
        </p:sp>
        <p:sp>
          <p:nvSpPr>
            <p:cNvPr id="24588" name="Line 17"/>
            <p:cNvSpPr>
              <a:spLocks noChangeShapeType="1"/>
            </p:cNvSpPr>
            <p:nvPr/>
          </p:nvSpPr>
          <p:spPr bwMode="auto">
            <a:xfrm>
              <a:off x="2462597" y="3542101"/>
              <a:ext cx="1272" cy="1608391"/>
            </a:xfrm>
            <a:prstGeom prst="line">
              <a:avLst/>
            </a:prstGeom>
            <a:noFill/>
            <a:ln w="6">
              <a:solidFill>
                <a:srgbClr val="000000"/>
              </a:solidFill>
              <a:round/>
              <a:headEnd/>
              <a:tailEnd/>
            </a:ln>
          </p:spPr>
          <p:txBody>
            <a:bodyPr/>
            <a:lstStyle/>
            <a:p>
              <a:endParaRPr lang="en-US"/>
            </a:p>
          </p:txBody>
        </p:sp>
        <p:sp>
          <p:nvSpPr>
            <p:cNvPr id="24589" name="Line 18"/>
            <p:cNvSpPr>
              <a:spLocks noChangeShapeType="1"/>
            </p:cNvSpPr>
            <p:nvPr/>
          </p:nvSpPr>
          <p:spPr bwMode="auto">
            <a:xfrm>
              <a:off x="2420622" y="5150492"/>
              <a:ext cx="41975" cy="1324"/>
            </a:xfrm>
            <a:prstGeom prst="line">
              <a:avLst/>
            </a:prstGeom>
            <a:noFill/>
            <a:ln w="6">
              <a:solidFill>
                <a:srgbClr val="000000"/>
              </a:solidFill>
              <a:round/>
              <a:headEnd/>
              <a:tailEnd/>
            </a:ln>
          </p:spPr>
          <p:txBody>
            <a:bodyPr/>
            <a:lstStyle/>
            <a:p>
              <a:endParaRPr lang="en-US"/>
            </a:p>
          </p:txBody>
        </p:sp>
        <p:sp>
          <p:nvSpPr>
            <p:cNvPr id="24590" name="Line 19"/>
            <p:cNvSpPr>
              <a:spLocks noChangeShapeType="1"/>
            </p:cNvSpPr>
            <p:nvPr/>
          </p:nvSpPr>
          <p:spPr bwMode="auto">
            <a:xfrm>
              <a:off x="2420622" y="4830138"/>
              <a:ext cx="41975" cy="1324"/>
            </a:xfrm>
            <a:prstGeom prst="line">
              <a:avLst/>
            </a:prstGeom>
            <a:noFill/>
            <a:ln w="6">
              <a:solidFill>
                <a:srgbClr val="000000"/>
              </a:solidFill>
              <a:round/>
              <a:headEnd/>
              <a:tailEnd/>
            </a:ln>
          </p:spPr>
          <p:txBody>
            <a:bodyPr/>
            <a:lstStyle/>
            <a:p>
              <a:endParaRPr lang="en-US"/>
            </a:p>
          </p:txBody>
        </p:sp>
        <p:sp>
          <p:nvSpPr>
            <p:cNvPr id="24591" name="Line 20"/>
            <p:cNvSpPr>
              <a:spLocks noChangeShapeType="1"/>
            </p:cNvSpPr>
            <p:nvPr/>
          </p:nvSpPr>
          <p:spPr bwMode="auto">
            <a:xfrm>
              <a:off x="2420622" y="4509783"/>
              <a:ext cx="41975" cy="1324"/>
            </a:xfrm>
            <a:prstGeom prst="line">
              <a:avLst/>
            </a:prstGeom>
            <a:noFill/>
            <a:ln w="6">
              <a:solidFill>
                <a:srgbClr val="000000"/>
              </a:solidFill>
              <a:round/>
              <a:headEnd/>
              <a:tailEnd/>
            </a:ln>
          </p:spPr>
          <p:txBody>
            <a:bodyPr/>
            <a:lstStyle/>
            <a:p>
              <a:endParaRPr lang="en-US"/>
            </a:p>
          </p:txBody>
        </p:sp>
        <p:sp>
          <p:nvSpPr>
            <p:cNvPr id="24592" name="Line 21"/>
            <p:cNvSpPr>
              <a:spLocks noChangeShapeType="1"/>
            </p:cNvSpPr>
            <p:nvPr/>
          </p:nvSpPr>
          <p:spPr bwMode="auto">
            <a:xfrm>
              <a:off x="2420622" y="4182810"/>
              <a:ext cx="41975" cy="1324"/>
            </a:xfrm>
            <a:prstGeom prst="line">
              <a:avLst/>
            </a:prstGeom>
            <a:noFill/>
            <a:ln w="6">
              <a:solidFill>
                <a:srgbClr val="000000"/>
              </a:solidFill>
              <a:round/>
              <a:headEnd/>
              <a:tailEnd/>
            </a:ln>
          </p:spPr>
          <p:txBody>
            <a:bodyPr/>
            <a:lstStyle/>
            <a:p>
              <a:endParaRPr lang="en-US"/>
            </a:p>
          </p:txBody>
        </p:sp>
        <p:sp>
          <p:nvSpPr>
            <p:cNvPr id="24593" name="Line 22"/>
            <p:cNvSpPr>
              <a:spLocks noChangeShapeType="1"/>
            </p:cNvSpPr>
            <p:nvPr/>
          </p:nvSpPr>
          <p:spPr bwMode="auto">
            <a:xfrm>
              <a:off x="2420622" y="3862456"/>
              <a:ext cx="41975" cy="1324"/>
            </a:xfrm>
            <a:prstGeom prst="line">
              <a:avLst/>
            </a:prstGeom>
            <a:noFill/>
            <a:ln w="6">
              <a:solidFill>
                <a:srgbClr val="000000"/>
              </a:solidFill>
              <a:round/>
              <a:headEnd/>
              <a:tailEnd/>
            </a:ln>
          </p:spPr>
          <p:txBody>
            <a:bodyPr/>
            <a:lstStyle/>
            <a:p>
              <a:endParaRPr lang="en-US"/>
            </a:p>
          </p:txBody>
        </p:sp>
        <p:sp>
          <p:nvSpPr>
            <p:cNvPr id="24594" name="Line 23"/>
            <p:cNvSpPr>
              <a:spLocks noChangeShapeType="1"/>
            </p:cNvSpPr>
            <p:nvPr/>
          </p:nvSpPr>
          <p:spPr bwMode="auto">
            <a:xfrm>
              <a:off x="2420622" y="3542101"/>
              <a:ext cx="41975" cy="1324"/>
            </a:xfrm>
            <a:prstGeom prst="line">
              <a:avLst/>
            </a:prstGeom>
            <a:noFill/>
            <a:ln w="6">
              <a:solidFill>
                <a:srgbClr val="000000"/>
              </a:solidFill>
              <a:round/>
              <a:headEnd/>
              <a:tailEnd/>
            </a:ln>
          </p:spPr>
          <p:txBody>
            <a:bodyPr/>
            <a:lstStyle/>
            <a:p>
              <a:endParaRPr lang="en-US"/>
            </a:p>
          </p:txBody>
        </p:sp>
        <p:sp>
          <p:nvSpPr>
            <p:cNvPr id="24595" name="Line 24"/>
            <p:cNvSpPr>
              <a:spLocks noChangeShapeType="1"/>
            </p:cNvSpPr>
            <p:nvPr/>
          </p:nvSpPr>
          <p:spPr bwMode="auto">
            <a:xfrm>
              <a:off x="2462597" y="5150492"/>
              <a:ext cx="2027524" cy="1324"/>
            </a:xfrm>
            <a:prstGeom prst="line">
              <a:avLst/>
            </a:prstGeom>
            <a:noFill/>
            <a:ln w="6">
              <a:solidFill>
                <a:srgbClr val="000000"/>
              </a:solidFill>
              <a:round/>
              <a:headEnd/>
              <a:tailEnd/>
            </a:ln>
          </p:spPr>
          <p:txBody>
            <a:bodyPr/>
            <a:lstStyle/>
            <a:p>
              <a:endParaRPr lang="en-US"/>
            </a:p>
          </p:txBody>
        </p:sp>
        <p:sp>
          <p:nvSpPr>
            <p:cNvPr id="24596" name="Line 25"/>
            <p:cNvSpPr>
              <a:spLocks noChangeShapeType="1"/>
            </p:cNvSpPr>
            <p:nvPr/>
          </p:nvSpPr>
          <p:spPr bwMode="auto">
            <a:xfrm flipV="1">
              <a:off x="2462597" y="5150492"/>
              <a:ext cx="1272" cy="43685"/>
            </a:xfrm>
            <a:prstGeom prst="line">
              <a:avLst/>
            </a:prstGeom>
            <a:noFill/>
            <a:ln w="6">
              <a:solidFill>
                <a:srgbClr val="000000"/>
              </a:solidFill>
              <a:round/>
              <a:headEnd/>
              <a:tailEnd/>
            </a:ln>
          </p:spPr>
          <p:txBody>
            <a:bodyPr/>
            <a:lstStyle/>
            <a:p>
              <a:endParaRPr lang="en-US"/>
            </a:p>
          </p:txBody>
        </p:sp>
        <p:sp>
          <p:nvSpPr>
            <p:cNvPr id="24597" name="Line 26"/>
            <p:cNvSpPr>
              <a:spLocks noChangeShapeType="1"/>
            </p:cNvSpPr>
            <p:nvPr/>
          </p:nvSpPr>
          <p:spPr bwMode="auto">
            <a:xfrm flipV="1">
              <a:off x="3135471" y="5150492"/>
              <a:ext cx="1272" cy="43685"/>
            </a:xfrm>
            <a:prstGeom prst="line">
              <a:avLst/>
            </a:prstGeom>
            <a:noFill/>
            <a:ln w="6">
              <a:solidFill>
                <a:srgbClr val="000000"/>
              </a:solidFill>
              <a:round/>
              <a:headEnd/>
              <a:tailEnd/>
            </a:ln>
          </p:spPr>
          <p:txBody>
            <a:bodyPr/>
            <a:lstStyle/>
            <a:p>
              <a:endParaRPr lang="en-US"/>
            </a:p>
          </p:txBody>
        </p:sp>
        <p:sp>
          <p:nvSpPr>
            <p:cNvPr id="24598" name="Line 27"/>
            <p:cNvSpPr>
              <a:spLocks noChangeShapeType="1"/>
            </p:cNvSpPr>
            <p:nvPr/>
          </p:nvSpPr>
          <p:spPr bwMode="auto">
            <a:xfrm flipV="1">
              <a:off x="3815976" y="5150492"/>
              <a:ext cx="1272" cy="43685"/>
            </a:xfrm>
            <a:prstGeom prst="line">
              <a:avLst/>
            </a:prstGeom>
            <a:noFill/>
            <a:ln w="6">
              <a:solidFill>
                <a:srgbClr val="000000"/>
              </a:solidFill>
              <a:round/>
              <a:headEnd/>
              <a:tailEnd/>
            </a:ln>
          </p:spPr>
          <p:txBody>
            <a:bodyPr/>
            <a:lstStyle/>
            <a:p>
              <a:endParaRPr lang="en-US"/>
            </a:p>
          </p:txBody>
        </p:sp>
        <p:sp>
          <p:nvSpPr>
            <p:cNvPr id="24599" name="Line 28"/>
            <p:cNvSpPr>
              <a:spLocks noChangeShapeType="1"/>
            </p:cNvSpPr>
            <p:nvPr/>
          </p:nvSpPr>
          <p:spPr bwMode="auto">
            <a:xfrm flipV="1">
              <a:off x="4490121" y="5150492"/>
              <a:ext cx="1272" cy="43685"/>
            </a:xfrm>
            <a:prstGeom prst="line">
              <a:avLst/>
            </a:prstGeom>
            <a:noFill/>
            <a:ln w="6">
              <a:solidFill>
                <a:srgbClr val="000000"/>
              </a:solidFill>
              <a:round/>
              <a:headEnd/>
              <a:tailEnd/>
            </a:ln>
          </p:spPr>
          <p:txBody>
            <a:bodyPr/>
            <a:lstStyle/>
            <a:p>
              <a:endParaRPr lang="en-US"/>
            </a:p>
          </p:txBody>
        </p:sp>
        <p:sp>
          <p:nvSpPr>
            <p:cNvPr id="24600" name="Oval 29"/>
            <p:cNvSpPr>
              <a:spLocks noChangeArrowheads="1"/>
            </p:cNvSpPr>
            <p:nvPr/>
          </p:nvSpPr>
          <p:spPr bwMode="auto">
            <a:xfrm>
              <a:off x="2883620" y="4291360"/>
              <a:ext cx="97942" cy="101931"/>
            </a:xfrm>
            <a:prstGeom prst="ellipse">
              <a:avLst/>
            </a:prstGeom>
            <a:solidFill>
              <a:srgbClr val="FF0000"/>
            </a:solidFill>
            <a:ln w="9525">
              <a:noFill/>
              <a:round/>
              <a:headEnd/>
              <a:tailEnd/>
            </a:ln>
          </p:spPr>
          <p:txBody>
            <a:bodyPr/>
            <a:lstStyle/>
            <a:p>
              <a:endParaRPr lang="en-US"/>
            </a:p>
          </p:txBody>
        </p:sp>
        <p:sp>
          <p:nvSpPr>
            <p:cNvPr id="24601" name="Line 30"/>
            <p:cNvSpPr>
              <a:spLocks noChangeShapeType="1"/>
            </p:cNvSpPr>
            <p:nvPr/>
          </p:nvSpPr>
          <p:spPr bwMode="auto">
            <a:xfrm>
              <a:off x="2931955" y="4291360"/>
              <a:ext cx="7632" cy="1324"/>
            </a:xfrm>
            <a:prstGeom prst="line">
              <a:avLst/>
            </a:prstGeom>
            <a:noFill/>
            <a:ln w="6">
              <a:solidFill>
                <a:srgbClr val="FF0000"/>
              </a:solidFill>
              <a:round/>
              <a:headEnd/>
              <a:tailEnd/>
            </a:ln>
          </p:spPr>
          <p:txBody>
            <a:bodyPr/>
            <a:lstStyle/>
            <a:p>
              <a:endParaRPr lang="en-US"/>
            </a:p>
          </p:txBody>
        </p:sp>
        <p:sp>
          <p:nvSpPr>
            <p:cNvPr id="24602" name="Line 31"/>
            <p:cNvSpPr>
              <a:spLocks noChangeShapeType="1"/>
            </p:cNvSpPr>
            <p:nvPr/>
          </p:nvSpPr>
          <p:spPr bwMode="auto">
            <a:xfrm>
              <a:off x="2939587" y="4291360"/>
              <a:ext cx="1272" cy="1324"/>
            </a:xfrm>
            <a:prstGeom prst="line">
              <a:avLst/>
            </a:prstGeom>
            <a:noFill/>
            <a:ln w="6">
              <a:solidFill>
                <a:srgbClr val="FF0000"/>
              </a:solidFill>
              <a:round/>
              <a:headEnd/>
              <a:tailEnd/>
            </a:ln>
          </p:spPr>
          <p:txBody>
            <a:bodyPr/>
            <a:lstStyle/>
            <a:p>
              <a:endParaRPr lang="en-US"/>
            </a:p>
          </p:txBody>
        </p:sp>
        <p:sp>
          <p:nvSpPr>
            <p:cNvPr id="24603" name="Line 32"/>
            <p:cNvSpPr>
              <a:spLocks noChangeShapeType="1"/>
            </p:cNvSpPr>
            <p:nvPr/>
          </p:nvSpPr>
          <p:spPr bwMode="auto">
            <a:xfrm>
              <a:off x="2939587" y="4291360"/>
              <a:ext cx="6360" cy="1324"/>
            </a:xfrm>
            <a:prstGeom prst="line">
              <a:avLst/>
            </a:prstGeom>
            <a:noFill/>
            <a:ln w="6">
              <a:solidFill>
                <a:srgbClr val="FF0000"/>
              </a:solidFill>
              <a:round/>
              <a:headEnd/>
              <a:tailEnd/>
            </a:ln>
          </p:spPr>
          <p:txBody>
            <a:bodyPr/>
            <a:lstStyle/>
            <a:p>
              <a:endParaRPr lang="en-US"/>
            </a:p>
          </p:txBody>
        </p:sp>
        <p:sp>
          <p:nvSpPr>
            <p:cNvPr id="24604" name="Line 33"/>
            <p:cNvSpPr>
              <a:spLocks noChangeShapeType="1"/>
            </p:cNvSpPr>
            <p:nvPr/>
          </p:nvSpPr>
          <p:spPr bwMode="auto">
            <a:xfrm>
              <a:off x="2945947" y="4291360"/>
              <a:ext cx="7632" cy="7943"/>
            </a:xfrm>
            <a:prstGeom prst="line">
              <a:avLst/>
            </a:prstGeom>
            <a:noFill/>
            <a:ln w="6">
              <a:solidFill>
                <a:srgbClr val="FF0000"/>
              </a:solidFill>
              <a:round/>
              <a:headEnd/>
              <a:tailEnd/>
            </a:ln>
          </p:spPr>
          <p:txBody>
            <a:bodyPr/>
            <a:lstStyle/>
            <a:p>
              <a:endParaRPr lang="en-US"/>
            </a:p>
          </p:txBody>
        </p:sp>
        <p:sp>
          <p:nvSpPr>
            <p:cNvPr id="24605" name="Line 34"/>
            <p:cNvSpPr>
              <a:spLocks noChangeShapeType="1"/>
            </p:cNvSpPr>
            <p:nvPr/>
          </p:nvSpPr>
          <p:spPr bwMode="auto">
            <a:xfrm>
              <a:off x="2953578" y="4299303"/>
              <a:ext cx="1272" cy="1324"/>
            </a:xfrm>
            <a:prstGeom prst="line">
              <a:avLst/>
            </a:prstGeom>
            <a:noFill/>
            <a:ln w="6">
              <a:solidFill>
                <a:srgbClr val="FF0000"/>
              </a:solidFill>
              <a:round/>
              <a:headEnd/>
              <a:tailEnd/>
            </a:ln>
          </p:spPr>
          <p:txBody>
            <a:bodyPr/>
            <a:lstStyle/>
            <a:p>
              <a:endParaRPr lang="en-US"/>
            </a:p>
          </p:txBody>
        </p:sp>
        <p:sp>
          <p:nvSpPr>
            <p:cNvPr id="24606" name="Line 35"/>
            <p:cNvSpPr>
              <a:spLocks noChangeShapeType="1"/>
            </p:cNvSpPr>
            <p:nvPr/>
          </p:nvSpPr>
          <p:spPr bwMode="auto">
            <a:xfrm>
              <a:off x="2953578" y="4299303"/>
              <a:ext cx="6360" cy="1324"/>
            </a:xfrm>
            <a:prstGeom prst="line">
              <a:avLst/>
            </a:prstGeom>
            <a:noFill/>
            <a:ln w="6">
              <a:solidFill>
                <a:srgbClr val="FF0000"/>
              </a:solidFill>
              <a:round/>
              <a:headEnd/>
              <a:tailEnd/>
            </a:ln>
          </p:spPr>
          <p:txBody>
            <a:bodyPr/>
            <a:lstStyle/>
            <a:p>
              <a:endParaRPr lang="en-US"/>
            </a:p>
          </p:txBody>
        </p:sp>
        <p:sp>
          <p:nvSpPr>
            <p:cNvPr id="24607" name="Line 36"/>
            <p:cNvSpPr>
              <a:spLocks noChangeShapeType="1"/>
            </p:cNvSpPr>
            <p:nvPr/>
          </p:nvSpPr>
          <p:spPr bwMode="auto">
            <a:xfrm>
              <a:off x="2959938" y="4299303"/>
              <a:ext cx="1272" cy="6619"/>
            </a:xfrm>
            <a:prstGeom prst="line">
              <a:avLst/>
            </a:prstGeom>
            <a:noFill/>
            <a:ln w="6">
              <a:solidFill>
                <a:srgbClr val="FF0000"/>
              </a:solidFill>
              <a:round/>
              <a:headEnd/>
              <a:tailEnd/>
            </a:ln>
          </p:spPr>
          <p:txBody>
            <a:bodyPr/>
            <a:lstStyle/>
            <a:p>
              <a:endParaRPr lang="en-US"/>
            </a:p>
          </p:txBody>
        </p:sp>
        <p:sp>
          <p:nvSpPr>
            <p:cNvPr id="24608" name="Line 37"/>
            <p:cNvSpPr>
              <a:spLocks noChangeShapeType="1"/>
            </p:cNvSpPr>
            <p:nvPr/>
          </p:nvSpPr>
          <p:spPr bwMode="auto">
            <a:xfrm>
              <a:off x="2959938" y="4305922"/>
              <a:ext cx="7632" cy="1324"/>
            </a:xfrm>
            <a:prstGeom prst="line">
              <a:avLst/>
            </a:prstGeom>
            <a:noFill/>
            <a:ln w="6">
              <a:solidFill>
                <a:srgbClr val="FF0000"/>
              </a:solidFill>
              <a:round/>
              <a:headEnd/>
              <a:tailEnd/>
            </a:ln>
          </p:spPr>
          <p:txBody>
            <a:bodyPr/>
            <a:lstStyle/>
            <a:p>
              <a:endParaRPr lang="en-US"/>
            </a:p>
          </p:txBody>
        </p:sp>
        <p:sp>
          <p:nvSpPr>
            <p:cNvPr id="24609" name="Line 38"/>
            <p:cNvSpPr>
              <a:spLocks noChangeShapeType="1"/>
            </p:cNvSpPr>
            <p:nvPr/>
          </p:nvSpPr>
          <p:spPr bwMode="auto">
            <a:xfrm>
              <a:off x="2967570" y="4305922"/>
              <a:ext cx="1272" cy="7943"/>
            </a:xfrm>
            <a:prstGeom prst="line">
              <a:avLst/>
            </a:prstGeom>
            <a:noFill/>
            <a:ln w="6">
              <a:solidFill>
                <a:srgbClr val="FF0000"/>
              </a:solidFill>
              <a:round/>
              <a:headEnd/>
              <a:tailEnd/>
            </a:ln>
          </p:spPr>
          <p:txBody>
            <a:bodyPr/>
            <a:lstStyle/>
            <a:p>
              <a:endParaRPr lang="en-US"/>
            </a:p>
          </p:txBody>
        </p:sp>
        <p:sp>
          <p:nvSpPr>
            <p:cNvPr id="24610" name="Line 39"/>
            <p:cNvSpPr>
              <a:spLocks noChangeShapeType="1"/>
            </p:cNvSpPr>
            <p:nvPr/>
          </p:nvSpPr>
          <p:spPr bwMode="auto">
            <a:xfrm>
              <a:off x="2967570" y="4313864"/>
              <a:ext cx="6360" cy="1324"/>
            </a:xfrm>
            <a:prstGeom prst="line">
              <a:avLst/>
            </a:prstGeom>
            <a:noFill/>
            <a:ln w="6">
              <a:solidFill>
                <a:srgbClr val="FF0000"/>
              </a:solidFill>
              <a:round/>
              <a:headEnd/>
              <a:tailEnd/>
            </a:ln>
          </p:spPr>
          <p:txBody>
            <a:bodyPr/>
            <a:lstStyle/>
            <a:p>
              <a:endParaRPr lang="en-US"/>
            </a:p>
          </p:txBody>
        </p:sp>
        <p:sp>
          <p:nvSpPr>
            <p:cNvPr id="24611" name="Line 40"/>
            <p:cNvSpPr>
              <a:spLocks noChangeShapeType="1"/>
            </p:cNvSpPr>
            <p:nvPr/>
          </p:nvSpPr>
          <p:spPr bwMode="auto">
            <a:xfrm>
              <a:off x="2973930" y="4313864"/>
              <a:ext cx="1272" cy="6619"/>
            </a:xfrm>
            <a:prstGeom prst="line">
              <a:avLst/>
            </a:prstGeom>
            <a:noFill/>
            <a:ln w="6">
              <a:solidFill>
                <a:srgbClr val="FF0000"/>
              </a:solidFill>
              <a:round/>
              <a:headEnd/>
              <a:tailEnd/>
            </a:ln>
          </p:spPr>
          <p:txBody>
            <a:bodyPr/>
            <a:lstStyle/>
            <a:p>
              <a:endParaRPr lang="en-US"/>
            </a:p>
          </p:txBody>
        </p:sp>
        <p:sp>
          <p:nvSpPr>
            <p:cNvPr id="24612" name="Line 41"/>
            <p:cNvSpPr>
              <a:spLocks noChangeShapeType="1"/>
            </p:cNvSpPr>
            <p:nvPr/>
          </p:nvSpPr>
          <p:spPr bwMode="auto">
            <a:xfrm>
              <a:off x="2973930" y="4320483"/>
              <a:ext cx="1272" cy="1324"/>
            </a:xfrm>
            <a:prstGeom prst="line">
              <a:avLst/>
            </a:prstGeom>
            <a:noFill/>
            <a:ln w="6">
              <a:solidFill>
                <a:srgbClr val="FF0000"/>
              </a:solidFill>
              <a:round/>
              <a:headEnd/>
              <a:tailEnd/>
            </a:ln>
          </p:spPr>
          <p:txBody>
            <a:bodyPr/>
            <a:lstStyle/>
            <a:p>
              <a:endParaRPr lang="en-US"/>
            </a:p>
          </p:txBody>
        </p:sp>
        <p:sp>
          <p:nvSpPr>
            <p:cNvPr id="24613" name="Line 42"/>
            <p:cNvSpPr>
              <a:spLocks noChangeShapeType="1"/>
            </p:cNvSpPr>
            <p:nvPr/>
          </p:nvSpPr>
          <p:spPr bwMode="auto">
            <a:xfrm>
              <a:off x="2973930" y="4320483"/>
              <a:ext cx="7632" cy="7943"/>
            </a:xfrm>
            <a:prstGeom prst="line">
              <a:avLst/>
            </a:prstGeom>
            <a:noFill/>
            <a:ln w="6">
              <a:solidFill>
                <a:srgbClr val="FF0000"/>
              </a:solidFill>
              <a:round/>
              <a:headEnd/>
              <a:tailEnd/>
            </a:ln>
          </p:spPr>
          <p:txBody>
            <a:bodyPr/>
            <a:lstStyle/>
            <a:p>
              <a:endParaRPr lang="en-US"/>
            </a:p>
          </p:txBody>
        </p:sp>
        <p:sp>
          <p:nvSpPr>
            <p:cNvPr id="24614" name="Line 43"/>
            <p:cNvSpPr>
              <a:spLocks noChangeShapeType="1"/>
            </p:cNvSpPr>
            <p:nvPr/>
          </p:nvSpPr>
          <p:spPr bwMode="auto">
            <a:xfrm>
              <a:off x="2981562" y="4328426"/>
              <a:ext cx="1272" cy="6619"/>
            </a:xfrm>
            <a:prstGeom prst="line">
              <a:avLst/>
            </a:prstGeom>
            <a:noFill/>
            <a:ln w="6">
              <a:solidFill>
                <a:srgbClr val="FF0000"/>
              </a:solidFill>
              <a:round/>
              <a:headEnd/>
              <a:tailEnd/>
            </a:ln>
          </p:spPr>
          <p:txBody>
            <a:bodyPr/>
            <a:lstStyle/>
            <a:p>
              <a:endParaRPr lang="en-US"/>
            </a:p>
          </p:txBody>
        </p:sp>
        <p:sp>
          <p:nvSpPr>
            <p:cNvPr id="24615" name="Line 44"/>
            <p:cNvSpPr>
              <a:spLocks noChangeShapeType="1"/>
            </p:cNvSpPr>
            <p:nvPr/>
          </p:nvSpPr>
          <p:spPr bwMode="auto">
            <a:xfrm>
              <a:off x="2981562" y="4335045"/>
              <a:ext cx="1272" cy="1324"/>
            </a:xfrm>
            <a:prstGeom prst="line">
              <a:avLst/>
            </a:prstGeom>
            <a:noFill/>
            <a:ln w="6">
              <a:solidFill>
                <a:srgbClr val="FF0000"/>
              </a:solidFill>
              <a:round/>
              <a:headEnd/>
              <a:tailEnd/>
            </a:ln>
          </p:spPr>
          <p:txBody>
            <a:bodyPr/>
            <a:lstStyle/>
            <a:p>
              <a:endParaRPr lang="en-US"/>
            </a:p>
          </p:txBody>
        </p:sp>
        <p:sp>
          <p:nvSpPr>
            <p:cNvPr id="24616" name="Line 45"/>
            <p:cNvSpPr>
              <a:spLocks noChangeShapeType="1"/>
            </p:cNvSpPr>
            <p:nvPr/>
          </p:nvSpPr>
          <p:spPr bwMode="auto">
            <a:xfrm>
              <a:off x="2981562" y="4335045"/>
              <a:ext cx="1272" cy="7943"/>
            </a:xfrm>
            <a:prstGeom prst="line">
              <a:avLst/>
            </a:prstGeom>
            <a:noFill/>
            <a:ln w="6">
              <a:solidFill>
                <a:srgbClr val="FF0000"/>
              </a:solidFill>
              <a:round/>
              <a:headEnd/>
              <a:tailEnd/>
            </a:ln>
          </p:spPr>
          <p:txBody>
            <a:bodyPr/>
            <a:lstStyle/>
            <a:p>
              <a:endParaRPr lang="en-US"/>
            </a:p>
          </p:txBody>
        </p:sp>
        <p:sp>
          <p:nvSpPr>
            <p:cNvPr id="24617" name="Line 46"/>
            <p:cNvSpPr>
              <a:spLocks noChangeShapeType="1"/>
            </p:cNvSpPr>
            <p:nvPr/>
          </p:nvSpPr>
          <p:spPr bwMode="auto">
            <a:xfrm>
              <a:off x="2981562" y="4342987"/>
              <a:ext cx="1272" cy="6619"/>
            </a:xfrm>
            <a:prstGeom prst="line">
              <a:avLst/>
            </a:prstGeom>
            <a:noFill/>
            <a:ln w="6">
              <a:solidFill>
                <a:srgbClr val="FF0000"/>
              </a:solidFill>
              <a:round/>
              <a:headEnd/>
              <a:tailEnd/>
            </a:ln>
          </p:spPr>
          <p:txBody>
            <a:bodyPr/>
            <a:lstStyle/>
            <a:p>
              <a:endParaRPr lang="en-US"/>
            </a:p>
          </p:txBody>
        </p:sp>
        <p:sp>
          <p:nvSpPr>
            <p:cNvPr id="24618" name="Line 47"/>
            <p:cNvSpPr>
              <a:spLocks noChangeShapeType="1"/>
            </p:cNvSpPr>
            <p:nvPr/>
          </p:nvSpPr>
          <p:spPr bwMode="auto">
            <a:xfrm>
              <a:off x="2981562" y="4349606"/>
              <a:ext cx="1272" cy="1324"/>
            </a:xfrm>
            <a:prstGeom prst="line">
              <a:avLst/>
            </a:prstGeom>
            <a:noFill/>
            <a:ln w="6">
              <a:solidFill>
                <a:srgbClr val="FF0000"/>
              </a:solidFill>
              <a:round/>
              <a:headEnd/>
              <a:tailEnd/>
            </a:ln>
          </p:spPr>
          <p:txBody>
            <a:bodyPr/>
            <a:lstStyle/>
            <a:p>
              <a:endParaRPr lang="en-US"/>
            </a:p>
          </p:txBody>
        </p:sp>
        <p:sp>
          <p:nvSpPr>
            <p:cNvPr id="24619" name="Line 48"/>
            <p:cNvSpPr>
              <a:spLocks noChangeShapeType="1"/>
            </p:cNvSpPr>
            <p:nvPr/>
          </p:nvSpPr>
          <p:spPr bwMode="auto">
            <a:xfrm>
              <a:off x="2981562" y="4349606"/>
              <a:ext cx="1272" cy="7943"/>
            </a:xfrm>
            <a:prstGeom prst="line">
              <a:avLst/>
            </a:prstGeom>
            <a:noFill/>
            <a:ln w="6">
              <a:solidFill>
                <a:srgbClr val="FF0000"/>
              </a:solidFill>
              <a:round/>
              <a:headEnd/>
              <a:tailEnd/>
            </a:ln>
          </p:spPr>
          <p:txBody>
            <a:bodyPr/>
            <a:lstStyle/>
            <a:p>
              <a:endParaRPr lang="en-US"/>
            </a:p>
          </p:txBody>
        </p:sp>
        <p:sp>
          <p:nvSpPr>
            <p:cNvPr id="24620" name="Line 49"/>
            <p:cNvSpPr>
              <a:spLocks noChangeShapeType="1"/>
            </p:cNvSpPr>
            <p:nvPr/>
          </p:nvSpPr>
          <p:spPr bwMode="auto">
            <a:xfrm flipH="1">
              <a:off x="2973930" y="4357549"/>
              <a:ext cx="7632" cy="6619"/>
            </a:xfrm>
            <a:prstGeom prst="line">
              <a:avLst/>
            </a:prstGeom>
            <a:noFill/>
            <a:ln w="6">
              <a:solidFill>
                <a:srgbClr val="FF0000"/>
              </a:solidFill>
              <a:round/>
              <a:headEnd/>
              <a:tailEnd/>
            </a:ln>
          </p:spPr>
          <p:txBody>
            <a:bodyPr/>
            <a:lstStyle/>
            <a:p>
              <a:endParaRPr lang="en-US"/>
            </a:p>
          </p:txBody>
        </p:sp>
        <p:sp>
          <p:nvSpPr>
            <p:cNvPr id="24621" name="Line 50"/>
            <p:cNvSpPr>
              <a:spLocks noChangeShapeType="1"/>
            </p:cNvSpPr>
            <p:nvPr/>
          </p:nvSpPr>
          <p:spPr bwMode="auto">
            <a:xfrm>
              <a:off x="2973930" y="4364168"/>
              <a:ext cx="1272" cy="1324"/>
            </a:xfrm>
            <a:prstGeom prst="line">
              <a:avLst/>
            </a:prstGeom>
            <a:noFill/>
            <a:ln w="6">
              <a:solidFill>
                <a:srgbClr val="FF0000"/>
              </a:solidFill>
              <a:round/>
              <a:headEnd/>
              <a:tailEnd/>
            </a:ln>
          </p:spPr>
          <p:txBody>
            <a:bodyPr/>
            <a:lstStyle/>
            <a:p>
              <a:endParaRPr lang="en-US"/>
            </a:p>
          </p:txBody>
        </p:sp>
        <p:sp>
          <p:nvSpPr>
            <p:cNvPr id="24622" name="Line 51"/>
            <p:cNvSpPr>
              <a:spLocks noChangeShapeType="1"/>
            </p:cNvSpPr>
            <p:nvPr/>
          </p:nvSpPr>
          <p:spPr bwMode="auto">
            <a:xfrm>
              <a:off x="2973930" y="4364168"/>
              <a:ext cx="1272" cy="7943"/>
            </a:xfrm>
            <a:prstGeom prst="line">
              <a:avLst/>
            </a:prstGeom>
            <a:noFill/>
            <a:ln w="6">
              <a:solidFill>
                <a:srgbClr val="FF0000"/>
              </a:solidFill>
              <a:round/>
              <a:headEnd/>
              <a:tailEnd/>
            </a:ln>
          </p:spPr>
          <p:txBody>
            <a:bodyPr/>
            <a:lstStyle/>
            <a:p>
              <a:endParaRPr lang="en-US"/>
            </a:p>
          </p:txBody>
        </p:sp>
        <p:sp>
          <p:nvSpPr>
            <p:cNvPr id="24623" name="Line 52"/>
            <p:cNvSpPr>
              <a:spLocks noChangeShapeType="1"/>
            </p:cNvSpPr>
            <p:nvPr/>
          </p:nvSpPr>
          <p:spPr bwMode="auto">
            <a:xfrm flipH="1">
              <a:off x="2967570" y="4372110"/>
              <a:ext cx="6360" cy="1324"/>
            </a:xfrm>
            <a:prstGeom prst="line">
              <a:avLst/>
            </a:prstGeom>
            <a:noFill/>
            <a:ln w="6">
              <a:solidFill>
                <a:srgbClr val="FF0000"/>
              </a:solidFill>
              <a:round/>
              <a:headEnd/>
              <a:tailEnd/>
            </a:ln>
          </p:spPr>
          <p:txBody>
            <a:bodyPr/>
            <a:lstStyle/>
            <a:p>
              <a:endParaRPr lang="en-US"/>
            </a:p>
          </p:txBody>
        </p:sp>
        <p:sp>
          <p:nvSpPr>
            <p:cNvPr id="24624" name="Line 53"/>
            <p:cNvSpPr>
              <a:spLocks noChangeShapeType="1"/>
            </p:cNvSpPr>
            <p:nvPr/>
          </p:nvSpPr>
          <p:spPr bwMode="auto">
            <a:xfrm>
              <a:off x="2967570" y="4372110"/>
              <a:ext cx="1272" cy="6619"/>
            </a:xfrm>
            <a:prstGeom prst="line">
              <a:avLst/>
            </a:prstGeom>
            <a:noFill/>
            <a:ln w="6">
              <a:solidFill>
                <a:srgbClr val="FF0000"/>
              </a:solidFill>
              <a:round/>
              <a:headEnd/>
              <a:tailEnd/>
            </a:ln>
          </p:spPr>
          <p:txBody>
            <a:bodyPr/>
            <a:lstStyle/>
            <a:p>
              <a:endParaRPr lang="en-US"/>
            </a:p>
          </p:txBody>
        </p:sp>
        <p:sp>
          <p:nvSpPr>
            <p:cNvPr id="24625" name="Line 54"/>
            <p:cNvSpPr>
              <a:spLocks noChangeShapeType="1"/>
            </p:cNvSpPr>
            <p:nvPr/>
          </p:nvSpPr>
          <p:spPr bwMode="auto">
            <a:xfrm flipH="1">
              <a:off x="2959938" y="4378729"/>
              <a:ext cx="7632" cy="1324"/>
            </a:xfrm>
            <a:prstGeom prst="line">
              <a:avLst/>
            </a:prstGeom>
            <a:noFill/>
            <a:ln w="6">
              <a:solidFill>
                <a:srgbClr val="FF0000"/>
              </a:solidFill>
              <a:round/>
              <a:headEnd/>
              <a:tailEnd/>
            </a:ln>
          </p:spPr>
          <p:txBody>
            <a:bodyPr/>
            <a:lstStyle/>
            <a:p>
              <a:endParaRPr lang="en-US"/>
            </a:p>
          </p:txBody>
        </p:sp>
        <p:sp>
          <p:nvSpPr>
            <p:cNvPr id="24626" name="Line 55"/>
            <p:cNvSpPr>
              <a:spLocks noChangeShapeType="1"/>
            </p:cNvSpPr>
            <p:nvPr/>
          </p:nvSpPr>
          <p:spPr bwMode="auto">
            <a:xfrm>
              <a:off x="2959938" y="4378729"/>
              <a:ext cx="1272" cy="7943"/>
            </a:xfrm>
            <a:prstGeom prst="line">
              <a:avLst/>
            </a:prstGeom>
            <a:noFill/>
            <a:ln w="6">
              <a:solidFill>
                <a:srgbClr val="FF0000"/>
              </a:solidFill>
              <a:round/>
              <a:headEnd/>
              <a:tailEnd/>
            </a:ln>
          </p:spPr>
          <p:txBody>
            <a:bodyPr/>
            <a:lstStyle/>
            <a:p>
              <a:endParaRPr lang="en-US"/>
            </a:p>
          </p:txBody>
        </p:sp>
        <p:sp>
          <p:nvSpPr>
            <p:cNvPr id="24627" name="Line 56"/>
            <p:cNvSpPr>
              <a:spLocks noChangeShapeType="1"/>
            </p:cNvSpPr>
            <p:nvPr/>
          </p:nvSpPr>
          <p:spPr bwMode="auto">
            <a:xfrm flipH="1">
              <a:off x="2953578" y="4386672"/>
              <a:ext cx="6360" cy="1324"/>
            </a:xfrm>
            <a:prstGeom prst="line">
              <a:avLst/>
            </a:prstGeom>
            <a:noFill/>
            <a:ln w="6">
              <a:solidFill>
                <a:srgbClr val="FF0000"/>
              </a:solidFill>
              <a:round/>
              <a:headEnd/>
              <a:tailEnd/>
            </a:ln>
          </p:spPr>
          <p:txBody>
            <a:bodyPr/>
            <a:lstStyle/>
            <a:p>
              <a:endParaRPr lang="en-US"/>
            </a:p>
          </p:txBody>
        </p:sp>
        <p:sp>
          <p:nvSpPr>
            <p:cNvPr id="24628" name="Line 57"/>
            <p:cNvSpPr>
              <a:spLocks noChangeShapeType="1"/>
            </p:cNvSpPr>
            <p:nvPr/>
          </p:nvSpPr>
          <p:spPr bwMode="auto">
            <a:xfrm>
              <a:off x="2953578" y="4386672"/>
              <a:ext cx="1272" cy="1324"/>
            </a:xfrm>
            <a:prstGeom prst="line">
              <a:avLst/>
            </a:prstGeom>
            <a:noFill/>
            <a:ln w="6">
              <a:solidFill>
                <a:srgbClr val="FF0000"/>
              </a:solidFill>
              <a:round/>
              <a:headEnd/>
              <a:tailEnd/>
            </a:ln>
          </p:spPr>
          <p:txBody>
            <a:bodyPr/>
            <a:lstStyle/>
            <a:p>
              <a:endParaRPr lang="en-US"/>
            </a:p>
          </p:txBody>
        </p:sp>
        <p:sp>
          <p:nvSpPr>
            <p:cNvPr id="24629" name="Line 58"/>
            <p:cNvSpPr>
              <a:spLocks noChangeShapeType="1"/>
            </p:cNvSpPr>
            <p:nvPr/>
          </p:nvSpPr>
          <p:spPr bwMode="auto">
            <a:xfrm flipH="1">
              <a:off x="2945947" y="4386672"/>
              <a:ext cx="7632" cy="6619"/>
            </a:xfrm>
            <a:prstGeom prst="line">
              <a:avLst/>
            </a:prstGeom>
            <a:noFill/>
            <a:ln w="6">
              <a:solidFill>
                <a:srgbClr val="FF0000"/>
              </a:solidFill>
              <a:round/>
              <a:headEnd/>
              <a:tailEnd/>
            </a:ln>
          </p:spPr>
          <p:txBody>
            <a:bodyPr/>
            <a:lstStyle/>
            <a:p>
              <a:endParaRPr lang="en-US"/>
            </a:p>
          </p:txBody>
        </p:sp>
        <p:sp>
          <p:nvSpPr>
            <p:cNvPr id="24630" name="Line 59"/>
            <p:cNvSpPr>
              <a:spLocks noChangeShapeType="1"/>
            </p:cNvSpPr>
            <p:nvPr/>
          </p:nvSpPr>
          <p:spPr bwMode="auto">
            <a:xfrm flipH="1">
              <a:off x="2939587" y="4393291"/>
              <a:ext cx="6360" cy="1324"/>
            </a:xfrm>
            <a:prstGeom prst="line">
              <a:avLst/>
            </a:prstGeom>
            <a:noFill/>
            <a:ln w="6">
              <a:solidFill>
                <a:srgbClr val="FF0000"/>
              </a:solidFill>
              <a:round/>
              <a:headEnd/>
              <a:tailEnd/>
            </a:ln>
          </p:spPr>
          <p:txBody>
            <a:bodyPr/>
            <a:lstStyle/>
            <a:p>
              <a:endParaRPr lang="en-US"/>
            </a:p>
          </p:txBody>
        </p:sp>
        <p:sp>
          <p:nvSpPr>
            <p:cNvPr id="24631" name="Line 60"/>
            <p:cNvSpPr>
              <a:spLocks noChangeShapeType="1"/>
            </p:cNvSpPr>
            <p:nvPr/>
          </p:nvSpPr>
          <p:spPr bwMode="auto">
            <a:xfrm>
              <a:off x="2939587" y="4393291"/>
              <a:ext cx="1272" cy="1324"/>
            </a:xfrm>
            <a:prstGeom prst="line">
              <a:avLst/>
            </a:prstGeom>
            <a:noFill/>
            <a:ln w="6">
              <a:solidFill>
                <a:srgbClr val="FF0000"/>
              </a:solidFill>
              <a:round/>
              <a:headEnd/>
              <a:tailEnd/>
            </a:ln>
          </p:spPr>
          <p:txBody>
            <a:bodyPr/>
            <a:lstStyle/>
            <a:p>
              <a:endParaRPr lang="en-US"/>
            </a:p>
          </p:txBody>
        </p:sp>
        <p:sp>
          <p:nvSpPr>
            <p:cNvPr id="24632" name="Line 61"/>
            <p:cNvSpPr>
              <a:spLocks noChangeShapeType="1"/>
            </p:cNvSpPr>
            <p:nvPr/>
          </p:nvSpPr>
          <p:spPr bwMode="auto">
            <a:xfrm flipH="1">
              <a:off x="2931955" y="4393291"/>
              <a:ext cx="7632" cy="1324"/>
            </a:xfrm>
            <a:prstGeom prst="line">
              <a:avLst/>
            </a:prstGeom>
            <a:noFill/>
            <a:ln w="6">
              <a:solidFill>
                <a:srgbClr val="FF0000"/>
              </a:solidFill>
              <a:round/>
              <a:headEnd/>
              <a:tailEnd/>
            </a:ln>
          </p:spPr>
          <p:txBody>
            <a:bodyPr/>
            <a:lstStyle/>
            <a:p>
              <a:endParaRPr lang="en-US"/>
            </a:p>
          </p:txBody>
        </p:sp>
        <p:sp>
          <p:nvSpPr>
            <p:cNvPr id="24633" name="Line 62"/>
            <p:cNvSpPr>
              <a:spLocks noChangeShapeType="1"/>
            </p:cNvSpPr>
            <p:nvPr/>
          </p:nvSpPr>
          <p:spPr bwMode="auto">
            <a:xfrm flipH="1">
              <a:off x="2925595" y="4393291"/>
              <a:ext cx="6360" cy="1324"/>
            </a:xfrm>
            <a:prstGeom prst="line">
              <a:avLst/>
            </a:prstGeom>
            <a:noFill/>
            <a:ln w="6">
              <a:solidFill>
                <a:srgbClr val="FF0000"/>
              </a:solidFill>
              <a:round/>
              <a:headEnd/>
              <a:tailEnd/>
            </a:ln>
          </p:spPr>
          <p:txBody>
            <a:bodyPr/>
            <a:lstStyle/>
            <a:p>
              <a:endParaRPr lang="en-US"/>
            </a:p>
          </p:txBody>
        </p:sp>
        <p:sp>
          <p:nvSpPr>
            <p:cNvPr id="24634" name="Line 63"/>
            <p:cNvSpPr>
              <a:spLocks noChangeShapeType="1"/>
            </p:cNvSpPr>
            <p:nvPr/>
          </p:nvSpPr>
          <p:spPr bwMode="auto">
            <a:xfrm>
              <a:off x="2925595" y="4393291"/>
              <a:ext cx="1272" cy="1324"/>
            </a:xfrm>
            <a:prstGeom prst="line">
              <a:avLst/>
            </a:prstGeom>
            <a:noFill/>
            <a:ln w="6">
              <a:solidFill>
                <a:srgbClr val="FF0000"/>
              </a:solidFill>
              <a:round/>
              <a:headEnd/>
              <a:tailEnd/>
            </a:ln>
          </p:spPr>
          <p:txBody>
            <a:bodyPr/>
            <a:lstStyle/>
            <a:p>
              <a:endParaRPr lang="en-US"/>
            </a:p>
          </p:txBody>
        </p:sp>
        <p:sp>
          <p:nvSpPr>
            <p:cNvPr id="24635" name="Line 64"/>
            <p:cNvSpPr>
              <a:spLocks noChangeShapeType="1"/>
            </p:cNvSpPr>
            <p:nvPr/>
          </p:nvSpPr>
          <p:spPr bwMode="auto">
            <a:xfrm flipH="1">
              <a:off x="2917963" y="4393291"/>
              <a:ext cx="7632" cy="1324"/>
            </a:xfrm>
            <a:prstGeom prst="line">
              <a:avLst/>
            </a:prstGeom>
            <a:noFill/>
            <a:ln w="6">
              <a:solidFill>
                <a:srgbClr val="FF0000"/>
              </a:solidFill>
              <a:round/>
              <a:headEnd/>
              <a:tailEnd/>
            </a:ln>
          </p:spPr>
          <p:txBody>
            <a:bodyPr/>
            <a:lstStyle/>
            <a:p>
              <a:endParaRPr lang="en-US"/>
            </a:p>
          </p:txBody>
        </p:sp>
        <p:sp>
          <p:nvSpPr>
            <p:cNvPr id="24636" name="Line 65"/>
            <p:cNvSpPr>
              <a:spLocks noChangeShapeType="1"/>
            </p:cNvSpPr>
            <p:nvPr/>
          </p:nvSpPr>
          <p:spPr bwMode="auto">
            <a:xfrm flipH="1" flipV="1">
              <a:off x="2911603" y="4386672"/>
              <a:ext cx="6360" cy="6619"/>
            </a:xfrm>
            <a:prstGeom prst="line">
              <a:avLst/>
            </a:prstGeom>
            <a:noFill/>
            <a:ln w="6">
              <a:solidFill>
                <a:srgbClr val="FF0000"/>
              </a:solidFill>
              <a:round/>
              <a:headEnd/>
              <a:tailEnd/>
            </a:ln>
          </p:spPr>
          <p:txBody>
            <a:bodyPr/>
            <a:lstStyle/>
            <a:p>
              <a:endParaRPr lang="en-US"/>
            </a:p>
          </p:txBody>
        </p:sp>
        <p:sp>
          <p:nvSpPr>
            <p:cNvPr id="24637" name="Line 66"/>
            <p:cNvSpPr>
              <a:spLocks noChangeShapeType="1"/>
            </p:cNvSpPr>
            <p:nvPr/>
          </p:nvSpPr>
          <p:spPr bwMode="auto">
            <a:xfrm>
              <a:off x="2911603" y="4386672"/>
              <a:ext cx="1272" cy="1324"/>
            </a:xfrm>
            <a:prstGeom prst="line">
              <a:avLst/>
            </a:prstGeom>
            <a:noFill/>
            <a:ln w="6">
              <a:solidFill>
                <a:srgbClr val="FF0000"/>
              </a:solidFill>
              <a:round/>
              <a:headEnd/>
              <a:tailEnd/>
            </a:ln>
          </p:spPr>
          <p:txBody>
            <a:bodyPr/>
            <a:lstStyle/>
            <a:p>
              <a:endParaRPr lang="en-US"/>
            </a:p>
          </p:txBody>
        </p:sp>
        <p:sp>
          <p:nvSpPr>
            <p:cNvPr id="24638" name="Line 67"/>
            <p:cNvSpPr>
              <a:spLocks noChangeShapeType="1"/>
            </p:cNvSpPr>
            <p:nvPr/>
          </p:nvSpPr>
          <p:spPr bwMode="auto">
            <a:xfrm flipH="1">
              <a:off x="2903972" y="4386672"/>
              <a:ext cx="7632" cy="1324"/>
            </a:xfrm>
            <a:prstGeom prst="line">
              <a:avLst/>
            </a:prstGeom>
            <a:noFill/>
            <a:ln w="6">
              <a:solidFill>
                <a:srgbClr val="FF0000"/>
              </a:solidFill>
              <a:round/>
              <a:headEnd/>
              <a:tailEnd/>
            </a:ln>
          </p:spPr>
          <p:txBody>
            <a:bodyPr/>
            <a:lstStyle/>
            <a:p>
              <a:endParaRPr lang="en-US"/>
            </a:p>
          </p:txBody>
        </p:sp>
        <p:sp>
          <p:nvSpPr>
            <p:cNvPr id="24639" name="Line 68"/>
            <p:cNvSpPr>
              <a:spLocks noChangeShapeType="1"/>
            </p:cNvSpPr>
            <p:nvPr/>
          </p:nvSpPr>
          <p:spPr bwMode="auto">
            <a:xfrm flipV="1">
              <a:off x="2903972" y="4378729"/>
              <a:ext cx="1272" cy="7943"/>
            </a:xfrm>
            <a:prstGeom prst="line">
              <a:avLst/>
            </a:prstGeom>
            <a:noFill/>
            <a:ln w="6">
              <a:solidFill>
                <a:srgbClr val="FF0000"/>
              </a:solidFill>
              <a:round/>
              <a:headEnd/>
              <a:tailEnd/>
            </a:ln>
          </p:spPr>
          <p:txBody>
            <a:bodyPr/>
            <a:lstStyle/>
            <a:p>
              <a:endParaRPr lang="en-US"/>
            </a:p>
          </p:txBody>
        </p:sp>
        <p:sp>
          <p:nvSpPr>
            <p:cNvPr id="24640" name="Line 69"/>
            <p:cNvSpPr>
              <a:spLocks noChangeShapeType="1"/>
            </p:cNvSpPr>
            <p:nvPr/>
          </p:nvSpPr>
          <p:spPr bwMode="auto">
            <a:xfrm flipH="1">
              <a:off x="2897612" y="4378729"/>
              <a:ext cx="6360" cy="1324"/>
            </a:xfrm>
            <a:prstGeom prst="line">
              <a:avLst/>
            </a:prstGeom>
            <a:noFill/>
            <a:ln w="6">
              <a:solidFill>
                <a:srgbClr val="FF0000"/>
              </a:solidFill>
              <a:round/>
              <a:headEnd/>
              <a:tailEnd/>
            </a:ln>
          </p:spPr>
          <p:txBody>
            <a:bodyPr/>
            <a:lstStyle/>
            <a:p>
              <a:endParaRPr lang="en-US"/>
            </a:p>
          </p:txBody>
        </p:sp>
        <p:sp>
          <p:nvSpPr>
            <p:cNvPr id="24641" name="Line 70"/>
            <p:cNvSpPr>
              <a:spLocks noChangeShapeType="1"/>
            </p:cNvSpPr>
            <p:nvPr/>
          </p:nvSpPr>
          <p:spPr bwMode="auto">
            <a:xfrm flipV="1">
              <a:off x="2897612" y="4372110"/>
              <a:ext cx="1272" cy="6619"/>
            </a:xfrm>
            <a:prstGeom prst="line">
              <a:avLst/>
            </a:prstGeom>
            <a:noFill/>
            <a:ln w="6">
              <a:solidFill>
                <a:srgbClr val="FF0000"/>
              </a:solidFill>
              <a:round/>
              <a:headEnd/>
              <a:tailEnd/>
            </a:ln>
          </p:spPr>
          <p:txBody>
            <a:bodyPr/>
            <a:lstStyle/>
            <a:p>
              <a:endParaRPr lang="en-US"/>
            </a:p>
          </p:txBody>
        </p:sp>
        <p:sp>
          <p:nvSpPr>
            <p:cNvPr id="24642" name="Line 71"/>
            <p:cNvSpPr>
              <a:spLocks noChangeShapeType="1"/>
            </p:cNvSpPr>
            <p:nvPr/>
          </p:nvSpPr>
          <p:spPr bwMode="auto">
            <a:xfrm flipH="1">
              <a:off x="2889980" y="4372110"/>
              <a:ext cx="7632" cy="1324"/>
            </a:xfrm>
            <a:prstGeom prst="line">
              <a:avLst/>
            </a:prstGeom>
            <a:noFill/>
            <a:ln w="6">
              <a:solidFill>
                <a:srgbClr val="FF0000"/>
              </a:solidFill>
              <a:round/>
              <a:headEnd/>
              <a:tailEnd/>
            </a:ln>
          </p:spPr>
          <p:txBody>
            <a:bodyPr/>
            <a:lstStyle/>
            <a:p>
              <a:endParaRPr lang="en-US"/>
            </a:p>
          </p:txBody>
        </p:sp>
        <p:sp>
          <p:nvSpPr>
            <p:cNvPr id="24643" name="Line 72"/>
            <p:cNvSpPr>
              <a:spLocks noChangeShapeType="1"/>
            </p:cNvSpPr>
            <p:nvPr/>
          </p:nvSpPr>
          <p:spPr bwMode="auto">
            <a:xfrm flipV="1">
              <a:off x="2889980" y="4364168"/>
              <a:ext cx="1272" cy="7943"/>
            </a:xfrm>
            <a:prstGeom prst="line">
              <a:avLst/>
            </a:prstGeom>
            <a:noFill/>
            <a:ln w="6">
              <a:solidFill>
                <a:srgbClr val="FF0000"/>
              </a:solidFill>
              <a:round/>
              <a:headEnd/>
              <a:tailEnd/>
            </a:ln>
          </p:spPr>
          <p:txBody>
            <a:bodyPr/>
            <a:lstStyle/>
            <a:p>
              <a:endParaRPr lang="en-US"/>
            </a:p>
          </p:txBody>
        </p:sp>
        <p:sp>
          <p:nvSpPr>
            <p:cNvPr id="24644" name="Line 73"/>
            <p:cNvSpPr>
              <a:spLocks noChangeShapeType="1"/>
            </p:cNvSpPr>
            <p:nvPr/>
          </p:nvSpPr>
          <p:spPr bwMode="auto">
            <a:xfrm>
              <a:off x="2889980" y="4364168"/>
              <a:ext cx="1272" cy="1324"/>
            </a:xfrm>
            <a:prstGeom prst="line">
              <a:avLst/>
            </a:prstGeom>
            <a:noFill/>
            <a:ln w="6">
              <a:solidFill>
                <a:srgbClr val="FF0000"/>
              </a:solidFill>
              <a:round/>
              <a:headEnd/>
              <a:tailEnd/>
            </a:ln>
          </p:spPr>
          <p:txBody>
            <a:bodyPr/>
            <a:lstStyle/>
            <a:p>
              <a:endParaRPr lang="en-US"/>
            </a:p>
          </p:txBody>
        </p:sp>
        <p:sp>
          <p:nvSpPr>
            <p:cNvPr id="24645" name="Line 74"/>
            <p:cNvSpPr>
              <a:spLocks noChangeShapeType="1"/>
            </p:cNvSpPr>
            <p:nvPr/>
          </p:nvSpPr>
          <p:spPr bwMode="auto">
            <a:xfrm flipH="1" flipV="1">
              <a:off x="2883620" y="4357549"/>
              <a:ext cx="6360" cy="6619"/>
            </a:xfrm>
            <a:prstGeom prst="line">
              <a:avLst/>
            </a:prstGeom>
            <a:noFill/>
            <a:ln w="6">
              <a:solidFill>
                <a:srgbClr val="FF0000"/>
              </a:solidFill>
              <a:round/>
              <a:headEnd/>
              <a:tailEnd/>
            </a:ln>
          </p:spPr>
          <p:txBody>
            <a:bodyPr/>
            <a:lstStyle/>
            <a:p>
              <a:endParaRPr lang="en-US"/>
            </a:p>
          </p:txBody>
        </p:sp>
        <p:sp>
          <p:nvSpPr>
            <p:cNvPr id="24646" name="Line 75"/>
            <p:cNvSpPr>
              <a:spLocks noChangeShapeType="1"/>
            </p:cNvSpPr>
            <p:nvPr/>
          </p:nvSpPr>
          <p:spPr bwMode="auto">
            <a:xfrm flipV="1">
              <a:off x="2883620" y="4349606"/>
              <a:ext cx="1272" cy="7943"/>
            </a:xfrm>
            <a:prstGeom prst="line">
              <a:avLst/>
            </a:prstGeom>
            <a:noFill/>
            <a:ln w="6">
              <a:solidFill>
                <a:srgbClr val="FF0000"/>
              </a:solidFill>
              <a:round/>
              <a:headEnd/>
              <a:tailEnd/>
            </a:ln>
          </p:spPr>
          <p:txBody>
            <a:bodyPr/>
            <a:lstStyle/>
            <a:p>
              <a:endParaRPr lang="en-US"/>
            </a:p>
          </p:txBody>
        </p:sp>
        <p:sp>
          <p:nvSpPr>
            <p:cNvPr id="24647" name="Line 76"/>
            <p:cNvSpPr>
              <a:spLocks noChangeShapeType="1"/>
            </p:cNvSpPr>
            <p:nvPr/>
          </p:nvSpPr>
          <p:spPr bwMode="auto">
            <a:xfrm>
              <a:off x="2883620" y="4349606"/>
              <a:ext cx="1272" cy="1324"/>
            </a:xfrm>
            <a:prstGeom prst="line">
              <a:avLst/>
            </a:prstGeom>
            <a:noFill/>
            <a:ln w="6">
              <a:solidFill>
                <a:srgbClr val="FF0000"/>
              </a:solidFill>
              <a:round/>
              <a:headEnd/>
              <a:tailEnd/>
            </a:ln>
          </p:spPr>
          <p:txBody>
            <a:bodyPr/>
            <a:lstStyle/>
            <a:p>
              <a:endParaRPr lang="en-US"/>
            </a:p>
          </p:txBody>
        </p:sp>
        <p:sp>
          <p:nvSpPr>
            <p:cNvPr id="24648" name="Line 77"/>
            <p:cNvSpPr>
              <a:spLocks noChangeShapeType="1"/>
            </p:cNvSpPr>
            <p:nvPr/>
          </p:nvSpPr>
          <p:spPr bwMode="auto">
            <a:xfrm flipV="1">
              <a:off x="2883620" y="4342987"/>
              <a:ext cx="1272" cy="6619"/>
            </a:xfrm>
            <a:prstGeom prst="line">
              <a:avLst/>
            </a:prstGeom>
            <a:noFill/>
            <a:ln w="6">
              <a:solidFill>
                <a:srgbClr val="FF0000"/>
              </a:solidFill>
              <a:round/>
              <a:headEnd/>
              <a:tailEnd/>
            </a:ln>
          </p:spPr>
          <p:txBody>
            <a:bodyPr/>
            <a:lstStyle/>
            <a:p>
              <a:endParaRPr lang="en-US"/>
            </a:p>
          </p:txBody>
        </p:sp>
        <p:sp>
          <p:nvSpPr>
            <p:cNvPr id="24649" name="Line 78"/>
            <p:cNvSpPr>
              <a:spLocks noChangeShapeType="1"/>
            </p:cNvSpPr>
            <p:nvPr/>
          </p:nvSpPr>
          <p:spPr bwMode="auto">
            <a:xfrm flipV="1">
              <a:off x="2883620" y="4335045"/>
              <a:ext cx="1272" cy="7943"/>
            </a:xfrm>
            <a:prstGeom prst="line">
              <a:avLst/>
            </a:prstGeom>
            <a:noFill/>
            <a:ln w="6">
              <a:solidFill>
                <a:srgbClr val="FF0000"/>
              </a:solidFill>
              <a:round/>
              <a:headEnd/>
              <a:tailEnd/>
            </a:ln>
          </p:spPr>
          <p:txBody>
            <a:bodyPr/>
            <a:lstStyle/>
            <a:p>
              <a:endParaRPr lang="en-US"/>
            </a:p>
          </p:txBody>
        </p:sp>
        <p:sp>
          <p:nvSpPr>
            <p:cNvPr id="24650" name="Line 79"/>
            <p:cNvSpPr>
              <a:spLocks noChangeShapeType="1"/>
            </p:cNvSpPr>
            <p:nvPr/>
          </p:nvSpPr>
          <p:spPr bwMode="auto">
            <a:xfrm>
              <a:off x="2883620" y="4335045"/>
              <a:ext cx="1272" cy="1324"/>
            </a:xfrm>
            <a:prstGeom prst="line">
              <a:avLst/>
            </a:prstGeom>
            <a:noFill/>
            <a:ln w="6">
              <a:solidFill>
                <a:srgbClr val="FF0000"/>
              </a:solidFill>
              <a:round/>
              <a:headEnd/>
              <a:tailEnd/>
            </a:ln>
          </p:spPr>
          <p:txBody>
            <a:bodyPr/>
            <a:lstStyle/>
            <a:p>
              <a:endParaRPr lang="en-US"/>
            </a:p>
          </p:txBody>
        </p:sp>
        <p:sp>
          <p:nvSpPr>
            <p:cNvPr id="24651" name="Line 80"/>
            <p:cNvSpPr>
              <a:spLocks noChangeShapeType="1"/>
            </p:cNvSpPr>
            <p:nvPr/>
          </p:nvSpPr>
          <p:spPr bwMode="auto">
            <a:xfrm flipV="1">
              <a:off x="2883620" y="4328426"/>
              <a:ext cx="1272" cy="6619"/>
            </a:xfrm>
            <a:prstGeom prst="line">
              <a:avLst/>
            </a:prstGeom>
            <a:noFill/>
            <a:ln w="6">
              <a:solidFill>
                <a:srgbClr val="FF0000"/>
              </a:solidFill>
              <a:round/>
              <a:headEnd/>
              <a:tailEnd/>
            </a:ln>
          </p:spPr>
          <p:txBody>
            <a:bodyPr/>
            <a:lstStyle/>
            <a:p>
              <a:endParaRPr lang="en-US"/>
            </a:p>
          </p:txBody>
        </p:sp>
        <p:sp>
          <p:nvSpPr>
            <p:cNvPr id="24652" name="Line 81"/>
            <p:cNvSpPr>
              <a:spLocks noChangeShapeType="1"/>
            </p:cNvSpPr>
            <p:nvPr/>
          </p:nvSpPr>
          <p:spPr bwMode="auto">
            <a:xfrm flipV="1">
              <a:off x="2883620" y="4320483"/>
              <a:ext cx="6360" cy="7943"/>
            </a:xfrm>
            <a:prstGeom prst="line">
              <a:avLst/>
            </a:prstGeom>
            <a:noFill/>
            <a:ln w="6">
              <a:solidFill>
                <a:srgbClr val="FF0000"/>
              </a:solidFill>
              <a:round/>
              <a:headEnd/>
              <a:tailEnd/>
            </a:ln>
          </p:spPr>
          <p:txBody>
            <a:bodyPr/>
            <a:lstStyle/>
            <a:p>
              <a:endParaRPr lang="en-US"/>
            </a:p>
          </p:txBody>
        </p:sp>
        <p:sp>
          <p:nvSpPr>
            <p:cNvPr id="24653" name="Line 82"/>
            <p:cNvSpPr>
              <a:spLocks noChangeShapeType="1"/>
            </p:cNvSpPr>
            <p:nvPr/>
          </p:nvSpPr>
          <p:spPr bwMode="auto">
            <a:xfrm>
              <a:off x="2889980" y="4320483"/>
              <a:ext cx="1272" cy="1324"/>
            </a:xfrm>
            <a:prstGeom prst="line">
              <a:avLst/>
            </a:prstGeom>
            <a:noFill/>
            <a:ln w="6">
              <a:solidFill>
                <a:srgbClr val="FF0000"/>
              </a:solidFill>
              <a:round/>
              <a:headEnd/>
              <a:tailEnd/>
            </a:ln>
          </p:spPr>
          <p:txBody>
            <a:bodyPr/>
            <a:lstStyle/>
            <a:p>
              <a:endParaRPr lang="en-US"/>
            </a:p>
          </p:txBody>
        </p:sp>
        <p:sp>
          <p:nvSpPr>
            <p:cNvPr id="24654" name="Line 83"/>
            <p:cNvSpPr>
              <a:spLocks noChangeShapeType="1"/>
            </p:cNvSpPr>
            <p:nvPr/>
          </p:nvSpPr>
          <p:spPr bwMode="auto">
            <a:xfrm flipV="1">
              <a:off x="2889980" y="4313864"/>
              <a:ext cx="1272" cy="6619"/>
            </a:xfrm>
            <a:prstGeom prst="line">
              <a:avLst/>
            </a:prstGeom>
            <a:noFill/>
            <a:ln w="6">
              <a:solidFill>
                <a:srgbClr val="FF0000"/>
              </a:solidFill>
              <a:round/>
              <a:headEnd/>
              <a:tailEnd/>
            </a:ln>
          </p:spPr>
          <p:txBody>
            <a:bodyPr/>
            <a:lstStyle/>
            <a:p>
              <a:endParaRPr lang="en-US"/>
            </a:p>
          </p:txBody>
        </p:sp>
        <p:sp>
          <p:nvSpPr>
            <p:cNvPr id="24655" name="Line 84"/>
            <p:cNvSpPr>
              <a:spLocks noChangeShapeType="1"/>
            </p:cNvSpPr>
            <p:nvPr/>
          </p:nvSpPr>
          <p:spPr bwMode="auto">
            <a:xfrm>
              <a:off x="2889980" y="4313864"/>
              <a:ext cx="7632" cy="1324"/>
            </a:xfrm>
            <a:prstGeom prst="line">
              <a:avLst/>
            </a:prstGeom>
            <a:noFill/>
            <a:ln w="6">
              <a:solidFill>
                <a:srgbClr val="FF0000"/>
              </a:solidFill>
              <a:round/>
              <a:headEnd/>
              <a:tailEnd/>
            </a:ln>
          </p:spPr>
          <p:txBody>
            <a:bodyPr/>
            <a:lstStyle/>
            <a:p>
              <a:endParaRPr lang="en-US"/>
            </a:p>
          </p:txBody>
        </p:sp>
        <p:sp>
          <p:nvSpPr>
            <p:cNvPr id="24656" name="Line 85"/>
            <p:cNvSpPr>
              <a:spLocks noChangeShapeType="1"/>
            </p:cNvSpPr>
            <p:nvPr/>
          </p:nvSpPr>
          <p:spPr bwMode="auto">
            <a:xfrm flipV="1">
              <a:off x="2897612" y="4305922"/>
              <a:ext cx="1272" cy="7943"/>
            </a:xfrm>
            <a:prstGeom prst="line">
              <a:avLst/>
            </a:prstGeom>
            <a:noFill/>
            <a:ln w="6">
              <a:solidFill>
                <a:srgbClr val="FF0000"/>
              </a:solidFill>
              <a:round/>
              <a:headEnd/>
              <a:tailEnd/>
            </a:ln>
          </p:spPr>
          <p:txBody>
            <a:bodyPr/>
            <a:lstStyle/>
            <a:p>
              <a:endParaRPr lang="en-US"/>
            </a:p>
          </p:txBody>
        </p:sp>
        <p:sp>
          <p:nvSpPr>
            <p:cNvPr id="24657" name="Line 86"/>
            <p:cNvSpPr>
              <a:spLocks noChangeShapeType="1"/>
            </p:cNvSpPr>
            <p:nvPr/>
          </p:nvSpPr>
          <p:spPr bwMode="auto">
            <a:xfrm>
              <a:off x="2897612" y="4305922"/>
              <a:ext cx="6360" cy="1324"/>
            </a:xfrm>
            <a:prstGeom prst="line">
              <a:avLst/>
            </a:prstGeom>
            <a:noFill/>
            <a:ln w="6">
              <a:solidFill>
                <a:srgbClr val="FF0000"/>
              </a:solidFill>
              <a:round/>
              <a:headEnd/>
              <a:tailEnd/>
            </a:ln>
          </p:spPr>
          <p:txBody>
            <a:bodyPr/>
            <a:lstStyle/>
            <a:p>
              <a:endParaRPr lang="en-US"/>
            </a:p>
          </p:txBody>
        </p:sp>
        <p:sp>
          <p:nvSpPr>
            <p:cNvPr id="24658" name="Line 87"/>
            <p:cNvSpPr>
              <a:spLocks noChangeShapeType="1"/>
            </p:cNvSpPr>
            <p:nvPr/>
          </p:nvSpPr>
          <p:spPr bwMode="auto">
            <a:xfrm flipV="1">
              <a:off x="2903972" y="4299303"/>
              <a:ext cx="1272" cy="6619"/>
            </a:xfrm>
            <a:prstGeom prst="line">
              <a:avLst/>
            </a:prstGeom>
            <a:noFill/>
            <a:ln w="6">
              <a:solidFill>
                <a:srgbClr val="FF0000"/>
              </a:solidFill>
              <a:round/>
              <a:headEnd/>
              <a:tailEnd/>
            </a:ln>
          </p:spPr>
          <p:txBody>
            <a:bodyPr/>
            <a:lstStyle/>
            <a:p>
              <a:endParaRPr lang="en-US"/>
            </a:p>
          </p:txBody>
        </p:sp>
        <p:sp>
          <p:nvSpPr>
            <p:cNvPr id="24659" name="Line 88"/>
            <p:cNvSpPr>
              <a:spLocks noChangeShapeType="1"/>
            </p:cNvSpPr>
            <p:nvPr/>
          </p:nvSpPr>
          <p:spPr bwMode="auto">
            <a:xfrm>
              <a:off x="2903972" y="4299303"/>
              <a:ext cx="7632" cy="1324"/>
            </a:xfrm>
            <a:prstGeom prst="line">
              <a:avLst/>
            </a:prstGeom>
            <a:noFill/>
            <a:ln w="6">
              <a:solidFill>
                <a:srgbClr val="FF0000"/>
              </a:solidFill>
              <a:round/>
              <a:headEnd/>
              <a:tailEnd/>
            </a:ln>
          </p:spPr>
          <p:txBody>
            <a:bodyPr/>
            <a:lstStyle/>
            <a:p>
              <a:endParaRPr lang="en-US"/>
            </a:p>
          </p:txBody>
        </p:sp>
        <p:sp>
          <p:nvSpPr>
            <p:cNvPr id="24660" name="Line 89"/>
            <p:cNvSpPr>
              <a:spLocks noChangeShapeType="1"/>
            </p:cNvSpPr>
            <p:nvPr/>
          </p:nvSpPr>
          <p:spPr bwMode="auto">
            <a:xfrm>
              <a:off x="2911603" y="4299303"/>
              <a:ext cx="1272" cy="1324"/>
            </a:xfrm>
            <a:prstGeom prst="line">
              <a:avLst/>
            </a:prstGeom>
            <a:noFill/>
            <a:ln w="6">
              <a:solidFill>
                <a:srgbClr val="FF0000"/>
              </a:solidFill>
              <a:round/>
              <a:headEnd/>
              <a:tailEnd/>
            </a:ln>
          </p:spPr>
          <p:txBody>
            <a:bodyPr/>
            <a:lstStyle/>
            <a:p>
              <a:endParaRPr lang="en-US"/>
            </a:p>
          </p:txBody>
        </p:sp>
        <p:sp>
          <p:nvSpPr>
            <p:cNvPr id="24661" name="Line 90"/>
            <p:cNvSpPr>
              <a:spLocks noChangeShapeType="1"/>
            </p:cNvSpPr>
            <p:nvPr/>
          </p:nvSpPr>
          <p:spPr bwMode="auto">
            <a:xfrm flipV="1">
              <a:off x="2911603" y="4291360"/>
              <a:ext cx="6360" cy="7943"/>
            </a:xfrm>
            <a:prstGeom prst="line">
              <a:avLst/>
            </a:prstGeom>
            <a:noFill/>
            <a:ln w="6">
              <a:solidFill>
                <a:srgbClr val="FF0000"/>
              </a:solidFill>
              <a:round/>
              <a:headEnd/>
              <a:tailEnd/>
            </a:ln>
          </p:spPr>
          <p:txBody>
            <a:bodyPr/>
            <a:lstStyle/>
            <a:p>
              <a:endParaRPr lang="en-US"/>
            </a:p>
          </p:txBody>
        </p:sp>
        <p:sp>
          <p:nvSpPr>
            <p:cNvPr id="24662" name="Line 91"/>
            <p:cNvSpPr>
              <a:spLocks noChangeShapeType="1"/>
            </p:cNvSpPr>
            <p:nvPr/>
          </p:nvSpPr>
          <p:spPr bwMode="auto">
            <a:xfrm>
              <a:off x="2917963" y="4291360"/>
              <a:ext cx="7632" cy="1324"/>
            </a:xfrm>
            <a:prstGeom prst="line">
              <a:avLst/>
            </a:prstGeom>
            <a:noFill/>
            <a:ln w="6">
              <a:solidFill>
                <a:srgbClr val="FF0000"/>
              </a:solidFill>
              <a:round/>
              <a:headEnd/>
              <a:tailEnd/>
            </a:ln>
          </p:spPr>
          <p:txBody>
            <a:bodyPr/>
            <a:lstStyle/>
            <a:p>
              <a:endParaRPr lang="en-US"/>
            </a:p>
          </p:txBody>
        </p:sp>
        <p:sp>
          <p:nvSpPr>
            <p:cNvPr id="24663" name="Line 92"/>
            <p:cNvSpPr>
              <a:spLocks noChangeShapeType="1"/>
            </p:cNvSpPr>
            <p:nvPr/>
          </p:nvSpPr>
          <p:spPr bwMode="auto">
            <a:xfrm>
              <a:off x="2925595" y="4291360"/>
              <a:ext cx="1272" cy="1324"/>
            </a:xfrm>
            <a:prstGeom prst="line">
              <a:avLst/>
            </a:prstGeom>
            <a:noFill/>
            <a:ln w="6">
              <a:solidFill>
                <a:srgbClr val="FF0000"/>
              </a:solidFill>
              <a:round/>
              <a:headEnd/>
              <a:tailEnd/>
            </a:ln>
          </p:spPr>
          <p:txBody>
            <a:bodyPr/>
            <a:lstStyle/>
            <a:p>
              <a:endParaRPr lang="en-US"/>
            </a:p>
          </p:txBody>
        </p:sp>
        <p:sp>
          <p:nvSpPr>
            <p:cNvPr id="24664" name="Line 93"/>
            <p:cNvSpPr>
              <a:spLocks noChangeShapeType="1"/>
            </p:cNvSpPr>
            <p:nvPr/>
          </p:nvSpPr>
          <p:spPr bwMode="auto">
            <a:xfrm>
              <a:off x="2925595" y="4291360"/>
              <a:ext cx="6360" cy="1324"/>
            </a:xfrm>
            <a:prstGeom prst="line">
              <a:avLst/>
            </a:prstGeom>
            <a:noFill/>
            <a:ln w="6">
              <a:solidFill>
                <a:srgbClr val="FF0000"/>
              </a:solidFill>
              <a:round/>
              <a:headEnd/>
              <a:tailEnd/>
            </a:ln>
          </p:spPr>
          <p:txBody>
            <a:bodyPr/>
            <a:lstStyle/>
            <a:p>
              <a:endParaRPr lang="en-US"/>
            </a:p>
          </p:txBody>
        </p:sp>
        <p:sp>
          <p:nvSpPr>
            <p:cNvPr id="24665" name="Line 94"/>
            <p:cNvSpPr>
              <a:spLocks noChangeShapeType="1"/>
            </p:cNvSpPr>
            <p:nvPr/>
          </p:nvSpPr>
          <p:spPr bwMode="auto">
            <a:xfrm>
              <a:off x="2931955" y="4291360"/>
              <a:ext cx="1272" cy="1324"/>
            </a:xfrm>
            <a:prstGeom prst="line">
              <a:avLst/>
            </a:prstGeom>
            <a:noFill/>
            <a:ln w="6">
              <a:solidFill>
                <a:srgbClr val="FF0000"/>
              </a:solidFill>
              <a:round/>
              <a:headEnd/>
              <a:tailEnd/>
            </a:ln>
          </p:spPr>
          <p:txBody>
            <a:bodyPr/>
            <a:lstStyle/>
            <a:p>
              <a:endParaRPr lang="en-US"/>
            </a:p>
          </p:txBody>
        </p:sp>
        <p:sp>
          <p:nvSpPr>
            <p:cNvPr id="24666" name="Oval 95"/>
            <p:cNvSpPr>
              <a:spLocks noChangeArrowheads="1"/>
            </p:cNvSpPr>
            <p:nvPr/>
          </p:nvSpPr>
          <p:spPr bwMode="auto">
            <a:xfrm>
              <a:off x="2412990" y="3789648"/>
              <a:ext cx="97942" cy="101931"/>
            </a:xfrm>
            <a:prstGeom prst="ellipse">
              <a:avLst/>
            </a:prstGeom>
            <a:solidFill>
              <a:srgbClr val="FF0000"/>
            </a:solidFill>
            <a:ln w="9525">
              <a:noFill/>
              <a:round/>
              <a:headEnd/>
              <a:tailEnd/>
            </a:ln>
          </p:spPr>
          <p:txBody>
            <a:bodyPr/>
            <a:lstStyle/>
            <a:p>
              <a:endParaRPr lang="en-US"/>
            </a:p>
          </p:txBody>
        </p:sp>
        <p:sp>
          <p:nvSpPr>
            <p:cNvPr id="24667" name="Line 96"/>
            <p:cNvSpPr>
              <a:spLocks noChangeShapeType="1"/>
            </p:cNvSpPr>
            <p:nvPr/>
          </p:nvSpPr>
          <p:spPr bwMode="auto">
            <a:xfrm>
              <a:off x="2462597" y="3789648"/>
              <a:ext cx="6360" cy="1324"/>
            </a:xfrm>
            <a:prstGeom prst="line">
              <a:avLst/>
            </a:prstGeom>
            <a:noFill/>
            <a:ln w="6">
              <a:solidFill>
                <a:srgbClr val="FF0000"/>
              </a:solidFill>
              <a:round/>
              <a:headEnd/>
              <a:tailEnd/>
            </a:ln>
          </p:spPr>
          <p:txBody>
            <a:bodyPr/>
            <a:lstStyle/>
            <a:p>
              <a:endParaRPr lang="en-US"/>
            </a:p>
          </p:txBody>
        </p:sp>
        <p:sp>
          <p:nvSpPr>
            <p:cNvPr id="24668" name="Line 97"/>
            <p:cNvSpPr>
              <a:spLocks noChangeShapeType="1"/>
            </p:cNvSpPr>
            <p:nvPr/>
          </p:nvSpPr>
          <p:spPr bwMode="auto">
            <a:xfrm>
              <a:off x="2468957" y="3789648"/>
              <a:ext cx="1272" cy="1324"/>
            </a:xfrm>
            <a:prstGeom prst="line">
              <a:avLst/>
            </a:prstGeom>
            <a:noFill/>
            <a:ln w="6">
              <a:solidFill>
                <a:srgbClr val="FF0000"/>
              </a:solidFill>
              <a:round/>
              <a:headEnd/>
              <a:tailEnd/>
            </a:ln>
          </p:spPr>
          <p:txBody>
            <a:bodyPr/>
            <a:lstStyle/>
            <a:p>
              <a:endParaRPr lang="en-US"/>
            </a:p>
          </p:txBody>
        </p:sp>
        <p:sp>
          <p:nvSpPr>
            <p:cNvPr id="24669" name="Line 98"/>
            <p:cNvSpPr>
              <a:spLocks noChangeShapeType="1"/>
            </p:cNvSpPr>
            <p:nvPr/>
          </p:nvSpPr>
          <p:spPr bwMode="auto">
            <a:xfrm>
              <a:off x="2468957" y="3789648"/>
              <a:ext cx="7632" cy="1324"/>
            </a:xfrm>
            <a:prstGeom prst="line">
              <a:avLst/>
            </a:prstGeom>
            <a:noFill/>
            <a:ln w="6">
              <a:solidFill>
                <a:srgbClr val="FF0000"/>
              </a:solidFill>
              <a:round/>
              <a:headEnd/>
              <a:tailEnd/>
            </a:ln>
          </p:spPr>
          <p:txBody>
            <a:bodyPr/>
            <a:lstStyle/>
            <a:p>
              <a:endParaRPr lang="en-US"/>
            </a:p>
          </p:txBody>
        </p:sp>
        <p:sp>
          <p:nvSpPr>
            <p:cNvPr id="24670" name="Line 99"/>
            <p:cNvSpPr>
              <a:spLocks noChangeShapeType="1"/>
            </p:cNvSpPr>
            <p:nvPr/>
          </p:nvSpPr>
          <p:spPr bwMode="auto">
            <a:xfrm>
              <a:off x="2476589" y="3789648"/>
              <a:ext cx="6360" cy="6619"/>
            </a:xfrm>
            <a:prstGeom prst="line">
              <a:avLst/>
            </a:prstGeom>
            <a:noFill/>
            <a:ln w="6">
              <a:solidFill>
                <a:srgbClr val="FF0000"/>
              </a:solidFill>
              <a:round/>
              <a:headEnd/>
              <a:tailEnd/>
            </a:ln>
          </p:spPr>
          <p:txBody>
            <a:bodyPr/>
            <a:lstStyle/>
            <a:p>
              <a:endParaRPr lang="en-US"/>
            </a:p>
          </p:txBody>
        </p:sp>
        <p:sp>
          <p:nvSpPr>
            <p:cNvPr id="24671" name="Line 100"/>
            <p:cNvSpPr>
              <a:spLocks noChangeShapeType="1"/>
            </p:cNvSpPr>
            <p:nvPr/>
          </p:nvSpPr>
          <p:spPr bwMode="auto">
            <a:xfrm>
              <a:off x="2482949" y="3796267"/>
              <a:ext cx="1272" cy="1324"/>
            </a:xfrm>
            <a:prstGeom prst="line">
              <a:avLst/>
            </a:prstGeom>
            <a:noFill/>
            <a:ln w="6">
              <a:solidFill>
                <a:srgbClr val="FF0000"/>
              </a:solidFill>
              <a:round/>
              <a:headEnd/>
              <a:tailEnd/>
            </a:ln>
          </p:spPr>
          <p:txBody>
            <a:bodyPr/>
            <a:lstStyle/>
            <a:p>
              <a:endParaRPr lang="en-US"/>
            </a:p>
          </p:txBody>
        </p:sp>
        <p:sp>
          <p:nvSpPr>
            <p:cNvPr id="24672" name="Line 101"/>
            <p:cNvSpPr>
              <a:spLocks noChangeShapeType="1"/>
            </p:cNvSpPr>
            <p:nvPr/>
          </p:nvSpPr>
          <p:spPr bwMode="auto">
            <a:xfrm>
              <a:off x="2482949" y="3796267"/>
              <a:ext cx="7632" cy="1324"/>
            </a:xfrm>
            <a:prstGeom prst="line">
              <a:avLst/>
            </a:prstGeom>
            <a:noFill/>
            <a:ln w="6">
              <a:solidFill>
                <a:srgbClr val="FF0000"/>
              </a:solidFill>
              <a:round/>
              <a:headEnd/>
              <a:tailEnd/>
            </a:ln>
          </p:spPr>
          <p:txBody>
            <a:bodyPr/>
            <a:lstStyle/>
            <a:p>
              <a:endParaRPr lang="en-US"/>
            </a:p>
          </p:txBody>
        </p:sp>
        <p:sp>
          <p:nvSpPr>
            <p:cNvPr id="24673" name="Line 102"/>
            <p:cNvSpPr>
              <a:spLocks noChangeShapeType="1"/>
            </p:cNvSpPr>
            <p:nvPr/>
          </p:nvSpPr>
          <p:spPr bwMode="auto">
            <a:xfrm>
              <a:off x="2490581" y="3796267"/>
              <a:ext cx="1272" cy="7943"/>
            </a:xfrm>
            <a:prstGeom prst="line">
              <a:avLst/>
            </a:prstGeom>
            <a:noFill/>
            <a:ln w="6">
              <a:solidFill>
                <a:srgbClr val="FF0000"/>
              </a:solidFill>
              <a:round/>
              <a:headEnd/>
              <a:tailEnd/>
            </a:ln>
          </p:spPr>
          <p:txBody>
            <a:bodyPr/>
            <a:lstStyle/>
            <a:p>
              <a:endParaRPr lang="en-US"/>
            </a:p>
          </p:txBody>
        </p:sp>
        <p:sp>
          <p:nvSpPr>
            <p:cNvPr id="24674" name="Line 103"/>
            <p:cNvSpPr>
              <a:spLocks noChangeShapeType="1"/>
            </p:cNvSpPr>
            <p:nvPr/>
          </p:nvSpPr>
          <p:spPr bwMode="auto">
            <a:xfrm>
              <a:off x="2490581" y="3804209"/>
              <a:ext cx="6360" cy="1324"/>
            </a:xfrm>
            <a:prstGeom prst="line">
              <a:avLst/>
            </a:prstGeom>
            <a:noFill/>
            <a:ln w="6">
              <a:solidFill>
                <a:srgbClr val="FF0000"/>
              </a:solidFill>
              <a:round/>
              <a:headEnd/>
              <a:tailEnd/>
            </a:ln>
          </p:spPr>
          <p:txBody>
            <a:bodyPr/>
            <a:lstStyle/>
            <a:p>
              <a:endParaRPr lang="en-US"/>
            </a:p>
          </p:txBody>
        </p:sp>
        <p:sp>
          <p:nvSpPr>
            <p:cNvPr id="24675" name="Line 104"/>
            <p:cNvSpPr>
              <a:spLocks noChangeShapeType="1"/>
            </p:cNvSpPr>
            <p:nvPr/>
          </p:nvSpPr>
          <p:spPr bwMode="auto">
            <a:xfrm>
              <a:off x="2496940" y="3804209"/>
              <a:ext cx="1272" cy="6619"/>
            </a:xfrm>
            <a:prstGeom prst="line">
              <a:avLst/>
            </a:prstGeom>
            <a:noFill/>
            <a:ln w="6">
              <a:solidFill>
                <a:srgbClr val="FF0000"/>
              </a:solidFill>
              <a:round/>
              <a:headEnd/>
              <a:tailEnd/>
            </a:ln>
          </p:spPr>
          <p:txBody>
            <a:bodyPr/>
            <a:lstStyle/>
            <a:p>
              <a:endParaRPr lang="en-US"/>
            </a:p>
          </p:txBody>
        </p:sp>
        <p:sp>
          <p:nvSpPr>
            <p:cNvPr id="24676" name="Line 105"/>
            <p:cNvSpPr>
              <a:spLocks noChangeShapeType="1"/>
            </p:cNvSpPr>
            <p:nvPr/>
          </p:nvSpPr>
          <p:spPr bwMode="auto">
            <a:xfrm>
              <a:off x="2496940" y="3810828"/>
              <a:ext cx="7632" cy="1324"/>
            </a:xfrm>
            <a:prstGeom prst="line">
              <a:avLst/>
            </a:prstGeom>
            <a:noFill/>
            <a:ln w="6">
              <a:solidFill>
                <a:srgbClr val="FF0000"/>
              </a:solidFill>
              <a:round/>
              <a:headEnd/>
              <a:tailEnd/>
            </a:ln>
          </p:spPr>
          <p:txBody>
            <a:bodyPr/>
            <a:lstStyle/>
            <a:p>
              <a:endParaRPr lang="en-US"/>
            </a:p>
          </p:txBody>
        </p:sp>
        <p:sp>
          <p:nvSpPr>
            <p:cNvPr id="24677" name="Line 106"/>
            <p:cNvSpPr>
              <a:spLocks noChangeShapeType="1"/>
            </p:cNvSpPr>
            <p:nvPr/>
          </p:nvSpPr>
          <p:spPr bwMode="auto">
            <a:xfrm>
              <a:off x="2504572" y="3810828"/>
              <a:ext cx="1272" cy="7943"/>
            </a:xfrm>
            <a:prstGeom prst="line">
              <a:avLst/>
            </a:prstGeom>
            <a:noFill/>
            <a:ln w="6">
              <a:solidFill>
                <a:srgbClr val="FF0000"/>
              </a:solidFill>
              <a:round/>
              <a:headEnd/>
              <a:tailEnd/>
            </a:ln>
          </p:spPr>
          <p:txBody>
            <a:bodyPr/>
            <a:lstStyle/>
            <a:p>
              <a:endParaRPr lang="en-US"/>
            </a:p>
          </p:txBody>
        </p:sp>
        <p:sp>
          <p:nvSpPr>
            <p:cNvPr id="24678" name="Line 107"/>
            <p:cNvSpPr>
              <a:spLocks noChangeShapeType="1"/>
            </p:cNvSpPr>
            <p:nvPr/>
          </p:nvSpPr>
          <p:spPr bwMode="auto">
            <a:xfrm>
              <a:off x="2504572" y="3818771"/>
              <a:ext cx="1272" cy="1324"/>
            </a:xfrm>
            <a:prstGeom prst="line">
              <a:avLst/>
            </a:prstGeom>
            <a:noFill/>
            <a:ln w="6">
              <a:solidFill>
                <a:srgbClr val="FF0000"/>
              </a:solidFill>
              <a:round/>
              <a:headEnd/>
              <a:tailEnd/>
            </a:ln>
          </p:spPr>
          <p:txBody>
            <a:bodyPr/>
            <a:lstStyle/>
            <a:p>
              <a:endParaRPr lang="en-US"/>
            </a:p>
          </p:txBody>
        </p:sp>
        <p:sp>
          <p:nvSpPr>
            <p:cNvPr id="24679" name="Line 108"/>
            <p:cNvSpPr>
              <a:spLocks noChangeShapeType="1"/>
            </p:cNvSpPr>
            <p:nvPr/>
          </p:nvSpPr>
          <p:spPr bwMode="auto">
            <a:xfrm>
              <a:off x="2504572" y="3818771"/>
              <a:ext cx="6360" cy="6619"/>
            </a:xfrm>
            <a:prstGeom prst="line">
              <a:avLst/>
            </a:prstGeom>
            <a:noFill/>
            <a:ln w="6">
              <a:solidFill>
                <a:srgbClr val="FF0000"/>
              </a:solidFill>
              <a:round/>
              <a:headEnd/>
              <a:tailEnd/>
            </a:ln>
          </p:spPr>
          <p:txBody>
            <a:bodyPr/>
            <a:lstStyle/>
            <a:p>
              <a:endParaRPr lang="en-US"/>
            </a:p>
          </p:txBody>
        </p:sp>
        <p:sp>
          <p:nvSpPr>
            <p:cNvPr id="24680" name="Line 109"/>
            <p:cNvSpPr>
              <a:spLocks noChangeShapeType="1"/>
            </p:cNvSpPr>
            <p:nvPr/>
          </p:nvSpPr>
          <p:spPr bwMode="auto">
            <a:xfrm>
              <a:off x="2510932" y="3825390"/>
              <a:ext cx="1272" cy="7943"/>
            </a:xfrm>
            <a:prstGeom prst="line">
              <a:avLst/>
            </a:prstGeom>
            <a:noFill/>
            <a:ln w="6">
              <a:solidFill>
                <a:srgbClr val="FF0000"/>
              </a:solidFill>
              <a:round/>
              <a:headEnd/>
              <a:tailEnd/>
            </a:ln>
          </p:spPr>
          <p:txBody>
            <a:bodyPr/>
            <a:lstStyle/>
            <a:p>
              <a:endParaRPr lang="en-US"/>
            </a:p>
          </p:txBody>
        </p:sp>
        <p:sp>
          <p:nvSpPr>
            <p:cNvPr id="24681" name="Line 110"/>
            <p:cNvSpPr>
              <a:spLocks noChangeShapeType="1"/>
            </p:cNvSpPr>
            <p:nvPr/>
          </p:nvSpPr>
          <p:spPr bwMode="auto">
            <a:xfrm>
              <a:off x="2510932" y="3833333"/>
              <a:ext cx="1272" cy="1324"/>
            </a:xfrm>
            <a:prstGeom prst="line">
              <a:avLst/>
            </a:prstGeom>
            <a:noFill/>
            <a:ln w="6">
              <a:solidFill>
                <a:srgbClr val="FF0000"/>
              </a:solidFill>
              <a:round/>
              <a:headEnd/>
              <a:tailEnd/>
            </a:ln>
          </p:spPr>
          <p:txBody>
            <a:bodyPr/>
            <a:lstStyle/>
            <a:p>
              <a:endParaRPr lang="en-US"/>
            </a:p>
          </p:txBody>
        </p:sp>
        <p:sp>
          <p:nvSpPr>
            <p:cNvPr id="24682" name="Line 111"/>
            <p:cNvSpPr>
              <a:spLocks noChangeShapeType="1"/>
            </p:cNvSpPr>
            <p:nvPr/>
          </p:nvSpPr>
          <p:spPr bwMode="auto">
            <a:xfrm>
              <a:off x="2510932" y="3833333"/>
              <a:ext cx="1272" cy="6619"/>
            </a:xfrm>
            <a:prstGeom prst="line">
              <a:avLst/>
            </a:prstGeom>
            <a:noFill/>
            <a:ln w="6">
              <a:solidFill>
                <a:srgbClr val="FF0000"/>
              </a:solidFill>
              <a:round/>
              <a:headEnd/>
              <a:tailEnd/>
            </a:ln>
          </p:spPr>
          <p:txBody>
            <a:bodyPr/>
            <a:lstStyle/>
            <a:p>
              <a:endParaRPr lang="en-US"/>
            </a:p>
          </p:txBody>
        </p:sp>
        <p:sp>
          <p:nvSpPr>
            <p:cNvPr id="24683" name="Line 112"/>
            <p:cNvSpPr>
              <a:spLocks noChangeShapeType="1"/>
            </p:cNvSpPr>
            <p:nvPr/>
          </p:nvSpPr>
          <p:spPr bwMode="auto">
            <a:xfrm>
              <a:off x="2510932" y="3839951"/>
              <a:ext cx="1272" cy="7943"/>
            </a:xfrm>
            <a:prstGeom prst="line">
              <a:avLst/>
            </a:prstGeom>
            <a:noFill/>
            <a:ln w="6">
              <a:solidFill>
                <a:srgbClr val="FF0000"/>
              </a:solidFill>
              <a:round/>
              <a:headEnd/>
              <a:tailEnd/>
            </a:ln>
          </p:spPr>
          <p:txBody>
            <a:bodyPr/>
            <a:lstStyle/>
            <a:p>
              <a:endParaRPr lang="en-US"/>
            </a:p>
          </p:txBody>
        </p:sp>
        <p:sp>
          <p:nvSpPr>
            <p:cNvPr id="24684" name="Line 113"/>
            <p:cNvSpPr>
              <a:spLocks noChangeShapeType="1"/>
            </p:cNvSpPr>
            <p:nvPr/>
          </p:nvSpPr>
          <p:spPr bwMode="auto">
            <a:xfrm>
              <a:off x="2510932" y="3847894"/>
              <a:ext cx="1272" cy="1324"/>
            </a:xfrm>
            <a:prstGeom prst="line">
              <a:avLst/>
            </a:prstGeom>
            <a:noFill/>
            <a:ln w="6">
              <a:solidFill>
                <a:srgbClr val="FF0000"/>
              </a:solidFill>
              <a:round/>
              <a:headEnd/>
              <a:tailEnd/>
            </a:ln>
          </p:spPr>
          <p:txBody>
            <a:bodyPr/>
            <a:lstStyle/>
            <a:p>
              <a:endParaRPr lang="en-US"/>
            </a:p>
          </p:txBody>
        </p:sp>
        <p:sp>
          <p:nvSpPr>
            <p:cNvPr id="24685" name="Line 114"/>
            <p:cNvSpPr>
              <a:spLocks noChangeShapeType="1"/>
            </p:cNvSpPr>
            <p:nvPr/>
          </p:nvSpPr>
          <p:spPr bwMode="auto">
            <a:xfrm>
              <a:off x="2510932" y="3847894"/>
              <a:ext cx="1272" cy="6619"/>
            </a:xfrm>
            <a:prstGeom prst="line">
              <a:avLst/>
            </a:prstGeom>
            <a:noFill/>
            <a:ln w="6">
              <a:solidFill>
                <a:srgbClr val="FF0000"/>
              </a:solidFill>
              <a:round/>
              <a:headEnd/>
              <a:tailEnd/>
            </a:ln>
          </p:spPr>
          <p:txBody>
            <a:bodyPr/>
            <a:lstStyle/>
            <a:p>
              <a:endParaRPr lang="en-US"/>
            </a:p>
          </p:txBody>
        </p:sp>
        <p:sp>
          <p:nvSpPr>
            <p:cNvPr id="24686" name="Line 115"/>
            <p:cNvSpPr>
              <a:spLocks noChangeShapeType="1"/>
            </p:cNvSpPr>
            <p:nvPr/>
          </p:nvSpPr>
          <p:spPr bwMode="auto">
            <a:xfrm flipH="1">
              <a:off x="2504572" y="3854513"/>
              <a:ext cx="6360" cy="7943"/>
            </a:xfrm>
            <a:prstGeom prst="line">
              <a:avLst/>
            </a:prstGeom>
            <a:noFill/>
            <a:ln w="6">
              <a:solidFill>
                <a:srgbClr val="FF0000"/>
              </a:solidFill>
              <a:round/>
              <a:headEnd/>
              <a:tailEnd/>
            </a:ln>
          </p:spPr>
          <p:txBody>
            <a:bodyPr/>
            <a:lstStyle/>
            <a:p>
              <a:endParaRPr lang="en-US"/>
            </a:p>
          </p:txBody>
        </p:sp>
        <p:sp>
          <p:nvSpPr>
            <p:cNvPr id="24687" name="Line 116"/>
            <p:cNvSpPr>
              <a:spLocks noChangeShapeType="1"/>
            </p:cNvSpPr>
            <p:nvPr/>
          </p:nvSpPr>
          <p:spPr bwMode="auto">
            <a:xfrm>
              <a:off x="2504572" y="3862456"/>
              <a:ext cx="1272" cy="1324"/>
            </a:xfrm>
            <a:prstGeom prst="line">
              <a:avLst/>
            </a:prstGeom>
            <a:noFill/>
            <a:ln w="6">
              <a:solidFill>
                <a:srgbClr val="FF0000"/>
              </a:solidFill>
              <a:round/>
              <a:headEnd/>
              <a:tailEnd/>
            </a:ln>
          </p:spPr>
          <p:txBody>
            <a:bodyPr/>
            <a:lstStyle/>
            <a:p>
              <a:endParaRPr lang="en-US"/>
            </a:p>
          </p:txBody>
        </p:sp>
        <p:sp>
          <p:nvSpPr>
            <p:cNvPr id="24688" name="Line 117"/>
            <p:cNvSpPr>
              <a:spLocks noChangeShapeType="1"/>
            </p:cNvSpPr>
            <p:nvPr/>
          </p:nvSpPr>
          <p:spPr bwMode="auto">
            <a:xfrm>
              <a:off x="2504572" y="3862456"/>
              <a:ext cx="1272" cy="6619"/>
            </a:xfrm>
            <a:prstGeom prst="line">
              <a:avLst/>
            </a:prstGeom>
            <a:noFill/>
            <a:ln w="6">
              <a:solidFill>
                <a:srgbClr val="FF0000"/>
              </a:solidFill>
              <a:round/>
              <a:headEnd/>
              <a:tailEnd/>
            </a:ln>
          </p:spPr>
          <p:txBody>
            <a:bodyPr/>
            <a:lstStyle/>
            <a:p>
              <a:endParaRPr lang="en-US"/>
            </a:p>
          </p:txBody>
        </p:sp>
        <p:sp>
          <p:nvSpPr>
            <p:cNvPr id="24689" name="Line 118"/>
            <p:cNvSpPr>
              <a:spLocks noChangeShapeType="1"/>
            </p:cNvSpPr>
            <p:nvPr/>
          </p:nvSpPr>
          <p:spPr bwMode="auto">
            <a:xfrm flipH="1">
              <a:off x="2496940" y="3869075"/>
              <a:ext cx="7632" cy="1324"/>
            </a:xfrm>
            <a:prstGeom prst="line">
              <a:avLst/>
            </a:prstGeom>
            <a:noFill/>
            <a:ln w="6">
              <a:solidFill>
                <a:srgbClr val="FF0000"/>
              </a:solidFill>
              <a:round/>
              <a:headEnd/>
              <a:tailEnd/>
            </a:ln>
          </p:spPr>
          <p:txBody>
            <a:bodyPr/>
            <a:lstStyle/>
            <a:p>
              <a:endParaRPr lang="en-US"/>
            </a:p>
          </p:txBody>
        </p:sp>
        <p:sp>
          <p:nvSpPr>
            <p:cNvPr id="24690" name="Line 119"/>
            <p:cNvSpPr>
              <a:spLocks noChangeShapeType="1"/>
            </p:cNvSpPr>
            <p:nvPr/>
          </p:nvSpPr>
          <p:spPr bwMode="auto">
            <a:xfrm>
              <a:off x="2496940" y="3869075"/>
              <a:ext cx="1272" cy="7943"/>
            </a:xfrm>
            <a:prstGeom prst="line">
              <a:avLst/>
            </a:prstGeom>
            <a:noFill/>
            <a:ln w="6">
              <a:solidFill>
                <a:srgbClr val="FF0000"/>
              </a:solidFill>
              <a:round/>
              <a:headEnd/>
              <a:tailEnd/>
            </a:ln>
          </p:spPr>
          <p:txBody>
            <a:bodyPr/>
            <a:lstStyle/>
            <a:p>
              <a:endParaRPr lang="en-US"/>
            </a:p>
          </p:txBody>
        </p:sp>
        <p:sp>
          <p:nvSpPr>
            <p:cNvPr id="24691" name="Line 120"/>
            <p:cNvSpPr>
              <a:spLocks noChangeShapeType="1"/>
            </p:cNvSpPr>
            <p:nvPr/>
          </p:nvSpPr>
          <p:spPr bwMode="auto">
            <a:xfrm flipH="1">
              <a:off x="2490581" y="3877017"/>
              <a:ext cx="6360" cy="1324"/>
            </a:xfrm>
            <a:prstGeom prst="line">
              <a:avLst/>
            </a:prstGeom>
            <a:noFill/>
            <a:ln w="6">
              <a:solidFill>
                <a:srgbClr val="FF0000"/>
              </a:solidFill>
              <a:round/>
              <a:headEnd/>
              <a:tailEnd/>
            </a:ln>
          </p:spPr>
          <p:txBody>
            <a:bodyPr/>
            <a:lstStyle/>
            <a:p>
              <a:endParaRPr lang="en-US"/>
            </a:p>
          </p:txBody>
        </p:sp>
        <p:sp>
          <p:nvSpPr>
            <p:cNvPr id="24692" name="Line 121"/>
            <p:cNvSpPr>
              <a:spLocks noChangeShapeType="1"/>
            </p:cNvSpPr>
            <p:nvPr/>
          </p:nvSpPr>
          <p:spPr bwMode="auto">
            <a:xfrm>
              <a:off x="2490581" y="3877017"/>
              <a:ext cx="1272" cy="6619"/>
            </a:xfrm>
            <a:prstGeom prst="line">
              <a:avLst/>
            </a:prstGeom>
            <a:noFill/>
            <a:ln w="6">
              <a:solidFill>
                <a:srgbClr val="FF0000"/>
              </a:solidFill>
              <a:round/>
              <a:headEnd/>
              <a:tailEnd/>
            </a:ln>
          </p:spPr>
          <p:txBody>
            <a:bodyPr/>
            <a:lstStyle/>
            <a:p>
              <a:endParaRPr lang="en-US"/>
            </a:p>
          </p:txBody>
        </p:sp>
        <p:sp>
          <p:nvSpPr>
            <p:cNvPr id="24693" name="Line 122"/>
            <p:cNvSpPr>
              <a:spLocks noChangeShapeType="1"/>
            </p:cNvSpPr>
            <p:nvPr/>
          </p:nvSpPr>
          <p:spPr bwMode="auto">
            <a:xfrm flipH="1">
              <a:off x="2482949" y="3883636"/>
              <a:ext cx="7632" cy="1324"/>
            </a:xfrm>
            <a:prstGeom prst="line">
              <a:avLst/>
            </a:prstGeom>
            <a:noFill/>
            <a:ln w="6">
              <a:solidFill>
                <a:srgbClr val="FF0000"/>
              </a:solidFill>
              <a:round/>
              <a:headEnd/>
              <a:tailEnd/>
            </a:ln>
          </p:spPr>
          <p:txBody>
            <a:bodyPr/>
            <a:lstStyle/>
            <a:p>
              <a:endParaRPr lang="en-US"/>
            </a:p>
          </p:txBody>
        </p:sp>
        <p:sp>
          <p:nvSpPr>
            <p:cNvPr id="24694" name="Line 123"/>
            <p:cNvSpPr>
              <a:spLocks noChangeShapeType="1"/>
            </p:cNvSpPr>
            <p:nvPr/>
          </p:nvSpPr>
          <p:spPr bwMode="auto">
            <a:xfrm>
              <a:off x="2482949" y="3883636"/>
              <a:ext cx="1272" cy="1324"/>
            </a:xfrm>
            <a:prstGeom prst="line">
              <a:avLst/>
            </a:prstGeom>
            <a:noFill/>
            <a:ln w="6">
              <a:solidFill>
                <a:srgbClr val="FF0000"/>
              </a:solidFill>
              <a:round/>
              <a:headEnd/>
              <a:tailEnd/>
            </a:ln>
          </p:spPr>
          <p:txBody>
            <a:bodyPr/>
            <a:lstStyle/>
            <a:p>
              <a:endParaRPr lang="en-US"/>
            </a:p>
          </p:txBody>
        </p:sp>
        <p:sp>
          <p:nvSpPr>
            <p:cNvPr id="24695" name="Line 124"/>
            <p:cNvSpPr>
              <a:spLocks noChangeShapeType="1"/>
            </p:cNvSpPr>
            <p:nvPr/>
          </p:nvSpPr>
          <p:spPr bwMode="auto">
            <a:xfrm flipH="1">
              <a:off x="2476589" y="3883636"/>
              <a:ext cx="6360" cy="7943"/>
            </a:xfrm>
            <a:prstGeom prst="line">
              <a:avLst/>
            </a:prstGeom>
            <a:noFill/>
            <a:ln w="6">
              <a:solidFill>
                <a:srgbClr val="FF0000"/>
              </a:solidFill>
              <a:round/>
              <a:headEnd/>
              <a:tailEnd/>
            </a:ln>
          </p:spPr>
          <p:txBody>
            <a:bodyPr/>
            <a:lstStyle/>
            <a:p>
              <a:endParaRPr lang="en-US"/>
            </a:p>
          </p:txBody>
        </p:sp>
        <p:sp>
          <p:nvSpPr>
            <p:cNvPr id="24696" name="Line 125"/>
            <p:cNvSpPr>
              <a:spLocks noChangeShapeType="1"/>
            </p:cNvSpPr>
            <p:nvPr/>
          </p:nvSpPr>
          <p:spPr bwMode="auto">
            <a:xfrm flipH="1">
              <a:off x="2468957" y="3891579"/>
              <a:ext cx="7632" cy="1324"/>
            </a:xfrm>
            <a:prstGeom prst="line">
              <a:avLst/>
            </a:prstGeom>
            <a:noFill/>
            <a:ln w="6">
              <a:solidFill>
                <a:srgbClr val="FF0000"/>
              </a:solidFill>
              <a:round/>
              <a:headEnd/>
              <a:tailEnd/>
            </a:ln>
          </p:spPr>
          <p:txBody>
            <a:bodyPr/>
            <a:lstStyle/>
            <a:p>
              <a:endParaRPr lang="en-US"/>
            </a:p>
          </p:txBody>
        </p:sp>
        <p:sp>
          <p:nvSpPr>
            <p:cNvPr id="24697" name="Line 126"/>
            <p:cNvSpPr>
              <a:spLocks noChangeShapeType="1"/>
            </p:cNvSpPr>
            <p:nvPr/>
          </p:nvSpPr>
          <p:spPr bwMode="auto">
            <a:xfrm>
              <a:off x="2468957" y="3891579"/>
              <a:ext cx="1272" cy="1324"/>
            </a:xfrm>
            <a:prstGeom prst="line">
              <a:avLst/>
            </a:prstGeom>
            <a:noFill/>
            <a:ln w="6">
              <a:solidFill>
                <a:srgbClr val="FF0000"/>
              </a:solidFill>
              <a:round/>
              <a:headEnd/>
              <a:tailEnd/>
            </a:ln>
          </p:spPr>
          <p:txBody>
            <a:bodyPr/>
            <a:lstStyle/>
            <a:p>
              <a:endParaRPr lang="en-US"/>
            </a:p>
          </p:txBody>
        </p:sp>
        <p:sp>
          <p:nvSpPr>
            <p:cNvPr id="24698" name="Line 127"/>
            <p:cNvSpPr>
              <a:spLocks noChangeShapeType="1"/>
            </p:cNvSpPr>
            <p:nvPr/>
          </p:nvSpPr>
          <p:spPr bwMode="auto">
            <a:xfrm flipH="1">
              <a:off x="2462597" y="3891579"/>
              <a:ext cx="6360" cy="1324"/>
            </a:xfrm>
            <a:prstGeom prst="line">
              <a:avLst/>
            </a:prstGeom>
            <a:noFill/>
            <a:ln w="6">
              <a:solidFill>
                <a:srgbClr val="FF0000"/>
              </a:solidFill>
              <a:round/>
              <a:headEnd/>
              <a:tailEnd/>
            </a:ln>
          </p:spPr>
          <p:txBody>
            <a:bodyPr/>
            <a:lstStyle/>
            <a:p>
              <a:endParaRPr lang="en-US"/>
            </a:p>
          </p:txBody>
        </p:sp>
        <p:sp>
          <p:nvSpPr>
            <p:cNvPr id="24699" name="Line 128"/>
            <p:cNvSpPr>
              <a:spLocks noChangeShapeType="1"/>
            </p:cNvSpPr>
            <p:nvPr/>
          </p:nvSpPr>
          <p:spPr bwMode="auto">
            <a:xfrm flipH="1">
              <a:off x="2454965" y="3891579"/>
              <a:ext cx="7632" cy="1324"/>
            </a:xfrm>
            <a:prstGeom prst="line">
              <a:avLst/>
            </a:prstGeom>
            <a:noFill/>
            <a:ln w="6">
              <a:solidFill>
                <a:srgbClr val="FF0000"/>
              </a:solidFill>
              <a:round/>
              <a:headEnd/>
              <a:tailEnd/>
            </a:ln>
          </p:spPr>
          <p:txBody>
            <a:bodyPr/>
            <a:lstStyle/>
            <a:p>
              <a:endParaRPr lang="en-US"/>
            </a:p>
          </p:txBody>
        </p:sp>
        <p:sp>
          <p:nvSpPr>
            <p:cNvPr id="24700" name="Line 129"/>
            <p:cNvSpPr>
              <a:spLocks noChangeShapeType="1"/>
            </p:cNvSpPr>
            <p:nvPr/>
          </p:nvSpPr>
          <p:spPr bwMode="auto">
            <a:xfrm>
              <a:off x="2454965" y="3891579"/>
              <a:ext cx="1272" cy="1324"/>
            </a:xfrm>
            <a:prstGeom prst="line">
              <a:avLst/>
            </a:prstGeom>
            <a:noFill/>
            <a:ln w="6">
              <a:solidFill>
                <a:srgbClr val="FF0000"/>
              </a:solidFill>
              <a:round/>
              <a:headEnd/>
              <a:tailEnd/>
            </a:ln>
          </p:spPr>
          <p:txBody>
            <a:bodyPr/>
            <a:lstStyle/>
            <a:p>
              <a:endParaRPr lang="en-US"/>
            </a:p>
          </p:txBody>
        </p:sp>
        <p:sp>
          <p:nvSpPr>
            <p:cNvPr id="24701" name="Line 130"/>
            <p:cNvSpPr>
              <a:spLocks noChangeShapeType="1"/>
            </p:cNvSpPr>
            <p:nvPr/>
          </p:nvSpPr>
          <p:spPr bwMode="auto">
            <a:xfrm flipH="1">
              <a:off x="2448605" y="3891579"/>
              <a:ext cx="6360" cy="1324"/>
            </a:xfrm>
            <a:prstGeom prst="line">
              <a:avLst/>
            </a:prstGeom>
            <a:noFill/>
            <a:ln w="6">
              <a:solidFill>
                <a:srgbClr val="FF0000"/>
              </a:solidFill>
              <a:round/>
              <a:headEnd/>
              <a:tailEnd/>
            </a:ln>
          </p:spPr>
          <p:txBody>
            <a:bodyPr/>
            <a:lstStyle/>
            <a:p>
              <a:endParaRPr lang="en-US"/>
            </a:p>
          </p:txBody>
        </p:sp>
        <p:sp>
          <p:nvSpPr>
            <p:cNvPr id="24702" name="Line 131"/>
            <p:cNvSpPr>
              <a:spLocks noChangeShapeType="1"/>
            </p:cNvSpPr>
            <p:nvPr/>
          </p:nvSpPr>
          <p:spPr bwMode="auto">
            <a:xfrm flipH="1" flipV="1">
              <a:off x="2440974" y="3883636"/>
              <a:ext cx="7632" cy="7943"/>
            </a:xfrm>
            <a:prstGeom prst="line">
              <a:avLst/>
            </a:prstGeom>
            <a:noFill/>
            <a:ln w="6">
              <a:solidFill>
                <a:srgbClr val="FF0000"/>
              </a:solidFill>
              <a:round/>
              <a:headEnd/>
              <a:tailEnd/>
            </a:ln>
          </p:spPr>
          <p:txBody>
            <a:bodyPr/>
            <a:lstStyle/>
            <a:p>
              <a:endParaRPr lang="en-US"/>
            </a:p>
          </p:txBody>
        </p:sp>
        <p:sp>
          <p:nvSpPr>
            <p:cNvPr id="24703" name="Line 132"/>
            <p:cNvSpPr>
              <a:spLocks noChangeShapeType="1"/>
            </p:cNvSpPr>
            <p:nvPr/>
          </p:nvSpPr>
          <p:spPr bwMode="auto">
            <a:xfrm>
              <a:off x="2440974" y="3883636"/>
              <a:ext cx="1272" cy="1324"/>
            </a:xfrm>
            <a:prstGeom prst="line">
              <a:avLst/>
            </a:prstGeom>
            <a:noFill/>
            <a:ln w="6">
              <a:solidFill>
                <a:srgbClr val="FF0000"/>
              </a:solidFill>
              <a:round/>
              <a:headEnd/>
              <a:tailEnd/>
            </a:ln>
          </p:spPr>
          <p:txBody>
            <a:bodyPr/>
            <a:lstStyle/>
            <a:p>
              <a:endParaRPr lang="en-US"/>
            </a:p>
          </p:txBody>
        </p:sp>
        <p:sp>
          <p:nvSpPr>
            <p:cNvPr id="24704" name="Line 133"/>
            <p:cNvSpPr>
              <a:spLocks noChangeShapeType="1"/>
            </p:cNvSpPr>
            <p:nvPr/>
          </p:nvSpPr>
          <p:spPr bwMode="auto">
            <a:xfrm flipH="1">
              <a:off x="2434614" y="3883636"/>
              <a:ext cx="6360" cy="1324"/>
            </a:xfrm>
            <a:prstGeom prst="line">
              <a:avLst/>
            </a:prstGeom>
            <a:noFill/>
            <a:ln w="6">
              <a:solidFill>
                <a:srgbClr val="FF0000"/>
              </a:solidFill>
              <a:round/>
              <a:headEnd/>
              <a:tailEnd/>
            </a:ln>
          </p:spPr>
          <p:txBody>
            <a:bodyPr/>
            <a:lstStyle/>
            <a:p>
              <a:endParaRPr lang="en-US"/>
            </a:p>
          </p:txBody>
        </p:sp>
        <p:sp>
          <p:nvSpPr>
            <p:cNvPr id="24705" name="Line 134"/>
            <p:cNvSpPr>
              <a:spLocks noChangeShapeType="1"/>
            </p:cNvSpPr>
            <p:nvPr/>
          </p:nvSpPr>
          <p:spPr bwMode="auto">
            <a:xfrm flipV="1">
              <a:off x="2434614" y="3877017"/>
              <a:ext cx="1272" cy="6619"/>
            </a:xfrm>
            <a:prstGeom prst="line">
              <a:avLst/>
            </a:prstGeom>
            <a:noFill/>
            <a:ln w="6">
              <a:solidFill>
                <a:srgbClr val="FF0000"/>
              </a:solidFill>
              <a:round/>
              <a:headEnd/>
              <a:tailEnd/>
            </a:ln>
          </p:spPr>
          <p:txBody>
            <a:bodyPr/>
            <a:lstStyle/>
            <a:p>
              <a:endParaRPr lang="en-US"/>
            </a:p>
          </p:txBody>
        </p:sp>
        <p:sp>
          <p:nvSpPr>
            <p:cNvPr id="24706" name="Line 135"/>
            <p:cNvSpPr>
              <a:spLocks noChangeShapeType="1"/>
            </p:cNvSpPr>
            <p:nvPr/>
          </p:nvSpPr>
          <p:spPr bwMode="auto">
            <a:xfrm flipH="1">
              <a:off x="2426982" y="3877017"/>
              <a:ext cx="7632" cy="1324"/>
            </a:xfrm>
            <a:prstGeom prst="line">
              <a:avLst/>
            </a:prstGeom>
            <a:noFill/>
            <a:ln w="6">
              <a:solidFill>
                <a:srgbClr val="FF0000"/>
              </a:solidFill>
              <a:round/>
              <a:headEnd/>
              <a:tailEnd/>
            </a:ln>
          </p:spPr>
          <p:txBody>
            <a:bodyPr/>
            <a:lstStyle/>
            <a:p>
              <a:endParaRPr lang="en-US"/>
            </a:p>
          </p:txBody>
        </p:sp>
        <p:sp>
          <p:nvSpPr>
            <p:cNvPr id="24707" name="Line 136"/>
            <p:cNvSpPr>
              <a:spLocks noChangeShapeType="1"/>
            </p:cNvSpPr>
            <p:nvPr/>
          </p:nvSpPr>
          <p:spPr bwMode="auto">
            <a:xfrm flipV="1">
              <a:off x="2426982" y="3869075"/>
              <a:ext cx="1272" cy="7943"/>
            </a:xfrm>
            <a:prstGeom prst="line">
              <a:avLst/>
            </a:prstGeom>
            <a:noFill/>
            <a:ln w="6">
              <a:solidFill>
                <a:srgbClr val="FF0000"/>
              </a:solidFill>
              <a:round/>
              <a:headEnd/>
              <a:tailEnd/>
            </a:ln>
          </p:spPr>
          <p:txBody>
            <a:bodyPr/>
            <a:lstStyle/>
            <a:p>
              <a:endParaRPr lang="en-US"/>
            </a:p>
          </p:txBody>
        </p:sp>
        <p:sp>
          <p:nvSpPr>
            <p:cNvPr id="24708" name="Line 137"/>
            <p:cNvSpPr>
              <a:spLocks noChangeShapeType="1"/>
            </p:cNvSpPr>
            <p:nvPr/>
          </p:nvSpPr>
          <p:spPr bwMode="auto">
            <a:xfrm flipH="1">
              <a:off x="2420622" y="3869075"/>
              <a:ext cx="6360" cy="1324"/>
            </a:xfrm>
            <a:prstGeom prst="line">
              <a:avLst/>
            </a:prstGeom>
            <a:noFill/>
            <a:ln w="6">
              <a:solidFill>
                <a:srgbClr val="FF0000"/>
              </a:solidFill>
              <a:round/>
              <a:headEnd/>
              <a:tailEnd/>
            </a:ln>
          </p:spPr>
          <p:txBody>
            <a:bodyPr/>
            <a:lstStyle/>
            <a:p>
              <a:endParaRPr lang="en-US"/>
            </a:p>
          </p:txBody>
        </p:sp>
        <p:sp>
          <p:nvSpPr>
            <p:cNvPr id="24709" name="Line 138"/>
            <p:cNvSpPr>
              <a:spLocks noChangeShapeType="1"/>
            </p:cNvSpPr>
            <p:nvPr/>
          </p:nvSpPr>
          <p:spPr bwMode="auto">
            <a:xfrm flipV="1">
              <a:off x="2420622" y="3862456"/>
              <a:ext cx="1272" cy="6619"/>
            </a:xfrm>
            <a:prstGeom prst="line">
              <a:avLst/>
            </a:prstGeom>
            <a:noFill/>
            <a:ln w="6">
              <a:solidFill>
                <a:srgbClr val="FF0000"/>
              </a:solidFill>
              <a:round/>
              <a:headEnd/>
              <a:tailEnd/>
            </a:ln>
          </p:spPr>
          <p:txBody>
            <a:bodyPr/>
            <a:lstStyle/>
            <a:p>
              <a:endParaRPr lang="en-US"/>
            </a:p>
          </p:txBody>
        </p:sp>
        <p:sp>
          <p:nvSpPr>
            <p:cNvPr id="24710" name="Line 139"/>
            <p:cNvSpPr>
              <a:spLocks noChangeShapeType="1"/>
            </p:cNvSpPr>
            <p:nvPr/>
          </p:nvSpPr>
          <p:spPr bwMode="auto">
            <a:xfrm>
              <a:off x="2420622" y="3862456"/>
              <a:ext cx="1272" cy="1324"/>
            </a:xfrm>
            <a:prstGeom prst="line">
              <a:avLst/>
            </a:prstGeom>
            <a:noFill/>
            <a:ln w="6">
              <a:solidFill>
                <a:srgbClr val="FF0000"/>
              </a:solidFill>
              <a:round/>
              <a:headEnd/>
              <a:tailEnd/>
            </a:ln>
          </p:spPr>
          <p:txBody>
            <a:bodyPr/>
            <a:lstStyle/>
            <a:p>
              <a:endParaRPr lang="en-US"/>
            </a:p>
          </p:txBody>
        </p:sp>
        <p:sp>
          <p:nvSpPr>
            <p:cNvPr id="24711" name="Line 140"/>
            <p:cNvSpPr>
              <a:spLocks noChangeShapeType="1"/>
            </p:cNvSpPr>
            <p:nvPr/>
          </p:nvSpPr>
          <p:spPr bwMode="auto">
            <a:xfrm flipH="1" flipV="1">
              <a:off x="2412990" y="3854513"/>
              <a:ext cx="7632" cy="7943"/>
            </a:xfrm>
            <a:prstGeom prst="line">
              <a:avLst/>
            </a:prstGeom>
            <a:noFill/>
            <a:ln w="6">
              <a:solidFill>
                <a:srgbClr val="FF0000"/>
              </a:solidFill>
              <a:round/>
              <a:headEnd/>
              <a:tailEnd/>
            </a:ln>
          </p:spPr>
          <p:txBody>
            <a:bodyPr/>
            <a:lstStyle/>
            <a:p>
              <a:endParaRPr lang="en-US"/>
            </a:p>
          </p:txBody>
        </p:sp>
        <p:sp>
          <p:nvSpPr>
            <p:cNvPr id="24712" name="Line 141"/>
            <p:cNvSpPr>
              <a:spLocks noChangeShapeType="1"/>
            </p:cNvSpPr>
            <p:nvPr/>
          </p:nvSpPr>
          <p:spPr bwMode="auto">
            <a:xfrm flipV="1">
              <a:off x="2412990" y="3847894"/>
              <a:ext cx="1272" cy="6619"/>
            </a:xfrm>
            <a:prstGeom prst="line">
              <a:avLst/>
            </a:prstGeom>
            <a:noFill/>
            <a:ln w="6">
              <a:solidFill>
                <a:srgbClr val="FF0000"/>
              </a:solidFill>
              <a:round/>
              <a:headEnd/>
              <a:tailEnd/>
            </a:ln>
          </p:spPr>
          <p:txBody>
            <a:bodyPr/>
            <a:lstStyle/>
            <a:p>
              <a:endParaRPr lang="en-US"/>
            </a:p>
          </p:txBody>
        </p:sp>
        <p:sp>
          <p:nvSpPr>
            <p:cNvPr id="24713" name="Line 142"/>
            <p:cNvSpPr>
              <a:spLocks noChangeShapeType="1"/>
            </p:cNvSpPr>
            <p:nvPr/>
          </p:nvSpPr>
          <p:spPr bwMode="auto">
            <a:xfrm>
              <a:off x="2412990" y="3847894"/>
              <a:ext cx="1272" cy="1324"/>
            </a:xfrm>
            <a:prstGeom prst="line">
              <a:avLst/>
            </a:prstGeom>
            <a:noFill/>
            <a:ln w="6">
              <a:solidFill>
                <a:srgbClr val="FF0000"/>
              </a:solidFill>
              <a:round/>
              <a:headEnd/>
              <a:tailEnd/>
            </a:ln>
          </p:spPr>
          <p:txBody>
            <a:bodyPr/>
            <a:lstStyle/>
            <a:p>
              <a:endParaRPr lang="en-US"/>
            </a:p>
          </p:txBody>
        </p:sp>
        <p:sp>
          <p:nvSpPr>
            <p:cNvPr id="24714" name="Line 143"/>
            <p:cNvSpPr>
              <a:spLocks noChangeShapeType="1"/>
            </p:cNvSpPr>
            <p:nvPr/>
          </p:nvSpPr>
          <p:spPr bwMode="auto">
            <a:xfrm flipV="1">
              <a:off x="2412990" y="3839951"/>
              <a:ext cx="1272" cy="7943"/>
            </a:xfrm>
            <a:prstGeom prst="line">
              <a:avLst/>
            </a:prstGeom>
            <a:noFill/>
            <a:ln w="6">
              <a:solidFill>
                <a:srgbClr val="FF0000"/>
              </a:solidFill>
              <a:round/>
              <a:headEnd/>
              <a:tailEnd/>
            </a:ln>
          </p:spPr>
          <p:txBody>
            <a:bodyPr/>
            <a:lstStyle/>
            <a:p>
              <a:endParaRPr lang="en-US"/>
            </a:p>
          </p:txBody>
        </p:sp>
        <p:sp>
          <p:nvSpPr>
            <p:cNvPr id="24715" name="Line 144"/>
            <p:cNvSpPr>
              <a:spLocks noChangeShapeType="1"/>
            </p:cNvSpPr>
            <p:nvPr/>
          </p:nvSpPr>
          <p:spPr bwMode="auto">
            <a:xfrm flipV="1">
              <a:off x="2412990" y="3833333"/>
              <a:ext cx="1272" cy="6619"/>
            </a:xfrm>
            <a:prstGeom prst="line">
              <a:avLst/>
            </a:prstGeom>
            <a:noFill/>
            <a:ln w="6">
              <a:solidFill>
                <a:srgbClr val="FF0000"/>
              </a:solidFill>
              <a:round/>
              <a:headEnd/>
              <a:tailEnd/>
            </a:ln>
          </p:spPr>
          <p:txBody>
            <a:bodyPr/>
            <a:lstStyle/>
            <a:p>
              <a:endParaRPr lang="en-US"/>
            </a:p>
          </p:txBody>
        </p:sp>
        <p:sp>
          <p:nvSpPr>
            <p:cNvPr id="24716" name="Line 145"/>
            <p:cNvSpPr>
              <a:spLocks noChangeShapeType="1"/>
            </p:cNvSpPr>
            <p:nvPr/>
          </p:nvSpPr>
          <p:spPr bwMode="auto">
            <a:xfrm>
              <a:off x="2412990" y="3833333"/>
              <a:ext cx="1272" cy="1324"/>
            </a:xfrm>
            <a:prstGeom prst="line">
              <a:avLst/>
            </a:prstGeom>
            <a:noFill/>
            <a:ln w="6">
              <a:solidFill>
                <a:srgbClr val="FF0000"/>
              </a:solidFill>
              <a:round/>
              <a:headEnd/>
              <a:tailEnd/>
            </a:ln>
          </p:spPr>
          <p:txBody>
            <a:bodyPr/>
            <a:lstStyle/>
            <a:p>
              <a:endParaRPr lang="en-US"/>
            </a:p>
          </p:txBody>
        </p:sp>
        <p:sp>
          <p:nvSpPr>
            <p:cNvPr id="24717" name="Line 146"/>
            <p:cNvSpPr>
              <a:spLocks noChangeShapeType="1"/>
            </p:cNvSpPr>
            <p:nvPr/>
          </p:nvSpPr>
          <p:spPr bwMode="auto">
            <a:xfrm flipV="1">
              <a:off x="2412990" y="3825390"/>
              <a:ext cx="1272" cy="7943"/>
            </a:xfrm>
            <a:prstGeom prst="line">
              <a:avLst/>
            </a:prstGeom>
            <a:noFill/>
            <a:ln w="6">
              <a:solidFill>
                <a:srgbClr val="FF0000"/>
              </a:solidFill>
              <a:round/>
              <a:headEnd/>
              <a:tailEnd/>
            </a:ln>
          </p:spPr>
          <p:txBody>
            <a:bodyPr/>
            <a:lstStyle/>
            <a:p>
              <a:endParaRPr lang="en-US"/>
            </a:p>
          </p:txBody>
        </p:sp>
        <p:sp>
          <p:nvSpPr>
            <p:cNvPr id="24718" name="Line 147"/>
            <p:cNvSpPr>
              <a:spLocks noChangeShapeType="1"/>
            </p:cNvSpPr>
            <p:nvPr/>
          </p:nvSpPr>
          <p:spPr bwMode="auto">
            <a:xfrm flipV="1">
              <a:off x="2412990" y="3818771"/>
              <a:ext cx="7632" cy="6619"/>
            </a:xfrm>
            <a:prstGeom prst="line">
              <a:avLst/>
            </a:prstGeom>
            <a:noFill/>
            <a:ln w="6">
              <a:solidFill>
                <a:srgbClr val="FF0000"/>
              </a:solidFill>
              <a:round/>
              <a:headEnd/>
              <a:tailEnd/>
            </a:ln>
          </p:spPr>
          <p:txBody>
            <a:bodyPr/>
            <a:lstStyle/>
            <a:p>
              <a:endParaRPr lang="en-US"/>
            </a:p>
          </p:txBody>
        </p:sp>
        <p:sp>
          <p:nvSpPr>
            <p:cNvPr id="24719" name="Line 148"/>
            <p:cNvSpPr>
              <a:spLocks noChangeShapeType="1"/>
            </p:cNvSpPr>
            <p:nvPr/>
          </p:nvSpPr>
          <p:spPr bwMode="auto">
            <a:xfrm>
              <a:off x="2420622" y="3818771"/>
              <a:ext cx="1272" cy="1324"/>
            </a:xfrm>
            <a:prstGeom prst="line">
              <a:avLst/>
            </a:prstGeom>
            <a:noFill/>
            <a:ln w="6">
              <a:solidFill>
                <a:srgbClr val="FF0000"/>
              </a:solidFill>
              <a:round/>
              <a:headEnd/>
              <a:tailEnd/>
            </a:ln>
          </p:spPr>
          <p:txBody>
            <a:bodyPr/>
            <a:lstStyle/>
            <a:p>
              <a:endParaRPr lang="en-US"/>
            </a:p>
          </p:txBody>
        </p:sp>
        <p:sp>
          <p:nvSpPr>
            <p:cNvPr id="24720" name="Line 149"/>
            <p:cNvSpPr>
              <a:spLocks noChangeShapeType="1"/>
            </p:cNvSpPr>
            <p:nvPr/>
          </p:nvSpPr>
          <p:spPr bwMode="auto">
            <a:xfrm flipV="1">
              <a:off x="2420622" y="3810828"/>
              <a:ext cx="1272" cy="7943"/>
            </a:xfrm>
            <a:prstGeom prst="line">
              <a:avLst/>
            </a:prstGeom>
            <a:noFill/>
            <a:ln w="6">
              <a:solidFill>
                <a:srgbClr val="FF0000"/>
              </a:solidFill>
              <a:round/>
              <a:headEnd/>
              <a:tailEnd/>
            </a:ln>
          </p:spPr>
          <p:txBody>
            <a:bodyPr/>
            <a:lstStyle/>
            <a:p>
              <a:endParaRPr lang="en-US"/>
            </a:p>
          </p:txBody>
        </p:sp>
        <p:sp>
          <p:nvSpPr>
            <p:cNvPr id="24721" name="Line 150"/>
            <p:cNvSpPr>
              <a:spLocks noChangeShapeType="1"/>
            </p:cNvSpPr>
            <p:nvPr/>
          </p:nvSpPr>
          <p:spPr bwMode="auto">
            <a:xfrm>
              <a:off x="2420622" y="3810828"/>
              <a:ext cx="6360" cy="1324"/>
            </a:xfrm>
            <a:prstGeom prst="line">
              <a:avLst/>
            </a:prstGeom>
            <a:noFill/>
            <a:ln w="6">
              <a:solidFill>
                <a:srgbClr val="FF0000"/>
              </a:solidFill>
              <a:round/>
              <a:headEnd/>
              <a:tailEnd/>
            </a:ln>
          </p:spPr>
          <p:txBody>
            <a:bodyPr/>
            <a:lstStyle/>
            <a:p>
              <a:endParaRPr lang="en-US"/>
            </a:p>
          </p:txBody>
        </p:sp>
        <p:sp>
          <p:nvSpPr>
            <p:cNvPr id="24722" name="Line 151"/>
            <p:cNvSpPr>
              <a:spLocks noChangeShapeType="1"/>
            </p:cNvSpPr>
            <p:nvPr/>
          </p:nvSpPr>
          <p:spPr bwMode="auto">
            <a:xfrm flipV="1">
              <a:off x="2426982" y="3804209"/>
              <a:ext cx="1272" cy="6619"/>
            </a:xfrm>
            <a:prstGeom prst="line">
              <a:avLst/>
            </a:prstGeom>
            <a:noFill/>
            <a:ln w="6">
              <a:solidFill>
                <a:srgbClr val="FF0000"/>
              </a:solidFill>
              <a:round/>
              <a:headEnd/>
              <a:tailEnd/>
            </a:ln>
          </p:spPr>
          <p:txBody>
            <a:bodyPr/>
            <a:lstStyle/>
            <a:p>
              <a:endParaRPr lang="en-US"/>
            </a:p>
          </p:txBody>
        </p:sp>
        <p:sp>
          <p:nvSpPr>
            <p:cNvPr id="24723" name="Line 152"/>
            <p:cNvSpPr>
              <a:spLocks noChangeShapeType="1"/>
            </p:cNvSpPr>
            <p:nvPr/>
          </p:nvSpPr>
          <p:spPr bwMode="auto">
            <a:xfrm>
              <a:off x="2426982" y="3804209"/>
              <a:ext cx="7632" cy="1324"/>
            </a:xfrm>
            <a:prstGeom prst="line">
              <a:avLst/>
            </a:prstGeom>
            <a:noFill/>
            <a:ln w="6">
              <a:solidFill>
                <a:srgbClr val="FF0000"/>
              </a:solidFill>
              <a:round/>
              <a:headEnd/>
              <a:tailEnd/>
            </a:ln>
          </p:spPr>
          <p:txBody>
            <a:bodyPr/>
            <a:lstStyle/>
            <a:p>
              <a:endParaRPr lang="en-US"/>
            </a:p>
          </p:txBody>
        </p:sp>
        <p:sp>
          <p:nvSpPr>
            <p:cNvPr id="24724" name="Line 153"/>
            <p:cNvSpPr>
              <a:spLocks noChangeShapeType="1"/>
            </p:cNvSpPr>
            <p:nvPr/>
          </p:nvSpPr>
          <p:spPr bwMode="auto">
            <a:xfrm flipV="1">
              <a:off x="2434614" y="3796267"/>
              <a:ext cx="1272" cy="7943"/>
            </a:xfrm>
            <a:prstGeom prst="line">
              <a:avLst/>
            </a:prstGeom>
            <a:noFill/>
            <a:ln w="6">
              <a:solidFill>
                <a:srgbClr val="FF0000"/>
              </a:solidFill>
              <a:round/>
              <a:headEnd/>
              <a:tailEnd/>
            </a:ln>
          </p:spPr>
          <p:txBody>
            <a:bodyPr/>
            <a:lstStyle/>
            <a:p>
              <a:endParaRPr lang="en-US"/>
            </a:p>
          </p:txBody>
        </p:sp>
        <p:sp>
          <p:nvSpPr>
            <p:cNvPr id="24725" name="Line 154"/>
            <p:cNvSpPr>
              <a:spLocks noChangeShapeType="1"/>
            </p:cNvSpPr>
            <p:nvPr/>
          </p:nvSpPr>
          <p:spPr bwMode="auto">
            <a:xfrm>
              <a:off x="2434614" y="3796267"/>
              <a:ext cx="6360" cy="1324"/>
            </a:xfrm>
            <a:prstGeom prst="line">
              <a:avLst/>
            </a:prstGeom>
            <a:noFill/>
            <a:ln w="6">
              <a:solidFill>
                <a:srgbClr val="FF0000"/>
              </a:solidFill>
              <a:round/>
              <a:headEnd/>
              <a:tailEnd/>
            </a:ln>
          </p:spPr>
          <p:txBody>
            <a:bodyPr/>
            <a:lstStyle/>
            <a:p>
              <a:endParaRPr lang="en-US"/>
            </a:p>
          </p:txBody>
        </p:sp>
        <p:sp>
          <p:nvSpPr>
            <p:cNvPr id="24726" name="Line 155"/>
            <p:cNvSpPr>
              <a:spLocks noChangeShapeType="1"/>
            </p:cNvSpPr>
            <p:nvPr/>
          </p:nvSpPr>
          <p:spPr bwMode="auto">
            <a:xfrm>
              <a:off x="2440974" y="3796267"/>
              <a:ext cx="1272" cy="1324"/>
            </a:xfrm>
            <a:prstGeom prst="line">
              <a:avLst/>
            </a:prstGeom>
            <a:noFill/>
            <a:ln w="6">
              <a:solidFill>
                <a:srgbClr val="FF0000"/>
              </a:solidFill>
              <a:round/>
              <a:headEnd/>
              <a:tailEnd/>
            </a:ln>
          </p:spPr>
          <p:txBody>
            <a:bodyPr/>
            <a:lstStyle/>
            <a:p>
              <a:endParaRPr lang="en-US"/>
            </a:p>
          </p:txBody>
        </p:sp>
        <p:sp>
          <p:nvSpPr>
            <p:cNvPr id="24727" name="Line 156"/>
            <p:cNvSpPr>
              <a:spLocks noChangeShapeType="1"/>
            </p:cNvSpPr>
            <p:nvPr/>
          </p:nvSpPr>
          <p:spPr bwMode="auto">
            <a:xfrm flipV="1">
              <a:off x="2440974" y="3789648"/>
              <a:ext cx="7632" cy="6619"/>
            </a:xfrm>
            <a:prstGeom prst="line">
              <a:avLst/>
            </a:prstGeom>
            <a:noFill/>
            <a:ln w="6">
              <a:solidFill>
                <a:srgbClr val="FF0000"/>
              </a:solidFill>
              <a:round/>
              <a:headEnd/>
              <a:tailEnd/>
            </a:ln>
          </p:spPr>
          <p:txBody>
            <a:bodyPr/>
            <a:lstStyle/>
            <a:p>
              <a:endParaRPr lang="en-US"/>
            </a:p>
          </p:txBody>
        </p:sp>
        <p:sp>
          <p:nvSpPr>
            <p:cNvPr id="24728" name="Line 157"/>
            <p:cNvSpPr>
              <a:spLocks noChangeShapeType="1"/>
            </p:cNvSpPr>
            <p:nvPr/>
          </p:nvSpPr>
          <p:spPr bwMode="auto">
            <a:xfrm>
              <a:off x="2448605" y="3789648"/>
              <a:ext cx="6360" cy="1324"/>
            </a:xfrm>
            <a:prstGeom prst="line">
              <a:avLst/>
            </a:prstGeom>
            <a:noFill/>
            <a:ln w="6">
              <a:solidFill>
                <a:srgbClr val="FF0000"/>
              </a:solidFill>
              <a:round/>
              <a:headEnd/>
              <a:tailEnd/>
            </a:ln>
          </p:spPr>
          <p:txBody>
            <a:bodyPr/>
            <a:lstStyle/>
            <a:p>
              <a:endParaRPr lang="en-US"/>
            </a:p>
          </p:txBody>
        </p:sp>
        <p:sp>
          <p:nvSpPr>
            <p:cNvPr id="24729" name="Line 158"/>
            <p:cNvSpPr>
              <a:spLocks noChangeShapeType="1"/>
            </p:cNvSpPr>
            <p:nvPr/>
          </p:nvSpPr>
          <p:spPr bwMode="auto">
            <a:xfrm>
              <a:off x="2454965" y="3789648"/>
              <a:ext cx="1272" cy="1324"/>
            </a:xfrm>
            <a:prstGeom prst="line">
              <a:avLst/>
            </a:prstGeom>
            <a:noFill/>
            <a:ln w="6">
              <a:solidFill>
                <a:srgbClr val="FF0000"/>
              </a:solidFill>
              <a:round/>
              <a:headEnd/>
              <a:tailEnd/>
            </a:ln>
          </p:spPr>
          <p:txBody>
            <a:bodyPr/>
            <a:lstStyle/>
            <a:p>
              <a:endParaRPr lang="en-US"/>
            </a:p>
          </p:txBody>
        </p:sp>
        <p:sp>
          <p:nvSpPr>
            <p:cNvPr id="24730" name="Line 159"/>
            <p:cNvSpPr>
              <a:spLocks noChangeShapeType="1"/>
            </p:cNvSpPr>
            <p:nvPr/>
          </p:nvSpPr>
          <p:spPr bwMode="auto">
            <a:xfrm>
              <a:off x="2454965" y="3789648"/>
              <a:ext cx="7632" cy="1324"/>
            </a:xfrm>
            <a:prstGeom prst="line">
              <a:avLst/>
            </a:prstGeom>
            <a:noFill/>
            <a:ln w="6">
              <a:solidFill>
                <a:srgbClr val="FF0000"/>
              </a:solidFill>
              <a:round/>
              <a:headEnd/>
              <a:tailEnd/>
            </a:ln>
          </p:spPr>
          <p:txBody>
            <a:bodyPr/>
            <a:lstStyle/>
            <a:p>
              <a:endParaRPr lang="en-US"/>
            </a:p>
          </p:txBody>
        </p:sp>
        <p:sp>
          <p:nvSpPr>
            <p:cNvPr id="24731" name="Line 160"/>
            <p:cNvSpPr>
              <a:spLocks noChangeShapeType="1"/>
            </p:cNvSpPr>
            <p:nvPr/>
          </p:nvSpPr>
          <p:spPr bwMode="auto">
            <a:xfrm>
              <a:off x="2462597" y="3789648"/>
              <a:ext cx="1272" cy="1324"/>
            </a:xfrm>
            <a:prstGeom prst="line">
              <a:avLst/>
            </a:prstGeom>
            <a:noFill/>
            <a:ln w="6">
              <a:solidFill>
                <a:srgbClr val="FF0000"/>
              </a:solidFill>
              <a:round/>
              <a:headEnd/>
              <a:tailEnd/>
            </a:ln>
          </p:spPr>
          <p:txBody>
            <a:bodyPr/>
            <a:lstStyle/>
            <a:p>
              <a:endParaRPr lang="en-US"/>
            </a:p>
          </p:txBody>
        </p:sp>
        <p:sp>
          <p:nvSpPr>
            <p:cNvPr id="24732" name="Oval 161"/>
            <p:cNvSpPr>
              <a:spLocks noChangeArrowheads="1"/>
            </p:cNvSpPr>
            <p:nvPr/>
          </p:nvSpPr>
          <p:spPr bwMode="auto">
            <a:xfrm>
              <a:off x="4167040" y="4663342"/>
              <a:ext cx="97942" cy="101931"/>
            </a:xfrm>
            <a:prstGeom prst="ellipse">
              <a:avLst/>
            </a:prstGeom>
            <a:solidFill>
              <a:srgbClr val="FF0000"/>
            </a:solidFill>
            <a:ln w="9525">
              <a:noFill/>
              <a:round/>
              <a:headEnd/>
              <a:tailEnd/>
            </a:ln>
          </p:spPr>
          <p:txBody>
            <a:bodyPr/>
            <a:lstStyle/>
            <a:p>
              <a:endParaRPr lang="en-US"/>
            </a:p>
          </p:txBody>
        </p:sp>
        <p:sp>
          <p:nvSpPr>
            <p:cNvPr id="24733" name="Line 162"/>
            <p:cNvSpPr>
              <a:spLocks noChangeShapeType="1"/>
            </p:cNvSpPr>
            <p:nvPr/>
          </p:nvSpPr>
          <p:spPr bwMode="auto">
            <a:xfrm>
              <a:off x="4215375" y="4663342"/>
              <a:ext cx="7632" cy="1324"/>
            </a:xfrm>
            <a:prstGeom prst="line">
              <a:avLst/>
            </a:prstGeom>
            <a:noFill/>
            <a:ln w="6">
              <a:solidFill>
                <a:srgbClr val="FF0000"/>
              </a:solidFill>
              <a:round/>
              <a:headEnd/>
              <a:tailEnd/>
            </a:ln>
          </p:spPr>
          <p:txBody>
            <a:bodyPr/>
            <a:lstStyle/>
            <a:p>
              <a:endParaRPr lang="en-US"/>
            </a:p>
          </p:txBody>
        </p:sp>
        <p:sp>
          <p:nvSpPr>
            <p:cNvPr id="24734" name="Line 163"/>
            <p:cNvSpPr>
              <a:spLocks noChangeShapeType="1"/>
            </p:cNvSpPr>
            <p:nvPr/>
          </p:nvSpPr>
          <p:spPr bwMode="auto">
            <a:xfrm>
              <a:off x="4223007" y="4663342"/>
              <a:ext cx="1272" cy="1324"/>
            </a:xfrm>
            <a:prstGeom prst="line">
              <a:avLst/>
            </a:prstGeom>
            <a:noFill/>
            <a:ln w="6">
              <a:solidFill>
                <a:srgbClr val="FF0000"/>
              </a:solidFill>
              <a:round/>
              <a:headEnd/>
              <a:tailEnd/>
            </a:ln>
          </p:spPr>
          <p:txBody>
            <a:bodyPr/>
            <a:lstStyle/>
            <a:p>
              <a:endParaRPr lang="en-US"/>
            </a:p>
          </p:txBody>
        </p:sp>
        <p:sp>
          <p:nvSpPr>
            <p:cNvPr id="24735" name="Line 164"/>
            <p:cNvSpPr>
              <a:spLocks noChangeShapeType="1"/>
            </p:cNvSpPr>
            <p:nvPr/>
          </p:nvSpPr>
          <p:spPr bwMode="auto">
            <a:xfrm>
              <a:off x="4223007" y="4663342"/>
              <a:ext cx="7632" cy="1324"/>
            </a:xfrm>
            <a:prstGeom prst="line">
              <a:avLst/>
            </a:prstGeom>
            <a:noFill/>
            <a:ln w="6">
              <a:solidFill>
                <a:srgbClr val="FF0000"/>
              </a:solidFill>
              <a:round/>
              <a:headEnd/>
              <a:tailEnd/>
            </a:ln>
          </p:spPr>
          <p:txBody>
            <a:bodyPr/>
            <a:lstStyle/>
            <a:p>
              <a:endParaRPr lang="en-US"/>
            </a:p>
          </p:txBody>
        </p:sp>
        <p:sp>
          <p:nvSpPr>
            <p:cNvPr id="24736" name="Line 165"/>
            <p:cNvSpPr>
              <a:spLocks noChangeShapeType="1"/>
            </p:cNvSpPr>
            <p:nvPr/>
          </p:nvSpPr>
          <p:spPr bwMode="auto">
            <a:xfrm>
              <a:off x="4230639" y="4663342"/>
              <a:ext cx="6360" cy="6619"/>
            </a:xfrm>
            <a:prstGeom prst="line">
              <a:avLst/>
            </a:prstGeom>
            <a:noFill/>
            <a:ln w="6">
              <a:solidFill>
                <a:srgbClr val="FF0000"/>
              </a:solidFill>
              <a:round/>
              <a:headEnd/>
              <a:tailEnd/>
            </a:ln>
          </p:spPr>
          <p:txBody>
            <a:bodyPr/>
            <a:lstStyle/>
            <a:p>
              <a:endParaRPr lang="en-US"/>
            </a:p>
          </p:txBody>
        </p:sp>
        <p:sp>
          <p:nvSpPr>
            <p:cNvPr id="24737" name="Line 166"/>
            <p:cNvSpPr>
              <a:spLocks noChangeShapeType="1"/>
            </p:cNvSpPr>
            <p:nvPr/>
          </p:nvSpPr>
          <p:spPr bwMode="auto">
            <a:xfrm>
              <a:off x="4236998" y="4669961"/>
              <a:ext cx="1272" cy="1324"/>
            </a:xfrm>
            <a:prstGeom prst="line">
              <a:avLst/>
            </a:prstGeom>
            <a:noFill/>
            <a:ln w="6">
              <a:solidFill>
                <a:srgbClr val="FF0000"/>
              </a:solidFill>
              <a:round/>
              <a:headEnd/>
              <a:tailEnd/>
            </a:ln>
          </p:spPr>
          <p:txBody>
            <a:bodyPr/>
            <a:lstStyle/>
            <a:p>
              <a:endParaRPr lang="en-US"/>
            </a:p>
          </p:txBody>
        </p:sp>
        <p:sp>
          <p:nvSpPr>
            <p:cNvPr id="24738" name="Line 167"/>
            <p:cNvSpPr>
              <a:spLocks noChangeShapeType="1"/>
            </p:cNvSpPr>
            <p:nvPr/>
          </p:nvSpPr>
          <p:spPr bwMode="auto">
            <a:xfrm>
              <a:off x="4236998" y="4669961"/>
              <a:ext cx="7632" cy="1324"/>
            </a:xfrm>
            <a:prstGeom prst="line">
              <a:avLst/>
            </a:prstGeom>
            <a:noFill/>
            <a:ln w="6">
              <a:solidFill>
                <a:srgbClr val="FF0000"/>
              </a:solidFill>
              <a:round/>
              <a:headEnd/>
              <a:tailEnd/>
            </a:ln>
          </p:spPr>
          <p:txBody>
            <a:bodyPr/>
            <a:lstStyle/>
            <a:p>
              <a:endParaRPr lang="en-US"/>
            </a:p>
          </p:txBody>
        </p:sp>
        <p:sp>
          <p:nvSpPr>
            <p:cNvPr id="24739" name="Line 168"/>
            <p:cNvSpPr>
              <a:spLocks noChangeShapeType="1"/>
            </p:cNvSpPr>
            <p:nvPr/>
          </p:nvSpPr>
          <p:spPr bwMode="auto">
            <a:xfrm>
              <a:off x="4244630" y="4669961"/>
              <a:ext cx="1272" cy="7943"/>
            </a:xfrm>
            <a:prstGeom prst="line">
              <a:avLst/>
            </a:prstGeom>
            <a:noFill/>
            <a:ln w="6">
              <a:solidFill>
                <a:srgbClr val="FF0000"/>
              </a:solidFill>
              <a:round/>
              <a:headEnd/>
              <a:tailEnd/>
            </a:ln>
          </p:spPr>
          <p:txBody>
            <a:bodyPr/>
            <a:lstStyle/>
            <a:p>
              <a:endParaRPr lang="en-US"/>
            </a:p>
          </p:txBody>
        </p:sp>
        <p:sp>
          <p:nvSpPr>
            <p:cNvPr id="24740" name="Line 169"/>
            <p:cNvSpPr>
              <a:spLocks noChangeShapeType="1"/>
            </p:cNvSpPr>
            <p:nvPr/>
          </p:nvSpPr>
          <p:spPr bwMode="auto">
            <a:xfrm>
              <a:off x="4244630" y="4677903"/>
              <a:ext cx="6360" cy="1324"/>
            </a:xfrm>
            <a:prstGeom prst="line">
              <a:avLst/>
            </a:prstGeom>
            <a:noFill/>
            <a:ln w="6">
              <a:solidFill>
                <a:srgbClr val="FF0000"/>
              </a:solidFill>
              <a:round/>
              <a:headEnd/>
              <a:tailEnd/>
            </a:ln>
          </p:spPr>
          <p:txBody>
            <a:bodyPr/>
            <a:lstStyle/>
            <a:p>
              <a:endParaRPr lang="en-US"/>
            </a:p>
          </p:txBody>
        </p:sp>
        <p:sp>
          <p:nvSpPr>
            <p:cNvPr id="24741" name="Line 170"/>
            <p:cNvSpPr>
              <a:spLocks noChangeShapeType="1"/>
            </p:cNvSpPr>
            <p:nvPr/>
          </p:nvSpPr>
          <p:spPr bwMode="auto">
            <a:xfrm>
              <a:off x="4250990" y="4677903"/>
              <a:ext cx="1272" cy="6619"/>
            </a:xfrm>
            <a:prstGeom prst="line">
              <a:avLst/>
            </a:prstGeom>
            <a:noFill/>
            <a:ln w="6">
              <a:solidFill>
                <a:srgbClr val="FF0000"/>
              </a:solidFill>
              <a:round/>
              <a:headEnd/>
              <a:tailEnd/>
            </a:ln>
          </p:spPr>
          <p:txBody>
            <a:bodyPr/>
            <a:lstStyle/>
            <a:p>
              <a:endParaRPr lang="en-US"/>
            </a:p>
          </p:txBody>
        </p:sp>
        <p:sp>
          <p:nvSpPr>
            <p:cNvPr id="24742" name="Line 171"/>
            <p:cNvSpPr>
              <a:spLocks noChangeShapeType="1"/>
            </p:cNvSpPr>
            <p:nvPr/>
          </p:nvSpPr>
          <p:spPr bwMode="auto">
            <a:xfrm>
              <a:off x="4250990" y="4684522"/>
              <a:ext cx="7632" cy="1324"/>
            </a:xfrm>
            <a:prstGeom prst="line">
              <a:avLst/>
            </a:prstGeom>
            <a:noFill/>
            <a:ln w="6">
              <a:solidFill>
                <a:srgbClr val="FF0000"/>
              </a:solidFill>
              <a:round/>
              <a:headEnd/>
              <a:tailEnd/>
            </a:ln>
          </p:spPr>
          <p:txBody>
            <a:bodyPr/>
            <a:lstStyle/>
            <a:p>
              <a:endParaRPr lang="en-US"/>
            </a:p>
          </p:txBody>
        </p:sp>
        <p:sp>
          <p:nvSpPr>
            <p:cNvPr id="24743" name="Line 172"/>
            <p:cNvSpPr>
              <a:spLocks noChangeShapeType="1"/>
            </p:cNvSpPr>
            <p:nvPr/>
          </p:nvSpPr>
          <p:spPr bwMode="auto">
            <a:xfrm>
              <a:off x="4258622" y="4684522"/>
              <a:ext cx="1272" cy="7943"/>
            </a:xfrm>
            <a:prstGeom prst="line">
              <a:avLst/>
            </a:prstGeom>
            <a:noFill/>
            <a:ln w="6">
              <a:solidFill>
                <a:srgbClr val="FF0000"/>
              </a:solidFill>
              <a:round/>
              <a:headEnd/>
              <a:tailEnd/>
            </a:ln>
          </p:spPr>
          <p:txBody>
            <a:bodyPr/>
            <a:lstStyle/>
            <a:p>
              <a:endParaRPr lang="en-US"/>
            </a:p>
          </p:txBody>
        </p:sp>
        <p:sp>
          <p:nvSpPr>
            <p:cNvPr id="24744" name="Line 173"/>
            <p:cNvSpPr>
              <a:spLocks noChangeShapeType="1"/>
            </p:cNvSpPr>
            <p:nvPr/>
          </p:nvSpPr>
          <p:spPr bwMode="auto">
            <a:xfrm>
              <a:off x="4258622" y="4692465"/>
              <a:ext cx="1272" cy="1324"/>
            </a:xfrm>
            <a:prstGeom prst="line">
              <a:avLst/>
            </a:prstGeom>
            <a:noFill/>
            <a:ln w="6">
              <a:solidFill>
                <a:srgbClr val="FF0000"/>
              </a:solidFill>
              <a:round/>
              <a:headEnd/>
              <a:tailEnd/>
            </a:ln>
          </p:spPr>
          <p:txBody>
            <a:bodyPr/>
            <a:lstStyle/>
            <a:p>
              <a:endParaRPr lang="en-US"/>
            </a:p>
          </p:txBody>
        </p:sp>
        <p:sp>
          <p:nvSpPr>
            <p:cNvPr id="24745" name="Line 174"/>
            <p:cNvSpPr>
              <a:spLocks noChangeShapeType="1"/>
            </p:cNvSpPr>
            <p:nvPr/>
          </p:nvSpPr>
          <p:spPr bwMode="auto">
            <a:xfrm>
              <a:off x="4258622" y="4692465"/>
              <a:ext cx="6360" cy="6619"/>
            </a:xfrm>
            <a:prstGeom prst="line">
              <a:avLst/>
            </a:prstGeom>
            <a:noFill/>
            <a:ln w="6">
              <a:solidFill>
                <a:srgbClr val="FF0000"/>
              </a:solidFill>
              <a:round/>
              <a:headEnd/>
              <a:tailEnd/>
            </a:ln>
          </p:spPr>
          <p:txBody>
            <a:bodyPr/>
            <a:lstStyle/>
            <a:p>
              <a:endParaRPr lang="en-US"/>
            </a:p>
          </p:txBody>
        </p:sp>
        <p:sp>
          <p:nvSpPr>
            <p:cNvPr id="24746" name="Line 175"/>
            <p:cNvSpPr>
              <a:spLocks noChangeShapeType="1"/>
            </p:cNvSpPr>
            <p:nvPr/>
          </p:nvSpPr>
          <p:spPr bwMode="auto">
            <a:xfrm>
              <a:off x="4264982" y="4699084"/>
              <a:ext cx="1272" cy="7943"/>
            </a:xfrm>
            <a:prstGeom prst="line">
              <a:avLst/>
            </a:prstGeom>
            <a:noFill/>
            <a:ln w="6">
              <a:solidFill>
                <a:srgbClr val="FF0000"/>
              </a:solidFill>
              <a:round/>
              <a:headEnd/>
              <a:tailEnd/>
            </a:ln>
          </p:spPr>
          <p:txBody>
            <a:bodyPr/>
            <a:lstStyle/>
            <a:p>
              <a:endParaRPr lang="en-US"/>
            </a:p>
          </p:txBody>
        </p:sp>
        <p:sp>
          <p:nvSpPr>
            <p:cNvPr id="24747" name="Line 176"/>
            <p:cNvSpPr>
              <a:spLocks noChangeShapeType="1"/>
            </p:cNvSpPr>
            <p:nvPr/>
          </p:nvSpPr>
          <p:spPr bwMode="auto">
            <a:xfrm>
              <a:off x="4264982" y="4707026"/>
              <a:ext cx="1272" cy="1324"/>
            </a:xfrm>
            <a:prstGeom prst="line">
              <a:avLst/>
            </a:prstGeom>
            <a:noFill/>
            <a:ln w="6">
              <a:solidFill>
                <a:srgbClr val="FF0000"/>
              </a:solidFill>
              <a:round/>
              <a:headEnd/>
              <a:tailEnd/>
            </a:ln>
          </p:spPr>
          <p:txBody>
            <a:bodyPr/>
            <a:lstStyle/>
            <a:p>
              <a:endParaRPr lang="en-US"/>
            </a:p>
          </p:txBody>
        </p:sp>
        <p:sp>
          <p:nvSpPr>
            <p:cNvPr id="24748" name="Line 177"/>
            <p:cNvSpPr>
              <a:spLocks noChangeShapeType="1"/>
            </p:cNvSpPr>
            <p:nvPr/>
          </p:nvSpPr>
          <p:spPr bwMode="auto">
            <a:xfrm>
              <a:off x="4264982" y="4707026"/>
              <a:ext cx="1272" cy="6619"/>
            </a:xfrm>
            <a:prstGeom prst="line">
              <a:avLst/>
            </a:prstGeom>
            <a:noFill/>
            <a:ln w="6">
              <a:solidFill>
                <a:srgbClr val="FF0000"/>
              </a:solidFill>
              <a:round/>
              <a:headEnd/>
              <a:tailEnd/>
            </a:ln>
          </p:spPr>
          <p:txBody>
            <a:bodyPr/>
            <a:lstStyle/>
            <a:p>
              <a:endParaRPr lang="en-US"/>
            </a:p>
          </p:txBody>
        </p:sp>
        <p:sp>
          <p:nvSpPr>
            <p:cNvPr id="24749" name="Line 178"/>
            <p:cNvSpPr>
              <a:spLocks noChangeShapeType="1"/>
            </p:cNvSpPr>
            <p:nvPr/>
          </p:nvSpPr>
          <p:spPr bwMode="auto">
            <a:xfrm>
              <a:off x="4264982" y="4713645"/>
              <a:ext cx="1272" cy="7943"/>
            </a:xfrm>
            <a:prstGeom prst="line">
              <a:avLst/>
            </a:prstGeom>
            <a:noFill/>
            <a:ln w="6">
              <a:solidFill>
                <a:srgbClr val="FF0000"/>
              </a:solidFill>
              <a:round/>
              <a:headEnd/>
              <a:tailEnd/>
            </a:ln>
          </p:spPr>
          <p:txBody>
            <a:bodyPr/>
            <a:lstStyle/>
            <a:p>
              <a:endParaRPr lang="en-US"/>
            </a:p>
          </p:txBody>
        </p:sp>
        <p:sp>
          <p:nvSpPr>
            <p:cNvPr id="24750" name="Line 179"/>
            <p:cNvSpPr>
              <a:spLocks noChangeShapeType="1"/>
            </p:cNvSpPr>
            <p:nvPr/>
          </p:nvSpPr>
          <p:spPr bwMode="auto">
            <a:xfrm>
              <a:off x="4264982" y="4721588"/>
              <a:ext cx="1272" cy="1324"/>
            </a:xfrm>
            <a:prstGeom prst="line">
              <a:avLst/>
            </a:prstGeom>
            <a:noFill/>
            <a:ln w="6">
              <a:solidFill>
                <a:srgbClr val="FF0000"/>
              </a:solidFill>
              <a:round/>
              <a:headEnd/>
              <a:tailEnd/>
            </a:ln>
          </p:spPr>
          <p:txBody>
            <a:bodyPr/>
            <a:lstStyle/>
            <a:p>
              <a:endParaRPr lang="en-US"/>
            </a:p>
          </p:txBody>
        </p:sp>
        <p:sp>
          <p:nvSpPr>
            <p:cNvPr id="24751" name="Line 180"/>
            <p:cNvSpPr>
              <a:spLocks noChangeShapeType="1"/>
            </p:cNvSpPr>
            <p:nvPr/>
          </p:nvSpPr>
          <p:spPr bwMode="auto">
            <a:xfrm>
              <a:off x="4264982" y="4721588"/>
              <a:ext cx="1272" cy="6619"/>
            </a:xfrm>
            <a:prstGeom prst="line">
              <a:avLst/>
            </a:prstGeom>
            <a:noFill/>
            <a:ln w="6">
              <a:solidFill>
                <a:srgbClr val="FF0000"/>
              </a:solidFill>
              <a:round/>
              <a:headEnd/>
              <a:tailEnd/>
            </a:ln>
          </p:spPr>
          <p:txBody>
            <a:bodyPr/>
            <a:lstStyle/>
            <a:p>
              <a:endParaRPr lang="en-US"/>
            </a:p>
          </p:txBody>
        </p:sp>
        <p:sp>
          <p:nvSpPr>
            <p:cNvPr id="24752" name="Line 181"/>
            <p:cNvSpPr>
              <a:spLocks noChangeShapeType="1"/>
            </p:cNvSpPr>
            <p:nvPr/>
          </p:nvSpPr>
          <p:spPr bwMode="auto">
            <a:xfrm flipH="1">
              <a:off x="4258622" y="4728207"/>
              <a:ext cx="6360" cy="7943"/>
            </a:xfrm>
            <a:prstGeom prst="line">
              <a:avLst/>
            </a:prstGeom>
            <a:noFill/>
            <a:ln w="6">
              <a:solidFill>
                <a:srgbClr val="FF0000"/>
              </a:solidFill>
              <a:round/>
              <a:headEnd/>
              <a:tailEnd/>
            </a:ln>
          </p:spPr>
          <p:txBody>
            <a:bodyPr/>
            <a:lstStyle/>
            <a:p>
              <a:endParaRPr lang="en-US"/>
            </a:p>
          </p:txBody>
        </p:sp>
        <p:sp>
          <p:nvSpPr>
            <p:cNvPr id="24753" name="Line 182"/>
            <p:cNvSpPr>
              <a:spLocks noChangeShapeType="1"/>
            </p:cNvSpPr>
            <p:nvPr/>
          </p:nvSpPr>
          <p:spPr bwMode="auto">
            <a:xfrm>
              <a:off x="4258622" y="4736150"/>
              <a:ext cx="1272" cy="1324"/>
            </a:xfrm>
            <a:prstGeom prst="line">
              <a:avLst/>
            </a:prstGeom>
            <a:noFill/>
            <a:ln w="6">
              <a:solidFill>
                <a:srgbClr val="FF0000"/>
              </a:solidFill>
              <a:round/>
              <a:headEnd/>
              <a:tailEnd/>
            </a:ln>
          </p:spPr>
          <p:txBody>
            <a:bodyPr/>
            <a:lstStyle/>
            <a:p>
              <a:endParaRPr lang="en-US"/>
            </a:p>
          </p:txBody>
        </p:sp>
        <p:sp>
          <p:nvSpPr>
            <p:cNvPr id="24754" name="Line 183"/>
            <p:cNvSpPr>
              <a:spLocks noChangeShapeType="1"/>
            </p:cNvSpPr>
            <p:nvPr/>
          </p:nvSpPr>
          <p:spPr bwMode="auto">
            <a:xfrm>
              <a:off x="4258622" y="4736150"/>
              <a:ext cx="1272" cy="6619"/>
            </a:xfrm>
            <a:prstGeom prst="line">
              <a:avLst/>
            </a:prstGeom>
            <a:noFill/>
            <a:ln w="6">
              <a:solidFill>
                <a:srgbClr val="FF0000"/>
              </a:solidFill>
              <a:round/>
              <a:headEnd/>
              <a:tailEnd/>
            </a:ln>
          </p:spPr>
          <p:txBody>
            <a:bodyPr/>
            <a:lstStyle/>
            <a:p>
              <a:endParaRPr lang="en-US"/>
            </a:p>
          </p:txBody>
        </p:sp>
        <p:sp>
          <p:nvSpPr>
            <p:cNvPr id="24755" name="Line 184"/>
            <p:cNvSpPr>
              <a:spLocks noChangeShapeType="1"/>
            </p:cNvSpPr>
            <p:nvPr/>
          </p:nvSpPr>
          <p:spPr bwMode="auto">
            <a:xfrm flipH="1">
              <a:off x="4250990" y="4742768"/>
              <a:ext cx="7632" cy="1324"/>
            </a:xfrm>
            <a:prstGeom prst="line">
              <a:avLst/>
            </a:prstGeom>
            <a:noFill/>
            <a:ln w="6">
              <a:solidFill>
                <a:srgbClr val="FF0000"/>
              </a:solidFill>
              <a:round/>
              <a:headEnd/>
              <a:tailEnd/>
            </a:ln>
          </p:spPr>
          <p:txBody>
            <a:bodyPr/>
            <a:lstStyle/>
            <a:p>
              <a:endParaRPr lang="en-US"/>
            </a:p>
          </p:txBody>
        </p:sp>
        <p:sp>
          <p:nvSpPr>
            <p:cNvPr id="24756" name="Line 185"/>
            <p:cNvSpPr>
              <a:spLocks noChangeShapeType="1"/>
            </p:cNvSpPr>
            <p:nvPr/>
          </p:nvSpPr>
          <p:spPr bwMode="auto">
            <a:xfrm>
              <a:off x="4250990" y="4742768"/>
              <a:ext cx="1272" cy="7943"/>
            </a:xfrm>
            <a:prstGeom prst="line">
              <a:avLst/>
            </a:prstGeom>
            <a:noFill/>
            <a:ln w="6">
              <a:solidFill>
                <a:srgbClr val="FF0000"/>
              </a:solidFill>
              <a:round/>
              <a:headEnd/>
              <a:tailEnd/>
            </a:ln>
          </p:spPr>
          <p:txBody>
            <a:bodyPr/>
            <a:lstStyle/>
            <a:p>
              <a:endParaRPr lang="en-US"/>
            </a:p>
          </p:txBody>
        </p:sp>
        <p:sp>
          <p:nvSpPr>
            <p:cNvPr id="24757" name="Line 186"/>
            <p:cNvSpPr>
              <a:spLocks noChangeShapeType="1"/>
            </p:cNvSpPr>
            <p:nvPr/>
          </p:nvSpPr>
          <p:spPr bwMode="auto">
            <a:xfrm flipH="1">
              <a:off x="4244630" y="4750711"/>
              <a:ext cx="6360" cy="1324"/>
            </a:xfrm>
            <a:prstGeom prst="line">
              <a:avLst/>
            </a:prstGeom>
            <a:noFill/>
            <a:ln w="6">
              <a:solidFill>
                <a:srgbClr val="FF0000"/>
              </a:solidFill>
              <a:round/>
              <a:headEnd/>
              <a:tailEnd/>
            </a:ln>
          </p:spPr>
          <p:txBody>
            <a:bodyPr/>
            <a:lstStyle/>
            <a:p>
              <a:endParaRPr lang="en-US"/>
            </a:p>
          </p:txBody>
        </p:sp>
        <p:sp>
          <p:nvSpPr>
            <p:cNvPr id="24758" name="Line 187"/>
            <p:cNvSpPr>
              <a:spLocks noChangeShapeType="1"/>
            </p:cNvSpPr>
            <p:nvPr/>
          </p:nvSpPr>
          <p:spPr bwMode="auto">
            <a:xfrm>
              <a:off x="4244630" y="4750711"/>
              <a:ext cx="1272" cy="6619"/>
            </a:xfrm>
            <a:prstGeom prst="line">
              <a:avLst/>
            </a:prstGeom>
            <a:noFill/>
            <a:ln w="6">
              <a:solidFill>
                <a:srgbClr val="FF0000"/>
              </a:solidFill>
              <a:round/>
              <a:headEnd/>
              <a:tailEnd/>
            </a:ln>
          </p:spPr>
          <p:txBody>
            <a:bodyPr/>
            <a:lstStyle/>
            <a:p>
              <a:endParaRPr lang="en-US"/>
            </a:p>
          </p:txBody>
        </p:sp>
        <p:sp>
          <p:nvSpPr>
            <p:cNvPr id="24759" name="Line 188"/>
            <p:cNvSpPr>
              <a:spLocks noChangeShapeType="1"/>
            </p:cNvSpPr>
            <p:nvPr/>
          </p:nvSpPr>
          <p:spPr bwMode="auto">
            <a:xfrm flipH="1">
              <a:off x="4236998" y="4757330"/>
              <a:ext cx="7632" cy="1324"/>
            </a:xfrm>
            <a:prstGeom prst="line">
              <a:avLst/>
            </a:prstGeom>
            <a:noFill/>
            <a:ln w="6">
              <a:solidFill>
                <a:srgbClr val="FF0000"/>
              </a:solidFill>
              <a:round/>
              <a:headEnd/>
              <a:tailEnd/>
            </a:ln>
          </p:spPr>
          <p:txBody>
            <a:bodyPr/>
            <a:lstStyle/>
            <a:p>
              <a:endParaRPr lang="en-US"/>
            </a:p>
          </p:txBody>
        </p:sp>
        <p:sp>
          <p:nvSpPr>
            <p:cNvPr id="24760" name="Line 189"/>
            <p:cNvSpPr>
              <a:spLocks noChangeShapeType="1"/>
            </p:cNvSpPr>
            <p:nvPr/>
          </p:nvSpPr>
          <p:spPr bwMode="auto">
            <a:xfrm>
              <a:off x="4236998" y="4757330"/>
              <a:ext cx="1272" cy="1324"/>
            </a:xfrm>
            <a:prstGeom prst="line">
              <a:avLst/>
            </a:prstGeom>
            <a:noFill/>
            <a:ln w="6">
              <a:solidFill>
                <a:srgbClr val="FF0000"/>
              </a:solidFill>
              <a:round/>
              <a:headEnd/>
              <a:tailEnd/>
            </a:ln>
          </p:spPr>
          <p:txBody>
            <a:bodyPr/>
            <a:lstStyle/>
            <a:p>
              <a:endParaRPr lang="en-US"/>
            </a:p>
          </p:txBody>
        </p:sp>
        <p:sp>
          <p:nvSpPr>
            <p:cNvPr id="24761" name="Line 190"/>
            <p:cNvSpPr>
              <a:spLocks noChangeShapeType="1"/>
            </p:cNvSpPr>
            <p:nvPr/>
          </p:nvSpPr>
          <p:spPr bwMode="auto">
            <a:xfrm flipH="1">
              <a:off x="4230639" y="4757330"/>
              <a:ext cx="6360" cy="7943"/>
            </a:xfrm>
            <a:prstGeom prst="line">
              <a:avLst/>
            </a:prstGeom>
            <a:noFill/>
            <a:ln w="6">
              <a:solidFill>
                <a:srgbClr val="FF0000"/>
              </a:solidFill>
              <a:round/>
              <a:headEnd/>
              <a:tailEnd/>
            </a:ln>
          </p:spPr>
          <p:txBody>
            <a:bodyPr/>
            <a:lstStyle/>
            <a:p>
              <a:endParaRPr lang="en-US"/>
            </a:p>
          </p:txBody>
        </p:sp>
        <p:sp>
          <p:nvSpPr>
            <p:cNvPr id="24762" name="Line 191"/>
            <p:cNvSpPr>
              <a:spLocks noChangeShapeType="1"/>
            </p:cNvSpPr>
            <p:nvPr/>
          </p:nvSpPr>
          <p:spPr bwMode="auto">
            <a:xfrm flipH="1">
              <a:off x="4223007" y="4765273"/>
              <a:ext cx="7632" cy="1324"/>
            </a:xfrm>
            <a:prstGeom prst="line">
              <a:avLst/>
            </a:prstGeom>
            <a:noFill/>
            <a:ln w="6">
              <a:solidFill>
                <a:srgbClr val="FF0000"/>
              </a:solidFill>
              <a:round/>
              <a:headEnd/>
              <a:tailEnd/>
            </a:ln>
          </p:spPr>
          <p:txBody>
            <a:bodyPr/>
            <a:lstStyle/>
            <a:p>
              <a:endParaRPr lang="en-US"/>
            </a:p>
          </p:txBody>
        </p:sp>
        <p:sp>
          <p:nvSpPr>
            <p:cNvPr id="24763" name="Line 192"/>
            <p:cNvSpPr>
              <a:spLocks noChangeShapeType="1"/>
            </p:cNvSpPr>
            <p:nvPr/>
          </p:nvSpPr>
          <p:spPr bwMode="auto">
            <a:xfrm>
              <a:off x="4223007" y="4765273"/>
              <a:ext cx="1272" cy="1324"/>
            </a:xfrm>
            <a:prstGeom prst="line">
              <a:avLst/>
            </a:prstGeom>
            <a:noFill/>
            <a:ln w="6">
              <a:solidFill>
                <a:srgbClr val="FF0000"/>
              </a:solidFill>
              <a:round/>
              <a:headEnd/>
              <a:tailEnd/>
            </a:ln>
          </p:spPr>
          <p:txBody>
            <a:bodyPr/>
            <a:lstStyle/>
            <a:p>
              <a:endParaRPr lang="en-US"/>
            </a:p>
          </p:txBody>
        </p:sp>
        <p:sp>
          <p:nvSpPr>
            <p:cNvPr id="24764" name="Line 193"/>
            <p:cNvSpPr>
              <a:spLocks noChangeShapeType="1"/>
            </p:cNvSpPr>
            <p:nvPr/>
          </p:nvSpPr>
          <p:spPr bwMode="auto">
            <a:xfrm flipH="1">
              <a:off x="4215375" y="4765273"/>
              <a:ext cx="7632" cy="1324"/>
            </a:xfrm>
            <a:prstGeom prst="line">
              <a:avLst/>
            </a:prstGeom>
            <a:noFill/>
            <a:ln w="6">
              <a:solidFill>
                <a:srgbClr val="FF0000"/>
              </a:solidFill>
              <a:round/>
              <a:headEnd/>
              <a:tailEnd/>
            </a:ln>
          </p:spPr>
          <p:txBody>
            <a:bodyPr/>
            <a:lstStyle/>
            <a:p>
              <a:endParaRPr lang="en-US"/>
            </a:p>
          </p:txBody>
        </p:sp>
        <p:sp>
          <p:nvSpPr>
            <p:cNvPr id="24765" name="Line 194"/>
            <p:cNvSpPr>
              <a:spLocks noChangeShapeType="1"/>
            </p:cNvSpPr>
            <p:nvPr/>
          </p:nvSpPr>
          <p:spPr bwMode="auto">
            <a:xfrm flipH="1">
              <a:off x="4209015" y="4765273"/>
              <a:ext cx="6360" cy="1324"/>
            </a:xfrm>
            <a:prstGeom prst="line">
              <a:avLst/>
            </a:prstGeom>
            <a:noFill/>
            <a:ln w="6">
              <a:solidFill>
                <a:srgbClr val="FF0000"/>
              </a:solidFill>
              <a:round/>
              <a:headEnd/>
              <a:tailEnd/>
            </a:ln>
          </p:spPr>
          <p:txBody>
            <a:bodyPr/>
            <a:lstStyle/>
            <a:p>
              <a:endParaRPr lang="en-US"/>
            </a:p>
          </p:txBody>
        </p:sp>
        <p:sp>
          <p:nvSpPr>
            <p:cNvPr id="24766" name="Line 195"/>
            <p:cNvSpPr>
              <a:spLocks noChangeShapeType="1"/>
            </p:cNvSpPr>
            <p:nvPr/>
          </p:nvSpPr>
          <p:spPr bwMode="auto">
            <a:xfrm>
              <a:off x="4209015" y="4765273"/>
              <a:ext cx="1272" cy="1324"/>
            </a:xfrm>
            <a:prstGeom prst="line">
              <a:avLst/>
            </a:prstGeom>
            <a:noFill/>
            <a:ln w="6">
              <a:solidFill>
                <a:srgbClr val="FF0000"/>
              </a:solidFill>
              <a:round/>
              <a:headEnd/>
              <a:tailEnd/>
            </a:ln>
          </p:spPr>
          <p:txBody>
            <a:bodyPr/>
            <a:lstStyle/>
            <a:p>
              <a:endParaRPr lang="en-US"/>
            </a:p>
          </p:txBody>
        </p:sp>
        <p:sp>
          <p:nvSpPr>
            <p:cNvPr id="24767" name="Line 196"/>
            <p:cNvSpPr>
              <a:spLocks noChangeShapeType="1"/>
            </p:cNvSpPr>
            <p:nvPr/>
          </p:nvSpPr>
          <p:spPr bwMode="auto">
            <a:xfrm flipH="1">
              <a:off x="4201383" y="4765273"/>
              <a:ext cx="7632" cy="1324"/>
            </a:xfrm>
            <a:prstGeom prst="line">
              <a:avLst/>
            </a:prstGeom>
            <a:noFill/>
            <a:ln w="6">
              <a:solidFill>
                <a:srgbClr val="FF0000"/>
              </a:solidFill>
              <a:round/>
              <a:headEnd/>
              <a:tailEnd/>
            </a:ln>
          </p:spPr>
          <p:txBody>
            <a:bodyPr/>
            <a:lstStyle/>
            <a:p>
              <a:endParaRPr lang="en-US"/>
            </a:p>
          </p:txBody>
        </p:sp>
        <p:sp>
          <p:nvSpPr>
            <p:cNvPr id="24768" name="Line 197"/>
            <p:cNvSpPr>
              <a:spLocks noChangeShapeType="1"/>
            </p:cNvSpPr>
            <p:nvPr/>
          </p:nvSpPr>
          <p:spPr bwMode="auto">
            <a:xfrm flipH="1" flipV="1">
              <a:off x="4195023" y="4757330"/>
              <a:ext cx="6360" cy="7943"/>
            </a:xfrm>
            <a:prstGeom prst="line">
              <a:avLst/>
            </a:prstGeom>
            <a:noFill/>
            <a:ln w="6">
              <a:solidFill>
                <a:srgbClr val="FF0000"/>
              </a:solidFill>
              <a:round/>
              <a:headEnd/>
              <a:tailEnd/>
            </a:ln>
          </p:spPr>
          <p:txBody>
            <a:bodyPr/>
            <a:lstStyle/>
            <a:p>
              <a:endParaRPr lang="en-US"/>
            </a:p>
          </p:txBody>
        </p:sp>
        <p:sp>
          <p:nvSpPr>
            <p:cNvPr id="24769" name="Line 198"/>
            <p:cNvSpPr>
              <a:spLocks noChangeShapeType="1"/>
            </p:cNvSpPr>
            <p:nvPr/>
          </p:nvSpPr>
          <p:spPr bwMode="auto">
            <a:xfrm>
              <a:off x="4195023" y="4757330"/>
              <a:ext cx="1272" cy="1324"/>
            </a:xfrm>
            <a:prstGeom prst="line">
              <a:avLst/>
            </a:prstGeom>
            <a:noFill/>
            <a:ln w="6">
              <a:solidFill>
                <a:srgbClr val="FF0000"/>
              </a:solidFill>
              <a:round/>
              <a:headEnd/>
              <a:tailEnd/>
            </a:ln>
          </p:spPr>
          <p:txBody>
            <a:bodyPr/>
            <a:lstStyle/>
            <a:p>
              <a:endParaRPr lang="en-US"/>
            </a:p>
          </p:txBody>
        </p:sp>
        <p:sp>
          <p:nvSpPr>
            <p:cNvPr id="24770" name="Line 199"/>
            <p:cNvSpPr>
              <a:spLocks noChangeShapeType="1"/>
            </p:cNvSpPr>
            <p:nvPr/>
          </p:nvSpPr>
          <p:spPr bwMode="auto">
            <a:xfrm flipH="1">
              <a:off x="4187392" y="4757330"/>
              <a:ext cx="7632" cy="1324"/>
            </a:xfrm>
            <a:prstGeom prst="line">
              <a:avLst/>
            </a:prstGeom>
            <a:noFill/>
            <a:ln w="6">
              <a:solidFill>
                <a:srgbClr val="FF0000"/>
              </a:solidFill>
              <a:round/>
              <a:headEnd/>
              <a:tailEnd/>
            </a:ln>
          </p:spPr>
          <p:txBody>
            <a:bodyPr/>
            <a:lstStyle/>
            <a:p>
              <a:endParaRPr lang="en-US"/>
            </a:p>
          </p:txBody>
        </p:sp>
        <p:sp>
          <p:nvSpPr>
            <p:cNvPr id="24771" name="Line 200"/>
            <p:cNvSpPr>
              <a:spLocks noChangeShapeType="1"/>
            </p:cNvSpPr>
            <p:nvPr/>
          </p:nvSpPr>
          <p:spPr bwMode="auto">
            <a:xfrm flipV="1">
              <a:off x="4187392" y="4750711"/>
              <a:ext cx="1272" cy="6619"/>
            </a:xfrm>
            <a:prstGeom prst="line">
              <a:avLst/>
            </a:prstGeom>
            <a:noFill/>
            <a:ln w="6">
              <a:solidFill>
                <a:srgbClr val="FF0000"/>
              </a:solidFill>
              <a:round/>
              <a:headEnd/>
              <a:tailEnd/>
            </a:ln>
          </p:spPr>
          <p:txBody>
            <a:bodyPr/>
            <a:lstStyle/>
            <a:p>
              <a:endParaRPr lang="en-US"/>
            </a:p>
          </p:txBody>
        </p:sp>
        <p:sp>
          <p:nvSpPr>
            <p:cNvPr id="24772" name="Line 201"/>
            <p:cNvSpPr>
              <a:spLocks noChangeShapeType="1"/>
            </p:cNvSpPr>
            <p:nvPr/>
          </p:nvSpPr>
          <p:spPr bwMode="auto">
            <a:xfrm flipH="1">
              <a:off x="4181032" y="4750711"/>
              <a:ext cx="6360" cy="1324"/>
            </a:xfrm>
            <a:prstGeom prst="line">
              <a:avLst/>
            </a:prstGeom>
            <a:noFill/>
            <a:ln w="6">
              <a:solidFill>
                <a:srgbClr val="FF0000"/>
              </a:solidFill>
              <a:round/>
              <a:headEnd/>
              <a:tailEnd/>
            </a:ln>
          </p:spPr>
          <p:txBody>
            <a:bodyPr/>
            <a:lstStyle/>
            <a:p>
              <a:endParaRPr lang="en-US"/>
            </a:p>
          </p:txBody>
        </p:sp>
        <p:sp>
          <p:nvSpPr>
            <p:cNvPr id="24773" name="Line 202"/>
            <p:cNvSpPr>
              <a:spLocks noChangeShapeType="1"/>
            </p:cNvSpPr>
            <p:nvPr/>
          </p:nvSpPr>
          <p:spPr bwMode="auto">
            <a:xfrm flipV="1">
              <a:off x="4181032" y="4742768"/>
              <a:ext cx="1272" cy="7943"/>
            </a:xfrm>
            <a:prstGeom prst="line">
              <a:avLst/>
            </a:prstGeom>
            <a:noFill/>
            <a:ln w="6">
              <a:solidFill>
                <a:srgbClr val="FF0000"/>
              </a:solidFill>
              <a:round/>
              <a:headEnd/>
              <a:tailEnd/>
            </a:ln>
          </p:spPr>
          <p:txBody>
            <a:bodyPr/>
            <a:lstStyle/>
            <a:p>
              <a:endParaRPr lang="en-US"/>
            </a:p>
          </p:txBody>
        </p:sp>
        <p:sp>
          <p:nvSpPr>
            <p:cNvPr id="24774" name="Line 203"/>
            <p:cNvSpPr>
              <a:spLocks noChangeShapeType="1"/>
            </p:cNvSpPr>
            <p:nvPr/>
          </p:nvSpPr>
          <p:spPr bwMode="auto">
            <a:xfrm flipH="1">
              <a:off x="4173400" y="4742768"/>
              <a:ext cx="7632" cy="1324"/>
            </a:xfrm>
            <a:prstGeom prst="line">
              <a:avLst/>
            </a:prstGeom>
            <a:noFill/>
            <a:ln w="6">
              <a:solidFill>
                <a:srgbClr val="FF0000"/>
              </a:solidFill>
              <a:round/>
              <a:headEnd/>
              <a:tailEnd/>
            </a:ln>
          </p:spPr>
          <p:txBody>
            <a:bodyPr/>
            <a:lstStyle/>
            <a:p>
              <a:endParaRPr lang="en-US"/>
            </a:p>
          </p:txBody>
        </p:sp>
        <p:sp>
          <p:nvSpPr>
            <p:cNvPr id="24775" name="Line 204"/>
            <p:cNvSpPr>
              <a:spLocks noChangeShapeType="1"/>
            </p:cNvSpPr>
            <p:nvPr/>
          </p:nvSpPr>
          <p:spPr bwMode="auto">
            <a:xfrm flipV="1">
              <a:off x="4173400" y="4736150"/>
              <a:ext cx="1272" cy="6619"/>
            </a:xfrm>
            <a:prstGeom prst="line">
              <a:avLst/>
            </a:prstGeom>
            <a:noFill/>
            <a:ln w="6">
              <a:solidFill>
                <a:srgbClr val="FF0000"/>
              </a:solidFill>
              <a:round/>
              <a:headEnd/>
              <a:tailEnd/>
            </a:ln>
          </p:spPr>
          <p:txBody>
            <a:bodyPr/>
            <a:lstStyle/>
            <a:p>
              <a:endParaRPr lang="en-US"/>
            </a:p>
          </p:txBody>
        </p:sp>
        <p:sp>
          <p:nvSpPr>
            <p:cNvPr id="24776" name="Line 205"/>
            <p:cNvSpPr>
              <a:spLocks noChangeShapeType="1"/>
            </p:cNvSpPr>
            <p:nvPr/>
          </p:nvSpPr>
          <p:spPr bwMode="auto">
            <a:xfrm>
              <a:off x="4173400" y="4736150"/>
              <a:ext cx="1272" cy="1324"/>
            </a:xfrm>
            <a:prstGeom prst="line">
              <a:avLst/>
            </a:prstGeom>
            <a:noFill/>
            <a:ln w="6">
              <a:solidFill>
                <a:srgbClr val="FF0000"/>
              </a:solidFill>
              <a:round/>
              <a:headEnd/>
              <a:tailEnd/>
            </a:ln>
          </p:spPr>
          <p:txBody>
            <a:bodyPr/>
            <a:lstStyle/>
            <a:p>
              <a:endParaRPr lang="en-US"/>
            </a:p>
          </p:txBody>
        </p:sp>
        <p:sp>
          <p:nvSpPr>
            <p:cNvPr id="24777" name="Line 206"/>
            <p:cNvSpPr>
              <a:spLocks noChangeShapeType="1"/>
            </p:cNvSpPr>
            <p:nvPr/>
          </p:nvSpPr>
          <p:spPr bwMode="auto">
            <a:xfrm flipH="1" flipV="1">
              <a:off x="4167040" y="4728207"/>
              <a:ext cx="6360" cy="7943"/>
            </a:xfrm>
            <a:prstGeom prst="line">
              <a:avLst/>
            </a:prstGeom>
            <a:noFill/>
            <a:ln w="6">
              <a:solidFill>
                <a:srgbClr val="FF0000"/>
              </a:solidFill>
              <a:round/>
              <a:headEnd/>
              <a:tailEnd/>
            </a:ln>
          </p:spPr>
          <p:txBody>
            <a:bodyPr/>
            <a:lstStyle/>
            <a:p>
              <a:endParaRPr lang="en-US"/>
            </a:p>
          </p:txBody>
        </p:sp>
        <p:sp>
          <p:nvSpPr>
            <p:cNvPr id="24778" name="Line 207"/>
            <p:cNvSpPr>
              <a:spLocks noChangeShapeType="1"/>
            </p:cNvSpPr>
            <p:nvPr/>
          </p:nvSpPr>
          <p:spPr bwMode="auto">
            <a:xfrm flipV="1">
              <a:off x="4167040" y="4721588"/>
              <a:ext cx="1272" cy="6619"/>
            </a:xfrm>
            <a:prstGeom prst="line">
              <a:avLst/>
            </a:prstGeom>
            <a:noFill/>
            <a:ln w="6">
              <a:solidFill>
                <a:srgbClr val="FF0000"/>
              </a:solidFill>
              <a:round/>
              <a:headEnd/>
              <a:tailEnd/>
            </a:ln>
          </p:spPr>
          <p:txBody>
            <a:bodyPr/>
            <a:lstStyle/>
            <a:p>
              <a:endParaRPr lang="en-US"/>
            </a:p>
          </p:txBody>
        </p:sp>
        <p:sp>
          <p:nvSpPr>
            <p:cNvPr id="24779" name="Line 208"/>
            <p:cNvSpPr>
              <a:spLocks noChangeShapeType="1"/>
            </p:cNvSpPr>
            <p:nvPr/>
          </p:nvSpPr>
          <p:spPr bwMode="auto">
            <a:xfrm>
              <a:off x="4167040" y="4721588"/>
              <a:ext cx="1272" cy="1324"/>
            </a:xfrm>
            <a:prstGeom prst="line">
              <a:avLst/>
            </a:prstGeom>
            <a:noFill/>
            <a:ln w="6">
              <a:solidFill>
                <a:srgbClr val="FF0000"/>
              </a:solidFill>
              <a:round/>
              <a:headEnd/>
              <a:tailEnd/>
            </a:ln>
          </p:spPr>
          <p:txBody>
            <a:bodyPr/>
            <a:lstStyle/>
            <a:p>
              <a:endParaRPr lang="en-US"/>
            </a:p>
          </p:txBody>
        </p:sp>
        <p:sp>
          <p:nvSpPr>
            <p:cNvPr id="24780" name="Line 209"/>
            <p:cNvSpPr>
              <a:spLocks noChangeShapeType="1"/>
            </p:cNvSpPr>
            <p:nvPr/>
          </p:nvSpPr>
          <p:spPr bwMode="auto">
            <a:xfrm flipV="1">
              <a:off x="4167040" y="4713645"/>
              <a:ext cx="1272" cy="7943"/>
            </a:xfrm>
            <a:prstGeom prst="line">
              <a:avLst/>
            </a:prstGeom>
            <a:noFill/>
            <a:ln w="6">
              <a:solidFill>
                <a:srgbClr val="FF0000"/>
              </a:solidFill>
              <a:round/>
              <a:headEnd/>
              <a:tailEnd/>
            </a:ln>
          </p:spPr>
          <p:txBody>
            <a:bodyPr/>
            <a:lstStyle/>
            <a:p>
              <a:endParaRPr lang="en-US"/>
            </a:p>
          </p:txBody>
        </p:sp>
        <p:sp>
          <p:nvSpPr>
            <p:cNvPr id="24781" name="Line 210"/>
            <p:cNvSpPr>
              <a:spLocks noChangeShapeType="1"/>
            </p:cNvSpPr>
            <p:nvPr/>
          </p:nvSpPr>
          <p:spPr bwMode="auto">
            <a:xfrm flipV="1">
              <a:off x="4167040" y="4707026"/>
              <a:ext cx="1272" cy="6619"/>
            </a:xfrm>
            <a:prstGeom prst="line">
              <a:avLst/>
            </a:prstGeom>
            <a:noFill/>
            <a:ln w="6">
              <a:solidFill>
                <a:srgbClr val="FF0000"/>
              </a:solidFill>
              <a:round/>
              <a:headEnd/>
              <a:tailEnd/>
            </a:ln>
          </p:spPr>
          <p:txBody>
            <a:bodyPr/>
            <a:lstStyle/>
            <a:p>
              <a:endParaRPr lang="en-US"/>
            </a:p>
          </p:txBody>
        </p:sp>
        <p:sp>
          <p:nvSpPr>
            <p:cNvPr id="24782" name="Line 211"/>
            <p:cNvSpPr>
              <a:spLocks noChangeShapeType="1"/>
            </p:cNvSpPr>
            <p:nvPr/>
          </p:nvSpPr>
          <p:spPr bwMode="auto">
            <a:xfrm>
              <a:off x="4167040" y="4707026"/>
              <a:ext cx="1272" cy="1324"/>
            </a:xfrm>
            <a:prstGeom prst="line">
              <a:avLst/>
            </a:prstGeom>
            <a:noFill/>
            <a:ln w="6">
              <a:solidFill>
                <a:srgbClr val="FF0000"/>
              </a:solidFill>
              <a:round/>
              <a:headEnd/>
              <a:tailEnd/>
            </a:ln>
          </p:spPr>
          <p:txBody>
            <a:bodyPr/>
            <a:lstStyle/>
            <a:p>
              <a:endParaRPr lang="en-US"/>
            </a:p>
          </p:txBody>
        </p:sp>
        <p:sp>
          <p:nvSpPr>
            <p:cNvPr id="24783" name="Rectangle 429"/>
            <p:cNvSpPr>
              <a:spLocks noChangeArrowheads="1"/>
            </p:cNvSpPr>
            <p:nvPr/>
          </p:nvSpPr>
          <p:spPr bwMode="auto">
            <a:xfrm>
              <a:off x="2840037" y="5181600"/>
              <a:ext cx="201613"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pitchFamily="34" charset="0"/>
                </a:rPr>
                <a:t>S</a:t>
              </a:r>
              <a:endParaRPr lang="en-US"/>
            </a:p>
          </p:txBody>
        </p:sp>
        <p:sp>
          <p:nvSpPr>
            <p:cNvPr id="24784" name="Rectangle 430"/>
            <p:cNvSpPr>
              <a:spLocks noChangeArrowheads="1"/>
            </p:cNvSpPr>
            <p:nvPr/>
          </p:nvSpPr>
          <p:spPr bwMode="auto">
            <a:xfrm>
              <a:off x="2954337" y="5181600"/>
              <a:ext cx="149225"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pitchFamily="34" charset="0"/>
                </a:rPr>
                <a:t>t</a:t>
              </a:r>
              <a:endParaRPr lang="en-US"/>
            </a:p>
          </p:txBody>
        </p:sp>
        <p:sp>
          <p:nvSpPr>
            <p:cNvPr id="24785" name="Rectangle 431"/>
            <p:cNvSpPr>
              <a:spLocks noChangeArrowheads="1"/>
            </p:cNvSpPr>
            <p:nvPr/>
          </p:nvSpPr>
          <p:spPr bwMode="auto">
            <a:xfrm>
              <a:off x="3006725" y="5181600"/>
              <a:ext cx="184150"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pitchFamily="34" charset="0"/>
                </a:rPr>
                <a:t>a</a:t>
              </a:r>
              <a:endParaRPr lang="en-US"/>
            </a:p>
          </p:txBody>
        </p:sp>
        <p:sp>
          <p:nvSpPr>
            <p:cNvPr id="24786" name="Rectangle 432"/>
            <p:cNvSpPr>
              <a:spLocks noChangeArrowheads="1"/>
            </p:cNvSpPr>
            <p:nvPr/>
          </p:nvSpPr>
          <p:spPr bwMode="auto">
            <a:xfrm>
              <a:off x="3103562" y="5181600"/>
              <a:ext cx="131763"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pitchFamily="34" charset="0"/>
                </a:rPr>
                <a:t>l</a:t>
              </a:r>
              <a:endParaRPr lang="en-US"/>
            </a:p>
          </p:txBody>
        </p:sp>
        <p:sp>
          <p:nvSpPr>
            <p:cNvPr id="24787" name="Rectangle 433"/>
            <p:cNvSpPr>
              <a:spLocks noChangeArrowheads="1"/>
            </p:cNvSpPr>
            <p:nvPr/>
          </p:nvSpPr>
          <p:spPr bwMode="auto">
            <a:xfrm>
              <a:off x="3146425" y="5181600"/>
              <a:ext cx="184150"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pitchFamily="34" charset="0"/>
                </a:rPr>
                <a:t>e</a:t>
              </a:r>
              <a:endParaRPr lang="en-US"/>
            </a:p>
          </p:txBody>
        </p:sp>
        <p:sp>
          <p:nvSpPr>
            <p:cNvPr id="24788" name="Rectangle 434"/>
            <p:cNvSpPr>
              <a:spLocks noChangeArrowheads="1"/>
            </p:cNvSpPr>
            <p:nvPr/>
          </p:nvSpPr>
          <p:spPr bwMode="auto">
            <a:xfrm>
              <a:off x="3243262" y="5181600"/>
              <a:ext cx="192088"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pitchFamily="34" charset="0"/>
                </a:rPr>
                <a:t>n</a:t>
              </a:r>
              <a:endParaRPr lang="en-US"/>
            </a:p>
          </p:txBody>
        </p:sp>
        <p:sp>
          <p:nvSpPr>
            <p:cNvPr id="24789" name="Rectangle 435"/>
            <p:cNvSpPr>
              <a:spLocks noChangeArrowheads="1"/>
            </p:cNvSpPr>
            <p:nvPr/>
          </p:nvSpPr>
          <p:spPr bwMode="auto">
            <a:xfrm>
              <a:off x="3348037" y="5181600"/>
              <a:ext cx="184150"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pitchFamily="34" charset="0"/>
                </a:rPr>
                <a:t>e</a:t>
              </a:r>
              <a:endParaRPr lang="en-US"/>
            </a:p>
          </p:txBody>
        </p:sp>
        <p:sp>
          <p:nvSpPr>
            <p:cNvPr id="24790" name="Rectangle 436"/>
            <p:cNvSpPr>
              <a:spLocks noChangeArrowheads="1"/>
            </p:cNvSpPr>
            <p:nvPr/>
          </p:nvSpPr>
          <p:spPr bwMode="auto">
            <a:xfrm>
              <a:off x="3444875" y="5181600"/>
              <a:ext cx="184150"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pitchFamily="34" charset="0"/>
                </a:rPr>
                <a:t>s</a:t>
              </a:r>
              <a:endParaRPr lang="en-US"/>
            </a:p>
          </p:txBody>
        </p:sp>
        <p:sp>
          <p:nvSpPr>
            <p:cNvPr id="24791" name="Rectangle 437"/>
            <p:cNvSpPr>
              <a:spLocks noChangeArrowheads="1"/>
            </p:cNvSpPr>
            <p:nvPr/>
          </p:nvSpPr>
          <p:spPr bwMode="auto">
            <a:xfrm>
              <a:off x="3541712" y="5181600"/>
              <a:ext cx="184150"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pitchFamily="34" charset="0"/>
                </a:rPr>
                <a:t>s</a:t>
              </a:r>
              <a:endParaRPr lang="en-US"/>
            </a:p>
          </p:txBody>
        </p:sp>
        <p:sp>
          <p:nvSpPr>
            <p:cNvPr id="24792" name="Rectangle 438"/>
            <p:cNvSpPr>
              <a:spLocks noChangeArrowheads="1"/>
            </p:cNvSpPr>
            <p:nvPr/>
          </p:nvSpPr>
          <p:spPr bwMode="auto">
            <a:xfrm>
              <a:off x="3636962" y="5181600"/>
              <a:ext cx="139700"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pitchFamily="34" charset="0"/>
                </a:rPr>
                <a:t> </a:t>
              </a:r>
              <a:endParaRPr lang="en-US"/>
            </a:p>
          </p:txBody>
        </p:sp>
        <p:sp>
          <p:nvSpPr>
            <p:cNvPr id="24793" name="Rectangle 439"/>
            <p:cNvSpPr>
              <a:spLocks noChangeArrowheads="1"/>
            </p:cNvSpPr>
            <p:nvPr/>
          </p:nvSpPr>
          <p:spPr bwMode="auto">
            <a:xfrm>
              <a:off x="3681412" y="5181600"/>
              <a:ext cx="149225"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pitchFamily="34" charset="0"/>
                </a:rPr>
                <a:t>(</a:t>
              </a:r>
              <a:endParaRPr lang="en-US"/>
            </a:p>
          </p:txBody>
        </p:sp>
        <p:sp>
          <p:nvSpPr>
            <p:cNvPr id="24794" name="Rectangle 440"/>
            <p:cNvSpPr>
              <a:spLocks noChangeArrowheads="1"/>
            </p:cNvSpPr>
            <p:nvPr/>
          </p:nvSpPr>
          <p:spPr bwMode="auto">
            <a:xfrm>
              <a:off x="3733800" y="5181600"/>
              <a:ext cx="184150"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pitchFamily="34" charset="0"/>
                </a:rPr>
                <a:t>#</a:t>
              </a:r>
              <a:endParaRPr lang="en-US"/>
            </a:p>
          </p:txBody>
        </p:sp>
        <p:sp>
          <p:nvSpPr>
            <p:cNvPr id="24795" name="Rectangle 441"/>
            <p:cNvSpPr>
              <a:spLocks noChangeArrowheads="1"/>
            </p:cNvSpPr>
            <p:nvPr/>
          </p:nvSpPr>
          <p:spPr bwMode="auto">
            <a:xfrm>
              <a:off x="3830637" y="5181600"/>
              <a:ext cx="192088"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pitchFamily="34" charset="0"/>
                </a:rPr>
                <a:t>u</a:t>
              </a:r>
              <a:endParaRPr lang="en-US"/>
            </a:p>
          </p:txBody>
        </p:sp>
        <p:sp>
          <p:nvSpPr>
            <p:cNvPr id="24796" name="Rectangle 442"/>
            <p:cNvSpPr>
              <a:spLocks noChangeArrowheads="1"/>
            </p:cNvSpPr>
            <p:nvPr/>
          </p:nvSpPr>
          <p:spPr bwMode="auto">
            <a:xfrm>
              <a:off x="3935412" y="5181600"/>
              <a:ext cx="192088"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pitchFamily="34" charset="0"/>
                </a:rPr>
                <a:t>u</a:t>
              </a:r>
              <a:endParaRPr lang="en-US"/>
            </a:p>
          </p:txBody>
        </p:sp>
        <p:sp>
          <p:nvSpPr>
            <p:cNvPr id="24797" name="Rectangle 443"/>
            <p:cNvSpPr>
              <a:spLocks noChangeArrowheads="1"/>
            </p:cNvSpPr>
            <p:nvPr/>
          </p:nvSpPr>
          <p:spPr bwMode="auto">
            <a:xfrm>
              <a:off x="4040187" y="5181600"/>
              <a:ext cx="149225"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pitchFamily="34" charset="0"/>
                </a:rPr>
                <a:t>)</a:t>
              </a:r>
              <a:endParaRPr lang="en-US"/>
            </a:p>
          </p:txBody>
        </p:sp>
        <p:sp>
          <p:nvSpPr>
            <p:cNvPr id="24798" name="Rectangle 444"/>
            <p:cNvSpPr>
              <a:spLocks noChangeArrowheads="1"/>
            </p:cNvSpPr>
            <p:nvPr/>
          </p:nvSpPr>
          <p:spPr bwMode="auto">
            <a:xfrm rot="-5400000">
              <a:off x="1367631" y="4194969"/>
              <a:ext cx="1785938"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pitchFamily="34" charset="0"/>
                </a:rPr>
                <a:t>Response Time (ms)</a:t>
              </a:r>
              <a:endParaRPr lang="en-US"/>
            </a:p>
          </p:txBody>
        </p:sp>
        <p:sp>
          <p:nvSpPr>
            <p:cNvPr id="24799" name="TextBox 229"/>
            <p:cNvSpPr txBox="1">
              <a:spLocks noChangeArrowheads="1"/>
            </p:cNvSpPr>
            <p:nvPr/>
          </p:nvSpPr>
          <p:spPr bwMode="auto">
            <a:xfrm>
              <a:off x="2514600" y="3429000"/>
              <a:ext cx="788999" cy="461665"/>
            </a:xfrm>
            <a:prstGeom prst="rect">
              <a:avLst/>
            </a:prstGeom>
            <a:noFill/>
            <a:ln w="9525">
              <a:noFill/>
              <a:miter lim="800000"/>
              <a:headEnd/>
              <a:tailEnd/>
            </a:ln>
          </p:spPr>
          <p:txBody>
            <a:bodyPr wrap="none">
              <a:spAutoFit/>
            </a:bodyPr>
            <a:lstStyle/>
            <a:p>
              <a:r>
                <a:rPr lang="en-US" sz="1200"/>
                <a:t>FIFO-UH</a:t>
              </a:r>
            </a:p>
            <a:p>
              <a:r>
                <a:rPr lang="en-US" sz="1200"/>
                <a:t>[11591,0]</a:t>
              </a:r>
            </a:p>
          </p:txBody>
        </p:sp>
        <p:sp>
          <p:nvSpPr>
            <p:cNvPr id="24800" name="TextBox 230"/>
            <p:cNvSpPr txBox="1">
              <a:spLocks noChangeArrowheads="1"/>
            </p:cNvSpPr>
            <p:nvPr/>
          </p:nvSpPr>
          <p:spPr bwMode="auto">
            <a:xfrm>
              <a:off x="3048000" y="3962400"/>
              <a:ext cx="825867" cy="461665"/>
            </a:xfrm>
            <a:prstGeom prst="rect">
              <a:avLst/>
            </a:prstGeom>
            <a:noFill/>
            <a:ln w="9525">
              <a:noFill/>
              <a:miter lim="800000"/>
              <a:headEnd/>
              <a:tailEnd/>
            </a:ln>
          </p:spPr>
          <p:txBody>
            <a:bodyPr wrap="none">
              <a:spAutoFit/>
            </a:bodyPr>
            <a:lstStyle/>
            <a:p>
              <a:r>
                <a:rPr lang="en-US" sz="1200"/>
                <a:t>FIFO</a:t>
              </a:r>
            </a:p>
            <a:p>
              <a:r>
                <a:rPr lang="en-US" sz="1200"/>
                <a:t>[322,0.07]</a:t>
              </a:r>
            </a:p>
          </p:txBody>
        </p:sp>
        <p:sp>
          <p:nvSpPr>
            <p:cNvPr id="24801" name="TextBox 231"/>
            <p:cNvSpPr txBox="1">
              <a:spLocks noChangeArrowheads="1"/>
            </p:cNvSpPr>
            <p:nvPr/>
          </p:nvSpPr>
          <p:spPr bwMode="auto">
            <a:xfrm>
              <a:off x="3886200" y="4191000"/>
              <a:ext cx="788999" cy="461665"/>
            </a:xfrm>
            <a:prstGeom prst="rect">
              <a:avLst/>
            </a:prstGeom>
            <a:noFill/>
            <a:ln w="9525">
              <a:noFill/>
              <a:miter lim="800000"/>
              <a:headEnd/>
              <a:tailEnd/>
            </a:ln>
          </p:spPr>
          <p:txBody>
            <a:bodyPr wrap="none">
              <a:spAutoFit/>
            </a:bodyPr>
            <a:lstStyle/>
            <a:p>
              <a:r>
                <a:rPr lang="en-US" sz="1200"/>
                <a:t>FIFO-QH</a:t>
              </a:r>
            </a:p>
            <a:p>
              <a:r>
                <a:rPr lang="en-US" sz="1200"/>
                <a:t>[23,0.26]</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52400" y="2514600"/>
            <a:ext cx="2590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Telecommunication Program (G)</a:t>
            </a:r>
          </a:p>
        </p:txBody>
      </p:sp>
      <p:sp>
        <p:nvSpPr>
          <p:cNvPr id="7171" name="TextBox 10"/>
          <p:cNvSpPr txBox="1">
            <a:spLocks noChangeArrowheads="1"/>
          </p:cNvSpPr>
          <p:nvPr/>
        </p:nvSpPr>
        <p:spPr bwMode="auto">
          <a:xfrm>
            <a:off x="2286000" y="228600"/>
            <a:ext cx="4678363" cy="584200"/>
          </a:xfrm>
          <a:prstGeom prst="rect">
            <a:avLst/>
          </a:prstGeom>
          <a:noFill/>
          <a:ln w="9525">
            <a:noFill/>
            <a:miter lim="800000"/>
            <a:headEnd/>
            <a:tailEnd/>
          </a:ln>
        </p:spPr>
        <p:txBody>
          <a:bodyPr wrap="none">
            <a:spAutoFit/>
          </a:bodyPr>
          <a:lstStyle/>
          <a:p>
            <a:r>
              <a:rPr lang="en-US" sz="3200"/>
              <a:t>Inter-disciplinary programs</a:t>
            </a:r>
          </a:p>
        </p:txBody>
      </p:sp>
      <p:sp>
        <p:nvSpPr>
          <p:cNvPr id="12" name="Oval 11"/>
          <p:cNvSpPr/>
          <p:nvPr/>
        </p:nvSpPr>
        <p:spPr>
          <a:xfrm>
            <a:off x="6324600" y="4572000"/>
            <a:ext cx="2590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Computer Engineering Program (G+UG)</a:t>
            </a:r>
          </a:p>
        </p:txBody>
      </p:sp>
      <p:sp>
        <p:nvSpPr>
          <p:cNvPr id="13" name="Oval 12"/>
          <p:cNvSpPr/>
          <p:nvPr/>
        </p:nvSpPr>
        <p:spPr>
          <a:xfrm>
            <a:off x="2971800" y="5715000"/>
            <a:ext cx="2590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Computational Biology Program (G)</a:t>
            </a:r>
          </a:p>
        </p:txBody>
      </p:sp>
      <p:sp>
        <p:nvSpPr>
          <p:cNvPr id="14" name="Oval 13"/>
          <p:cNvSpPr/>
          <p:nvPr/>
        </p:nvSpPr>
        <p:spPr>
          <a:xfrm>
            <a:off x="228600" y="4572000"/>
            <a:ext cx="2590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Bioinformatics Program (UG)</a:t>
            </a:r>
          </a:p>
        </p:txBody>
      </p:sp>
      <p:sp>
        <p:nvSpPr>
          <p:cNvPr id="17" name="Rounded Rectangle 16"/>
          <p:cNvSpPr/>
          <p:nvPr/>
        </p:nvSpPr>
        <p:spPr>
          <a:xfrm>
            <a:off x="3276600" y="2971800"/>
            <a:ext cx="27432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Department of </a:t>
            </a:r>
          </a:p>
          <a:p>
            <a:pPr algn="ctr">
              <a:defRPr/>
            </a:pPr>
            <a:r>
              <a:rPr lang="en-US" dirty="0">
                <a:solidFill>
                  <a:schemeClr val="tx2"/>
                </a:solidFill>
              </a:rPr>
              <a:t>Computer Science</a:t>
            </a:r>
          </a:p>
        </p:txBody>
      </p:sp>
      <p:sp>
        <p:nvSpPr>
          <p:cNvPr id="19" name="Oval 18"/>
          <p:cNvSpPr/>
          <p:nvPr/>
        </p:nvSpPr>
        <p:spPr>
          <a:xfrm>
            <a:off x="6324600" y="1828800"/>
            <a:ext cx="2590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Scientific Computing Program (UG)</a:t>
            </a:r>
          </a:p>
        </p:txBody>
      </p:sp>
      <p:cxnSp>
        <p:nvCxnSpPr>
          <p:cNvPr id="28" name="Curved Connector 27"/>
          <p:cNvCxnSpPr/>
          <p:nvPr/>
        </p:nvCxnSpPr>
        <p:spPr>
          <a:xfrm flipV="1">
            <a:off x="5257800" y="2362200"/>
            <a:ext cx="1066800" cy="609600"/>
          </a:xfrm>
          <a:prstGeom prst="curved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36"/>
          <p:cNvCxnSpPr/>
          <p:nvPr/>
        </p:nvCxnSpPr>
        <p:spPr>
          <a:xfrm>
            <a:off x="5410200" y="4267200"/>
            <a:ext cx="914400" cy="838200"/>
          </a:xfrm>
          <a:prstGeom prst="curved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rot="10800000">
            <a:off x="2590800" y="3200400"/>
            <a:ext cx="685800" cy="609600"/>
          </a:xfrm>
          <a:prstGeom prst="curved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a:endCxn id="14" idx="6"/>
          </p:cNvCxnSpPr>
          <p:nvPr/>
        </p:nvCxnSpPr>
        <p:spPr>
          <a:xfrm rot="10800000" flipV="1">
            <a:off x="2819400" y="4267200"/>
            <a:ext cx="1524000" cy="800100"/>
          </a:xfrm>
          <a:prstGeom prst="curvedConnector3">
            <a:avLst>
              <a:gd name="adj1" fmla="val 27778"/>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17" idx="2"/>
            <a:endCxn id="13" idx="0"/>
          </p:cNvCxnSpPr>
          <p:nvPr/>
        </p:nvCxnSpPr>
        <p:spPr>
          <a:xfrm rot="5400000">
            <a:off x="3733800" y="4800600"/>
            <a:ext cx="1447800" cy="381000"/>
          </a:xfrm>
          <a:prstGeom prst="curved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182" name="TextBox 48"/>
          <p:cNvSpPr txBox="1">
            <a:spLocks noChangeArrowheads="1"/>
          </p:cNvSpPr>
          <p:nvPr/>
        </p:nvSpPr>
        <p:spPr bwMode="auto">
          <a:xfrm>
            <a:off x="5867400" y="2590800"/>
            <a:ext cx="914400" cy="369888"/>
          </a:xfrm>
          <a:prstGeom prst="rect">
            <a:avLst/>
          </a:prstGeom>
          <a:noFill/>
          <a:ln w="9525">
            <a:noFill/>
            <a:miter lim="800000"/>
            <a:headEnd/>
            <a:tailEnd/>
          </a:ln>
        </p:spPr>
        <p:txBody>
          <a:bodyPr>
            <a:spAutoFit/>
          </a:bodyPr>
          <a:lstStyle/>
          <a:p>
            <a:r>
              <a:rPr lang="en-US" sz="1800"/>
              <a:t>Math.</a:t>
            </a:r>
          </a:p>
        </p:txBody>
      </p:sp>
      <p:sp>
        <p:nvSpPr>
          <p:cNvPr id="7183" name="TextBox 49"/>
          <p:cNvSpPr txBox="1">
            <a:spLocks noChangeArrowheads="1"/>
          </p:cNvSpPr>
          <p:nvPr/>
        </p:nvSpPr>
        <p:spPr bwMode="auto">
          <a:xfrm>
            <a:off x="2362200" y="3429000"/>
            <a:ext cx="914400" cy="369888"/>
          </a:xfrm>
          <a:prstGeom prst="rect">
            <a:avLst/>
          </a:prstGeom>
          <a:noFill/>
          <a:ln w="9525">
            <a:noFill/>
            <a:miter lim="800000"/>
            <a:headEnd/>
            <a:tailEnd/>
          </a:ln>
        </p:spPr>
        <p:txBody>
          <a:bodyPr>
            <a:spAutoFit/>
          </a:bodyPr>
          <a:lstStyle/>
          <a:p>
            <a:r>
              <a:rPr lang="en-US" sz="1800"/>
              <a:t>SIS</a:t>
            </a:r>
          </a:p>
        </p:txBody>
      </p:sp>
      <p:sp>
        <p:nvSpPr>
          <p:cNvPr id="7184" name="TextBox 50"/>
          <p:cNvSpPr txBox="1">
            <a:spLocks noChangeArrowheads="1"/>
          </p:cNvSpPr>
          <p:nvPr/>
        </p:nvSpPr>
        <p:spPr bwMode="auto">
          <a:xfrm>
            <a:off x="2667000" y="4267200"/>
            <a:ext cx="1447800" cy="369888"/>
          </a:xfrm>
          <a:prstGeom prst="rect">
            <a:avLst/>
          </a:prstGeom>
          <a:noFill/>
          <a:ln w="9525">
            <a:noFill/>
            <a:miter lim="800000"/>
            <a:headEnd/>
            <a:tailEnd/>
          </a:ln>
        </p:spPr>
        <p:txBody>
          <a:bodyPr>
            <a:spAutoFit/>
          </a:bodyPr>
          <a:lstStyle/>
          <a:p>
            <a:r>
              <a:rPr lang="en-US" sz="1800"/>
              <a:t>Biology</a:t>
            </a:r>
          </a:p>
        </p:txBody>
      </p:sp>
      <p:sp>
        <p:nvSpPr>
          <p:cNvPr id="7185" name="TextBox 51"/>
          <p:cNvSpPr txBox="1">
            <a:spLocks noChangeArrowheads="1"/>
          </p:cNvSpPr>
          <p:nvPr/>
        </p:nvSpPr>
        <p:spPr bwMode="auto">
          <a:xfrm>
            <a:off x="4419600" y="5029200"/>
            <a:ext cx="1905000" cy="646113"/>
          </a:xfrm>
          <a:prstGeom prst="rect">
            <a:avLst/>
          </a:prstGeom>
          <a:noFill/>
          <a:ln w="9525">
            <a:noFill/>
            <a:miter lim="800000"/>
            <a:headEnd/>
            <a:tailEnd/>
          </a:ln>
        </p:spPr>
        <p:txBody>
          <a:bodyPr>
            <a:spAutoFit/>
          </a:bodyPr>
          <a:lstStyle/>
          <a:p>
            <a:r>
              <a:rPr lang="en-US" sz="1800"/>
              <a:t>Med. School </a:t>
            </a:r>
          </a:p>
          <a:p>
            <a:r>
              <a:rPr lang="en-US" sz="1800"/>
              <a:t>+ CMU</a:t>
            </a:r>
          </a:p>
        </p:txBody>
      </p:sp>
      <p:sp>
        <p:nvSpPr>
          <p:cNvPr id="7186" name="TextBox 53"/>
          <p:cNvSpPr txBox="1">
            <a:spLocks noChangeArrowheads="1"/>
          </p:cNvSpPr>
          <p:nvPr/>
        </p:nvSpPr>
        <p:spPr bwMode="auto">
          <a:xfrm>
            <a:off x="5867400" y="4267200"/>
            <a:ext cx="1447800" cy="369888"/>
          </a:xfrm>
          <a:prstGeom prst="rect">
            <a:avLst/>
          </a:prstGeom>
          <a:noFill/>
          <a:ln w="9525">
            <a:noFill/>
            <a:miter lim="800000"/>
            <a:headEnd/>
            <a:tailEnd/>
          </a:ln>
        </p:spPr>
        <p:txBody>
          <a:bodyPr>
            <a:spAutoFit/>
          </a:bodyPr>
          <a:lstStyle/>
          <a:p>
            <a:r>
              <a:rPr lang="en-US" sz="1800"/>
              <a:t>ECE</a:t>
            </a:r>
          </a:p>
        </p:txBody>
      </p:sp>
      <p:sp>
        <p:nvSpPr>
          <p:cNvPr id="55" name="Oval 54"/>
          <p:cNvSpPr/>
          <p:nvPr/>
        </p:nvSpPr>
        <p:spPr>
          <a:xfrm>
            <a:off x="3657600" y="990600"/>
            <a:ext cx="2590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Intelligent Systems Program (G)</a:t>
            </a:r>
          </a:p>
        </p:txBody>
      </p:sp>
      <p:cxnSp>
        <p:nvCxnSpPr>
          <p:cNvPr id="69" name="Curved Connector 68"/>
          <p:cNvCxnSpPr/>
          <p:nvPr/>
        </p:nvCxnSpPr>
        <p:spPr>
          <a:xfrm rot="5400000" flipH="1" flipV="1">
            <a:off x="4191000" y="2209800"/>
            <a:ext cx="990600" cy="533400"/>
          </a:xfrm>
          <a:prstGeom prst="curved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189" name="TextBox 71"/>
          <p:cNvSpPr txBox="1">
            <a:spLocks noChangeArrowheads="1"/>
          </p:cNvSpPr>
          <p:nvPr/>
        </p:nvSpPr>
        <p:spPr bwMode="auto">
          <a:xfrm>
            <a:off x="3200400" y="1981200"/>
            <a:ext cx="2286000" cy="646113"/>
          </a:xfrm>
          <a:prstGeom prst="rect">
            <a:avLst/>
          </a:prstGeom>
          <a:noFill/>
          <a:ln w="9525">
            <a:noFill/>
            <a:miter lim="800000"/>
            <a:headEnd/>
            <a:tailEnd/>
          </a:ln>
        </p:spPr>
        <p:txBody>
          <a:bodyPr>
            <a:spAutoFit/>
          </a:bodyPr>
          <a:lstStyle/>
          <a:p>
            <a:r>
              <a:rPr lang="en-US" sz="1800"/>
              <a:t>DBMI, SIS, Psychology, …</a:t>
            </a:r>
          </a:p>
        </p:txBody>
      </p:sp>
      <p:sp>
        <p:nvSpPr>
          <p:cNvPr id="22" name="Oval 21"/>
          <p:cNvSpPr/>
          <p:nvPr/>
        </p:nvSpPr>
        <p:spPr>
          <a:xfrm>
            <a:off x="6400800" y="3124200"/>
            <a:ext cx="2590800" cy="990600"/>
          </a:xfrm>
          <a:prstGeom prst="ellipse">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B050"/>
                </a:solidFill>
              </a:rPr>
              <a:t>Computational Modeling and Simulation (G)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71600" y="0"/>
            <a:ext cx="5791200" cy="9906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Biological data management</a:t>
            </a:r>
          </a:p>
          <a:p>
            <a:pPr algn="ctr">
              <a:defRPr/>
            </a:pPr>
            <a:r>
              <a:rPr lang="en-US" dirty="0">
                <a:solidFill>
                  <a:schemeClr val="tx2"/>
                </a:solidFill>
              </a:rPr>
              <a:t>Center for Modeling Pulmonary Immunity</a:t>
            </a:r>
          </a:p>
        </p:txBody>
      </p:sp>
      <p:pic>
        <p:nvPicPr>
          <p:cNvPr id="25603" name="Picture 6"/>
          <p:cNvPicPr>
            <a:picLocks noChangeAspect="1" noChangeArrowheads="1"/>
          </p:cNvPicPr>
          <p:nvPr/>
        </p:nvPicPr>
        <p:blipFill>
          <a:blip r:embed="rId2" cstate="print"/>
          <a:srcRect/>
          <a:stretch>
            <a:fillRect/>
          </a:stretch>
        </p:blipFill>
        <p:spPr bwMode="auto">
          <a:xfrm>
            <a:off x="5334000" y="1371600"/>
            <a:ext cx="2733675" cy="3011488"/>
          </a:xfrm>
          <a:prstGeom prst="rect">
            <a:avLst/>
          </a:prstGeom>
          <a:noFill/>
          <a:ln w="9525">
            <a:noFill/>
            <a:miter lim="800000"/>
            <a:headEnd/>
            <a:tailEnd/>
          </a:ln>
        </p:spPr>
      </p:pic>
      <p:pic>
        <p:nvPicPr>
          <p:cNvPr id="25604" name="Picture 4"/>
          <p:cNvPicPr>
            <a:picLocks noChangeAspect="1" noChangeArrowheads="1"/>
          </p:cNvPicPr>
          <p:nvPr/>
        </p:nvPicPr>
        <p:blipFill>
          <a:blip r:embed="rId3" cstate="print"/>
          <a:srcRect/>
          <a:stretch>
            <a:fillRect/>
          </a:stretch>
        </p:blipFill>
        <p:spPr bwMode="auto">
          <a:xfrm>
            <a:off x="2667000" y="2286000"/>
            <a:ext cx="1468438" cy="1066800"/>
          </a:xfrm>
          <a:prstGeom prst="rect">
            <a:avLst/>
          </a:prstGeom>
          <a:noFill/>
          <a:ln w="9525">
            <a:noFill/>
            <a:miter lim="800000"/>
            <a:headEnd/>
            <a:tailEnd/>
          </a:ln>
        </p:spPr>
      </p:pic>
      <p:pic>
        <p:nvPicPr>
          <p:cNvPr id="25605" name="Picture 5"/>
          <p:cNvPicPr>
            <a:picLocks noChangeAspect="1" noChangeArrowheads="1"/>
          </p:cNvPicPr>
          <p:nvPr/>
        </p:nvPicPr>
        <p:blipFill>
          <a:blip r:embed="rId4" cstate="print"/>
          <a:srcRect/>
          <a:stretch>
            <a:fillRect/>
          </a:stretch>
        </p:blipFill>
        <p:spPr bwMode="auto">
          <a:xfrm>
            <a:off x="2209800" y="1092200"/>
            <a:ext cx="685800" cy="1258888"/>
          </a:xfrm>
          <a:prstGeom prst="rect">
            <a:avLst/>
          </a:prstGeom>
          <a:noFill/>
          <a:ln w="9525">
            <a:noFill/>
            <a:miter lim="800000"/>
            <a:headEnd/>
            <a:tailEnd/>
          </a:ln>
        </p:spPr>
      </p:pic>
      <p:pic>
        <p:nvPicPr>
          <p:cNvPr id="25606" name="Picture 7"/>
          <p:cNvPicPr>
            <a:picLocks noChangeAspect="1" noChangeArrowheads="1"/>
          </p:cNvPicPr>
          <p:nvPr/>
        </p:nvPicPr>
        <p:blipFill>
          <a:blip r:embed="rId5" cstate="print"/>
          <a:srcRect/>
          <a:stretch>
            <a:fillRect/>
          </a:stretch>
        </p:blipFill>
        <p:spPr bwMode="auto">
          <a:xfrm>
            <a:off x="2438400" y="3429000"/>
            <a:ext cx="838200" cy="849313"/>
          </a:xfrm>
          <a:prstGeom prst="rect">
            <a:avLst/>
          </a:prstGeom>
          <a:noFill/>
          <a:ln w="9525">
            <a:noFill/>
            <a:miter lim="800000"/>
            <a:headEnd/>
            <a:tailEnd/>
          </a:ln>
        </p:spPr>
      </p:pic>
      <p:pic>
        <p:nvPicPr>
          <p:cNvPr id="25607" name="Picture 8"/>
          <p:cNvPicPr>
            <a:picLocks noChangeAspect="1" noChangeArrowheads="1"/>
          </p:cNvPicPr>
          <p:nvPr/>
        </p:nvPicPr>
        <p:blipFill>
          <a:blip r:embed="rId6" cstate="print"/>
          <a:srcRect/>
          <a:stretch>
            <a:fillRect/>
          </a:stretch>
        </p:blipFill>
        <p:spPr bwMode="auto">
          <a:xfrm>
            <a:off x="498475" y="1092200"/>
            <a:ext cx="1177925" cy="1169988"/>
          </a:xfrm>
          <a:prstGeom prst="rect">
            <a:avLst/>
          </a:prstGeom>
          <a:noFill/>
          <a:ln w="9525">
            <a:noFill/>
            <a:miter lim="800000"/>
            <a:headEnd/>
            <a:tailEnd/>
          </a:ln>
        </p:spPr>
      </p:pic>
      <p:pic>
        <p:nvPicPr>
          <p:cNvPr id="25608" name="Picture 9"/>
          <p:cNvPicPr>
            <a:picLocks noChangeAspect="1" noChangeArrowheads="1"/>
          </p:cNvPicPr>
          <p:nvPr/>
        </p:nvPicPr>
        <p:blipFill>
          <a:blip r:embed="rId7" cstate="print"/>
          <a:srcRect/>
          <a:stretch>
            <a:fillRect/>
          </a:stretch>
        </p:blipFill>
        <p:spPr bwMode="auto">
          <a:xfrm>
            <a:off x="685800" y="2578100"/>
            <a:ext cx="977900" cy="733425"/>
          </a:xfrm>
          <a:prstGeom prst="rect">
            <a:avLst/>
          </a:prstGeom>
          <a:noFill/>
          <a:ln w="9525">
            <a:noFill/>
            <a:miter lim="800000"/>
            <a:headEnd/>
            <a:tailEnd/>
          </a:ln>
        </p:spPr>
      </p:pic>
      <p:pic>
        <p:nvPicPr>
          <p:cNvPr id="25609" name="Picture 10"/>
          <p:cNvPicPr>
            <a:picLocks noChangeAspect="1" noChangeArrowheads="1"/>
          </p:cNvPicPr>
          <p:nvPr/>
        </p:nvPicPr>
        <p:blipFill>
          <a:blip r:embed="rId8" cstate="print"/>
          <a:srcRect/>
          <a:stretch>
            <a:fillRect/>
          </a:stretch>
        </p:blipFill>
        <p:spPr bwMode="auto">
          <a:xfrm>
            <a:off x="1143000" y="3352800"/>
            <a:ext cx="1031875" cy="812800"/>
          </a:xfrm>
          <a:prstGeom prst="rect">
            <a:avLst/>
          </a:prstGeom>
          <a:noFill/>
          <a:ln w="9525">
            <a:noFill/>
            <a:miter lim="800000"/>
            <a:headEnd/>
            <a:tailEnd/>
          </a:ln>
        </p:spPr>
      </p:pic>
      <p:sp>
        <p:nvSpPr>
          <p:cNvPr id="25610" name="Rectangle 11"/>
          <p:cNvSpPr>
            <a:spLocks/>
          </p:cNvSpPr>
          <p:nvPr/>
        </p:nvSpPr>
        <p:spPr bwMode="auto">
          <a:xfrm>
            <a:off x="1905000" y="2133600"/>
            <a:ext cx="742950" cy="1477963"/>
          </a:xfrm>
          <a:prstGeom prst="rect">
            <a:avLst/>
          </a:prstGeom>
          <a:noFill/>
          <a:ln w="9525">
            <a:noFill/>
            <a:miter lim="800000"/>
            <a:headEnd/>
            <a:tailEnd/>
          </a:ln>
        </p:spPr>
        <p:txBody>
          <a:bodyPr lIns="0" tIns="0" rIns="0" bIns="0" anchor="b">
            <a:spAutoFit/>
          </a:bodyPr>
          <a:lstStyle/>
          <a:p>
            <a:pPr algn="ctr"/>
            <a:r>
              <a:rPr lang="en-US" sz="9600">
                <a:latin typeface="Helvetica Neue Light"/>
                <a:sym typeface="Helvetica Neue Light"/>
              </a:rPr>
              <a:t>+</a:t>
            </a:r>
          </a:p>
        </p:txBody>
      </p:sp>
      <p:sp>
        <p:nvSpPr>
          <p:cNvPr id="25611" name="Rectangle 12"/>
          <p:cNvSpPr>
            <a:spLocks/>
          </p:cNvSpPr>
          <p:nvPr/>
        </p:nvSpPr>
        <p:spPr bwMode="auto">
          <a:xfrm>
            <a:off x="4343400" y="2235200"/>
            <a:ext cx="731838" cy="1463675"/>
          </a:xfrm>
          <a:prstGeom prst="rect">
            <a:avLst/>
          </a:prstGeom>
          <a:noFill/>
          <a:ln w="9525">
            <a:noFill/>
            <a:miter lim="800000"/>
            <a:headEnd/>
            <a:tailEnd/>
          </a:ln>
        </p:spPr>
        <p:txBody>
          <a:bodyPr wrap="none" lIns="0" tIns="0" rIns="0" bIns="0" anchor="b">
            <a:spAutoFit/>
          </a:bodyPr>
          <a:lstStyle/>
          <a:p>
            <a:pPr algn="ctr"/>
            <a:r>
              <a:rPr lang="en-US" sz="9600">
                <a:latin typeface="Helvetica Neue Light"/>
                <a:sym typeface="Helvetica Neue Light"/>
              </a:rPr>
              <a:t>=</a:t>
            </a:r>
          </a:p>
        </p:txBody>
      </p:sp>
      <p:sp>
        <p:nvSpPr>
          <p:cNvPr id="243" name="Rectangle 5"/>
          <p:cNvSpPr txBox="1">
            <a:spLocks noChangeArrowheads="1"/>
          </p:cNvSpPr>
          <p:nvPr/>
        </p:nvSpPr>
        <p:spPr bwMode="auto">
          <a:xfrm>
            <a:off x="152400" y="4419600"/>
            <a:ext cx="8534400" cy="2286000"/>
          </a:xfrm>
          <a:prstGeom prst="rect">
            <a:avLst/>
          </a:prstGeom>
          <a:noFill/>
          <a:ln>
            <a:miter lim="800000"/>
            <a:headEnd/>
            <a:tailEnd/>
          </a:ln>
        </p:spPr>
        <p:txBody>
          <a:bodyPr/>
          <a:lstStyle/>
          <a:p>
            <a:pPr marL="342900" indent="-342900">
              <a:spcBef>
                <a:spcPct val="20000"/>
              </a:spcBef>
              <a:buFontTx/>
              <a:buChar char="•"/>
              <a:defRPr/>
            </a:pPr>
            <a:r>
              <a:rPr lang="en-US" sz="2000" kern="0" dirty="0">
                <a:latin typeface="+mn-lt"/>
              </a:rPr>
              <a:t>NIH-funded (2005 - 2009)</a:t>
            </a:r>
          </a:p>
          <a:p>
            <a:pPr marL="342900" indent="-342900">
              <a:spcBef>
                <a:spcPct val="20000"/>
              </a:spcBef>
              <a:buFontTx/>
              <a:buChar char="•"/>
              <a:defRPr/>
            </a:pPr>
            <a:r>
              <a:rPr lang="en-US" sz="2000" kern="0" dirty="0">
                <a:latin typeface="+mn-lt"/>
              </a:rPr>
              <a:t>Builds mathematical models and a data exchange server to</a:t>
            </a:r>
          </a:p>
          <a:p>
            <a:pPr marL="742950" lvl="1" indent="-285750">
              <a:spcBef>
                <a:spcPct val="20000"/>
              </a:spcBef>
              <a:buFontTx/>
              <a:buChar char="–"/>
              <a:defRPr/>
            </a:pPr>
            <a:r>
              <a:rPr lang="en-US" sz="2000" kern="0" dirty="0">
                <a:latin typeface="+mn-lt"/>
              </a:rPr>
              <a:t>Record all experimental information</a:t>
            </a:r>
          </a:p>
          <a:p>
            <a:pPr marL="742950" lvl="1" indent="-285750">
              <a:spcBef>
                <a:spcPct val="20000"/>
              </a:spcBef>
              <a:buFontTx/>
              <a:buChar char="–"/>
              <a:defRPr/>
            </a:pPr>
            <a:r>
              <a:rPr lang="en-US" sz="2000" kern="0" dirty="0">
                <a:latin typeface="+mn-lt"/>
              </a:rPr>
              <a:t>Enable sharing &amp; interoperability across centers</a:t>
            </a:r>
          </a:p>
          <a:p>
            <a:pPr marL="742950" lvl="1" indent="-285750">
              <a:spcBef>
                <a:spcPct val="20000"/>
              </a:spcBef>
              <a:buFontTx/>
              <a:buChar char="–"/>
              <a:defRPr/>
            </a:pPr>
            <a:r>
              <a:rPr lang="en-US" sz="2000" kern="0" dirty="0">
                <a:latin typeface="+mn-lt"/>
              </a:rPr>
              <a:t>Presents a User-Centric View-Based Annotation Framework for Data</a:t>
            </a:r>
          </a:p>
          <a:p>
            <a:pPr marL="742950" lvl="1" indent="-285750">
              <a:spcBef>
                <a:spcPct val="20000"/>
              </a:spcBef>
              <a:buFontTx/>
              <a:buChar char="–"/>
              <a:defRPr/>
            </a:pPr>
            <a:r>
              <a:rPr lang="en-US" sz="2000" kern="0" dirty="0">
                <a:latin typeface="+mn-lt"/>
              </a:rPr>
              <a:t>Allow continuous Scientific Workflows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905000" y="457200"/>
            <a:ext cx="5105400" cy="1600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2"/>
                </a:solidFill>
              </a:rPr>
              <a:t>Modeling, visualization</a:t>
            </a:r>
          </a:p>
          <a:p>
            <a:pPr algn="ctr">
              <a:defRPr/>
            </a:pPr>
            <a:r>
              <a:rPr lang="en-US" sz="2800">
                <a:solidFill>
                  <a:schemeClr val="tx2"/>
                </a:solidFill>
              </a:rPr>
              <a:t>And</a:t>
            </a:r>
          </a:p>
          <a:p>
            <a:pPr algn="ctr">
              <a:defRPr/>
            </a:pPr>
            <a:r>
              <a:rPr lang="en-US" sz="2800">
                <a:solidFill>
                  <a:schemeClr val="tx2"/>
                </a:solidFill>
              </a:rPr>
              <a:t>Computer Graphics </a:t>
            </a:r>
          </a:p>
        </p:txBody>
      </p:sp>
      <p:sp>
        <p:nvSpPr>
          <p:cNvPr id="26627" name="TextBox 11"/>
          <p:cNvSpPr txBox="1">
            <a:spLocks noChangeArrowheads="1"/>
          </p:cNvSpPr>
          <p:nvPr/>
        </p:nvSpPr>
        <p:spPr bwMode="auto">
          <a:xfrm>
            <a:off x="2743200" y="3505200"/>
            <a:ext cx="3352800" cy="457200"/>
          </a:xfrm>
          <a:prstGeom prst="rect">
            <a:avLst/>
          </a:prstGeom>
          <a:noFill/>
          <a:ln w="9525">
            <a:noFill/>
            <a:miter lim="800000"/>
            <a:headEnd/>
            <a:tailEnd/>
          </a:ln>
        </p:spPr>
        <p:txBody>
          <a:bodyPr>
            <a:spAutoFit/>
          </a:bodyPr>
          <a:lstStyle/>
          <a:p>
            <a:pPr algn="ctr"/>
            <a:r>
              <a:rPr lang="en-US">
                <a:solidFill>
                  <a:schemeClr val="tx2"/>
                </a:solidFill>
              </a:rPr>
              <a:t>Elisabeta Marai</a:t>
            </a:r>
          </a:p>
        </p:txBody>
      </p:sp>
      <p:sp>
        <p:nvSpPr>
          <p:cNvPr id="13" name="Rounded Rectangle 12"/>
          <p:cNvSpPr/>
          <p:nvPr/>
        </p:nvSpPr>
        <p:spPr>
          <a:xfrm>
            <a:off x="228600" y="2286000"/>
            <a:ext cx="13716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2"/>
                </a:solidFill>
              </a:rPr>
              <a:t>Visual mining</a:t>
            </a:r>
          </a:p>
        </p:txBody>
      </p:sp>
      <p:sp>
        <p:nvSpPr>
          <p:cNvPr id="14" name="Rounded Rectangle 13"/>
          <p:cNvSpPr/>
          <p:nvPr/>
        </p:nvSpPr>
        <p:spPr>
          <a:xfrm>
            <a:off x="1905000" y="2286000"/>
            <a:ext cx="21336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2"/>
                </a:solidFill>
              </a:rPr>
              <a:t>Exploratory visualization</a:t>
            </a:r>
          </a:p>
        </p:txBody>
      </p:sp>
      <p:sp>
        <p:nvSpPr>
          <p:cNvPr id="15" name="Rounded Rectangle 14"/>
          <p:cNvSpPr/>
          <p:nvPr/>
        </p:nvSpPr>
        <p:spPr>
          <a:xfrm>
            <a:off x="4343400" y="2286000"/>
            <a:ext cx="23622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2"/>
                </a:solidFill>
              </a:rPr>
              <a:t>Physically-based modeling</a:t>
            </a:r>
          </a:p>
        </p:txBody>
      </p:sp>
      <p:sp>
        <p:nvSpPr>
          <p:cNvPr id="7" name="Rounded Rectangle 6"/>
          <p:cNvSpPr/>
          <p:nvPr/>
        </p:nvSpPr>
        <p:spPr>
          <a:xfrm>
            <a:off x="7010400" y="2286000"/>
            <a:ext cx="19812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2"/>
                </a:solidFill>
              </a:rPr>
              <a:t>Interactive tools</a:t>
            </a:r>
          </a:p>
        </p:txBody>
      </p:sp>
      <p:pic>
        <p:nvPicPr>
          <p:cNvPr id="26632" name="Picture 6" descr="cs3610_poster(2)"/>
          <p:cNvPicPr>
            <a:picLocks noChangeAspect="1" noChangeArrowheads="1"/>
          </p:cNvPicPr>
          <p:nvPr/>
        </p:nvPicPr>
        <p:blipFill>
          <a:blip r:embed="rId2" cstate="print"/>
          <a:srcRect/>
          <a:stretch>
            <a:fillRect/>
          </a:stretch>
        </p:blipFill>
        <p:spPr bwMode="auto">
          <a:xfrm>
            <a:off x="2133600" y="4191000"/>
            <a:ext cx="4648200" cy="239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bwMode="auto">
          <a:xfrm>
            <a:off x="0" y="0"/>
            <a:ext cx="8226425" cy="1141413"/>
          </a:xfrm>
          <a:prstGeom prst="rect">
            <a:avLst/>
          </a:prstGeom>
          <a:noFill/>
          <a:ln>
            <a:miter lim="800000"/>
            <a:headEnd/>
            <a:tailEnd/>
          </a:ln>
        </p:spPr>
        <p:txBody>
          <a:bodyPr lIns="91418" tIns="45709" rIns="91418" bIns="45709" anchor="ctr"/>
          <a:lstStyle/>
          <a:p>
            <a:pPr eaLnBrk="1" hangingPunct="1"/>
            <a:r>
              <a:rPr lang="en-US" sz="2800" b="1" smtClean="0"/>
              <a:t>Image Processing, Modeling &amp; Simulation of Biological Structures</a:t>
            </a:r>
          </a:p>
        </p:txBody>
      </p:sp>
      <p:pic>
        <p:nvPicPr>
          <p:cNvPr id="27651" name="Picture 3"/>
          <p:cNvPicPr>
            <a:picLocks noGrp="1" noChangeAspect="1" noChangeArrowheads="1"/>
          </p:cNvPicPr>
          <p:nvPr>
            <p:ph idx="4294967295"/>
          </p:nvPr>
        </p:nvPicPr>
        <p:blipFill>
          <a:blip r:embed="rId3" cstate="print"/>
          <a:srcRect/>
          <a:stretch>
            <a:fillRect/>
          </a:stretch>
        </p:blipFill>
        <p:spPr bwMode="auto">
          <a:xfrm>
            <a:off x="228600" y="1500188"/>
            <a:ext cx="2971800" cy="2085975"/>
          </a:xfrm>
          <a:prstGeom prst="rect">
            <a:avLst/>
          </a:prstGeom>
          <a:noFill/>
          <a:ln>
            <a:miter lim="800000"/>
            <a:headEnd/>
            <a:tailEnd/>
          </a:ln>
        </p:spPr>
      </p:pic>
      <p:sp>
        <p:nvSpPr>
          <p:cNvPr id="27652" name="Text Box 4"/>
          <p:cNvSpPr txBox="1">
            <a:spLocks noChangeArrowheads="1"/>
          </p:cNvSpPr>
          <p:nvPr/>
        </p:nvSpPr>
        <p:spPr bwMode="auto">
          <a:xfrm>
            <a:off x="228600" y="990600"/>
            <a:ext cx="5334000" cy="457200"/>
          </a:xfrm>
          <a:prstGeom prst="rect">
            <a:avLst/>
          </a:prstGeom>
          <a:noFill/>
          <a:ln w="9525">
            <a:noFill/>
            <a:miter lim="800000"/>
            <a:headEnd/>
            <a:tailEnd/>
          </a:ln>
        </p:spPr>
        <p:txBody>
          <a:bodyPr>
            <a:spAutoFit/>
          </a:bodyPr>
          <a:lstStyle/>
          <a:p>
            <a:pPr>
              <a:spcBef>
                <a:spcPct val="50000"/>
              </a:spcBef>
            </a:pPr>
            <a:r>
              <a:rPr lang="en-US"/>
              <a:t>w/ UPMC Orthopedics</a:t>
            </a:r>
          </a:p>
        </p:txBody>
      </p:sp>
      <p:sp>
        <p:nvSpPr>
          <p:cNvPr id="27653" name="Rectangle 6"/>
          <p:cNvSpPr>
            <a:spLocks noChangeArrowheads="1"/>
          </p:cNvSpPr>
          <p:nvPr/>
        </p:nvSpPr>
        <p:spPr bwMode="auto">
          <a:xfrm>
            <a:off x="4098925" y="6381750"/>
            <a:ext cx="184150" cy="331788"/>
          </a:xfrm>
          <a:prstGeom prst="rect">
            <a:avLst/>
          </a:prstGeom>
          <a:noFill/>
          <a:ln w="9525">
            <a:noFill/>
            <a:miter lim="800000"/>
            <a:headEnd/>
            <a:tailEnd/>
          </a:ln>
        </p:spPr>
        <p:txBody>
          <a:bodyPr wrap="none">
            <a:spAutoFit/>
          </a:bodyPr>
          <a:lstStyle/>
          <a:p>
            <a:endParaRPr lang="en-US"/>
          </a:p>
        </p:txBody>
      </p:sp>
      <p:pic>
        <p:nvPicPr>
          <p:cNvPr id="27654" name="Picture 9"/>
          <p:cNvPicPr>
            <a:picLocks noChangeAspect="1" noChangeArrowheads="1"/>
          </p:cNvPicPr>
          <p:nvPr/>
        </p:nvPicPr>
        <p:blipFill>
          <a:blip r:embed="rId4" cstate="print"/>
          <a:srcRect/>
          <a:stretch>
            <a:fillRect/>
          </a:stretch>
        </p:blipFill>
        <p:spPr bwMode="auto">
          <a:xfrm>
            <a:off x="5867400" y="4114800"/>
            <a:ext cx="2590800" cy="2330450"/>
          </a:xfrm>
          <a:prstGeom prst="rect">
            <a:avLst/>
          </a:prstGeom>
          <a:noFill/>
          <a:ln w="9525">
            <a:noFill/>
            <a:miter lim="800000"/>
            <a:headEnd/>
            <a:tailEnd/>
          </a:ln>
        </p:spPr>
      </p:pic>
      <p:pic>
        <p:nvPicPr>
          <p:cNvPr id="27655" name="Picture 7"/>
          <p:cNvPicPr>
            <a:picLocks noChangeAspect="1" noChangeArrowheads="1"/>
          </p:cNvPicPr>
          <p:nvPr/>
        </p:nvPicPr>
        <p:blipFill>
          <a:blip r:embed="rId5" cstate="print"/>
          <a:srcRect/>
          <a:stretch>
            <a:fillRect/>
          </a:stretch>
        </p:blipFill>
        <p:spPr bwMode="auto">
          <a:xfrm>
            <a:off x="5943600" y="1295400"/>
            <a:ext cx="2263775" cy="2438400"/>
          </a:xfrm>
          <a:prstGeom prst="rect">
            <a:avLst/>
          </a:prstGeom>
          <a:noFill/>
          <a:ln w="9525">
            <a:noFill/>
            <a:miter lim="800000"/>
            <a:headEnd/>
            <a:tailEnd/>
          </a:ln>
        </p:spPr>
      </p:pic>
      <p:pic>
        <p:nvPicPr>
          <p:cNvPr id="27656" name="Picture 10"/>
          <p:cNvPicPr>
            <a:picLocks noChangeAspect="1" noChangeArrowheads="1"/>
          </p:cNvPicPr>
          <p:nvPr/>
        </p:nvPicPr>
        <p:blipFill>
          <a:blip r:embed="rId6" cstate="print"/>
          <a:srcRect/>
          <a:stretch>
            <a:fillRect/>
          </a:stretch>
        </p:blipFill>
        <p:spPr bwMode="auto">
          <a:xfrm>
            <a:off x="2438400" y="3733800"/>
            <a:ext cx="1139825" cy="1219200"/>
          </a:xfrm>
          <a:prstGeom prst="rect">
            <a:avLst/>
          </a:prstGeom>
          <a:noFill/>
          <a:ln w="9525">
            <a:noFill/>
            <a:round/>
            <a:headEnd/>
            <a:tailEnd/>
          </a:ln>
        </p:spPr>
      </p:pic>
      <p:pic>
        <p:nvPicPr>
          <p:cNvPr id="27657" name="Picture 11" descr="xray"/>
          <p:cNvPicPr>
            <a:picLocks noChangeAspect="1" noChangeArrowheads="1"/>
          </p:cNvPicPr>
          <p:nvPr/>
        </p:nvPicPr>
        <p:blipFill>
          <a:blip r:embed="rId7" cstate="print"/>
          <a:srcRect/>
          <a:stretch>
            <a:fillRect/>
          </a:stretch>
        </p:blipFill>
        <p:spPr bwMode="auto">
          <a:xfrm>
            <a:off x="304800" y="3733800"/>
            <a:ext cx="1981200" cy="1279525"/>
          </a:xfrm>
          <a:prstGeom prst="rect">
            <a:avLst/>
          </a:prstGeom>
          <a:noFill/>
          <a:ln w="9525">
            <a:noFill/>
            <a:miter lim="800000"/>
            <a:headEnd/>
            <a:tailEnd/>
          </a:ln>
        </p:spPr>
      </p:pic>
      <p:sp>
        <p:nvSpPr>
          <p:cNvPr id="27658" name="AutoShape 12"/>
          <p:cNvSpPr>
            <a:spLocks noChangeArrowheads="1"/>
          </p:cNvSpPr>
          <p:nvPr/>
        </p:nvSpPr>
        <p:spPr bwMode="auto">
          <a:xfrm>
            <a:off x="3657600" y="3200400"/>
            <a:ext cx="1905000" cy="381000"/>
          </a:xfrm>
          <a:prstGeom prst="rightArrow">
            <a:avLst>
              <a:gd name="adj1" fmla="val 50000"/>
              <a:gd name="adj2" fmla="val 125000"/>
            </a:avLst>
          </a:prstGeom>
          <a:solidFill>
            <a:srgbClr val="FFCC99"/>
          </a:solidFill>
          <a:ln w="9525">
            <a:solidFill>
              <a:srgbClr val="FFCC99"/>
            </a:solidFill>
            <a:miter lim="800000"/>
            <a:headEnd/>
            <a:tailEnd/>
          </a:ln>
        </p:spPr>
        <p:txBody>
          <a:bodyPr wrap="none" anchor="ctr"/>
          <a:lstStyle/>
          <a:p>
            <a:endParaRPr lang="en-US"/>
          </a:p>
        </p:txBody>
      </p:sp>
      <p:sp>
        <p:nvSpPr>
          <p:cNvPr id="27659" name="Text Box 14"/>
          <p:cNvSpPr txBox="1">
            <a:spLocks noChangeArrowheads="1"/>
          </p:cNvSpPr>
          <p:nvPr/>
        </p:nvSpPr>
        <p:spPr bwMode="auto">
          <a:xfrm>
            <a:off x="228600" y="5257800"/>
            <a:ext cx="5197475" cy="1190625"/>
          </a:xfrm>
          <a:prstGeom prst="rect">
            <a:avLst/>
          </a:prstGeom>
          <a:noFill/>
          <a:ln w="9525">
            <a:noFill/>
            <a:miter lim="800000"/>
            <a:headEnd/>
            <a:tailEnd/>
          </a:ln>
        </p:spPr>
        <p:txBody>
          <a:bodyPr>
            <a:spAutoFit/>
          </a:bodyPr>
          <a:lstStyle/>
          <a:p>
            <a:r>
              <a:rPr lang="en-US" sz="1800"/>
              <a:t>Medical measurements (images, motion, forces etc)</a:t>
            </a:r>
          </a:p>
          <a:p>
            <a:r>
              <a:rPr lang="en-US" sz="1800"/>
              <a:t>Incomplete data (half of parameters not measurable)</a:t>
            </a:r>
          </a:p>
          <a:p>
            <a:r>
              <a:rPr lang="en-US" sz="1800"/>
              <a:t>Uncertainty associated w/ input data</a:t>
            </a:r>
          </a:p>
          <a:p>
            <a:r>
              <a:rPr lang="en-US" sz="1800"/>
              <a:t>Multiple sources of data (e.g., literature reports)</a:t>
            </a:r>
          </a:p>
        </p:txBody>
      </p:sp>
      <p:sp>
        <p:nvSpPr>
          <p:cNvPr id="27660" name="Text Box 15"/>
          <p:cNvSpPr txBox="1">
            <a:spLocks noChangeArrowheads="1"/>
          </p:cNvSpPr>
          <p:nvPr/>
        </p:nvSpPr>
        <p:spPr bwMode="auto">
          <a:xfrm>
            <a:off x="6172200" y="5943600"/>
            <a:ext cx="2819400" cy="646113"/>
          </a:xfrm>
          <a:prstGeom prst="rect">
            <a:avLst/>
          </a:prstGeom>
          <a:noFill/>
          <a:ln w="9525">
            <a:noFill/>
            <a:miter lim="800000"/>
            <a:headEnd/>
            <a:tailEnd/>
          </a:ln>
        </p:spPr>
        <p:txBody>
          <a:bodyPr>
            <a:spAutoFit/>
          </a:bodyPr>
          <a:lstStyle/>
          <a:p>
            <a:pPr>
              <a:spcBef>
                <a:spcPct val="50000"/>
              </a:spcBef>
            </a:pPr>
            <a:r>
              <a:rPr lang="en-US">
                <a:solidFill>
                  <a:srgbClr val="FFFFFF"/>
                </a:solidFill>
              </a:rPr>
              <a:t>Predictive models and simulations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txBox="1">
            <a:spLocks noGrp="1"/>
          </p:cNvSpPr>
          <p:nvPr/>
        </p:nvSpPr>
        <p:spPr bwMode="auto">
          <a:xfrm>
            <a:off x="3124200" y="6245225"/>
            <a:ext cx="2895600" cy="476250"/>
          </a:xfrm>
          <a:prstGeom prst="rect">
            <a:avLst/>
          </a:prstGeom>
          <a:noFill/>
          <a:ln w="9525">
            <a:noFill/>
            <a:miter lim="800000"/>
            <a:headEnd/>
            <a:tailEnd/>
          </a:ln>
        </p:spPr>
        <p:txBody>
          <a:bodyPr lIns="91418" tIns="45709" rIns="91418" bIns="45709"/>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fld id="{CAC08991-9EEF-4FCB-AD8D-62ADA9947682}" type="slidenum">
              <a:rPr lang="en-GB" sz="1400">
                <a:solidFill>
                  <a:srgbClr val="FFFFFF"/>
                </a:solidFill>
                <a:latin typeface="Arial" pitchFamily="34" charset="0"/>
                <a:ea typeface="ＭＳ Ｐゴシック" charset="-128"/>
              </a:rPr>
              <a:pPr algn="ctr">
                <a:tabLst>
                  <a:tab pos="723900" algn="l"/>
                  <a:tab pos="1447800" algn="l"/>
                  <a:tab pos="2171700" algn="l"/>
                  <a:tab pos="2895600" algn="l"/>
                  <a:tab pos="3619500" algn="l"/>
                  <a:tab pos="4343400" algn="l"/>
                  <a:tab pos="5067300" algn="l"/>
                  <a:tab pos="5791200" algn="l"/>
                  <a:tab pos="6515100" algn="l"/>
                  <a:tab pos="7239000" algn="l"/>
                  <a:tab pos="7962900" algn="l"/>
                </a:tabLst>
              </a:pPr>
              <a:t>23</a:t>
            </a:fld>
            <a:endParaRPr lang="en-GB" sz="1400">
              <a:solidFill>
                <a:srgbClr val="FFFFFF"/>
              </a:solidFill>
              <a:latin typeface="Arial" pitchFamily="34" charset="0"/>
              <a:ea typeface="ＭＳ Ｐゴシック" charset="-128"/>
            </a:endParaRPr>
          </a:p>
        </p:txBody>
      </p:sp>
      <p:sp>
        <p:nvSpPr>
          <p:cNvPr id="28675" name="Rectangle 2"/>
          <p:cNvSpPr>
            <a:spLocks noGrp="1" noChangeArrowheads="1"/>
          </p:cNvSpPr>
          <p:nvPr>
            <p:ph type="title" idx="4294967295"/>
          </p:nvPr>
        </p:nvSpPr>
        <p:spPr bwMode="auto">
          <a:xfrm>
            <a:off x="381000" y="381000"/>
            <a:ext cx="7543800" cy="579438"/>
          </a:xfrm>
          <a:prstGeom prst="rect">
            <a:avLst/>
          </a:prstGeom>
          <a:noFill/>
          <a:ln>
            <a:miter lim="800000"/>
            <a:headEnd/>
            <a:tailEnd/>
          </a:ln>
        </p:spPr>
        <p:txBody>
          <a:bodyPr anchor="ctr">
            <a:spAutoFit/>
          </a:bodyPr>
          <a:lstStyle/>
          <a:p>
            <a:pPr eaLnBrk="1" hangingPunct="1">
              <a:buSzPct val="45000"/>
              <a:buFont typeface="StarSymbol"/>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smtClean="0"/>
              <a:t>Exploratory Visualization and Analysis</a:t>
            </a:r>
          </a:p>
        </p:txBody>
      </p:sp>
      <p:pic>
        <p:nvPicPr>
          <p:cNvPr id="28676" name="Picture 3"/>
          <p:cNvPicPr>
            <a:picLocks noChangeAspect="1" noChangeArrowheads="1"/>
          </p:cNvPicPr>
          <p:nvPr/>
        </p:nvPicPr>
        <p:blipFill>
          <a:blip r:embed="rId3" cstate="print"/>
          <a:srcRect r="49509"/>
          <a:stretch>
            <a:fillRect/>
          </a:stretch>
        </p:blipFill>
        <p:spPr bwMode="auto">
          <a:xfrm>
            <a:off x="2209800" y="3733800"/>
            <a:ext cx="1752600" cy="1720850"/>
          </a:xfrm>
          <a:prstGeom prst="rect">
            <a:avLst/>
          </a:prstGeom>
          <a:noFill/>
          <a:ln w="9525">
            <a:noFill/>
            <a:round/>
            <a:headEnd/>
            <a:tailEnd/>
          </a:ln>
        </p:spPr>
      </p:pic>
      <p:pic>
        <p:nvPicPr>
          <p:cNvPr id="28677" name="Picture 4"/>
          <p:cNvPicPr>
            <a:picLocks noChangeAspect="1" noChangeArrowheads="1"/>
          </p:cNvPicPr>
          <p:nvPr/>
        </p:nvPicPr>
        <p:blipFill>
          <a:blip r:embed="rId4" cstate="print"/>
          <a:srcRect l="88454" b="74693"/>
          <a:stretch>
            <a:fillRect/>
          </a:stretch>
        </p:blipFill>
        <p:spPr bwMode="auto">
          <a:xfrm>
            <a:off x="533400" y="1371600"/>
            <a:ext cx="1646238" cy="2133600"/>
          </a:xfrm>
          <a:prstGeom prst="rect">
            <a:avLst/>
          </a:prstGeom>
          <a:noFill/>
          <a:ln w="9525">
            <a:noFill/>
            <a:round/>
            <a:headEnd/>
            <a:tailEnd/>
          </a:ln>
        </p:spPr>
      </p:pic>
      <p:pic>
        <p:nvPicPr>
          <p:cNvPr id="28678" name="Picture 5"/>
          <p:cNvPicPr>
            <a:picLocks noChangeAspect="1" noChangeArrowheads="1"/>
          </p:cNvPicPr>
          <p:nvPr/>
        </p:nvPicPr>
        <p:blipFill>
          <a:blip r:embed="rId4" cstate="print"/>
          <a:srcRect l="86850" t="60373" b="9987"/>
          <a:stretch>
            <a:fillRect/>
          </a:stretch>
        </p:blipFill>
        <p:spPr bwMode="auto">
          <a:xfrm>
            <a:off x="2362200" y="1371600"/>
            <a:ext cx="1601788" cy="2133600"/>
          </a:xfrm>
          <a:prstGeom prst="rect">
            <a:avLst/>
          </a:prstGeom>
          <a:noFill/>
          <a:ln w="9525">
            <a:noFill/>
            <a:round/>
            <a:headEnd/>
            <a:tailEnd/>
          </a:ln>
        </p:spPr>
      </p:pic>
      <p:pic>
        <p:nvPicPr>
          <p:cNvPr id="28679" name="Picture 7"/>
          <p:cNvPicPr>
            <a:picLocks noChangeAspect="1" noChangeArrowheads="1"/>
          </p:cNvPicPr>
          <p:nvPr/>
        </p:nvPicPr>
        <p:blipFill>
          <a:blip r:embed="rId3" cstate="print"/>
          <a:srcRect l="55228"/>
          <a:stretch>
            <a:fillRect/>
          </a:stretch>
        </p:blipFill>
        <p:spPr bwMode="auto">
          <a:xfrm>
            <a:off x="431800" y="3733800"/>
            <a:ext cx="1582738" cy="1752600"/>
          </a:xfrm>
          <a:prstGeom prst="rect">
            <a:avLst/>
          </a:prstGeom>
          <a:noFill/>
          <a:ln w="9525">
            <a:noFill/>
            <a:round/>
            <a:headEnd/>
            <a:tailEnd/>
          </a:ln>
        </p:spPr>
      </p:pic>
      <p:sp>
        <p:nvSpPr>
          <p:cNvPr id="28680" name="Text Box 11"/>
          <p:cNvSpPr txBox="1">
            <a:spLocks noChangeArrowheads="1"/>
          </p:cNvSpPr>
          <p:nvPr/>
        </p:nvSpPr>
        <p:spPr bwMode="auto">
          <a:xfrm>
            <a:off x="228600" y="5619750"/>
            <a:ext cx="4114800" cy="822325"/>
          </a:xfrm>
          <a:prstGeom prst="rect">
            <a:avLst/>
          </a:prstGeom>
          <a:noFill/>
          <a:ln w="9525">
            <a:noFill/>
            <a:miter lim="800000"/>
            <a:headEnd/>
            <a:tailEnd/>
          </a:ln>
        </p:spPr>
        <p:txBody>
          <a:bodyPr>
            <a:spAutoFit/>
          </a:bodyPr>
          <a:lstStyle/>
          <a:p>
            <a:pPr>
              <a:spcBef>
                <a:spcPct val="50000"/>
              </a:spcBef>
            </a:pPr>
            <a:r>
              <a:rPr lang="en-US"/>
              <a:t>Biomedical anomaly detection  (exploratory visualization)</a:t>
            </a:r>
          </a:p>
        </p:txBody>
      </p:sp>
      <p:sp>
        <p:nvSpPr>
          <p:cNvPr id="28681" name="Text Box 11"/>
          <p:cNvSpPr txBox="1">
            <a:spLocks noChangeArrowheads="1"/>
          </p:cNvSpPr>
          <p:nvPr/>
        </p:nvSpPr>
        <p:spPr bwMode="auto">
          <a:xfrm>
            <a:off x="4419600" y="5594350"/>
            <a:ext cx="4264025" cy="822325"/>
          </a:xfrm>
          <a:prstGeom prst="rect">
            <a:avLst/>
          </a:prstGeom>
          <a:noFill/>
          <a:ln w="9525">
            <a:noFill/>
            <a:miter lim="800000"/>
            <a:headEnd/>
            <a:tailEnd/>
          </a:ln>
        </p:spPr>
        <p:txBody>
          <a:bodyPr>
            <a:spAutoFit/>
          </a:bodyPr>
          <a:lstStyle/>
          <a:p>
            <a:pPr>
              <a:spcBef>
                <a:spcPct val="50000"/>
              </a:spcBef>
            </a:pPr>
            <a:r>
              <a:rPr lang="en-US"/>
              <a:t>Collaborative analysis of defective machine translations</a:t>
            </a:r>
          </a:p>
        </p:txBody>
      </p:sp>
      <p:pic>
        <p:nvPicPr>
          <p:cNvPr id="28682" name="Picture 18" descr="chinese.png"/>
          <p:cNvPicPr>
            <a:picLocks noChangeAspect="1"/>
          </p:cNvPicPr>
          <p:nvPr/>
        </p:nvPicPr>
        <p:blipFill>
          <a:blip r:embed="rId5" cstate="print"/>
          <a:srcRect/>
          <a:stretch>
            <a:fillRect/>
          </a:stretch>
        </p:blipFill>
        <p:spPr bwMode="auto">
          <a:xfrm>
            <a:off x="4648200" y="1760538"/>
            <a:ext cx="4267200" cy="357346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2667000" y="685800"/>
            <a:ext cx="4038600" cy="1295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2"/>
                </a:solidFill>
              </a:rPr>
              <a:t>Computer Networks</a:t>
            </a:r>
          </a:p>
        </p:txBody>
      </p:sp>
      <p:sp>
        <p:nvSpPr>
          <p:cNvPr id="29699" name="TextBox 11"/>
          <p:cNvSpPr txBox="1">
            <a:spLocks noChangeArrowheads="1"/>
          </p:cNvSpPr>
          <p:nvPr/>
        </p:nvSpPr>
        <p:spPr bwMode="auto">
          <a:xfrm>
            <a:off x="2819400" y="3886200"/>
            <a:ext cx="3429000" cy="2308324"/>
          </a:xfrm>
          <a:prstGeom prst="rect">
            <a:avLst/>
          </a:prstGeom>
          <a:noFill/>
          <a:ln w="9525">
            <a:noFill/>
            <a:miter lim="800000"/>
            <a:headEnd/>
            <a:tailEnd/>
          </a:ln>
        </p:spPr>
        <p:txBody>
          <a:bodyPr>
            <a:spAutoFit/>
          </a:bodyPr>
          <a:lstStyle/>
          <a:p>
            <a:pPr algn="ctr"/>
            <a:r>
              <a:rPr lang="en-US" dirty="0"/>
              <a:t>Adam Lee</a:t>
            </a:r>
          </a:p>
          <a:p>
            <a:pPr algn="ctr"/>
            <a:r>
              <a:rPr lang="en-US" dirty="0" err="1" smtClean="0">
                <a:solidFill>
                  <a:schemeClr val="tx2"/>
                </a:solidFill>
              </a:rPr>
              <a:t>Rami</a:t>
            </a:r>
            <a:r>
              <a:rPr lang="en-US" dirty="0" smtClean="0">
                <a:solidFill>
                  <a:schemeClr val="tx2"/>
                </a:solidFill>
              </a:rPr>
              <a:t> </a:t>
            </a:r>
            <a:r>
              <a:rPr lang="en-US" dirty="0" err="1">
                <a:solidFill>
                  <a:schemeClr val="tx2"/>
                </a:solidFill>
              </a:rPr>
              <a:t>Melhem</a:t>
            </a:r>
            <a:endParaRPr lang="en-US" dirty="0">
              <a:solidFill>
                <a:schemeClr val="tx2"/>
              </a:solidFill>
            </a:endParaRPr>
          </a:p>
          <a:p>
            <a:pPr algn="ctr"/>
            <a:r>
              <a:rPr lang="en-US" dirty="0" smtClean="0"/>
              <a:t>Daniel </a:t>
            </a:r>
            <a:r>
              <a:rPr lang="en-US" dirty="0" err="1" smtClean="0"/>
              <a:t>Mosse</a:t>
            </a:r>
            <a:endParaRPr lang="en-US" dirty="0" smtClean="0"/>
          </a:p>
          <a:p>
            <a:pPr algn="ctr"/>
            <a:r>
              <a:rPr lang="en-US" dirty="0" err="1" smtClean="0">
                <a:solidFill>
                  <a:schemeClr val="tx2"/>
                </a:solidFill>
              </a:rPr>
              <a:t>Taieb</a:t>
            </a:r>
            <a:r>
              <a:rPr lang="en-US" dirty="0" smtClean="0">
                <a:solidFill>
                  <a:schemeClr val="tx2"/>
                </a:solidFill>
              </a:rPr>
              <a:t> </a:t>
            </a:r>
            <a:r>
              <a:rPr lang="en-US" dirty="0">
                <a:solidFill>
                  <a:schemeClr val="tx2"/>
                </a:solidFill>
              </a:rPr>
              <a:t>Znati</a:t>
            </a:r>
          </a:p>
          <a:p>
            <a:pPr algn="ctr"/>
            <a:endParaRPr lang="en-US" dirty="0"/>
          </a:p>
          <a:p>
            <a:pPr algn="ctr"/>
            <a:endParaRPr lang="en-US" dirty="0"/>
          </a:p>
        </p:txBody>
      </p:sp>
      <p:sp>
        <p:nvSpPr>
          <p:cNvPr id="13" name="Rounded Rectangle 12"/>
          <p:cNvSpPr/>
          <p:nvPr/>
        </p:nvSpPr>
        <p:spPr>
          <a:xfrm>
            <a:off x="228600" y="2286000"/>
            <a:ext cx="20574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Network Protocols</a:t>
            </a:r>
          </a:p>
        </p:txBody>
      </p:sp>
      <p:sp>
        <p:nvSpPr>
          <p:cNvPr id="14" name="Rounded Rectangle 13"/>
          <p:cNvSpPr/>
          <p:nvPr/>
        </p:nvSpPr>
        <p:spPr>
          <a:xfrm>
            <a:off x="2514600" y="2286000"/>
            <a:ext cx="19050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Wireless Networks</a:t>
            </a:r>
          </a:p>
        </p:txBody>
      </p:sp>
      <p:sp>
        <p:nvSpPr>
          <p:cNvPr id="15" name="Rounded Rectangle 14"/>
          <p:cNvSpPr/>
          <p:nvPr/>
        </p:nvSpPr>
        <p:spPr>
          <a:xfrm>
            <a:off x="4724400" y="2286000"/>
            <a:ext cx="19812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Security</a:t>
            </a:r>
          </a:p>
        </p:txBody>
      </p:sp>
      <p:sp>
        <p:nvSpPr>
          <p:cNvPr id="7" name="Rounded Rectangle 6"/>
          <p:cNvSpPr/>
          <p:nvPr/>
        </p:nvSpPr>
        <p:spPr>
          <a:xfrm>
            <a:off x="7010400" y="2286000"/>
            <a:ext cx="19812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Power Management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38"/>
          <p:cNvGrpSpPr>
            <a:grpSpLocks/>
          </p:cNvGrpSpPr>
          <p:nvPr/>
        </p:nvGrpSpPr>
        <p:grpSpPr bwMode="auto">
          <a:xfrm>
            <a:off x="5334000" y="3962400"/>
            <a:ext cx="2438400" cy="1905000"/>
            <a:chOff x="5856661" y="4419600"/>
            <a:chExt cx="2998936" cy="2438400"/>
          </a:xfrm>
        </p:grpSpPr>
        <p:pic>
          <p:nvPicPr>
            <p:cNvPr id="32807" name="Picture 22"/>
            <p:cNvPicPr>
              <a:picLocks noChangeAspect="1" noChangeArrowheads="1"/>
            </p:cNvPicPr>
            <p:nvPr/>
          </p:nvPicPr>
          <p:blipFill>
            <a:blip r:embed="rId3" cstate="print"/>
            <a:srcRect/>
            <a:stretch>
              <a:fillRect/>
            </a:stretch>
          </p:blipFill>
          <p:spPr bwMode="auto">
            <a:xfrm>
              <a:off x="6417197" y="4419600"/>
              <a:ext cx="2438400" cy="2438400"/>
            </a:xfrm>
            <a:prstGeom prst="rect">
              <a:avLst/>
            </a:prstGeom>
            <a:noFill/>
            <a:ln w="9525">
              <a:noFill/>
              <a:miter lim="800000"/>
              <a:headEnd/>
              <a:tailEnd/>
            </a:ln>
          </p:spPr>
        </p:pic>
        <p:sp>
          <p:nvSpPr>
            <p:cNvPr id="32808" name="TextBox 34"/>
            <p:cNvSpPr txBox="1">
              <a:spLocks noChangeArrowheads="1"/>
            </p:cNvSpPr>
            <p:nvPr/>
          </p:nvSpPr>
          <p:spPr bwMode="auto">
            <a:xfrm>
              <a:off x="5856661" y="4724400"/>
              <a:ext cx="544139" cy="830997"/>
            </a:xfrm>
            <a:prstGeom prst="rect">
              <a:avLst/>
            </a:prstGeom>
            <a:noFill/>
            <a:ln w="9525">
              <a:noFill/>
              <a:miter lim="800000"/>
              <a:headEnd/>
              <a:tailEnd/>
            </a:ln>
          </p:spPr>
          <p:txBody>
            <a:bodyPr wrap="none">
              <a:spAutoFit/>
            </a:bodyPr>
            <a:lstStyle/>
            <a:p>
              <a:r>
                <a:rPr lang="en-US" sz="4800">
                  <a:latin typeface="Trebuchet MS" pitchFamily="34" charset="0"/>
                  <a:ea typeface="Osaka"/>
                  <a:cs typeface="Osaka"/>
                </a:rPr>
                <a:t>=</a:t>
              </a:r>
            </a:p>
          </p:txBody>
        </p:sp>
      </p:grpSp>
      <p:sp>
        <p:nvSpPr>
          <p:cNvPr id="32771" name="Rectangle 2"/>
          <p:cNvSpPr>
            <a:spLocks noGrp="1" noChangeArrowheads="1"/>
          </p:cNvSpPr>
          <p:nvPr>
            <p:ph type="title"/>
          </p:nvPr>
        </p:nvSpPr>
        <p:spPr bwMode="auto">
          <a:xfrm>
            <a:off x="0" y="762000"/>
            <a:ext cx="91440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smtClean="0"/>
              <a:t>Determination of access rights</a:t>
            </a:r>
          </a:p>
        </p:txBody>
      </p:sp>
      <p:sp>
        <p:nvSpPr>
          <p:cNvPr id="32772" name="Rectangle 3"/>
          <p:cNvSpPr>
            <a:spLocks noGrp="1" noChangeArrowheads="1"/>
          </p:cNvSpPr>
          <p:nvPr>
            <p:ph type="body" idx="1"/>
          </p:nvPr>
        </p:nvSpPr>
        <p:spPr bwMode="auto">
          <a:xfrm>
            <a:off x="228600" y="1676400"/>
            <a:ext cx="8610600" cy="480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sz="2000" b="1" smtClean="0"/>
              <a:t>Ex:</a:t>
            </a:r>
            <a:r>
              <a:rPr lang="en-US" sz="2000" smtClean="0"/>
              <a:t> Disaster response, supply chain management, p2p, grid computing, the Web…</a:t>
            </a:r>
          </a:p>
          <a:p>
            <a:pPr eaLnBrk="1" hangingPunct="1">
              <a:buFont typeface="Wingdings" pitchFamily="2" charset="2"/>
              <a:buNone/>
            </a:pPr>
            <a:endParaRPr lang="en-US" sz="2000" b="1" smtClean="0"/>
          </a:p>
          <a:p>
            <a:pPr eaLnBrk="1" hangingPunct="1">
              <a:buFont typeface="Wingdings" pitchFamily="2" charset="2"/>
              <a:buNone/>
            </a:pPr>
            <a:r>
              <a:rPr lang="en-US" sz="2000" smtClean="0"/>
              <a:t>Trust management systems seek to address this problem</a:t>
            </a:r>
          </a:p>
          <a:p>
            <a:pPr lvl="1" eaLnBrk="1" hangingPunct="1"/>
            <a:r>
              <a:rPr lang="en-US" sz="1800" smtClean="0">
                <a:solidFill>
                  <a:srgbClr val="FF0000"/>
                </a:solidFill>
              </a:rPr>
              <a:t>Declarative </a:t>
            </a:r>
            <a:r>
              <a:rPr lang="en-US" sz="1800" smtClean="0"/>
              <a:t>access control policies</a:t>
            </a:r>
          </a:p>
          <a:p>
            <a:pPr lvl="1" eaLnBrk="1" hangingPunct="1"/>
            <a:r>
              <a:rPr lang="en-US" sz="1800" smtClean="0">
                <a:solidFill>
                  <a:srgbClr val="FF0000"/>
                </a:solidFill>
              </a:rPr>
              <a:t>Cryptographic </a:t>
            </a:r>
            <a:r>
              <a:rPr lang="en-US" sz="1800" smtClean="0"/>
              <a:t>credentials</a:t>
            </a:r>
          </a:p>
          <a:p>
            <a:pPr lvl="1" eaLnBrk="1" hangingPunct="1"/>
            <a:r>
              <a:rPr lang="en-US" sz="1800" smtClean="0"/>
              <a:t>Runtime </a:t>
            </a:r>
            <a:r>
              <a:rPr lang="en-US" sz="1800" smtClean="0">
                <a:solidFill>
                  <a:srgbClr val="FF0000"/>
                </a:solidFill>
              </a:rPr>
              <a:t>proof </a:t>
            </a:r>
            <a:r>
              <a:rPr lang="en-US" sz="1800" smtClean="0"/>
              <a:t>construction techniques to make authorization decisions</a:t>
            </a:r>
            <a:endParaRPr lang="en-US" sz="2200" smtClean="0"/>
          </a:p>
          <a:p>
            <a:pPr eaLnBrk="1" hangingPunct="1">
              <a:buFont typeface="Wingdings" pitchFamily="2" charset="2"/>
              <a:buNone/>
            </a:pPr>
            <a:endParaRPr lang="en-US" sz="2200" smtClean="0"/>
          </a:p>
          <a:p>
            <a:pPr eaLnBrk="1" hangingPunct="1">
              <a:buFont typeface="Wingdings" pitchFamily="2" charset="2"/>
              <a:buNone/>
            </a:pPr>
            <a:endParaRPr lang="en-US" sz="2200" smtClean="0"/>
          </a:p>
          <a:p>
            <a:pPr eaLnBrk="1" hangingPunct="1">
              <a:buFont typeface="Wingdings" pitchFamily="2" charset="2"/>
              <a:buNone/>
            </a:pPr>
            <a:endParaRPr lang="en-US" sz="2200" smtClean="0"/>
          </a:p>
          <a:p>
            <a:pPr eaLnBrk="1" hangingPunct="1">
              <a:buFont typeface="Wingdings" pitchFamily="2" charset="2"/>
              <a:buNone/>
            </a:pPr>
            <a:endParaRPr lang="en-US" sz="2200" smtClean="0"/>
          </a:p>
          <a:p>
            <a:pPr eaLnBrk="1" hangingPunct="1">
              <a:buFont typeface="Wingdings" pitchFamily="2" charset="2"/>
              <a:buNone/>
            </a:pPr>
            <a:r>
              <a:rPr lang="en-US" sz="2200" smtClean="0"/>
              <a:t>Current research:</a:t>
            </a:r>
          </a:p>
          <a:p>
            <a:pPr lvl="1" eaLnBrk="1" hangingPunct="1"/>
            <a:r>
              <a:rPr lang="en-US" sz="1800" smtClean="0"/>
              <a:t>Flexible access control and usable policy management</a:t>
            </a:r>
          </a:p>
          <a:p>
            <a:pPr lvl="1" eaLnBrk="1" hangingPunct="1"/>
            <a:r>
              <a:rPr lang="en-US" sz="1800" smtClean="0"/>
              <a:t>Decentralized knowledge management in adversarial environments</a:t>
            </a:r>
          </a:p>
        </p:txBody>
      </p:sp>
      <p:grpSp>
        <p:nvGrpSpPr>
          <p:cNvPr id="32773" name="Group 37"/>
          <p:cNvGrpSpPr>
            <a:grpSpLocks/>
          </p:cNvGrpSpPr>
          <p:nvPr/>
        </p:nvGrpSpPr>
        <p:grpSpPr bwMode="auto">
          <a:xfrm>
            <a:off x="2655888" y="4024313"/>
            <a:ext cx="2198687" cy="1233487"/>
            <a:chOff x="2656261" y="4495800"/>
            <a:chExt cx="2906339" cy="1524000"/>
          </a:xfrm>
        </p:grpSpPr>
        <p:grpSp>
          <p:nvGrpSpPr>
            <p:cNvPr id="32777" name="Group 50"/>
            <p:cNvGrpSpPr>
              <a:grpSpLocks/>
            </p:cNvGrpSpPr>
            <p:nvPr/>
          </p:nvGrpSpPr>
          <p:grpSpPr bwMode="auto">
            <a:xfrm>
              <a:off x="3392488" y="5029200"/>
              <a:ext cx="623887" cy="604838"/>
              <a:chOff x="576" y="960"/>
              <a:chExt cx="393" cy="381"/>
            </a:xfrm>
          </p:grpSpPr>
          <p:pic>
            <p:nvPicPr>
              <p:cNvPr id="32802" name="Picture 10" descr="Visa"/>
              <p:cNvPicPr>
                <a:picLocks noChangeAspect="1" noChangeArrowheads="1"/>
              </p:cNvPicPr>
              <p:nvPr/>
            </p:nvPicPr>
            <p:blipFill>
              <a:blip r:embed="rId4" cstate="print"/>
              <a:srcRect/>
              <a:stretch>
                <a:fillRect/>
              </a:stretch>
            </p:blipFill>
            <p:spPr bwMode="auto">
              <a:xfrm>
                <a:off x="576" y="960"/>
                <a:ext cx="393" cy="241"/>
              </a:xfrm>
              <a:prstGeom prst="rect">
                <a:avLst/>
              </a:prstGeom>
              <a:noFill/>
              <a:ln w="9525">
                <a:noFill/>
                <a:miter lim="800000"/>
                <a:headEnd/>
                <a:tailEnd/>
              </a:ln>
            </p:spPr>
          </p:pic>
          <p:grpSp>
            <p:nvGrpSpPr>
              <p:cNvPr id="32803" name="Group 11"/>
              <p:cNvGrpSpPr>
                <a:grpSpLocks/>
              </p:cNvGrpSpPr>
              <p:nvPr/>
            </p:nvGrpSpPr>
            <p:grpSpPr bwMode="auto">
              <a:xfrm>
                <a:off x="852" y="1128"/>
                <a:ext cx="133" cy="211"/>
                <a:chOff x="1872" y="768"/>
                <a:chExt cx="264" cy="397"/>
              </a:xfrm>
            </p:grpSpPr>
            <p:sp>
              <p:nvSpPr>
                <p:cNvPr id="32804" name="AutoShape 12"/>
                <p:cNvSpPr>
                  <a:spLocks noChangeArrowheads="1"/>
                </p:cNvSpPr>
                <p:nvPr/>
              </p:nvSpPr>
              <p:spPr bwMode="auto">
                <a:xfrm rot="-4293869">
                  <a:off x="1805" y="968"/>
                  <a:ext cx="336" cy="58"/>
                </a:xfrm>
                <a:prstGeom prst="chevron">
                  <a:avLst>
                    <a:gd name="adj" fmla="val 144828"/>
                  </a:avLst>
                </a:prstGeom>
                <a:solidFill>
                  <a:srgbClr val="FFFFFF"/>
                </a:solidFill>
                <a:ln w="12700" cap="sq">
                  <a:solidFill>
                    <a:srgbClr val="808080"/>
                  </a:solidFill>
                  <a:miter lim="800000"/>
                  <a:headEnd type="none" w="sm" len="sm"/>
                  <a:tailEnd type="none" w="sm" len="sm"/>
                </a:ln>
              </p:spPr>
              <p:txBody>
                <a:bodyPr wrap="none" anchor="ctr"/>
                <a:lstStyle/>
                <a:p>
                  <a:endParaRPr lang="en-US">
                    <a:latin typeface="Trebuchet MS" pitchFamily="34" charset="0"/>
                    <a:ea typeface="Osaka"/>
                    <a:cs typeface="Osaka"/>
                  </a:endParaRPr>
                </a:p>
              </p:txBody>
            </p:sp>
            <p:sp>
              <p:nvSpPr>
                <p:cNvPr id="32805" name="AutoShape 13"/>
                <p:cNvSpPr>
                  <a:spLocks noChangeArrowheads="1"/>
                </p:cNvSpPr>
                <p:nvPr/>
              </p:nvSpPr>
              <p:spPr bwMode="auto">
                <a:xfrm rot="-7096833">
                  <a:off x="1868" y="967"/>
                  <a:ext cx="336" cy="59"/>
                </a:xfrm>
                <a:prstGeom prst="chevron">
                  <a:avLst>
                    <a:gd name="adj" fmla="val 142373"/>
                  </a:avLst>
                </a:prstGeom>
                <a:solidFill>
                  <a:srgbClr val="FFFFFF"/>
                </a:solidFill>
                <a:ln w="12700" cap="sq">
                  <a:solidFill>
                    <a:srgbClr val="808080"/>
                  </a:solidFill>
                  <a:miter lim="800000"/>
                  <a:headEnd type="none" w="sm" len="sm"/>
                  <a:tailEnd type="none" w="sm" len="sm"/>
                </a:ln>
              </p:spPr>
              <p:txBody>
                <a:bodyPr wrap="none" anchor="ctr"/>
                <a:lstStyle/>
                <a:p>
                  <a:endParaRPr lang="en-US">
                    <a:latin typeface="Trebuchet MS" pitchFamily="34" charset="0"/>
                    <a:ea typeface="Osaka"/>
                    <a:cs typeface="Osaka"/>
                  </a:endParaRPr>
                </a:p>
              </p:txBody>
            </p:sp>
            <p:sp>
              <p:nvSpPr>
                <p:cNvPr id="11" name="AutoShape 14"/>
                <p:cNvSpPr>
                  <a:spLocks noChangeArrowheads="1"/>
                </p:cNvSpPr>
                <p:nvPr/>
              </p:nvSpPr>
              <p:spPr bwMode="auto">
                <a:xfrm>
                  <a:off x="1873" y="768"/>
                  <a:ext cx="262" cy="242"/>
                </a:xfrm>
                <a:prstGeom prst="star5">
                  <a:avLst/>
                </a:prstGeom>
                <a:gradFill rotWithShape="0">
                  <a:gsLst>
                    <a:gs pos="0">
                      <a:srgbClr val="FFFF00"/>
                    </a:gs>
                    <a:gs pos="100000">
                      <a:srgbClr val="FFFF00">
                        <a:gamma/>
                        <a:shade val="46275"/>
                        <a:invGamma/>
                      </a:srgbClr>
                    </a:gs>
                  </a:gsLst>
                  <a:lin ang="5400000" scaled="1"/>
                </a:gradFill>
                <a:ln w="12700" cap="sq">
                  <a:solidFill>
                    <a:srgbClr val="EAEAEA"/>
                  </a:solidFill>
                  <a:miter lim="800000"/>
                  <a:headEnd type="none" w="sm" len="sm"/>
                  <a:tailEnd type="none" w="sm" len="sm"/>
                </a:ln>
                <a:effectLst/>
              </p:spPr>
              <p:txBody>
                <a:bodyPr wrap="none" anchor="ctr"/>
                <a:lstStyle/>
                <a:p>
                  <a:pPr>
                    <a:defRPr/>
                  </a:pPr>
                  <a:endParaRPr lang="en-US">
                    <a:latin typeface="Trebuchet MS" charset="0"/>
                    <a:ea typeface="Osaka" charset="-128"/>
                  </a:endParaRPr>
                </a:p>
              </p:txBody>
            </p:sp>
          </p:grpSp>
        </p:grpSp>
        <p:pic>
          <p:nvPicPr>
            <p:cNvPr id="32778" name="Picture 22"/>
            <p:cNvPicPr>
              <a:picLocks noChangeAspect="1" noChangeArrowheads="1"/>
            </p:cNvPicPr>
            <p:nvPr/>
          </p:nvPicPr>
          <p:blipFill>
            <a:blip r:embed="rId5" cstate="print"/>
            <a:srcRect/>
            <a:stretch>
              <a:fillRect/>
            </a:stretch>
          </p:blipFill>
          <p:spPr bwMode="auto">
            <a:xfrm>
              <a:off x="4154488" y="4724400"/>
              <a:ext cx="623887" cy="438150"/>
            </a:xfrm>
            <a:prstGeom prst="rect">
              <a:avLst/>
            </a:prstGeom>
            <a:noFill/>
            <a:ln w="9525">
              <a:noFill/>
              <a:miter lim="800000"/>
              <a:headEnd/>
              <a:tailEnd/>
            </a:ln>
          </p:spPr>
        </p:pic>
        <p:grpSp>
          <p:nvGrpSpPr>
            <p:cNvPr id="32779" name="Group 23"/>
            <p:cNvGrpSpPr>
              <a:grpSpLocks/>
            </p:cNvGrpSpPr>
            <p:nvPr/>
          </p:nvGrpSpPr>
          <p:grpSpPr bwMode="auto">
            <a:xfrm>
              <a:off x="4570413" y="4953000"/>
              <a:ext cx="207962" cy="336550"/>
              <a:chOff x="1872" y="768"/>
              <a:chExt cx="264" cy="397"/>
            </a:xfrm>
          </p:grpSpPr>
          <p:sp>
            <p:nvSpPr>
              <p:cNvPr id="32799" name="AutoShape 24"/>
              <p:cNvSpPr>
                <a:spLocks noChangeArrowheads="1"/>
              </p:cNvSpPr>
              <p:nvPr/>
            </p:nvSpPr>
            <p:spPr bwMode="auto">
              <a:xfrm rot="-4293869">
                <a:off x="1805" y="968"/>
                <a:ext cx="336" cy="58"/>
              </a:xfrm>
              <a:prstGeom prst="chevron">
                <a:avLst>
                  <a:gd name="adj" fmla="val 144828"/>
                </a:avLst>
              </a:prstGeom>
              <a:solidFill>
                <a:srgbClr val="FFFFFF"/>
              </a:solidFill>
              <a:ln w="12700" cap="sq">
                <a:solidFill>
                  <a:srgbClr val="808080"/>
                </a:solidFill>
                <a:miter lim="800000"/>
                <a:headEnd type="none" w="sm" len="sm"/>
                <a:tailEnd type="none" w="sm" len="sm"/>
              </a:ln>
            </p:spPr>
            <p:txBody>
              <a:bodyPr wrap="none" anchor="ctr"/>
              <a:lstStyle/>
              <a:p>
                <a:endParaRPr lang="en-US">
                  <a:latin typeface="Trebuchet MS" pitchFamily="34" charset="0"/>
                  <a:ea typeface="Osaka"/>
                  <a:cs typeface="Osaka"/>
                </a:endParaRPr>
              </a:p>
            </p:txBody>
          </p:sp>
          <p:sp>
            <p:nvSpPr>
              <p:cNvPr id="32800" name="AutoShape 25"/>
              <p:cNvSpPr>
                <a:spLocks noChangeArrowheads="1"/>
              </p:cNvSpPr>
              <p:nvPr/>
            </p:nvSpPr>
            <p:spPr bwMode="auto">
              <a:xfrm rot="-7096833">
                <a:off x="1868" y="967"/>
                <a:ext cx="336" cy="59"/>
              </a:xfrm>
              <a:prstGeom prst="chevron">
                <a:avLst>
                  <a:gd name="adj" fmla="val 142373"/>
                </a:avLst>
              </a:prstGeom>
              <a:solidFill>
                <a:srgbClr val="FFFFFF"/>
              </a:solidFill>
              <a:ln w="12700" cap="sq">
                <a:solidFill>
                  <a:srgbClr val="808080"/>
                </a:solidFill>
                <a:miter lim="800000"/>
                <a:headEnd type="none" w="sm" len="sm"/>
                <a:tailEnd type="none" w="sm" len="sm"/>
              </a:ln>
            </p:spPr>
            <p:txBody>
              <a:bodyPr wrap="none" anchor="ctr"/>
              <a:lstStyle/>
              <a:p>
                <a:endParaRPr lang="en-US">
                  <a:latin typeface="Trebuchet MS" pitchFamily="34" charset="0"/>
                  <a:ea typeface="Osaka"/>
                  <a:cs typeface="Osaka"/>
                </a:endParaRPr>
              </a:p>
            </p:txBody>
          </p:sp>
          <p:sp>
            <p:nvSpPr>
              <p:cNvPr id="16" name="AutoShape 26"/>
              <p:cNvSpPr>
                <a:spLocks noChangeArrowheads="1"/>
              </p:cNvSpPr>
              <p:nvPr/>
            </p:nvSpPr>
            <p:spPr bwMode="auto">
              <a:xfrm>
                <a:off x="1872" y="768"/>
                <a:ext cx="264" cy="243"/>
              </a:xfrm>
              <a:prstGeom prst="star5">
                <a:avLst/>
              </a:prstGeom>
              <a:gradFill rotWithShape="0">
                <a:gsLst>
                  <a:gs pos="0">
                    <a:srgbClr val="FFFF00"/>
                  </a:gs>
                  <a:gs pos="100000">
                    <a:srgbClr val="FFFF00">
                      <a:gamma/>
                      <a:shade val="46275"/>
                      <a:invGamma/>
                    </a:srgbClr>
                  </a:gs>
                </a:gsLst>
                <a:lin ang="5400000" scaled="1"/>
              </a:gradFill>
              <a:ln w="12700" cap="sq">
                <a:solidFill>
                  <a:srgbClr val="EAEAEA"/>
                </a:solidFill>
                <a:miter lim="800000"/>
                <a:headEnd type="none" w="sm" len="sm"/>
                <a:tailEnd type="none" w="sm" len="sm"/>
              </a:ln>
              <a:effectLst/>
            </p:spPr>
            <p:txBody>
              <a:bodyPr wrap="none" anchor="ctr"/>
              <a:lstStyle/>
              <a:p>
                <a:pPr>
                  <a:defRPr/>
                </a:pPr>
                <a:endParaRPr lang="en-US">
                  <a:latin typeface="Trebuchet MS" charset="0"/>
                  <a:ea typeface="Osaka" charset="-128"/>
                </a:endParaRPr>
              </a:p>
            </p:txBody>
          </p:sp>
        </p:grpSp>
        <p:grpSp>
          <p:nvGrpSpPr>
            <p:cNvPr id="32780" name="Group 63"/>
            <p:cNvGrpSpPr>
              <a:grpSpLocks/>
            </p:cNvGrpSpPr>
            <p:nvPr/>
          </p:nvGrpSpPr>
          <p:grpSpPr bwMode="auto">
            <a:xfrm>
              <a:off x="4840288" y="5410200"/>
              <a:ext cx="722312" cy="609600"/>
              <a:chOff x="1488" y="1200"/>
              <a:chExt cx="455" cy="384"/>
            </a:xfrm>
          </p:grpSpPr>
          <p:pic>
            <p:nvPicPr>
              <p:cNvPr id="32794" name="Picture 34"/>
              <p:cNvPicPr>
                <a:picLocks noChangeAspect="1" noChangeArrowheads="1"/>
              </p:cNvPicPr>
              <p:nvPr/>
            </p:nvPicPr>
            <p:blipFill>
              <a:blip r:embed="rId6" cstate="print"/>
              <a:srcRect/>
              <a:stretch>
                <a:fillRect/>
              </a:stretch>
            </p:blipFill>
            <p:spPr bwMode="auto">
              <a:xfrm>
                <a:off x="1488" y="1200"/>
                <a:ext cx="455" cy="289"/>
              </a:xfrm>
              <a:prstGeom prst="rect">
                <a:avLst/>
              </a:prstGeom>
              <a:noFill/>
              <a:ln w="9525">
                <a:noFill/>
                <a:miter lim="800000"/>
                <a:headEnd/>
                <a:tailEnd/>
              </a:ln>
            </p:spPr>
          </p:pic>
          <p:grpSp>
            <p:nvGrpSpPr>
              <p:cNvPr id="32795" name="Group 35"/>
              <p:cNvGrpSpPr>
                <a:grpSpLocks/>
              </p:cNvGrpSpPr>
              <p:nvPr/>
            </p:nvGrpSpPr>
            <p:grpSpPr bwMode="auto">
              <a:xfrm>
                <a:off x="1803" y="1371"/>
                <a:ext cx="133" cy="211"/>
                <a:chOff x="1872" y="768"/>
                <a:chExt cx="264" cy="397"/>
              </a:xfrm>
            </p:grpSpPr>
            <p:sp>
              <p:nvSpPr>
                <p:cNvPr id="32796" name="AutoShape 36"/>
                <p:cNvSpPr>
                  <a:spLocks noChangeArrowheads="1"/>
                </p:cNvSpPr>
                <p:nvPr/>
              </p:nvSpPr>
              <p:spPr bwMode="auto">
                <a:xfrm rot="-4293869">
                  <a:off x="1805" y="968"/>
                  <a:ext cx="336" cy="58"/>
                </a:xfrm>
                <a:prstGeom prst="chevron">
                  <a:avLst>
                    <a:gd name="adj" fmla="val 144828"/>
                  </a:avLst>
                </a:prstGeom>
                <a:solidFill>
                  <a:srgbClr val="FFFFFF"/>
                </a:solidFill>
                <a:ln w="12700" cap="sq">
                  <a:solidFill>
                    <a:srgbClr val="808080"/>
                  </a:solidFill>
                  <a:miter lim="800000"/>
                  <a:headEnd type="none" w="sm" len="sm"/>
                  <a:tailEnd type="none" w="sm" len="sm"/>
                </a:ln>
              </p:spPr>
              <p:txBody>
                <a:bodyPr wrap="none" anchor="ctr"/>
                <a:lstStyle/>
                <a:p>
                  <a:endParaRPr lang="en-US">
                    <a:latin typeface="Trebuchet MS" pitchFamily="34" charset="0"/>
                    <a:ea typeface="Osaka"/>
                    <a:cs typeface="Osaka"/>
                  </a:endParaRPr>
                </a:p>
              </p:txBody>
            </p:sp>
            <p:sp>
              <p:nvSpPr>
                <p:cNvPr id="32797" name="AutoShape 37"/>
                <p:cNvSpPr>
                  <a:spLocks noChangeArrowheads="1"/>
                </p:cNvSpPr>
                <p:nvPr/>
              </p:nvSpPr>
              <p:spPr bwMode="auto">
                <a:xfrm rot="-7096833">
                  <a:off x="1868" y="967"/>
                  <a:ext cx="336" cy="59"/>
                </a:xfrm>
                <a:prstGeom prst="chevron">
                  <a:avLst>
                    <a:gd name="adj" fmla="val 142373"/>
                  </a:avLst>
                </a:prstGeom>
                <a:solidFill>
                  <a:srgbClr val="FFFFFF"/>
                </a:solidFill>
                <a:ln w="12700" cap="sq">
                  <a:solidFill>
                    <a:srgbClr val="808080"/>
                  </a:solidFill>
                  <a:miter lim="800000"/>
                  <a:headEnd type="none" w="sm" len="sm"/>
                  <a:tailEnd type="none" w="sm" len="sm"/>
                </a:ln>
              </p:spPr>
              <p:txBody>
                <a:bodyPr wrap="none" anchor="ctr"/>
                <a:lstStyle/>
                <a:p>
                  <a:endParaRPr lang="en-US">
                    <a:latin typeface="Trebuchet MS" pitchFamily="34" charset="0"/>
                    <a:ea typeface="Osaka"/>
                    <a:cs typeface="Osaka"/>
                  </a:endParaRPr>
                </a:p>
              </p:txBody>
            </p:sp>
            <p:sp>
              <p:nvSpPr>
                <p:cNvPr id="22" name="AutoShape 38"/>
                <p:cNvSpPr>
                  <a:spLocks noChangeArrowheads="1"/>
                </p:cNvSpPr>
                <p:nvPr/>
              </p:nvSpPr>
              <p:spPr bwMode="auto">
                <a:xfrm>
                  <a:off x="1872" y="767"/>
                  <a:ext cx="265" cy="246"/>
                </a:xfrm>
                <a:prstGeom prst="star5">
                  <a:avLst/>
                </a:prstGeom>
                <a:gradFill rotWithShape="0">
                  <a:gsLst>
                    <a:gs pos="0">
                      <a:srgbClr val="FFFF00"/>
                    </a:gs>
                    <a:gs pos="100000">
                      <a:srgbClr val="FFFF00">
                        <a:gamma/>
                        <a:shade val="46275"/>
                        <a:invGamma/>
                      </a:srgbClr>
                    </a:gs>
                  </a:gsLst>
                  <a:lin ang="5400000" scaled="1"/>
                </a:gradFill>
                <a:ln w="12700" cap="sq">
                  <a:solidFill>
                    <a:srgbClr val="EAEAEA"/>
                  </a:solidFill>
                  <a:miter lim="800000"/>
                  <a:headEnd type="none" w="sm" len="sm"/>
                  <a:tailEnd type="none" w="sm" len="sm"/>
                </a:ln>
                <a:effectLst/>
              </p:spPr>
              <p:txBody>
                <a:bodyPr wrap="none" anchor="ctr"/>
                <a:lstStyle/>
                <a:p>
                  <a:pPr>
                    <a:defRPr/>
                  </a:pPr>
                  <a:endParaRPr lang="en-US">
                    <a:latin typeface="Trebuchet MS" charset="0"/>
                    <a:ea typeface="Osaka" charset="-128"/>
                  </a:endParaRPr>
                </a:p>
              </p:txBody>
            </p:sp>
          </p:grpSp>
        </p:grpSp>
        <p:grpSp>
          <p:nvGrpSpPr>
            <p:cNvPr id="32781" name="Group 48"/>
            <p:cNvGrpSpPr>
              <a:grpSpLocks/>
            </p:cNvGrpSpPr>
            <p:nvPr/>
          </p:nvGrpSpPr>
          <p:grpSpPr bwMode="auto">
            <a:xfrm>
              <a:off x="4078288" y="5486400"/>
              <a:ext cx="703262" cy="488950"/>
              <a:chOff x="720" y="1824"/>
              <a:chExt cx="443" cy="308"/>
            </a:xfrm>
          </p:grpSpPr>
          <p:pic>
            <p:nvPicPr>
              <p:cNvPr id="32789" name="Picture 31"/>
              <p:cNvPicPr>
                <a:picLocks noChangeAspect="1" noChangeArrowheads="1"/>
              </p:cNvPicPr>
              <p:nvPr/>
            </p:nvPicPr>
            <p:blipFill>
              <a:blip r:embed="rId7" cstate="print"/>
              <a:srcRect l="7295" t="17030" r="17934" b="19716"/>
              <a:stretch>
                <a:fillRect/>
              </a:stretch>
            </p:blipFill>
            <p:spPr bwMode="auto">
              <a:xfrm>
                <a:off x="720" y="1824"/>
                <a:ext cx="443" cy="281"/>
              </a:xfrm>
              <a:prstGeom prst="rect">
                <a:avLst/>
              </a:prstGeom>
              <a:noFill/>
              <a:ln w="9525">
                <a:noFill/>
                <a:miter lim="800000"/>
                <a:headEnd/>
                <a:tailEnd/>
              </a:ln>
            </p:spPr>
          </p:pic>
          <p:grpSp>
            <p:nvGrpSpPr>
              <p:cNvPr id="32790" name="Group 39"/>
              <p:cNvGrpSpPr>
                <a:grpSpLocks/>
              </p:cNvGrpSpPr>
              <p:nvPr/>
            </p:nvGrpSpPr>
            <p:grpSpPr bwMode="auto">
              <a:xfrm>
                <a:off x="1022" y="1919"/>
                <a:ext cx="133" cy="211"/>
                <a:chOff x="1872" y="768"/>
                <a:chExt cx="264" cy="397"/>
              </a:xfrm>
            </p:grpSpPr>
            <p:sp>
              <p:nvSpPr>
                <p:cNvPr id="32791" name="AutoShape 40"/>
                <p:cNvSpPr>
                  <a:spLocks noChangeArrowheads="1"/>
                </p:cNvSpPr>
                <p:nvPr/>
              </p:nvSpPr>
              <p:spPr bwMode="auto">
                <a:xfrm rot="-4293869">
                  <a:off x="1805" y="968"/>
                  <a:ext cx="336" cy="58"/>
                </a:xfrm>
                <a:prstGeom prst="chevron">
                  <a:avLst>
                    <a:gd name="adj" fmla="val 144828"/>
                  </a:avLst>
                </a:prstGeom>
                <a:solidFill>
                  <a:srgbClr val="FFFFFF"/>
                </a:solidFill>
                <a:ln w="12700" cap="sq">
                  <a:solidFill>
                    <a:srgbClr val="808080"/>
                  </a:solidFill>
                  <a:miter lim="800000"/>
                  <a:headEnd type="none" w="sm" len="sm"/>
                  <a:tailEnd type="none" w="sm" len="sm"/>
                </a:ln>
              </p:spPr>
              <p:txBody>
                <a:bodyPr wrap="none" anchor="ctr"/>
                <a:lstStyle/>
                <a:p>
                  <a:endParaRPr lang="en-US">
                    <a:latin typeface="Trebuchet MS" pitchFamily="34" charset="0"/>
                    <a:ea typeface="Osaka"/>
                    <a:cs typeface="Osaka"/>
                  </a:endParaRPr>
                </a:p>
              </p:txBody>
            </p:sp>
            <p:sp>
              <p:nvSpPr>
                <p:cNvPr id="32792" name="AutoShape 41"/>
                <p:cNvSpPr>
                  <a:spLocks noChangeArrowheads="1"/>
                </p:cNvSpPr>
                <p:nvPr/>
              </p:nvSpPr>
              <p:spPr bwMode="auto">
                <a:xfrm rot="-7096833">
                  <a:off x="1868" y="967"/>
                  <a:ext cx="336" cy="59"/>
                </a:xfrm>
                <a:prstGeom prst="chevron">
                  <a:avLst>
                    <a:gd name="adj" fmla="val 142373"/>
                  </a:avLst>
                </a:prstGeom>
                <a:solidFill>
                  <a:srgbClr val="FFFFFF"/>
                </a:solidFill>
                <a:ln w="12700" cap="sq">
                  <a:solidFill>
                    <a:srgbClr val="808080"/>
                  </a:solidFill>
                  <a:miter lim="800000"/>
                  <a:headEnd type="none" w="sm" len="sm"/>
                  <a:tailEnd type="none" w="sm" len="sm"/>
                </a:ln>
              </p:spPr>
              <p:txBody>
                <a:bodyPr wrap="none" anchor="ctr"/>
                <a:lstStyle/>
                <a:p>
                  <a:endParaRPr lang="en-US">
                    <a:latin typeface="Trebuchet MS" pitchFamily="34" charset="0"/>
                    <a:ea typeface="Osaka"/>
                    <a:cs typeface="Osaka"/>
                  </a:endParaRPr>
                </a:p>
              </p:txBody>
            </p:sp>
            <p:sp>
              <p:nvSpPr>
                <p:cNvPr id="28" name="AutoShape 42"/>
                <p:cNvSpPr>
                  <a:spLocks noChangeArrowheads="1"/>
                </p:cNvSpPr>
                <p:nvPr/>
              </p:nvSpPr>
              <p:spPr bwMode="auto">
                <a:xfrm>
                  <a:off x="1872" y="768"/>
                  <a:ext cx="265" cy="242"/>
                </a:xfrm>
                <a:prstGeom prst="star5">
                  <a:avLst/>
                </a:prstGeom>
                <a:gradFill rotWithShape="0">
                  <a:gsLst>
                    <a:gs pos="0">
                      <a:srgbClr val="FFFF00"/>
                    </a:gs>
                    <a:gs pos="100000">
                      <a:srgbClr val="FFFF00">
                        <a:gamma/>
                        <a:shade val="46275"/>
                        <a:invGamma/>
                      </a:srgbClr>
                    </a:gs>
                  </a:gsLst>
                  <a:lin ang="5400000" scaled="1"/>
                </a:gradFill>
                <a:ln w="12700" cap="sq">
                  <a:solidFill>
                    <a:srgbClr val="EAEAEA"/>
                  </a:solidFill>
                  <a:miter lim="800000"/>
                  <a:headEnd type="none" w="sm" len="sm"/>
                  <a:tailEnd type="none" w="sm" len="sm"/>
                </a:ln>
                <a:effectLst/>
              </p:spPr>
              <p:txBody>
                <a:bodyPr wrap="none" anchor="ctr"/>
                <a:lstStyle/>
                <a:p>
                  <a:pPr>
                    <a:defRPr/>
                  </a:pPr>
                  <a:endParaRPr lang="en-US">
                    <a:latin typeface="Trebuchet MS" charset="0"/>
                    <a:ea typeface="Osaka" charset="-128"/>
                  </a:endParaRPr>
                </a:p>
              </p:txBody>
            </p:sp>
          </p:grpSp>
        </p:grpSp>
        <p:grpSp>
          <p:nvGrpSpPr>
            <p:cNvPr id="32782" name="Group 62"/>
            <p:cNvGrpSpPr>
              <a:grpSpLocks/>
            </p:cNvGrpSpPr>
            <p:nvPr/>
          </p:nvGrpSpPr>
          <p:grpSpPr bwMode="auto">
            <a:xfrm>
              <a:off x="4951413" y="4495800"/>
              <a:ext cx="603250" cy="717550"/>
              <a:chOff x="2064" y="1200"/>
              <a:chExt cx="380" cy="452"/>
            </a:xfrm>
          </p:grpSpPr>
          <p:pic>
            <p:nvPicPr>
              <p:cNvPr id="32784" name="Picture 57"/>
              <p:cNvPicPr>
                <a:picLocks noChangeAspect="1" noChangeArrowheads="1"/>
              </p:cNvPicPr>
              <p:nvPr/>
            </p:nvPicPr>
            <p:blipFill>
              <a:blip r:embed="rId8" cstate="print"/>
              <a:srcRect/>
              <a:stretch>
                <a:fillRect/>
              </a:stretch>
            </p:blipFill>
            <p:spPr bwMode="auto">
              <a:xfrm>
                <a:off x="2064" y="1200"/>
                <a:ext cx="380" cy="384"/>
              </a:xfrm>
              <a:prstGeom prst="rect">
                <a:avLst/>
              </a:prstGeom>
              <a:noFill/>
              <a:ln w="9525">
                <a:noFill/>
                <a:miter lim="800000"/>
                <a:headEnd/>
                <a:tailEnd/>
              </a:ln>
            </p:spPr>
          </p:pic>
          <p:grpSp>
            <p:nvGrpSpPr>
              <p:cNvPr id="32785" name="Group 58"/>
              <p:cNvGrpSpPr>
                <a:grpSpLocks/>
              </p:cNvGrpSpPr>
              <p:nvPr/>
            </p:nvGrpSpPr>
            <p:grpSpPr bwMode="auto">
              <a:xfrm>
                <a:off x="2283" y="1439"/>
                <a:ext cx="133" cy="211"/>
                <a:chOff x="1872" y="768"/>
                <a:chExt cx="264" cy="397"/>
              </a:xfrm>
            </p:grpSpPr>
            <p:sp>
              <p:nvSpPr>
                <p:cNvPr id="32786" name="AutoShape 59"/>
                <p:cNvSpPr>
                  <a:spLocks noChangeArrowheads="1"/>
                </p:cNvSpPr>
                <p:nvPr/>
              </p:nvSpPr>
              <p:spPr bwMode="auto">
                <a:xfrm rot="-4293869">
                  <a:off x="1805" y="968"/>
                  <a:ext cx="336" cy="58"/>
                </a:xfrm>
                <a:prstGeom prst="chevron">
                  <a:avLst>
                    <a:gd name="adj" fmla="val 144828"/>
                  </a:avLst>
                </a:prstGeom>
                <a:solidFill>
                  <a:srgbClr val="FFFFFF"/>
                </a:solidFill>
                <a:ln w="12700" cap="sq">
                  <a:solidFill>
                    <a:srgbClr val="808080"/>
                  </a:solidFill>
                  <a:miter lim="800000"/>
                  <a:headEnd type="none" w="sm" len="sm"/>
                  <a:tailEnd type="none" w="sm" len="sm"/>
                </a:ln>
              </p:spPr>
              <p:txBody>
                <a:bodyPr wrap="none" anchor="ctr"/>
                <a:lstStyle/>
                <a:p>
                  <a:endParaRPr lang="en-US">
                    <a:latin typeface="Trebuchet MS" pitchFamily="34" charset="0"/>
                    <a:ea typeface="Osaka"/>
                    <a:cs typeface="Osaka"/>
                  </a:endParaRPr>
                </a:p>
              </p:txBody>
            </p:sp>
            <p:sp>
              <p:nvSpPr>
                <p:cNvPr id="32787" name="AutoShape 60"/>
                <p:cNvSpPr>
                  <a:spLocks noChangeArrowheads="1"/>
                </p:cNvSpPr>
                <p:nvPr/>
              </p:nvSpPr>
              <p:spPr bwMode="auto">
                <a:xfrm rot="-7096833">
                  <a:off x="1868" y="967"/>
                  <a:ext cx="336" cy="59"/>
                </a:xfrm>
                <a:prstGeom prst="chevron">
                  <a:avLst>
                    <a:gd name="adj" fmla="val 142373"/>
                  </a:avLst>
                </a:prstGeom>
                <a:solidFill>
                  <a:srgbClr val="FFFFFF"/>
                </a:solidFill>
                <a:ln w="12700" cap="sq">
                  <a:solidFill>
                    <a:srgbClr val="808080"/>
                  </a:solidFill>
                  <a:miter lim="800000"/>
                  <a:headEnd type="none" w="sm" len="sm"/>
                  <a:tailEnd type="none" w="sm" len="sm"/>
                </a:ln>
              </p:spPr>
              <p:txBody>
                <a:bodyPr wrap="none" anchor="ctr"/>
                <a:lstStyle/>
                <a:p>
                  <a:endParaRPr lang="en-US">
                    <a:latin typeface="Trebuchet MS" pitchFamily="34" charset="0"/>
                    <a:ea typeface="Osaka"/>
                    <a:cs typeface="Osaka"/>
                  </a:endParaRPr>
                </a:p>
              </p:txBody>
            </p:sp>
            <p:sp>
              <p:nvSpPr>
                <p:cNvPr id="34" name="AutoShape 61"/>
                <p:cNvSpPr>
                  <a:spLocks noChangeArrowheads="1"/>
                </p:cNvSpPr>
                <p:nvPr/>
              </p:nvSpPr>
              <p:spPr bwMode="auto">
                <a:xfrm>
                  <a:off x="1871" y="769"/>
                  <a:ext cx="265" cy="244"/>
                </a:xfrm>
                <a:prstGeom prst="star5">
                  <a:avLst/>
                </a:prstGeom>
                <a:gradFill rotWithShape="0">
                  <a:gsLst>
                    <a:gs pos="0">
                      <a:srgbClr val="FFFF00"/>
                    </a:gs>
                    <a:gs pos="100000">
                      <a:srgbClr val="FFFF00">
                        <a:gamma/>
                        <a:shade val="46275"/>
                        <a:invGamma/>
                      </a:srgbClr>
                    </a:gs>
                  </a:gsLst>
                  <a:lin ang="5400000" scaled="1"/>
                </a:gradFill>
                <a:ln w="12700" cap="sq">
                  <a:solidFill>
                    <a:srgbClr val="EAEAEA"/>
                  </a:solidFill>
                  <a:miter lim="800000"/>
                  <a:headEnd type="none" w="sm" len="sm"/>
                  <a:tailEnd type="none" w="sm" len="sm"/>
                </a:ln>
                <a:effectLst/>
              </p:spPr>
              <p:txBody>
                <a:bodyPr wrap="none" anchor="ctr"/>
                <a:lstStyle/>
                <a:p>
                  <a:pPr>
                    <a:defRPr/>
                  </a:pPr>
                  <a:endParaRPr lang="en-US">
                    <a:latin typeface="Trebuchet MS" charset="0"/>
                    <a:ea typeface="Osaka" charset="-128"/>
                  </a:endParaRPr>
                </a:p>
              </p:txBody>
            </p:sp>
          </p:grpSp>
        </p:grpSp>
        <p:sp>
          <p:nvSpPr>
            <p:cNvPr id="32783" name="TextBox 35"/>
            <p:cNvSpPr txBox="1">
              <a:spLocks noChangeArrowheads="1"/>
            </p:cNvSpPr>
            <p:nvPr/>
          </p:nvSpPr>
          <p:spPr bwMode="auto">
            <a:xfrm>
              <a:off x="2656261" y="4724400"/>
              <a:ext cx="544139" cy="830997"/>
            </a:xfrm>
            <a:prstGeom prst="rect">
              <a:avLst/>
            </a:prstGeom>
            <a:noFill/>
            <a:ln w="9525">
              <a:noFill/>
              <a:miter lim="800000"/>
              <a:headEnd/>
              <a:tailEnd/>
            </a:ln>
          </p:spPr>
          <p:txBody>
            <a:bodyPr wrap="none">
              <a:spAutoFit/>
            </a:bodyPr>
            <a:lstStyle/>
            <a:p>
              <a:r>
                <a:rPr lang="en-US" sz="4800">
                  <a:latin typeface="Trebuchet MS" pitchFamily="34" charset="0"/>
                  <a:ea typeface="Osaka"/>
                  <a:cs typeface="Osaka"/>
                </a:rPr>
                <a:t>+</a:t>
              </a:r>
            </a:p>
          </p:txBody>
        </p:sp>
      </p:grpSp>
      <p:sp>
        <p:nvSpPr>
          <p:cNvPr id="32774" name="Horizontal Scroll 36"/>
          <p:cNvSpPr>
            <a:spLocks noChangeArrowheads="1"/>
          </p:cNvSpPr>
          <p:nvPr/>
        </p:nvSpPr>
        <p:spPr bwMode="auto">
          <a:xfrm>
            <a:off x="1219200" y="4191000"/>
            <a:ext cx="1447800" cy="987425"/>
          </a:xfrm>
          <a:prstGeom prst="horizontalScroll">
            <a:avLst>
              <a:gd name="adj" fmla="val 12500"/>
            </a:avLst>
          </a:prstGeom>
          <a:gradFill rotWithShape="1">
            <a:gsLst>
              <a:gs pos="0">
                <a:srgbClr val="979557"/>
              </a:gs>
              <a:gs pos="100000">
                <a:srgbClr val="E6E78C"/>
              </a:gs>
            </a:gsLst>
            <a:lin ang="21060000"/>
          </a:gradFill>
          <a:ln w="9525">
            <a:solidFill>
              <a:schemeClr val="tx1"/>
            </a:solidFill>
            <a:round/>
            <a:headEnd/>
            <a:tailEnd/>
          </a:ln>
        </p:spPr>
        <p:txBody>
          <a:bodyPr anchor="ctr"/>
          <a:lstStyle/>
          <a:p>
            <a:pPr algn="ctr"/>
            <a:r>
              <a:rPr lang="en-US" sz="2800">
                <a:latin typeface="Handwriting - Dakota"/>
                <a:ea typeface="Osaka"/>
                <a:cs typeface="Osaka"/>
              </a:rPr>
              <a:t>Policy</a:t>
            </a:r>
          </a:p>
        </p:txBody>
      </p:sp>
      <p:sp>
        <p:nvSpPr>
          <p:cNvPr id="32775" name="TextBox 4"/>
          <p:cNvSpPr txBox="1">
            <a:spLocks noChangeArrowheads="1"/>
          </p:cNvSpPr>
          <p:nvPr/>
        </p:nvSpPr>
        <p:spPr bwMode="auto">
          <a:xfrm>
            <a:off x="6248400" y="4038600"/>
            <a:ext cx="1354138" cy="1446213"/>
          </a:xfrm>
          <a:prstGeom prst="rect">
            <a:avLst/>
          </a:prstGeom>
          <a:noFill/>
          <a:ln w="9525">
            <a:noFill/>
            <a:miter lim="800000"/>
            <a:headEnd/>
            <a:tailEnd/>
          </a:ln>
        </p:spPr>
        <p:txBody>
          <a:bodyPr>
            <a:spAutoFit/>
          </a:bodyPr>
          <a:lstStyle/>
          <a:p>
            <a:r>
              <a:rPr lang="en-US" sz="8800">
                <a:solidFill>
                  <a:srgbClr val="008000"/>
                </a:solidFill>
                <a:latin typeface="Zapf Dingbats"/>
                <a:ea typeface="Osaka"/>
                <a:cs typeface="Osaka"/>
              </a:rPr>
              <a:t>✔</a:t>
            </a:r>
            <a:endParaRPr lang="en-US" sz="8800">
              <a:solidFill>
                <a:srgbClr val="008000"/>
              </a:solidFill>
              <a:latin typeface="Trebuchet MS" pitchFamily="34" charset="0"/>
              <a:ea typeface="Osaka"/>
              <a:cs typeface="Osaka"/>
            </a:endParaRPr>
          </a:p>
        </p:txBody>
      </p:sp>
      <p:sp>
        <p:nvSpPr>
          <p:cNvPr id="40" name="Rounded Rectangle 39"/>
          <p:cNvSpPr/>
          <p:nvPr/>
        </p:nvSpPr>
        <p:spPr>
          <a:xfrm>
            <a:off x="2133600" y="0"/>
            <a:ext cx="4495800" cy="6096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Security and Trust: Adam Lee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0" y="304800"/>
            <a:ext cx="9144000" cy="914400"/>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t>Flexible proof-based authorization</a:t>
            </a:r>
          </a:p>
        </p:txBody>
      </p:sp>
      <p:grpSp>
        <p:nvGrpSpPr>
          <p:cNvPr id="33795" name="Group 48"/>
          <p:cNvGrpSpPr>
            <a:grpSpLocks/>
          </p:cNvGrpSpPr>
          <p:nvPr/>
        </p:nvGrpSpPr>
        <p:grpSpPr bwMode="auto">
          <a:xfrm>
            <a:off x="2925763" y="1295400"/>
            <a:ext cx="1112837" cy="1409700"/>
            <a:chOff x="1603" y="985"/>
            <a:chExt cx="701" cy="888"/>
          </a:xfrm>
        </p:grpSpPr>
        <p:sp>
          <p:nvSpPr>
            <p:cNvPr id="33826" name="Oval 4"/>
            <p:cNvSpPr>
              <a:spLocks noChangeArrowheads="1"/>
            </p:cNvSpPr>
            <p:nvPr/>
          </p:nvSpPr>
          <p:spPr bwMode="auto">
            <a:xfrm>
              <a:off x="1919" y="985"/>
              <a:ext cx="144" cy="144"/>
            </a:xfrm>
            <a:prstGeom prst="ellipse">
              <a:avLst/>
            </a:prstGeom>
            <a:solidFill>
              <a:srgbClr val="FFCC00"/>
            </a:solidFill>
            <a:ln w="9525">
              <a:solidFill>
                <a:schemeClr val="tx1"/>
              </a:solidFill>
              <a:round/>
              <a:headEnd/>
              <a:tailEnd/>
            </a:ln>
          </p:spPr>
          <p:txBody>
            <a:bodyPr wrap="none" anchor="ctr"/>
            <a:lstStyle/>
            <a:p>
              <a:endParaRPr lang="en-US">
                <a:latin typeface="Trebuchet MS" pitchFamily="34" charset="0"/>
                <a:ea typeface="Osaka"/>
                <a:cs typeface="Osaka"/>
              </a:endParaRPr>
            </a:p>
          </p:txBody>
        </p:sp>
        <p:sp>
          <p:nvSpPr>
            <p:cNvPr id="33827" name="Oval 6"/>
            <p:cNvSpPr>
              <a:spLocks noChangeArrowheads="1"/>
            </p:cNvSpPr>
            <p:nvPr/>
          </p:nvSpPr>
          <p:spPr bwMode="auto">
            <a:xfrm>
              <a:off x="1747" y="1201"/>
              <a:ext cx="144" cy="144"/>
            </a:xfrm>
            <a:prstGeom prst="ellipse">
              <a:avLst/>
            </a:prstGeom>
            <a:solidFill>
              <a:srgbClr val="CCFFFF"/>
            </a:solidFill>
            <a:ln w="9525">
              <a:solidFill>
                <a:schemeClr val="tx1"/>
              </a:solidFill>
              <a:round/>
              <a:headEnd/>
              <a:tailEnd/>
            </a:ln>
          </p:spPr>
          <p:txBody>
            <a:bodyPr wrap="none" anchor="ctr"/>
            <a:lstStyle/>
            <a:p>
              <a:endParaRPr lang="en-US">
                <a:latin typeface="Trebuchet MS" pitchFamily="34" charset="0"/>
                <a:ea typeface="Osaka"/>
                <a:cs typeface="Osaka"/>
              </a:endParaRPr>
            </a:p>
          </p:txBody>
        </p:sp>
        <p:cxnSp>
          <p:nvCxnSpPr>
            <p:cNvPr id="33828" name="AutoShape 7"/>
            <p:cNvCxnSpPr>
              <a:cxnSpLocks noChangeShapeType="1"/>
              <a:stCxn id="33826" idx="3"/>
              <a:endCxn id="33827" idx="0"/>
            </p:cNvCxnSpPr>
            <p:nvPr/>
          </p:nvCxnSpPr>
          <p:spPr bwMode="auto">
            <a:xfrm flipH="1">
              <a:off x="1819" y="1108"/>
              <a:ext cx="121" cy="93"/>
            </a:xfrm>
            <a:prstGeom prst="straightConnector1">
              <a:avLst/>
            </a:prstGeom>
            <a:noFill/>
            <a:ln w="9525">
              <a:solidFill>
                <a:schemeClr val="tx1"/>
              </a:solidFill>
              <a:round/>
              <a:headEnd/>
              <a:tailEnd/>
            </a:ln>
          </p:spPr>
        </p:cxnSp>
        <p:sp>
          <p:nvSpPr>
            <p:cNvPr id="33829" name="Oval 9"/>
            <p:cNvSpPr>
              <a:spLocks noChangeArrowheads="1"/>
            </p:cNvSpPr>
            <p:nvPr/>
          </p:nvSpPr>
          <p:spPr bwMode="auto">
            <a:xfrm>
              <a:off x="2159" y="1201"/>
              <a:ext cx="144" cy="144"/>
            </a:xfrm>
            <a:prstGeom prst="ellipse">
              <a:avLst/>
            </a:prstGeom>
            <a:solidFill>
              <a:schemeClr val="tx2"/>
            </a:solidFill>
            <a:ln w="9525">
              <a:solidFill>
                <a:schemeClr val="tx1"/>
              </a:solidFill>
              <a:round/>
              <a:headEnd/>
              <a:tailEnd/>
            </a:ln>
          </p:spPr>
          <p:txBody>
            <a:bodyPr wrap="none" anchor="ctr"/>
            <a:lstStyle/>
            <a:p>
              <a:endParaRPr lang="en-US">
                <a:latin typeface="Trebuchet MS" pitchFamily="34" charset="0"/>
                <a:ea typeface="Osaka"/>
                <a:cs typeface="Osaka"/>
              </a:endParaRPr>
            </a:p>
          </p:txBody>
        </p:sp>
        <p:cxnSp>
          <p:nvCxnSpPr>
            <p:cNvPr id="33830" name="AutoShape 10"/>
            <p:cNvCxnSpPr>
              <a:cxnSpLocks noChangeShapeType="1"/>
              <a:stCxn id="33826" idx="5"/>
              <a:endCxn id="33829" idx="1"/>
            </p:cNvCxnSpPr>
            <p:nvPr/>
          </p:nvCxnSpPr>
          <p:spPr bwMode="auto">
            <a:xfrm>
              <a:off x="2042" y="1108"/>
              <a:ext cx="138" cy="114"/>
            </a:xfrm>
            <a:prstGeom prst="straightConnector1">
              <a:avLst/>
            </a:prstGeom>
            <a:noFill/>
            <a:ln w="9525">
              <a:solidFill>
                <a:schemeClr val="tx1"/>
              </a:solidFill>
              <a:round/>
              <a:headEnd/>
              <a:tailEnd/>
            </a:ln>
          </p:spPr>
        </p:cxnSp>
        <p:sp>
          <p:nvSpPr>
            <p:cNvPr id="33831" name="Oval 12"/>
            <p:cNvSpPr>
              <a:spLocks noChangeArrowheads="1"/>
            </p:cNvSpPr>
            <p:nvPr/>
          </p:nvSpPr>
          <p:spPr bwMode="auto">
            <a:xfrm>
              <a:off x="2159" y="1447"/>
              <a:ext cx="144" cy="144"/>
            </a:xfrm>
            <a:prstGeom prst="ellipse">
              <a:avLst/>
            </a:prstGeom>
            <a:solidFill>
              <a:srgbClr val="FF6600"/>
            </a:solidFill>
            <a:ln w="9525">
              <a:solidFill>
                <a:schemeClr val="tx1"/>
              </a:solidFill>
              <a:round/>
              <a:headEnd/>
              <a:tailEnd/>
            </a:ln>
          </p:spPr>
          <p:txBody>
            <a:bodyPr wrap="none" anchor="ctr"/>
            <a:lstStyle/>
            <a:p>
              <a:endParaRPr lang="en-US">
                <a:latin typeface="Trebuchet MS" pitchFamily="34" charset="0"/>
                <a:ea typeface="Osaka"/>
                <a:cs typeface="Osaka"/>
              </a:endParaRPr>
            </a:p>
          </p:txBody>
        </p:sp>
        <p:cxnSp>
          <p:nvCxnSpPr>
            <p:cNvPr id="33832" name="AutoShape 13"/>
            <p:cNvCxnSpPr>
              <a:cxnSpLocks noChangeShapeType="1"/>
              <a:stCxn id="33829" idx="4"/>
              <a:endCxn id="33831" idx="0"/>
            </p:cNvCxnSpPr>
            <p:nvPr/>
          </p:nvCxnSpPr>
          <p:spPr bwMode="auto">
            <a:xfrm>
              <a:off x="2231" y="1345"/>
              <a:ext cx="0" cy="102"/>
            </a:xfrm>
            <a:prstGeom prst="straightConnector1">
              <a:avLst/>
            </a:prstGeom>
            <a:noFill/>
            <a:ln w="9525">
              <a:solidFill>
                <a:schemeClr val="tx1"/>
              </a:solidFill>
              <a:round/>
              <a:headEnd/>
              <a:tailEnd/>
            </a:ln>
          </p:spPr>
        </p:cxnSp>
        <p:cxnSp>
          <p:nvCxnSpPr>
            <p:cNvPr id="33833" name="AutoShape 16"/>
            <p:cNvCxnSpPr>
              <a:cxnSpLocks noChangeShapeType="1"/>
              <a:stCxn id="33827" idx="3"/>
              <a:endCxn id="33836" idx="0"/>
            </p:cNvCxnSpPr>
            <p:nvPr/>
          </p:nvCxnSpPr>
          <p:spPr bwMode="auto">
            <a:xfrm flipH="1">
              <a:off x="1675" y="1324"/>
              <a:ext cx="93" cy="117"/>
            </a:xfrm>
            <a:prstGeom prst="straightConnector1">
              <a:avLst/>
            </a:prstGeom>
            <a:noFill/>
            <a:ln w="9525">
              <a:solidFill>
                <a:schemeClr val="tx1"/>
              </a:solidFill>
              <a:round/>
              <a:headEnd/>
              <a:tailEnd/>
            </a:ln>
          </p:spPr>
        </p:cxnSp>
        <p:cxnSp>
          <p:nvCxnSpPr>
            <p:cNvPr id="33834" name="AutoShape 19"/>
            <p:cNvCxnSpPr>
              <a:cxnSpLocks noChangeShapeType="1"/>
              <a:stCxn id="33831" idx="4"/>
              <a:endCxn id="33835" idx="0"/>
            </p:cNvCxnSpPr>
            <p:nvPr/>
          </p:nvCxnSpPr>
          <p:spPr bwMode="auto">
            <a:xfrm>
              <a:off x="2231" y="1591"/>
              <a:ext cx="1" cy="138"/>
            </a:xfrm>
            <a:prstGeom prst="straightConnector1">
              <a:avLst/>
            </a:prstGeom>
            <a:noFill/>
            <a:ln w="9525">
              <a:solidFill>
                <a:schemeClr val="tx1"/>
              </a:solidFill>
              <a:round/>
              <a:headEnd/>
              <a:tailEnd/>
            </a:ln>
          </p:spPr>
        </p:cxnSp>
        <p:sp>
          <p:nvSpPr>
            <p:cNvPr id="33835" name="Oval 20"/>
            <p:cNvSpPr>
              <a:spLocks noChangeArrowheads="1"/>
            </p:cNvSpPr>
            <p:nvPr/>
          </p:nvSpPr>
          <p:spPr bwMode="auto">
            <a:xfrm>
              <a:off x="2160" y="1729"/>
              <a:ext cx="144" cy="144"/>
            </a:xfrm>
            <a:prstGeom prst="ellipse">
              <a:avLst/>
            </a:prstGeom>
            <a:solidFill>
              <a:srgbClr val="008080"/>
            </a:solidFill>
            <a:ln w="9525">
              <a:solidFill>
                <a:schemeClr val="tx1"/>
              </a:solidFill>
              <a:round/>
              <a:headEnd/>
              <a:tailEnd/>
            </a:ln>
          </p:spPr>
          <p:txBody>
            <a:bodyPr wrap="none" anchor="ctr"/>
            <a:lstStyle/>
            <a:p>
              <a:endParaRPr lang="en-US">
                <a:latin typeface="Trebuchet MS" pitchFamily="34" charset="0"/>
                <a:ea typeface="Osaka"/>
                <a:cs typeface="Osaka"/>
              </a:endParaRPr>
            </a:p>
          </p:txBody>
        </p:sp>
        <p:sp>
          <p:nvSpPr>
            <p:cNvPr id="33836" name="Oval 21"/>
            <p:cNvSpPr>
              <a:spLocks noChangeArrowheads="1"/>
            </p:cNvSpPr>
            <p:nvPr/>
          </p:nvSpPr>
          <p:spPr bwMode="auto">
            <a:xfrm>
              <a:off x="1603" y="1441"/>
              <a:ext cx="144" cy="144"/>
            </a:xfrm>
            <a:prstGeom prst="ellipse">
              <a:avLst/>
            </a:prstGeom>
            <a:solidFill>
              <a:srgbClr val="FF99CC"/>
            </a:solidFill>
            <a:ln w="9525">
              <a:solidFill>
                <a:schemeClr val="tx1"/>
              </a:solidFill>
              <a:round/>
              <a:headEnd/>
              <a:tailEnd/>
            </a:ln>
          </p:spPr>
          <p:txBody>
            <a:bodyPr wrap="none" anchor="ctr"/>
            <a:lstStyle/>
            <a:p>
              <a:endParaRPr lang="en-US">
                <a:latin typeface="Trebuchet MS" pitchFamily="34" charset="0"/>
                <a:ea typeface="Osaka"/>
                <a:cs typeface="Osaka"/>
              </a:endParaRPr>
            </a:p>
          </p:txBody>
        </p:sp>
        <p:sp>
          <p:nvSpPr>
            <p:cNvPr id="33837" name="Oval 22"/>
            <p:cNvSpPr>
              <a:spLocks noChangeArrowheads="1"/>
            </p:cNvSpPr>
            <p:nvPr/>
          </p:nvSpPr>
          <p:spPr bwMode="auto">
            <a:xfrm>
              <a:off x="1871" y="1441"/>
              <a:ext cx="144" cy="144"/>
            </a:xfrm>
            <a:prstGeom prst="ellipse">
              <a:avLst/>
            </a:prstGeom>
            <a:solidFill>
              <a:schemeClr val="hlink"/>
            </a:solidFill>
            <a:ln w="9525">
              <a:solidFill>
                <a:schemeClr val="tx1"/>
              </a:solidFill>
              <a:round/>
              <a:headEnd/>
              <a:tailEnd/>
            </a:ln>
          </p:spPr>
          <p:txBody>
            <a:bodyPr wrap="none" anchor="ctr"/>
            <a:lstStyle/>
            <a:p>
              <a:endParaRPr lang="en-US">
                <a:latin typeface="Trebuchet MS" pitchFamily="34" charset="0"/>
                <a:ea typeface="Osaka"/>
                <a:cs typeface="Osaka"/>
              </a:endParaRPr>
            </a:p>
          </p:txBody>
        </p:sp>
        <p:cxnSp>
          <p:nvCxnSpPr>
            <p:cNvPr id="33838" name="AutoShape 23"/>
            <p:cNvCxnSpPr>
              <a:cxnSpLocks noChangeShapeType="1"/>
              <a:stCxn id="33827" idx="5"/>
              <a:endCxn id="33837" idx="0"/>
            </p:cNvCxnSpPr>
            <p:nvPr/>
          </p:nvCxnSpPr>
          <p:spPr bwMode="auto">
            <a:xfrm>
              <a:off x="1870" y="1324"/>
              <a:ext cx="73" cy="117"/>
            </a:xfrm>
            <a:prstGeom prst="straightConnector1">
              <a:avLst/>
            </a:prstGeom>
            <a:noFill/>
            <a:ln w="9525">
              <a:solidFill>
                <a:schemeClr val="tx1"/>
              </a:solidFill>
              <a:round/>
              <a:headEnd/>
              <a:tailEnd/>
            </a:ln>
          </p:spPr>
        </p:cxnSp>
      </p:grpSp>
      <p:grpSp>
        <p:nvGrpSpPr>
          <p:cNvPr id="33796" name="Group 49"/>
          <p:cNvGrpSpPr>
            <a:grpSpLocks/>
          </p:cNvGrpSpPr>
          <p:nvPr/>
        </p:nvGrpSpPr>
        <p:grpSpPr bwMode="auto">
          <a:xfrm>
            <a:off x="5440363" y="1293813"/>
            <a:ext cx="1112837" cy="1409700"/>
            <a:chOff x="3187" y="984"/>
            <a:chExt cx="701" cy="888"/>
          </a:xfrm>
        </p:grpSpPr>
        <p:sp>
          <p:nvSpPr>
            <p:cNvPr id="33813" name="Oval 24"/>
            <p:cNvSpPr>
              <a:spLocks noChangeArrowheads="1"/>
            </p:cNvSpPr>
            <p:nvPr/>
          </p:nvSpPr>
          <p:spPr bwMode="auto">
            <a:xfrm>
              <a:off x="3503" y="984"/>
              <a:ext cx="144" cy="144"/>
            </a:xfrm>
            <a:prstGeom prst="ellipse">
              <a:avLst/>
            </a:prstGeom>
            <a:solidFill>
              <a:srgbClr val="FFCC00"/>
            </a:solidFill>
            <a:ln w="9525">
              <a:solidFill>
                <a:schemeClr val="tx1"/>
              </a:solidFill>
              <a:round/>
              <a:headEnd/>
              <a:tailEnd/>
            </a:ln>
          </p:spPr>
          <p:txBody>
            <a:bodyPr wrap="none" anchor="ctr"/>
            <a:lstStyle/>
            <a:p>
              <a:endParaRPr lang="en-US">
                <a:latin typeface="Trebuchet MS" pitchFamily="34" charset="0"/>
                <a:ea typeface="Osaka"/>
                <a:cs typeface="Osaka"/>
              </a:endParaRPr>
            </a:p>
          </p:txBody>
        </p:sp>
        <p:sp>
          <p:nvSpPr>
            <p:cNvPr id="33814" name="Oval 25"/>
            <p:cNvSpPr>
              <a:spLocks noChangeArrowheads="1"/>
            </p:cNvSpPr>
            <p:nvPr/>
          </p:nvSpPr>
          <p:spPr bwMode="auto">
            <a:xfrm>
              <a:off x="3331" y="1200"/>
              <a:ext cx="144" cy="144"/>
            </a:xfrm>
            <a:prstGeom prst="ellipse">
              <a:avLst/>
            </a:prstGeom>
            <a:solidFill>
              <a:srgbClr val="CCFFFF"/>
            </a:solidFill>
            <a:ln w="9525">
              <a:solidFill>
                <a:schemeClr val="tx1"/>
              </a:solidFill>
              <a:round/>
              <a:headEnd/>
              <a:tailEnd/>
            </a:ln>
          </p:spPr>
          <p:txBody>
            <a:bodyPr wrap="none" anchor="ctr"/>
            <a:lstStyle/>
            <a:p>
              <a:endParaRPr lang="en-US">
                <a:latin typeface="Trebuchet MS" pitchFamily="34" charset="0"/>
                <a:ea typeface="Osaka"/>
                <a:cs typeface="Osaka"/>
              </a:endParaRPr>
            </a:p>
          </p:txBody>
        </p:sp>
        <p:cxnSp>
          <p:nvCxnSpPr>
            <p:cNvPr id="33815" name="AutoShape 26"/>
            <p:cNvCxnSpPr>
              <a:cxnSpLocks noChangeShapeType="1"/>
              <a:stCxn id="33813" idx="3"/>
              <a:endCxn id="33814" idx="0"/>
            </p:cNvCxnSpPr>
            <p:nvPr/>
          </p:nvCxnSpPr>
          <p:spPr bwMode="auto">
            <a:xfrm flipH="1">
              <a:off x="3403" y="1107"/>
              <a:ext cx="121" cy="93"/>
            </a:xfrm>
            <a:prstGeom prst="straightConnector1">
              <a:avLst/>
            </a:prstGeom>
            <a:noFill/>
            <a:ln w="9525">
              <a:solidFill>
                <a:schemeClr val="tx1"/>
              </a:solidFill>
              <a:round/>
              <a:headEnd/>
              <a:tailEnd/>
            </a:ln>
          </p:spPr>
        </p:cxnSp>
        <p:sp>
          <p:nvSpPr>
            <p:cNvPr id="33816" name="Oval 27"/>
            <p:cNvSpPr>
              <a:spLocks noChangeArrowheads="1"/>
            </p:cNvSpPr>
            <p:nvPr/>
          </p:nvSpPr>
          <p:spPr bwMode="auto">
            <a:xfrm>
              <a:off x="3743" y="1200"/>
              <a:ext cx="144" cy="144"/>
            </a:xfrm>
            <a:prstGeom prst="ellipse">
              <a:avLst/>
            </a:prstGeom>
            <a:solidFill>
              <a:schemeClr val="tx2"/>
            </a:solidFill>
            <a:ln w="9525">
              <a:solidFill>
                <a:schemeClr val="tx1"/>
              </a:solidFill>
              <a:round/>
              <a:headEnd/>
              <a:tailEnd/>
            </a:ln>
          </p:spPr>
          <p:txBody>
            <a:bodyPr wrap="none" anchor="ctr"/>
            <a:lstStyle/>
            <a:p>
              <a:endParaRPr lang="en-US">
                <a:latin typeface="Trebuchet MS" pitchFamily="34" charset="0"/>
                <a:ea typeface="Osaka"/>
                <a:cs typeface="Osaka"/>
              </a:endParaRPr>
            </a:p>
          </p:txBody>
        </p:sp>
        <p:cxnSp>
          <p:nvCxnSpPr>
            <p:cNvPr id="33817" name="AutoShape 28"/>
            <p:cNvCxnSpPr>
              <a:cxnSpLocks noChangeShapeType="1"/>
              <a:stCxn id="33813" idx="5"/>
              <a:endCxn id="33816" idx="1"/>
            </p:cNvCxnSpPr>
            <p:nvPr/>
          </p:nvCxnSpPr>
          <p:spPr bwMode="auto">
            <a:xfrm>
              <a:off x="3626" y="1107"/>
              <a:ext cx="138" cy="114"/>
            </a:xfrm>
            <a:prstGeom prst="straightConnector1">
              <a:avLst/>
            </a:prstGeom>
            <a:noFill/>
            <a:ln w="9525">
              <a:solidFill>
                <a:schemeClr val="tx1"/>
              </a:solidFill>
              <a:round/>
              <a:headEnd/>
              <a:tailEnd/>
            </a:ln>
          </p:spPr>
        </p:cxnSp>
        <p:sp>
          <p:nvSpPr>
            <p:cNvPr id="33818" name="Oval 29"/>
            <p:cNvSpPr>
              <a:spLocks noChangeArrowheads="1"/>
            </p:cNvSpPr>
            <p:nvPr/>
          </p:nvSpPr>
          <p:spPr bwMode="auto">
            <a:xfrm>
              <a:off x="3743" y="1446"/>
              <a:ext cx="144" cy="144"/>
            </a:xfrm>
            <a:prstGeom prst="ellipse">
              <a:avLst/>
            </a:prstGeom>
            <a:solidFill>
              <a:srgbClr val="FF6600"/>
            </a:solidFill>
            <a:ln w="9525">
              <a:solidFill>
                <a:schemeClr val="tx1"/>
              </a:solidFill>
              <a:round/>
              <a:headEnd/>
              <a:tailEnd/>
            </a:ln>
          </p:spPr>
          <p:txBody>
            <a:bodyPr wrap="none" anchor="ctr"/>
            <a:lstStyle/>
            <a:p>
              <a:endParaRPr lang="en-US">
                <a:latin typeface="Trebuchet MS" pitchFamily="34" charset="0"/>
                <a:ea typeface="Osaka"/>
                <a:cs typeface="Osaka"/>
              </a:endParaRPr>
            </a:p>
          </p:txBody>
        </p:sp>
        <p:cxnSp>
          <p:nvCxnSpPr>
            <p:cNvPr id="33819" name="AutoShape 30"/>
            <p:cNvCxnSpPr>
              <a:cxnSpLocks noChangeShapeType="1"/>
              <a:stCxn id="33816" idx="4"/>
              <a:endCxn id="33818" idx="0"/>
            </p:cNvCxnSpPr>
            <p:nvPr/>
          </p:nvCxnSpPr>
          <p:spPr bwMode="auto">
            <a:xfrm>
              <a:off x="3815" y="1344"/>
              <a:ext cx="0" cy="102"/>
            </a:xfrm>
            <a:prstGeom prst="straightConnector1">
              <a:avLst/>
            </a:prstGeom>
            <a:noFill/>
            <a:ln w="9525">
              <a:solidFill>
                <a:schemeClr val="tx1"/>
              </a:solidFill>
              <a:round/>
              <a:headEnd/>
              <a:tailEnd/>
            </a:ln>
          </p:spPr>
        </p:cxnSp>
        <p:cxnSp>
          <p:nvCxnSpPr>
            <p:cNvPr id="33820" name="AutoShape 31"/>
            <p:cNvCxnSpPr>
              <a:cxnSpLocks noChangeShapeType="1"/>
              <a:stCxn id="33814" idx="3"/>
              <a:endCxn id="33823" idx="0"/>
            </p:cNvCxnSpPr>
            <p:nvPr/>
          </p:nvCxnSpPr>
          <p:spPr bwMode="auto">
            <a:xfrm flipH="1">
              <a:off x="3259" y="1323"/>
              <a:ext cx="93" cy="117"/>
            </a:xfrm>
            <a:prstGeom prst="straightConnector1">
              <a:avLst/>
            </a:prstGeom>
            <a:noFill/>
            <a:ln w="9525">
              <a:solidFill>
                <a:schemeClr val="tx1"/>
              </a:solidFill>
              <a:round/>
              <a:headEnd/>
              <a:tailEnd/>
            </a:ln>
          </p:spPr>
        </p:cxnSp>
        <p:cxnSp>
          <p:nvCxnSpPr>
            <p:cNvPr id="33821" name="AutoShape 32"/>
            <p:cNvCxnSpPr>
              <a:cxnSpLocks noChangeShapeType="1"/>
              <a:stCxn id="33818" idx="4"/>
              <a:endCxn id="33822" idx="0"/>
            </p:cNvCxnSpPr>
            <p:nvPr/>
          </p:nvCxnSpPr>
          <p:spPr bwMode="auto">
            <a:xfrm>
              <a:off x="3815" y="1590"/>
              <a:ext cx="1" cy="138"/>
            </a:xfrm>
            <a:prstGeom prst="straightConnector1">
              <a:avLst/>
            </a:prstGeom>
            <a:noFill/>
            <a:ln w="9525">
              <a:solidFill>
                <a:schemeClr val="tx1"/>
              </a:solidFill>
              <a:round/>
              <a:headEnd/>
              <a:tailEnd/>
            </a:ln>
          </p:spPr>
        </p:cxnSp>
        <p:sp>
          <p:nvSpPr>
            <p:cNvPr id="33822" name="Oval 33"/>
            <p:cNvSpPr>
              <a:spLocks noChangeArrowheads="1"/>
            </p:cNvSpPr>
            <p:nvPr/>
          </p:nvSpPr>
          <p:spPr bwMode="auto">
            <a:xfrm>
              <a:off x="3744" y="1728"/>
              <a:ext cx="144" cy="144"/>
            </a:xfrm>
            <a:prstGeom prst="ellipse">
              <a:avLst/>
            </a:prstGeom>
            <a:solidFill>
              <a:srgbClr val="FF00FF"/>
            </a:solidFill>
            <a:ln w="9525">
              <a:solidFill>
                <a:schemeClr val="tx1"/>
              </a:solidFill>
              <a:round/>
              <a:headEnd/>
              <a:tailEnd/>
            </a:ln>
          </p:spPr>
          <p:txBody>
            <a:bodyPr wrap="none" anchor="ctr"/>
            <a:lstStyle/>
            <a:p>
              <a:endParaRPr lang="en-US">
                <a:latin typeface="Trebuchet MS" pitchFamily="34" charset="0"/>
                <a:ea typeface="Osaka"/>
                <a:cs typeface="Osaka"/>
              </a:endParaRPr>
            </a:p>
          </p:txBody>
        </p:sp>
        <p:sp>
          <p:nvSpPr>
            <p:cNvPr id="33823" name="Oval 34"/>
            <p:cNvSpPr>
              <a:spLocks noChangeArrowheads="1"/>
            </p:cNvSpPr>
            <p:nvPr/>
          </p:nvSpPr>
          <p:spPr bwMode="auto">
            <a:xfrm>
              <a:off x="3187" y="1440"/>
              <a:ext cx="144" cy="144"/>
            </a:xfrm>
            <a:prstGeom prst="ellipse">
              <a:avLst/>
            </a:prstGeom>
            <a:solidFill>
              <a:srgbClr val="FF99CC"/>
            </a:solidFill>
            <a:ln w="9525">
              <a:solidFill>
                <a:schemeClr val="tx1"/>
              </a:solidFill>
              <a:round/>
              <a:headEnd/>
              <a:tailEnd/>
            </a:ln>
          </p:spPr>
          <p:txBody>
            <a:bodyPr wrap="none" anchor="ctr"/>
            <a:lstStyle/>
            <a:p>
              <a:endParaRPr lang="en-US">
                <a:latin typeface="Trebuchet MS" pitchFamily="34" charset="0"/>
                <a:ea typeface="Osaka"/>
                <a:cs typeface="Osaka"/>
              </a:endParaRPr>
            </a:p>
          </p:txBody>
        </p:sp>
        <p:sp>
          <p:nvSpPr>
            <p:cNvPr id="33824" name="Oval 35"/>
            <p:cNvSpPr>
              <a:spLocks noChangeArrowheads="1"/>
            </p:cNvSpPr>
            <p:nvPr/>
          </p:nvSpPr>
          <p:spPr bwMode="auto">
            <a:xfrm>
              <a:off x="3455" y="1440"/>
              <a:ext cx="144" cy="144"/>
            </a:xfrm>
            <a:prstGeom prst="ellipse">
              <a:avLst/>
            </a:prstGeom>
            <a:solidFill>
              <a:schemeClr val="hlink"/>
            </a:solidFill>
            <a:ln w="9525">
              <a:solidFill>
                <a:schemeClr val="tx1"/>
              </a:solidFill>
              <a:round/>
              <a:headEnd/>
              <a:tailEnd/>
            </a:ln>
          </p:spPr>
          <p:txBody>
            <a:bodyPr wrap="none" anchor="ctr"/>
            <a:lstStyle/>
            <a:p>
              <a:endParaRPr lang="en-US">
                <a:latin typeface="Trebuchet MS" pitchFamily="34" charset="0"/>
                <a:ea typeface="Osaka"/>
                <a:cs typeface="Osaka"/>
              </a:endParaRPr>
            </a:p>
          </p:txBody>
        </p:sp>
        <p:cxnSp>
          <p:nvCxnSpPr>
            <p:cNvPr id="33825" name="AutoShape 36"/>
            <p:cNvCxnSpPr>
              <a:cxnSpLocks noChangeShapeType="1"/>
              <a:stCxn id="33814" idx="5"/>
              <a:endCxn id="33824" idx="0"/>
            </p:cNvCxnSpPr>
            <p:nvPr/>
          </p:nvCxnSpPr>
          <p:spPr bwMode="auto">
            <a:xfrm>
              <a:off x="3454" y="1323"/>
              <a:ext cx="73" cy="117"/>
            </a:xfrm>
            <a:prstGeom prst="straightConnector1">
              <a:avLst/>
            </a:prstGeom>
            <a:noFill/>
            <a:ln w="9525">
              <a:solidFill>
                <a:schemeClr val="tx1"/>
              </a:solidFill>
              <a:round/>
              <a:headEnd/>
              <a:tailEnd/>
            </a:ln>
          </p:spPr>
        </p:cxnSp>
      </p:grpSp>
      <p:grpSp>
        <p:nvGrpSpPr>
          <p:cNvPr id="33797" name="Group 43"/>
          <p:cNvGrpSpPr>
            <a:grpSpLocks/>
          </p:cNvGrpSpPr>
          <p:nvPr/>
        </p:nvGrpSpPr>
        <p:grpSpPr bwMode="auto">
          <a:xfrm>
            <a:off x="3581400" y="2201863"/>
            <a:ext cx="3200400" cy="769937"/>
            <a:chOff x="3581400" y="2201863"/>
            <a:chExt cx="3200400" cy="769937"/>
          </a:xfrm>
        </p:grpSpPr>
        <p:sp>
          <p:nvSpPr>
            <p:cNvPr id="36" name="Oval 42"/>
            <p:cNvSpPr>
              <a:spLocks noChangeArrowheads="1"/>
            </p:cNvSpPr>
            <p:nvPr/>
          </p:nvSpPr>
          <p:spPr bwMode="auto">
            <a:xfrm>
              <a:off x="3581400" y="2362200"/>
              <a:ext cx="685800" cy="457200"/>
            </a:xfrm>
            <a:prstGeom prst="ellipse">
              <a:avLst/>
            </a:prstGeom>
            <a:noFill/>
            <a:ln w="25400">
              <a:solidFill>
                <a:schemeClr val="accent6"/>
              </a:solidFill>
              <a:prstDash val="lgDash"/>
              <a:round/>
              <a:headEnd/>
              <a:tailEnd/>
            </a:ln>
          </p:spPr>
          <p:txBody>
            <a:bodyPr wrap="none" anchor="ctr"/>
            <a:lstStyle/>
            <a:p>
              <a:pPr>
                <a:defRPr/>
              </a:pPr>
              <a:endParaRPr lang="en-US">
                <a:latin typeface="Trebuchet MS" charset="0"/>
                <a:ea typeface="Osaka" charset="-128"/>
              </a:endParaRPr>
            </a:p>
          </p:txBody>
        </p:sp>
        <p:sp>
          <p:nvSpPr>
            <p:cNvPr id="37" name="Oval 43"/>
            <p:cNvSpPr>
              <a:spLocks noChangeArrowheads="1"/>
            </p:cNvSpPr>
            <p:nvPr/>
          </p:nvSpPr>
          <p:spPr bwMode="auto">
            <a:xfrm>
              <a:off x="6096000" y="2362200"/>
              <a:ext cx="685800" cy="457200"/>
            </a:xfrm>
            <a:prstGeom prst="ellipse">
              <a:avLst/>
            </a:prstGeom>
            <a:noFill/>
            <a:ln w="25400">
              <a:solidFill>
                <a:schemeClr val="accent6"/>
              </a:solidFill>
              <a:prstDash val="lgDash"/>
              <a:round/>
              <a:headEnd/>
              <a:tailEnd/>
            </a:ln>
          </p:spPr>
          <p:txBody>
            <a:bodyPr wrap="none" anchor="ctr"/>
            <a:lstStyle/>
            <a:p>
              <a:pPr>
                <a:defRPr/>
              </a:pPr>
              <a:endParaRPr lang="en-US">
                <a:latin typeface="Trebuchet MS" charset="0"/>
                <a:ea typeface="Osaka" charset="-128"/>
              </a:endParaRPr>
            </a:p>
          </p:txBody>
        </p:sp>
        <p:sp>
          <p:nvSpPr>
            <p:cNvPr id="33810" name="Rectangle 44"/>
            <p:cNvSpPr>
              <a:spLocks noChangeArrowheads="1"/>
            </p:cNvSpPr>
            <p:nvPr/>
          </p:nvSpPr>
          <p:spPr bwMode="auto">
            <a:xfrm>
              <a:off x="4995863" y="2201863"/>
              <a:ext cx="490537" cy="769937"/>
            </a:xfrm>
            <a:prstGeom prst="rect">
              <a:avLst/>
            </a:prstGeom>
            <a:noFill/>
            <a:ln w="9525">
              <a:noFill/>
              <a:miter lim="800000"/>
              <a:headEnd/>
              <a:tailEnd/>
            </a:ln>
          </p:spPr>
          <p:txBody>
            <a:bodyPr>
              <a:spAutoFit/>
            </a:bodyPr>
            <a:lstStyle/>
            <a:p>
              <a:r>
                <a:rPr lang="en-US" sz="4400">
                  <a:solidFill>
                    <a:srgbClr val="FF0000"/>
                  </a:solidFill>
                  <a:latin typeface="Trebuchet MS" pitchFamily="34" charset="0"/>
                  <a:ea typeface="Osaka"/>
                  <a:cs typeface="Osaka"/>
                  <a:sym typeface="Symbol" pitchFamily="18" charset="2"/>
                </a:rPr>
                <a:t></a:t>
              </a:r>
              <a:endParaRPr lang="en-US" sz="4400">
                <a:solidFill>
                  <a:srgbClr val="FF0000"/>
                </a:solidFill>
                <a:latin typeface="Trebuchet MS" pitchFamily="34" charset="0"/>
                <a:ea typeface="Osaka"/>
                <a:cs typeface="Osaka"/>
              </a:endParaRPr>
            </a:p>
          </p:txBody>
        </p:sp>
        <p:cxnSp>
          <p:nvCxnSpPr>
            <p:cNvPr id="39" name="AutoShape 45"/>
            <p:cNvCxnSpPr>
              <a:cxnSpLocks noChangeShapeType="1"/>
              <a:stCxn id="36" idx="6"/>
              <a:endCxn id="33810" idx="1"/>
            </p:cNvCxnSpPr>
            <p:nvPr/>
          </p:nvCxnSpPr>
          <p:spPr bwMode="auto">
            <a:xfrm flipV="1">
              <a:off x="4267200" y="2587625"/>
              <a:ext cx="728663" cy="3175"/>
            </a:xfrm>
            <a:prstGeom prst="straightConnector1">
              <a:avLst/>
            </a:prstGeom>
            <a:noFill/>
            <a:ln w="25400">
              <a:solidFill>
                <a:schemeClr val="accent6"/>
              </a:solidFill>
              <a:prstDash val="lgDash"/>
              <a:round/>
              <a:headEnd/>
              <a:tailEnd/>
            </a:ln>
          </p:spPr>
        </p:cxnSp>
        <p:cxnSp>
          <p:nvCxnSpPr>
            <p:cNvPr id="40" name="AutoShape 46"/>
            <p:cNvCxnSpPr>
              <a:cxnSpLocks noChangeShapeType="1"/>
              <a:stCxn id="33810" idx="3"/>
              <a:endCxn id="37" idx="2"/>
            </p:cNvCxnSpPr>
            <p:nvPr/>
          </p:nvCxnSpPr>
          <p:spPr bwMode="auto">
            <a:xfrm>
              <a:off x="5486400" y="2587625"/>
              <a:ext cx="609600" cy="3175"/>
            </a:xfrm>
            <a:prstGeom prst="straightConnector1">
              <a:avLst/>
            </a:prstGeom>
            <a:noFill/>
            <a:ln w="25400">
              <a:solidFill>
                <a:schemeClr val="accent6"/>
              </a:solidFill>
              <a:prstDash val="lgDash"/>
              <a:round/>
              <a:headEnd/>
              <a:tailEnd/>
            </a:ln>
          </p:spPr>
        </p:cxnSp>
      </p:grpSp>
      <p:sp>
        <p:nvSpPr>
          <p:cNvPr id="45" name="Rectangle 44"/>
          <p:cNvSpPr/>
          <p:nvPr/>
        </p:nvSpPr>
        <p:spPr>
          <a:xfrm>
            <a:off x="4724400" y="1219200"/>
            <a:ext cx="1062513" cy="646331"/>
          </a:xfrm>
          <a:prstGeom prst="rect">
            <a:avLst/>
          </a:prstGeom>
          <a:noFill/>
        </p:spPr>
        <p:txBody>
          <a:bodyPr>
            <a:spAutoFit/>
          </a:bodyPr>
          <a:lstStyle/>
          <a:p>
            <a:pPr algn="ctr" fontAlgn="auto">
              <a:spcBef>
                <a:spcPts val="0"/>
              </a:spcBef>
              <a:spcAft>
                <a:spcPts val="0"/>
              </a:spcAft>
              <a:defRPr/>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Narrow"/>
                <a:cs typeface="Arial Narrow"/>
              </a:rPr>
              <a:t>NO!</a:t>
            </a:r>
          </a:p>
        </p:txBody>
      </p:sp>
      <p:sp>
        <p:nvSpPr>
          <p:cNvPr id="46" name="Striped Right Arrow 45"/>
          <p:cNvSpPr/>
          <p:nvPr/>
        </p:nvSpPr>
        <p:spPr bwMode="auto">
          <a:xfrm rot="8427148">
            <a:off x="2768600" y="3124200"/>
            <a:ext cx="1452563" cy="596900"/>
          </a:xfrm>
          <a:prstGeom prst="stripedRightArrow">
            <a:avLst/>
          </a:prstGeom>
          <a:gradFill flip="none" rotWithShape="1">
            <a:gsLst>
              <a:gs pos="0">
                <a:srgbClr val="E6E78C"/>
              </a:gs>
              <a:gs pos="100000">
                <a:srgbClr val="FF6600"/>
              </a:gs>
            </a:gsLst>
            <a:lin ang="0" scaled="1"/>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Trebuchet MS" charset="0"/>
              <a:ea typeface="Osaka" charset="-128"/>
            </a:endParaRPr>
          </a:p>
        </p:txBody>
      </p:sp>
      <p:sp>
        <p:nvSpPr>
          <p:cNvPr id="47" name="Striped Right Arrow 46"/>
          <p:cNvSpPr/>
          <p:nvPr/>
        </p:nvSpPr>
        <p:spPr bwMode="auto">
          <a:xfrm rot="13172852" flipH="1">
            <a:off x="4948238" y="3116263"/>
            <a:ext cx="1368425" cy="547687"/>
          </a:xfrm>
          <a:prstGeom prst="stripedRightArrow">
            <a:avLst/>
          </a:prstGeom>
          <a:gradFill flip="none" rotWithShape="1">
            <a:gsLst>
              <a:gs pos="0">
                <a:srgbClr val="E6E78C"/>
              </a:gs>
              <a:gs pos="100000">
                <a:srgbClr val="FF6600"/>
              </a:gs>
            </a:gsLst>
            <a:lin ang="0" scaled="1"/>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Trebuchet MS" charset="0"/>
              <a:ea typeface="Osaka" charset="-128"/>
            </a:endParaRPr>
          </a:p>
        </p:txBody>
      </p:sp>
      <p:grpSp>
        <p:nvGrpSpPr>
          <p:cNvPr id="33801" name="Group 47"/>
          <p:cNvGrpSpPr>
            <a:grpSpLocks/>
          </p:cNvGrpSpPr>
          <p:nvPr/>
        </p:nvGrpSpPr>
        <p:grpSpPr bwMode="auto">
          <a:xfrm>
            <a:off x="762000" y="4114800"/>
            <a:ext cx="3810000" cy="2232025"/>
            <a:chOff x="-794084" y="4114800"/>
            <a:chExt cx="6617368" cy="3960091"/>
          </a:xfrm>
        </p:grpSpPr>
        <p:sp>
          <p:nvSpPr>
            <p:cNvPr id="33806" name="TextBox 47"/>
            <p:cNvSpPr txBox="1">
              <a:spLocks noChangeArrowheads="1"/>
            </p:cNvSpPr>
            <p:nvPr/>
          </p:nvSpPr>
          <p:spPr bwMode="auto">
            <a:xfrm>
              <a:off x="-794084" y="6818871"/>
              <a:ext cx="6617368" cy="1256020"/>
            </a:xfrm>
            <a:prstGeom prst="rect">
              <a:avLst/>
            </a:prstGeom>
            <a:noFill/>
            <a:ln w="9525">
              <a:noFill/>
              <a:miter lim="800000"/>
              <a:headEnd/>
              <a:tailEnd/>
            </a:ln>
          </p:spPr>
          <p:txBody>
            <a:bodyPr>
              <a:spAutoFit/>
            </a:bodyPr>
            <a:lstStyle/>
            <a:p>
              <a:r>
                <a:rPr lang="en-US" sz="2000" b="1">
                  <a:latin typeface="Trebuchet MS" pitchFamily="34" charset="0"/>
                  <a:ea typeface="Osaka"/>
                  <a:cs typeface="Osaka"/>
                </a:rPr>
                <a:t>Project 1:</a:t>
              </a:r>
              <a:r>
                <a:rPr lang="en-US" sz="2000">
                  <a:latin typeface="Trebuchet MS" pitchFamily="34" charset="0"/>
                  <a:ea typeface="Osaka"/>
                  <a:cs typeface="Osaka"/>
                </a:rPr>
                <a:t> Approximate proofs and risk-based analysis</a:t>
              </a:r>
            </a:p>
          </p:txBody>
        </p:sp>
        <p:pic>
          <p:nvPicPr>
            <p:cNvPr id="33807"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0423" y="4114800"/>
              <a:ext cx="3153229" cy="2006600"/>
            </a:xfrm>
            <a:prstGeom prst="rect">
              <a:avLst/>
            </a:prstGeom>
            <a:noFill/>
            <a:ln w="9525">
              <a:noFill/>
              <a:miter lim="800000"/>
              <a:headEnd/>
              <a:tailEnd/>
            </a:ln>
          </p:spPr>
        </p:pic>
      </p:grpSp>
      <p:grpSp>
        <p:nvGrpSpPr>
          <p:cNvPr id="33802" name="Group 48"/>
          <p:cNvGrpSpPr>
            <a:grpSpLocks/>
          </p:cNvGrpSpPr>
          <p:nvPr/>
        </p:nvGrpSpPr>
        <p:grpSpPr bwMode="auto">
          <a:xfrm>
            <a:off x="5029200" y="3200400"/>
            <a:ext cx="3603625" cy="3067050"/>
            <a:chOff x="4990113" y="3465513"/>
            <a:chExt cx="4383042" cy="3731650"/>
          </a:xfrm>
        </p:grpSpPr>
        <p:sp>
          <p:nvSpPr>
            <p:cNvPr id="33804" name="TextBox 48"/>
            <p:cNvSpPr txBox="1">
              <a:spLocks noChangeArrowheads="1"/>
            </p:cNvSpPr>
            <p:nvPr/>
          </p:nvSpPr>
          <p:spPr bwMode="auto">
            <a:xfrm>
              <a:off x="4990113" y="6710363"/>
              <a:ext cx="4383042" cy="486800"/>
            </a:xfrm>
            <a:prstGeom prst="rect">
              <a:avLst/>
            </a:prstGeom>
            <a:noFill/>
            <a:ln w="9525">
              <a:noFill/>
              <a:miter lim="800000"/>
              <a:headEnd/>
              <a:tailEnd/>
            </a:ln>
          </p:spPr>
          <p:txBody>
            <a:bodyPr wrap="none">
              <a:spAutoFit/>
            </a:bodyPr>
            <a:lstStyle/>
            <a:p>
              <a:pPr algn="ctr"/>
              <a:r>
                <a:rPr lang="en-US" sz="2000" b="1">
                  <a:latin typeface="Trebuchet MS" pitchFamily="34" charset="0"/>
                  <a:ea typeface="Osaka"/>
                  <a:cs typeface="Osaka"/>
                </a:rPr>
                <a:t>Project 2:</a:t>
              </a:r>
              <a:r>
                <a:rPr lang="en-US" sz="2000">
                  <a:latin typeface="Trebuchet MS" pitchFamily="34" charset="0"/>
                  <a:ea typeface="Osaka"/>
                  <a:cs typeface="Osaka"/>
                </a:rPr>
                <a:t> Subjective metrics</a:t>
              </a:r>
            </a:p>
          </p:txBody>
        </p:sp>
        <p:pic>
          <p:nvPicPr>
            <p:cNvPr id="33805" name="Picture 42"/>
            <p:cNvPicPr>
              <a:picLocks noChangeAspect="1"/>
            </p:cNvPicPr>
            <p:nvPr/>
          </p:nvPicPr>
          <p:blipFill>
            <a:blip r:embed="rId4" cstate="print"/>
            <a:srcRect/>
            <a:stretch>
              <a:fillRect/>
            </a:stretch>
          </p:blipFill>
          <p:spPr bwMode="auto">
            <a:xfrm>
              <a:off x="6400800" y="3465513"/>
              <a:ext cx="1198563" cy="2859087"/>
            </a:xfrm>
            <a:prstGeom prst="rect">
              <a:avLst/>
            </a:prstGeom>
            <a:noFill/>
            <a:ln w="9525">
              <a:noFill/>
              <a:miter lim="800000"/>
              <a:headEnd/>
              <a:tailEnd/>
            </a:ln>
          </p:spPr>
        </p:pic>
      </p:grpSp>
      <p:sp>
        <p:nvSpPr>
          <p:cNvPr id="48" name="Rectangle 47"/>
          <p:cNvSpPr/>
          <p:nvPr/>
        </p:nvSpPr>
        <p:spPr>
          <a:xfrm>
            <a:off x="2209800" y="1295400"/>
            <a:ext cx="1062513" cy="646331"/>
          </a:xfrm>
          <a:prstGeom prst="rect">
            <a:avLst/>
          </a:prstGeom>
          <a:noFill/>
        </p:spPr>
        <p:txBody>
          <a:bodyPr>
            <a:spAutoFit/>
          </a:bodyPr>
          <a:lstStyle/>
          <a:p>
            <a:pPr algn="ctr" fontAlgn="auto">
              <a:spcBef>
                <a:spcPts val="0"/>
              </a:spcBef>
              <a:spcAft>
                <a:spcPts val="0"/>
              </a:spcAft>
              <a:defRPr/>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Narrow"/>
                <a:cs typeface="Arial Narrow"/>
              </a:rPr>
              <a:t>OK!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bwMode="auto">
          <a:xfrm>
            <a:off x="0" y="3352800"/>
            <a:ext cx="8839200" cy="1588"/>
          </a:xfrm>
          <a:prstGeom prst="line">
            <a:avLst/>
          </a:prstGeom>
          <a:solidFill>
            <a:schemeClr val="accent1"/>
          </a:solidFill>
          <a:ln w="38100" cap="flat" cmpd="sng" algn="ctr">
            <a:solidFill>
              <a:schemeClr val="bg2">
                <a:lumMod val="60000"/>
                <a:lumOff val="40000"/>
              </a:schemeClr>
            </a:solidFill>
            <a:prstDash val="solid"/>
            <a:round/>
            <a:headEnd type="none" w="med" len="med"/>
            <a:tailEnd type="none" w="med" len="med"/>
          </a:ln>
          <a:effectLst/>
        </p:spPr>
      </p:cxnSp>
      <p:sp>
        <p:nvSpPr>
          <p:cNvPr id="34819" name="Title 1"/>
          <p:cNvSpPr>
            <a:spLocks noGrp="1"/>
          </p:cNvSpPr>
          <p:nvPr>
            <p:ph type="title"/>
          </p:nvPr>
        </p:nvSpPr>
        <p:spPr bwMode="auto">
          <a:xfrm>
            <a:off x="914400" y="152400"/>
            <a:ext cx="7010400" cy="914400"/>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t>Management of distributed knowledge </a:t>
            </a:r>
            <a:br>
              <a:rPr lang="en-US" sz="2800" smtClean="0"/>
            </a:br>
            <a:r>
              <a:rPr lang="en-US" sz="2800" smtClean="0"/>
              <a:t>in adversarial settings?</a:t>
            </a:r>
          </a:p>
        </p:txBody>
      </p:sp>
      <p:grpSp>
        <p:nvGrpSpPr>
          <p:cNvPr id="34820" name="Group 17"/>
          <p:cNvGrpSpPr>
            <a:grpSpLocks/>
          </p:cNvGrpSpPr>
          <p:nvPr/>
        </p:nvGrpSpPr>
        <p:grpSpPr bwMode="auto">
          <a:xfrm>
            <a:off x="425450" y="1295400"/>
            <a:ext cx="2589213" cy="1946275"/>
            <a:chOff x="76200" y="1600200"/>
            <a:chExt cx="2660268" cy="2281284"/>
          </a:xfrm>
        </p:grpSpPr>
        <p:pic>
          <p:nvPicPr>
            <p:cNvPr id="34846" name="Picture 88"/>
            <p:cNvPicPr>
              <a:picLocks noChangeAspect="1" noChangeArrowheads="1"/>
            </p:cNvPicPr>
            <p:nvPr/>
          </p:nvPicPr>
          <p:blipFill>
            <a:blip r:embed="rId3" cstate="print"/>
            <a:srcRect/>
            <a:stretch>
              <a:fillRect/>
            </a:stretch>
          </p:blipFill>
          <p:spPr bwMode="auto">
            <a:xfrm>
              <a:off x="685800" y="1600200"/>
              <a:ext cx="1600200" cy="1571333"/>
            </a:xfrm>
            <a:prstGeom prst="rect">
              <a:avLst/>
            </a:prstGeom>
            <a:noFill/>
            <a:ln w="12700">
              <a:noFill/>
              <a:miter lim="800000"/>
              <a:headEnd/>
              <a:tailEnd/>
            </a:ln>
          </p:spPr>
        </p:pic>
        <p:sp>
          <p:nvSpPr>
            <p:cNvPr id="34847" name="TextBox 6"/>
            <p:cNvSpPr txBox="1">
              <a:spLocks noChangeArrowheads="1"/>
            </p:cNvSpPr>
            <p:nvPr/>
          </p:nvSpPr>
          <p:spPr bwMode="auto">
            <a:xfrm>
              <a:off x="76200" y="3124200"/>
              <a:ext cx="2660268" cy="757284"/>
            </a:xfrm>
            <a:prstGeom prst="rect">
              <a:avLst/>
            </a:prstGeom>
            <a:noFill/>
            <a:ln w="9525">
              <a:noFill/>
              <a:miter lim="800000"/>
              <a:headEnd/>
              <a:tailEnd/>
            </a:ln>
          </p:spPr>
          <p:txBody>
            <a:bodyPr wrap="none">
              <a:spAutoFit/>
            </a:bodyPr>
            <a:lstStyle/>
            <a:p>
              <a:pPr algn="ctr"/>
              <a:r>
                <a:rPr lang="en-US" sz="1800">
                  <a:latin typeface="Trebuchet MS" pitchFamily="34" charset="0"/>
                  <a:ea typeface="Osaka"/>
                  <a:cs typeface="Osaka"/>
                </a:rPr>
                <a:t>Common knowledge?</a:t>
              </a:r>
            </a:p>
            <a:p>
              <a:pPr algn="ctr"/>
              <a:r>
                <a:rPr lang="en-US" sz="1800">
                  <a:latin typeface="Trebuchet MS" pitchFamily="34" charset="0"/>
                  <a:ea typeface="Osaka"/>
                  <a:cs typeface="Osaka"/>
                </a:rPr>
                <a:t>Distributed knowledge?</a:t>
              </a:r>
            </a:p>
          </p:txBody>
        </p:sp>
      </p:grpSp>
      <p:grpSp>
        <p:nvGrpSpPr>
          <p:cNvPr id="34821" name="Group 18"/>
          <p:cNvGrpSpPr>
            <a:grpSpLocks/>
          </p:cNvGrpSpPr>
          <p:nvPr/>
        </p:nvGrpSpPr>
        <p:grpSpPr bwMode="auto">
          <a:xfrm>
            <a:off x="1219200" y="3810000"/>
            <a:ext cx="1568450" cy="1874838"/>
            <a:chOff x="609600" y="4267200"/>
            <a:chExt cx="1729764" cy="2209708"/>
          </a:xfrm>
        </p:grpSpPr>
        <p:pic>
          <p:nvPicPr>
            <p:cNvPr id="34844" name="Picture 9"/>
            <p:cNvPicPr>
              <a:picLocks noChangeAspect="1"/>
            </p:cNvPicPr>
            <p:nvPr/>
          </p:nvPicPr>
          <p:blipFill>
            <a:blip r:embed="rId4" cstate="print"/>
            <a:srcRect/>
            <a:stretch>
              <a:fillRect/>
            </a:stretch>
          </p:blipFill>
          <p:spPr bwMode="auto">
            <a:xfrm>
              <a:off x="866775" y="4267200"/>
              <a:ext cx="1138238" cy="1422400"/>
            </a:xfrm>
            <a:prstGeom prst="rect">
              <a:avLst/>
            </a:prstGeom>
            <a:noFill/>
            <a:ln w="9525">
              <a:noFill/>
              <a:miter lim="800000"/>
              <a:headEnd/>
              <a:tailEnd/>
            </a:ln>
          </p:spPr>
        </p:pic>
        <p:sp>
          <p:nvSpPr>
            <p:cNvPr id="34845" name="TextBox 11"/>
            <p:cNvSpPr txBox="1">
              <a:spLocks noChangeArrowheads="1"/>
            </p:cNvSpPr>
            <p:nvPr/>
          </p:nvSpPr>
          <p:spPr bwMode="auto">
            <a:xfrm>
              <a:off x="609600" y="5715000"/>
              <a:ext cx="1729764" cy="761908"/>
            </a:xfrm>
            <a:prstGeom prst="rect">
              <a:avLst/>
            </a:prstGeom>
            <a:noFill/>
            <a:ln w="9525">
              <a:noFill/>
              <a:miter lim="800000"/>
              <a:headEnd/>
              <a:tailEnd/>
            </a:ln>
          </p:spPr>
          <p:txBody>
            <a:bodyPr wrap="none">
              <a:spAutoFit/>
            </a:bodyPr>
            <a:lstStyle/>
            <a:p>
              <a:pPr algn="ctr"/>
              <a:r>
                <a:rPr lang="en-US" sz="1800">
                  <a:latin typeface="Trebuchet MS" pitchFamily="34" charset="0"/>
                  <a:ea typeface="Osaka"/>
                  <a:cs typeface="Osaka"/>
                </a:rPr>
                <a:t>Application</a:t>
              </a:r>
            </a:p>
            <a:p>
              <a:pPr algn="ctr"/>
              <a:r>
                <a:rPr lang="en-US" sz="1800">
                  <a:latin typeface="Trebuchet MS" pitchFamily="34" charset="0"/>
                  <a:ea typeface="Osaka"/>
                  <a:cs typeface="Osaka"/>
                </a:rPr>
                <a:t>requirements</a:t>
              </a:r>
            </a:p>
          </p:txBody>
        </p:sp>
      </p:grpSp>
      <p:grpSp>
        <p:nvGrpSpPr>
          <p:cNvPr id="34822" name="Group 19"/>
          <p:cNvGrpSpPr>
            <a:grpSpLocks/>
          </p:cNvGrpSpPr>
          <p:nvPr/>
        </p:nvGrpSpPr>
        <p:grpSpPr bwMode="auto">
          <a:xfrm>
            <a:off x="3810000" y="1447800"/>
            <a:ext cx="1503363" cy="1824038"/>
            <a:chOff x="3733800" y="4267200"/>
            <a:chExt cx="1657687" cy="2242834"/>
          </a:xfrm>
        </p:grpSpPr>
        <p:pic>
          <p:nvPicPr>
            <p:cNvPr id="34842" name="Picture 8"/>
            <p:cNvPicPr>
              <a:picLocks noChangeAspect="1"/>
            </p:cNvPicPr>
            <p:nvPr/>
          </p:nvPicPr>
          <p:blipFill>
            <a:blip r:embed="rId5" cstate="print"/>
            <a:srcRect/>
            <a:stretch>
              <a:fillRect/>
            </a:stretch>
          </p:blipFill>
          <p:spPr bwMode="auto">
            <a:xfrm>
              <a:off x="3810000" y="4267200"/>
              <a:ext cx="1449388" cy="1422400"/>
            </a:xfrm>
            <a:prstGeom prst="rect">
              <a:avLst/>
            </a:prstGeom>
            <a:noFill/>
            <a:ln w="9525">
              <a:noFill/>
              <a:miter lim="800000"/>
              <a:headEnd/>
              <a:tailEnd/>
            </a:ln>
          </p:spPr>
        </p:pic>
        <p:sp>
          <p:nvSpPr>
            <p:cNvPr id="34843" name="TextBox 12"/>
            <p:cNvSpPr txBox="1">
              <a:spLocks noChangeArrowheads="1"/>
            </p:cNvSpPr>
            <p:nvPr/>
          </p:nvSpPr>
          <p:spPr bwMode="auto">
            <a:xfrm>
              <a:off x="3733800" y="5715000"/>
              <a:ext cx="1657687" cy="795034"/>
            </a:xfrm>
            <a:prstGeom prst="rect">
              <a:avLst/>
            </a:prstGeom>
            <a:noFill/>
            <a:ln w="9525">
              <a:noFill/>
              <a:miter lim="800000"/>
              <a:headEnd/>
              <a:tailEnd/>
            </a:ln>
          </p:spPr>
          <p:txBody>
            <a:bodyPr wrap="none">
              <a:spAutoFit/>
            </a:bodyPr>
            <a:lstStyle/>
            <a:p>
              <a:pPr algn="ctr"/>
              <a:r>
                <a:rPr lang="en-US" sz="1800">
                  <a:latin typeface="Trebuchet MS" pitchFamily="34" charset="0"/>
                  <a:ea typeface="Osaka"/>
                  <a:cs typeface="Osaka"/>
                </a:rPr>
                <a:t>Proof system</a:t>
              </a:r>
            </a:p>
            <a:p>
              <a:pPr algn="ctr"/>
              <a:r>
                <a:rPr lang="en-US" sz="1800">
                  <a:latin typeface="Trebuchet MS" pitchFamily="34" charset="0"/>
                  <a:ea typeface="Osaka"/>
                  <a:cs typeface="Osaka"/>
                </a:rPr>
                <a:t>features</a:t>
              </a:r>
            </a:p>
          </p:txBody>
        </p:sp>
      </p:grpSp>
      <p:grpSp>
        <p:nvGrpSpPr>
          <p:cNvPr id="34823" name="Group 20"/>
          <p:cNvGrpSpPr>
            <a:grpSpLocks/>
          </p:cNvGrpSpPr>
          <p:nvPr/>
        </p:nvGrpSpPr>
        <p:grpSpPr bwMode="auto">
          <a:xfrm>
            <a:off x="6694488" y="1447800"/>
            <a:ext cx="2001837" cy="1793875"/>
            <a:chOff x="6297613" y="4267200"/>
            <a:chExt cx="2016785" cy="2183173"/>
          </a:xfrm>
        </p:grpSpPr>
        <p:pic>
          <p:nvPicPr>
            <p:cNvPr id="34840" name="Picture 7"/>
            <p:cNvPicPr>
              <a:picLocks noChangeAspect="1"/>
            </p:cNvPicPr>
            <p:nvPr/>
          </p:nvPicPr>
          <p:blipFill>
            <a:blip r:embed="rId6" cstate="print"/>
            <a:srcRect/>
            <a:stretch>
              <a:fillRect/>
            </a:stretch>
          </p:blipFill>
          <p:spPr bwMode="auto">
            <a:xfrm>
              <a:off x="6705600" y="4267200"/>
              <a:ext cx="1371600" cy="1689100"/>
            </a:xfrm>
            <a:prstGeom prst="rect">
              <a:avLst/>
            </a:prstGeom>
            <a:noFill/>
            <a:ln w="9525">
              <a:noFill/>
              <a:miter lim="800000"/>
              <a:headEnd/>
              <a:tailEnd/>
            </a:ln>
          </p:spPr>
        </p:pic>
        <p:sp>
          <p:nvSpPr>
            <p:cNvPr id="34841" name="TextBox 16"/>
            <p:cNvSpPr txBox="1">
              <a:spLocks noChangeArrowheads="1"/>
            </p:cNvSpPr>
            <p:nvPr/>
          </p:nvSpPr>
          <p:spPr bwMode="auto">
            <a:xfrm>
              <a:off x="6297613" y="6000751"/>
              <a:ext cx="2016785" cy="449622"/>
            </a:xfrm>
            <a:prstGeom prst="rect">
              <a:avLst/>
            </a:prstGeom>
            <a:noFill/>
            <a:ln w="9525">
              <a:noFill/>
              <a:miter lim="800000"/>
              <a:headEnd/>
              <a:tailEnd/>
            </a:ln>
          </p:spPr>
          <p:txBody>
            <a:bodyPr wrap="none">
              <a:spAutoFit/>
            </a:bodyPr>
            <a:lstStyle/>
            <a:p>
              <a:pPr algn="ctr"/>
              <a:r>
                <a:rPr lang="en-US" sz="1800">
                  <a:latin typeface="Trebuchet MS" pitchFamily="34" charset="0"/>
                  <a:ea typeface="Osaka"/>
                  <a:cs typeface="Osaka"/>
                </a:rPr>
                <a:t>What is provable?</a:t>
              </a:r>
            </a:p>
          </p:txBody>
        </p:sp>
      </p:grpSp>
      <p:grpSp>
        <p:nvGrpSpPr>
          <p:cNvPr id="34824" name="Group 35"/>
          <p:cNvGrpSpPr>
            <a:grpSpLocks/>
          </p:cNvGrpSpPr>
          <p:nvPr/>
        </p:nvGrpSpPr>
        <p:grpSpPr bwMode="auto">
          <a:xfrm>
            <a:off x="6400800" y="3657600"/>
            <a:ext cx="2452688" cy="2019300"/>
            <a:chOff x="6264739" y="4267200"/>
            <a:chExt cx="3047838" cy="2353171"/>
          </a:xfrm>
        </p:grpSpPr>
        <p:pic>
          <p:nvPicPr>
            <p:cNvPr id="34838" name="Picture 10"/>
            <p:cNvPicPr>
              <a:picLocks noChangeAspect="1"/>
            </p:cNvPicPr>
            <p:nvPr/>
          </p:nvPicPr>
          <p:blipFill>
            <a:blip r:embed="rId7" cstate="print"/>
            <a:srcRect/>
            <a:stretch>
              <a:fillRect/>
            </a:stretch>
          </p:blipFill>
          <p:spPr bwMode="auto">
            <a:xfrm>
              <a:off x="6798139" y="4267200"/>
              <a:ext cx="1600200" cy="1600200"/>
            </a:xfrm>
            <a:prstGeom prst="rect">
              <a:avLst/>
            </a:prstGeom>
            <a:noFill/>
            <a:ln w="9525">
              <a:noFill/>
              <a:miter lim="800000"/>
              <a:headEnd/>
              <a:tailEnd/>
            </a:ln>
          </p:spPr>
        </p:pic>
        <p:sp>
          <p:nvSpPr>
            <p:cNvPr id="34839" name="TextBox 16"/>
            <p:cNvSpPr txBox="1">
              <a:spLocks noChangeArrowheads="1"/>
            </p:cNvSpPr>
            <p:nvPr/>
          </p:nvSpPr>
          <p:spPr bwMode="auto">
            <a:xfrm>
              <a:off x="6264739" y="5867400"/>
              <a:ext cx="3047838" cy="752971"/>
            </a:xfrm>
            <a:prstGeom prst="rect">
              <a:avLst/>
            </a:prstGeom>
            <a:noFill/>
            <a:ln w="9525">
              <a:noFill/>
              <a:miter lim="800000"/>
              <a:headEnd/>
              <a:tailEnd/>
            </a:ln>
          </p:spPr>
          <p:txBody>
            <a:bodyPr wrap="none">
              <a:spAutoFit/>
            </a:bodyPr>
            <a:lstStyle/>
            <a:p>
              <a:pPr algn="ctr"/>
              <a:r>
                <a:rPr lang="en-US" sz="1800">
                  <a:latin typeface="Trebuchet MS" pitchFamily="34" charset="0"/>
                  <a:ea typeface="Osaka"/>
                  <a:cs typeface="Osaka"/>
                </a:rPr>
                <a:t>Protocols, algorithms,</a:t>
              </a:r>
            </a:p>
            <a:p>
              <a:pPr algn="ctr"/>
              <a:r>
                <a:rPr lang="en-US" sz="1800">
                  <a:latin typeface="Trebuchet MS" pitchFamily="34" charset="0"/>
                  <a:ea typeface="Osaka"/>
                  <a:cs typeface="Osaka"/>
                </a:rPr>
                <a:t>and cryptography</a:t>
              </a:r>
            </a:p>
          </p:txBody>
        </p:sp>
      </p:grpSp>
      <p:sp>
        <p:nvSpPr>
          <p:cNvPr id="17" name="Bent Arrow 16"/>
          <p:cNvSpPr/>
          <p:nvPr/>
        </p:nvSpPr>
        <p:spPr bwMode="auto">
          <a:xfrm flipV="1">
            <a:off x="4191000" y="3276600"/>
            <a:ext cx="2209800" cy="1981200"/>
          </a:xfrm>
          <a:prstGeom prst="bentArrow">
            <a:avLst>
              <a:gd name="adj1" fmla="val 19337"/>
              <a:gd name="adj2" fmla="val 16310"/>
              <a:gd name="adj3" fmla="val 25284"/>
              <a:gd name="adj4" fmla="val 36922"/>
            </a:avLst>
          </a:prstGeom>
          <a:gradFill flip="none" rotWithShape="1">
            <a:gsLst>
              <a:gs pos="0">
                <a:srgbClr val="F5FFAD"/>
              </a:gs>
              <a:gs pos="100000">
                <a:srgbClr val="FF6600"/>
              </a:gs>
            </a:gsLst>
            <a:path path="circle">
              <a:fillToRect t="100000" r="100000"/>
            </a:path>
            <a:tileRect l="-100000" b="-100000"/>
          </a:gradFill>
          <a:ln w="9525" cap="flat" cmpd="sng" algn="ctr">
            <a:solidFill>
              <a:schemeClr val="tx1"/>
            </a:solidFill>
            <a:prstDash val="solid"/>
            <a:round/>
            <a:headEnd type="none" w="med" len="med"/>
            <a:tailEnd type="none" w="med" len="med"/>
          </a:ln>
          <a:effectLst/>
        </p:spPr>
        <p:txBody>
          <a:bodyPr/>
          <a:lstStyle/>
          <a:p>
            <a:pPr>
              <a:defRPr/>
            </a:pPr>
            <a:endParaRPr lang="en-US">
              <a:latin typeface="Trebuchet MS" charset="0"/>
              <a:ea typeface="Osaka" charset="-128"/>
            </a:endParaRPr>
          </a:p>
        </p:txBody>
      </p:sp>
      <p:pic>
        <p:nvPicPr>
          <p:cNvPr id="34828" name="Picture 13"/>
          <p:cNvPicPr>
            <a:picLocks noChangeAspect="1"/>
          </p:cNvPicPr>
          <p:nvPr/>
        </p:nvPicPr>
        <p:blipFill>
          <a:blip r:embed="rId8" cstate="print"/>
          <a:srcRect/>
          <a:stretch>
            <a:fillRect/>
          </a:stretch>
        </p:blipFill>
        <p:spPr bwMode="auto">
          <a:xfrm>
            <a:off x="3810000" y="4191000"/>
            <a:ext cx="1447800" cy="1447800"/>
          </a:xfrm>
          <a:prstGeom prst="rect">
            <a:avLst/>
          </a:prstGeom>
          <a:noFill/>
          <a:ln w="9525">
            <a:noFill/>
            <a:miter lim="800000"/>
            <a:headEnd/>
            <a:tailEnd/>
          </a:ln>
        </p:spPr>
      </p:pic>
      <p:grpSp>
        <p:nvGrpSpPr>
          <p:cNvPr id="34829" name="Group 32"/>
          <p:cNvGrpSpPr>
            <a:grpSpLocks/>
          </p:cNvGrpSpPr>
          <p:nvPr/>
        </p:nvGrpSpPr>
        <p:grpSpPr bwMode="auto">
          <a:xfrm>
            <a:off x="5410200" y="1525588"/>
            <a:ext cx="1676400" cy="1143000"/>
            <a:chOff x="5180838" y="4344194"/>
            <a:chExt cx="1677162" cy="1143000"/>
          </a:xfrm>
        </p:grpSpPr>
        <p:sp>
          <p:nvSpPr>
            <p:cNvPr id="34835" name="Right Arrow 28"/>
            <p:cNvSpPr>
              <a:spLocks noChangeArrowheads="1"/>
            </p:cNvSpPr>
            <p:nvPr/>
          </p:nvSpPr>
          <p:spPr bwMode="auto">
            <a:xfrm>
              <a:off x="5180838" y="4572000"/>
              <a:ext cx="990600" cy="685800"/>
            </a:xfrm>
            <a:prstGeom prst="rightArrow">
              <a:avLst>
                <a:gd name="adj1" fmla="val 50000"/>
                <a:gd name="adj2" fmla="val 50001"/>
              </a:avLst>
            </a:prstGeom>
            <a:solidFill>
              <a:srgbClr val="FF6600"/>
            </a:solidFill>
            <a:ln w="9525">
              <a:solidFill>
                <a:schemeClr val="tx1"/>
              </a:solidFill>
              <a:round/>
              <a:headEnd/>
              <a:tailEnd/>
            </a:ln>
          </p:spPr>
          <p:txBody>
            <a:bodyPr/>
            <a:lstStyle/>
            <a:p>
              <a:endParaRPr lang="en-US">
                <a:latin typeface="Trebuchet MS" pitchFamily="34" charset="0"/>
                <a:ea typeface="Osaka"/>
                <a:cs typeface="Osaka"/>
              </a:endParaRPr>
            </a:p>
          </p:txBody>
        </p:sp>
        <p:sp>
          <p:nvSpPr>
            <p:cNvPr id="34836" name="Right Arrow 29"/>
            <p:cNvSpPr>
              <a:spLocks noChangeArrowheads="1"/>
            </p:cNvSpPr>
            <p:nvPr/>
          </p:nvSpPr>
          <p:spPr bwMode="auto">
            <a:xfrm>
              <a:off x="6248400" y="4724400"/>
              <a:ext cx="609600" cy="381000"/>
            </a:xfrm>
            <a:prstGeom prst="rightArrow">
              <a:avLst>
                <a:gd name="adj1" fmla="val 50000"/>
                <a:gd name="adj2" fmla="val 50000"/>
              </a:avLst>
            </a:prstGeom>
            <a:solidFill>
              <a:srgbClr val="FF6600"/>
            </a:solidFill>
            <a:ln w="9525">
              <a:solidFill>
                <a:schemeClr val="tx1"/>
              </a:solidFill>
              <a:round/>
              <a:headEnd/>
              <a:tailEnd/>
            </a:ln>
          </p:spPr>
          <p:txBody>
            <a:bodyPr/>
            <a:lstStyle/>
            <a:p>
              <a:endParaRPr lang="en-US">
                <a:latin typeface="Trebuchet MS" pitchFamily="34" charset="0"/>
                <a:ea typeface="Osaka"/>
                <a:cs typeface="Osaka"/>
              </a:endParaRPr>
            </a:p>
          </p:txBody>
        </p:sp>
        <p:cxnSp>
          <p:nvCxnSpPr>
            <p:cNvPr id="34837" name="Straight Connector 31"/>
            <p:cNvCxnSpPr>
              <a:cxnSpLocks noChangeShapeType="1"/>
            </p:cNvCxnSpPr>
            <p:nvPr/>
          </p:nvCxnSpPr>
          <p:spPr bwMode="auto">
            <a:xfrm rot="5400000">
              <a:off x="5637625" y="4914900"/>
              <a:ext cx="1143000" cy="1588"/>
            </a:xfrm>
            <a:prstGeom prst="line">
              <a:avLst/>
            </a:prstGeom>
            <a:noFill/>
            <a:ln w="63500">
              <a:solidFill>
                <a:schemeClr val="tx1"/>
              </a:solidFill>
              <a:round/>
              <a:headEnd/>
              <a:tailEnd/>
            </a:ln>
          </p:spPr>
        </p:cxnSp>
      </p:grpSp>
      <p:cxnSp>
        <p:nvCxnSpPr>
          <p:cNvPr id="34830" name="Straight Arrow Connector 34"/>
          <p:cNvCxnSpPr>
            <a:cxnSpLocks noChangeShapeType="1"/>
          </p:cNvCxnSpPr>
          <p:nvPr/>
        </p:nvCxnSpPr>
        <p:spPr bwMode="auto">
          <a:xfrm rot="5400000" flipH="1" flipV="1">
            <a:off x="2805906" y="3061494"/>
            <a:ext cx="1322388" cy="1143000"/>
          </a:xfrm>
          <a:prstGeom prst="straightConnector1">
            <a:avLst/>
          </a:prstGeom>
          <a:noFill/>
          <a:ln w="50800">
            <a:solidFill>
              <a:schemeClr val="tx1"/>
            </a:solidFill>
            <a:round/>
            <a:headEnd/>
            <a:tailEnd type="arrow" w="med" len="med"/>
          </a:ln>
        </p:spPr>
      </p:cxnSp>
      <p:grpSp>
        <p:nvGrpSpPr>
          <p:cNvPr id="34831" name="Group 40"/>
          <p:cNvGrpSpPr>
            <a:grpSpLocks/>
          </p:cNvGrpSpPr>
          <p:nvPr/>
        </p:nvGrpSpPr>
        <p:grpSpPr bwMode="auto">
          <a:xfrm>
            <a:off x="9525" y="1492250"/>
            <a:ext cx="590550" cy="3976688"/>
            <a:chOff x="10180" y="1492652"/>
            <a:chExt cx="589243" cy="3976114"/>
          </a:xfrm>
        </p:grpSpPr>
        <p:sp>
          <p:nvSpPr>
            <p:cNvPr id="34833" name="TextBox 36"/>
            <p:cNvSpPr txBox="1">
              <a:spLocks noChangeArrowheads="1"/>
            </p:cNvSpPr>
            <p:nvPr/>
          </p:nvSpPr>
          <p:spPr bwMode="auto">
            <a:xfrm rot="-5400000">
              <a:off x="-429684" y="1932516"/>
              <a:ext cx="1402948" cy="523220"/>
            </a:xfrm>
            <a:prstGeom prst="rect">
              <a:avLst/>
            </a:prstGeom>
            <a:noFill/>
            <a:ln w="9525">
              <a:noFill/>
              <a:miter lim="800000"/>
              <a:headEnd/>
              <a:tailEnd/>
            </a:ln>
          </p:spPr>
          <p:txBody>
            <a:bodyPr wrap="none">
              <a:spAutoFit/>
            </a:bodyPr>
            <a:lstStyle/>
            <a:p>
              <a:r>
                <a:rPr lang="en-US" sz="2800" b="1">
                  <a:solidFill>
                    <a:srgbClr val="FF0000"/>
                  </a:solidFill>
                  <a:latin typeface="Trebuchet MS" pitchFamily="34" charset="0"/>
                  <a:ea typeface="Osaka"/>
                  <a:cs typeface="Osaka"/>
                </a:rPr>
                <a:t>Theory</a:t>
              </a:r>
            </a:p>
          </p:txBody>
        </p:sp>
        <p:sp>
          <p:nvSpPr>
            <p:cNvPr id="34834" name="TextBox 37"/>
            <p:cNvSpPr txBox="1">
              <a:spLocks noChangeArrowheads="1"/>
            </p:cNvSpPr>
            <p:nvPr/>
          </p:nvSpPr>
          <p:spPr bwMode="auto">
            <a:xfrm rot="-5400000">
              <a:off x="-453204" y="4416139"/>
              <a:ext cx="1582034" cy="523220"/>
            </a:xfrm>
            <a:prstGeom prst="rect">
              <a:avLst/>
            </a:prstGeom>
            <a:noFill/>
            <a:ln w="9525">
              <a:noFill/>
              <a:miter lim="800000"/>
              <a:headEnd/>
              <a:tailEnd/>
            </a:ln>
          </p:spPr>
          <p:txBody>
            <a:bodyPr wrap="none">
              <a:spAutoFit/>
            </a:bodyPr>
            <a:lstStyle/>
            <a:p>
              <a:r>
                <a:rPr lang="en-US" sz="2800" b="1">
                  <a:solidFill>
                    <a:srgbClr val="FF0000"/>
                  </a:solidFill>
                  <a:latin typeface="Trebuchet MS" pitchFamily="34" charset="0"/>
                  <a:ea typeface="Osaka"/>
                  <a:cs typeface="Osaka"/>
                </a:rPr>
                <a:t>Practice</a:t>
              </a:r>
            </a:p>
          </p:txBody>
        </p:sp>
      </p:grpSp>
      <p:sp>
        <p:nvSpPr>
          <p:cNvPr id="34832" name="TextBox 30"/>
          <p:cNvSpPr txBox="1">
            <a:spLocks noChangeArrowheads="1"/>
          </p:cNvSpPr>
          <p:nvPr/>
        </p:nvSpPr>
        <p:spPr bwMode="auto">
          <a:xfrm>
            <a:off x="304800" y="5867400"/>
            <a:ext cx="8382000" cy="830263"/>
          </a:xfrm>
          <a:prstGeom prst="rect">
            <a:avLst/>
          </a:prstGeom>
          <a:noFill/>
          <a:ln w="9525">
            <a:noFill/>
            <a:miter lim="800000"/>
            <a:headEnd/>
            <a:tailEnd/>
          </a:ln>
        </p:spPr>
        <p:txBody>
          <a:bodyPr>
            <a:spAutoFit/>
          </a:bodyPr>
          <a:lstStyle/>
          <a:p>
            <a:r>
              <a:rPr lang="en-US" b="1"/>
              <a:t>Applications: </a:t>
            </a:r>
            <a:r>
              <a:rPr lang="en-US"/>
              <a:t>information flow in hospitals, sensor as logical db, pervasive, social networks and gossip, etc…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subTitle" idx="4294967295"/>
          </p:nvPr>
        </p:nvSpPr>
        <p:spPr bwMode="auto">
          <a:xfrm>
            <a:off x="228600" y="5867400"/>
            <a:ext cx="4343400" cy="533400"/>
          </a:xfrm>
          <a:prstGeom prst="rect">
            <a:avLst/>
          </a:prstGeom>
          <a:noFill/>
          <a:ln>
            <a:miter lim="800000"/>
            <a:headEnd/>
            <a:tailEnd/>
          </a:ln>
        </p:spPr>
        <p:txBody>
          <a:bodyPr lIns="90000" tIns="46800" rIns="90000" bIns="46800"/>
          <a:lstStyle/>
          <a:p>
            <a:pPr marL="0" indent="0" algn="ctr">
              <a:spcBef>
                <a:spcPts val="50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smtClean="0">
                <a:latin typeface="Comic Sans MS" pitchFamily="66" charset="0"/>
                <a:cs typeface="Times New Roman" pitchFamily="18" charset="0"/>
              </a:rPr>
              <a:t>Collaboration with GSPIA</a:t>
            </a:r>
          </a:p>
        </p:txBody>
      </p:sp>
      <p:pic>
        <p:nvPicPr>
          <p:cNvPr id="35843" name="Picture 3"/>
          <p:cNvPicPr>
            <a:picLocks noChangeAspect="1" noChangeArrowheads="1"/>
          </p:cNvPicPr>
          <p:nvPr/>
        </p:nvPicPr>
        <p:blipFill>
          <a:blip r:embed="rId3" cstate="print"/>
          <a:srcRect/>
          <a:stretch>
            <a:fillRect/>
          </a:stretch>
        </p:blipFill>
        <p:spPr bwMode="auto">
          <a:xfrm>
            <a:off x="381000" y="3810000"/>
            <a:ext cx="3733800" cy="2017713"/>
          </a:xfrm>
          <a:prstGeom prst="rect">
            <a:avLst/>
          </a:prstGeom>
          <a:noFill/>
          <a:ln w="9525">
            <a:noFill/>
            <a:round/>
            <a:headEnd/>
            <a:tailEnd/>
          </a:ln>
        </p:spPr>
      </p:pic>
      <p:sp>
        <p:nvSpPr>
          <p:cNvPr id="11" name="Rounded Rectangle 10"/>
          <p:cNvSpPr/>
          <p:nvPr/>
        </p:nvSpPr>
        <p:spPr>
          <a:xfrm>
            <a:off x="1066800" y="0"/>
            <a:ext cx="6324600" cy="6096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2"/>
                </a:solidFill>
              </a:rPr>
              <a:t>Secure Critical Information Infrastructure</a:t>
            </a:r>
          </a:p>
        </p:txBody>
      </p:sp>
      <p:sp>
        <p:nvSpPr>
          <p:cNvPr id="35845" name="Rectangle 2"/>
          <p:cNvSpPr>
            <a:spLocks noChangeArrowheads="1"/>
          </p:cNvSpPr>
          <p:nvPr/>
        </p:nvSpPr>
        <p:spPr bwMode="auto">
          <a:xfrm>
            <a:off x="4191000" y="3810000"/>
            <a:ext cx="4724400" cy="2514600"/>
          </a:xfrm>
          <a:prstGeom prst="rect">
            <a:avLst/>
          </a:prstGeom>
          <a:noFill/>
          <a:ln w="9525">
            <a:noFill/>
            <a:miter lim="800000"/>
            <a:headEnd/>
            <a:tailEnd/>
          </a:ln>
        </p:spPr>
        <p:txBody>
          <a:bodyPr lIns="0" tIns="0" rIns="0" bIns="0"/>
          <a:lstStyle/>
          <a:p>
            <a:pPr marL="373063" indent="-373063" eaLnBrk="0" hangingPunct="0">
              <a:spcBef>
                <a:spcPts val="600"/>
              </a:spcBef>
              <a:buFontTx/>
              <a:buChar char="•"/>
              <a:tabLst>
                <a:tab pos="942975" algn="l"/>
                <a:tab pos="1857375" algn="l"/>
                <a:tab pos="2771775" algn="l"/>
                <a:tab pos="3686175" algn="l"/>
                <a:tab pos="4600575" algn="l"/>
                <a:tab pos="5514975" algn="l"/>
                <a:tab pos="6429375" algn="l"/>
                <a:tab pos="7343775" algn="l"/>
                <a:tab pos="8258175" algn="l"/>
                <a:tab pos="9172575" algn="l"/>
                <a:tab pos="10086975" algn="l"/>
              </a:tabLst>
            </a:pPr>
            <a:r>
              <a:rPr lang="en-GB">
                <a:latin typeface="Comic Sans MS" pitchFamily="66" charset="0"/>
              </a:rPr>
              <a:t>System does data gathering, and provides suggestions to Emergency Managers </a:t>
            </a:r>
          </a:p>
          <a:p>
            <a:pPr marL="373063" indent="-373063" eaLnBrk="0" hangingPunct="0">
              <a:spcBef>
                <a:spcPts val="600"/>
              </a:spcBef>
              <a:buFontTx/>
              <a:buChar char="•"/>
              <a:tabLst>
                <a:tab pos="942975" algn="l"/>
                <a:tab pos="1857375" algn="l"/>
                <a:tab pos="2771775" algn="l"/>
                <a:tab pos="3686175" algn="l"/>
                <a:tab pos="4600575" algn="l"/>
                <a:tab pos="5514975" algn="l"/>
                <a:tab pos="6429375" algn="l"/>
                <a:tab pos="7343775" algn="l"/>
                <a:tab pos="8258175" algn="l"/>
                <a:tab pos="9172575" algn="l"/>
                <a:tab pos="10086975" algn="l"/>
              </a:tabLst>
            </a:pPr>
            <a:r>
              <a:rPr lang="en-GB">
                <a:latin typeface="Comic Sans MS" pitchFamily="66" charset="0"/>
              </a:rPr>
              <a:t>System does NOT act by itself, unless there is no one at helm</a:t>
            </a:r>
          </a:p>
        </p:txBody>
      </p:sp>
      <p:sp>
        <p:nvSpPr>
          <p:cNvPr id="35846" name="Rectangle 2"/>
          <p:cNvSpPr>
            <a:spLocks noChangeArrowheads="1"/>
          </p:cNvSpPr>
          <p:nvPr/>
        </p:nvSpPr>
        <p:spPr bwMode="auto">
          <a:xfrm>
            <a:off x="228600" y="914400"/>
            <a:ext cx="8382000" cy="2590800"/>
          </a:xfrm>
          <a:prstGeom prst="rect">
            <a:avLst/>
          </a:prstGeom>
          <a:noFill/>
          <a:ln w="9525">
            <a:noFill/>
            <a:miter lim="800000"/>
            <a:headEnd/>
            <a:tailEnd/>
          </a:ln>
        </p:spPr>
        <p:txBody>
          <a:bodyPr/>
          <a:lstStyle/>
          <a:p>
            <a:pPr marL="373063" indent="-373063" eaLnBrk="0" hangingPunct="0">
              <a:spcBef>
                <a:spcPts val="600"/>
              </a:spcBef>
              <a:buFontTx/>
              <a:buChar char="•"/>
              <a:tabLst>
                <a:tab pos="942975" algn="l"/>
                <a:tab pos="1857375" algn="l"/>
                <a:tab pos="2771775" algn="l"/>
                <a:tab pos="3686175" algn="l"/>
                <a:tab pos="4600575" algn="l"/>
                <a:tab pos="5514975" algn="l"/>
                <a:tab pos="6429375" algn="l"/>
                <a:tab pos="7343775" algn="l"/>
                <a:tab pos="8258175" algn="l"/>
                <a:tab pos="9172575" algn="l"/>
                <a:tab pos="10086975" algn="l"/>
              </a:tabLst>
            </a:pPr>
            <a:r>
              <a:rPr lang="en-GB">
                <a:latin typeface="Comic Sans MS" pitchFamily="66" charset="0"/>
              </a:rPr>
              <a:t>A system that provides a lot of information to the Emergency Managers, who actually coordinate emergency responses</a:t>
            </a:r>
          </a:p>
          <a:p>
            <a:pPr marL="373063" indent="-373063" eaLnBrk="0" hangingPunct="0">
              <a:spcBef>
                <a:spcPts val="600"/>
              </a:spcBef>
              <a:buFontTx/>
              <a:buChar char="•"/>
              <a:tabLst>
                <a:tab pos="942975" algn="l"/>
                <a:tab pos="1857375" algn="l"/>
                <a:tab pos="2771775" algn="l"/>
                <a:tab pos="3686175" algn="l"/>
                <a:tab pos="4600575" algn="l"/>
                <a:tab pos="5514975" algn="l"/>
                <a:tab pos="6429375" algn="l"/>
                <a:tab pos="7343775" algn="l"/>
                <a:tab pos="8258175" algn="l"/>
                <a:tab pos="9172575" algn="l"/>
                <a:tab pos="10086975" algn="l"/>
              </a:tabLst>
            </a:pPr>
            <a:r>
              <a:rPr lang="en-GB">
                <a:latin typeface="Comic Sans MS" pitchFamily="66" charset="0"/>
              </a:rPr>
              <a:t>Need to be secure, otherwise cannot be used widely</a:t>
            </a:r>
          </a:p>
          <a:p>
            <a:pPr marL="373063" indent="-373063" eaLnBrk="0" hangingPunct="0">
              <a:spcBef>
                <a:spcPts val="600"/>
              </a:spcBef>
              <a:buFontTx/>
              <a:buChar char="•"/>
              <a:tabLst>
                <a:tab pos="942975" algn="l"/>
                <a:tab pos="1857375" algn="l"/>
                <a:tab pos="2771775" algn="l"/>
                <a:tab pos="3686175" algn="l"/>
                <a:tab pos="4600575" algn="l"/>
                <a:tab pos="5514975" algn="l"/>
                <a:tab pos="6429375" algn="l"/>
                <a:tab pos="7343775" algn="l"/>
                <a:tab pos="8258175" algn="l"/>
                <a:tab pos="9172575" algn="l"/>
                <a:tab pos="10086975" algn="l"/>
              </a:tabLst>
            </a:pPr>
            <a:r>
              <a:rPr lang="en-GB">
                <a:latin typeface="Comic Sans MS" pitchFamily="66" charset="0"/>
              </a:rPr>
              <a:t>It is critical since once it it will be depended upon</a:t>
            </a:r>
          </a:p>
          <a:p>
            <a:pPr marL="373063" indent="-373063" eaLnBrk="0" hangingPunct="0">
              <a:spcBef>
                <a:spcPts val="600"/>
              </a:spcBef>
              <a:buFontTx/>
              <a:buChar char="•"/>
              <a:tabLst>
                <a:tab pos="942975" algn="l"/>
                <a:tab pos="1857375" algn="l"/>
                <a:tab pos="2771775" algn="l"/>
                <a:tab pos="3686175" algn="l"/>
                <a:tab pos="4600575" algn="l"/>
                <a:tab pos="5514975" algn="l"/>
                <a:tab pos="6429375" algn="l"/>
                <a:tab pos="7343775" algn="l"/>
                <a:tab pos="8258175" algn="l"/>
                <a:tab pos="9172575" algn="l"/>
                <a:tab pos="10086975" algn="l"/>
              </a:tabLst>
            </a:pPr>
            <a:r>
              <a:rPr lang="en-GB">
                <a:latin typeface="Comic Sans MS" pitchFamily="66" charset="0"/>
              </a:rPr>
              <a:t>EMs, utility companies, everyone must collaborate.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2667000" y="685800"/>
            <a:ext cx="4038600" cy="1295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2"/>
                </a:solidFill>
              </a:rPr>
              <a:t>Computer Architecture and Compilers</a:t>
            </a:r>
          </a:p>
        </p:txBody>
      </p:sp>
      <p:sp>
        <p:nvSpPr>
          <p:cNvPr id="36867" name="TextBox 11"/>
          <p:cNvSpPr txBox="1">
            <a:spLocks noChangeArrowheads="1"/>
          </p:cNvSpPr>
          <p:nvPr/>
        </p:nvSpPr>
        <p:spPr bwMode="auto">
          <a:xfrm>
            <a:off x="2819400" y="3733800"/>
            <a:ext cx="3352800" cy="1938338"/>
          </a:xfrm>
          <a:prstGeom prst="rect">
            <a:avLst/>
          </a:prstGeom>
          <a:noFill/>
          <a:ln w="9525">
            <a:noFill/>
            <a:miter lim="800000"/>
            <a:headEnd/>
            <a:tailEnd/>
          </a:ln>
        </p:spPr>
        <p:txBody>
          <a:bodyPr>
            <a:spAutoFit/>
          </a:bodyPr>
          <a:lstStyle/>
          <a:p>
            <a:pPr algn="ctr"/>
            <a:r>
              <a:rPr lang="en-US"/>
              <a:t>Donald Chiarulli</a:t>
            </a:r>
          </a:p>
          <a:p>
            <a:pPr algn="ctr"/>
            <a:r>
              <a:rPr lang="en-US"/>
              <a:t>Bruce Childers</a:t>
            </a:r>
          </a:p>
          <a:p>
            <a:pPr algn="ctr"/>
            <a:r>
              <a:rPr lang="en-US"/>
              <a:t>Sangyeun Cho</a:t>
            </a:r>
          </a:p>
          <a:p>
            <a:pPr algn="ctr"/>
            <a:r>
              <a:rPr lang="en-US"/>
              <a:t>Rami Melhem</a:t>
            </a:r>
          </a:p>
          <a:p>
            <a:pPr algn="ctr"/>
            <a:r>
              <a:rPr lang="en-US"/>
              <a:t>Youtao Zhang</a:t>
            </a:r>
          </a:p>
        </p:txBody>
      </p:sp>
      <p:sp>
        <p:nvSpPr>
          <p:cNvPr id="13" name="Rounded Rectangle 12"/>
          <p:cNvSpPr/>
          <p:nvPr/>
        </p:nvSpPr>
        <p:spPr>
          <a:xfrm>
            <a:off x="228600" y="2286000"/>
            <a:ext cx="13716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Chip design</a:t>
            </a:r>
          </a:p>
        </p:txBody>
      </p:sp>
      <p:sp>
        <p:nvSpPr>
          <p:cNvPr id="14" name="Rounded Rectangle 13"/>
          <p:cNvSpPr/>
          <p:nvPr/>
        </p:nvSpPr>
        <p:spPr>
          <a:xfrm>
            <a:off x="1905000" y="2286000"/>
            <a:ext cx="21336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Memory and Cache Systems</a:t>
            </a:r>
          </a:p>
        </p:txBody>
      </p:sp>
      <p:sp>
        <p:nvSpPr>
          <p:cNvPr id="15" name="Rounded Rectangle 14"/>
          <p:cNvSpPr/>
          <p:nvPr/>
        </p:nvSpPr>
        <p:spPr>
          <a:xfrm>
            <a:off x="4343400" y="2286000"/>
            <a:ext cx="23622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Interconnections</a:t>
            </a:r>
          </a:p>
        </p:txBody>
      </p:sp>
      <p:sp>
        <p:nvSpPr>
          <p:cNvPr id="7" name="Rounded Rectangle 6"/>
          <p:cNvSpPr/>
          <p:nvPr/>
        </p:nvSpPr>
        <p:spPr>
          <a:xfrm>
            <a:off x="7010400" y="2286000"/>
            <a:ext cx="19812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Power management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828800" y="457200"/>
            <a:ext cx="5410200"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2"/>
                </a:solidFill>
              </a:rPr>
              <a:t>Department of Computer Science</a:t>
            </a:r>
          </a:p>
        </p:txBody>
      </p:sp>
      <p:sp>
        <p:nvSpPr>
          <p:cNvPr id="24" name="Rounded Rectangle 23"/>
          <p:cNvSpPr/>
          <p:nvPr/>
        </p:nvSpPr>
        <p:spPr>
          <a:xfrm>
            <a:off x="228600" y="2743200"/>
            <a:ext cx="25146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Data Management</a:t>
            </a:r>
          </a:p>
        </p:txBody>
      </p:sp>
      <p:sp>
        <p:nvSpPr>
          <p:cNvPr id="25" name="Rounded Rectangle 24"/>
          <p:cNvSpPr/>
          <p:nvPr/>
        </p:nvSpPr>
        <p:spPr>
          <a:xfrm>
            <a:off x="1981200" y="1752600"/>
            <a:ext cx="25146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Algorithms</a:t>
            </a:r>
          </a:p>
        </p:txBody>
      </p:sp>
      <p:sp>
        <p:nvSpPr>
          <p:cNvPr id="26" name="Rounded Rectangle 25"/>
          <p:cNvSpPr/>
          <p:nvPr/>
        </p:nvSpPr>
        <p:spPr>
          <a:xfrm>
            <a:off x="6324600" y="2743200"/>
            <a:ext cx="25908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Artificial Intelligence</a:t>
            </a:r>
          </a:p>
        </p:txBody>
      </p:sp>
      <p:sp>
        <p:nvSpPr>
          <p:cNvPr id="27" name="Rounded Rectangle 26"/>
          <p:cNvSpPr/>
          <p:nvPr/>
        </p:nvSpPr>
        <p:spPr>
          <a:xfrm>
            <a:off x="228600" y="3733800"/>
            <a:ext cx="25146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Networks </a:t>
            </a:r>
          </a:p>
        </p:txBody>
      </p:sp>
      <p:sp>
        <p:nvSpPr>
          <p:cNvPr id="29" name="Rounded Rectangle 28"/>
          <p:cNvSpPr/>
          <p:nvPr/>
        </p:nvSpPr>
        <p:spPr>
          <a:xfrm>
            <a:off x="1447800" y="4724400"/>
            <a:ext cx="25146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Architecture and Compilers</a:t>
            </a:r>
          </a:p>
        </p:txBody>
      </p:sp>
      <p:sp>
        <p:nvSpPr>
          <p:cNvPr id="30" name="Rounded Rectangle 29"/>
          <p:cNvSpPr/>
          <p:nvPr/>
        </p:nvSpPr>
        <p:spPr>
          <a:xfrm>
            <a:off x="6324600" y="3733800"/>
            <a:ext cx="25146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Security</a:t>
            </a:r>
          </a:p>
        </p:txBody>
      </p:sp>
      <p:sp>
        <p:nvSpPr>
          <p:cNvPr id="31" name="Rounded Rectangle 30"/>
          <p:cNvSpPr/>
          <p:nvPr/>
        </p:nvSpPr>
        <p:spPr>
          <a:xfrm>
            <a:off x="5105400" y="4724400"/>
            <a:ext cx="25146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Distributed and Parallel Systems</a:t>
            </a:r>
          </a:p>
        </p:txBody>
      </p:sp>
      <p:sp>
        <p:nvSpPr>
          <p:cNvPr id="32" name="Rounded Rectangle 31"/>
          <p:cNvSpPr/>
          <p:nvPr/>
        </p:nvSpPr>
        <p:spPr>
          <a:xfrm>
            <a:off x="4648200" y="1752600"/>
            <a:ext cx="25146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Graphics</a:t>
            </a:r>
          </a:p>
        </p:txBody>
      </p:sp>
      <p:sp>
        <p:nvSpPr>
          <p:cNvPr id="11" name="Oval 10"/>
          <p:cNvSpPr/>
          <p:nvPr/>
        </p:nvSpPr>
        <p:spPr>
          <a:xfrm>
            <a:off x="2819400" y="2895600"/>
            <a:ext cx="3429000" cy="16002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21 T/S faculty</a:t>
            </a:r>
          </a:p>
          <a:p>
            <a:pPr algn="ctr">
              <a:defRPr/>
            </a:pPr>
            <a:r>
              <a:rPr lang="en-US" dirty="0"/>
              <a:t>(now 19)</a:t>
            </a:r>
          </a:p>
          <a:p>
            <a:pPr algn="ctr">
              <a:defRPr/>
            </a:pPr>
            <a:r>
              <a:rPr lang="en-US" dirty="0"/>
              <a:t>+ 4 Lecturers</a:t>
            </a:r>
          </a:p>
        </p:txBody>
      </p:sp>
      <p:sp>
        <p:nvSpPr>
          <p:cNvPr id="12" name="Rounded Rectangle 11"/>
          <p:cNvSpPr/>
          <p:nvPr/>
        </p:nvSpPr>
        <p:spPr>
          <a:xfrm>
            <a:off x="3200400" y="5715000"/>
            <a:ext cx="25146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Real-Time Systems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52400" y="6858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t>Low Power Terabyte Main Memory using </a:t>
            </a:r>
            <a:br>
              <a:rPr lang="en-US" sz="2400" smtClean="0"/>
            </a:br>
            <a:r>
              <a:rPr lang="en-US" sz="2400" smtClean="0"/>
              <a:t>Phase Change Memory</a:t>
            </a:r>
          </a:p>
        </p:txBody>
      </p:sp>
      <p:sp>
        <p:nvSpPr>
          <p:cNvPr id="4099" name="Rectangle 3"/>
          <p:cNvSpPr>
            <a:spLocks noGrp="1" noChangeArrowheads="1"/>
          </p:cNvSpPr>
          <p:nvPr>
            <p:ph type="body" sz="half" idx="1"/>
          </p:nvPr>
        </p:nvSpPr>
        <p:spPr>
          <a:xfrm>
            <a:off x="152400" y="1981200"/>
            <a:ext cx="4648200" cy="4525963"/>
          </a:xfrm>
        </p:spPr>
        <p:txBody>
          <a:bodyPr/>
          <a:lstStyle/>
          <a:p>
            <a:pPr marL="173038" indent="-173038">
              <a:defRPr/>
            </a:pPr>
            <a:r>
              <a:rPr lang="en-US" sz="1800" b="1" dirty="0">
                <a:solidFill>
                  <a:srgbClr val="A50021"/>
                </a:solidFill>
              </a:rPr>
              <a:t>Problem</a:t>
            </a:r>
            <a:r>
              <a:rPr lang="en-US" sz="1800" dirty="0"/>
              <a:t>: Increased main memory demand</a:t>
            </a:r>
          </a:p>
          <a:p>
            <a:pPr marL="347663" lvl="1" indent="-228600">
              <a:defRPr/>
            </a:pPr>
            <a:r>
              <a:rPr lang="en-US" sz="1600" dirty="0"/>
              <a:t>New apps w/CMPs need </a:t>
            </a:r>
            <a:r>
              <a:rPr lang="en-US" sz="1600" b="1" i="1" dirty="0">
                <a:solidFill>
                  <a:schemeClr val="accent2"/>
                </a:solidFill>
              </a:rPr>
              <a:t>terabyte+</a:t>
            </a:r>
          </a:p>
          <a:p>
            <a:pPr marL="347663" lvl="1" indent="-228600">
              <a:defRPr/>
            </a:pPr>
            <a:r>
              <a:rPr lang="en-US" sz="1600" dirty="0"/>
              <a:t>DRAM: High power consumption, problematic organization, reliability (SEUs)</a:t>
            </a:r>
          </a:p>
          <a:p>
            <a:pPr marL="173038" lvl="1" indent="-173038">
              <a:defRPr/>
            </a:pPr>
            <a:endParaRPr lang="en-US" sz="1600" dirty="0"/>
          </a:p>
          <a:p>
            <a:pPr marL="173038" indent="-173038">
              <a:defRPr/>
            </a:pPr>
            <a:r>
              <a:rPr lang="en-US" sz="1800" b="1" dirty="0">
                <a:solidFill>
                  <a:srgbClr val="A50021"/>
                </a:solidFill>
              </a:rPr>
              <a:t>Solution</a:t>
            </a:r>
            <a:r>
              <a:rPr lang="en-US" sz="1800" dirty="0"/>
              <a:t>: Replace DRAM with PCM</a:t>
            </a:r>
          </a:p>
          <a:p>
            <a:pPr marL="347663" lvl="1" indent="-228600">
              <a:defRPr/>
            </a:pPr>
            <a:r>
              <a:rPr lang="en-US" sz="1600" dirty="0"/>
              <a:t>No idle power (solid state), eases organization, no SEUs</a:t>
            </a:r>
          </a:p>
          <a:p>
            <a:pPr marL="347663" lvl="1" indent="-228600">
              <a:defRPr/>
            </a:pPr>
            <a:r>
              <a:rPr lang="en-US" sz="1600" dirty="0"/>
              <a:t>Slower (3x), asymmetric read/write latency, wears out quickly</a:t>
            </a:r>
          </a:p>
          <a:p>
            <a:pPr marL="347663" lvl="1" indent="-228600">
              <a:defRPr/>
            </a:pPr>
            <a:r>
              <a:rPr lang="en-US" sz="1600" dirty="0"/>
              <a:t>Performance management, write minimization, wear leveling </a:t>
            </a:r>
          </a:p>
        </p:txBody>
      </p:sp>
      <p:graphicFrame>
        <p:nvGraphicFramePr>
          <p:cNvPr id="1026" name="Object 2"/>
          <p:cNvGraphicFramePr>
            <a:graphicFrameLocks noChangeAspect="1"/>
          </p:cNvGraphicFramePr>
          <p:nvPr>
            <p:ph sz="half" idx="2"/>
          </p:nvPr>
        </p:nvGraphicFramePr>
        <p:xfrm>
          <a:off x="4800600" y="1447800"/>
          <a:ext cx="4206875" cy="4800600"/>
        </p:xfrm>
        <a:graphic>
          <a:graphicData uri="http://schemas.openxmlformats.org/presentationml/2006/ole">
            <p:oleObj spid="_x0000_s1026" name="Visio" r:id="rId3" imgW="2506732" imgH="2860805" progId="">
              <p:embed/>
            </p:oleObj>
          </a:graphicData>
        </a:graphic>
      </p:graphicFrame>
      <p:sp>
        <p:nvSpPr>
          <p:cNvPr id="5" name="Rounded Rectangle 4"/>
          <p:cNvSpPr/>
          <p:nvPr/>
        </p:nvSpPr>
        <p:spPr>
          <a:xfrm>
            <a:off x="2057400" y="0"/>
            <a:ext cx="4419600" cy="6096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 Innovative Memory Technology</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0" y="6858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t>Yield &amp; Reliability Enhancement for </a:t>
            </a:r>
            <a:br>
              <a:rPr lang="en-US" sz="2400" smtClean="0"/>
            </a:br>
            <a:r>
              <a:rPr lang="en-US" sz="2400" smtClean="0"/>
              <a:t>On-Chip Multicore Memories in </a:t>
            </a:r>
            <a:r>
              <a:rPr lang="en-US" sz="2400" i="1" smtClean="0"/>
              <a:t>Nano-scale Technology</a:t>
            </a:r>
            <a:endParaRPr lang="en-US" sz="2400" i="1" smtClean="0">
              <a:cs typeface="Arial" pitchFamily="34" charset="0"/>
            </a:endParaRPr>
          </a:p>
        </p:txBody>
      </p:sp>
      <p:sp>
        <p:nvSpPr>
          <p:cNvPr id="2052" name="Rectangle 3"/>
          <p:cNvSpPr>
            <a:spLocks noGrp="1" noChangeArrowheads="1"/>
          </p:cNvSpPr>
          <p:nvPr>
            <p:ph type="body" sz="half" idx="1"/>
          </p:nvPr>
        </p:nvSpPr>
        <p:spPr bwMode="auto">
          <a:xfrm>
            <a:off x="457200" y="1600200"/>
            <a:ext cx="8153400" cy="2819400"/>
          </a:xfrm>
          <a:noFill/>
          <a:ln>
            <a:miter lim="800000"/>
            <a:headEnd/>
            <a:tailEnd/>
          </a:ln>
        </p:spPr>
        <p:txBody>
          <a:bodyPr vert="horz" wrap="square" lIns="91440" tIns="45720" rIns="91440" bIns="45720" numCol="1" anchor="t" anchorCtr="0" compatLnSpc="1">
            <a:prstTxWarp prst="textNoShape">
              <a:avLst/>
            </a:prstTxWarp>
          </a:bodyPr>
          <a:lstStyle/>
          <a:p>
            <a:r>
              <a:rPr lang="en-US" sz="2000" b="1" smtClean="0">
                <a:solidFill>
                  <a:srgbClr val="A50021"/>
                </a:solidFill>
              </a:rPr>
              <a:t>Problem</a:t>
            </a:r>
            <a:r>
              <a:rPr lang="en-US" sz="2000" smtClean="0"/>
              <a:t>: Increase in defects &amp; process variation for CMPs</a:t>
            </a:r>
          </a:p>
          <a:p>
            <a:pPr lvl="1"/>
            <a:r>
              <a:rPr lang="en-US" sz="1800" smtClean="0"/>
              <a:t>Worst-case design: infeasible due to tighter margins</a:t>
            </a:r>
          </a:p>
          <a:p>
            <a:pPr lvl="1"/>
            <a:r>
              <a:rPr lang="en-US" sz="1800" smtClean="0"/>
              <a:t>On-processor memory components: highly susceptible</a:t>
            </a:r>
          </a:p>
          <a:p>
            <a:pPr lvl="1"/>
            <a:endParaRPr lang="en-US" sz="1800" smtClean="0"/>
          </a:p>
          <a:p>
            <a:r>
              <a:rPr lang="en-US" sz="2000" b="1" smtClean="0">
                <a:solidFill>
                  <a:srgbClr val="A50021"/>
                </a:solidFill>
              </a:rPr>
              <a:t>Solution</a:t>
            </a:r>
            <a:r>
              <a:rPr lang="en-US" sz="2000" smtClean="0"/>
              <a:t>: “Soft yield” trades performance for better chip yield</a:t>
            </a:r>
          </a:p>
          <a:p>
            <a:pPr lvl="1"/>
            <a:r>
              <a:rPr lang="en-US" sz="1800" smtClean="0"/>
              <a:t>Test &amp; plan for repairs during manufacturing</a:t>
            </a:r>
          </a:p>
          <a:p>
            <a:pPr lvl="1"/>
            <a:r>
              <a:rPr lang="en-US" sz="1800" smtClean="0"/>
              <a:t>Deployment adapts microarchitecture to gracefully degrade</a:t>
            </a:r>
          </a:p>
          <a:p>
            <a:pPr lvl="1"/>
            <a:r>
              <a:rPr lang="en-US" sz="1800" smtClean="0"/>
              <a:t>Collaborator: Sangyeun</a:t>
            </a:r>
          </a:p>
        </p:txBody>
      </p:sp>
      <p:sp>
        <p:nvSpPr>
          <p:cNvPr id="2053" name="Text Box 7"/>
          <p:cNvSpPr txBox="1">
            <a:spLocks noChangeArrowheads="1"/>
          </p:cNvSpPr>
          <p:nvPr/>
        </p:nvSpPr>
        <p:spPr bwMode="auto">
          <a:xfrm>
            <a:off x="1676400" y="6248400"/>
            <a:ext cx="6400800" cy="461963"/>
          </a:xfrm>
          <a:prstGeom prst="rect">
            <a:avLst/>
          </a:prstGeom>
          <a:noFill/>
          <a:ln w="9525">
            <a:noFill/>
            <a:miter lim="800000"/>
            <a:headEnd/>
            <a:tailEnd/>
          </a:ln>
        </p:spPr>
        <p:txBody>
          <a:bodyPr>
            <a:spAutoFit/>
          </a:bodyPr>
          <a:lstStyle/>
          <a:p>
            <a:r>
              <a:rPr lang="en-US"/>
              <a:t>T-CAR: Test and Continuous Adaptive Repair</a:t>
            </a:r>
          </a:p>
        </p:txBody>
      </p:sp>
      <p:graphicFrame>
        <p:nvGraphicFramePr>
          <p:cNvPr id="2050" name="Object 2"/>
          <p:cNvGraphicFramePr>
            <a:graphicFrameLocks noChangeAspect="1"/>
          </p:cNvGraphicFramePr>
          <p:nvPr>
            <p:ph sz="half" idx="2"/>
          </p:nvPr>
        </p:nvGraphicFramePr>
        <p:xfrm>
          <a:off x="304800" y="4460875"/>
          <a:ext cx="8305800" cy="1863725"/>
        </p:xfrm>
        <a:graphic>
          <a:graphicData uri="http://schemas.openxmlformats.org/presentationml/2006/ole">
            <p:oleObj spid="_x0000_s2050" name="Visio" r:id="rId3" imgW="5746579" imgH="1288967" progId="">
              <p:embed/>
            </p:oleObj>
          </a:graphicData>
        </a:graphic>
      </p:graphicFrame>
      <p:sp>
        <p:nvSpPr>
          <p:cNvPr id="6" name="Rounded Rectangle 5"/>
          <p:cNvSpPr/>
          <p:nvPr/>
        </p:nvSpPr>
        <p:spPr>
          <a:xfrm>
            <a:off x="2667000" y="0"/>
            <a:ext cx="2971800" cy="6096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On-chip Memory</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762000"/>
            <a:ext cx="7467600" cy="563563"/>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t>Robust Execution Environment for Multicore Systems</a:t>
            </a:r>
          </a:p>
        </p:txBody>
      </p:sp>
      <p:sp>
        <p:nvSpPr>
          <p:cNvPr id="37891" name="Rectangle 3"/>
          <p:cNvSpPr>
            <a:spLocks noGrp="1" noChangeArrowheads="1"/>
          </p:cNvSpPr>
          <p:nvPr>
            <p:ph type="body" idx="1"/>
          </p:nvPr>
        </p:nvSpPr>
        <p:spPr bwMode="auto">
          <a:xfrm>
            <a:off x="457200" y="1447800"/>
            <a:ext cx="8229600" cy="1905000"/>
          </a:xfrm>
          <a:noFill/>
          <a:ln>
            <a:miter lim="800000"/>
            <a:headEnd/>
            <a:tailEnd/>
          </a:ln>
        </p:spPr>
        <p:txBody>
          <a:bodyPr vert="horz" wrap="square" lIns="91440" tIns="45720" rIns="91440" bIns="45720" numCol="1" anchor="t" anchorCtr="0" compatLnSpc="1">
            <a:prstTxWarp prst="textNoShape">
              <a:avLst/>
            </a:prstTxWarp>
          </a:bodyPr>
          <a:lstStyle/>
          <a:p>
            <a:r>
              <a:rPr lang="en-US" sz="2000" b="1" smtClean="0">
                <a:solidFill>
                  <a:srgbClr val="A50021"/>
                </a:solidFill>
              </a:rPr>
              <a:t>Problem</a:t>
            </a:r>
            <a:r>
              <a:rPr lang="en-US" sz="2000" smtClean="0"/>
              <a:t>: Increasing on-chip </a:t>
            </a:r>
            <a:r>
              <a:rPr lang="en-US" sz="2000" i="1" smtClean="0"/>
              <a:t>run-time variability </a:t>
            </a:r>
            <a:r>
              <a:rPr lang="en-US" sz="2000" smtClean="0"/>
              <a:t>in CMPs</a:t>
            </a:r>
          </a:p>
          <a:p>
            <a:r>
              <a:rPr lang="en-US" sz="2000" b="1" smtClean="0">
                <a:solidFill>
                  <a:srgbClr val="A50021"/>
                </a:solidFill>
              </a:rPr>
              <a:t>Solution</a:t>
            </a:r>
            <a:r>
              <a:rPr lang="en-US" sz="2000" smtClean="0"/>
              <a:t>: </a:t>
            </a:r>
            <a:r>
              <a:rPr lang="en-US" sz="2000" i="1" smtClean="0"/>
              <a:t>React</a:t>
            </a:r>
            <a:r>
              <a:rPr lang="en-US" sz="2000" smtClean="0"/>
              <a:t> and </a:t>
            </a:r>
            <a:r>
              <a:rPr lang="en-US" sz="2000" i="1" smtClean="0"/>
              <a:t>adapt</a:t>
            </a:r>
            <a:r>
              <a:rPr lang="en-US" sz="2000" smtClean="0"/>
              <a:t> to the variability as it happens</a:t>
            </a:r>
          </a:p>
          <a:p>
            <a:pPr lvl="1"/>
            <a:r>
              <a:rPr lang="en-US" sz="1800" smtClean="0"/>
              <a:t>Thermal hotspots, power consumption, wear-out/failure</a:t>
            </a:r>
          </a:p>
          <a:p>
            <a:pPr lvl="1"/>
            <a:r>
              <a:rPr lang="en-US" sz="1800" smtClean="0"/>
              <a:t>Dynamic thread compilation, specialization, &amp; scheduling</a:t>
            </a:r>
          </a:p>
          <a:p>
            <a:pPr lvl="1"/>
            <a:r>
              <a:rPr lang="en-US" sz="1800" smtClean="0"/>
              <a:t>Collaborators: Kandemir &amp; Irwin (PSU), Davidson &amp; Soffa (UVA)</a:t>
            </a:r>
          </a:p>
        </p:txBody>
      </p:sp>
      <p:pic>
        <p:nvPicPr>
          <p:cNvPr id="37892" name="Picture 4"/>
          <p:cNvPicPr>
            <a:picLocks noChangeAspect="1" noChangeArrowheads="1"/>
          </p:cNvPicPr>
          <p:nvPr/>
        </p:nvPicPr>
        <p:blipFill>
          <a:blip r:embed="rId3" cstate="print"/>
          <a:srcRect/>
          <a:stretch>
            <a:fillRect/>
          </a:stretch>
        </p:blipFill>
        <p:spPr bwMode="auto">
          <a:xfrm>
            <a:off x="228600" y="3549650"/>
            <a:ext cx="1506538" cy="2209800"/>
          </a:xfrm>
          <a:prstGeom prst="rect">
            <a:avLst/>
          </a:prstGeom>
          <a:noFill/>
          <a:ln w="9525">
            <a:noFill/>
            <a:miter lim="800000"/>
            <a:headEnd/>
            <a:tailEnd/>
          </a:ln>
        </p:spPr>
      </p:pic>
      <p:pic>
        <p:nvPicPr>
          <p:cNvPr id="37893" name="Picture 6"/>
          <p:cNvPicPr>
            <a:picLocks noChangeAspect="1" noChangeArrowheads="1"/>
          </p:cNvPicPr>
          <p:nvPr/>
        </p:nvPicPr>
        <p:blipFill>
          <a:blip r:embed="rId4" cstate="print"/>
          <a:srcRect/>
          <a:stretch>
            <a:fillRect/>
          </a:stretch>
        </p:blipFill>
        <p:spPr bwMode="auto">
          <a:xfrm>
            <a:off x="1905000" y="3549650"/>
            <a:ext cx="3810000" cy="2478088"/>
          </a:xfrm>
          <a:prstGeom prst="rect">
            <a:avLst/>
          </a:prstGeom>
          <a:noFill/>
          <a:ln w="9525">
            <a:noFill/>
            <a:miter lim="800000"/>
            <a:headEnd/>
            <a:tailEnd/>
          </a:ln>
        </p:spPr>
      </p:pic>
      <p:pic>
        <p:nvPicPr>
          <p:cNvPr id="37894" name="Picture 7"/>
          <p:cNvPicPr>
            <a:picLocks noChangeAspect="1" noChangeArrowheads="1"/>
          </p:cNvPicPr>
          <p:nvPr/>
        </p:nvPicPr>
        <p:blipFill>
          <a:blip r:embed="rId5" cstate="print"/>
          <a:srcRect/>
          <a:stretch>
            <a:fillRect/>
          </a:stretch>
        </p:blipFill>
        <p:spPr bwMode="auto">
          <a:xfrm>
            <a:off x="5791200" y="3584575"/>
            <a:ext cx="3200400" cy="2470150"/>
          </a:xfrm>
          <a:prstGeom prst="rect">
            <a:avLst/>
          </a:prstGeom>
          <a:noFill/>
          <a:ln w="9525">
            <a:noFill/>
            <a:miter lim="800000"/>
            <a:headEnd/>
            <a:tailEnd/>
          </a:ln>
        </p:spPr>
      </p:pic>
      <p:sp>
        <p:nvSpPr>
          <p:cNvPr id="37895" name="Text Box 8"/>
          <p:cNvSpPr txBox="1">
            <a:spLocks noChangeArrowheads="1"/>
          </p:cNvSpPr>
          <p:nvPr/>
        </p:nvSpPr>
        <p:spPr bwMode="auto">
          <a:xfrm>
            <a:off x="5638800" y="6477000"/>
            <a:ext cx="3178175" cy="304800"/>
          </a:xfrm>
          <a:prstGeom prst="rect">
            <a:avLst/>
          </a:prstGeom>
          <a:noFill/>
          <a:ln w="9525">
            <a:noFill/>
            <a:miter lim="800000"/>
            <a:headEnd/>
            <a:tailEnd/>
          </a:ln>
        </p:spPr>
        <p:txBody>
          <a:bodyPr wrap="none">
            <a:spAutoFit/>
          </a:bodyPr>
          <a:lstStyle/>
          <a:p>
            <a:r>
              <a:rPr lang="en-US" sz="1400" i="1"/>
              <a:t>Graphs courtesy of Mahmut Kandemir</a:t>
            </a:r>
          </a:p>
        </p:txBody>
      </p:sp>
      <p:sp>
        <p:nvSpPr>
          <p:cNvPr id="37896" name="Text Box 9"/>
          <p:cNvSpPr txBox="1">
            <a:spLocks noChangeArrowheads="1"/>
          </p:cNvSpPr>
          <p:nvPr/>
        </p:nvSpPr>
        <p:spPr bwMode="auto">
          <a:xfrm>
            <a:off x="0" y="6140450"/>
            <a:ext cx="2128838" cy="336550"/>
          </a:xfrm>
          <a:prstGeom prst="rect">
            <a:avLst/>
          </a:prstGeom>
          <a:noFill/>
          <a:ln w="9525">
            <a:noFill/>
            <a:miter lim="800000"/>
            <a:headEnd/>
            <a:tailEnd/>
          </a:ln>
        </p:spPr>
        <p:txBody>
          <a:bodyPr wrap="none">
            <a:spAutoFit/>
          </a:bodyPr>
          <a:lstStyle/>
          <a:p>
            <a:r>
              <a:rPr lang="en-US" sz="1600" b="1"/>
              <a:t>Thermal map of Cell</a:t>
            </a:r>
          </a:p>
        </p:txBody>
      </p:sp>
      <p:sp>
        <p:nvSpPr>
          <p:cNvPr id="37897" name="Text Box 10"/>
          <p:cNvSpPr txBox="1">
            <a:spLocks noChangeArrowheads="1"/>
          </p:cNvSpPr>
          <p:nvPr/>
        </p:nvSpPr>
        <p:spPr bwMode="auto">
          <a:xfrm>
            <a:off x="2514600" y="6140450"/>
            <a:ext cx="2216150" cy="336550"/>
          </a:xfrm>
          <a:prstGeom prst="rect">
            <a:avLst/>
          </a:prstGeom>
          <a:noFill/>
          <a:ln w="9525">
            <a:noFill/>
            <a:miter lim="800000"/>
            <a:headEnd/>
            <a:tailEnd/>
          </a:ln>
        </p:spPr>
        <p:txBody>
          <a:bodyPr wrap="none">
            <a:spAutoFit/>
          </a:bodyPr>
          <a:lstStyle/>
          <a:p>
            <a:r>
              <a:rPr lang="en-US" sz="1600" b="1"/>
              <a:t>Possible adaptations</a:t>
            </a:r>
          </a:p>
        </p:txBody>
      </p:sp>
      <p:sp>
        <p:nvSpPr>
          <p:cNvPr id="37898" name="Text Box 11"/>
          <p:cNvSpPr txBox="1">
            <a:spLocks noChangeArrowheads="1"/>
          </p:cNvSpPr>
          <p:nvPr/>
        </p:nvSpPr>
        <p:spPr bwMode="auto">
          <a:xfrm>
            <a:off x="6477000" y="6140450"/>
            <a:ext cx="2395538" cy="336550"/>
          </a:xfrm>
          <a:prstGeom prst="rect">
            <a:avLst/>
          </a:prstGeom>
          <a:noFill/>
          <a:ln w="9525">
            <a:noFill/>
            <a:miter lim="800000"/>
            <a:headEnd/>
            <a:tailEnd/>
          </a:ln>
        </p:spPr>
        <p:txBody>
          <a:bodyPr wrap="none">
            <a:spAutoFit/>
          </a:bodyPr>
          <a:lstStyle/>
          <a:p>
            <a:r>
              <a:rPr lang="en-US" sz="1600" b="1"/>
              <a:t>Continuous adaptation</a:t>
            </a:r>
          </a:p>
        </p:txBody>
      </p:sp>
      <p:sp>
        <p:nvSpPr>
          <p:cNvPr id="11" name="Rounded Rectangle 10"/>
          <p:cNvSpPr/>
          <p:nvPr/>
        </p:nvSpPr>
        <p:spPr>
          <a:xfrm>
            <a:off x="2819400" y="0"/>
            <a:ext cx="2971800" cy="6096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Managing </a:t>
            </a:r>
            <a:r>
              <a:rPr lang="en-US" dirty="0" err="1">
                <a:solidFill>
                  <a:schemeClr val="tx2"/>
                </a:solidFill>
              </a:rPr>
              <a:t>Multicores</a:t>
            </a:r>
            <a:endParaRPr lang="en-US" dirty="0">
              <a:solidFill>
                <a:schemeClr val="tx2"/>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7"/>
          <p:cNvSpPr>
            <a:spLocks noChangeArrowheads="1"/>
          </p:cNvSpPr>
          <p:nvPr/>
        </p:nvSpPr>
        <p:spPr bwMode="auto">
          <a:xfrm>
            <a:off x="0" y="0"/>
            <a:ext cx="9144000" cy="6858000"/>
          </a:xfrm>
          <a:prstGeom prst="rect">
            <a:avLst/>
          </a:prstGeom>
          <a:solidFill>
            <a:schemeClr val="accent2"/>
          </a:solidFill>
          <a:ln w="9525">
            <a:solidFill>
              <a:schemeClr val="tx1"/>
            </a:solidFill>
            <a:miter lim="800000"/>
            <a:headEnd/>
            <a:tailEnd/>
          </a:ln>
        </p:spPr>
        <p:txBody>
          <a:bodyPr wrap="none" anchor="ctr"/>
          <a:lstStyle/>
          <a:p>
            <a:endParaRPr lang="en-US"/>
          </a:p>
        </p:txBody>
      </p:sp>
      <p:pic>
        <p:nvPicPr>
          <p:cNvPr id="38915" name="Picture 6" descr="3D_chip_architecture"/>
          <p:cNvPicPr>
            <a:picLocks noChangeAspect="1" noChangeArrowheads="1"/>
          </p:cNvPicPr>
          <p:nvPr/>
        </p:nvPicPr>
        <p:blipFill>
          <a:blip r:embed="rId2" cstate="print"/>
          <a:srcRect/>
          <a:stretch>
            <a:fillRect/>
          </a:stretch>
        </p:blipFill>
        <p:spPr bwMode="auto">
          <a:xfrm>
            <a:off x="4779963" y="2219325"/>
            <a:ext cx="2147887" cy="2084388"/>
          </a:xfrm>
          <a:prstGeom prst="rect">
            <a:avLst/>
          </a:prstGeom>
          <a:noFill/>
          <a:ln w="9525">
            <a:noFill/>
            <a:miter lim="800000"/>
            <a:headEnd/>
            <a:tailEnd/>
          </a:ln>
        </p:spPr>
      </p:pic>
      <p:sp>
        <p:nvSpPr>
          <p:cNvPr id="38916" name="Rectangle 10"/>
          <p:cNvSpPr>
            <a:spLocks noChangeArrowheads="1"/>
          </p:cNvSpPr>
          <p:nvPr/>
        </p:nvSpPr>
        <p:spPr bwMode="auto">
          <a:xfrm>
            <a:off x="207963" y="0"/>
            <a:ext cx="8866187" cy="1411288"/>
          </a:xfrm>
          <a:prstGeom prst="rect">
            <a:avLst/>
          </a:prstGeom>
          <a:noFill/>
          <a:ln w="9525">
            <a:noFill/>
            <a:miter lim="800000"/>
            <a:headEnd/>
            <a:tailEnd/>
          </a:ln>
        </p:spPr>
        <p:txBody>
          <a:bodyPr lIns="91407" tIns="45704" rIns="91407" bIns="45704"/>
          <a:lstStyle/>
          <a:p>
            <a:pPr marL="342900" indent="-342900" algn="ctr" defTabSz="912813">
              <a:spcBef>
                <a:spcPct val="20000"/>
              </a:spcBef>
            </a:pPr>
            <a:r>
              <a:rPr lang="en-US" sz="2500" b="1">
                <a:solidFill>
                  <a:srgbClr val="FFFF99"/>
                </a:solidFill>
                <a:latin typeface="Arial" pitchFamily="34" charset="0"/>
                <a:ea typeface="ＭＳ Ｐゴシック" charset="-128"/>
              </a:rPr>
              <a:t>3D Lab-on-Chip for Separation, Purification, and Assay  of Nanoscale Bio-Particles in Mixtures</a:t>
            </a:r>
          </a:p>
          <a:p>
            <a:pPr marL="342900" indent="-342900" algn="ctr" defTabSz="912813">
              <a:spcBef>
                <a:spcPct val="20000"/>
              </a:spcBef>
            </a:pPr>
            <a:r>
              <a:rPr lang="en-US" sz="1800" i="1">
                <a:solidFill>
                  <a:srgbClr val="CC9900"/>
                </a:solidFill>
                <a:latin typeface="Arial" pitchFamily="34" charset="0"/>
                <a:ea typeface="ＭＳ Ｐゴシック" charset="-128"/>
              </a:rPr>
              <a:t>Donald. Chiarulli, Computer Science, Steve Levitan. ECE, </a:t>
            </a:r>
          </a:p>
          <a:p>
            <a:pPr marL="342900" indent="-342900" algn="ctr" defTabSz="912813">
              <a:spcBef>
                <a:spcPct val="20000"/>
              </a:spcBef>
            </a:pPr>
            <a:r>
              <a:rPr lang="en-US" sz="1800" i="1">
                <a:solidFill>
                  <a:srgbClr val="CC9900"/>
                </a:solidFill>
                <a:latin typeface="Arial" pitchFamily="34" charset="0"/>
                <a:ea typeface="ＭＳ Ｐゴシック" charset="-128"/>
              </a:rPr>
              <a:t>Fred Homa, School of Medicine</a:t>
            </a:r>
          </a:p>
          <a:p>
            <a:pPr marL="342900" indent="-342900" algn="ctr" defTabSz="912813">
              <a:spcBef>
                <a:spcPct val="20000"/>
              </a:spcBef>
            </a:pPr>
            <a:endParaRPr lang="en-US" sz="2900" b="1">
              <a:solidFill>
                <a:srgbClr val="FFFF99"/>
              </a:solidFill>
              <a:latin typeface="Arial" pitchFamily="34" charset="0"/>
              <a:ea typeface="ＭＳ Ｐゴシック" charset="-128"/>
            </a:endParaRPr>
          </a:p>
        </p:txBody>
      </p:sp>
      <p:grpSp>
        <p:nvGrpSpPr>
          <p:cNvPr id="38917" name="Group 42"/>
          <p:cNvGrpSpPr>
            <a:grpSpLocks/>
          </p:cNvGrpSpPr>
          <p:nvPr/>
        </p:nvGrpSpPr>
        <p:grpSpPr bwMode="auto">
          <a:xfrm>
            <a:off x="207963" y="5378450"/>
            <a:ext cx="4225925" cy="1211263"/>
            <a:chOff x="48" y="3792"/>
            <a:chExt cx="3120" cy="1008"/>
          </a:xfrm>
        </p:grpSpPr>
        <p:sp>
          <p:nvSpPr>
            <p:cNvPr id="38927" name="Rectangle 39"/>
            <p:cNvSpPr>
              <a:spLocks noChangeArrowheads="1"/>
            </p:cNvSpPr>
            <p:nvPr/>
          </p:nvSpPr>
          <p:spPr bwMode="auto">
            <a:xfrm>
              <a:off x="48" y="3792"/>
              <a:ext cx="3120" cy="1008"/>
            </a:xfrm>
            <a:prstGeom prst="rect">
              <a:avLst/>
            </a:prstGeom>
            <a:solidFill>
              <a:schemeClr val="bg1"/>
            </a:solidFill>
            <a:ln w="9525">
              <a:solidFill>
                <a:schemeClr val="tx1"/>
              </a:solidFill>
              <a:miter lim="800000"/>
              <a:headEnd/>
              <a:tailEnd/>
            </a:ln>
          </p:spPr>
          <p:txBody>
            <a:bodyPr wrap="none" anchor="ctr"/>
            <a:lstStyle/>
            <a:p>
              <a:pPr eaLnBrk="0" hangingPunct="0"/>
              <a:endParaRPr lang="en-US" sz="1800">
                <a:solidFill>
                  <a:srgbClr val="FFFFFF"/>
                </a:solidFill>
                <a:latin typeface="Arial" pitchFamily="34" charset="0"/>
                <a:ea typeface="ＭＳ Ｐゴシック" charset="-128"/>
              </a:endParaRPr>
            </a:p>
          </p:txBody>
        </p:sp>
        <p:pic>
          <p:nvPicPr>
            <p:cNvPr id="38928" name="Picture 13" descr="diff1"/>
            <p:cNvPicPr>
              <a:picLocks noChangeAspect="1" noChangeArrowheads="1"/>
            </p:cNvPicPr>
            <p:nvPr/>
          </p:nvPicPr>
          <p:blipFill>
            <a:blip r:embed="rId3" cstate="print"/>
            <a:srcRect/>
            <a:stretch>
              <a:fillRect/>
            </a:stretch>
          </p:blipFill>
          <p:spPr bwMode="auto">
            <a:xfrm>
              <a:off x="48" y="3840"/>
              <a:ext cx="1434" cy="879"/>
            </a:xfrm>
            <a:prstGeom prst="rect">
              <a:avLst/>
            </a:prstGeom>
            <a:noFill/>
            <a:ln w="9525">
              <a:noFill/>
              <a:miter lim="800000"/>
              <a:headEnd/>
              <a:tailEnd/>
            </a:ln>
          </p:spPr>
        </p:pic>
        <p:pic>
          <p:nvPicPr>
            <p:cNvPr id="38929" name="Picture 14" descr="diff2"/>
            <p:cNvPicPr>
              <a:picLocks noChangeAspect="1" noChangeArrowheads="1"/>
            </p:cNvPicPr>
            <p:nvPr/>
          </p:nvPicPr>
          <p:blipFill>
            <a:blip r:embed="rId4" cstate="print"/>
            <a:srcRect/>
            <a:stretch>
              <a:fillRect/>
            </a:stretch>
          </p:blipFill>
          <p:spPr bwMode="auto">
            <a:xfrm>
              <a:off x="1632" y="3840"/>
              <a:ext cx="1392" cy="838"/>
            </a:xfrm>
            <a:prstGeom prst="rect">
              <a:avLst/>
            </a:prstGeom>
            <a:noFill/>
            <a:ln w="9525">
              <a:noFill/>
              <a:miter lim="800000"/>
              <a:headEnd/>
              <a:tailEnd/>
            </a:ln>
          </p:spPr>
        </p:pic>
      </p:grpSp>
      <p:sp>
        <p:nvSpPr>
          <p:cNvPr id="38918" name="Text Box 23"/>
          <p:cNvSpPr txBox="1">
            <a:spLocks noChangeArrowheads="1"/>
          </p:cNvSpPr>
          <p:nvPr/>
        </p:nvSpPr>
        <p:spPr bwMode="auto">
          <a:xfrm>
            <a:off x="0" y="4572000"/>
            <a:ext cx="4433888" cy="2190750"/>
          </a:xfrm>
          <a:prstGeom prst="rect">
            <a:avLst/>
          </a:prstGeom>
          <a:noFill/>
          <a:ln w="9525">
            <a:noFill/>
            <a:miter lim="800000"/>
            <a:headEnd/>
            <a:tailEnd/>
          </a:ln>
        </p:spPr>
        <p:txBody>
          <a:bodyPr lIns="82039" tIns="41020" rIns="82039" bIns="41020">
            <a:spAutoFit/>
          </a:bodyPr>
          <a:lstStyle/>
          <a:p>
            <a:pPr marL="49213" indent="-49213" defTabSz="912813">
              <a:spcBef>
                <a:spcPct val="20000"/>
              </a:spcBef>
              <a:tabLst>
                <a:tab pos="98425" algn="l"/>
                <a:tab pos="411163" algn="l"/>
              </a:tabLst>
            </a:pPr>
            <a:r>
              <a:rPr lang="en-US" sz="1300" b="1" u="sng">
                <a:solidFill>
                  <a:srgbClr val="FFFF99"/>
                </a:solidFill>
                <a:latin typeface="Arial" pitchFamily="34" charset="0"/>
                <a:ea typeface="ＭＳ Ｐゴシック" charset="-128"/>
              </a:rPr>
              <a:t>Optical Detection and Assay Technology</a:t>
            </a:r>
          </a:p>
          <a:p>
            <a:pPr marL="49213" indent="-49213" defTabSz="912813">
              <a:spcBef>
                <a:spcPct val="20000"/>
              </a:spcBef>
              <a:tabLst>
                <a:tab pos="98425" algn="l"/>
                <a:tab pos="411163" algn="l"/>
              </a:tabLst>
            </a:pPr>
            <a:r>
              <a:rPr lang="en-US" sz="1100" i="1">
                <a:solidFill>
                  <a:srgbClr val="CC9900"/>
                </a:solidFill>
                <a:latin typeface="Arial" pitchFamily="34" charset="0"/>
                <a:ea typeface="ＭＳ Ｐゴシック" charset="-128"/>
              </a:rPr>
              <a:t>This is the only device capable of non-destructive detection and assay of bio-particles smaller than the diffraction limit of visible microscopy.</a:t>
            </a:r>
          </a:p>
          <a:p>
            <a:pPr marL="49213" indent="-49213" defTabSz="912813">
              <a:spcBef>
                <a:spcPct val="20000"/>
              </a:spcBef>
              <a:tabLst>
                <a:tab pos="98425" algn="l"/>
                <a:tab pos="411163" algn="l"/>
              </a:tabLst>
            </a:pPr>
            <a:endParaRPr lang="en-US" sz="1000" i="1">
              <a:solidFill>
                <a:srgbClr val="CC9900"/>
              </a:solidFill>
              <a:latin typeface="Arial" pitchFamily="34" charset="0"/>
              <a:ea typeface="ＭＳ Ｐゴシック" charset="-128"/>
            </a:endParaRPr>
          </a:p>
          <a:p>
            <a:pPr marL="49213" indent="-49213" defTabSz="912813">
              <a:spcBef>
                <a:spcPct val="20000"/>
              </a:spcBef>
              <a:tabLst>
                <a:tab pos="98425" algn="l"/>
                <a:tab pos="411163" algn="l"/>
              </a:tabLst>
            </a:pPr>
            <a:endParaRPr lang="en-US" sz="1000" i="1">
              <a:solidFill>
                <a:srgbClr val="CC9900"/>
              </a:solidFill>
              <a:latin typeface="Arial" pitchFamily="34" charset="0"/>
              <a:ea typeface="ＭＳ Ｐゴシック" charset="-128"/>
            </a:endParaRPr>
          </a:p>
          <a:p>
            <a:pPr marL="49213" indent="-49213" defTabSz="912813">
              <a:spcBef>
                <a:spcPct val="20000"/>
              </a:spcBef>
              <a:tabLst>
                <a:tab pos="98425" algn="l"/>
                <a:tab pos="411163" algn="l"/>
              </a:tabLst>
            </a:pPr>
            <a:endParaRPr lang="en-US" sz="1000" i="1">
              <a:solidFill>
                <a:srgbClr val="CC9900"/>
              </a:solidFill>
              <a:latin typeface="Arial" pitchFamily="34" charset="0"/>
              <a:ea typeface="ＭＳ Ｐゴシック" charset="-128"/>
            </a:endParaRPr>
          </a:p>
          <a:p>
            <a:pPr marL="49213" indent="-49213" defTabSz="912813">
              <a:spcBef>
                <a:spcPct val="20000"/>
              </a:spcBef>
              <a:tabLst>
                <a:tab pos="98425" algn="l"/>
                <a:tab pos="411163" algn="l"/>
              </a:tabLst>
            </a:pPr>
            <a:endParaRPr lang="en-US" sz="1000" i="1">
              <a:solidFill>
                <a:srgbClr val="CC9900"/>
              </a:solidFill>
              <a:latin typeface="Arial" pitchFamily="34" charset="0"/>
              <a:ea typeface="ＭＳ Ｐゴシック" charset="-128"/>
            </a:endParaRPr>
          </a:p>
          <a:p>
            <a:pPr marL="49213" indent="-49213" defTabSz="912813">
              <a:spcBef>
                <a:spcPct val="20000"/>
              </a:spcBef>
              <a:tabLst>
                <a:tab pos="98425" algn="l"/>
                <a:tab pos="411163" algn="l"/>
              </a:tabLst>
            </a:pPr>
            <a:endParaRPr lang="en-US" sz="1000" i="1">
              <a:solidFill>
                <a:srgbClr val="CC9900"/>
              </a:solidFill>
              <a:latin typeface="Arial" pitchFamily="34" charset="0"/>
              <a:ea typeface="ＭＳ Ｐゴシック" charset="-128"/>
            </a:endParaRPr>
          </a:p>
          <a:p>
            <a:pPr marL="49213" indent="-49213" defTabSz="912813">
              <a:spcBef>
                <a:spcPct val="20000"/>
              </a:spcBef>
              <a:tabLst>
                <a:tab pos="98425" algn="l"/>
                <a:tab pos="411163" algn="l"/>
              </a:tabLst>
            </a:pPr>
            <a:endParaRPr lang="en-US" sz="1000" i="1">
              <a:solidFill>
                <a:srgbClr val="CC9900"/>
              </a:solidFill>
              <a:latin typeface="Arial" pitchFamily="34" charset="0"/>
              <a:ea typeface="ＭＳ Ｐゴシック" charset="-128"/>
            </a:endParaRPr>
          </a:p>
          <a:p>
            <a:pPr marL="49213" indent="-49213" defTabSz="912813">
              <a:spcBef>
                <a:spcPct val="20000"/>
              </a:spcBef>
              <a:tabLst>
                <a:tab pos="98425" algn="l"/>
                <a:tab pos="411163" algn="l"/>
              </a:tabLst>
            </a:pPr>
            <a:endParaRPr lang="en-US" sz="1000" i="1">
              <a:solidFill>
                <a:srgbClr val="CC9900"/>
              </a:solidFill>
              <a:latin typeface="Arial" pitchFamily="34" charset="0"/>
              <a:ea typeface="ＭＳ Ｐゴシック" charset="-128"/>
            </a:endParaRPr>
          </a:p>
        </p:txBody>
      </p:sp>
      <p:sp>
        <p:nvSpPr>
          <p:cNvPr id="38919" name="Text Box 27"/>
          <p:cNvSpPr txBox="1">
            <a:spLocks noChangeArrowheads="1"/>
          </p:cNvSpPr>
          <p:nvPr/>
        </p:nvSpPr>
        <p:spPr bwMode="auto">
          <a:xfrm>
            <a:off x="747713" y="1690688"/>
            <a:ext cx="165100" cy="360362"/>
          </a:xfrm>
          <a:prstGeom prst="rect">
            <a:avLst/>
          </a:prstGeom>
          <a:noFill/>
          <a:ln w="9525">
            <a:noFill/>
            <a:miter lim="800000"/>
            <a:headEnd/>
            <a:tailEnd/>
          </a:ln>
        </p:spPr>
        <p:txBody>
          <a:bodyPr wrap="none" lIns="82039" tIns="41020" rIns="82039" bIns="41020">
            <a:spAutoFit/>
          </a:bodyPr>
          <a:lstStyle/>
          <a:p>
            <a:pPr defTabSz="912813" eaLnBrk="0" hangingPunct="0"/>
            <a:endParaRPr lang="en-US" sz="1800">
              <a:solidFill>
                <a:srgbClr val="FFFFFF"/>
              </a:solidFill>
              <a:latin typeface="Arial" pitchFamily="34" charset="0"/>
              <a:ea typeface="ＭＳ Ｐゴシック" charset="-128"/>
            </a:endParaRPr>
          </a:p>
        </p:txBody>
      </p:sp>
      <p:sp>
        <p:nvSpPr>
          <p:cNvPr id="38920" name="Rectangle 32"/>
          <p:cNvSpPr>
            <a:spLocks noChangeArrowheads="1"/>
          </p:cNvSpPr>
          <p:nvPr/>
        </p:nvSpPr>
        <p:spPr bwMode="auto">
          <a:xfrm>
            <a:off x="0" y="1882775"/>
            <a:ext cx="4433888" cy="2611438"/>
          </a:xfrm>
          <a:prstGeom prst="rect">
            <a:avLst/>
          </a:prstGeom>
          <a:noFill/>
          <a:ln w="9525">
            <a:noFill/>
            <a:miter lim="800000"/>
            <a:headEnd/>
            <a:tailEnd/>
          </a:ln>
        </p:spPr>
        <p:txBody>
          <a:bodyPr lIns="82039" tIns="41020" rIns="82039" bIns="41020" anchor="ctr">
            <a:spAutoFit/>
          </a:bodyPr>
          <a:lstStyle/>
          <a:p>
            <a:r>
              <a:rPr lang="en-US" sz="1300" b="1" u="sng">
                <a:solidFill>
                  <a:srgbClr val="FFFF99"/>
                </a:solidFill>
                <a:latin typeface="Arial" pitchFamily="34" charset="0"/>
                <a:ea typeface="ＭＳ Ｐゴシック" charset="-128"/>
              </a:rPr>
              <a:t>Overview</a:t>
            </a:r>
            <a:endParaRPr lang="en-US" sz="1300">
              <a:solidFill>
                <a:srgbClr val="FFFF99"/>
              </a:solidFill>
              <a:latin typeface="Arial" pitchFamily="34" charset="0"/>
              <a:ea typeface="ＭＳ Ｐゴシック" charset="-128"/>
            </a:endParaRPr>
          </a:p>
          <a:p>
            <a:r>
              <a:rPr lang="en-US" sz="1000">
                <a:solidFill>
                  <a:srgbClr val="FFFF99"/>
                </a:solidFill>
                <a:latin typeface="Arial" pitchFamily="34" charset="0"/>
                <a:ea typeface="ＭＳ Ｐゴシック" charset="-128"/>
              </a:rPr>
              <a:t>We exploit the fact that the polysilicon layer is very close to the top surface of the device to create very large and dense electrode arrays for </a:t>
            </a:r>
            <a:r>
              <a:rPr lang="en-US" sz="1000" b="1">
                <a:solidFill>
                  <a:srgbClr val="CC9900"/>
                </a:solidFill>
                <a:latin typeface="Arial" pitchFamily="34" charset="0"/>
                <a:ea typeface="ＭＳ Ｐゴシック" charset="-128"/>
              </a:rPr>
              <a:t>Multiple Frequency Dielectrophoresis</a:t>
            </a:r>
            <a:r>
              <a:rPr lang="en-US" sz="1000">
                <a:solidFill>
                  <a:srgbClr val="FFFF99"/>
                </a:solidFill>
                <a:latin typeface="Arial" pitchFamily="34" charset="0"/>
                <a:ea typeface="ＭＳ Ｐゴシック" charset="-128"/>
              </a:rPr>
              <a:t> (MFDEP) This is only possible by using the upside-down configuration of tier 1 chip in the MIT-LL 3D process.</a:t>
            </a:r>
          </a:p>
          <a:p>
            <a:pPr>
              <a:spcBef>
                <a:spcPct val="30000"/>
              </a:spcBef>
            </a:pPr>
            <a:r>
              <a:rPr lang="en-US" sz="1000">
                <a:solidFill>
                  <a:srgbClr val="FFFF99"/>
                </a:solidFill>
                <a:latin typeface="Arial" pitchFamily="34" charset="0"/>
                <a:ea typeface="ＭＳ Ｐゴシック" charset="-128"/>
              </a:rPr>
              <a:t>MFDEP is a new technique that allows selective manipulation of specific biological particles in mixtures. Each particle experiences a different force magnitude and/or direction based on the field frequency in the region and the electrical properties of the particle.</a:t>
            </a:r>
          </a:p>
          <a:p>
            <a:pPr>
              <a:spcBef>
                <a:spcPct val="30000"/>
              </a:spcBef>
            </a:pPr>
            <a:r>
              <a:rPr lang="en-US" sz="1000">
                <a:solidFill>
                  <a:srgbClr val="FFFF99"/>
                </a:solidFill>
                <a:latin typeface="Arial" pitchFamily="34" charset="0"/>
                <a:ea typeface="ＭＳ Ｐゴシック" charset="-128"/>
              </a:rPr>
              <a:t>In 3D integration technology we can build electrode arrays in the polysilicon of tier one, just 600nm from the MFDEP chamber. These electrode arrays are 10-20X smaller and denser, and 100-1000X larger than the closest comparable lab-on-chip technology.</a:t>
            </a:r>
          </a:p>
          <a:p>
            <a:pPr>
              <a:spcBef>
                <a:spcPct val="30000"/>
              </a:spcBef>
            </a:pPr>
            <a:r>
              <a:rPr lang="en-US" sz="1000" i="1">
                <a:solidFill>
                  <a:srgbClr val="CC9900"/>
                </a:solidFill>
                <a:latin typeface="Arial" pitchFamily="34" charset="0"/>
                <a:ea typeface="ＭＳ Ｐゴシック" charset="-128"/>
              </a:rPr>
              <a:t>Outcome:  </a:t>
            </a:r>
            <a:r>
              <a:rPr lang="en-US" sz="1000" i="1">
                <a:solidFill>
                  <a:srgbClr val="FFFF99"/>
                </a:solidFill>
                <a:latin typeface="Arial" pitchFamily="34" charset="0"/>
                <a:ea typeface="ＭＳ Ｐゴシック" charset="-128"/>
              </a:rPr>
              <a:t>Much higher sensitivity, large mixture fractionation, and low power, in a tightly integrated implementation.</a:t>
            </a:r>
          </a:p>
        </p:txBody>
      </p:sp>
      <p:sp>
        <p:nvSpPr>
          <p:cNvPr id="38921" name="Text Box 34"/>
          <p:cNvSpPr txBox="1">
            <a:spLocks noChangeArrowheads="1"/>
          </p:cNvSpPr>
          <p:nvPr/>
        </p:nvSpPr>
        <p:spPr bwMode="auto">
          <a:xfrm>
            <a:off x="346075" y="1435100"/>
            <a:ext cx="8589963" cy="514350"/>
          </a:xfrm>
          <a:prstGeom prst="rect">
            <a:avLst/>
          </a:prstGeom>
          <a:noFill/>
          <a:ln w="9525">
            <a:noFill/>
            <a:miter lim="800000"/>
            <a:headEnd/>
            <a:tailEnd/>
          </a:ln>
        </p:spPr>
        <p:txBody>
          <a:bodyPr lIns="82039" tIns="41020" rIns="82039" bIns="41020">
            <a:spAutoFit/>
          </a:bodyPr>
          <a:lstStyle/>
          <a:p>
            <a:pPr algn="ctr"/>
            <a:r>
              <a:rPr lang="en-US" sz="1400" i="1">
                <a:solidFill>
                  <a:srgbClr val="B8AA0B"/>
                </a:solidFill>
                <a:latin typeface="Arial" pitchFamily="34" charset="0"/>
                <a:ea typeface="ＭＳ Ｐゴシック" charset="-128"/>
              </a:rPr>
              <a:t>A revolutionary design that supports direct separation, isolation and population measurements of specific cell types, viruses and biological macromolecules</a:t>
            </a:r>
            <a:endParaRPr lang="en-US">
              <a:solidFill>
                <a:srgbClr val="FFFFFF"/>
              </a:solidFill>
              <a:latin typeface="Arial" pitchFamily="34" charset="0"/>
              <a:ea typeface="ＭＳ Ｐゴシック" charset="-128"/>
            </a:endParaRPr>
          </a:p>
        </p:txBody>
      </p:sp>
      <p:sp>
        <p:nvSpPr>
          <p:cNvPr id="38922" name="Line 35"/>
          <p:cNvSpPr>
            <a:spLocks noChangeShapeType="1"/>
          </p:cNvSpPr>
          <p:nvPr/>
        </p:nvSpPr>
        <p:spPr bwMode="auto">
          <a:xfrm>
            <a:off x="4641850" y="1949450"/>
            <a:ext cx="0" cy="4773613"/>
          </a:xfrm>
          <a:prstGeom prst="line">
            <a:avLst/>
          </a:prstGeom>
          <a:noFill/>
          <a:ln w="9525">
            <a:solidFill>
              <a:srgbClr val="FFFF99"/>
            </a:solidFill>
            <a:round/>
            <a:headEnd/>
            <a:tailEnd/>
          </a:ln>
        </p:spPr>
        <p:txBody>
          <a:bodyPr wrap="none" lIns="82039" tIns="41020" rIns="82039" bIns="41020" anchor="ctr"/>
          <a:lstStyle/>
          <a:p>
            <a:endParaRPr lang="en-US"/>
          </a:p>
        </p:txBody>
      </p:sp>
      <p:sp>
        <p:nvSpPr>
          <p:cNvPr id="38923" name="Text Box 36"/>
          <p:cNvSpPr txBox="1">
            <a:spLocks noChangeArrowheads="1"/>
          </p:cNvSpPr>
          <p:nvPr/>
        </p:nvSpPr>
        <p:spPr bwMode="auto">
          <a:xfrm>
            <a:off x="4710113" y="1928813"/>
            <a:ext cx="1784350" cy="282575"/>
          </a:xfrm>
          <a:prstGeom prst="rect">
            <a:avLst/>
          </a:prstGeom>
          <a:noFill/>
          <a:ln w="9525">
            <a:noFill/>
            <a:miter lim="800000"/>
            <a:headEnd/>
            <a:tailEnd/>
          </a:ln>
        </p:spPr>
        <p:txBody>
          <a:bodyPr wrap="none" lIns="82039" tIns="41020" rIns="82039" bIns="41020">
            <a:spAutoFit/>
          </a:bodyPr>
          <a:lstStyle/>
          <a:p>
            <a:pPr eaLnBrk="0" hangingPunct="0"/>
            <a:r>
              <a:rPr lang="en-US" sz="1300" b="1" u="sng">
                <a:solidFill>
                  <a:srgbClr val="FFFF99"/>
                </a:solidFill>
                <a:latin typeface="Arial" pitchFamily="34" charset="0"/>
                <a:ea typeface="ＭＳ Ｐゴシック" charset="-128"/>
              </a:rPr>
              <a:t>System Architecture</a:t>
            </a:r>
          </a:p>
        </p:txBody>
      </p:sp>
      <p:sp>
        <p:nvSpPr>
          <p:cNvPr id="38924" name="Text Box 37"/>
          <p:cNvSpPr txBox="1">
            <a:spLocks noChangeArrowheads="1"/>
          </p:cNvSpPr>
          <p:nvPr/>
        </p:nvSpPr>
        <p:spPr bwMode="auto">
          <a:xfrm>
            <a:off x="6927850" y="2151063"/>
            <a:ext cx="2216150" cy="2108200"/>
          </a:xfrm>
          <a:prstGeom prst="rect">
            <a:avLst/>
          </a:prstGeom>
          <a:noFill/>
          <a:ln w="9525">
            <a:noFill/>
            <a:miter lim="800000"/>
            <a:headEnd/>
            <a:tailEnd/>
          </a:ln>
        </p:spPr>
        <p:txBody>
          <a:bodyPr lIns="82039" tIns="41020" rIns="82039" bIns="41020">
            <a:spAutoFit/>
          </a:bodyPr>
          <a:lstStyle/>
          <a:p>
            <a:pPr marL="49213" indent="-49213" eaLnBrk="0" hangingPunct="0">
              <a:tabLst>
                <a:tab pos="98425" algn="l"/>
              </a:tabLst>
            </a:pPr>
            <a:r>
              <a:rPr lang="en-US" sz="1100">
                <a:solidFill>
                  <a:srgbClr val="CC9900"/>
                </a:solidFill>
                <a:latin typeface="Arial" pitchFamily="34" charset="0"/>
                <a:ea typeface="ＭＳ Ｐゴシック" charset="-128"/>
              </a:rPr>
              <a:t>Tier 1:</a:t>
            </a:r>
            <a:endParaRPr lang="en-US" sz="1100">
              <a:solidFill>
                <a:srgbClr val="FFFF99"/>
              </a:solidFill>
              <a:latin typeface="Arial" pitchFamily="34" charset="0"/>
              <a:ea typeface="ＭＳ Ｐゴシック" charset="-128"/>
            </a:endParaRPr>
          </a:p>
          <a:p>
            <a:pPr marL="49213" indent="-49213" eaLnBrk="0" hangingPunct="0">
              <a:buFontTx/>
              <a:buChar char="•"/>
              <a:tabLst>
                <a:tab pos="98425" algn="l"/>
              </a:tabLst>
            </a:pPr>
            <a:r>
              <a:rPr lang="en-US" sz="900">
                <a:solidFill>
                  <a:srgbClr val="FFFF99"/>
                </a:solidFill>
                <a:latin typeface="Arial" pitchFamily="34" charset="0"/>
                <a:ea typeface="ＭＳ Ｐゴシック" charset="-128"/>
              </a:rPr>
              <a:t> </a:t>
            </a:r>
            <a:r>
              <a:rPr lang="en-US" sz="1000">
                <a:solidFill>
                  <a:srgbClr val="FFFF99"/>
                </a:solidFill>
                <a:latin typeface="Arial" pitchFamily="34" charset="0"/>
                <a:ea typeface="ＭＳ Ｐゴシック" charset="-128"/>
              </a:rPr>
              <a:t>Dense electrode array in poly</a:t>
            </a:r>
          </a:p>
          <a:p>
            <a:pPr marL="49213" indent="-49213" eaLnBrk="0" hangingPunct="0">
              <a:buFontTx/>
              <a:buChar char="•"/>
              <a:tabLst>
                <a:tab pos="98425" algn="l"/>
              </a:tabLst>
            </a:pPr>
            <a:r>
              <a:rPr lang="en-US" sz="1000">
                <a:solidFill>
                  <a:srgbClr val="FFFF99"/>
                </a:solidFill>
                <a:latin typeface="Arial" pitchFamily="34" charset="0"/>
                <a:ea typeface="ＭＳ Ｐゴシック" charset="-128"/>
              </a:rPr>
              <a:t> Micro-fluidic trench in overglass</a:t>
            </a:r>
            <a:endParaRPr lang="en-US" sz="1100">
              <a:solidFill>
                <a:srgbClr val="FFFF99"/>
              </a:solidFill>
              <a:latin typeface="Arial" pitchFamily="34" charset="0"/>
              <a:ea typeface="ＭＳ Ｐゴシック" charset="-128"/>
            </a:endParaRPr>
          </a:p>
          <a:p>
            <a:pPr marL="49213" indent="-49213" eaLnBrk="0" hangingPunct="0">
              <a:lnSpc>
                <a:spcPct val="120000"/>
              </a:lnSpc>
              <a:tabLst>
                <a:tab pos="98425" algn="l"/>
              </a:tabLst>
            </a:pPr>
            <a:r>
              <a:rPr lang="en-US" sz="1100">
                <a:solidFill>
                  <a:srgbClr val="CC9900"/>
                </a:solidFill>
                <a:latin typeface="Arial" pitchFamily="34" charset="0"/>
                <a:ea typeface="ＭＳ Ｐゴシック" charset="-128"/>
              </a:rPr>
              <a:t>Tier 2:</a:t>
            </a:r>
            <a:endParaRPr lang="en-US" sz="900">
              <a:solidFill>
                <a:srgbClr val="FFFF99"/>
              </a:solidFill>
              <a:latin typeface="Arial" pitchFamily="34" charset="0"/>
              <a:ea typeface="ＭＳ Ｐゴシック" charset="-128"/>
            </a:endParaRPr>
          </a:p>
          <a:p>
            <a:pPr marL="49213" indent="-49213" eaLnBrk="0" hangingPunct="0">
              <a:buFontTx/>
              <a:buChar char="•"/>
              <a:tabLst>
                <a:tab pos="98425" algn="l"/>
              </a:tabLst>
            </a:pPr>
            <a:r>
              <a:rPr lang="en-US" sz="900">
                <a:solidFill>
                  <a:srgbClr val="FFFF99"/>
                </a:solidFill>
                <a:latin typeface="Arial" pitchFamily="34" charset="0"/>
                <a:ea typeface="ＭＳ Ｐゴシック" charset="-128"/>
              </a:rPr>
              <a:t> </a:t>
            </a:r>
            <a:r>
              <a:rPr lang="en-US" sz="1000">
                <a:solidFill>
                  <a:srgbClr val="FFFF99"/>
                </a:solidFill>
                <a:latin typeface="Arial" pitchFamily="34" charset="0"/>
                <a:ea typeface="ＭＳ Ｐゴシック" charset="-128"/>
              </a:rPr>
              <a:t>Analog Switch array</a:t>
            </a:r>
          </a:p>
          <a:p>
            <a:pPr marL="49213" indent="-49213" eaLnBrk="0" hangingPunct="0">
              <a:buFontTx/>
              <a:buChar char="•"/>
              <a:tabLst>
                <a:tab pos="98425" algn="l"/>
              </a:tabLst>
            </a:pPr>
            <a:r>
              <a:rPr lang="en-US" sz="1000">
                <a:solidFill>
                  <a:srgbClr val="FFFF99"/>
                </a:solidFill>
                <a:latin typeface="Arial" pitchFamily="34" charset="0"/>
                <a:ea typeface="ＭＳ Ｐゴシック" charset="-128"/>
              </a:rPr>
              <a:t> Individually addresses each     electrode with externally driven or internal synthetic waveform</a:t>
            </a:r>
            <a:endParaRPr lang="en-US" sz="1100">
              <a:solidFill>
                <a:srgbClr val="FFFF99"/>
              </a:solidFill>
              <a:latin typeface="Arial" pitchFamily="34" charset="0"/>
              <a:ea typeface="ＭＳ Ｐゴシック" charset="-128"/>
            </a:endParaRPr>
          </a:p>
          <a:p>
            <a:pPr marL="49213" indent="-49213" eaLnBrk="0" hangingPunct="0">
              <a:lnSpc>
                <a:spcPct val="120000"/>
              </a:lnSpc>
              <a:tabLst>
                <a:tab pos="98425" algn="l"/>
              </a:tabLst>
            </a:pPr>
            <a:r>
              <a:rPr lang="en-US" sz="1100">
                <a:solidFill>
                  <a:srgbClr val="CC9900"/>
                </a:solidFill>
                <a:latin typeface="Arial" pitchFamily="34" charset="0"/>
                <a:ea typeface="ＭＳ Ｐゴシック" charset="-128"/>
              </a:rPr>
              <a:t>Tier 3:</a:t>
            </a:r>
            <a:endParaRPr lang="en-US" sz="900">
              <a:solidFill>
                <a:srgbClr val="FFFF99"/>
              </a:solidFill>
              <a:latin typeface="Arial" pitchFamily="34" charset="0"/>
              <a:ea typeface="ＭＳ Ｐゴシック" charset="-128"/>
            </a:endParaRPr>
          </a:p>
          <a:p>
            <a:pPr marL="49213" indent="-49213" eaLnBrk="0" hangingPunct="0">
              <a:buFontTx/>
              <a:buChar char="•"/>
              <a:tabLst>
                <a:tab pos="98425" algn="l"/>
              </a:tabLst>
            </a:pPr>
            <a:r>
              <a:rPr lang="en-US" sz="900">
                <a:solidFill>
                  <a:srgbClr val="FFFF99"/>
                </a:solidFill>
                <a:latin typeface="Arial" pitchFamily="34" charset="0"/>
                <a:ea typeface="ＭＳ Ｐゴシック" charset="-128"/>
              </a:rPr>
              <a:t> </a:t>
            </a:r>
            <a:r>
              <a:rPr lang="en-US" sz="1000">
                <a:solidFill>
                  <a:srgbClr val="FFFF99"/>
                </a:solidFill>
                <a:latin typeface="Arial" pitchFamily="34" charset="0"/>
                <a:ea typeface="ＭＳ Ｐゴシック" charset="-128"/>
              </a:rPr>
              <a:t>Digital control logic</a:t>
            </a:r>
          </a:p>
          <a:p>
            <a:pPr marL="49213" indent="-49213" eaLnBrk="0" hangingPunct="0">
              <a:buFontTx/>
              <a:buChar char="•"/>
              <a:tabLst>
                <a:tab pos="98425" algn="l"/>
              </a:tabLst>
            </a:pPr>
            <a:r>
              <a:rPr lang="en-US" sz="1000">
                <a:solidFill>
                  <a:srgbClr val="FFFF99"/>
                </a:solidFill>
                <a:latin typeface="Arial" pitchFamily="34" charset="0"/>
                <a:ea typeface="ＭＳ Ｐゴシック" charset="-128"/>
              </a:rPr>
              <a:t> Supports complex spatial and 	temporal waveform sequences</a:t>
            </a:r>
            <a:endParaRPr lang="en-US" sz="1100">
              <a:solidFill>
                <a:srgbClr val="FFFF99"/>
              </a:solidFill>
              <a:latin typeface="Arial" pitchFamily="34" charset="0"/>
              <a:ea typeface="ＭＳ Ｐゴシック" charset="-128"/>
            </a:endParaRPr>
          </a:p>
        </p:txBody>
      </p:sp>
      <p:sp>
        <p:nvSpPr>
          <p:cNvPr id="38925" name="Line 38"/>
          <p:cNvSpPr>
            <a:spLocks noChangeShapeType="1"/>
          </p:cNvSpPr>
          <p:nvPr/>
        </p:nvSpPr>
        <p:spPr bwMode="auto">
          <a:xfrm>
            <a:off x="0" y="4505325"/>
            <a:ext cx="9144000" cy="0"/>
          </a:xfrm>
          <a:prstGeom prst="line">
            <a:avLst/>
          </a:prstGeom>
          <a:noFill/>
          <a:ln w="9525">
            <a:solidFill>
              <a:srgbClr val="FFFF99"/>
            </a:solidFill>
            <a:round/>
            <a:headEnd/>
            <a:tailEnd/>
          </a:ln>
        </p:spPr>
        <p:txBody>
          <a:bodyPr wrap="none" lIns="82039" tIns="41020" rIns="82039" bIns="41020" anchor="ctr"/>
          <a:lstStyle/>
          <a:p>
            <a:endParaRPr lang="en-US"/>
          </a:p>
        </p:txBody>
      </p:sp>
      <p:sp>
        <p:nvSpPr>
          <p:cNvPr id="38926" name="Text Box 41"/>
          <p:cNvSpPr txBox="1">
            <a:spLocks noChangeArrowheads="1"/>
          </p:cNvSpPr>
          <p:nvPr/>
        </p:nvSpPr>
        <p:spPr bwMode="auto">
          <a:xfrm>
            <a:off x="4779963" y="4572000"/>
            <a:ext cx="4364037" cy="2347913"/>
          </a:xfrm>
          <a:prstGeom prst="rect">
            <a:avLst/>
          </a:prstGeom>
          <a:noFill/>
          <a:ln w="9525">
            <a:noFill/>
            <a:miter lim="800000"/>
            <a:headEnd/>
            <a:tailEnd/>
          </a:ln>
        </p:spPr>
        <p:txBody>
          <a:bodyPr lIns="82039" tIns="41020" rIns="82039" bIns="41020">
            <a:spAutoFit/>
          </a:bodyPr>
          <a:lstStyle/>
          <a:p>
            <a:pPr marL="306388" indent="-306388" eaLnBrk="0" hangingPunct="0"/>
            <a:r>
              <a:rPr lang="en-US" sz="1300" b="1" u="sng">
                <a:solidFill>
                  <a:srgbClr val="FFFF99"/>
                </a:solidFill>
                <a:latin typeface="Arial" pitchFamily="34" charset="0"/>
                <a:ea typeface="ＭＳ Ｐゴシック" charset="-128"/>
              </a:rPr>
              <a:t>Features Enabled by 3D integration Technology</a:t>
            </a:r>
          </a:p>
          <a:p>
            <a:pPr marL="306388" indent="-306388" eaLnBrk="0" hangingPunct="0">
              <a:spcBef>
                <a:spcPts val="538"/>
              </a:spcBef>
            </a:pPr>
            <a:r>
              <a:rPr lang="en-US" sz="1300" i="1">
                <a:solidFill>
                  <a:srgbClr val="CC9900"/>
                </a:solidFill>
                <a:latin typeface="Arial" pitchFamily="34" charset="0"/>
                <a:ea typeface="ＭＳ Ｐゴシック" charset="-128"/>
              </a:rPr>
              <a:t>Ultra sensitive MFDEP. </a:t>
            </a:r>
          </a:p>
          <a:p>
            <a:pPr marL="717550" lvl="1" indent="-306388" eaLnBrk="0" hangingPunct="0"/>
            <a:r>
              <a:rPr lang="en-US" sz="1300">
                <a:solidFill>
                  <a:srgbClr val="FFFF99"/>
                </a:solidFill>
                <a:latin typeface="Arial" pitchFamily="34" charset="0"/>
                <a:ea typeface="ＭＳ Ｐゴシック" charset="-128"/>
              </a:rPr>
              <a:t>70 nanoSiemens/Hz.conductivity difference</a:t>
            </a:r>
          </a:p>
          <a:p>
            <a:pPr marL="306388" indent="-306388" eaLnBrk="0" hangingPunct="0"/>
            <a:r>
              <a:rPr lang="en-US" sz="1300" i="1">
                <a:solidFill>
                  <a:srgbClr val="CC9900"/>
                </a:solidFill>
                <a:latin typeface="Arial" pitchFamily="34" charset="0"/>
                <a:ea typeface="ＭＳ Ｐゴシック" charset="-128"/>
              </a:rPr>
              <a:t>Lower Device Operating Power</a:t>
            </a:r>
          </a:p>
          <a:p>
            <a:pPr marL="717550" lvl="1" indent="-306388" eaLnBrk="0" hangingPunct="0"/>
            <a:r>
              <a:rPr lang="en-US" sz="1300">
                <a:solidFill>
                  <a:srgbClr val="FFFF99"/>
                </a:solidFill>
                <a:latin typeface="Arial" pitchFamily="34" charset="0"/>
                <a:ea typeface="ＭＳ Ｐゴシック" charset="-128"/>
              </a:rPr>
              <a:t>High electrode density = lower fieldvoltages</a:t>
            </a:r>
          </a:p>
          <a:p>
            <a:pPr marL="306388" indent="-306388" eaLnBrk="0" hangingPunct="0"/>
            <a:r>
              <a:rPr lang="en-US" sz="1300" i="1">
                <a:solidFill>
                  <a:srgbClr val="CC9900"/>
                </a:solidFill>
                <a:latin typeface="Arial" pitchFamily="34" charset="0"/>
                <a:ea typeface="ＭＳ Ｐゴシック" charset="-128"/>
              </a:rPr>
              <a:t>Multiple fractions</a:t>
            </a:r>
          </a:p>
          <a:p>
            <a:pPr marL="717550" lvl="1" indent="-306388" eaLnBrk="0" hangingPunct="0"/>
            <a:r>
              <a:rPr lang="en-US" sz="1300">
                <a:solidFill>
                  <a:srgbClr val="FFFF99"/>
                </a:solidFill>
                <a:latin typeface="Arial" pitchFamily="34" charset="0"/>
                <a:ea typeface="ＭＳ Ｐゴシック" charset="-128"/>
              </a:rPr>
              <a:t>Large array for complex mixture fractionation</a:t>
            </a:r>
          </a:p>
          <a:p>
            <a:pPr marL="306388" indent="-306388" eaLnBrk="0" hangingPunct="0"/>
            <a:r>
              <a:rPr lang="en-US" sz="1300" i="1">
                <a:solidFill>
                  <a:srgbClr val="CC9900"/>
                </a:solidFill>
                <a:latin typeface="Arial" pitchFamily="34" charset="0"/>
                <a:ea typeface="ＭＳ Ｐゴシック" charset="-128"/>
              </a:rPr>
              <a:t>Detection and Assay Capable:</a:t>
            </a:r>
            <a:endParaRPr lang="en-US" sz="1400" b="1">
              <a:solidFill>
                <a:srgbClr val="FFFFFF"/>
              </a:solidFill>
              <a:ea typeface="ＭＳ Ｐゴシック" charset="-128"/>
            </a:endParaRPr>
          </a:p>
          <a:p>
            <a:pPr marL="717550" lvl="1" indent="-306388" eaLnBrk="0" hangingPunct="0"/>
            <a:r>
              <a:rPr lang="en-US" sz="1300">
                <a:solidFill>
                  <a:srgbClr val="FFFF99"/>
                </a:solidFill>
                <a:latin typeface="Arial" pitchFamily="34" charset="0"/>
                <a:ea typeface="ＭＳ Ｐゴシック" charset="-128"/>
              </a:rPr>
              <a:t>Detection and assay with low cost (CD-type) micro-optical readout</a:t>
            </a:r>
          </a:p>
          <a:p>
            <a:pPr marL="717550" lvl="1" indent="-306388" eaLnBrk="0" hangingPunct="0"/>
            <a:endParaRPr lang="en-US" sz="1400">
              <a:solidFill>
                <a:srgbClr val="FFFF99"/>
              </a:solidFill>
              <a:latin typeface="Arial" pitchFamily="34" charset="0"/>
              <a:ea typeface="ＭＳ Ｐゴシック"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txBox="1">
            <a:spLocks noGrp="1"/>
          </p:cNvSpPr>
          <p:nvPr/>
        </p:nvSpPr>
        <p:spPr bwMode="auto">
          <a:xfrm>
            <a:off x="3124200" y="6245225"/>
            <a:ext cx="2895600" cy="476250"/>
          </a:xfrm>
          <a:prstGeom prst="rect">
            <a:avLst/>
          </a:prstGeom>
          <a:noFill/>
          <a:ln w="9525">
            <a:noFill/>
            <a:miter lim="800000"/>
            <a:headEnd/>
            <a:tailEnd/>
          </a:ln>
        </p:spPr>
        <p:txBody>
          <a:bodyPr lIns="91418" tIns="45709" rIns="91418" bIns="45709"/>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fld id="{8B1F04F5-0FA2-48FA-9DEB-5238C95666EC}" type="slidenum">
              <a:rPr lang="en-GB" sz="1400">
                <a:solidFill>
                  <a:srgbClr val="FFFFFF"/>
                </a:solidFill>
                <a:latin typeface="Arial" pitchFamily="34" charset="0"/>
                <a:ea typeface="ＭＳ Ｐゴシック" charset="-128"/>
              </a:rPr>
              <a:pPr algn="ctr">
                <a:tabLst>
                  <a:tab pos="723900" algn="l"/>
                  <a:tab pos="1447800" algn="l"/>
                  <a:tab pos="2171700" algn="l"/>
                  <a:tab pos="2895600" algn="l"/>
                  <a:tab pos="3619500" algn="l"/>
                  <a:tab pos="4343400" algn="l"/>
                  <a:tab pos="5067300" algn="l"/>
                  <a:tab pos="5791200" algn="l"/>
                  <a:tab pos="6515100" algn="l"/>
                  <a:tab pos="7239000" algn="l"/>
                  <a:tab pos="7962900" algn="l"/>
                </a:tabLst>
              </a:pPr>
              <a:t>34</a:t>
            </a:fld>
            <a:endParaRPr lang="en-GB" sz="1400">
              <a:solidFill>
                <a:srgbClr val="FFFFFF"/>
              </a:solidFill>
              <a:latin typeface="Arial" pitchFamily="34" charset="0"/>
              <a:ea typeface="ＭＳ Ｐゴシック" charset="-128"/>
            </a:endParaRPr>
          </a:p>
        </p:txBody>
      </p:sp>
      <p:sp>
        <p:nvSpPr>
          <p:cNvPr id="26" name="Rounded Rectangle 25"/>
          <p:cNvSpPr/>
          <p:nvPr/>
        </p:nvSpPr>
        <p:spPr>
          <a:xfrm>
            <a:off x="2514600" y="457200"/>
            <a:ext cx="3657600" cy="1143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2"/>
                </a:solidFill>
              </a:rPr>
              <a:t>Real-time systems </a:t>
            </a:r>
          </a:p>
        </p:txBody>
      </p:sp>
      <p:sp>
        <p:nvSpPr>
          <p:cNvPr id="2" name="Rounded Rectangle 25"/>
          <p:cNvSpPr/>
          <p:nvPr/>
        </p:nvSpPr>
        <p:spPr>
          <a:xfrm>
            <a:off x="2514600" y="3200400"/>
            <a:ext cx="3657600" cy="1143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2"/>
                </a:solidFill>
              </a:rPr>
              <a:t>High performance computing </a:t>
            </a:r>
          </a:p>
        </p:txBody>
      </p:sp>
      <p:sp>
        <p:nvSpPr>
          <p:cNvPr id="3" name="Rounded Rectangle 25"/>
          <p:cNvSpPr/>
          <p:nvPr/>
        </p:nvSpPr>
        <p:spPr>
          <a:xfrm>
            <a:off x="533400" y="1828800"/>
            <a:ext cx="2438400" cy="6096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2"/>
                </a:solidFill>
              </a:rPr>
              <a:t>Scheduling </a:t>
            </a:r>
          </a:p>
        </p:txBody>
      </p:sp>
      <p:sp>
        <p:nvSpPr>
          <p:cNvPr id="4" name="Rounded Rectangle 25"/>
          <p:cNvSpPr/>
          <p:nvPr/>
        </p:nvSpPr>
        <p:spPr>
          <a:xfrm>
            <a:off x="3276600" y="1828800"/>
            <a:ext cx="2438400" cy="6096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2"/>
                </a:solidFill>
              </a:rPr>
              <a:t>Fault-tolerance</a:t>
            </a:r>
          </a:p>
        </p:txBody>
      </p:sp>
      <p:sp>
        <p:nvSpPr>
          <p:cNvPr id="5" name="Rounded Rectangle 25"/>
          <p:cNvSpPr/>
          <p:nvPr/>
        </p:nvSpPr>
        <p:spPr>
          <a:xfrm>
            <a:off x="5943600" y="1828800"/>
            <a:ext cx="2895600" cy="6096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2"/>
                </a:solidFill>
              </a:rPr>
              <a:t>Real-time Control </a:t>
            </a:r>
          </a:p>
        </p:txBody>
      </p:sp>
      <p:sp>
        <p:nvSpPr>
          <p:cNvPr id="6" name="Rounded Rectangle 25"/>
          <p:cNvSpPr/>
          <p:nvPr/>
        </p:nvSpPr>
        <p:spPr>
          <a:xfrm>
            <a:off x="228600" y="4495800"/>
            <a:ext cx="25146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2"/>
                </a:solidFill>
              </a:rPr>
              <a:t>Discrete event simulations</a:t>
            </a:r>
          </a:p>
        </p:txBody>
      </p:sp>
      <p:sp>
        <p:nvSpPr>
          <p:cNvPr id="7" name="Rounded Rectangle 25"/>
          <p:cNvSpPr/>
          <p:nvPr/>
        </p:nvSpPr>
        <p:spPr>
          <a:xfrm>
            <a:off x="1828800" y="5638800"/>
            <a:ext cx="25146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2"/>
                </a:solidFill>
              </a:rPr>
              <a:t>Load-balancing</a:t>
            </a:r>
          </a:p>
        </p:txBody>
      </p:sp>
      <p:sp>
        <p:nvSpPr>
          <p:cNvPr id="8" name="Rounded Rectangle 25"/>
          <p:cNvSpPr/>
          <p:nvPr/>
        </p:nvSpPr>
        <p:spPr>
          <a:xfrm>
            <a:off x="5867400" y="4495800"/>
            <a:ext cx="27432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2"/>
                </a:solidFill>
              </a:rPr>
              <a:t>Particle-particle simulations</a:t>
            </a:r>
          </a:p>
        </p:txBody>
      </p:sp>
      <p:sp>
        <p:nvSpPr>
          <p:cNvPr id="9" name="Rounded Rectangle 25"/>
          <p:cNvSpPr/>
          <p:nvPr/>
        </p:nvSpPr>
        <p:spPr>
          <a:xfrm>
            <a:off x="4572000" y="5638800"/>
            <a:ext cx="29718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2"/>
                </a:solidFill>
              </a:rPr>
              <a:t>Automatic parallelization</a:t>
            </a:r>
          </a:p>
        </p:txBody>
      </p:sp>
      <p:sp>
        <p:nvSpPr>
          <p:cNvPr id="10" name="Rounded Rectangle 25"/>
          <p:cNvSpPr/>
          <p:nvPr/>
        </p:nvSpPr>
        <p:spPr>
          <a:xfrm>
            <a:off x="2971800" y="4495800"/>
            <a:ext cx="27432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2"/>
                </a:solidFill>
              </a:rPr>
              <a:t>Grid based simulations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2819400" y="685800"/>
            <a:ext cx="3429000" cy="1295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2"/>
                </a:solidFill>
              </a:rPr>
              <a:t>Artificial Intelligence</a:t>
            </a:r>
          </a:p>
        </p:txBody>
      </p:sp>
      <p:sp>
        <p:nvSpPr>
          <p:cNvPr id="9219" name="TextBox 11"/>
          <p:cNvSpPr txBox="1">
            <a:spLocks noChangeArrowheads="1"/>
          </p:cNvSpPr>
          <p:nvPr/>
        </p:nvSpPr>
        <p:spPr bwMode="auto">
          <a:xfrm>
            <a:off x="2819400" y="3733800"/>
            <a:ext cx="3352800" cy="1570038"/>
          </a:xfrm>
          <a:prstGeom prst="rect">
            <a:avLst/>
          </a:prstGeom>
          <a:noFill/>
          <a:ln w="9525">
            <a:noFill/>
            <a:miter lim="800000"/>
            <a:headEnd/>
            <a:tailEnd/>
          </a:ln>
        </p:spPr>
        <p:txBody>
          <a:bodyPr>
            <a:spAutoFit/>
          </a:bodyPr>
          <a:lstStyle/>
          <a:p>
            <a:pPr algn="ctr"/>
            <a:r>
              <a:rPr lang="en-US"/>
              <a:t>Rebecca Hwa</a:t>
            </a:r>
          </a:p>
          <a:p>
            <a:pPr algn="ctr"/>
            <a:r>
              <a:rPr lang="en-US"/>
              <a:t>Milos Hauskrecht</a:t>
            </a:r>
          </a:p>
          <a:p>
            <a:pPr algn="ctr"/>
            <a:r>
              <a:rPr lang="en-US"/>
              <a:t>Diane Litman</a:t>
            </a:r>
          </a:p>
          <a:p>
            <a:pPr algn="ctr"/>
            <a:r>
              <a:rPr lang="en-US"/>
              <a:t>Janyce Wiebe</a:t>
            </a:r>
          </a:p>
        </p:txBody>
      </p:sp>
      <p:sp>
        <p:nvSpPr>
          <p:cNvPr id="13" name="Rounded Rectangle 12"/>
          <p:cNvSpPr/>
          <p:nvPr/>
        </p:nvSpPr>
        <p:spPr>
          <a:xfrm>
            <a:off x="533400" y="2286000"/>
            <a:ext cx="25908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Machine learning</a:t>
            </a:r>
          </a:p>
        </p:txBody>
      </p:sp>
      <p:sp>
        <p:nvSpPr>
          <p:cNvPr id="14" name="Rounded Rectangle 13"/>
          <p:cNvSpPr/>
          <p:nvPr/>
        </p:nvSpPr>
        <p:spPr>
          <a:xfrm>
            <a:off x="6019800" y="2286000"/>
            <a:ext cx="25908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Natural language processing</a:t>
            </a:r>
          </a:p>
        </p:txBody>
      </p:sp>
      <p:sp>
        <p:nvSpPr>
          <p:cNvPr id="15" name="Rounded Rectangle 14"/>
          <p:cNvSpPr/>
          <p:nvPr/>
        </p:nvSpPr>
        <p:spPr>
          <a:xfrm>
            <a:off x="3276600" y="2286000"/>
            <a:ext cx="2590800" cy="838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Data mining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381000" y="1905000"/>
            <a:ext cx="84582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en-US" sz="2400" b="1" u="sng" smtClean="0">
                <a:solidFill>
                  <a:srgbClr val="0000FF"/>
                </a:solidFill>
              </a:rPr>
              <a:t>Real world data:</a:t>
            </a:r>
          </a:p>
          <a:p>
            <a:pPr>
              <a:lnSpc>
                <a:spcPct val="90000"/>
              </a:lnSpc>
            </a:pPr>
            <a:r>
              <a:rPr lang="en-US" sz="2400" smtClean="0"/>
              <a:t>high dimensional (thousands of variables)</a:t>
            </a:r>
          </a:p>
          <a:p>
            <a:pPr>
              <a:lnSpc>
                <a:spcPct val="90000"/>
              </a:lnSpc>
            </a:pPr>
            <a:r>
              <a:rPr lang="en-US" sz="2400" smtClean="0"/>
              <a:t>time series </a:t>
            </a:r>
          </a:p>
          <a:p>
            <a:pPr>
              <a:lnSpc>
                <a:spcPct val="90000"/>
              </a:lnSpc>
            </a:pPr>
            <a:r>
              <a:rPr lang="en-US" sz="2400" smtClean="0"/>
              <a:t>imperfect (missing data</a:t>
            </a:r>
            <a:r>
              <a:rPr lang="en-US" sz="2400" b="1" smtClean="0"/>
              <a:t>)</a:t>
            </a:r>
            <a:r>
              <a:rPr lang="en-US" sz="2400" b="1" smtClean="0">
                <a:solidFill>
                  <a:srgbClr val="0000FF"/>
                </a:solidFill>
              </a:rPr>
              <a:t> </a:t>
            </a:r>
          </a:p>
          <a:p>
            <a:pPr>
              <a:lnSpc>
                <a:spcPct val="90000"/>
              </a:lnSpc>
            </a:pPr>
            <a:endParaRPr lang="en-US" sz="2400" b="1" smtClean="0">
              <a:solidFill>
                <a:srgbClr val="0000FF"/>
              </a:solidFill>
            </a:endParaRPr>
          </a:p>
          <a:p>
            <a:pPr>
              <a:lnSpc>
                <a:spcPct val="90000"/>
              </a:lnSpc>
              <a:buFontTx/>
              <a:buNone/>
            </a:pPr>
            <a:r>
              <a:rPr lang="en-US" sz="2400" b="1" u="sng" smtClean="0">
                <a:solidFill>
                  <a:srgbClr val="0000FF"/>
                </a:solidFill>
              </a:rPr>
              <a:t>Tasks :</a:t>
            </a:r>
            <a:r>
              <a:rPr lang="en-US" sz="2400" b="1" smtClean="0">
                <a:solidFill>
                  <a:srgbClr val="0000FF"/>
                </a:solidFill>
              </a:rPr>
              <a:t> </a:t>
            </a:r>
          </a:p>
          <a:p>
            <a:pPr>
              <a:lnSpc>
                <a:spcPct val="90000"/>
              </a:lnSpc>
              <a:buFontTx/>
              <a:buNone/>
            </a:pPr>
            <a:r>
              <a:rPr lang="en-US" sz="2400" b="1" smtClean="0">
                <a:solidFill>
                  <a:srgbClr val="0000FF"/>
                </a:solidFill>
              </a:rPr>
              <a:t>(1) Identify important patterns in data </a:t>
            </a:r>
          </a:p>
          <a:p>
            <a:pPr>
              <a:lnSpc>
                <a:spcPct val="90000"/>
              </a:lnSpc>
            </a:pPr>
            <a:r>
              <a:rPr lang="en-US" sz="2400" smtClean="0"/>
              <a:t>Use them to support a variety of prediction and discovery tasks</a:t>
            </a:r>
          </a:p>
          <a:p>
            <a:pPr>
              <a:lnSpc>
                <a:spcPct val="90000"/>
              </a:lnSpc>
            </a:pPr>
            <a:r>
              <a:rPr lang="en-US" sz="2400" smtClean="0"/>
              <a:t>Identification of relations/dependencies among variables</a:t>
            </a:r>
          </a:p>
          <a:p>
            <a:pPr>
              <a:lnSpc>
                <a:spcPct val="90000"/>
              </a:lnSpc>
              <a:buFontTx/>
              <a:buNone/>
            </a:pPr>
            <a:r>
              <a:rPr lang="en-US" sz="2400" b="1" smtClean="0">
                <a:solidFill>
                  <a:srgbClr val="0000FF"/>
                </a:solidFill>
              </a:rPr>
              <a:t>(2) Identify unusual patterns in data</a:t>
            </a:r>
          </a:p>
          <a:p>
            <a:pPr lvl="1">
              <a:lnSpc>
                <a:spcPct val="90000"/>
              </a:lnSpc>
            </a:pPr>
            <a:r>
              <a:rPr lang="en-US" sz="2000" smtClean="0"/>
              <a:t>Outlier detection</a:t>
            </a:r>
          </a:p>
          <a:p>
            <a:pPr lvl="1">
              <a:lnSpc>
                <a:spcPct val="90000"/>
              </a:lnSpc>
            </a:pPr>
            <a:endParaRPr lang="en-US" sz="2000" smtClean="0"/>
          </a:p>
        </p:txBody>
      </p:sp>
      <p:sp>
        <p:nvSpPr>
          <p:cNvPr id="10243" name="TextBox 6"/>
          <p:cNvSpPr txBox="1">
            <a:spLocks noChangeArrowheads="1"/>
          </p:cNvSpPr>
          <p:nvPr/>
        </p:nvSpPr>
        <p:spPr bwMode="auto">
          <a:xfrm>
            <a:off x="990600" y="762000"/>
            <a:ext cx="6726238" cy="584200"/>
          </a:xfrm>
          <a:prstGeom prst="rect">
            <a:avLst/>
          </a:prstGeom>
          <a:noFill/>
          <a:ln w="9525">
            <a:noFill/>
            <a:miter lim="800000"/>
            <a:headEnd/>
            <a:tailEnd/>
          </a:ln>
        </p:spPr>
        <p:txBody>
          <a:bodyPr wrap="none">
            <a:spAutoFit/>
          </a:bodyPr>
          <a:lstStyle/>
          <a:p>
            <a:r>
              <a:rPr lang="en-US" sz="3200" b="1"/>
              <a:t>Analysis of high dimensional datasets</a:t>
            </a:r>
            <a:endParaRPr lang="en-US" sz="3200" b="1" u="sng">
              <a:solidFill>
                <a:srgbClr val="0000FF"/>
              </a:solidFill>
            </a:endParaRPr>
          </a:p>
        </p:txBody>
      </p:sp>
      <p:sp>
        <p:nvSpPr>
          <p:cNvPr id="8" name="Rounded Rectangle 7"/>
          <p:cNvSpPr/>
          <p:nvPr/>
        </p:nvSpPr>
        <p:spPr>
          <a:xfrm>
            <a:off x="2133600" y="0"/>
            <a:ext cx="45720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Data mining and machine leaning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77724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smtClean="0"/>
              <a:t>Biomedical and bioinformatics applications</a:t>
            </a:r>
          </a:p>
        </p:txBody>
      </p:sp>
      <p:sp>
        <p:nvSpPr>
          <p:cNvPr id="11267" name="Rectangle 3"/>
          <p:cNvSpPr>
            <a:spLocks noGrp="1" noChangeArrowheads="1"/>
          </p:cNvSpPr>
          <p:nvPr>
            <p:ph type="body" idx="1"/>
          </p:nvPr>
        </p:nvSpPr>
        <p:spPr bwMode="auto">
          <a:xfrm>
            <a:off x="228600" y="1066800"/>
            <a:ext cx="5791200" cy="54864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400" b="1" smtClean="0">
                <a:solidFill>
                  <a:srgbClr val="0033CC"/>
                </a:solidFill>
              </a:rPr>
              <a:t>Data:</a:t>
            </a:r>
            <a:r>
              <a:rPr lang="en-US" sz="2400" smtClean="0"/>
              <a:t> </a:t>
            </a:r>
          </a:p>
          <a:p>
            <a:r>
              <a:rPr lang="en-US" sz="2400" b="1" smtClean="0"/>
              <a:t>Clinical data:</a:t>
            </a:r>
            <a:r>
              <a:rPr lang="en-US" sz="2400" smtClean="0"/>
              <a:t>  thousands of labs, measurements in time</a:t>
            </a:r>
          </a:p>
          <a:p>
            <a:r>
              <a:rPr lang="en-US" sz="2400" b="1" smtClean="0"/>
              <a:t>Bioinformatics data:</a:t>
            </a:r>
            <a:r>
              <a:rPr lang="en-US" sz="2400" smtClean="0"/>
              <a:t> DNA and proteomic arrays, Mass spectrometry data, SNP (single nucleotide polymorphism) arrays</a:t>
            </a:r>
          </a:p>
          <a:p>
            <a:pPr>
              <a:buFontTx/>
              <a:buNone/>
            </a:pPr>
            <a:r>
              <a:rPr lang="en-US" sz="2400" b="1" smtClean="0">
                <a:solidFill>
                  <a:srgbClr val="0033CC"/>
                </a:solidFill>
              </a:rPr>
              <a:t>Tasks:</a:t>
            </a:r>
            <a:r>
              <a:rPr lang="en-US" sz="2400" smtClean="0"/>
              <a:t> </a:t>
            </a:r>
          </a:p>
          <a:p>
            <a:r>
              <a:rPr lang="en-US" sz="2400" smtClean="0"/>
              <a:t>Disease detection (e.g. cancer screening)</a:t>
            </a:r>
          </a:p>
          <a:p>
            <a:r>
              <a:rPr lang="en-US" sz="2400" smtClean="0"/>
              <a:t>Predict therapy response </a:t>
            </a:r>
          </a:p>
          <a:p>
            <a:r>
              <a:rPr lang="en-US" sz="2400" smtClean="0"/>
              <a:t>Detection of unusual patterns</a:t>
            </a:r>
          </a:p>
          <a:p>
            <a:r>
              <a:rPr lang="en-US" sz="2400" smtClean="0"/>
              <a:t>Patient-monitoring and alerting</a:t>
            </a:r>
          </a:p>
          <a:p>
            <a:r>
              <a:rPr lang="en-US" sz="2400" smtClean="0"/>
              <a:t>Identification of relations among diseases/variables</a:t>
            </a:r>
          </a:p>
        </p:txBody>
      </p:sp>
      <p:pic>
        <p:nvPicPr>
          <p:cNvPr id="11268" name="Picture 4" descr="PaCa-uncalibrated-2-profiles"/>
          <p:cNvPicPr>
            <a:picLocks noChangeAspect="1" noChangeArrowheads="1"/>
          </p:cNvPicPr>
          <p:nvPr/>
        </p:nvPicPr>
        <p:blipFill>
          <a:blip r:embed="rId3" cstate="print"/>
          <a:srcRect/>
          <a:stretch>
            <a:fillRect/>
          </a:stretch>
        </p:blipFill>
        <p:spPr bwMode="auto">
          <a:xfrm>
            <a:off x="5943600" y="2895600"/>
            <a:ext cx="3124200" cy="1711325"/>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5284788" y="4648200"/>
            <a:ext cx="3554412" cy="1981200"/>
          </a:xfrm>
          <a:prstGeom prst="rect">
            <a:avLst/>
          </a:prstGeom>
          <a:noFill/>
          <a:ln w="9525">
            <a:noFill/>
            <a:miter lim="800000"/>
            <a:headEnd/>
            <a:tailEnd/>
          </a:ln>
        </p:spPr>
      </p:pic>
      <p:grpSp>
        <p:nvGrpSpPr>
          <p:cNvPr id="11270" name="Group 12"/>
          <p:cNvGrpSpPr>
            <a:grpSpLocks/>
          </p:cNvGrpSpPr>
          <p:nvPr/>
        </p:nvGrpSpPr>
        <p:grpSpPr bwMode="auto">
          <a:xfrm>
            <a:off x="5943600" y="1219200"/>
            <a:ext cx="2819400" cy="1600200"/>
            <a:chOff x="1344" y="672"/>
            <a:chExt cx="3600" cy="2256"/>
          </a:xfrm>
        </p:grpSpPr>
        <p:grpSp>
          <p:nvGrpSpPr>
            <p:cNvPr id="11271" name="Group 10"/>
            <p:cNvGrpSpPr>
              <a:grpSpLocks/>
            </p:cNvGrpSpPr>
            <p:nvPr/>
          </p:nvGrpSpPr>
          <p:grpSpPr bwMode="auto">
            <a:xfrm>
              <a:off x="1344" y="672"/>
              <a:ext cx="3600" cy="2256"/>
              <a:chOff x="2544" y="672"/>
              <a:chExt cx="2400" cy="1527"/>
            </a:xfrm>
          </p:grpSpPr>
          <p:pic>
            <p:nvPicPr>
              <p:cNvPr id="11273" name="Picture 6" descr="2027396096timeline example"/>
              <p:cNvPicPr>
                <a:picLocks noChangeAspect="1" noChangeArrowheads="1"/>
              </p:cNvPicPr>
              <p:nvPr/>
            </p:nvPicPr>
            <p:blipFill>
              <a:blip r:embed="rId5" cstate="print"/>
              <a:srcRect/>
              <a:stretch>
                <a:fillRect/>
              </a:stretch>
            </p:blipFill>
            <p:spPr bwMode="auto">
              <a:xfrm>
                <a:off x="2544" y="672"/>
                <a:ext cx="2400" cy="1527"/>
              </a:xfrm>
              <a:prstGeom prst="rect">
                <a:avLst/>
              </a:prstGeom>
              <a:noFill/>
              <a:ln w="9525">
                <a:noFill/>
                <a:miter lim="800000"/>
                <a:headEnd/>
                <a:tailEnd/>
              </a:ln>
            </p:spPr>
          </p:pic>
          <p:sp>
            <p:nvSpPr>
              <p:cNvPr id="11274" name="Freeform 7"/>
              <p:cNvSpPr>
                <a:spLocks/>
              </p:cNvSpPr>
              <p:nvPr/>
            </p:nvSpPr>
            <p:spPr bwMode="auto">
              <a:xfrm>
                <a:off x="2968" y="1493"/>
                <a:ext cx="1327" cy="164"/>
              </a:xfrm>
              <a:custGeom>
                <a:avLst/>
                <a:gdLst>
                  <a:gd name="T0" fmla="*/ 0 w 2256"/>
                  <a:gd name="T1" fmla="*/ 18 h 288"/>
                  <a:gd name="T2" fmla="*/ 58 w 2256"/>
                  <a:gd name="T3" fmla="*/ 9 h 288"/>
                  <a:gd name="T4" fmla="*/ 127 w 2256"/>
                  <a:gd name="T5" fmla="*/ 18 h 288"/>
                  <a:gd name="T6" fmla="*/ 195 w 2256"/>
                  <a:gd name="T7" fmla="*/ 9 h 288"/>
                  <a:gd name="T8" fmla="*/ 264 w 2256"/>
                  <a:gd name="T9" fmla="*/ 27 h 288"/>
                  <a:gd name="T10" fmla="*/ 322 w 2256"/>
                  <a:gd name="T11" fmla="*/ 53 h 288"/>
                  <a:gd name="T12" fmla="*/ 371 w 2256"/>
                  <a:gd name="T13" fmla="*/ 44 h 288"/>
                  <a:gd name="T14" fmla="*/ 420 w 2256"/>
                  <a:gd name="T15" fmla="*/ 27 h 288"/>
                  <a:gd name="T16" fmla="*/ 459 w 2256"/>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56"/>
                  <a:gd name="T28" fmla="*/ 0 h 288"/>
                  <a:gd name="T29" fmla="*/ 2256 w 2256"/>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56" h="288">
                    <a:moveTo>
                      <a:pt x="0" y="96"/>
                    </a:moveTo>
                    <a:lnTo>
                      <a:pt x="288" y="48"/>
                    </a:lnTo>
                    <a:lnTo>
                      <a:pt x="624" y="96"/>
                    </a:lnTo>
                    <a:lnTo>
                      <a:pt x="960" y="48"/>
                    </a:lnTo>
                    <a:lnTo>
                      <a:pt x="1296" y="144"/>
                    </a:lnTo>
                    <a:lnTo>
                      <a:pt x="1584" y="288"/>
                    </a:lnTo>
                    <a:lnTo>
                      <a:pt x="1824" y="240"/>
                    </a:lnTo>
                    <a:lnTo>
                      <a:pt x="2064" y="144"/>
                    </a:lnTo>
                    <a:lnTo>
                      <a:pt x="2256" y="0"/>
                    </a:lnTo>
                  </a:path>
                </a:pathLst>
              </a:custGeom>
              <a:noFill/>
              <a:ln w="9525">
                <a:solidFill>
                  <a:srgbClr val="0033CC"/>
                </a:solidFill>
                <a:round/>
                <a:headEnd/>
                <a:tailEnd/>
              </a:ln>
            </p:spPr>
            <p:txBody>
              <a:bodyPr/>
              <a:lstStyle/>
              <a:p>
                <a:endParaRPr lang="en-US"/>
              </a:p>
            </p:txBody>
          </p:sp>
          <p:sp>
            <p:nvSpPr>
              <p:cNvPr id="11275" name="Freeform 8"/>
              <p:cNvSpPr>
                <a:spLocks/>
              </p:cNvSpPr>
              <p:nvPr/>
            </p:nvSpPr>
            <p:spPr bwMode="auto">
              <a:xfrm>
                <a:off x="4295" y="1329"/>
                <a:ext cx="395" cy="164"/>
              </a:xfrm>
              <a:custGeom>
                <a:avLst/>
                <a:gdLst>
                  <a:gd name="T0" fmla="*/ 0 w 672"/>
                  <a:gd name="T1" fmla="*/ 53 h 288"/>
                  <a:gd name="T2" fmla="*/ 19 w 672"/>
                  <a:gd name="T3" fmla="*/ 35 h 288"/>
                  <a:gd name="T4" fmla="*/ 88 w 672"/>
                  <a:gd name="T5" fmla="*/ 27 h 288"/>
                  <a:gd name="T6" fmla="*/ 136 w 672"/>
                  <a:gd name="T7" fmla="*/ 0 h 288"/>
                  <a:gd name="T8" fmla="*/ 0 60000 65536"/>
                  <a:gd name="T9" fmla="*/ 0 60000 65536"/>
                  <a:gd name="T10" fmla="*/ 0 60000 65536"/>
                  <a:gd name="T11" fmla="*/ 0 60000 65536"/>
                  <a:gd name="T12" fmla="*/ 0 w 672"/>
                  <a:gd name="T13" fmla="*/ 0 h 288"/>
                  <a:gd name="T14" fmla="*/ 672 w 672"/>
                  <a:gd name="T15" fmla="*/ 288 h 288"/>
                </a:gdLst>
                <a:ahLst/>
                <a:cxnLst>
                  <a:cxn ang="T8">
                    <a:pos x="T0" y="T1"/>
                  </a:cxn>
                  <a:cxn ang="T9">
                    <a:pos x="T2" y="T3"/>
                  </a:cxn>
                  <a:cxn ang="T10">
                    <a:pos x="T4" y="T5"/>
                  </a:cxn>
                  <a:cxn ang="T11">
                    <a:pos x="T6" y="T7"/>
                  </a:cxn>
                </a:cxnLst>
                <a:rect l="T12" t="T13" r="T14" b="T15"/>
                <a:pathLst>
                  <a:path w="672" h="288">
                    <a:moveTo>
                      <a:pt x="0" y="288"/>
                    </a:moveTo>
                    <a:lnTo>
                      <a:pt x="96" y="192"/>
                    </a:lnTo>
                    <a:lnTo>
                      <a:pt x="432" y="144"/>
                    </a:lnTo>
                    <a:lnTo>
                      <a:pt x="672" y="0"/>
                    </a:lnTo>
                  </a:path>
                </a:pathLst>
              </a:custGeom>
              <a:noFill/>
              <a:ln w="19050">
                <a:solidFill>
                  <a:srgbClr val="FF0000"/>
                </a:solidFill>
                <a:round/>
                <a:headEnd/>
                <a:tailEnd/>
              </a:ln>
            </p:spPr>
            <p:txBody>
              <a:bodyPr/>
              <a:lstStyle/>
              <a:p>
                <a:endParaRPr lang="en-US"/>
              </a:p>
            </p:txBody>
          </p:sp>
        </p:grpSp>
        <p:sp>
          <p:nvSpPr>
            <p:cNvPr id="11272" name="Rectangle 11"/>
            <p:cNvSpPr>
              <a:spLocks noChangeArrowheads="1"/>
            </p:cNvSpPr>
            <p:nvPr/>
          </p:nvSpPr>
          <p:spPr bwMode="auto">
            <a:xfrm>
              <a:off x="1392" y="672"/>
              <a:ext cx="336" cy="384"/>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2" cstate="print"/>
          <a:srcRect/>
          <a:stretch>
            <a:fillRect/>
          </a:stretch>
        </p:blipFill>
        <p:spPr bwMode="auto">
          <a:xfrm>
            <a:off x="5029200" y="3657600"/>
            <a:ext cx="3763963" cy="2805113"/>
          </a:xfrm>
          <a:prstGeom prst="rect">
            <a:avLst/>
          </a:prstGeom>
          <a:noFill/>
          <a:ln w="9525">
            <a:noFill/>
            <a:miter lim="800000"/>
            <a:headEnd/>
            <a:tailEnd/>
          </a:ln>
        </p:spPr>
      </p:pic>
      <p:sp>
        <p:nvSpPr>
          <p:cNvPr id="12291" name="Rectangle 2"/>
          <p:cNvSpPr>
            <a:spLocks noGrp="1" noChangeArrowheads="1"/>
          </p:cNvSpPr>
          <p:nvPr>
            <p:ph type="title"/>
          </p:nvPr>
        </p:nvSpPr>
        <p:spPr bwMode="auto">
          <a:xfrm>
            <a:off x="501650" y="228600"/>
            <a:ext cx="8108950" cy="914400"/>
          </a:xfrm>
          <a:noFill/>
          <a:ln>
            <a:miter lim="800000"/>
            <a:headEnd/>
            <a:tailEnd/>
          </a:ln>
        </p:spPr>
        <p:txBody>
          <a:bodyPr vert="horz" wrap="square" lIns="91440" tIns="45720" rIns="91440" bIns="45720" numCol="1" anchor="t" anchorCtr="0" compatLnSpc="1">
            <a:prstTxWarp prst="textNoShape">
              <a:avLst/>
            </a:prstTxWarp>
          </a:bodyPr>
          <a:lstStyle/>
          <a:p>
            <a:r>
              <a:rPr lang="en-US" sz="3200" smtClean="0"/>
              <a:t>Traffic applications</a:t>
            </a:r>
          </a:p>
        </p:txBody>
      </p:sp>
      <p:sp>
        <p:nvSpPr>
          <p:cNvPr id="12292" name="Rectangle 3"/>
          <p:cNvSpPr>
            <a:spLocks noGrp="1" noChangeArrowheads="1"/>
          </p:cNvSpPr>
          <p:nvPr>
            <p:ph type="body" idx="1"/>
          </p:nvPr>
        </p:nvSpPr>
        <p:spPr bwMode="auto">
          <a:xfrm>
            <a:off x="304800" y="1219200"/>
            <a:ext cx="5334000" cy="52578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en-US" sz="2400" b="1" smtClean="0">
                <a:solidFill>
                  <a:srgbClr val="0033CC"/>
                </a:solidFill>
              </a:rPr>
              <a:t>Data:</a:t>
            </a:r>
            <a:r>
              <a:rPr lang="en-US" sz="2400" smtClean="0"/>
              <a:t> </a:t>
            </a:r>
          </a:p>
          <a:p>
            <a:pPr>
              <a:lnSpc>
                <a:spcPct val="90000"/>
              </a:lnSpc>
            </a:pPr>
            <a:r>
              <a:rPr lang="en-US" sz="2400" smtClean="0"/>
              <a:t>Data from sensors placed on highways, roads</a:t>
            </a:r>
          </a:p>
          <a:p>
            <a:pPr>
              <a:lnSpc>
                <a:spcPct val="90000"/>
              </a:lnSpc>
            </a:pPr>
            <a:r>
              <a:rPr lang="en-US" sz="2400" smtClean="0"/>
              <a:t>Infrastructure data (maps)</a:t>
            </a:r>
          </a:p>
          <a:p>
            <a:pPr>
              <a:lnSpc>
                <a:spcPct val="90000"/>
              </a:lnSpc>
              <a:buFontTx/>
              <a:buNone/>
            </a:pPr>
            <a:endParaRPr lang="en-US" sz="2400" smtClean="0"/>
          </a:p>
          <a:p>
            <a:pPr>
              <a:lnSpc>
                <a:spcPct val="90000"/>
              </a:lnSpc>
              <a:buFontTx/>
              <a:buNone/>
            </a:pPr>
            <a:r>
              <a:rPr lang="en-US" sz="2400" b="1" smtClean="0">
                <a:solidFill>
                  <a:srgbClr val="0033CC"/>
                </a:solidFill>
              </a:rPr>
              <a:t>Tasks:</a:t>
            </a:r>
            <a:r>
              <a:rPr lang="en-US" sz="2400" smtClean="0"/>
              <a:t> </a:t>
            </a:r>
          </a:p>
          <a:p>
            <a:pPr>
              <a:lnSpc>
                <a:spcPct val="90000"/>
              </a:lnSpc>
            </a:pPr>
            <a:r>
              <a:rPr lang="en-US" sz="2400" smtClean="0"/>
              <a:t>Probabilistic models of the traffic system</a:t>
            </a:r>
          </a:p>
          <a:p>
            <a:pPr>
              <a:lnSpc>
                <a:spcPct val="90000"/>
              </a:lnSpc>
            </a:pPr>
            <a:r>
              <a:rPr lang="en-US" sz="2400" smtClean="0"/>
              <a:t>Traffic prediction</a:t>
            </a:r>
          </a:p>
          <a:p>
            <a:pPr>
              <a:lnSpc>
                <a:spcPct val="90000"/>
              </a:lnSpc>
            </a:pPr>
            <a:r>
              <a:rPr lang="en-US" sz="2400" smtClean="0"/>
              <a:t>Route optimization</a:t>
            </a:r>
          </a:p>
          <a:p>
            <a:pPr>
              <a:lnSpc>
                <a:spcPct val="90000"/>
              </a:lnSpc>
              <a:buFontTx/>
              <a:buNone/>
            </a:pPr>
            <a:endParaRPr lang="en-US" sz="2400" smtClean="0"/>
          </a:p>
          <a:p>
            <a:pPr>
              <a:lnSpc>
                <a:spcPct val="90000"/>
              </a:lnSpc>
              <a:buFontTx/>
              <a:buNone/>
            </a:pPr>
            <a:endParaRPr lang="en-US" sz="2400" smtClean="0"/>
          </a:p>
          <a:p>
            <a:pPr lvl="1">
              <a:lnSpc>
                <a:spcPct val="90000"/>
              </a:lnSpc>
              <a:buFontTx/>
              <a:buNone/>
            </a:pPr>
            <a:endParaRPr lang="en-US" sz="2000" smtClean="0"/>
          </a:p>
        </p:txBody>
      </p:sp>
      <p:pic>
        <p:nvPicPr>
          <p:cNvPr id="12293" name="Picture 7" descr="road_with_sensor"/>
          <p:cNvPicPr>
            <a:picLocks noChangeAspect="1" noChangeArrowheads="1"/>
          </p:cNvPicPr>
          <p:nvPr/>
        </p:nvPicPr>
        <p:blipFill>
          <a:blip r:embed="rId3" cstate="print"/>
          <a:srcRect/>
          <a:stretch>
            <a:fillRect/>
          </a:stretch>
        </p:blipFill>
        <p:spPr bwMode="auto">
          <a:xfrm>
            <a:off x="6248400" y="1143000"/>
            <a:ext cx="2227263"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0" y="1066800"/>
            <a:ext cx="8915400" cy="533400"/>
          </a:xfrm>
          <a:noFill/>
          <a:ln>
            <a:miter lim="800000"/>
            <a:headEnd/>
            <a:tailEnd/>
          </a:ln>
        </p:spPr>
        <p:txBody>
          <a:bodyPr vert="horz" wrap="square" lIns="91440" tIns="45720" rIns="91440" bIns="45720" numCol="1" anchor="t" anchorCtr="0" compatLnSpc="1">
            <a:prstTxWarp prst="textNoShape">
              <a:avLst/>
            </a:prstTxWarp>
          </a:bodyPr>
          <a:lstStyle/>
          <a:p>
            <a:r>
              <a:rPr lang="en-US" sz="2400" b="1" smtClean="0"/>
              <a:t>NLP + ML for Monitoring Acute Lower Respiratory Syndrome</a:t>
            </a:r>
          </a:p>
        </p:txBody>
      </p:sp>
      <p:sp>
        <p:nvSpPr>
          <p:cNvPr id="328707" name="AutoShape 3"/>
          <p:cNvSpPr>
            <a:spLocks noChangeArrowheads="1"/>
          </p:cNvSpPr>
          <p:nvPr/>
        </p:nvSpPr>
        <p:spPr bwMode="auto">
          <a:xfrm>
            <a:off x="152400" y="1981200"/>
            <a:ext cx="1447800" cy="2895600"/>
          </a:xfrm>
          <a:prstGeom prst="flowChartMultidocument">
            <a:avLst/>
          </a:prstGeom>
          <a:solidFill>
            <a:schemeClr val="bg2">
              <a:lumMod val="75000"/>
            </a:schemeClr>
          </a:solidFill>
          <a:ln w="9525">
            <a:solidFill>
              <a:schemeClr val="bg1"/>
            </a:solidFill>
            <a:miter lim="800000"/>
            <a:headEnd/>
            <a:tailEnd/>
          </a:ln>
          <a:effectLst/>
        </p:spPr>
        <p:txBody>
          <a:bodyPr wrap="none" anchor="ctr"/>
          <a:lstStyle/>
          <a:p>
            <a:pPr algn="ctr" fontAlgn="auto">
              <a:spcBef>
                <a:spcPts val="0"/>
              </a:spcBef>
              <a:spcAft>
                <a:spcPts val="0"/>
              </a:spcAft>
              <a:defRPr/>
            </a:pPr>
            <a:r>
              <a:rPr lang="en-US" sz="2000" dirty="0">
                <a:latin typeface="+mn-lt"/>
              </a:rPr>
              <a:t>Emergency</a:t>
            </a:r>
          </a:p>
          <a:p>
            <a:pPr algn="ctr" fontAlgn="auto">
              <a:spcBef>
                <a:spcPts val="0"/>
              </a:spcBef>
              <a:spcAft>
                <a:spcPts val="0"/>
              </a:spcAft>
              <a:defRPr/>
            </a:pPr>
            <a:r>
              <a:rPr lang="en-US" sz="2000" dirty="0">
                <a:latin typeface="+mn-lt"/>
              </a:rPr>
              <a:t>Department</a:t>
            </a:r>
          </a:p>
          <a:p>
            <a:pPr algn="ctr" fontAlgn="auto">
              <a:spcBef>
                <a:spcPts val="0"/>
              </a:spcBef>
              <a:spcAft>
                <a:spcPts val="0"/>
              </a:spcAft>
              <a:defRPr/>
            </a:pPr>
            <a:r>
              <a:rPr lang="en-US" sz="2000" dirty="0">
                <a:latin typeface="+mn-lt"/>
              </a:rPr>
              <a:t>Reports</a:t>
            </a:r>
          </a:p>
        </p:txBody>
      </p:sp>
      <p:sp>
        <p:nvSpPr>
          <p:cNvPr id="13316" name="Line 4"/>
          <p:cNvSpPr>
            <a:spLocks noChangeShapeType="1"/>
          </p:cNvSpPr>
          <p:nvPr/>
        </p:nvSpPr>
        <p:spPr bwMode="auto">
          <a:xfrm>
            <a:off x="1676400" y="2514600"/>
            <a:ext cx="381000" cy="0"/>
          </a:xfrm>
          <a:prstGeom prst="line">
            <a:avLst/>
          </a:prstGeom>
          <a:noFill/>
          <a:ln w="57150">
            <a:solidFill>
              <a:schemeClr val="tx1"/>
            </a:solidFill>
            <a:round/>
            <a:headEnd/>
            <a:tailEnd type="triangle" w="med" len="med"/>
          </a:ln>
        </p:spPr>
        <p:txBody>
          <a:bodyPr/>
          <a:lstStyle/>
          <a:p>
            <a:endParaRPr lang="en-US"/>
          </a:p>
        </p:txBody>
      </p:sp>
      <p:sp>
        <p:nvSpPr>
          <p:cNvPr id="13317" name="Text Box 6"/>
          <p:cNvSpPr txBox="1">
            <a:spLocks noChangeArrowheads="1"/>
          </p:cNvSpPr>
          <p:nvPr/>
        </p:nvSpPr>
        <p:spPr bwMode="auto">
          <a:xfrm>
            <a:off x="2819400" y="1760538"/>
            <a:ext cx="2111375" cy="523875"/>
          </a:xfrm>
          <a:prstGeom prst="rect">
            <a:avLst/>
          </a:prstGeom>
          <a:noFill/>
          <a:ln w="9525">
            <a:noFill/>
            <a:miter lim="800000"/>
            <a:headEnd/>
            <a:tailEnd/>
          </a:ln>
        </p:spPr>
        <p:txBody>
          <a:bodyPr wrap="none">
            <a:spAutoFit/>
          </a:bodyPr>
          <a:lstStyle/>
          <a:p>
            <a:r>
              <a:rPr lang="en-US" sz="2800">
                <a:latin typeface="Calibri" pitchFamily="34" charset="0"/>
              </a:rPr>
              <a:t>NLP Modules</a:t>
            </a:r>
          </a:p>
        </p:txBody>
      </p:sp>
      <p:sp>
        <p:nvSpPr>
          <p:cNvPr id="328711" name="Oval 7"/>
          <p:cNvSpPr>
            <a:spLocks noChangeArrowheads="1"/>
          </p:cNvSpPr>
          <p:nvPr/>
        </p:nvSpPr>
        <p:spPr bwMode="auto">
          <a:xfrm>
            <a:off x="2590800" y="2362200"/>
            <a:ext cx="2667000" cy="1447800"/>
          </a:xfrm>
          <a:prstGeom prst="ellipse">
            <a:avLst/>
          </a:prstGeom>
          <a:solidFill>
            <a:schemeClr val="tx2">
              <a:lumMod val="60000"/>
              <a:lumOff val="40000"/>
            </a:schemeClr>
          </a:solidFill>
          <a:ln w="9525">
            <a:noFill/>
            <a:round/>
            <a:headEnd/>
            <a:tailEnd/>
          </a:ln>
          <a:effectLst/>
        </p:spPr>
        <p:txBody>
          <a:bodyPr wrap="none" anchor="ctr"/>
          <a:lstStyle/>
          <a:p>
            <a:pPr algn="ctr" fontAlgn="auto">
              <a:spcBef>
                <a:spcPts val="0"/>
              </a:spcBef>
              <a:spcAft>
                <a:spcPts val="0"/>
              </a:spcAft>
              <a:defRPr/>
            </a:pPr>
            <a:r>
              <a:rPr lang="en-US" dirty="0">
                <a:solidFill>
                  <a:schemeClr val="bg1"/>
                </a:solidFill>
                <a:latin typeface="+mn-lt"/>
              </a:rPr>
              <a:t>Locate</a:t>
            </a:r>
          </a:p>
          <a:p>
            <a:pPr algn="ctr" fontAlgn="auto">
              <a:spcBef>
                <a:spcPts val="0"/>
              </a:spcBef>
              <a:spcAft>
                <a:spcPts val="0"/>
              </a:spcAft>
              <a:defRPr/>
            </a:pPr>
            <a:r>
              <a:rPr lang="en-US" dirty="0">
                <a:solidFill>
                  <a:schemeClr val="bg1"/>
                </a:solidFill>
                <a:latin typeface="+mn-lt"/>
              </a:rPr>
              <a:t>Instances of</a:t>
            </a:r>
          </a:p>
          <a:p>
            <a:pPr algn="ctr" fontAlgn="auto">
              <a:spcBef>
                <a:spcPts val="0"/>
              </a:spcBef>
              <a:spcAft>
                <a:spcPts val="0"/>
              </a:spcAft>
              <a:defRPr/>
            </a:pPr>
            <a:r>
              <a:rPr lang="en-US" dirty="0">
                <a:solidFill>
                  <a:schemeClr val="bg1"/>
                </a:solidFill>
                <a:latin typeface="+mn-lt"/>
              </a:rPr>
              <a:t>55 conditions</a:t>
            </a:r>
          </a:p>
        </p:txBody>
      </p:sp>
      <p:sp>
        <p:nvSpPr>
          <p:cNvPr id="13319" name="AutoShape 8"/>
          <p:cNvSpPr>
            <a:spLocks noChangeArrowheads="1"/>
          </p:cNvSpPr>
          <p:nvPr/>
        </p:nvSpPr>
        <p:spPr bwMode="auto">
          <a:xfrm>
            <a:off x="2286000" y="3962400"/>
            <a:ext cx="3276600" cy="1676400"/>
          </a:xfrm>
          <a:prstGeom prst="flowChartDecision">
            <a:avLst/>
          </a:prstGeom>
          <a:solidFill>
            <a:srgbClr val="92D050"/>
          </a:solidFill>
          <a:ln w="9525">
            <a:noFill/>
            <a:miter lim="800000"/>
            <a:headEnd/>
            <a:tailEnd/>
          </a:ln>
        </p:spPr>
        <p:txBody>
          <a:bodyPr wrap="none" anchor="ctr"/>
          <a:lstStyle/>
          <a:p>
            <a:pPr algn="ctr"/>
            <a:r>
              <a:rPr lang="en-US">
                <a:solidFill>
                  <a:schemeClr val="bg1"/>
                </a:solidFill>
                <a:latin typeface="Calibri" pitchFamily="34" charset="0"/>
              </a:rPr>
              <a:t>Assign</a:t>
            </a:r>
          </a:p>
          <a:p>
            <a:pPr algn="ctr"/>
            <a:r>
              <a:rPr lang="en-US">
                <a:solidFill>
                  <a:schemeClr val="bg1"/>
                </a:solidFill>
                <a:latin typeface="Calibri" pitchFamily="34" charset="0"/>
              </a:rPr>
              <a:t>values to contextual</a:t>
            </a:r>
          </a:p>
          <a:p>
            <a:pPr algn="ctr"/>
            <a:r>
              <a:rPr lang="en-US">
                <a:solidFill>
                  <a:schemeClr val="bg1"/>
                </a:solidFill>
                <a:latin typeface="Calibri" pitchFamily="34" charset="0"/>
              </a:rPr>
              <a:t>features</a:t>
            </a:r>
          </a:p>
        </p:txBody>
      </p:sp>
      <p:sp>
        <p:nvSpPr>
          <p:cNvPr id="13320" name="Line 9"/>
          <p:cNvSpPr>
            <a:spLocks noChangeShapeType="1"/>
          </p:cNvSpPr>
          <p:nvPr/>
        </p:nvSpPr>
        <p:spPr bwMode="auto">
          <a:xfrm>
            <a:off x="5791200" y="2514600"/>
            <a:ext cx="381000" cy="0"/>
          </a:xfrm>
          <a:prstGeom prst="line">
            <a:avLst/>
          </a:prstGeom>
          <a:noFill/>
          <a:ln w="57150">
            <a:solidFill>
              <a:schemeClr val="tx1"/>
            </a:solidFill>
            <a:round/>
            <a:headEnd/>
            <a:tailEnd type="triangle" w="med" len="med"/>
          </a:ln>
        </p:spPr>
        <p:txBody>
          <a:bodyPr/>
          <a:lstStyle/>
          <a:p>
            <a:endParaRPr lang="en-US"/>
          </a:p>
        </p:txBody>
      </p:sp>
      <p:sp>
        <p:nvSpPr>
          <p:cNvPr id="13321" name="Line 10"/>
          <p:cNvSpPr>
            <a:spLocks noChangeShapeType="1"/>
          </p:cNvSpPr>
          <p:nvPr/>
        </p:nvSpPr>
        <p:spPr bwMode="auto">
          <a:xfrm>
            <a:off x="7315200" y="3200400"/>
            <a:ext cx="0" cy="609600"/>
          </a:xfrm>
          <a:prstGeom prst="line">
            <a:avLst/>
          </a:prstGeom>
          <a:noFill/>
          <a:ln w="57150">
            <a:solidFill>
              <a:schemeClr val="tx1"/>
            </a:solidFill>
            <a:round/>
            <a:headEnd/>
            <a:tailEnd type="triangle" w="med" len="med"/>
          </a:ln>
        </p:spPr>
        <p:txBody>
          <a:bodyPr/>
          <a:lstStyle/>
          <a:p>
            <a:endParaRPr lang="en-US"/>
          </a:p>
        </p:txBody>
      </p:sp>
      <p:sp>
        <p:nvSpPr>
          <p:cNvPr id="328715" name="AutoShape 11"/>
          <p:cNvSpPr>
            <a:spLocks noChangeArrowheads="1"/>
          </p:cNvSpPr>
          <p:nvPr/>
        </p:nvSpPr>
        <p:spPr bwMode="auto">
          <a:xfrm>
            <a:off x="6324600" y="1828800"/>
            <a:ext cx="1905000" cy="1371600"/>
          </a:xfrm>
          <a:prstGeom prst="can">
            <a:avLst>
              <a:gd name="adj" fmla="val 25000"/>
            </a:avLst>
          </a:prstGeom>
          <a:solidFill>
            <a:schemeClr val="accent6">
              <a:lumMod val="75000"/>
            </a:schemeClr>
          </a:solidFill>
          <a:ln w="9525">
            <a:solidFill>
              <a:srgbClr val="000000"/>
            </a:solidFill>
            <a:round/>
            <a:headEnd/>
            <a:tailEnd/>
          </a:ln>
          <a:effectLst/>
        </p:spPr>
        <p:txBody>
          <a:bodyPr wrap="none" anchor="ctr"/>
          <a:lstStyle/>
          <a:p>
            <a:pPr algn="ctr" eaLnBrk="0" fontAlgn="auto" hangingPunct="0">
              <a:spcBef>
                <a:spcPts val="0"/>
              </a:spcBef>
              <a:spcAft>
                <a:spcPts val="0"/>
              </a:spcAft>
              <a:defRPr/>
            </a:pPr>
            <a:r>
              <a:rPr lang="en-US" b="1" dirty="0">
                <a:solidFill>
                  <a:srgbClr val="000000"/>
                </a:solidFill>
                <a:latin typeface="+mn-lt"/>
              </a:rPr>
              <a:t>ALRS</a:t>
            </a:r>
          </a:p>
          <a:p>
            <a:pPr algn="ctr" eaLnBrk="0" fontAlgn="auto" hangingPunct="0">
              <a:spcBef>
                <a:spcPts val="0"/>
              </a:spcBef>
              <a:spcAft>
                <a:spcPts val="0"/>
              </a:spcAft>
              <a:defRPr/>
            </a:pPr>
            <a:r>
              <a:rPr lang="en-US" b="1" dirty="0">
                <a:solidFill>
                  <a:srgbClr val="000000"/>
                </a:solidFill>
                <a:latin typeface="+mn-lt"/>
              </a:rPr>
              <a:t>Classifier</a:t>
            </a:r>
          </a:p>
        </p:txBody>
      </p:sp>
      <p:pic>
        <p:nvPicPr>
          <p:cNvPr id="13323" name="Picture 12" descr="graph3"/>
          <p:cNvPicPr>
            <a:picLocks noChangeAspect="1" noChangeArrowheads="1"/>
          </p:cNvPicPr>
          <p:nvPr/>
        </p:nvPicPr>
        <p:blipFill>
          <a:blip r:embed="rId3" cstate="print"/>
          <a:srcRect/>
          <a:stretch>
            <a:fillRect/>
          </a:stretch>
        </p:blipFill>
        <p:spPr bwMode="auto">
          <a:xfrm>
            <a:off x="5943600" y="3986213"/>
            <a:ext cx="2895600" cy="2263775"/>
          </a:xfrm>
          <a:prstGeom prst="rect">
            <a:avLst/>
          </a:prstGeom>
          <a:noFill/>
          <a:ln w="9525">
            <a:noFill/>
            <a:miter lim="800000"/>
            <a:headEnd/>
            <a:tailEnd/>
          </a:ln>
        </p:spPr>
      </p:pic>
      <p:sp>
        <p:nvSpPr>
          <p:cNvPr id="13324" name="Rectangle 13"/>
          <p:cNvSpPr>
            <a:spLocks noChangeArrowheads="1"/>
          </p:cNvSpPr>
          <p:nvPr/>
        </p:nvSpPr>
        <p:spPr bwMode="auto">
          <a:xfrm>
            <a:off x="2438400" y="5791200"/>
            <a:ext cx="2895600" cy="762000"/>
          </a:xfrm>
          <a:prstGeom prst="rect">
            <a:avLst/>
          </a:prstGeom>
          <a:solidFill>
            <a:srgbClr val="9966FF"/>
          </a:solidFill>
          <a:ln w="9525">
            <a:noFill/>
            <a:miter lim="800000"/>
            <a:headEnd/>
            <a:tailEnd/>
          </a:ln>
        </p:spPr>
        <p:txBody>
          <a:bodyPr wrap="none" anchor="ctr"/>
          <a:lstStyle/>
          <a:p>
            <a:pPr algn="ctr"/>
            <a:r>
              <a:rPr lang="en-US">
                <a:solidFill>
                  <a:schemeClr val="bg1"/>
                </a:solidFill>
                <a:latin typeface="Calibri" pitchFamily="34" charset="0"/>
              </a:rPr>
              <a:t>Determine values</a:t>
            </a:r>
          </a:p>
          <a:p>
            <a:pPr algn="ctr"/>
            <a:r>
              <a:rPr lang="en-US">
                <a:solidFill>
                  <a:schemeClr val="bg1"/>
                </a:solidFill>
                <a:latin typeface="Calibri" pitchFamily="34" charset="0"/>
              </a:rPr>
              <a:t>For 55 conditions</a:t>
            </a:r>
          </a:p>
        </p:txBody>
      </p:sp>
      <p:sp>
        <p:nvSpPr>
          <p:cNvPr id="13325" name="Rectangle 15"/>
          <p:cNvSpPr>
            <a:spLocks noChangeArrowheads="1"/>
          </p:cNvSpPr>
          <p:nvPr/>
        </p:nvSpPr>
        <p:spPr bwMode="auto">
          <a:xfrm>
            <a:off x="2133600" y="2286000"/>
            <a:ext cx="3581400" cy="4572000"/>
          </a:xfrm>
          <a:prstGeom prst="rect">
            <a:avLst/>
          </a:prstGeom>
          <a:noFill/>
          <a:ln w="38100">
            <a:solidFill>
              <a:schemeClr val="tx1"/>
            </a:solidFill>
            <a:miter lim="800000"/>
            <a:headEnd/>
            <a:tailEnd/>
          </a:ln>
        </p:spPr>
        <p:txBody>
          <a:bodyPr wrap="none" anchor="ctr"/>
          <a:lstStyle/>
          <a:p>
            <a:endParaRPr lang="en-US">
              <a:latin typeface="Calibri" pitchFamily="34" charset="0"/>
            </a:endParaRPr>
          </a:p>
        </p:txBody>
      </p:sp>
      <p:sp>
        <p:nvSpPr>
          <p:cNvPr id="14" name="Rounded Rectangle 13"/>
          <p:cNvSpPr/>
          <p:nvPr/>
        </p:nvSpPr>
        <p:spPr>
          <a:xfrm>
            <a:off x="2133600" y="0"/>
            <a:ext cx="45720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NLP and machine leaning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228600" y="685800"/>
            <a:ext cx="7620000" cy="1295400"/>
          </a:xfrm>
          <a:prstGeom prst="rect">
            <a:avLst/>
          </a:prstGeom>
          <a:noFill/>
          <a:ln>
            <a:miter lim="800000"/>
            <a:headEnd/>
            <a:tailEnd/>
          </a:ln>
        </p:spPr>
        <p:txBody>
          <a:bodyPr/>
          <a:lstStyle/>
          <a:p>
            <a:pPr algn="l"/>
            <a:r>
              <a:rPr lang="en-US" sz="3200" smtClean="0"/>
              <a:t>Subjectivity Analysis</a:t>
            </a:r>
            <a:r>
              <a:rPr lang="en-US" sz="3600" smtClean="0"/>
              <a:t>: </a:t>
            </a:r>
            <a:r>
              <a:rPr lang="en-US" sz="2800" smtClean="0"/>
              <a:t>opinions, emotions, motivations, speculations, sentiments</a:t>
            </a:r>
          </a:p>
        </p:txBody>
      </p:sp>
      <p:sp>
        <p:nvSpPr>
          <p:cNvPr id="14339" name="Rectangle 3"/>
          <p:cNvSpPr>
            <a:spLocks noGrp="1" noChangeArrowheads="1"/>
          </p:cNvSpPr>
          <p:nvPr>
            <p:ph type="body" sz="half" idx="4294967295"/>
          </p:nvPr>
        </p:nvSpPr>
        <p:spPr bwMode="auto">
          <a:xfrm>
            <a:off x="280988" y="1781175"/>
            <a:ext cx="4343400" cy="4411663"/>
          </a:xfrm>
          <a:prstGeom prst="rect">
            <a:avLst/>
          </a:prstGeom>
          <a:noFill/>
          <a:ln>
            <a:miter lim="800000"/>
            <a:headEnd/>
            <a:tailEnd/>
          </a:ln>
        </p:spPr>
        <p:txBody>
          <a:bodyPr/>
          <a:lstStyle/>
          <a:p>
            <a:r>
              <a:rPr lang="en-US" sz="2400" smtClean="0"/>
              <a:t>Information Extraction of</a:t>
            </a:r>
          </a:p>
          <a:p>
            <a:pPr lvl="1"/>
            <a:r>
              <a:rPr lang="en-US" sz="2000" smtClean="0">
                <a:solidFill>
                  <a:srgbClr val="3333CC"/>
                </a:solidFill>
              </a:rPr>
              <a:t>NL expressions</a:t>
            </a:r>
          </a:p>
          <a:p>
            <a:pPr lvl="1"/>
            <a:endParaRPr lang="en-US" sz="2000" smtClean="0"/>
          </a:p>
          <a:p>
            <a:pPr lvl="1"/>
            <a:r>
              <a:rPr lang="en-US" sz="2000" smtClean="0">
                <a:solidFill>
                  <a:srgbClr val="3333CC"/>
                </a:solidFill>
              </a:rPr>
              <a:t>Components</a:t>
            </a:r>
          </a:p>
          <a:p>
            <a:pPr lvl="1"/>
            <a:endParaRPr lang="en-US" sz="2000" smtClean="0">
              <a:solidFill>
                <a:srgbClr val="3333CC"/>
              </a:solidFill>
            </a:endParaRPr>
          </a:p>
          <a:p>
            <a:pPr lvl="1"/>
            <a:r>
              <a:rPr lang="en-US" sz="2000" smtClean="0">
                <a:solidFill>
                  <a:srgbClr val="3333CC"/>
                </a:solidFill>
              </a:rPr>
              <a:t>Properties</a:t>
            </a:r>
          </a:p>
          <a:p>
            <a:endParaRPr lang="en-US" sz="2400" smtClean="0">
              <a:solidFill>
                <a:srgbClr val="3333CC"/>
              </a:solidFill>
            </a:endParaRPr>
          </a:p>
          <a:p>
            <a:endParaRPr lang="en-US" sz="2400" smtClean="0"/>
          </a:p>
          <a:p>
            <a:endParaRPr lang="en-US" sz="2400" smtClean="0"/>
          </a:p>
          <a:p>
            <a:endParaRPr lang="en-US" sz="2400" smtClean="0"/>
          </a:p>
        </p:txBody>
      </p:sp>
      <p:sp>
        <p:nvSpPr>
          <p:cNvPr id="14340" name="Text Box 4"/>
          <p:cNvSpPr txBox="1">
            <a:spLocks noChangeArrowheads="1"/>
          </p:cNvSpPr>
          <p:nvPr/>
        </p:nvSpPr>
        <p:spPr bwMode="auto">
          <a:xfrm>
            <a:off x="3886200" y="2209800"/>
            <a:ext cx="4921250" cy="396875"/>
          </a:xfrm>
          <a:prstGeom prst="rect">
            <a:avLst/>
          </a:prstGeom>
          <a:noFill/>
          <a:ln w="9525">
            <a:noFill/>
            <a:miter lim="800000"/>
            <a:headEnd/>
            <a:tailEnd/>
          </a:ln>
        </p:spPr>
        <p:txBody>
          <a:bodyPr wrap="none">
            <a:spAutoFit/>
          </a:bodyPr>
          <a:lstStyle/>
          <a:p>
            <a:r>
              <a:rPr lang="en-US" sz="2000"/>
              <a:t>Angolans are terrified of the Marburg virus</a:t>
            </a:r>
          </a:p>
        </p:txBody>
      </p:sp>
      <p:grpSp>
        <p:nvGrpSpPr>
          <p:cNvPr id="14341" name="Group 5"/>
          <p:cNvGrpSpPr>
            <a:grpSpLocks/>
          </p:cNvGrpSpPr>
          <p:nvPr/>
        </p:nvGrpSpPr>
        <p:grpSpPr bwMode="auto">
          <a:xfrm>
            <a:off x="4090988" y="2619375"/>
            <a:ext cx="3981450" cy="762000"/>
            <a:chOff x="2544" y="1680"/>
            <a:chExt cx="2508" cy="480"/>
          </a:xfrm>
        </p:grpSpPr>
        <p:sp>
          <p:nvSpPr>
            <p:cNvPr id="14349" name="Text Box 6"/>
            <p:cNvSpPr txBox="1">
              <a:spLocks noChangeArrowheads="1"/>
            </p:cNvSpPr>
            <p:nvPr/>
          </p:nvSpPr>
          <p:spPr bwMode="auto">
            <a:xfrm>
              <a:off x="2544" y="1929"/>
              <a:ext cx="2508" cy="231"/>
            </a:xfrm>
            <a:prstGeom prst="rect">
              <a:avLst/>
            </a:prstGeom>
            <a:noFill/>
            <a:ln w="9525">
              <a:noFill/>
              <a:miter lim="800000"/>
              <a:headEnd/>
              <a:tailEnd/>
            </a:ln>
          </p:spPr>
          <p:txBody>
            <a:bodyPr wrap="none">
              <a:spAutoFit/>
            </a:bodyPr>
            <a:lstStyle/>
            <a:p>
              <a:r>
                <a:rPr lang="en-US" b="1">
                  <a:solidFill>
                    <a:srgbClr val="3333CC"/>
                  </a:solidFill>
                </a:rPr>
                <a:t>Source          Attitude             Target</a:t>
              </a:r>
            </a:p>
          </p:txBody>
        </p:sp>
        <p:sp>
          <p:nvSpPr>
            <p:cNvPr id="14350" name="Line 7"/>
            <p:cNvSpPr>
              <a:spLocks noChangeShapeType="1"/>
            </p:cNvSpPr>
            <p:nvPr/>
          </p:nvSpPr>
          <p:spPr bwMode="auto">
            <a:xfrm flipV="1">
              <a:off x="2832" y="1680"/>
              <a:ext cx="0" cy="288"/>
            </a:xfrm>
            <a:prstGeom prst="line">
              <a:avLst/>
            </a:prstGeom>
            <a:noFill/>
            <a:ln w="28575">
              <a:solidFill>
                <a:srgbClr val="FF0000"/>
              </a:solidFill>
              <a:round/>
              <a:headEnd/>
              <a:tailEnd type="triangle" w="med" len="med"/>
            </a:ln>
          </p:spPr>
          <p:txBody>
            <a:bodyPr/>
            <a:lstStyle/>
            <a:p>
              <a:endParaRPr lang="en-US"/>
            </a:p>
          </p:txBody>
        </p:sp>
        <p:sp>
          <p:nvSpPr>
            <p:cNvPr id="14351" name="Line 8"/>
            <p:cNvSpPr>
              <a:spLocks noChangeShapeType="1"/>
            </p:cNvSpPr>
            <p:nvPr/>
          </p:nvSpPr>
          <p:spPr bwMode="auto">
            <a:xfrm flipV="1">
              <a:off x="3744" y="1680"/>
              <a:ext cx="0" cy="288"/>
            </a:xfrm>
            <a:prstGeom prst="line">
              <a:avLst/>
            </a:prstGeom>
            <a:noFill/>
            <a:ln w="28575">
              <a:solidFill>
                <a:srgbClr val="FF0000"/>
              </a:solidFill>
              <a:round/>
              <a:headEnd/>
              <a:tailEnd type="triangle" w="med" len="med"/>
            </a:ln>
          </p:spPr>
          <p:txBody>
            <a:bodyPr/>
            <a:lstStyle/>
            <a:p>
              <a:endParaRPr lang="en-US"/>
            </a:p>
          </p:txBody>
        </p:sp>
        <p:sp>
          <p:nvSpPr>
            <p:cNvPr id="14352" name="Line 9"/>
            <p:cNvSpPr>
              <a:spLocks noChangeShapeType="1"/>
            </p:cNvSpPr>
            <p:nvPr/>
          </p:nvSpPr>
          <p:spPr bwMode="auto">
            <a:xfrm flipV="1">
              <a:off x="4752" y="1680"/>
              <a:ext cx="0" cy="288"/>
            </a:xfrm>
            <a:prstGeom prst="line">
              <a:avLst/>
            </a:prstGeom>
            <a:noFill/>
            <a:ln w="28575">
              <a:solidFill>
                <a:srgbClr val="FF0000"/>
              </a:solidFill>
              <a:round/>
              <a:headEnd/>
              <a:tailEnd type="triangle" w="med" len="med"/>
            </a:ln>
          </p:spPr>
          <p:txBody>
            <a:bodyPr/>
            <a:lstStyle/>
            <a:p>
              <a:endParaRPr lang="en-US"/>
            </a:p>
          </p:txBody>
        </p:sp>
      </p:grpSp>
      <p:grpSp>
        <p:nvGrpSpPr>
          <p:cNvPr id="14342" name="Group 10"/>
          <p:cNvGrpSpPr>
            <a:grpSpLocks/>
          </p:cNvGrpSpPr>
          <p:nvPr/>
        </p:nvGrpSpPr>
        <p:grpSpPr bwMode="auto">
          <a:xfrm>
            <a:off x="3938588" y="3381375"/>
            <a:ext cx="4133850" cy="762000"/>
            <a:chOff x="2448" y="2160"/>
            <a:chExt cx="2604" cy="480"/>
          </a:xfrm>
        </p:grpSpPr>
        <p:sp>
          <p:nvSpPr>
            <p:cNvPr id="14345" name="Text Box 11"/>
            <p:cNvSpPr txBox="1">
              <a:spLocks noChangeArrowheads="1"/>
            </p:cNvSpPr>
            <p:nvPr/>
          </p:nvSpPr>
          <p:spPr bwMode="auto">
            <a:xfrm>
              <a:off x="2448" y="2400"/>
              <a:ext cx="1332" cy="231"/>
            </a:xfrm>
            <a:prstGeom prst="rect">
              <a:avLst/>
            </a:prstGeom>
            <a:noFill/>
            <a:ln w="9525">
              <a:noFill/>
              <a:miter lim="800000"/>
              <a:headEnd/>
              <a:tailEnd/>
            </a:ln>
          </p:spPr>
          <p:txBody>
            <a:bodyPr wrap="none">
              <a:spAutoFit/>
            </a:bodyPr>
            <a:lstStyle/>
            <a:p>
              <a:r>
                <a:rPr lang="en-US" b="1">
                  <a:solidFill>
                    <a:srgbClr val="3333CC"/>
                  </a:solidFill>
                </a:rPr>
                <a:t>Negative Emotion</a:t>
              </a:r>
            </a:p>
          </p:txBody>
        </p:sp>
        <p:sp>
          <p:nvSpPr>
            <p:cNvPr id="14346" name="Text Box 12"/>
            <p:cNvSpPr txBox="1">
              <a:spLocks noChangeArrowheads="1"/>
            </p:cNvSpPr>
            <p:nvPr/>
          </p:nvSpPr>
          <p:spPr bwMode="auto">
            <a:xfrm>
              <a:off x="3936" y="2409"/>
              <a:ext cx="1116" cy="231"/>
            </a:xfrm>
            <a:prstGeom prst="rect">
              <a:avLst/>
            </a:prstGeom>
            <a:noFill/>
            <a:ln w="9525">
              <a:noFill/>
              <a:miter lim="800000"/>
              <a:headEnd/>
              <a:tailEnd/>
            </a:ln>
          </p:spPr>
          <p:txBody>
            <a:bodyPr wrap="none">
              <a:spAutoFit/>
            </a:bodyPr>
            <a:lstStyle/>
            <a:p>
              <a:r>
                <a:rPr lang="en-US" b="1">
                  <a:solidFill>
                    <a:srgbClr val="3333CC"/>
                  </a:solidFill>
                </a:rPr>
                <a:t>Intensity: High</a:t>
              </a:r>
            </a:p>
          </p:txBody>
        </p:sp>
        <p:sp>
          <p:nvSpPr>
            <p:cNvPr id="14347" name="Line 13"/>
            <p:cNvSpPr>
              <a:spLocks noChangeShapeType="1"/>
            </p:cNvSpPr>
            <p:nvPr/>
          </p:nvSpPr>
          <p:spPr bwMode="auto">
            <a:xfrm flipV="1">
              <a:off x="3264" y="2160"/>
              <a:ext cx="432" cy="240"/>
            </a:xfrm>
            <a:prstGeom prst="line">
              <a:avLst/>
            </a:prstGeom>
            <a:noFill/>
            <a:ln w="28575">
              <a:solidFill>
                <a:schemeClr val="accent2"/>
              </a:solidFill>
              <a:round/>
              <a:headEnd/>
              <a:tailEnd type="triangle" w="med" len="med"/>
            </a:ln>
          </p:spPr>
          <p:txBody>
            <a:bodyPr/>
            <a:lstStyle/>
            <a:p>
              <a:endParaRPr lang="en-US"/>
            </a:p>
          </p:txBody>
        </p:sp>
        <p:sp>
          <p:nvSpPr>
            <p:cNvPr id="14348" name="Line 14"/>
            <p:cNvSpPr>
              <a:spLocks noChangeShapeType="1"/>
            </p:cNvSpPr>
            <p:nvPr/>
          </p:nvSpPr>
          <p:spPr bwMode="auto">
            <a:xfrm flipH="1" flipV="1">
              <a:off x="3840" y="2160"/>
              <a:ext cx="480" cy="240"/>
            </a:xfrm>
            <a:prstGeom prst="line">
              <a:avLst/>
            </a:prstGeom>
            <a:noFill/>
            <a:ln w="28575">
              <a:solidFill>
                <a:srgbClr val="3333CC"/>
              </a:solidFill>
              <a:round/>
              <a:headEnd/>
              <a:tailEnd type="triangle" w="med" len="med"/>
            </a:ln>
          </p:spPr>
          <p:txBody>
            <a:bodyPr/>
            <a:lstStyle/>
            <a:p>
              <a:endParaRPr lang="en-US"/>
            </a:p>
          </p:txBody>
        </p:sp>
      </p:grpSp>
      <p:sp>
        <p:nvSpPr>
          <p:cNvPr id="14343" name="Text Box 16"/>
          <p:cNvSpPr txBox="1">
            <a:spLocks noChangeArrowheads="1"/>
          </p:cNvSpPr>
          <p:nvPr/>
        </p:nvSpPr>
        <p:spPr bwMode="auto">
          <a:xfrm>
            <a:off x="2895600" y="4419600"/>
            <a:ext cx="3300413" cy="2308225"/>
          </a:xfrm>
          <a:prstGeom prst="rect">
            <a:avLst/>
          </a:prstGeom>
          <a:solidFill>
            <a:srgbClr val="FFFF00"/>
          </a:solidFill>
          <a:ln w="25400">
            <a:solidFill>
              <a:srgbClr val="FF0000"/>
            </a:solidFill>
            <a:miter lim="800000"/>
            <a:headEnd/>
            <a:tailEnd/>
          </a:ln>
        </p:spPr>
        <p:txBody>
          <a:bodyPr>
            <a:spAutoFit/>
          </a:bodyPr>
          <a:lstStyle/>
          <a:p>
            <a:pPr eaLnBrk="0" hangingPunct="0"/>
            <a:r>
              <a:rPr lang="en-US" sz="1800" b="1">
                <a:solidFill>
                  <a:srgbClr val="006600"/>
                </a:solidFill>
              </a:rPr>
              <a:t>Opinion Frame</a:t>
            </a:r>
          </a:p>
          <a:p>
            <a:pPr eaLnBrk="0" hangingPunct="0"/>
            <a:r>
              <a:rPr lang="en-US" sz="1800" b="1">
                <a:solidFill>
                  <a:srgbClr val="006600"/>
                </a:solidFill>
              </a:rPr>
              <a:t>Source:</a:t>
            </a:r>
            <a:r>
              <a:rPr lang="en-US" sz="1800">
                <a:solidFill>
                  <a:srgbClr val="FFFF00"/>
                </a:solidFill>
              </a:rPr>
              <a:t>    </a:t>
            </a:r>
            <a:r>
              <a:rPr lang="en-US" sz="1800" b="1"/>
              <a:t>Angolans</a:t>
            </a:r>
          </a:p>
          <a:p>
            <a:pPr eaLnBrk="0" hangingPunct="0"/>
            <a:r>
              <a:rPr lang="en-US" sz="1800" b="1">
                <a:solidFill>
                  <a:srgbClr val="006600"/>
                </a:solidFill>
              </a:rPr>
              <a:t>Polarity:</a:t>
            </a:r>
            <a:r>
              <a:rPr lang="en-US" sz="1800" b="1">
                <a:solidFill>
                  <a:srgbClr val="FFFF00"/>
                </a:solidFill>
              </a:rPr>
              <a:t>   </a:t>
            </a:r>
            <a:r>
              <a:rPr lang="en-US" sz="1800" b="1"/>
              <a:t>negative </a:t>
            </a:r>
          </a:p>
          <a:p>
            <a:pPr eaLnBrk="0" hangingPunct="0"/>
            <a:r>
              <a:rPr lang="en-US" sz="1800" b="1">
                <a:solidFill>
                  <a:srgbClr val="006600"/>
                </a:solidFill>
              </a:rPr>
              <a:t>Attitude:</a:t>
            </a:r>
            <a:r>
              <a:rPr lang="en-US" sz="1800" b="1"/>
              <a:t>   emotion</a:t>
            </a:r>
          </a:p>
          <a:p>
            <a:pPr eaLnBrk="0" hangingPunct="0"/>
            <a:r>
              <a:rPr lang="en-US" sz="1800" b="1">
                <a:solidFill>
                  <a:srgbClr val="006600"/>
                </a:solidFill>
              </a:rPr>
              <a:t>Intensity:</a:t>
            </a:r>
            <a:r>
              <a:rPr lang="en-US" sz="1800" b="1">
                <a:solidFill>
                  <a:srgbClr val="FFFF00"/>
                </a:solidFill>
              </a:rPr>
              <a:t>  </a:t>
            </a:r>
            <a:r>
              <a:rPr lang="en-US" sz="1800" b="1"/>
              <a:t>high</a:t>
            </a:r>
          </a:p>
          <a:p>
            <a:pPr eaLnBrk="0" hangingPunct="0"/>
            <a:r>
              <a:rPr lang="en-US" sz="1800" b="1">
                <a:solidFill>
                  <a:srgbClr val="006600"/>
                </a:solidFill>
              </a:rPr>
              <a:t>Target:</a:t>
            </a:r>
            <a:r>
              <a:rPr lang="en-US" sz="1800" b="1">
                <a:solidFill>
                  <a:srgbClr val="FFFF00"/>
                </a:solidFill>
              </a:rPr>
              <a:t>      </a:t>
            </a:r>
            <a:r>
              <a:rPr lang="en-US" sz="1800" b="1"/>
              <a:t>Marburg virus</a:t>
            </a:r>
          </a:p>
          <a:p>
            <a:pPr eaLnBrk="0" hangingPunct="0"/>
            <a:r>
              <a:rPr lang="en-US" sz="1800" b="1"/>
              <a:t>. . .</a:t>
            </a:r>
          </a:p>
          <a:p>
            <a:pPr eaLnBrk="0" hangingPunct="0"/>
            <a:endParaRPr lang="en-US" sz="1800" b="1"/>
          </a:p>
        </p:txBody>
      </p:sp>
      <p:sp>
        <p:nvSpPr>
          <p:cNvPr id="22" name="Rounded Rectangle 21"/>
          <p:cNvSpPr/>
          <p:nvPr/>
        </p:nvSpPr>
        <p:spPr>
          <a:xfrm>
            <a:off x="2133600" y="0"/>
            <a:ext cx="45720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Natural Language processing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2915</TotalTime>
  <Words>2847</Words>
  <Application>Microsoft Office PowerPoint</Application>
  <PresentationFormat>On-screen Show (4:3)</PresentationFormat>
  <Paragraphs>491</Paragraphs>
  <Slides>34</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Default Design</vt:lpstr>
      <vt:lpstr>Visio</vt:lpstr>
      <vt:lpstr>Slide 1</vt:lpstr>
      <vt:lpstr>Slide 2</vt:lpstr>
      <vt:lpstr>Slide 3</vt:lpstr>
      <vt:lpstr>Slide 4</vt:lpstr>
      <vt:lpstr>Slide 5</vt:lpstr>
      <vt:lpstr>Biomedical and bioinformatics applications</vt:lpstr>
      <vt:lpstr>Traffic applications</vt:lpstr>
      <vt:lpstr>NLP + ML for Monitoring Acute Lower Respiratory Syndrome</vt:lpstr>
      <vt:lpstr>Subjectivity Analysis: opinions, emotions, motivations, speculations, sentiments</vt:lpstr>
      <vt:lpstr>Fine-grained Opinions </vt:lpstr>
      <vt:lpstr>Extraction and Summarization of Opinions</vt:lpstr>
      <vt:lpstr>Spoken Dialog Systems</vt:lpstr>
      <vt:lpstr>Intelligent Tutoring Systems</vt:lpstr>
      <vt:lpstr>Slide 14</vt:lpstr>
      <vt:lpstr>Slide 15</vt:lpstr>
      <vt:lpstr>Slide 16</vt:lpstr>
      <vt:lpstr>Slide 17</vt:lpstr>
      <vt:lpstr>Slide 18</vt:lpstr>
      <vt:lpstr>Slide 19</vt:lpstr>
      <vt:lpstr>Slide 20</vt:lpstr>
      <vt:lpstr>Slide 21</vt:lpstr>
      <vt:lpstr>Image Processing, Modeling &amp; Simulation of Biological Structures</vt:lpstr>
      <vt:lpstr>Exploratory Visualization and Analysis</vt:lpstr>
      <vt:lpstr>Slide 24</vt:lpstr>
      <vt:lpstr>Determination of access rights</vt:lpstr>
      <vt:lpstr>Flexible proof-based authorization</vt:lpstr>
      <vt:lpstr>Management of distributed knowledge  in adversarial settings?</vt:lpstr>
      <vt:lpstr>Slide 28</vt:lpstr>
      <vt:lpstr>Slide 29</vt:lpstr>
      <vt:lpstr>Low Power Terabyte Main Memory using  Phase Change Memory</vt:lpstr>
      <vt:lpstr>Yield &amp; Reliability Enhancement for  On-Chip Multicore Memories in Nano-scale Technology</vt:lpstr>
      <vt:lpstr>Robust Execution Environment for Multicore Systems</vt:lpstr>
      <vt:lpstr>Slide 33</vt:lpstr>
      <vt:lpstr>Slide 34</vt:lpstr>
    </vt:vector>
  </TitlesOfParts>
  <Company>Cornell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Management for Real-time Systems</dc:title>
  <dc:creator>mosse</dc:creator>
  <cp:lastModifiedBy>D L</cp:lastModifiedBy>
  <cp:revision>99</cp:revision>
  <dcterms:created xsi:type="dcterms:W3CDTF">2000-10-12T18:19:18Z</dcterms:created>
  <dcterms:modified xsi:type="dcterms:W3CDTF">2010-07-11T15:43:26Z</dcterms:modified>
</cp:coreProperties>
</file>