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3"/>
  </p:notesMasterIdLst>
  <p:handoutMasterIdLst>
    <p:handoutMasterId r:id="rId24"/>
  </p:handoutMasterIdLst>
  <p:sldIdLst>
    <p:sldId id="354" r:id="rId2"/>
    <p:sldId id="358" r:id="rId3"/>
    <p:sldId id="365" r:id="rId4"/>
    <p:sldId id="359" r:id="rId5"/>
    <p:sldId id="360" r:id="rId6"/>
    <p:sldId id="361" r:id="rId7"/>
    <p:sldId id="362" r:id="rId8"/>
    <p:sldId id="363" r:id="rId9"/>
    <p:sldId id="364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996633"/>
    <a:srgbClr val="CC9900"/>
    <a:srgbClr val="00B0AC"/>
    <a:srgbClr val="454567"/>
    <a:srgbClr val="54547E"/>
    <a:srgbClr val="CC0000"/>
    <a:srgbClr val="C3C3D7"/>
    <a:srgbClr val="A3A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4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40" y="-84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63D92423-2B41-4B11-B91E-F7BF1F1099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75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10075"/>
            <a:ext cx="55880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7E5FE0EB-55DB-4E51-AC4D-040758C3C2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25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2D13BCF0-9DDE-43E1-9EED-91CFB05B916B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CRA-W Graduate Cohort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76B33-51AD-40EE-898C-51789A04E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0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274638"/>
            <a:ext cx="4648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CRA-W Graduate Cohort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87D0E-AEBE-4F4C-8A47-0692DA3C5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6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752600"/>
            <a:ext cx="7315200" cy="4114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CRA-W Graduate Cohort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69E88-CAB2-49CA-A00C-009130E4A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23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CRA-W Graduate Cohort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033B2-3A92-4354-A451-5A2751775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3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799" y="4406900"/>
            <a:ext cx="6665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9" y="2906713"/>
            <a:ext cx="6665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CRA-W Graduate Cohort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6AF75-8A62-41CB-B798-081378598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7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6002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4960" y="16002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CRA-W Graduate Cohort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8C3F0-39C1-4A84-9454-BBF02AF08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83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535113"/>
            <a:ext cx="32918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2174875"/>
            <a:ext cx="329184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94960" y="1535113"/>
            <a:ext cx="32918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94960" y="2174875"/>
            <a:ext cx="329184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CRA-W Graduate Cohort Workshop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BD20B-E8EF-4AE5-AF35-8BAFBE4BB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CRA-W Graduate Cohort Workshop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19E7E-BC9A-489B-AE08-20649A953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6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CRA-W Graduate Cohort Workshop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15556-678E-4EDB-81C1-DC39114B5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5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1" y="273050"/>
            <a:ext cx="22860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273050"/>
            <a:ext cx="4343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1" y="1435100"/>
            <a:ext cx="22860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CRA-W Graduate Cohort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8C9A2-631C-466E-9DDE-C48B6E3C2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62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98169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10344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96490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CRA-W Graduate Cohort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3A835-95C0-4AA1-8512-D6E641AB9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3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CRA-W Graduate Cohort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4E989-117B-499D-A729-C14491701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2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2746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00200"/>
            <a:ext cx="6858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6537325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537325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r>
              <a:rPr lang="en-US"/>
              <a:t>CRA-W Graduate Cohort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537325"/>
            <a:ext cx="1066800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C338E57-7EFF-473C-9672-B72871495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  <a:latin typeface="Calibri"/>
          <a:ea typeface="ＭＳ Ｐゴシック" pitchFamily="-111" charset="-128"/>
          <a:cs typeface="ＭＳ Ｐゴシック" pitchFamily="32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-111" charset="0"/>
          <a:ea typeface="ＭＳ Ｐゴシック" pitchFamily="-111" charset="-128"/>
          <a:cs typeface="ＭＳ Ｐゴシック" pitchFamily="3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-111" charset="0"/>
          <a:ea typeface="ＭＳ Ｐゴシック" pitchFamily="-111" charset="-128"/>
          <a:cs typeface="ＭＳ Ｐゴシック" pitchFamily="3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-111" charset="0"/>
          <a:ea typeface="ＭＳ Ｐゴシック" pitchFamily="-111" charset="-128"/>
          <a:cs typeface="ＭＳ Ｐゴシック" pitchFamily="3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-111" charset="0"/>
          <a:ea typeface="ＭＳ Ｐゴシック" pitchFamily="-111" charset="-128"/>
          <a:cs typeface="ＭＳ Ｐゴシック" pitchFamily="32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-111" charset="0"/>
          <a:ea typeface="ＭＳ Ｐゴシック" pitchFamily="-111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-111" charset="0"/>
          <a:ea typeface="ＭＳ Ｐゴシック" pitchFamily="-111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-111" charset="0"/>
          <a:ea typeface="ＭＳ Ｐゴシック" pitchFamily="-111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-111" charset="0"/>
          <a:ea typeface="ＭＳ Ｐゴシック" pitchFamily="-11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E37823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5178425" y="990600"/>
            <a:ext cx="18415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endParaRPr lang="en-US" sz="3600">
              <a:solidFill>
                <a:srgbClr val="000090"/>
              </a:solidFill>
              <a:latin typeface="Comic Sans MS" pitchFamily="66" charset="0"/>
            </a:endParaRPr>
          </a:p>
          <a:p>
            <a:pPr algn="ctr"/>
            <a:endParaRPr lang="en-US">
              <a:latin typeface="Comic Sans MS" pitchFamily="66" charset="0"/>
            </a:endParaRPr>
          </a:p>
          <a:p>
            <a:pPr algn="ctr"/>
            <a:endParaRPr lang="en-US" sz="6000" b="1">
              <a:latin typeface="Brush Script MT" pitchFamily="66" charset="0"/>
            </a:endParaRPr>
          </a:p>
          <a:p>
            <a:pPr algn="ctr"/>
            <a:endParaRPr lang="en-US" sz="6000" b="1">
              <a:latin typeface="Brush Script MT" pitchFamily="66" charset="0"/>
            </a:endParaRPr>
          </a:p>
        </p:txBody>
      </p:sp>
      <p:sp>
        <p:nvSpPr>
          <p:cNvPr id="2051" name="Rectangle 5"/>
          <p:cNvSpPr>
            <a:spLocks noGrp="1"/>
          </p:cNvSpPr>
          <p:nvPr>
            <p:ph type="ctrTitle"/>
          </p:nvPr>
        </p:nvSpPr>
        <p:spPr>
          <a:xfrm>
            <a:off x="1292225" y="609600"/>
            <a:ext cx="77724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dirty="0" smtClean="0">
                <a:effectLst/>
                <a:latin typeface="Calibri" pitchFamily="34" charset="0"/>
                <a:ea typeface="ＭＳ Ｐゴシック" pitchFamily="34" charset="-128"/>
              </a:rPr>
              <a:t>2013 CRA-W </a:t>
            </a:r>
            <a:br>
              <a:rPr lang="en-US" dirty="0" smtClean="0">
                <a:effectLst/>
                <a:latin typeface="Calibri" pitchFamily="34" charset="0"/>
                <a:ea typeface="ＭＳ Ｐゴシック" pitchFamily="34" charset="-128"/>
              </a:rPr>
            </a:br>
            <a:r>
              <a:rPr lang="en-US" dirty="0" smtClean="0">
                <a:effectLst/>
                <a:latin typeface="Calibri" pitchFamily="34" charset="0"/>
                <a:ea typeface="ＭＳ Ｐゴシック" pitchFamily="34" charset="-128"/>
              </a:rPr>
              <a:t>Graduate Cohort Workshop</a:t>
            </a:r>
          </a:p>
        </p:txBody>
      </p:sp>
      <p:sp>
        <p:nvSpPr>
          <p:cNvPr id="2052" name="Rectangle 6"/>
          <p:cNvSpPr>
            <a:spLocks noGrp="1"/>
          </p:cNvSpPr>
          <p:nvPr>
            <p:ph type="subTitle" idx="1"/>
          </p:nvPr>
        </p:nvSpPr>
        <p:spPr>
          <a:xfrm>
            <a:off x="1371600" y="6172200"/>
            <a:ext cx="6400800" cy="304800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rPr>
              <a:t>*Thanks to prior speakers for these slides and content.</a:t>
            </a:r>
            <a:endParaRPr lang="en-US" sz="1800" dirty="0" smtClean="0">
              <a:solidFill>
                <a:schemeClr val="tx1"/>
              </a:solidFill>
              <a:latin typeface="Garamond" pitchFamily="18" charset="0"/>
              <a:ea typeface="ＭＳ Ｐゴシック" pitchFamily="34" charset="-128"/>
            </a:endParaRPr>
          </a:p>
        </p:txBody>
      </p:sp>
      <p:sp>
        <p:nvSpPr>
          <p:cNvPr id="5" name="Rectangle 6"/>
          <p:cNvSpPr txBox="1">
            <a:spLocks/>
          </p:cNvSpPr>
          <p:nvPr/>
        </p:nvSpPr>
        <p:spPr bwMode="auto">
          <a:xfrm>
            <a:off x="2164544" y="1905000"/>
            <a:ext cx="6400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rgbClr val="E37823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Georgia" pitchFamily="18" charset="0"/>
              </a:rPr>
              <a:t>Finding and Training </a:t>
            </a:r>
            <a:br>
              <a:rPr lang="en-US" sz="2800" b="1" dirty="0">
                <a:latin typeface="Georgia" pitchFamily="18" charset="0"/>
              </a:rPr>
            </a:br>
            <a:r>
              <a:rPr lang="en-US" sz="2800" b="1" dirty="0">
                <a:latin typeface="Georgia" pitchFamily="18" charset="0"/>
              </a:rPr>
              <a:t>Your Advisor</a:t>
            </a:r>
            <a:endParaRPr lang="en-US" sz="2800" dirty="0" smtClean="0"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6" name="Rectangle 6"/>
          <p:cNvSpPr txBox="1">
            <a:spLocks/>
          </p:cNvSpPr>
          <p:nvPr/>
        </p:nvSpPr>
        <p:spPr bwMode="auto">
          <a:xfrm>
            <a:off x="2162175" y="3352800"/>
            <a:ext cx="6400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rgbClr val="E37823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rPr>
              <a:t>Diane Litman</a:t>
            </a:r>
          </a:p>
          <a:p>
            <a:endParaRPr lang="en-US" sz="2400" b="1" dirty="0" smtClean="0">
              <a:solidFill>
                <a:schemeClr val="tx1"/>
              </a:solidFill>
              <a:latin typeface="Georgia" pitchFamily="18" charset="0"/>
              <a:ea typeface="ＭＳ Ｐゴシック" pitchFamily="34" charset="-128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rPr>
              <a:t>PROFESSOR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rPr>
              <a:t>COMPUTER SCIENCE DEPT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rPr>
              <a:t>UNIVERSITY OF PITTSBURGH</a:t>
            </a:r>
            <a:endParaRPr lang="en-US" sz="2400" dirty="0" smtClean="0">
              <a:solidFill>
                <a:schemeClr val="tx1"/>
              </a:solidFill>
              <a:latin typeface="Georgia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828800" y="1524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3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Doing a PhD is not easy</a:t>
            </a:r>
            <a:endParaRPr lang="en-US" sz="33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752600"/>
            <a:ext cx="7010400" cy="4572000"/>
          </a:xfrm>
        </p:spPr>
        <p:txBody>
          <a:bodyPr/>
          <a:lstStyle/>
          <a:p>
            <a:pPr marL="731520" lvl="1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700" dirty="0" smtClean="0">
                <a:latin typeface="Georgia" pitchFamily="18" charset="0"/>
              </a:rPr>
              <a:t>The research</a:t>
            </a:r>
            <a:endParaRPr lang="en-US" sz="2000" dirty="0">
              <a:latin typeface="Georgia" pitchFamily="18" charset="0"/>
            </a:endParaRPr>
          </a:p>
          <a:p>
            <a:pPr marL="731520" lvl="1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700" dirty="0" smtClean="0">
                <a:latin typeface="Georgia" pitchFamily="18" charset="0"/>
              </a:rPr>
              <a:t>The personality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 smtClean="0"/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lvl="1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3200" dirty="0" smtClean="0">
                <a:solidFill>
                  <a:srgbClr val="FF33CC"/>
                </a:solidFill>
                <a:latin typeface="Georgia" pitchFamily="18" charset="0"/>
              </a:rPr>
              <a:t>But the rewards are amazing!!!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700" dirty="0" smtClean="0">
                <a:solidFill>
                  <a:schemeClr val="tx1"/>
                </a:solidFill>
                <a:latin typeface="Georgia" pitchFamily="18" charset="0"/>
              </a:rPr>
              <a:t>You need a research area/topic that you truly enjoy and can have passion about</a:t>
            </a:r>
            <a:endParaRPr lang="en-US" sz="2700" dirty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700" dirty="0" smtClean="0">
                <a:solidFill>
                  <a:schemeClr val="tx1"/>
                </a:solidFill>
                <a:latin typeface="Georgia" pitchFamily="18" charset="0"/>
              </a:rPr>
              <a:t>You need an advisor that will help you achieve your potential</a:t>
            </a:r>
            <a:endParaRPr lang="en-US" sz="2700" dirty="0">
              <a:solidFill>
                <a:schemeClr val="tx1"/>
              </a:solidFill>
              <a:latin typeface="Georgia" pitchFamily="18" charset="0"/>
            </a:endParaRPr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613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828800" y="1524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3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Where are you now?</a:t>
            </a:r>
            <a:endParaRPr lang="en-US" sz="33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752600"/>
            <a:ext cx="7010400" cy="4572000"/>
          </a:xfrm>
        </p:spPr>
        <p:txBody>
          <a:bodyPr/>
          <a:lstStyle/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700" dirty="0" smtClean="0">
                <a:solidFill>
                  <a:schemeClr val="tx1"/>
                </a:solidFill>
                <a:latin typeface="Georgia" pitchFamily="18" charset="0"/>
              </a:rPr>
              <a:t>Best case situation: you know what research you want to do before you even choose your school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endParaRPr lang="en-US" sz="2700" dirty="0">
              <a:solidFill>
                <a:schemeClr val="tx1"/>
              </a:solidFill>
              <a:latin typeface="Georgia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2700" dirty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700" dirty="0" smtClean="0">
                <a:solidFill>
                  <a:schemeClr val="tx1"/>
                </a:solidFill>
                <a:latin typeface="Georgia" pitchFamily="18" charset="0"/>
              </a:rPr>
              <a:t>In this case: you don’t shop for a school, you shop for an advisor</a:t>
            </a:r>
            <a:endParaRPr lang="en-US" sz="2700" dirty="0">
              <a:solidFill>
                <a:schemeClr val="tx1"/>
              </a:solidFill>
              <a:latin typeface="Georgia" pitchFamily="18" charset="0"/>
            </a:endParaRPr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06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905000" y="2286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Don’t know your research area?</a:t>
            </a:r>
            <a:endParaRPr lang="en-US" sz="32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752600"/>
            <a:ext cx="6858000" cy="45720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You need to shop for one – but you should consider advisor personalities as you do so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How?</a:t>
            </a:r>
            <a:endParaRPr lang="en-US" sz="2400" dirty="0">
              <a:solidFill>
                <a:schemeClr val="tx1"/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Take classes</a:t>
            </a:r>
            <a:endParaRPr lang="en-US" sz="2200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Talk to professors</a:t>
            </a: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Do projects with professors</a:t>
            </a: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Talk to other students about the faculty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78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905000" y="2286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Finding/evaluating an advisor</a:t>
            </a:r>
            <a:endParaRPr lang="en-US" sz="32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752600"/>
            <a:ext cx="6858000" cy="45720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Is the person in a research area you like?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Is the person’s work current and relevant? Funded? Where published?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How many students does she supervise?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How long does it take students to finish?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What is the placement of past students?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Are students given responsibilities?</a:t>
            </a:r>
            <a:endParaRPr lang="en-US" sz="800" dirty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How responsive is advisor?</a:t>
            </a:r>
            <a:endParaRPr lang="en-US" sz="2400" dirty="0">
              <a:solidFill>
                <a:schemeClr val="tx1"/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How long to return written materials?</a:t>
            </a:r>
            <a:endParaRPr lang="en-US" sz="2200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How accessible?</a:t>
            </a: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How helpful?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962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905000" y="2286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Finding/evaluating an advisor</a:t>
            </a:r>
            <a:endParaRPr lang="en-US" sz="32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524000"/>
            <a:ext cx="6858000" cy="45720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>
                <a:solidFill>
                  <a:schemeClr val="tx1"/>
                </a:solidFill>
                <a:latin typeface="Georgia" pitchFamily="18" charset="0"/>
              </a:rPr>
              <a:t>How </a:t>
            </a: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much freedom does the student have?</a:t>
            </a:r>
            <a:endParaRPr lang="en-US" sz="2400" dirty="0">
              <a:solidFill>
                <a:schemeClr val="tx1"/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Learn to do research – find problems</a:t>
            </a: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endParaRPr lang="en-US" sz="8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Does the advisor publish with students?  What is the order of names?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Who presents the papers that are co-authored?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Does the person take students to conferences and help with networking?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Are the person’s work habits compatible with own?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177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905000" y="2286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How to find out</a:t>
            </a:r>
            <a:endParaRPr lang="en-US" sz="32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524000"/>
            <a:ext cx="6858000" cy="45720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Look at faculty’s web page</a:t>
            </a:r>
            <a:endParaRPr lang="en-US" sz="2400" dirty="0">
              <a:solidFill>
                <a:schemeClr val="tx1"/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endParaRPr lang="en-US" sz="8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TALK to current and past students!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Work on a small project with her/him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Take a class from faculty member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120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905000" y="2286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Advisor/Student Relationship</a:t>
            </a:r>
            <a:endParaRPr lang="en-US" sz="32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752600"/>
            <a:ext cx="6858000" cy="45720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700" dirty="0" smtClean="0">
                <a:solidFill>
                  <a:schemeClr val="tx1"/>
                </a:solidFill>
                <a:latin typeface="Georgia" pitchFamily="18" charset="0"/>
              </a:rPr>
              <a:t>Not one size fits all!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700" dirty="0" smtClean="0">
                <a:solidFill>
                  <a:schemeClr val="tx1"/>
                </a:solidFill>
                <a:latin typeface="Georgia" pitchFamily="18" charset="0"/>
              </a:rPr>
              <a:t>There needs to be a match for </a:t>
            </a:r>
            <a:r>
              <a:rPr lang="en-US" sz="2700" dirty="0" smtClean="0">
                <a:solidFill>
                  <a:srgbClr val="FF33CC"/>
                </a:solidFill>
                <a:latin typeface="Georgia" pitchFamily="18" charset="0"/>
              </a:rPr>
              <a:t>you</a:t>
            </a:r>
            <a:endParaRPr lang="en-US" sz="2700" dirty="0">
              <a:solidFill>
                <a:srgbClr val="FF33CC"/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What motivates you</a:t>
            </a:r>
          </a:p>
          <a:p>
            <a:pPr marL="1017270" lvl="2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dirty="0">
                <a:latin typeface="Georgia" pitchFamily="18" charset="0"/>
              </a:rPr>
              <a:t>Praise/criticism</a:t>
            </a:r>
            <a:r>
              <a:rPr lang="en-US" sz="2000" dirty="0" smtClean="0">
                <a:latin typeface="Georgia" pitchFamily="18" charset="0"/>
              </a:rPr>
              <a:t>?</a:t>
            </a:r>
            <a:endParaRPr lang="en-US" sz="22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What is your working style</a:t>
            </a:r>
          </a:p>
          <a:p>
            <a:pPr marL="960120" lvl="2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dirty="0" smtClean="0">
                <a:latin typeface="Georgia" pitchFamily="18" charset="0"/>
              </a:rPr>
              <a:t>Groups (what size) versus alone?</a:t>
            </a:r>
          </a:p>
          <a:p>
            <a:pPr marL="960120" lvl="2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dirty="0" smtClean="0">
                <a:latin typeface="Georgia" pitchFamily="18" charset="0"/>
              </a:rPr>
              <a:t>Pressured or relaxed?</a:t>
            </a:r>
          </a:p>
          <a:p>
            <a:pPr marL="960120" lvl="2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dirty="0" smtClean="0">
                <a:latin typeface="Georgia" pitchFamily="18" charset="0"/>
              </a:rPr>
              <a:t>One track or multi-task?</a:t>
            </a:r>
          </a:p>
          <a:p>
            <a:pPr marL="960120" lvl="2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dirty="0" smtClean="0">
                <a:latin typeface="Georgia" pitchFamily="18" charset="0"/>
              </a:rPr>
              <a:t>Quiet or hustle and bustle?</a:t>
            </a:r>
          </a:p>
          <a:p>
            <a:pPr marL="960120" lvl="2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dirty="0" smtClean="0">
                <a:latin typeface="Georgia" pitchFamily="18" charset="0"/>
              </a:rPr>
              <a:t>Regular meetings or on-demand?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3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905000" y="2286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Barriers to good mentoring</a:t>
            </a:r>
            <a:endParaRPr lang="en-US" sz="32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524000"/>
            <a:ext cx="6858000" cy="48768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Faculty member doesn’t have enough time to devote to mentoring</a:t>
            </a:r>
            <a:endParaRPr lang="en-US" sz="2400" dirty="0">
              <a:solidFill>
                <a:schemeClr val="tx1"/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b="1" dirty="0" smtClean="0">
                <a:solidFill>
                  <a:srgbClr val="FF33CC"/>
                </a:solidFill>
                <a:latin typeface="Georgia" pitchFamily="18" charset="0"/>
              </a:rPr>
              <a:t>Being too busy is not acceptable</a:t>
            </a: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endParaRPr lang="en-US" sz="8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Faculty member and student are in competition with each other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Faculty member and student lack personal experience with people of different backgrounds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Trust/Respect is not there – different agenda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Communication problems – listening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Unrealistic expectations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417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905000" y="2286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3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Do and Don’ts</a:t>
            </a:r>
            <a:endParaRPr lang="en-US" sz="33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752600"/>
            <a:ext cx="6858000" cy="4572000"/>
          </a:xfrm>
        </p:spPr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Do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Listen and consider advice of adviser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Talk to adviser if you have problem in research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Make sure you are getting what you need from an adviser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Talk to adviser if not satisfied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Make sure (mutual) expectations are clear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Don’t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Criticize your adviser in public</a:t>
            </a:r>
            <a:endParaRPr lang="en-US" sz="800" dirty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Get too involved personally with adviser – including intimate relationship</a:t>
            </a:r>
            <a:endParaRPr lang="en-US" sz="2400" dirty="0">
              <a:solidFill>
                <a:schemeClr val="tx1"/>
              </a:solidFill>
              <a:latin typeface="Georgia" pitchFamily="18" charset="0"/>
            </a:endParaRP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660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905000" y="2286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It doesn’t always work out</a:t>
            </a:r>
            <a:endParaRPr lang="en-US" sz="32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752600"/>
            <a:ext cx="6858000" cy="45720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Sometimes an advisor/advisee don’t work out together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The earlier this can be identified, the better off you are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Be honest and open about any problems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May need to simply find another advisor!</a:t>
            </a:r>
            <a:endParaRPr lang="en-US" sz="2400" dirty="0">
              <a:solidFill>
                <a:schemeClr val="tx1"/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Funding implications?</a:t>
            </a:r>
            <a:endParaRPr lang="en-US" sz="2200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Hard feeling? (hopefully not!)</a:t>
            </a:r>
          </a:p>
          <a:p>
            <a:pPr eaLnBrk="1" hangingPunct="1">
              <a:buClr>
                <a:srgbClr val="FF0000"/>
              </a:buClr>
              <a:buSzPct val="150000"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Don’t bad mouth your advisor even if you switch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  <a:defRPr/>
            </a:pPr>
            <a:endParaRPr lang="en-US" sz="2200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  <a:defRPr/>
            </a:pPr>
            <a:endParaRPr lang="en-US" sz="1500" dirty="0" smtClean="0"/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30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828800" y="1524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600" b="1" dirty="0" smtClean="0">
                <a:effectLst/>
                <a:latin typeface="Georgia" pitchFamily="18" charset="0"/>
              </a:rPr>
              <a:t>Diane Litman</a:t>
            </a:r>
            <a:endParaRPr lang="en-US" sz="3600" dirty="0" smtClean="0"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371600"/>
            <a:ext cx="6858000" cy="54102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1800" b="1" dirty="0">
                <a:solidFill>
                  <a:schemeClr val="tx1"/>
                </a:solidFill>
              </a:rPr>
              <a:t>Education</a:t>
            </a: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MS/PhD: University of Rochester, 1986</a:t>
            </a: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AB:  College of William and Mary, 1980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1800" b="1" dirty="0">
                <a:solidFill>
                  <a:schemeClr val="tx1"/>
                </a:solidFill>
              </a:rPr>
              <a:t>Positions</a:t>
            </a: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2001-present: University of Pittsburgh  </a:t>
            </a:r>
          </a:p>
          <a:p>
            <a:pPr marL="834707" lvl="2" indent="-2857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Computer Science Department (Associate/Full Professor)</a:t>
            </a:r>
          </a:p>
          <a:p>
            <a:pPr marL="834707" lvl="2" indent="-2857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Intelligent Systems Program (Secondary Appointment,  Past/Upcoming Director)</a:t>
            </a:r>
          </a:p>
          <a:p>
            <a:pPr marL="834707" lvl="2" indent="-2857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Learning Research and Development Center (Research/Senior Scientist)</a:t>
            </a: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1985-2001: AT&amp;T Labs - Research (formerly Bell Laboratories)</a:t>
            </a:r>
          </a:p>
          <a:p>
            <a:pPr marL="834707" lvl="2" indent="-2857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Artificial Intelligence Principles Research Department (Member of/Principal Technical Staff)</a:t>
            </a: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1990-1992: Columbia University</a:t>
            </a:r>
          </a:p>
          <a:p>
            <a:pPr marL="834707" lvl="2" indent="-2857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Computer Science Department (Assistant Professor)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1800" b="1" dirty="0">
                <a:solidFill>
                  <a:schemeClr val="tx1"/>
                </a:solidFill>
              </a:rPr>
              <a:t>Service</a:t>
            </a: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Chair (elected): North American Chapter of the Association for Computational Linguistics, 2000-2001, 2002-2003</a:t>
            </a: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Editorial Boards (current): </a:t>
            </a:r>
            <a:r>
              <a:rPr lang="en-US" sz="1500" i="1" dirty="0"/>
              <a:t>Journal of AI Research, Transactions of the Association for Computational Linguistics</a:t>
            </a:r>
            <a:r>
              <a:rPr lang="en-US" sz="1500" dirty="0"/>
              <a:t> </a:t>
            </a: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Member of many technical program committees</a:t>
            </a: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1500" dirty="0"/>
              <a:t>Speaker: CRA-W Graduate Cohort, 2007</a:t>
            </a:r>
          </a:p>
          <a:p>
            <a:pPr marL="548640" lvl="1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117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905000" y="2286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Advisor/Mentors</a:t>
            </a:r>
            <a:endParaRPr lang="en-US" sz="32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752600"/>
            <a:ext cx="6858000" cy="45720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Advisors and Mentors – very special people in your life. Relationship will have lasting effects on your career and your life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24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A mentor relationship(s) grow over time – and may be found in unexpected places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24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These are important relationships and having a match is something that takes some thought.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2400" dirty="0">
              <a:solidFill>
                <a:schemeClr val="tx1"/>
              </a:solidFill>
              <a:latin typeface="Georgia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US" sz="2500" dirty="0" smtClean="0">
                <a:solidFill>
                  <a:srgbClr val="FF0000"/>
                </a:solidFill>
                <a:latin typeface="Georgia" pitchFamily="18" charset="0"/>
              </a:rPr>
              <a:t>Take the time to do it right!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  <a:defRPr/>
            </a:pPr>
            <a:endParaRPr lang="en-US" sz="2200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  <a:defRPr/>
            </a:pPr>
            <a:endParaRPr lang="en-US" sz="1500" dirty="0" smtClean="0"/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695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905000" y="2286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32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752600"/>
            <a:ext cx="6858000" cy="45720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Thanks to others who came before me for the deck of slides!!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sz="800" dirty="0">
              <a:solidFill>
                <a:schemeClr val="tx1"/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Chandra </a:t>
            </a:r>
            <a:r>
              <a:rPr lang="en-U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Krintz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, 2012</a:t>
            </a:r>
            <a:endParaRPr lang="en-US" sz="2200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Soha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 </a:t>
            </a:r>
            <a:r>
              <a:rPr lang="en-U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Hassoun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, 2011</a:t>
            </a: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…</a:t>
            </a: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Mary Lou </a:t>
            </a:r>
            <a:r>
              <a:rPr lang="en-U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Soffa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, 2007</a:t>
            </a: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.. And beyond..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  <a:defRPr/>
            </a:pPr>
            <a:endParaRPr lang="en-US" sz="2200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  <a:defRPr/>
            </a:pPr>
            <a:endParaRPr lang="en-US" sz="1500" dirty="0" smtClean="0"/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910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828800" y="1524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3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My Research Areas</a:t>
            </a:r>
            <a:endParaRPr lang="en-US" sz="33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371600"/>
            <a:ext cx="6781800" cy="54102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700" dirty="0" smtClean="0">
                <a:solidFill>
                  <a:schemeClr val="tx1"/>
                </a:solidFill>
                <a:latin typeface="Georgia" pitchFamily="18" charset="0"/>
              </a:rPr>
              <a:t>Speech and Language Processing</a:t>
            </a:r>
            <a:endParaRPr lang="en-US" sz="2700" dirty="0">
              <a:solidFill>
                <a:schemeClr val="tx1"/>
              </a:solidFill>
              <a:latin typeface="Georgia" pitchFamily="18" charset="0"/>
            </a:endParaRP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Spoken Dialogue Systems</a:t>
            </a:r>
            <a:endParaRPr lang="en-US" sz="2200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Enabling Technologies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  <a:defRPr/>
            </a:pPr>
            <a:endParaRPr lang="en-US" sz="2200" dirty="0" smtClean="0">
              <a:latin typeface="Georgia" pitchFamily="18" charset="0"/>
            </a:endParaRP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  <a:defRPr/>
            </a:pPr>
            <a:endParaRPr lang="en-US" sz="2200" dirty="0" smtClean="0"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700" dirty="0" smtClean="0">
                <a:solidFill>
                  <a:schemeClr val="tx1"/>
                </a:solidFill>
                <a:latin typeface="Georgia" pitchFamily="18" charset="0"/>
              </a:rPr>
              <a:t>Artificial Intelligence in Education</a:t>
            </a:r>
            <a:endParaRPr lang="en-US" sz="2700" dirty="0">
              <a:solidFill>
                <a:schemeClr val="tx1"/>
              </a:solidFill>
              <a:latin typeface="Georgia" pitchFamily="18" charset="0"/>
            </a:endParaRP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Tutorial Dialogue</a:t>
            </a:r>
            <a:endParaRPr lang="en-US" sz="2200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Web-Enabled Peer Review</a:t>
            </a:r>
            <a:endParaRPr lang="en-US" sz="2200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Automated Essay Assessment</a:t>
            </a: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endParaRPr lang="en-US" sz="2200" dirty="0">
              <a:latin typeface="Georgia" pitchFamily="18" charset="0"/>
            </a:endParaRPr>
          </a:p>
          <a:p>
            <a:pPr marL="560070"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endParaRPr lang="en-US" sz="2200" dirty="0"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700" dirty="0" smtClean="0">
                <a:solidFill>
                  <a:schemeClr val="tx1"/>
                </a:solidFill>
                <a:latin typeface="Georgia" pitchFamily="18" charset="0"/>
              </a:rPr>
              <a:t>Knowledge Representation and Reasoning, Natural Language Learning, and User Modeling</a:t>
            </a:r>
            <a:endParaRPr lang="en-US" sz="2700" dirty="0">
              <a:solidFill>
                <a:schemeClr val="tx1"/>
              </a:solidFill>
              <a:latin typeface="Georgia" pitchFamily="18" charset="0"/>
            </a:endParaRP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631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828800" y="427038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Advanced Degree == research</a:t>
            </a:r>
            <a:br>
              <a:rPr lang="en-US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</a:br>
            <a:r>
              <a:rPr lang="en-US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Need an Advisor/Mentor</a:t>
            </a:r>
            <a:endParaRPr lang="en-US" sz="30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2209800"/>
            <a:ext cx="7086600" cy="47244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At some point in your graduate career, you need to find a research adviser/mentor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dirty="0">
              <a:solidFill>
                <a:schemeClr val="tx1"/>
              </a:solidFill>
              <a:latin typeface="Georgia" pitchFamily="18" charset="0"/>
            </a:endParaRP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How do you do that? What is important about the process and that choice?</a:t>
            </a:r>
            <a:endParaRPr lang="en-US" sz="2400" dirty="0">
              <a:solidFill>
                <a:schemeClr val="tx1"/>
              </a:solidFill>
              <a:latin typeface="Georgia" pitchFamily="18" charset="0"/>
            </a:endParaRP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249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828800" y="1524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3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What is a Research Advisor?</a:t>
            </a:r>
            <a:endParaRPr lang="en-US" sz="33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752600"/>
            <a:ext cx="6858000" cy="5410200"/>
          </a:xfrm>
        </p:spPr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Learning to do research – Apprentice 	relationship:  Explains, shows and 	helps you do research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1800" b="1" dirty="0">
              <a:solidFill>
                <a:schemeClr val="tx1"/>
              </a:solidFill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Find a research problem</a:t>
            </a:r>
            <a:endParaRPr lang="en-US" sz="2400" b="1" dirty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Get a proper background: literature, skills at critical reading and  understanding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Apprentice research --</a:t>
            </a:r>
            <a:endParaRPr lang="en-US" sz="2400" b="1" dirty="0">
              <a:solidFill>
                <a:schemeClr val="tx1"/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000" dirty="0" smtClean="0">
                <a:latin typeface="Georgia" pitchFamily="18" charset="0"/>
              </a:rPr>
              <a:t>How to identify problems worthy of Ph.D</a:t>
            </a:r>
            <a:endParaRPr lang="en-US" sz="2000" dirty="0"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000" dirty="0" smtClean="0">
                <a:latin typeface="Georgia" pitchFamily="18" charset="0"/>
              </a:rPr>
              <a:t>How to tackle problems</a:t>
            </a:r>
            <a:endParaRPr lang="en-US" sz="2000" dirty="0"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000" dirty="0" smtClean="0">
                <a:latin typeface="Georgia" pitchFamily="18" charset="0"/>
              </a:rPr>
              <a:t>Organize and write papers &amp; proposals</a:t>
            </a:r>
            <a:endParaRPr lang="en-US" sz="2000" dirty="0"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000" dirty="0" smtClean="0">
                <a:latin typeface="Georgia" pitchFamily="18" charset="0"/>
              </a:rPr>
              <a:t>Give talks</a:t>
            </a:r>
            <a:endParaRPr lang="en-US" sz="2000" dirty="0">
              <a:latin typeface="Georgia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548640" lvl="1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249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828800" y="1524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What is a Mentor?</a:t>
            </a:r>
            <a:endParaRPr lang="en-US" sz="36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752600"/>
            <a:ext cx="6858000" cy="45720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A Mentor</a:t>
            </a:r>
            <a:endParaRPr lang="en-US" sz="2400" b="1" dirty="0">
              <a:solidFill>
                <a:schemeClr val="tx1"/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000" dirty="0" smtClean="0">
                <a:latin typeface="Georgia" pitchFamily="18" charset="0"/>
              </a:rPr>
              <a:t>acts as advocate for your </a:t>
            </a:r>
            <a:r>
              <a:rPr lang="en-US" sz="2000" b="1" dirty="0" smtClean="0">
                <a:solidFill>
                  <a:srgbClr val="FF33CC"/>
                </a:solidFill>
                <a:latin typeface="Georgia" pitchFamily="18" charset="0"/>
              </a:rPr>
              <a:t>professional &amp; personal </a:t>
            </a:r>
            <a:r>
              <a:rPr lang="en-US" sz="2000" dirty="0" smtClean="0">
                <a:latin typeface="Georgia" pitchFamily="18" charset="0"/>
              </a:rPr>
              <a:t>development as well as research</a:t>
            </a:r>
            <a:endParaRPr lang="en-US" sz="2000" dirty="0"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000" dirty="0">
                <a:latin typeface="Georgia" pitchFamily="18" charset="0"/>
              </a:rPr>
              <a:t>d</a:t>
            </a:r>
            <a:r>
              <a:rPr lang="en-US" sz="2000" dirty="0" smtClean="0">
                <a:latin typeface="Georgia" pitchFamily="18" charset="0"/>
              </a:rPr>
              <a:t>evelops and lasts over an extended period of time</a:t>
            </a: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000" dirty="0">
                <a:latin typeface="Georgia" pitchFamily="18" charset="0"/>
              </a:rPr>
              <a:t>p</a:t>
            </a:r>
            <a:r>
              <a:rPr lang="en-US" sz="2000" dirty="0" smtClean="0">
                <a:latin typeface="Georgia" pitchFamily="18" charset="0"/>
              </a:rPr>
              <a:t>rovides help, advice, contacts, and information</a:t>
            </a: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000" dirty="0">
                <a:latin typeface="Georgia" pitchFamily="18" charset="0"/>
              </a:rPr>
              <a:t>p</a:t>
            </a:r>
            <a:r>
              <a:rPr lang="en-US" sz="2000" dirty="0" smtClean="0">
                <a:latin typeface="Georgia" pitchFamily="18" charset="0"/>
              </a:rPr>
              <a:t>rovides encouragement and acts as advocate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Research advisor may or may not be a mentor</a:t>
            </a:r>
            <a:endParaRPr lang="en-US" sz="2400" b="1" dirty="0">
              <a:solidFill>
                <a:schemeClr val="tx1"/>
              </a:solidFill>
              <a:latin typeface="Georgia" pitchFamily="18" charset="0"/>
            </a:endParaRPr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466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828800" y="1524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3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Need both , or more</a:t>
            </a:r>
            <a:endParaRPr lang="en-US" sz="33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905000"/>
            <a:ext cx="6858000" cy="46482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If advisor not a mentor, need to find one – or more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Could be in department or not</a:t>
            </a:r>
            <a:endParaRPr lang="en-US" sz="2400" b="1" dirty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Could be in research area but in different university or industry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Can have more than 1 mentor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b="1" dirty="0">
              <a:solidFill>
                <a:schemeClr val="tx1"/>
              </a:solidFill>
              <a:latin typeface="Georgia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Finding a research advisor that is also a mentor is ideal, but you can find a mentor elsewhere!</a:t>
            </a:r>
            <a:endParaRPr lang="en-US" sz="2400" b="1" dirty="0">
              <a:solidFill>
                <a:schemeClr val="tx1"/>
              </a:solidFill>
              <a:latin typeface="Georgia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548640" lvl="1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061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524000" y="152400"/>
            <a:ext cx="7391400" cy="129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Expectations from the combination of advisor and mentor</a:t>
            </a:r>
            <a:endParaRPr lang="en-US" sz="30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981200"/>
            <a:ext cx="6858000" cy="4343400"/>
          </a:xfrm>
        </p:spPr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Beyond research: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1800" b="1" dirty="0">
              <a:solidFill>
                <a:schemeClr val="tx1"/>
              </a:solidFill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Help build confidence – encouragement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Helping with networking</a:t>
            </a:r>
            <a:endParaRPr lang="en-US" sz="2400" b="1" dirty="0">
              <a:solidFill>
                <a:schemeClr val="tx1"/>
              </a:solidFill>
              <a:latin typeface="Georgia" pitchFamily="18" charset="0"/>
            </a:endParaRPr>
          </a:p>
          <a:p>
            <a:pPr marL="61722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2400" b="1" dirty="0" smtClean="0">
                <a:latin typeface="Georgia" pitchFamily="18" charset="0"/>
              </a:rPr>
              <a:t>Conferences, workshops, email</a:t>
            </a:r>
            <a:endParaRPr lang="en-US" sz="2400" b="1" dirty="0">
              <a:latin typeface="Georgia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Helps prepare you for talks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Helps prepare you for interviews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Helps with funding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548640" lvl="1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061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828800" y="152400"/>
            <a:ext cx="6858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3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Finding an Advisor</a:t>
            </a:r>
            <a:endParaRPr lang="en-US" sz="3300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Georgia" pitchFamily="18" charset="0"/>
              <a:ea typeface="ＭＳ Ｐゴシック" pitchFamily="34" charset="-128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752600"/>
            <a:ext cx="6858000" cy="4572000"/>
          </a:xfrm>
        </p:spPr>
        <p:txBody>
          <a:bodyPr/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 2"/>
              <a:buChar char=""/>
              <a:defRPr/>
            </a:pPr>
            <a:r>
              <a:rPr lang="en-US" sz="2700" dirty="0" smtClean="0">
                <a:solidFill>
                  <a:schemeClr val="tx1"/>
                </a:solidFill>
                <a:latin typeface="Georgia" pitchFamily="18" charset="0"/>
              </a:rPr>
              <a:t>Two important components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700" dirty="0">
              <a:solidFill>
                <a:schemeClr val="tx1"/>
              </a:solidFill>
              <a:latin typeface="Georgia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700" dirty="0">
              <a:solidFill>
                <a:schemeClr val="tx1"/>
              </a:solidFill>
              <a:latin typeface="Georgia" pitchFamily="18" charset="0"/>
            </a:endParaRPr>
          </a:p>
          <a:p>
            <a:pPr marL="731520" lvl="1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The research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731520" lvl="1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urier New" pitchFamily="49" charset="0"/>
              <a:buChar char="o"/>
              <a:defRPr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The personality</a:t>
            </a:r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marL="27432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500" dirty="0"/>
          </a:p>
          <a:p>
            <a:pPr defTabSz="914400">
              <a:spcBef>
                <a:spcPts val="0"/>
              </a:spcBef>
              <a:buFont typeface="Arial" charset="0"/>
              <a:buNone/>
            </a:pPr>
            <a:endParaRPr lang="en-US" sz="15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827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ademic_careers.cohort11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3381</TotalTime>
  <Words>1005</Words>
  <Application>Microsoft Office PowerPoint</Application>
  <PresentationFormat>On-screen Show (4:3)</PresentationFormat>
  <Paragraphs>223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ＭＳ Ｐゴシック</vt:lpstr>
      <vt:lpstr>Calibri</vt:lpstr>
      <vt:lpstr>Comic Sans MS</vt:lpstr>
      <vt:lpstr>Brush Script MT</vt:lpstr>
      <vt:lpstr>academic_careers.cohort11c</vt:lpstr>
      <vt:lpstr>2013 CRA-W  Graduate Cohort Workshop</vt:lpstr>
      <vt:lpstr>Diane Litman</vt:lpstr>
      <vt:lpstr>My Research Areas</vt:lpstr>
      <vt:lpstr>Advanced Degree == research Need an Advisor/Mentor</vt:lpstr>
      <vt:lpstr>What is a Research Advisor?</vt:lpstr>
      <vt:lpstr>What is a Mentor?</vt:lpstr>
      <vt:lpstr>Need both , or more</vt:lpstr>
      <vt:lpstr>Expectations from the combination of advisor and mentor</vt:lpstr>
      <vt:lpstr>Finding an Advisor</vt:lpstr>
      <vt:lpstr>Doing a PhD is not easy</vt:lpstr>
      <vt:lpstr>Where are you now?</vt:lpstr>
      <vt:lpstr>Don’t know your research area?</vt:lpstr>
      <vt:lpstr>Finding/evaluating an advisor</vt:lpstr>
      <vt:lpstr>Finding/evaluating an advisor</vt:lpstr>
      <vt:lpstr>How to find out</vt:lpstr>
      <vt:lpstr>Advisor/Student Relationship</vt:lpstr>
      <vt:lpstr>Barriers to good mentoring</vt:lpstr>
      <vt:lpstr>Do and Don’ts</vt:lpstr>
      <vt:lpstr>It doesn’t always work out</vt:lpstr>
      <vt:lpstr>Advisor/Mentors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sandhya</dc:creator>
  <cp:lastModifiedBy>Wendy Bergstein</cp:lastModifiedBy>
  <cp:revision>162</cp:revision>
  <cp:lastPrinted>2009-04-22T19:24:48Z</cp:lastPrinted>
  <dcterms:created xsi:type="dcterms:W3CDTF">2011-04-01T11:07:31Z</dcterms:created>
  <dcterms:modified xsi:type="dcterms:W3CDTF">2013-04-03T20:41:18Z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