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5.xml" ContentType="application/vnd.openxmlformats-officedocument.presentationml.comments+xml"/>
  <Override PartName="/ppt/notesSlides/notesSlide18.xml" ContentType="application/vnd.openxmlformats-officedocument.presentationml.notesSlide+xml"/>
  <Override PartName="/ppt/comments/comment6.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7.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8.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9.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4080" r:id="rId6"/>
  </p:sldMasterIdLst>
  <p:notesMasterIdLst>
    <p:notesMasterId r:id="rId49"/>
  </p:notesMasterIdLst>
  <p:sldIdLst>
    <p:sldId id="256" r:id="rId7"/>
    <p:sldId id="355" r:id="rId8"/>
    <p:sldId id="261" r:id="rId9"/>
    <p:sldId id="350" r:id="rId10"/>
    <p:sldId id="349" r:id="rId11"/>
    <p:sldId id="280" r:id="rId12"/>
    <p:sldId id="357" r:id="rId13"/>
    <p:sldId id="358" r:id="rId14"/>
    <p:sldId id="259" r:id="rId15"/>
    <p:sldId id="260" r:id="rId16"/>
    <p:sldId id="352" r:id="rId17"/>
    <p:sldId id="359" r:id="rId18"/>
    <p:sldId id="325" r:id="rId19"/>
    <p:sldId id="257" r:id="rId20"/>
    <p:sldId id="287" r:id="rId21"/>
    <p:sldId id="365" r:id="rId22"/>
    <p:sldId id="306" r:id="rId23"/>
    <p:sldId id="273" r:id="rId24"/>
    <p:sldId id="353" r:id="rId25"/>
    <p:sldId id="305" r:id="rId26"/>
    <p:sldId id="366" r:id="rId27"/>
    <p:sldId id="342" r:id="rId28"/>
    <p:sldId id="344" r:id="rId29"/>
    <p:sldId id="321" r:id="rId30"/>
    <p:sldId id="319" r:id="rId31"/>
    <p:sldId id="320" r:id="rId32"/>
    <p:sldId id="324" r:id="rId33"/>
    <p:sldId id="360" r:id="rId34"/>
    <p:sldId id="380" r:id="rId35"/>
    <p:sldId id="379" r:id="rId36"/>
    <p:sldId id="378" r:id="rId37"/>
    <p:sldId id="370" r:id="rId38"/>
    <p:sldId id="363" r:id="rId39"/>
    <p:sldId id="361" r:id="rId40"/>
    <p:sldId id="303" r:id="rId41"/>
    <p:sldId id="362" r:id="rId42"/>
    <p:sldId id="364" r:id="rId43"/>
    <p:sldId id="329" r:id="rId44"/>
    <p:sldId id="326" r:id="rId45"/>
    <p:sldId id="346" r:id="rId46"/>
    <p:sldId id="348" r:id="rId47"/>
    <p:sldId id="367" r:id="rId48"/>
  </p:sldIdLst>
  <p:sldSz cx="9144000" cy="6858000" type="screen4x3"/>
  <p:notesSz cx="6858000" cy="102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5 min)" id="{948F945D-25E1-D244-970A-B275EE5ECB07}">
          <p14:sldIdLst>
            <p14:sldId id="256"/>
            <p14:sldId id="355"/>
            <p14:sldId id="261"/>
            <p14:sldId id="350"/>
          </p14:sldIdLst>
        </p14:section>
        <p14:section name="Response-to-Text Assessment (RTA) (5 min)" id="{9EE6579D-C041-744E-9695-00CA712B0384}">
          <p14:sldIdLst>
            <p14:sldId id="349"/>
            <p14:sldId id="280"/>
            <p14:sldId id="357"/>
            <p14:sldId id="358"/>
            <p14:sldId id="259"/>
            <p14:sldId id="260"/>
          </p14:sldIdLst>
        </p14:section>
        <p14:section name="Our Prior Work: AES (10 min)" id="{F947E4C8-AC01-BA42-9375-FEC7AE5BCCB7}">
          <p14:sldIdLst>
            <p14:sldId id="352"/>
            <p14:sldId id="359"/>
            <p14:sldId id="325"/>
            <p14:sldId id="257"/>
            <p14:sldId id="287"/>
            <p14:sldId id="365"/>
            <p14:sldId id="306"/>
            <p14:sldId id="273"/>
            <p14:sldId id="353"/>
          </p14:sldIdLst>
        </p14:section>
        <p14:section name="Our Current Work: eRevise (15 min)" id="{AB395149-831A-6D4C-9312-9034277CABD4}">
          <p14:sldIdLst>
            <p14:sldId id="305"/>
            <p14:sldId id="366"/>
            <p14:sldId id="342"/>
            <p14:sldId id="344"/>
            <p14:sldId id="321"/>
            <p14:sldId id="319"/>
            <p14:sldId id="320"/>
            <p14:sldId id="324"/>
            <p14:sldId id="360"/>
            <p14:sldId id="380"/>
            <p14:sldId id="379"/>
            <p14:sldId id="378"/>
            <p14:sldId id="370"/>
          </p14:sldIdLst>
        </p14:section>
        <p14:section name="Extra Slides" id="{D8FADD1C-4A2C-A143-A14E-D3904BA7BEA0}">
          <p14:sldIdLst>
            <p14:sldId id="363"/>
            <p14:sldId id="361"/>
            <p14:sldId id="303"/>
            <p14:sldId id="362"/>
            <p14:sldId id="364"/>
            <p14:sldId id="329"/>
            <p14:sldId id="326"/>
            <p14:sldId id="346"/>
            <p14:sldId id="348"/>
            <p14:sldId id="3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 Elaine" initials="WE" lastIdx="15" clrIdx="0">
    <p:extLst/>
  </p:cmAuthor>
  <p:cmAuthor id="2" name="Diane Litman" initials="DL"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65" autoAdjust="0"/>
    <p:restoredTop sz="63598" autoAdjust="0"/>
  </p:normalViewPr>
  <p:slideViewPr>
    <p:cSldViewPr>
      <p:cViewPr varScale="1">
        <p:scale>
          <a:sx n="84" d="100"/>
          <a:sy n="84" d="100"/>
        </p:scale>
        <p:origin x="2016" y="90"/>
      </p:cViewPr>
      <p:guideLst>
        <p:guide orient="horz" pos="2160"/>
        <p:guide pos="2880"/>
      </p:guideLst>
    </p:cSldViewPr>
  </p:slideViewPr>
  <p:outlineViewPr>
    <p:cViewPr>
      <p:scale>
        <a:sx n="33" d="100"/>
        <a:sy n="33" d="100"/>
      </p:scale>
      <p:origin x="0" y="-18702"/>
    </p:cViewPr>
  </p:outlineViewPr>
  <p:notesTextViewPr>
    <p:cViewPr>
      <p:scale>
        <a:sx n="125" d="100"/>
        <a:sy n="125" d="100"/>
      </p:scale>
      <p:origin x="0" y="0"/>
    </p:cViewPr>
  </p:notesTextViewPr>
  <p:sorterViewPr>
    <p:cViewPr>
      <p:scale>
        <a:sx n="90" d="100"/>
        <a:sy n="90" d="100"/>
      </p:scale>
      <p:origin x="0" y="80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17T22:17:19.738" idx="5">
    <p:pos x="10" y="10"/>
    <p:text>Lindsay - help with this slide? Not meant to be lit review, more like "motivation for our line of research" (which includes development of RTA, of AES system, and feedback system). I wanted to link it to a policy problem space, if possible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1-17T22:08:17.107" idx="1">
    <p:pos x="180" y="2371"/>
    <p:text>Diane - can you help with this bullet? what else does the algorithm include?</p:text>
    <p:extLst>
      <p:ext uri="{C676402C-5697-4E1C-873F-D02D1690AC5C}">
        <p15:threadingInfo xmlns:p15="http://schemas.microsoft.com/office/powerpoint/2012/main" timeZoneBias="300"/>
      </p:ext>
    </p:extLst>
  </p:cm>
  <p:cm authorId="2" dt="2019-01-20T11:27:27.606" idx="1">
    <p:pos x="180" y="2467"/>
    <p:text>That is all for this version and for evidence</p:text>
    <p:extLst mod="1">
      <p:ext uri="{C676402C-5697-4E1C-873F-D02D1690AC5C}">
        <p15:threadingInfo xmlns:p15="http://schemas.microsoft.com/office/powerpoint/2012/main" timeZoneBias="480">
          <p15:parentCm authorId="1" idx="1"/>
        </p15:threadingInfo>
      </p:ext>
    </p:extLst>
  </p:cm>
  <p:cm authorId="1" dt="2019-02-03T21:06:05.346" idx="12">
    <p:pos x="180" y="2563"/>
    <p:text>THanks</p:text>
    <p:extLst>
      <p:ext uri="{C676402C-5697-4E1C-873F-D02D1690AC5C}">
        <p15:threadingInfo xmlns:p15="http://schemas.microsoft.com/office/powerpoint/2012/main" timeZoneBias="30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1-17T22:09:16.219" idx="2">
    <p:pos x="10" y="10"/>
    <p:text>Diane - Could you insert bullets or notes in the speaker's notes section about the training/machine learning process? I think folks would be interested</p:text>
    <p:extLst>
      <p:ext uri="{C676402C-5697-4E1C-873F-D02D1690AC5C}">
        <p15:threadingInfo xmlns:p15="http://schemas.microsoft.com/office/powerpoint/2012/main" timeZoneBias="300"/>
      </p:ext>
    </p:extLst>
  </p:cm>
  <p:cm authorId="1" dt="2019-01-18T10:08:00.610" idx="7">
    <p:pos x="106" y="106"/>
    <p:text>Rip - Somewhere, not sure if it's this slide, we should show the score distribution</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1-18T10:07:14.997" idx="6">
    <p:pos x="10" y="10"/>
    <p:text>Diane - can you revise/add to this slide? Is this the right table to show?</p:text>
    <p:extLst>
      <p:ext uri="{C676402C-5697-4E1C-873F-D02D1690AC5C}">
        <p15:threadingInfo xmlns:p15="http://schemas.microsoft.com/office/powerpoint/2012/main" timeZoneBias="300"/>
      </p:ext>
    </p:extLst>
  </p:cm>
  <p:cm authorId="2" dt="2019-01-20T11:42:11.721" idx="4">
    <p:pos x="10" y="106"/>
    <p:text>That is fine, as would be Table 10.  Table 11 seems simpler to understand.
</p:text>
    <p:extLst>
      <p:ext uri="{C676402C-5697-4E1C-873F-D02D1690AC5C}">
        <p15:threadingInfo xmlns:p15="http://schemas.microsoft.com/office/powerpoint/2012/main" timeZoneBias="480">
          <p15:parentCm authorId="1" idx="6"/>
        </p15:threadingInfo>
      </p:ext>
    </p:extLst>
  </p:cm>
  <p:cm authorId="1" dt="2019-02-03T21:06:27.015" idx="13">
    <p:pos x="10" y="202"/>
    <p:text>Lindsay suggested simplifying the slide and that meant cutting the table</p:text>
    <p:extLst mod="1">
      <p:ext uri="{C676402C-5697-4E1C-873F-D02D1690AC5C}">
        <p15:threadingInfo xmlns:p15="http://schemas.microsoft.com/office/powerpoint/2012/main" timeZoneBias="300">
          <p15:parentCm authorId="1" idx="6"/>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1-17T22:12:46.535" idx="3">
    <p:pos x="10" y="10"/>
    <p:text>Rip - Please check this slide and the next.  We know it doesn't fully represent the RRQ paper, but Lindsay and I simplified considerable, considering the audience and larger story</p:text>
    <p:extLst mod="1">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1-17T22:13:16.171" idx="4">
    <p:pos x="10" y="10"/>
    <p:text>Rip - This was a slide in our deck for Advisory Group. I don't know how this corresponds with the RRQ paper results. Please revise this slide, or drop in a new table. Lindsay and I think we should add in rows with student prior achievement?</p:text>
    <p:extLst mod="1">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2-03T21:07:44.245" idx="15">
    <p:pos x="10" y="10"/>
    <p:text>I'm thinking we can jot a few bullets, but leave this almost as a "what do you think? Please help us" slide...</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1-18T14:49:01.869" idx="8">
    <p:pos x="2501" y="642"/>
    <p:text>Diane - I don't think we need this slide...or could you combine with slide 12? Which is the approach that the current AES and/or AWE system uses?</p:text>
    <p:extLst>
      <p:ext uri="{C676402C-5697-4E1C-873F-D02D1690AC5C}">
        <p15:threadingInfo xmlns:p15="http://schemas.microsoft.com/office/powerpoint/2012/main" timeZoneBias="300"/>
      </p:ext>
    </p:extLst>
  </p:cm>
  <p:cm authorId="2" dt="2019-01-20T11:29:18.888" idx="2">
    <p:pos x="2501" y="738"/>
    <p:text>It is fine to remove since it is not used by the system currently.  It uses "deep learning" and "neural nets" so it is sexy though :-)</p:text>
    <p:extLst mod="1">
      <p:ext uri="{C676402C-5697-4E1C-873F-D02D1690AC5C}">
        <p15:threadingInfo xmlns:p15="http://schemas.microsoft.com/office/powerpoint/2012/main" timeZoneBias="480">
          <p15:parentCm authorId="1" idx="8"/>
        </p15:threadingInfo>
      </p:ext>
    </p:extLst>
  </p:cm>
  <p:cm authorId="2" dt="2019-01-20T11:29:46.138" idx="3">
    <p:pos x="2501" y="834"/>
    <p:text>Maybe keep as backup
</p:text>
    <p:extLst>
      <p:ext uri="{C676402C-5697-4E1C-873F-D02D1690AC5C}">
        <p15:threadingInfo xmlns:p15="http://schemas.microsoft.com/office/powerpoint/2012/main" timeZoneBias="480">
          <p15:parentCm authorId="1" idx="8"/>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1-19T20:29:07.269" idx="10">
    <p:pos x="4709" y="567"/>
    <p:text>This was a slide from our Advisory Group meeting. Does this mean these are human (Kayla's) scores?</p:text>
    <p:extLst>
      <p:ext uri="{C676402C-5697-4E1C-873F-D02D1690AC5C}">
        <p15:threadingInfo xmlns:p15="http://schemas.microsoft.com/office/powerpoint/2012/main" timeZoneBias="300"/>
      </p:ext>
    </p:extLst>
  </p:cm>
  <p:cm authorId="2" dt="2019-01-20T11:43:59.378" idx="5">
    <p:pos x="4709" y="663"/>
    <p:text>I doubt it, as I recall we didn't get Kayla's scores until right before we submitted the IAAI paper.  If this table is the same as that paper's table, they are human.  Otherwise they are the system.
</p:text>
    <p:extLst>
      <p:ext uri="{C676402C-5697-4E1C-873F-D02D1690AC5C}">
        <p15:threadingInfo xmlns:p15="http://schemas.microsoft.com/office/powerpoint/2012/main" timeZoneBias="480">
          <p15:parentCm authorId="1" idx="10"/>
        </p15:threadingInfo>
      </p:ext>
    </p:extLst>
  </p:cm>
  <p:cm authorId="1" dt="2019-02-03T21:06:43.127" idx="14">
    <p:pos x="4709" y="759"/>
    <p:text>you're right</p:text>
    <p:extLst>
      <p:ext uri="{C676402C-5697-4E1C-873F-D02D1690AC5C}">
        <p15:threadingInfo xmlns:p15="http://schemas.microsoft.com/office/powerpoint/2012/main" timeZoneBias="300">
          <p15:parentCm authorId="1" idx="10"/>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97CF1-456B-4C4C-8726-27AC4DF71F1D}" type="datetimeFigureOut">
              <a:rPr lang="en-US" smtClean="0"/>
              <a:t>2/19/2019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059AA-C90B-4DA8-97B6-CA3074822D41}" type="slidenum">
              <a:rPr lang="en-US" smtClean="0"/>
              <a:t>‹#›</a:t>
            </a:fld>
            <a:endParaRPr lang="en-US"/>
          </a:p>
        </p:txBody>
      </p:sp>
    </p:spTree>
    <p:extLst>
      <p:ext uri="{BB962C8B-B14F-4D97-AF65-F5344CB8AC3E}">
        <p14:creationId xmlns:p14="http://schemas.microsoft.com/office/powerpoint/2010/main" val="1922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(Elaine)</a:t>
            </a:r>
          </a:p>
          <a:p>
            <a:endParaRPr lang="en-US" dirty="0"/>
          </a:p>
          <a:p>
            <a:r>
              <a:rPr lang="en-US" dirty="0"/>
              <a:t>Thanks for being here. As you can see, the title of the presentation is _____. This is part of a study funded by IES. I was a part of the project as a grad student at the University of Pittsburgh, and have continued to contribute to it. </a:t>
            </a:r>
          </a:p>
        </p:txBody>
      </p:sp>
      <p:sp>
        <p:nvSpPr>
          <p:cNvPr id="4" name="Slide Number Placeholder 3"/>
          <p:cNvSpPr>
            <a:spLocks noGrp="1"/>
          </p:cNvSpPr>
          <p:nvPr>
            <p:ph type="sldNum" sz="quarter" idx="5"/>
          </p:nvPr>
        </p:nvSpPr>
        <p:spPr/>
        <p:txBody>
          <a:bodyPr/>
          <a:lstStyle/>
          <a:p>
            <a:fld id="{F3B059AA-C90B-4DA8-97B6-CA3074822D41}" type="slidenum">
              <a:rPr lang="en-US" smtClean="0"/>
              <a:t>1</a:t>
            </a:fld>
            <a:endParaRPr lang="en-US"/>
          </a:p>
        </p:txBody>
      </p:sp>
    </p:spTree>
    <p:extLst>
      <p:ext uri="{BB962C8B-B14F-4D97-AF65-F5344CB8AC3E}">
        <p14:creationId xmlns:p14="http://schemas.microsoft.com/office/powerpoint/2010/main" val="304508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(Rip/Lindsay?)</a:t>
            </a:r>
          </a:p>
          <a:p>
            <a:endParaRPr lang="en-US" dirty="0"/>
          </a:p>
          <a:p>
            <a:r>
              <a:rPr lang="en-US" dirty="0"/>
              <a:t>And here’s a response that scored 4 on Evidence use. There’s quite a number of pieces, and they connect to the students’ claims and argument.</a:t>
            </a:r>
          </a:p>
        </p:txBody>
      </p:sp>
      <p:sp>
        <p:nvSpPr>
          <p:cNvPr id="4" name="Slide Number Placeholder 3"/>
          <p:cNvSpPr>
            <a:spLocks noGrp="1"/>
          </p:cNvSpPr>
          <p:nvPr>
            <p:ph type="sldNum" sz="quarter" idx="5"/>
          </p:nvPr>
        </p:nvSpPr>
        <p:spPr/>
        <p:txBody>
          <a:bodyPr/>
          <a:lstStyle/>
          <a:p>
            <a:fld id="{F3B059AA-C90B-4DA8-97B6-CA3074822D41}" type="slidenum">
              <a:rPr lang="en-US" smtClean="0"/>
              <a:t>10</a:t>
            </a:fld>
            <a:endParaRPr lang="en-US"/>
          </a:p>
        </p:txBody>
      </p:sp>
    </p:spTree>
    <p:extLst>
      <p:ext uri="{BB962C8B-B14F-4D97-AF65-F5344CB8AC3E}">
        <p14:creationId xmlns:p14="http://schemas.microsoft.com/office/powerpoint/2010/main" val="333590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(Elaine)</a:t>
            </a:r>
          </a:p>
          <a:p>
            <a:endParaRPr lang="en-US" dirty="0"/>
          </a:p>
          <a:p>
            <a:r>
              <a:rPr lang="en-US" dirty="0"/>
              <a:t>We have conducted and published several studies on writing instruction using the RTA. Cumulatively, up to that point, about 3500 students in our various studies have completed the RTA. But each piece of student writing was hand-scored by trained raters.</a:t>
            </a:r>
          </a:p>
          <a:p>
            <a:endParaRPr lang="en-US" dirty="0"/>
          </a:p>
          <a:p>
            <a:r>
              <a:rPr lang="en-US" dirty="0"/>
              <a:t>Our first piece of work under the grant was to build a system to automate the scoring of the RTA, specifically focusing on students’ Evidence Use. </a:t>
            </a:r>
          </a:p>
        </p:txBody>
      </p:sp>
      <p:sp>
        <p:nvSpPr>
          <p:cNvPr id="4" name="Slide Number Placeholder 3"/>
          <p:cNvSpPr>
            <a:spLocks noGrp="1"/>
          </p:cNvSpPr>
          <p:nvPr>
            <p:ph type="sldNum" sz="quarter" idx="5"/>
          </p:nvPr>
        </p:nvSpPr>
        <p:spPr/>
        <p:txBody>
          <a:bodyPr/>
          <a:lstStyle/>
          <a:p>
            <a:fld id="{F3B059AA-C90B-4DA8-97B6-CA3074822D41}" type="slidenum">
              <a:rPr lang="en-US" smtClean="0"/>
              <a:t>11</a:t>
            </a:fld>
            <a:endParaRPr lang="en-US"/>
          </a:p>
        </p:txBody>
      </p:sp>
    </p:spTree>
    <p:extLst>
      <p:ext uri="{BB962C8B-B14F-4D97-AF65-F5344CB8AC3E}">
        <p14:creationId xmlns:p14="http://schemas.microsoft.com/office/powerpoint/2010/main" val="1331999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a:t>
            </a:r>
          </a:p>
          <a:p>
            <a:endParaRPr lang="en-US" dirty="0"/>
          </a:p>
          <a:p>
            <a:r>
              <a:rPr lang="en-US" dirty="0"/>
              <a:t>Our research questions are _____.</a:t>
            </a:r>
          </a:p>
          <a:p>
            <a:endParaRPr lang="en-US" dirty="0"/>
          </a:p>
          <a:p>
            <a:r>
              <a:rPr lang="en-US" dirty="0"/>
              <a:t>The resulting AES was a collaboration of experts in computer science and NLP, and experts in teaching and learning and writing research (and developers of the RTA). </a:t>
            </a:r>
          </a:p>
          <a:p>
            <a:endParaRPr lang="en-US" dirty="0"/>
          </a:p>
          <a:p>
            <a:r>
              <a:rPr lang="en-US" dirty="0"/>
              <a:t>Diane will talk a bit about the system…</a:t>
            </a:r>
          </a:p>
        </p:txBody>
      </p:sp>
      <p:sp>
        <p:nvSpPr>
          <p:cNvPr id="4" name="Slide Number Placeholder 3"/>
          <p:cNvSpPr>
            <a:spLocks noGrp="1"/>
          </p:cNvSpPr>
          <p:nvPr>
            <p:ph type="sldNum" sz="quarter" idx="5"/>
          </p:nvPr>
        </p:nvSpPr>
        <p:spPr/>
        <p:txBody>
          <a:bodyPr/>
          <a:lstStyle/>
          <a:p>
            <a:fld id="{F3B059AA-C90B-4DA8-97B6-CA3074822D41}" type="slidenum">
              <a:rPr lang="en-US" smtClean="0"/>
              <a:t>12</a:t>
            </a:fld>
            <a:endParaRPr lang="en-US"/>
          </a:p>
        </p:txBody>
      </p:sp>
    </p:spTree>
    <p:extLst>
      <p:ext uri="{BB962C8B-B14F-4D97-AF65-F5344CB8AC3E}">
        <p14:creationId xmlns:p14="http://schemas.microsoft.com/office/powerpoint/2010/main" val="250604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 – please write text if slide bullets aren’t enough to talk from; just 1 min for this slide)</a:t>
            </a:r>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13</a:t>
            </a:fld>
            <a:endParaRPr lang="en-US"/>
          </a:p>
        </p:txBody>
      </p:sp>
    </p:spTree>
    <p:extLst>
      <p:ext uri="{BB962C8B-B14F-4D97-AF65-F5344CB8AC3E}">
        <p14:creationId xmlns:p14="http://schemas.microsoft.com/office/powerpoint/2010/main" val="2527086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 – please write/revise text if slide bullets aren’t enough to talk from; just 1 min for this slide)</a:t>
            </a:r>
          </a:p>
          <a:p>
            <a:r>
              <a:rPr lang="en-US" dirty="0"/>
              <a:t> </a:t>
            </a:r>
          </a:p>
          <a:p>
            <a:r>
              <a:rPr lang="en-US" dirty="0"/>
              <a:t>Explain training process and </a:t>
            </a:r>
            <a:r>
              <a:rPr lang="en-US" dirty="0" err="1"/>
              <a:t>kappas</a:t>
            </a:r>
            <a:r>
              <a:rPr lang="en-US" dirty="0"/>
              <a:t>?</a:t>
            </a:r>
          </a:p>
          <a:p>
            <a:endParaRPr lang="en-US" dirty="0">
              <a:cs typeface="Calibri"/>
            </a:endParaRPr>
          </a:p>
          <a:p>
            <a:r>
              <a:rPr lang="en-US" dirty="0">
                <a:cs typeface="Calibri"/>
              </a:rPr>
              <a:t>Train – use a supervised machine learning algorithm (here, random forest) to learn a model  for predicting an essay's Evidence score based on its NLP features</a:t>
            </a:r>
          </a:p>
          <a:p>
            <a:endParaRPr lang="en-US" dirty="0">
              <a:cs typeface="Calibri"/>
            </a:endParaRPr>
          </a:p>
          <a:p>
            <a:r>
              <a:rPr lang="en-US" dirty="0">
                <a:cs typeface="Calibri"/>
              </a:rPr>
              <a:t>Test – given a new essay, compute its NLP features and then apply the learned model</a:t>
            </a:r>
          </a:p>
          <a:p>
            <a:endParaRPr lang="en-US" dirty="0">
              <a:cs typeface="Calibri"/>
            </a:endParaRPr>
          </a:p>
          <a:p>
            <a:r>
              <a:rPr lang="en-US" dirty="0">
                <a:cs typeface="Calibri"/>
              </a:rPr>
              <a:t>QWK – unlike accuracy, controlled for chance;  unlike kappa, certain errors are worse than others</a:t>
            </a:r>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46966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 – please write text focusing on establishing reliability of system. Rip’s slides will focus on validity)</a:t>
            </a:r>
          </a:p>
          <a:p>
            <a:endParaRPr lang="en-US" dirty="0"/>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15</a:t>
            </a:fld>
            <a:endParaRPr lang="en-US"/>
          </a:p>
        </p:txBody>
      </p:sp>
    </p:spTree>
    <p:extLst>
      <p:ext uri="{BB962C8B-B14F-4D97-AF65-F5344CB8AC3E}">
        <p14:creationId xmlns:p14="http://schemas.microsoft.com/office/powerpoint/2010/main" val="3642492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just a histogram showing the distribution of the scores, as rated by: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computer (light green)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rated by humans (light purple)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where they overlap (teal)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You can see there is considerable overlap, and therefore reliability, though it looks that humans skew toward higher scores.</a:t>
            </a:r>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16</a:t>
            </a:fld>
            <a:endParaRPr lang="en-US"/>
          </a:p>
        </p:txBody>
      </p:sp>
    </p:spTree>
    <p:extLst>
      <p:ext uri="{BB962C8B-B14F-4D97-AF65-F5344CB8AC3E}">
        <p14:creationId xmlns:p14="http://schemas.microsoft.com/office/powerpoint/2010/main" val="3147659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Our hypothesis has been that the development of students’ analytic, text-based writing skills is linked to an opportunity structure consisting of four domains: </a:t>
            </a:r>
          </a:p>
          <a:p>
            <a:r>
              <a:rPr lang="en-US" sz="1200" b="0" i="0" u="none" strike="noStrike" kern="1200" baseline="0" dirty="0" smtClean="0">
                <a:solidFill>
                  <a:schemeClr val="tx1"/>
                </a:solidFill>
                <a:latin typeface="+mn-lt"/>
                <a:ea typeface="+mn-ea"/>
                <a:cs typeface="+mn-cs"/>
              </a:rPr>
              <a:t>1) writing tasks that are of a high cognitive demand, </a:t>
            </a:r>
          </a:p>
          <a:p>
            <a:r>
              <a:rPr lang="en-US" sz="1200" b="0" i="0" u="none" strike="noStrike" kern="1200" baseline="0" dirty="0" smtClean="0">
                <a:solidFill>
                  <a:schemeClr val="tx1"/>
                </a:solidFill>
                <a:latin typeface="+mn-lt"/>
                <a:ea typeface="+mn-ea"/>
                <a:cs typeface="+mn-cs"/>
              </a:rPr>
              <a:t>2) opportunities for students to provide elaborated communication, </a:t>
            </a:r>
          </a:p>
          <a:p>
            <a:r>
              <a:rPr lang="en-US" sz="1200" b="0" i="0" u="none" strike="noStrike" kern="1200" baseline="0" dirty="0" smtClean="0">
                <a:solidFill>
                  <a:schemeClr val="tx1"/>
                </a:solidFill>
                <a:latin typeface="+mn-lt"/>
                <a:ea typeface="+mn-ea"/>
                <a:cs typeface="+mn-cs"/>
              </a:rPr>
              <a:t>3) activities analyzing and synthesizing text in the context of discussing or doing writing (i.e., activities integrating comprehension and writing), and</a:t>
            </a:r>
          </a:p>
          <a:p>
            <a:r>
              <a:rPr lang="en-US" sz="1200" b="0" i="0" u="none" strike="noStrike" kern="1200" baseline="0" dirty="0" smtClean="0">
                <a:solidFill>
                  <a:schemeClr val="tx1"/>
                </a:solidFill>
                <a:latin typeface="+mn-lt"/>
                <a:ea typeface="+mn-ea"/>
                <a:cs typeface="+mn-cs"/>
              </a:rPr>
              <a:t>4) repeated exposure to developing general writing skills (e.g., application of the writing process) </a:t>
            </a:r>
            <a:r>
              <a:rPr lang="en-US" sz="1200" b="0" i="1" u="none" strike="noStrike" kern="1200" baseline="0" dirty="0" smtClean="0">
                <a:solidFill>
                  <a:schemeClr val="tx1"/>
                </a:solidFill>
                <a:latin typeface="+mn-lt"/>
                <a:ea typeface="+mn-ea"/>
                <a:cs typeface="+mn-cs"/>
              </a:rPr>
              <a:t>as well as repeated exposure writing analytically in response to high cognitive demand tasks</a:t>
            </a:r>
            <a:endParaRPr lang="en-US" i="1"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operationalization of an </a:t>
            </a:r>
            <a:r>
              <a:rPr lang="en-US" dirty="0" err="1" smtClean="0"/>
              <a:t>OTLwrt</a:t>
            </a:r>
            <a:r>
              <a:rPr lang="en-US" dirty="0" smtClean="0"/>
              <a:t> measure consists</a:t>
            </a:r>
            <a:r>
              <a:rPr lang="en-US" baseline="0" dirty="0" smtClean="0"/>
              <a:t> of a factor using multiple methods to collect information about; </a:t>
            </a:r>
            <a:r>
              <a:rPr lang="en-US" b="1" baseline="0" dirty="0" smtClean="0"/>
              <a:t>high-level tasks </a:t>
            </a:r>
            <a:r>
              <a:rPr lang="en-US" baseline="0" dirty="0" smtClean="0"/>
              <a:t>from collection of response-to-text assignments; </a:t>
            </a:r>
            <a:r>
              <a:rPr lang="en-US" b="1" baseline="0" dirty="0" smtClean="0"/>
              <a:t>analytic comprehension in combination with in-class </a:t>
            </a:r>
            <a:r>
              <a:rPr lang="en-US" b="1" baseline="0" smtClean="0"/>
              <a:t>writing activities </a:t>
            </a:r>
            <a:r>
              <a:rPr lang="en-US" baseline="0" dirty="0" smtClean="0"/>
              <a:t>aggregated from</a:t>
            </a:r>
            <a:r>
              <a:rPr lang="en-US" dirty="0" smtClean="0"/>
              <a:t> daily instructional logs (sampling</a:t>
            </a:r>
            <a:r>
              <a:rPr lang="en-US" baseline="0" dirty="0" smtClean="0"/>
              <a:t> 30-45 days across</a:t>
            </a:r>
            <a:r>
              <a:rPr lang="en-US" dirty="0" smtClean="0"/>
              <a:t> the year), and time spent</a:t>
            </a:r>
            <a:r>
              <a:rPr lang="en-US" baseline="0" dirty="0" smtClean="0"/>
              <a:t> in writing from the logs and from an annual </a:t>
            </a:r>
            <a:r>
              <a:rPr lang="en-US" dirty="0" smtClean="0"/>
              <a:t>survey</a:t>
            </a:r>
          </a:p>
          <a:p>
            <a:endParaRPr lang="en-US" dirty="0" smtClean="0"/>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17</a:t>
            </a:fld>
            <a:endParaRPr lang="en-US"/>
          </a:p>
        </p:txBody>
      </p:sp>
    </p:spTree>
    <p:extLst>
      <p:ext uri="{BB962C8B-B14F-4D97-AF65-F5344CB8AC3E}">
        <p14:creationId xmlns:p14="http://schemas.microsoft.com/office/powerpoint/2010/main" val="2619378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In the full multivariate models (not shown on this slide) we learned that </a:t>
            </a:r>
            <a:r>
              <a:rPr lang="en-US" baseline="0" dirty="0" err="1" smtClean="0"/>
              <a:t>OTLwrt</a:t>
            </a:r>
            <a:r>
              <a:rPr lang="en-US" baseline="0" dirty="0" smtClean="0"/>
              <a:t> is uniquely predictive of writing outcomes</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i.e., </a:t>
            </a:r>
            <a:r>
              <a:rPr lang="en-US" baseline="0" dirty="0" err="1" smtClean="0"/>
              <a:t>OTLwrt</a:t>
            </a:r>
            <a:r>
              <a:rPr lang="en-US" baseline="0" dirty="0" smtClean="0"/>
              <a:t> did not predict reading or math achievement on the state standardized test (both outcomes are examined simultaneously with each of the two different types of Evidence-Use Scores; Human and AES</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indent="-171450">
              <a:buFont typeface="Arial" panose="020B0604020202020204" pitchFamily="34" charset="0"/>
              <a:buChar char="•"/>
            </a:pPr>
            <a:r>
              <a:rPr lang="en-US" baseline="0" dirty="0" smtClean="0"/>
              <a:t>In this table we further show that Evidence-Use Scores - Whether Human or AES – are sensitive to </a:t>
            </a:r>
            <a:r>
              <a:rPr lang="en-US" baseline="0" dirty="0" err="1" smtClean="0"/>
              <a:t>OTLwrt</a:t>
            </a:r>
            <a:endParaRPr lang="en-US" baseline="0" dirty="0" smtClean="0"/>
          </a:p>
          <a:p>
            <a:pPr marL="628650" lvl="1" indent="-171450">
              <a:buFont typeface="Arial" panose="020B0604020202020204" pitchFamily="34" charset="0"/>
              <a:buChar char="•"/>
            </a:pPr>
            <a:r>
              <a:rPr lang="en-US" baseline="0" dirty="0" smtClean="0"/>
              <a:t>In addition, </a:t>
            </a:r>
            <a:r>
              <a:rPr lang="en-US" baseline="0" dirty="0" err="1" smtClean="0"/>
              <a:t>OTLwrt</a:t>
            </a:r>
            <a:r>
              <a:rPr lang="en-US" baseline="0" dirty="0" smtClean="0"/>
              <a:t> is the ONLY classroom covariate that predicts these outcomes</a:t>
            </a:r>
          </a:p>
          <a:p>
            <a:pPr marL="628650" lvl="1" indent="-171450">
              <a:buFont typeface="Arial" panose="020B0604020202020204" pitchFamily="34" charset="0"/>
              <a:buChar char="•"/>
            </a:pPr>
            <a:r>
              <a:rPr lang="en-US" baseline="0" dirty="0" smtClean="0"/>
              <a:t>Notably, </a:t>
            </a:r>
            <a:r>
              <a:rPr lang="en-US" baseline="0" dirty="0" err="1" smtClean="0"/>
              <a:t>OTLcomp</a:t>
            </a:r>
            <a:r>
              <a:rPr lang="en-US" baseline="0" dirty="0" smtClean="0"/>
              <a:t> does not predict Evidence-Use Scores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Because we see such similar findings between human and AES scores (with only subtle differences) we think this is encouraging evidence that either Human or AES scores have the meaning we would want to ascribe to them – i.e., they measure, at the classroom level, the ability of students, in general, to marshal evidence on an on-demand writing prompt in response to text.</a:t>
            </a:r>
          </a:p>
          <a:p>
            <a:pPr marL="628650" lvl="1"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5"/>
          </p:nvPr>
        </p:nvSpPr>
        <p:spPr/>
        <p:txBody>
          <a:bodyPr/>
          <a:lstStyle/>
          <a:p>
            <a:fld id="{F3B059AA-C90B-4DA8-97B6-CA3074822D41}" type="slidenum">
              <a:rPr lang="en-US" smtClean="0"/>
              <a:t>18</a:t>
            </a:fld>
            <a:endParaRPr lang="en-US"/>
          </a:p>
        </p:txBody>
      </p:sp>
    </p:spTree>
    <p:extLst>
      <p:ext uri="{BB962C8B-B14F-4D97-AF65-F5344CB8AC3E}">
        <p14:creationId xmlns:p14="http://schemas.microsoft.com/office/powerpoint/2010/main" val="3529629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dirty="0"/>
              <a:t>that was a very quick overview of the AES system we have built. </a:t>
            </a:r>
          </a:p>
          <a:p>
            <a:endParaRPr lang="en-US" dirty="0"/>
          </a:p>
          <a:p>
            <a:r>
              <a:rPr lang="en-US" dirty="0"/>
              <a:t>We do want to point out that our system is unique in a few ways compared to existing AES systems, ones you might imagine being used by ETS, Pearson, etc.</a:t>
            </a:r>
          </a:p>
          <a:p>
            <a:pPr marL="171450" indent="-171450">
              <a:buFont typeface="Arial" panose="020B0604020202020204" pitchFamily="34" charset="0"/>
              <a:buChar char="•"/>
            </a:pPr>
            <a:r>
              <a:rPr lang="en-US" dirty="0"/>
              <a:t>We are scoring young kids’ writing</a:t>
            </a:r>
          </a:p>
          <a:p>
            <a:pPr marL="171450" indent="-171450">
              <a:buFont typeface="Arial" panose="020B0604020202020204" pitchFamily="34" charset="0"/>
              <a:buChar char="•"/>
            </a:pPr>
            <a:r>
              <a:rPr lang="en-US" dirty="0"/>
              <a:t>We are focused on the evidence dimension, do not just give a holistic score</a:t>
            </a:r>
          </a:p>
          <a:p>
            <a:pPr marL="171450" indent="-171450">
              <a:buFont typeface="Arial" panose="020B0604020202020204" pitchFamily="34" charset="0"/>
              <a:buChar char="•"/>
            </a:pPr>
            <a:r>
              <a:rPr lang="en-US" dirty="0"/>
              <a:t>Our features are rubric-based and substantive; it does not just depend on lexical features that are disconnected from the substantive of the writing</a:t>
            </a:r>
          </a:p>
          <a:p>
            <a:pPr marL="171450" indent="-171450">
              <a:buFont typeface="Arial" panose="020B0604020202020204" pitchFamily="34" charset="0"/>
              <a:buChar char="•"/>
            </a:pPr>
            <a:r>
              <a:rPr lang="en-US" dirty="0"/>
              <a:t>For better or worse, our system is developed for a specific text and prompt/task; the algorithm may not be applicable to the next text and prompt, but the specific nature of it, we think, matters because in evaluating writing in response to text, we would want to key to the source text </a:t>
            </a:r>
          </a:p>
          <a:p>
            <a:pPr marL="171450" indent="-171450">
              <a:buFont typeface="Arial" panose="020B0604020202020204" pitchFamily="34" charset="0"/>
              <a:buChar char="•"/>
            </a:pPr>
            <a:r>
              <a:rPr lang="en-US" dirty="0"/>
              <a:t>Finally and importantly, our system not only demonstrates reliability with human score, we have demonstrated predictive validity with measures of instructional quality;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19</a:t>
            </a:fld>
            <a:endParaRPr lang="en-US"/>
          </a:p>
        </p:txBody>
      </p:sp>
    </p:spTree>
    <p:extLst>
      <p:ext uri="{BB962C8B-B14F-4D97-AF65-F5344CB8AC3E}">
        <p14:creationId xmlns:p14="http://schemas.microsoft.com/office/powerpoint/2010/main" val="387744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(Elaine)</a:t>
            </a:r>
          </a:p>
          <a:p>
            <a:endParaRPr lang="en-US" baseline="0" dirty="0"/>
          </a:p>
          <a:p>
            <a:r>
              <a:rPr lang="en-US" baseline="0" dirty="0"/>
              <a:t>This is the full project team. </a:t>
            </a:r>
            <a:r>
              <a:rPr lang="en-US" dirty="0"/>
              <a:t>My co-presenters today are _____ , the PIs from Pitt. </a:t>
            </a:r>
            <a:endParaRPr lang="en-US" baseline="0" dirty="0"/>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2</a:t>
            </a:fld>
            <a:endParaRPr lang="en-US"/>
          </a:p>
        </p:txBody>
      </p:sp>
    </p:spTree>
    <p:extLst>
      <p:ext uri="{BB962C8B-B14F-4D97-AF65-F5344CB8AC3E}">
        <p14:creationId xmlns:p14="http://schemas.microsoft.com/office/powerpoint/2010/main" val="3720594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a:t>
            </a:r>
          </a:p>
          <a:p>
            <a:endParaRPr lang="en-US" dirty="0"/>
          </a:p>
          <a:p>
            <a:r>
              <a:rPr lang="en-US" dirty="0"/>
              <a:t>More recently, we turned to thinking about RTA’s potential as a formative assessment that teachers could use in the classroom to support response-to-text writing skills. </a:t>
            </a:r>
          </a:p>
          <a:p>
            <a:endParaRPr lang="en-US" dirty="0"/>
          </a:p>
          <a:p>
            <a:r>
              <a:rPr lang="en-US" dirty="0"/>
              <a:t>There are, in fact, few such assessments, and teachers don’t get kids to write such responses often because of the grading burden. Not just the time to grade, but if you want kids to improve, you’d have to give them feedback and give them opportunity to revise. </a:t>
            </a:r>
          </a:p>
          <a:p>
            <a:endParaRPr lang="en-US" dirty="0"/>
          </a:p>
          <a:p>
            <a:r>
              <a:rPr lang="en-US" dirty="0"/>
              <a:t>So we worked on developing an automated writing evaluation system for the RTA, which we call </a:t>
            </a:r>
            <a:r>
              <a:rPr lang="en-US" i="1" dirty="0" err="1"/>
              <a:t>eRevise</a:t>
            </a:r>
            <a:r>
              <a:rPr lang="en-US" i="0" dirty="0"/>
              <a:t>.</a:t>
            </a:r>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20</a:t>
            </a:fld>
            <a:endParaRPr lang="en-US"/>
          </a:p>
        </p:txBody>
      </p:sp>
    </p:spTree>
    <p:extLst>
      <p:ext uri="{BB962C8B-B14F-4D97-AF65-F5344CB8AC3E}">
        <p14:creationId xmlns:p14="http://schemas.microsoft.com/office/powerpoint/2010/main" val="2573766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(Elaine)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we sought to develop an automated writing evaluation (AWE)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goals are to increase students’ access to substantive feedback on the dimension of Evidence Use and build students’ knowledge of effective text evidence use. Important to note is that we do not envision teachers using our automated system and therefore not reading their students’ work, but that our system could be a tool that reduces the demands on them – so they could focus their feedback on other aspect of student writing, or so they could provide faster turnaround on students’ work so learning/reteaching could happen in a quicker, more responsive cycle.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research questions are _____.</a:t>
            </a:r>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21</a:t>
            </a:fld>
            <a:endParaRPr lang="en-US"/>
          </a:p>
        </p:txBody>
      </p:sp>
    </p:spTree>
    <p:extLst>
      <p:ext uri="{BB962C8B-B14F-4D97-AF65-F5344CB8AC3E}">
        <p14:creationId xmlns:p14="http://schemas.microsoft.com/office/powerpoint/2010/main" val="3865671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(Lindsay)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we had to craft the feedback messages student would receive through our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were guided by </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theory of effective formative feedback. To be a learning tool, formative assessments must be educative; they must put forth a coherent vision of an effective practice, and the information provided must be understandable and actionable (Shepard, 2005; Stein &amp; Matsumura, 2008). Moreover, the information should be generalizable to other contexts – for example, future writing assignments (</a:t>
            </a:r>
            <a:r>
              <a:rPr lang="en-US" sz="1200" kern="1200" dirty="0" err="1">
                <a:solidFill>
                  <a:schemeClr val="tx1"/>
                </a:solidFill>
                <a:effectLst/>
                <a:latin typeface="+mn-lt"/>
                <a:ea typeface="+mn-ea"/>
                <a:cs typeface="+mn-cs"/>
              </a:rPr>
              <a:t>Catrambone</a:t>
            </a:r>
            <a:r>
              <a:rPr lang="en-US" sz="1200" kern="1200" dirty="0">
                <a:solidFill>
                  <a:schemeClr val="tx1"/>
                </a:solidFill>
                <a:effectLst/>
                <a:latin typeface="+mn-lt"/>
                <a:ea typeface="+mn-ea"/>
                <a:cs typeface="+mn-cs"/>
              </a:rPr>
              <a:t>, 1998; Engle et al., 2012).</a:t>
            </a:r>
          </a:p>
        </p:txBody>
      </p:sp>
      <p:sp>
        <p:nvSpPr>
          <p:cNvPr id="4" name="Slide Number Placeholder 3"/>
          <p:cNvSpPr>
            <a:spLocks noGrp="1"/>
          </p:cNvSpPr>
          <p:nvPr>
            <p:ph type="sldNum" sz="quarter" idx="5"/>
          </p:nvPr>
        </p:nvSpPr>
        <p:spPr/>
        <p:txBody>
          <a:bodyPr/>
          <a:lstStyle/>
          <a:p>
            <a:fld id="{F3B059AA-C90B-4DA8-97B6-CA3074822D41}" type="slidenum">
              <a:rPr lang="en-US" smtClean="0"/>
              <a:t>22</a:t>
            </a:fld>
            <a:endParaRPr lang="en-US"/>
          </a:p>
        </p:txBody>
      </p:sp>
    </p:spTree>
    <p:extLst>
      <p:ext uri="{BB962C8B-B14F-4D97-AF65-F5344CB8AC3E}">
        <p14:creationId xmlns:p14="http://schemas.microsoft.com/office/powerpoint/2010/main" val="3518153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(Lindsay)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we developed our feedback messages based on the vision of good text evidence use we want to communicate, that is supported by research and professional organizations, like National Council of Teachers of English). Specifically, considering </a:t>
            </a:r>
            <a:r>
              <a:rPr lang="en-US" sz="1200" kern="1200" dirty="0" err="1">
                <a:solidFill>
                  <a:schemeClr val="tx1"/>
                </a:solidFill>
                <a:effectLst/>
                <a:latin typeface="+mn-lt"/>
                <a:ea typeface="+mn-ea"/>
                <a:cs typeface="+mn-cs"/>
              </a:rPr>
              <a:t>eRevise</a:t>
            </a:r>
            <a:r>
              <a:rPr lang="en-US" sz="1200" kern="1200" dirty="0">
                <a:solidFill>
                  <a:schemeClr val="tx1"/>
                </a:solidFill>
                <a:effectLst/>
                <a:latin typeface="+mn-lt"/>
                <a:ea typeface="+mn-ea"/>
                <a:cs typeface="+mn-cs"/>
              </a:rPr>
              <a:t> is intended for younger writers, we define ‘good’ evidence use as complete (multiple examples are provided for each claim), accurate (correctly represents information from text), specific (details are provided), and explained (why each piece of evidence supports a claim is articulated). In a recent paper, we have used the acronym CASE, as in making a case with evidence – to communicate these features to young writers.</a:t>
            </a:r>
          </a:p>
          <a:p>
            <a:endParaRPr lang="en-US" sz="1200" kern="1200" dirty="0">
              <a:solidFill>
                <a:schemeClr val="tx1"/>
              </a:solidFill>
              <a:effectLst/>
              <a:latin typeface="+mn-lt"/>
              <a:ea typeface="+mn-ea"/>
              <a:cs typeface="+mn-cs"/>
            </a:endParaRPr>
          </a:p>
          <a:p>
            <a:r>
              <a:rPr lang="en-US" dirty="0"/>
              <a:t>Another aspect that we want to highlight is that the features we use in scoring (in our AES) are the same as the ones we use for the AWE system (for selecting feedback).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a:t>
            </a:r>
          </a:p>
          <a:p>
            <a:r>
              <a:rPr lang="en-US" sz="1200" u="none" kern="1200" dirty="0">
                <a:solidFill>
                  <a:schemeClr val="tx1"/>
                </a:solidFill>
                <a:effectLst/>
                <a:latin typeface="+mn-lt"/>
                <a:ea typeface="+mn-ea"/>
                <a:cs typeface="+mn-cs"/>
              </a:rPr>
              <a:t>(NPE) Specifically, we use a simple window-based algorithm with fixed window-size to calculate NPE. A window contains evidence related to a topic if there are at least two words from the list of words for that topic. Each topic is only counted as a piece of evidence once to avoid redundancy.  </a:t>
            </a:r>
          </a:p>
          <a:p>
            <a:pPr lvl="0"/>
            <a:endParaRPr lang="en-US" sz="1200" u="none" kern="1200" dirty="0">
              <a:solidFill>
                <a:schemeClr val="tx1"/>
              </a:solidFill>
              <a:effectLst/>
              <a:latin typeface="+mn-lt"/>
              <a:ea typeface="+mn-ea"/>
              <a:cs typeface="+mn-cs"/>
            </a:endParaRPr>
          </a:p>
          <a:p>
            <a:pPr lvl="0"/>
            <a:r>
              <a:rPr lang="en-US" sz="1200" u="none" kern="1200" dirty="0">
                <a:solidFill>
                  <a:schemeClr val="tx1"/>
                </a:solidFill>
                <a:effectLst/>
                <a:latin typeface="+mn-lt"/>
                <a:ea typeface="+mn-ea"/>
                <a:cs typeface="+mn-cs"/>
              </a:rPr>
              <a:t>(SPC): SPC corresponds to the rubric-based feature “Specificity of Evidence.” For each main topic from the source text, our experts identified a comprehensive list of associated key words (i.e., specific text evidence/examples). For each piece of student writing, our AES used this list to identify how many (and which) specific pieces of evidence the essay addressed. Specificity, then, is a vector of integer values. Each value shows the number of examples from the text mentioned in the essay for each topic.</a:t>
            </a:r>
          </a:p>
          <a:p>
            <a:pPr lvl="0"/>
            <a:endParaRPr lang="en-US" sz="1200" u="none" kern="1200" dirty="0">
              <a:solidFill>
                <a:schemeClr val="tx1"/>
              </a:solidFill>
              <a:effectLst/>
              <a:latin typeface="+mn-lt"/>
              <a:ea typeface="+mn-ea"/>
              <a:cs typeface="+mn-cs"/>
            </a:endParaRPr>
          </a:p>
          <a:p>
            <a:pPr lvl="0"/>
            <a:r>
              <a:rPr lang="en-US" sz="1200" u="none" kern="1200" dirty="0">
                <a:solidFill>
                  <a:schemeClr val="tx1"/>
                </a:solidFill>
                <a:effectLst/>
                <a:latin typeface="+mn-lt"/>
                <a:ea typeface="+mn-ea"/>
                <a:cs typeface="+mn-cs"/>
              </a:rPr>
              <a:t>(CON): CON corresponds to the third rubric-based feature. “Elaboration of Evidence”. Concentration is a binary feature. An essay that provides evidence in a list, without elaboration, has high concentration and receives a lower score. To calculate this feature, the AES system counts the number of sentences that have at least one topic word. If there are fewer than three sentences with topic words, the concentration is deemed high </a:t>
            </a:r>
          </a:p>
          <a:p>
            <a:pPr lvl="0"/>
            <a:endParaRPr lang="en-US" sz="1200" u="none" kern="1200" dirty="0">
              <a:solidFill>
                <a:schemeClr val="tx1"/>
              </a:solidFill>
              <a:effectLst/>
              <a:latin typeface="+mn-lt"/>
              <a:ea typeface="+mn-ea"/>
              <a:cs typeface="+mn-cs"/>
            </a:endParaRPr>
          </a:p>
          <a:p>
            <a:pPr lvl="0"/>
            <a:r>
              <a:rPr lang="en-US" sz="1200" u="none" kern="1200" dirty="0">
                <a:solidFill>
                  <a:schemeClr val="tx1"/>
                </a:solidFill>
                <a:effectLst/>
                <a:latin typeface="+mn-lt"/>
                <a:ea typeface="+mn-ea"/>
                <a:cs typeface="+mn-cs"/>
              </a:rPr>
              <a:t>(WOC): Finally, although word count is not rubric-based, we included it as another proxy for the final rubric feature – Elaboration of Evidence – and for capturing students’ using their own language to describe how evidence supports their main idea.</a:t>
            </a:r>
          </a:p>
        </p:txBody>
      </p:sp>
      <p:sp>
        <p:nvSpPr>
          <p:cNvPr id="4" name="Slide Number Placeholder 3"/>
          <p:cNvSpPr>
            <a:spLocks noGrp="1"/>
          </p:cNvSpPr>
          <p:nvPr>
            <p:ph type="sldNum" sz="quarter" idx="5"/>
          </p:nvPr>
        </p:nvSpPr>
        <p:spPr/>
        <p:txBody>
          <a:bodyPr/>
          <a:lstStyle/>
          <a:p>
            <a:fld id="{F3B059AA-C90B-4DA8-97B6-CA3074822D41}" type="slidenum">
              <a:rPr lang="en-US" smtClean="0"/>
              <a:t>23</a:t>
            </a:fld>
            <a:endParaRPr lang="en-US"/>
          </a:p>
        </p:txBody>
      </p:sp>
    </p:spTree>
    <p:extLst>
      <p:ext uri="{BB962C8B-B14F-4D97-AF65-F5344CB8AC3E}">
        <p14:creationId xmlns:p14="http://schemas.microsoft.com/office/powerpoint/2010/main" val="3106838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(Lindsay)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ended up with four messages, which we grouped into three levels of feedback. So, based on students’ “scores” on various features that the system is looking at, the system select a set of feedback messages to display to students.</a:t>
            </a:r>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24</a:t>
            </a:fld>
            <a:endParaRPr lang="en-US"/>
          </a:p>
        </p:txBody>
      </p:sp>
    </p:spTree>
    <p:extLst>
      <p:ext uri="{BB962C8B-B14F-4D97-AF65-F5344CB8AC3E}">
        <p14:creationId xmlns:p14="http://schemas.microsoft.com/office/powerpoint/2010/main" val="2946004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a:t>
            </a:r>
          </a:p>
          <a:p>
            <a:endParaRPr lang="en-US" dirty="0"/>
          </a:p>
          <a:p>
            <a:r>
              <a:rPr lang="en-US" dirty="0"/>
              <a:t>Here’s a diagram of the system architecture (talk about diagram)</a:t>
            </a:r>
          </a:p>
          <a:p>
            <a:endParaRPr lang="en-US" dirty="0"/>
          </a:p>
          <a:p>
            <a:r>
              <a:rPr lang="en-US" sz="1200" cap="none" dirty="0"/>
              <a:t>--------------------</a:t>
            </a:r>
          </a:p>
          <a:p>
            <a:r>
              <a:rPr lang="en-US" dirty="0"/>
              <a:t>NPE indicates the breadth of unique topics</a:t>
            </a:r>
          </a:p>
          <a:p>
            <a:r>
              <a:rPr lang="en-US" dirty="0"/>
              <a:t>SPC (after further processing) indicates the number of unique pieces of evidence</a:t>
            </a:r>
          </a:p>
          <a:p>
            <a:pPr marL="0" indent="0">
              <a:buNone/>
            </a:pPr>
            <a:endParaRPr lang="en-US" dirty="0"/>
          </a:p>
          <a:p>
            <a:r>
              <a:rPr lang="en-US" dirty="0"/>
              <a:t>A matrix of these two matches each essay to appropriate feedback</a:t>
            </a:r>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25</a:t>
            </a:fld>
            <a:endParaRPr lang="en-US"/>
          </a:p>
        </p:txBody>
      </p:sp>
    </p:spTree>
    <p:extLst>
      <p:ext uri="{BB962C8B-B14F-4D97-AF65-F5344CB8AC3E}">
        <p14:creationId xmlns:p14="http://schemas.microsoft.com/office/powerpoint/2010/main" val="1056858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a:t>
            </a:r>
          </a:p>
          <a:p>
            <a:endParaRPr lang="en-US" dirty="0"/>
          </a:p>
          <a:p>
            <a:r>
              <a:rPr lang="en-US" dirty="0"/>
              <a:t>We named our system </a:t>
            </a:r>
            <a:r>
              <a:rPr lang="en-US" dirty="0" err="1"/>
              <a:t>eRevise</a:t>
            </a:r>
            <a:r>
              <a:rPr lang="en-US" dirty="0"/>
              <a:t>.</a:t>
            </a:r>
          </a:p>
          <a:p>
            <a:endParaRPr lang="en-US" dirty="0"/>
          </a:p>
          <a:p>
            <a:r>
              <a:rPr lang="en-US" dirty="0"/>
              <a:t>This is what the interface looks like for students</a:t>
            </a:r>
          </a:p>
          <a:p>
            <a:endParaRPr lang="en-US" dirty="0"/>
          </a:p>
          <a:p>
            <a:r>
              <a:rPr lang="en-US" dirty="0"/>
              <a:t>We should note that the students did not receive an AES score. They only received feedback.</a:t>
            </a:r>
          </a:p>
          <a:p>
            <a:endParaRPr lang="en-US" dirty="0"/>
          </a:p>
          <a:p>
            <a:r>
              <a:rPr lang="en-US" dirty="0"/>
              <a:t>The feedback messages themselves and this interface/system were piloted with a teacher and her classes prior to deployment in spring 2018</a:t>
            </a:r>
          </a:p>
          <a:p>
            <a:endParaRPr lang="en-US" dirty="0"/>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26</a:t>
            </a:fld>
            <a:endParaRPr lang="en-US"/>
          </a:p>
        </p:txBody>
      </p:sp>
    </p:spTree>
    <p:extLst>
      <p:ext uri="{BB962C8B-B14F-4D97-AF65-F5344CB8AC3E}">
        <p14:creationId xmlns:p14="http://schemas.microsoft.com/office/powerpoint/2010/main" val="1656630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 – please add text if the bullets aren’t enough; just 1 min. for this slide)</a:t>
            </a:r>
          </a:p>
          <a:p>
            <a:endParaRPr lang="en-US" dirty="0"/>
          </a:p>
          <a:p>
            <a:r>
              <a:rPr lang="en-US" dirty="0"/>
              <a:t>Note there was not a comparison condition, this was not an RCT</a:t>
            </a:r>
          </a:p>
          <a:p>
            <a:r>
              <a:rPr lang="en-US" dirty="0"/>
              <a:t>Student writing did not improve on the other RTA dimensions (scored by a human)</a:t>
            </a:r>
          </a:p>
          <a:p>
            <a:endParaRPr lang="en-US" dirty="0"/>
          </a:p>
        </p:txBody>
      </p:sp>
      <p:sp>
        <p:nvSpPr>
          <p:cNvPr id="4" name="Slide Number Placeholder 3"/>
          <p:cNvSpPr>
            <a:spLocks noGrp="1"/>
          </p:cNvSpPr>
          <p:nvPr>
            <p:ph type="sldNum" sz="quarter" idx="10"/>
          </p:nvPr>
        </p:nvSpPr>
        <p:spPr/>
        <p:txBody>
          <a:bodyPr/>
          <a:lstStyle/>
          <a:p>
            <a:fld id="{F3B059AA-C90B-4DA8-97B6-CA3074822D41}" type="slidenum">
              <a:rPr lang="en-US" smtClean="0"/>
              <a:t>27</a:t>
            </a:fld>
            <a:endParaRPr lang="en-US"/>
          </a:p>
        </p:txBody>
      </p:sp>
    </p:spTree>
    <p:extLst>
      <p:ext uri="{BB962C8B-B14F-4D97-AF65-F5344CB8AC3E}">
        <p14:creationId xmlns:p14="http://schemas.microsoft.com/office/powerpoint/2010/main" val="3842729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a:t>
            </a:r>
          </a:p>
          <a:p>
            <a:pPr lvl="2"/>
            <a:endParaRPr lang="en-US" sz="1200" dirty="0"/>
          </a:p>
          <a:p>
            <a:pPr lvl="0"/>
            <a:r>
              <a:rPr lang="en-US" sz="1500" dirty="0"/>
              <a:t>More students receiving a higher level of feedback attempted to address the feedback they received</a:t>
            </a:r>
          </a:p>
          <a:p>
            <a:pPr lvl="1"/>
            <a:r>
              <a:rPr lang="en-US" sz="1500" dirty="0"/>
              <a:t>62% (28/45) of those receiving Level 1 FB</a:t>
            </a:r>
          </a:p>
          <a:p>
            <a:pPr lvl="1"/>
            <a:r>
              <a:rPr lang="en-US" sz="1500" dirty="0"/>
              <a:t>78% (21/27) of those receiving Level 2 FB</a:t>
            </a:r>
          </a:p>
          <a:p>
            <a:pPr lvl="1"/>
            <a:r>
              <a:rPr lang="en-US" sz="1500" dirty="0"/>
              <a:t>86% (61/71) of those receiving Level 3 FB</a:t>
            </a:r>
          </a:p>
          <a:p>
            <a:pPr lvl="0"/>
            <a:r>
              <a:rPr lang="en-US" sz="1900" dirty="0"/>
              <a:t>Of the 110 essays that attempted to address feedback… </a:t>
            </a:r>
          </a:p>
          <a:p>
            <a:pPr lvl="1"/>
            <a:r>
              <a:rPr lang="en-US" sz="1500" dirty="0"/>
              <a:t>42% (46) did not improve (most essays receiving Level 1 or 2 feedback)</a:t>
            </a:r>
          </a:p>
          <a:p>
            <a:pPr lvl="1"/>
            <a:r>
              <a:rPr lang="en-US" sz="1500" dirty="0"/>
              <a:t>36% (40) slightly improved (about half of essays receiving Level 3 feedback)</a:t>
            </a:r>
          </a:p>
          <a:p>
            <a:pPr lvl="1"/>
            <a:r>
              <a:rPr lang="en-US" sz="1500" dirty="0"/>
              <a:t>22% (24) substantively improved (most of these received Level 3 feedback)</a:t>
            </a:r>
          </a:p>
          <a:p>
            <a:pPr lvl="3"/>
            <a:endParaRPr lang="en-US" sz="2000" i="1" dirty="0"/>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28</a:t>
            </a:fld>
            <a:endParaRPr lang="en-US"/>
          </a:p>
        </p:txBody>
      </p:sp>
    </p:spTree>
    <p:extLst>
      <p:ext uri="{BB962C8B-B14F-4D97-AF65-F5344CB8AC3E}">
        <p14:creationId xmlns:p14="http://schemas.microsoft.com/office/powerpoint/2010/main" val="1026736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(Elaine)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1"/>
            <a:r>
              <a:rPr lang="en-US" dirty="0"/>
              <a:t>Be more motivated writers/have better attitudes toward writing than students who did not (on an average of 4 survey items rated on a scale from 1-5)</a:t>
            </a:r>
          </a:p>
          <a:p>
            <a:pPr lvl="1"/>
            <a:r>
              <a:rPr lang="en-US" dirty="0"/>
              <a:t>Understand the feedback they received better (on an average of 2 survey items rated on a scale from 1-4)</a:t>
            </a:r>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explored associations with class-level characteristics: revision time, class achievement, teacher’s feedback and revision practices and routines</a:t>
            </a:r>
          </a:p>
          <a:p>
            <a:pPr lvl="1"/>
            <a:endParaRPr lang="en-US" dirty="0"/>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29</a:t>
            </a:fld>
            <a:endParaRPr lang="en-US"/>
          </a:p>
        </p:txBody>
      </p:sp>
    </p:spTree>
    <p:extLst>
      <p:ext uri="{BB962C8B-B14F-4D97-AF65-F5344CB8AC3E}">
        <p14:creationId xmlns:p14="http://schemas.microsoft.com/office/powerpoint/2010/main" val="200182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(Elaine)</a:t>
            </a:r>
          </a:p>
          <a:p>
            <a:endParaRPr lang="en-US" baseline="0" dirty="0"/>
          </a:p>
          <a:p>
            <a:r>
              <a:rPr lang="en-US" dirty="0"/>
              <a:t>The project spans three areas of interest: 1) writing instruction and development; 2) educational assessment and measurement; and 3) education technology, specifically using natural language processing and machine learning in service of improving instruction and learning. </a:t>
            </a:r>
          </a:p>
          <a:p>
            <a:endParaRPr lang="en-US" dirty="0"/>
          </a:p>
          <a:p>
            <a:r>
              <a:rPr lang="en-US" dirty="0"/>
              <a:t>Because I think this is the first exposure for most of you to this strand of work, the presentation is more of a high-level overview of this project, touching lightly on each of these areas. </a:t>
            </a:r>
          </a:p>
          <a:p>
            <a:endParaRPr lang="en-US" dirty="0"/>
          </a:p>
          <a:p>
            <a:r>
              <a:rPr lang="en-US" dirty="0"/>
              <a:t>What that looks like today is we’ll take you through the arc of our project:</a:t>
            </a:r>
          </a:p>
          <a:p>
            <a:pPr marL="171450" indent="-171450">
              <a:buFont typeface="Arial" panose="020B0604020202020204" pitchFamily="34" charset="0"/>
              <a:buChar char="•"/>
            </a:pPr>
            <a:r>
              <a:rPr lang="en-US" dirty="0"/>
              <a:t>our motivation for it </a:t>
            </a:r>
          </a:p>
          <a:p>
            <a:pPr marL="171450" indent="-171450">
              <a:buFont typeface="Arial" panose="020B0604020202020204" pitchFamily="34" charset="0"/>
              <a:buChar char="•"/>
            </a:pPr>
            <a:r>
              <a:rPr lang="en-US" dirty="0"/>
              <a:t>the development of the Response to Text Assessment (RTA)</a:t>
            </a:r>
          </a:p>
          <a:p>
            <a:pPr marL="171450" indent="-171450">
              <a:buFont typeface="Arial" panose="020B0604020202020204" pitchFamily="34" charset="0"/>
              <a:buChar char="•"/>
            </a:pPr>
            <a:r>
              <a:rPr lang="en-US" dirty="0"/>
              <a:t>our work on automating the scoring of the RTA</a:t>
            </a:r>
          </a:p>
          <a:p>
            <a:pPr marL="171450" indent="-171450">
              <a:buFont typeface="Arial" panose="020B0604020202020204" pitchFamily="34" charset="0"/>
              <a:buChar char="•"/>
            </a:pPr>
            <a:r>
              <a:rPr lang="en-US" dirty="0"/>
              <a:t>and then our current work on the automated feedback system.</a:t>
            </a:r>
          </a:p>
          <a:p>
            <a:endParaRPr lang="en-US" dirty="0"/>
          </a:p>
          <a:p>
            <a:r>
              <a:rPr lang="en-US" dirty="0"/>
              <a:t>If there’s substantive interest in a particular part of our work, I’d be happy to volunteer for future Brown Bag to go more in depth.</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77514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a:t>
            </a:r>
          </a:p>
        </p:txBody>
      </p:sp>
      <p:sp>
        <p:nvSpPr>
          <p:cNvPr id="4" name="Slide Number Placeholder 3"/>
          <p:cNvSpPr>
            <a:spLocks noGrp="1"/>
          </p:cNvSpPr>
          <p:nvPr>
            <p:ph type="sldNum" sz="quarter" idx="10"/>
          </p:nvPr>
        </p:nvSpPr>
        <p:spPr/>
        <p:txBody>
          <a:bodyPr/>
          <a:lstStyle/>
          <a:p>
            <a:fld id="{3C0CA723-4AB6-3B49-ADFB-D84092702DB4}" type="slidenum">
              <a:rPr lang="en-US" smtClean="0"/>
              <a:t>30</a:t>
            </a:fld>
            <a:endParaRPr lang="en-US"/>
          </a:p>
        </p:txBody>
      </p:sp>
    </p:spTree>
    <p:extLst>
      <p:ext uri="{BB962C8B-B14F-4D97-AF65-F5344CB8AC3E}">
        <p14:creationId xmlns:p14="http://schemas.microsoft.com/office/powerpoint/2010/main" val="1973387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a:t>
            </a:r>
          </a:p>
          <a:p>
            <a:endParaRPr lang="en-US" dirty="0"/>
          </a:p>
          <a:p>
            <a:r>
              <a:rPr lang="en-US" dirty="0"/>
              <a:t>Type 1 – Added to a conclusion, but___</a:t>
            </a:r>
          </a:p>
          <a:p>
            <a:endParaRPr lang="en-US" dirty="0"/>
          </a:p>
          <a:p>
            <a:r>
              <a:rPr lang="en-US" dirty="0"/>
              <a:t>Type 2 –</a:t>
            </a:r>
            <a:r>
              <a:rPr lang="en-US" baseline="0" dirty="0"/>
              <a:t> Repeated what was said earlier (evidence cited) – Earlier in first draft had noted that the village had made a lot of progress, this was repeated (and student repeated themselves again in their revision, stating twice that ‘winning the war against poverty is achievable.’</a:t>
            </a:r>
            <a:endParaRPr lang="en-US" dirty="0"/>
          </a:p>
          <a:p>
            <a:endParaRPr lang="en-US" baseline="0" dirty="0"/>
          </a:p>
          <a:p>
            <a:r>
              <a:rPr lang="en-US" baseline="0" dirty="0"/>
              <a:t>Type 3 – recall that we asked </a:t>
            </a:r>
            <a:r>
              <a:rPr lang="en-US" baseline="0" dirty="0" err="1"/>
              <a:t>Ss</a:t>
            </a:r>
            <a:r>
              <a:rPr lang="en-US" baseline="0" dirty="0"/>
              <a:t> in the feedback message to “explain why they chose the evidence they did.” Some students took this very literally.</a:t>
            </a:r>
            <a:endParaRPr lang="en-US" dirty="0"/>
          </a:p>
        </p:txBody>
      </p:sp>
      <p:sp>
        <p:nvSpPr>
          <p:cNvPr id="4" name="Slide Number Placeholder 3"/>
          <p:cNvSpPr>
            <a:spLocks noGrp="1"/>
          </p:cNvSpPr>
          <p:nvPr>
            <p:ph type="sldNum" sz="quarter" idx="10"/>
          </p:nvPr>
        </p:nvSpPr>
        <p:spPr/>
        <p:txBody>
          <a:bodyPr/>
          <a:lstStyle/>
          <a:p>
            <a:fld id="{3C0CA723-4AB6-3B49-ADFB-D84092702DB4}" type="slidenum">
              <a:rPr lang="en-US" smtClean="0"/>
              <a:t>31</a:t>
            </a:fld>
            <a:endParaRPr lang="en-US"/>
          </a:p>
        </p:txBody>
      </p:sp>
    </p:spTree>
    <p:extLst>
      <p:ext uri="{BB962C8B-B14F-4D97-AF65-F5344CB8AC3E}">
        <p14:creationId xmlns:p14="http://schemas.microsoft.com/office/powerpoint/2010/main" val="3998199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(Elaine)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Automated essay scoring systems have long been an object of interest as a way to reduce</a:t>
            </a:r>
          </a:p>
          <a:p>
            <a:r>
              <a:rPr lang="en-US" sz="1200" kern="1200" dirty="0">
                <a:solidFill>
                  <a:schemeClr val="tx1"/>
                </a:solidFill>
                <a:effectLst/>
                <a:latin typeface="+mn-lt"/>
                <a:ea typeface="+mn-ea"/>
                <a:cs typeface="+mn-cs"/>
              </a:rPr>
              <a:t>the burden and cost of scoring summative assessments of students’ writing performance. </a:t>
            </a:r>
            <a:r>
              <a:rPr lang="en-US" sz="1200" kern="1200" dirty="0" err="1">
                <a:solidFill>
                  <a:schemeClr val="tx1"/>
                </a:solidFill>
                <a:effectLst/>
                <a:latin typeface="+mn-lt"/>
                <a:ea typeface="+mn-ea"/>
                <a:cs typeface="+mn-cs"/>
              </a:rPr>
              <a:t>eRevise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attempting to explore the use of technologies for formative purposes to enhance students’</a:t>
            </a:r>
          </a:p>
          <a:p>
            <a:r>
              <a:rPr lang="en-US" sz="1200" kern="1200" dirty="0">
                <a:solidFill>
                  <a:schemeClr val="tx1"/>
                </a:solidFill>
                <a:effectLst/>
                <a:latin typeface="+mn-lt"/>
                <a:ea typeface="+mn-ea"/>
                <a:cs typeface="+mn-cs"/>
              </a:rPr>
              <a:t>knowledge of a substantive writing construct – use of text evidence. While still in an early stage</a:t>
            </a:r>
          </a:p>
          <a:p>
            <a:r>
              <a:rPr lang="en-US" sz="1200" kern="1200" dirty="0">
                <a:solidFill>
                  <a:schemeClr val="tx1"/>
                </a:solidFill>
                <a:effectLst/>
                <a:latin typeface="+mn-lt"/>
                <a:ea typeface="+mn-ea"/>
                <a:cs typeface="+mn-cs"/>
              </a:rPr>
              <a:t>of development, </a:t>
            </a:r>
            <a:r>
              <a:rPr lang="en-US" sz="1200" kern="1200" dirty="0" err="1">
                <a:solidFill>
                  <a:schemeClr val="tx1"/>
                </a:solidFill>
                <a:effectLst/>
                <a:latin typeface="+mn-lt"/>
                <a:ea typeface="+mn-ea"/>
                <a:cs typeface="+mn-cs"/>
              </a:rPr>
              <a:t>eRevise</a:t>
            </a:r>
            <a:r>
              <a:rPr lang="en-US" sz="1200" kern="1200" dirty="0">
                <a:solidFill>
                  <a:schemeClr val="tx1"/>
                </a:solidFill>
                <a:effectLst/>
                <a:latin typeface="+mn-lt"/>
                <a:ea typeface="+mn-ea"/>
                <a:cs typeface="+mn-cs"/>
              </a:rPr>
              <a:t> appears to provide formative feedback that students understood and</a:t>
            </a:r>
          </a:p>
          <a:p>
            <a:r>
              <a:rPr lang="en-US" sz="1200" kern="1200" dirty="0">
                <a:solidFill>
                  <a:schemeClr val="tx1"/>
                </a:solidFill>
                <a:effectLst/>
                <a:latin typeface="+mn-lt"/>
                <a:ea typeface="+mn-ea"/>
                <a:cs typeface="+mn-cs"/>
              </a:rPr>
              <a:t>regarded as a generalizable ‘take-away’ that could be applied to future writing.</a:t>
            </a:r>
          </a:p>
          <a:p>
            <a:r>
              <a:rPr lang="en-US" sz="1200" kern="1200" dirty="0">
                <a:solidFill>
                  <a:schemeClr val="tx1"/>
                </a:solidFill>
                <a:effectLst/>
                <a:latin typeface="+mn-lt"/>
                <a:ea typeface="+mn-ea"/>
                <a:cs typeface="+mn-cs"/>
              </a:rPr>
              <a:t>While students’ work improved overall, many students did not apply the feedback they</a:t>
            </a:r>
          </a:p>
          <a:p>
            <a:r>
              <a:rPr lang="en-US" sz="1200" kern="1200" dirty="0">
                <a:solidFill>
                  <a:schemeClr val="tx1"/>
                </a:solidFill>
                <a:effectLst/>
                <a:latin typeface="+mn-lt"/>
                <a:ea typeface="+mn-ea"/>
                <a:cs typeface="+mn-cs"/>
              </a:rPr>
              <a:t>received. This is consonant with other research showing that students often ignore feedback,</a:t>
            </a:r>
          </a:p>
          <a:p>
            <a:r>
              <a:rPr lang="en-US" sz="1200" kern="1200" dirty="0">
                <a:solidFill>
                  <a:schemeClr val="tx1"/>
                </a:solidFill>
                <a:effectLst/>
                <a:latin typeface="+mn-lt"/>
                <a:ea typeface="+mn-ea"/>
                <a:cs typeface="+mn-cs"/>
              </a:rPr>
              <a:t>even when they understand it, and require instruction around how to use feedback to revise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(Roscoe &amp; McNamara, 2013). This is critical as AWE systems have come under criticism as an</a:t>
            </a:r>
          </a:p>
          <a:p>
            <a:r>
              <a:rPr lang="en-US" sz="1200" kern="1200" dirty="0">
                <a:solidFill>
                  <a:schemeClr val="tx1"/>
                </a:solidFill>
                <a:effectLst/>
                <a:latin typeface="+mn-lt"/>
                <a:ea typeface="+mn-ea"/>
                <a:cs typeface="+mn-cs"/>
              </a:rPr>
              <a:t>attempt to supplant teachers, thus ignoring the instruction that is necessary during the revision</a:t>
            </a:r>
          </a:p>
          <a:p>
            <a:r>
              <a:rPr lang="en-US" sz="1200" kern="1200" dirty="0">
                <a:solidFill>
                  <a:schemeClr val="tx1"/>
                </a:solidFill>
                <a:effectLst/>
                <a:latin typeface="+mn-lt"/>
                <a:ea typeface="+mn-ea"/>
                <a:cs typeface="+mn-cs"/>
              </a:rPr>
              <a:t>process as well as features of instructional practice that support students’ motivation to revise.</a:t>
            </a:r>
          </a:p>
          <a:p>
            <a:r>
              <a:rPr lang="en-US" sz="1200" kern="1200" dirty="0">
                <a:solidFill>
                  <a:schemeClr val="tx1"/>
                </a:solidFill>
                <a:effectLst/>
                <a:latin typeface="+mn-lt"/>
                <a:ea typeface="+mn-ea"/>
                <a:cs typeface="+mn-cs"/>
              </a:rPr>
              <a:t>We emphasize that systems such as </a:t>
            </a:r>
            <a:r>
              <a:rPr lang="en-US" sz="1200" kern="1200" dirty="0" err="1">
                <a:solidFill>
                  <a:schemeClr val="tx1"/>
                </a:solidFill>
                <a:effectLst/>
                <a:latin typeface="+mn-lt"/>
                <a:ea typeface="+mn-ea"/>
                <a:cs typeface="+mn-cs"/>
              </a:rPr>
              <a:t>eRevise</a:t>
            </a:r>
            <a:r>
              <a:rPr lang="en-US" sz="1200" kern="1200" dirty="0">
                <a:solidFill>
                  <a:schemeClr val="tx1"/>
                </a:solidFill>
                <a:effectLst/>
                <a:latin typeface="+mn-lt"/>
                <a:ea typeface="+mn-ea"/>
                <a:cs typeface="+mn-cs"/>
              </a:rPr>
              <a:t> need to be integrated into a whole system for writing</a:t>
            </a:r>
          </a:p>
          <a:p>
            <a:r>
              <a:rPr lang="en-US" sz="1200" kern="1200" dirty="0">
                <a:solidFill>
                  <a:schemeClr val="tx1"/>
                </a:solidFill>
                <a:effectLst/>
                <a:latin typeface="+mn-lt"/>
                <a:ea typeface="+mn-ea"/>
                <a:cs typeface="+mn-cs"/>
              </a:rPr>
              <a:t>instruction if they are to be useful for improving students’ writing skills.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32</a:t>
            </a:fld>
            <a:endParaRPr lang="en-US"/>
          </a:p>
        </p:txBody>
      </p:sp>
    </p:spTree>
    <p:extLst>
      <p:ext uri="{BB962C8B-B14F-4D97-AF65-F5344CB8AC3E}">
        <p14:creationId xmlns:p14="http://schemas.microsoft.com/office/powerpoint/2010/main" val="416698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a:t>
            </a:r>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34</a:t>
            </a:fld>
            <a:endParaRPr lang="en-US"/>
          </a:p>
        </p:txBody>
      </p:sp>
    </p:spTree>
    <p:extLst>
      <p:ext uri="{BB962C8B-B14F-4D97-AF65-F5344CB8AC3E}">
        <p14:creationId xmlns:p14="http://schemas.microsoft.com/office/powerpoint/2010/main" val="3840763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a:t>
            </a:r>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35</a:t>
            </a:fld>
            <a:endParaRPr lang="en-US"/>
          </a:p>
        </p:txBody>
      </p:sp>
    </p:spTree>
    <p:extLst>
      <p:ext uri="{BB962C8B-B14F-4D97-AF65-F5344CB8AC3E}">
        <p14:creationId xmlns:p14="http://schemas.microsoft.com/office/powerpoint/2010/main" val="3157915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059AA-C90B-4DA8-97B6-CA3074822D41}" type="slidenum">
              <a:rPr lang="en-US" smtClean="0"/>
              <a:t>38</a:t>
            </a:fld>
            <a:endParaRPr lang="en-US"/>
          </a:p>
        </p:txBody>
      </p:sp>
    </p:spTree>
    <p:extLst>
      <p:ext uri="{BB962C8B-B14F-4D97-AF65-F5344CB8AC3E}">
        <p14:creationId xmlns:p14="http://schemas.microsoft.com/office/powerpoint/2010/main" val="2921658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a:t>
            </a:r>
          </a:p>
        </p:txBody>
      </p:sp>
      <p:sp>
        <p:nvSpPr>
          <p:cNvPr id="4" name="Slide Number Placeholder 3"/>
          <p:cNvSpPr>
            <a:spLocks noGrp="1"/>
          </p:cNvSpPr>
          <p:nvPr>
            <p:ph type="sldNum" sz="quarter" idx="5"/>
          </p:nvPr>
        </p:nvSpPr>
        <p:spPr/>
        <p:txBody>
          <a:bodyPr/>
          <a:lstStyle/>
          <a:p>
            <a:fld id="{F3B059AA-C90B-4DA8-97B6-CA3074822D41}" type="slidenum">
              <a:rPr lang="en-US" smtClean="0"/>
              <a:t>39</a:t>
            </a:fld>
            <a:endParaRPr lang="en-US"/>
          </a:p>
        </p:txBody>
      </p:sp>
    </p:spTree>
    <p:extLst>
      <p:ext uri="{BB962C8B-B14F-4D97-AF65-F5344CB8AC3E}">
        <p14:creationId xmlns:p14="http://schemas.microsoft.com/office/powerpoint/2010/main" val="3900256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(Diane/Rip?)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ceiling effects</a:t>
            </a:r>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40</a:t>
            </a:fld>
            <a:endParaRPr lang="en-US"/>
          </a:p>
        </p:txBody>
      </p:sp>
    </p:spTree>
    <p:extLst>
      <p:ext uri="{BB962C8B-B14F-4D97-AF65-F5344CB8AC3E}">
        <p14:creationId xmlns:p14="http://schemas.microsoft.com/office/powerpoint/2010/main" val="4225320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AES results were not shown to students, but were included in summary reports to teachers</a:t>
            </a:r>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41</a:t>
            </a:fld>
            <a:endParaRPr lang="en-US"/>
          </a:p>
        </p:txBody>
      </p:sp>
    </p:spTree>
    <p:extLst>
      <p:ext uri="{BB962C8B-B14F-4D97-AF65-F5344CB8AC3E}">
        <p14:creationId xmlns:p14="http://schemas.microsoft.com/office/powerpoint/2010/main" val="1757464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a:t>
            </a:r>
          </a:p>
        </p:txBody>
      </p:sp>
      <p:sp>
        <p:nvSpPr>
          <p:cNvPr id="4" name="Slide Number Placeholder 3"/>
          <p:cNvSpPr>
            <a:spLocks noGrp="1"/>
          </p:cNvSpPr>
          <p:nvPr>
            <p:ph type="sldNum" sz="quarter" idx="5"/>
          </p:nvPr>
        </p:nvSpPr>
        <p:spPr/>
        <p:txBody>
          <a:bodyPr/>
          <a:lstStyle/>
          <a:p>
            <a:fld id="{F3B059AA-C90B-4DA8-97B6-CA3074822D41}" type="slidenum">
              <a:rPr lang="en-US" smtClean="0"/>
              <a:t>42</a:t>
            </a:fld>
            <a:endParaRPr lang="en-US"/>
          </a:p>
        </p:txBody>
      </p:sp>
    </p:spTree>
    <p:extLst>
      <p:ext uri="{BB962C8B-B14F-4D97-AF65-F5344CB8AC3E}">
        <p14:creationId xmlns:p14="http://schemas.microsoft.com/office/powerpoint/2010/main" val="374158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(Elaine)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what’s motivating the line of research we’ve embarked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indent="-171450">
              <a:buFont typeface="Arial" panose="020B0604020202020204" pitchFamily="34" charset="0"/>
              <a:buChar char="•"/>
            </a:pPr>
            <a:r>
              <a:rPr lang="en-US" dirty="0"/>
              <a:t>Recent ambitious reform in literacy standards (e.g., CCSS, 2010) emphasize having students support claims with appropriate text evidence, but students struggle with these skills, likely because literacy and writing instruction has not traditionally focused on writing in response to text </a:t>
            </a:r>
            <a:br>
              <a:rPr lang="en-US" dirty="0"/>
            </a:br>
            <a:endParaRPr lang="en-US" dirty="0"/>
          </a:p>
          <a:p>
            <a:pPr marL="171450" indent="-171450">
              <a:buFont typeface="Arial" panose="020B0604020202020204" pitchFamily="34" charset="0"/>
              <a:buChar char="•"/>
            </a:pPr>
            <a:r>
              <a:rPr lang="en-US" dirty="0"/>
              <a:t>Research on practices that support development of these skills and that inform students’ developmental trajectory is necessary; they may guide development of instructional policies</a:t>
            </a:r>
            <a:br>
              <a:rPr lang="en-US" dirty="0"/>
            </a:br>
            <a:endParaRPr lang="en-US" dirty="0"/>
          </a:p>
          <a:p>
            <a:pPr marL="171450" indent="-171450">
              <a:buFont typeface="Arial" panose="020B0604020202020204" pitchFamily="34" charset="0"/>
              <a:buChar char="•"/>
            </a:pPr>
            <a:r>
              <a:rPr lang="en-US" dirty="0"/>
              <a:t>However, lack of quality assessments to assess students’ text-based writing skills is a barrier to conducting such research; at the time, pre-PARCC, students were rarely asked to write in response to text</a:t>
            </a:r>
            <a:br>
              <a:rPr lang="en-US" dirty="0"/>
            </a:br>
            <a:endParaRPr lang="en-US" dirty="0"/>
          </a:p>
          <a:p>
            <a:pPr marL="171450" indent="-171450">
              <a:buFont typeface="Arial" panose="020B0604020202020204" pitchFamily="34" charset="0"/>
              <a:buChar char="•"/>
            </a:pPr>
            <a:r>
              <a:rPr lang="en-US" dirty="0"/>
              <a:t>Furthermore, a method for scoring such assessments at-scale is needed; in contrast to most existing systems, such a system should assess substantive constructs of writing and demonstrate validity, in addition to reliability, of scores </a:t>
            </a:r>
            <a:br>
              <a:rPr lang="en-US" dirty="0"/>
            </a:br>
            <a:endParaRPr lang="en-US" dirty="0"/>
          </a:p>
          <a:p>
            <a:pPr marL="171450" indent="-171450">
              <a:buFont typeface="Arial" panose="020B0604020202020204" pitchFamily="34" charset="0"/>
              <a:buChar char="•"/>
            </a:pPr>
            <a:r>
              <a:rPr lang="en-US" dirty="0"/>
              <a:t>Features of the automated essay scoring (AES) system can be leveraged into formative feedback system to inform teachers’ instruction and students’ response-to-text writing improvement</a:t>
            </a:r>
          </a:p>
        </p:txBody>
      </p:sp>
      <p:sp>
        <p:nvSpPr>
          <p:cNvPr id="4" name="Slide Number Placeholder 3"/>
          <p:cNvSpPr>
            <a:spLocks noGrp="1"/>
          </p:cNvSpPr>
          <p:nvPr>
            <p:ph type="sldNum" sz="quarter" idx="5"/>
          </p:nvPr>
        </p:nvSpPr>
        <p:spPr/>
        <p:txBody>
          <a:bodyPr/>
          <a:lstStyle/>
          <a:p>
            <a:fld id="{F3B059AA-C90B-4DA8-97B6-CA3074822D41}" type="slidenum">
              <a:rPr lang="en-US" smtClean="0"/>
              <a:t>4</a:t>
            </a:fld>
            <a:endParaRPr lang="en-US"/>
          </a:p>
        </p:txBody>
      </p:sp>
    </p:spTree>
    <p:extLst>
      <p:ext uri="{BB962C8B-B14F-4D97-AF65-F5344CB8AC3E}">
        <p14:creationId xmlns:p14="http://schemas.microsoft.com/office/powerpoint/2010/main" val="73108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(Rip/Lindsay?)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where this all started was the development of a research tool to enable us/the field to study teachers’ instruction and students proficiency in text-based writing.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called what we developed the Response-to-Text Assessment (RTA).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5</a:t>
            </a:fld>
            <a:endParaRPr lang="en-US"/>
          </a:p>
        </p:txBody>
      </p:sp>
    </p:spTree>
    <p:extLst>
      <p:ext uri="{BB962C8B-B14F-4D97-AF65-F5344CB8AC3E}">
        <p14:creationId xmlns:p14="http://schemas.microsoft.com/office/powerpoint/2010/main" val="58833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(Rip/Lindsay?)</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RTA is a classroom writing task/assessment for 5</a:t>
            </a:r>
            <a:r>
              <a:rPr lang="en-US" baseline="30000" dirty="0"/>
              <a:t>th</a:t>
            </a:r>
            <a:r>
              <a:rPr lang="en-US" dirty="0"/>
              <a:t>-8</a:t>
            </a:r>
            <a:r>
              <a:rPr lang="en-US" baseline="30000" dirty="0"/>
              <a:t>th</a:t>
            </a:r>
            <a:r>
              <a:rPr lang="en-US" dirty="0"/>
              <a:t> grade students</a:t>
            </a:r>
          </a:p>
          <a:p>
            <a:pPr marL="171450" indent="-171450">
              <a:buFont typeface="Arial" panose="020B0604020202020204" pitchFamily="34" charset="0"/>
              <a:buChar char="•"/>
            </a:pPr>
            <a:r>
              <a:rPr lang="en-US" dirty="0"/>
              <a:t>It is based on non-fiction </a:t>
            </a:r>
            <a:r>
              <a:rPr lang="en-US" i="1" dirty="0"/>
              <a:t>Times for Kids </a:t>
            </a:r>
            <a:r>
              <a:rPr lang="en-US" dirty="0"/>
              <a:t>article about Millennium Villages Project (MVP), a UN initiative to help sub-Saharan African countries achieve better quality of life</a:t>
            </a:r>
          </a:p>
          <a:p>
            <a:pPr marL="171450" indent="-171450">
              <a:buFont typeface="Arial" panose="020B0604020202020204" pitchFamily="34" charset="0"/>
              <a:buChar char="•"/>
            </a:pPr>
            <a:r>
              <a:rPr lang="en-US" dirty="0"/>
              <a:t>We actually have another version of the RTA, based on an article about space exploration, that we are also working with, but today we’ll focus on our work with the MVP article.</a:t>
            </a:r>
          </a:p>
          <a:p>
            <a:pPr marL="171450" indent="-171450">
              <a:buFont typeface="Arial" panose="020B0604020202020204" pitchFamily="34" charset="0"/>
              <a:buChar char="•"/>
            </a:pPr>
            <a:r>
              <a:rPr lang="en-US" dirty="0"/>
              <a:t>Assessment administration involves teacher reading the article aloud to students while students follow along in their own copy. Drawing on </a:t>
            </a:r>
            <a:r>
              <a:rPr lang="en-US" i="1" dirty="0"/>
              <a:t>Questioning the Author </a:t>
            </a:r>
            <a:r>
              <a:rPr lang="en-US" i="0" dirty="0"/>
              <a:t>technique, teacher</a:t>
            </a:r>
            <a:r>
              <a:rPr lang="en-US" dirty="0"/>
              <a:t> pauses to define vocabulary we have identified and to ask comprehension questions we have provided.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6</a:t>
            </a:fld>
            <a:endParaRPr lang="en-US"/>
          </a:p>
        </p:txBody>
      </p:sp>
    </p:spTree>
    <p:extLst>
      <p:ext uri="{BB962C8B-B14F-4D97-AF65-F5344CB8AC3E}">
        <p14:creationId xmlns:p14="http://schemas.microsoft.com/office/powerpoint/2010/main" val="2278891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(Rip/Lindsay?)</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Then, teachers give students this writing prompt. And they respond on their own. </a:t>
            </a:r>
          </a:p>
          <a:p>
            <a:pPr marL="171450" indent="-171450">
              <a:buFont typeface="Arial" panose="020B0604020202020204" pitchFamily="34" charset="0"/>
              <a:buChar char="•"/>
            </a:pPr>
            <a:r>
              <a:rPr lang="en-US" dirty="0"/>
              <a:t>The whole administration takes about 1 hour. Students should have about 40 minutes to write.</a:t>
            </a:r>
          </a:p>
          <a:p>
            <a:pPr marL="171450" indent="-171450">
              <a:buFont typeface="Arial" panose="020B0604020202020204" pitchFamily="34" charset="0"/>
              <a:buChar char="•"/>
            </a:pPr>
            <a:r>
              <a:rPr lang="en-US" dirty="0"/>
              <a:t>For details about development and administration, see our published articles.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7</a:t>
            </a:fld>
            <a:endParaRPr lang="en-US"/>
          </a:p>
        </p:txBody>
      </p:sp>
    </p:spTree>
    <p:extLst>
      <p:ext uri="{BB962C8B-B14F-4D97-AF65-F5344CB8AC3E}">
        <p14:creationId xmlns:p14="http://schemas.microsoft.com/office/powerpoint/2010/main" val="172359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(Rip/Lindsay?)</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RTA is scored along 5 dimensions with 4-point rubric</a:t>
            </a:r>
          </a:p>
          <a:p>
            <a:pPr marL="171450" indent="-171450">
              <a:buFont typeface="Arial" panose="020B0604020202020204" pitchFamily="34" charset="0"/>
              <a:buChar char="•"/>
            </a:pPr>
            <a:r>
              <a:rPr lang="en-US" dirty="0"/>
              <a:t>Here is an excerpt of the rubric, showing the criteria for top scores</a:t>
            </a:r>
          </a:p>
          <a:p>
            <a:pPr marL="171450" indent="-171450">
              <a:buFont typeface="Arial" panose="020B0604020202020204" pitchFamily="34" charset="0"/>
              <a:buChar char="•"/>
            </a:pPr>
            <a:r>
              <a:rPr lang="en-US" dirty="0"/>
              <a:t>As we develop automated essay scoring system, we focused on Evidence Use because…</a:t>
            </a:r>
          </a:p>
          <a:p>
            <a:pPr marL="628650" lvl="1" indent="-171450">
              <a:buFont typeface="Arial" panose="020B0604020202020204" pitchFamily="34" charset="0"/>
              <a:buChar char="•"/>
            </a:pPr>
            <a:r>
              <a:rPr lang="en-US" b="0" dirty="0"/>
              <a:t>Importance in CCSS and ELA curriculum</a:t>
            </a:r>
          </a:p>
          <a:p>
            <a:pPr marL="628650" lvl="1" indent="-171450">
              <a:buFont typeface="Arial" panose="020B0604020202020204" pitchFamily="34" charset="0"/>
              <a:buChar char="•"/>
            </a:pPr>
            <a:r>
              <a:rPr lang="en-US" b="0" dirty="0"/>
              <a:t>Other AES systems have tended to focus on less substantive dimensions (or holistic scoring)</a:t>
            </a:r>
          </a:p>
          <a:p>
            <a:pPr marL="171450" lvl="0" indent="-171450">
              <a:buFont typeface="Arial" panose="020B0604020202020204" pitchFamily="34" charset="0"/>
              <a:buChar char="•"/>
            </a:pPr>
            <a:r>
              <a:rPr lang="en-US" b="0" dirty="0"/>
              <a:t>So for the past years and for the rest of the presentation, we’ll focus on Evidence specifically.</a:t>
            </a:r>
          </a:p>
        </p:txBody>
      </p:sp>
      <p:sp>
        <p:nvSpPr>
          <p:cNvPr id="4" name="Slide Number Placeholder 3"/>
          <p:cNvSpPr>
            <a:spLocks noGrp="1"/>
          </p:cNvSpPr>
          <p:nvPr>
            <p:ph type="sldNum" sz="quarter" idx="5"/>
          </p:nvPr>
        </p:nvSpPr>
        <p:spPr/>
        <p:txBody>
          <a:bodyPr/>
          <a:lstStyle/>
          <a:p>
            <a:fld id="{F3B059AA-C90B-4DA8-97B6-CA3074822D41}" type="slidenum">
              <a:rPr lang="en-US" smtClean="0"/>
              <a:t>8</a:t>
            </a:fld>
            <a:endParaRPr lang="en-US"/>
          </a:p>
        </p:txBody>
      </p:sp>
    </p:spTree>
    <p:extLst>
      <p:ext uri="{BB962C8B-B14F-4D97-AF65-F5344CB8AC3E}">
        <p14:creationId xmlns:p14="http://schemas.microsoft.com/office/powerpoint/2010/main" val="4451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(Rip/Lindsay?)</a:t>
            </a:r>
          </a:p>
          <a:p>
            <a:endParaRPr lang="en-US" dirty="0"/>
          </a:p>
          <a:p>
            <a:r>
              <a:rPr lang="en-US" dirty="0"/>
              <a:t>Just so you have a sense of the student responses and use of evidence, here are examples of two responses that receive a score of 1 on Evidence Use. </a:t>
            </a:r>
          </a:p>
          <a:p>
            <a:endParaRPr lang="en-US" dirty="0"/>
          </a:p>
          <a:p>
            <a:r>
              <a:rPr lang="en-US" dirty="0"/>
              <a:t>Yellow highlight represents reference to the text. So the first sample made some references to the text, though it did not use the text in service of answering the prompt. In the second sample, no text-based evidence was used at all.</a:t>
            </a:r>
          </a:p>
          <a:p>
            <a:endParaRPr lang="en-US" dirty="0"/>
          </a:p>
          <a:p>
            <a:r>
              <a:rPr lang="en-US" dirty="0"/>
              <a:t>---------</a:t>
            </a:r>
          </a:p>
          <a:p>
            <a:endParaRPr lang="en-US" dirty="0"/>
          </a:p>
          <a:p>
            <a:r>
              <a:rPr lang="en-US" dirty="0"/>
              <a:t>The </a:t>
            </a:r>
            <a:r>
              <a:rPr lang="en-US" dirty="0" err="1"/>
              <a:t>Millenium</a:t>
            </a:r>
            <a:r>
              <a:rPr lang="en-US" dirty="0"/>
              <a:t> Village</a:t>
            </a:r>
            <a:r>
              <a:rPr lang="en-US" baseline="0" dirty="0"/>
              <a:t> has *problems* with the *mosquitoes* and got sick and some </a:t>
            </a:r>
            <a:r>
              <a:rPr lang="en-US" baseline="0" dirty="0" err="1"/>
              <a:t>Millenium</a:t>
            </a:r>
            <a:r>
              <a:rPr lang="en-US" baseline="0" dirty="0"/>
              <a:t> didn’t have the money to get their kids bed nets so they got sick and took them to the hospital had 1 bed for the kids So I think we should learn about them so we can be aware for *mosquitoes* so you won’t get it and get sick so we *should know* this</a:t>
            </a:r>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0878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86663BE-5FB2-1B48-807A-7A11F9558049}" type="datetime1">
              <a:rPr lang="en-US" smtClean="0"/>
              <a:t>2/19/2019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9E5DC"/>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584516-DE8A-459E-9E1F-8F893ECC2A04}" type="slidenum">
              <a:rPr lang="en-US" smtClean="0">
                <a:solidFill>
                  <a:srgbClr val="E9E5DC"/>
                </a:solidFill>
              </a:rPr>
              <a:pPr/>
              <a:t>‹#›</a:t>
            </a:fld>
            <a:endParaRPr lang="en-US">
              <a:solidFill>
                <a:srgbClr val="E9E5DC"/>
              </a:solidFill>
            </a:endParaRPr>
          </a:p>
        </p:txBody>
      </p:sp>
    </p:spTree>
    <p:extLst>
      <p:ext uri="{BB962C8B-B14F-4D97-AF65-F5344CB8AC3E}">
        <p14:creationId xmlns:p14="http://schemas.microsoft.com/office/powerpoint/2010/main" val="35103649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5BFAA2-5716-2741-B364-C7A0AC095DFE}"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180195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903035F-952A-2346-964F-3A15C5F68961}"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696464"/>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54283264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C4ED687-EB85-1B41-ACFD-6A29FFB57017}" type="datetime1">
              <a:rPr lang="en-US" smtClean="0"/>
              <a:t>2/19/2019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9E5DC"/>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584516-DE8A-459E-9E1F-8F893ECC2A04}" type="slidenum">
              <a:rPr lang="en-US" smtClean="0">
                <a:solidFill>
                  <a:srgbClr val="E9E5DC"/>
                </a:solidFill>
              </a:rPr>
              <a:pPr/>
              <a:t>‹#›</a:t>
            </a:fld>
            <a:endParaRPr lang="en-US">
              <a:solidFill>
                <a:srgbClr val="E9E5DC"/>
              </a:solidFill>
            </a:endParaRPr>
          </a:p>
        </p:txBody>
      </p:sp>
    </p:spTree>
    <p:extLst>
      <p:ext uri="{BB962C8B-B14F-4D97-AF65-F5344CB8AC3E}">
        <p14:creationId xmlns:p14="http://schemas.microsoft.com/office/powerpoint/2010/main" val="100199461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lvl1pPr>
              <a:defRPr sz="4000" cap="all" baseline="0"/>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4AF34803-9E3D-154A-907C-D5EC99541368}"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lvl1pPr>
              <a:defRPr>
                <a:solidFill>
                  <a:schemeClr val="tx1"/>
                </a:solidFill>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381810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0949B5EF-B207-5F4D-BAFA-4FF3758F0C3B}" type="datetime1">
              <a:rPr lang="en-US" smtClean="0">
                <a:solidFill>
                  <a:srgbClr val="696464"/>
                </a:solidFill>
              </a:rPr>
              <a:t>2/19/2019</a:t>
            </a:fld>
            <a:endParaRPr lang="en-US">
              <a:solidFill>
                <a:srgbClr val="696464"/>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584516-DE8A-459E-9E1F-8F893ECC2A04}"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696464"/>
              </a:solidFill>
            </a:endParaRPr>
          </a:p>
        </p:txBody>
      </p:sp>
    </p:spTree>
    <p:extLst>
      <p:ext uri="{BB962C8B-B14F-4D97-AF65-F5344CB8AC3E}">
        <p14:creationId xmlns:p14="http://schemas.microsoft.com/office/powerpoint/2010/main" val="207575517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83C2563-7742-6A42-93E1-82FC2C73B355}" type="datetime1">
              <a:rPr lang="en-US" smtClean="0">
                <a:solidFill>
                  <a:srgbClr val="696464"/>
                </a:solidFill>
              </a:rPr>
              <a:t>2/19/2019</a:t>
            </a:fld>
            <a:endParaRPr lang="en-US">
              <a:solidFill>
                <a:srgbClr val="696464"/>
              </a:solidFill>
            </a:endParaRPr>
          </a:p>
        </p:txBody>
      </p:sp>
      <p:sp>
        <p:nvSpPr>
          <p:cNvPr id="10" name="Slide Number Placeholder 9"/>
          <p:cNvSpPr>
            <a:spLocks noGrp="1"/>
          </p:cNvSpPr>
          <p:nvPr>
            <p:ph type="sldNum" sz="quarter" idx="16"/>
          </p:nvPr>
        </p:nvSpPr>
        <p:spPr/>
        <p:txBody>
          <a:bodyPr rtlCol="0"/>
          <a:lstStyle/>
          <a:p>
            <a:fld id="{CB584516-DE8A-459E-9E1F-8F893ECC2A0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696464"/>
              </a:solidFill>
            </a:endParaRPr>
          </a:p>
        </p:txBody>
      </p:sp>
    </p:spTree>
    <p:extLst>
      <p:ext uri="{BB962C8B-B14F-4D97-AF65-F5344CB8AC3E}">
        <p14:creationId xmlns:p14="http://schemas.microsoft.com/office/powerpoint/2010/main" val="1472524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A667858-EAF7-974A-B5EA-6B44D5559374}" type="datetime1">
              <a:rPr lang="en-US" smtClean="0">
                <a:solidFill>
                  <a:srgbClr val="696464"/>
                </a:solidFill>
              </a:rPr>
              <a:t>2/19/2019</a:t>
            </a:fld>
            <a:endParaRPr lang="en-US">
              <a:solidFill>
                <a:srgbClr val="696464"/>
              </a:solidFill>
            </a:endParaRPr>
          </a:p>
        </p:txBody>
      </p:sp>
      <p:sp>
        <p:nvSpPr>
          <p:cNvPr id="12" name="Slide Number Placeholder 11"/>
          <p:cNvSpPr>
            <a:spLocks noGrp="1"/>
          </p:cNvSpPr>
          <p:nvPr>
            <p:ph type="sldNum" sz="quarter" idx="16"/>
          </p:nvPr>
        </p:nvSpPr>
        <p:spPr/>
        <p:txBody>
          <a:bodyPr rtlCol="0"/>
          <a:lstStyle/>
          <a:p>
            <a:fld id="{CB584516-DE8A-459E-9E1F-8F893ECC2A0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696464"/>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223678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26E472B-500F-AC44-8FC0-CEC22E95BC33}" type="datetime1">
              <a:rPr lang="en-US" smtClean="0">
                <a:solidFill>
                  <a:srgbClr val="696464"/>
                </a:solidFill>
              </a:rPr>
              <a:t>2/19/2019</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Tree>
    <p:extLst>
      <p:ext uri="{BB962C8B-B14F-4D97-AF65-F5344CB8AC3E}">
        <p14:creationId xmlns:p14="http://schemas.microsoft.com/office/powerpoint/2010/main" val="3946898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68C62-25F1-A24C-B0B9-6BC527579BCC}" type="datetime1">
              <a:rPr lang="en-US" smtClean="0">
                <a:solidFill>
                  <a:srgbClr val="696464"/>
                </a:solidFill>
              </a:rPr>
              <a:t>2/19/2019</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B584516-DE8A-459E-9E1F-8F893ECC2A04}" type="slidenum">
              <a:rPr lang="en-US" smtClean="0">
                <a:solidFill>
                  <a:srgbClr val="696464"/>
                </a:solidFill>
              </a:rPr>
              <a:pPr/>
              <a:t>‹#›</a:t>
            </a:fld>
            <a:endParaRPr lang="en-US">
              <a:solidFill>
                <a:srgbClr val="696464"/>
              </a:solidFill>
            </a:endParaRPr>
          </a:p>
        </p:txBody>
      </p:sp>
    </p:spTree>
    <p:extLst>
      <p:ext uri="{BB962C8B-B14F-4D97-AF65-F5344CB8AC3E}">
        <p14:creationId xmlns:p14="http://schemas.microsoft.com/office/powerpoint/2010/main" val="877372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endParaRPr kumimoji="0" lang="en-US" dirty="0"/>
          </a:p>
        </p:txBody>
      </p:sp>
      <p:sp>
        <p:nvSpPr>
          <p:cNvPr id="5" name="Date Placeholder 4"/>
          <p:cNvSpPr>
            <a:spLocks noGrp="1"/>
          </p:cNvSpPr>
          <p:nvPr>
            <p:ph type="dt" sz="half" idx="10"/>
          </p:nvPr>
        </p:nvSpPr>
        <p:spPr/>
        <p:txBody>
          <a:bodyPr/>
          <a:lstStyle/>
          <a:p>
            <a:fld id="{CB994C5A-4B83-544C-A2CE-93A57240D8D4}" type="datetime1">
              <a:rPr lang="en-US" smtClean="0">
                <a:solidFill>
                  <a:srgbClr val="696464"/>
                </a:solidFill>
              </a:rPr>
              <a:t>2/19/2019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5871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lvl1pPr>
              <a:defRPr sz="4000" cap="all" baseline="0"/>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31FD51C1-AD4B-5744-B431-AB10D49080BF}"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lvl1pPr>
              <a:defRPr>
                <a:solidFill>
                  <a:schemeClr val="tx1"/>
                </a:solidFill>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3576844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A76168A1-4239-194B-9FF0-694E2F1D8046}" type="datetime1">
              <a:rPr lang="en-US" smtClean="0">
                <a:solidFill>
                  <a:srgbClr val="696464"/>
                </a:solidFill>
              </a:rPr>
              <a:t>2/19/2019</a:t>
            </a:fld>
            <a:endParaRPr lang="en-US">
              <a:solidFill>
                <a:srgbClr val="696464"/>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B584516-DE8A-459E-9E1F-8F893ECC2A0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696464"/>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24519369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B01AA4-FC30-0347-92E8-3D9C18DC5171}"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3142897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E118E57-BA85-F84E-882E-2B35E25031D5}"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696464"/>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304200848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BFF6816-7C1E-974B-BDED-5CC92534E166}" type="datetime1">
              <a:rPr lang="en-US" smtClean="0"/>
              <a:t>2/19/2019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9E5DC"/>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584516-DE8A-459E-9E1F-8F893ECC2A04}" type="slidenum">
              <a:rPr lang="en-US" smtClean="0">
                <a:solidFill>
                  <a:srgbClr val="E9E5DC"/>
                </a:solidFill>
              </a:rPr>
              <a:pPr/>
              <a:t>‹#›</a:t>
            </a:fld>
            <a:endParaRPr lang="en-US">
              <a:solidFill>
                <a:srgbClr val="E9E5DC"/>
              </a:solidFill>
            </a:endParaRPr>
          </a:p>
        </p:txBody>
      </p:sp>
    </p:spTree>
    <p:extLst>
      <p:ext uri="{BB962C8B-B14F-4D97-AF65-F5344CB8AC3E}">
        <p14:creationId xmlns:p14="http://schemas.microsoft.com/office/powerpoint/2010/main" val="388709429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lvl1pPr>
              <a:defRPr sz="4000" cap="all" baseline="0"/>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94FE8B93-195B-0D4E-B406-5D75AE88DFD1}"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lvl1pPr>
              <a:defRPr>
                <a:solidFill>
                  <a:schemeClr val="tx1"/>
                </a:solidFill>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574801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0252AC6-1486-B549-9E82-E0B149744E91}" type="datetime1">
              <a:rPr lang="en-US" smtClean="0">
                <a:solidFill>
                  <a:srgbClr val="696464"/>
                </a:solidFill>
              </a:rPr>
              <a:t>2/19/2019</a:t>
            </a:fld>
            <a:endParaRPr lang="en-US">
              <a:solidFill>
                <a:srgbClr val="696464"/>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584516-DE8A-459E-9E1F-8F893ECC2A04}"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696464"/>
              </a:solidFill>
            </a:endParaRPr>
          </a:p>
        </p:txBody>
      </p:sp>
    </p:spTree>
    <p:extLst>
      <p:ext uri="{BB962C8B-B14F-4D97-AF65-F5344CB8AC3E}">
        <p14:creationId xmlns:p14="http://schemas.microsoft.com/office/powerpoint/2010/main" val="235657608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A0C3CF57-2EE9-1E44-8F74-C15DEB6E9536}" type="datetime1">
              <a:rPr lang="en-US" smtClean="0">
                <a:solidFill>
                  <a:srgbClr val="696464"/>
                </a:solidFill>
              </a:rPr>
              <a:t>2/19/2019</a:t>
            </a:fld>
            <a:endParaRPr lang="en-US">
              <a:solidFill>
                <a:srgbClr val="696464"/>
              </a:solidFill>
            </a:endParaRPr>
          </a:p>
        </p:txBody>
      </p:sp>
      <p:sp>
        <p:nvSpPr>
          <p:cNvPr id="10" name="Slide Number Placeholder 9"/>
          <p:cNvSpPr>
            <a:spLocks noGrp="1"/>
          </p:cNvSpPr>
          <p:nvPr>
            <p:ph type="sldNum" sz="quarter" idx="16"/>
          </p:nvPr>
        </p:nvSpPr>
        <p:spPr/>
        <p:txBody>
          <a:bodyPr rtlCol="0"/>
          <a:lstStyle/>
          <a:p>
            <a:fld id="{CB584516-DE8A-459E-9E1F-8F893ECC2A0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696464"/>
              </a:solidFill>
            </a:endParaRPr>
          </a:p>
        </p:txBody>
      </p:sp>
    </p:spTree>
    <p:extLst>
      <p:ext uri="{BB962C8B-B14F-4D97-AF65-F5344CB8AC3E}">
        <p14:creationId xmlns:p14="http://schemas.microsoft.com/office/powerpoint/2010/main" val="413321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FD3B24B-B35B-2145-B509-2C5F13093467}" type="datetime1">
              <a:rPr lang="en-US" smtClean="0">
                <a:solidFill>
                  <a:srgbClr val="696464"/>
                </a:solidFill>
              </a:rPr>
              <a:t>2/19/2019</a:t>
            </a:fld>
            <a:endParaRPr lang="en-US">
              <a:solidFill>
                <a:srgbClr val="696464"/>
              </a:solidFill>
            </a:endParaRPr>
          </a:p>
        </p:txBody>
      </p:sp>
      <p:sp>
        <p:nvSpPr>
          <p:cNvPr id="12" name="Slide Number Placeholder 11"/>
          <p:cNvSpPr>
            <a:spLocks noGrp="1"/>
          </p:cNvSpPr>
          <p:nvPr>
            <p:ph type="sldNum" sz="quarter" idx="16"/>
          </p:nvPr>
        </p:nvSpPr>
        <p:spPr/>
        <p:txBody>
          <a:bodyPr rtlCol="0"/>
          <a:lstStyle/>
          <a:p>
            <a:fld id="{CB584516-DE8A-459E-9E1F-8F893ECC2A0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696464"/>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587004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B60F167-35F6-AB4C-89E9-C3887EDB0684}" type="datetime1">
              <a:rPr lang="en-US" smtClean="0">
                <a:solidFill>
                  <a:srgbClr val="696464"/>
                </a:solidFill>
              </a:rPr>
              <a:t>2/19/2019</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Tree>
    <p:extLst>
      <p:ext uri="{BB962C8B-B14F-4D97-AF65-F5344CB8AC3E}">
        <p14:creationId xmlns:p14="http://schemas.microsoft.com/office/powerpoint/2010/main" val="2731844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30C45-8A24-2844-BCCA-645ADE5129FE}" type="datetime1">
              <a:rPr lang="en-US" smtClean="0">
                <a:solidFill>
                  <a:srgbClr val="696464"/>
                </a:solidFill>
              </a:rPr>
              <a:t>2/19/2019</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B584516-DE8A-459E-9E1F-8F893ECC2A04}" type="slidenum">
              <a:rPr lang="en-US" smtClean="0">
                <a:solidFill>
                  <a:srgbClr val="696464"/>
                </a:solidFill>
              </a:rPr>
              <a:pPr/>
              <a:t>‹#›</a:t>
            </a:fld>
            <a:endParaRPr lang="en-US">
              <a:solidFill>
                <a:srgbClr val="696464"/>
              </a:solidFill>
            </a:endParaRPr>
          </a:p>
        </p:txBody>
      </p:sp>
    </p:spTree>
    <p:extLst>
      <p:ext uri="{BB962C8B-B14F-4D97-AF65-F5344CB8AC3E}">
        <p14:creationId xmlns:p14="http://schemas.microsoft.com/office/powerpoint/2010/main" val="235458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2C83D90C-6D5D-AC45-BB2D-DE966AE69F1F}" type="datetime1">
              <a:rPr lang="en-US" smtClean="0">
                <a:solidFill>
                  <a:srgbClr val="696464"/>
                </a:solidFill>
              </a:rPr>
              <a:t>2/19/2019</a:t>
            </a:fld>
            <a:endParaRPr lang="en-US">
              <a:solidFill>
                <a:srgbClr val="696464"/>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584516-DE8A-459E-9E1F-8F893ECC2A04}"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696464"/>
              </a:solidFill>
            </a:endParaRPr>
          </a:p>
        </p:txBody>
      </p:sp>
    </p:spTree>
    <p:extLst>
      <p:ext uri="{BB962C8B-B14F-4D97-AF65-F5344CB8AC3E}">
        <p14:creationId xmlns:p14="http://schemas.microsoft.com/office/powerpoint/2010/main" val="294709355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endParaRPr kumimoji="0" lang="en-US" dirty="0"/>
          </a:p>
        </p:txBody>
      </p:sp>
      <p:sp>
        <p:nvSpPr>
          <p:cNvPr id="5" name="Date Placeholder 4"/>
          <p:cNvSpPr>
            <a:spLocks noGrp="1"/>
          </p:cNvSpPr>
          <p:nvPr>
            <p:ph type="dt" sz="half" idx="10"/>
          </p:nvPr>
        </p:nvSpPr>
        <p:spPr/>
        <p:txBody>
          <a:bodyPr/>
          <a:lstStyle/>
          <a:p>
            <a:fld id="{2F8E6CE5-B9E8-0E4A-9006-21EBD888DC67}" type="datetime1">
              <a:rPr lang="en-US" smtClean="0">
                <a:solidFill>
                  <a:srgbClr val="696464"/>
                </a:solidFill>
              </a:rPr>
              <a:t>2/19/2019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31029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44C78289-E0D5-2042-9C33-B326CACACD04}" type="datetime1">
              <a:rPr lang="en-US" smtClean="0">
                <a:solidFill>
                  <a:srgbClr val="696464"/>
                </a:solidFill>
              </a:rPr>
              <a:t>2/19/2019</a:t>
            </a:fld>
            <a:endParaRPr lang="en-US">
              <a:solidFill>
                <a:srgbClr val="696464"/>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B584516-DE8A-459E-9E1F-8F893ECC2A0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696464"/>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42202498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B8C683-32C6-3C43-BBB0-7A57E51F8EE8}"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2901240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4B5DA24-0C94-354F-8D3F-E20C5849DC59}"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696464"/>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127416997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F932C1F-021F-444B-8513-6106D5CEB7E4}" type="datetime1">
              <a:rPr lang="en-US" smtClean="0"/>
              <a:t>2/19/2019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9E5DC"/>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584516-DE8A-459E-9E1F-8F893ECC2A04}" type="slidenum">
              <a:rPr lang="en-US" smtClean="0">
                <a:solidFill>
                  <a:srgbClr val="E9E5DC"/>
                </a:solidFill>
              </a:rPr>
              <a:pPr/>
              <a:t>‹#›</a:t>
            </a:fld>
            <a:endParaRPr lang="en-US">
              <a:solidFill>
                <a:srgbClr val="E9E5DC"/>
              </a:solidFill>
            </a:endParaRPr>
          </a:p>
        </p:txBody>
      </p:sp>
    </p:spTree>
    <p:extLst>
      <p:ext uri="{BB962C8B-B14F-4D97-AF65-F5344CB8AC3E}">
        <p14:creationId xmlns:p14="http://schemas.microsoft.com/office/powerpoint/2010/main" val="212725308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lvl1pPr>
              <a:defRPr sz="4000" cap="all" baseline="0"/>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2BADE461-A013-3F47-9254-A1FEB6076C65}"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lvl1pPr>
              <a:defRPr>
                <a:solidFill>
                  <a:schemeClr val="tx1"/>
                </a:solidFill>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4129005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093EF8B-FBF6-124D-9B8C-99DEA841F79E}" type="datetime1">
              <a:rPr lang="en-US" smtClean="0">
                <a:solidFill>
                  <a:srgbClr val="696464"/>
                </a:solidFill>
              </a:rPr>
              <a:t>2/19/2019</a:t>
            </a:fld>
            <a:endParaRPr lang="en-US">
              <a:solidFill>
                <a:srgbClr val="696464"/>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584516-DE8A-459E-9E1F-8F893ECC2A04}"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696464"/>
              </a:solidFill>
            </a:endParaRPr>
          </a:p>
        </p:txBody>
      </p:sp>
    </p:spTree>
    <p:extLst>
      <p:ext uri="{BB962C8B-B14F-4D97-AF65-F5344CB8AC3E}">
        <p14:creationId xmlns:p14="http://schemas.microsoft.com/office/powerpoint/2010/main" val="7128362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4D8467A-5EB2-184D-BB95-3E04ECA34E2B}" type="datetime1">
              <a:rPr lang="en-US" smtClean="0">
                <a:solidFill>
                  <a:srgbClr val="696464"/>
                </a:solidFill>
              </a:rPr>
              <a:t>2/19/2019</a:t>
            </a:fld>
            <a:endParaRPr lang="en-US">
              <a:solidFill>
                <a:srgbClr val="696464"/>
              </a:solidFill>
            </a:endParaRPr>
          </a:p>
        </p:txBody>
      </p:sp>
      <p:sp>
        <p:nvSpPr>
          <p:cNvPr id="10" name="Slide Number Placeholder 9"/>
          <p:cNvSpPr>
            <a:spLocks noGrp="1"/>
          </p:cNvSpPr>
          <p:nvPr>
            <p:ph type="sldNum" sz="quarter" idx="16"/>
          </p:nvPr>
        </p:nvSpPr>
        <p:spPr/>
        <p:txBody>
          <a:bodyPr rtlCol="0"/>
          <a:lstStyle/>
          <a:p>
            <a:fld id="{CB584516-DE8A-459E-9E1F-8F893ECC2A0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696464"/>
              </a:solidFill>
            </a:endParaRPr>
          </a:p>
        </p:txBody>
      </p:sp>
    </p:spTree>
    <p:extLst>
      <p:ext uri="{BB962C8B-B14F-4D97-AF65-F5344CB8AC3E}">
        <p14:creationId xmlns:p14="http://schemas.microsoft.com/office/powerpoint/2010/main" val="2693307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964CE2FD-7490-5149-8444-57B2B17F36C0}" type="datetime1">
              <a:rPr lang="en-US" smtClean="0">
                <a:solidFill>
                  <a:srgbClr val="696464"/>
                </a:solidFill>
              </a:rPr>
              <a:t>2/19/2019</a:t>
            </a:fld>
            <a:endParaRPr lang="en-US">
              <a:solidFill>
                <a:srgbClr val="696464"/>
              </a:solidFill>
            </a:endParaRPr>
          </a:p>
        </p:txBody>
      </p:sp>
      <p:sp>
        <p:nvSpPr>
          <p:cNvPr id="12" name="Slide Number Placeholder 11"/>
          <p:cNvSpPr>
            <a:spLocks noGrp="1"/>
          </p:cNvSpPr>
          <p:nvPr>
            <p:ph type="sldNum" sz="quarter" idx="16"/>
          </p:nvPr>
        </p:nvSpPr>
        <p:spPr/>
        <p:txBody>
          <a:bodyPr rtlCol="0"/>
          <a:lstStyle/>
          <a:p>
            <a:fld id="{CB584516-DE8A-459E-9E1F-8F893ECC2A0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696464"/>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908895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F83BD73-0B69-EE4B-BFE3-5D12F590375B}" type="datetime1">
              <a:rPr lang="en-US" smtClean="0">
                <a:solidFill>
                  <a:srgbClr val="696464"/>
                </a:solidFill>
              </a:rPr>
              <a:t>2/19/2019</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Tree>
    <p:extLst>
      <p:ext uri="{BB962C8B-B14F-4D97-AF65-F5344CB8AC3E}">
        <p14:creationId xmlns:p14="http://schemas.microsoft.com/office/powerpoint/2010/main" val="30182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BFBC221-8B33-DD47-88EE-1374D6A91827}" type="datetime1">
              <a:rPr lang="en-US" smtClean="0">
                <a:solidFill>
                  <a:srgbClr val="696464"/>
                </a:solidFill>
              </a:rPr>
              <a:t>2/19/2019</a:t>
            </a:fld>
            <a:endParaRPr lang="en-US">
              <a:solidFill>
                <a:srgbClr val="696464"/>
              </a:solidFill>
            </a:endParaRPr>
          </a:p>
        </p:txBody>
      </p:sp>
      <p:sp>
        <p:nvSpPr>
          <p:cNvPr id="10" name="Slide Number Placeholder 9"/>
          <p:cNvSpPr>
            <a:spLocks noGrp="1"/>
          </p:cNvSpPr>
          <p:nvPr>
            <p:ph type="sldNum" sz="quarter" idx="16"/>
          </p:nvPr>
        </p:nvSpPr>
        <p:spPr/>
        <p:txBody>
          <a:bodyPr rtlCol="0"/>
          <a:lstStyle/>
          <a:p>
            <a:fld id="{CB584516-DE8A-459E-9E1F-8F893ECC2A0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696464"/>
              </a:solidFill>
            </a:endParaRPr>
          </a:p>
        </p:txBody>
      </p:sp>
    </p:spTree>
    <p:extLst>
      <p:ext uri="{BB962C8B-B14F-4D97-AF65-F5344CB8AC3E}">
        <p14:creationId xmlns:p14="http://schemas.microsoft.com/office/powerpoint/2010/main" val="2443558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CFE81-B42D-DF40-BE9B-4C6ADDCD22EB}" type="datetime1">
              <a:rPr lang="en-US" smtClean="0">
                <a:solidFill>
                  <a:srgbClr val="696464"/>
                </a:solidFill>
              </a:rPr>
              <a:t>2/19/2019</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B584516-DE8A-459E-9E1F-8F893ECC2A04}" type="slidenum">
              <a:rPr lang="en-US" smtClean="0">
                <a:solidFill>
                  <a:srgbClr val="696464"/>
                </a:solidFill>
              </a:rPr>
              <a:pPr/>
              <a:t>‹#›</a:t>
            </a:fld>
            <a:endParaRPr lang="en-US">
              <a:solidFill>
                <a:srgbClr val="696464"/>
              </a:solidFill>
            </a:endParaRPr>
          </a:p>
        </p:txBody>
      </p:sp>
    </p:spTree>
    <p:extLst>
      <p:ext uri="{BB962C8B-B14F-4D97-AF65-F5344CB8AC3E}">
        <p14:creationId xmlns:p14="http://schemas.microsoft.com/office/powerpoint/2010/main" val="285588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endParaRPr kumimoji="0" lang="en-US" dirty="0"/>
          </a:p>
        </p:txBody>
      </p:sp>
      <p:sp>
        <p:nvSpPr>
          <p:cNvPr id="5" name="Date Placeholder 4"/>
          <p:cNvSpPr>
            <a:spLocks noGrp="1"/>
          </p:cNvSpPr>
          <p:nvPr>
            <p:ph type="dt" sz="half" idx="10"/>
          </p:nvPr>
        </p:nvSpPr>
        <p:spPr/>
        <p:txBody>
          <a:bodyPr/>
          <a:lstStyle/>
          <a:p>
            <a:fld id="{6EAC6B12-35A7-D44D-BED2-480D583513F2}" type="datetime1">
              <a:rPr lang="en-US" smtClean="0">
                <a:solidFill>
                  <a:srgbClr val="696464"/>
                </a:solidFill>
              </a:rPr>
              <a:t>2/19/2019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60282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302DFF12-DB3F-394A-BA3A-7669631C3861}" type="datetime1">
              <a:rPr lang="en-US" smtClean="0">
                <a:solidFill>
                  <a:srgbClr val="696464"/>
                </a:solidFill>
              </a:rPr>
              <a:t>2/19/2019</a:t>
            </a:fld>
            <a:endParaRPr lang="en-US">
              <a:solidFill>
                <a:srgbClr val="696464"/>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B584516-DE8A-459E-9E1F-8F893ECC2A0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696464"/>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80992478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ECD1E1-E263-DE4E-81A5-218296059638}"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1455458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F3C11A8-8C33-2E4B-A412-2FFACB13B8CD}"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696464"/>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12074275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A384A3E-E591-F541-816D-2B2FA07B6A88}" type="datetime1">
              <a:rPr lang="en-US" smtClean="0"/>
              <a:t>2/19/2019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9E5DC"/>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584516-DE8A-459E-9E1F-8F893ECC2A04}" type="slidenum">
              <a:rPr lang="en-US" smtClean="0">
                <a:solidFill>
                  <a:srgbClr val="E9E5DC"/>
                </a:solidFill>
              </a:rPr>
              <a:pPr/>
              <a:t>‹#›</a:t>
            </a:fld>
            <a:endParaRPr lang="en-US">
              <a:solidFill>
                <a:srgbClr val="E9E5DC"/>
              </a:solidFill>
            </a:endParaRPr>
          </a:p>
        </p:txBody>
      </p:sp>
    </p:spTree>
    <p:extLst>
      <p:ext uri="{BB962C8B-B14F-4D97-AF65-F5344CB8AC3E}">
        <p14:creationId xmlns:p14="http://schemas.microsoft.com/office/powerpoint/2010/main" val="3425543157"/>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lvl1pPr>
              <a:defRPr sz="4000" cap="all" baseline="0"/>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A90E9406-E440-204F-B8B9-A7C81815592D}"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lvl1pPr>
              <a:defRPr>
                <a:solidFill>
                  <a:schemeClr val="tx1"/>
                </a:solidFill>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307228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A562A02-291E-8949-8D17-0B5BB2345F03}" type="datetime1">
              <a:rPr lang="en-US" smtClean="0">
                <a:solidFill>
                  <a:srgbClr val="696464"/>
                </a:solidFill>
              </a:rPr>
              <a:t>2/19/2019</a:t>
            </a:fld>
            <a:endParaRPr lang="en-US">
              <a:solidFill>
                <a:srgbClr val="696464"/>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584516-DE8A-459E-9E1F-8F893ECC2A04}"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696464"/>
              </a:solidFill>
            </a:endParaRPr>
          </a:p>
        </p:txBody>
      </p:sp>
    </p:spTree>
    <p:extLst>
      <p:ext uri="{BB962C8B-B14F-4D97-AF65-F5344CB8AC3E}">
        <p14:creationId xmlns:p14="http://schemas.microsoft.com/office/powerpoint/2010/main" val="334883689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9BECD64-B436-D14C-9DB7-1D67BAC89D75}" type="datetime1">
              <a:rPr lang="en-US" smtClean="0">
                <a:solidFill>
                  <a:srgbClr val="696464"/>
                </a:solidFill>
              </a:rPr>
              <a:t>2/19/2019</a:t>
            </a:fld>
            <a:endParaRPr lang="en-US">
              <a:solidFill>
                <a:srgbClr val="696464"/>
              </a:solidFill>
            </a:endParaRPr>
          </a:p>
        </p:txBody>
      </p:sp>
      <p:sp>
        <p:nvSpPr>
          <p:cNvPr id="10" name="Slide Number Placeholder 9"/>
          <p:cNvSpPr>
            <a:spLocks noGrp="1"/>
          </p:cNvSpPr>
          <p:nvPr>
            <p:ph type="sldNum" sz="quarter" idx="16"/>
          </p:nvPr>
        </p:nvSpPr>
        <p:spPr/>
        <p:txBody>
          <a:bodyPr rtlCol="0"/>
          <a:lstStyle/>
          <a:p>
            <a:fld id="{CB584516-DE8A-459E-9E1F-8F893ECC2A0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696464"/>
              </a:solidFill>
            </a:endParaRPr>
          </a:p>
        </p:txBody>
      </p:sp>
    </p:spTree>
    <p:extLst>
      <p:ext uri="{BB962C8B-B14F-4D97-AF65-F5344CB8AC3E}">
        <p14:creationId xmlns:p14="http://schemas.microsoft.com/office/powerpoint/2010/main" val="306030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A72459C-BBC4-9F45-9EFD-6338977FE4D9}" type="datetime1">
              <a:rPr lang="en-US" smtClean="0">
                <a:solidFill>
                  <a:srgbClr val="696464"/>
                </a:solidFill>
              </a:rPr>
              <a:t>2/19/2019</a:t>
            </a:fld>
            <a:endParaRPr lang="en-US">
              <a:solidFill>
                <a:srgbClr val="696464"/>
              </a:solidFill>
            </a:endParaRPr>
          </a:p>
        </p:txBody>
      </p:sp>
      <p:sp>
        <p:nvSpPr>
          <p:cNvPr id="12" name="Slide Number Placeholder 11"/>
          <p:cNvSpPr>
            <a:spLocks noGrp="1"/>
          </p:cNvSpPr>
          <p:nvPr>
            <p:ph type="sldNum" sz="quarter" idx="16"/>
          </p:nvPr>
        </p:nvSpPr>
        <p:spPr/>
        <p:txBody>
          <a:bodyPr rtlCol="0"/>
          <a:lstStyle/>
          <a:p>
            <a:fld id="{CB584516-DE8A-459E-9E1F-8F893ECC2A0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696464"/>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63761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654E1402-4050-AA40-9687-8BED8D17BB8C}" type="datetime1">
              <a:rPr lang="en-US" smtClean="0">
                <a:solidFill>
                  <a:srgbClr val="696464"/>
                </a:solidFill>
              </a:rPr>
              <a:t>2/19/2019</a:t>
            </a:fld>
            <a:endParaRPr lang="en-US">
              <a:solidFill>
                <a:srgbClr val="696464"/>
              </a:solidFill>
            </a:endParaRPr>
          </a:p>
        </p:txBody>
      </p:sp>
      <p:sp>
        <p:nvSpPr>
          <p:cNvPr id="12" name="Slide Number Placeholder 11"/>
          <p:cNvSpPr>
            <a:spLocks noGrp="1"/>
          </p:cNvSpPr>
          <p:nvPr>
            <p:ph type="sldNum" sz="quarter" idx="16"/>
          </p:nvPr>
        </p:nvSpPr>
        <p:spPr/>
        <p:txBody>
          <a:bodyPr rtlCol="0"/>
          <a:lstStyle/>
          <a:p>
            <a:fld id="{CB584516-DE8A-459E-9E1F-8F893ECC2A0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696464"/>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053370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3831672-060B-ED4B-93FB-9B5DA6E11907}" type="datetime1">
              <a:rPr lang="en-US" smtClean="0">
                <a:solidFill>
                  <a:srgbClr val="696464"/>
                </a:solidFill>
              </a:rPr>
              <a:t>2/19/2019</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Tree>
    <p:extLst>
      <p:ext uri="{BB962C8B-B14F-4D97-AF65-F5344CB8AC3E}">
        <p14:creationId xmlns:p14="http://schemas.microsoft.com/office/powerpoint/2010/main" val="3688192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30AA4-17A0-C046-A049-F452119CF2C4}" type="datetime1">
              <a:rPr lang="en-US" smtClean="0">
                <a:solidFill>
                  <a:srgbClr val="696464"/>
                </a:solidFill>
              </a:rPr>
              <a:t>2/19/2019</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B584516-DE8A-459E-9E1F-8F893ECC2A04}" type="slidenum">
              <a:rPr lang="en-US" smtClean="0">
                <a:solidFill>
                  <a:srgbClr val="696464"/>
                </a:solidFill>
              </a:rPr>
              <a:pPr/>
              <a:t>‹#›</a:t>
            </a:fld>
            <a:endParaRPr lang="en-US">
              <a:solidFill>
                <a:srgbClr val="696464"/>
              </a:solidFill>
            </a:endParaRPr>
          </a:p>
        </p:txBody>
      </p:sp>
    </p:spTree>
    <p:extLst>
      <p:ext uri="{BB962C8B-B14F-4D97-AF65-F5344CB8AC3E}">
        <p14:creationId xmlns:p14="http://schemas.microsoft.com/office/powerpoint/2010/main" val="3996927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endParaRPr kumimoji="0" lang="en-US" dirty="0"/>
          </a:p>
        </p:txBody>
      </p:sp>
      <p:sp>
        <p:nvSpPr>
          <p:cNvPr id="5" name="Date Placeholder 4"/>
          <p:cNvSpPr>
            <a:spLocks noGrp="1"/>
          </p:cNvSpPr>
          <p:nvPr>
            <p:ph type="dt" sz="half" idx="10"/>
          </p:nvPr>
        </p:nvSpPr>
        <p:spPr/>
        <p:txBody>
          <a:bodyPr/>
          <a:lstStyle/>
          <a:p>
            <a:fld id="{E86C2F59-0B32-BA4A-B1A7-60EFDDAC9470}" type="datetime1">
              <a:rPr lang="en-US" smtClean="0">
                <a:solidFill>
                  <a:srgbClr val="696464"/>
                </a:solidFill>
              </a:rPr>
              <a:t>2/19/2019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405268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A7ADA973-C1BF-EA4F-ADB8-9451EC61607D}" type="datetime1">
              <a:rPr lang="en-US" smtClean="0">
                <a:solidFill>
                  <a:srgbClr val="696464"/>
                </a:solidFill>
              </a:rPr>
              <a:t>2/19/2019</a:t>
            </a:fld>
            <a:endParaRPr lang="en-US">
              <a:solidFill>
                <a:srgbClr val="696464"/>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B584516-DE8A-459E-9E1F-8F893ECC2A0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696464"/>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83035525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C32FBF-B172-A643-8DDA-FE9E12D8095F}"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3138218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044EB1F-B94E-4E45-832C-E98610DC3BB3}"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696464"/>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408831596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86663BE-5FB2-1B48-807A-7A11F9558049}" type="datetime1">
              <a:rPr lang="en-US" smtClean="0"/>
              <a:t>2/19/2019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solidFill>
                <a:srgbClr val="E9E5DC"/>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584516-DE8A-459E-9E1F-8F893ECC2A04}" type="slidenum">
              <a:rPr lang="en-US" smtClean="0">
                <a:solidFill>
                  <a:srgbClr val="E9E5DC"/>
                </a:solidFill>
              </a:rPr>
              <a:pPr/>
              <a:t>‹#›</a:t>
            </a:fld>
            <a:endParaRPr lang="en-US">
              <a:solidFill>
                <a:srgbClr val="E9E5DC"/>
              </a:solidFill>
            </a:endParaRPr>
          </a:p>
        </p:txBody>
      </p:sp>
    </p:spTree>
    <p:extLst>
      <p:ext uri="{BB962C8B-B14F-4D97-AF65-F5344CB8AC3E}">
        <p14:creationId xmlns:p14="http://schemas.microsoft.com/office/powerpoint/2010/main" val="2913330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9242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836526"/>
          </a:xfrm>
        </p:spPr>
        <p:txBody>
          <a:bodyPr/>
          <a:lstStyle/>
          <a:p>
            <a:r>
              <a:rPr lang="en-US" dirty="0"/>
              <a:t>Click to edit Master title style</a:t>
            </a:r>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2930B-B815-8046-93FC-070B8F8A464A}"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169700760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C83D90C-6D5D-AC45-BB2D-DE966AE69F1F}"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solidFill>
                <a:srgbClr val="696464"/>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584516-DE8A-459E-9E1F-8F893ECC2A04}" type="slidenum">
              <a:rPr lang="en-US" smtClean="0"/>
              <a:pPr/>
              <a:t>‹#›</a:t>
            </a:fld>
            <a:endParaRPr lang="en-US"/>
          </a:p>
        </p:txBody>
      </p:sp>
    </p:spTree>
    <p:extLst>
      <p:ext uri="{BB962C8B-B14F-4D97-AF65-F5344CB8AC3E}">
        <p14:creationId xmlns:p14="http://schemas.microsoft.com/office/powerpoint/2010/main" val="1380287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F2930B-B815-8046-93FC-070B8F8A464A}" type="datetime1">
              <a:rPr lang="en-US" smtClean="0">
                <a:solidFill>
                  <a:srgbClr val="696464"/>
                </a:solidFill>
              </a:rPr>
              <a:t>2/19/2019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403016964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3CEF3FE-72F1-C541-A105-DCE88AC3545B}" type="datetime1">
              <a:rPr lang="en-US" smtClean="0">
                <a:solidFill>
                  <a:srgbClr val="696464"/>
                </a:solidFill>
              </a:rPr>
              <a:t>2/19/2019</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Tree>
    <p:extLst>
      <p:ext uri="{BB962C8B-B14F-4D97-AF65-F5344CB8AC3E}">
        <p14:creationId xmlns:p14="http://schemas.microsoft.com/office/powerpoint/2010/main" val="37903090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F2930B-B815-8046-93FC-070B8F8A464A}" type="datetime1">
              <a:rPr lang="en-US" smtClean="0">
                <a:solidFill>
                  <a:srgbClr val="696464"/>
                </a:solidFill>
              </a:rPr>
              <a:t>2/19/2019</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2733263653"/>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CEF3FE-72F1-C541-A105-DCE88AC3545B}" type="datetime1">
              <a:rPr lang="en-US" smtClean="0">
                <a:solidFill>
                  <a:srgbClr val="696464"/>
                </a:solidFill>
              </a:rPr>
              <a:t>2/19/2019</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24668299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B6586-4ECC-6041-86F9-0B21FEED6408}" type="datetime1">
              <a:rPr lang="en-US" smtClean="0">
                <a:solidFill>
                  <a:srgbClr val="696464"/>
                </a:solidFill>
              </a:rPr>
              <a:t>2/19/2019</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CB584516-DE8A-459E-9E1F-8F893ECC2A04}" type="slidenum">
              <a:rPr lang="en-US" smtClean="0">
                <a:solidFill>
                  <a:srgbClr val="696464"/>
                </a:solidFill>
              </a:rPr>
              <a:pPr/>
              <a:t>‹#›</a:t>
            </a:fld>
            <a:endParaRPr lang="en-US">
              <a:solidFill>
                <a:srgbClr val="696464"/>
              </a:solidFill>
            </a:endParaRPr>
          </a:p>
        </p:txBody>
      </p:sp>
    </p:spTree>
    <p:extLst>
      <p:ext uri="{BB962C8B-B14F-4D97-AF65-F5344CB8AC3E}">
        <p14:creationId xmlns:p14="http://schemas.microsoft.com/office/powerpoint/2010/main" val="10751089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EF2930B-B815-8046-93FC-070B8F8A464A}" type="datetime1">
              <a:rPr lang="en-US" smtClean="0">
                <a:solidFill>
                  <a:srgbClr val="696464"/>
                </a:solidFill>
              </a:rPr>
              <a:t>2/19/2019</a:t>
            </a:fld>
            <a:endParaRPr lang="en-US">
              <a:solidFill>
                <a:srgbClr val="696464"/>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solidFill>
                <a:srgbClr val="696464"/>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B584516-DE8A-459E-9E1F-8F893ECC2A04}" type="slidenum">
              <a:rPr lang="en-US" smtClean="0"/>
              <a:pPr/>
              <a:t>‹#›</a:t>
            </a:fld>
            <a:endParaRPr lang="en-US"/>
          </a:p>
        </p:txBody>
      </p:sp>
    </p:spTree>
    <p:extLst>
      <p:ext uri="{BB962C8B-B14F-4D97-AF65-F5344CB8AC3E}">
        <p14:creationId xmlns:p14="http://schemas.microsoft.com/office/powerpoint/2010/main" val="3290191801"/>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F2930B-B815-8046-93FC-070B8F8A464A}" type="datetime1">
              <a:rPr lang="en-US" smtClean="0">
                <a:solidFill>
                  <a:srgbClr val="696464"/>
                </a:solidFill>
              </a:rPr>
              <a:t>2/19/2019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3015724766"/>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2930B-B815-8046-93FC-070B8F8A464A}"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CB584516-DE8A-459E-9E1F-8F893ECC2A04}" type="slidenum">
              <a:rPr lang="en-US" smtClean="0"/>
              <a:pPr/>
              <a:t>‹#›</a:t>
            </a:fld>
            <a:endParaRPr lang="en-US"/>
          </a:p>
        </p:txBody>
      </p:sp>
    </p:spTree>
    <p:extLst>
      <p:ext uri="{BB962C8B-B14F-4D97-AF65-F5344CB8AC3E}">
        <p14:creationId xmlns:p14="http://schemas.microsoft.com/office/powerpoint/2010/main" val="1062686121"/>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5EF2930B-B815-8046-93FC-070B8F8A464A}"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11"/>
          </p:nvPr>
        </p:nvSpPr>
        <p:spPr>
          <a:xfrm>
            <a:off x="581192" y="5951810"/>
            <a:ext cx="5922209" cy="365125"/>
          </a:xfrm>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584516-DE8A-459E-9E1F-8F893ECC2A04}" type="slidenum">
              <a:rPr lang="en-US" smtClean="0"/>
              <a:pPr/>
              <a:t>‹#›</a:t>
            </a:fld>
            <a:endParaRPr lang="en-US"/>
          </a:p>
        </p:txBody>
      </p:sp>
    </p:spTree>
    <p:extLst>
      <p:ext uri="{BB962C8B-B14F-4D97-AF65-F5344CB8AC3E}">
        <p14:creationId xmlns:p14="http://schemas.microsoft.com/office/powerpoint/2010/main" val="372368101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B6586-4ECC-6041-86F9-0B21FEED6408}" type="datetime1">
              <a:rPr lang="en-US" smtClean="0">
                <a:solidFill>
                  <a:srgbClr val="696464"/>
                </a:solidFill>
              </a:rPr>
              <a:t>2/19/2019</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B584516-DE8A-459E-9E1F-8F893ECC2A04}" type="slidenum">
              <a:rPr lang="en-US" smtClean="0">
                <a:solidFill>
                  <a:srgbClr val="696464"/>
                </a:solidFill>
              </a:rPr>
              <a:pPr/>
              <a:t>‹#›</a:t>
            </a:fld>
            <a:endParaRPr lang="en-US">
              <a:solidFill>
                <a:srgbClr val="696464"/>
              </a:solidFill>
            </a:endParaRPr>
          </a:p>
        </p:txBody>
      </p:sp>
    </p:spTree>
    <p:extLst>
      <p:ext uri="{BB962C8B-B14F-4D97-AF65-F5344CB8AC3E}">
        <p14:creationId xmlns:p14="http://schemas.microsoft.com/office/powerpoint/2010/main" val="156505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endParaRPr kumimoji="0" lang="en-US" dirty="0"/>
          </a:p>
        </p:txBody>
      </p:sp>
      <p:sp>
        <p:nvSpPr>
          <p:cNvPr id="5" name="Date Placeholder 4"/>
          <p:cNvSpPr>
            <a:spLocks noGrp="1"/>
          </p:cNvSpPr>
          <p:nvPr>
            <p:ph type="dt" sz="half" idx="10"/>
          </p:nvPr>
        </p:nvSpPr>
        <p:spPr/>
        <p:txBody>
          <a:bodyPr/>
          <a:lstStyle/>
          <a:p>
            <a:fld id="{8A5E95E0-E70C-1A45-9F10-25A1C0156BCF}" type="datetime1">
              <a:rPr lang="en-US" smtClean="0">
                <a:solidFill>
                  <a:srgbClr val="696464"/>
                </a:solidFill>
              </a:rPr>
              <a:t>2/19/2019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B584516-DE8A-459E-9E1F-8F893ECC2A0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740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F2A4BC3A-B113-EF40-A7E0-872B288FE3EA}" type="datetime1">
              <a:rPr lang="en-US" smtClean="0">
                <a:solidFill>
                  <a:srgbClr val="696464"/>
                </a:solidFill>
              </a:rPr>
              <a:t>2/19/2019</a:t>
            </a:fld>
            <a:endParaRPr lang="en-US">
              <a:solidFill>
                <a:srgbClr val="696464"/>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B584516-DE8A-459E-9E1F-8F893ECC2A0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696464"/>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2828601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NUL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NUL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NUL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NUL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85000"/>
            <a:lum/>
          </a:blip>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EF2930B-B815-8046-93FC-070B8F8A464A}" type="datetime1">
              <a:rPr lang="en-US" smtClean="0">
                <a:solidFill>
                  <a:srgbClr val="696464"/>
                </a:solidFill>
              </a:rPr>
              <a:t>2/19/2019</a:t>
            </a:fld>
            <a:endParaRPr lang="en-US">
              <a:solidFill>
                <a:srgbClr val="696464"/>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696464"/>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584516-DE8A-459E-9E1F-8F893ECC2A04}" type="slidenum">
              <a:rPr lang="en-US" smtClean="0"/>
              <a:pPr/>
              <a:t>‹#›</a:t>
            </a:fld>
            <a:endParaRPr lang="en-US"/>
          </a:p>
        </p:txBody>
      </p:sp>
    </p:spTree>
    <p:extLst>
      <p:ext uri="{BB962C8B-B14F-4D97-AF65-F5344CB8AC3E}">
        <p14:creationId xmlns:p14="http://schemas.microsoft.com/office/powerpoint/2010/main" val="440845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85000"/>
            <a:lum/>
          </a:blip>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4C83680-006F-D24E-8D45-C83F244E48AC}" type="datetime1">
              <a:rPr lang="en-US" smtClean="0">
                <a:solidFill>
                  <a:srgbClr val="696464"/>
                </a:solidFill>
              </a:rPr>
              <a:t>2/19/2019</a:t>
            </a:fld>
            <a:endParaRPr lang="en-US">
              <a:solidFill>
                <a:srgbClr val="696464"/>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696464"/>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584516-DE8A-459E-9E1F-8F893ECC2A04}" type="slidenum">
              <a:rPr lang="en-US" smtClean="0"/>
              <a:pPr/>
              <a:t>‹#›</a:t>
            </a:fld>
            <a:endParaRPr lang="en-US"/>
          </a:p>
        </p:txBody>
      </p:sp>
    </p:spTree>
    <p:extLst>
      <p:ext uri="{BB962C8B-B14F-4D97-AF65-F5344CB8AC3E}">
        <p14:creationId xmlns:p14="http://schemas.microsoft.com/office/powerpoint/2010/main" val="2308277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85000"/>
            <a:lum/>
          </a:blip>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094AB9B-2AA7-A743-B22C-CF56879D7BED}" type="datetime1">
              <a:rPr lang="en-US" smtClean="0">
                <a:solidFill>
                  <a:srgbClr val="696464"/>
                </a:solidFill>
              </a:rPr>
              <a:t>2/19/2019</a:t>
            </a:fld>
            <a:endParaRPr lang="en-US">
              <a:solidFill>
                <a:srgbClr val="696464"/>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696464"/>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584516-DE8A-459E-9E1F-8F893ECC2A04}" type="slidenum">
              <a:rPr lang="en-US" smtClean="0"/>
              <a:pPr/>
              <a:t>‹#›</a:t>
            </a:fld>
            <a:endParaRPr lang="en-US"/>
          </a:p>
        </p:txBody>
      </p:sp>
    </p:spTree>
    <p:extLst>
      <p:ext uri="{BB962C8B-B14F-4D97-AF65-F5344CB8AC3E}">
        <p14:creationId xmlns:p14="http://schemas.microsoft.com/office/powerpoint/2010/main" val="27278997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85000"/>
            <a:lum/>
          </a:blip>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6860FF2-463C-684B-ADCA-3D101523AC6E}" type="datetime1">
              <a:rPr lang="en-US" smtClean="0">
                <a:solidFill>
                  <a:srgbClr val="696464"/>
                </a:solidFill>
              </a:rPr>
              <a:t>2/19/2019</a:t>
            </a:fld>
            <a:endParaRPr lang="en-US">
              <a:solidFill>
                <a:srgbClr val="696464"/>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696464"/>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584516-DE8A-459E-9E1F-8F893ECC2A04}" type="slidenum">
              <a:rPr lang="en-US" smtClean="0"/>
              <a:pPr/>
              <a:t>‹#›</a:t>
            </a:fld>
            <a:endParaRPr lang="en-US"/>
          </a:p>
        </p:txBody>
      </p:sp>
    </p:spTree>
    <p:extLst>
      <p:ext uri="{BB962C8B-B14F-4D97-AF65-F5344CB8AC3E}">
        <p14:creationId xmlns:p14="http://schemas.microsoft.com/office/powerpoint/2010/main" val="27389928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85000"/>
            <a:lum/>
          </a:blip>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5C2561F-807D-1944-85A2-5D3A3AAD8951}" type="datetime1">
              <a:rPr lang="en-US" smtClean="0">
                <a:solidFill>
                  <a:srgbClr val="696464"/>
                </a:solidFill>
              </a:rPr>
              <a:t>2/19/2019</a:t>
            </a:fld>
            <a:endParaRPr lang="en-US">
              <a:solidFill>
                <a:srgbClr val="696464"/>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696464"/>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584516-DE8A-459E-9E1F-8F893ECC2A04}" type="slidenum">
              <a:rPr lang="en-US" smtClean="0"/>
              <a:pPr/>
              <a:t>‹#›</a:t>
            </a:fld>
            <a:endParaRPr lang="en-US"/>
          </a:p>
        </p:txBody>
      </p:sp>
    </p:spTree>
    <p:extLst>
      <p:ext uri="{BB962C8B-B14F-4D97-AF65-F5344CB8AC3E}">
        <p14:creationId xmlns:p14="http://schemas.microsoft.com/office/powerpoint/2010/main" val="34331865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5EF2930B-B815-8046-93FC-070B8F8A464A}" type="datetime1">
              <a:rPr lang="en-US" smtClean="0">
                <a:solidFill>
                  <a:srgbClr val="696464"/>
                </a:solidFill>
              </a:rPr>
              <a:t>2/19/2019</a:t>
            </a:fld>
            <a:endParaRPr lang="en-US">
              <a:solidFill>
                <a:srgbClr val="696464"/>
              </a:solidFill>
            </a:endParaRPr>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solidFill>
                <a:srgbClr val="696464"/>
              </a:solidFill>
            </a:endParaRP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CB584516-DE8A-459E-9E1F-8F893ECC2A04}" type="slidenum">
              <a:rPr lang="en-US" smtClean="0"/>
              <a:pPr/>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3580515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6.xml"/><Relationship Id="rId1" Type="http://schemas.openxmlformats.org/officeDocument/2006/relationships/slideLayout" Target="../slideLayouts/slideLayout57.xml"/><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57.xml"/><Relationship Id="rId4" Type="http://schemas.openxmlformats.org/officeDocument/2006/relationships/comments" Target="../comments/comment9.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989752" cy="1219200"/>
          </a:xfrm>
        </p:spPr>
        <p:txBody>
          <a:bodyPr>
            <a:noAutofit/>
          </a:bodyPr>
          <a:lstStyle/>
          <a:p>
            <a:r>
              <a:rPr lang="en-US" cap="none" dirty="0"/>
              <a:t>Leveraging Automated Essay Scoring and Feedback to Improve Students’ </a:t>
            </a:r>
            <a:br>
              <a:rPr lang="en-US" cap="none" dirty="0"/>
            </a:br>
            <a:r>
              <a:rPr lang="en-US" cap="none" dirty="0"/>
              <a:t>Response-to-Text Writing</a:t>
            </a:r>
            <a:endParaRPr lang="en-US" cap="none" dirty="0">
              <a:solidFill>
                <a:schemeClr val="tx1"/>
              </a:solidFill>
            </a:endParaRPr>
          </a:p>
        </p:txBody>
      </p:sp>
      <p:sp>
        <p:nvSpPr>
          <p:cNvPr id="3" name="Subtitle 2"/>
          <p:cNvSpPr>
            <a:spLocks noGrp="1"/>
          </p:cNvSpPr>
          <p:nvPr>
            <p:ph type="subTitle" idx="1"/>
          </p:nvPr>
        </p:nvSpPr>
        <p:spPr>
          <a:xfrm>
            <a:off x="620848" y="3200400"/>
            <a:ext cx="7989752" cy="3048000"/>
          </a:xfrm>
        </p:spPr>
        <p:txBody>
          <a:bodyPr>
            <a:noAutofit/>
          </a:bodyPr>
          <a:lstStyle/>
          <a:p>
            <a:r>
              <a:rPr lang="en-US" b="1" cap="none" dirty="0">
                <a:solidFill>
                  <a:schemeClr val="bg1"/>
                </a:solidFill>
              </a:rPr>
              <a:t>Elaine Wang, </a:t>
            </a:r>
            <a:r>
              <a:rPr lang="en-US" cap="none" dirty="0">
                <a:solidFill>
                  <a:schemeClr val="bg1"/>
                </a:solidFill>
              </a:rPr>
              <a:t>RAND</a:t>
            </a:r>
          </a:p>
          <a:p>
            <a:r>
              <a:rPr lang="en-US" b="1" cap="none" dirty="0">
                <a:solidFill>
                  <a:schemeClr val="bg1"/>
                </a:solidFill>
              </a:rPr>
              <a:t>Diane </a:t>
            </a:r>
            <a:r>
              <a:rPr lang="en-US" b="1" cap="none" dirty="0" err="1">
                <a:solidFill>
                  <a:schemeClr val="bg1"/>
                </a:solidFill>
              </a:rPr>
              <a:t>Litman</a:t>
            </a:r>
            <a:r>
              <a:rPr lang="en-US" b="1" cap="none" dirty="0">
                <a:solidFill>
                  <a:schemeClr val="bg1"/>
                </a:solidFill>
              </a:rPr>
              <a:t>, </a:t>
            </a:r>
            <a:r>
              <a:rPr lang="en-US" cap="none" dirty="0">
                <a:solidFill>
                  <a:schemeClr val="bg1"/>
                </a:solidFill>
              </a:rPr>
              <a:t>Department of Computer Science</a:t>
            </a:r>
            <a:br>
              <a:rPr lang="en-US" cap="none" dirty="0">
                <a:solidFill>
                  <a:schemeClr val="bg1"/>
                </a:solidFill>
              </a:rPr>
            </a:br>
            <a:r>
              <a:rPr lang="en-US" b="1" cap="none" dirty="0">
                <a:solidFill>
                  <a:schemeClr val="bg1"/>
                </a:solidFill>
              </a:rPr>
              <a:t>Richard </a:t>
            </a:r>
            <a:r>
              <a:rPr lang="en-US" b="1" cap="none" dirty="0" err="1">
                <a:solidFill>
                  <a:schemeClr val="bg1"/>
                </a:solidFill>
              </a:rPr>
              <a:t>Correnti</a:t>
            </a:r>
            <a:r>
              <a:rPr lang="en-US" b="1" cap="none" dirty="0">
                <a:solidFill>
                  <a:schemeClr val="bg1"/>
                </a:solidFill>
              </a:rPr>
              <a:t>, </a:t>
            </a:r>
            <a:r>
              <a:rPr lang="en-US" cap="none" dirty="0">
                <a:solidFill>
                  <a:schemeClr val="bg1"/>
                </a:solidFill>
              </a:rPr>
              <a:t>Learning Sciences and Policy</a:t>
            </a:r>
            <a:br>
              <a:rPr lang="en-US" cap="none" dirty="0">
                <a:solidFill>
                  <a:schemeClr val="bg1"/>
                </a:solidFill>
              </a:rPr>
            </a:br>
            <a:r>
              <a:rPr lang="en-US" b="1" cap="none" dirty="0">
                <a:solidFill>
                  <a:schemeClr val="bg1"/>
                </a:solidFill>
              </a:rPr>
              <a:t>Lindsay Clare Matsumura, </a:t>
            </a:r>
            <a:r>
              <a:rPr lang="en-US" cap="none" dirty="0">
                <a:solidFill>
                  <a:schemeClr val="bg1"/>
                </a:solidFill>
              </a:rPr>
              <a:t>Learning Sciences and Policy</a:t>
            </a:r>
            <a:br>
              <a:rPr lang="en-US" cap="none" dirty="0">
                <a:solidFill>
                  <a:schemeClr val="bg1"/>
                </a:solidFill>
              </a:rPr>
            </a:br>
            <a:r>
              <a:rPr lang="en-US" cap="none" dirty="0">
                <a:solidFill>
                  <a:schemeClr val="bg1"/>
                </a:solidFill>
              </a:rPr>
              <a:t>University of Pittsburgh, Learning Research and Development Center (LRDC)</a:t>
            </a:r>
          </a:p>
          <a:p>
            <a:endParaRPr lang="en-US" cap="none" dirty="0">
              <a:solidFill>
                <a:schemeClr val="bg1"/>
              </a:solidFill>
            </a:endParaRPr>
          </a:p>
          <a:p>
            <a:endParaRPr lang="en-US" cap="none" dirty="0">
              <a:solidFill>
                <a:schemeClr val="bg1"/>
              </a:solidFill>
            </a:endParaRPr>
          </a:p>
          <a:p>
            <a:r>
              <a:rPr lang="en-US" cap="none" dirty="0">
                <a:solidFill>
                  <a:schemeClr val="bg1"/>
                </a:solidFill>
              </a:rPr>
              <a:t>Education and Labor Brown Bag</a:t>
            </a:r>
          </a:p>
          <a:p>
            <a:r>
              <a:rPr lang="en-US" cap="none" dirty="0">
                <a:solidFill>
                  <a:schemeClr val="bg1"/>
                </a:solidFill>
              </a:rPr>
              <a:t>February 19, 2019</a:t>
            </a:r>
          </a:p>
        </p:txBody>
      </p:sp>
      <p:sp>
        <p:nvSpPr>
          <p:cNvPr id="4" name="Slide Number Placeholder 3">
            <a:extLst>
              <a:ext uri="{FF2B5EF4-FFF2-40B4-BE49-F238E27FC236}">
                <a16:creationId xmlns:a16="http://schemas.microsoft.com/office/drawing/2014/main" xmlns="" id="{F342CD8A-CD1B-0547-AA2F-E84381B28004}"/>
              </a:ext>
            </a:extLst>
          </p:cNvPr>
          <p:cNvSpPr>
            <a:spLocks noGrp="1"/>
          </p:cNvSpPr>
          <p:nvPr>
            <p:ph type="sldNum" sz="quarter" idx="12"/>
          </p:nvPr>
        </p:nvSpPr>
        <p:spPr/>
        <p:txBody>
          <a:bodyPr/>
          <a:lstStyle/>
          <a:p>
            <a:fld id="{CB584516-DE8A-459E-9E1F-8F893ECC2A04}" type="slidenum">
              <a:rPr lang="en-US" smtClean="0">
                <a:solidFill>
                  <a:srgbClr val="E9E5DC"/>
                </a:solidFill>
              </a:rPr>
              <a:pPr/>
              <a:t>1</a:t>
            </a:fld>
            <a:endParaRPr lang="en-US">
              <a:solidFill>
                <a:srgbClr val="E9E5DC"/>
              </a:solidFill>
            </a:endParaRPr>
          </a:p>
        </p:txBody>
      </p:sp>
    </p:spTree>
    <p:extLst>
      <p:ext uri="{BB962C8B-B14F-4D97-AF65-F5344CB8AC3E}">
        <p14:creationId xmlns:p14="http://schemas.microsoft.com/office/powerpoint/2010/main" val="40929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cap="none" dirty="0"/>
              <a:t>Example of student response scoring high (4) </a:t>
            </a:r>
            <a:br>
              <a:rPr lang="en-US" cap="none" dirty="0"/>
            </a:br>
            <a:r>
              <a:rPr lang="en-US" cap="none" dirty="0"/>
              <a:t>on Evidence dimension</a:t>
            </a:r>
            <a:endParaRPr lang="en-US" dirty="0"/>
          </a:p>
        </p:txBody>
      </p:sp>
      <p:sp>
        <p:nvSpPr>
          <p:cNvPr id="4" name="TextBox 3"/>
          <p:cNvSpPr txBox="1"/>
          <p:nvPr/>
        </p:nvSpPr>
        <p:spPr>
          <a:xfrm>
            <a:off x="381000" y="1905000"/>
            <a:ext cx="8229600" cy="4401205"/>
          </a:xfrm>
          <a:prstGeom prst="rect">
            <a:avLst/>
          </a:prstGeom>
          <a:noFill/>
          <a:ln w="15875">
            <a:noFill/>
          </a:ln>
        </p:spPr>
        <p:txBody>
          <a:bodyPr wrap="square" rtlCol="0">
            <a:spAutoFit/>
          </a:bodyPr>
          <a:lstStyle/>
          <a:p>
            <a:r>
              <a:rPr lang="en-US" sz="2000" dirty="0"/>
              <a:t>I was convinced that winning the fight of poverty is achievable in our lifetime. </a:t>
            </a:r>
            <a:r>
              <a:rPr lang="en-US" sz="2000" dirty="0">
                <a:highlight>
                  <a:srgbClr val="FFFF00"/>
                </a:highlight>
              </a:rPr>
              <a:t>Many people couldn't afford medicine or bed nets to be treated for malaria. Many children had died from this </a:t>
            </a:r>
            <a:r>
              <a:rPr lang="en-US" sz="2000" dirty="0" err="1">
                <a:highlight>
                  <a:srgbClr val="FFFF00"/>
                </a:highlight>
              </a:rPr>
              <a:t>dieseuse</a:t>
            </a:r>
            <a:r>
              <a:rPr lang="en-US" sz="2000" dirty="0">
                <a:highlight>
                  <a:srgbClr val="FFFF00"/>
                </a:highlight>
              </a:rPr>
              <a:t> even though it could be treated easily. But now, bed nets are used in every sleeping site. And the medicine is free of charge</a:t>
            </a:r>
            <a:r>
              <a:rPr lang="en-US" sz="2000" dirty="0"/>
              <a:t>. Another example is that the </a:t>
            </a:r>
            <a:r>
              <a:rPr lang="en-US" sz="2000" dirty="0">
                <a:highlight>
                  <a:srgbClr val="FFFF00"/>
                </a:highlight>
              </a:rPr>
              <a:t>farmers' crops are dying because they could not afford the </a:t>
            </a:r>
            <a:r>
              <a:rPr lang="en-US" sz="2000" dirty="0" err="1">
                <a:highlight>
                  <a:srgbClr val="FFFF00"/>
                </a:highlight>
              </a:rPr>
              <a:t>nessacary</a:t>
            </a:r>
            <a:r>
              <a:rPr lang="en-US" sz="2000" dirty="0">
                <a:highlight>
                  <a:srgbClr val="FFFF00"/>
                </a:highlight>
              </a:rPr>
              <a:t> fertilizer and irrigation. But they are now, making </a:t>
            </a:r>
            <a:r>
              <a:rPr lang="en-US" sz="2000" dirty="0" err="1">
                <a:highlight>
                  <a:srgbClr val="FFFF00"/>
                </a:highlight>
              </a:rPr>
              <a:t>progess</a:t>
            </a:r>
            <a:r>
              <a:rPr lang="en-US" sz="2000" dirty="0">
                <a:highlight>
                  <a:srgbClr val="FFFF00"/>
                </a:highlight>
              </a:rPr>
              <a:t>. Farmers now have fertilizer and water to give to the crops. Also with seeds and the proper tools.</a:t>
            </a:r>
            <a:r>
              <a:rPr lang="en-US" sz="2000" dirty="0"/>
              <a:t> Third, kids in </a:t>
            </a:r>
            <a:r>
              <a:rPr lang="en-US" sz="2000" dirty="0" err="1"/>
              <a:t>Sauri</a:t>
            </a:r>
            <a:r>
              <a:rPr lang="en-US" sz="2000" dirty="0"/>
              <a:t> were not well educated. </a:t>
            </a:r>
            <a:r>
              <a:rPr lang="en-US" sz="2000" dirty="0">
                <a:highlight>
                  <a:srgbClr val="FFFF00"/>
                </a:highlight>
              </a:rPr>
              <a:t>Many families couldn't afford school. Even at school there was no lunch. Students were exhausted from each day of school. Now, school is free. </a:t>
            </a:r>
            <a:r>
              <a:rPr lang="en-US" sz="2000" dirty="0"/>
              <a:t>Children excited to learn now can and </a:t>
            </a:r>
            <a:r>
              <a:rPr lang="en-US" sz="2000" dirty="0">
                <a:highlight>
                  <a:srgbClr val="FFFF00"/>
                </a:highlight>
              </a:rPr>
              <a:t>they do have midday meals</a:t>
            </a:r>
            <a:r>
              <a:rPr lang="en-US" sz="2000" dirty="0"/>
              <a:t>. Finally, </a:t>
            </a:r>
            <a:r>
              <a:rPr lang="en-US" sz="2000" dirty="0" err="1"/>
              <a:t>Sauri</a:t>
            </a:r>
            <a:r>
              <a:rPr lang="en-US" sz="2000" dirty="0"/>
              <a:t> is making great progress. If they keep it up that city will no longer be in poverty. Then the Millennium Village project can move on to help other countries in need.</a:t>
            </a:r>
          </a:p>
        </p:txBody>
      </p:sp>
    </p:spTree>
    <p:extLst>
      <p:ext uri="{BB962C8B-B14F-4D97-AF65-F5344CB8AC3E}">
        <p14:creationId xmlns:p14="http://schemas.microsoft.com/office/powerpoint/2010/main" val="412197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505200"/>
            <a:ext cx="7989751" cy="1504844"/>
          </a:xfrm>
        </p:spPr>
        <p:txBody>
          <a:bodyPr>
            <a:normAutofit fontScale="90000"/>
          </a:bodyPr>
          <a:lstStyle/>
          <a:p>
            <a:r>
              <a:rPr lang="en-US" sz="4000" cap="none" dirty="0"/>
              <a:t>Our Prior Work: </a:t>
            </a:r>
            <a:br>
              <a:rPr lang="en-US" sz="4000" cap="none" dirty="0"/>
            </a:br>
            <a:r>
              <a:rPr lang="en-US" sz="4000" cap="none" dirty="0"/>
              <a:t>Automated Essay Scoring (AES) of RTA</a:t>
            </a:r>
            <a:endParaRPr lang="en-US" sz="4000" dirty="0"/>
          </a:p>
        </p:txBody>
      </p:sp>
      <p:sp>
        <p:nvSpPr>
          <p:cNvPr id="2" name="Slide Number Placeholder 1">
            <a:extLst>
              <a:ext uri="{FF2B5EF4-FFF2-40B4-BE49-F238E27FC236}">
                <a16:creationId xmlns:a16="http://schemas.microsoft.com/office/drawing/2014/main" xmlns="" id="{D28BB9AD-8AF1-054A-9438-67B2D39799D3}"/>
              </a:ext>
            </a:extLst>
          </p:cNvPr>
          <p:cNvSpPr>
            <a:spLocks noGrp="1"/>
          </p:cNvSpPr>
          <p:nvPr>
            <p:ph type="sldNum" sz="quarter" idx="12"/>
          </p:nvPr>
        </p:nvSpPr>
        <p:spPr/>
        <p:txBody>
          <a:bodyPr/>
          <a:lstStyle/>
          <a:p>
            <a:fld id="{CB584516-DE8A-459E-9E1F-8F893ECC2A04}" type="slidenum">
              <a:rPr lang="en-US" smtClean="0"/>
              <a:pPr/>
              <a:t>11</a:t>
            </a:fld>
            <a:endParaRPr lang="en-US"/>
          </a:p>
        </p:txBody>
      </p:sp>
    </p:spTree>
    <p:extLst>
      <p:ext uri="{BB962C8B-B14F-4D97-AF65-F5344CB8AC3E}">
        <p14:creationId xmlns:p14="http://schemas.microsoft.com/office/powerpoint/2010/main" val="206955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65925-E78D-5142-98FC-3A454AC014FB}"/>
              </a:ext>
            </a:extLst>
          </p:cNvPr>
          <p:cNvSpPr>
            <a:spLocks noGrp="1"/>
          </p:cNvSpPr>
          <p:nvPr>
            <p:ph type="title"/>
          </p:nvPr>
        </p:nvSpPr>
        <p:spPr>
          <a:xfrm>
            <a:off x="581192" y="687475"/>
            <a:ext cx="7989752" cy="760325"/>
          </a:xfrm>
        </p:spPr>
        <p:txBody>
          <a:bodyPr/>
          <a:lstStyle/>
          <a:p>
            <a:r>
              <a:rPr lang="en-US" cap="none" dirty="0"/>
              <a:t>Research Questions</a:t>
            </a:r>
          </a:p>
        </p:txBody>
      </p:sp>
      <p:sp>
        <p:nvSpPr>
          <p:cNvPr id="3" name="Content Placeholder 2">
            <a:extLst>
              <a:ext uri="{FF2B5EF4-FFF2-40B4-BE49-F238E27FC236}">
                <a16:creationId xmlns:a16="http://schemas.microsoft.com/office/drawing/2014/main" xmlns="" id="{8522BDFB-6ED9-5544-A740-3C5B963F94BF}"/>
              </a:ext>
            </a:extLst>
          </p:cNvPr>
          <p:cNvSpPr>
            <a:spLocks noGrp="1"/>
          </p:cNvSpPr>
          <p:nvPr>
            <p:ph idx="1"/>
          </p:nvPr>
        </p:nvSpPr>
        <p:spPr>
          <a:xfrm>
            <a:off x="457200" y="1676400"/>
            <a:ext cx="8153400" cy="3630795"/>
          </a:xfrm>
        </p:spPr>
        <p:txBody>
          <a:bodyPr anchor="t"/>
          <a:lstStyle/>
          <a:p>
            <a:pPr>
              <a:buFont typeface="Wingdings" pitchFamily="2" charset="2"/>
              <a:buChar char="§"/>
            </a:pPr>
            <a:r>
              <a:rPr lang="en-US" sz="2400" dirty="0"/>
              <a:t>What does an AES system used to rate the Evidence dimension of the RTA look like?</a:t>
            </a:r>
          </a:p>
          <a:p>
            <a:pPr>
              <a:buFont typeface="Wingdings" pitchFamily="2" charset="2"/>
              <a:buChar char="§"/>
            </a:pPr>
            <a:r>
              <a:rPr lang="en-US" sz="2400" dirty="0"/>
              <a:t>What is the reliability of AES scores?</a:t>
            </a:r>
          </a:p>
          <a:p>
            <a:pPr>
              <a:buFont typeface="Wingdings" pitchFamily="2" charset="2"/>
              <a:buChar char="§"/>
            </a:pPr>
            <a:r>
              <a:rPr lang="en-US" sz="2400" dirty="0"/>
              <a:t>What is the validity of AES scores?</a:t>
            </a:r>
          </a:p>
          <a:p>
            <a:pPr marL="834390" lvl="1" indent="-514350">
              <a:buFont typeface="Wingdings" panose="05000000000000000000" pitchFamily="2" charset="2"/>
              <a:buChar char="q"/>
            </a:pPr>
            <a:endParaRPr lang="en-US" sz="1300" dirty="0"/>
          </a:p>
          <a:p>
            <a:pPr marL="0" indent="0">
              <a:buNone/>
            </a:pPr>
            <a:endParaRPr lang="en-US" dirty="0"/>
          </a:p>
          <a:p>
            <a:pPr marL="514350" indent="-514350">
              <a:buFont typeface="+mj-lt"/>
              <a:buAutoNum type="arabicPeriod"/>
            </a:pPr>
            <a:endParaRPr lang="en-US" dirty="0"/>
          </a:p>
          <a:p>
            <a:pPr marL="834390" lvl="1" indent="-51435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xmlns="" id="{35EEFA98-4D63-2B45-B057-29BC14EC2F4D}"/>
              </a:ext>
            </a:extLst>
          </p:cNvPr>
          <p:cNvSpPr>
            <a:spLocks noGrp="1"/>
          </p:cNvSpPr>
          <p:nvPr>
            <p:ph type="sldNum" sz="quarter" idx="12"/>
          </p:nvPr>
        </p:nvSpPr>
        <p:spPr/>
        <p:txBody>
          <a:bodyPr/>
          <a:lstStyle/>
          <a:p>
            <a:fld id="{CB584516-DE8A-459E-9E1F-8F893ECC2A04}" type="slidenum">
              <a:rPr lang="en-US" smtClean="0"/>
              <a:pPr/>
              <a:t>12</a:t>
            </a:fld>
            <a:endParaRPr lang="en-US"/>
          </a:p>
        </p:txBody>
      </p:sp>
    </p:spTree>
    <p:extLst>
      <p:ext uri="{BB962C8B-B14F-4D97-AF65-F5344CB8AC3E}">
        <p14:creationId xmlns:p14="http://schemas.microsoft.com/office/powerpoint/2010/main" val="107746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989752" cy="760325"/>
          </a:xfrm>
          <a:noFill/>
        </p:spPr>
        <p:txBody>
          <a:bodyPr>
            <a:normAutofit fontScale="90000"/>
          </a:bodyPr>
          <a:lstStyle/>
          <a:p>
            <a:r>
              <a:rPr lang="en-US" cap="none" dirty="0"/>
              <a:t>Our AES system uses Natural Language Processing (NLP) features inspired by the rubric</a:t>
            </a:r>
            <a:endParaRPr lang="en-US" cap="none" dirty="0">
              <a:highlight>
                <a:srgbClr val="FFFF00"/>
              </a:highlight>
            </a:endParaRPr>
          </a:p>
        </p:txBody>
      </p:sp>
      <p:sp>
        <p:nvSpPr>
          <p:cNvPr id="3" name="Content Placeholder 2">
            <a:extLst>
              <a:ext uri="{FF2B5EF4-FFF2-40B4-BE49-F238E27FC236}">
                <a16:creationId xmlns:a16="http://schemas.microsoft.com/office/drawing/2014/main" xmlns="" id="{89E29D1D-B7D3-DE43-9E9A-353B4F00185D}"/>
              </a:ext>
            </a:extLst>
          </p:cNvPr>
          <p:cNvSpPr>
            <a:spLocks noGrp="1"/>
          </p:cNvSpPr>
          <p:nvPr>
            <p:ph idx="1"/>
          </p:nvPr>
        </p:nvSpPr>
        <p:spPr>
          <a:xfrm>
            <a:off x="457200" y="1676400"/>
            <a:ext cx="8229600" cy="4343400"/>
          </a:xfrm>
        </p:spPr>
        <p:txBody>
          <a:bodyPr anchor="t">
            <a:normAutofit/>
          </a:bodyPr>
          <a:lstStyle/>
          <a:p>
            <a:r>
              <a:rPr lang="en-US" sz="2400" dirty="0"/>
              <a:t>We developed three substantive NLP features</a:t>
            </a:r>
          </a:p>
          <a:p>
            <a:pPr lvl="2"/>
            <a:r>
              <a:rPr lang="en-US" sz="1800" dirty="0"/>
              <a:t>NPE (Number of pieces of evidence): Multiple pieces of evidence drawn from different parts of the text</a:t>
            </a:r>
          </a:p>
          <a:p>
            <a:pPr lvl="2"/>
            <a:r>
              <a:rPr lang="en-US" sz="1800" dirty="0"/>
              <a:t>SPC: (Specificity): Specific details for each piece of evidence are provided</a:t>
            </a:r>
          </a:p>
          <a:p>
            <a:pPr lvl="2"/>
            <a:r>
              <a:rPr lang="en-US" sz="1800" dirty="0"/>
              <a:t>CON: Concentration: High concentration signals listing of evidence without elaboration/explanation of evidence and receives a low score </a:t>
            </a:r>
          </a:p>
          <a:p>
            <a:pPr marL="305435" indent="-305435"/>
            <a:r>
              <a:rPr lang="en-US" sz="2400" dirty="0"/>
              <a:t>The algorithm also considers the following non-substantive feature:</a:t>
            </a:r>
          </a:p>
          <a:p>
            <a:pPr lvl="2"/>
            <a:r>
              <a:rPr lang="en-US" sz="1800" dirty="0"/>
              <a:t>Word count</a:t>
            </a:r>
          </a:p>
          <a:p>
            <a:pPr lvl="2"/>
            <a:endParaRPr lang="en-US" dirty="0"/>
          </a:p>
        </p:txBody>
      </p:sp>
      <p:sp>
        <p:nvSpPr>
          <p:cNvPr id="4" name="Slide Number Placeholder 3">
            <a:extLst>
              <a:ext uri="{FF2B5EF4-FFF2-40B4-BE49-F238E27FC236}">
                <a16:creationId xmlns:a16="http://schemas.microsoft.com/office/drawing/2014/main" xmlns="" id="{152C7B40-159C-7E47-96B4-7ACD79D9B59E}"/>
              </a:ext>
            </a:extLst>
          </p:cNvPr>
          <p:cNvSpPr>
            <a:spLocks noGrp="1"/>
          </p:cNvSpPr>
          <p:nvPr>
            <p:ph type="sldNum" sz="quarter" idx="12"/>
          </p:nvPr>
        </p:nvSpPr>
        <p:spPr/>
        <p:txBody>
          <a:bodyPr>
            <a:normAutofit/>
          </a:bodyPr>
          <a:lstStyle/>
          <a:p>
            <a:fld id="{CB584516-DE8A-459E-9E1F-8F893ECC2A04}" type="slidenum">
              <a:rPr lang="en-US" smtClean="0"/>
              <a:pPr/>
              <a:t>13</a:t>
            </a:fld>
            <a:endParaRPr lang="en-US"/>
          </a:p>
        </p:txBody>
      </p:sp>
      <p:sp>
        <p:nvSpPr>
          <p:cNvPr id="7" name="Rectangle 6">
            <a:extLst>
              <a:ext uri="{FF2B5EF4-FFF2-40B4-BE49-F238E27FC236}">
                <a16:creationId xmlns:a16="http://schemas.microsoft.com/office/drawing/2014/main" xmlns="" id="{6F090B49-6702-3A42-B9A9-76F9FBA41F50}"/>
              </a:ext>
            </a:extLst>
          </p:cNvPr>
          <p:cNvSpPr/>
          <p:nvPr/>
        </p:nvSpPr>
        <p:spPr>
          <a:xfrm>
            <a:off x="533400" y="5562600"/>
            <a:ext cx="7924800" cy="954107"/>
          </a:xfrm>
          <a:prstGeom prst="rect">
            <a:avLst/>
          </a:prstGeom>
        </p:spPr>
        <p:txBody>
          <a:bodyPr wrap="square" anchor="t">
            <a:spAutoFit/>
          </a:bodyPr>
          <a:lstStyle/>
          <a:p>
            <a:r>
              <a:rPr lang="en-US" sz="1400" dirty="0"/>
              <a:t>Rahimi, Z., Litman, D., Correnti, R., Matsumura, L.C., Wang, E.  &amp; </a:t>
            </a:r>
            <a:r>
              <a:rPr lang="en-US" sz="1400" dirty="0" err="1"/>
              <a:t>Kisa</a:t>
            </a:r>
            <a:r>
              <a:rPr lang="en-US" sz="1400" dirty="0"/>
              <a:t>, Z. (2014). Automatic scoring of an analytical response-to-text assessment. In S. </a:t>
            </a:r>
            <a:r>
              <a:rPr lang="en-US" sz="1400" dirty="0" err="1"/>
              <a:t>Trausan-Matu</a:t>
            </a:r>
            <a:r>
              <a:rPr lang="en-US" sz="1400" dirty="0"/>
              <a:t>, S., Boyer, K., Crosby, &amp; M., </a:t>
            </a:r>
            <a:r>
              <a:rPr lang="en-US" sz="1400" dirty="0" err="1"/>
              <a:t>Panourgia</a:t>
            </a:r>
            <a:r>
              <a:rPr lang="en-US" sz="1400" dirty="0"/>
              <a:t>, K. (Eds.). </a:t>
            </a:r>
            <a:r>
              <a:rPr lang="en-US" sz="1400" i="1" dirty="0"/>
              <a:t>Intelligent Tutoring Systems. </a:t>
            </a:r>
            <a:r>
              <a:rPr lang="en-US" sz="1400" dirty="0"/>
              <a:t>Paper presented at the 12</a:t>
            </a:r>
            <a:r>
              <a:rPr lang="en-US" sz="1400" baseline="30000" dirty="0"/>
              <a:t>th</a:t>
            </a:r>
            <a:r>
              <a:rPr lang="en-US" sz="1400" dirty="0"/>
              <a:t> International Conference on Intelligent Tutoring Systems (ITS), Honolulu, HI (601-610). Springer.</a:t>
            </a:r>
          </a:p>
        </p:txBody>
      </p:sp>
    </p:spTree>
    <p:extLst>
      <p:ext uri="{BB962C8B-B14F-4D97-AF65-F5344CB8AC3E}">
        <p14:creationId xmlns:p14="http://schemas.microsoft.com/office/powerpoint/2010/main" val="2048834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7475"/>
            <a:ext cx="7989752" cy="760325"/>
          </a:xfrm>
        </p:spPr>
        <p:txBody>
          <a:bodyPr>
            <a:noAutofit/>
          </a:bodyPr>
          <a:lstStyle/>
          <a:p>
            <a:r>
              <a:rPr lang="en-US" sz="2600" cap="none" dirty="0"/>
              <a:t>AES system was developed and tested on two corpora</a:t>
            </a:r>
          </a:p>
        </p:txBody>
      </p:sp>
      <p:sp>
        <p:nvSpPr>
          <p:cNvPr id="9" name="Content Placeholder 8"/>
          <p:cNvSpPr>
            <a:spLocks noGrp="1"/>
          </p:cNvSpPr>
          <p:nvPr>
            <p:ph idx="1"/>
          </p:nvPr>
        </p:nvSpPr>
        <p:spPr>
          <a:xfrm>
            <a:off x="457200" y="1676400"/>
            <a:ext cx="7989752" cy="4800600"/>
          </a:xfrm>
        </p:spPr>
        <p:txBody>
          <a:bodyPr anchor="t">
            <a:noAutofit/>
          </a:bodyPr>
          <a:lstStyle/>
          <a:p>
            <a:r>
              <a:rPr lang="en-US" sz="2400" dirty="0">
                <a:cs typeface="Arial" panose="020B0604020202020204" pitchFamily="34" charset="0"/>
              </a:rPr>
              <a:t>Corpus 1</a:t>
            </a:r>
          </a:p>
          <a:p>
            <a:pPr lvl="1"/>
            <a:r>
              <a:rPr lang="en-US" sz="1800" dirty="0">
                <a:cs typeface="Arial" panose="020B0604020202020204" pitchFamily="34" charset="0"/>
              </a:rPr>
              <a:t>From literacy study in single large urban district in MD</a:t>
            </a:r>
          </a:p>
          <a:p>
            <a:pPr lvl="1"/>
            <a:r>
              <a:rPr lang="en-US" sz="1800" dirty="0">
                <a:cs typeface="Arial" panose="020B0604020202020204" pitchFamily="34" charset="0"/>
              </a:rPr>
              <a:t>n = 1,569 responses from 5</a:t>
            </a:r>
            <a:r>
              <a:rPr lang="en-US" sz="1800" baseline="30000" dirty="0">
                <a:cs typeface="Arial" panose="020B0604020202020204" pitchFamily="34" charset="0"/>
              </a:rPr>
              <a:t>th</a:t>
            </a:r>
            <a:r>
              <a:rPr lang="en-US" sz="1800" dirty="0">
                <a:cs typeface="Arial" panose="020B0604020202020204" pitchFamily="34" charset="0"/>
              </a:rPr>
              <a:t> and 6</a:t>
            </a:r>
            <a:r>
              <a:rPr lang="en-US" sz="1800" baseline="30000" dirty="0">
                <a:cs typeface="Arial" panose="020B0604020202020204" pitchFamily="34" charset="0"/>
              </a:rPr>
              <a:t>th</a:t>
            </a:r>
            <a:r>
              <a:rPr lang="en-US" sz="1800" dirty="0">
                <a:cs typeface="Arial" panose="020B0604020202020204" pitchFamily="34" charset="0"/>
              </a:rPr>
              <a:t> graders</a:t>
            </a:r>
          </a:p>
          <a:p>
            <a:pPr lvl="1"/>
            <a:r>
              <a:rPr lang="en-US" sz="1800" dirty="0">
                <a:cs typeface="Arial" panose="020B0604020202020204" pitchFamily="34" charset="0"/>
              </a:rPr>
              <a:t>Human scores by expert (n=702)</a:t>
            </a:r>
          </a:p>
          <a:p>
            <a:pPr lvl="1"/>
            <a:r>
              <a:rPr lang="en-US" sz="1800" dirty="0">
                <a:cs typeface="Arial" panose="020B0604020202020204" pitchFamily="34" charset="0"/>
              </a:rPr>
              <a:t>Double-scored by trained undergraduates (n=867)</a:t>
            </a:r>
          </a:p>
          <a:p>
            <a:endParaRPr lang="en-US" sz="1600" dirty="0">
              <a:cs typeface="Arial" panose="020B0604020202020204" pitchFamily="34" charset="0"/>
            </a:endParaRPr>
          </a:p>
          <a:p>
            <a:r>
              <a:rPr lang="en-US" sz="2400" dirty="0">
                <a:cs typeface="Arial" panose="020B0604020202020204" pitchFamily="34" charset="0"/>
              </a:rPr>
              <a:t>Corpus 2</a:t>
            </a:r>
          </a:p>
          <a:p>
            <a:pPr lvl="1"/>
            <a:r>
              <a:rPr lang="en-US" sz="1800" dirty="0">
                <a:cs typeface="Arial" panose="020B0604020202020204" pitchFamily="34" charset="0"/>
              </a:rPr>
              <a:t>From literacy study in urban districts in CA</a:t>
            </a:r>
          </a:p>
          <a:p>
            <a:pPr lvl="1"/>
            <a:r>
              <a:rPr lang="en-US" sz="1800" dirty="0">
                <a:cs typeface="Arial" panose="020B0604020202020204" pitchFamily="34" charset="0"/>
              </a:rPr>
              <a:t>n = 2,000 assessments from 6</a:t>
            </a:r>
            <a:r>
              <a:rPr lang="en-US" sz="1800" baseline="30000" dirty="0">
                <a:cs typeface="Arial" panose="020B0604020202020204" pitchFamily="34" charset="0"/>
              </a:rPr>
              <a:t>th</a:t>
            </a:r>
            <a:r>
              <a:rPr lang="en-US" sz="1800" dirty="0">
                <a:cs typeface="Arial" panose="020B0604020202020204" pitchFamily="34" charset="0"/>
              </a:rPr>
              <a:t>, 7</a:t>
            </a:r>
            <a:r>
              <a:rPr lang="en-US" sz="1800" baseline="30000" dirty="0">
                <a:cs typeface="Arial" panose="020B0604020202020204" pitchFamily="34" charset="0"/>
              </a:rPr>
              <a:t>th</a:t>
            </a:r>
            <a:r>
              <a:rPr lang="en-US" sz="1800" dirty="0">
                <a:cs typeface="Arial" panose="020B0604020202020204" pitchFamily="34" charset="0"/>
              </a:rPr>
              <a:t>, and 8</a:t>
            </a:r>
            <a:r>
              <a:rPr lang="en-US" sz="1800" baseline="30000" dirty="0">
                <a:cs typeface="Arial" panose="020B0604020202020204" pitchFamily="34" charset="0"/>
              </a:rPr>
              <a:t>th</a:t>
            </a:r>
            <a:r>
              <a:rPr lang="en-US" sz="1800" dirty="0">
                <a:cs typeface="Arial" panose="020B0604020202020204" pitchFamily="34" charset="0"/>
              </a:rPr>
              <a:t> graders</a:t>
            </a:r>
          </a:p>
          <a:p>
            <a:pPr lvl="2"/>
            <a:r>
              <a:rPr lang="en-US" sz="1800" dirty="0">
                <a:cs typeface="Arial" panose="020B0604020202020204" pitchFamily="34" charset="0"/>
              </a:rPr>
              <a:t>Approximately 800 used to date</a:t>
            </a:r>
          </a:p>
          <a:p>
            <a:pPr lvl="1"/>
            <a:r>
              <a:rPr lang="en-US" sz="1800" dirty="0">
                <a:cs typeface="Arial" panose="020B0604020202020204" pitchFamily="34" charset="0"/>
              </a:rPr>
              <a:t>Double-scored by trained undergraduates </a:t>
            </a:r>
          </a:p>
          <a:p>
            <a:pPr lvl="1"/>
            <a:endParaRPr lang="en-US" dirty="0"/>
          </a:p>
          <a:p>
            <a:pPr lvl="1"/>
            <a:endParaRPr lang="en-US" dirty="0"/>
          </a:p>
        </p:txBody>
      </p:sp>
    </p:spTree>
    <p:extLst>
      <p:ext uri="{BB962C8B-B14F-4D97-AF65-F5344CB8AC3E}">
        <p14:creationId xmlns:p14="http://schemas.microsoft.com/office/powerpoint/2010/main" val="71463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762000"/>
          </a:xfrm>
        </p:spPr>
        <p:txBody>
          <a:bodyPr>
            <a:noAutofit/>
          </a:bodyPr>
          <a:lstStyle/>
          <a:p>
            <a:r>
              <a:rPr lang="en-US" sz="2600" cap="none" dirty="0"/>
              <a:t>AES scores demonstrate reliability with “gold standard” human scores</a:t>
            </a:r>
          </a:p>
        </p:txBody>
      </p:sp>
      <p:sp>
        <p:nvSpPr>
          <p:cNvPr id="3" name="Content Placeholder 2"/>
          <p:cNvSpPr>
            <a:spLocks noGrp="1"/>
          </p:cNvSpPr>
          <p:nvPr>
            <p:ph sz="quarter" idx="1"/>
          </p:nvPr>
        </p:nvSpPr>
        <p:spPr>
          <a:xfrm>
            <a:off x="457200" y="1600200"/>
            <a:ext cx="8229600" cy="4953000"/>
          </a:xfrm>
        </p:spPr>
        <p:txBody>
          <a:bodyPr anchor="t">
            <a:normAutofit/>
          </a:bodyPr>
          <a:lstStyle/>
          <a:p>
            <a:pPr>
              <a:buSzPct val="100000"/>
              <a:buFont typeface="Wingdings" pitchFamily="2" charset="2"/>
              <a:buChar char="§"/>
            </a:pPr>
            <a:r>
              <a:rPr lang="en-US" sz="2400" dirty="0"/>
              <a:t>Our rubric-based models perform as well as (if not better than) other models </a:t>
            </a:r>
          </a:p>
          <a:p>
            <a:pPr lvl="1">
              <a:buSzPct val="100000"/>
              <a:buFont typeface="Wingdings" pitchFamily="2" charset="2"/>
              <a:buChar char="§"/>
            </a:pPr>
            <a:r>
              <a:rPr lang="en-US" sz="2200" dirty="0"/>
              <a:t>Kappa 0.61-0.62 compared to 0.46-0.61</a:t>
            </a:r>
          </a:p>
        </p:txBody>
      </p:sp>
      <p:sp>
        <p:nvSpPr>
          <p:cNvPr id="4" name="TextBox 3">
            <a:extLst>
              <a:ext uri="{FF2B5EF4-FFF2-40B4-BE49-F238E27FC236}">
                <a16:creationId xmlns:a16="http://schemas.microsoft.com/office/drawing/2014/main" xmlns="" id="{5197F29A-4728-8342-A197-8BBF0893BB16}"/>
              </a:ext>
            </a:extLst>
          </p:cNvPr>
          <p:cNvSpPr txBox="1"/>
          <p:nvPr/>
        </p:nvSpPr>
        <p:spPr>
          <a:xfrm>
            <a:off x="457200" y="5867400"/>
            <a:ext cx="8001000" cy="738664"/>
          </a:xfrm>
          <a:prstGeom prst="rect">
            <a:avLst/>
          </a:prstGeom>
          <a:noFill/>
          <a:ln>
            <a:noFill/>
          </a:ln>
        </p:spPr>
        <p:txBody>
          <a:bodyPr wrap="square" rtlCol="0">
            <a:spAutoFit/>
          </a:bodyPr>
          <a:lstStyle/>
          <a:p>
            <a:r>
              <a:rPr lang="en-US" sz="1400" dirty="0"/>
              <a:t>Rahimi, Z., </a:t>
            </a:r>
            <a:r>
              <a:rPr lang="en-US" sz="1400" dirty="0" err="1"/>
              <a:t>Litman</a:t>
            </a:r>
            <a:r>
              <a:rPr lang="en-US" sz="1400" dirty="0"/>
              <a:t>, D., </a:t>
            </a:r>
            <a:r>
              <a:rPr lang="en-US" sz="1400" dirty="0" err="1"/>
              <a:t>Correnti</a:t>
            </a:r>
            <a:r>
              <a:rPr lang="en-US" sz="1400" dirty="0"/>
              <a:t>, R., Wang, E., &amp; Matsumura, L.C. (2017). Assessing Students' use of evidence and organization in response-to-text writing: Using natural language processing for rubric-based automated scoring. </a:t>
            </a:r>
            <a:r>
              <a:rPr lang="en-US" sz="1400" i="1" dirty="0"/>
              <a:t>International Journal of Artificial Intelligence in Education, </a:t>
            </a:r>
            <a:r>
              <a:rPr lang="en-US" sz="1400" dirty="0"/>
              <a:t>1-35. DOI 10.1007/s40593-017-0143-2</a:t>
            </a:r>
          </a:p>
        </p:txBody>
      </p:sp>
    </p:spTree>
    <p:extLst>
      <p:ext uri="{BB962C8B-B14F-4D97-AF65-F5344CB8AC3E}">
        <p14:creationId xmlns:p14="http://schemas.microsoft.com/office/powerpoint/2010/main" val="398860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6F08DA2-6321-0F4A-BEEB-BCF04D5312C3}"/>
              </a:ext>
            </a:extLst>
          </p:cNvPr>
          <p:cNvSpPr>
            <a:spLocks noGrp="1"/>
          </p:cNvSpPr>
          <p:nvPr>
            <p:ph type="sldNum" sz="quarter" idx="12"/>
          </p:nvPr>
        </p:nvSpPr>
        <p:spPr/>
        <p:txBody>
          <a:bodyPr/>
          <a:lstStyle/>
          <a:p>
            <a:fld id="{CB584516-DE8A-459E-9E1F-8F893ECC2A04}" type="slidenum">
              <a:rPr lang="en-US" smtClean="0"/>
              <a:pPr/>
              <a:t>16</a:t>
            </a:fld>
            <a:endParaRPr lang="en-US"/>
          </a:p>
        </p:txBody>
      </p:sp>
      <p:pic>
        <p:nvPicPr>
          <p:cNvPr id="5" name="Picture 4">
            <a:extLst>
              <a:ext uri="{FF2B5EF4-FFF2-40B4-BE49-F238E27FC236}">
                <a16:creationId xmlns:a16="http://schemas.microsoft.com/office/drawing/2014/main" xmlns="" id="{9D88C388-3E5A-524F-9D30-CADA0D1891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09600"/>
            <a:ext cx="7315200" cy="5181600"/>
          </a:xfrm>
          <a:prstGeom prst="rect">
            <a:avLst/>
          </a:prstGeom>
          <a:noFill/>
          <a:ln>
            <a:noFill/>
          </a:ln>
        </p:spPr>
      </p:pic>
      <p:sp>
        <p:nvSpPr>
          <p:cNvPr id="6" name="Rectangle 5">
            <a:extLst>
              <a:ext uri="{FF2B5EF4-FFF2-40B4-BE49-F238E27FC236}">
                <a16:creationId xmlns:a16="http://schemas.microsoft.com/office/drawing/2014/main" xmlns="" id="{7472A146-564A-5C46-BB82-31D9C835EF0A}"/>
              </a:ext>
            </a:extLst>
          </p:cNvPr>
          <p:cNvSpPr/>
          <p:nvPr/>
        </p:nvSpPr>
        <p:spPr>
          <a:xfrm>
            <a:off x="1143000" y="5943600"/>
            <a:ext cx="7315200" cy="584775"/>
          </a:xfrm>
          <a:prstGeom prst="rect">
            <a:avLst/>
          </a:prstGeom>
        </p:spPr>
        <p:txBody>
          <a:bodyPr wrap="square">
            <a:spAutoFit/>
          </a:bodyPr>
          <a:lstStyle/>
          <a:p>
            <a:r>
              <a:rPr lang="en-US" sz="1600" dirty="0"/>
              <a:t>Comparison of the distribution of the AES (light green) and human (light purple) </a:t>
            </a:r>
            <a:br>
              <a:rPr lang="en-US" sz="1600" dirty="0"/>
            </a:br>
            <a:r>
              <a:rPr lang="en-US" sz="1600" dirty="0"/>
              <a:t>scores and their overlap (teal) for the 1,529 scored essays.</a:t>
            </a:r>
          </a:p>
        </p:txBody>
      </p:sp>
    </p:spTree>
    <p:extLst>
      <p:ext uri="{BB962C8B-B14F-4D97-AF65-F5344CB8AC3E}">
        <p14:creationId xmlns:p14="http://schemas.microsoft.com/office/powerpoint/2010/main" val="284937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7475"/>
            <a:ext cx="7989752" cy="760325"/>
          </a:xfrm>
        </p:spPr>
        <p:txBody>
          <a:bodyPr>
            <a:normAutofit/>
          </a:bodyPr>
          <a:lstStyle/>
          <a:p>
            <a:r>
              <a:rPr lang="en-US" cap="none" dirty="0"/>
              <a:t>Validity of AES scores matter too!</a:t>
            </a:r>
          </a:p>
        </p:txBody>
      </p:sp>
      <p:sp>
        <p:nvSpPr>
          <p:cNvPr id="5" name="Content Placeholder 4"/>
          <p:cNvSpPr>
            <a:spLocks noGrp="1"/>
          </p:cNvSpPr>
          <p:nvPr>
            <p:ph sz="quarter" idx="1"/>
          </p:nvPr>
        </p:nvSpPr>
        <p:spPr>
          <a:xfrm>
            <a:off x="457200" y="1600200"/>
            <a:ext cx="7989752" cy="4495800"/>
          </a:xfrm>
        </p:spPr>
        <p:txBody>
          <a:bodyPr anchor="t">
            <a:noAutofit/>
          </a:bodyPr>
          <a:lstStyle/>
          <a:p>
            <a:pPr marL="0" indent="0">
              <a:buNone/>
            </a:pPr>
            <a:r>
              <a:rPr lang="en-US" dirty="0"/>
              <a:t>To build a stronger validity argument, we examined relationship of human- and AES-generated ratings with: </a:t>
            </a:r>
            <a:br>
              <a:rPr lang="en-US" dirty="0"/>
            </a:br>
            <a:endParaRPr lang="en-US" dirty="0"/>
          </a:p>
          <a:p>
            <a:r>
              <a:rPr lang="en-US" dirty="0"/>
              <a:t>measures of student achievement </a:t>
            </a:r>
          </a:p>
          <a:p>
            <a:pPr lvl="2"/>
            <a:r>
              <a:rPr lang="en-US" sz="1600" dirty="0"/>
              <a:t>Both human scores and AES scores correlate with students’ scores on the state standardized test (including reading and math scale scores)</a:t>
            </a:r>
            <a:br>
              <a:rPr lang="en-US" sz="1600" dirty="0"/>
            </a:br>
            <a:endParaRPr lang="en-US" sz="1600" dirty="0"/>
          </a:p>
          <a:p>
            <a:r>
              <a:rPr lang="en-US" dirty="0"/>
              <a:t>measures of instructional quality</a:t>
            </a:r>
          </a:p>
          <a:p>
            <a:pPr lvl="2"/>
            <a:r>
              <a:rPr lang="en-US" sz="1600" dirty="0"/>
              <a:t>AES scores are sensitive to differences in opportunities-to-learn analytic writing (</a:t>
            </a:r>
            <a:r>
              <a:rPr lang="en-US" sz="1600" dirty="0" err="1"/>
              <a:t>OTL</a:t>
            </a:r>
            <a:r>
              <a:rPr lang="en-US" sz="1600" baseline="-25000" dirty="0" err="1"/>
              <a:t>wrt</a:t>
            </a:r>
            <a:r>
              <a:rPr lang="en-US" sz="1600" dirty="0"/>
              <a:t>) instruction across classrooms, but not as sensitive to differences in skills-based (i.e., basic) comprehension instruction</a:t>
            </a:r>
          </a:p>
        </p:txBody>
      </p:sp>
      <p:sp>
        <p:nvSpPr>
          <p:cNvPr id="4" name="TextBox 3">
            <a:extLst>
              <a:ext uri="{FF2B5EF4-FFF2-40B4-BE49-F238E27FC236}">
                <a16:creationId xmlns:a16="http://schemas.microsoft.com/office/drawing/2014/main" xmlns="" id="{83578445-E259-DB46-94A6-45385D25A261}"/>
              </a:ext>
            </a:extLst>
          </p:cNvPr>
          <p:cNvSpPr txBox="1"/>
          <p:nvPr/>
        </p:nvSpPr>
        <p:spPr>
          <a:xfrm>
            <a:off x="457200" y="5562600"/>
            <a:ext cx="8001000" cy="1169551"/>
          </a:xfrm>
          <a:prstGeom prst="rect">
            <a:avLst/>
          </a:prstGeom>
          <a:noFill/>
          <a:ln>
            <a:noFill/>
          </a:ln>
        </p:spPr>
        <p:txBody>
          <a:bodyPr wrap="square" rtlCol="0">
            <a:spAutoFit/>
          </a:bodyPr>
          <a:lstStyle/>
          <a:p>
            <a:r>
              <a:rPr lang="en-US" sz="1400" dirty="0" err="1"/>
              <a:t>Correnti</a:t>
            </a:r>
            <a:r>
              <a:rPr lang="en-US" sz="1400" dirty="0"/>
              <a:t>, R., Matsumura, L.C., &amp; Wang, E., </a:t>
            </a:r>
            <a:r>
              <a:rPr lang="en-US" sz="1400" dirty="0" err="1"/>
              <a:t>Litman</a:t>
            </a:r>
            <a:r>
              <a:rPr lang="en-US" sz="1400" dirty="0"/>
              <a:t>, D., Rahimi, Z., &amp; </a:t>
            </a:r>
            <a:r>
              <a:rPr lang="en-US" sz="1400" dirty="0" err="1"/>
              <a:t>Kisa</a:t>
            </a:r>
            <a:r>
              <a:rPr lang="en-US" sz="1400" dirty="0"/>
              <a:t>, Z. (submitted). Automated scoring of students’ use of text evidence in writing.</a:t>
            </a:r>
          </a:p>
          <a:p>
            <a:endParaRPr lang="en-US" sz="1400" dirty="0"/>
          </a:p>
          <a:p>
            <a:r>
              <a:rPr lang="en-US" sz="1400" dirty="0" err="1"/>
              <a:t>Correnti</a:t>
            </a:r>
            <a:r>
              <a:rPr lang="en-US" sz="1400" dirty="0"/>
              <a:t>, R., Matsumura, L.C., Hamilton, L.S., &amp; Wang, E. (2012). Combining multiple measures of students’ opportunities to develop analytic text-based writing. </a:t>
            </a:r>
            <a:r>
              <a:rPr lang="en-US" sz="1400" i="1" dirty="0"/>
              <a:t>Educational Assessment</a:t>
            </a:r>
            <a:r>
              <a:rPr lang="en-US" sz="1400" dirty="0"/>
              <a:t>, </a:t>
            </a:r>
            <a:r>
              <a:rPr lang="en-US" sz="1400" i="1" dirty="0"/>
              <a:t>17</a:t>
            </a:r>
            <a:r>
              <a:rPr lang="en-US" sz="1400" dirty="0"/>
              <a:t>(2-3), 132-161.</a:t>
            </a:r>
          </a:p>
        </p:txBody>
      </p:sp>
    </p:spTree>
    <p:extLst>
      <p:ext uri="{BB962C8B-B14F-4D97-AF65-F5344CB8AC3E}">
        <p14:creationId xmlns:p14="http://schemas.microsoft.com/office/powerpoint/2010/main" val="1451867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7475"/>
            <a:ext cx="7989752" cy="760325"/>
          </a:xfrm>
        </p:spPr>
        <p:txBody>
          <a:bodyPr>
            <a:normAutofit fontScale="90000"/>
          </a:bodyPr>
          <a:lstStyle/>
          <a:p>
            <a:r>
              <a:rPr lang="en-US" cap="none" dirty="0"/>
              <a:t>Predictive validity of opportunities-to-learn analytic writing (</a:t>
            </a:r>
            <a:r>
              <a:rPr lang="en-US" dirty="0" err="1"/>
              <a:t>OTL</a:t>
            </a:r>
            <a:r>
              <a:rPr lang="en-US" baseline="-25000" dirty="0" err="1"/>
              <a:t>wrt</a:t>
            </a:r>
            <a:r>
              <a:rPr lang="en-US" dirty="0"/>
              <a:t>)</a:t>
            </a:r>
            <a:r>
              <a:rPr lang="en-US" baseline="-25000" dirty="0"/>
              <a:t> </a:t>
            </a:r>
            <a:r>
              <a:rPr lang="en-US" cap="none" dirty="0"/>
              <a:t>holds</a:t>
            </a:r>
          </a:p>
        </p:txBody>
      </p:sp>
      <p:sp>
        <p:nvSpPr>
          <p:cNvPr id="6" name="Content Placeholder 5"/>
          <p:cNvSpPr>
            <a:spLocks noGrp="1"/>
          </p:cNvSpPr>
          <p:nvPr>
            <p:ph sz="quarter" idx="4294967295"/>
          </p:nvPr>
        </p:nvSpPr>
        <p:spPr>
          <a:xfrm>
            <a:off x="6132544" y="2133600"/>
            <a:ext cx="2630456" cy="3886200"/>
          </a:xfrm>
        </p:spPr>
        <p:txBody>
          <a:bodyPr anchor="t">
            <a:normAutofit/>
          </a:bodyPr>
          <a:lstStyle/>
          <a:p>
            <a:r>
              <a:rPr lang="en-US" sz="1600" dirty="0"/>
              <a:t>Primary inference does not change</a:t>
            </a:r>
          </a:p>
          <a:p>
            <a:r>
              <a:rPr lang="en-US" sz="1600" dirty="0"/>
              <a:t>Coefficient has a slight increase </a:t>
            </a:r>
            <a:r>
              <a:rPr lang="en-US" sz="1600" dirty="0" smtClean="0"/>
              <a:t>for AES scores</a:t>
            </a:r>
            <a:endParaRPr lang="en-US" sz="1600" dirty="0"/>
          </a:p>
          <a:p>
            <a:pPr marL="0" indent="0">
              <a:buNone/>
            </a:pPr>
            <a:r>
              <a:rPr lang="en-US" sz="1600" dirty="0"/>
              <a:t>    (.17-.</a:t>
            </a:r>
            <a:r>
              <a:rPr lang="en-US" sz="1600" dirty="0" smtClean="0"/>
              <a:t>21)</a:t>
            </a:r>
            <a:endParaRPr lang="en-US" sz="1600" dirty="0"/>
          </a:p>
          <a:p>
            <a:r>
              <a:rPr lang="en-US" sz="1600" dirty="0"/>
              <a:t>Standard error has slight increase </a:t>
            </a:r>
          </a:p>
          <a:p>
            <a:pPr marL="0" indent="0">
              <a:buNone/>
            </a:pPr>
            <a:r>
              <a:rPr lang="en-US" sz="1600" dirty="0"/>
              <a:t>     (.</a:t>
            </a:r>
            <a:r>
              <a:rPr lang="en-US" sz="1600" dirty="0" smtClean="0"/>
              <a:t>064 </a:t>
            </a:r>
            <a:r>
              <a:rPr lang="en-US" sz="1600" dirty="0">
                <a:sym typeface="Wingdings" panose="05000000000000000000" pitchFamily="2" charset="2"/>
              </a:rPr>
              <a:t> .072)</a:t>
            </a:r>
          </a:p>
          <a:p>
            <a:r>
              <a:rPr lang="en-US" sz="1600" dirty="0"/>
              <a:t>Pct. Var. Explained Between Classrooms Virtually Unchanged</a:t>
            </a:r>
          </a:p>
          <a:p>
            <a:pPr marL="0" indent="0">
              <a:buNone/>
            </a:pPr>
            <a:r>
              <a:rPr lang="en-US" sz="1600" dirty="0"/>
              <a:t>    (33%-34%)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62336632"/>
              </p:ext>
            </p:extLst>
          </p:nvPr>
        </p:nvGraphicFramePr>
        <p:xfrm>
          <a:off x="457200" y="1676400"/>
          <a:ext cx="4800599" cy="4495798"/>
        </p:xfrm>
        <a:graphic>
          <a:graphicData uri="http://schemas.openxmlformats.org/drawingml/2006/table">
            <a:tbl>
              <a:tblPr firstRow="1" firstCol="1" bandRow="1"/>
              <a:tblGrid>
                <a:gridCol w="2232673">
                  <a:extLst>
                    <a:ext uri="{9D8B030D-6E8A-4147-A177-3AD203B41FA5}">
                      <a16:colId xmlns:a16="http://schemas.microsoft.com/office/drawing/2014/main" xmlns="" val="1945613019"/>
                    </a:ext>
                  </a:extLst>
                </a:gridCol>
                <a:gridCol w="446534">
                  <a:extLst>
                    <a:ext uri="{9D8B030D-6E8A-4147-A177-3AD203B41FA5}">
                      <a16:colId xmlns:a16="http://schemas.microsoft.com/office/drawing/2014/main" xmlns="" val="42936669"/>
                    </a:ext>
                  </a:extLst>
                </a:gridCol>
                <a:gridCol w="191373">
                  <a:extLst>
                    <a:ext uri="{9D8B030D-6E8A-4147-A177-3AD203B41FA5}">
                      <a16:colId xmlns:a16="http://schemas.microsoft.com/office/drawing/2014/main" xmlns="" val="1766215655"/>
                    </a:ext>
                  </a:extLst>
                </a:gridCol>
                <a:gridCol w="382743">
                  <a:extLst>
                    <a:ext uri="{9D8B030D-6E8A-4147-A177-3AD203B41FA5}">
                      <a16:colId xmlns:a16="http://schemas.microsoft.com/office/drawing/2014/main" xmlns="" val="2182504118"/>
                    </a:ext>
                  </a:extLst>
                </a:gridCol>
                <a:gridCol w="318953">
                  <a:extLst>
                    <a:ext uri="{9D8B030D-6E8A-4147-A177-3AD203B41FA5}">
                      <a16:colId xmlns:a16="http://schemas.microsoft.com/office/drawing/2014/main" xmlns="" val="1384991655"/>
                    </a:ext>
                  </a:extLst>
                </a:gridCol>
                <a:gridCol w="446534">
                  <a:extLst>
                    <a:ext uri="{9D8B030D-6E8A-4147-A177-3AD203B41FA5}">
                      <a16:colId xmlns:a16="http://schemas.microsoft.com/office/drawing/2014/main" xmlns="" val="1006810885"/>
                    </a:ext>
                  </a:extLst>
                </a:gridCol>
                <a:gridCol w="255163">
                  <a:extLst>
                    <a:ext uri="{9D8B030D-6E8A-4147-A177-3AD203B41FA5}">
                      <a16:colId xmlns:a16="http://schemas.microsoft.com/office/drawing/2014/main" xmlns="" val="1012564837"/>
                    </a:ext>
                  </a:extLst>
                </a:gridCol>
                <a:gridCol w="413930">
                  <a:extLst>
                    <a:ext uri="{9D8B030D-6E8A-4147-A177-3AD203B41FA5}">
                      <a16:colId xmlns:a16="http://schemas.microsoft.com/office/drawing/2014/main" xmlns="" val="2234660172"/>
                    </a:ext>
                  </a:extLst>
                </a:gridCol>
                <a:gridCol w="112696">
                  <a:extLst>
                    <a:ext uri="{9D8B030D-6E8A-4147-A177-3AD203B41FA5}">
                      <a16:colId xmlns:a16="http://schemas.microsoft.com/office/drawing/2014/main" xmlns="" val="955274297"/>
                    </a:ext>
                  </a:extLst>
                </a:gridCol>
              </a:tblGrid>
              <a:tr h="651062">
                <a:tc gridSpan="9">
                  <a:txBody>
                    <a:bodyPr/>
                    <a:lstStyle/>
                    <a:p>
                      <a:pPr marL="0" marR="0">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Table: Effects of OTL Analytic Writing on RTA Evidence Scores (Human versus Computer) in Multivariate Models with Simultaneous Prediction of Reading and Math State Standardized Achievement Scores</a:t>
                      </a:r>
                    </a:p>
                  </a:txBody>
                  <a:tcPr marL="8108" marR="8108" marT="0" marB="0" anchor="b">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08453854"/>
                  </a:ext>
                </a:extLst>
              </a:tr>
              <a:tr h="589422">
                <a:tc>
                  <a:txBody>
                    <a:bodyPr/>
                    <a:lstStyle/>
                    <a:p>
                      <a:pPr marL="0" marR="0" algn="r">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w="28575" cap="flat" cmpd="sng" algn="ctr">
                      <a:solidFill>
                        <a:srgbClr val="000000"/>
                      </a:solidFill>
                      <a:prstDash val="solid"/>
                      <a:round/>
                      <a:headEnd type="none" w="med" len="med"/>
                      <a:tailEnd type="none" w="med" len="med"/>
                    </a:lnT>
                    <a:lnB>
                      <a:noFill/>
                    </a:lnB>
                  </a:tcPr>
                </a:tc>
                <a:tc gridSpan="7">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RTA Evidence Scores </a:t>
                      </a:r>
                    </a:p>
                    <a:p>
                      <a:pPr marL="0" marR="0" algn="ctr">
                        <a:lnSpc>
                          <a:spcPct val="115000"/>
                        </a:lnSpc>
                        <a:spcBef>
                          <a:spcPts val="0"/>
                        </a:spcBef>
                        <a:spcAft>
                          <a:spcPts val="1000"/>
                        </a:spcAft>
                      </a:pPr>
                      <a:r>
                        <a:rPr lang="en-US" sz="100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w="285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935829005"/>
                  </a:ext>
                </a:extLst>
              </a:tr>
              <a:tr h="217021">
                <a:tc>
                  <a:txBody>
                    <a:bodyPr/>
                    <a:lstStyle/>
                    <a:p>
                      <a:pPr marL="0" marR="0">
                        <a:lnSpc>
                          <a:spcPct val="115000"/>
                        </a:lnSpc>
                        <a:spcBef>
                          <a:spcPts val="0"/>
                        </a:spcBef>
                        <a:spcAft>
                          <a:spcPts val="1000"/>
                        </a:spcAft>
                      </a:pPr>
                      <a:r>
                        <a:rPr lang="en-US" sz="10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Classroom Covariates</a:t>
                      </a:r>
                      <a:r>
                        <a:rPr lang="en-US" sz="100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gridSpan="3">
                  <a:txBody>
                    <a:bodyPr/>
                    <a:lstStyle/>
                    <a:p>
                      <a:pPr marL="217170" marR="0" algn="ctr">
                        <a:lnSpc>
                          <a:spcPct val="115000"/>
                        </a:lnSpc>
                        <a:spcBef>
                          <a:spcPts val="0"/>
                        </a:spcBef>
                        <a:spcAft>
                          <a:spcPts val="1000"/>
                        </a:spcAft>
                      </a:pPr>
                      <a:r>
                        <a:rPr lang="en-US" sz="1000" u="sng">
                          <a:effectLst/>
                          <a:latin typeface="Calibri" panose="020F0502020204030204" pitchFamily="34" charset="0"/>
                          <a:ea typeface="Calibri" panose="020F0502020204030204" pitchFamily="34" charset="0"/>
                          <a:cs typeface="Times New Roman" panose="02020603050405020304" pitchFamily="18" charset="0"/>
                        </a:rPr>
                        <a:t>Human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8108" marR="8108" marT="0" marB="0">
                    <a:lnL>
                      <a:noFill/>
                    </a:lnL>
                    <a:lnR>
                      <a:noFill/>
                    </a:lnR>
                    <a:lnT>
                      <a:noFill/>
                    </a:lnT>
                    <a:lnB>
                      <a:noFill/>
                    </a:lnB>
                  </a:tcPr>
                </a:tc>
                <a:tc gridSpan="3">
                  <a:txBody>
                    <a:bodyPr/>
                    <a:lstStyle/>
                    <a:p>
                      <a:pPr marL="0" marR="0" algn="ctr">
                        <a:lnSpc>
                          <a:spcPct val="115000"/>
                        </a:lnSpc>
                        <a:spcBef>
                          <a:spcPts val="0"/>
                        </a:spcBef>
                        <a:spcAft>
                          <a:spcPts val="1000"/>
                        </a:spcAft>
                      </a:pPr>
                      <a:r>
                        <a:rPr lang="en-US" sz="1000" u="sng">
                          <a:effectLst/>
                          <a:latin typeface="Calibri" panose="020F0502020204030204" pitchFamily="34" charset="0"/>
                          <a:ea typeface="Calibri" panose="020F0502020204030204" pitchFamily="34" charset="0"/>
                          <a:cs typeface="Times New Roman" panose="02020603050405020304" pitchFamily="18" charset="0"/>
                        </a:rPr>
                        <a:t>AES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extLst>
                  <a:ext uri="{0D108BD9-81ED-4DB2-BD59-A6C34878D82A}">
                    <a16:rowId xmlns:a16="http://schemas.microsoft.com/office/drawing/2014/main" xmlns="" val="2500101981"/>
                  </a:ext>
                </a:extLst>
              </a:tr>
              <a:tr h="217021">
                <a:tc>
                  <a:txBody>
                    <a:bodyPr/>
                    <a:lstStyle/>
                    <a:p>
                      <a:pPr marL="0" marR="0">
                        <a:lnSpc>
                          <a:spcPct val="115000"/>
                        </a:lnSpc>
                        <a:spcBef>
                          <a:spcPts val="0"/>
                        </a:spcBef>
                        <a:spcAft>
                          <a:spcPts val="1000"/>
                        </a:spcAft>
                      </a:pPr>
                      <a:r>
                        <a:rPr lang="en-US"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Intercept, β</a:t>
                      </a:r>
                      <a:r>
                        <a:rPr lang="en-US" sz="1000" b="1" i="1"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extLst>
                  <a:ext uri="{0D108BD9-81ED-4DB2-BD59-A6C34878D82A}">
                    <a16:rowId xmlns:a16="http://schemas.microsoft.com/office/drawing/2014/main" xmlns="" val="3524629311"/>
                  </a:ext>
                </a:extLst>
              </a:tr>
              <a:tr h="217021">
                <a:tc>
                  <a:txBody>
                    <a:bodyPr/>
                    <a:lstStyle/>
                    <a:p>
                      <a:pPr marL="0" marR="0">
                        <a:lnSpc>
                          <a:spcPct val="115000"/>
                        </a:lnSpc>
                        <a:spcBef>
                          <a:spcPts val="0"/>
                        </a:spcBef>
                        <a:spcAft>
                          <a:spcPts val="1000"/>
                        </a:spcAft>
                      </a:pPr>
                      <a:r>
                        <a:rPr lang="en-US"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Grade, β</a:t>
                      </a:r>
                      <a:r>
                        <a:rPr lang="en-US" sz="1000" b="1" i="1"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extLst>
                  <a:ext uri="{0D108BD9-81ED-4DB2-BD59-A6C34878D82A}">
                    <a16:rowId xmlns:a16="http://schemas.microsoft.com/office/drawing/2014/main" xmlns="" val="3826273120"/>
                  </a:ext>
                </a:extLst>
              </a:tr>
              <a:tr h="217021">
                <a:tc>
                  <a:txBody>
                    <a:bodyPr/>
                    <a:lstStyle/>
                    <a:p>
                      <a:pPr marL="0" marR="0">
                        <a:lnSpc>
                          <a:spcPct val="115000"/>
                        </a:lnSpc>
                        <a:spcBef>
                          <a:spcPts val="0"/>
                        </a:spcBef>
                        <a:spcAft>
                          <a:spcPts val="1000"/>
                        </a:spcAft>
                      </a:pPr>
                      <a:r>
                        <a:rPr lang="en-US"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Masters, β</a:t>
                      </a:r>
                      <a:r>
                        <a:rPr lang="en-US" sz="1000" b="1" i="1"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extLst>
                  <a:ext uri="{0D108BD9-81ED-4DB2-BD59-A6C34878D82A}">
                    <a16:rowId xmlns:a16="http://schemas.microsoft.com/office/drawing/2014/main" xmlns="" val="3826108650"/>
                  </a:ext>
                </a:extLst>
              </a:tr>
              <a:tr h="217021">
                <a:tc>
                  <a:txBody>
                    <a:bodyPr/>
                    <a:lstStyle/>
                    <a:p>
                      <a:pPr marL="0" marR="0">
                        <a:lnSpc>
                          <a:spcPct val="115000"/>
                        </a:lnSpc>
                        <a:spcBef>
                          <a:spcPts val="0"/>
                        </a:spcBef>
                        <a:spcAft>
                          <a:spcPts val="1000"/>
                        </a:spcAft>
                      </a:pPr>
                      <a:r>
                        <a:rPr lang="en-US"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PhD, β</a:t>
                      </a:r>
                      <a:r>
                        <a:rPr lang="en-US" sz="1000" b="1" i="1"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extLst>
                  <a:ext uri="{0D108BD9-81ED-4DB2-BD59-A6C34878D82A}">
                    <a16:rowId xmlns:a16="http://schemas.microsoft.com/office/drawing/2014/main" xmlns="" val="1580311835"/>
                  </a:ext>
                </a:extLst>
              </a:tr>
              <a:tr h="217021">
                <a:tc>
                  <a:txBody>
                    <a:bodyPr/>
                    <a:lstStyle/>
                    <a:p>
                      <a:pPr marL="0" marR="0">
                        <a:lnSpc>
                          <a:spcPct val="115000"/>
                        </a:lnSpc>
                        <a:spcBef>
                          <a:spcPts val="0"/>
                        </a:spcBef>
                        <a:spcAft>
                          <a:spcPts val="1000"/>
                        </a:spcAft>
                      </a:pPr>
                      <a:r>
                        <a:rPr lang="en-US"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 Prof. Certification, β</a:t>
                      </a:r>
                      <a:r>
                        <a:rPr lang="en-US" sz="1000" b="1" i="1"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extLst>
                  <a:ext uri="{0D108BD9-81ED-4DB2-BD59-A6C34878D82A}">
                    <a16:rowId xmlns:a16="http://schemas.microsoft.com/office/drawing/2014/main" xmlns="" val="3965233336"/>
                  </a:ext>
                </a:extLst>
              </a:tr>
              <a:tr h="217021">
                <a:tc>
                  <a:txBody>
                    <a:bodyPr/>
                    <a:lstStyle/>
                    <a:p>
                      <a:pPr marL="0" marR="0">
                        <a:lnSpc>
                          <a:spcPct val="115000"/>
                        </a:lnSpc>
                        <a:spcBef>
                          <a:spcPts val="0"/>
                        </a:spcBef>
                        <a:spcAft>
                          <a:spcPts val="1000"/>
                        </a:spcAft>
                      </a:pPr>
                      <a:r>
                        <a:rPr lang="en-US"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Curric. Coordinator, β</a:t>
                      </a:r>
                      <a:r>
                        <a:rPr lang="en-US" sz="1000" b="1" i="1"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extLst>
                  <a:ext uri="{0D108BD9-81ED-4DB2-BD59-A6C34878D82A}">
                    <a16:rowId xmlns:a16="http://schemas.microsoft.com/office/drawing/2014/main" xmlns="" val="87398841"/>
                  </a:ext>
                </a:extLst>
              </a:tr>
              <a:tr h="217021">
                <a:tc>
                  <a:txBody>
                    <a:bodyPr/>
                    <a:lstStyle/>
                    <a:p>
                      <a:pPr marL="0" marR="0">
                        <a:lnSpc>
                          <a:spcPct val="115000"/>
                        </a:lnSpc>
                        <a:spcBef>
                          <a:spcPts val="0"/>
                        </a:spcBef>
                        <a:spcAft>
                          <a:spcPts val="1000"/>
                        </a:spcAft>
                      </a:pPr>
                      <a:r>
                        <a:rPr lang="en-US"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Class Math Prior Ach., β</a:t>
                      </a:r>
                      <a:r>
                        <a:rPr lang="en-US" sz="1000" b="1" i="1"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extLst>
                  <a:ext uri="{0D108BD9-81ED-4DB2-BD59-A6C34878D82A}">
                    <a16:rowId xmlns:a16="http://schemas.microsoft.com/office/drawing/2014/main" xmlns="" val="3620556715"/>
                  </a:ext>
                </a:extLst>
              </a:tr>
              <a:tr h="217021">
                <a:tc>
                  <a:txBody>
                    <a:bodyPr/>
                    <a:lstStyle/>
                    <a:p>
                      <a:pPr marL="0" marR="0">
                        <a:lnSpc>
                          <a:spcPct val="115000"/>
                        </a:lnSpc>
                        <a:spcBef>
                          <a:spcPts val="0"/>
                        </a:spcBef>
                        <a:spcAft>
                          <a:spcPts val="1000"/>
                        </a:spcAft>
                      </a:pPr>
                      <a:r>
                        <a:rPr lang="en-US"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Class Reading Prior Ach., β</a:t>
                      </a:r>
                      <a:r>
                        <a:rPr lang="en-US" sz="1000" b="1" i="1"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extLst>
                  <a:ext uri="{0D108BD9-81ED-4DB2-BD59-A6C34878D82A}">
                    <a16:rowId xmlns:a16="http://schemas.microsoft.com/office/drawing/2014/main" xmlns="" val="2680844029"/>
                  </a:ext>
                </a:extLst>
              </a:tr>
              <a:tr h="217021">
                <a:tc>
                  <a:txBody>
                    <a:bodyPr/>
                    <a:lstStyle/>
                    <a:p>
                      <a:pPr marL="0" marR="0">
                        <a:lnSpc>
                          <a:spcPct val="115000"/>
                        </a:lnSpc>
                        <a:spcBef>
                          <a:spcPts val="0"/>
                        </a:spcBef>
                        <a:spcAft>
                          <a:spcPts val="1000"/>
                        </a:spcAft>
                      </a:pPr>
                      <a:r>
                        <a:rPr lang="en-US"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Class Average Absences, β</a:t>
                      </a:r>
                      <a:r>
                        <a:rPr lang="en-US" sz="1000" b="1" i="1"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extLst>
                  <a:ext uri="{0D108BD9-81ED-4DB2-BD59-A6C34878D82A}">
                    <a16:rowId xmlns:a16="http://schemas.microsoft.com/office/drawing/2014/main" xmlns="" val="3148573356"/>
                  </a:ext>
                </a:extLst>
              </a:tr>
              <a:tr h="217021">
                <a:tc>
                  <a:txBody>
                    <a:bodyPr/>
                    <a:lstStyle/>
                    <a:p>
                      <a:pPr marL="0" marR="0">
                        <a:lnSpc>
                          <a:spcPct val="115000"/>
                        </a:lnSpc>
                        <a:spcBef>
                          <a:spcPts val="0"/>
                        </a:spcBef>
                        <a:spcAft>
                          <a:spcPts val="1000"/>
                        </a:spcAft>
                      </a:pPr>
                      <a:r>
                        <a:rPr lang="en-US"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Tch. Years Experience, β</a:t>
                      </a:r>
                      <a:r>
                        <a:rPr lang="en-US" sz="1000" b="1" i="1"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extLst>
                  <a:ext uri="{0D108BD9-81ED-4DB2-BD59-A6C34878D82A}">
                    <a16:rowId xmlns:a16="http://schemas.microsoft.com/office/drawing/2014/main" xmlns="" val="2512065364"/>
                  </a:ext>
                </a:extLst>
              </a:tr>
              <a:tr h="434041">
                <a:tc>
                  <a:txBody>
                    <a:bodyPr/>
                    <a:lstStyle/>
                    <a:p>
                      <a:pPr marL="0" marR="0">
                        <a:lnSpc>
                          <a:spcPct val="115000"/>
                        </a:lnSpc>
                        <a:spcBef>
                          <a:spcPts val="0"/>
                        </a:spcBef>
                        <a:spcAft>
                          <a:spcPts val="1000"/>
                        </a:spcAft>
                      </a:pPr>
                      <a:r>
                        <a:rPr lang="en-US"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Number of Methods ELA Courses, β</a:t>
                      </a:r>
                      <a:r>
                        <a:rPr lang="en-US" sz="1000" b="1" i="1"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extLst>
                  <a:ext uri="{0D108BD9-81ED-4DB2-BD59-A6C34878D82A}">
                    <a16:rowId xmlns:a16="http://schemas.microsoft.com/office/drawing/2014/main" xmlns="" val="3634970899"/>
                  </a:ext>
                </a:extLst>
              </a:tr>
              <a:tr h="217021">
                <a:tc>
                  <a:txBody>
                    <a:bodyPr/>
                    <a:lstStyle/>
                    <a:p>
                      <a:pPr marL="0" marR="0">
                        <a:lnSpc>
                          <a:spcPct val="115000"/>
                        </a:lnSpc>
                        <a:spcBef>
                          <a:spcPts val="0"/>
                        </a:spcBef>
                        <a:spcAft>
                          <a:spcPts val="1000"/>
                        </a:spcAft>
                      </a:pPr>
                      <a:r>
                        <a:rPr lang="en-US"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OTL</a:t>
                      </a:r>
                      <a:r>
                        <a:rPr lang="en-US" sz="1000" b="1" i="1"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wrt</a:t>
                      </a:r>
                      <a:r>
                        <a:rPr lang="en-US" sz="10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β</a:t>
                      </a:r>
                      <a:r>
                        <a:rPr lang="en-US" sz="1000" b="1" i="1"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m011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gn="r">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a:noFill/>
                    </a:lnB>
                  </a:tcPr>
                </a:tc>
                <a:tc>
                  <a:txBody>
                    <a:bodyPr/>
                    <a:lstStyle/>
                    <a:p>
                      <a:pPr marL="0" marR="0" algn="r">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a:noFill/>
                    </a:lnB>
                  </a:tcPr>
                </a:tc>
                <a:extLst>
                  <a:ext uri="{0D108BD9-81ED-4DB2-BD59-A6C34878D82A}">
                    <a16:rowId xmlns:a16="http://schemas.microsoft.com/office/drawing/2014/main" xmlns="" val="1835263502"/>
                  </a:ext>
                </a:extLst>
              </a:tr>
              <a:tr h="217021">
                <a:tc>
                  <a:txBody>
                    <a:bodyPr/>
                    <a:lstStyle/>
                    <a:p>
                      <a:pPr marL="0" marR="0">
                        <a:lnSpc>
                          <a:spcPct val="115000"/>
                        </a:lnSpc>
                        <a:spcBef>
                          <a:spcPts val="0"/>
                        </a:spcBef>
                        <a:spcAft>
                          <a:spcPts val="1000"/>
                        </a:spcAft>
                      </a:pPr>
                      <a:r>
                        <a:rPr lang="en-US" sz="10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OTL</a:t>
                      </a:r>
                      <a:r>
                        <a:rPr lang="en-US" sz="1000" b="1" i="1" baseline="-25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cmp</a:t>
                      </a:r>
                      <a:r>
                        <a:rPr lang="en-US" sz="1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β</a:t>
                      </a:r>
                      <a:r>
                        <a:rPr lang="en-US" sz="1000" b="1" i="1"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m012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b="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b="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nchor="b">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0" marB="0">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0936105"/>
                  </a:ext>
                </a:extLst>
              </a:tr>
            </a:tbl>
          </a:graphicData>
        </a:graphic>
      </p:graphicFrame>
      <p:sp>
        <p:nvSpPr>
          <p:cNvPr id="12" name="Rectangle 11"/>
          <p:cNvSpPr/>
          <p:nvPr/>
        </p:nvSpPr>
        <p:spPr>
          <a:xfrm>
            <a:off x="457200" y="6172198"/>
            <a:ext cx="4953000" cy="623248"/>
          </a:xfrm>
          <a:prstGeom prst="rect">
            <a:avLst/>
          </a:prstGeom>
        </p:spPr>
        <p:txBody>
          <a:bodyPr wrap="square">
            <a:spAutoFit/>
          </a:bodyPr>
          <a:lstStyle/>
          <a:p>
            <a:pPr>
              <a:lnSpc>
                <a:spcPct val="115000"/>
              </a:lnSpc>
            </a:pPr>
            <a:r>
              <a:rPr lang="en-US" sz="1000" dirty="0">
                <a:latin typeface="Garamond" panose="02020404030301010803" pitchFamily="18" charset="0"/>
                <a:ea typeface="Times New Roman" panose="02020603050405020304" pitchFamily="18" charset="0"/>
                <a:cs typeface="Times New Roman" panose="02020603050405020304" pitchFamily="18" charset="0"/>
              </a:rPr>
              <a:t>~ p&lt;.10, *p&lt;.05, **p&lt;.01,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00" baseline="30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a:latin typeface="Garamond" panose="02020404030301010803" pitchFamily="18" charset="0"/>
                <a:ea typeface="Times New Roman" panose="02020603050405020304" pitchFamily="18" charset="0"/>
                <a:cs typeface="Times New Roman" panose="02020603050405020304" pitchFamily="18" charset="0"/>
              </a:rPr>
              <a:t>Adjusting for student covariates such as gender, race, </a:t>
            </a:r>
            <a:r>
              <a:rPr lang="en-US" sz="1000" b="1" dirty="0">
                <a:latin typeface="Garamond" panose="02020404030301010803" pitchFamily="18" charset="0"/>
                <a:ea typeface="Times New Roman" panose="02020603050405020304" pitchFamily="18" charset="0"/>
                <a:cs typeface="Times New Roman" panose="02020603050405020304" pitchFamily="18" charset="0"/>
              </a:rPr>
              <a:t>free and reduced lunch</a:t>
            </a:r>
            <a:r>
              <a:rPr lang="en-US" sz="1000" dirty="0">
                <a:latin typeface="Garamond" panose="02020404030301010803" pitchFamily="18" charset="0"/>
                <a:ea typeface="Times New Roman" panose="02020603050405020304" pitchFamily="18" charset="0"/>
                <a:cs typeface="Times New Roman" panose="02020603050405020304" pitchFamily="18" charset="0"/>
              </a:rPr>
              <a:t>, age,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00" dirty="0">
                <a:latin typeface="Garamond" panose="02020404030301010803" pitchFamily="18" charset="0"/>
                <a:ea typeface="Times New Roman" panose="02020603050405020304" pitchFamily="18" charset="0"/>
                <a:cs typeface="Times New Roman" panose="02020603050405020304" pitchFamily="18" charset="0"/>
              </a:rPr>
              <a:t>number of absences, </a:t>
            </a:r>
            <a:r>
              <a:rPr lang="en-US" sz="1000" b="1" dirty="0">
                <a:latin typeface="Garamond" panose="02020404030301010803" pitchFamily="18" charset="0"/>
                <a:ea typeface="Times New Roman" panose="02020603050405020304" pitchFamily="18" charset="0"/>
                <a:cs typeface="Times New Roman" panose="02020603050405020304" pitchFamily="18" charset="0"/>
              </a:rPr>
              <a:t>prior ach. on literary passages, prior ach. on informational passages</a:t>
            </a:r>
            <a:r>
              <a:rPr lang="en-US" sz="1000" dirty="0">
                <a:latin typeface="Garamond" panose="02020404030301010803"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2113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59779-9A7F-6140-A3F1-905A9AF14041}"/>
              </a:ext>
            </a:extLst>
          </p:cNvPr>
          <p:cNvSpPr>
            <a:spLocks noGrp="1"/>
          </p:cNvSpPr>
          <p:nvPr>
            <p:ph type="title"/>
          </p:nvPr>
        </p:nvSpPr>
        <p:spPr>
          <a:xfrm>
            <a:off x="581192" y="687475"/>
            <a:ext cx="7989752" cy="760325"/>
          </a:xfrm>
        </p:spPr>
        <p:txBody>
          <a:bodyPr>
            <a:normAutofit/>
          </a:bodyPr>
          <a:lstStyle/>
          <a:p>
            <a:r>
              <a:rPr lang="en-US" cap="none" dirty="0"/>
              <a:t>What distinguishes our AES system? </a:t>
            </a:r>
          </a:p>
        </p:txBody>
      </p:sp>
      <p:sp>
        <p:nvSpPr>
          <p:cNvPr id="3" name="Content Placeholder 2">
            <a:extLst>
              <a:ext uri="{FF2B5EF4-FFF2-40B4-BE49-F238E27FC236}">
                <a16:creationId xmlns:a16="http://schemas.microsoft.com/office/drawing/2014/main" xmlns="" id="{A3892452-8E49-DB45-8CA1-AA4D963AAC52}"/>
              </a:ext>
            </a:extLst>
          </p:cNvPr>
          <p:cNvSpPr>
            <a:spLocks noGrp="1"/>
          </p:cNvSpPr>
          <p:nvPr>
            <p:ph idx="1"/>
          </p:nvPr>
        </p:nvSpPr>
        <p:spPr>
          <a:xfrm>
            <a:off x="457200" y="1676400"/>
            <a:ext cx="7989752" cy="4191000"/>
          </a:xfrm>
        </p:spPr>
        <p:txBody>
          <a:bodyPr anchor="t">
            <a:normAutofit/>
          </a:bodyPr>
          <a:lstStyle/>
          <a:p>
            <a:r>
              <a:rPr lang="en-US" sz="2400" dirty="0"/>
              <a:t>Rates young students’ writing</a:t>
            </a:r>
          </a:p>
          <a:p>
            <a:r>
              <a:rPr lang="en-US" sz="2400" dirty="0"/>
              <a:t>Not holistic; focuses on Evidence dimension</a:t>
            </a:r>
          </a:p>
          <a:p>
            <a:r>
              <a:rPr lang="en-US" sz="2400" dirty="0"/>
              <a:t>Rubric-based, based on substantive features</a:t>
            </a:r>
          </a:p>
          <a:p>
            <a:r>
              <a:rPr lang="en-US" sz="2400" dirty="0"/>
              <a:t>Specifically developed for this </a:t>
            </a:r>
            <a:r>
              <a:rPr lang="en-US" sz="2400" dirty="0" smtClean="0"/>
              <a:t>task – </a:t>
            </a:r>
            <a:r>
              <a:rPr lang="en-US" sz="2400" dirty="0" err="1" smtClean="0"/>
              <a:t>RTA</a:t>
            </a:r>
            <a:r>
              <a:rPr lang="en-US" sz="2400" baseline="-25000" dirty="0" err="1" smtClean="0"/>
              <a:t>mvp</a:t>
            </a:r>
            <a:r>
              <a:rPr lang="en-US" sz="2400" dirty="0"/>
              <a:t> </a:t>
            </a:r>
          </a:p>
          <a:p>
            <a:r>
              <a:rPr lang="en-US" sz="2400" dirty="0"/>
              <a:t>Demonstrates predictive validity with measures of instructional quality</a:t>
            </a:r>
          </a:p>
        </p:txBody>
      </p:sp>
      <p:sp>
        <p:nvSpPr>
          <p:cNvPr id="4" name="Slide Number Placeholder 3">
            <a:extLst>
              <a:ext uri="{FF2B5EF4-FFF2-40B4-BE49-F238E27FC236}">
                <a16:creationId xmlns:a16="http://schemas.microsoft.com/office/drawing/2014/main" xmlns="" id="{1514C7CF-2B43-FE46-8B20-1C7B55E62B1D}"/>
              </a:ext>
            </a:extLst>
          </p:cNvPr>
          <p:cNvSpPr>
            <a:spLocks noGrp="1"/>
          </p:cNvSpPr>
          <p:nvPr>
            <p:ph type="sldNum" sz="quarter" idx="12"/>
          </p:nvPr>
        </p:nvSpPr>
        <p:spPr/>
        <p:txBody>
          <a:bodyPr/>
          <a:lstStyle/>
          <a:p>
            <a:fld id="{CB584516-DE8A-459E-9E1F-8F893ECC2A04}" type="slidenum">
              <a:rPr lang="en-US" smtClean="0"/>
              <a:pPr/>
              <a:t>19</a:t>
            </a:fld>
            <a:endParaRPr lang="en-US"/>
          </a:p>
        </p:txBody>
      </p:sp>
    </p:spTree>
    <p:extLst>
      <p:ext uri="{BB962C8B-B14F-4D97-AF65-F5344CB8AC3E}">
        <p14:creationId xmlns:p14="http://schemas.microsoft.com/office/powerpoint/2010/main" val="119079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4CA54D-E228-FA42-9A9C-04706BB95BC3}"/>
              </a:ext>
            </a:extLst>
          </p:cNvPr>
          <p:cNvSpPr>
            <a:spLocks noGrp="1"/>
          </p:cNvSpPr>
          <p:nvPr>
            <p:ph type="title"/>
          </p:nvPr>
        </p:nvSpPr>
        <p:spPr>
          <a:xfrm>
            <a:off x="581192" y="687475"/>
            <a:ext cx="7989752" cy="760325"/>
          </a:xfrm>
        </p:spPr>
        <p:txBody>
          <a:bodyPr/>
          <a:lstStyle/>
          <a:p>
            <a:r>
              <a:rPr lang="en-US" cap="none" dirty="0"/>
              <a:t>Full Project Team</a:t>
            </a:r>
          </a:p>
        </p:txBody>
      </p:sp>
      <p:sp>
        <p:nvSpPr>
          <p:cNvPr id="3" name="Slide Number Placeholder 2">
            <a:extLst>
              <a:ext uri="{FF2B5EF4-FFF2-40B4-BE49-F238E27FC236}">
                <a16:creationId xmlns:a16="http://schemas.microsoft.com/office/drawing/2014/main" xmlns="" id="{BEC649CA-1856-C045-888D-0B317F85E7A7}"/>
              </a:ext>
            </a:extLst>
          </p:cNvPr>
          <p:cNvSpPr>
            <a:spLocks noGrp="1"/>
          </p:cNvSpPr>
          <p:nvPr>
            <p:ph type="sldNum" sz="quarter" idx="12"/>
          </p:nvPr>
        </p:nvSpPr>
        <p:spPr/>
        <p:txBody>
          <a:bodyPr/>
          <a:lstStyle/>
          <a:p>
            <a:fld id="{CB584516-DE8A-459E-9E1F-8F893ECC2A04}" type="slidenum">
              <a:rPr lang="en-US" smtClean="0"/>
              <a:pPr/>
              <a:t>2</a:t>
            </a:fld>
            <a:endParaRPr lang="en-US"/>
          </a:p>
        </p:txBody>
      </p:sp>
      <p:sp>
        <p:nvSpPr>
          <p:cNvPr id="4" name="Rectangle 3">
            <a:extLst>
              <a:ext uri="{FF2B5EF4-FFF2-40B4-BE49-F238E27FC236}">
                <a16:creationId xmlns:a16="http://schemas.microsoft.com/office/drawing/2014/main" xmlns="" id="{332072F4-54FB-0240-AE46-2CFFCF9D54AD}"/>
              </a:ext>
            </a:extLst>
          </p:cNvPr>
          <p:cNvSpPr/>
          <p:nvPr/>
        </p:nvSpPr>
        <p:spPr>
          <a:xfrm>
            <a:off x="457200" y="1600200"/>
            <a:ext cx="8153400" cy="4801314"/>
          </a:xfrm>
          <a:prstGeom prst="rect">
            <a:avLst/>
          </a:prstGeom>
        </p:spPr>
        <p:txBody>
          <a:bodyPr wrap="square" anchor="t">
            <a:spAutoFit/>
          </a:bodyPr>
          <a:lstStyle/>
          <a:p>
            <a:r>
              <a:rPr lang="en-US" dirty="0"/>
              <a:t>PIs (University of Pittsburgh, Learning Research and Development Center)</a:t>
            </a:r>
          </a:p>
          <a:p>
            <a:pPr lvl="1"/>
            <a:r>
              <a:rPr lang="en-US" b="1" dirty="0"/>
              <a:t>Diane </a:t>
            </a:r>
            <a:r>
              <a:rPr lang="en-US" b="1" dirty="0" err="1"/>
              <a:t>Litman</a:t>
            </a:r>
            <a:r>
              <a:rPr lang="en-US" b="1" dirty="0"/>
              <a:t>, </a:t>
            </a:r>
            <a:r>
              <a:rPr lang="en-US" dirty="0"/>
              <a:t>Computer Science &amp; Intelligent Systems</a:t>
            </a:r>
          </a:p>
          <a:p>
            <a:pPr lvl="1"/>
            <a:r>
              <a:rPr lang="en-US" b="1" dirty="0"/>
              <a:t>Richard (Rip) Correnti</a:t>
            </a:r>
            <a:r>
              <a:rPr lang="en-US" dirty="0"/>
              <a:t>, Learning Sciences &amp; Policy</a:t>
            </a:r>
          </a:p>
          <a:p>
            <a:pPr lvl="1"/>
            <a:r>
              <a:rPr lang="en-US" b="1" dirty="0"/>
              <a:t>Lindsay Clare Matsumura</a:t>
            </a:r>
            <a:r>
              <a:rPr lang="en-US" dirty="0"/>
              <a:t>, Learning Sciences &amp; Policy</a:t>
            </a:r>
          </a:p>
          <a:p>
            <a:pPr lvl="1"/>
            <a:endParaRPr lang="en-US" dirty="0"/>
          </a:p>
          <a:p>
            <a:r>
              <a:rPr lang="en-US" dirty="0"/>
              <a:t>Subcontractor</a:t>
            </a:r>
          </a:p>
          <a:p>
            <a:pPr lvl="1"/>
            <a:r>
              <a:rPr lang="en-US" b="1" dirty="0"/>
              <a:t>Elaine Wang</a:t>
            </a:r>
            <a:r>
              <a:rPr lang="en-US" dirty="0"/>
              <a:t>, RAND</a:t>
            </a:r>
          </a:p>
          <a:p>
            <a:pPr lvl="1"/>
            <a:endParaRPr lang="en-US" dirty="0"/>
          </a:p>
          <a:p>
            <a:r>
              <a:rPr lang="en-US" dirty="0"/>
              <a:t>Graduate Students (University of Pittsburgh)</a:t>
            </a:r>
          </a:p>
          <a:p>
            <a:pPr lvl="1"/>
            <a:r>
              <a:rPr lang="en-US" b="1" dirty="0"/>
              <a:t>Emily Howe</a:t>
            </a:r>
            <a:r>
              <a:rPr lang="en-US" dirty="0"/>
              <a:t>, Learning Sciences &amp; Policy</a:t>
            </a:r>
          </a:p>
          <a:p>
            <a:pPr lvl="1"/>
            <a:r>
              <a:rPr lang="en-US" b="1" dirty="0"/>
              <a:t>Ahmed </a:t>
            </a:r>
            <a:r>
              <a:rPr lang="en-US" b="1" dirty="0" err="1"/>
              <a:t>Magooda</a:t>
            </a:r>
            <a:r>
              <a:rPr lang="en-US" dirty="0"/>
              <a:t>, Computer Science</a:t>
            </a:r>
          </a:p>
          <a:p>
            <a:pPr lvl="1"/>
            <a:r>
              <a:rPr lang="en-US" b="1" dirty="0"/>
              <a:t>Rafael Quintana</a:t>
            </a:r>
            <a:r>
              <a:rPr lang="en-US" dirty="0"/>
              <a:t>, Learning Sciences &amp; Policy</a:t>
            </a:r>
          </a:p>
          <a:p>
            <a:pPr lvl="1"/>
            <a:r>
              <a:rPr lang="en-US" b="1" dirty="0"/>
              <a:t>Zahra Rahimi, </a:t>
            </a:r>
            <a:r>
              <a:rPr lang="en-US" dirty="0"/>
              <a:t>Intelligent Systems</a:t>
            </a:r>
          </a:p>
          <a:p>
            <a:pPr lvl="1"/>
            <a:r>
              <a:rPr lang="en-US" b="1" dirty="0"/>
              <a:t>Colin Zhang</a:t>
            </a:r>
            <a:r>
              <a:rPr lang="en-US" dirty="0"/>
              <a:t>, Computer Science</a:t>
            </a:r>
          </a:p>
          <a:p>
            <a:pPr lvl="1"/>
            <a:endParaRPr lang="en-US" dirty="0"/>
          </a:p>
          <a:p>
            <a:r>
              <a:rPr lang="en-US" dirty="0"/>
              <a:t>Study Coordinator</a:t>
            </a:r>
          </a:p>
          <a:p>
            <a:pPr lvl="1"/>
            <a:r>
              <a:rPr lang="en-US" b="1" dirty="0"/>
              <a:t>Lisa Correnti</a:t>
            </a:r>
            <a:r>
              <a:rPr lang="en-US" dirty="0"/>
              <a:t>, Learning Research and Development Center</a:t>
            </a:r>
          </a:p>
        </p:txBody>
      </p:sp>
    </p:spTree>
    <p:extLst>
      <p:ext uri="{BB962C8B-B14F-4D97-AF65-F5344CB8AC3E}">
        <p14:creationId xmlns:p14="http://schemas.microsoft.com/office/powerpoint/2010/main" val="3380750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505200"/>
            <a:ext cx="7989751" cy="1504844"/>
          </a:xfrm>
        </p:spPr>
        <p:txBody>
          <a:bodyPr>
            <a:noAutofit/>
          </a:bodyPr>
          <a:lstStyle/>
          <a:p>
            <a:r>
              <a:rPr lang="en-US" sz="3500" cap="none" dirty="0"/>
              <a:t>Our Current Work: </a:t>
            </a:r>
            <a:br>
              <a:rPr lang="en-US" sz="3500" cap="none" dirty="0"/>
            </a:br>
            <a:r>
              <a:rPr lang="en-US" sz="3500" i="1" cap="none" dirty="0" err="1"/>
              <a:t>e</a:t>
            </a:r>
            <a:r>
              <a:rPr lang="en-US" sz="3500" i="1" dirty="0" err="1"/>
              <a:t>r</a:t>
            </a:r>
            <a:r>
              <a:rPr lang="en-US" sz="3500" i="1" cap="none" dirty="0" err="1"/>
              <a:t>evise</a:t>
            </a:r>
            <a:r>
              <a:rPr lang="en-US" sz="3500" i="1" cap="none" dirty="0"/>
              <a:t>: </a:t>
            </a:r>
            <a:r>
              <a:rPr lang="en-US" sz="3500" cap="none" dirty="0"/>
              <a:t>Automated Writing Evaluation (AWE) System for RTA</a:t>
            </a:r>
            <a:endParaRPr lang="en-US" sz="3500" dirty="0"/>
          </a:p>
        </p:txBody>
      </p:sp>
      <p:sp>
        <p:nvSpPr>
          <p:cNvPr id="2" name="Slide Number Placeholder 1">
            <a:extLst>
              <a:ext uri="{FF2B5EF4-FFF2-40B4-BE49-F238E27FC236}">
                <a16:creationId xmlns:a16="http://schemas.microsoft.com/office/drawing/2014/main" xmlns="" id="{D28BB9AD-8AF1-054A-9438-67B2D39799D3}"/>
              </a:ext>
            </a:extLst>
          </p:cNvPr>
          <p:cNvSpPr>
            <a:spLocks noGrp="1"/>
          </p:cNvSpPr>
          <p:nvPr>
            <p:ph type="sldNum" sz="quarter" idx="12"/>
          </p:nvPr>
        </p:nvSpPr>
        <p:spPr/>
        <p:txBody>
          <a:bodyPr/>
          <a:lstStyle/>
          <a:p>
            <a:fld id="{CB584516-DE8A-459E-9E1F-8F893ECC2A04}" type="slidenum">
              <a:rPr lang="en-US" smtClean="0"/>
              <a:pPr/>
              <a:t>20</a:t>
            </a:fld>
            <a:endParaRPr lang="en-US"/>
          </a:p>
        </p:txBody>
      </p:sp>
    </p:spTree>
    <p:extLst>
      <p:ext uri="{BB962C8B-B14F-4D97-AF65-F5344CB8AC3E}">
        <p14:creationId xmlns:p14="http://schemas.microsoft.com/office/powerpoint/2010/main" val="4136760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65925-E78D-5142-98FC-3A454AC014FB}"/>
              </a:ext>
            </a:extLst>
          </p:cNvPr>
          <p:cNvSpPr>
            <a:spLocks noGrp="1"/>
          </p:cNvSpPr>
          <p:nvPr>
            <p:ph type="title"/>
          </p:nvPr>
        </p:nvSpPr>
        <p:spPr>
          <a:xfrm>
            <a:off x="581192" y="687475"/>
            <a:ext cx="7989752" cy="760325"/>
          </a:xfrm>
        </p:spPr>
        <p:txBody>
          <a:bodyPr/>
          <a:lstStyle/>
          <a:p>
            <a:r>
              <a:rPr lang="en-US" cap="none" dirty="0"/>
              <a:t>Research Questions</a:t>
            </a:r>
          </a:p>
        </p:txBody>
      </p:sp>
      <p:sp>
        <p:nvSpPr>
          <p:cNvPr id="3" name="Content Placeholder 2">
            <a:extLst>
              <a:ext uri="{FF2B5EF4-FFF2-40B4-BE49-F238E27FC236}">
                <a16:creationId xmlns:a16="http://schemas.microsoft.com/office/drawing/2014/main" xmlns="" id="{8522BDFB-6ED9-5544-A740-3C5B963F94BF}"/>
              </a:ext>
            </a:extLst>
          </p:cNvPr>
          <p:cNvSpPr>
            <a:spLocks noGrp="1"/>
          </p:cNvSpPr>
          <p:nvPr>
            <p:ph idx="1"/>
          </p:nvPr>
        </p:nvSpPr>
        <p:spPr>
          <a:xfrm>
            <a:off x="457200" y="1676400"/>
            <a:ext cx="8153400" cy="3630795"/>
          </a:xfrm>
        </p:spPr>
        <p:txBody>
          <a:bodyPr anchor="t"/>
          <a:lstStyle/>
          <a:p>
            <a:pPr>
              <a:buFont typeface="Wingdings" pitchFamily="2" charset="2"/>
              <a:buChar char="§"/>
            </a:pPr>
            <a:r>
              <a:rPr lang="en-US" sz="2400" dirty="0"/>
              <a:t>What does an automated feedback system for students’ text evidence use on the RTA look like?</a:t>
            </a:r>
          </a:p>
          <a:p>
            <a:pPr>
              <a:buFont typeface="Wingdings" pitchFamily="2" charset="2"/>
              <a:buChar char="§"/>
            </a:pPr>
            <a:r>
              <a:rPr lang="en-US" sz="2400" dirty="0"/>
              <a:t>Can such a system</a:t>
            </a:r>
            <a:r>
              <a:rPr lang="en-US" sz="2400" i="1" dirty="0"/>
              <a:t> </a:t>
            </a:r>
            <a:r>
              <a:rPr lang="en-US" sz="2400" dirty="0"/>
              <a:t>help improve the quality of students’ text evidence use?</a:t>
            </a:r>
          </a:p>
          <a:p>
            <a:pPr marL="0" indent="0">
              <a:buNone/>
            </a:pPr>
            <a:endParaRPr lang="en-US" dirty="0"/>
          </a:p>
          <a:p>
            <a:pPr marL="514350" indent="-514350">
              <a:buFont typeface="+mj-lt"/>
              <a:buAutoNum type="arabicPeriod"/>
            </a:pPr>
            <a:endParaRPr lang="en-US" dirty="0"/>
          </a:p>
          <a:p>
            <a:pPr marL="834390" lvl="1" indent="-51435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xmlns="" id="{35EEFA98-4D63-2B45-B057-29BC14EC2F4D}"/>
              </a:ext>
            </a:extLst>
          </p:cNvPr>
          <p:cNvSpPr>
            <a:spLocks noGrp="1"/>
          </p:cNvSpPr>
          <p:nvPr>
            <p:ph type="sldNum" sz="quarter" idx="12"/>
          </p:nvPr>
        </p:nvSpPr>
        <p:spPr/>
        <p:txBody>
          <a:bodyPr/>
          <a:lstStyle/>
          <a:p>
            <a:fld id="{CB584516-DE8A-459E-9E1F-8F893ECC2A04}" type="slidenum">
              <a:rPr lang="en-US" smtClean="0"/>
              <a:pPr/>
              <a:t>21</a:t>
            </a:fld>
            <a:endParaRPr lang="en-US"/>
          </a:p>
        </p:txBody>
      </p:sp>
    </p:spTree>
    <p:extLst>
      <p:ext uri="{BB962C8B-B14F-4D97-AF65-F5344CB8AC3E}">
        <p14:creationId xmlns:p14="http://schemas.microsoft.com/office/powerpoint/2010/main" val="4063944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CB9E1-1F99-4F44-844D-7031E0F49EE4}"/>
              </a:ext>
            </a:extLst>
          </p:cNvPr>
          <p:cNvSpPr>
            <a:spLocks noGrp="1"/>
          </p:cNvSpPr>
          <p:nvPr>
            <p:ph type="title"/>
          </p:nvPr>
        </p:nvSpPr>
        <p:spPr>
          <a:xfrm>
            <a:off x="533400" y="685800"/>
            <a:ext cx="8077200" cy="762000"/>
          </a:xfrm>
        </p:spPr>
        <p:txBody>
          <a:bodyPr>
            <a:noAutofit/>
          </a:bodyPr>
          <a:lstStyle/>
          <a:p>
            <a:r>
              <a:rPr lang="en-US" sz="2600" cap="none" dirty="0"/>
              <a:t>We developed feedback messages informed by </a:t>
            </a:r>
            <a:br>
              <a:rPr lang="en-US" sz="2600" cap="none" dirty="0"/>
            </a:br>
            <a:r>
              <a:rPr lang="en-US" sz="2600" cap="none" dirty="0"/>
              <a:t>theory of effective formative feedback</a:t>
            </a:r>
          </a:p>
        </p:txBody>
      </p:sp>
      <p:sp>
        <p:nvSpPr>
          <p:cNvPr id="4" name="Content Placeholder 4">
            <a:extLst>
              <a:ext uri="{FF2B5EF4-FFF2-40B4-BE49-F238E27FC236}">
                <a16:creationId xmlns:a16="http://schemas.microsoft.com/office/drawing/2014/main" xmlns="" id="{A9114CCF-7F10-F443-80BB-4249DE0C6EDB}"/>
              </a:ext>
            </a:extLst>
          </p:cNvPr>
          <p:cNvSpPr>
            <a:spLocks noGrp="1"/>
          </p:cNvSpPr>
          <p:nvPr>
            <p:ph idx="1"/>
          </p:nvPr>
        </p:nvSpPr>
        <p:spPr>
          <a:xfrm>
            <a:off x="457200" y="1676400"/>
            <a:ext cx="8153400" cy="2895600"/>
          </a:xfrm>
        </p:spPr>
        <p:txBody>
          <a:bodyPr anchor="t">
            <a:normAutofit/>
          </a:bodyPr>
          <a:lstStyle/>
          <a:p>
            <a:r>
              <a:rPr lang="en-US" sz="2800" dirty="0"/>
              <a:t>Puts forth a coherent vision of an effective practice</a:t>
            </a:r>
          </a:p>
          <a:p>
            <a:r>
              <a:rPr lang="en-US" sz="2800" dirty="0"/>
              <a:t>Feedback is understandable and actionable</a:t>
            </a:r>
          </a:p>
          <a:p>
            <a:r>
              <a:rPr lang="en-US" sz="2800" dirty="0"/>
              <a:t>Information is specific enough to improve the piece of work</a:t>
            </a:r>
          </a:p>
          <a:p>
            <a:r>
              <a:rPr lang="en-US" sz="2800" dirty="0"/>
              <a:t>Also generalizable to other contexts/similar tasks</a:t>
            </a:r>
          </a:p>
        </p:txBody>
      </p:sp>
      <p:sp>
        <p:nvSpPr>
          <p:cNvPr id="3" name="Slide Number Placeholder 2">
            <a:extLst>
              <a:ext uri="{FF2B5EF4-FFF2-40B4-BE49-F238E27FC236}">
                <a16:creationId xmlns:a16="http://schemas.microsoft.com/office/drawing/2014/main" xmlns="" id="{48FD456A-9A6F-654A-B96D-058C5AB01639}"/>
              </a:ext>
            </a:extLst>
          </p:cNvPr>
          <p:cNvSpPr>
            <a:spLocks noGrp="1"/>
          </p:cNvSpPr>
          <p:nvPr>
            <p:ph type="sldNum" sz="quarter" idx="12"/>
          </p:nvPr>
        </p:nvSpPr>
        <p:spPr/>
        <p:txBody>
          <a:bodyPr>
            <a:normAutofit/>
          </a:bodyPr>
          <a:lstStyle/>
          <a:p>
            <a:fld id="{CB584516-DE8A-459E-9E1F-8F893ECC2A04}" type="slidenum">
              <a:rPr lang="en-US" smtClean="0"/>
              <a:pPr/>
              <a:t>22</a:t>
            </a:fld>
            <a:endParaRPr lang="en-US"/>
          </a:p>
        </p:txBody>
      </p:sp>
    </p:spTree>
    <p:extLst>
      <p:ext uri="{BB962C8B-B14F-4D97-AF65-F5344CB8AC3E}">
        <p14:creationId xmlns:p14="http://schemas.microsoft.com/office/powerpoint/2010/main" val="714685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4E126C-6001-BD45-B350-04DB423E9656}"/>
              </a:ext>
            </a:extLst>
          </p:cNvPr>
          <p:cNvSpPr>
            <a:spLocks noGrp="1"/>
          </p:cNvSpPr>
          <p:nvPr>
            <p:ph type="title"/>
          </p:nvPr>
        </p:nvSpPr>
        <p:spPr>
          <a:xfrm>
            <a:off x="581192" y="687475"/>
            <a:ext cx="7989752" cy="760325"/>
          </a:xfrm>
        </p:spPr>
        <p:txBody>
          <a:bodyPr>
            <a:normAutofit fontScale="90000"/>
          </a:bodyPr>
          <a:lstStyle/>
          <a:p>
            <a:r>
              <a:rPr lang="en-US" cap="none" dirty="0"/>
              <a:t>We built an automated feedback system on desirable qualities of evidence use corresponding to AES features</a:t>
            </a:r>
          </a:p>
        </p:txBody>
      </p:sp>
      <p:sp>
        <p:nvSpPr>
          <p:cNvPr id="3" name="Slide Number Placeholder 2">
            <a:extLst>
              <a:ext uri="{FF2B5EF4-FFF2-40B4-BE49-F238E27FC236}">
                <a16:creationId xmlns:a16="http://schemas.microsoft.com/office/drawing/2014/main" xmlns="" id="{C20A5FF3-BBC7-A942-9642-90DCA61386EE}"/>
              </a:ext>
            </a:extLst>
          </p:cNvPr>
          <p:cNvSpPr>
            <a:spLocks noGrp="1"/>
          </p:cNvSpPr>
          <p:nvPr>
            <p:ph type="sldNum" sz="quarter" idx="12"/>
          </p:nvPr>
        </p:nvSpPr>
        <p:spPr/>
        <p:txBody>
          <a:bodyPr>
            <a:normAutofit/>
          </a:bodyPr>
          <a:lstStyle/>
          <a:p>
            <a:fld id="{CB584516-DE8A-459E-9E1F-8F893ECC2A04}" type="slidenum">
              <a:rPr lang="en-US" smtClean="0"/>
              <a:pPr/>
              <a:t>23</a:t>
            </a:fld>
            <a:endParaRPr lang="en-US"/>
          </a:p>
        </p:txBody>
      </p:sp>
      <p:graphicFrame>
        <p:nvGraphicFramePr>
          <p:cNvPr id="6" name="Content Placeholder 3">
            <a:extLst>
              <a:ext uri="{FF2B5EF4-FFF2-40B4-BE49-F238E27FC236}">
                <a16:creationId xmlns:a16="http://schemas.microsoft.com/office/drawing/2014/main" xmlns="" id="{26045E50-A412-824F-8722-554ED8D94511}"/>
              </a:ext>
            </a:extLst>
          </p:cNvPr>
          <p:cNvGraphicFramePr>
            <a:graphicFrameLocks/>
          </p:cNvGraphicFramePr>
          <p:nvPr>
            <p:extLst>
              <p:ext uri="{D42A27DB-BD31-4B8C-83A1-F6EECF244321}">
                <p14:modId xmlns:p14="http://schemas.microsoft.com/office/powerpoint/2010/main" val="613746584"/>
              </p:ext>
            </p:extLst>
          </p:nvPr>
        </p:nvGraphicFramePr>
        <p:xfrm>
          <a:off x="457200" y="1645920"/>
          <a:ext cx="8153400" cy="4267200"/>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xmlns="" val="634629608"/>
                    </a:ext>
                  </a:extLst>
                </a:gridCol>
                <a:gridCol w="3429000">
                  <a:extLst>
                    <a:ext uri="{9D8B030D-6E8A-4147-A177-3AD203B41FA5}">
                      <a16:colId xmlns:a16="http://schemas.microsoft.com/office/drawing/2014/main" xmlns="" val="3729850919"/>
                    </a:ext>
                  </a:extLst>
                </a:gridCol>
                <a:gridCol w="3657600">
                  <a:extLst>
                    <a:ext uri="{9D8B030D-6E8A-4147-A177-3AD203B41FA5}">
                      <a16:colId xmlns:a16="http://schemas.microsoft.com/office/drawing/2014/main" xmlns="" val="2964943796"/>
                    </a:ext>
                  </a:extLst>
                </a:gridCol>
              </a:tblGrid>
              <a:tr h="304800">
                <a:tc>
                  <a:txBody>
                    <a:bodyPr/>
                    <a:lstStyle/>
                    <a:p>
                      <a:pPr marL="0" marR="0">
                        <a:spcBef>
                          <a:spcPts val="0"/>
                        </a:spcBef>
                        <a:spcAft>
                          <a:spcPts val="0"/>
                        </a:spcAft>
                      </a:pPr>
                      <a:r>
                        <a:rPr lang="en-US" sz="1800" b="0" dirty="0">
                          <a:effectLst/>
                        </a:rPr>
                        <a:t> </a:t>
                      </a:r>
                      <a:endParaRPr lang="en-US" sz="18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Quality Dimension</a:t>
                      </a:r>
                      <a:endParaRPr lang="en-US" sz="18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AES Feature </a:t>
                      </a:r>
                      <a:endParaRPr lang="en-US" sz="18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180116560"/>
                  </a:ext>
                </a:extLst>
              </a:tr>
              <a:tr h="914400">
                <a:tc>
                  <a:txBody>
                    <a:bodyPr/>
                    <a:lstStyle/>
                    <a:p>
                      <a:pPr marL="0" marR="0">
                        <a:spcBef>
                          <a:spcPts val="0"/>
                        </a:spcBef>
                        <a:spcAft>
                          <a:spcPts val="0"/>
                        </a:spcAft>
                      </a:pPr>
                      <a:r>
                        <a:rPr lang="en-US" sz="1800" b="0" dirty="0">
                          <a:effectLst/>
                        </a:rPr>
                        <a:t>Complete</a:t>
                      </a:r>
                    </a:p>
                  </a:txBody>
                  <a:tcPr marL="68580" marR="68580" marT="0" marB="0"/>
                </a:tc>
                <a:tc>
                  <a:txBody>
                    <a:bodyPr/>
                    <a:lstStyle/>
                    <a:p>
                      <a:pPr marL="0" marR="0">
                        <a:spcBef>
                          <a:spcPts val="0"/>
                        </a:spcBef>
                        <a:spcAft>
                          <a:spcPts val="0"/>
                        </a:spcAft>
                      </a:pPr>
                      <a:r>
                        <a:rPr lang="en-US" sz="1800" dirty="0">
                          <a:effectLst/>
                        </a:rPr>
                        <a:t>Each claim is supported with multiple pieces of evidence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Count of number of main topics from the text addressed in student essay (NPE)</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2376018909"/>
                  </a:ext>
                </a:extLst>
              </a:tr>
              <a:tr h="609600">
                <a:tc>
                  <a:txBody>
                    <a:bodyPr/>
                    <a:lstStyle/>
                    <a:p>
                      <a:pPr marL="0" marR="0">
                        <a:spcBef>
                          <a:spcPts val="0"/>
                        </a:spcBef>
                        <a:spcAft>
                          <a:spcPts val="0"/>
                        </a:spcAft>
                      </a:pPr>
                      <a:r>
                        <a:rPr lang="en-US" sz="1800" b="0" dirty="0">
                          <a:effectLst/>
                        </a:rPr>
                        <a:t>Accurate</a:t>
                      </a:r>
                      <a:endParaRPr lang="en-US" sz="18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Evidence is relevant to the claim</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497586269"/>
                  </a:ext>
                </a:extLst>
              </a:tr>
              <a:tr h="914400">
                <a:tc>
                  <a:txBody>
                    <a:bodyPr/>
                    <a:lstStyle/>
                    <a:p>
                      <a:pPr marL="0" marR="0">
                        <a:spcBef>
                          <a:spcPts val="0"/>
                        </a:spcBef>
                        <a:spcAft>
                          <a:spcPts val="0"/>
                        </a:spcAft>
                      </a:pPr>
                      <a:r>
                        <a:rPr lang="en-US" sz="1800" b="0" dirty="0">
                          <a:effectLst/>
                        </a:rPr>
                        <a:t>Specific</a:t>
                      </a:r>
                    </a:p>
                    <a:p>
                      <a:pPr marL="0" marR="0">
                        <a:spcBef>
                          <a:spcPts val="0"/>
                        </a:spcBef>
                        <a:spcAft>
                          <a:spcPts val="0"/>
                        </a:spcAft>
                      </a:pPr>
                      <a:endParaRPr lang="en-US" sz="18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Evidence points to particular incidents or information from the text</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Count of the keywords associated with each main topic (SPC)</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6079191"/>
                  </a:ext>
                </a:extLst>
              </a:tr>
              <a:tr h="1524000">
                <a:tc>
                  <a:txBody>
                    <a:bodyPr/>
                    <a:lstStyle/>
                    <a:p>
                      <a:pPr marL="0" marR="0">
                        <a:spcBef>
                          <a:spcPts val="0"/>
                        </a:spcBef>
                        <a:spcAft>
                          <a:spcPts val="0"/>
                        </a:spcAft>
                      </a:pPr>
                      <a:r>
                        <a:rPr lang="en-US" sz="1800" b="0" dirty="0">
                          <a:effectLst/>
                        </a:rPr>
                        <a:t>Explained</a:t>
                      </a:r>
                      <a:endParaRPr lang="en-US" sz="18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The connection between the claim and evidence is explicit and logical</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Different topics in close proximity are indicative of student providing evidence in a brief list, without elaboration (CON)</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2416101383"/>
                  </a:ext>
                </a:extLst>
              </a:tr>
            </a:tbl>
          </a:graphicData>
        </a:graphic>
      </p:graphicFrame>
      <p:sp>
        <p:nvSpPr>
          <p:cNvPr id="4" name="Rectangle 3">
            <a:extLst>
              <a:ext uri="{FF2B5EF4-FFF2-40B4-BE49-F238E27FC236}">
                <a16:creationId xmlns:a16="http://schemas.microsoft.com/office/drawing/2014/main" xmlns="" id="{6152F9ED-3664-8742-9677-82646EFB66C6}"/>
              </a:ext>
            </a:extLst>
          </p:cNvPr>
          <p:cNvSpPr/>
          <p:nvPr/>
        </p:nvSpPr>
        <p:spPr>
          <a:xfrm>
            <a:off x="457200" y="6096000"/>
            <a:ext cx="8153400" cy="523220"/>
          </a:xfrm>
          <a:prstGeom prst="rect">
            <a:avLst/>
          </a:prstGeom>
        </p:spPr>
        <p:txBody>
          <a:bodyPr wrap="square">
            <a:spAutoFit/>
          </a:bodyPr>
          <a:lstStyle/>
          <a:p>
            <a:pPr marL="171450" marR="0" indent="-171450">
              <a:spcBef>
                <a:spcPts val="0"/>
              </a:spcBef>
              <a:spcAft>
                <a:spcPts val="0"/>
              </a:spcAft>
              <a:tabLst>
                <a:tab pos="171450" algn="l"/>
              </a:tabLst>
            </a:pPr>
            <a:r>
              <a:rPr lang="en-US" sz="1400" dirty="0">
                <a:solidFill>
                  <a:srgbClr val="000000"/>
                </a:solidFill>
                <a:ea typeface="Times New Roman" panose="02020603050405020304" pitchFamily="18" charset="0"/>
              </a:rPr>
              <a:t>Wang, E., Matsumura, L.C., &amp; </a:t>
            </a:r>
            <a:r>
              <a:rPr lang="en-US" sz="1400" dirty="0" err="1">
                <a:solidFill>
                  <a:srgbClr val="000000"/>
                </a:solidFill>
                <a:ea typeface="Times New Roman" panose="02020603050405020304" pitchFamily="18" charset="0"/>
              </a:rPr>
              <a:t>Correnti</a:t>
            </a:r>
            <a:r>
              <a:rPr lang="en-US" sz="1400" dirty="0">
                <a:solidFill>
                  <a:srgbClr val="000000"/>
                </a:solidFill>
                <a:ea typeface="Times New Roman" panose="02020603050405020304" pitchFamily="18" charset="0"/>
              </a:rPr>
              <a:t>, R., (2018). Student writing accepted as ‘high-quality responses to</a:t>
            </a:r>
            <a:br>
              <a:rPr lang="en-US" sz="1400" dirty="0">
                <a:solidFill>
                  <a:srgbClr val="000000"/>
                </a:solidFill>
                <a:ea typeface="Times New Roman" panose="02020603050405020304" pitchFamily="18" charset="0"/>
              </a:rPr>
            </a:br>
            <a:r>
              <a:rPr lang="en-US" sz="1400" dirty="0">
                <a:solidFill>
                  <a:srgbClr val="000000"/>
                </a:solidFill>
                <a:ea typeface="Times New Roman" panose="02020603050405020304" pitchFamily="18" charset="0"/>
              </a:rPr>
              <a:t>analytic text-based writing tasks. </a:t>
            </a:r>
            <a:r>
              <a:rPr lang="en-US" sz="1400" i="1" dirty="0">
                <a:solidFill>
                  <a:srgbClr val="000000"/>
                </a:solidFill>
                <a:ea typeface="Times New Roman" panose="02020603050405020304" pitchFamily="18" charset="0"/>
              </a:rPr>
              <a:t>The Elementary School Journal, 118</a:t>
            </a:r>
            <a:r>
              <a:rPr lang="en-US" sz="1400" dirty="0">
                <a:solidFill>
                  <a:srgbClr val="000000"/>
                </a:solidFill>
                <a:ea typeface="Times New Roman" panose="02020603050405020304" pitchFamily="18" charset="0"/>
              </a:rPr>
              <a:t>(3).</a:t>
            </a:r>
            <a:endParaRPr lang="en-US" sz="1400" dirty="0">
              <a:effectLst/>
              <a:ea typeface="Times New Roman" panose="02020603050405020304" pitchFamily="18" charset="0"/>
            </a:endParaRPr>
          </a:p>
        </p:txBody>
      </p:sp>
    </p:spTree>
    <p:extLst>
      <p:ext uri="{BB962C8B-B14F-4D97-AF65-F5344CB8AC3E}">
        <p14:creationId xmlns:p14="http://schemas.microsoft.com/office/powerpoint/2010/main" val="268457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7475"/>
            <a:ext cx="7989752" cy="760325"/>
          </a:xfrm>
        </p:spPr>
        <p:txBody>
          <a:bodyPr>
            <a:normAutofit fontScale="90000"/>
          </a:bodyPr>
          <a:lstStyle/>
          <a:p>
            <a:r>
              <a:rPr lang="en-US" cap="none" dirty="0"/>
              <a:t>We ended up with four messages/three levels of feedback</a:t>
            </a:r>
          </a:p>
        </p:txBody>
      </p:sp>
      <p:sp>
        <p:nvSpPr>
          <p:cNvPr id="3" name="Slide Number Placeholder 2">
            <a:extLst>
              <a:ext uri="{FF2B5EF4-FFF2-40B4-BE49-F238E27FC236}">
                <a16:creationId xmlns:a16="http://schemas.microsoft.com/office/drawing/2014/main" xmlns="" id="{06B33BA1-F0B3-F84F-B8B6-980D2D2210B4}"/>
              </a:ext>
            </a:extLst>
          </p:cNvPr>
          <p:cNvSpPr>
            <a:spLocks noGrp="1"/>
          </p:cNvSpPr>
          <p:nvPr>
            <p:ph type="sldNum" sz="quarter" idx="12"/>
          </p:nvPr>
        </p:nvSpPr>
        <p:spPr/>
        <p:txBody>
          <a:bodyPr>
            <a:normAutofit/>
          </a:bodyPr>
          <a:lstStyle/>
          <a:p>
            <a:fld id="{CB584516-DE8A-459E-9E1F-8F893ECC2A04}" type="slidenum">
              <a:rPr lang="en-US" smtClean="0"/>
              <a:pPr/>
              <a:t>24</a:t>
            </a:fld>
            <a:endParaRPr lang="en-US"/>
          </a:p>
        </p:txBody>
      </p:sp>
      <p:pic>
        <p:nvPicPr>
          <p:cNvPr id="5" name="Picture 4">
            <a:extLst>
              <a:ext uri="{FF2B5EF4-FFF2-40B4-BE49-F238E27FC236}">
                <a16:creationId xmlns:a16="http://schemas.microsoft.com/office/drawing/2014/main" xmlns="" id="{8AA3CA77-BCEB-2F40-879D-80E8186C9A5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2133600"/>
            <a:ext cx="9143999" cy="41148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416136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7475"/>
            <a:ext cx="7989752" cy="760325"/>
          </a:xfrm>
        </p:spPr>
        <p:txBody>
          <a:bodyPr/>
          <a:lstStyle/>
          <a:p>
            <a:r>
              <a:rPr lang="en-US" cap="none" dirty="0"/>
              <a:t>System Usage &amp; Architecture</a:t>
            </a:r>
          </a:p>
        </p:txBody>
      </p:sp>
      <p:sp>
        <p:nvSpPr>
          <p:cNvPr id="3" name="Slide Number Placeholder 2">
            <a:extLst>
              <a:ext uri="{FF2B5EF4-FFF2-40B4-BE49-F238E27FC236}">
                <a16:creationId xmlns:a16="http://schemas.microsoft.com/office/drawing/2014/main" xmlns=""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25</a:t>
            </a:fld>
            <a:endParaRPr lang="en-US"/>
          </a:p>
        </p:txBody>
      </p:sp>
      <p:pic>
        <p:nvPicPr>
          <p:cNvPr id="7" name="Content Placeholder 3">
            <a:extLst>
              <a:ext uri="{FF2B5EF4-FFF2-40B4-BE49-F238E27FC236}">
                <a16:creationId xmlns:a16="http://schemas.microsoft.com/office/drawing/2014/main" xmlns="" id="{150AA4F8-1D28-0D44-9284-BA9D2A956D18}"/>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828800" y="1676400"/>
            <a:ext cx="5638800" cy="4104268"/>
          </a:xfrm>
          <a:prstGeom prst="rect">
            <a:avLst/>
          </a:prstGeom>
        </p:spPr>
      </p:pic>
      <p:sp>
        <p:nvSpPr>
          <p:cNvPr id="5" name="Rectangle 4">
            <a:extLst>
              <a:ext uri="{FF2B5EF4-FFF2-40B4-BE49-F238E27FC236}">
                <a16:creationId xmlns:a16="http://schemas.microsoft.com/office/drawing/2014/main" xmlns="" id="{47E01690-46BC-6948-9738-2E186C38E481}"/>
              </a:ext>
            </a:extLst>
          </p:cNvPr>
          <p:cNvSpPr/>
          <p:nvPr/>
        </p:nvSpPr>
        <p:spPr>
          <a:xfrm>
            <a:off x="457200" y="6019800"/>
            <a:ext cx="8229600" cy="738664"/>
          </a:xfrm>
          <a:prstGeom prst="rect">
            <a:avLst/>
          </a:prstGeom>
        </p:spPr>
        <p:txBody>
          <a:bodyPr wrap="square">
            <a:spAutoFit/>
          </a:bodyPr>
          <a:lstStyle/>
          <a:p>
            <a:r>
              <a:rPr lang="en-US" sz="1400" dirty="0"/>
              <a:t>Zhang, H., </a:t>
            </a:r>
            <a:r>
              <a:rPr lang="en-US" sz="1400" dirty="0" err="1"/>
              <a:t>Magooda</a:t>
            </a:r>
            <a:r>
              <a:rPr lang="en-US" sz="1400" dirty="0"/>
              <a:t>, A., </a:t>
            </a:r>
            <a:r>
              <a:rPr lang="en-US" sz="1400" dirty="0" err="1"/>
              <a:t>Litman</a:t>
            </a:r>
            <a:r>
              <a:rPr lang="en-US" sz="1400" dirty="0"/>
              <a:t>, D, </a:t>
            </a:r>
            <a:r>
              <a:rPr lang="en-US" sz="1400" dirty="0" err="1"/>
              <a:t>Correnti</a:t>
            </a:r>
            <a:r>
              <a:rPr lang="en-US" sz="1400" dirty="0"/>
              <a:t>, R., Wang, E., Matsumura, L. C., Howe, E., &amp; Quintana, R. (2019).</a:t>
            </a:r>
            <a:r>
              <a:rPr lang="en-US" sz="1400" i="1" dirty="0"/>
              <a:t> </a:t>
            </a:r>
            <a:r>
              <a:rPr lang="en-US" sz="1400" i="1" dirty="0" err="1"/>
              <a:t>eRevise</a:t>
            </a:r>
            <a:r>
              <a:rPr lang="en-US" sz="1400" i="1" dirty="0"/>
              <a:t>: </a:t>
            </a:r>
            <a:r>
              <a:rPr lang="en-US" sz="1400" dirty="0"/>
              <a:t>Using natural language processing to provide formative feedback on students' use of text evidence in writing. In </a:t>
            </a:r>
            <a:r>
              <a:rPr lang="en-US" sz="1400" i="1" dirty="0"/>
              <a:t>Proceedings Thirty-First Annual Conference on Innovative Applications of Artificial Intelligence</a:t>
            </a:r>
            <a:r>
              <a:rPr lang="en-US" sz="1400" dirty="0"/>
              <a:t>. Honolulu, HI.</a:t>
            </a:r>
          </a:p>
        </p:txBody>
      </p:sp>
    </p:spTree>
    <p:extLst>
      <p:ext uri="{BB962C8B-B14F-4D97-AF65-F5344CB8AC3E}">
        <p14:creationId xmlns:p14="http://schemas.microsoft.com/office/powerpoint/2010/main" val="643834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7475"/>
            <a:ext cx="7989752" cy="760325"/>
          </a:xfrm>
        </p:spPr>
        <p:txBody>
          <a:bodyPr/>
          <a:lstStyle/>
          <a:p>
            <a:r>
              <a:rPr lang="en-US" i="1" cap="none" dirty="0" err="1"/>
              <a:t>eRevise</a:t>
            </a:r>
            <a:r>
              <a:rPr lang="en-US" cap="none" dirty="0"/>
              <a:t> Student Interface Screenshot</a:t>
            </a:r>
          </a:p>
        </p:txBody>
      </p:sp>
      <p:sp>
        <p:nvSpPr>
          <p:cNvPr id="3" name="Slide Number Placeholder 2">
            <a:extLst>
              <a:ext uri="{FF2B5EF4-FFF2-40B4-BE49-F238E27FC236}">
                <a16:creationId xmlns:a16="http://schemas.microsoft.com/office/drawing/2014/main" xmlns="" id="{8E093E80-794F-6847-AE22-18CE0FD34B85}"/>
              </a:ext>
            </a:extLst>
          </p:cNvPr>
          <p:cNvSpPr>
            <a:spLocks noGrp="1"/>
          </p:cNvSpPr>
          <p:nvPr>
            <p:ph type="sldNum" sz="quarter" idx="12"/>
          </p:nvPr>
        </p:nvSpPr>
        <p:spPr/>
        <p:txBody>
          <a:bodyPr>
            <a:normAutofit/>
          </a:bodyPr>
          <a:lstStyle/>
          <a:p>
            <a:fld id="{CB584516-DE8A-459E-9E1F-8F893ECC2A04}" type="slidenum">
              <a:rPr lang="en-US" smtClean="0"/>
              <a:pPr/>
              <a:t>26</a:t>
            </a:fld>
            <a:endParaRPr lang="en-US"/>
          </a:p>
        </p:txBody>
      </p:sp>
      <p:pic>
        <p:nvPicPr>
          <p:cNvPr id="7" name="Content Placeholder 3">
            <a:extLst>
              <a:ext uri="{FF2B5EF4-FFF2-40B4-BE49-F238E27FC236}">
                <a16:creationId xmlns:a16="http://schemas.microsoft.com/office/drawing/2014/main" xmlns="" id="{C80CBEDD-5080-E64F-AB90-6A0F5BA0996B}"/>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76200" y="1995223"/>
            <a:ext cx="9022532" cy="4100777"/>
          </a:xfrm>
          <a:prstGeom prst="rect">
            <a:avLst/>
          </a:prstGeom>
        </p:spPr>
      </p:pic>
    </p:spTree>
    <p:extLst>
      <p:ext uri="{BB962C8B-B14F-4D97-AF65-F5344CB8AC3E}">
        <p14:creationId xmlns:p14="http://schemas.microsoft.com/office/powerpoint/2010/main" val="3874959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7475"/>
            <a:ext cx="7989752" cy="760325"/>
          </a:xfrm>
        </p:spPr>
        <p:txBody>
          <a:bodyPr/>
          <a:lstStyle/>
          <a:p>
            <a:r>
              <a:rPr lang="en-US" cap="none" dirty="0"/>
              <a:t>Spring 2018 Pilot Deployment of </a:t>
            </a:r>
            <a:r>
              <a:rPr lang="en-US" i="1" cap="none" dirty="0" err="1"/>
              <a:t>eRevise</a:t>
            </a:r>
            <a:endParaRPr lang="en-US" cap="none" dirty="0"/>
          </a:p>
        </p:txBody>
      </p:sp>
      <p:sp>
        <p:nvSpPr>
          <p:cNvPr id="3" name="Content Placeholder 2"/>
          <p:cNvSpPr>
            <a:spLocks noGrp="1"/>
          </p:cNvSpPr>
          <p:nvPr>
            <p:ph idx="1"/>
          </p:nvPr>
        </p:nvSpPr>
        <p:spPr>
          <a:xfrm>
            <a:off x="457200" y="1600200"/>
            <a:ext cx="8229600" cy="5029200"/>
          </a:xfrm>
        </p:spPr>
        <p:txBody>
          <a:bodyPr anchor="t">
            <a:noAutofit/>
          </a:bodyPr>
          <a:lstStyle/>
          <a:p>
            <a:pPr>
              <a:buSzPct val="125000"/>
              <a:buFont typeface="Wingdings" pitchFamily="2" charset="2"/>
              <a:buChar char="§"/>
            </a:pPr>
            <a:r>
              <a:rPr lang="en-US" sz="2000" dirty="0"/>
              <a:t>143 students of seven 5</a:t>
            </a:r>
            <a:r>
              <a:rPr lang="en-US" sz="2000" baseline="30000" dirty="0"/>
              <a:t>th</a:t>
            </a:r>
            <a:r>
              <a:rPr lang="en-US" sz="2000" dirty="0"/>
              <a:t> and 6</a:t>
            </a:r>
            <a:r>
              <a:rPr lang="en-US" sz="2000" baseline="30000" dirty="0"/>
              <a:t>th</a:t>
            </a:r>
            <a:r>
              <a:rPr lang="en-US" sz="2000" dirty="0"/>
              <a:t> grade teachers in two public rural parishes in LA used </a:t>
            </a:r>
            <a:r>
              <a:rPr lang="en-US" sz="2000" i="1" dirty="0" err="1"/>
              <a:t>eRevise</a:t>
            </a:r>
            <a:r>
              <a:rPr lang="en-US" sz="2000" i="1" dirty="0"/>
              <a:t/>
            </a:r>
            <a:br>
              <a:rPr lang="en-US" sz="2000" i="1" dirty="0"/>
            </a:br>
            <a:endParaRPr lang="en-US" sz="2000" dirty="0"/>
          </a:p>
          <a:p>
            <a:r>
              <a:rPr lang="en-US" sz="2000" i="1" dirty="0" err="1"/>
              <a:t>eRevise</a:t>
            </a:r>
            <a:r>
              <a:rPr lang="en-US" sz="2000" i="1" dirty="0"/>
              <a:t> </a:t>
            </a:r>
            <a:r>
              <a:rPr lang="en-US" sz="2000" dirty="0"/>
              <a:t>helped improve students’ text evidence use, as evaluated using RTA rubric (1-4)</a:t>
            </a:r>
          </a:p>
          <a:p>
            <a:pPr lvl="1"/>
            <a:r>
              <a:rPr lang="en-US" sz="1800" dirty="0"/>
              <a:t>Mean scores improved from first to second draft, </a:t>
            </a:r>
            <a:r>
              <a:rPr lang="en-US" sz="1600" dirty="0"/>
              <a:t>from 2.61 to 2.78 (</a:t>
            </a:r>
            <a:r>
              <a:rPr lang="en-US" sz="1600" i="1" dirty="0"/>
              <a:t>p</a:t>
            </a:r>
            <a:r>
              <a:rPr lang="en-US" sz="1600" dirty="0"/>
              <a:t> = 0.001)</a:t>
            </a:r>
            <a:r>
              <a:rPr lang="en-US" sz="1800" dirty="0"/>
              <a:t/>
            </a:r>
            <a:br>
              <a:rPr lang="en-US" sz="1800" dirty="0"/>
            </a:br>
            <a:endParaRPr lang="en-US" sz="1800" dirty="0"/>
          </a:p>
          <a:p>
            <a:r>
              <a:rPr lang="en-US" sz="2000" i="1" dirty="0" err="1"/>
              <a:t>eRevise</a:t>
            </a:r>
            <a:r>
              <a:rPr lang="en-US" sz="2000" dirty="0"/>
              <a:t> increased the quantity and relevance/specificity of text evidence use, as evaluated using NLP features</a:t>
            </a:r>
          </a:p>
          <a:p>
            <a:pPr lvl="1"/>
            <a:r>
              <a:rPr lang="en-US" sz="1800" dirty="0"/>
              <a:t>Feature values increased from first to second draft </a:t>
            </a:r>
          </a:p>
          <a:p>
            <a:pPr lvl="2"/>
            <a:r>
              <a:rPr lang="en-US" sz="1600" dirty="0"/>
              <a:t>NPE: from 2.61 to 2.81 (</a:t>
            </a:r>
            <a:r>
              <a:rPr lang="en-US" sz="1600" i="1" dirty="0"/>
              <a:t>p</a:t>
            </a:r>
            <a:r>
              <a:rPr lang="en-US" sz="1600" dirty="0"/>
              <a:t> ≤ 0.003)</a:t>
            </a:r>
          </a:p>
          <a:p>
            <a:pPr lvl="2"/>
            <a:r>
              <a:rPr lang="en-US" sz="1600" dirty="0"/>
              <a:t>SPC_TOTAL_MERGED: from 9.65-11.15 (</a:t>
            </a:r>
            <a:r>
              <a:rPr lang="en-US" sz="1600" i="1" dirty="0"/>
              <a:t>p</a:t>
            </a:r>
            <a:r>
              <a:rPr lang="en-US" sz="1600" dirty="0"/>
              <a:t> ≤ 0.001)</a:t>
            </a:r>
          </a:p>
        </p:txBody>
      </p:sp>
      <p:sp>
        <p:nvSpPr>
          <p:cNvPr id="4" name="Slide Number Placeholder 3">
            <a:extLst>
              <a:ext uri="{FF2B5EF4-FFF2-40B4-BE49-F238E27FC236}">
                <a16:creationId xmlns:a16="http://schemas.microsoft.com/office/drawing/2014/main" xmlns="" id="{EBBE7B14-A523-C848-BB74-E06CB5274EE5}"/>
              </a:ext>
            </a:extLst>
          </p:cNvPr>
          <p:cNvSpPr>
            <a:spLocks noGrp="1"/>
          </p:cNvSpPr>
          <p:nvPr>
            <p:ph type="sldNum" sz="quarter" idx="12"/>
          </p:nvPr>
        </p:nvSpPr>
        <p:spPr/>
        <p:txBody>
          <a:bodyPr>
            <a:normAutofit/>
          </a:bodyPr>
          <a:lstStyle/>
          <a:p>
            <a:fld id="{CB584516-DE8A-459E-9E1F-8F893ECC2A04}" type="slidenum">
              <a:rPr lang="en-US" smtClean="0"/>
              <a:pPr/>
              <a:t>27</a:t>
            </a:fld>
            <a:endParaRPr lang="en-US"/>
          </a:p>
        </p:txBody>
      </p:sp>
    </p:spTree>
    <p:extLst>
      <p:ext uri="{BB962C8B-B14F-4D97-AF65-F5344CB8AC3E}">
        <p14:creationId xmlns:p14="http://schemas.microsoft.com/office/powerpoint/2010/main" val="95216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E50930-9493-C14A-B16C-D2295114E772}"/>
              </a:ext>
            </a:extLst>
          </p:cNvPr>
          <p:cNvSpPr>
            <a:spLocks noGrp="1"/>
          </p:cNvSpPr>
          <p:nvPr>
            <p:ph type="title"/>
          </p:nvPr>
        </p:nvSpPr>
        <p:spPr>
          <a:xfrm>
            <a:off x="581192" y="687475"/>
            <a:ext cx="7989752" cy="760325"/>
          </a:xfrm>
        </p:spPr>
        <p:txBody>
          <a:bodyPr>
            <a:noAutofit/>
          </a:bodyPr>
          <a:lstStyle/>
          <a:p>
            <a:r>
              <a:rPr lang="en-US" sz="2200" cap="none" dirty="0"/>
              <a:t>Most recently, we are doing a deep qualitative analysis of students’ responses to understand their revision behavior and improve </a:t>
            </a:r>
            <a:r>
              <a:rPr lang="en-US" sz="2200" i="1" cap="none" dirty="0" err="1"/>
              <a:t>eRevise</a:t>
            </a:r>
            <a:endParaRPr lang="en-US" sz="2200" cap="none" dirty="0"/>
          </a:p>
        </p:txBody>
      </p:sp>
      <p:sp>
        <p:nvSpPr>
          <p:cNvPr id="3" name="Content Placeholder 2">
            <a:extLst>
              <a:ext uri="{FF2B5EF4-FFF2-40B4-BE49-F238E27FC236}">
                <a16:creationId xmlns:a16="http://schemas.microsoft.com/office/drawing/2014/main" xmlns="" id="{1A82DA29-E9C3-BF4D-BEAE-6F39390511DF}"/>
              </a:ext>
            </a:extLst>
          </p:cNvPr>
          <p:cNvSpPr>
            <a:spLocks noGrp="1"/>
          </p:cNvSpPr>
          <p:nvPr>
            <p:ph idx="1"/>
          </p:nvPr>
        </p:nvSpPr>
        <p:spPr>
          <a:xfrm>
            <a:off x="457200" y="1676400"/>
            <a:ext cx="8229600" cy="4191000"/>
          </a:xfrm>
        </p:spPr>
        <p:txBody>
          <a:bodyPr anchor="t">
            <a:normAutofit/>
          </a:bodyPr>
          <a:lstStyle/>
          <a:p>
            <a:r>
              <a:rPr lang="en-US" sz="2000" dirty="0"/>
              <a:t>Early results suggest a majority of students attempted to address the feedback, given via </a:t>
            </a:r>
            <a:r>
              <a:rPr lang="en-US" sz="2000" i="1" dirty="0" err="1"/>
              <a:t>eRevise</a:t>
            </a:r>
            <a:r>
              <a:rPr lang="en-US" sz="2000" i="1" dirty="0"/>
              <a:t>, </a:t>
            </a:r>
            <a:r>
              <a:rPr lang="en-US" sz="2000" dirty="0"/>
              <a:t>but few essays substantively improved</a:t>
            </a:r>
          </a:p>
          <a:p>
            <a:pPr lvl="1"/>
            <a:r>
              <a:rPr lang="en-US" sz="1800" dirty="0"/>
              <a:t>77% (110/143) of students </a:t>
            </a:r>
            <a:r>
              <a:rPr lang="en-US" sz="1800" i="1" dirty="0"/>
              <a:t>attempted</a:t>
            </a:r>
            <a:r>
              <a:rPr lang="en-US" sz="1800" dirty="0"/>
              <a:t> to address the feedback received</a:t>
            </a:r>
          </a:p>
          <a:p>
            <a:pPr lvl="2"/>
            <a:r>
              <a:rPr lang="en-US" sz="1600" dirty="0"/>
              <a:t>More students receiving a higher level of feedback attempted to address the feedback they received</a:t>
            </a:r>
          </a:p>
          <a:p>
            <a:pPr lvl="1"/>
            <a:r>
              <a:rPr lang="en-US" sz="1800" dirty="0"/>
              <a:t>Of the 110 essays that attempted to address feedback… </a:t>
            </a:r>
          </a:p>
          <a:p>
            <a:pPr lvl="2"/>
            <a:r>
              <a:rPr lang="en-US" sz="1600" dirty="0"/>
              <a:t>42% did not show improvement from first to second draft, in line with the feedback (i.e., did not effectively execute revisions)</a:t>
            </a:r>
          </a:p>
          <a:p>
            <a:pPr lvl="2"/>
            <a:r>
              <a:rPr lang="en-US" sz="1600" dirty="0"/>
              <a:t>36% showed slight improvement</a:t>
            </a:r>
          </a:p>
          <a:p>
            <a:pPr lvl="2"/>
            <a:r>
              <a:rPr lang="en-US" sz="1600" dirty="0"/>
              <a:t>22% substantive improvement</a:t>
            </a:r>
          </a:p>
          <a:p>
            <a:pPr marL="0" indent="0">
              <a:buNone/>
            </a:pPr>
            <a:endParaRPr lang="en-US" sz="2200" i="1" dirty="0"/>
          </a:p>
          <a:p>
            <a:endParaRPr lang="en-US" sz="2200" dirty="0"/>
          </a:p>
        </p:txBody>
      </p:sp>
      <p:sp>
        <p:nvSpPr>
          <p:cNvPr id="4" name="Slide Number Placeholder 3">
            <a:extLst>
              <a:ext uri="{FF2B5EF4-FFF2-40B4-BE49-F238E27FC236}">
                <a16:creationId xmlns:a16="http://schemas.microsoft.com/office/drawing/2014/main" xmlns="" id="{519D7A58-C89B-394E-8372-D8C5B70D8533}"/>
              </a:ext>
            </a:extLst>
          </p:cNvPr>
          <p:cNvSpPr>
            <a:spLocks noGrp="1"/>
          </p:cNvSpPr>
          <p:nvPr>
            <p:ph type="sldNum" sz="quarter" idx="12"/>
          </p:nvPr>
        </p:nvSpPr>
        <p:spPr/>
        <p:txBody>
          <a:bodyPr/>
          <a:lstStyle/>
          <a:p>
            <a:fld id="{CB584516-DE8A-459E-9E1F-8F893ECC2A04}" type="slidenum">
              <a:rPr lang="en-US" smtClean="0"/>
              <a:pPr/>
              <a:t>28</a:t>
            </a:fld>
            <a:endParaRPr lang="en-US"/>
          </a:p>
        </p:txBody>
      </p:sp>
      <p:sp>
        <p:nvSpPr>
          <p:cNvPr id="5" name="TextBox 4">
            <a:extLst>
              <a:ext uri="{FF2B5EF4-FFF2-40B4-BE49-F238E27FC236}">
                <a16:creationId xmlns:a16="http://schemas.microsoft.com/office/drawing/2014/main" xmlns="" id="{82057A37-75C2-2148-903A-FC9FCEE3E0E1}"/>
              </a:ext>
            </a:extLst>
          </p:cNvPr>
          <p:cNvSpPr txBox="1"/>
          <p:nvPr/>
        </p:nvSpPr>
        <p:spPr>
          <a:xfrm>
            <a:off x="533400" y="6019800"/>
            <a:ext cx="8001000" cy="523220"/>
          </a:xfrm>
          <a:prstGeom prst="rect">
            <a:avLst/>
          </a:prstGeom>
          <a:noFill/>
          <a:ln>
            <a:noFill/>
          </a:ln>
        </p:spPr>
        <p:txBody>
          <a:bodyPr wrap="square" rtlCol="0">
            <a:spAutoFit/>
          </a:bodyPr>
          <a:lstStyle/>
          <a:p>
            <a:r>
              <a:rPr lang="en-US" sz="1400" dirty="0"/>
              <a:t>Wang, E., Matsumura, L.C., &amp; </a:t>
            </a:r>
            <a:r>
              <a:rPr lang="en-US" sz="1400" dirty="0" err="1"/>
              <a:t>Correnti</a:t>
            </a:r>
            <a:r>
              <a:rPr lang="en-US" sz="1400" dirty="0"/>
              <a:t>, R. (in preparation). </a:t>
            </a:r>
            <a:r>
              <a:rPr lang="en-US" sz="1400" i="1" dirty="0" err="1"/>
              <a:t>eRevise</a:t>
            </a:r>
            <a:r>
              <a:rPr lang="en-US" sz="1400" dirty="0"/>
              <a:t>: Automated formative feedback system to improve students’ use of text evidence in writing.</a:t>
            </a:r>
          </a:p>
        </p:txBody>
      </p:sp>
    </p:spTree>
    <p:extLst>
      <p:ext uri="{BB962C8B-B14F-4D97-AF65-F5344CB8AC3E}">
        <p14:creationId xmlns:p14="http://schemas.microsoft.com/office/powerpoint/2010/main" val="2755798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4ED886-20E8-1D4B-B6EC-34A9C7C33291}"/>
              </a:ext>
            </a:extLst>
          </p:cNvPr>
          <p:cNvSpPr>
            <a:spLocks noGrp="1"/>
          </p:cNvSpPr>
          <p:nvPr>
            <p:ph type="title"/>
          </p:nvPr>
        </p:nvSpPr>
        <p:spPr/>
        <p:txBody>
          <a:bodyPr>
            <a:normAutofit fontScale="90000"/>
          </a:bodyPr>
          <a:lstStyle/>
          <a:p>
            <a:r>
              <a:rPr lang="en-US" cap="none" dirty="0"/>
              <a:t>A number of factors may account for (lack of) attempt and improvement after revision</a:t>
            </a:r>
          </a:p>
        </p:txBody>
      </p:sp>
      <p:sp>
        <p:nvSpPr>
          <p:cNvPr id="3" name="Content Placeholder 2">
            <a:extLst>
              <a:ext uri="{FF2B5EF4-FFF2-40B4-BE49-F238E27FC236}">
                <a16:creationId xmlns:a16="http://schemas.microsoft.com/office/drawing/2014/main" xmlns="" id="{19940816-C99F-6844-9302-A51C107C02F1}"/>
              </a:ext>
            </a:extLst>
          </p:cNvPr>
          <p:cNvSpPr>
            <a:spLocks noGrp="1"/>
          </p:cNvSpPr>
          <p:nvPr>
            <p:ph idx="1"/>
          </p:nvPr>
        </p:nvSpPr>
        <p:spPr>
          <a:xfrm>
            <a:off x="581192" y="1676401"/>
            <a:ext cx="7989752" cy="4182398"/>
          </a:xfrm>
        </p:spPr>
        <p:txBody>
          <a:bodyPr anchor="t"/>
          <a:lstStyle/>
          <a:p>
            <a:r>
              <a:rPr lang="en-US" sz="2000" dirty="0"/>
              <a:t>Students who attempted to address feedback and students whose essay showed greater improvement seem to…</a:t>
            </a:r>
          </a:p>
          <a:p>
            <a:pPr lvl="1"/>
            <a:r>
              <a:rPr lang="en-US" dirty="0"/>
              <a:t>Be more motivated writers/have better attitudes toward writing than students who did not </a:t>
            </a:r>
          </a:p>
          <a:p>
            <a:pPr lvl="1"/>
            <a:r>
              <a:rPr lang="en-US" dirty="0"/>
              <a:t>Understand the feedback they received better</a:t>
            </a:r>
            <a:br>
              <a:rPr lang="en-US" dirty="0"/>
            </a:br>
            <a:endParaRPr lang="en-US" dirty="0"/>
          </a:p>
          <a:p>
            <a:r>
              <a:rPr lang="en-US" sz="2000" dirty="0"/>
              <a:t>We also explored associations with class-level characteristics</a:t>
            </a:r>
          </a:p>
          <a:p>
            <a:pPr lvl="1"/>
            <a:r>
              <a:rPr lang="en-US" dirty="0"/>
              <a:t>We detect a potential positive relationship between students’ attempt to address feedback and revision improvement with classes where the teacher requires that students revise and resubmit some essays (in response to teacher’s written feedback)</a:t>
            </a:r>
            <a:br>
              <a:rPr lang="en-US" dirty="0"/>
            </a:br>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xmlns="" id="{B262B5DB-91F8-414F-AA8F-331B75F6C91A}"/>
              </a:ext>
            </a:extLst>
          </p:cNvPr>
          <p:cNvSpPr>
            <a:spLocks noGrp="1"/>
          </p:cNvSpPr>
          <p:nvPr>
            <p:ph type="sldNum" sz="quarter" idx="12"/>
          </p:nvPr>
        </p:nvSpPr>
        <p:spPr/>
        <p:txBody>
          <a:bodyPr/>
          <a:lstStyle/>
          <a:p>
            <a:fld id="{CB584516-DE8A-459E-9E1F-8F893ECC2A04}" type="slidenum">
              <a:rPr lang="en-US" smtClean="0"/>
              <a:pPr/>
              <a:t>29</a:t>
            </a:fld>
            <a:endParaRPr lang="en-US"/>
          </a:p>
        </p:txBody>
      </p:sp>
    </p:spTree>
    <p:extLst>
      <p:ext uri="{BB962C8B-B14F-4D97-AF65-F5344CB8AC3E}">
        <p14:creationId xmlns:p14="http://schemas.microsoft.com/office/powerpoint/2010/main" val="336506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7475"/>
            <a:ext cx="7989752" cy="760325"/>
          </a:xfrm>
        </p:spPr>
        <p:txBody>
          <a:bodyPr/>
          <a:lstStyle/>
          <a:p>
            <a:r>
              <a:rPr lang="en-US" cap="none" dirty="0"/>
              <a:t>Outline of Presentation</a:t>
            </a:r>
          </a:p>
        </p:txBody>
      </p:sp>
      <p:sp>
        <p:nvSpPr>
          <p:cNvPr id="3" name="Content Placeholder 2"/>
          <p:cNvSpPr>
            <a:spLocks noGrp="1"/>
          </p:cNvSpPr>
          <p:nvPr>
            <p:ph idx="1"/>
          </p:nvPr>
        </p:nvSpPr>
        <p:spPr>
          <a:xfrm>
            <a:off x="457200" y="1752600"/>
            <a:ext cx="8229600" cy="4724400"/>
          </a:xfrm>
        </p:spPr>
        <p:txBody>
          <a:bodyPr anchor="t">
            <a:noAutofit/>
          </a:bodyPr>
          <a:lstStyle/>
          <a:p>
            <a:pPr>
              <a:buClr>
                <a:srgbClr val="C00000"/>
              </a:buClr>
              <a:buSzPct val="125000"/>
              <a:buFont typeface="Wingdings" pitchFamily="2" charset="2"/>
              <a:buChar char="§"/>
            </a:pPr>
            <a:r>
              <a:rPr lang="en-US" sz="2400" dirty="0"/>
              <a:t>Motivation for present research</a:t>
            </a:r>
            <a:br>
              <a:rPr lang="en-US" sz="2400" dirty="0"/>
            </a:br>
            <a:endParaRPr lang="en-US" sz="2200" dirty="0"/>
          </a:p>
          <a:p>
            <a:pPr>
              <a:buClr>
                <a:srgbClr val="C00000"/>
              </a:buClr>
              <a:buSzPct val="125000"/>
              <a:buFont typeface="Wingdings" pitchFamily="2" charset="2"/>
              <a:buChar char="§"/>
            </a:pPr>
            <a:r>
              <a:rPr lang="en-US" sz="2400" dirty="0"/>
              <a:t>Response-Text-Assessment (RTA)</a:t>
            </a:r>
            <a:br>
              <a:rPr lang="en-US" sz="2400" dirty="0"/>
            </a:br>
            <a:endParaRPr lang="en-US" sz="2400" dirty="0"/>
          </a:p>
          <a:p>
            <a:pPr>
              <a:buClr>
                <a:srgbClr val="C00000"/>
              </a:buClr>
              <a:buSzPct val="125000"/>
              <a:buFont typeface="Wingdings" pitchFamily="2" charset="2"/>
              <a:buChar char="§"/>
            </a:pPr>
            <a:r>
              <a:rPr lang="en-US" sz="2400" dirty="0"/>
              <a:t>Our prior work:  Automated essay scoring (AES) of RTA</a:t>
            </a:r>
            <a:br>
              <a:rPr lang="en-US" sz="2400" dirty="0"/>
            </a:br>
            <a:endParaRPr lang="en-US" sz="2400" dirty="0"/>
          </a:p>
          <a:p>
            <a:pPr>
              <a:buClr>
                <a:srgbClr val="C00000"/>
              </a:buClr>
              <a:buSzPct val="125000"/>
              <a:buFont typeface="Wingdings" pitchFamily="2" charset="2"/>
              <a:buChar char="§"/>
            </a:pPr>
            <a:r>
              <a:rPr lang="en-US" sz="2400" dirty="0"/>
              <a:t>Our current work: </a:t>
            </a:r>
            <a:r>
              <a:rPr lang="en-US" sz="2400" i="1" dirty="0" err="1"/>
              <a:t>eRevise</a:t>
            </a:r>
            <a:r>
              <a:rPr lang="en-US" sz="2400" i="1" dirty="0"/>
              <a:t>: </a:t>
            </a:r>
            <a:r>
              <a:rPr lang="en-US" sz="2400" dirty="0"/>
              <a:t>Automated feedback system for RTA	</a:t>
            </a:r>
          </a:p>
          <a:p>
            <a:pPr marL="400050" indent="-400050">
              <a:buClrTx/>
              <a:buSzPct val="125000"/>
              <a:buFont typeface="+mj-lt"/>
              <a:buAutoNum type="romanUcPeriod"/>
            </a:pPr>
            <a:endParaRPr lang="en-US" sz="2400" dirty="0"/>
          </a:p>
          <a:p>
            <a:endParaRPr lang="en-US" sz="2400" dirty="0"/>
          </a:p>
        </p:txBody>
      </p:sp>
      <p:sp>
        <p:nvSpPr>
          <p:cNvPr id="4" name="Slide Number Placeholder 3">
            <a:extLst>
              <a:ext uri="{FF2B5EF4-FFF2-40B4-BE49-F238E27FC236}">
                <a16:creationId xmlns:a16="http://schemas.microsoft.com/office/drawing/2014/main" xmlns="" id="{6570533C-8979-AE40-9426-E629B1110EF1}"/>
              </a:ext>
            </a:extLst>
          </p:cNvPr>
          <p:cNvSpPr>
            <a:spLocks noGrp="1"/>
          </p:cNvSpPr>
          <p:nvPr>
            <p:ph type="sldNum" sz="quarter" idx="12"/>
          </p:nvPr>
        </p:nvSpPr>
        <p:spPr/>
        <p:txBody>
          <a:bodyPr>
            <a:normAutofit/>
          </a:bodyPr>
          <a:lstStyle/>
          <a:p>
            <a:fld id="{CB584516-DE8A-459E-9E1F-8F893ECC2A04}" type="slidenum">
              <a:rPr lang="en-US" smtClean="0"/>
              <a:pPr/>
              <a:t>3</a:t>
            </a:fld>
            <a:endParaRPr lang="en-US"/>
          </a:p>
        </p:txBody>
      </p:sp>
    </p:spTree>
    <p:extLst>
      <p:ext uri="{BB962C8B-B14F-4D97-AF65-F5344CB8AC3E}">
        <p14:creationId xmlns:p14="http://schemas.microsoft.com/office/powerpoint/2010/main" val="3303594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5789022"/>
              </p:ext>
            </p:extLst>
          </p:nvPr>
        </p:nvGraphicFramePr>
        <p:xfrm>
          <a:off x="457200" y="1676400"/>
          <a:ext cx="8229600" cy="4722200"/>
        </p:xfrm>
        <a:graphic>
          <a:graphicData uri="http://schemas.openxmlformats.org/drawingml/2006/table">
            <a:tbl>
              <a:tblPr firstRow="1" bandRow="1">
                <a:tableStyleId>{5C22544A-7EE6-4342-B048-85BDC9FD1C3A}</a:tableStyleId>
              </a:tblPr>
              <a:tblGrid>
                <a:gridCol w="1728216">
                  <a:extLst>
                    <a:ext uri="{9D8B030D-6E8A-4147-A177-3AD203B41FA5}">
                      <a16:colId xmlns:a16="http://schemas.microsoft.com/office/drawing/2014/main" xmlns="" val="20001"/>
                    </a:ext>
                  </a:extLst>
                </a:gridCol>
                <a:gridCol w="6501384">
                  <a:extLst>
                    <a:ext uri="{9D8B030D-6E8A-4147-A177-3AD203B41FA5}">
                      <a16:colId xmlns:a16="http://schemas.microsoft.com/office/drawing/2014/main" xmlns="" val="20002"/>
                    </a:ext>
                  </a:extLst>
                </a:gridCol>
              </a:tblGrid>
              <a:tr h="0">
                <a:tc>
                  <a:txBody>
                    <a:bodyPr/>
                    <a:lstStyle/>
                    <a:p>
                      <a:r>
                        <a:rPr lang="en-US" b="0" dirty="0"/>
                        <a:t>Misstep</a:t>
                      </a:r>
                      <a:endParaRPr lang="en-US" b="0" baseline="0" dirty="0"/>
                    </a:p>
                  </a:txBody>
                  <a:tcPr/>
                </a:tc>
                <a:tc>
                  <a:txBody>
                    <a:bodyPr/>
                    <a:lstStyle/>
                    <a:p>
                      <a:r>
                        <a:rPr lang="en-US" b="0" dirty="0"/>
                        <a:t>Example</a:t>
                      </a:r>
                    </a:p>
                  </a:txBody>
                  <a:tcPr/>
                </a:tc>
                <a:extLst>
                  <a:ext uri="{0D108BD9-81ED-4DB2-BD59-A6C34878D82A}">
                    <a16:rowId xmlns:a16="http://schemas.microsoft.com/office/drawing/2014/main" xmlns="" val="10000"/>
                  </a:ext>
                </a:extLst>
              </a:tr>
              <a:tr h="929640">
                <a:tc>
                  <a:txBody>
                    <a:bodyPr/>
                    <a:lstStyle/>
                    <a:p>
                      <a:r>
                        <a:rPr lang="en-US" sz="1600" baseline="0" dirty="0"/>
                        <a:t>Made small surface-level fixes</a:t>
                      </a:r>
                      <a:endParaRPr lang="en-US" sz="1600" dirty="0"/>
                    </a:p>
                  </a:txBody>
                  <a:tcPr/>
                </a:tc>
                <a:tc>
                  <a:txBody>
                    <a:bodyPr/>
                    <a:lstStyle/>
                    <a:p>
                      <a:r>
                        <a:rPr lang="en-US" sz="1600" kern="1200" dirty="0">
                          <a:solidFill>
                            <a:schemeClr val="dk1"/>
                          </a:solidFill>
                          <a:effectLst/>
                          <a:latin typeface="+mn-lt"/>
                          <a:ea typeface="+mn-ea"/>
                          <a:cs typeface="+mn-cs"/>
                        </a:rPr>
                        <a:t>This is how the author of this passage convinced me on the question </a:t>
                      </a:r>
                      <a:r>
                        <a:rPr lang="en-US" sz="1600" strike="sngStrike" kern="1200" dirty="0" err="1">
                          <a:solidFill>
                            <a:schemeClr val="dk1"/>
                          </a:solidFill>
                          <a:effectLst/>
                          <a:latin typeface="+mn-lt"/>
                          <a:ea typeface="+mn-ea"/>
                          <a:cs typeface="+mn-cs"/>
                        </a:rPr>
                        <a:t>did</a:t>
                      </a:r>
                      <a:r>
                        <a:rPr lang="en-US" sz="1600" u="sng" kern="1200" dirty="0" err="1">
                          <a:solidFill>
                            <a:schemeClr val="dk1"/>
                          </a:solidFill>
                          <a:effectLst/>
                          <a:latin typeface="+mn-lt"/>
                          <a:ea typeface="+mn-ea"/>
                          <a:cs typeface="+mn-cs"/>
                        </a:rPr>
                        <a:t>if</a:t>
                      </a:r>
                      <a:r>
                        <a:rPr lang="en-US" sz="1600" kern="1200" dirty="0">
                          <a:solidFill>
                            <a:schemeClr val="dk1"/>
                          </a:solidFill>
                          <a:effectLst/>
                          <a:latin typeface="+mn-lt"/>
                          <a:ea typeface="+mn-ea"/>
                          <a:cs typeface="+mn-cs"/>
                        </a:rPr>
                        <a:t> the author </a:t>
                      </a:r>
                      <a:r>
                        <a:rPr lang="en-US" sz="1600" strike="sngStrike" kern="1200" dirty="0" err="1">
                          <a:solidFill>
                            <a:schemeClr val="dk1"/>
                          </a:solidFill>
                          <a:effectLst/>
                          <a:latin typeface="+mn-lt"/>
                          <a:ea typeface="+mn-ea"/>
                          <a:cs typeface="+mn-cs"/>
                        </a:rPr>
                        <a:t>convince</a:t>
                      </a:r>
                      <a:r>
                        <a:rPr lang="en-US" sz="1600" u="sng" kern="1200" dirty="0" err="1">
                          <a:solidFill>
                            <a:schemeClr val="dk1"/>
                          </a:solidFill>
                          <a:effectLst/>
                          <a:latin typeface="+mn-lt"/>
                          <a:ea typeface="+mn-ea"/>
                          <a:cs typeface="+mn-cs"/>
                        </a:rPr>
                        <a:t>convinced</a:t>
                      </a:r>
                      <a:r>
                        <a:rPr lang="en-US" sz="1600" kern="1200" dirty="0">
                          <a:solidFill>
                            <a:schemeClr val="dk1"/>
                          </a:solidFill>
                          <a:effectLst/>
                          <a:latin typeface="+mn-lt"/>
                          <a:ea typeface="+mn-ea"/>
                          <a:cs typeface="+mn-cs"/>
                        </a:rPr>
                        <a:t> me </a:t>
                      </a:r>
                      <a:r>
                        <a:rPr lang="en-US" sz="1600" u="sng" kern="1200" dirty="0">
                          <a:solidFill>
                            <a:schemeClr val="dk1"/>
                          </a:solidFill>
                          <a:effectLst/>
                          <a:latin typeface="+mn-lt"/>
                          <a:ea typeface="+mn-ea"/>
                          <a:cs typeface="+mn-cs"/>
                        </a:rPr>
                        <a:t>or not </a:t>
                      </a:r>
                      <a:r>
                        <a:rPr lang="en-US" sz="1600" kern="1200" dirty="0">
                          <a:solidFill>
                            <a:schemeClr val="dk1"/>
                          </a:solidFill>
                          <a:effectLst/>
                          <a:latin typeface="+mn-lt"/>
                          <a:ea typeface="+mn-ea"/>
                          <a:cs typeface="+mn-cs"/>
                        </a:rPr>
                        <a:t>that </a:t>
                      </a:r>
                      <a:r>
                        <a:rPr lang="en-US" sz="1600" strike="sngStrike" kern="1200" dirty="0">
                          <a:solidFill>
                            <a:schemeClr val="dk1"/>
                          </a:solidFill>
                          <a:effectLst/>
                          <a:latin typeface="+mn-lt"/>
                          <a:ea typeface="+mn-ea"/>
                          <a:cs typeface="+mn-cs"/>
                        </a:rPr>
                        <a:t>"</a:t>
                      </a:r>
                      <a:r>
                        <a:rPr lang="en-US" sz="1600" strike="sngStrike" kern="1200" dirty="0" err="1">
                          <a:solidFill>
                            <a:schemeClr val="dk1"/>
                          </a:solidFill>
                          <a:effectLst/>
                          <a:latin typeface="+mn-lt"/>
                          <a:ea typeface="+mn-ea"/>
                          <a:cs typeface="+mn-cs"/>
                        </a:rPr>
                        <a:t>winning</a:t>
                      </a:r>
                      <a:r>
                        <a:rPr lang="en-US" sz="1600" u="sng" kern="1200" dirty="0" err="1">
                          <a:solidFill>
                            <a:schemeClr val="dk1"/>
                          </a:solidFill>
                          <a:effectLst/>
                          <a:latin typeface="+mn-lt"/>
                          <a:ea typeface="+mn-ea"/>
                          <a:cs typeface="+mn-cs"/>
                        </a:rPr>
                        <a:t>''winning</a:t>
                      </a:r>
                      <a:r>
                        <a:rPr lang="en-US" sz="1600" kern="1200" dirty="0">
                          <a:solidFill>
                            <a:schemeClr val="dk1"/>
                          </a:solidFill>
                          <a:effectLst/>
                          <a:latin typeface="+mn-lt"/>
                          <a:ea typeface="+mn-ea"/>
                          <a:cs typeface="+mn-cs"/>
                        </a:rPr>
                        <a:t> the fight against poverty is achievable in our </a:t>
                      </a:r>
                      <a:r>
                        <a:rPr lang="en-US" sz="1600" strike="sngStrike" kern="1200" dirty="0" err="1">
                          <a:solidFill>
                            <a:schemeClr val="dk1"/>
                          </a:solidFill>
                          <a:effectLst/>
                          <a:latin typeface="+mn-lt"/>
                          <a:ea typeface="+mn-ea"/>
                          <a:cs typeface="+mn-cs"/>
                        </a:rPr>
                        <a:t>lifetime".</a:t>
                      </a:r>
                      <a:r>
                        <a:rPr lang="en-US" sz="1600" u="sng" kern="1200" dirty="0" err="1">
                          <a:solidFill>
                            <a:schemeClr val="dk1"/>
                          </a:solidFill>
                          <a:effectLst/>
                          <a:latin typeface="+mn-lt"/>
                          <a:ea typeface="+mn-ea"/>
                          <a:cs typeface="+mn-cs"/>
                        </a:rPr>
                        <a:t>lifetime</a:t>
                      </a:r>
                      <a:r>
                        <a:rPr lang="en-US" sz="1600" u="sng" kern="1200" dirty="0">
                          <a:solidFill>
                            <a:schemeClr val="dk1"/>
                          </a:solidFill>
                          <a:effectLst/>
                          <a:latin typeface="+mn-lt"/>
                          <a:ea typeface="+mn-ea"/>
                          <a:cs typeface="+mn-cs"/>
                        </a:rPr>
                        <a:t>''.</a:t>
                      </a:r>
                      <a:r>
                        <a:rPr lang="en-US" sz="1600" dirty="0">
                          <a:effectLst/>
                        </a:rPr>
                        <a:t> </a:t>
                      </a:r>
                      <a:endParaRPr lang="en-US" sz="1600" dirty="0"/>
                    </a:p>
                  </a:txBody>
                  <a:tcPr/>
                </a:tc>
                <a:extLst>
                  <a:ext uri="{0D108BD9-81ED-4DB2-BD59-A6C34878D82A}">
                    <a16:rowId xmlns:a16="http://schemas.microsoft.com/office/drawing/2014/main" xmlns="" val="10002"/>
                  </a:ext>
                </a:extLst>
              </a:tr>
              <a:tr h="1082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Added evidence</a:t>
                      </a:r>
                      <a:r>
                        <a:rPr lang="en-US" sz="1600" baseline="0" dirty="0"/>
                        <a:t> </a:t>
                      </a:r>
                      <a:r>
                        <a:rPr lang="en-US" sz="1600" dirty="0"/>
                        <a:t>that is not text</a:t>
                      </a:r>
                      <a:r>
                        <a:rPr lang="en-US" sz="1600" baseline="0" dirty="0"/>
                        <a:t> based</a:t>
                      </a:r>
                      <a:endParaRPr lang="en-US" sz="1600" dirty="0"/>
                    </a:p>
                  </a:txBody>
                  <a:tcPr/>
                </a:tc>
                <a:tc>
                  <a:txBody>
                    <a:bodyPr/>
                    <a:lstStyle/>
                    <a:p>
                      <a:r>
                        <a:rPr lang="en-US" sz="1600" kern="1200" dirty="0">
                          <a:solidFill>
                            <a:schemeClr val="dk1"/>
                          </a:solidFill>
                          <a:effectLst/>
                          <a:latin typeface="+mn-lt"/>
                          <a:ea typeface="+mn-ea"/>
                          <a:cs typeface="+mn-cs"/>
                        </a:rPr>
                        <a:t>Malaria is a very dangerous disease that can kill anyone who catches it. </a:t>
                      </a:r>
                      <a:r>
                        <a:rPr lang="en-US" sz="1600" b="0" u="sng" kern="1200" dirty="0">
                          <a:solidFill>
                            <a:schemeClr val="dk1"/>
                          </a:solidFill>
                          <a:effectLst/>
                          <a:latin typeface="+mn-lt"/>
                          <a:ea typeface="+mn-ea"/>
                          <a:cs typeface="+mn-cs"/>
                        </a:rPr>
                        <a:t>People who live in Africa are petrified that they are going to get Malaria that they can not even shut their eyes to get a good night's sleep.</a:t>
                      </a:r>
                      <a:endParaRPr lang="en-US" sz="1600" b="0" dirty="0"/>
                    </a:p>
                  </a:txBody>
                  <a:tcPr/>
                </a:tc>
                <a:extLst>
                  <a:ext uri="{0D108BD9-81ED-4DB2-BD59-A6C34878D82A}">
                    <a16:rowId xmlns:a16="http://schemas.microsoft.com/office/drawing/2014/main" xmlns="" val="3914174297"/>
                  </a:ext>
                </a:extLst>
              </a:tr>
              <a:tr h="1066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Added details that </a:t>
                      </a:r>
                      <a:r>
                        <a:rPr lang="en-US" sz="1600" baseline="0" dirty="0"/>
                        <a:t> </a:t>
                      </a:r>
                      <a:r>
                        <a:rPr lang="en-US" sz="1600" dirty="0"/>
                        <a:t>repeat what is already in first draft</a:t>
                      </a:r>
                    </a:p>
                  </a:txBody>
                  <a:tcPr/>
                </a:tc>
                <a:tc>
                  <a:txBody>
                    <a:bodyPr/>
                    <a:lstStyle/>
                    <a:p>
                      <a:r>
                        <a:rPr lang="en-US" sz="1600" kern="1200" dirty="0">
                          <a:solidFill>
                            <a:schemeClr val="dk1"/>
                          </a:solidFill>
                          <a:effectLst/>
                          <a:latin typeface="+mn-lt"/>
                          <a:ea typeface="+mn-ea"/>
                          <a:cs typeface="+mn-cs"/>
                        </a:rPr>
                        <a:t>Another reason is that the story said that now water is connected to the hospital</a:t>
                      </a:r>
                      <a:r>
                        <a:rPr lang="en-US" sz="1600" u="sng" kern="1200" dirty="0">
                          <a:solidFill>
                            <a:schemeClr val="dk1"/>
                          </a:solidFill>
                          <a:effectLst/>
                          <a:latin typeface="+mn-lt"/>
                          <a:ea typeface="+mn-ea"/>
                          <a:cs typeface="+mn-cs"/>
                        </a:rPr>
                        <a:t> so now they can have water</a:t>
                      </a:r>
                      <a:r>
                        <a:rPr lang="en-US" sz="1600" kern="1200" dirty="0">
                          <a:solidFill>
                            <a:schemeClr val="dk1"/>
                          </a:solidFill>
                          <a:effectLst/>
                          <a:latin typeface="+mn-lt"/>
                          <a:ea typeface="+mn-ea"/>
                          <a:cs typeface="+mn-cs"/>
                        </a:rPr>
                        <a:t>. Also they have a generator for power</a:t>
                      </a:r>
                      <a:r>
                        <a:rPr lang="en-US" sz="1600" u="sng" kern="1200" dirty="0">
                          <a:solidFill>
                            <a:schemeClr val="dk1"/>
                          </a:solidFill>
                          <a:effectLst/>
                          <a:latin typeface="+mn-lt"/>
                          <a:ea typeface="+mn-ea"/>
                          <a:cs typeface="+mn-cs"/>
                        </a:rPr>
                        <a:t> so thy can now have light.</a:t>
                      </a:r>
                      <a:endParaRPr lang="en-US" sz="1600" dirty="0"/>
                    </a:p>
                  </a:txBody>
                  <a:tcPr/>
                </a:tc>
                <a:extLst>
                  <a:ext uri="{0D108BD9-81ED-4DB2-BD59-A6C34878D82A}">
                    <a16:rowId xmlns:a16="http://schemas.microsoft.com/office/drawing/2014/main" xmlns="" val="793216321"/>
                  </a:ext>
                </a:extLst>
              </a:tr>
              <a:tr h="1277960">
                <a:tc>
                  <a:txBody>
                    <a:bodyPr/>
                    <a:lstStyle/>
                    <a:p>
                      <a:r>
                        <a:rPr lang="en-US" sz="1600" dirty="0"/>
                        <a:t>Added evidence</a:t>
                      </a:r>
                      <a:r>
                        <a:rPr lang="en-US" sz="1600" baseline="0" dirty="0"/>
                        <a:t> that does not add to argument (i.e., random details)</a:t>
                      </a:r>
                      <a:endParaRPr lang="en-US" sz="1600" dirty="0"/>
                    </a:p>
                  </a:txBody>
                  <a:tcPr/>
                </a:tc>
                <a:tc>
                  <a:txBody>
                    <a:bodyPr/>
                    <a:lstStyle/>
                    <a:p>
                      <a:r>
                        <a:rPr lang="en-US" sz="1600" strike="sngStrike" kern="1200" dirty="0">
                          <a:solidFill>
                            <a:schemeClr val="dk1"/>
                          </a:solidFill>
                          <a:effectLst/>
                          <a:latin typeface="+mn-lt"/>
                          <a:ea typeface="+mn-ea"/>
                          <a:cs typeface="+mn-cs"/>
                        </a:rPr>
                        <a:t>Also it says that "It is </a:t>
                      </a:r>
                      <a:r>
                        <a:rPr lang="en-US" sz="1600" u="sng" kern="1200" dirty="0">
                          <a:solidFill>
                            <a:schemeClr val="dk1"/>
                          </a:solidFill>
                          <a:effectLst/>
                          <a:latin typeface="+mn-lt"/>
                          <a:ea typeface="+mn-ea"/>
                          <a:cs typeface="+mn-cs"/>
                        </a:rPr>
                        <a:t>that "Its</a:t>
                      </a:r>
                      <a:r>
                        <a:rPr lang="en-US" sz="1600" kern="1200" dirty="0">
                          <a:solidFill>
                            <a:schemeClr val="dk1"/>
                          </a:solidFill>
                          <a:effectLst/>
                          <a:latin typeface="+mn-lt"/>
                          <a:ea typeface="+mn-ea"/>
                          <a:cs typeface="+mn-cs"/>
                        </a:rPr>
                        <a:t> hard for me to see people sick with preventable diseases,</a:t>
                      </a:r>
                      <a:r>
                        <a:rPr lang="en-US" sz="1600" strike="sngStrike" kern="120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people who are near death when they shouldn't have to be</a:t>
                      </a:r>
                      <a:r>
                        <a:rPr lang="en-US" sz="1600" strike="sngStrike" kern="1200" dirty="0">
                          <a:solidFill>
                            <a:schemeClr val="dk1"/>
                          </a:solidFill>
                          <a:effectLst/>
                          <a:latin typeface="+mn-lt"/>
                          <a:ea typeface="+mn-ea"/>
                          <a:cs typeface="+mn-cs"/>
                        </a:rPr>
                        <a:t>. “I just get scared and </a:t>
                      </a:r>
                      <a:r>
                        <a:rPr lang="en-US" sz="1600" strike="sngStrike" kern="1200" dirty="0" err="1">
                          <a:solidFill>
                            <a:schemeClr val="dk1"/>
                          </a:solidFill>
                          <a:effectLst/>
                          <a:latin typeface="+mn-lt"/>
                          <a:ea typeface="+mn-ea"/>
                          <a:cs typeface="+mn-cs"/>
                        </a:rPr>
                        <a:t>sad</a:t>
                      </a:r>
                      <a:r>
                        <a:rPr lang="en-US" sz="1600" u="sng" kern="1200" dirty="0" err="1">
                          <a:solidFill>
                            <a:schemeClr val="dk1"/>
                          </a:solidFill>
                          <a:effectLst/>
                          <a:latin typeface="+mn-lt"/>
                          <a:ea typeface="+mn-ea"/>
                          <a:cs typeface="+mn-cs"/>
                        </a:rPr>
                        <a:t>."Also</a:t>
                      </a:r>
                      <a:r>
                        <a:rPr lang="en-US" sz="1600" u="sng" kern="1200" dirty="0">
                          <a:solidFill>
                            <a:schemeClr val="dk1"/>
                          </a:solidFill>
                          <a:effectLst/>
                          <a:latin typeface="+mn-lt"/>
                          <a:ea typeface="+mn-ea"/>
                          <a:cs typeface="+mn-cs"/>
                        </a:rPr>
                        <a:t>, "Little kids were wrapped in cloth on their mothers backs, or running around in bare feet and tattered clothing</a:t>
                      </a:r>
                      <a:r>
                        <a:rPr lang="en-US" sz="1600" kern="1200" dirty="0">
                          <a:solidFill>
                            <a:schemeClr val="dk1"/>
                          </a:solidFill>
                          <a:effectLst/>
                          <a:latin typeface="+mn-lt"/>
                          <a:ea typeface="+mn-ea"/>
                          <a:cs typeface="+mn-cs"/>
                        </a:rPr>
                        <a:t>. </a:t>
                      </a:r>
                      <a:endParaRPr lang="en-US" sz="1600" dirty="0"/>
                    </a:p>
                  </a:txBody>
                  <a:tcPr/>
                </a:tc>
                <a:extLst>
                  <a:ext uri="{0D108BD9-81ED-4DB2-BD59-A6C34878D82A}">
                    <a16:rowId xmlns:a16="http://schemas.microsoft.com/office/drawing/2014/main" xmlns="" val="2290290351"/>
                  </a:ext>
                </a:extLst>
              </a:tr>
            </a:tbl>
          </a:graphicData>
        </a:graphic>
      </p:graphicFrame>
      <p:sp>
        <p:nvSpPr>
          <p:cNvPr id="2" name="TextBox 1"/>
          <p:cNvSpPr txBox="1"/>
          <p:nvPr/>
        </p:nvSpPr>
        <p:spPr>
          <a:xfrm>
            <a:off x="533400" y="609600"/>
            <a:ext cx="8001000" cy="892552"/>
          </a:xfrm>
          <a:prstGeom prst="rect">
            <a:avLst/>
          </a:prstGeom>
          <a:noFill/>
        </p:spPr>
        <p:txBody>
          <a:bodyPr wrap="square" rtlCol="0">
            <a:spAutoFit/>
          </a:bodyPr>
          <a:lstStyle/>
          <a:p>
            <a:r>
              <a:rPr lang="en-US" sz="2600" dirty="0">
                <a:solidFill>
                  <a:schemeClr val="bg1"/>
                </a:solidFill>
              </a:rPr>
              <a:t>Students’ attempts to add evidence resulted in several missteps  </a:t>
            </a:r>
          </a:p>
        </p:txBody>
      </p:sp>
    </p:spTree>
    <p:extLst>
      <p:ext uri="{BB962C8B-B14F-4D97-AF65-F5344CB8AC3E}">
        <p14:creationId xmlns:p14="http://schemas.microsoft.com/office/powerpoint/2010/main" val="4215617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7021625"/>
              </p:ext>
            </p:extLst>
          </p:nvPr>
        </p:nvGraphicFramePr>
        <p:xfrm>
          <a:off x="457200" y="1676400"/>
          <a:ext cx="8229600" cy="422148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1"/>
                    </a:ext>
                  </a:extLst>
                </a:gridCol>
                <a:gridCol w="5943600">
                  <a:extLst>
                    <a:ext uri="{9D8B030D-6E8A-4147-A177-3AD203B41FA5}">
                      <a16:colId xmlns:a16="http://schemas.microsoft.com/office/drawing/2014/main" xmlns="" val="20002"/>
                    </a:ext>
                  </a:extLst>
                </a:gridCol>
              </a:tblGrid>
              <a:tr h="381000">
                <a:tc>
                  <a:txBody>
                    <a:bodyPr/>
                    <a:lstStyle/>
                    <a:p>
                      <a:r>
                        <a:rPr lang="en-US" b="0" dirty="0"/>
                        <a:t>Misstep</a:t>
                      </a:r>
                      <a:endParaRPr lang="en-US" b="0" baseline="0" dirty="0"/>
                    </a:p>
                  </a:txBody>
                  <a:tcPr/>
                </a:tc>
                <a:tc>
                  <a:txBody>
                    <a:bodyPr/>
                    <a:lstStyle/>
                    <a:p>
                      <a:r>
                        <a:rPr lang="en-US" b="0" dirty="0"/>
                        <a:t>Example</a:t>
                      </a:r>
                    </a:p>
                  </a:txBody>
                  <a:tcPr/>
                </a:tc>
                <a:extLst>
                  <a:ext uri="{0D108BD9-81ED-4DB2-BD59-A6C34878D82A}">
                    <a16:rowId xmlns:a16="http://schemas.microsoft.com/office/drawing/2014/main" xmlns="" val="10000"/>
                  </a:ext>
                </a:extLst>
              </a:tr>
              <a:tr h="370840">
                <a:tc>
                  <a:txBody>
                    <a:bodyPr/>
                    <a:lstStyle/>
                    <a:p>
                      <a:r>
                        <a:rPr lang="en-US" sz="1800" kern="1200" dirty="0">
                          <a:solidFill>
                            <a:schemeClr val="dk1"/>
                          </a:solidFill>
                          <a:effectLst/>
                          <a:latin typeface="+mn-lt"/>
                          <a:ea typeface="+mn-ea"/>
                          <a:cs typeface="+mn-cs"/>
                        </a:rPr>
                        <a:t>Added a 1-2</a:t>
                      </a:r>
                      <a:r>
                        <a:rPr lang="en-US" sz="1800" kern="1200" baseline="0" dirty="0">
                          <a:solidFill>
                            <a:schemeClr val="dk1"/>
                          </a:solidFill>
                          <a:effectLst/>
                          <a:latin typeface="+mn-lt"/>
                          <a:ea typeface="+mn-ea"/>
                          <a:cs typeface="+mn-cs"/>
                        </a:rPr>
                        <a:t> sentence conclusion that does not connect claim and evidence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sng" kern="1200" dirty="0">
                          <a:solidFill>
                            <a:schemeClr val="dk1"/>
                          </a:solidFill>
                          <a:effectLst/>
                          <a:latin typeface="+mn-lt"/>
                          <a:ea typeface="+mn-ea"/>
                          <a:cs typeface="+mn-cs"/>
                        </a:rPr>
                        <a:t>In conclusion, it's good that other people want to care about other people and it is wrong to just let them die. The author showed me that the poverty is important in our life.</a:t>
                      </a:r>
                      <a:r>
                        <a:rPr lang="en-US" dirty="0">
                          <a:effectLst/>
                        </a:rPr>
                        <a:t> </a:t>
                      </a:r>
                      <a:r>
                        <a:rPr lang="en-US" sz="1800" kern="1200" dirty="0">
                          <a:solidFill>
                            <a:schemeClr val="dk1"/>
                          </a:solidFill>
                          <a:effectLst/>
                          <a:latin typeface="+mn-lt"/>
                          <a:ea typeface="+mn-ea"/>
                          <a:cs typeface="+mn-cs"/>
                        </a:rPr>
                        <a:t> </a:t>
                      </a:r>
                      <a:r>
                        <a:rPr lang="en-US" dirty="0">
                          <a:effectLst/>
                        </a:rPr>
                        <a:t> </a:t>
                      </a:r>
                      <a:r>
                        <a:rPr lang="en-US" sz="1800" kern="1200" dirty="0">
                          <a:solidFill>
                            <a:schemeClr val="dk1"/>
                          </a:solidFill>
                          <a:effectLst/>
                          <a:latin typeface="+mn-lt"/>
                          <a:ea typeface="+mn-ea"/>
                          <a:cs typeface="+mn-cs"/>
                        </a:rPr>
                        <a:t> </a:t>
                      </a:r>
                      <a:endParaRPr lang="en-US" dirty="0"/>
                    </a:p>
                  </a:txBody>
                  <a:tcPr/>
                </a:tc>
                <a:extLst>
                  <a:ext uri="{0D108BD9-81ED-4DB2-BD59-A6C34878D82A}">
                    <a16:rowId xmlns:a16="http://schemas.microsoft.com/office/drawing/2014/main" xmlns="" val="10001"/>
                  </a:ext>
                </a:extLst>
              </a:tr>
              <a:tr h="370840">
                <a:tc>
                  <a:txBody>
                    <a:bodyPr/>
                    <a:lstStyle/>
                    <a:p>
                      <a:r>
                        <a:rPr lang="en-US" sz="1800" kern="1200" dirty="0">
                          <a:solidFill>
                            <a:schemeClr val="dk1"/>
                          </a:solidFill>
                          <a:effectLst/>
                          <a:latin typeface="+mn-lt"/>
                          <a:ea typeface="+mn-ea"/>
                          <a:cs typeface="+mn-cs"/>
                        </a:rPr>
                        <a:t>Added explanation that just repeats or paraphrases evidence</a:t>
                      </a:r>
                      <a:endParaRPr lang="en-US" dirty="0"/>
                    </a:p>
                  </a:txBody>
                  <a:tcPr/>
                </a:tc>
                <a:tc>
                  <a:txBody>
                    <a:bodyPr/>
                    <a:lstStyle/>
                    <a:p>
                      <a:r>
                        <a:rPr lang="en-US" sz="1800" u="sng" kern="1200" dirty="0">
                          <a:solidFill>
                            <a:schemeClr val="dk1"/>
                          </a:solidFill>
                          <a:effectLst/>
                          <a:latin typeface="+mn-lt"/>
                          <a:ea typeface="+mn-ea"/>
                          <a:cs typeface="+mn-cs"/>
                        </a:rPr>
                        <a:t>I chose these examples because they show how much progress we have made. These people have done so much against poverty I believe that "winning the fight" against poverty is achievable. All in all, I am convinced that "winning the fight" against poverty is achievable in life.</a:t>
                      </a:r>
                      <a:r>
                        <a:rPr lang="en-US" dirty="0">
                          <a:effectLst/>
                        </a:rPr>
                        <a:t> </a:t>
                      </a:r>
                      <a:endParaRPr lang="en-US" dirty="0"/>
                    </a:p>
                  </a:txBody>
                  <a:tcPr/>
                </a:tc>
                <a:extLst>
                  <a:ext uri="{0D108BD9-81ED-4DB2-BD59-A6C34878D82A}">
                    <a16:rowId xmlns:a16="http://schemas.microsoft.com/office/drawing/2014/main" xmlns="" val="10002"/>
                  </a:ext>
                </a:extLst>
              </a:tr>
              <a:tr h="370840">
                <a:tc>
                  <a:txBody>
                    <a:bodyPr/>
                    <a:lstStyle/>
                    <a:p>
                      <a:r>
                        <a:rPr lang="en-US" sz="1800" kern="1200" dirty="0">
                          <a:solidFill>
                            <a:schemeClr val="dk1"/>
                          </a:solidFill>
                          <a:effectLst/>
                          <a:latin typeface="+mn-lt"/>
                          <a:ea typeface="+mn-ea"/>
                          <a:cs typeface="+mn-cs"/>
                        </a:rPr>
                        <a:t>Added explanation</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that focuses on </a:t>
                      </a:r>
                      <a:r>
                        <a:rPr lang="en-US" dirty="0">
                          <a:effectLst/>
                        </a:rPr>
                        <a:t>choice of </a:t>
                      </a:r>
                      <a:r>
                        <a:rPr lang="en-US" baseline="0" dirty="0">
                          <a:effectLst/>
                        </a:rPr>
                        <a:t>evidence instead of content of evidence</a:t>
                      </a:r>
                      <a:endParaRPr lang="en-US" dirty="0"/>
                    </a:p>
                  </a:txBody>
                  <a:tcPr/>
                </a:tc>
                <a:tc>
                  <a:txBody>
                    <a:bodyPr/>
                    <a:lstStyle/>
                    <a:p>
                      <a:r>
                        <a:rPr lang="en-US" sz="1800" u="sng" kern="1200" dirty="0">
                          <a:solidFill>
                            <a:schemeClr val="dk1"/>
                          </a:solidFill>
                          <a:effectLst/>
                          <a:latin typeface="+mn-lt"/>
                          <a:ea typeface="+mn-ea"/>
                          <a:cs typeface="+mn-cs"/>
                        </a:rPr>
                        <a:t>“I put this evidence because it is proof from the text that backs up the answer.”</a:t>
                      </a:r>
                      <a:endParaRPr lang="en-US" u="sng" dirty="0"/>
                    </a:p>
                  </a:txBody>
                  <a:tcPr/>
                </a:tc>
                <a:extLst>
                  <a:ext uri="{0D108BD9-81ED-4DB2-BD59-A6C34878D82A}">
                    <a16:rowId xmlns:a16="http://schemas.microsoft.com/office/drawing/2014/main" xmlns="" val="10003"/>
                  </a:ext>
                </a:extLst>
              </a:tr>
            </a:tbl>
          </a:graphicData>
        </a:graphic>
      </p:graphicFrame>
      <p:sp>
        <p:nvSpPr>
          <p:cNvPr id="2" name="TextBox 1"/>
          <p:cNvSpPr txBox="1"/>
          <p:nvPr/>
        </p:nvSpPr>
        <p:spPr>
          <a:xfrm>
            <a:off x="457200" y="609600"/>
            <a:ext cx="8077200" cy="892552"/>
          </a:xfrm>
          <a:prstGeom prst="rect">
            <a:avLst/>
          </a:prstGeom>
          <a:noFill/>
        </p:spPr>
        <p:txBody>
          <a:bodyPr wrap="square" rtlCol="0">
            <a:spAutoFit/>
          </a:bodyPr>
          <a:lstStyle/>
          <a:p>
            <a:r>
              <a:rPr lang="en-US" sz="2600" dirty="0">
                <a:solidFill>
                  <a:schemeClr val="bg1"/>
                </a:solidFill>
              </a:rPr>
              <a:t>Students’ attempts to explain their use of evidence were ineffective for several reasons</a:t>
            </a:r>
          </a:p>
        </p:txBody>
      </p:sp>
    </p:spTree>
    <p:extLst>
      <p:ext uri="{BB962C8B-B14F-4D97-AF65-F5344CB8AC3E}">
        <p14:creationId xmlns:p14="http://schemas.microsoft.com/office/powerpoint/2010/main" val="2922789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B86B9-C3C9-C342-A446-39BF1D6C8014}"/>
              </a:ext>
            </a:extLst>
          </p:cNvPr>
          <p:cNvSpPr>
            <a:spLocks noGrp="1"/>
          </p:cNvSpPr>
          <p:nvPr>
            <p:ph type="title"/>
          </p:nvPr>
        </p:nvSpPr>
        <p:spPr>
          <a:xfrm>
            <a:off x="581192" y="687475"/>
            <a:ext cx="7989752" cy="760325"/>
          </a:xfrm>
        </p:spPr>
        <p:txBody>
          <a:bodyPr>
            <a:noAutofit/>
          </a:bodyPr>
          <a:lstStyle/>
          <a:p>
            <a:r>
              <a:rPr lang="en-US" sz="2600" cap="none" dirty="0"/>
              <a:t>Based on qualitative analysis, how can we improve </a:t>
            </a:r>
            <a:r>
              <a:rPr lang="en-US" sz="2600" i="1" cap="none" dirty="0" err="1"/>
              <a:t>eRevise</a:t>
            </a:r>
            <a:r>
              <a:rPr lang="en-US" sz="2600" cap="none" dirty="0"/>
              <a:t> to promote more effective revisions?</a:t>
            </a:r>
          </a:p>
        </p:txBody>
      </p:sp>
      <p:sp>
        <p:nvSpPr>
          <p:cNvPr id="3" name="Content Placeholder 2">
            <a:extLst>
              <a:ext uri="{FF2B5EF4-FFF2-40B4-BE49-F238E27FC236}">
                <a16:creationId xmlns:a16="http://schemas.microsoft.com/office/drawing/2014/main" xmlns="" id="{063B7A82-B44D-CF49-83FC-30AFA8201D47}"/>
              </a:ext>
            </a:extLst>
          </p:cNvPr>
          <p:cNvSpPr>
            <a:spLocks noGrp="1"/>
          </p:cNvSpPr>
          <p:nvPr>
            <p:ph idx="1"/>
          </p:nvPr>
        </p:nvSpPr>
        <p:spPr>
          <a:xfrm>
            <a:off x="457200" y="1676400"/>
            <a:ext cx="8229600" cy="4876799"/>
          </a:xfrm>
        </p:spPr>
        <p:txBody>
          <a:bodyPr anchor="t">
            <a:normAutofit/>
          </a:bodyPr>
          <a:lstStyle/>
          <a:p>
            <a:r>
              <a:rPr lang="en-US" sz="2000" dirty="0"/>
              <a:t>Improve feedback messages</a:t>
            </a:r>
            <a:br>
              <a:rPr lang="en-US" sz="2000" dirty="0"/>
            </a:br>
            <a:endParaRPr lang="en-US" sz="2000" dirty="0"/>
          </a:p>
          <a:p>
            <a:r>
              <a:rPr lang="en-US" sz="2000" dirty="0"/>
              <a:t>Improve interface</a:t>
            </a:r>
          </a:p>
        </p:txBody>
      </p:sp>
      <p:sp>
        <p:nvSpPr>
          <p:cNvPr id="4" name="Slide Number Placeholder 3">
            <a:extLst>
              <a:ext uri="{FF2B5EF4-FFF2-40B4-BE49-F238E27FC236}">
                <a16:creationId xmlns:a16="http://schemas.microsoft.com/office/drawing/2014/main" xmlns="" id="{16B83F99-2E68-074D-9D30-03518E07F9BC}"/>
              </a:ext>
            </a:extLst>
          </p:cNvPr>
          <p:cNvSpPr>
            <a:spLocks noGrp="1"/>
          </p:cNvSpPr>
          <p:nvPr>
            <p:ph type="sldNum" sz="quarter" idx="12"/>
          </p:nvPr>
        </p:nvSpPr>
        <p:spPr/>
        <p:txBody>
          <a:bodyPr/>
          <a:lstStyle/>
          <a:p>
            <a:fld id="{CB584516-DE8A-459E-9E1F-8F893ECC2A04}" type="slidenum">
              <a:rPr lang="en-US" smtClean="0"/>
              <a:pPr/>
              <a:t>32</a:t>
            </a:fld>
            <a:endParaRPr lang="en-US"/>
          </a:p>
        </p:txBody>
      </p:sp>
    </p:spTree>
    <p:extLst>
      <p:ext uri="{BB962C8B-B14F-4D97-AF65-F5344CB8AC3E}">
        <p14:creationId xmlns:p14="http://schemas.microsoft.com/office/powerpoint/2010/main" val="4238017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AE6875-50C5-5D49-9040-B8F4CE820A3F}"/>
              </a:ext>
            </a:extLst>
          </p:cNvPr>
          <p:cNvSpPr>
            <a:spLocks noGrp="1"/>
          </p:cNvSpPr>
          <p:nvPr>
            <p:ph type="title"/>
          </p:nvPr>
        </p:nvSpPr>
        <p:spPr>
          <a:xfrm>
            <a:off x="457200" y="3505200"/>
            <a:ext cx="7989751" cy="1504844"/>
          </a:xfrm>
        </p:spPr>
        <p:txBody>
          <a:bodyPr/>
          <a:lstStyle/>
          <a:p>
            <a:r>
              <a:rPr lang="en-US" dirty="0"/>
              <a:t>Extra Slides</a:t>
            </a:r>
          </a:p>
        </p:txBody>
      </p:sp>
      <p:sp>
        <p:nvSpPr>
          <p:cNvPr id="4" name="Slide Number Placeholder 3">
            <a:extLst>
              <a:ext uri="{FF2B5EF4-FFF2-40B4-BE49-F238E27FC236}">
                <a16:creationId xmlns:a16="http://schemas.microsoft.com/office/drawing/2014/main" xmlns="" id="{F819026F-60EC-8541-8BC2-F387659044CA}"/>
              </a:ext>
            </a:extLst>
          </p:cNvPr>
          <p:cNvSpPr>
            <a:spLocks noGrp="1"/>
          </p:cNvSpPr>
          <p:nvPr>
            <p:ph type="sldNum" sz="quarter" idx="12"/>
          </p:nvPr>
        </p:nvSpPr>
        <p:spPr/>
        <p:txBody>
          <a:bodyPr/>
          <a:lstStyle/>
          <a:p>
            <a:fld id="{CB584516-DE8A-459E-9E1F-8F893ECC2A04}" type="slidenum">
              <a:rPr lang="en-US" smtClean="0"/>
              <a:pPr/>
              <a:t>33</a:t>
            </a:fld>
            <a:endParaRPr lang="en-US"/>
          </a:p>
        </p:txBody>
      </p:sp>
    </p:spTree>
    <p:extLst>
      <p:ext uri="{BB962C8B-B14F-4D97-AF65-F5344CB8AC3E}">
        <p14:creationId xmlns:p14="http://schemas.microsoft.com/office/powerpoint/2010/main" val="3656761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989752" cy="760325"/>
          </a:xfrm>
          <a:noFill/>
        </p:spPr>
        <p:txBody>
          <a:bodyPr>
            <a:normAutofit fontScale="90000"/>
          </a:bodyPr>
          <a:lstStyle/>
          <a:p>
            <a:r>
              <a:rPr lang="en-US" cap="none" dirty="0"/>
              <a:t>Rubric criteria and features in the AES system correspond</a:t>
            </a:r>
            <a:endParaRPr lang="en-US" cap="none" dirty="0">
              <a:highlight>
                <a:srgbClr val="FFFF00"/>
              </a:highlight>
            </a:endParaRPr>
          </a:p>
        </p:txBody>
      </p:sp>
      <p:sp>
        <p:nvSpPr>
          <p:cNvPr id="4" name="Slide Number Placeholder 3">
            <a:extLst>
              <a:ext uri="{FF2B5EF4-FFF2-40B4-BE49-F238E27FC236}">
                <a16:creationId xmlns:a16="http://schemas.microsoft.com/office/drawing/2014/main" xmlns="" id="{152C7B40-159C-7E47-96B4-7ACD79D9B59E}"/>
              </a:ext>
            </a:extLst>
          </p:cNvPr>
          <p:cNvSpPr>
            <a:spLocks noGrp="1"/>
          </p:cNvSpPr>
          <p:nvPr>
            <p:ph type="sldNum" sz="quarter" idx="12"/>
          </p:nvPr>
        </p:nvSpPr>
        <p:spPr/>
        <p:txBody>
          <a:bodyPr>
            <a:normAutofit/>
          </a:bodyPr>
          <a:lstStyle/>
          <a:p>
            <a:fld id="{CB584516-DE8A-459E-9E1F-8F893ECC2A04}" type="slidenum">
              <a:rPr lang="en-US" smtClean="0"/>
              <a:pPr/>
              <a:t>34</a:t>
            </a:fld>
            <a:endParaRPr lang="en-US"/>
          </a:p>
        </p:txBody>
      </p:sp>
      <p:pic>
        <p:nvPicPr>
          <p:cNvPr id="6" name="Picture 2">
            <a:extLst>
              <a:ext uri="{FF2B5EF4-FFF2-40B4-BE49-F238E27FC236}">
                <a16:creationId xmlns:a16="http://schemas.microsoft.com/office/drawing/2014/main" xmlns="" id="{51F4C077-2C95-7843-A0EC-43417542EE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4" t="19969" r="7246" b="5320"/>
          <a:stretch/>
        </p:blipFill>
        <p:spPr bwMode="auto">
          <a:xfrm>
            <a:off x="33130" y="1828800"/>
            <a:ext cx="9006056"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05210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96410B-1F59-2E42-B5F4-305F0A7B0902}"/>
              </a:ext>
            </a:extLst>
          </p:cNvPr>
          <p:cNvSpPr>
            <a:spLocks noGrp="1"/>
          </p:cNvSpPr>
          <p:nvPr>
            <p:ph type="title"/>
          </p:nvPr>
        </p:nvSpPr>
        <p:spPr/>
        <p:txBody>
          <a:bodyPr>
            <a:normAutofit fontScale="90000"/>
          </a:bodyPr>
          <a:lstStyle/>
          <a:p>
            <a:r>
              <a:rPr lang="en-US" sz="2700" cap="none" dirty="0"/>
              <a:t>Examples of two topics (and Associated Words) used to calculate NPE and SPC</a:t>
            </a:r>
          </a:p>
        </p:txBody>
      </p:sp>
      <p:graphicFrame>
        <p:nvGraphicFramePr>
          <p:cNvPr id="6" name="Table 5">
            <a:extLst>
              <a:ext uri="{FF2B5EF4-FFF2-40B4-BE49-F238E27FC236}">
                <a16:creationId xmlns:a16="http://schemas.microsoft.com/office/drawing/2014/main" xmlns="" id="{766CAD57-3588-F04A-B9BD-C746627AADBD}"/>
              </a:ext>
            </a:extLst>
          </p:cNvPr>
          <p:cNvGraphicFramePr>
            <a:graphicFrameLocks noGrp="1"/>
          </p:cNvGraphicFramePr>
          <p:nvPr>
            <p:extLst/>
          </p:nvPr>
        </p:nvGraphicFramePr>
        <p:xfrm>
          <a:off x="457200" y="1676400"/>
          <a:ext cx="8229600" cy="356616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3874073389"/>
                    </a:ext>
                  </a:extLst>
                </a:gridCol>
                <a:gridCol w="3581400">
                  <a:extLst>
                    <a:ext uri="{9D8B030D-6E8A-4147-A177-3AD203B41FA5}">
                      <a16:colId xmlns:a16="http://schemas.microsoft.com/office/drawing/2014/main" xmlns="" val="792355963"/>
                    </a:ext>
                  </a:extLst>
                </a:gridCol>
                <a:gridCol w="3581400">
                  <a:extLst>
                    <a:ext uri="{9D8B030D-6E8A-4147-A177-3AD203B41FA5}">
                      <a16:colId xmlns:a16="http://schemas.microsoft.com/office/drawing/2014/main" xmlns="" val="3528710540"/>
                    </a:ext>
                  </a:extLst>
                </a:gridCol>
              </a:tblGrid>
              <a:tr h="370840">
                <a:tc>
                  <a:txBody>
                    <a:bodyPr/>
                    <a:lstStyle/>
                    <a:p>
                      <a:r>
                        <a:rPr lang="en-US" b="0" dirty="0"/>
                        <a:t>Topic</a:t>
                      </a:r>
                    </a:p>
                  </a:txBody>
                  <a:tcPr/>
                </a:tc>
                <a:tc>
                  <a:txBody>
                    <a:bodyPr/>
                    <a:lstStyle/>
                    <a:p>
                      <a:r>
                        <a:rPr lang="en-US" b="0" dirty="0"/>
                        <a:t>Topic Words</a:t>
                      </a:r>
                    </a:p>
                    <a:p>
                      <a:r>
                        <a:rPr lang="en-US" b="0" dirty="0"/>
                        <a:t>(Used to calculate NPE)</a:t>
                      </a:r>
                    </a:p>
                  </a:txBody>
                  <a:tcPr/>
                </a:tc>
                <a:tc>
                  <a:txBody>
                    <a:bodyPr/>
                    <a:lstStyle/>
                    <a:p>
                      <a:r>
                        <a:rPr lang="en-US" b="0" dirty="0"/>
                        <a:t>Specific Phrases</a:t>
                      </a:r>
                    </a:p>
                    <a:p>
                      <a:r>
                        <a:rPr lang="en-US" b="0" dirty="0"/>
                        <a:t>(Used to calculate SPC)</a:t>
                      </a:r>
                    </a:p>
                  </a:txBody>
                  <a:tcPr/>
                </a:tc>
                <a:extLst>
                  <a:ext uri="{0D108BD9-81ED-4DB2-BD59-A6C34878D82A}">
                    <a16:rowId xmlns:a16="http://schemas.microsoft.com/office/drawing/2014/main" xmlns="" val="2620466681"/>
                  </a:ext>
                </a:extLst>
              </a:tr>
              <a:tr h="370840">
                <a:tc>
                  <a:txBody>
                    <a:bodyPr/>
                    <a:lstStyle/>
                    <a:p>
                      <a:r>
                        <a:rPr lang="en-US" dirty="0"/>
                        <a:t>Hospitals</a:t>
                      </a:r>
                    </a:p>
                  </a:txBody>
                  <a:tcPr/>
                </a:tc>
                <a:tc>
                  <a:txBody>
                    <a:bodyPr/>
                    <a:lstStyle/>
                    <a:p>
                      <a:r>
                        <a:rPr lang="en-US" dirty="0"/>
                        <a:t>care, health, hospital, treatment, doctor, electricity, disease, water, sick, medicine, generator, no, die, kid, bed, patient, clinical, officer, running</a:t>
                      </a:r>
                    </a:p>
                  </a:txBody>
                  <a:tcPr/>
                </a:tc>
                <a:tc>
                  <a:txBody>
                    <a:bodyPr/>
                    <a:lstStyle/>
                    <a:p>
                      <a:r>
                        <a:rPr lang="en-US" dirty="0" err="1"/>
                        <a:t>Yala</a:t>
                      </a:r>
                      <a:r>
                        <a:rPr lang="en-US" dirty="0"/>
                        <a:t> sub district hospital, no running water electricity</a:t>
                      </a:r>
                    </a:p>
                    <a:p>
                      <a:r>
                        <a:rPr lang="en-US" dirty="0"/>
                        <a:t>not medicine treatment could afford</a:t>
                      </a:r>
                    </a:p>
                    <a:p>
                      <a:r>
                        <a:rPr lang="en-US" dirty="0"/>
                        <a:t>no doctor only clinical officer</a:t>
                      </a:r>
                    </a:p>
                    <a:p>
                      <a:r>
                        <a:rPr lang="en-US" dirty="0"/>
                        <a:t>three kids bed two adults</a:t>
                      </a:r>
                    </a:p>
                  </a:txBody>
                  <a:tcPr/>
                </a:tc>
                <a:extLst>
                  <a:ext uri="{0D108BD9-81ED-4DB2-BD59-A6C34878D82A}">
                    <a16:rowId xmlns:a16="http://schemas.microsoft.com/office/drawing/2014/main" xmlns="" val="1336178031"/>
                  </a:ext>
                </a:extLst>
              </a:tr>
              <a:tr h="370840">
                <a:tc>
                  <a:txBody>
                    <a:bodyPr/>
                    <a:lstStyle/>
                    <a:p>
                      <a:r>
                        <a:rPr lang="en-US" dirty="0"/>
                        <a:t>Schools</a:t>
                      </a:r>
                    </a:p>
                  </a:txBody>
                  <a:tcPr/>
                </a:tc>
                <a:tc>
                  <a:txBody>
                    <a:bodyPr/>
                    <a:lstStyle/>
                    <a:p>
                      <a:r>
                        <a:rPr lang="en-US" dirty="0"/>
                        <a:t>school, supplies, fee, student, midday, meal, lunch, supply, book, paper, pencil, energy, free, children, kid, go, attend</a:t>
                      </a:r>
                    </a:p>
                  </a:txBody>
                  <a:tcPr/>
                </a:tc>
                <a:tc>
                  <a:txBody>
                    <a:bodyPr/>
                    <a:lstStyle/>
                    <a:p>
                      <a:r>
                        <a:rPr lang="en-US" dirty="0"/>
                        <a:t>kids not attend go school</a:t>
                      </a:r>
                    </a:p>
                    <a:p>
                      <a:r>
                        <a:rPr lang="en-US" dirty="0"/>
                        <a:t>not afford school fees</a:t>
                      </a:r>
                    </a:p>
                    <a:p>
                      <a:r>
                        <a:rPr lang="en-US" dirty="0"/>
                        <a:t>no midday meal lunch</a:t>
                      </a:r>
                    </a:p>
                    <a:p>
                      <a:r>
                        <a:rPr lang="en-US" dirty="0"/>
                        <a:t>schools minimal supplies</a:t>
                      </a:r>
                    </a:p>
                    <a:p>
                      <a:r>
                        <a:rPr lang="en-US" dirty="0"/>
                        <a:t>concentrate not energy</a:t>
                      </a:r>
                    </a:p>
                  </a:txBody>
                  <a:tcPr/>
                </a:tc>
                <a:extLst>
                  <a:ext uri="{0D108BD9-81ED-4DB2-BD59-A6C34878D82A}">
                    <a16:rowId xmlns:a16="http://schemas.microsoft.com/office/drawing/2014/main" xmlns="" val="1305397900"/>
                  </a:ext>
                </a:extLst>
              </a:tr>
            </a:tbl>
          </a:graphicData>
        </a:graphic>
      </p:graphicFrame>
    </p:spTree>
    <p:extLst>
      <p:ext uri="{BB962C8B-B14F-4D97-AF65-F5344CB8AC3E}">
        <p14:creationId xmlns:p14="http://schemas.microsoft.com/office/powerpoint/2010/main" val="289542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762000"/>
          </a:xfrm>
        </p:spPr>
        <p:txBody>
          <a:bodyPr>
            <a:normAutofit/>
          </a:bodyPr>
          <a:lstStyle/>
          <a:p>
            <a:r>
              <a:rPr lang="en-US" sz="3600" cap="none" dirty="0"/>
              <a:t>Automating extraction of topics</a:t>
            </a:r>
          </a:p>
        </p:txBody>
      </p:sp>
      <p:sp>
        <p:nvSpPr>
          <p:cNvPr id="3" name="Content Placeholder 2"/>
          <p:cNvSpPr>
            <a:spLocks noGrp="1"/>
          </p:cNvSpPr>
          <p:nvPr>
            <p:ph sz="quarter" idx="1"/>
          </p:nvPr>
        </p:nvSpPr>
        <p:spPr>
          <a:xfrm>
            <a:off x="457200" y="1600200"/>
            <a:ext cx="8229600" cy="1905000"/>
          </a:xfrm>
        </p:spPr>
        <p:txBody>
          <a:bodyPr anchor="t">
            <a:normAutofit/>
          </a:bodyPr>
          <a:lstStyle/>
          <a:p>
            <a:r>
              <a:rPr lang="en-US" sz="2400" dirty="0"/>
              <a:t>Goal: Reduce the amount of expert effort and improve the scalability of an AES system for Evidence dimension</a:t>
            </a:r>
          </a:p>
          <a:p>
            <a:r>
              <a:rPr lang="en-US" sz="2400" dirty="0"/>
              <a:t>Results: Scoring performance using automatically extracted data-driven topical components is promising</a:t>
            </a:r>
          </a:p>
          <a:p>
            <a:endParaRPr lang="en-US" dirty="0"/>
          </a:p>
        </p:txBody>
      </p:sp>
      <p:sp>
        <p:nvSpPr>
          <p:cNvPr id="4" name="TextBox 3">
            <a:extLst>
              <a:ext uri="{FF2B5EF4-FFF2-40B4-BE49-F238E27FC236}">
                <a16:creationId xmlns:a16="http://schemas.microsoft.com/office/drawing/2014/main" xmlns="" id="{29619C0D-CE04-854B-898F-41BA8AA11B49}"/>
              </a:ext>
            </a:extLst>
          </p:cNvPr>
          <p:cNvSpPr txBox="1"/>
          <p:nvPr/>
        </p:nvSpPr>
        <p:spPr>
          <a:xfrm>
            <a:off x="457200" y="5943600"/>
            <a:ext cx="8001000" cy="523220"/>
          </a:xfrm>
          <a:prstGeom prst="rect">
            <a:avLst/>
          </a:prstGeom>
          <a:noFill/>
          <a:ln>
            <a:noFill/>
          </a:ln>
        </p:spPr>
        <p:txBody>
          <a:bodyPr wrap="square" rtlCol="0">
            <a:spAutoFit/>
          </a:bodyPr>
          <a:lstStyle/>
          <a:p>
            <a:r>
              <a:rPr lang="en-US" sz="1400" dirty="0"/>
              <a:t>Rahimi, Z., &amp; </a:t>
            </a:r>
            <a:r>
              <a:rPr lang="en-US" sz="1400" dirty="0" err="1"/>
              <a:t>Litman</a:t>
            </a:r>
            <a:r>
              <a:rPr lang="en-US" sz="1400" dirty="0"/>
              <a:t>, D. (2016). Automatically extracting topical components for a response-to-text writing assessment. Proceedings 11</a:t>
            </a:r>
            <a:r>
              <a:rPr lang="en-US" sz="1400" baseline="30000" dirty="0"/>
              <a:t>th</a:t>
            </a:r>
            <a:r>
              <a:rPr lang="en-US" sz="1400" dirty="0"/>
              <a:t> Workshop on Innovative Use of NLP for Building Educational Applications.</a:t>
            </a:r>
          </a:p>
        </p:txBody>
      </p:sp>
    </p:spTree>
    <p:extLst>
      <p:ext uri="{BB962C8B-B14F-4D97-AF65-F5344CB8AC3E}">
        <p14:creationId xmlns:p14="http://schemas.microsoft.com/office/powerpoint/2010/main" val="1061452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9153525" cy="4886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46820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80248" cy="762000"/>
          </a:xfrm>
        </p:spPr>
        <p:txBody>
          <a:bodyPr>
            <a:normAutofit fontScale="90000"/>
          </a:bodyPr>
          <a:lstStyle/>
          <a:p>
            <a:r>
              <a:rPr lang="en-US" cap="none" dirty="0"/>
              <a:t>We also developed an alternative approach that is potentially more efficient and reliable</a:t>
            </a:r>
            <a:endParaRPr lang="en-US" cap="none" dirty="0">
              <a:highlight>
                <a:srgbClr val="FFFF00"/>
              </a:highlight>
            </a:endParaRPr>
          </a:p>
        </p:txBody>
      </p:sp>
      <p:sp>
        <p:nvSpPr>
          <p:cNvPr id="3" name="Content Placeholder 2"/>
          <p:cNvSpPr>
            <a:spLocks noGrp="1"/>
          </p:cNvSpPr>
          <p:nvPr>
            <p:ph idx="1"/>
          </p:nvPr>
        </p:nvSpPr>
        <p:spPr>
          <a:xfrm>
            <a:off x="457200" y="1600200"/>
            <a:ext cx="8229600" cy="3505200"/>
          </a:xfrm>
        </p:spPr>
        <p:txBody>
          <a:bodyPr anchor="t">
            <a:normAutofit/>
          </a:bodyPr>
          <a:lstStyle/>
          <a:p>
            <a:r>
              <a:rPr lang="en-US" sz="2400" dirty="0"/>
              <a:t>This year we developed a co-attention-based neural network for source-dependent AES </a:t>
            </a:r>
          </a:p>
          <a:p>
            <a:pPr lvl="1"/>
            <a:r>
              <a:rPr lang="en-US" sz="2000" dirty="0"/>
              <a:t>Increases reliability (not sure about validity)</a:t>
            </a:r>
          </a:p>
          <a:p>
            <a:pPr lvl="1"/>
            <a:r>
              <a:rPr lang="en-US" sz="2000" dirty="0"/>
              <a:t>Eliminates human source encoding and feature engineering</a:t>
            </a:r>
          </a:p>
        </p:txBody>
      </p:sp>
      <p:sp>
        <p:nvSpPr>
          <p:cNvPr id="4" name="Slide Number Placeholder 3">
            <a:extLst>
              <a:ext uri="{FF2B5EF4-FFF2-40B4-BE49-F238E27FC236}">
                <a16:creationId xmlns:a16="http://schemas.microsoft.com/office/drawing/2014/main" xmlns="" id="{4339C9D6-0724-B44F-8D1F-9330A38FDE04}"/>
              </a:ext>
            </a:extLst>
          </p:cNvPr>
          <p:cNvSpPr>
            <a:spLocks noGrp="1"/>
          </p:cNvSpPr>
          <p:nvPr>
            <p:ph type="sldNum" sz="quarter" idx="12"/>
          </p:nvPr>
        </p:nvSpPr>
        <p:spPr/>
        <p:txBody>
          <a:bodyPr>
            <a:normAutofit/>
          </a:bodyPr>
          <a:lstStyle/>
          <a:p>
            <a:fld id="{CB584516-DE8A-459E-9E1F-8F893ECC2A04}" type="slidenum">
              <a:rPr lang="en-US" smtClean="0"/>
              <a:pPr/>
              <a:t>38</a:t>
            </a:fld>
            <a:endParaRPr lang="en-US"/>
          </a:p>
        </p:txBody>
      </p:sp>
      <p:sp>
        <p:nvSpPr>
          <p:cNvPr id="5" name="Rectangle 4">
            <a:extLst>
              <a:ext uri="{FF2B5EF4-FFF2-40B4-BE49-F238E27FC236}">
                <a16:creationId xmlns:a16="http://schemas.microsoft.com/office/drawing/2014/main" xmlns="" id="{9C74AF80-B5CC-0840-803D-18A44048B42E}"/>
              </a:ext>
            </a:extLst>
          </p:cNvPr>
          <p:cNvSpPr/>
          <p:nvPr/>
        </p:nvSpPr>
        <p:spPr>
          <a:xfrm>
            <a:off x="762000" y="5715000"/>
            <a:ext cx="7848600" cy="738664"/>
          </a:xfrm>
          <a:prstGeom prst="rect">
            <a:avLst/>
          </a:prstGeom>
        </p:spPr>
        <p:txBody>
          <a:bodyPr wrap="square">
            <a:spAutoFit/>
          </a:bodyPr>
          <a:lstStyle/>
          <a:p>
            <a:r>
              <a:rPr lang="en-US" sz="1400" dirty="0">
                <a:solidFill>
                  <a:srgbClr val="222222"/>
                </a:solidFill>
              </a:rPr>
              <a:t>Zhang, H., &amp; </a:t>
            </a:r>
            <a:r>
              <a:rPr lang="en-US" sz="1400" dirty="0" err="1">
                <a:solidFill>
                  <a:srgbClr val="222222"/>
                </a:solidFill>
              </a:rPr>
              <a:t>Litman</a:t>
            </a:r>
            <a:r>
              <a:rPr lang="en-US" sz="1400" dirty="0">
                <a:solidFill>
                  <a:srgbClr val="222222"/>
                </a:solidFill>
              </a:rPr>
              <a:t>, D. (2018). Co-attention based neural network for source-dependent essay scoring. In </a:t>
            </a:r>
            <a:r>
              <a:rPr lang="en-US" sz="1400" i="1" dirty="0">
                <a:solidFill>
                  <a:srgbClr val="222222"/>
                </a:solidFill>
              </a:rPr>
              <a:t>Proceedings of the Thirteenth Workshop on Innovative Use of NLP for Building Educational Applications</a:t>
            </a:r>
            <a:r>
              <a:rPr lang="en-US" sz="1400" dirty="0">
                <a:solidFill>
                  <a:srgbClr val="222222"/>
                </a:solidFill>
              </a:rPr>
              <a:t> (pp. 399-409).</a:t>
            </a:r>
            <a:endParaRPr lang="en-US" sz="1400" dirty="0"/>
          </a:p>
        </p:txBody>
      </p:sp>
    </p:spTree>
    <p:extLst>
      <p:ext uri="{BB962C8B-B14F-4D97-AF65-F5344CB8AC3E}">
        <p14:creationId xmlns:p14="http://schemas.microsoft.com/office/powerpoint/2010/main" val="1132356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762000"/>
          </a:xfrm>
        </p:spPr>
        <p:txBody>
          <a:bodyPr>
            <a:noAutofit/>
          </a:bodyPr>
          <a:lstStyle/>
          <a:p>
            <a:r>
              <a:rPr lang="en-US" sz="2300" cap="none" dirty="0"/>
              <a:t>The system selected feedback messages based on key features to specifications determined by our analysis of student responses</a:t>
            </a:r>
          </a:p>
        </p:txBody>
      </p:sp>
      <p:sp>
        <p:nvSpPr>
          <p:cNvPr id="3" name="Content Placeholder 2"/>
          <p:cNvSpPr>
            <a:spLocks noGrp="1"/>
          </p:cNvSpPr>
          <p:nvPr>
            <p:ph idx="1"/>
          </p:nvPr>
        </p:nvSpPr>
        <p:spPr>
          <a:xfrm>
            <a:off x="457200" y="1600200"/>
            <a:ext cx="7989752" cy="4648200"/>
          </a:xfrm>
        </p:spPr>
        <p:txBody>
          <a:bodyPr anchor="t">
            <a:noAutofit/>
          </a:bodyPr>
          <a:lstStyle/>
          <a:p>
            <a:r>
              <a:rPr lang="en-US" dirty="0"/>
              <a:t>NPE indicates the breadth of unique topics</a:t>
            </a:r>
          </a:p>
          <a:p>
            <a:r>
              <a:rPr lang="en-US" dirty="0"/>
              <a:t>SPC (after further processing) indicates the number of unique pieces of evidence</a:t>
            </a:r>
          </a:p>
          <a:p>
            <a:endParaRPr lang="en-US" dirty="0"/>
          </a:p>
          <a:p>
            <a:pPr marL="0" indent="0">
              <a:buNone/>
            </a:pPr>
            <a:endParaRPr lang="en-US" dirty="0"/>
          </a:p>
          <a:p>
            <a:r>
              <a:rPr lang="en-US" dirty="0"/>
              <a:t>A matrix of these two matches each essay to appropriate feedback</a:t>
            </a:r>
          </a:p>
        </p:txBody>
      </p:sp>
      <p:sp>
        <p:nvSpPr>
          <p:cNvPr id="7" name="Slide Number Placeholder 6">
            <a:extLst>
              <a:ext uri="{FF2B5EF4-FFF2-40B4-BE49-F238E27FC236}">
                <a16:creationId xmlns:a16="http://schemas.microsoft.com/office/drawing/2014/main" xmlns="" id="{386D3DA9-6B3A-8245-B3FB-547CE11F7FBC}"/>
              </a:ext>
            </a:extLst>
          </p:cNvPr>
          <p:cNvSpPr>
            <a:spLocks noGrp="1"/>
          </p:cNvSpPr>
          <p:nvPr>
            <p:ph type="sldNum" sz="quarter" idx="12"/>
          </p:nvPr>
        </p:nvSpPr>
        <p:spPr/>
        <p:txBody>
          <a:bodyPr>
            <a:normAutofit/>
          </a:bodyPr>
          <a:lstStyle/>
          <a:p>
            <a:fld id="{CB584516-DE8A-459E-9E1F-8F893ECC2A04}" type="slidenum">
              <a:rPr lang="en-US" smtClean="0"/>
              <a:pPr/>
              <a:t>39</a:t>
            </a:fld>
            <a:endParaRPr lang="en-US"/>
          </a:p>
        </p:txBody>
      </p:sp>
      <p:pic>
        <p:nvPicPr>
          <p:cNvPr id="9" name="Picture 8">
            <a:extLst>
              <a:ext uri="{FF2B5EF4-FFF2-40B4-BE49-F238E27FC236}">
                <a16:creationId xmlns:a16="http://schemas.microsoft.com/office/drawing/2014/main" xmlns="" id="{F620DBF1-4AE8-924B-A51C-495367E7DE09}"/>
              </a:ext>
            </a:extLst>
          </p:cNvPr>
          <p:cNvPicPr>
            <a:picLocks noChangeAspect="1"/>
          </p:cNvPicPr>
          <p:nvPr/>
        </p:nvPicPr>
        <p:blipFill>
          <a:blip r:embed="rId3"/>
          <a:stretch>
            <a:fillRect/>
          </a:stretch>
        </p:blipFill>
        <p:spPr>
          <a:xfrm>
            <a:off x="1219200" y="2438400"/>
            <a:ext cx="4751211" cy="685800"/>
          </a:xfrm>
          <a:prstGeom prst="rect">
            <a:avLst/>
          </a:prstGeom>
        </p:spPr>
      </p:pic>
      <p:pic>
        <p:nvPicPr>
          <p:cNvPr id="10" name="Picture 9">
            <a:extLst>
              <a:ext uri="{FF2B5EF4-FFF2-40B4-BE49-F238E27FC236}">
                <a16:creationId xmlns:a16="http://schemas.microsoft.com/office/drawing/2014/main" xmlns="" id="{683F853A-CD02-1746-B617-B42933B86D84}"/>
              </a:ext>
            </a:extLst>
          </p:cNvPr>
          <p:cNvPicPr>
            <a:picLocks noChangeAspect="1"/>
          </p:cNvPicPr>
          <p:nvPr/>
        </p:nvPicPr>
        <p:blipFill rotWithShape="1">
          <a:blip r:embed="rId4"/>
          <a:srcRect t="30942"/>
          <a:stretch/>
        </p:blipFill>
        <p:spPr>
          <a:xfrm>
            <a:off x="1143000" y="3581400"/>
            <a:ext cx="5105400" cy="872513"/>
          </a:xfrm>
          <a:prstGeom prst="rect">
            <a:avLst/>
          </a:prstGeom>
        </p:spPr>
      </p:pic>
      <p:pic>
        <p:nvPicPr>
          <p:cNvPr id="11" name="Picture 10">
            <a:extLst>
              <a:ext uri="{FF2B5EF4-FFF2-40B4-BE49-F238E27FC236}">
                <a16:creationId xmlns:a16="http://schemas.microsoft.com/office/drawing/2014/main" xmlns="" id="{D7B99726-C5D6-4146-B2BE-2C4570851DE5}"/>
              </a:ext>
            </a:extLst>
          </p:cNvPr>
          <p:cNvPicPr>
            <a:picLocks noChangeAspect="1"/>
          </p:cNvPicPr>
          <p:nvPr/>
        </p:nvPicPr>
        <p:blipFill rotWithShape="1">
          <a:blip r:embed="rId5"/>
          <a:srcRect t="14407"/>
          <a:stretch/>
        </p:blipFill>
        <p:spPr>
          <a:xfrm>
            <a:off x="88045" y="4572000"/>
            <a:ext cx="9079146" cy="1143000"/>
          </a:xfrm>
          <a:prstGeom prst="rect">
            <a:avLst/>
          </a:prstGeom>
        </p:spPr>
      </p:pic>
    </p:spTree>
    <p:extLst>
      <p:ext uri="{BB962C8B-B14F-4D97-AF65-F5344CB8AC3E}">
        <p14:creationId xmlns:p14="http://schemas.microsoft.com/office/powerpoint/2010/main" val="2274456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59779-9A7F-6140-A3F1-905A9AF14041}"/>
              </a:ext>
            </a:extLst>
          </p:cNvPr>
          <p:cNvSpPr>
            <a:spLocks noGrp="1"/>
          </p:cNvSpPr>
          <p:nvPr>
            <p:ph type="title"/>
          </p:nvPr>
        </p:nvSpPr>
        <p:spPr>
          <a:xfrm>
            <a:off x="581192" y="533401"/>
            <a:ext cx="7989752" cy="914400"/>
          </a:xfrm>
        </p:spPr>
        <p:txBody>
          <a:bodyPr>
            <a:normAutofit/>
          </a:bodyPr>
          <a:lstStyle/>
          <a:p>
            <a:r>
              <a:rPr lang="en-US" sz="2200" cap="none" dirty="0"/>
              <a:t>Studying response-to-text writing instruction at-scale and supporting students’ acquisition of this skill requires development of new tools</a:t>
            </a:r>
          </a:p>
        </p:txBody>
      </p:sp>
      <p:sp>
        <p:nvSpPr>
          <p:cNvPr id="3" name="Content Placeholder 2">
            <a:extLst>
              <a:ext uri="{FF2B5EF4-FFF2-40B4-BE49-F238E27FC236}">
                <a16:creationId xmlns:a16="http://schemas.microsoft.com/office/drawing/2014/main" xmlns="" id="{A3892452-8E49-DB45-8CA1-AA4D963AAC52}"/>
              </a:ext>
            </a:extLst>
          </p:cNvPr>
          <p:cNvSpPr>
            <a:spLocks noGrp="1"/>
          </p:cNvSpPr>
          <p:nvPr>
            <p:ph idx="1"/>
          </p:nvPr>
        </p:nvSpPr>
        <p:spPr>
          <a:xfrm>
            <a:off x="457200" y="1600200"/>
            <a:ext cx="8229600" cy="5181600"/>
          </a:xfrm>
        </p:spPr>
        <p:txBody>
          <a:bodyPr anchor="t">
            <a:normAutofit/>
          </a:bodyPr>
          <a:lstStyle/>
          <a:p>
            <a:r>
              <a:rPr lang="en-US" sz="2000" dirty="0"/>
              <a:t>Recent ambitious reform in literacy standards (e.g., CCSS, 2010) emphasize having students support claims with appropriate text evidence, but students struggle with this, and teachers struggle to teach the skill</a:t>
            </a:r>
          </a:p>
          <a:p>
            <a:r>
              <a:rPr lang="en-US" sz="2000" dirty="0"/>
              <a:t>Research on practices that support development of these skills is necessary</a:t>
            </a:r>
          </a:p>
          <a:p>
            <a:r>
              <a:rPr lang="en-US" sz="2000" dirty="0"/>
              <a:t>However, lack of quality assessments to assess students’ text-based writing skills is a barrier to conducting such research</a:t>
            </a:r>
          </a:p>
          <a:p>
            <a:r>
              <a:rPr lang="en-US" sz="2000" dirty="0"/>
              <a:t>Furthermore, a reliable and valid method for scoring such assessments at-scale is needed</a:t>
            </a:r>
          </a:p>
          <a:p>
            <a:r>
              <a:rPr lang="en-US" sz="2000" dirty="0"/>
              <a:t>Features of the automated essay scoring (AES) system can be leveraged into formative feedback system to inform teachers’ instruction and students’ response-to-text writing improvement</a:t>
            </a:r>
          </a:p>
        </p:txBody>
      </p:sp>
      <p:sp>
        <p:nvSpPr>
          <p:cNvPr id="4" name="Slide Number Placeholder 3">
            <a:extLst>
              <a:ext uri="{FF2B5EF4-FFF2-40B4-BE49-F238E27FC236}">
                <a16:creationId xmlns:a16="http://schemas.microsoft.com/office/drawing/2014/main" xmlns="" id="{1514C7CF-2B43-FE46-8B20-1C7B55E62B1D}"/>
              </a:ext>
            </a:extLst>
          </p:cNvPr>
          <p:cNvSpPr>
            <a:spLocks noGrp="1"/>
          </p:cNvSpPr>
          <p:nvPr>
            <p:ph type="sldNum" sz="quarter" idx="12"/>
          </p:nvPr>
        </p:nvSpPr>
        <p:spPr/>
        <p:txBody>
          <a:bodyPr/>
          <a:lstStyle/>
          <a:p>
            <a:fld id="{CB584516-DE8A-459E-9E1F-8F893ECC2A04}" type="slidenum">
              <a:rPr lang="en-US" smtClean="0"/>
              <a:pPr/>
              <a:t>4</a:t>
            </a:fld>
            <a:endParaRPr lang="en-US"/>
          </a:p>
        </p:txBody>
      </p:sp>
    </p:spTree>
    <p:extLst>
      <p:ext uri="{BB962C8B-B14F-4D97-AF65-F5344CB8AC3E}">
        <p14:creationId xmlns:p14="http://schemas.microsoft.com/office/powerpoint/2010/main" val="831296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762000"/>
          </a:xfrm>
        </p:spPr>
        <p:txBody>
          <a:bodyPr>
            <a:normAutofit/>
          </a:bodyPr>
          <a:lstStyle/>
          <a:p>
            <a:r>
              <a:rPr lang="en-US" cap="none" dirty="0"/>
              <a:t>Plot of Evidence Score Change (n=143)</a:t>
            </a:r>
          </a:p>
        </p:txBody>
      </p:sp>
      <p:sp>
        <p:nvSpPr>
          <p:cNvPr id="3" name="Slide Number Placeholder 2">
            <a:extLst>
              <a:ext uri="{FF2B5EF4-FFF2-40B4-BE49-F238E27FC236}">
                <a16:creationId xmlns:a16="http://schemas.microsoft.com/office/drawing/2014/main" xmlns="" id="{43178EBA-8A35-264E-9E28-1223802D75F6}"/>
              </a:ext>
            </a:extLst>
          </p:cNvPr>
          <p:cNvSpPr>
            <a:spLocks noGrp="1"/>
          </p:cNvSpPr>
          <p:nvPr>
            <p:ph type="sldNum" sz="quarter" idx="12"/>
          </p:nvPr>
        </p:nvSpPr>
        <p:spPr/>
        <p:txBody>
          <a:bodyPr>
            <a:normAutofit/>
          </a:bodyPr>
          <a:lstStyle/>
          <a:p>
            <a:fld id="{CB584516-DE8A-459E-9E1F-8F893ECC2A04}" type="slidenum">
              <a:rPr lang="en-US" smtClean="0"/>
              <a:pPr/>
              <a:t>40</a:t>
            </a:fld>
            <a:endParaRPr lang="en-US"/>
          </a:p>
        </p:txBody>
      </p:sp>
      <p:pic>
        <p:nvPicPr>
          <p:cNvPr id="7" name="Content Placeholder 3">
            <a:extLst>
              <a:ext uri="{FF2B5EF4-FFF2-40B4-BE49-F238E27FC236}">
                <a16:creationId xmlns:a16="http://schemas.microsoft.com/office/drawing/2014/main" xmlns="" id="{5B591772-541F-154E-B2F7-1137D70733AB}"/>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57200" y="1666874"/>
            <a:ext cx="8308848" cy="5060442"/>
          </a:xfrm>
          <a:prstGeom prst="rect">
            <a:avLst/>
          </a:prstGeom>
        </p:spPr>
      </p:pic>
    </p:spTree>
    <p:extLst>
      <p:ext uri="{BB962C8B-B14F-4D97-AF65-F5344CB8AC3E}">
        <p14:creationId xmlns:p14="http://schemas.microsoft.com/office/powerpoint/2010/main" val="2054050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0E1B94-1E47-4C34-9418-DDCCFCC3F8DB}"/>
              </a:ext>
            </a:extLst>
          </p:cNvPr>
          <p:cNvSpPr>
            <a:spLocks noGrp="1"/>
          </p:cNvSpPr>
          <p:nvPr>
            <p:ph type="title"/>
          </p:nvPr>
        </p:nvSpPr>
        <p:spPr>
          <a:xfrm>
            <a:off x="581192" y="763675"/>
            <a:ext cx="7989752" cy="684125"/>
          </a:xfrm>
        </p:spPr>
        <p:txBody>
          <a:bodyPr>
            <a:noAutofit/>
          </a:bodyPr>
          <a:lstStyle/>
          <a:p>
            <a:r>
              <a:rPr lang="en-US" cap="none" dirty="0"/>
              <a:t>We provided class-level summary results to teachers </a:t>
            </a:r>
          </a:p>
        </p:txBody>
      </p:sp>
      <p:sp>
        <p:nvSpPr>
          <p:cNvPr id="3" name="Slide Number Placeholder 2">
            <a:extLst>
              <a:ext uri="{FF2B5EF4-FFF2-40B4-BE49-F238E27FC236}">
                <a16:creationId xmlns:a16="http://schemas.microsoft.com/office/drawing/2014/main" xmlns="" id="{F47DB7FE-F2CF-4B4B-8C0D-660CE0BCC8AD}"/>
              </a:ext>
            </a:extLst>
          </p:cNvPr>
          <p:cNvSpPr>
            <a:spLocks noGrp="1"/>
          </p:cNvSpPr>
          <p:nvPr>
            <p:ph type="sldNum" sz="quarter" idx="12"/>
          </p:nvPr>
        </p:nvSpPr>
        <p:spPr/>
        <p:txBody>
          <a:bodyPr>
            <a:normAutofit/>
          </a:bodyPr>
          <a:lstStyle/>
          <a:p>
            <a:fld id="{CB584516-DE8A-459E-9E1F-8F893ECC2A04}" type="slidenum">
              <a:rPr lang="en-US" smtClean="0"/>
              <a:pPr/>
              <a:t>41</a:t>
            </a:fld>
            <a:endParaRPr lang="en-US"/>
          </a:p>
        </p:txBody>
      </p:sp>
      <p:pic>
        <p:nvPicPr>
          <p:cNvPr id="7" name="Picture 5" descr="A close up of a map&#10;&#10;Description generated with very high confidence">
            <a:extLst>
              <a:ext uri="{FF2B5EF4-FFF2-40B4-BE49-F238E27FC236}">
                <a16:creationId xmlns:a16="http://schemas.microsoft.com/office/drawing/2014/main" xmlns="" id="{6C8A0B81-248D-2645-BC48-3FF0D976A2F6}"/>
              </a:ext>
            </a:extLst>
          </p:cNvPr>
          <p:cNvPicPr>
            <a:picLocks noGrp="1" noChangeAspect="1"/>
          </p:cNvPicPr>
          <p:nvPr>
            <p:ph sz="quarter" idx="1"/>
          </p:nvPr>
        </p:nvPicPr>
        <p:blipFill>
          <a:blip r:embed="rId3"/>
          <a:stretch>
            <a:fillRect/>
          </a:stretch>
        </p:blipFill>
        <p:spPr>
          <a:xfrm>
            <a:off x="304800" y="1524000"/>
            <a:ext cx="8432380" cy="5143022"/>
          </a:xfrm>
          <a:prstGeom prst="rect">
            <a:avLst/>
          </a:prstGeom>
        </p:spPr>
      </p:pic>
    </p:spTree>
    <p:extLst>
      <p:ext uri="{BB962C8B-B14F-4D97-AF65-F5344CB8AC3E}">
        <p14:creationId xmlns:p14="http://schemas.microsoft.com/office/powerpoint/2010/main" val="2084066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66A342A-B80A-CC4E-84AA-A279E6693755}"/>
              </a:ext>
            </a:extLst>
          </p:cNvPr>
          <p:cNvSpPr>
            <a:spLocks noGrp="1"/>
          </p:cNvSpPr>
          <p:nvPr>
            <p:ph type="title"/>
          </p:nvPr>
        </p:nvSpPr>
        <p:spPr>
          <a:xfrm>
            <a:off x="581192" y="687475"/>
            <a:ext cx="7989752" cy="760325"/>
          </a:xfrm>
        </p:spPr>
        <p:txBody>
          <a:bodyPr>
            <a:normAutofit fontScale="90000"/>
          </a:bodyPr>
          <a:lstStyle/>
          <a:p>
            <a:r>
              <a:rPr lang="en-US" cap="none" dirty="0"/>
              <a:t>In 2018-2019 and beyond, we are expanding our study and deepening our inquiry along several lines </a:t>
            </a:r>
          </a:p>
        </p:txBody>
      </p:sp>
      <p:sp>
        <p:nvSpPr>
          <p:cNvPr id="6" name="Content Placeholder 5">
            <a:extLst>
              <a:ext uri="{FF2B5EF4-FFF2-40B4-BE49-F238E27FC236}">
                <a16:creationId xmlns:a16="http://schemas.microsoft.com/office/drawing/2014/main" xmlns="" id="{3D6C2C4D-9E90-C243-B5F5-728334E6B376}"/>
              </a:ext>
            </a:extLst>
          </p:cNvPr>
          <p:cNvSpPr>
            <a:spLocks noGrp="1"/>
          </p:cNvSpPr>
          <p:nvPr>
            <p:ph idx="1"/>
          </p:nvPr>
        </p:nvSpPr>
        <p:spPr>
          <a:xfrm>
            <a:off x="457200" y="1676400"/>
            <a:ext cx="8229600" cy="4724400"/>
          </a:xfrm>
        </p:spPr>
        <p:txBody>
          <a:bodyPr anchor="t">
            <a:normAutofit/>
          </a:bodyPr>
          <a:lstStyle/>
          <a:p>
            <a:r>
              <a:rPr lang="en-US" sz="2200" dirty="0"/>
              <a:t>Studying 50 teachers in Louisiana, whose classes will use </a:t>
            </a:r>
            <a:r>
              <a:rPr lang="en-US" sz="2200" i="1" dirty="0" err="1"/>
              <a:t>eRevise</a:t>
            </a:r>
            <a:r>
              <a:rPr lang="en-US" sz="2200" i="1" dirty="0"/>
              <a:t> </a:t>
            </a:r>
            <a:r>
              <a:rPr lang="en-US" sz="2200" dirty="0"/>
              <a:t>with two versions of RTA</a:t>
            </a:r>
          </a:p>
          <a:p>
            <a:r>
              <a:rPr lang="en-US" sz="2200" dirty="0"/>
              <a:t>Exploring impact of </a:t>
            </a:r>
            <a:r>
              <a:rPr lang="en-US" sz="2200" i="1" dirty="0" err="1"/>
              <a:t>eRevise</a:t>
            </a:r>
            <a:r>
              <a:rPr lang="en-US" sz="2200" i="1" dirty="0"/>
              <a:t> </a:t>
            </a:r>
            <a:r>
              <a:rPr lang="en-US" sz="2200" dirty="0"/>
              <a:t>on teachers’ beliefs about response-to-text writing, criteria for evaluating student writing, feedback on student writing</a:t>
            </a:r>
          </a:p>
          <a:p>
            <a:pPr lvl="2"/>
            <a:r>
              <a:rPr lang="en-US" sz="1800" dirty="0"/>
              <a:t>Teacher survey and interview pre- and post-</a:t>
            </a:r>
            <a:r>
              <a:rPr lang="en-US" sz="1800" i="1" dirty="0" err="1"/>
              <a:t>eRevise</a:t>
            </a:r>
            <a:r>
              <a:rPr lang="en-US" sz="1800" i="1" dirty="0"/>
              <a:t> experience, assigned tasks</a:t>
            </a:r>
            <a:endParaRPr lang="en-US" sz="1800" dirty="0"/>
          </a:p>
          <a:p>
            <a:r>
              <a:rPr lang="en-US" sz="2200" dirty="0"/>
              <a:t>Improving</a:t>
            </a:r>
            <a:r>
              <a:rPr lang="en-US" sz="2200" i="1" dirty="0"/>
              <a:t> </a:t>
            </a:r>
            <a:r>
              <a:rPr lang="en-US" sz="2200" i="1" dirty="0" err="1"/>
              <a:t>eRevise</a:t>
            </a:r>
            <a:endParaRPr lang="en-US" sz="2200" i="1" dirty="0"/>
          </a:p>
          <a:p>
            <a:pPr lvl="2"/>
            <a:r>
              <a:rPr lang="en-US" sz="1800" dirty="0"/>
              <a:t>Personalizing feedback messages</a:t>
            </a:r>
          </a:p>
          <a:p>
            <a:pPr lvl="2"/>
            <a:r>
              <a:rPr lang="en-US" sz="1800" dirty="0"/>
              <a:t>Improving interface to support revisions</a:t>
            </a:r>
          </a:p>
          <a:p>
            <a:pPr lvl="2"/>
            <a:r>
              <a:rPr lang="en-US" sz="1800" dirty="0"/>
              <a:t>Developing materials to guide teachers</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p:txBody>
      </p:sp>
      <p:sp>
        <p:nvSpPr>
          <p:cNvPr id="4" name="Slide Number Placeholder 3">
            <a:extLst>
              <a:ext uri="{FF2B5EF4-FFF2-40B4-BE49-F238E27FC236}">
                <a16:creationId xmlns:a16="http://schemas.microsoft.com/office/drawing/2014/main" xmlns="" id="{2B5E2266-BB81-B94F-A774-941FF098DC7F}"/>
              </a:ext>
            </a:extLst>
          </p:cNvPr>
          <p:cNvSpPr>
            <a:spLocks noGrp="1"/>
          </p:cNvSpPr>
          <p:nvPr>
            <p:ph type="sldNum" sz="quarter" idx="12"/>
          </p:nvPr>
        </p:nvSpPr>
        <p:spPr/>
        <p:txBody>
          <a:bodyPr/>
          <a:lstStyle/>
          <a:p>
            <a:fld id="{CB584516-DE8A-459E-9E1F-8F893ECC2A04}" type="slidenum">
              <a:rPr lang="en-US" smtClean="0"/>
              <a:pPr/>
              <a:t>42</a:t>
            </a:fld>
            <a:endParaRPr lang="en-US"/>
          </a:p>
        </p:txBody>
      </p:sp>
    </p:spTree>
    <p:extLst>
      <p:ext uri="{BB962C8B-B14F-4D97-AF65-F5344CB8AC3E}">
        <p14:creationId xmlns:p14="http://schemas.microsoft.com/office/powerpoint/2010/main" val="490358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505200"/>
            <a:ext cx="7989751" cy="1504844"/>
          </a:xfrm>
        </p:spPr>
        <p:txBody>
          <a:bodyPr>
            <a:normAutofit/>
          </a:bodyPr>
          <a:lstStyle/>
          <a:p>
            <a:r>
              <a:rPr lang="en-US" sz="4000" cap="none" dirty="0"/>
              <a:t>Response-to-Text Assessment (RTA)</a:t>
            </a:r>
            <a:endParaRPr lang="en-US" sz="4000" dirty="0"/>
          </a:p>
        </p:txBody>
      </p:sp>
      <p:sp>
        <p:nvSpPr>
          <p:cNvPr id="2" name="Slide Number Placeholder 1">
            <a:extLst>
              <a:ext uri="{FF2B5EF4-FFF2-40B4-BE49-F238E27FC236}">
                <a16:creationId xmlns:a16="http://schemas.microsoft.com/office/drawing/2014/main" xmlns="" id="{D28BB9AD-8AF1-054A-9438-67B2D39799D3}"/>
              </a:ext>
            </a:extLst>
          </p:cNvPr>
          <p:cNvSpPr>
            <a:spLocks noGrp="1"/>
          </p:cNvSpPr>
          <p:nvPr>
            <p:ph type="sldNum" sz="quarter" idx="12"/>
          </p:nvPr>
        </p:nvSpPr>
        <p:spPr/>
        <p:txBody>
          <a:bodyPr/>
          <a:lstStyle/>
          <a:p>
            <a:fld id="{CB584516-DE8A-459E-9E1F-8F893ECC2A04}" type="slidenum">
              <a:rPr lang="en-US" smtClean="0"/>
              <a:pPr/>
              <a:t>5</a:t>
            </a:fld>
            <a:endParaRPr lang="en-US"/>
          </a:p>
        </p:txBody>
      </p:sp>
    </p:spTree>
    <p:extLst>
      <p:ext uri="{BB962C8B-B14F-4D97-AF65-F5344CB8AC3E}">
        <p14:creationId xmlns:p14="http://schemas.microsoft.com/office/powerpoint/2010/main" val="124964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687475"/>
            <a:ext cx="7989752" cy="760325"/>
          </a:xfrm>
        </p:spPr>
        <p:txBody>
          <a:bodyPr>
            <a:noAutofit/>
          </a:bodyPr>
          <a:lstStyle/>
          <a:p>
            <a:r>
              <a:rPr lang="en-US" cap="none" dirty="0"/>
              <a:t>Response-to-Text-Assessment (RTA)</a:t>
            </a:r>
          </a:p>
        </p:txBody>
      </p:sp>
      <p:sp>
        <p:nvSpPr>
          <p:cNvPr id="2" name="Slide Number Placeholder 1">
            <a:extLst>
              <a:ext uri="{FF2B5EF4-FFF2-40B4-BE49-F238E27FC236}">
                <a16:creationId xmlns:a16="http://schemas.microsoft.com/office/drawing/2014/main" xmlns="" id="{BED21901-525C-ED45-8AA1-B1ADD1857550}"/>
              </a:ext>
            </a:extLst>
          </p:cNvPr>
          <p:cNvSpPr>
            <a:spLocks noGrp="1"/>
          </p:cNvSpPr>
          <p:nvPr>
            <p:ph type="sldNum" sz="quarter" idx="12"/>
          </p:nvPr>
        </p:nvSpPr>
        <p:spPr/>
        <p:txBody>
          <a:bodyPr>
            <a:normAutofit/>
          </a:bodyPr>
          <a:lstStyle/>
          <a:p>
            <a:fld id="{CB584516-DE8A-459E-9E1F-8F893ECC2A04}" type="slidenum">
              <a:rPr lang="en-US" smtClean="0"/>
              <a:pPr/>
              <a:t>6</a:t>
            </a:fld>
            <a:endParaRPr lang="en-US"/>
          </a:p>
        </p:txBody>
      </p:sp>
      <p:pic>
        <p:nvPicPr>
          <p:cNvPr id="5" name="Picture 2">
            <a:extLst>
              <a:ext uri="{FF2B5EF4-FFF2-40B4-BE49-F238E27FC236}">
                <a16:creationId xmlns:a16="http://schemas.microsoft.com/office/drawing/2014/main" xmlns="" id="{73AFCE30-E1D6-8546-9DE6-B1A305271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4000"/>
            <a:ext cx="5410200" cy="69818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561589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687475"/>
            <a:ext cx="7989752" cy="760325"/>
          </a:xfrm>
        </p:spPr>
        <p:txBody>
          <a:bodyPr>
            <a:noAutofit/>
          </a:bodyPr>
          <a:lstStyle/>
          <a:p>
            <a:r>
              <a:rPr lang="en-US" cap="none" dirty="0"/>
              <a:t>RTA Writing Prompt</a:t>
            </a:r>
          </a:p>
        </p:txBody>
      </p:sp>
      <p:sp>
        <p:nvSpPr>
          <p:cNvPr id="2" name="Slide Number Placeholder 1">
            <a:extLst>
              <a:ext uri="{FF2B5EF4-FFF2-40B4-BE49-F238E27FC236}">
                <a16:creationId xmlns:a16="http://schemas.microsoft.com/office/drawing/2014/main" xmlns="" id="{BED21901-525C-ED45-8AA1-B1ADD1857550}"/>
              </a:ext>
            </a:extLst>
          </p:cNvPr>
          <p:cNvSpPr>
            <a:spLocks noGrp="1"/>
          </p:cNvSpPr>
          <p:nvPr>
            <p:ph type="sldNum" sz="quarter" idx="12"/>
          </p:nvPr>
        </p:nvSpPr>
        <p:spPr/>
        <p:txBody>
          <a:bodyPr>
            <a:normAutofit/>
          </a:bodyPr>
          <a:lstStyle/>
          <a:p>
            <a:fld id="{CB584516-DE8A-459E-9E1F-8F893ECC2A04}" type="slidenum">
              <a:rPr lang="en-US" smtClean="0"/>
              <a:pPr/>
              <a:t>7</a:t>
            </a:fld>
            <a:endParaRPr lang="en-US"/>
          </a:p>
        </p:txBody>
      </p:sp>
      <p:sp>
        <p:nvSpPr>
          <p:cNvPr id="6" name="Content Placeholder 2">
            <a:extLst>
              <a:ext uri="{FF2B5EF4-FFF2-40B4-BE49-F238E27FC236}">
                <a16:creationId xmlns:a16="http://schemas.microsoft.com/office/drawing/2014/main" xmlns="" id="{9CAB801D-C67F-1D45-8639-E9D6AC695304}"/>
              </a:ext>
            </a:extLst>
          </p:cNvPr>
          <p:cNvSpPr txBox="1">
            <a:spLocks/>
          </p:cNvSpPr>
          <p:nvPr/>
        </p:nvSpPr>
        <p:spPr>
          <a:xfrm>
            <a:off x="1066800" y="2590800"/>
            <a:ext cx="6858000" cy="1524000"/>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400" dirty="0"/>
              <a:t>The author provided one specific example of how the quality of life can be improved by the Millennium Villages Project in </a:t>
            </a:r>
            <a:r>
              <a:rPr lang="en-US" sz="2400" dirty="0" err="1"/>
              <a:t>Sauri</a:t>
            </a:r>
            <a:r>
              <a:rPr lang="en-US" sz="2400" dirty="0"/>
              <a:t>, Kenya. Based on the article, did the author convince you that ”winning the fight against poverty is achievable in our lifetime”? Explain why or why not with 3-4 examples from the text to support your answer.</a:t>
            </a:r>
          </a:p>
        </p:txBody>
      </p:sp>
      <p:sp>
        <p:nvSpPr>
          <p:cNvPr id="8" name="TextBox 7">
            <a:extLst>
              <a:ext uri="{FF2B5EF4-FFF2-40B4-BE49-F238E27FC236}">
                <a16:creationId xmlns:a16="http://schemas.microsoft.com/office/drawing/2014/main" xmlns="" id="{F7E63771-9753-2046-863F-33FF824858D9}"/>
              </a:ext>
            </a:extLst>
          </p:cNvPr>
          <p:cNvSpPr txBox="1"/>
          <p:nvPr/>
        </p:nvSpPr>
        <p:spPr>
          <a:xfrm>
            <a:off x="457200" y="6027003"/>
            <a:ext cx="8001000" cy="523220"/>
          </a:xfrm>
          <a:prstGeom prst="rect">
            <a:avLst/>
          </a:prstGeom>
          <a:noFill/>
          <a:ln>
            <a:noFill/>
          </a:ln>
        </p:spPr>
        <p:txBody>
          <a:bodyPr wrap="square" rtlCol="0">
            <a:spAutoFit/>
          </a:bodyPr>
          <a:lstStyle/>
          <a:p>
            <a:r>
              <a:rPr lang="en-US" sz="1400" dirty="0" err="1"/>
              <a:t>Correnti</a:t>
            </a:r>
            <a:r>
              <a:rPr lang="en-US" sz="1400" dirty="0"/>
              <a:t>, R., Matsumura, L.C., Hamilton, L.S., &amp; Wang, E. (2013). Assessing students' skills at writing in response to texts. </a:t>
            </a:r>
            <a:r>
              <a:rPr lang="en-US" sz="1400" i="1" dirty="0"/>
              <a:t>Elementary School Journal, 114</a:t>
            </a:r>
            <a:r>
              <a:rPr lang="en-US" sz="1400" dirty="0"/>
              <a:t>(2), 142-177.</a:t>
            </a:r>
          </a:p>
        </p:txBody>
      </p:sp>
    </p:spTree>
    <p:extLst>
      <p:ext uri="{BB962C8B-B14F-4D97-AF65-F5344CB8AC3E}">
        <p14:creationId xmlns:p14="http://schemas.microsoft.com/office/powerpoint/2010/main" val="131096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59779-9A7F-6140-A3F1-905A9AF14041}"/>
              </a:ext>
            </a:extLst>
          </p:cNvPr>
          <p:cNvSpPr>
            <a:spLocks noGrp="1"/>
          </p:cNvSpPr>
          <p:nvPr>
            <p:ph type="title"/>
          </p:nvPr>
        </p:nvSpPr>
        <p:spPr>
          <a:xfrm>
            <a:off x="581192" y="687475"/>
            <a:ext cx="7989752" cy="760325"/>
          </a:xfrm>
        </p:spPr>
        <p:txBody>
          <a:bodyPr/>
          <a:lstStyle/>
          <a:p>
            <a:r>
              <a:rPr lang="en-US" cap="none" dirty="0"/>
              <a:t>RTA is scored on five dimensions</a:t>
            </a:r>
          </a:p>
        </p:txBody>
      </p:sp>
      <p:sp>
        <p:nvSpPr>
          <p:cNvPr id="4" name="Slide Number Placeholder 3">
            <a:extLst>
              <a:ext uri="{FF2B5EF4-FFF2-40B4-BE49-F238E27FC236}">
                <a16:creationId xmlns:a16="http://schemas.microsoft.com/office/drawing/2014/main" xmlns="" id="{1514C7CF-2B43-FE46-8B20-1C7B55E62B1D}"/>
              </a:ext>
            </a:extLst>
          </p:cNvPr>
          <p:cNvSpPr>
            <a:spLocks noGrp="1"/>
          </p:cNvSpPr>
          <p:nvPr>
            <p:ph type="sldNum" sz="quarter" idx="12"/>
          </p:nvPr>
        </p:nvSpPr>
        <p:spPr/>
        <p:txBody>
          <a:bodyPr/>
          <a:lstStyle/>
          <a:p>
            <a:fld id="{CB584516-DE8A-459E-9E1F-8F893ECC2A04}" type="slidenum">
              <a:rPr lang="en-US" smtClean="0"/>
              <a:pPr/>
              <a:t>8</a:t>
            </a:fld>
            <a:endParaRPr lang="en-US"/>
          </a:p>
        </p:txBody>
      </p:sp>
      <p:pic>
        <p:nvPicPr>
          <p:cNvPr id="8" name="Picture 5">
            <a:extLst>
              <a:ext uri="{FF2B5EF4-FFF2-40B4-BE49-F238E27FC236}">
                <a16:creationId xmlns:a16="http://schemas.microsoft.com/office/drawing/2014/main" xmlns="" id="{41FB7DAC-266A-AC4D-BBAF-12FB16FD853F}"/>
              </a:ext>
            </a:extLst>
          </p:cNvPr>
          <p:cNvPicPr>
            <a:picLocks noChangeAspect="1" noChangeArrowheads="1"/>
          </p:cNvPicPr>
          <p:nvPr/>
        </p:nvPicPr>
        <p:blipFill>
          <a:blip r:embed="rId3" cstate="print"/>
          <a:srcRect/>
          <a:stretch>
            <a:fillRect/>
          </a:stretch>
        </p:blipFill>
        <p:spPr bwMode="auto">
          <a:xfrm>
            <a:off x="228600" y="2438400"/>
            <a:ext cx="8677275" cy="2965986"/>
          </a:xfrm>
          <a:prstGeom prst="rect">
            <a:avLst/>
          </a:prstGeom>
          <a:noFill/>
          <a:ln w="9525">
            <a:noFill/>
            <a:miter lim="800000"/>
            <a:headEnd/>
            <a:tailEnd/>
          </a:ln>
        </p:spPr>
      </p:pic>
      <p:sp>
        <p:nvSpPr>
          <p:cNvPr id="9" name="Rectangle 8">
            <a:extLst>
              <a:ext uri="{FF2B5EF4-FFF2-40B4-BE49-F238E27FC236}">
                <a16:creationId xmlns:a16="http://schemas.microsoft.com/office/drawing/2014/main" xmlns="" id="{CA83CFF5-11E0-2F49-94F4-6F81C20DE421}"/>
              </a:ext>
            </a:extLst>
          </p:cNvPr>
          <p:cNvSpPr/>
          <p:nvPr/>
        </p:nvSpPr>
        <p:spPr>
          <a:xfrm>
            <a:off x="2057400" y="2362200"/>
            <a:ext cx="1905000" cy="3124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53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a:t>Examples of student responses scoring low (1) </a:t>
            </a:r>
            <a:br>
              <a:rPr lang="en-US" cap="none" dirty="0"/>
            </a:br>
            <a:r>
              <a:rPr lang="en-US" cap="none" dirty="0"/>
              <a:t>on Evidence dimension</a:t>
            </a:r>
          </a:p>
        </p:txBody>
      </p:sp>
      <p:pic>
        <p:nvPicPr>
          <p:cNvPr id="4" name="Content Placeholder 3" descr="000491751.pdf"/>
          <p:cNvPicPr>
            <a:picLocks noGrp="1" noChangeAspect="1"/>
          </p:cNvPicPr>
          <p:nvPr>
            <p:ph idx="1"/>
          </p:nvPr>
        </p:nvPicPr>
        <p:blipFill rotWithShape="1">
          <a:blip r:embed="rId3" cstate="print"/>
          <a:srcRect l="13421" b="55176"/>
          <a:stretch/>
        </p:blipFill>
        <p:spPr>
          <a:xfrm>
            <a:off x="228600" y="1981200"/>
            <a:ext cx="4284803" cy="2895600"/>
          </a:xfrm>
        </p:spPr>
      </p:pic>
      <p:sp>
        <p:nvSpPr>
          <p:cNvPr id="5" name="Text Placeholder 4"/>
          <p:cNvSpPr>
            <a:spLocks noGrp="1"/>
          </p:cNvSpPr>
          <p:nvPr>
            <p:ph type="body" sz="quarter" idx="4294967295"/>
          </p:nvPr>
        </p:nvSpPr>
        <p:spPr>
          <a:xfrm>
            <a:off x="457200" y="1981200"/>
            <a:ext cx="3594100" cy="576263"/>
          </a:xfrm>
          <a:noFill/>
        </p:spPr>
        <p:txBody>
          <a:bodyPr/>
          <a:lstStyle/>
          <a:p>
            <a:pPr marL="0" indent="0">
              <a:buNone/>
            </a:pPr>
            <a:r>
              <a:rPr lang="en-US" dirty="0">
                <a:solidFill>
                  <a:srgbClr val="C00000"/>
                </a:solidFill>
              </a:rPr>
              <a:t>Sample 1</a:t>
            </a:r>
          </a:p>
        </p:txBody>
      </p:sp>
      <p:sp>
        <p:nvSpPr>
          <p:cNvPr id="6" name="Text Placeholder 5"/>
          <p:cNvSpPr>
            <a:spLocks noGrp="1"/>
          </p:cNvSpPr>
          <p:nvPr>
            <p:ph type="body" sz="quarter" idx="4294967295"/>
          </p:nvPr>
        </p:nvSpPr>
        <p:spPr>
          <a:xfrm>
            <a:off x="4572000" y="1981200"/>
            <a:ext cx="3602037" cy="576263"/>
          </a:xfrm>
          <a:noFill/>
        </p:spPr>
        <p:txBody>
          <a:bodyPr/>
          <a:lstStyle/>
          <a:p>
            <a:pPr marL="0" indent="0">
              <a:buNone/>
            </a:pPr>
            <a:r>
              <a:rPr lang="en-US" dirty="0">
                <a:solidFill>
                  <a:srgbClr val="C00000"/>
                </a:solidFill>
              </a:rPr>
              <a:t>Sample 2</a:t>
            </a:r>
          </a:p>
        </p:txBody>
      </p:sp>
      <p:sp>
        <p:nvSpPr>
          <p:cNvPr id="8" name="TextBox 7"/>
          <p:cNvSpPr txBox="1"/>
          <p:nvPr/>
        </p:nvSpPr>
        <p:spPr>
          <a:xfrm>
            <a:off x="4495800" y="2667000"/>
            <a:ext cx="4191000" cy="4016484"/>
          </a:xfrm>
          <a:prstGeom prst="rect">
            <a:avLst/>
          </a:prstGeom>
          <a:noFill/>
          <a:ln w="15875">
            <a:noFill/>
          </a:ln>
        </p:spPr>
        <p:txBody>
          <a:bodyPr wrap="square" rtlCol="0">
            <a:spAutoFit/>
          </a:bodyPr>
          <a:lstStyle/>
          <a:p>
            <a:r>
              <a:rPr lang="en-US" sz="1500" dirty="0"/>
              <a:t>Yes, because even though </a:t>
            </a:r>
            <a:r>
              <a:rPr lang="en-US" sz="1500" dirty="0" err="1"/>
              <a:t>proverty</a:t>
            </a:r>
            <a:r>
              <a:rPr lang="en-US" sz="1500" dirty="0"/>
              <a:t> is still going on now it does not mean that it can not be stop. Hannah thinks that </a:t>
            </a:r>
            <a:r>
              <a:rPr lang="en-US" sz="1500" dirty="0" err="1"/>
              <a:t>proverty</a:t>
            </a:r>
            <a:r>
              <a:rPr lang="en-US" sz="1500" dirty="0"/>
              <a:t> will end by 2015 but you never know. The world is going to increase more stores and schools. But if everyone really tries to end </a:t>
            </a:r>
            <a:r>
              <a:rPr lang="en-US" sz="1500" dirty="0" err="1"/>
              <a:t>proverty</a:t>
            </a:r>
            <a:r>
              <a:rPr lang="en-US" sz="1500" dirty="0"/>
              <a:t> I believe it can be done. Maybe starting with recycling and taking shorter showers, but no really short that you don't get clean. Then maybe if we make more money or earn it we can donate it to any charity in the world. </a:t>
            </a:r>
            <a:r>
              <a:rPr lang="en-US" sz="1500" dirty="0" err="1"/>
              <a:t>Proverty</a:t>
            </a:r>
            <a:r>
              <a:rPr lang="en-US" sz="1500" dirty="0"/>
              <a:t> is not on in Africa, it's </a:t>
            </a:r>
            <a:r>
              <a:rPr lang="en-US" sz="1500" dirty="0" err="1"/>
              <a:t>practiclly</a:t>
            </a:r>
            <a:r>
              <a:rPr lang="en-US" sz="1500" dirty="0"/>
              <a:t> every where! Even though Africa got better it didn't end </a:t>
            </a:r>
            <a:r>
              <a:rPr lang="en-US" sz="1500" dirty="0" err="1"/>
              <a:t>proverty</a:t>
            </a:r>
            <a:r>
              <a:rPr lang="en-US" sz="1500" dirty="0"/>
              <a:t>. Maybe they should make a law or something that says and declare that </a:t>
            </a:r>
            <a:r>
              <a:rPr lang="en-US" sz="1500" dirty="0" err="1"/>
              <a:t>proverty</a:t>
            </a:r>
            <a:r>
              <a:rPr lang="en-US" sz="1500" dirty="0"/>
              <a:t> needs to need. There's no </a:t>
            </a:r>
            <a:r>
              <a:rPr lang="en-US" sz="1500" dirty="0" err="1"/>
              <a:t>specic</a:t>
            </a:r>
            <a:r>
              <a:rPr lang="en-US" sz="1500" dirty="0"/>
              <a:t> date when it will end but it will. When it does I am going to be so proud, </a:t>
            </a:r>
            <a:r>
              <a:rPr lang="en-US" sz="1500" dirty="0" err="1"/>
              <a:t>wheather</a:t>
            </a:r>
            <a:r>
              <a:rPr lang="en-US" sz="1500" dirty="0"/>
              <a:t> I'm alive or not.</a:t>
            </a:r>
          </a:p>
        </p:txBody>
      </p:sp>
      <p:sp>
        <p:nvSpPr>
          <p:cNvPr id="3" name="Rectangle 2">
            <a:extLst>
              <a:ext uri="{FF2B5EF4-FFF2-40B4-BE49-F238E27FC236}">
                <a16:creationId xmlns:a16="http://schemas.microsoft.com/office/drawing/2014/main" xmlns="" id="{CEE78E86-A016-7D43-8CD6-63A29410F48E}"/>
              </a:ext>
            </a:extLst>
          </p:cNvPr>
          <p:cNvSpPr/>
          <p:nvPr/>
        </p:nvSpPr>
        <p:spPr>
          <a:xfrm>
            <a:off x="609600" y="2971800"/>
            <a:ext cx="2286000" cy="1524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78BEE1F6-1DDC-0F42-85C8-68E59B671913}"/>
              </a:ext>
            </a:extLst>
          </p:cNvPr>
          <p:cNvSpPr/>
          <p:nvPr/>
        </p:nvSpPr>
        <p:spPr>
          <a:xfrm>
            <a:off x="381000" y="3200400"/>
            <a:ext cx="3886200" cy="1524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8E0226B-910B-E84E-8AD6-88D5E43261AA}"/>
              </a:ext>
            </a:extLst>
          </p:cNvPr>
          <p:cNvSpPr/>
          <p:nvPr/>
        </p:nvSpPr>
        <p:spPr>
          <a:xfrm>
            <a:off x="457200" y="3429000"/>
            <a:ext cx="2286000" cy="1524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A387D5A-22E2-D24F-90EC-BD547AF1F8F3}"/>
              </a:ext>
            </a:extLst>
          </p:cNvPr>
          <p:cNvSpPr/>
          <p:nvPr/>
        </p:nvSpPr>
        <p:spPr>
          <a:xfrm>
            <a:off x="1676400" y="3657600"/>
            <a:ext cx="2286000" cy="1524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5211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_rels/theme3.xml.rels><?xml version="1.0" encoding="UTF-8" standalone="yes"?>
<Relationships xmlns="http://schemas.openxmlformats.org/package/2006/relationships"><Relationship Id="rId1" Type="http://schemas.openxmlformats.org/officeDocument/2006/relationships/image" Target="NULL"/></Relationships>
</file>

<file path=ppt/theme/_rels/theme4.xml.rels><?xml version="1.0" encoding="UTF-8" standalone="yes"?>
<Relationships xmlns="http://schemas.openxmlformats.org/package/2006/relationships"><Relationship Id="rId1" Type="http://schemas.openxmlformats.org/officeDocument/2006/relationships/image" Target="NULL"/></Relationships>
</file>

<file path=ppt/theme/_rels/theme5.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ETS_Analytic_Writing">
  <a:themeElements>
    <a:clrScheme name="Custom 13">
      <a:dk1>
        <a:sysClr val="windowText" lastClr="000000"/>
      </a:dk1>
      <a:lt1>
        <a:sysClr val="window" lastClr="FFFFFF"/>
      </a:lt1>
      <a:dk2>
        <a:srgbClr val="696464"/>
      </a:dk2>
      <a:lt2>
        <a:srgbClr val="E9E5DC"/>
      </a:lt2>
      <a:accent1>
        <a:srgbClr val="96A9A9"/>
      </a:accent1>
      <a:accent2>
        <a:srgbClr val="002060"/>
      </a:accent2>
      <a:accent3>
        <a:srgbClr val="A28E6A"/>
      </a:accent3>
      <a:accent4>
        <a:srgbClr val="956251"/>
      </a:accent4>
      <a:accent5>
        <a:srgbClr val="918485"/>
      </a:accent5>
      <a:accent6>
        <a:srgbClr val="855D5D"/>
      </a:accent6>
      <a:hlink>
        <a:srgbClr val="CC9900"/>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TS_Analytic_Writing">
  <a:themeElements>
    <a:clrScheme name="Custom 13">
      <a:dk1>
        <a:sysClr val="windowText" lastClr="000000"/>
      </a:dk1>
      <a:lt1>
        <a:sysClr val="window" lastClr="FFFFFF"/>
      </a:lt1>
      <a:dk2>
        <a:srgbClr val="696464"/>
      </a:dk2>
      <a:lt2>
        <a:srgbClr val="E9E5DC"/>
      </a:lt2>
      <a:accent1>
        <a:srgbClr val="96A9A9"/>
      </a:accent1>
      <a:accent2>
        <a:srgbClr val="002060"/>
      </a:accent2>
      <a:accent3>
        <a:srgbClr val="A28E6A"/>
      </a:accent3>
      <a:accent4>
        <a:srgbClr val="956251"/>
      </a:accent4>
      <a:accent5>
        <a:srgbClr val="918485"/>
      </a:accent5>
      <a:accent6>
        <a:srgbClr val="855D5D"/>
      </a:accent6>
      <a:hlink>
        <a:srgbClr val="CC9900"/>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ETS_Analytic_Writing">
  <a:themeElements>
    <a:clrScheme name="Custom 13">
      <a:dk1>
        <a:sysClr val="windowText" lastClr="000000"/>
      </a:dk1>
      <a:lt1>
        <a:sysClr val="window" lastClr="FFFFFF"/>
      </a:lt1>
      <a:dk2>
        <a:srgbClr val="696464"/>
      </a:dk2>
      <a:lt2>
        <a:srgbClr val="E9E5DC"/>
      </a:lt2>
      <a:accent1>
        <a:srgbClr val="96A9A9"/>
      </a:accent1>
      <a:accent2>
        <a:srgbClr val="002060"/>
      </a:accent2>
      <a:accent3>
        <a:srgbClr val="A28E6A"/>
      </a:accent3>
      <a:accent4>
        <a:srgbClr val="956251"/>
      </a:accent4>
      <a:accent5>
        <a:srgbClr val="918485"/>
      </a:accent5>
      <a:accent6>
        <a:srgbClr val="855D5D"/>
      </a:accent6>
      <a:hlink>
        <a:srgbClr val="CC9900"/>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ETS_Analytic_Writing">
  <a:themeElements>
    <a:clrScheme name="Custom 13">
      <a:dk1>
        <a:sysClr val="windowText" lastClr="000000"/>
      </a:dk1>
      <a:lt1>
        <a:sysClr val="window" lastClr="FFFFFF"/>
      </a:lt1>
      <a:dk2>
        <a:srgbClr val="696464"/>
      </a:dk2>
      <a:lt2>
        <a:srgbClr val="E9E5DC"/>
      </a:lt2>
      <a:accent1>
        <a:srgbClr val="96A9A9"/>
      </a:accent1>
      <a:accent2>
        <a:srgbClr val="002060"/>
      </a:accent2>
      <a:accent3>
        <a:srgbClr val="A28E6A"/>
      </a:accent3>
      <a:accent4>
        <a:srgbClr val="956251"/>
      </a:accent4>
      <a:accent5>
        <a:srgbClr val="918485"/>
      </a:accent5>
      <a:accent6>
        <a:srgbClr val="855D5D"/>
      </a:accent6>
      <a:hlink>
        <a:srgbClr val="CC9900"/>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ETS_Analytic_Writing">
  <a:themeElements>
    <a:clrScheme name="Custom 13">
      <a:dk1>
        <a:sysClr val="windowText" lastClr="000000"/>
      </a:dk1>
      <a:lt1>
        <a:sysClr val="window" lastClr="FFFFFF"/>
      </a:lt1>
      <a:dk2>
        <a:srgbClr val="696464"/>
      </a:dk2>
      <a:lt2>
        <a:srgbClr val="E9E5DC"/>
      </a:lt2>
      <a:accent1>
        <a:srgbClr val="96A9A9"/>
      </a:accent1>
      <a:accent2>
        <a:srgbClr val="002060"/>
      </a:accent2>
      <a:accent3>
        <a:srgbClr val="A28E6A"/>
      </a:accent3>
      <a:accent4>
        <a:srgbClr val="956251"/>
      </a:accent4>
      <a:accent5>
        <a:srgbClr val="918485"/>
      </a:accent5>
      <a:accent6>
        <a:srgbClr val="855D5D"/>
      </a:accent6>
      <a:hlink>
        <a:srgbClr val="CC9900"/>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Dividen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15872</TotalTime>
  <Words>5710</Words>
  <Application>Microsoft Office PowerPoint</Application>
  <PresentationFormat>On-screen Show (4:3)</PresentationFormat>
  <Paragraphs>638</Paragraphs>
  <Slides>42</Slides>
  <Notes>39</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42</vt:i4>
      </vt:variant>
    </vt:vector>
  </HeadingPairs>
  <TitlesOfParts>
    <vt:vector size="58" baseType="lpstr">
      <vt:lpstr>Arial</vt:lpstr>
      <vt:lpstr>Calibri</vt:lpstr>
      <vt:lpstr>Cambria</vt:lpstr>
      <vt:lpstr>Garamond</vt:lpstr>
      <vt:lpstr>Gill Sans MT</vt:lpstr>
      <vt:lpstr>MS Mincho</vt:lpstr>
      <vt:lpstr>Times New Roman</vt:lpstr>
      <vt:lpstr>Tw Cen MT</vt:lpstr>
      <vt:lpstr>Wingdings</vt:lpstr>
      <vt:lpstr>Wingdings 2</vt:lpstr>
      <vt:lpstr>ETS_Analytic_Writing</vt:lpstr>
      <vt:lpstr>1_ETS_Analytic_Writing</vt:lpstr>
      <vt:lpstr>2_ETS_Analytic_Writing</vt:lpstr>
      <vt:lpstr>3_ETS_Analytic_Writing</vt:lpstr>
      <vt:lpstr>4_ETS_Analytic_Writing</vt:lpstr>
      <vt:lpstr>Dividend</vt:lpstr>
      <vt:lpstr>Leveraging Automated Essay Scoring and Feedback to Improve Students’  Response-to-Text Writing</vt:lpstr>
      <vt:lpstr>Full Project Team</vt:lpstr>
      <vt:lpstr>Outline of Presentation</vt:lpstr>
      <vt:lpstr>Studying response-to-text writing instruction at-scale and supporting students’ acquisition of this skill requires development of new tools</vt:lpstr>
      <vt:lpstr>Response-to-Text Assessment (RTA)</vt:lpstr>
      <vt:lpstr>Response-to-Text-Assessment (RTA)</vt:lpstr>
      <vt:lpstr>RTA Writing Prompt</vt:lpstr>
      <vt:lpstr>RTA is scored on five dimensions</vt:lpstr>
      <vt:lpstr>Examples of student responses scoring low (1)  on Evidence dimension</vt:lpstr>
      <vt:lpstr>Example of student response scoring high (4)  on Evidence dimension</vt:lpstr>
      <vt:lpstr>Our Prior Work:  Automated Essay Scoring (AES) of RTA</vt:lpstr>
      <vt:lpstr>Research Questions</vt:lpstr>
      <vt:lpstr>Our AES system uses Natural Language Processing (NLP) features inspired by the rubric</vt:lpstr>
      <vt:lpstr>AES system was developed and tested on two corpora</vt:lpstr>
      <vt:lpstr>AES scores demonstrate reliability with “gold standard” human scores</vt:lpstr>
      <vt:lpstr>PowerPoint Presentation</vt:lpstr>
      <vt:lpstr>Validity of AES scores matter too!</vt:lpstr>
      <vt:lpstr>Predictive validity of opportunities-to-learn analytic writing (OTLwrt) holds</vt:lpstr>
      <vt:lpstr>What distinguishes our AES system? </vt:lpstr>
      <vt:lpstr>Our Current Work:  erevise: Automated Writing Evaluation (AWE) System for RTA</vt:lpstr>
      <vt:lpstr>Research Questions</vt:lpstr>
      <vt:lpstr>We developed feedback messages informed by  theory of effective formative feedback</vt:lpstr>
      <vt:lpstr>We built an automated feedback system on desirable qualities of evidence use corresponding to AES features</vt:lpstr>
      <vt:lpstr>We ended up with four messages/three levels of feedback</vt:lpstr>
      <vt:lpstr>System Usage &amp; Architecture</vt:lpstr>
      <vt:lpstr>eRevise Student Interface Screenshot</vt:lpstr>
      <vt:lpstr>Spring 2018 Pilot Deployment of eRevise</vt:lpstr>
      <vt:lpstr>Most recently, we are doing a deep qualitative analysis of students’ responses to understand their revision behavior and improve eRevise</vt:lpstr>
      <vt:lpstr>A number of factors may account for (lack of) attempt and improvement after revision</vt:lpstr>
      <vt:lpstr>PowerPoint Presentation</vt:lpstr>
      <vt:lpstr>PowerPoint Presentation</vt:lpstr>
      <vt:lpstr>Based on qualitative analysis, how can we improve eRevise to promote more effective revisions?</vt:lpstr>
      <vt:lpstr>Extra Slides</vt:lpstr>
      <vt:lpstr>Rubric criteria and features in the AES system correspond</vt:lpstr>
      <vt:lpstr>Examples of two topics (and Associated Words) used to calculate NPE and SPC</vt:lpstr>
      <vt:lpstr>Automating extraction of topics</vt:lpstr>
      <vt:lpstr>PowerPoint Presentation</vt:lpstr>
      <vt:lpstr>We also developed an alternative approach that is potentially more efficient and reliable</vt:lpstr>
      <vt:lpstr>The system selected feedback messages based on key features to specifications determined by our analysis of student responses</vt:lpstr>
      <vt:lpstr>Plot of Evidence Score Change (n=143)</vt:lpstr>
      <vt:lpstr>We provided class-level summary results to teachers </vt:lpstr>
      <vt:lpstr>In 2018-2019 and beyond, we are expanding our study and deepening our inquiry along several lines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Scoring of the Evidence Dimension of the Response-to-Text Assessment (RTA)</dc:title>
  <dc:creator>RipC</dc:creator>
  <cp:lastModifiedBy>Litman, Diane J</cp:lastModifiedBy>
  <cp:revision>571</cp:revision>
  <cp:lastPrinted>2018-09-26T12:40:52Z</cp:lastPrinted>
  <dcterms:created xsi:type="dcterms:W3CDTF">2014-04-23T14:17:00Z</dcterms:created>
  <dcterms:modified xsi:type="dcterms:W3CDTF">2019-02-19T20:36:52Z</dcterms:modified>
</cp:coreProperties>
</file>