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339" r:id="rId3"/>
    <p:sldId id="342" r:id="rId4"/>
    <p:sldId id="323" r:id="rId5"/>
    <p:sldId id="272" r:id="rId6"/>
    <p:sldId id="337" r:id="rId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2038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577" autoAdjust="0"/>
  </p:normalViewPr>
  <p:slideViewPr>
    <p:cSldViewPr snapToGrid="0" snapToObjects="1">
      <p:cViewPr>
        <p:scale>
          <a:sx n="70" d="100"/>
          <a:sy n="70" d="100"/>
        </p:scale>
        <p:origin x="-1452" y="-11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6435997-4E8F-4FAE-9E23-90649EA04C35}" type="datetimeFigureOut">
              <a:rPr lang="en-US"/>
              <a:pPr>
                <a:defRPr/>
              </a:pPr>
              <a:t>9/28/2018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FB7161A-F256-4104-920B-51DA273774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88316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DD46CEDD-64A5-41C4-9F6D-F48C27B2A473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Add mean, SD for numbers of thread and intervention</a:t>
            </a:r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D0A6D4C9-FCE6-4C37-A991-EE1251231266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3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11"/>
          <a:stretch>
            <a:fillRect/>
          </a:stretch>
        </p:blipFill>
        <p:spPr bwMode="auto">
          <a:xfrm>
            <a:off x="-12700" y="234950"/>
            <a:ext cx="9166225" cy="992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 rot="10800000">
            <a:off x="-12700" y="6592888"/>
            <a:ext cx="9156700" cy="379412"/>
          </a:xfrm>
          <a:prstGeom prst="rect">
            <a:avLst/>
          </a:prstGeom>
          <a:gradFill flip="none" rotWithShape="1">
            <a:gsLst>
              <a:gs pos="0">
                <a:schemeClr val="tx1">
                  <a:alpha val="39000"/>
                </a:schemeClr>
              </a:gs>
              <a:gs pos="100000">
                <a:srgbClr val="FFFFFF"/>
              </a:gs>
              <a:gs pos="72000">
                <a:schemeClr val="tx1">
                  <a:lumMod val="65000"/>
                  <a:lumOff val="35000"/>
                  <a:alpha val="39000"/>
                </a:schemeClr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20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387975"/>
            <a:ext cx="22701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81" descr="File:University of Pittsburgh Seal.sv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8548" y="5321940"/>
            <a:ext cx="12319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3625"/>
            <a:ext cx="7772400" cy="1470025"/>
          </a:xfrm>
        </p:spPr>
        <p:txBody>
          <a:bodyPr/>
          <a:lstStyle>
            <a:lvl1pPr>
              <a:defRPr>
                <a:latin typeface="Gill Sans Light"/>
                <a:cs typeface="Gill Sans Ligh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b="0" i="0">
                <a:solidFill>
                  <a:schemeClr val="tx1">
                    <a:tint val="75000"/>
                  </a:schemeClr>
                </a:solidFill>
                <a:latin typeface="Gill Sans Light"/>
                <a:cs typeface="Gill Sans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Gill Sans Light"/>
              </a:defRPr>
            </a:lvl1pPr>
          </a:lstStyle>
          <a:p>
            <a:pPr>
              <a:defRPr/>
            </a:pPr>
            <a:r>
              <a:rPr lang="en-US" altLang="en-US" smtClean="0"/>
              <a:t>16 April 2018</a:t>
            </a:r>
            <a:endParaRPr lang="en-US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b="0">
                <a:latin typeface="Gill Sans" panose="020B0604020202020204" charset="0"/>
              </a:defRPr>
            </a:lvl1pPr>
          </a:lstStyle>
          <a:p>
            <a:fld id="{AFF5FC37-FF8B-4524-8138-80991A26E0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4854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3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238125"/>
            <a:ext cx="9166225" cy="334963"/>
          </a:xfrm>
          <a:prstGeom prst="rect">
            <a:avLst/>
          </a:prstGeom>
          <a:gradFill rotWithShape="1">
            <a:gsLst>
              <a:gs pos="0">
                <a:schemeClr val="tx1">
                  <a:alpha val="20998"/>
                </a:schemeClr>
              </a:gs>
              <a:gs pos="100000">
                <a:srgbClr val="FFFFFF">
                  <a:alpha val="51999"/>
                </a:srgb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339"/>
          <p:cNvGrpSpPr>
            <a:grpSpLocks/>
          </p:cNvGrpSpPr>
          <p:nvPr userDrawn="1"/>
        </p:nvGrpSpPr>
        <p:grpSpPr bwMode="auto">
          <a:xfrm>
            <a:off x="-3175" y="6270625"/>
            <a:ext cx="9156700" cy="706438"/>
            <a:chOff x="-12700" y="6265863"/>
            <a:chExt cx="9156700" cy="706438"/>
          </a:xfrm>
        </p:grpSpPr>
        <p:pic>
          <p:nvPicPr>
            <p:cNvPr id="6" name="Picture 341" descr="Black-n-White-landscape.jpg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885" y="6360681"/>
              <a:ext cx="1758950" cy="4973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6"/>
            <p:cNvSpPr/>
            <p:nvPr userDrawn="1"/>
          </p:nvSpPr>
          <p:spPr>
            <a:xfrm rot="10800000">
              <a:off x="-12700" y="6265863"/>
              <a:ext cx="9156700" cy="706438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alpha val="39000"/>
                  </a:schemeClr>
                </a:gs>
                <a:gs pos="100000">
                  <a:srgbClr val="FFFFFF"/>
                </a:gs>
                <a:gs pos="72000">
                  <a:schemeClr val="tx1">
                    <a:lumMod val="65000"/>
                    <a:lumOff val="35000"/>
                    <a:alpha val="39000"/>
                  </a:schemeClr>
                </a:gs>
              </a:gsLst>
              <a:lin ang="540000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98425"/>
            <a:ext cx="2133600" cy="2000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16 April 2018</a:t>
            </a:r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Gill Sans Light" charset="0"/>
              </a:defRPr>
            </a:lvl1pPr>
          </a:lstStyle>
          <a:p>
            <a:fld id="{FE64E7C5-1717-4D6A-AB5C-45BC794BBE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7570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3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238125"/>
            <a:ext cx="9166225" cy="334963"/>
          </a:xfrm>
          <a:prstGeom prst="rect">
            <a:avLst/>
          </a:prstGeom>
          <a:gradFill rotWithShape="1">
            <a:gsLst>
              <a:gs pos="0">
                <a:schemeClr val="tx1">
                  <a:alpha val="20998"/>
                </a:schemeClr>
              </a:gs>
              <a:gs pos="100000">
                <a:srgbClr val="FFFFFF">
                  <a:alpha val="51999"/>
                </a:srgb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339"/>
          <p:cNvGrpSpPr>
            <a:grpSpLocks/>
          </p:cNvGrpSpPr>
          <p:nvPr userDrawn="1"/>
        </p:nvGrpSpPr>
        <p:grpSpPr bwMode="auto">
          <a:xfrm>
            <a:off x="-3175" y="6270625"/>
            <a:ext cx="9156700" cy="706438"/>
            <a:chOff x="-12700" y="6265863"/>
            <a:chExt cx="9156700" cy="706438"/>
          </a:xfrm>
        </p:grpSpPr>
        <p:pic>
          <p:nvPicPr>
            <p:cNvPr id="6" name="Picture 341" descr="Black-n-White-landscape.jpg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885" y="6360681"/>
              <a:ext cx="1758950" cy="4973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6"/>
            <p:cNvSpPr/>
            <p:nvPr userDrawn="1"/>
          </p:nvSpPr>
          <p:spPr>
            <a:xfrm rot="10800000">
              <a:off x="-12700" y="6265863"/>
              <a:ext cx="9156700" cy="706438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alpha val="39000"/>
                  </a:schemeClr>
                </a:gs>
                <a:gs pos="100000">
                  <a:srgbClr val="FFFFFF"/>
                </a:gs>
                <a:gs pos="72000">
                  <a:schemeClr val="tx1">
                    <a:lumMod val="65000"/>
                    <a:lumOff val="35000"/>
                    <a:alpha val="39000"/>
                  </a:schemeClr>
                </a:gs>
              </a:gsLst>
              <a:lin ang="540000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16 April 2018</a:t>
            </a:r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58B8E44-B9CA-49D2-97EB-8F30754098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8481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3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238125"/>
            <a:ext cx="9166225" cy="334963"/>
          </a:xfrm>
          <a:prstGeom prst="rect">
            <a:avLst/>
          </a:prstGeom>
          <a:gradFill rotWithShape="1">
            <a:gsLst>
              <a:gs pos="0">
                <a:schemeClr val="tx1">
                  <a:alpha val="20998"/>
                </a:schemeClr>
              </a:gs>
              <a:gs pos="100000">
                <a:srgbClr val="FFFFFF">
                  <a:alpha val="51999"/>
                </a:srgb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Gill Sans Light" charset="0"/>
              </a:defRPr>
            </a:lvl1pPr>
          </a:lstStyle>
          <a:p>
            <a:fld id="{64CCA2E0-EE31-4A32-9543-7CBEDD4CBE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9103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3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238125"/>
            <a:ext cx="9166225" cy="334963"/>
          </a:xfrm>
          <a:prstGeom prst="rect">
            <a:avLst/>
          </a:prstGeom>
          <a:gradFill rotWithShape="1">
            <a:gsLst>
              <a:gs pos="0">
                <a:schemeClr val="tx1">
                  <a:alpha val="20998"/>
                </a:schemeClr>
              </a:gs>
              <a:gs pos="100000">
                <a:srgbClr val="FFFFFF">
                  <a:alpha val="51999"/>
                </a:srgb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339"/>
          <p:cNvGrpSpPr>
            <a:grpSpLocks/>
          </p:cNvGrpSpPr>
          <p:nvPr userDrawn="1"/>
        </p:nvGrpSpPr>
        <p:grpSpPr bwMode="auto">
          <a:xfrm>
            <a:off x="-3175" y="6270625"/>
            <a:ext cx="9156700" cy="706438"/>
            <a:chOff x="-12700" y="6265863"/>
            <a:chExt cx="9156700" cy="706438"/>
          </a:xfrm>
        </p:grpSpPr>
        <p:pic>
          <p:nvPicPr>
            <p:cNvPr id="6" name="Picture 341" descr="Black-n-White-landscape.jpg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885" y="6360681"/>
              <a:ext cx="1758950" cy="4973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6"/>
            <p:cNvSpPr/>
            <p:nvPr userDrawn="1"/>
          </p:nvSpPr>
          <p:spPr>
            <a:xfrm rot="10800000">
              <a:off x="-12700" y="6265863"/>
              <a:ext cx="9156700" cy="706438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alpha val="39000"/>
                  </a:schemeClr>
                </a:gs>
                <a:gs pos="100000">
                  <a:srgbClr val="FFFFFF"/>
                </a:gs>
                <a:gs pos="72000">
                  <a:schemeClr val="tx1">
                    <a:lumMod val="65000"/>
                    <a:lumOff val="35000"/>
                    <a:alpha val="39000"/>
                  </a:schemeClr>
                </a:gs>
              </a:gsLst>
              <a:lin ang="540000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Gill Sans Light" charset="0"/>
              </a:defRPr>
            </a:lvl1pPr>
          </a:lstStyle>
          <a:p>
            <a:fld id="{1E016E20-5836-4C19-A29B-BAC491FAE12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latin typeface="Gill Sans Light"/>
              </a:defRPr>
            </a:lvl1pPr>
          </a:lstStyle>
          <a:p>
            <a:pPr>
              <a:defRPr/>
            </a:pPr>
            <a:r>
              <a:rPr lang="en-US" altLang="en-US" smtClean="0"/>
              <a:t>16 April 2018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4889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3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238125"/>
            <a:ext cx="9166225" cy="334963"/>
          </a:xfrm>
          <a:prstGeom prst="rect">
            <a:avLst/>
          </a:prstGeom>
          <a:gradFill rotWithShape="1">
            <a:gsLst>
              <a:gs pos="0">
                <a:schemeClr val="tx1">
                  <a:alpha val="20998"/>
                </a:schemeClr>
              </a:gs>
              <a:gs pos="100000">
                <a:srgbClr val="FFFFFF">
                  <a:alpha val="51999"/>
                </a:srgb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339"/>
          <p:cNvGrpSpPr>
            <a:grpSpLocks/>
          </p:cNvGrpSpPr>
          <p:nvPr userDrawn="1"/>
        </p:nvGrpSpPr>
        <p:grpSpPr bwMode="auto">
          <a:xfrm>
            <a:off x="-3175" y="6270625"/>
            <a:ext cx="9156700" cy="706438"/>
            <a:chOff x="-12700" y="6265863"/>
            <a:chExt cx="9156700" cy="706438"/>
          </a:xfrm>
        </p:grpSpPr>
        <p:pic>
          <p:nvPicPr>
            <p:cNvPr id="7" name="Picture 341" descr="Black-n-White-landscape.jpg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885" y="6360681"/>
              <a:ext cx="1758950" cy="4973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7"/>
            <p:cNvSpPr/>
            <p:nvPr userDrawn="1"/>
          </p:nvSpPr>
          <p:spPr>
            <a:xfrm rot="10800000">
              <a:off x="-12700" y="6265863"/>
              <a:ext cx="9156700" cy="706438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alpha val="39000"/>
                  </a:schemeClr>
                </a:gs>
                <a:gs pos="100000">
                  <a:srgbClr val="FFFFFF"/>
                </a:gs>
                <a:gs pos="72000">
                  <a:schemeClr val="tx1">
                    <a:lumMod val="65000"/>
                    <a:lumOff val="35000"/>
                    <a:alpha val="39000"/>
                  </a:schemeClr>
                </a:gs>
              </a:gsLst>
              <a:lin ang="540000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16 April 2018</a:t>
            </a:r>
            <a:endParaRPr lang="en-US" alt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3472AEB-8985-4190-912E-FD83DD9D67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9434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3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238125"/>
            <a:ext cx="9166225" cy="334963"/>
          </a:xfrm>
          <a:prstGeom prst="rect">
            <a:avLst/>
          </a:prstGeom>
          <a:gradFill rotWithShape="1">
            <a:gsLst>
              <a:gs pos="0">
                <a:schemeClr val="tx1">
                  <a:alpha val="20998"/>
                </a:schemeClr>
              </a:gs>
              <a:gs pos="100000">
                <a:srgbClr val="FFFFFF">
                  <a:alpha val="51999"/>
                </a:srgb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 339"/>
          <p:cNvGrpSpPr>
            <a:grpSpLocks/>
          </p:cNvGrpSpPr>
          <p:nvPr userDrawn="1"/>
        </p:nvGrpSpPr>
        <p:grpSpPr bwMode="auto">
          <a:xfrm>
            <a:off x="-3175" y="6270625"/>
            <a:ext cx="9156700" cy="706438"/>
            <a:chOff x="-12700" y="6265863"/>
            <a:chExt cx="9156700" cy="706438"/>
          </a:xfrm>
        </p:grpSpPr>
        <p:pic>
          <p:nvPicPr>
            <p:cNvPr id="9" name="Picture 341" descr="Black-n-White-landscape.jpg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885" y="6360681"/>
              <a:ext cx="1758950" cy="4973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Rectangle 9"/>
            <p:cNvSpPr/>
            <p:nvPr userDrawn="1"/>
          </p:nvSpPr>
          <p:spPr>
            <a:xfrm rot="10800000">
              <a:off x="-12700" y="6265863"/>
              <a:ext cx="9156700" cy="706438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alpha val="39000"/>
                  </a:schemeClr>
                </a:gs>
                <a:gs pos="100000">
                  <a:srgbClr val="FFFFFF"/>
                </a:gs>
                <a:gs pos="72000">
                  <a:schemeClr val="tx1">
                    <a:lumMod val="65000"/>
                    <a:lumOff val="35000"/>
                    <a:alpha val="39000"/>
                  </a:schemeClr>
                </a:gs>
              </a:gsLst>
              <a:lin ang="540000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16 April 2018</a:t>
            </a:r>
            <a:endParaRPr lang="en-US" altLang="en-US"/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D2292C5-1382-454F-AB0A-B7A3F90C75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4005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3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247650"/>
            <a:ext cx="9166225" cy="336550"/>
          </a:xfrm>
          <a:prstGeom prst="rect">
            <a:avLst/>
          </a:prstGeom>
          <a:gradFill rotWithShape="1">
            <a:gsLst>
              <a:gs pos="0">
                <a:schemeClr val="tx1">
                  <a:alpha val="20998"/>
                </a:schemeClr>
              </a:gs>
              <a:gs pos="100000">
                <a:srgbClr val="FFFFFF">
                  <a:alpha val="51999"/>
                </a:srgb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Gill Sans Light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Gill Sans Light" charset="0"/>
              </a:defRPr>
            </a:lvl1pPr>
          </a:lstStyle>
          <a:p>
            <a:fld id="{978713AA-46A9-4EF3-80A2-12689EDE7F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9677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3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238125"/>
            <a:ext cx="9166225" cy="334963"/>
          </a:xfrm>
          <a:prstGeom prst="rect">
            <a:avLst/>
          </a:prstGeom>
          <a:gradFill rotWithShape="1">
            <a:gsLst>
              <a:gs pos="0">
                <a:schemeClr val="tx1">
                  <a:alpha val="20998"/>
                </a:schemeClr>
              </a:gs>
              <a:gs pos="100000">
                <a:srgbClr val="FFFFFF">
                  <a:alpha val="51999"/>
                </a:srgb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DB05834-664E-4BBF-9A62-0E231432B39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latin typeface="Gill Sans Light"/>
              </a:defRPr>
            </a:lvl1pPr>
          </a:lstStyle>
          <a:p>
            <a:pPr>
              <a:defRPr/>
            </a:pPr>
            <a:r>
              <a:rPr lang="en-US" altLang="en-US" smtClean="0"/>
              <a:t>16 April 2018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1193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3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238125"/>
            <a:ext cx="9166225" cy="334963"/>
          </a:xfrm>
          <a:prstGeom prst="rect">
            <a:avLst/>
          </a:prstGeom>
          <a:gradFill rotWithShape="1">
            <a:gsLst>
              <a:gs pos="0">
                <a:schemeClr val="tx1">
                  <a:alpha val="20998"/>
                </a:schemeClr>
              </a:gs>
              <a:gs pos="100000">
                <a:srgbClr val="FFFFFF">
                  <a:alpha val="51999"/>
                </a:srgb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339"/>
          <p:cNvGrpSpPr>
            <a:grpSpLocks/>
          </p:cNvGrpSpPr>
          <p:nvPr userDrawn="1"/>
        </p:nvGrpSpPr>
        <p:grpSpPr bwMode="auto">
          <a:xfrm>
            <a:off x="-3175" y="6270625"/>
            <a:ext cx="9156700" cy="706438"/>
            <a:chOff x="-12700" y="6265863"/>
            <a:chExt cx="9156700" cy="706438"/>
          </a:xfrm>
        </p:grpSpPr>
        <p:pic>
          <p:nvPicPr>
            <p:cNvPr id="7" name="Picture 341" descr="Black-n-White-landscape.jpg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885" y="6360681"/>
              <a:ext cx="1758950" cy="4973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7"/>
            <p:cNvSpPr/>
            <p:nvPr userDrawn="1"/>
          </p:nvSpPr>
          <p:spPr>
            <a:xfrm rot="10800000">
              <a:off x="-12700" y="6265863"/>
              <a:ext cx="9156700" cy="706438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alpha val="39000"/>
                  </a:schemeClr>
                </a:gs>
                <a:gs pos="100000">
                  <a:srgbClr val="FFFFFF"/>
                </a:gs>
                <a:gs pos="72000">
                  <a:schemeClr val="tx1">
                    <a:lumMod val="65000"/>
                    <a:lumOff val="35000"/>
                    <a:alpha val="39000"/>
                  </a:schemeClr>
                </a:gs>
              </a:gsLst>
              <a:lin ang="540000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717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84717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4676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12713"/>
            <a:ext cx="2133600" cy="2000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16 April 2018</a:t>
            </a:r>
            <a:endParaRPr lang="en-US" alt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1CC0F8-5B8B-4DA9-B289-3D3D697F33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0700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3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238125"/>
            <a:ext cx="9166225" cy="334963"/>
          </a:xfrm>
          <a:prstGeom prst="rect">
            <a:avLst/>
          </a:prstGeom>
          <a:gradFill rotWithShape="1">
            <a:gsLst>
              <a:gs pos="0">
                <a:schemeClr val="tx1">
                  <a:alpha val="20998"/>
                </a:schemeClr>
              </a:gs>
              <a:gs pos="100000">
                <a:srgbClr val="FFFFFF">
                  <a:alpha val="51999"/>
                </a:srgb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339"/>
          <p:cNvGrpSpPr>
            <a:grpSpLocks/>
          </p:cNvGrpSpPr>
          <p:nvPr userDrawn="1"/>
        </p:nvGrpSpPr>
        <p:grpSpPr bwMode="auto">
          <a:xfrm>
            <a:off x="-3175" y="6270625"/>
            <a:ext cx="9156700" cy="706438"/>
            <a:chOff x="-12700" y="6265863"/>
            <a:chExt cx="9156700" cy="706438"/>
          </a:xfrm>
        </p:grpSpPr>
        <p:pic>
          <p:nvPicPr>
            <p:cNvPr id="7" name="Picture 341" descr="Black-n-White-landscape.jpg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885" y="6360681"/>
              <a:ext cx="1758950" cy="4973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7"/>
            <p:cNvSpPr/>
            <p:nvPr userDrawn="1"/>
          </p:nvSpPr>
          <p:spPr>
            <a:xfrm rot="10800000">
              <a:off x="-12700" y="6265863"/>
              <a:ext cx="9156700" cy="706438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alpha val="39000"/>
                  </a:schemeClr>
                </a:gs>
                <a:gs pos="100000">
                  <a:srgbClr val="FFFFFF"/>
                </a:gs>
                <a:gs pos="72000">
                  <a:schemeClr val="tx1">
                    <a:lumMod val="65000"/>
                    <a:lumOff val="35000"/>
                    <a:alpha val="39000"/>
                  </a:schemeClr>
                </a:gs>
              </a:gsLst>
              <a:lin ang="540000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06363"/>
            <a:ext cx="2133600" cy="2000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16 April 2018</a:t>
            </a:r>
            <a:endParaRPr lang="en-US" alt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7BFF12C-0B40-4B4A-9564-23BCB1627D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2966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68"/>
          <p:cNvGrpSpPr>
            <a:grpSpLocks/>
          </p:cNvGrpSpPr>
          <p:nvPr userDrawn="1"/>
        </p:nvGrpSpPr>
        <p:grpSpPr bwMode="auto">
          <a:xfrm>
            <a:off x="-12700" y="0"/>
            <a:ext cx="9156700" cy="6972300"/>
            <a:chOff x="-2235200" y="76200"/>
            <a:chExt cx="9156700" cy="6972300"/>
          </a:xfrm>
        </p:grpSpPr>
        <p:grpSp>
          <p:nvGrpSpPr>
            <p:cNvPr id="1032" name="Group 169"/>
            <p:cNvGrpSpPr>
              <a:grpSpLocks/>
            </p:cNvGrpSpPr>
            <p:nvPr/>
          </p:nvGrpSpPr>
          <p:grpSpPr bwMode="auto">
            <a:xfrm>
              <a:off x="-2235200" y="76200"/>
              <a:ext cx="9156700" cy="6972300"/>
              <a:chOff x="1828800" y="215900"/>
              <a:chExt cx="9156700" cy="6972300"/>
            </a:xfrm>
          </p:grpSpPr>
          <p:pic>
            <p:nvPicPr>
              <p:cNvPr id="1034" name="Picture 171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28800" y="2159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35" name="Picture 172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36900" y="2159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36" name="Picture 173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45000" y="2159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37" name="Picture 174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53100" y="2159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38" name="Picture 175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061200" y="2159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39" name="Picture 176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69300" y="2159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40" name="Picture 177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77400" y="2159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41" name="Picture 178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28800" y="5080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42" name="Picture 179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36900" y="5080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43" name="Picture 180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45000" y="5080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44" name="Picture 181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53100" y="5080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45" name="Picture 182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061200" y="5080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46" name="Picture 183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69300" y="5080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47" name="Picture 184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77400" y="5080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48" name="Picture 185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28800" y="8001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49" name="Picture 186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36900" y="8001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50" name="Picture 187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45000" y="8001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51" name="Picture 188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53100" y="8001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52" name="Picture 189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061200" y="8001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53" name="Picture 190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69300" y="8001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54" name="Picture 191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77400" y="8001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55" name="Picture 192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28800" y="10922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56" name="Picture 193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36900" y="10922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57" name="Picture 194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45000" y="10922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58" name="Picture 195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53100" y="10922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59" name="Picture 196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061200" y="10922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60" name="Picture 197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69300" y="10922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61" name="Picture 198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77400" y="10922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62" name="Picture 199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28800" y="13716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63" name="Picture 200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36900" y="13716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64" name="Picture 201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45000" y="13716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65" name="Picture 202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53100" y="13716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66" name="Picture 203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061200" y="13716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67" name="Picture 204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69300" y="13716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68" name="Picture 205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77400" y="13716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69" name="Picture 206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28800" y="16637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70" name="Picture 207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36900" y="16637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71" name="Picture 208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45000" y="16637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72" name="Picture 209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53100" y="16637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73" name="Picture 210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061200" y="16637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74" name="Picture 211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69300" y="16637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75" name="Picture 212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77400" y="16637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76" name="Picture 213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28800" y="19558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77" name="Picture 214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36900" y="19558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78" name="Picture 215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45000" y="19558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79" name="Picture 216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53100" y="19558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80" name="Picture 217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061200" y="19558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81" name="Picture 218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69300" y="19558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82" name="Picture 219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77400" y="19558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83" name="Picture 220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28800" y="22479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84" name="Picture 221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36900" y="22479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85" name="Picture 222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45000" y="22479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86" name="Picture 223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53100" y="22479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87" name="Picture 224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061200" y="22479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88" name="Picture 225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69300" y="22479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89" name="Picture 226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77400" y="22479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90" name="Picture 227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28800" y="25400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91" name="Picture 228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36900" y="25400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92" name="Picture 229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45000" y="25400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93" name="Picture 230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53100" y="25400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94" name="Picture 231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061200" y="25400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95" name="Picture 232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69300" y="25400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96" name="Picture 233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77400" y="25400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97" name="Picture 234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28800" y="28321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98" name="Picture 235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36900" y="28321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99" name="Picture 236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45000" y="28321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00" name="Picture 237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53100" y="28321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01" name="Picture 238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061200" y="28321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02" name="Picture 239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69300" y="28321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03" name="Picture 240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77400" y="28321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04" name="Picture 241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28800" y="31242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05" name="Picture 242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36900" y="31242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06" name="Picture 243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45000" y="31242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07" name="Picture 244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53100" y="31242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08" name="Picture 245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061200" y="31242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09" name="Picture 246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69300" y="31242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10" name="Picture 247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77400" y="31242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11" name="Picture 248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28800" y="34163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12" name="Picture 249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36900" y="34163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13" name="Picture 250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45000" y="34163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14" name="Picture 251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53100" y="34163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15" name="Picture 252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061200" y="34163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16" name="Picture 253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69300" y="34163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17" name="Picture 254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77400" y="34163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18" name="Picture 255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28800" y="36957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19" name="Picture 256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36900" y="36957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20" name="Picture 257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45000" y="36957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21" name="Picture 258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53100" y="36957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22" name="Picture 259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061200" y="36957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23" name="Picture 260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69300" y="36957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24" name="Picture 261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77400" y="36957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25" name="Picture 262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28800" y="39878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26" name="Picture 263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36900" y="39878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27" name="Picture 264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45000" y="39878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28" name="Picture 265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53100" y="39878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29" name="Picture 266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061200" y="39878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30" name="Picture 267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69300" y="39878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31" name="Picture 268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77400" y="39878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32" name="Picture 269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28800" y="42799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33" name="Picture 270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36900" y="42799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34" name="Picture 271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45000" y="42799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35" name="Picture 272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53100" y="42799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36" name="Picture 273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061200" y="42799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37" name="Picture 274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69300" y="42799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38" name="Picture 275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77400" y="42799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39" name="Picture 276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28800" y="45720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40" name="Picture 277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36900" y="45720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41" name="Picture 278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45000" y="45720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42" name="Picture 279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53100" y="45720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43" name="Picture 280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061200" y="45720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44" name="Picture 281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69300" y="45720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45" name="Picture 282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77400" y="45720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46" name="Picture 283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28800" y="48641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47" name="Picture 284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36900" y="48641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48" name="Picture 285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45000" y="48641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49" name="Picture 286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53100" y="48641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50" name="Picture 287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061200" y="48641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51" name="Picture 288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69300" y="48641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52" name="Picture 289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77400" y="48641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53" name="Picture 290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28800" y="51562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54" name="Picture 291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36900" y="51562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55" name="Picture 292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45000" y="51562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56" name="Picture 293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53100" y="51562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57" name="Picture 294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061200" y="51562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58" name="Picture 295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69300" y="51562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59" name="Picture 296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77400" y="51562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60" name="Picture 297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28800" y="54483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61" name="Picture 298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36900" y="54483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62" name="Picture 299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45000" y="54483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63" name="Picture 300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53100" y="54483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64" name="Picture 301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061200" y="54483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65" name="Picture 302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69300" y="54483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66" name="Picture 303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77400" y="54483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67" name="Picture 304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28800" y="57404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68" name="Picture 305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36900" y="57404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69" name="Picture 306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45000" y="57404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70" name="Picture 307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53100" y="57404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71" name="Picture 308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061200" y="57404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72" name="Picture 309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69300" y="57404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73" name="Picture 310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77400" y="57404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74" name="Picture 311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28800" y="60325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75" name="Picture 312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36900" y="60325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76" name="Picture 313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45000" y="60325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77" name="Picture 314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53100" y="60325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78" name="Picture 315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061200" y="60325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79" name="Picture 316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69300" y="60325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80" name="Picture 317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77400" y="60325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81" name="Picture 318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36900" y="63119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82" name="Picture 319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45000" y="63119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83" name="Picture 320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53100" y="63119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84" name="Picture 321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061200" y="63119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85" name="Picture 322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69300" y="63119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86" name="Picture 323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77400" y="63119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87" name="Picture 324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28800" y="66040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88" name="Picture 325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36900" y="66040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89" name="Picture 326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45000" y="66040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90" name="Picture 327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53100" y="66040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91" name="Picture 328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061200" y="66040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92" name="Picture 329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69300" y="66040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93" name="Picture 330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77400" y="66040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94" name="Picture 331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28800" y="68961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95" name="Picture 332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36900" y="68961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96" name="Picture 333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45000" y="68961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97" name="Picture 334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53100" y="68961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98" name="Picture 335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061200" y="68961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99" name="Picture 336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69300" y="68961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00" name="Picture 337" descr="arches.png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77400" y="6896100"/>
                <a:ext cx="1308100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033" name="Picture 170" descr="arches.png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235200" y="6184900"/>
              <a:ext cx="1308100" cy="292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706438"/>
            <a:ext cx="8229600" cy="741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30363"/>
            <a:ext cx="8229600" cy="4703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41" name="Rectangle 340"/>
          <p:cNvSpPr/>
          <p:nvPr userDrawn="1"/>
        </p:nvSpPr>
        <p:spPr>
          <a:xfrm>
            <a:off x="-12700" y="0"/>
            <a:ext cx="9156700" cy="247650"/>
          </a:xfrm>
          <a:prstGeom prst="rect">
            <a:avLst/>
          </a:prstGeom>
          <a:solidFill>
            <a:srgbClr val="20389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Gill Sans Ligh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92075"/>
            <a:ext cx="2133600" cy="2000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altLang="en-US" smtClean="0"/>
              <a:t>16 April 2018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92075"/>
            <a:ext cx="2133600" cy="2000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rgbClr val="FFFFFF"/>
                </a:solidFill>
              </a:defRPr>
            </a:lvl1pPr>
          </a:lstStyle>
          <a:p>
            <a:fld id="{3C08DDD0-C64E-444B-B609-0D68B2C01DD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65" r:id="rId1"/>
    <p:sldLayoutId id="2147484266" r:id="rId2"/>
    <p:sldLayoutId id="2147484267" r:id="rId3"/>
    <p:sldLayoutId id="2147484268" r:id="rId4"/>
    <p:sldLayoutId id="2147484269" r:id="rId5"/>
    <p:sldLayoutId id="2147484270" r:id="rId6"/>
    <p:sldLayoutId id="2147484271" r:id="rId7"/>
    <p:sldLayoutId id="2147484272" r:id="rId8"/>
    <p:sldLayoutId id="2147484273" r:id="rId9"/>
    <p:sldLayoutId id="2147484274" r:id="rId10"/>
    <p:sldLayoutId id="2147484275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Gill Sans Light"/>
          <a:ea typeface="MS PGothic" pitchFamily="34" charset="-128"/>
          <a:cs typeface="Gill Sans Light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Light" pitchFamily="-84" charset="0"/>
          <a:ea typeface="MS PGothic" pitchFamily="34" charset="-128"/>
          <a:cs typeface="Gill Sans Light" pitchFamily="-8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Light" pitchFamily="-84" charset="0"/>
          <a:ea typeface="MS PGothic" pitchFamily="34" charset="-128"/>
          <a:cs typeface="Gill Sans Light" pitchFamily="-8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Light" pitchFamily="-84" charset="0"/>
          <a:ea typeface="MS PGothic" pitchFamily="34" charset="-128"/>
          <a:cs typeface="Gill Sans Light" pitchFamily="-8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Light" pitchFamily="-84" charset="0"/>
          <a:ea typeface="MS PGothic" pitchFamily="34" charset="-128"/>
          <a:cs typeface="Gill Sans Light" pitchFamily="-8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" charset="0"/>
          <a:ea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" charset="0"/>
          <a:ea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" charset="0"/>
          <a:ea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" charset="0"/>
          <a:ea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Gill Sans Light"/>
          <a:ea typeface="MS PGothic" pitchFamily="34" charset="-128"/>
          <a:cs typeface="Gill Sans Light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Gill Sans Light"/>
          <a:ea typeface="MS PGothic" pitchFamily="34" charset="-128"/>
          <a:cs typeface="Gill Sans Light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ill Sans Light"/>
          <a:ea typeface="MS PGothic" pitchFamily="34" charset="-128"/>
          <a:cs typeface="Gill Sans Light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Gill Sans Light"/>
          <a:ea typeface="MS PGothic" pitchFamily="34" charset="-128"/>
          <a:cs typeface="Gill Sans Light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Gill Sans Light"/>
          <a:ea typeface="MS PGothic" pitchFamily="34" charset="-128"/>
          <a:cs typeface="Gill Sans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45658"/>
            <a:ext cx="6400800" cy="1120775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Verdana" pitchFamily="34" charset="0"/>
                <a:cs typeface="Helvetica" pitchFamily="34" charset="0"/>
              </a:rPr>
              <a:t>Muthu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Verdana" pitchFamily="34" charset="0"/>
                <a:cs typeface="Helvetica" pitchFamily="34" charset="0"/>
              </a:rPr>
              <a:t>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Verdana" pitchFamily="34" charset="0"/>
                <a:cs typeface="Helvetica" pitchFamily="34" charset="0"/>
              </a:rPr>
              <a:t>Chandrasekaran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+mj-lt"/>
                <a:ea typeface="Verdana" pitchFamily="34" charset="0"/>
                <a:cs typeface="Helvetica" pitchFamily="34" charset="0"/>
              </a:rPr>
              <a:t>, 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Verdana" pitchFamily="34" charset="0"/>
                <a:cs typeface="Helvetica" pitchFamily="34" charset="0"/>
              </a:rPr>
              <a:t>Carrie Demmans Epp</a:t>
            </a: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Verdana" pitchFamily="34" charset="0"/>
                <a:cs typeface="Helvetica" pitchFamily="34" charset="0"/>
              </a:rPr>
              <a:t>,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Verdana" pitchFamily="34" charset="0"/>
                <a:cs typeface="Helvetica" pitchFamily="34" charset="0"/>
              </a:rPr>
              <a:t>Min-Yen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Verdana" pitchFamily="34" charset="0"/>
                <a:cs typeface="Helvetica" pitchFamily="34" charset="0"/>
              </a:rPr>
              <a:t>Kan, 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Verdana" pitchFamily="34" charset="0"/>
                <a:cs typeface="Helvetica" pitchFamily="34" charset="0"/>
              </a:rPr>
              <a:t>Diane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Verdana" pitchFamily="34" charset="0"/>
                <a:cs typeface="Helvetica" pitchFamily="34" charset="0"/>
              </a:rPr>
              <a:t>Litman</a:t>
            </a:r>
            <a:r>
              <a:rPr lang="en-US" sz="2000" b="1" dirty="0" smtClean="0">
                <a:solidFill>
                  <a:srgbClr val="203894"/>
                </a:solidFill>
                <a:ea typeface="Verdana" pitchFamily="34" charset="0"/>
                <a:cs typeface="Helvetica" pitchFamily="34" charset="0"/>
              </a:rPr>
              <a:t/>
            </a:r>
            <a:br>
              <a:rPr lang="en-US" sz="2000" b="1" dirty="0" smtClean="0">
                <a:solidFill>
                  <a:srgbClr val="203894"/>
                </a:solidFill>
                <a:ea typeface="Verdana" pitchFamily="34" charset="0"/>
                <a:cs typeface="Helvetica" pitchFamily="34" charset="0"/>
              </a:rPr>
            </a:br>
            <a:endParaRPr lang="en-US" sz="2000" b="1" dirty="0" smtClean="0">
              <a:solidFill>
                <a:srgbClr val="C00000"/>
              </a:solidFill>
              <a:ea typeface="Verdana" pitchFamily="34" charset="0"/>
              <a:cs typeface="Helvetica" pitchFamily="34" charset="0"/>
            </a:endParaRPr>
          </a:p>
        </p:txBody>
      </p:sp>
      <p:sp>
        <p:nvSpPr>
          <p:cNvPr id="13315" name="Title 1"/>
          <p:cNvSpPr>
            <a:spLocks noGrp="1"/>
          </p:cNvSpPr>
          <p:nvPr>
            <p:ph type="ctrTitle"/>
          </p:nvPr>
        </p:nvSpPr>
        <p:spPr>
          <a:xfrm>
            <a:off x="685800" y="1452563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sz="3600" dirty="0" smtClean="0">
                <a:solidFill>
                  <a:srgbClr val="C00000"/>
                </a:solidFill>
                <a:latin typeface="Gill Sans Light" charset="0"/>
                <a:ea typeface="Verdana" panose="020B0604030504040204" pitchFamily="34" charset="0"/>
                <a:cs typeface="Helvetica" panose="020B0604020202020204" pitchFamily="34" charset="0"/>
              </a:rPr>
              <a:t>Instructor </a:t>
            </a:r>
            <a:r>
              <a:rPr lang="en-US" altLang="en-US" sz="3600" dirty="0" smtClean="0">
                <a:solidFill>
                  <a:srgbClr val="C00000"/>
                </a:solidFill>
                <a:latin typeface="Gill Sans Light" charset="0"/>
                <a:ea typeface="Verdana" panose="020B0604030504040204" pitchFamily="34" charset="0"/>
                <a:cs typeface="Helvetica" panose="020B0604020202020204" pitchFamily="34" charset="0"/>
              </a:rPr>
              <a:t>Intervention Prediction in MOOC forums</a:t>
            </a:r>
            <a:endParaRPr lang="en-US" altLang="en-US" sz="3600" dirty="0" smtClean="0">
              <a:latin typeface="Gill Sans Light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Scaling instructor intervention?</a:t>
            </a:r>
            <a:endParaRPr lang="en-US" dirty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1719264"/>
            <a:ext cx="8229600" cy="2456952"/>
          </a:xfrm>
        </p:spPr>
        <p:txBody>
          <a:bodyPr/>
          <a:lstStyle/>
          <a:p>
            <a:pPr>
              <a:lnSpc>
                <a:spcPct val="114000"/>
              </a:lnSpc>
              <a:buFont typeface="Arial" panose="020B0604020202020204" pitchFamily="34" charset="0"/>
              <a:buNone/>
            </a:pPr>
            <a:r>
              <a:rPr lang="en-US" altLang="en-US" sz="2800" dirty="0" smtClean="0">
                <a:solidFill>
                  <a:srgbClr val="C00000"/>
                </a:solidFill>
                <a:latin typeface="Gill Sans Light" charset="0"/>
                <a:cs typeface="Adobe Arabic" pitchFamily="18" charset="-78"/>
              </a:rPr>
              <a:t>					</a:t>
            </a:r>
            <a:r>
              <a:rPr lang="en-US" altLang="en-US" dirty="0" smtClean="0">
                <a:solidFill>
                  <a:srgbClr val="C00000"/>
                </a:solidFill>
                <a:latin typeface="Gill Sans Light" charset="0"/>
                <a:cs typeface="Adobe Arabic" pitchFamily="18" charset="-78"/>
              </a:rPr>
              <a:t>	Proposed solution	</a:t>
            </a:r>
            <a:endParaRPr lang="en-US" altLang="en-US" dirty="0" smtClean="0">
              <a:latin typeface="Gill Sans Light" charset="0"/>
              <a:cs typeface="Adobe Arabic" pitchFamily="18" charset="-78"/>
            </a:endParaRPr>
          </a:p>
          <a:p>
            <a:pPr marL="342900" lvl="1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altLang="en-US" dirty="0" smtClean="0">
                <a:latin typeface="Gill Sans Light" charset="0"/>
                <a:cs typeface="Adobe Arabic" pitchFamily="18" charset="-78"/>
              </a:rPr>
              <a:t>A forum triage for MOOC instructors</a:t>
            </a:r>
          </a:p>
          <a:p>
            <a:pPr>
              <a:lnSpc>
                <a:spcPct val="114000"/>
              </a:lnSpc>
            </a:pPr>
            <a:r>
              <a:rPr lang="en-US" altLang="en-US" sz="2800" dirty="0" smtClean="0">
                <a:latin typeface="Gill Sans Light" charset="0"/>
                <a:cs typeface="Adobe Arabic" pitchFamily="18" charset="-78"/>
              </a:rPr>
              <a:t>Flags discussion threads that need instructor </a:t>
            </a:r>
            <a:r>
              <a:rPr lang="en-US" altLang="en-US" sz="2800" dirty="0" smtClean="0">
                <a:latin typeface="Gill Sans Light" charset="0"/>
                <a:cs typeface="Adobe Arabic" pitchFamily="18" charset="-78"/>
              </a:rPr>
              <a:t>intervention using automatically computed discourse signals</a:t>
            </a:r>
            <a:endParaRPr lang="en-US" altLang="en-US" sz="2800" dirty="0" smtClean="0">
              <a:latin typeface="Gill Sans Light" charset="0"/>
              <a:cs typeface="Adobe Arabic" pitchFamily="18" charset="-78"/>
            </a:endParaRPr>
          </a:p>
        </p:txBody>
      </p:sp>
      <p:sp>
        <p:nvSpPr>
          <p:cNvPr id="18437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39FAC0A4-42E1-4A22-AF7A-4D62A18C383C}" type="slidenum">
              <a:rPr lang="en-US" altLang="en-US">
                <a:solidFill>
                  <a:srgbClr val="FFFFFF"/>
                </a:solidFill>
                <a:latin typeface="Gill Sans Light" charset="0"/>
              </a:rPr>
              <a:pPr eaLnBrk="1" hangingPunct="1"/>
              <a:t>2</a:t>
            </a:fld>
            <a:endParaRPr lang="en-US" altLang="en-US">
              <a:solidFill>
                <a:srgbClr val="FFFFFF"/>
              </a:solidFill>
              <a:latin typeface="Gill Sans Light" charset="0"/>
            </a:endParaRPr>
          </a:p>
        </p:txBody>
      </p:sp>
      <p:sp>
        <p:nvSpPr>
          <p:cNvPr id="18438" name="TextBox 5"/>
          <p:cNvSpPr txBox="1">
            <a:spLocks noChangeArrowheads="1"/>
          </p:cNvSpPr>
          <p:nvPr/>
        </p:nvSpPr>
        <p:spPr bwMode="auto">
          <a:xfrm>
            <a:off x="860425" y="4732338"/>
            <a:ext cx="782637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 err="1"/>
              <a:t>Chandrasekaran</a:t>
            </a:r>
            <a:r>
              <a:rPr lang="en-US" altLang="en-US" sz="1600" dirty="0"/>
              <a:t>, M. K., </a:t>
            </a:r>
            <a:r>
              <a:rPr lang="en-US" altLang="en-US" sz="1600" b="1" dirty="0" err="1"/>
              <a:t>Epp</a:t>
            </a:r>
            <a:r>
              <a:rPr lang="en-US" altLang="en-US" sz="1600" b="1" dirty="0"/>
              <a:t>, C. D</a:t>
            </a:r>
            <a:r>
              <a:rPr lang="en-US" altLang="en-US" sz="1600" dirty="0"/>
              <a:t>., </a:t>
            </a:r>
            <a:r>
              <a:rPr lang="en-US" altLang="en-US" sz="1600" dirty="0" err="1"/>
              <a:t>Kan</a:t>
            </a:r>
            <a:r>
              <a:rPr lang="en-US" altLang="en-US" sz="1600" dirty="0"/>
              <a:t>, M. Y., &amp; </a:t>
            </a:r>
            <a:r>
              <a:rPr lang="en-US" altLang="en-US" sz="1600" b="1" dirty="0" err="1"/>
              <a:t>Litman</a:t>
            </a:r>
            <a:r>
              <a:rPr lang="en-US" altLang="en-US" sz="1600" b="1" dirty="0"/>
              <a:t>, D. J.</a:t>
            </a:r>
            <a:r>
              <a:rPr lang="en-US" altLang="en-US" sz="1600" dirty="0"/>
              <a:t> (2017). Using Discourse Signals for Robust Instructor Intervention Prediction. In </a:t>
            </a:r>
            <a:r>
              <a:rPr lang="en-US" altLang="en-US" sz="1600" dirty="0" smtClean="0"/>
              <a:t>P</a:t>
            </a:r>
            <a:r>
              <a:rPr lang="en-US" altLang="en-US" sz="1600" i="1" dirty="0" smtClean="0"/>
              <a:t>roceedings AAAI Conference on Artificial Intelligence</a:t>
            </a:r>
            <a:r>
              <a:rPr lang="en-US" altLang="en-US" sz="1600" dirty="0" smtClean="0"/>
              <a:t> (pp</a:t>
            </a:r>
            <a:r>
              <a:rPr lang="en-US" altLang="en-US" sz="1600" dirty="0"/>
              <a:t>. 3415-3421).</a:t>
            </a:r>
            <a:endParaRPr lang="en-US" altLang="en-US" sz="1600" dirty="0" smtClean="0"/>
          </a:p>
          <a:p>
            <a:pPr eaLnBrk="1" hangingPunct="1"/>
            <a:endParaRPr lang="en-US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1"/>
          <p:cNvSpPr>
            <a:spLocks noChangeArrowheads="1"/>
          </p:cNvSpPr>
          <p:nvPr/>
        </p:nvSpPr>
        <p:spPr bwMode="auto">
          <a:xfrm>
            <a:off x="457200" y="655638"/>
            <a:ext cx="8597900" cy="2168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14000"/>
              </a:lnSpc>
            </a:pPr>
            <a:r>
              <a:rPr lang="en-US" altLang="en-US" sz="2000" b="1">
                <a:latin typeface="Gill Sans Light" charset="0"/>
              </a:rPr>
              <a:t>Student 1 :</a:t>
            </a:r>
            <a:r>
              <a:rPr lang="en-US" altLang="en-US" sz="2000">
                <a:latin typeface="Gill Sans Light" charset="0"/>
              </a:rPr>
              <a:t> Hie guys I m sorry </a:t>
            </a:r>
            <a:r>
              <a:rPr lang="en-US" altLang="en-US" sz="2000" b="1">
                <a:latin typeface="Gill Sans Light" charset="0"/>
              </a:rPr>
              <a:t>if</a:t>
            </a:r>
            <a:r>
              <a:rPr lang="en-US" altLang="en-US" sz="2000" b="1" baseline="-25000">
                <a:solidFill>
                  <a:srgbClr val="FF0000"/>
                </a:solidFill>
                <a:latin typeface="Gill Sans Light" charset="0"/>
              </a:rPr>
              <a:t>Cont</a:t>
            </a:r>
            <a:r>
              <a:rPr lang="en-US" altLang="en-US" sz="2000">
                <a:latin typeface="Gill Sans Light" charset="0"/>
              </a:rPr>
              <a:t> my question is naive in anyway. </a:t>
            </a:r>
            <a:r>
              <a:rPr lang="en-US" altLang="en-US" sz="2000" b="1">
                <a:latin typeface="Gill Sans Light" charset="0"/>
              </a:rPr>
              <a:t>But</a:t>
            </a:r>
            <a:r>
              <a:rPr lang="en-US" altLang="en-US" sz="2000" b="1" baseline="-25000">
                <a:solidFill>
                  <a:srgbClr val="FF0000"/>
                </a:solidFill>
                <a:latin typeface="Gill Sans Light" charset="0"/>
              </a:rPr>
              <a:t>Comp</a:t>
            </a:r>
            <a:r>
              <a:rPr lang="en-US" altLang="en-US" sz="2000">
                <a:latin typeface="Gill Sans Light" charset="0"/>
              </a:rPr>
              <a:t> I am confused ...  Say suppose, </a:t>
            </a:r>
            <a:r>
              <a:rPr lang="en-US" altLang="en-US" sz="2000" b="1">
                <a:latin typeface="Gill Sans Light" charset="0"/>
              </a:rPr>
              <a:t>if</a:t>
            </a:r>
            <a:r>
              <a:rPr lang="en-US" altLang="en-US" sz="2000" b="1" baseline="-25000">
                <a:solidFill>
                  <a:srgbClr val="FF0000"/>
                </a:solidFill>
                <a:latin typeface="Gill Sans Light" charset="0"/>
              </a:rPr>
              <a:t>Cont</a:t>
            </a:r>
            <a:r>
              <a:rPr lang="en-US" altLang="en-US" sz="2000">
                <a:latin typeface="Gill Sans Light" charset="0"/>
              </a:rPr>
              <a:t> we were to take the 5-6 Descending progression...  </a:t>
            </a:r>
            <a:r>
              <a:rPr lang="en-US" altLang="en-US" sz="2000" b="1">
                <a:latin typeface="Gill Sans Light" charset="0"/>
              </a:rPr>
              <a:t>and so on</a:t>
            </a:r>
            <a:r>
              <a:rPr lang="en-US" altLang="en-US" sz="2000" b="1" baseline="-25000">
                <a:solidFill>
                  <a:srgbClr val="FF0000"/>
                </a:solidFill>
                <a:latin typeface="Gill Sans Light" charset="0"/>
              </a:rPr>
              <a:t>Exp</a:t>
            </a:r>
            <a:r>
              <a:rPr lang="en-US" altLang="en-US" sz="2000">
                <a:latin typeface="Gill Sans Light" charset="0"/>
              </a:rPr>
              <a:t> I can’t help </a:t>
            </a:r>
            <a:r>
              <a:rPr lang="en-US" altLang="en-US" sz="2000" b="1">
                <a:latin typeface="Gill Sans Light" charset="0"/>
              </a:rPr>
              <a:t>but</a:t>
            </a:r>
            <a:r>
              <a:rPr lang="en-US" altLang="en-US" sz="2000" b="1" baseline="-25000">
                <a:solidFill>
                  <a:srgbClr val="FF0000"/>
                </a:solidFill>
                <a:latin typeface="Gill Sans Light" charset="0"/>
              </a:rPr>
              <a:t>Comp</a:t>
            </a:r>
            <a:r>
              <a:rPr lang="en-US" altLang="en-US" sz="2000">
                <a:latin typeface="Gill Sans Light" charset="0"/>
              </a:rPr>
              <a:t> see the ... </a:t>
            </a:r>
            <a:r>
              <a:rPr lang="en-US" altLang="en-US" sz="2000" b="1">
                <a:latin typeface="Gill Sans Light" charset="0"/>
              </a:rPr>
              <a:t>Now</a:t>
            </a:r>
            <a:r>
              <a:rPr lang="en-US" altLang="en-US" sz="2000" b="1" baseline="-25000">
                <a:solidFill>
                  <a:srgbClr val="FF0000"/>
                </a:solidFill>
                <a:latin typeface="Gill Sans Light" charset="0"/>
              </a:rPr>
              <a:t>Temp</a:t>
            </a:r>
            <a:r>
              <a:rPr lang="en-US" altLang="en-US" sz="2000">
                <a:latin typeface="Gill Sans Light" charset="0"/>
              </a:rPr>
              <a:t> </a:t>
            </a:r>
            <a:r>
              <a:rPr lang="en-US" altLang="en-US" sz="2000" b="1">
                <a:latin typeface="Gill Sans Light" charset="0"/>
              </a:rPr>
              <a:t>if</a:t>
            </a:r>
            <a:r>
              <a:rPr lang="en-US" altLang="en-US" sz="2000" b="1" baseline="-25000">
                <a:solidFill>
                  <a:srgbClr val="FF0000"/>
                </a:solidFill>
                <a:latin typeface="Gill Sans Light" charset="0"/>
              </a:rPr>
              <a:t>Cont</a:t>
            </a:r>
            <a:r>
              <a:rPr lang="en-US" altLang="en-US" sz="2000">
                <a:latin typeface="Gill Sans Light" charset="0"/>
              </a:rPr>
              <a:t> I need to apply the same progression to a minor scale, </a:t>
            </a:r>
            <a:r>
              <a:rPr lang="en-US" altLang="en-US" sz="2000" b="1">
                <a:latin typeface="Gill Sans Light" charset="0"/>
              </a:rPr>
              <a:t>then</a:t>
            </a:r>
            <a:r>
              <a:rPr lang="en-US" altLang="en-US" sz="2000" b="1" baseline="-25000">
                <a:solidFill>
                  <a:srgbClr val="FF0000"/>
                </a:solidFill>
                <a:latin typeface="Gill Sans Light" charset="0"/>
              </a:rPr>
              <a:t>Cont </a:t>
            </a:r>
            <a:r>
              <a:rPr lang="en-US" altLang="en-US" sz="2000">
                <a:latin typeface="Gill Sans Light" charset="0"/>
              </a:rPr>
              <a:t> should I ... In the case of circle of fifths progression, </a:t>
            </a:r>
            <a:r>
              <a:rPr lang="en-US" altLang="en-US" sz="2000" b="1">
                <a:latin typeface="Gill Sans Light" charset="0"/>
              </a:rPr>
              <a:t>if</a:t>
            </a:r>
            <a:r>
              <a:rPr lang="en-US" altLang="en-US" sz="2000" b="1" baseline="-25000">
                <a:solidFill>
                  <a:srgbClr val="FF0000"/>
                </a:solidFill>
                <a:latin typeface="Gill Sans Light" charset="0"/>
              </a:rPr>
              <a:t>Cont</a:t>
            </a:r>
            <a:r>
              <a:rPr lang="en-US" altLang="en-US" sz="2000">
                <a:latin typeface="Gill Sans Light" charset="0"/>
              </a:rPr>
              <a:t> I... </a:t>
            </a:r>
            <a:r>
              <a:rPr lang="en-US" altLang="en-US" sz="2000" b="1">
                <a:latin typeface="Gill Sans Light" charset="0"/>
              </a:rPr>
              <a:t>So</a:t>
            </a:r>
            <a:r>
              <a:rPr lang="en-US" altLang="en-US" sz="2000" b="1" baseline="-25000">
                <a:solidFill>
                  <a:srgbClr val="FF0000"/>
                </a:solidFill>
                <a:latin typeface="Gill Sans Light" charset="0"/>
              </a:rPr>
              <a:t>Cont</a:t>
            </a:r>
            <a:r>
              <a:rPr lang="en-US" altLang="en-US" sz="2000">
                <a:latin typeface="Gill Sans Light" charset="0"/>
              </a:rPr>
              <a:t> we apply VII major instead?...</a:t>
            </a:r>
          </a:p>
        </p:txBody>
      </p:sp>
      <p:sp>
        <p:nvSpPr>
          <p:cNvPr id="25604" name="Rectangle 2"/>
          <p:cNvSpPr>
            <a:spLocks noChangeArrowheads="1"/>
          </p:cNvSpPr>
          <p:nvPr/>
        </p:nvSpPr>
        <p:spPr bwMode="auto">
          <a:xfrm>
            <a:off x="457200" y="3081338"/>
            <a:ext cx="8593138" cy="287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14000"/>
              </a:lnSpc>
            </a:pPr>
            <a:r>
              <a:rPr lang="en-US" altLang="en-US" sz="2000" b="1">
                <a:latin typeface="Gill Sans Light" charset="0"/>
              </a:rPr>
              <a:t>Student 2:</a:t>
            </a:r>
            <a:r>
              <a:rPr lang="en-US" altLang="en-US" sz="2000">
                <a:latin typeface="Gill Sans Light" charset="0"/>
              </a:rPr>
              <a:t> In a minor key the chords ... are </a:t>
            </a:r>
            <a:r>
              <a:rPr lang="en-US" altLang="en-US" sz="2000" b="1">
                <a:latin typeface="Gill Sans Light" charset="0"/>
              </a:rPr>
              <a:t>as follows</a:t>
            </a:r>
            <a:r>
              <a:rPr lang="en-US" altLang="en-US" sz="2000" b="1" baseline="-25000">
                <a:solidFill>
                  <a:srgbClr val="FF0000"/>
                </a:solidFill>
                <a:latin typeface="Gill Sans Light" charset="0"/>
              </a:rPr>
              <a:t>Exp</a:t>
            </a:r>
            <a:r>
              <a:rPr lang="en-US" altLang="en-US" sz="2000">
                <a:latin typeface="Gill Sans Light" charset="0"/>
              </a:rPr>
              <a:t>..., </a:t>
            </a:r>
            <a:r>
              <a:rPr lang="en-US" altLang="en-US" sz="2000" b="1">
                <a:latin typeface="Gill Sans Light" charset="0"/>
              </a:rPr>
              <a:t>but</a:t>
            </a:r>
            <a:r>
              <a:rPr lang="en-US" altLang="en-US" sz="2000" b="1" baseline="-25000">
                <a:solidFill>
                  <a:srgbClr val="FF0000"/>
                </a:solidFill>
                <a:latin typeface="Gill Sans Light" charset="0"/>
              </a:rPr>
              <a:t>Cont</a:t>
            </a:r>
            <a:r>
              <a:rPr lang="en-US" altLang="en-US" sz="2000">
                <a:latin typeface="Gill Sans Light" charset="0"/>
              </a:rPr>
              <a:t> we ..., </a:t>
            </a:r>
            <a:r>
              <a:rPr lang="en-US" altLang="en-US" sz="2000" b="1">
                <a:latin typeface="Gill Sans Light" charset="0"/>
              </a:rPr>
              <a:t>because</a:t>
            </a:r>
            <a:r>
              <a:rPr lang="en-US" altLang="en-US" sz="2000" b="1" baseline="-25000">
                <a:solidFill>
                  <a:srgbClr val="FF0000"/>
                </a:solidFill>
                <a:latin typeface="Gill Sans Light" charset="0"/>
              </a:rPr>
              <a:t>Cont</a:t>
            </a:r>
            <a:r>
              <a:rPr lang="en-US" altLang="en-US" sz="2000">
                <a:latin typeface="Gill Sans Light" charset="0"/>
              </a:rPr>
              <a:t> dominant chords should be... The wrinkle in minor keys is that to create the V chord, you have to raise the seventh degree of the scale </a:t>
            </a:r>
            <a:r>
              <a:rPr lang="en-US" altLang="en-US" sz="2000" b="1">
                <a:latin typeface="Gill Sans Light" charset="0"/>
              </a:rPr>
              <a:t>so</a:t>
            </a:r>
            <a:r>
              <a:rPr lang="en-US" altLang="en-US" sz="2000" b="1" baseline="-25000">
                <a:solidFill>
                  <a:srgbClr val="FF0000"/>
                </a:solidFill>
                <a:latin typeface="Gill Sans Light" charset="0"/>
              </a:rPr>
              <a:t>Cont</a:t>
            </a:r>
            <a:r>
              <a:rPr lang="en-US" altLang="en-US" sz="2000">
                <a:latin typeface="Gill Sans Light" charset="0"/>
              </a:rPr>
              <a:t> in a minor you sharp the g, </a:t>
            </a:r>
            <a:r>
              <a:rPr lang="en-US" altLang="en-US" sz="2000" b="1">
                <a:latin typeface="Gill Sans Light" charset="0"/>
              </a:rPr>
              <a:t>when</a:t>
            </a:r>
            <a:r>
              <a:rPr lang="en-US" altLang="en-US" sz="2000" b="1" baseline="-25000">
                <a:solidFill>
                  <a:srgbClr val="FF0000"/>
                </a:solidFill>
                <a:latin typeface="Gill Sans Light" charset="0"/>
              </a:rPr>
              <a:t>Temp</a:t>
            </a:r>
            <a:r>
              <a:rPr lang="en-US" altLang="en-US" sz="2000">
                <a:latin typeface="Gill Sans Light" charset="0"/>
              </a:rPr>
              <a:t> it occurs in the V chord). I am not sure, </a:t>
            </a:r>
            <a:r>
              <a:rPr lang="en-US" altLang="en-US" sz="2000" b="1">
                <a:latin typeface="Gill Sans Light" charset="0"/>
              </a:rPr>
              <a:t>but</a:t>
            </a:r>
            <a:r>
              <a:rPr lang="en-US" altLang="en-US" sz="2000" b="1" baseline="-25000">
                <a:solidFill>
                  <a:srgbClr val="FF0000"/>
                </a:solidFill>
                <a:latin typeface="Gill Sans Light" charset="0"/>
              </a:rPr>
              <a:t>Exp</a:t>
            </a:r>
            <a:r>
              <a:rPr lang="en-US" altLang="en-US" sz="2000">
                <a:latin typeface="Gill Sans Light" charset="0"/>
              </a:rPr>
              <a:t> I think ... I believe you can use that chord as an substitute for the V chord in a minor key, </a:t>
            </a:r>
            <a:r>
              <a:rPr lang="en-US" altLang="en-US" sz="2000" b="1">
                <a:latin typeface="Gill Sans Light" charset="0"/>
              </a:rPr>
              <a:t>just as</a:t>
            </a:r>
            <a:r>
              <a:rPr lang="en-US" altLang="en-US" sz="2000" b="1" baseline="-25000">
                <a:solidFill>
                  <a:srgbClr val="FF0000"/>
                </a:solidFill>
                <a:latin typeface="Gill Sans Light" charset="0"/>
              </a:rPr>
              <a:t>Comp</a:t>
            </a:r>
            <a:r>
              <a:rPr lang="en-US" altLang="en-US" sz="2000">
                <a:latin typeface="Gill Sans Light" charset="0"/>
              </a:rPr>
              <a:t> you can in the major key, </a:t>
            </a:r>
            <a:r>
              <a:rPr lang="en-US" altLang="en-US" sz="2000" b="1">
                <a:latin typeface="Gill Sans Light" charset="0"/>
              </a:rPr>
              <a:t>but</a:t>
            </a:r>
            <a:r>
              <a:rPr lang="en-US" altLang="en-US" sz="2000" b="1" baseline="-25000">
                <a:solidFill>
                  <a:srgbClr val="FF0000"/>
                </a:solidFill>
                <a:latin typeface="Gill Sans Light" charset="0"/>
              </a:rPr>
              <a:t>Exp</a:t>
            </a:r>
            <a:r>
              <a:rPr lang="en-US" altLang="en-US" sz="2000">
                <a:latin typeface="Gill Sans Light" charset="0"/>
              </a:rPr>
              <a:t> I'd depend on the staff to confirm that. ...Take this with a grain of salt, </a:t>
            </a:r>
            <a:r>
              <a:rPr lang="en-US" altLang="en-US" sz="2000" b="1">
                <a:latin typeface="Gill Sans Light" charset="0"/>
              </a:rPr>
              <a:t>as</a:t>
            </a:r>
            <a:r>
              <a:rPr lang="en-US" altLang="en-US" sz="2000" b="1" baseline="-25000">
                <a:solidFill>
                  <a:srgbClr val="FF0000"/>
                </a:solidFill>
                <a:latin typeface="Gill Sans Light" charset="0"/>
              </a:rPr>
              <a:t>Cont</a:t>
            </a:r>
            <a:r>
              <a:rPr lang="en-US" altLang="en-US" sz="2000">
                <a:latin typeface="Gill Sans Light" charset="0"/>
              </a:rPr>
              <a:t> I am learning, too, </a:t>
            </a:r>
            <a:r>
              <a:rPr lang="en-US" altLang="en-US" sz="2000" b="1">
                <a:latin typeface="Gill Sans Light" charset="0"/>
              </a:rPr>
              <a:t>but</a:t>
            </a:r>
            <a:r>
              <a:rPr lang="en-US" altLang="en-US" sz="2000" b="1" baseline="-25000">
                <a:solidFill>
                  <a:srgbClr val="FF0000"/>
                </a:solidFill>
                <a:latin typeface="Gill Sans Light" charset="0"/>
              </a:rPr>
              <a:t>Exp</a:t>
            </a:r>
            <a:r>
              <a:rPr lang="en-US" altLang="en-US" sz="2000">
                <a:latin typeface="Gill Sans Light" charset="0"/>
              </a:rPr>
              <a:t> I think it is correct.</a:t>
            </a:r>
          </a:p>
        </p:txBody>
      </p:sp>
      <p:sp>
        <p:nvSpPr>
          <p:cNvPr id="25605" name="Slide Number Placeholder 1"/>
          <p:cNvSpPr txBox="1">
            <a:spLocks/>
          </p:cNvSpPr>
          <p:nvPr/>
        </p:nvSpPr>
        <p:spPr bwMode="auto">
          <a:xfrm>
            <a:off x="6553200" y="92075"/>
            <a:ext cx="213360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CFDBB2FA-5AEC-4FAD-B290-F4D13D5533C8}" type="slidenum">
              <a:rPr lang="en-US" altLang="en-US" sz="1200" b="1">
                <a:solidFill>
                  <a:srgbClr val="FFFFFF"/>
                </a:solidFill>
                <a:latin typeface="Gill Sans Light" charset="0"/>
              </a:rPr>
              <a:pPr algn="r" eaLnBrk="1" hangingPunct="1"/>
              <a:t>3</a:t>
            </a:fld>
            <a:endParaRPr lang="en-US" altLang="en-US" sz="1200" b="1">
              <a:solidFill>
                <a:srgbClr val="FFFFFF"/>
              </a:solidFill>
              <a:latin typeface="Gill Sans Light" charset="0"/>
            </a:endParaRPr>
          </a:p>
        </p:txBody>
      </p:sp>
      <p:sp>
        <p:nvSpPr>
          <p:cNvPr id="25606" name="Slide Number Placeholder 7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24D22AA6-6DD2-4FB8-8DC8-191D9014B4CB}" type="slidenum">
              <a:rPr lang="en-US" altLang="en-US">
                <a:solidFill>
                  <a:srgbClr val="FFFFFF"/>
                </a:solidFill>
                <a:latin typeface="Gill Sans Light" charset="0"/>
              </a:rPr>
              <a:pPr eaLnBrk="1" hangingPunct="1"/>
              <a:t>3</a:t>
            </a:fld>
            <a:endParaRPr lang="en-US" altLang="en-US">
              <a:solidFill>
                <a:srgbClr val="FFFFFF"/>
              </a:solidFill>
              <a:latin typeface="Gill Sans Light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Contribution</a:t>
            </a:r>
            <a:endParaRPr lang="en-US" altLang="en-US" smtClean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Use Natural Language Processing (NLP) to compute shallow discourse features from posts to better the state-of-the-art for intervention prediction</a:t>
            </a:r>
          </a:p>
          <a:p>
            <a:r>
              <a:rPr lang="en-US" altLang="en-US" smtClean="0"/>
              <a:t>Show domain-independence and hence the robustness the such features</a:t>
            </a:r>
            <a:endParaRPr lang="en-US" altLang="en-US" dirty="0" smtClean="0"/>
          </a:p>
        </p:txBody>
      </p:sp>
      <p:sp>
        <p:nvSpPr>
          <p:cNvPr id="26628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57200" y="92075"/>
            <a:ext cx="2133600" cy="2000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mtClean="0"/>
              <a:t>16 April 2018</a:t>
            </a:r>
            <a:endParaRPr lang="en-US" altLang="en-US" smtClean="0"/>
          </a:p>
        </p:txBody>
      </p:sp>
      <p:sp>
        <p:nvSpPr>
          <p:cNvPr id="2662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F5569CF7-3EA3-48FF-8716-169B89800608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 idx="4294967295"/>
          </p:nvPr>
        </p:nvSpPr>
        <p:spPr>
          <a:xfrm>
            <a:off x="471488" y="407988"/>
            <a:ext cx="8229600" cy="593725"/>
          </a:xfrm>
        </p:spPr>
        <p:txBody>
          <a:bodyPr/>
          <a:lstStyle/>
          <a:p>
            <a:r>
              <a:rPr lang="en-US" altLang="en-US" dirty="0" smtClean="0">
                <a:latin typeface="Gill Sans Light" charset="0"/>
                <a:cs typeface="Gill Sans Light" charset="0"/>
              </a:rPr>
              <a:t>Diverse Corpus</a:t>
            </a:r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031463"/>
              </p:ext>
            </p:extLst>
          </p:nvPr>
        </p:nvGraphicFramePr>
        <p:xfrm>
          <a:off x="1041400" y="1385888"/>
          <a:ext cx="6781801" cy="52709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54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361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874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8008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0262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4474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bg1"/>
                          </a:solidFill>
                          <a:latin typeface="Gill Sans Light" panose="02027200000000000000" pitchFamily="18" charset="0"/>
                          <a:ea typeface="+mn-ea"/>
                          <a:cs typeface="+mn-cs"/>
                        </a:rPr>
                        <a:t>Uni.</a:t>
                      </a:r>
                      <a:endParaRPr lang="en-US" sz="1400" kern="1200" dirty="0">
                        <a:solidFill>
                          <a:schemeClr val="bg1"/>
                        </a:solidFill>
                        <a:latin typeface="Gill Sans Light" panose="02027200000000000000" pitchFamily="18" charset="0"/>
                        <a:ea typeface="+mn-ea"/>
                        <a:cs typeface="+mn-cs"/>
                      </a:endParaRPr>
                    </a:p>
                  </a:txBody>
                  <a:tcPr marT="43807" marB="4380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bg1"/>
                          </a:solidFill>
                          <a:latin typeface="Gill Sans Light" panose="02027200000000000000" pitchFamily="18" charset="0"/>
                          <a:ea typeface="+mn-ea"/>
                          <a:cs typeface="+mn-cs"/>
                        </a:rPr>
                        <a:t>Course</a:t>
                      </a:r>
                      <a:endParaRPr lang="en-US" sz="1400" kern="1200" dirty="0">
                        <a:solidFill>
                          <a:schemeClr val="bg1"/>
                        </a:solidFill>
                        <a:latin typeface="Gill Sans Light" panose="02027200000000000000" pitchFamily="18" charset="0"/>
                        <a:ea typeface="+mn-ea"/>
                        <a:cs typeface="+mn-cs"/>
                      </a:endParaRPr>
                    </a:p>
                  </a:txBody>
                  <a:tcPr marT="43816" marB="43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bg1"/>
                          </a:solidFill>
                          <a:latin typeface="Gill Sans Light" panose="02027200000000000000" pitchFamily="18" charset="0"/>
                          <a:ea typeface="+mn-ea"/>
                          <a:cs typeface="+mn-cs"/>
                        </a:rPr>
                        <a:t># of intervened</a:t>
                      </a:r>
                      <a:endParaRPr lang="en-US" sz="1400" kern="1200" dirty="0">
                        <a:solidFill>
                          <a:schemeClr val="bg1"/>
                        </a:solidFill>
                        <a:latin typeface="Gill Sans Light" panose="02027200000000000000" pitchFamily="18" charset="0"/>
                        <a:ea typeface="+mn-ea"/>
                        <a:cs typeface="+mn-cs"/>
                      </a:endParaRPr>
                    </a:p>
                  </a:txBody>
                  <a:tcPr marT="43816" marB="43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bg1"/>
                          </a:solidFill>
                          <a:latin typeface="Gill Sans Light" panose="02027200000000000000" pitchFamily="18" charset="0"/>
                          <a:ea typeface="+mn-ea"/>
                          <a:cs typeface="+mn-cs"/>
                        </a:rPr>
                        <a:t># of non-intervened</a:t>
                      </a:r>
                      <a:endParaRPr lang="en-US" sz="1400" kern="1200" dirty="0">
                        <a:solidFill>
                          <a:schemeClr val="bg1"/>
                        </a:solidFill>
                        <a:latin typeface="Gill Sans Light" panose="02027200000000000000" pitchFamily="18" charset="0"/>
                        <a:ea typeface="+mn-ea"/>
                        <a:cs typeface="+mn-cs"/>
                      </a:endParaRPr>
                    </a:p>
                  </a:txBody>
                  <a:tcPr marT="43816" marB="43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bg1"/>
                          </a:solidFill>
                          <a:latin typeface="Gill Sans Light" panose="02027200000000000000" pitchFamily="18" charset="0"/>
                          <a:ea typeface="+mn-ea"/>
                          <a:cs typeface="+mn-cs"/>
                        </a:rPr>
                        <a:t>Intervention Ratio</a:t>
                      </a:r>
                      <a:endParaRPr lang="en-US" sz="1400" kern="1200" dirty="0">
                        <a:solidFill>
                          <a:schemeClr val="bg1"/>
                        </a:solidFill>
                        <a:latin typeface="Gill Sans Light" panose="02027200000000000000" pitchFamily="18" charset="0"/>
                        <a:ea typeface="+mn-ea"/>
                        <a:cs typeface="+mn-cs"/>
                      </a:endParaRPr>
                    </a:p>
                  </a:txBody>
                  <a:tcPr marT="43816" marB="43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9368">
                <a:tc rowSpan="4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300" b="1" kern="1200" dirty="0" smtClean="0">
                          <a:solidFill>
                            <a:schemeClr val="tx1"/>
                          </a:solidFill>
                          <a:latin typeface="Gill Sans Light" panose="02027200000000000000" pitchFamily="18" charset="0"/>
                          <a:ea typeface="+mn-ea"/>
                          <a:cs typeface="Times New Roman" panose="02020603050405020304" pitchFamily="18" charset="0"/>
                        </a:rPr>
                        <a:t>NUS</a:t>
                      </a:r>
                      <a:endParaRPr lang="en-US" sz="1300" b="1" kern="1200" dirty="0">
                        <a:solidFill>
                          <a:schemeClr val="tx1"/>
                        </a:solidFill>
                        <a:latin typeface="Gill Sans Light" panose="02027200000000000000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43807" marB="438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 smtClean="0">
                          <a:latin typeface="Gill Sans Light" panose="02027200000000000000" pitchFamily="18" charset="0"/>
                          <a:cs typeface="Times New Roman" panose="02020603050405020304" pitchFamily="18" charset="0"/>
                        </a:rPr>
                        <a:t>CLASSIC-1</a:t>
                      </a:r>
                      <a:endParaRPr lang="en-US" sz="1300" b="0" dirty="0">
                        <a:latin typeface="Gill Sans Light" panose="02027200000000000000" pitchFamily="18" charset="0"/>
                        <a:cs typeface="Times New Roman" panose="02020603050405020304" pitchFamily="18" charset="0"/>
                      </a:endParaRPr>
                    </a:p>
                  </a:txBody>
                  <a:tcPr marT="43816" marB="43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Gill Sans Light" panose="02027200000000000000" pitchFamily="18" charset="0"/>
                          <a:cs typeface="Times New Roman" panose="02020603050405020304" pitchFamily="18" charset="0"/>
                        </a:rPr>
                        <a:t>164</a:t>
                      </a:r>
                      <a:endParaRPr lang="en-US" sz="1400" dirty="0">
                        <a:latin typeface="Gill Sans Light" panose="02027200000000000000" pitchFamily="18" charset="0"/>
                        <a:cs typeface="Times New Roman" panose="02020603050405020304" pitchFamily="18" charset="0"/>
                      </a:endParaRPr>
                    </a:p>
                  </a:txBody>
                  <a:tcPr marT="43816" marB="43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Gill Sans Light" panose="02027200000000000000" pitchFamily="18" charset="0"/>
                          <a:cs typeface="Times New Roman" panose="02020603050405020304" pitchFamily="18" charset="0"/>
                        </a:rPr>
                        <a:t>527</a:t>
                      </a:r>
                      <a:endParaRPr lang="en-US" sz="1400" dirty="0">
                        <a:latin typeface="Gill Sans Light" panose="02027200000000000000" pitchFamily="18" charset="0"/>
                        <a:cs typeface="Times New Roman" panose="02020603050405020304" pitchFamily="18" charset="0"/>
                      </a:endParaRPr>
                    </a:p>
                  </a:txBody>
                  <a:tcPr marT="43816" marB="43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Gill Sans Light" panose="02027200000000000000" pitchFamily="18" charset="0"/>
                          <a:cs typeface="Times New Roman" panose="02020603050405020304" pitchFamily="18" charset="0"/>
                        </a:rPr>
                        <a:t>0.31</a:t>
                      </a:r>
                      <a:endParaRPr lang="en-US" sz="1400" dirty="0">
                        <a:latin typeface="Gill Sans Light" panose="02027200000000000000" pitchFamily="18" charset="0"/>
                        <a:cs typeface="Times New Roman" panose="02020603050405020304" pitchFamily="18" charset="0"/>
                      </a:endParaRPr>
                    </a:p>
                  </a:txBody>
                  <a:tcPr marT="43816" marB="43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9368"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500" b="1" kern="1200" dirty="0">
                        <a:solidFill>
                          <a:schemeClr val="tx1"/>
                        </a:solidFill>
                        <a:latin typeface="Gill Sans Light" panose="02027200000000000000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 smtClean="0">
                          <a:latin typeface="Gill Sans Light" panose="02027200000000000000" pitchFamily="18" charset="0"/>
                          <a:cs typeface="Times New Roman" panose="02020603050405020304" pitchFamily="18" charset="0"/>
                        </a:rPr>
                        <a:t>CLASSIC-2</a:t>
                      </a:r>
                    </a:p>
                  </a:txBody>
                  <a:tcPr marT="43816" marB="43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Gill Sans Light" panose="02027200000000000000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sz="1400" dirty="0">
                        <a:latin typeface="Gill Sans Light" panose="02027200000000000000" pitchFamily="18" charset="0"/>
                        <a:cs typeface="Times New Roman" panose="02020603050405020304" pitchFamily="18" charset="0"/>
                      </a:endParaRPr>
                    </a:p>
                  </a:txBody>
                  <a:tcPr marT="43816" marB="43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Gill Sans Light" panose="02027200000000000000" pitchFamily="18" charset="0"/>
                          <a:cs typeface="Times New Roman" panose="02020603050405020304" pitchFamily="18" charset="0"/>
                        </a:rPr>
                        <a:t>155</a:t>
                      </a:r>
                      <a:endParaRPr lang="en-US" sz="1400" dirty="0">
                        <a:latin typeface="Gill Sans Light" panose="02027200000000000000" pitchFamily="18" charset="0"/>
                        <a:cs typeface="Times New Roman" panose="02020603050405020304" pitchFamily="18" charset="0"/>
                      </a:endParaRPr>
                    </a:p>
                  </a:txBody>
                  <a:tcPr marT="43816" marB="43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Gill Sans Light" panose="02027200000000000000" pitchFamily="18" charset="0"/>
                          <a:cs typeface="Times New Roman" panose="02020603050405020304" pitchFamily="18" charset="0"/>
                        </a:rPr>
                        <a:t>0.11</a:t>
                      </a:r>
                      <a:endParaRPr lang="en-US" sz="1400" dirty="0">
                        <a:latin typeface="Gill Sans Light" panose="02027200000000000000" pitchFamily="18" charset="0"/>
                        <a:cs typeface="Times New Roman" panose="02020603050405020304" pitchFamily="18" charset="0"/>
                      </a:endParaRPr>
                    </a:p>
                  </a:txBody>
                  <a:tcPr marT="43816" marB="43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9368"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500" b="1" kern="1200" dirty="0">
                        <a:solidFill>
                          <a:schemeClr val="tx1"/>
                        </a:solidFill>
                        <a:latin typeface="Gill Sans Light" panose="02027200000000000000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 smtClean="0">
                          <a:latin typeface="Gill Sans Light" panose="02027200000000000000" pitchFamily="18" charset="0"/>
                          <a:cs typeface="Times New Roman" panose="02020603050405020304" pitchFamily="18" charset="0"/>
                        </a:rPr>
                        <a:t>REASON-1</a:t>
                      </a:r>
                      <a:endParaRPr lang="en-US" sz="1300" b="0" dirty="0">
                        <a:latin typeface="Gill Sans Light" panose="02027200000000000000" pitchFamily="18" charset="0"/>
                        <a:cs typeface="Times New Roman" panose="02020603050405020304" pitchFamily="18" charset="0"/>
                      </a:endParaRPr>
                    </a:p>
                  </a:txBody>
                  <a:tcPr marT="43816" marB="43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Gill Sans Light" panose="02027200000000000000" pitchFamily="18" charset="0"/>
                          <a:cs typeface="Times New Roman" panose="02020603050405020304" pitchFamily="18" charset="0"/>
                        </a:rPr>
                        <a:t>58</a:t>
                      </a:r>
                      <a:endParaRPr lang="en-US" sz="1400" dirty="0">
                        <a:latin typeface="Gill Sans Light" panose="02027200000000000000" pitchFamily="18" charset="0"/>
                        <a:cs typeface="Times New Roman" panose="02020603050405020304" pitchFamily="18" charset="0"/>
                      </a:endParaRPr>
                    </a:p>
                  </a:txBody>
                  <a:tcPr marT="43816" marB="43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Gill Sans Light" panose="02027200000000000000" pitchFamily="18" charset="0"/>
                          <a:cs typeface="Times New Roman" panose="02020603050405020304" pitchFamily="18" charset="0"/>
                        </a:rPr>
                        <a:t>231</a:t>
                      </a:r>
                      <a:endParaRPr lang="en-US" sz="1400" dirty="0">
                        <a:latin typeface="Gill Sans Light" panose="02027200000000000000" pitchFamily="18" charset="0"/>
                        <a:cs typeface="Times New Roman" panose="02020603050405020304" pitchFamily="18" charset="0"/>
                      </a:endParaRPr>
                    </a:p>
                  </a:txBody>
                  <a:tcPr marT="43816" marB="43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Gill Sans Light" panose="02027200000000000000" pitchFamily="18" charset="0"/>
                          <a:cs typeface="Times New Roman" panose="02020603050405020304" pitchFamily="18" charset="0"/>
                        </a:rPr>
                        <a:t>0.25</a:t>
                      </a:r>
                      <a:endParaRPr lang="en-US" sz="1400" dirty="0">
                        <a:latin typeface="Gill Sans Light" panose="02027200000000000000" pitchFamily="18" charset="0"/>
                        <a:cs typeface="Times New Roman" panose="02020603050405020304" pitchFamily="18" charset="0"/>
                      </a:endParaRPr>
                    </a:p>
                  </a:txBody>
                  <a:tcPr marT="43816" marB="43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99368"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500" b="1" kern="1200" dirty="0">
                        <a:solidFill>
                          <a:schemeClr val="tx1"/>
                        </a:solidFill>
                        <a:latin typeface="Gill Sans Light" panose="02027200000000000000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 smtClean="0">
                          <a:latin typeface="Gill Sans Light" panose="02027200000000000000" pitchFamily="18" charset="0"/>
                          <a:cs typeface="Times New Roman" panose="02020603050405020304" pitchFamily="18" charset="0"/>
                        </a:rPr>
                        <a:t>REASON-2</a:t>
                      </a:r>
                      <a:endParaRPr lang="en-US" sz="1300" b="0" dirty="0">
                        <a:latin typeface="Gill Sans Light" panose="02027200000000000000" pitchFamily="18" charset="0"/>
                        <a:cs typeface="Times New Roman" panose="02020603050405020304" pitchFamily="18" charset="0"/>
                      </a:endParaRPr>
                    </a:p>
                  </a:txBody>
                  <a:tcPr marT="43816" marB="43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Gill Sans Light" panose="02027200000000000000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en-US" sz="1400" dirty="0">
                        <a:latin typeface="Gill Sans Light" panose="02027200000000000000" pitchFamily="18" charset="0"/>
                        <a:cs typeface="Times New Roman" panose="02020603050405020304" pitchFamily="18" charset="0"/>
                      </a:endParaRPr>
                    </a:p>
                  </a:txBody>
                  <a:tcPr marT="43816" marB="43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Gill Sans Light" panose="02027200000000000000" pitchFamily="18" charset="0"/>
                          <a:cs typeface="Times New Roman" panose="02020603050405020304" pitchFamily="18" charset="0"/>
                        </a:rPr>
                        <a:t>265</a:t>
                      </a:r>
                      <a:endParaRPr lang="en-US" sz="1400" dirty="0">
                        <a:latin typeface="Gill Sans Light" panose="02027200000000000000" pitchFamily="18" charset="0"/>
                        <a:cs typeface="Times New Roman" panose="02020603050405020304" pitchFamily="18" charset="0"/>
                      </a:endParaRPr>
                    </a:p>
                  </a:txBody>
                  <a:tcPr marT="43816" marB="43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Gill Sans Light" panose="02027200000000000000" pitchFamily="18" charset="0"/>
                          <a:cs typeface="Times New Roman" panose="02020603050405020304" pitchFamily="18" charset="0"/>
                        </a:rPr>
                        <a:t>0.15</a:t>
                      </a:r>
                      <a:endParaRPr lang="en-US" sz="1400" dirty="0">
                        <a:latin typeface="Gill Sans Light" panose="02027200000000000000" pitchFamily="18" charset="0"/>
                        <a:cs typeface="Times New Roman" panose="02020603050405020304" pitchFamily="18" charset="0"/>
                      </a:endParaRPr>
                    </a:p>
                  </a:txBody>
                  <a:tcPr marT="43816" marB="43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99368">
                <a:tc rowSpan="10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300" b="1" kern="1200" smtClean="0">
                          <a:solidFill>
                            <a:schemeClr val="tx1"/>
                          </a:solidFill>
                          <a:latin typeface="Gill Sans Light" panose="02027200000000000000" pitchFamily="18" charset="0"/>
                          <a:ea typeface="+mn-ea"/>
                          <a:cs typeface="Times New Roman" panose="02020603050405020304" pitchFamily="18" charset="0"/>
                        </a:rPr>
                        <a:t>Pitt</a:t>
                      </a:r>
                      <a:endParaRPr lang="en-US" sz="1300" b="1" kern="1200" dirty="0">
                        <a:solidFill>
                          <a:schemeClr val="tx1"/>
                        </a:solidFill>
                        <a:latin typeface="Gill Sans Light" panose="02027200000000000000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43807" marB="438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 smtClean="0">
                          <a:latin typeface="Gill Sans Light" panose="02027200000000000000" pitchFamily="18" charset="0"/>
                          <a:cs typeface="Times New Roman" panose="02020603050405020304" pitchFamily="18" charset="0"/>
                        </a:rPr>
                        <a:t>ACCTALK</a:t>
                      </a:r>
                      <a:endParaRPr lang="en-US" sz="1300" b="0" dirty="0">
                        <a:latin typeface="Gill Sans Light" panose="02027200000000000000" pitchFamily="18" charset="0"/>
                        <a:cs typeface="Times New Roman" panose="02020603050405020304" pitchFamily="18" charset="0"/>
                      </a:endParaRPr>
                    </a:p>
                  </a:txBody>
                  <a:tcPr marT="43816" marB="43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Gill Sans Light" panose="02027200000000000000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en-US" sz="1400" dirty="0">
                        <a:latin typeface="Gill Sans Light" panose="02027200000000000000" pitchFamily="18" charset="0"/>
                        <a:cs typeface="Times New Roman" panose="02020603050405020304" pitchFamily="18" charset="0"/>
                      </a:endParaRPr>
                    </a:p>
                  </a:txBody>
                  <a:tcPr marT="43816" marB="43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Gill Sans Light" panose="02027200000000000000" pitchFamily="18" charset="0"/>
                          <a:cs typeface="Times New Roman" panose="02020603050405020304" pitchFamily="18" charset="0"/>
                        </a:rPr>
                        <a:t>254</a:t>
                      </a:r>
                      <a:endParaRPr lang="en-US" sz="1400" dirty="0">
                        <a:latin typeface="Gill Sans Light" panose="02027200000000000000" pitchFamily="18" charset="0"/>
                        <a:cs typeface="Times New Roman" panose="02020603050405020304" pitchFamily="18" charset="0"/>
                      </a:endParaRPr>
                    </a:p>
                  </a:txBody>
                  <a:tcPr marT="43816" marB="43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Gill Sans Light" panose="02027200000000000000" pitchFamily="18" charset="0"/>
                          <a:cs typeface="Times New Roman" panose="02020603050405020304" pitchFamily="18" charset="0"/>
                        </a:rPr>
                        <a:t>0.39</a:t>
                      </a:r>
                      <a:endParaRPr lang="en-US" sz="1400" dirty="0">
                        <a:latin typeface="Gill Sans Light" panose="02027200000000000000" pitchFamily="18" charset="0"/>
                        <a:cs typeface="Times New Roman" panose="02020603050405020304" pitchFamily="18" charset="0"/>
                      </a:endParaRPr>
                    </a:p>
                  </a:txBody>
                  <a:tcPr marT="43816" marB="43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99368"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500" b="1" kern="1200" dirty="0">
                        <a:solidFill>
                          <a:schemeClr val="tx1"/>
                        </a:solidFill>
                        <a:latin typeface="Gill Sans Light" panose="02027200000000000000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 smtClean="0">
                          <a:latin typeface="Gill Sans Light" panose="02027200000000000000" pitchFamily="18" charset="0"/>
                          <a:cs typeface="Times New Roman" panose="02020603050405020304" pitchFamily="18" charset="0"/>
                        </a:rPr>
                        <a:t>CLINICAL-1</a:t>
                      </a:r>
                      <a:endParaRPr lang="en-US" sz="1300" b="0" dirty="0">
                        <a:latin typeface="Gill Sans Light" panose="02027200000000000000" pitchFamily="18" charset="0"/>
                        <a:cs typeface="Times New Roman" panose="02020603050405020304" pitchFamily="18" charset="0"/>
                      </a:endParaRPr>
                    </a:p>
                  </a:txBody>
                  <a:tcPr marT="43816" marB="43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Gill Sans Light" panose="02027200000000000000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en-US" sz="1400" dirty="0">
                        <a:latin typeface="Gill Sans Light" panose="02027200000000000000" pitchFamily="18" charset="0"/>
                        <a:cs typeface="Times New Roman" panose="02020603050405020304" pitchFamily="18" charset="0"/>
                      </a:endParaRPr>
                    </a:p>
                  </a:txBody>
                  <a:tcPr marT="43816" marB="43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Gill Sans Light" panose="02027200000000000000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en-US" sz="1400" dirty="0">
                        <a:latin typeface="Gill Sans Light" panose="02027200000000000000" pitchFamily="18" charset="0"/>
                        <a:cs typeface="Times New Roman" panose="02020603050405020304" pitchFamily="18" charset="0"/>
                      </a:endParaRPr>
                    </a:p>
                  </a:txBody>
                  <a:tcPr marT="43816" marB="43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Gill Sans Light" panose="02027200000000000000" pitchFamily="18" charset="0"/>
                          <a:cs typeface="Times New Roman" panose="02020603050405020304" pitchFamily="18" charset="0"/>
                        </a:rPr>
                        <a:t>0.73</a:t>
                      </a:r>
                      <a:endParaRPr lang="en-US" sz="1400" dirty="0">
                        <a:latin typeface="Gill Sans Light" panose="02027200000000000000" pitchFamily="18" charset="0"/>
                        <a:cs typeface="Times New Roman" panose="02020603050405020304" pitchFamily="18" charset="0"/>
                      </a:endParaRPr>
                    </a:p>
                  </a:txBody>
                  <a:tcPr marT="43816" marB="43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99368"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500" b="1" kern="1200" dirty="0">
                        <a:solidFill>
                          <a:schemeClr val="tx1"/>
                        </a:solidFill>
                        <a:latin typeface="Gill Sans Light" panose="02027200000000000000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 smtClean="0">
                          <a:latin typeface="Gill Sans Light" panose="02027200000000000000" pitchFamily="18" charset="0"/>
                          <a:cs typeface="Times New Roman" panose="02020603050405020304" pitchFamily="18" charset="0"/>
                        </a:rPr>
                        <a:t>CLINICAL-2</a:t>
                      </a:r>
                      <a:endParaRPr lang="en-US" sz="1300" b="0" dirty="0">
                        <a:latin typeface="Gill Sans Light" panose="02027200000000000000" pitchFamily="18" charset="0"/>
                        <a:cs typeface="Times New Roman" panose="02020603050405020304" pitchFamily="18" charset="0"/>
                      </a:endParaRPr>
                    </a:p>
                  </a:txBody>
                  <a:tcPr marT="43816" marB="43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Gill Sans Light" panose="02027200000000000000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en-US" sz="1400" dirty="0">
                        <a:latin typeface="Gill Sans Light" panose="02027200000000000000" pitchFamily="18" charset="0"/>
                        <a:cs typeface="Times New Roman" panose="02020603050405020304" pitchFamily="18" charset="0"/>
                      </a:endParaRPr>
                    </a:p>
                  </a:txBody>
                  <a:tcPr marT="43816" marB="43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Gill Sans Light" panose="02027200000000000000" pitchFamily="18" charset="0"/>
                          <a:cs typeface="Times New Roman" panose="02020603050405020304" pitchFamily="18" charset="0"/>
                        </a:rPr>
                        <a:t>82</a:t>
                      </a:r>
                      <a:endParaRPr lang="en-US" sz="1400" dirty="0">
                        <a:latin typeface="Gill Sans Light" panose="02027200000000000000" pitchFamily="18" charset="0"/>
                        <a:cs typeface="Times New Roman" panose="02020603050405020304" pitchFamily="18" charset="0"/>
                      </a:endParaRPr>
                    </a:p>
                  </a:txBody>
                  <a:tcPr marT="43816" marB="43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Gill Sans Light" panose="02027200000000000000" pitchFamily="18" charset="0"/>
                          <a:cs typeface="Times New Roman" panose="02020603050405020304" pitchFamily="18" charset="0"/>
                        </a:rPr>
                        <a:t>0.39</a:t>
                      </a:r>
                      <a:endParaRPr lang="en-US" sz="1400" dirty="0">
                        <a:latin typeface="Gill Sans Light" panose="02027200000000000000" pitchFamily="18" charset="0"/>
                        <a:cs typeface="Times New Roman" panose="02020603050405020304" pitchFamily="18" charset="0"/>
                      </a:endParaRPr>
                    </a:p>
                  </a:txBody>
                  <a:tcPr marT="43816" marB="43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99368"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500" b="1" kern="1200" dirty="0">
                        <a:solidFill>
                          <a:schemeClr val="tx1"/>
                        </a:solidFill>
                        <a:latin typeface="Gill Sans Light" panose="02027200000000000000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 smtClean="0">
                          <a:latin typeface="Gill Sans Light" panose="02027200000000000000" pitchFamily="18" charset="0"/>
                          <a:cs typeface="Times New Roman" panose="02020603050405020304" pitchFamily="18" charset="0"/>
                        </a:rPr>
                        <a:t>DISASTER-1</a:t>
                      </a:r>
                      <a:endParaRPr lang="en-US" sz="1300" b="0" dirty="0">
                        <a:latin typeface="Gill Sans Light" panose="02027200000000000000" pitchFamily="18" charset="0"/>
                        <a:cs typeface="Times New Roman" panose="02020603050405020304" pitchFamily="18" charset="0"/>
                      </a:endParaRPr>
                    </a:p>
                  </a:txBody>
                  <a:tcPr marT="43816" marB="43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Gill Sans Light" panose="02027200000000000000" pitchFamily="18" charset="0"/>
                          <a:cs typeface="Times New Roman" panose="02020603050405020304" pitchFamily="18" charset="0"/>
                        </a:rPr>
                        <a:t>81</a:t>
                      </a:r>
                      <a:endParaRPr lang="en-US" sz="1400" dirty="0">
                        <a:latin typeface="Gill Sans Light" panose="02027200000000000000" pitchFamily="18" charset="0"/>
                        <a:cs typeface="Times New Roman" panose="02020603050405020304" pitchFamily="18" charset="0"/>
                      </a:endParaRPr>
                    </a:p>
                  </a:txBody>
                  <a:tcPr marT="43816" marB="43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Gill Sans Light" panose="02027200000000000000" pitchFamily="18" charset="0"/>
                          <a:cs typeface="Times New Roman" panose="02020603050405020304" pitchFamily="18" charset="0"/>
                        </a:rPr>
                        <a:t>2,332</a:t>
                      </a:r>
                      <a:endParaRPr lang="en-US" sz="1400" dirty="0">
                        <a:latin typeface="Gill Sans Light" panose="02027200000000000000" pitchFamily="18" charset="0"/>
                        <a:cs typeface="Times New Roman" panose="02020603050405020304" pitchFamily="18" charset="0"/>
                      </a:endParaRPr>
                    </a:p>
                  </a:txBody>
                  <a:tcPr marT="43816" marB="43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Gill Sans Light" panose="02027200000000000000" pitchFamily="18" charset="0"/>
                          <a:cs typeface="Times New Roman" panose="02020603050405020304" pitchFamily="18" charset="0"/>
                        </a:rPr>
                        <a:t>0.03</a:t>
                      </a:r>
                      <a:endParaRPr lang="en-US" sz="1400" dirty="0">
                        <a:latin typeface="Gill Sans Light" panose="02027200000000000000" pitchFamily="18" charset="0"/>
                        <a:cs typeface="Times New Roman" panose="02020603050405020304" pitchFamily="18" charset="0"/>
                      </a:endParaRPr>
                    </a:p>
                  </a:txBody>
                  <a:tcPr marT="43816" marB="43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99368"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500" b="1" kern="1200" dirty="0">
                        <a:solidFill>
                          <a:schemeClr val="tx1"/>
                        </a:solidFill>
                        <a:latin typeface="Gill Sans Light" panose="02027200000000000000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 smtClean="0">
                          <a:latin typeface="Gill Sans Light" panose="02027200000000000000" pitchFamily="18" charset="0"/>
                          <a:cs typeface="Times New Roman" panose="02020603050405020304" pitchFamily="18" charset="0"/>
                        </a:rPr>
                        <a:t>DISASTER-2</a:t>
                      </a:r>
                      <a:endParaRPr lang="en-US" sz="1300" b="0" dirty="0">
                        <a:latin typeface="Gill Sans Light" panose="02027200000000000000" pitchFamily="18" charset="0"/>
                        <a:cs typeface="Times New Roman" panose="02020603050405020304" pitchFamily="18" charset="0"/>
                      </a:endParaRPr>
                    </a:p>
                  </a:txBody>
                  <a:tcPr marT="43816" marB="43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Gill Sans Light" panose="02027200000000000000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en-US" sz="1400" dirty="0">
                        <a:latin typeface="Gill Sans Light" panose="02027200000000000000" pitchFamily="18" charset="0"/>
                        <a:cs typeface="Times New Roman" panose="02020603050405020304" pitchFamily="18" charset="0"/>
                      </a:endParaRPr>
                    </a:p>
                  </a:txBody>
                  <a:tcPr marT="43816" marB="43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Gill Sans Light" panose="02027200000000000000" pitchFamily="18" charset="0"/>
                          <a:cs typeface="Times New Roman" panose="02020603050405020304" pitchFamily="18" charset="0"/>
                        </a:rPr>
                        <a:t>718</a:t>
                      </a:r>
                      <a:endParaRPr lang="en-US" sz="1400" dirty="0">
                        <a:latin typeface="Gill Sans Light" panose="02027200000000000000" pitchFamily="18" charset="0"/>
                        <a:cs typeface="Times New Roman" panose="02020603050405020304" pitchFamily="18" charset="0"/>
                      </a:endParaRPr>
                    </a:p>
                  </a:txBody>
                  <a:tcPr marT="43816" marB="43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Gill Sans Light" panose="02027200000000000000" pitchFamily="18" charset="0"/>
                          <a:cs typeface="Times New Roman" panose="02020603050405020304" pitchFamily="18" charset="0"/>
                        </a:rPr>
                        <a:t>0.07</a:t>
                      </a:r>
                      <a:endParaRPr lang="en-US" sz="1400" dirty="0">
                        <a:latin typeface="Gill Sans Light" panose="02027200000000000000" pitchFamily="18" charset="0"/>
                        <a:cs typeface="Times New Roman" panose="02020603050405020304" pitchFamily="18" charset="0"/>
                      </a:endParaRPr>
                    </a:p>
                  </a:txBody>
                  <a:tcPr marT="43816" marB="43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99368"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500" b="1" kern="1200" dirty="0">
                        <a:solidFill>
                          <a:schemeClr val="tx1"/>
                        </a:solidFill>
                        <a:latin typeface="Gill Sans Light" panose="02027200000000000000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 smtClean="0">
                          <a:latin typeface="Gill Sans Light" panose="02027200000000000000" pitchFamily="18" charset="0"/>
                          <a:cs typeface="Times New Roman" panose="02020603050405020304" pitchFamily="18" charset="0"/>
                        </a:rPr>
                        <a:t>DISASTER-3</a:t>
                      </a:r>
                      <a:endParaRPr lang="en-US" sz="1300" b="0" dirty="0">
                        <a:latin typeface="Gill Sans Light" panose="02027200000000000000" pitchFamily="18" charset="0"/>
                        <a:cs typeface="Times New Roman" panose="02020603050405020304" pitchFamily="18" charset="0"/>
                      </a:endParaRPr>
                    </a:p>
                  </a:txBody>
                  <a:tcPr marT="43816" marB="43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Gill Sans Light" panose="02027200000000000000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US" sz="1400" dirty="0">
                        <a:latin typeface="Gill Sans Light" panose="02027200000000000000" pitchFamily="18" charset="0"/>
                        <a:cs typeface="Times New Roman" panose="02020603050405020304" pitchFamily="18" charset="0"/>
                      </a:endParaRPr>
                    </a:p>
                  </a:txBody>
                  <a:tcPr marT="43816" marB="43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Gill Sans Light" panose="02027200000000000000" pitchFamily="18" charset="0"/>
                          <a:cs typeface="Times New Roman" panose="02020603050405020304" pitchFamily="18" charset="0"/>
                        </a:rPr>
                        <a:t>960</a:t>
                      </a:r>
                      <a:endParaRPr lang="en-US" sz="1400" dirty="0">
                        <a:latin typeface="Gill Sans Light" panose="02027200000000000000" pitchFamily="18" charset="0"/>
                        <a:cs typeface="Times New Roman" panose="02020603050405020304" pitchFamily="18" charset="0"/>
                      </a:endParaRPr>
                    </a:p>
                  </a:txBody>
                  <a:tcPr marT="43816" marB="43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Gill Sans Light" panose="02027200000000000000" pitchFamily="18" charset="0"/>
                          <a:cs typeface="Times New Roman" panose="02020603050405020304" pitchFamily="18" charset="0"/>
                        </a:rPr>
                        <a:t>0.02</a:t>
                      </a:r>
                      <a:endParaRPr lang="en-US" sz="1400" dirty="0">
                        <a:latin typeface="Gill Sans Light" panose="02027200000000000000" pitchFamily="18" charset="0"/>
                        <a:cs typeface="Times New Roman" panose="02020603050405020304" pitchFamily="18" charset="0"/>
                      </a:endParaRPr>
                    </a:p>
                  </a:txBody>
                  <a:tcPr marT="43816" marB="43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99368"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500" b="1" kern="1200" dirty="0">
                        <a:solidFill>
                          <a:schemeClr val="tx1"/>
                        </a:solidFill>
                        <a:latin typeface="Gill Sans Light" panose="02027200000000000000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 smtClean="0">
                          <a:latin typeface="Gill Sans Light" panose="02027200000000000000" pitchFamily="18" charset="0"/>
                          <a:cs typeface="Times New Roman" panose="02020603050405020304" pitchFamily="18" charset="0"/>
                        </a:rPr>
                        <a:t>NUCLEAR-1</a:t>
                      </a:r>
                      <a:endParaRPr lang="en-US" sz="1300" b="0" dirty="0">
                        <a:latin typeface="Gill Sans Light" panose="02027200000000000000" pitchFamily="18" charset="0"/>
                        <a:cs typeface="Times New Roman" panose="02020603050405020304" pitchFamily="18" charset="0"/>
                      </a:endParaRPr>
                    </a:p>
                  </a:txBody>
                  <a:tcPr marT="43816" marB="43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Gill Sans Light" panose="02027200000000000000" pitchFamily="18" charset="0"/>
                          <a:cs typeface="Times New Roman" panose="02020603050405020304" pitchFamily="18" charset="0"/>
                        </a:rPr>
                        <a:t>272</a:t>
                      </a:r>
                      <a:endParaRPr lang="en-US" sz="1400" dirty="0">
                        <a:latin typeface="Gill Sans Light" panose="02027200000000000000" pitchFamily="18" charset="0"/>
                        <a:cs typeface="Times New Roman" panose="02020603050405020304" pitchFamily="18" charset="0"/>
                      </a:endParaRPr>
                    </a:p>
                  </a:txBody>
                  <a:tcPr marT="43816" marB="43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Gill Sans Light" panose="02027200000000000000" pitchFamily="18" charset="0"/>
                          <a:cs typeface="Times New Roman" panose="02020603050405020304" pitchFamily="18" charset="0"/>
                        </a:rPr>
                        <a:t>779</a:t>
                      </a:r>
                      <a:endParaRPr lang="en-US" sz="1400" dirty="0">
                        <a:latin typeface="Gill Sans Light" panose="02027200000000000000" pitchFamily="18" charset="0"/>
                        <a:cs typeface="Times New Roman" panose="02020603050405020304" pitchFamily="18" charset="0"/>
                      </a:endParaRPr>
                    </a:p>
                  </a:txBody>
                  <a:tcPr marT="43816" marB="43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Gill Sans Light" panose="02027200000000000000" pitchFamily="18" charset="0"/>
                          <a:cs typeface="Times New Roman" panose="02020603050405020304" pitchFamily="18" charset="0"/>
                        </a:rPr>
                        <a:t>0.35</a:t>
                      </a:r>
                      <a:endParaRPr lang="en-US" sz="1400" dirty="0">
                        <a:latin typeface="Gill Sans Light" panose="02027200000000000000" pitchFamily="18" charset="0"/>
                        <a:cs typeface="Times New Roman" panose="02020603050405020304" pitchFamily="18" charset="0"/>
                      </a:endParaRPr>
                    </a:p>
                  </a:txBody>
                  <a:tcPr marT="43816" marB="43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99368"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500" b="1" kern="1200" dirty="0">
                        <a:solidFill>
                          <a:schemeClr val="tx1"/>
                        </a:solidFill>
                        <a:latin typeface="Gill Sans Light" panose="02027200000000000000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 smtClean="0">
                          <a:latin typeface="Gill Sans Light" panose="02027200000000000000" pitchFamily="18" charset="0"/>
                          <a:cs typeface="Times New Roman" panose="02020603050405020304" pitchFamily="18" charset="0"/>
                        </a:rPr>
                        <a:t>NUCLEAR-2</a:t>
                      </a:r>
                      <a:endParaRPr lang="en-US" sz="1300" b="0" dirty="0">
                        <a:latin typeface="Gill Sans Light" panose="02027200000000000000" pitchFamily="18" charset="0"/>
                        <a:cs typeface="Times New Roman" panose="02020603050405020304" pitchFamily="18" charset="0"/>
                      </a:endParaRPr>
                    </a:p>
                  </a:txBody>
                  <a:tcPr marT="43816" marB="43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Gill Sans Light" panose="02027200000000000000" pitchFamily="18" charset="0"/>
                          <a:cs typeface="Times New Roman" panose="02020603050405020304" pitchFamily="18" charset="0"/>
                        </a:rPr>
                        <a:t>93</a:t>
                      </a:r>
                      <a:endParaRPr lang="en-US" sz="1400" dirty="0">
                        <a:latin typeface="Gill Sans Light" panose="02027200000000000000" pitchFamily="18" charset="0"/>
                        <a:cs typeface="Times New Roman" panose="02020603050405020304" pitchFamily="18" charset="0"/>
                      </a:endParaRPr>
                    </a:p>
                  </a:txBody>
                  <a:tcPr marT="43816" marB="43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Gill Sans Light" panose="02027200000000000000" pitchFamily="18" charset="0"/>
                          <a:cs typeface="Times New Roman" panose="02020603050405020304" pitchFamily="18" charset="0"/>
                        </a:rPr>
                        <a:t>255</a:t>
                      </a:r>
                      <a:endParaRPr lang="en-US" sz="1400" dirty="0">
                        <a:latin typeface="Gill Sans Light" panose="02027200000000000000" pitchFamily="18" charset="0"/>
                        <a:cs typeface="Times New Roman" panose="02020603050405020304" pitchFamily="18" charset="0"/>
                      </a:endParaRPr>
                    </a:p>
                  </a:txBody>
                  <a:tcPr marT="43816" marB="43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Gill Sans Light" panose="02027200000000000000" pitchFamily="18" charset="0"/>
                          <a:cs typeface="Times New Roman" panose="02020603050405020304" pitchFamily="18" charset="0"/>
                        </a:rPr>
                        <a:t>0.36</a:t>
                      </a:r>
                      <a:endParaRPr lang="en-US" sz="1400" dirty="0">
                        <a:latin typeface="Gill Sans Light" panose="02027200000000000000" pitchFamily="18" charset="0"/>
                        <a:cs typeface="Times New Roman" panose="02020603050405020304" pitchFamily="18" charset="0"/>
                      </a:endParaRPr>
                    </a:p>
                  </a:txBody>
                  <a:tcPr marT="43816" marB="43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99368"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500" b="1" kern="1200" dirty="0">
                        <a:solidFill>
                          <a:schemeClr val="tx1"/>
                        </a:solidFill>
                        <a:latin typeface="Gill Sans Light" panose="02027200000000000000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 smtClean="0">
                          <a:latin typeface="Gill Sans Light" panose="02027200000000000000" pitchFamily="18" charset="0"/>
                          <a:cs typeface="Times New Roman" panose="02020603050405020304" pitchFamily="18" charset="0"/>
                        </a:rPr>
                        <a:t>NUTRITION-1</a:t>
                      </a:r>
                      <a:endParaRPr lang="en-US" sz="1300" b="0" dirty="0">
                        <a:latin typeface="Gill Sans Light" panose="02027200000000000000" pitchFamily="18" charset="0"/>
                        <a:cs typeface="Times New Roman" panose="02020603050405020304" pitchFamily="18" charset="0"/>
                      </a:endParaRPr>
                    </a:p>
                  </a:txBody>
                  <a:tcPr marT="43816" marB="43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Gill Sans Light" panose="02027200000000000000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en-US" sz="1400" dirty="0">
                        <a:latin typeface="Gill Sans Light" panose="02027200000000000000" pitchFamily="18" charset="0"/>
                        <a:cs typeface="Times New Roman" panose="02020603050405020304" pitchFamily="18" charset="0"/>
                      </a:endParaRPr>
                    </a:p>
                  </a:txBody>
                  <a:tcPr marT="43816" marB="43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Gill Sans Light" panose="02027200000000000000" pitchFamily="18" charset="0"/>
                          <a:cs typeface="Times New Roman" panose="02020603050405020304" pitchFamily="18" charset="0"/>
                        </a:rPr>
                        <a:t>2,346</a:t>
                      </a:r>
                      <a:endParaRPr lang="en-US" sz="1400" dirty="0">
                        <a:latin typeface="Gill Sans Light" panose="02027200000000000000" pitchFamily="18" charset="0"/>
                        <a:cs typeface="Times New Roman" panose="02020603050405020304" pitchFamily="18" charset="0"/>
                      </a:endParaRPr>
                    </a:p>
                  </a:txBody>
                  <a:tcPr marT="43816" marB="43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Gill Sans Light" panose="02027200000000000000" pitchFamily="18" charset="0"/>
                          <a:cs typeface="Times New Roman" panose="02020603050405020304" pitchFamily="18" charset="0"/>
                        </a:rPr>
                        <a:t>0.04</a:t>
                      </a:r>
                      <a:endParaRPr lang="en-US" sz="1400" dirty="0">
                        <a:latin typeface="Gill Sans Light" panose="02027200000000000000" pitchFamily="18" charset="0"/>
                        <a:cs typeface="Times New Roman" panose="02020603050405020304" pitchFamily="18" charset="0"/>
                      </a:endParaRPr>
                    </a:p>
                  </a:txBody>
                  <a:tcPr marT="43816" marB="43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06669"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500" b="1" kern="1200" dirty="0">
                        <a:solidFill>
                          <a:schemeClr val="tx1"/>
                        </a:solidFill>
                        <a:latin typeface="Gill Sans Light" panose="02027200000000000000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>
                          <a:latin typeface="Gill Sans Light" panose="02027200000000000000" pitchFamily="18" charset="0"/>
                          <a:cs typeface="Times New Roman" panose="02020603050405020304" pitchFamily="18" charset="0"/>
                        </a:rPr>
                        <a:t>NUTRITION-2</a:t>
                      </a:r>
                      <a:endParaRPr lang="en-US" sz="1400" b="0" dirty="0">
                        <a:latin typeface="Gill Sans Light" panose="02027200000000000000" pitchFamily="18" charset="0"/>
                        <a:cs typeface="Times New Roman" panose="02020603050405020304" pitchFamily="18" charset="0"/>
                      </a:endParaRPr>
                    </a:p>
                  </a:txBody>
                  <a:tcPr marT="43816" marB="43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Gill Sans Light" panose="02027200000000000000" pitchFamily="18" charset="0"/>
                          <a:cs typeface="Times New Roman" panose="02020603050405020304" pitchFamily="18" charset="0"/>
                        </a:rPr>
                        <a:t>73</a:t>
                      </a:r>
                      <a:endParaRPr lang="en-US" sz="1400" dirty="0">
                        <a:latin typeface="Gill Sans Light" panose="02027200000000000000" pitchFamily="18" charset="0"/>
                        <a:cs typeface="Times New Roman" panose="02020603050405020304" pitchFamily="18" charset="0"/>
                      </a:endParaRPr>
                    </a:p>
                  </a:txBody>
                  <a:tcPr marT="43816" marB="43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Gill Sans Light" panose="02027200000000000000" pitchFamily="18" charset="0"/>
                          <a:cs typeface="Times New Roman" panose="02020603050405020304" pitchFamily="18" charset="0"/>
                        </a:rPr>
                        <a:t>1,475</a:t>
                      </a:r>
                      <a:endParaRPr lang="en-US" sz="1400" dirty="0">
                        <a:latin typeface="Gill Sans Light" panose="02027200000000000000" pitchFamily="18" charset="0"/>
                        <a:cs typeface="Times New Roman" panose="02020603050405020304" pitchFamily="18" charset="0"/>
                      </a:endParaRPr>
                    </a:p>
                  </a:txBody>
                  <a:tcPr marT="43816" marB="43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Gill Sans Light" panose="02027200000000000000" pitchFamily="18" charset="0"/>
                          <a:cs typeface="Times New Roman" panose="02020603050405020304" pitchFamily="18" charset="0"/>
                        </a:rPr>
                        <a:t>0.04</a:t>
                      </a:r>
                      <a:endParaRPr lang="en-US" sz="1400" dirty="0">
                        <a:latin typeface="Gill Sans Light" panose="02027200000000000000" pitchFamily="18" charset="0"/>
                        <a:cs typeface="Times New Roman" panose="02020603050405020304" pitchFamily="18" charset="0"/>
                      </a:endParaRPr>
                    </a:p>
                  </a:txBody>
                  <a:tcPr marT="43816" marB="43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3066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400" kern="1200" dirty="0">
                        <a:solidFill>
                          <a:schemeClr val="bg1"/>
                        </a:solidFill>
                        <a:latin typeface="Gill Sans Light" panose="02027200000000000000" pitchFamily="18" charset="0"/>
                        <a:ea typeface="+mn-ea"/>
                        <a:cs typeface="+mn-cs"/>
                      </a:endParaRPr>
                    </a:p>
                  </a:txBody>
                  <a:tcPr marT="43807" marB="438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kern="1200" dirty="0" smtClean="0">
                          <a:solidFill>
                            <a:schemeClr val="bg1"/>
                          </a:solidFill>
                          <a:latin typeface="Gill Sans Light" panose="02027200000000000000" pitchFamily="18" charset="0"/>
                          <a:ea typeface="+mn-ea"/>
                          <a:cs typeface="+mn-cs"/>
                        </a:rPr>
                        <a:t>TOTAL</a:t>
                      </a:r>
                      <a:endParaRPr lang="en-US" sz="1400" b="1" kern="1200" dirty="0">
                        <a:solidFill>
                          <a:schemeClr val="bg1"/>
                        </a:solidFill>
                        <a:latin typeface="Gill Sans Light" panose="02027200000000000000" pitchFamily="18" charset="0"/>
                        <a:ea typeface="+mn-ea"/>
                        <a:cs typeface="+mn-cs"/>
                      </a:endParaRPr>
                    </a:p>
                  </a:txBody>
                  <a:tcPr marT="43816" marB="43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kern="1200" dirty="0" smtClean="0">
                          <a:solidFill>
                            <a:schemeClr val="bg1"/>
                          </a:solidFill>
                          <a:latin typeface="Gill Sans Light" panose="02027200000000000000" pitchFamily="18" charset="0"/>
                          <a:ea typeface="+mn-ea"/>
                          <a:cs typeface="+mn-cs"/>
                        </a:rPr>
                        <a:t>1,130</a:t>
                      </a:r>
                      <a:endParaRPr lang="en-US" sz="1400" b="1" kern="1200" dirty="0">
                        <a:solidFill>
                          <a:schemeClr val="bg1"/>
                        </a:solidFill>
                        <a:latin typeface="Gill Sans Light" panose="02027200000000000000" pitchFamily="18" charset="0"/>
                        <a:ea typeface="+mn-ea"/>
                        <a:cs typeface="+mn-cs"/>
                      </a:endParaRPr>
                    </a:p>
                  </a:txBody>
                  <a:tcPr marT="43816" marB="43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kern="1200" dirty="0" smtClean="0">
                          <a:solidFill>
                            <a:schemeClr val="bg1"/>
                          </a:solidFill>
                          <a:latin typeface="Gill Sans Light" panose="02027200000000000000" pitchFamily="18" charset="0"/>
                          <a:ea typeface="+mn-ea"/>
                          <a:cs typeface="+mn-cs"/>
                        </a:rPr>
                        <a:t>10,424</a:t>
                      </a:r>
                      <a:endParaRPr lang="en-US" sz="1400" b="1" kern="1200" dirty="0">
                        <a:solidFill>
                          <a:schemeClr val="bg1"/>
                        </a:solidFill>
                        <a:latin typeface="Gill Sans Light" panose="02027200000000000000" pitchFamily="18" charset="0"/>
                        <a:ea typeface="+mn-ea"/>
                        <a:cs typeface="+mn-cs"/>
                      </a:endParaRPr>
                    </a:p>
                  </a:txBody>
                  <a:tcPr marT="43816" marB="43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kern="1200" dirty="0">
                        <a:solidFill>
                          <a:schemeClr val="bg1"/>
                        </a:solidFill>
                        <a:latin typeface="Gill Sans Light" panose="02027200000000000000" pitchFamily="18" charset="0"/>
                        <a:ea typeface="+mn-ea"/>
                        <a:cs typeface="+mn-cs"/>
                      </a:endParaRPr>
                    </a:p>
                  </a:txBody>
                  <a:tcPr marT="43816" marB="438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  <p:sp>
        <p:nvSpPr>
          <p:cNvPr id="28768" name="Title 1"/>
          <p:cNvSpPr txBox="1">
            <a:spLocks/>
          </p:cNvSpPr>
          <p:nvPr/>
        </p:nvSpPr>
        <p:spPr bwMode="auto">
          <a:xfrm>
            <a:off x="233363" y="950913"/>
            <a:ext cx="8910637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2400">
                <a:latin typeface="Gill Sans Light" charset="0"/>
              </a:rPr>
              <a:t>14 MOOC offerings from </a:t>
            </a:r>
            <a:r>
              <a:rPr lang="en-US" altLang="en-US" sz="2000">
                <a:latin typeface="Gill Sans Light" charset="0"/>
              </a:rPr>
              <a:t>7 </a:t>
            </a:r>
            <a:r>
              <a:rPr lang="en-US" altLang="en-US" sz="2400">
                <a:latin typeface="Gill Sans Light" charset="0"/>
              </a:rPr>
              <a:t>courses across </a:t>
            </a:r>
            <a:r>
              <a:rPr lang="en-US" altLang="en-US" sz="2000">
                <a:latin typeface="Gill Sans Light" charset="0"/>
              </a:rPr>
              <a:t>2 </a:t>
            </a:r>
            <a:r>
              <a:rPr lang="en-US" altLang="en-US" sz="2400">
                <a:latin typeface="Gill Sans Light" charset="0"/>
              </a:rPr>
              <a:t>different universities</a:t>
            </a:r>
          </a:p>
        </p:txBody>
      </p:sp>
      <p:sp>
        <p:nvSpPr>
          <p:cNvPr id="28769" name="Slide Number Placeholder 2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E34CE131-D123-451A-BCEE-B4B41D1A78BF}" type="slidenum">
              <a:rPr lang="en-US" altLang="en-US">
                <a:solidFill>
                  <a:srgbClr val="FFFFFF"/>
                </a:solidFill>
              </a:rPr>
              <a:pPr eaLnBrk="1" hangingPunct="1"/>
              <a:t>5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3"/>
          <p:cNvSpPr>
            <a:spLocks noGrp="1"/>
          </p:cNvSpPr>
          <p:nvPr>
            <p:ph type="title"/>
          </p:nvPr>
        </p:nvSpPr>
        <p:spPr>
          <a:xfrm>
            <a:off x="293688" y="300038"/>
            <a:ext cx="8737600" cy="782637"/>
          </a:xfrm>
        </p:spPr>
        <p:txBody>
          <a:bodyPr/>
          <a:lstStyle/>
          <a:p>
            <a:r>
              <a:rPr lang="en-US" altLang="en-US" sz="3400" dirty="0" smtClean="0">
                <a:latin typeface="Gill Sans Light" charset="0"/>
                <a:cs typeface="Gill Sans Light" charset="0"/>
              </a:rPr>
              <a:t>Performance scales with </a:t>
            </a:r>
            <a:r>
              <a:rPr lang="en-US" altLang="en-US" sz="3400" dirty="0" smtClean="0">
                <a:latin typeface="Gill Sans Light" charset="0"/>
                <a:cs typeface="Gill Sans Light" charset="0"/>
              </a:rPr>
              <a:t>NLP </a:t>
            </a:r>
            <a:r>
              <a:rPr lang="en-US" altLang="en-US" sz="3400" dirty="0" smtClean="0">
                <a:latin typeface="Gill Sans Light" charset="0"/>
                <a:cs typeface="Gill Sans Light" charset="0"/>
              </a:rPr>
              <a:t>features</a:t>
            </a:r>
            <a:endParaRPr lang="en-US" altLang="en-US" sz="2000" dirty="0" smtClean="0">
              <a:latin typeface="Gill Sans Light" charset="0"/>
              <a:cs typeface="Gill Sans Light" charset="0"/>
            </a:endParaRPr>
          </a:p>
        </p:txBody>
      </p:sp>
      <p:sp>
        <p:nvSpPr>
          <p:cNvPr id="41988" name="Slide Number Placeholder 1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C25C81CB-6F67-40B3-A154-C1F808D5470A}" type="slidenum">
              <a:rPr lang="en-US" altLang="en-US">
                <a:solidFill>
                  <a:srgbClr val="FFFFFF"/>
                </a:solidFill>
                <a:latin typeface="Gill Sans Light" charset="0"/>
              </a:rPr>
              <a:pPr eaLnBrk="1" hangingPunct="1"/>
              <a:t>6</a:t>
            </a:fld>
            <a:endParaRPr lang="en-US" altLang="en-US">
              <a:solidFill>
                <a:srgbClr val="FFFFFF"/>
              </a:solidFill>
              <a:latin typeface="Gill Sans Light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3127764"/>
              </p:ext>
            </p:extLst>
          </p:nvPr>
        </p:nvGraphicFramePr>
        <p:xfrm>
          <a:off x="130175" y="1477963"/>
          <a:ext cx="8901115" cy="21923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43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155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1551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1551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3339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3339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23339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547951">
                <a:tc rowSpan="2">
                  <a:txBody>
                    <a:bodyPr/>
                    <a:lstStyle/>
                    <a:p>
                      <a:pPr algn="ctr"/>
                      <a:r>
                        <a:rPr lang="en-US" sz="1500" b="1" kern="1200" dirty="0" smtClean="0">
                          <a:solidFill>
                            <a:schemeClr val="bg1"/>
                          </a:solidFill>
                          <a:latin typeface="Gill Sans Light" panose="02027200000000000000" pitchFamily="18" charset="0"/>
                          <a:ea typeface="+mn-ea"/>
                          <a:cs typeface="+mn-cs"/>
                        </a:rPr>
                        <a:t>Course</a:t>
                      </a:r>
                      <a:endParaRPr lang="en-US" sz="1500" b="1" kern="1200" dirty="0">
                        <a:solidFill>
                          <a:schemeClr val="bg1"/>
                        </a:solidFill>
                        <a:latin typeface="Gill Sans Light" panose="02027200000000000000" pitchFamily="18" charset="0"/>
                        <a:ea typeface="+mn-ea"/>
                        <a:cs typeface="+mn-cs"/>
                      </a:endParaRPr>
                    </a:p>
                  </a:txBody>
                  <a:tcPr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500" b="1" kern="1200" dirty="0" smtClean="0">
                          <a:solidFill>
                            <a:schemeClr val="bg1"/>
                          </a:solidFill>
                          <a:latin typeface="Gill Sans Light" panose="02027200000000000000" pitchFamily="18" charset="0"/>
                          <a:ea typeface="+mn-ea"/>
                          <a:cs typeface="+mn-cs"/>
                        </a:rPr>
                        <a:t>Baseline</a:t>
                      </a:r>
                      <a:endParaRPr lang="en-US" sz="1500" b="1" kern="1200" dirty="0">
                        <a:solidFill>
                          <a:schemeClr val="bg1"/>
                        </a:solidFill>
                        <a:latin typeface="Gill Sans Light" panose="02027200000000000000" pitchFamily="18" charset="0"/>
                        <a:ea typeface="+mn-ea"/>
                        <a:cs typeface="+mn-cs"/>
                      </a:endParaRPr>
                    </a:p>
                  </a:txBody>
                  <a:tcPr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500" b="1" kern="1200" baseline="0" dirty="0" smtClean="0">
                          <a:solidFill>
                            <a:schemeClr val="bg1"/>
                          </a:solidFill>
                          <a:latin typeface="Gill Sans Light" panose="02027200000000000000" pitchFamily="18" charset="0"/>
                          <a:ea typeface="+mn-ea"/>
                          <a:cs typeface="+mn-cs"/>
                        </a:rPr>
                        <a:t>Baseline </a:t>
                      </a:r>
                      <a:r>
                        <a:rPr lang="en-US" sz="1500" b="1" kern="1200" baseline="0" dirty="0" smtClean="0">
                          <a:solidFill>
                            <a:schemeClr val="bg1"/>
                          </a:solidFill>
                          <a:latin typeface="Gill Sans Light" panose="02027200000000000000" pitchFamily="18" charset="0"/>
                          <a:ea typeface="+mn-ea"/>
                          <a:cs typeface="+mn-cs"/>
                        </a:rPr>
                        <a:t>+ </a:t>
                      </a:r>
                      <a:r>
                        <a:rPr lang="en-US" sz="1500" b="1" kern="1200" baseline="0" dirty="0" smtClean="0">
                          <a:solidFill>
                            <a:schemeClr val="bg1"/>
                          </a:solidFill>
                          <a:latin typeface="Gill Sans Light" panose="02027200000000000000" pitchFamily="18" charset="0"/>
                          <a:ea typeface="+mn-ea"/>
                          <a:cs typeface="+mn-cs"/>
                        </a:rPr>
                        <a:t>NLP</a:t>
                      </a:r>
                      <a:endParaRPr lang="en-US" sz="1500" b="1" kern="1200" baseline="0" dirty="0">
                        <a:solidFill>
                          <a:schemeClr val="bg1"/>
                        </a:solidFill>
                        <a:latin typeface="Gill Sans Light" panose="02027200000000000000" pitchFamily="18" charset="0"/>
                        <a:ea typeface="+mn-ea"/>
                        <a:cs typeface="+mn-cs"/>
                      </a:endParaRPr>
                    </a:p>
                  </a:txBody>
                  <a:tcPr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84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kern="1200" dirty="0" smtClean="0">
                          <a:solidFill>
                            <a:schemeClr val="bg1"/>
                          </a:solidFill>
                          <a:latin typeface="Gill Sans Light" panose="02027200000000000000" pitchFamily="18" charset="0"/>
                          <a:ea typeface="+mn-ea"/>
                          <a:cs typeface="+mn-cs"/>
                        </a:rPr>
                        <a:t>Precision</a:t>
                      </a:r>
                      <a:endParaRPr lang="en-US" sz="1500" b="1" kern="1200" dirty="0">
                        <a:solidFill>
                          <a:schemeClr val="bg1"/>
                        </a:solidFill>
                        <a:latin typeface="Gill Sans Light" panose="02027200000000000000" pitchFamily="18" charset="0"/>
                        <a:ea typeface="+mn-ea"/>
                        <a:cs typeface="+mn-cs"/>
                      </a:endParaRPr>
                    </a:p>
                  </a:txBody>
                  <a:tcPr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kern="1200" dirty="0" smtClean="0">
                          <a:solidFill>
                            <a:schemeClr val="bg1"/>
                          </a:solidFill>
                          <a:latin typeface="Gill Sans Light" panose="02027200000000000000" pitchFamily="18" charset="0"/>
                          <a:ea typeface="+mn-ea"/>
                          <a:cs typeface="+mn-cs"/>
                        </a:rPr>
                        <a:t>Recall</a:t>
                      </a:r>
                      <a:endParaRPr lang="en-US" sz="1500" b="1" kern="1200" dirty="0">
                        <a:solidFill>
                          <a:schemeClr val="bg1"/>
                        </a:solidFill>
                        <a:latin typeface="Gill Sans Light" panose="02027200000000000000" pitchFamily="18" charset="0"/>
                        <a:ea typeface="+mn-ea"/>
                        <a:cs typeface="+mn-cs"/>
                      </a:endParaRPr>
                    </a:p>
                  </a:txBody>
                  <a:tcPr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kern="1200" dirty="0" smtClean="0">
                          <a:solidFill>
                            <a:schemeClr val="bg1"/>
                          </a:solidFill>
                          <a:latin typeface="Gill Sans Light" panose="02027200000000000000" pitchFamily="18" charset="0"/>
                          <a:ea typeface="+mn-ea"/>
                          <a:cs typeface="+mn-cs"/>
                        </a:rPr>
                        <a:t>F</a:t>
                      </a:r>
                      <a:r>
                        <a:rPr lang="en-US" sz="1500" b="1" kern="1200" baseline="-25000" dirty="0" smtClean="0">
                          <a:solidFill>
                            <a:schemeClr val="bg1"/>
                          </a:solidFill>
                          <a:latin typeface="Gill Sans Light" panose="02027200000000000000" pitchFamily="18" charset="0"/>
                          <a:ea typeface="+mn-ea"/>
                          <a:cs typeface="+mn-cs"/>
                        </a:rPr>
                        <a:t>1</a:t>
                      </a:r>
                      <a:endParaRPr lang="en-US" sz="1500" b="1" kern="1200" baseline="-25000" dirty="0">
                        <a:solidFill>
                          <a:schemeClr val="bg1"/>
                        </a:solidFill>
                        <a:latin typeface="Gill Sans Light" panose="02027200000000000000" pitchFamily="18" charset="0"/>
                        <a:ea typeface="+mn-ea"/>
                        <a:cs typeface="+mn-cs"/>
                      </a:endParaRPr>
                    </a:p>
                  </a:txBody>
                  <a:tcPr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kern="1200" dirty="0" smtClean="0">
                          <a:solidFill>
                            <a:schemeClr val="bg1"/>
                          </a:solidFill>
                          <a:latin typeface="Gill Sans Light" panose="02027200000000000000" pitchFamily="18" charset="0"/>
                          <a:ea typeface="+mn-ea"/>
                          <a:cs typeface="+mn-cs"/>
                        </a:rPr>
                        <a:t>Precision</a:t>
                      </a:r>
                      <a:endParaRPr lang="en-US" sz="1500" b="1" kern="1200" dirty="0">
                        <a:solidFill>
                          <a:schemeClr val="bg1"/>
                        </a:solidFill>
                        <a:latin typeface="Gill Sans Light" panose="02027200000000000000" pitchFamily="18" charset="0"/>
                        <a:ea typeface="+mn-ea"/>
                        <a:cs typeface="+mn-cs"/>
                      </a:endParaRPr>
                    </a:p>
                  </a:txBody>
                  <a:tcPr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kern="1200" dirty="0" smtClean="0">
                          <a:solidFill>
                            <a:schemeClr val="bg1"/>
                          </a:solidFill>
                          <a:latin typeface="Gill Sans Light" panose="02027200000000000000" pitchFamily="18" charset="0"/>
                          <a:ea typeface="+mn-ea"/>
                          <a:cs typeface="+mn-cs"/>
                        </a:rPr>
                        <a:t>Recall</a:t>
                      </a:r>
                      <a:endParaRPr lang="en-US" sz="1500" b="1" kern="1200" dirty="0">
                        <a:solidFill>
                          <a:schemeClr val="bg1"/>
                        </a:solidFill>
                        <a:latin typeface="Gill Sans Light" panose="02027200000000000000" pitchFamily="18" charset="0"/>
                        <a:ea typeface="+mn-ea"/>
                        <a:cs typeface="+mn-cs"/>
                      </a:endParaRPr>
                    </a:p>
                  </a:txBody>
                  <a:tcPr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kern="1200" dirty="0" smtClean="0">
                          <a:solidFill>
                            <a:schemeClr val="bg1"/>
                          </a:solidFill>
                          <a:latin typeface="Gill Sans Light" panose="02027200000000000000" pitchFamily="18" charset="0"/>
                          <a:ea typeface="+mn-ea"/>
                          <a:cs typeface="+mn-cs"/>
                        </a:rPr>
                        <a:t>F</a:t>
                      </a:r>
                      <a:r>
                        <a:rPr lang="en-US" sz="1500" b="1" kern="1200" baseline="-25000" dirty="0" smtClean="0">
                          <a:solidFill>
                            <a:schemeClr val="bg1"/>
                          </a:solidFill>
                          <a:latin typeface="Gill Sans Light" panose="02027200000000000000" pitchFamily="18" charset="0"/>
                          <a:ea typeface="+mn-ea"/>
                          <a:cs typeface="+mn-cs"/>
                        </a:rPr>
                        <a:t>1</a:t>
                      </a:r>
                      <a:endParaRPr lang="en-US" sz="1500" b="1" kern="1200" baseline="-25000" dirty="0">
                        <a:solidFill>
                          <a:schemeClr val="bg1"/>
                        </a:solidFill>
                        <a:latin typeface="Gill Sans Light" panose="02027200000000000000" pitchFamily="18" charset="0"/>
                        <a:ea typeface="+mn-ea"/>
                        <a:cs typeface="+mn-cs"/>
                      </a:endParaRPr>
                    </a:p>
                  </a:txBody>
                  <a:tcPr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7951">
                <a:tc>
                  <a:txBody>
                    <a:bodyPr/>
                    <a:lstStyle/>
                    <a:p>
                      <a:pPr algn="l"/>
                      <a:r>
                        <a:rPr lang="en-US" sz="1500" b="0" dirty="0" smtClean="0">
                          <a:latin typeface="Gill Sans Light" panose="02027200000000000000" pitchFamily="18" charset="0"/>
                          <a:cs typeface="Times New Roman" panose="02020603050405020304" pitchFamily="18" charset="0"/>
                        </a:rPr>
                        <a:t>In-domain</a:t>
                      </a:r>
                      <a:endParaRPr lang="en-US" sz="1500" b="0" dirty="0">
                        <a:latin typeface="Gill Sans Light" panose="02027200000000000000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Gill Sans Light" panose="02027200000000000000" pitchFamily="18" charset="0"/>
                          <a:ea typeface="+mn-ea"/>
                          <a:cs typeface="+mn-cs"/>
                        </a:rPr>
                        <a:t>37.3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Gill Sans Light" panose="02027200000000000000" pitchFamily="18" charset="0"/>
                        <a:ea typeface="+mn-ea"/>
                        <a:cs typeface="+mn-cs"/>
                      </a:endParaRPr>
                    </a:p>
                  </a:txBody>
                  <a:tcPr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Gill Sans Light" panose="02027200000000000000" pitchFamily="18" charset="0"/>
                          <a:ea typeface="+mn-ea"/>
                          <a:cs typeface="+mn-cs"/>
                        </a:rPr>
                        <a:t>28.1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Gill Sans Light" panose="02027200000000000000" pitchFamily="18" charset="0"/>
                        <a:ea typeface="+mn-ea"/>
                        <a:cs typeface="+mn-cs"/>
                      </a:endParaRPr>
                    </a:p>
                  </a:txBody>
                  <a:tcPr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Gill Sans Light" panose="02027200000000000000" pitchFamily="18" charset="0"/>
                          <a:ea typeface="+mn-ea"/>
                          <a:cs typeface="+mn-cs"/>
                        </a:rPr>
                        <a:t>32.0</a:t>
                      </a:r>
                      <a:endParaRPr lang="en-US" sz="1500" b="1" kern="1200" dirty="0">
                        <a:solidFill>
                          <a:schemeClr val="tx1"/>
                        </a:solidFill>
                        <a:latin typeface="Gill Sans Light" panose="02027200000000000000" pitchFamily="18" charset="0"/>
                        <a:ea typeface="+mn-ea"/>
                        <a:cs typeface="+mn-cs"/>
                      </a:endParaRPr>
                    </a:p>
                  </a:txBody>
                  <a:tcPr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Gill Sans Light" panose="02027200000000000000" pitchFamily="18" charset="0"/>
                          <a:ea typeface="+mn-ea"/>
                          <a:cs typeface="+mn-cs"/>
                        </a:rPr>
                        <a:t>35.1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Gill Sans Light" panose="02027200000000000000" pitchFamily="18" charset="0"/>
                        <a:ea typeface="+mn-ea"/>
                        <a:cs typeface="+mn-cs"/>
                      </a:endParaRPr>
                    </a:p>
                  </a:txBody>
                  <a:tcPr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Gill Sans Light" panose="02027200000000000000" pitchFamily="18" charset="0"/>
                          <a:ea typeface="+mn-ea"/>
                          <a:cs typeface="+mn-cs"/>
                        </a:rPr>
                        <a:t>30.0</a:t>
                      </a:r>
                      <a:endParaRPr lang="en-US" sz="1500" b="1" kern="1200" dirty="0">
                        <a:solidFill>
                          <a:schemeClr val="tx1"/>
                        </a:solidFill>
                        <a:latin typeface="Gill Sans Light" panose="02027200000000000000" pitchFamily="18" charset="0"/>
                        <a:ea typeface="+mn-ea"/>
                        <a:cs typeface="+mn-cs"/>
                      </a:endParaRPr>
                    </a:p>
                  </a:txBody>
                  <a:tcPr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Gill Sans Light" panose="02027200000000000000" pitchFamily="18" charset="0"/>
                          <a:ea typeface="+mn-ea"/>
                          <a:cs typeface="+mn-cs"/>
                        </a:rPr>
                        <a:t>32.4</a:t>
                      </a:r>
                      <a:endParaRPr lang="en-US" sz="1500" b="1" kern="1200" dirty="0">
                        <a:solidFill>
                          <a:schemeClr val="tx1"/>
                        </a:solidFill>
                        <a:latin typeface="Gill Sans Light" panose="02027200000000000000" pitchFamily="18" charset="0"/>
                        <a:ea typeface="+mn-ea"/>
                        <a:cs typeface="+mn-cs"/>
                      </a:endParaRPr>
                    </a:p>
                  </a:txBody>
                  <a:tcPr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7951">
                <a:tc>
                  <a:txBody>
                    <a:bodyPr/>
                    <a:lstStyle/>
                    <a:p>
                      <a:pPr algn="l"/>
                      <a:r>
                        <a:rPr lang="en-US" sz="1500" b="0" dirty="0" smtClean="0">
                          <a:latin typeface="Gill Sans Light" panose="02027200000000000000" pitchFamily="18" charset="0"/>
                          <a:cs typeface="Times New Roman" panose="02020603050405020304" pitchFamily="18" charset="0"/>
                        </a:rPr>
                        <a:t>Out-of-domain</a:t>
                      </a:r>
                      <a:endParaRPr lang="en-US" sz="1500" b="0" dirty="0">
                        <a:latin typeface="Gill Sans Light" panose="02027200000000000000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kern="1200" dirty="0" smtClean="0">
                          <a:solidFill>
                            <a:schemeClr val="tx1"/>
                          </a:solidFill>
                          <a:latin typeface="Gill Sans Light" panose="02027200000000000000" pitchFamily="18" charset="0"/>
                          <a:ea typeface="+mn-ea"/>
                          <a:cs typeface="+mn-cs"/>
                        </a:rPr>
                        <a:t>42.7</a:t>
                      </a:r>
                      <a:endParaRPr lang="en-US" sz="1500" b="0" kern="1200" dirty="0">
                        <a:solidFill>
                          <a:schemeClr val="tx1"/>
                        </a:solidFill>
                        <a:latin typeface="Gill Sans Light" panose="02027200000000000000" pitchFamily="18" charset="0"/>
                        <a:ea typeface="+mn-ea"/>
                        <a:cs typeface="+mn-cs"/>
                      </a:endParaRPr>
                    </a:p>
                  </a:txBody>
                  <a:tcPr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kern="1200" dirty="0" smtClean="0">
                          <a:solidFill>
                            <a:schemeClr val="tx1"/>
                          </a:solidFill>
                          <a:latin typeface="Gill Sans Light" panose="02027200000000000000" pitchFamily="18" charset="0"/>
                          <a:ea typeface="+mn-ea"/>
                          <a:cs typeface="+mn-cs"/>
                        </a:rPr>
                        <a:t>29.3</a:t>
                      </a:r>
                      <a:endParaRPr lang="en-US" sz="1500" b="0" kern="1200" dirty="0">
                        <a:solidFill>
                          <a:schemeClr val="tx1"/>
                        </a:solidFill>
                        <a:latin typeface="Gill Sans Light" panose="02027200000000000000" pitchFamily="18" charset="0"/>
                        <a:ea typeface="+mn-ea"/>
                        <a:cs typeface="+mn-cs"/>
                      </a:endParaRPr>
                    </a:p>
                  </a:txBody>
                  <a:tcPr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Gill Sans Light" panose="02027200000000000000" pitchFamily="18" charset="0"/>
                          <a:ea typeface="+mn-ea"/>
                          <a:cs typeface="+mn-cs"/>
                        </a:rPr>
                        <a:t>34.7</a:t>
                      </a:r>
                      <a:endParaRPr lang="en-US" sz="1500" b="1" kern="1200" dirty="0">
                        <a:solidFill>
                          <a:schemeClr val="tx1"/>
                        </a:solidFill>
                        <a:latin typeface="Gill Sans Light" panose="02027200000000000000" pitchFamily="18" charset="0"/>
                        <a:ea typeface="+mn-ea"/>
                        <a:cs typeface="+mn-cs"/>
                      </a:endParaRPr>
                    </a:p>
                  </a:txBody>
                  <a:tcPr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kern="1200" dirty="0" smtClean="0">
                          <a:solidFill>
                            <a:schemeClr val="tx1"/>
                          </a:solidFill>
                          <a:latin typeface="Gill Sans Light" panose="02027200000000000000" pitchFamily="18" charset="0"/>
                          <a:ea typeface="+mn-ea"/>
                          <a:cs typeface="+mn-cs"/>
                        </a:rPr>
                        <a:t>41.9</a:t>
                      </a:r>
                      <a:endParaRPr lang="en-US" sz="1500" b="0" kern="1200" dirty="0">
                        <a:solidFill>
                          <a:schemeClr val="tx1"/>
                        </a:solidFill>
                        <a:latin typeface="Gill Sans Light" panose="02027200000000000000" pitchFamily="18" charset="0"/>
                        <a:ea typeface="+mn-ea"/>
                        <a:cs typeface="+mn-cs"/>
                      </a:endParaRPr>
                    </a:p>
                  </a:txBody>
                  <a:tcPr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kern="1200" dirty="0" smtClean="0">
                          <a:solidFill>
                            <a:schemeClr val="tx1"/>
                          </a:solidFill>
                          <a:latin typeface="Gill Sans Light" panose="02027200000000000000" pitchFamily="18" charset="0"/>
                          <a:ea typeface="+mn-ea"/>
                          <a:cs typeface="+mn-cs"/>
                        </a:rPr>
                        <a:t>35.0</a:t>
                      </a:r>
                      <a:endParaRPr lang="en-US" sz="1500" b="0" kern="1200" dirty="0">
                        <a:solidFill>
                          <a:schemeClr val="tx1"/>
                        </a:solidFill>
                        <a:latin typeface="Gill Sans Light" panose="02027200000000000000" pitchFamily="18" charset="0"/>
                        <a:ea typeface="+mn-ea"/>
                        <a:cs typeface="+mn-cs"/>
                      </a:endParaRPr>
                    </a:p>
                  </a:txBody>
                  <a:tcPr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Gill Sans Light" panose="02027200000000000000" pitchFamily="18" charset="0"/>
                          <a:ea typeface="+mn-ea"/>
                          <a:cs typeface="+mn-cs"/>
                        </a:rPr>
                        <a:t>38.1</a:t>
                      </a:r>
                      <a:endParaRPr lang="en-US" sz="1500" b="1" kern="1200" dirty="0">
                        <a:solidFill>
                          <a:schemeClr val="tx1"/>
                        </a:solidFill>
                        <a:latin typeface="Gill Sans Light" panose="02027200000000000000" pitchFamily="18" charset="0"/>
                        <a:ea typeface="+mn-ea"/>
                        <a:cs typeface="+mn-cs"/>
                      </a:endParaRPr>
                    </a:p>
                  </a:txBody>
                  <a:tcPr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4475163" y="2633663"/>
            <a:ext cx="846137" cy="1036637"/>
          </a:xfrm>
          <a:prstGeom prst="roundRect">
            <a:avLst/>
          </a:prstGeom>
          <a:noFill/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8158163" y="2663825"/>
            <a:ext cx="846137" cy="1036638"/>
          </a:xfrm>
          <a:prstGeom prst="roundRect">
            <a:avLst/>
          </a:prstGeom>
          <a:noFill/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3547</TotalTime>
  <Words>451</Words>
  <Application>Microsoft Office PowerPoint</Application>
  <PresentationFormat>On-screen Show (4:3)</PresentationFormat>
  <Paragraphs>114</Paragraphs>
  <Slides>6</Slides>
  <Notes>2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Instructor Intervention Prediction in MOOC forums</vt:lpstr>
      <vt:lpstr>Scaling instructor intervention?</vt:lpstr>
      <vt:lpstr>PowerPoint Presentation</vt:lpstr>
      <vt:lpstr>Contribution</vt:lpstr>
      <vt:lpstr>Diverse Corpus</vt:lpstr>
      <vt:lpstr>Performance scales with NLP features</vt:lpstr>
    </vt:vector>
  </TitlesOfParts>
  <Company>NUS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Min-Yen Kan</dc:creator>
  <cp:lastModifiedBy>Litman, Diane</cp:lastModifiedBy>
  <cp:revision>381</cp:revision>
  <dcterms:created xsi:type="dcterms:W3CDTF">2013-07-19T03:58:28Z</dcterms:created>
  <dcterms:modified xsi:type="dcterms:W3CDTF">2018-09-28T15:17:53Z</dcterms:modified>
</cp:coreProperties>
</file>