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1.xml" ContentType="application/vnd.openxmlformats-officedocument.presentationml.notesSlide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321" r:id="rId3"/>
    <p:sldId id="266" r:id="rId4"/>
    <p:sldId id="330" r:id="rId5"/>
    <p:sldId id="260" r:id="rId6"/>
    <p:sldId id="388" r:id="rId7"/>
    <p:sldId id="393" r:id="rId8"/>
    <p:sldId id="379" r:id="rId9"/>
    <p:sldId id="380" r:id="rId10"/>
    <p:sldId id="389" r:id="rId11"/>
    <p:sldId id="381" r:id="rId12"/>
    <p:sldId id="383" r:id="rId13"/>
    <p:sldId id="384" r:id="rId14"/>
    <p:sldId id="390" r:id="rId15"/>
    <p:sldId id="385" r:id="rId16"/>
    <p:sldId id="386" r:id="rId17"/>
    <p:sldId id="387" r:id="rId18"/>
    <p:sldId id="392" r:id="rId19"/>
    <p:sldId id="262" r:id="rId20"/>
    <p:sldId id="378" r:id="rId21"/>
    <p:sldId id="395" r:id="rId22"/>
    <p:sldId id="39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ane Litman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F0000"/>
    <a:srgbClr val="FFFFFF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280" autoAdjust="0"/>
  </p:normalViewPr>
  <p:slideViewPr>
    <p:cSldViewPr snapToObjects="1">
      <p:cViewPr varScale="1">
        <p:scale>
          <a:sx n="60" d="100"/>
          <a:sy n="60" d="100"/>
        </p:scale>
        <p:origin x="72" y="11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505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1-30T14:17:47.857" idx="1">
    <p:pos x="7068" y="2602"/>
    <p:text>remove research methods since we only use the first two for our experiments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1-30T14:21:41.744" idx="2">
    <p:pos x="2330" y="1553"/>
    <p:text>need to introduce the AM abbreviation more expliciitly.
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1-30T14:23:03.037" idx="3">
    <p:pos x="5546" y="955"/>
    <p:text>Need to also introduce this abbreviation earlier
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1-30T14:24:44.047" idx="4">
    <p:pos x="10" y="10"/>
    <p:text>this slide is way too detailed.
Remove all the innermost bullets
and keep only as backup slide.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F0F40-FFFB-4F1A-A74C-991B97255A5D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379DA-B2C6-43C6-B099-D9DA74996A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78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379DA-B2C6-43C6-B099-D9DA74996A2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71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6057-E2EB-42DE-BCB4-0EF02A729888}" type="datetime1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Dissertation Defense,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230D-8D7E-447F-9006-147D65281B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3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88B2-2CA3-4963-B054-47F9A5934FA9}" type="datetime1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Dissertation Defense,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230D-8D7E-447F-9006-147D65281B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73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1531-3420-49DF-8922-799EF3CE2544}" type="datetime1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Dissertation Defense,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230D-8D7E-447F-9006-147D65281B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0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3DDD-B10A-4729-A312-4BC920124848}" type="datetime1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Dissertation Defense,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230D-8D7E-447F-9006-147D65281B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32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F04-858B-449E-8C53-8610B6CE5034}" type="datetime1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Dissertation Defense,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230D-8D7E-447F-9006-147D65281B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05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63040"/>
            <a:ext cx="5181600" cy="471392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63040"/>
            <a:ext cx="5181600" cy="471392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7DDA-2148-4DB5-913A-BF967811F92C}" type="datetime1">
              <a:rPr lang="en-US" smtClean="0"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Dissertation Defense,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230D-8D7E-447F-9006-147D65281B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5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99F35-42F8-4637-BB95-A4A48609D5C8}" type="datetime1">
              <a:rPr lang="en-US" smtClean="0"/>
              <a:t>2/14/2018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Dissertation Defense, 2017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230D-8D7E-447F-9006-147D65281B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2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6120D-CC74-4205-80B8-0188F8712BA0}" type="datetime1">
              <a:rPr lang="en-US" smtClean="0"/>
              <a:t>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Dissertation Defense,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230D-8D7E-447F-9006-147D65281B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99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7AD5-7CC3-4CA0-8C18-B9F29B9F3DAB}" type="datetime1">
              <a:rPr lang="en-US" smtClean="0"/>
              <a:t>2/14/2018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Dissertation Defense,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230D-8D7E-447F-9006-147D65281B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89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655A-9651-4EE1-B8C0-827F743FBD23}" type="datetime1">
              <a:rPr lang="en-US" smtClean="0"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Dissertation Defense,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230D-8D7E-447F-9006-147D65281B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96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1C07D-572D-4576-8D12-D5015CF3094D}" type="datetime1">
              <a:rPr lang="en-US" smtClean="0"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PhD Dissertation Defense,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230D-8D7E-447F-9006-147D65281B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85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4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76103"/>
            <a:ext cx="10515600" cy="4700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5265B-5DFA-48F6-A619-59039FC313F8}" type="datetime1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PhD Dissertation Defense,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B230D-8D7E-447F-9006-147D65281B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61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 anchorCtr="0">
            <a:normAutofit/>
          </a:bodyPr>
          <a:lstStyle/>
          <a:p>
            <a:r>
              <a:rPr lang="en-US" sz="44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Argument Mining for Improving the Automated Scoring of Persuasive Essays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6463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002060"/>
                </a:solidFill>
              </a:rPr>
              <a:t>32</a:t>
            </a:r>
            <a:r>
              <a:rPr lang="en-US" sz="2000" b="1" baseline="30000" dirty="0">
                <a:solidFill>
                  <a:srgbClr val="002060"/>
                </a:solidFill>
              </a:rPr>
              <a:t>nd</a:t>
            </a:r>
            <a:r>
              <a:rPr lang="en-US" sz="2000" b="1" dirty="0">
                <a:solidFill>
                  <a:srgbClr val="002060"/>
                </a:solidFill>
              </a:rPr>
              <a:t> AAAI, New Orleans, February 2 – 7, 2018</a:t>
            </a:r>
            <a:r>
              <a:rPr lang="en-US" sz="1800" b="1" dirty="0">
                <a:solidFill>
                  <a:srgbClr val="002060"/>
                </a:solidFill>
              </a:rPr>
              <a:t/>
            </a:r>
            <a:br>
              <a:rPr lang="en-US" sz="1800" b="1" dirty="0">
                <a:solidFill>
                  <a:srgbClr val="002060"/>
                </a:solidFill>
              </a:rPr>
            </a:br>
            <a:r>
              <a:rPr lang="en-US" sz="1800" dirty="0">
                <a:solidFill>
                  <a:srgbClr val="002060"/>
                </a:solidFill>
              </a:rPr>
              <a:t/>
            </a:r>
            <a:br>
              <a:rPr lang="en-US" sz="1800" dirty="0">
                <a:solidFill>
                  <a:srgbClr val="002060"/>
                </a:solidFill>
              </a:rPr>
            </a:br>
            <a:endParaRPr lang="en-US" sz="1800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b="1" dirty="0">
                <a:solidFill>
                  <a:srgbClr val="002060"/>
                </a:solidFill>
              </a:rPr>
              <a:t>Huy Nguyen</a:t>
            </a:r>
            <a:r>
              <a:rPr lang="en-US" sz="2200" dirty="0">
                <a:solidFill>
                  <a:srgbClr val="002060"/>
                </a:solidFill>
              </a:rPr>
              <a:t> and </a:t>
            </a:r>
            <a:r>
              <a:rPr lang="en-US" sz="2200" b="1" dirty="0">
                <a:solidFill>
                  <a:srgbClr val="002060"/>
                </a:solidFill>
              </a:rPr>
              <a:t>Diane Litman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rgbClr val="002060"/>
                </a:solidFill>
              </a:rPr>
              <a:t>University of Pittsburgh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6004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AES Data and Prediction Features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230D-8D7E-447F-9006-147D65281BD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4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9C9B49-43DA-42CD-8D96-5B732C4CB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 data sets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A7632CC9-A3B6-456D-9B25-7409ECF50B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Kaggle’s ASAP</a:t>
            </a:r>
            <a:r>
              <a:rPr lang="en-US" sz="2400" baseline="30000" dirty="0"/>
              <a:t>*</a:t>
            </a:r>
          </a:p>
          <a:p>
            <a:r>
              <a:rPr lang="en-US" sz="2400" dirty="0"/>
              <a:t>Essays by students in Grades 7 to 10</a:t>
            </a:r>
          </a:p>
          <a:p>
            <a:r>
              <a:rPr lang="en-US" sz="2400" dirty="0"/>
              <a:t>2 sets of persuasive essays:</a:t>
            </a:r>
          </a:p>
          <a:p>
            <a:pPr lvl="1"/>
            <a:r>
              <a:rPr lang="en-US" sz="2000" dirty="0"/>
              <a:t>Prompt 1: computer usage</a:t>
            </a:r>
          </a:p>
          <a:p>
            <a:pPr lvl="1"/>
            <a:r>
              <a:rPr lang="en-US" sz="2000" dirty="0"/>
              <a:t>Prompt 2: censorship in library</a:t>
            </a:r>
          </a:p>
          <a:p>
            <a:r>
              <a:rPr lang="en-US" sz="2400" dirty="0"/>
              <a:t>Data statistic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278E631-CD32-488B-A611-ABF2A0D1A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230D-8D7E-447F-9006-147D65281BD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72FF755A-F354-4A46-B01F-8E2A9ED835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TOEFL11</a:t>
            </a:r>
          </a:p>
          <a:p>
            <a:r>
              <a:rPr lang="en-US" sz="2400" dirty="0"/>
              <a:t>Essays by non-native test takers</a:t>
            </a:r>
          </a:p>
          <a:p>
            <a:r>
              <a:rPr lang="en-US" sz="2400" dirty="0"/>
              <a:t>8 prompts, 8000+ opinionated essays</a:t>
            </a:r>
          </a:p>
          <a:p>
            <a:r>
              <a:rPr lang="en-US" sz="2400" dirty="0"/>
              <a:t>Categorical scores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4B66410-E958-46C1-8568-781D3BD2B911}"/>
              </a:ext>
            </a:extLst>
          </p:cNvPr>
          <p:cNvSpPr txBox="1"/>
          <p:nvPr/>
        </p:nvSpPr>
        <p:spPr>
          <a:xfrm>
            <a:off x="2072763" y="6015692"/>
            <a:ext cx="3230756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nl-NL" sz="1400" dirty="0">
                <a:solidFill>
                  <a:srgbClr val="4472C4"/>
                </a:solidFill>
              </a:rPr>
              <a:t>* Automated Student Assessment Prize</a:t>
            </a:r>
          </a:p>
          <a:p>
            <a:pPr algn="r"/>
            <a:r>
              <a:rPr lang="nl-NL" sz="1400" dirty="0">
                <a:solidFill>
                  <a:srgbClr val="4472C4"/>
                </a:solidFill>
              </a:rPr>
              <a:t>https://www.kaggle.com/c/asap-aes/data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415FF8A-0CEB-443B-B967-E98CA147C349}"/>
              </a:ext>
            </a:extLst>
          </p:cNvPr>
          <p:cNvSpPr txBox="1"/>
          <p:nvPr/>
        </p:nvSpPr>
        <p:spPr>
          <a:xfrm>
            <a:off x="8758672" y="1498737"/>
            <a:ext cx="1878848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dirty="0">
                <a:solidFill>
                  <a:srgbClr val="4472C4"/>
                </a:solidFill>
              </a:rPr>
              <a:t>[Blanchard et al., 2013]</a:t>
            </a:r>
            <a:endParaRPr lang="en-US" dirty="0"/>
          </a:p>
        </p:txBody>
      </p:sp>
      <p:graphicFrame>
        <p:nvGraphicFramePr>
          <p:cNvPr id="12" name="Content Placeholder 6">
            <a:extLst>
              <a:ext uri="{FF2B5EF4-FFF2-40B4-BE49-F238E27FC236}">
                <a16:creationId xmlns="" xmlns:a16="http://schemas.microsoft.com/office/drawing/2014/main" id="{68E0529E-4726-4C16-8F04-EB4E4F1261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5121367"/>
              </p:ext>
            </p:extLst>
          </p:nvPr>
        </p:nvGraphicFramePr>
        <p:xfrm>
          <a:off x="914399" y="4038600"/>
          <a:ext cx="438912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80">
                  <a:extLst>
                    <a:ext uri="{9D8B030D-6E8A-4147-A177-3AD203B41FA5}">
                      <a16:colId xmlns="" xmlns:a16="http://schemas.microsoft.com/office/drawing/2014/main" val="3029689876"/>
                    </a:ext>
                  </a:extLst>
                </a:gridCol>
                <a:gridCol w="1188720">
                  <a:extLst>
                    <a:ext uri="{9D8B030D-6E8A-4147-A177-3AD203B41FA5}">
                      <a16:colId xmlns="" xmlns:a16="http://schemas.microsoft.com/office/drawing/2014/main" val="555373185"/>
                    </a:ext>
                  </a:extLst>
                </a:gridCol>
                <a:gridCol w="1188720">
                  <a:extLst>
                    <a:ext uri="{9D8B030D-6E8A-4147-A177-3AD203B41FA5}">
                      <a16:colId xmlns="" xmlns:a16="http://schemas.microsoft.com/office/drawing/2014/main" val="34415879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Prompt 1</a:t>
                      </a: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Prompt 2</a:t>
                      </a:r>
                    </a:p>
                  </a:txBody>
                  <a:tcPr marL="115147" marR="115147"/>
                </a:tc>
                <a:extLst>
                  <a:ext uri="{0D108BD9-81ED-4DB2-BD59-A6C34878D82A}">
                    <a16:rowId xmlns="" xmlns:a16="http://schemas.microsoft.com/office/drawing/2014/main" val="2156182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#essays</a:t>
                      </a: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1783</a:t>
                      </a: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1800</a:t>
                      </a:r>
                    </a:p>
                  </a:txBody>
                  <a:tcPr marL="115147" marR="115147"/>
                </a:tc>
                <a:extLst>
                  <a:ext uri="{0D108BD9-81ED-4DB2-BD59-A6C34878D82A}">
                    <a16:rowId xmlns="" xmlns:a16="http://schemas.microsoft.com/office/drawing/2014/main" val="2433483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Word-count/essay</a:t>
                      </a: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350</a:t>
                      </a: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350</a:t>
                      </a:r>
                    </a:p>
                  </a:txBody>
                  <a:tcPr marL="115147" marR="115147"/>
                </a:tc>
                <a:extLst>
                  <a:ext uri="{0D108BD9-81ED-4DB2-BD59-A6C34878D82A}">
                    <a16:rowId xmlns="" xmlns:a16="http://schemas.microsoft.com/office/drawing/2014/main" val="4190681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Score range</a:t>
                      </a: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 – 12</a:t>
                      </a: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 – 6</a:t>
                      </a:r>
                    </a:p>
                  </a:txBody>
                  <a:tcPr marL="115147" marR="115147"/>
                </a:tc>
                <a:extLst>
                  <a:ext uri="{0D108BD9-81ED-4DB2-BD59-A6C34878D82A}">
                    <a16:rowId xmlns="" xmlns:a16="http://schemas.microsoft.com/office/drawing/2014/main" val="2705137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Score median</a:t>
                      </a: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</a:t>
                      </a: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 marL="115147" marR="115147"/>
                </a:tc>
                <a:extLst>
                  <a:ext uri="{0D108BD9-81ED-4DB2-BD59-A6C34878D82A}">
                    <a16:rowId xmlns="" xmlns:a16="http://schemas.microsoft.com/office/drawing/2014/main" val="1279541370"/>
                  </a:ext>
                </a:extLst>
              </a:tr>
            </a:tbl>
          </a:graphicData>
        </a:graphic>
      </p:graphicFrame>
      <p:graphicFrame>
        <p:nvGraphicFramePr>
          <p:cNvPr id="13" name="Content Placeholder 6">
            <a:extLst>
              <a:ext uri="{FF2B5EF4-FFF2-40B4-BE49-F238E27FC236}">
                <a16:creationId xmlns="" xmlns:a16="http://schemas.microsoft.com/office/drawing/2014/main" id="{01B89ABD-91A1-4CAC-9BD7-6E4F09F462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7419947"/>
              </p:ext>
            </p:extLst>
          </p:nvPr>
        </p:nvGraphicFramePr>
        <p:xfrm>
          <a:off x="6248400" y="4038600"/>
          <a:ext cx="438912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80">
                  <a:extLst>
                    <a:ext uri="{9D8B030D-6E8A-4147-A177-3AD203B41FA5}">
                      <a16:colId xmlns="" xmlns:a16="http://schemas.microsoft.com/office/drawing/2014/main" val="3029689876"/>
                    </a:ext>
                  </a:extLst>
                </a:gridCol>
                <a:gridCol w="1188720">
                  <a:extLst>
                    <a:ext uri="{9D8B030D-6E8A-4147-A177-3AD203B41FA5}">
                      <a16:colId xmlns="" xmlns:a16="http://schemas.microsoft.com/office/drawing/2014/main" val="555373185"/>
                    </a:ext>
                  </a:extLst>
                </a:gridCol>
                <a:gridCol w="1188720">
                  <a:extLst>
                    <a:ext uri="{9D8B030D-6E8A-4147-A177-3AD203B41FA5}">
                      <a16:colId xmlns="" xmlns:a16="http://schemas.microsoft.com/office/drawing/2014/main" val="34415879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Training</a:t>
                      </a: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Test</a:t>
                      </a:r>
                    </a:p>
                  </a:txBody>
                  <a:tcPr marL="115147" marR="115147"/>
                </a:tc>
                <a:extLst>
                  <a:ext uri="{0D108BD9-81ED-4DB2-BD59-A6C34878D82A}">
                    <a16:rowId xmlns="" xmlns:a16="http://schemas.microsoft.com/office/drawing/2014/main" val="2156182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#essays</a:t>
                      </a: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6074</a:t>
                      </a: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2023</a:t>
                      </a:r>
                    </a:p>
                  </a:txBody>
                  <a:tcPr marL="115147" marR="115147"/>
                </a:tc>
                <a:extLst>
                  <a:ext uri="{0D108BD9-81ED-4DB2-BD59-A6C34878D82A}">
                    <a16:rowId xmlns="" xmlns:a16="http://schemas.microsoft.com/office/drawing/2014/main" val="2433483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Low score</a:t>
                      </a: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655</a:t>
                      </a: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222</a:t>
                      </a:r>
                    </a:p>
                  </a:txBody>
                  <a:tcPr marL="115147" marR="115147"/>
                </a:tc>
                <a:extLst>
                  <a:ext uri="{0D108BD9-81ED-4DB2-BD59-A6C34878D82A}">
                    <a16:rowId xmlns="" xmlns:a16="http://schemas.microsoft.com/office/drawing/2014/main" val="4190681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Medium score</a:t>
                      </a: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3318</a:t>
                      </a: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1101</a:t>
                      </a:r>
                    </a:p>
                  </a:txBody>
                  <a:tcPr marL="115147" marR="115147"/>
                </a:tc>
                <a:extLst>
                  <a:ext uri="{0D108BD9-81ED-4DB2-BD59-A6C34878D82A}">
                    <a16:rowId xmlns="" xmlns:a16="http://schemas.microsoft.com/office/drawing/2014/main" val="2705137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High score</a:t>
                      </a: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2101</a:t>
                      </a: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700</a:t>
                      </a:r>
                    </a:p>
                  </a:txBody>
                  <a:tcPr marL="115147" marR="115147"/>
                </a:tc>
                <a:extLst>
                  <a:ext uri="{0D108BD9-81ED-4DB2-BD59-A6C34878D82A}">
                    <a16:rowId xmlns="" xmlns:a16="http://schemas.microsoft.com/office/drawing/2014/main" val="1279541370"/>
                  </a:ext>
                </a:extLst>
              </a:tr>
            </a:tbl>
          </a:graphicData>
        </a:graphic>
      </p:graphicFrame>
      <p:sp>
        <p:nvSpPr>
          <p:cNvPr id="10" name="Flowchart: Alternate Process 9">
            <a:extLst>
              <a:ext uri="{FF2B5EF4-FFF2-40B4-BE49-F238E27FC236}">
                <a16:creationId xmlns="" xmlns:a16="http://schemas.microsoft.com/office/drawing/2014/main" id="{57ADEEE7-EFFC-4DEA-A617-A81466C360BC}"/>
              </a:ext>
            </a:extLst>
          </p:cNvPr>
          <p:cNvSpPr/>
          <p:nvPr/>
        </p:nvSpPr>
        <p:spPr>
          <a:xfrm>
            <a:off x="3486150" y="2870468"/>
            <a:ext cx="5067300" cy="1106686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1440" bIns="91440" rtlCol="0" anchor="ctr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 common essays with AM data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 AM annotation available</a:t>
            </a:r>
          </a:p>
        </p:txBody>
      </p:sp>
    </p:spTree>
    <p:extLst>
      <p:ext uri="{BB962C8B-B14F-4D97-AF65-F5344CB8AC3E}">
        <p14:creationId xmlns:p14="http://schemas.microsoft.com/office/powerpoint/2010/main" val="346691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F49FE6DE-D940-47D3-A8D9-7F65ACE1F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AES models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E3CDCA06-6984-4F9E-ACBE-A1EF68841B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EASE</a:t>
            </a:r>
            <a:r>
              <a:rPr lang="en-US" sz="2400" baseline="30000" dirty="0"/>
              <a:t>*</a:t>
            </a:r>
            <a:r>
              <a:rPr lang="en-US" sz="2400" dirty="0"/>
              <a:t> system, ranked 3</a:t>
            </a:r>
            <a:r>
              <a:rPr lang="en-US" sz="2400" baseline="30000" dirty="0"/>
              <a:t>rd</a:t>
            </a:r>
            <a:r>
              <a:rPr lang="en-US" sz="2400" dirty="0"/>
              <a:t> in ASAP</a:t>
            </a:r>
          </a:p>
          <a:p>
            <a:r>
              <a:rPr lang="en-US" sz="2400" i="1" dirty="0"/>
              <a:t>Length features</a:t>
            </a:r>
            <a:endParaRPr lang="en-US" sz="2400" dirty="0"/>
          </a:p>
          <a:p>
            <a:pPr lvl="1"/>
            <a:r>
              <a:rPr lang="en-US" sz="2000" dirty="0"/>
              <a:t>word, character counts, average word length, number of questions…</a:t>
            </a:r>
          </a:p>
          <a:p>
            <a:r>
              <a:rPr lang="en-US" sz="2400" i="1" dirty="0"/>
              <a:t>Prompt features</a:t>
            </a:r>
            <a:endParaRPr lang="en-US" sz="2400" dirty="0"/>
          </a:p>
          <a:p>
            <a:pPr lvl="1"/>
            <a:r>
              <a:rPr lang="en-US" sz="2000" dirty="0"/>
              <a:t>Number of essay words found in prompt, words that have synonyms in prompt…</a:t>
            </a:r>
          </a:p>
          <a:p>
            <a:r>
              <a:rPr lang="en-US" sz="2400" i="1" dirty="0" err="1"/>
              <a:t>BoW</a:t>
            </a:r>
            <a:r>
              <a:rPr lang="en-US" sz="2400" i="1" dirty="0"/>
              <a:t> features</a:t>
            </a:r>
          </a:p>
          <a:p>
            <a:pPr lvl="1"/>
            <a:r>
              <a:rPr lang="en-US" sz="2000" dirty="0"/>
              <a:t>Refined unigram, bigrams</a:t>
            </a:r>
          </a:p>
          <a:p>
            <a:r>
              <a:rPr lang="en-US" sz="2400" i="1" dirty="0"/>
              <a:t>POS features</a:t>
            </a:r>
          </a:p>
          <a:p>
            <a:pPr lvl="1"/>
            <a:r>
              <a:rPr lang="en-US" sz="2000" dirty="0"/>
              <a:t>POS </a:t>
            </a:r>
            <a:r>
              <a:rPr lang="en-US" sz="2000" dirty="0" smtClean="0"/>
              <a:t>sequences </a:t>
            </a:r>
            <a:r>
              <a:rPr lang="en-US" sz="2000" dirty="0"/>
              <a:t>found in English literature</a:t>
            </a:r>
          </a:p>
          <a:p>
            <a:endParaRPr lang="en-US" sz="24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38EA3555-38A5-4F66-B9C2-EA56D664B6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Our implementation for TOEFL11 data</a:t>
            </a:r>
          </a:p>
          <a:p>
            <a:r>
              <a:rPr lang="en-US" sz="2400" i="1" dirty="0"/>
              <a:t>Length</a:t>
            </a:r>
          </a:p>
          <a:p>
            <a:pPr lvl="1"/>
            <a:r>
              <a:rPr lang="en-US" sz="2000" dirty="0"/>
              <a:t>Character, word, sentence count</a:t>
            </a:r>
          </a:p>
          <a:p>
            <a:pPr lvl="1"/>
            <a:r>
              <a:rPr lang="en-US" sz="2000" dirty="0"/>
              <a:t>Average word and sentence lengths</a:t>
            </a:r>
          </a:p>
          <a:p>
            <a:r>
              <a:rPr lang="en-US" sz="2400" i="1" dirty="0"/>
              <a:t>Content</a:t>
            </a:r>
          </a:p>
          <a:p>
            <a:pPr lvl="1"/>
            <a:r>
              <a:rPr lang="en-US" sz="2000" dirty="0"/>
              <a:t>Spelling errors, stop-words, prompt words</a:t>
            </a:r>
          </a:p>
          <a:p>
            <a:pPr lvl="1"/>
            <a:r>
              <a:rPr lang="en-US" sz="2000" dirty="0"/>
              <a:t>Punctuation counts, e.g., commas, question marks</a:t>
            </a:r>
          </a:p>
          <a:p>
            <a:pPr lvl="1"/>
            <a:r>
              <a:rPr lang="en-US" sz="2000" dirty="0"/>
              <a:t>SAT word count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D4E76E0-A266-4F51-AC6B-39E4F7A3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230D-8D7E-447F-9006-147D65281BD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4924719-72D2-433C-8C84-E1C612A18CD4}"/>
              </a:ext>
            </a:extLst>
          </p:cNvPr>
          <p:cNvSpPr txBox="1"/>
          <p:nvPr/>
        </p:nvSpPr>
        <p:spPr>
          <a:xfrm>
            <a:off x="3587916" y="6048573"/>
            <a:ext cx="2431884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nl-NL" sz="1400" dirty="0">
                <a:solidFill>
                  <a:srgbClr val="4472C4"/>
                </a:solidFill>
              </a:rPr>
              <a:t>* https://github.com/edx/ease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29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62674"/>
          </a:xfrm>
        </p:spPr>
        <p:txBody>
          <a:bodyPr>
            <a:normAutofit/>
          </a:bodyPr>
          <a:lstStyle/>
          <a:p>
            <a:r>
              <a:rPr lang="en-US" sz="2400" b="1" dirty="0"/>
              <a:t>Argumentation Feature Sets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33 features in 5 categories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from prior studies </a:t>
            </a:r>
            <a:r>
              <a:rPr lang="en-US" sz="1600" baseline="30000" dirty="0"/>
              <a:t>*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proposed in this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190669"/>
              </p:ext>
            </p:extLst>
          </p:nvPr>
        </p:nvGraphicFramePr>
        <p:xfrm>
          <a:off x="4817383" y="274320"/>
          <a:ext cx="6596380" cy="63093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990600">
                  <a:extLst>
                    <a:ext uri="{9D8B030D-6E8A-4147-A177-3AD203B41FA5}">
                      <a16:colId xmlns="" xmlns:a16="http://schemas.microsoft.com/office/drawing/2014/main" val="1871833535"/>
                    </a:ext>
                  </a:extLst>
                </a:gridCol>
                <a:gridCol w="5605780">
                  <a:extLst>
                    <a:ext uri="{9D8B030D-6E8A-4147-A177-3AD203B41FA5}">
                      <a16:colId xmlns="" xmlns:a16="http://schemas.microsoft.com/office/drawing/2014/main" val="1082825539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Argumentation Feature sets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2436569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Argument Component Features (AC)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60453727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1, 2</a:t>
                      </a:r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3, 4</a:t>
                      </a:r>
                    </a:p>
                    <a:p>
                      <a:pPr algn="ctr"/>
                      <a:r>
                        <a:rPr lang="en-US" sz="1200" dirty="0"/>
                        <a:t>5</a:t>
                      </a:r>
                    </a:p>
                    <a:p>
                      <a:pPr algn="ctr"/>
                      <a:r>
                        <a:rPr lang="en-US" sz="1200" dirty="0"/>
                        <a:t>6</a:t>
                      </a:r>
                    </a:p>
                    <a:p>
                      <a:pPr algn="ctr"/>
                      <a:r>
                        <a:rPr lang="en-US" sz="1200" dirty="0"/>
                        <a:t>7</a:t>
                      </a:r>
                      <a:endParaRPr lang="en-US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Number and fraction of argument components over total number of</a:t>
                      </a:r>
                    </a:p>
                    <a:p>
                      <a:pPr algn="l"/>
                      <a:r>
                        <a:rPr lang="en-US" sz="1200" dirty="0"/>
                        <a:t>sentences in essay</a:t>
                      </a:r>
                    </a:p>
                    <a:p>
                      <a:pPr algn="l"/>
                      <a:r>
                        <a:rPr lang="en-US" sz="1200" dirty="0"/>
                        <a:t>Number and fraction of argumentative sentences</a:t>
                      </a:r>
                    </a:p>
                    <a:p>
                      <a:pPr algn="l"/>
                      <a:r>
                        <a:rPr lang="en-US" sz="1200" dirty="0"/>
                        <a:t>Total number of words in argument components</a:t>
                      </a:r>
                    </a:p>
                    <a:p>
                      <a:pPr algn="l"/>
                      <a:r>
                        <a:rPr lang="en-US" sz="1200" dirty="0"/>
                        <a:t>Number of paragraphs containing argument components</a:t>
                      </a:r>
                    </a:p>
                    <a:p>
                      <a:pPr algn="l"/>
                      <a:r>
                        <a:rPr lang="en-US" sz="1200" dirty="0"/>
                        <a:t>Whether the essay has paragraph without any argument component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2535168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Argument Component Label Features (CL)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28273828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  <a:p>
                      <a:pPr algn="ctr"/>
                      <a:r>
                        <a:rPr lang="en-US" sz="1200" dirty="0"/>
                        <a:t>9, 10</a:t>
                      </a:r>
                    </a:p>
                    <a:p>
                      <a:pPr algn="ctr"/>
                      <a:r>
                        <a:rPr lang="en-US" sz="1200" dirty="0"/>
                        <a:t>11, 12</a:t>
                      </a:r>
                    </a:p>
                    <a:p>
                      <a:pPr algn="ctr"/>
                      <a:r>
                        <a:rPr lang="en-US" sz="1200" dirty="0"/>
                        <a:t>13</a:t>
                      </a:r>
                      <a:endParaRPr lang="en-US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Number of Major Claims</a:t>
                      </a:r>
                    </a:p>
                    <a:p>
                      <a:pPr algn="l"/>
                      <a:r>
                        <a:rPr lang="en-US" sz="1200" dirty="0"/>
                        <a:t>Number and fraction of Claims over total number of sentences</a:t>
                      </a:r>
                    </a:p>
                    <a:p>
                      <a:pPr algn="l"/>
                      <a:r>
                        <a:rPr lang="en-US" sz="1200" dirty="0"/>
                        <a:t>Number and fraction of Premises</a:t>
                      </a:r>
                    </a:p>
                    <a:p>
                      <a:pPr algn="l"/>
                      <a:r>
                        <a:rPr lang="en-US" sz="1200" dirty="0"/>
                        <a:t>Average number of Premises per Claim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936528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Argument Flow Features (AF)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35612854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</a:t>
                      </a:r>
                    </a:p>
                    <a:p>
                      <a:pPr algn="ctr"/>
                      <a:r>
                        <a:rPr lang="en-US" sz="1200" dirty="0"/>
                        <a:t>15</a:t>
                      </a:r>
                    </a:p>
                    <a:p>
                      <a:pPr algn="ctr"/>
                      <a:r>
                        <a:rPr lang="en-US" sz="1200" dirty="0"/>
                        <a:t>16</a:t>
                      </a:r>
                    </a:p>
                    <a:p>
                      <a:pPr algn="ctr"/>
                      <a:r>
                        <a:rPr lang="en-US" sz="1200" dirty="0"/>
                        <a:t>17 – 24</a:t>
                      </a:r>
                      <a:endParaRPr lang="en-US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Number of paragraphs that contain Major Claims and Claims</a:t>
                      </a:r>
                    </a:p>
                    <a:p>
                      <a:pPr algn="l"/>
                      <a:r>
                        <a:rPr lang="en-US" sz="1200" dirty="0"/>
                        <a:t>Number of paragraphs that contain Major Claims and Premises</a:t>
                      </a:r>
                    </a:p>
                    <a:p>
                      <a:pPr algn="l"/>
                      <a:r>
                        <a:rPr lang="en-US" sz="1200" dirty="0"/>
                        <a:t>Number of paragraphs that contain Claims and Premises</a:t>
                      </a:r>
                    </a:p>
                    <a:p>
                      <a:pPr algn="l"/>
                      <a:r>
                        <a:rPr lang="en-US" sz="1200" dirty="0"/>
                        <a:t>Frequency of 8 typed bigrams of argument components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2763084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Argumentative Relation Features (RL)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37329604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</a:t>
                      </a:r>
                    </a:p>
                    <a:p>
                      <a:pPr algn="ctr"/>
                      <a:r>
                        <a:rPr lang="en-US" sz="1200" dirty="0"/>
                        <a:t>26</a:t>
                      </a:r>
                    </a:p>
                    <a:p>
                      <a:pPr algn="ctr"/>
                      <a:r>
                        <a:rPr lang="en-US" sz="1200" dirty="0"/>
                        <a:t>27</a:t>
                      </a:r>
                    </a:p>
                    <a:p>
                      <a:pPr algn="ctr"/>
                      <a:r>
                        <a:rPr lang="en-US" sz="1200" dirty="0"/>
                        <a:t>28</a:t>
                      </a:r>
                      <a:endParaRPr lang="en-US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Number of supported Claims</a:t>
                      </a:r>
                    </a:p>
                    <a:p>
                      <a:pPr algn="l"/>
                      <a:r>
                        <a:rPr lang="en-US" sz="1200" dirty="0"/>
                        <a:t>Number of dangling Claims</a:t>
                      </a:r>
                    </a:p>
                    <a:p>
                      <a:pPr algn="l"/>
                      <a:r>
                        <a:rPr lang="en-US" sz="1200" dirty="0"/>
                        <a:t>Number of supporting Premises</a:t>
                      </a:r>
                    </a:p>
                    <a:p>
                      <a:pPr algn="l"/>
                      <a:r>
                        <a:rPr lang="en-US" sz="1200" dirty="0"/>
                        <a:t>Number of paragraphs that have support relations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74974934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Argumentation Structure Typology Features (TS)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60984607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29</a:t>
                      </a:r>
                    </a:p>
                    <a:p>
                      <a:pPr algn="ctr"/>
                      <a:r>
                        <a:rPr lang="en-US" sz="1200" dirty="0"/>
                        <a:t>30</a:t>
                      </a:r>
                    </a:p>
                    <a:p>
                      <a:pPr algn="ctr"/>
                      <a:r>
                        <a:rPr lang="en-US" sz="1200" dirty="0"/>
                        <a:t>31</a:t>
                      </a:r>
                    </a:p>
                    <a:p>
                      <a:pPr algn="ctr"/>
                      <a:r>
                        <a:rPr lang="en-US" sz="1200" dirty="0"/>
                        <a:t>32</a:t>
                      </a:r>
                    </a:p>
                    <a:p>
                      <a:pPr algn="ctr"/>
                      <a:r>
                        <a:rPr lang="en-US" sz="1200" dirty="0"/>
                        <a:t>33</a:t>
                      </a:r>
                      <a:endParaRPr lang="en-US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Number of Chain-structures</a:t>
                      </a:r>
                    </a:p>
                    <a:p>
                      <a:pPr algn="l"/>
                      <a:r>
                        <a:rPr lang="en-US" sz="1200" dirty="0"/>
                        <a:t>Number of Tree-structures</a:t>
                      </a:r>
                    </a:p>
                    <a:p>
                      <a:pPr algn="l"/>
                      <a:r>
                        <a:rPr lang="en-US" sz="1200" dirty="0"/>
                        <a:t>Number of Tree-structures with height = 1</a:t>
                      </a:r>
                    </a:p>
                    <a:p>
                      <a:pPr algn="l"/>
                      <a:r>
                        <a:rPr lang="en-US" sz="1200" dirty="0"/>
                        <a:t>Number of paragraphs that contain Chain-structures</a:t>
                      </a:r>
                    </a:p>
                    <a:p>
                      <a:pPr algn="l"/>
                      <a:r>
                        <a:rPr lang="en-US" sz="1200" dirty="0"/>
                        <a:t>Number of paragraphs that contain Tree-structures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41849485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41376" y="5738756"/>
            <a:ext cx="1660070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dirty="0">
                <a:solidFill>
                  <a:srgbClr val="4472C4"/>
                </a:solidFill>
              </a:rPr>
              <a:t>[Ghosh et al., 2016]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1376" y="6048573"/>
            <a:ext cx="2500877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dirty="0">
                <a:solidFill>
                  <a:srgbClr val="4472C4"/>
                </a:solidFill>
              </a:rPr>
              <a:t>[</a:t>
            </a:r>
            <a:r>
              <a:rPr lang="en-US" sz="1400" dirty="0" err="1">
                <a:solidFill>
                  <a:srgbClr val="4472C4"/>
                </a:solidFill>
              </a:rPr>
              <a:t>Beigman</a:t>
            </a:r>
            <a:r>
              <a:rPr lang="en-US" sz="1400" dirty="0">
                <a:solidFill>
                  <a:srgbClr val="4472C4"/>
                </a:solidFill>
              </a:rPr>
              <a:t> </a:t>
            </a:r>
            <a:r>
              <a:rPr lang="en-US" sz="1400" dirty="0" err="1">
                <a:solidFill>
                  <a:srgbClr val="4472C4"/>
                </a:solidFill>
              </a:rPr>
              <a:t>Klebanov</a:t>
            </a:r>
            <a:r>
              <a:rPr lang="en-US" sz="1400" dirty="0">
                <a:solidFill>
                  <a:srgbClr val="4472C4"/>
                </a:solidFill>
              </a:rPr>
              <a:t> et al., 2016]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42964" y="5430979"/>
            <a:ext cx="2020938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dirty="0">
                <a:solidFill>
                  <a:srgbClr val="4472C4"/>
                </a:solidFill>
              </a:rPr>
              <a:t>[</a:t>
            </a:r>
            <a:r>
              <a:rPr lang="en-US" sz="1400" dirty="0" err="1">
                <a:solidFill>
                  <a:srgbClr val="4472C4"/>
                </a:solidFill>
              </a:rPr>
              <a:t>Wachsmuth</a:t>
            </a:r>
            <a:r>
              <a:rPr lang="en-US" sz="1400" dirty="0">
                <a:solidFill>
                  <a:srgbClr val="4472C4"/>
                </a:solidFill>
              </a:rPr>
              <a:t> et al., 2016]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42964" y="5123202"/>
            <a:ext cx="1678793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dirty="0">
                <a:solidFill>
                  <a:srgbClr val="4472C4"/>
                </a:solidFill>
              </a:rPr>
              <a:t>[Persing &amp; Ng, 2015]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62B5DE9-02CC-4B8B-816D-38ADEC50C120}"/>
              </a:ext>
            </a:extLst>
          </p:cNvPr>
          <p:cNvSpPr/>
          <p:nvPr/>
        </p:nvSpPr>
        <p:spPr>
          <a:xfrm>
            <a:off x="4817383" y="533401"/>
            <a:ext cx="6596380" cy="1488032"/>
          </a:xfrm>
          <a:prstGeom prst="rect">
            <a:avLst/>
          </a:prstGeom>
          <a:solidFill>
            <a:srgbClr val="4472C4">
              <a:alpha val="1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58C704C-9F85-42E9-85FE-C73C07B10038}"/>
              </a:ext>
            </a:extLst>
          </p:cNvPr>
          <p:cNvSpPr/>
          <p:nvPr/>
        </p:nvSpPr>
        <p:spPr>
          <a:xfrm>
            <a:off x="4817383" y="2021432"/>
            <a:ext cx="6596380" cy="2191736"/>
          </a:xfrm>
          <a:prstGeom prst="rect">
            <a:avLst/>
          </a:prstGeom>
          <a:solidFill>
            <a:srgbClr val="FFFF00">
              <a:alpha val="1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FFA41F45-8EA4-461E-9D1B-3E56830C2F84}"/>
              </a:ext>
            </a:extLst>
          </p:cNvPr>
          <p:cNvSpPr/>
          <p:nvPr/>
        </p:nvSpPr>
        <p:spPr>
          <a:xfrm>
            <a:off x="4817383" y="4213168"/>
            <a:ext cx="6596380" cy="2370512"/>
          </a:xfrm>
          <a:prstGeom prst="rect">
            <a:avLst/>
          </a:prstGeom>
          <a:solidFill>
            <a:srgbClr val="FF0000">
              <a:alpha val="1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Alternate Process 16">
            <a:extLst>
              <a:ext uri="{FF2B5EF4-FFF2-40B4-BE49-F238E27FC236}">
                <a16:creationId xmlns="" xmlns:a16="http://schemas.microsoft.com/office/drawing/2014/main" id="{167C61B7-423E-4770-BDC5-A8F6A1AF5EBE}"/>
              </a:ext>
            </a:extLst>
          </p:cNvPr>
          <p:cNvSpPr/>
          <p:nvPr/>
        </p:nvSpPr>
        <p:spPr>
          <a:xfrm>
            <a:off x="10287000" y="744106"/>
            <a:ext cx="1685289" cy="1123712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1440" bIns="91440" rtlCol="0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Argument component identification</a:t>
            </a:r>
          </a:p>
        </p:txBody>
      </p:sp>
      <p:sp>
        <p:nvSpPr>
          <p:cNvPr id="18" name="Flowchart: Alternate Process 17">
            <a:extLst>
              <a:ext uri="{FF2B5EF4-FFF2-40B4-BE49-F238E27FC236}">
                <a16:creationId xmlns="" xmlns:a16="http://schemas.microsoft.com/office/drawing/2014/main" id="{C71FE0D9-22A5-4C8B-B1F8-54832169E8CA}"/>
              </a:ext>
            </a:extLst>
          </p:cNvPr>
          <p:cNvSpPr/>
          <p:nvPr/>
        </p:nvSpPr>
        <p:spPr>
          <a:xfrm>
            <a:off x="10286998" y="2558558"/>
            <a:ext cx="1685289" cy="1123712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1440" bIns="91440" rtlCol="0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Argument component classification</a:t>
            </a:r>
          </a:p>
        </p:txBody>
      </p:sp>
      <p:sp>
        <p:nvSpPr>
          <p:cNvPr id="19" name="Flowchart: Alternate Process 18">
            <a:extLst>
              <a:ext uri="{FF2B5EF4-FFF2-40B4-BE49-F238E27FC236}">
                <a16:creationId xmlns="" xmlns:a16="http://schemas.microsoft.com/office/drawing/2014/main" id="{ECF1B6C4-C557-4F94-9308-3009D33BCBA1}"/>
              </a:ext>
            </a:extLst>
          </p:cNvPr>
          <p:cNvSpPr/>
          <p:nvPr/>
        </p:nvSpPr>
        <p:spPr>
          <a:xfrm>
            <a:off x="10287000" y="4836568"/>
            <a:ext cx="1685289" cy="1123712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1440" bIns="91440" rtlCol="0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Support relation identification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230D-8D7E-447F-9006-147D65281BD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65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Experiment Results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230D-8D7E-447F-9006-147D65281BD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5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10-fold cross validation performance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476103"/>
            <a:ext cx="10515600" cy="4700860"/>
          </a:xfrm>
        </p:spPr>
        <p:txBody>
          <a:bodyPr>
            <a:normAutofit/>
          </a:bodyPr>
          <a:lstStyle/>
          <a:p>
            <a:r>
              <a:rPr lang="en-US" sz="2400" dirty="0" err="1"/>
              <a:t>Taghipour</a:t>
            </a:r>
            <a:r>
              <a:rPr lang="en-US" sz="2400" dirty="0"/>
              <a:t> and Ng (2016) achieved the state-of-the-art with ASAP data (averaged over 8 prompts</a:t>
            </a:r>
            <a:r>
              <a:rPr lang="en-US" sz="2400" dirty="0" smtClean="0"/>
              <a:t>)</a:t>
            </a:r>
          </a:p>
          <a:p>
            <a:pPr lvl="1"/>
            <a:r>
              <a:rPr lang="en-US" sz="1800" dirty="0" smtClean="0"/>
              <a:t>We experiment with 2 prompts of persuasive essays</a:t>
            </a:r>
          </a:p>
          <a:p>
            <a:pPr lvl="1"/>
            <a:endParaRPr lang="en-US" sz="1800" dirty="0"/>
          </a:p>
          <a:p>
            <a:r>
              <a:rPr lang="en-US" sz="2400" dirty="0"/>
              <a:t>Limited amount of AES research on TOEFL11 data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230D-8D7E-447F-9006-147D65281BD6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335700"/>
              </p:ext>
            </p:extLst>
          </p:nvPr>
        </p:nvGraphicFramePr>
        <p:xfrm>
          <a:off x="3019552" y="3488483"/>
          <a:ext cx="615289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2416">
                  <a:extLst>
                    <a:ext uri="{9D8B030D-6E8A-4147-A177-3AD203B41FA5}">
                      <a16:colId xmlns="" xmlns:a16="http://schemas.microsoft.com/office/drawing/2014/main" val="1871833535"/>
                    </a:ext>
                  </a:extLst>
                </a:gridCol>
                <a:gridCol w="1280160">
                  <a:extLst>
                    <a:ext uri="{9D8B030D-6E8A-4147-A177-3AD203B41FA5}">
                      <a16:colId xmlns="" xmlns:a16="http://schemas.microsoft.com/office/drawing/2014/main" val="1082825539"/>
                    </a:ext>
                  </a:extLst>
                </a:gridCol>
                <a:gridCol w="1280160">
                  <a:extLst>
                    <a:ext uri="{9D8B030D-6E8A-4147-A177-3AD203B41FA5}">
                      <a16:colId xmlns="" xmlns:a16="http://schemas.microsoft.com/office/drawing/2014/main" val="2040424561"/>
                    </a:ext>
                  </a:extLst>
                </a:gridCol>
                <a:gridCol w="1280160">
                  <a:extLst>
                    <a:ext uri="{9D8B030D-6E8A-4147-A177-3AD203B41FA5}">
                      <a16:colId xmlns="" xmlns:a16="http://schemas.microsoft.com/office/drawing/2014/main" val="359470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ASAP p.1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ASAP p.2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TOEFL11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243656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1" dirty="0"/>
                        <a:t>(</a:t>
                      </a:r>
                      <a:r>
                        <a:rPr lang="en-US" sz="1600" i="1" dirty="0" err="1"/>
                        <a:t>Taghipour</a:t>
                      </a:r>
                      <a:r>
                        <a:rPr lang="en-US" sz="1600" i="1" dirty="0"/>
                        <a:t> and Ng, 2016)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i="1" dirty="0"/>
                        <a:t>0.821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0.688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060635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0" dirty="0"/>
                        <a:t>Baseline</a:t>
                      </a:r>
                    </a:p>
                  </a:txBody>
                  <a:tcPr anchor="ctr"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0.831</a:t>
                      </a:r>
                    </a:p>
                  </a:txBody>
                  <a:tcPr anchor="ctr"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0.680</a:t>
                      </a:r>
                    </a:p>
                  </a:txBody>
                  <a:tcPr anchor="ctr"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0.599</a:t>
                      </a:r>
                    </a:p>
                  </a:txBody>
                  <a:tcPr anchor="ctr"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2711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0" dirty="0"/>
                        <a:t>ARG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0.790 †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0.620</a:t>
                      </a:r>
                      <a:r>
                        <a:rPr lang="en-US" sz="1600" b="0" dirty="0"/>
                        <a:t> †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0.494 †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25577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0" dirty="0"/>
                        <a:t>ALL (Baseline + ARG)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0.830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0.689 *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0.611 *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40847869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38200" y="6199460"/>
            <a:ext cx="8502457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Symbols * and † indicate significantly higher and lower than baseline values (p &lt; 0.05). Best values are in boldface.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159326" y="2600142"/>
            <a:ext cx="4201020" cy="885349"/>
            <a:chOff x="4201040" y="1473832"/>
            <a:chExt cx="4129668" cy="885349"/>
          </a:xfrm>
        </p:grpSpPr>
        <p:sp>
          <p:nvSpPr>
            <p:cNvPr id="11" name="Flowchart: Alternate Process 10"/>
            <p:cNvSpPr/>
            <p:nvPr/>
          </p:nvSpPr>
          <p:spPr>
            <a:xfrm>
              <a:off x="4201040" y="1473832"/>
              <a:ext cx="4129668" cy="885349"/>
            </a:xfrm>
            <a:prstGeom prst="flowChartAlternateProcess">
              <a:avLst/>
            </a:prstGeom>
            <a:blipFill>
              <a:blip r:embed="rId2"/>
              <a:tile tx="0" ty="0" sx="100000" sy="100000" flip="none" algn="tl"/>
            </a:blip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91440" bIns="91440" rtlCol="0" anchor="ctr">
              <a:spAutoFit/>
            </a:bodyPr>
            <a:lstStyle/>
            <a:p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Argumentation features help improve competitive base AES models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461" b="32584"/>
            <a:stretch/>
          </p:blipFill>
          <p:spPr>
            <a:xfrm rot="20817118">
              <a:off x="7486972" y="2046074"/>
              <a:ext cx="819616" cy="312718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3019552" y="4953000"/>
            <a:ext cx="6152896" cy="457200"/>
          </a:xfrm>
          <a:prstGeom prst="rect">
            <a:avLst/>
          </a:prstGeom>
          <a:solidFill>
            <a:srgbClr val="FFFF00">
              <a:alpha val="2509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2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Cross-prompt validation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ASAP data</a:t>
            </a:r>
          </a:p>
          <a:p>
            <a:pPr lvl="1"/>
            <a:r>
              <a:rPr lang="en-US" sz="1800" dirty="0"/>
              <a:t>Dong and Zhang (2016) obtained the best over-all cross-prompt (averaged over 8 prompts)</a:t>
            </a:r>
          </a:p>
          <a:p>
            <a:pPr lvl="1"/>
            <a:r>
              <a:rPr lang="en-US" sz="1800" dirty="0"/>
              <a:t>We </a:t>
            </a:r>
            <a:r>
              <a:rPr lang="en-US" sz="1800" dirty="0" smtClean="0"/>
              <a:t>use prompt </a:t>
            </a:r>
            <a:r>
              <a:rPr lang="en-US" sz="1800" dirty="0"/>
              <a:t>1 as training and prompt 2 as test data</a:t>
            </a:r>
          </a:p>
          <a:p>
            <a:endParaRPr lang="en-US" sz="2200" dirty="0"/>
          </a:p>
          <a:p>
            <a:r>
              <a:rPr lang="en-US" sz="2200" dirty="0"/>
              <a:t>TOEFL11</a:t>
            </a:r>
          </a:p>
          <a:p>
            <a:pPr lvl="1"/>
            <a:r>
              <a:rPr lang="en-US" sz="1800" dirty="0"/>
              <a:t>8-fold cross prompt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230D-8D7E-447F-9006-147D65281BD6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973712"/>
              </p:ext>
            </p:extLst>
          </p:nvPr>
        </p:nvGraphicFramePr>
        <p:xfrm>
          <a:off x="6326632" y="2841983"/>
          <a:ext cx="487273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2416">
                  <a:extLst>
                    <a:ext uri="{9D8B030D-6E8A-4147-A177-3AD203B41FA5}">
                      <a16:colId xmlns="" xmlns:a16="http://schemas.microsoft.com/office/drawing/2014/main" val="1871833535"/>
                    </a:ext>
                  </a:extLst>
                </a:gridCol>
                <a:gridCol w="1280160">
                  <a:extLst>
                    <a:ext uri="{9D8B030D-6E8A-4147-A177-3AD203B41FA5}">
                      <a16:colId xmlns="" xmlns:a16="http://schemas.microsoft.com/office/drawing/2014/main" val="1082825539"/>
                    </a:ext>
                  </a:extLst>
                </a:gridCol>
                <a:gridCol w="1280160">
                  <a:extLst>
                    <a:ext uri="{9D8B030D-6E8A-4147-A177-3AD203B41FA5}">
                      <a16:colId xmlns="" xmlns:a16="http://schemas.microsoft.com/office/drawing/2014/main" val="20404245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ASAP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TOEFL11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243656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1" dirty="0"/>
                        <a:t>(Dong and Zhang 2016)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i="1" dirty="0"/>
                        <a:t>0.569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060635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0" dirty="0"/>
                        <a:t>Baseline</a:t>
                      </a:r>
                    </a:p>
                  </a:txBody>
                  <a:tcPr anchor="ctr"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0.585</a:t>
                      </a:r>
                    </a:p>
                  </a:txBody>
                  <a:tcPr anchor="ctr"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0.591</a:t>
                      </a:r>
                    </a:p>
                  </a:txBody>
                  <a:tcPr anchor="ctr"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2711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0" dirty="0"/>
                        <a:t>ARG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0.567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0.492 †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25577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0" dirty="0"/>
                        <a:t>ALL (Baseline + ARG)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0.622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0.600 *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40847869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6326632" y="4267200"/>
            <a:ext cx="4872736" cy="457200"/>
          </a:xfrm>
          <a:prstGeom prst="rect">
            <a:avLst/>
          </a:prstGeom>
          <a:solidFill>
            <a:srgbClr val="FFFF00">
              <a:alpha val="2509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37028" y="6385023"/>
            <a:ext cx="8502457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Symbols * and † indicate significantly higher and lower than baseline values (p &lt; 0.05). Best values are in boldface.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172200" y="1924907"/>
            <a:ext cx="5181600" cy="885349"/>
            <a:chOff x="3124736" y="1473832"/>
            <a:chExt cx="5093594" cy="885349"/>
          </a:xfrm>
        </p:grpSpPr>
        <p:sp>
          <p:nvSpPr>
            <p:cNvPr id="12" name="Flowchart: Alternate Process 11"/>
            <p:cNvSpPr/>
            <p:nvPr/>
          </p:nvSpPr>
          <p:spPr>
            <a:xfrm>
              <a:off x="3124736" y="1473832"/>
              <a:ext cx="5093594" cy="885349"/>
            </a:xfrm>
            <a:prstGeom prst="flowChartAlternateProcess">
              <a:avLst/>
            </a:prstGeom>
            <a:blipFill>
              <a:blip r:embed="rId2"/>
              <a:tile tx="0" ty="0" sx="100000" sy="100000" flip="none" algn="tl"/>
            </a:blip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91440" bIns="91440" rtlCol="0" anchor="ctr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Argumentation features help improve cross-prompt performance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461" b="32584"/>
            <a:stretch/>
          </p:blipFill>
          <p:spPr>
            <a:xfrm rot="20817118">
              <a:off x="7351895" y="1956380"/>
              <a:ext cx="819616" cy="3127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61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This study brings up a strong support of application of </a:t>
            </a:r>
            <a:r>
              <a:rPr lang="en-US" sz="2400" dirty="0" smtClean="0"/>
              <a:t>AM </a:t>
            </a:r>
            <a:r>
              <a:rPr lang="en-US" sz="2400" dirty="0"/>
              <a:t>in AES</a:t>
            </a:r>
          </a:p>
          <a:p>
            <a:pPr lvl="1"/>
            <a:r>
              <a:rPr lang="en-US" sz="2000" dirty="0"/>
              <a:t>End-to-end </a:t>
            </a:r>
            <a:r>
              <a:rPr lang="en-US" sz="2000" dirty="0" smtClean="0"/>
              <a:t>AM </a:t>
            </a:r>
            <a:r>
              <a:rPr lang="en-US" sz="2000" dirty="0"/>
              <a:t>for improving holistic score prediction</a:t>
            </a:r>
          </a:p>
          <a:p>
            <a:pPr lvl="1"/>
            <a:r>
              <a:rPr lang="en-US" sz="2000" dirty="0"/>
              <a:t>The largest argumentation feature </a:t>
            </a:r>
            <a:r>
              <a:rPr lang="en-US" sz="2000" dirty="0" smtClean="0"/>
              <a:t>set</a:t>
            </a:r>
            <a:endParaRPr lang="en-US" sz="2000" dirty="0"/>
          </a:p>
          <a:p>
            <a:pPr lvl="1"/>
            <a:r>
              <a:rPr lang="en-US" sz="2000" dirty="0"/>
              <a:t>Competitive </a:t>
            </a:r>
            <a:r>
              <a:rPr lang="en-US" sz="2000" dirty="0" smtClean="0"/>
              <a:t>base AES models</a:t>
            </a:r>
            <a:endParaRPr lang="en-US" sz="2000" dirty="0"/>
          </a:p>
          <a:p>
            <a:pPr lvl="1"/>
            <a:r>
              <a:rPr lang="en-US" sz="2000" dirty="0"/>
              <a:t>In- and cross-prompt evaluations</a:t>
            </a:r>
          </a:p>
          <a:p>
            <a:endParaRPr lang="en-US" sz="2400" dirty="0"/>
          </a:p>
          <a:p>
            <a:r>
              <a:rPr lang="en-US" sz="2400" dirty="0"/>
              <a:t>Automated writing assessment and auto-feedback</a:t>
            </a:r>
          </a:p>
          <a:p>
            <a:pPr lvl="1"/>
            <a:r>
              <a:rPr lang="en-US" sz="2000" dirty="0"/>
              <a:t>Automated assessment of argumentative writing in peer-review/tutoring systems</a:t>
            </a:r>
          </a:p>
          <a:p>
            <a:pPr lvl="1"/>
            <a:r>
              <a:rPr lang="en-US" sz="2000" dirty="0"/>
              <a:t>Feedback on argumentation structure, argument quality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230D-8D7E-447F-9006-147D65281BD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1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230D-8D7E-447F-9006-147D65281BD6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876800" y="2270296"/>
            <a:ext cx="2438400" cy="2225178"/>
            <a:chOff x="7290237" y="739556"/>
            <a:chExt cx="2438400" cy="2225178"/>
          </a:xfrm>
        </p:grpSpPr>
        <p:sp>
          <p:nvSpPr>
            <p:cNvPr id="16" name="Oval Callout 10"/>
            <p:cNvSpPr/>
            <p:nvPr/>
          </p:nvSpPr>
          <p:spPr>
            <a:xfrm>
              <a:off x="9049907" y="739556"/>
              <a:ext cx="678730" cy="844542"/>
            </a:xfrm>
            <a:prstGeom prst="wedgeEllipseCallout">
              <a:avLst>
                <a:gd name="adj1" fmla="val -43056"/>
                <a:gd name="adj2" fmla="val 50222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Callout 12"/>
            <p:cNvSpPr/>
            <p:nvPr/>
          </p:nvSpPr>
          <p:spPr>
            <a:xfrm flipH="1">
              <a:off x="7290237" y="786691"/>
              <a:ext cx="678730" cy="844542"/>
            </a:xfrm>
            <a:prstGeom prst="wedgeEllipseCallout">
              <a:avLst>
                <a:gd name="adj1" fmla="val -43055"/>
                <a:gd name="adj2" fmla="val 47989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290237" y="1024296"/>
              <a:ext cx="6787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AM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049907" y="977161"/>
              <a:ext cx="6787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AES</a:t>
              </a:r>
            </a:p>
          </p:txBody>
        </p:sp>
        <p:pic>
          <p:nvPicPr>
            <p:cNvPr id="22" name="Picture 4" descr="Image result for handshake carto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42687" y="1631233"/>
              <a:ext cx="1333500" cy="1333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4279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Argument mining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Argument component identification</a:t>
            </a:r>
          </a:p>
          <a:p>
            <a:pPr lvl="1"/>
            <a:r>
              <a:rPr lang="en-US" sz="2000" dirty="0"/>
              <a:t>Separates argumentative from non-argumentative text units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Argument component classification</a:t>
            </a:r>
          </a:p>
          <a:p>
            <a:pPr lvl="1"/>
            <a:r>
              <a:rPr lang="en-US" sz="2000" dirty="0"/>
              <a:t>Labels argument components with their argumentative roles, e.g., premise, claim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Argumentative relation classification</a:t>
            </a:r>
          </a:p>
          <a:p>
            <a:pPr lvl="1"/>
            <a:r>
              <a:rPr lang="en-US" sz="2000" dirty="0"/>
              <a:t>Recognizes if two argument components are argumentatively related (e.g., support) or not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44751" y="4188726"/>
            <a:ext cx="4941864" cy="19882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sz="1400" dirty="0">
                <a:solidFill>
                  <a:srgbClr val="000000"/>
                </a:solidFill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Taking care of thousands of citizens who suffer from disease or illiteracy is more urgent and pragmatic than building theaters or sports stadiums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]. </a:t>
            </a:r>
            <a:r>
              <a:rPr lang="en-US" sz="1400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(2)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 matter of fact, [</a:t>
            </a:r>
            <a:r>
              <a:rPr lang="en-US" sz="1400" dirty="0">
                <a:solidFill>
                  <a:srgbClr val="000000"/>
                </a:solidFill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uneducated person may barely appreciate musicals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], whereas [</a:t>
            </a:r>
            <a:r>
              <a:rPr lang="en-US" sz="1400" dirty="0">
                <a:solidFill>
                  <a:srgbClr val="000000"/>
                </a:solidFill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physical damaged person, resulting from the lack of medical treatment, may no longer participate in any sports games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]. </a:t>
            </a:r>
            <a:r>
              <a:rPr lang="en-US" sz="1400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(3)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Therefore, [</a:t>
            </a:r>
            <a:r>
              <a:rPr lang="en-US" sz="1400" dirty="0">
                <a:solidFill>
                  <a:srgbClr val="000000"/>
                </a:solidFill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providing education and medical care is more essential and prioritized to the government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230D-8D7E-447F-9006-147D65281BD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422E8DA-DEBD-46E2-987E-65A55F38E64A}"/>
              </a:ext>
            </a:extLst>
          </p:cNvPr>
          <p:cNvSpPr txBox="1"/>
          <p:nvPr/>
        </p:nvSpPr>
        <p:spPr>
          <a:xfrm>
            <a:off x="1229511" y="4188726"/>
            <a:ext cx="4941864" cy="19882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sz="14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Taking care of thousands of citizens who suffer from disease or illiteracy is more urgent and pragmatic than building theaters or sports stadiums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1400" b="1" baseline="-25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Claim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4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(2)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 matter of fact, [</a:t>
            </a:r>
            <a:r>
              <a:rPr lang="en-US" sz="14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uneducated person may barely appreciate musicals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1400" b="1" baseline="-25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Premise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whereas [</a:t>
            </a:r>
            <a:r>
              <a:rPr lang="en-US" sz="14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physical damaged person, resulting from the lack of medical treatment, may no longer participate in any sports games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1400" b="1" baseline="-25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Premise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4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(3)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Therefore, [</a:t>
            </a:r>
            <a:r>
              <a:rPr lang="en-US" sz="14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providing education and medical care is more essential and prioritized to the government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1400" b="1" baseline="-25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Claim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1A99DF3-888A-4E4C-A221-262B91AC2F22}"/>
              </a:ext>
            </a:extLst>
          </p:cNvPr>
          <p:cNvSpPr txBox="1"/>
          <p:nvPr/>
        </p:nvSpPr>
        <p:spPr>
          <a:xfrm>
            <a:off x="7772400" y="4781194"/>
            <a:ext cx="2522216" cy="80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Premise</a:t>
            </a:r>
            <a:r>
              <a:rPr lang="en-US" sz="1400" dirty="0"/>
              <a:t>(2.1) supports </a:t>
            </a:r>
            <a:r>
              <a:rPr lang="en-US" sz="14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Claim</a:t>
            </a:r>
            <a:r>
              <a:rPr lang="en-US" sz="1400" dirty="0"/>
              <a:t>(1)</a:t>
            </a:r>
          </a:p>
          <a:p>
            <a:pPr>
              <a:lnSpc>
                <a:spcPct val="110000"/>
              </a:lnSpc>
            </a:pPr>
            <a:r>
              <a:rPr lang="en-US" sz="14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Premise</a:t>
            </a:r>
            <a:r>
              <a:rPr lang="en-US" sz="1400" dirty="0"/>
              <a:t>(2.2) supports </a:t>
            </a:r>
            <a:r>
              <a:rPr lang="en-US" sz="14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Claim</a:t>
            </a:r>
            <a:r>
              <a:rPr lang="en-US" sz="1400" dirty="0"/>
              <a:t>(1)</a:t>
            </a:r>
          </a:p>
          <a:p>
            <a:pPr>
              <a:lnSpc>
                <a:spcPct val="110000"/>
              </a:lnSpc>
            </a:pPr>
            <a:r>
              <a:rPr lang="en-US" sz="14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Claim</a:t>
            </a:r>
            <a:r>
              <a:rPr lang="en-US" sz="1400" dirty="0"/>
              <a:t>(3) supports </a:t>
            </a:r>
            <a:r>
              <a:rPr lang="en-US" sz="14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Claim</a:t>
            </a:r>
            <a:r>
              <a:rPr lang="en-US" sz="1400" dirty="0"/>
              <a:t>(1)</a:t>
            </a:r>
          </a:p>
        </p:txBody>
      </p:sp>
      <p:sp>
        <p:nvSpPr>
          <p:cNvPr id="9" name="Right Arrow 9">
            <a:extLst>
              <a:ext uri="{FF2B5EF4-FFF2-40B4-BE49-F238E27FC236}">
                <a16:creationId xmlns="" xmlns:a16="http://schemas.microsoft.com/office/drawing/2014/main" id="{6EB27983-DCBE-4933-A058-180ACB53B7A3}"/>
              </a:ext>
            </a:extLst>
          </p:cNvPr>
          <p:cNvSpPr/>
          <p:nvPr/>
        </p:nvSpPr>
        <p:spPr>
          <a:xfrm flipV="1">
            <a:off x="6671420" y="4970808"/>
            <a:ext cx="636104" cy="42407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317F6F07-CF0F-4170-8BB8-4EB34C83B722}"/>
              </a:ext>
            </a:extLst>
          </p:cNvPr>
          <p:cNvSpPr/>
          <p:nvPr/>
        </p:nvSpPr>
        <p:spPr>
          <a:xfrm>
            <a:off x="10759492" y="3980112"/>
            <a:ext cx="548640" cy="548640"/>
          </a:xfrm>
          <a:prstGeom prst="ellipse">
            <a:avLst/>
          </a:prstGeom>
          <a:solidFill>
            <a:srgbClr val="FFFF0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/>
              <a:t>Claim(1)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839858CA-EB65-4330-9FBF-B4E3C2B912D3}"/>
              </a:ext>
            </a:extLst>
          </p:cNvPr>
          <p:cNvSpPr/>
          <p:nvPr/>
        </p:nvSpPr>
        <p:spPr>
          <a:xfrm>
            <a:off x="10759492" y="4844201"/>
            <a:ext cx="548640" cy="548640"/>
          </a:xfrm>
          <a:prstGeom prst="ellipse">
            <a:avLst/>
          </a:prstGeom>
          <a:solidFill>
            <a:srgbClr val="FFFF0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/>
              <a:t>Claim(3)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48AFA30-C45D-49BD-81BE-1878AA46685F}"/>
              </a:ext>
            </a:extLst>
          </p:cNvPr>
          <p:cNvSpPr/>
          <p:nvPr/>
        </p:nvSpPr>
        <p:spPr>
          <a:xfrm>
            <a:off x="11311142" y="5725417"/>
            <a:ext cx="726388" cy="45154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/>
              <a:t>Premise (2.2)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48B5112-1BB0-4216-8915-C07D500BB893}"/>
              </a:ext>
            </a:extLst>
          </p:cNvPr>
          <p:cNvSpPr/>
          <p:nvPr/>
        </p:nvSpPr>
        <p:spPr>
          <a:xfrm>
            <a:off x="10127752" y="5725417"/>
            <a:ext cx="726388" cy="45154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/>
              <a:t>Premise (2.1)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292D90D3-8F78-4D51-A777-E4ADE5D88B9D}"/>
              </a:ext>
            </a:extLst>
          </p:cNvPr>
          <p:cNvCxnSpPr>
            <a:cxnSpLocks/>
            <a:stCxn id="12" idx="0"/>
            <a:endCxn id="11" idx="5"/>
          </p:cNvCxnSpPr>
          <p:nvPr/>
        </p:nvCxnSpPr>
        <p:spPr>
          <a:xfrm flipH="1" flipV="1">
            <a:off x="11227786" y="5312495"/>
            <a:ext cx="446550" cy="412922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3647C1A4-DE69-44B3-8E8F-B8B203A40124}"/>
              </a:ext>
            </a:extLst>
          </p:cNvPr>
          <p:cNvCxnSpPr>
            <a:cxnSpLocks/>
            <a:stCxn id="13" idx="0"/>
            <a:endCxn id="11" idx="3"/>
          </p:cNvCxnSpPr>
          <p:nvPr/>
        </p:nvCxnSpPr>
        <p:spPr>
          <a:xfrm flipV="1">
            <a:off x="10490946" y="5312495"/>
            <a:ext cx="348892" cy="412922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0D8A3AB0-6305-4396-85FF-1B756E0E447E}"/>
              </a:ext>
            </a:extLst>
          </p:cNvPr>
          <p:cNvCxnSpPr>
            <a:cxnSpLocks/>
            <a:stCxn id="11" idx="0"/>
            <a:endCxn id="10" idx="4"/>
          </p:cNvCxnSpPr>
          <p:nvPr/>
        </p:nvCxnSpPr>
        <p:spPr>
          <a:xfrm flipV="1">
            <a:off x="11033812" y="4528752"/>
            <a:ext cx="0" cy="31544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E8738A7-A58F-4FFB-97F4-AC9FEFA3773C}"/>
              </a:ext>
            </a:extLst>
          </p:cNvPr>
          <p:cNvSpPr txBox="1"/>
          <p:nvPr/>
        </p:nvSpPr>
        <p:spPr>
          <a:xfrm>
            <a:off x="10230657" y="633675"/>
            <a:ext cx="1889156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dirty="0">
                <a:solidFill>
                  <a:schemeClr val="accent1"/>
                </a:solidFill>
              </a:rPr>
              <a:t>[Persing &amp; Ng, 2016]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DBEFDAB-DCBB-4AEA-A649-7D82EF9D4145}"/>
              </a:ext>
            </a:extLst>
          </p:cNvPr>
          <p:cNvSpPr txBox="1"/>
          <p:nvPr/>
        </p:nvSpPr>
        <p:spPr>
          <a:xfrm>
            <a:off x="10230657" y="868788"/>
            <a:ext cx="1889156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dirty="0">
                <a:solidFill>
                  <a:schemeClr val="accent1"/>
                </a:solidFill>
              </a:rPr>
              <a:t>[Stab &amp; Gurevych, 2016]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3194D41-BE37-4DF3-8EBC-76060DB7C527}"/>
              </a:ext>
            </a:extLst>
          </p:cNvPr>
          <p:cNvSpPr txBox="1"/>
          <p:nvPr/>
        </p:nvSpPr>
        <p:spPr>
          <a:xfrm>
            <a:off x="10230657" y="1103900"/>
            <a:ext cx="1889156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dirty="0">
                <a:solidFill>
                  <a:schemeClr val="accent1"/>
                </a:solidFill>
              </a:rPr>
              <a:t>[Nguyen &amp; Litman, 2018]</a:t>
            </a:r>
          </a:p>
        </p:txBody>
      </p:sp>
    </p:spTree>
    <p:extLst>
      <p:ext uri="{BB962C8B-B14F-4D97-AF65-F5344CB8AC3E}">
        <p14:creationId xmlns:p14="http://schemas.microsoft.com/office/powerpoint/2010/main" val="145161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Introduction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230D-8D7E-447F-9006-147D65281BD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88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C8748A-9DBC-4069-8001-B2F8ECBC7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Argument mining pipeline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8905D9-B9AD-40F1-AD3B-D144BBF57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230D-8D7E-447F-9006-147D65281BD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9" name="Content Placeholder 38">
            <a:extLst>
              <a:ext uri="{FF2B5EF4-FFF2-40B4-BE49-F238E27FC236}">
                <a16:creationId xmlns="" xmlns:a16="http://schemas.microsoft.com/office/drawing/2014/main" id="{30F09EFC-A06D-45CD-BDE2-98F087C31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Trained/tested using a persuasive essay corpus of 402 essays</a:t>
            </a:r>
          </a:p>
          <a:p>
            <a:pPr lvl="1"/>
            <a:r>
              <a:rPr lang="en-US" sz="2000" dirty="0"/>
              <a:t>End-to-end performance (suffered from error propagation)</a:t>
            </a:r>
          </a:p>
          <a:p>
            <a:pPr lvl="2"/>
            <a:r>
              <a:rPr lang="en-US" sz="1600" dirty="0"/>
              <a:t>Argument component identification	</a:t>
            </a:r>
            <a:r>
              <a:rPr lang="en-US" sz="1600" dirty="0">
                <a:solidFill>
                  <a:schemeClr val="accent1"/>
                </a:solidFill>
              </a:rPr>
              <a:t>F1 = 0.86</a:t>
            </a:r>
          </a:p>
          <a:p>
            <a:pPr lvl="2"/>
            <a:r>
              <a:rPr lang="en-US" sz="1600" dirty="0"/>
              <a:t>Argument component classification	</a:t>
            </a:r>
            <a:r>
              <a:rPr lang="en-US" sz="1600" dirty="0">
                <a:solidFill>
                  <a:schemeClr val="accent1"/>
                </a:solidFill>
              </a:rPr>
              <a:t>F1 = 0.42</a:t>
            </a:r>
          </a:p>
          <a:p>
            <a:pPr lvl="2"/>
            <a:r>
              <a:rPr lang="en-US" sz="1600" dirty="0"/>
              <a:t>Support relation identification		</a:t>
            </a:r>
            <a:r>
              <a:rPr lang="en-US" sz="1600" dirty="0">
                <a:solidFill>
                  <a:schemeClr val="accent1"/>
                </a:solidFill>
              </a:rPr>
              <a:t>F1 = 0.38</a:t>
            </a:r>
          </a:p>
          <a:p>
            <a:endParaRPr lang="en-US" sz="2400" dirty="0"/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4436A302-F7B7-4694-9E76-DD31404DDC65}"/>
              </a:ext>
            </a:extLst>
          </p:cNvPr>
          <p:cNvSpPr txBox="1"/>
          <p:nvPr/>
        </p:nvSpPr>
        <p:spPr>
          <a:xfrm>
            <a:off x="10230657" y="1594464"/>
            <a:ext cx="1889156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dirty="0">
                <a:solidFill>
                  <a:schemeClr val="accent1"/>
                </a:solidFill>
              </a:rPr>
              <a:t>[Stab &amp; Gurevych, 2016]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E580290A-5BCF-4D3A-9672-270D9E8A7632}"/>
              </a:ext>
            </a:extLst>
          </p:cNvPr>
          <p:cNvSpPr txBox="1"/>
          <p:nvPr/>
        </p:nvSpPr>
        <p:spPr>
          <a:xfrm>
            <a:off x="774146" y="5640073"/>
            <a:ext cx="3134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F-1 score: 0.87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C0F82920-61B8-4EE3-B775-D51E2DB981F1}"/>
              </a:ext>
            </a:extLst>
          </p:cNvPr>
          <p:cNvSpPr txBox="1"/>
          <p:nvPr/>
        </p:nvSpPr>
        <p:spPr>
          <a:xfrm>
            <a:off x="4441739" y="5640073"/>
            <a:ext cx="331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F-1 score: 0.82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2F725126-7159-48B6-B3DF-489D773A1414}"/>
              </a:ext>
            </a:extLst>
          </p:cNvPr>
          <p:cNvSpPr txBox="1"/>
          <p:nvPr/>
        </p:nvSpPr>
        <p:spPr>
          <a:xfrm>
            <a:off x="8292552" y="5640073"/>
            <a:ext cx="3135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F-1 score: 0.73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="" xmlns:a16="http://schemas.microsoft.com/office/drawing/2014/main" id="{476B6898-ECD3-4CEF-A22D-262DCC384336}"/>
              </a:ext>
            </a:extLst>
          </p:cNvPr>
          <p:cNvGrpSpPr/>
          <p:nvPr/>
        </p:nvGrpSpPr>
        <p:grpSpPr>
          <a:xfrm>
            <a:off x="4902743" y="3352800"/>
            <a:ext cx="2408129" cy="2392887"/>
            <a:chOff x="8305800" y="1618494"/>
            <a:chExt cx="2408129" cy="2392887"/>
          </a:xfrm>
        </p:grpSpPr>
        <p:pic>
          <p:nvPicPr>
            <p:cNvPr id="60" name="Picture 59">
              <a:extLst>
                <a:ext uri="{FF2B5EF4-FFF2-40B4-BE49-F238E27FC236}">
                  <a16:creationId xmlns="" xmlns:a16="http://schemas.microsoft.com/office/drawing/2014/main" id="{2A48B406-D8B3-41F3-AB6B-F1B346CAD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313421" y="1610873"/>
              <a:ext cx="2392887" cy="2408129"/>
            </a:xfrm>
            <a:prstGeom prst="rect">
              <a:avLst/>
            </a:prstGeom>
          </p:spPr>
        </p:pic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9867F5D1-5CA8-40F5-A1A6-EA93612A10B3}"/>
                </a:ext>
              </a:extLst>
            </p:cNvPr>
            <p:cNvSpPr/>
            <p:nvPr/>
          </p:nvSpPr>
          <p:spPr>
            <a:xfrm>
              <a:off x="8553450" y="2831375"/>
              <a:ext cx="74295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ACI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="" xmlns:a16="http://schemas.microsoft.com/office/drawing/2014/main" id="{C42E8B92-A460-4599-A33B-80AC2DB575C9}"/>
                </a:ext>
              </a:extLst>
            </p:cNvPr>
            <p:cNvSpPr/>
            <p:nvPr/>
          </p:nvSpPr>
          <p:spPr>
            <a:xfrm>
              <a:off x="9379736" y="1972502"/>
              <a:ext cx="74295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ACC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="" xmlns:a16="http://schemas.microsoft.com/office/drawing/2014/main" id="{F16583D6-3DDD-4C96-8E4F-B470FEBFF197}"/>
                </a:ext>
              </a:extLst>
            </p:cNvPr>
            <p:cNvSpPr/>
            <p:nvPr/>
          </p:nvSpPr>
          <p:spPr>
            <a:xfrm>
              <a:off x="9704029" y="3106028"/>
              <a:ext cx="74295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ARC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71BFC659-C45B-4673-ACC2-84565EF5F0FA}"/>
              </a:ext>
            </a:extLst>
          </p:cNvPr>
          <p:cNvGrpSpPr/>
          <p:nvPr/>
        </p:nvGrpSpPr>
        <p:grpSpPr>
          <a:xfrm>
            <a:off x="774144" y="3352800"/>
            <a:ext cx="10653496" cy="2148019"/>
            <a:chOff x="774144" y="3008963"/>
            <a:chExt cx="10653496" cy="2148019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6EA56718-8BD5-479A-B346-8CD16262EBC7}"/>
                </a:ext>
              </a:extLst>
            </p:cNvPr>
            <p:cNvSpPr/>
            <p:nvPr/>
          </p:nvSpPr>
          <p:spPr>
            <a:xfrm>
              <a:off x="774146" y="3008963"/>
              <a:ext cx="3135086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1400" b="1" dirty="0">
                  <a:ea typeface="Arial Unicode MS" panose="020B0604020202020204" pitchFamily="34" charset="-128"/>
                  <a:cs typeface="Times New Roman" panose="02020603050405020304" pitchFamily="18" charset="0"/>
                </a:rPr>
                <a:t>Argument Component Identification</a:t>
              </a:r>
            </a:p>
            <a:p>
              <a:pPr algn="ctr"/>
              <a:r>
                <a:rPr lang="en-US" sz="1400" dirty="0">
                  <a:ea typeface="Arial Unicode MS" panose="020B0604020202020204" pitchFamily="34" charset="-128"/>
                  <a:cs typeface="Times New Roman" panose="02020603050405020304" pitchFamily="18" charset="0"/>
                </a:rPr>
                <a:t>Argumentative vs. Not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004BEB2D-EFF1-4155-8912-DE02CA9D93A1}"/>
                </a:ext>
              </a:extLst>
            </p:cNvPr>
            <p:cNvSpPr/>
            <p:nvPr/>
          </p:nvSpPr>
          <p:spPr>
            <a:xfrm>
              <a:off x="8292552" y="3008964"/>
              <a:ext cx="3135088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1400" b="1" dirty="0">
                  <a:ea typeface="Arial Unicode MS" panose="020B0604020202020204" pitchFamily="34" charset="-128"/>
                  <a:cs typeface="Times New Roman" panose="02020603050405020304" pitchFamily="18" charset="0"/>
                </a:rPr>
                <a:t>Argumentative Relation Classification</a:t>
              </a:r>
            </a:p>
            <a:p>
              <a:pPr algn="ctr"/>
              <a:r>
                <a:rPr lang="en-US" sz="1400" dirty="0">
                  <a:ea typeface="Arial Unicode MS" panose="020B0604020202020204" pitchFamily="34" charset="-128"/>
                  <a:cs typeface="Times New Roman" panose="02020603050405020304" pitchFamily="18" charset="0"/>
                </a:rPr>
                <a:t>as Support or Not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3E558536-EDD9-4357-8D2A-5F78376370EC}"/>
                </a:ext>
              </a:extLst>
            </p:cNvPr>
            <p:cNvSpPr/>
            <p:nvPr/>
          </p:nvSpPr>
          <p:spPr>
            <a:xfrm>
              <a:off x="4441739" y="3503817"/>
              <a:ext cx="3318306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1400" b="1" dirty="0">
                  <a:ea typeface="Arial Unicode MS" panose="020B0604020202020204" pitchFamily="34" charset="-128"/>
                  <a:cs typeface="Times New Roman" panose="02020603050405020304" pitchFamily="18" charset="0"/>
                </a:rPr>
                <a:t>Argument Component Classification</a:t>
              </a:r>
            </a:p>
            <a:p>
              <a:pPr algn="ctr"/>
              <a:r>
                <a:rPr lang="en-US" sz="1400" dirty="0">
                  <a:ea typeface="Arial Unicode MS" panose="020B0604020202020204" pitchFamily="34" charset="-128"/>
                  <a:cs typeface="Times New Roman" panose="02020603050405020304" pitchFamily="18" charset="0"/>
                </a:rPr>
                <a:t>as Major Claim, Claim or Premise</a:t>
              </a:r>
            </a:p>
          </p:txBody>
        </p:sp>
        <p:sp>
          <p:nvSpPr>
            <p:cNvPr id="8" name="Rounded Rectangle 4">
              <a:extLst>
                <a:ext uri="{FF2B5EF4-FFF2-40B4-BE49-F238E27FC236}">
                  <a16:creationId xmlns="" xmlns:a16="http://schemas.microsoft.com/office/drawing/2014/main" id="{3880CD1D-4706-4BB1-964C-A1146AEA7699}"/>
                </a:ext>
              </a:extLst>
            </p:cNvPr>
            <p:cNvSpPr/>
            <p:nvPr/>
          </p:nvSpPr>
          <p:spPr>
            <a:xfrm>
              <a:off x="774144" y="3792638"/>
              <a:ext cx="3134262" cy="1364343"/>
            </a:xfrm>
            <a:prstGeom prst="roundRect">
              <a:avLst/>
            </a:prstGeom>
            <a:ln w="158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tIns="0" rIns="0" bIns="0" rtlCol="0" anchor="ctr"/>
            <a:lstStyle/>
            <a:p>
              <a:r>
                <a:rPr lang="en-US" sz="1200" i="1" dirty="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“In conclusion, I would concede that </a:t>
              </a:r>
              <a:r>
                <a:rPr lang="en-US" sz="1200" b="1" i="1" dirty="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city life has its own advantages</a:t>
              </a:r>
              <a:r>
                <a:rPr lang="en-US" sz="1200" i="1" dirty="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. Nonetheless, </a:t>
              </a:r>
              <a:r>
                <a:rPr lang="en-US" sz="1200" b="1" i="1" dirty="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peaceful atmosphere, friendliness of people, and green landscape strongly convince me</a:t>
              </a:r>
              <a:r>
                <a:rPr lang="en-US" sz="1200" i="1" dirty="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 that </a:t>
              </a:r>
              <a:r>
                <a:rPr lang="en-US" sz="1200" b="1" i="1" dirty="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a small town is the best place for me to live in</a:t>
              </a:r>
              <a:r>
                <a:rPr lang="en-US" sz="1200" i="1" dirty="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. I love the life in my town.”</a:t>
              </a: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="" xmlns:a16="http://schemas.microsoft.com/office/drawing/2014/main" id="{85794618-04AA-4474-8F6B-04DC3A5C2A6D}"/>
                </a:ext>
              </a:extLst>
            </p:cNvPr>
            <p:cNvSpPr/>
            <p:nvPr/>
          </p:nvSpPr>
          <p:spPr>
            <a:xfrm>
              <a:off x="4325027" y="4158435"/>
              <a:ext cx="3532865" cy="998547"/>
            </a:xfrm>
            <a:prstGeom prst="roundRect">
              <a:avLst/>
            </a:prstGeom>
            <a:ln w="158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tIns="0" rIns="0" bIns="0" rtlCol="0" anchor="ctr"/>
            <a:lstStyle/>
            <a:p>
              <a:pPr>
                <a:spcBef>
                  <a:spcPts val="300"/>
                </a:spcBef>
              </a:pPr>
              <a:r>
                <a:rPr lang="en-US" sz="1200" u="sng" dirty="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Premise 1</a:t>
              </a:r>
              <a:r>
                <a:rPr lang="en-US" sz="1200" dirty="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: </a:t>
              </a:r>
              <a:r>
                <a:rPr lang="en-US" sz="1200" b="1" i="1" dirty="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city life has its own advantages</a:t>
              </a:r>
            </a:p>
            <a:p>
              <a:pPr>
                <a:spcBef>
                  <a:spcPts val="300"/>
                </a:spcBef>
              </a:pPr>
              <a:r>
                <a:rPr lang="en-US" sz="1200" u="sng" dirty="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Premise 2</a:t>
              </a:r>
              <a:r>
                <a:rPr lang="en-US" sz="1200" dirty="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: </a:t>
              </a:r>
              <a:r>
                <a:rPr lang="en-US" sz="1200" b="1" i="1" dirty="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peaceful atmosphere, friendliness of people, and green landscape strongly convince me</a:t>
              </a:r>
            </a:p>
            <a:p>
              <a:pPr>
                <a:spcBef>
                  <a:spcPts val="300"/>
                </a:spcBef>
              </a:pPr>
              <a:r>
                <a:rPr lang="en-US" sz="1200" u="sng" dirty="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Claim</a:t>
              </a:r>
              <a:r>
                <a:rPr lang="en-US" sz="1200" dirty="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: </a:t>
              </a:r>
              <a:r>
                <a:rPr lang="en-US" sz="1200" b="1" i="1" dirty="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a small town is the best place for me to live in</a:t>
              </a:r>
            </a:p>
          </p:txBody>
        </p:sp>
        <p:sp>
          <p:nvSpPr>
            <p:cNvPr id="10" name="Rounded Rectangle 6">
              <a:extLst>
                <a:ext uri="{FF2B5EF4-FFF2-40B4-BE49-F238E27FC236}">
                  <a16:creationId xmlns="" xmlns:a16="http://schemas.microsoft.com/office/drawing/2014/main" id="{4312427F-BD43-40C4-93A1-00E70BA42967}"/>
                </a:ext>
              </a:extLst>
            </p:cNvPr>
            <p:cNvSpPr/>
            <p:nvPr/>
          </p:nvSpPr>
          <p:spPr>
            <a:xfrm>
              <a:off x="8292552" y="3792639"/>
              <a:ext cx="3135088" cy="1364343"/>
            </a:xfrm>
            <a:prstGeom prst="roundRect">
              <a:avLst/>
            </a:prstGeom>
            <a:ln w="158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tIns="0" rIns="45720" bIns="0" rtlCol="0" anchor="ctr"/>
            <a:lstStyle/>
            <a:p>
              <a:pPr algn="r"/>
              <a:endParaRPr lang="en-US" sz="1200" u="sng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  <a:p>
              <a:pPr algn="r"/>
              <a:endParaRPr lang="en-US" sz="1200" u="sng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  <a:p>
              <a:pPr algn="r"/>
              <a:endParaRPr lang="en-US" sz="1200" u="sng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  <a:p>
              <a:pPr algn="r"/>
              <a:endParaRPr lang="en-US" sz="1200" u="sng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  <a:p>
              <a:pPr algn="r"/>
              <a:r>
                <a:rPr lang="en-US" sz="1200" u="sng" dirty="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Attack</a:t>
              </a:r>
              <a:r>
                <a:rPr lang="en-US" sz="1200" dirty="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 (Premise1, Claim)</a:t>
              </a:r>
            </a:p>
            <a:p>
              <a:pPr algn="r"/>
              <a:r>
                <a:rPr lang="en-US" sz="1200" u="sng" dirty="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Support</a:t>
              </a:r>
              <a:r>
                <a:rPr lang="en-US" sz="1200" dirty="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 (Premise2, Claim)</a:t>
              </a:r>
            </a:p>
          </p:txBody>
        </p:sp>
        <p:cxnSp>
          <p:nvCxnSpPr>
            <p:cNvPr id="11" name="Elbow Connector 19">
              <a:extLst>
                <a:ext uri="{FF2B5EF4-FFF2-40B4-BE49-F238E27FC236}">
                  <a16:creationId xmlns="" xmlns:a16="http://schemas.microsoft.com/office/drawing/2014/main" id="{862A1858-4D10-466B-B5AD-C64A0748AF55}"/>
                </a:ext>
              </a:extLst>
            </p:cNvPr>
            <p:cNvCxnSpPr>
              <a:stCxn id="5" idx="3"/>
              <a:endCxn id="6" idx="1"/>
            </p:cNvCxnSpPr>
            <p:nvPr/>
          </p:nvCxnSpPr>
          <p:spPr>
            <a:xfrm>
              <a:off x="3909232" y="3283283"/>
              <a:ext cx="4383320" cy="1"/>
            </a:xfrm>
            <a:prstGeom prst="straightConnector1">
              <a:avLst/>
            </a:prstGeom>
            <a:ln w="19050">
              <a:headEnd type="none" w="lg" len="lg"/>
              <a:tailEnd type="stealth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Elbow Connector 19">
              <a:extLst>
                <a:ext uri="{FF2B5EF4-FFF2-40B4-BE49-F238E27FC236}">
                  <a16:creationId xmlns="" xmlns:a16="http://schemas.microsoft.com/office/drawing/2014/main" id="{4E9C523A-2050-4479-9F91-927B17CCA689}"/>
                </a:ext>
              </a:extLst>
            </p:cNvPr>
            <p:cNvCxnSpPr>
              <a:endCxn id="7" idx="1"/>
            </p:cNvCxnSpPr>
            <p:nvPr/>
          </p:nvCxnSpPr>
          <p:spPr>
            <a:xfrm>
              <a:off x="3909232" y="3339573"/>
              <a:ext cx="532507" cy="438564"/>
            </a:xfrm>
            <a:prstGeom prst="straightConnector1">
              <a:avLst/>
            </a:prstGeom>
            <a:ln w="19050">
              <a:headEnd type="none" w="lg" len="lg"/>
              <a:tailEnd type="stealth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Elbow Connector 19">
              <a:extLst>
                <a:ext uri="{FF2B5EF4-FFF2-40B4-BE49-F238E27FC236}">
                  <a16:creationId xmlns="" xmlns:a16="http://schemas.microsoft.com/office/drawing/2014/main" id="{8EAE7E42-E7E0-4234-9E72-4256F3677BE0}"/>
                </a:ext>
              </a:extLst>
            </p:cNvPr>
            <p:cNvCxnSpPr>
              <a:stCxn id="7" idx="3"/>
            </p:cNvCxnSpPr>
            <p:nvPr/>
          </p:nvCxnSpPr>
          <p:spPr>
            <a:xfrm flipV="1">
              <a:off x="7760045" y="3353019"/>
              <a:ext cx="532507" cy="425118"/>
            </a:xfrm>
            <a:prstGeom prst="straightConnector1">
              <a:avLst/>
            </a:prstGeom>
            <a:ln w="19050">
              <a:headEnd type="none" w="lg" len="lg"/>
              <a:tailEnd type="stealth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1FBD25B2-1F8B-4375-8CEE-E6D389187C93}"/>
                </a:ext>
              </a:extLst>
            </p:cNvPr>
            <p:cNvSpPr/>
            <p:nvPr/>
          </p:nvSpPr>
          <p:spPr>
            <a:xfrm>
              <a:off x="8479651" y="3938165"/>
              <a:ext cx="822960" cy="36576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prstClr val="black"/>
                  </a:solidFill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Premise1</a:t>
              </a:r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14B4E580-9CDB-4D60-8FD4-0BCD5040247A}"/>
                </a:ext>
              </a:extLst>
            </p:cNvPr>
            <p:cNvSpPr/>
            <p:nvPr/>
          </p:nvSpPr>
          <p:spPr>
            <a:xfrm>
              <a:off x="10107377" y="3938165"/>
              <a:ext cx="822960" cy="36576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prstClr val="black"/>
                  </a:solidFill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Claim</a:t>
              </a:r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774CDF31-FC95-4716-B7C5-F5D71E9466A9}"/>
                </a:ext>
              </a:extLst>
            </p:cNvPr>
            <p:cNvSpPr/>
            <p:nvPr/>
          </p:nvSpPr>
          <p:spPr>
            <a:xfrm>
              <a:off x="8479651" y="4556926"/>
              <a:ext cx="822960" cy="36576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prstClr val="black"/>
                  </a:solidFill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Premise2</a:t>
              </a:r>
              <a:endParaRPr lang="en-US" dirty="0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="" xmlns:a16="http://schemas.microsoft.com/office/drawing/2014/main" id="{EDD19627-E674-401C-A774-3FC8BEA4C819}"/>
                </a:ext>
              </a:extLst>
            </p:cNvPr>
            <p:cNvCxnSpPr>
              <a:stCxn id="14" idx="6"/>
              <a:endCxn id="15" idx="2"/>
            </p:cNvCxnSpPr>
            <p:nvPr/>
          </p:nvCxnSpPr>
          <p:spPr>
            <a:xfrm>
              <a:off x="9302611" y="4121045"/>
              <a:ext cx="804766" cy="0"/>
            </a:xfrm>
            <a:prstGeom prst="straightConnector1">
              <a:avLst/>
            </a:prstGeom>
            <a:ln w="12700" cap="flat">
              <a:solidFill>
                <a:schemeClr val="tx1"/>
              </a:solidFill>
              <a:miter lim="800000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="" xmlns:a16="http://schemas.microsoft.com/office/drawing/2014/main" id="{217695F2-5FF0-41E3-B50E-F456E937DE6B}"/>
                </a:ext>
              </a:extLst>
            </p:cNvPr>
            <p:cNvCxnSpPr>
              <a:stCxn id="16" idx="6"/>
              <a:endCxn id="15" idx="3"/>
            </p:cNvCxnSpPr>
            <p:nvPr/>
          </p:nvCxnSpPr>
          <p:spPr>
            <a:xfrm flipV="1">
              <a:off x="9302611" y="4250361"/>
              <a:ext cx="925286" cy="48944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8784D6B8-2B56-4FF3-BE7A-B7BAA76B60DC}"/>
                </a:ext>
              </a:extLst>
            </p:cNvPr>
            <p:cNvSpPr txBox="1"/>
            <p:nvPr/>
          </p:nvSpPr>
          <p:spPr>
            <a:xfrm>
              <a:off x="9416813" y="3866416"/>
              <a:ext cx="5763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prstClr val="black"/>
                  </a:solidFill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Attack</a:t>
              </a:r>
              <a:endParaRPr lang="en-US" sz="16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10A9863F-13C7-4BEF-9200-A3A6482E7633}"/>
                </a:ext>
              </a:extLst>
            </p:cNvPr>
            <p:cNvSpPr txBox="1"/>
            <p:nvPr/>
          </p:nvSpPr>
          <p:spPr>
            <a:xfrm rot="-1680000">
              <a:off x="9304916" y="4296800"/>
              <a:ext cx="66724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prstClr val="black"/>
                  </a:solidFill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Support</a:t>
              </a:r>
              <a:endParaRPr lang="en-US" sz="1600" dirty="0"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44B30D79-1D14-44DD-BDC6-30C5DB46EA06}"/>
              </a:ext>
            </a:extLst>
          </p:cNvPr>
          <p:cNvSpPr txBox="1"/>
          <p:nvPr/>
        </p:nvSpPr>
        <p:spPr>
          <a:xfrm>
            <a:off x="10227897" y="2832220"/>
            <a:ext cx="1889156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dirty="0">
                <a:solidFill>
                  <a:schemeClr val="accent1"/>
                </a:solidFill>
              </a:rPr>
              <a:t>[Nguyen &amp; Litman, 2014, 2015, 2016, 2018]</a:t>
            </a:r>
          </a:p>
        </p:txBody>
      </p:sp>
    </p:spTree>
    <p:extLst>
      <p:ext uri="{BB962C8B-B14F-4D97-AF65-F5344CB8AC3E}">
        <p14:creationId xmlns:p14="http://schemas.microsoft.com/office/powerpoint/2010/main" val="152196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4" grpId="1"/>
      <p:bldP spid="45" grpId="0"/>
      <p:bldP spid="45" grpId="1"/>
      <p:bldP spid="46" grpId="0"/>
      <p:bldP spid="4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E76372-06E6-4D90-9221-0077E420B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ablation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0A73AB23-89BF-4D01-9964-BF22B8ED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230D-8D7E-447F-9006-147D65281BD6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F95B0F0E-DD2D-4FC9-B15B-7184F67231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056275"/>
              </p:ext>
            </p:extLst>
          </p:nvPr>
        </p:nvGraphicFramePr>
        <p:xfrm>
          <a:off x="396787" y="2362200"/>
          <a:ext cx="615289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2416">
                  <a:extLst>
                    <a:ext uri="{9D8B030D-6E8A-4147-A177-3AD203B41FA5}">
                      <a16:colId xmlns="" xmlns:a16="http://schemas.microsoft.com/office/drawing/2014/main" val="1871833535"/>
                    </a:ext>
                  </a:extLst>
                </a:gridCol>
                <a:gridCol w="1280160">
                  <a:extLst>
                    <a:ext uri="{9D8B030D-6E8A-4147-A177-3AD203B41FA5}">
                      <a16:colId xmlns="" xmlns:a16="http://schemas.microsoft.com/office/drawing/2014/main" val="1082825539"/>
                    </a:ext>
                  </a:extLst>
                </a:gridCol>
                <a:gridCol w="1280160">
                  <a:extLst>
                    <a:ext uri="{9D8B030D-6E8A-4147-A177-3AD203B41FA5}">
                      <a16:colId xmlns="" xmlns:a16="http://schemas.microsoft.com/office/drawing/2014/main" val="2040424561"/>
                    </a:ext>
                  </a:extLst>
                </a:gridCol>
                <a:gridCol w="1280160">
                  <a:extLst>
                    <a:ext uri="{9D8B030D-6E8A-4147-A177-3AD203B41FA5}">
                      <a16:colId xmlns="" xmlns:a16="http://schemas.microsoft.com/office/drawing/2014/main" val="359470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ASAP p.1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ASAP p.2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TOEFL11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243656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1" dirty="0"/>
                        <a:t>(</a:t>
                      </a:r>
                      <a:r>
                        <a:rPr lang="en-US" sz="1600" i="1" dirty="0" err="1"/>
                        <a:t>Taghipour</a:t>
                      </a:r>
                      <a:r>
                        <a:rPr lang="en-US" sz="1600" i="1" dirty="0"/>
                        <a:t> and Ng, 2016)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i="1" dirty="0"/>
                        <a:t>0.821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0.688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060635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0" dirty="0"/>
                        <a:t>Baseline</a:t>
                      </a:r>
                    </a:p>
                  </a:txBody>
                  <a:tcPr anchor="ctr"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0.831</a:t>
                      </a:r>
                    </a:p>
                  </a:txBody>
                  <a:tcPr anchor="ctr"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0.680</a:t>
                      </a:r>
                    </a:p>
                  </a:txBody>
                  <a:tcPr anchor="ctr"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0.599</a:t>
                      </a:r>
                    </a:p>
                  </a:txBody>
                  <a:tcPr anchor="ctr"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2711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0" dirty="0"/>
                        <a:t>ARG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0.790 †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0.620</a:t>
                      </a:r>
                      <a:r>
                        <a:rPr lang="en-US" sz="1600" b="0" dirty="0"/>
                        <a:t> †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0.494 †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25577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0" dirty="0"/>
                        <a:t>ALL (Baseline + ARG)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0.830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0.689 *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0.611 *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40847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0" dirty="0"/>
                        <a:t>ALL – AC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0.830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0.676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0.610 *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33119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0" dirty="0"/>
                        <a:t>ALL</a:t>
                      </a:r>
                      <a:r>
                        <a:rPr lang="en-US" sz="1600" i="0" baseline="0" dirty="0"/>
                        <a:t> – CL</a:t>
                      </a:r>
                      <a:endParaRPr lang="en-US" sz="1600" i="0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0.832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0.689 *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0.608 *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20238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0" dirty="0"/>
                        <a:t>ALL – AF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0.830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0.688 *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0.604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53374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0" dirty="0"/>
                        <a:t>ALL</a:t>
                      </a:r>
                      <a:r>
                        <a:rPr lang="en-US" sz="1600" i="0" baseline="0" dirty="0"/>
                        <a:t> – CL</a:t>
                      </a:r>
                      <a:endParaRPr lang="en-US" sz="1600" i="0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0.831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0.687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0.606 *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88837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0" dirty="0"/>
                        <a:t>ALL – TS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0.831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0.688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0.611 *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258310012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AF1340C9-9B62-43C1-AA1B-474618614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762922"/>
              </p:ext>
            </p:extLst>
          </p:nvPr>
        </p:nvGraphicFramePr>
        <p:xfrm>
          <a:off x="6934200" y="2362200"/>
          <a:ext cx="487273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2416">
                  <a:extLst>
                    <a:ext uri="{9D8B030D-6E8A-4147-A177-3AD203B41FA5}">
                      <a16:colId xmlns="" xmlns:a16="http://schemas.microsoft.com/office/drawing/2014/main" val="1871833535"/>
                    </a:ext>
                  </a:extLst>
                </a:gridCol>
                <a:gridCol w="1280160">
                  <a:extLst>
                    <a:ext uri="{9D8B030D-6E8A-4147-A177-3AD203B41FA5}">
                      <a16:colId xmlns="" xmlns:a16="http://schemas.microsoft.com/office/drawing/2014/main" val="1082825539"/>
                    </a:ext>
                  </a:extLst>
                </a:gridCol>
                <a:gridCol w="1280160">
                  <a:extLst>
                    <a:ext uri="{9D8B030D-6E8A-4147-A177-3AD203B41FA5}">
                      <a16:colId xmlns="" xmlns:a16="http://schemas.microsoft.com/office/drawing/2014/main" val="20404245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ASAP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TOEFL11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243656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1" dirty="0"/>
                        <a:t>(Dong and Zhang 2016)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i="1" dirty="0"/>
                        <a:t>0.569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060635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0" dirty="0"/>
                        <a:t>Baseline</a:t>
                      </a:r>
                    </a:p>
                  </a:txBody>
                  <a:tcPr anchor="ctr"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0.585</a:t>
                      </a:r>
                    </a:p>
                  </a:txBody>
                  <a:tcPr anchor="ctr"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0.591</a:t>
                      </a:r>
                    </a:p>
                  </a:txBody>
                  <a:tcPr anchor="ctr"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2711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0" dirty="0"/>
                        <a:t>ARG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0.567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0.492 †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25577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0" dirty="0"/>
                        <a:t>ALL (Baseline + ARG)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0.622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0.600 *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40847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0" dirty="0"/>
                        <a:t>ALL – AC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0.610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0.600 *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33119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0" dirty="0"/>
                        <a:t>ALL</a:t>
                      </a:r>
                      <a:r>
                        <a:rPr lang="en-US" sz="1600" i="0" baseline="0" dirty="0"/>
                        <a:t> – CL</a:t>
                      </a:r>
                      <a:endParaRPr lang="en-US" sz="1600" i="0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0.596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0.600 *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20238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0" dirty="0"/>
                        <a:t>ALL – AF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0.611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0.601</a:t>
                      </a:r>
                      <a:r>
                        <a:rPr lang="en-US" sz="1600" b="0" dirty="0"/>
                        <a:t> *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53374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0" dirty="0"/>
                        <a:t>ALL</a:t>
                      </a:r>
                      <a:r>
                        <a:rPr lang="en-US" sz="1600" i="0" baseline="0" dirty="0"/>
                        <a:t> – RL</a:t>
                      </a:r>
                      <a:endParaRPr lang="en-US" sz="1600" i="0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0.626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0.595 *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88837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0" dirty="0"/>
                        <a:t>ALL – TS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0.622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0.601</a:t>
                      </a:r>
                      <a:r>
                        <a:rPr lang="en-US" sz="1600" b="0" dirty="0"/>
                        <a:t> *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258310012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46B2DC8-7839-496D-A8CA-9B121ACC6BFD}"/>
              </a:ext>
            </a:extLst>
          </p:cNvPr>
          <p:cNvSpPr/>
          <p:nvPr/>
        </p:nvSpPr>
        <p:spPr>
          <a:xfrm>
            <a:off x="5225836" y="4572000"/>
            <a:ext cx="1323847" cy="823201"/>
          </a:xfrm>
          <a:prstGeom prst="rect">
            <a:avLst/>
          </a:prstGeom>
          <a:solidFill>
            <a:srgbClr val="FFFF00">
              <a:alpha val="2509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6029FC7-CF98-4783-A24D-5E2FE56F05C2}"/>
              </a:ext>
            </a:extLst>
          </p:cNvPr>
          <p:cNvSpPr/>
          <p:nvPr/>
        </p:nvSpPr>
        <p:spPr>
          <a:xfrm>
            <a:off x="6936544" y="5312818"/>
            <a:ext cx="4872736" cy="755666"/>
          </a:xfrm>
          <a:prstGeom prst="rect">
            <a:avLst/>
          </a:prstGeom>
          <a:solidFill>
            <a:srgbClr val="FFFF00">
              <a:alpha val="2509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3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CA3683-4A47-4109-B878-7AE65E27B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550A06F7-A831-444D-A1F7-C073AB098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230D-8D7E-447F-9006-147D65281BD6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B5DADB6-8506-4DE0-8661-1978488DE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321" y="1569953"/>
            <a:ext cx="4372479" cy="40866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7155F62-9D50-434C-9B7B-1328296E41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3" t="7778" r="5498" b="42222"/>
          <a:stretch/>
        </p:blipFill>
        <p:spPr>
          <a:xfrm>
            <a:off x="838200" y="1895244"/>
            <a:ext cx="410607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5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Emerging needs in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Argumentation and argumentative writing receive increasing attention</a:t>
            </a:r>
          </a:p>
          <a:p>
            <a:pPr lvl="1"/>
            <a:r>
              <a:rPr lang="en-US" sz="2000" dirty="0"/>
              <a:t>Key focuses of Common Core Standard</a:t>
            </a:r>
          </a:p>
          <a:p>
            <a:pPr lvl="1"/>
            <a:r>
              <a:rPr lang="en-US" sz="2000" dirty="0"/>
              <a:t>Standardized tests, academic content courses</a:t>
            </a:r>
          </a:p>
          <a:p>
            <a:pPr lvl="1"/>
            <a:endParaRPr lang="en-US" sz="2000" dirty="0"/>
          </a:p>
          <a:p>
            <a:r>
              <a:rPr lang="en-US" sz="2400" dirty="0"/>
              <a:t>Emerging attention to evaluating argument </a:t>
            </a:r>
            <a:r>
              <a:rPr lang="en-US" sz="2400" dirty="0" smtClean="0"/>
              <a:t>aspects </a:t>
            </a:r>
            <a:r>
              <a:rPr lang="en-US" sz="2400" dirty="0"/>
              <a:t>of essays</a:t>
            </a:r>
          </a:p>
          <a:p>
            <a:pPr lvl="1"/>
            <a:r>
              <a:rPr lang="en-US" sz="2000" dirty="0"/>
              <a:t>Thesis clarity, evidence use, critical question, argument strength</a:t>
            </a:r>
          </a:p>
          <a:p>
            <a:pPr lvl="1"/>
            <a:endParaRPr lang="en-US" sz="2000" dirty="0"/>
          </a:p>
          <a:p>
            <a:r>
              <a:rPr lang="en-US" sz="2400" dirty="0"/>
              <a:t>Existing automated scoring systems have not considered argumentation aspect</a:t>
            </a:r>
          </a:p>
          <a:p>
            <a:pPr lvl="1"/>
            <a:r>
              <a:rPr lang="en-US" sz="2000" dirty="0"/>
              <a:t>A demand for “argumentation-aware” automated writing evaluation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230D-8D7E-447F-9006-147D65281BD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514403" y="2381534"/>
            <a:ext cx="1678793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nl-NL" sz="1400" dirty="0">
                <a:solidFill>
                  <a:srgbClr val="4472C4"/>
                </a:solidFill>
              </a:rPr>
              <a:t>[Persing &amp; Ng, 2013]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240417" y="2683445"/>
            <a:ext cx="1952779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nl-NL" sz="1400" dirty="0">
                <a:solidFill>
                  <a:srgbClr val="4472C4"/>
                </a:solidFill>
              </a:rPr>
              <a:t>[Rahimi &amp; Litman, 2014]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514403" y="3295934"/>
            <a:ext cx="1678793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nl-NL" sz="1400" dirty="0">
                <a:solidFill>
                  <a:srgbClr val="4472C4"/>
                </a:solidFill>
              </a:rPr>
              <a:t>[Persing &amp; Ng, 2015]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691123" y="4512509"/>
            <a:ext cx="2500877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nl-NL" sz="1400" dirty="0">
                <a:solidFill>
                  <a:srgbClr val="4472C4"/>
                </a:solidFill>
              </a:rPr>
              <a:t>[Beigman Klebanov et al., 2016]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690220" y="2985356"/>
            <a:ext cx="1502976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nl-NL" sz="1400" dirty="0">
                <a:solidFill>
                  <a:srgbClr val="4472C4"/>
                </a:solidFill>
              </a:rPr>
              <a:t>[Song et al., 2014]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04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Persuasive essay writing rubrics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TOEFL </a:t>
            </a:r>
            <a:r>
              <a:rPr lang="en-US" dirty="0" err="1"/>
              <a:t>iBT</a:t>
            </a:r>
            <a:r>
              <a:rPr lang="en-US" dirty="0"/>
              <a:t> Independent Writing</a:t>
            </a:r>
          </a:p>
          <a:p>
            <a:pPr lvl="2"/>
            <a:r>
              <a:rPr lang="en-US" dirty="0" smtClean="0"/>
              <a:t>“… is </a:t>
            </a:r>
            <a:r>
              <a:rPr lang="en-US" dirty="0"/>
              <a:t>well organized and well developed, using clearly </a:t>
            </a:r>
            <a:r>
              <a:rPr lang="en-US" dirty="0">
                <a:solidFill>
                  <a:schemeClr val="accent1"/>
                </a:solidFill>
              </a:rPr>
              <a:t>appropriate explanations, exemplifications and/or details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dirty="0" err="1"/>
              <a:t>Kaggle</a:t>
            </a:r>
            <a:r>
              <a:rPr lang="en-US" dirty="0"/>
              <a:t> ASAP: automated student assessment prize</a:t>
            </a:r>
          </a:p>
          <a:p>
            <a:pPr lvl="2"/>
            <a:r>
              <a:rPr lang="en-US" dirty="0"/>
              <a:t>“Has fully </a:t>
            </a:r>
            <a:r>
              <a:rPr lang="en-US" dirty="0">
                <a:solidFill>
                  <a:schemeClr val="accent1"/>
                </a:solidFill>
              </a:rPr>
              <a:t>elaborated reasons with specific </a:t>
            </a:r>
            <a:r>
              <a:rPr lang="en-US" dirty="0" smtClean="0">
                <a:solidFill>
                  <a:schemeClr val="accent1"/>
                </a:solidFill>
              </a:rPr>
              <a:t>details…</a:t>
            </a:r>
            <a:r>
              <a:rPr lang="en-US" dirty="0" smtClean="0"/>
              <a:t>”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230D-8D7E-447F-9006-147D65281BD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lowchart: Alternate Process 5"/>
          <p:cNvSpPr/>
          <p:nvPr/>
        </p:nvSpPr>
        <p:spPr>
          <a:xfrm>
            <a:off x="3295650" y="4121388"/>
            <a:ext cx="5600700" cy="1430179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1440" bIns="91440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Our study: </a:t>
            </a:r>
            <a:r>
              <a:rPr lang="en-US" sz="24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rgument </a:t>
            </a:r>
            <a:r>
              <a:rPr lang="en-US" sz="24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r>
              <a:rPr lang="en-US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ining (AM) for </a:t>
            </a:r>
            <a:r>
              <a: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new capabilities that improve </a:t>
            </a:r>
            <a:r>
              <a:rPr lang="en-US" sz="24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utomated </a:t>
            </a:r>
            <a:r>
              <a:rPr lang="en-US" sz="24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en-US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ssay </a:t>
            </a:r>
            <a:r>
              <a:rPr lang="en-US" sz="24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coring (AES)</a:t>
            </a:r>
            <a:endParaRPr lang="en-US" sz="24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951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argument mining?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“[…] the automatic discovery of an </a:t>
            </a:r>
            <a:r>
              <a:rPr lang="en-US" sz="2400" dirty="0">
                <a:solidFill>
                  <a:schemeClr val="accent1"/>
                </a:solidFill>
              </a:rPr>
              <a:t>argumentative text portion</a:t>
            </a:r>
            <a:r>
              <a:rPr lang="en-US" sz="2400" dirty="0"/>
              <a:t>, and the identification of the relevant </a:t>
            </a:r>
            <a:r>
              <a:rPr lang="en-US" sz="2400" dirty="0">
                <a:solidFill>
                  <a:schemeClr val="accent1"/>
                </a:solidFill>
              </a:rPr>
              <a:t>components of the argument</a:t>
            </a:r>
            <a:r>
              <a:rPr lang="en-US" sz="2400" dirty="0"/>
              <a:t> presented there.”</a:t>
            </a:r>
            <a:endParaRPr lang="en-US" sz="2400" dirty="0">
              <a:solidFill>
                <a:schemeClr val="accent1"/>
              </a:solidFill>
            </a:endParaRPr>
          </a:p>
          <a:p>
            <a:endParaRPr lang="en-US" sz="2400" dirty="0"/>
          </a:p>
          <a:p>
            <a:r>
              <a:rPr lang="en-US" sz="2400" dirty="0">
                <a:solidFill>
                  <a:schemeClr val="accent1"/>
                </a:solidFill>
              </a:rPr>
              <a:t>Argument component</a:t>
            </a:r>
            <a:r>
              <a:rPr lang="en-US" sz="2400" dirty="0"/>
              <a:t>: argumentative discourse unit (ADU)</a:t>
            </a:r>
          </a:p>
          <a:p>
            <a:pPr lvl="1"/>
            <a:r>
              <a:rPr lang="en-US" sz="2000" dirty="0"/>
              <a:t>E.g., text segment, sentence, clause</a:t>
            </a:r>
          </a:p>
          <a:p>
            <a:endParaRPr lang="en-US" sz="2400" dirty="0"/>
          </a:p>
          <a:p>
            <a:r>
              <a:rPr lang="en-US" sz="2400" dirty="0"/>
              <a:t>Argument </a:t>
            </a:r>
            <a:r>
              <a:rPr lang="en-US" sz="2400" dirty="0" smtClean="0"/>
              <a:t>mining (AM) </a:t>
            </a:r>
            <a:r>
              <a:rPr lang="en-US" sz="2400" dirty="0"/>
              <a:t>pipeline with three steps:</a:t>
            </a:r>
          </a:p>
          <a:p>
            <a:pPr lvl="1"/>
            <a:r>
              <a:rPr lang="en-US" sz="2000" dirty="0"/>
              <a:t>Separates argumentative from non-argumentative text units</a:t>
            </a:r>
          </a:p>
          <a:p>
            <a:pPr lvl="1"/>
            <a:r>
              <a:rPr lang="en-US" sz="2000" dirty="0"/>
              <a:t>Labels argument components with their argumentative roles, e.g., premise, claim</a:t>
            </a:r>
          </a:p>
          <a:p>
            <a:pPr lvl="1"/>
            <a:r>
              <a:rPr lang="en-US" sz="2000" dirty="0"/>
              <a:t>Recognizes if two argument components are argumentatively related (e.g., support) or not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230D-8D7E-447F-9006-147D65281BD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211971" y="1510663"/>
            <a:ext cx="1980029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[</a:t>
            </a:r>
            <a:r>
              <a:rPr lang="en-US" sz="1400" dirty="0" err="1">
                <a:solidFill>
                  <a:schemeClr val="accent1"/>
                </a:solidFill>
              </a:rPr>
              <a:t>Peldszus</a:t>
            </a:r>
            <a:r>
              <a:rPr lang="en-US" sz="1400" dirty="0">
                <a:solidFill>
                  <a:schemeClr val="accent1"/>
                </a:solidFill>
              </a:rPr>
              <a:t> &amp; </a:t>
            </a:r>
            <a:r>
              <a:rPr lang="en-US" sz="1400" dirty="0" err="1">
                <a:solidFill>
                  <a:schemeClr val="accent1"/>
                </a:solidFill>
              </a:rPr>
              <a:t>Stede</a:t>
            </a:r>
            <a:r>
              <a:rPr lang="en-US" sz="1400" dirty="0">
                <a:solidFill>
                  <a:schemeClr val="accent1"/>
                </a:solidFill>
              </a:rPr>
              <a:t>, 2013]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02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Argument Mining for Automated Essay Scoring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230D-8D7E-447F-9006-147D65281BD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1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C8748A-9DBC-4069-8001-B2F8ECBC7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Argument mining pipeline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8905D9-B9AD-40F1-AD3B-D144BBF57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230D-8D7E-447F-9006-147D65281BD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9" name="Content Placeholder 38">
            <a:extLst>
              <a:ext uri="{FF2B5EF4-FFF2-40B4-BE49-F238E27FC236}">
                <a16:creationId xmlns="" xmlns:a16="http://schemas.microsoft.com/office/drawing/2014/main" id="{30F09EFC-A06D-45CD-BDE2-98F087C31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Trained/tested using </a:t>
            </a:r>
            <a:r>
              <a:rPr lang="en-US" sz="2400" dirty="0" smtClean="0"/>
              <a:t>an AM </a:t>
            </a:r>
            <a:r>
              <a:rPr lang="en-US" sz="2400" dirty="0"/>
              <a:t>corpus of 402 essays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End-to-end performance (suffered from error propagation)</a:t>
            </a:r>
          </a:p>
          <a:p>
            <a:pPr lvl="2"/>
            <a:r>
              <a:rPr lang="en-US" sz="1600" dirty="0"/>
              <a:t>Argument component identification	</a:t>
            </a:r>
            <a:r>
              <a:rPr lang="en-US" sz="1600" dirty="0">
                <a:solidFill>
                  <a:schemeClr val="accent1"/>
                </a:solidFill>
              </a:rPr>
              <a:t>F1 = </a:t>
            </a:r>
            <a:r>
              <a:rPr lang="en-US" sz="1600" dirty="0" smtClean="0">
                <a:solidFill>
                  <a:schemeClr val="accent1"/>
                </a:solidFill>
              </a:rPr>
              <a:t>0.87</a:t>
            </a:r>
            <a:endParaRPr lang="en-US" sz="1600" dirty="0">
              <a:solidFill>
                <a:schemeClr val="accent1"/>
              </a:solidFill>
            </a:endParaRPr>
          </a:p>
          <a:p>
            <a:pPr lvl="2"/>
            <a:r>
              <a:rPr lang="en-US" sz="1600" dirty="0"/>
              <a:t>Argument component classification	</a:t>
            </a:r>
            <a:r>
              <a:rPr lang="en-US" sz="1600" dirty="0">
                <a:solidFill>
                  <a:schemeClr val="accent1"/>
                </a:solidFill>
              </a:rPr>
              <a:t>F1 = </a:t>
            </a:r>
            <a:r>
              <a:rPr lang="en-US" sz="1600" dirty="0" smtClean="0">
                <a:solidFill>
                  <a:schemeClr val="accent1"/>
                </a:solidFill>
              </a:rPr>
              <a:t>0.42</a:t>
            </a:r>
            <a:r>
              <a:rPr lang="en-US" sz="1600" dirty="0" smtClean="0"/>
              <a:t> (0.82 with true-label inputs)</a:t>
            </a:r>
            <a:endParaRPr lang="en-US" sz="1600" dirty="0"/>
          </a:p>
          <a:p>
            <a:pPr lvl="2"/>
            <a:r>
              <a:rPr lang="en-US" sz="1600" dirty="0"/>
              <a:t>Support relation identification		</a:t>
            </a:r>
            <a:r>
              <a:rPr lang="en-US" sz="1600" dirty="0">
                <a:solidFill>
                  <a:schemeClr val="accent1"/>
                </a:solidFill>
              </a:rPr>
              <a:t>F1 = </a:t>
            </a:r>
            <a:r>
              <a:rPr lang="en-US" sz="1600" dirty="0" smtClean="0">
                <a:solidFill>
                  <a:schemeClr val="accent1"/>
                </a:solidFill>
              </a:rPr>
              <a:t>0.38</a:t>
            </a:r>
            <a:r>
              <a:rPr lang="en-US" sz="1600" dirty="0" smtClean="0"/>
              <a:t> (0.73 with true-label inputs)</a:t>
            </a:r>
            <a:endParaRPr lang="en-US" sz="1600" dirty="0"/>
          </a:p>
          <a:p>
            <a:endParaRPr lang="en-US" sz="2400" dirty="0"/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4436A302-F7B7-4694-9E76-DD31404DDC65}"/>
              </a:ext>
            </a:extLst>
          </p:cNvPr>
          <p:cNvSpPr txBox="1"/>
          <p:nvPr/>
        </p:nvSpPr>
        <p:spPr>
          <a:xfrm>
            <a:off x="10302844" y="1575067"/>
            <a:ext cx="1889156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[Stab &amp; Gurevych, 2016]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="" xmlns:a16="http://schemas.microsoft.com/office/drawing/2014/main" id="{476B6898-ECD3-4CEF-A22D-262DCC384336}"/>
              </a:ext>
            </a:extLst>
          </p:cNvPr>
          <p:cNvGrpSpPr/>
          <p:nvPr/>
        </p:nvGrpSpPr>
        <p:grpSpPr>
          <a:xfrm>
            <a:off x="4902743" y="2133600"/>
            <a:ext cx="2408129" cy="2392887"/>
            <a:chOff x="8305800" y="1618494"/>
            <a:chExt cx="2408129" cy="2392887"/>
          </a:xfrm>
        </p:grpSpPr>
        <p:pic>
          <p:nvPicPr>
            <p:cNvPr id="60" name="Picture 59">
              <a:extLst>
                <a:ext uri="{FF2B5EF4-FFF2-40B4-BE49-F238E27FC236}">
                  <a16:creationId xmlns="" xmlns:a16="http://schemas.microsoft.com/office/drawing/2014/main" id="{2A48B406-D8B3-41F3-AB6B-F1B346CAD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313421" y="1610873"/>
              <a:ext cx="2392887" cy="2408129"/>
            </a:xfrm>
            <a:prstGeom prst="rect">
              <a:avLst/>
            </a:prstGeom>
          </p:spPr>
        </p:pic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9867F5D1-5CA8-40F5-A1A6-EA93612A10B3}"/>
                </a:ext>
              </a:extLst>
            </p:cNvPr>
            <p:cNvSpPr/>
            <p:nvPr/>
          </p:nvSpPr>
          <p:spPr>
            <a:xfrm>
              <a:off x="8553450" y="2831375"/>
              <a:ext cx="74295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ACI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="" xmlns:a16="http://schemas.microsoft.com/office/drawing/2014/main" id="{C42E8B92-A460-4599-A33B-80AC2DB575C9}"/>
                </a:ext>
              </a:extLst>
            </p:cNvPr>
            <p:cNvSpPr/>
            <p:nvPr/>
          </p:nvSpPr>
          <p:spPr>
            <a:xfrm>
              <a:off x="9379736" y="1972502"/>
              <a:ext cx="74295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ACC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="" xmlns:a16="http://schemas.microsoft.com/office/drawing/2014/main" id="{F16583D6-3DDD-4C96-8E4F-B470FEBFF197}"/>
                </a:ext>
              </a:extLst>
            </p:cNvPr>
            <p:cNvSpPr/>
            <p:nvPr/>
          </p:nvSpPr>
          <p:spPr>
            <a:xfrm>
              <a:off x="9704029" y="3106028"/>
              <a:ext cx="74295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ARC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71BFC659-C45B-4673-ACC2-84565EF5F0FA}"/>
              </a:ext>
            </a:extLst>
          </p:cNvPr>
          <p:cNvGrpSpPr/>
          <p:nvPr/>
        </p:nvGrpSpPr>
        <p:grpSpPr>
          <a:xfrm>
            <a:off x="774144" y="2133600"/>
            <a:ext cx="10653496" cy="2148019"/>
            <a:chOff x="774144" y="3008963"/>
            <a:chExt cx="10653496" cy="2148019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6EA56718-8BD5-479A-B346-8CD16262EBC7}"/>
                </a:ext>
              </a:extLst>
            </p:cNvPr>
            <p:cNvSpPr/>
            <p:nvPr/>
          </p:nvSpPr>
          <p:spPr>
            <a:xfrm>
              <a:off x="774146" y="3008963"/>
              <a:ext cx="3135086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1400" b="1" dirty="0">
                  <a:ea typeface="Arial Unicode MS" panose="020B0604020202020204" pitchFamily="34" charset="-128"/>
                  <a:cs typeface="Times New Roman" panose="02020603050405020304" pitchFamily="18" charset="0"/>
                </a:rPr>
                <a:t>Argument Component Identification</a:t>
              </a:r>
            </a:p>
            <a:p>
              <a:pPr algn="ctr"/>
              <a:r>
                <a:rPr lang="en-US" sz="1400" dirty="0">
                  <a:ea typeface="Arial Unicode MS" panose="020B0604020202020204" pitchFamily="34" charset="-128"/>
                  <a:cs typeface="Times New Roman" panose="02020603050405020304" pitchFamily="18" charset="0"/>
                </a:rPr>
                <a:t>Argumentative vs. Not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004BEB2D-EFF1-4155-8912-DE02CA9D93A1}"/>
                </a:ext>
              </a:extLst>
            </p:cNvPr>
            <p:cNvSpPr/>
            <p:nvPr/>
          </p:nvSpPr>
          <p:spPr>
            <a:xfrm>
              <a:off x="8292552" y="3008964"/>
              <a:ext cx="3135088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1400" b="1" dirty="0">
                  <a:ea typeface="Arial Unicode MS" panose="020B0604020202020204" pitchFamily="34" charset="-128"/>
                  <a:cs typeface="Times New Roman" panose="02020603050405020304" pitchFamily="18" charset="0"/>
                </a:rPr>
                <a:t>Argumentative Relation Classification</a:t>
              </a:r>
            </a:p>
            <a:p>
              <a:pPr algn="ctr"/>
              <a:r>
                <a:rPr lang="en-US" sz="1400" dirty="0">
                  <a:ea typeface="Arial Unicode MS" panose="020B0604020202020204" pitchFamily="34" charset="-128"/>
                  <a:cs typeface="Times New Roman" panose="02020603050405020304" pitchFamily="18" charset="0"/>
                </a:rPr>
                <a:t>as Support or Not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3E558536-EDD9-4357-8D2A-5F78376370EC}"/>
                </a:ext>
              </a:extLst>
            </p:cNvPr>
            <p:cNvSpPr/>
            <p:nvPr/>
          </p:nvSpPr>
          <p:spPr>
            <a:xfrm>
              <a:off x="4441739" y="3503817"/>
              <a:ext cx="3318306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1400" b="1" dirty="0">
                  <a:ea typeface="Arial Unicode MS" panose="020B0604020202020204" pitchFamily="34" charset="-128"/>
                  <a:cs typeface="Times New Roman" panose="02020603050405020304" pitchFamily="18" charset="0"/>
                </a:rPr>
                <a:t>Argument Component Classification</a:t>
              </a:r>
            </a:p>
            <a:p>
              <a:pPr algn="ctr"/>
              <a:r>
                <a:rPr lang="en-US" sz="1400" dirty="0">
                  <a:ea typeface="Arial Unicode MS" panose="020B0604020202020204" pitchFamily="34" charset="-128"/>
                  <a:cs typeface="Times New Roman" panose="02020603050405020304" pitchFamily="18" charset="0"/>
                </a:rPr>
                <a:t>as Major Claim, Claim or Premise</a:t>
              </a:r>
            </a:p>
          </p:txBody>
        </p:sp>
        <p:sp>
          <p:nvSpPr>
            <p:cNvPr id="8" name="Rounded Rectangle 4">
              <a:extLst>
                <a:ext uri="{FF2B5EF4-FFF2-40B4-BE49-F238E27FC236}">
                  <a16:creationId xmlns="" xmlns:a16="http://schemas.microsoft.com/office/drawing/2014/main" id="{3880CD1D-4706-4BB1-964C-A1146AEA7699}"/>
                </a:ext>
              </a:extLst>
            </p:cNvPr>
            <p:cNvSpPr/>
            <p:nvPr/>
          </p:nvSpPr>
          <p:spPr>
            <a:xfrm>
              <a:off x="774144" y="3792638"/>
              <a:ext cx="3134262" cy="1364343"/>
            </a:xfrm>
            <a:prstGeom prst="roundRect">
              <a:avLst/>
            </a:prstGeom>
            <a:ln w="158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tIns="0" rIns="0" bIns="0" rtlCol="0" anchor="ctr"/>
            <a:lstStyle/>
            <a:p>
              <a:r>
                <a:rPr lang="en-US" sz="1200" i="1" dirty="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“In conclusion, I would concede that </a:t>
              </a:r>
              <a:r>
                <a:rPr lang="en-US" sz="1200" b="1" i="1" dirty="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city life has its own advantages</a:t>
              </a:r>
              <a:r>
                <a:rPr lang="en-US" sz="1200" i="1" dirty="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. Nonetheless, </a:t>
              </a:r>
              <a:r>
                <a:rPr lang="en-US" sz="1200" b="1" i="1" dirty="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peaceful atmosphere, friendliness of people, and green landscape strongly convince me</a:t>
              </a:r>
              <a:r>
                <a:rPr lang="en-US" sz="1200" i="1" dirty="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 that </a:t>
              </a:r>
              <a:r>
                <a:rPr lang="en-US" sz="1200" b="1" i="1" dirty="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a small town is the best place for me to live in</a:t>
              </a:r>
              <a:r>
                <a:rPr lang="en-US" sz="1200" i="1" dirty="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. I love the life in my town.”</a:t>
              </a: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="" xmlns:a16="http://schemas.microsoft.com/office/drawing/2014/main" id="{85794618-04AA-4474-8F6B-04DC3A5C2A6D}"/>
                </a:ext>
              </a:extLst>
            </p:cNvPr>
            <p:cNvSpPr/>
            <p:nvPr/>
          </p:nvSpPr>
          <p:spPr>
            <a:xfrm>
              <a:off x="4325027" y="4158435"/>
              <a:ext cx="3532865" cy="998547"/>
            </a:xfrm>
            <a:prstGeom prst="roundRect">
              <a:avLst/>
            </a:prstGeom>
            <a:ln w="158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tIns="0" rIns="0" bIns="0" rtlCol="0" anchor="ctr"/>
            <a:lstStyle/>
            <a:p>
              <a:pPr>
                <a:spcBef>
                  <a:spcPts val="300"/>
                </a:spcBef>
              </a:pPr>
              <a:r>
                <a:rPr lang="en-US" sz="1200" u="sng" dirty="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Premise 1</a:t>
              </a:r>
              <a:r>
                <a:rPr lang="en-US" sz="1200" dirty="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: </a:t>
              </a:r>
              <a:r>
                <a:rPr lang="en-US" sz="1200" b="1" i="1" dirty="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city life has its own advantages</a:t>
              </a:r>
            </a:p>
            <a:p>
              <a:pPr>
                <a:spcBef>
                  <a:spcPts val="300"/>
                </a:spcBef>
              </a:pPr>
              <a:r>
                <a:rPr lang="en-US" sz="1200" u="sng" dirty="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Premise 2</a:t>
              </a:r>
              <a:r>
                <a:rPr lang="en-US" sz="1200" dirty="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: </a:t>
              </a:r>
              <a:r>
                <a:rPr lang="en-US" sz="1200" b="1" i="1" dirty="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peaceful atmosphere, friendliness of people, and green landscape strongly convince me</a:t>
              </a:r>
            </a:p>
            <a:p>
              <a:pPr>
                <a:spcBef>
                  <a:spcPts val="300"/>
                </a:spcBef>
              </a:pPr>
              <a:r>
                <a:rPr lang="en-US" sz="1200" u="sng" dirty="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Claim</a:t>
              </a:r>
              <a:r>
                <a:rPr lang="en-US" sz="1200" dirty="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: </a:t>
              </a:r>
              <a:r>
                <a:rPr lang="en-US" sz="1200" b="1" i="1" dirty="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a small town is the best place for me to live in</a:t>
              </a:r>
            </a:p>
          </p:txBody>
        </p:sp>
        <p:sp>
          <p:nvSpPr>
            <p:cNvPr id="10" name="Rounded Rectangle 6">
              <a:extLst>
                <a:ext uri="{FF2B5EF4-FFF2-40B4-BE49-F238E27FC236}">
                  <a16:creationId xmlns="" xmlns:a16="http://schemas.microsoft.com/office/drawing/2014/main" id="{4312427F-BD43-40C4-93A1-00E70BA42967}"/>
                </a:ext>
              </a:extLst>
            </p:cNvPr>
            <p:cNvSpPr/>
            <p:nvPr/>
          </p:nvSpPr>
          <p:spPr>
            <a:xfrm>
              <a:off x="8292552" y="3792639"/>
              <a:ext cx="3135088" cy="1364343"/>
            </a:xfrm>
            <a:prstGeom prst="roundRect">
              <a:avLst/>
            </a:prstGeom>
            <a:ln w="158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tIns="0" rIns="45720" bIns="0" rtlCol="0" anchor="ctr"/>
            <a:lstStyle/>
            <a:p>
              <a:pPr algn="r"/>
              <a:endParaRPr lang="en-US" sz="1200" u="sng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  <a:p>
              <a:pPr algn="r"/>
              <a:endParaRPr lang="en-US" sz="1200" u="sng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  <a:p>
              <a:pPr algn="r"/>
              <a:endParaRPr lang="en-US" sz="1200" u="sng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  <a:p>
              <a:pPr algn="r"/>
              <a:endParaRPr lang="en-US" sz="1200" u="sng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  <a:p>
              <a:pPr algn="r"/>
              <a:r>
                <a:rPr lang="en-US" sz="1200" u="sng" dirty="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Attack</a:t>
              </a:r>
              <a:r>
                <a:rPr lang="en-US" sz="1200" dirty="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 (Premise1, Claim)</a:t>
              </a:r>
            </a:p>
            <a:p>
              <a:pPr algn="r"/>
              <a:r>
                <a:rPr lang="en-US" sz="1200" u="sng" dirty="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Support</a:t>
              </a:r>
              <a:r>
                <a:rPr lang="en-US" sz="1200" dirty="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 (Premise2, Claim)</a:t>
              </a:r>
            </a:p>
          </p:txBody>
        </p:sp>
        <p:cxnSp>
          <p:nvCxnSpPr>
            <p:cNvPr id="11" name="Elbow Connector 19">
              <a:extLst>
                <a:ext uri="{FF2B5EF4-FFF2-40B4-BE49-F238E27FC236}">
                  <a16:creationId xmlns="" xmlns:a16="http://schemas.microsoft.com/office/drawing/2014/main" id="{862A1858-4D10-466B-B5AD-C64A0748AF55}"/>
                </a:ext>
              </a:extLst>
            </p:cNvPr>
            <p:cNvCxnSpPr>
              <a:stCxn id="5" idx="3"/>
              <a:endCxn id="6" idx="1"/>
            </p:cNvCxnSpPr>
            <p:nvPr/>
          </p:nvCxnSpPr>
          <p:spPr>
            <a:xfrm>
              <a:off x="3909232" y="3283283"/>
              <a:ext cx="4383320" cy="1"/>
            </a:xfrm>
            <a:prstGeom prst="straightConnector1">
              <a:avLst/>
            </a:prstGeom>
            <a:ln w="19050">
              <a:headEnd type="none" w="lg" len="lg"/>
              <a:tailEnd type="stealth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Elbow Connector 19">
              <a:extLst>
                <a:ext uri="{FF2B5EF4-FFF2-40B4-BE49-F238E27FC236}">
                  <a16:creationId xmlns="" xmlns:a16="http://schemas.microsoft.com/office/drawing/2014/main" id="{4E9C523A-2050-4479-9F91-927B17CCA689}"/>
                </a:ext>
              </a:extLst>
            </p:cNvPr>
            <p:cNvCxnSpPr>
              <a:endCxn id="7" idx="1"/>
            </p:cNvCxnSpPr>
            <p:nvPr/>
          </p:nvCxnSpPr>
          <p:spPr>
            <a:xfrm>
              <a:off x="3909232" y="3339573"/>
              <a:ext cx="532507" cy="438564"/>
            </a:xfrm>
            <a:prstGeom prst="straightConnector1">
              <a:avLst/>
            </a:prstGeom>
            <a:ln w="19050">
              <a:headEnd type="none" w="lg" len="lg"/>
              <a:tailEnd type="stealth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Elbow Connector 19">
              <a:extLst>
                <a:ext uri="{FF2B5EF4-FFF2-40B4-BE49-F238E27FC236}">
                  <a16:creationId xmlns="" xmlns:a16="http://schemas.microsoft.com/office/drawing/2014/main" id="{8EAE7E42-E7E0-4234-9E72-4256F3677BE0}"/>
                </a:ext>
              </a:extLst>
            </p:cNvPr>
            <p:cNvCxnSpPr>
              <a:stCxn id="7" idx="3"/>
            </p:cNvCxnSpPr>
            <p:nvPr/>
          </p:nvCxnSpPr>
          <p:spPr>
            <a:xfrm flipV="1">
              <a:off x="7760045" y="3353019"/>
              <a:ext cx="532507" cy="425118"/>
            </a:xfrm>
            <a:prstGeom prst="straightConnector1">
              <a:avLst/>
            </a:prstGeom>
            <a:ln w="19050">
              <a:headEnd type="none" w="lg" len="lg"/>
              <a:tailEnd type="stealth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1FBD25B2-1F8B-4375-8CEE-E6D389187C93}"/>
                </a:ext>
              </a:extLst>
            </p:cNvPr>
            <p:cNvSpPr/>
            <p:nvPr/>
          </p:nvSpPr>
          <p:spPr>
            <a:xfrm>
              <a:off x="8479651" y="3938165"/>
              <a:ext cx="822960" cy="36576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prstClr val="black"/>
                  </a:solidFill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Premise1</a:t>
              </a:r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14B4E580-9CDB-4D60-8FD4-0BCD5040247A}"/>
                </a:ext>
              </a:extLst>
            </p:cNvPr>
            <p:cNvSpPr/>
            <p:nvPr/>
          </p:nvSpPr>
          <p:spPr>
            <a:xfrm>
              <a:off x="10107377" y="3938165"/>
              <a:ext cx="822960" cy="36576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prstClr val="black"/>
                  </a:solidFill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Claim</a:t>
              </a:r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774CDF31-FC95-4716-B7C5-F5D71E9466A9}"/>
                </a:ext>
              </a:extLst>
            </p:cNvPr>
            <p:cNvSpPr/>
            <p:nvPr/>
          </p:nvSpPr>
          <p:spPr>
            <a:xfrm>
              <a:off x="8479651" y="4556926"/>
              <a:ext cx="822960" cy="36576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prstClr val="black"/>
                  </a:solidFill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Premise2</a:t>
              </a:r>
              <a:endParaRPr lang="en-US" dirty="0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="" xmlns:a16="http://schemas.microsoft.com/office/drawing/2014/main" id="{EDD19627-E674-401C-A774-3FC8BEA4C819}"/>
                </a:ext>
              </a:extLst>
            </p:cNvPr>
            <p:cNvCxnSpPr>
              <a:stCxn id="14" idx="6"/>
              <a:endCxn id="15" idx="2"/>
            </p:cNvCxnSpPr>
            <p:nvPr/>
          </p:nvCxnSpPr>
          <p:spPr>
            <a:xfrm>
              <a:off x="9302611" y="4121045"/>
              <a:ext cx="804766" cy="0"/>
            </a:xfrm>
            <a:prstGeom prst="straightConnector1">
              <a:avLst/>
            </a:prstGeom>
            <a:ln w="12700" cap="flat">
              <a:solidFill>
                <a:schemeClr val="tx1"/>
              </a:solidFill>
              <a:miter lim="800000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="" xmlns:a16="http://schemas.microsoft.com/office/drawing/2014/main" id="{217695F2-5FF0-41E3-B50E-F456E937DE6B}"/>
                </a:ext>
              </a:extLst>
            </p:cNvPr>
            <p:cNvCxnSpPr>
              <a:stCxn id="16" idx="6"/>
              <a:endCxn id="15" idx="3"/>
            </p:cNvCxnSpPr>
            <p:nvPr/>
          </p:nvCxnSpPr>
          <p:spPr>
            <a:xfrm flipV="1">
              <a:off x="9302611" y="4250361"/>
              <a:ext cx="925286" cy="48944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8784D6B8-2B56-4FF3-BE7A-B7BAA76B60DC}"/>
                </a:ext>
              </a:extLst>
            </p:cNvPr>
            <p:cNvSpPr txBox="1"/>
            <p:nvPr/>
          </p:nvSpPr>
          <p:spPr>
            <a:xfrm>
              <a:off x="9416813" y="3866416"/>
              <a:ext cx="5763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prstClr val="black"/>
                  </a:solidFill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Attack</a:t>
              </a:r>
              <a:endParaRPr lang="en-US" sz="16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10A9863F-13C7-4BEF-9200-A3A6482E7633}"/>
                </a:ext>
              </a:extLst>
            </p:cNvPr>
            <p:cNvSpPr txBox="1"/>
            <p:nvPr/>
          </p:nvSpPr>
          <p:spPr>
            <a:xfrm rot="-1680000">
              <a:off x="9304916" y="4296800"/>
              <a:ext cx="66724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prstClr val="black"/>
                  </a:solidFill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Support</a:t>
              </a:r>
              <a:endParaRPr lang="en-US" sz="1600" dirty="0"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44B30D79-1D14-44DD-BDC6-30C5DB46EA06}"/>
              </a:ext>
            </a:extLst>
          </p:cNvPr>
          <p:cNvSpPr txBox="1"/>
          <p:nvPr/>
        </p:nvSpPr>
        <p:spPr>
          <a:xfrm>
            <a:off x="10227897" y="623046"/>
            <a:ext cx="1889156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[Nguyen &amp; Litman, 2014, 2015, 2016, 2018]</a:t>
            </a:r>
          </a:p>
        </p:txBody>
      </p:sp>
      <p:sp>
        <p:nvSpPr>
          <p:cNvPr id="32" name="Flowchart: Alternate Process 31">
            <a:extLst>
              <a:ext uri="{FF2B5EF4-FFF2-40B4-BE49-F238E27FC236}">
                <a16:creationId xmlns="" xmlns:a16="http://schemas.microsoft.com/office/drawing/2014/main" id="{C670DE78-7DD3-4D31-866B-E000DEFD5878}"/>
              </a:ext>
            </a:extLst>
          </p:cNvPr>
          <p:cNvSpPr/>
          <p:nvPr/>
        </p:nvSpPr>
        <p:spPr>
          <a:xfrm>
            <a:off x="3480954" y="2220304"/>
            <a:ext cx="5230092" cy="1821775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1440" bIns="91440" rtlCol="0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 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challenges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Limited training 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End-to-end performance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Essay quality disparity 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training 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vs. test data</a:t>
            </a:r>
          </a:p>
        </p:txBody>
      </p:sp>
    </p:spTree>
    <p:extLst>
      <p:ext uri="{BB962C8B-B14F-4D97-AF65-F5344CB8AC3E}">
        <p14:creationId xmlns:p14="http://schemas.microsoft.com/office/powerpoint/2010/main" val="348281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="" xmlns:a16="http://schemas.microsoft.com/office/drawing/2014/main" id="{B0586297-4700-4AE0-A69C-F5AEA3F97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End-to-end argumentation feature extraction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85BE191-EC14-41FF-AD56-35A468659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230D-8D7E-447F-9006-147D65281BD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5663A09B-C339-4C7C-B49C-2795B47E16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74" t="8888" r="14074" b="12222"/>
          <a:stretch/>
        </p:blipFill>
        <p:spPr>
          <a:xfrm>
            <a:off x="838200" y="2875929"/>
            <a:ext cx="1038496" cy="14746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F75A487-4F41-4AA8-BEE3-F2D7E16A1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3096" y="2980667"/>
            <a:ext cx="1353689" cy="126518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0106E2FE-8632-48E6-8252-5E0EFAD4F2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539" y="2980666"/>
            <a:ext cx="1353689" cy="126518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E529287-EAFA-437C-96E8-FA6E12271D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74" t="8888" r="14074" b="12222"/>
          <a:stretch/>
        </p:blipFill>
        <p:spPr>
          <a:xfrm>
            <a:off x="838200" y="2875928"/>
            <a:ext cx="1038496" cy="1474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D95EE92D-472B-45E7-A8C8-314F21474BF1}"/>
              </a:ext>
            </a:extLst>
          </p:cNvPr>
          <p:cNvGrpSpPr/>
          <p:nvPr/>
        </p:nvGrpSpPr>
        <p:grpSpPr>
          <a:xfrm>
            <a:off x="2901627" y="2262507"/>
            <a:ext cx="2408129" cy="2392887"/>
            <a:chOff x="8305800" y="1618494"/>
            <a:chExt cx="2408129" cy="2392887"/>
          </a:xfrm>
        </p:grpSpPr>
        <p:pic>
          <p:nvPicPr>
            <p:cNvPr id="38" name="Picture 37">
              <a:extLst>
                <a:ext uri="{FF2B5EF4-FFF2-40B4-BE49-F238E27FC236}">
                  <a16:creationId xmlns="" xmlns:a16="http://schemas.microsoft.com/office/drawing/2014/main" id="{A79BD57B-F560-4598-9CA1-021CBD721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313421" y="1610873"/>
              <a:ext cx="2392887" cy="240812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1C915041-50B3-4322-82A0-CAFE7EF3E01D}"/>
                </a:ext>
              </a:extLst>
            </p:cNvPr>
            <p:cNvSpPr/>
            <p:nvPr/>
          </p:nvSpPr>
          <p:spPr>
            <a:xfrm>
              <a:off x="8553450" y="2831375"/>
              <a:ext cx="74295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ACI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="" xmlns:a16="http://schemas.microsoft.com/office/drawing/2014/main" id="{09EC473D-1F1B-4153-BBF0-3A03C895FA93}"/>
                </a:ext>
              </a:extLst>
            </p:cNvPr>
            <p:cNvSpPr/>
            <p:nvPr/>
          </p:nvSpPr>
          <p:spPr>
            <a:xfrm>
              <a:off x="9379736" y="1972502"/>
              <a:ext cx="74295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ACC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7A741682-BF76-4DF0-85B4-9FCB5615EC40}"/>
                </a:ext>
              </a:extLst>
            </p:cNvPr>
            <p:cNvSpPr/>
            <p:nvPr/>
          </p:nvSpPr>
          <p:spPr>
            <a:xfrm>
              <a:off x="9704029" y="3106028"/>
              <a:ext cx="74295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ARC</a:t>
              </a: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4DC4397E-5E43-419E-97D1-9699716295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365" y="2340329"/>
            <a:ext cx="628650" cy="3771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4E9761D-20F6-4E56-8249-337692B9DE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783" y="2660879"/>
            <a:ext cx="1904762" cy="19047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E581B48-A9B6-42F4-8390-628496CA572A}"/>
              </a:ext>
            </a:extLst>
          </p:cNvPr>
          <p:cNvSpPr/>
          <p:nvPr/>
        </p:nvSpPr>
        <p:spPr>
          <a:xfrm>
            <a:off x="9379328" y="3441544"/>
            <a:ext cx="77801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b="1" dirty="0"/>
              <a:t>AES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791AC6F-5FFE-466F-81BD-DA5F9FD117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646" y="5124255"/>
            <a:ext cx="1241473" cy="124147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12FEDC47-70E0-4A7A-A5D9-5ECD98E2CAFA}"/>
              </a:ext>
            </a:extLst>
          </p:cNvPr>
          <p:cNvSpPr/>
          <p:nvPr/>
        </p:nvSpPr>
        <p:spPr>
          <a:xfrm>
            <a:off x="5573317" y="2611334"/>
            <a:ext cx="240812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dirty="0"/>
              <a:t>Argumentation features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99710A1B-96A7-4043-AD13-34CD76611432}"/>
              </a:ext>
            </a:extLst>
          </p:cNvPr>
          <p:cNvSpPr/>
          <p:nvPr/>
        </p:nvSpPr>
        <p:spPr>
          <a:xfrm>
            <a:off x="5573316" y="4754923"/>
            <a:ext cx="240812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dirty="0"/>
              <a:t>Other AES features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111CFEBC-2CDA-47F2-A62F-28CAD952AC9A}"/>
              </a:ext>
            </a:extLst>
          </p:cNvPr>
          <p:cNvSpPr/>
          <p:nvPr/>
        </p:nvSpPr>
        <p:spPr>
          <a:xfrm>
            <a:off x="156570" y="2431849"/>
            <a:ext cx="240812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dirty="0"/>
              <a:t>Student </a:t>
            </a:r>
            <a:r>
              <a:rPr lang="en-US" dirty="0" smtClean="0"/>
              <a:t>writings</a:t>
            </a:r>
            <a:endParaRPr lang="en-US" dirty="0"/>
          </a:p>
        </p:txBody>
      </p:sp>
      <p:cxnSp>
        <p:nvCxnSpPr>
          <p:cNvPr id="14" name="Connector: Elbow 13">
            <a:extLst>
              <a:ext uri="{FF2B5EF4-FFF2-40B4-BE49-F238E27FC236}">
                <a16:creationId xmlns="" xmlns:a16="http://schemas.microsoft.com/office/drawing/2014/main" id="{27986A63-8113-4A60-9EC8-57B34F43B193}"/>
              </a:ext>
            </a:extLst>
          </p:cNvPr>
          <p:cNvCxnSpPr>
            <a:cxnSpLocks/>
            <a:stCxn id="27" idx="2"/>
            <a:endCxn id="11" idx="1"/>
          </p:cNvCxnSpPr>
          <p:nvPr/>
        </p:nvCxnSpPr>
        <p:spPr>
          <a:xfrm rot="16200000" flipH="1">
            <a:off x="3059848" y="2648193"/>
            <a:ext cx="1394399" cy="4799198"/>
          </a:xfrm>
          <a:prstGeom prst="bentConnector2">
            <a:avLst/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nector: Elbow 33">
            <a:extLst>
              <a:ext uri="{FF2B5EF4-FFF2-40B4-BE49-F238E27FC236}">
                <a16:creationId xmlns="" xmlns:a16="http://schemas.microsoft.com/office/drawing/2014/main" id="{8620F148-FE9C-4270-9E7C-6E5B2F1D6B86}"/>
              </a:ext>
            </a:extLst>
          </p:cNvPr>
          <p:cNvCxnSpPr>
            <a:cxnSpLocks/>
            <a:stCxn id="11" idx="3"/>
            <a:endCxn id="3" idx="1"/>
          </p:cNvCxnSpPr>
          <p:nvPr/>
        </p:nvCxnSpPr>
        <p:spPr>
          <a:xfrm flipV="1">
            <a:off x="7398119" y="4565641"/>
            <a:ext cx="2360045" cy="1179351"/>
          </a:xfrm>
          <a:prstGeom prst="bentConnector2">
            <a:avLst/>
          </a:prstGeom>
          <a:ln w="19050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="" xmlns:a16="http://schemas.microsoft.com/office/drawing/2014/main" id="{03EA01AF-1F27-40D7-8CA9-8A083F463ED6}"/>
              </a:ext>
            </a:extLst>
          </p:cNvPr>
          <p:cNvCxnSpPr>
            <a:cxnSpLocks/>
            <a:stCxn id="24" idx="3"/>
            <a:endCxn id="3" idx="2"/>
          </p:cNvCxnSpPr>
          <p:nvPr/>
        </p:nvCxnSpPr>
        <p:spPr>
          <a:xfrm>
            <a:off x="7454228" y="3613260"/>
            <a:ext cx="1351555" cy="0"/>
          </a:xfrm>
          <a:prstGeom prst="straightConnector1">
            <a:avLst/>
          </a:prstGeom>
          <a:ln w="19050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18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875E-6 -1.85185E-6 L 0.23555 -1.85185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E-6 -1.85185E-6 L 0.20704 -1.85185E-6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63BAA1-0B7E-4D35-9AD7-A297EAC77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 of our study</a:t>
            </a:r>
          </a:p>
        </p:txBody>
      </p:sp>
      <p:sp>
        <p:nvSpPr>
          <p:cNvPr id="50" name="Content Placeholder 49">
            <a:extLst>
              <a:ext uri="{FF2B5EF4-FFF2-40B4-BE49-F238E27FC236}">
                <a16:creationId xmlns="" xmlns:a16="http://schemas.microsoft.com/office/drawing/2014/main" id="{09017E63-ADC7-4501-9306-DEA68BEA8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 key attributes to evaluate argument mining for AES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EAA340E-8CA1-4B8A-B765-36882FFF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230D-8D7E-447F-9006-147D65281BD6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11B19934-FF2F-4808-BC9A-1E76A0E469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313140"/>
              </p:ext>
            </p:extLst>
          </p:nvPr>
        </p:nvGraphicFramePr>
        <p:xfrm>
          <a:off x="853440" y="2545080"/>
          <a:ext cx="10515600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60">
                  <a:extLst>
                    <a:ext uri="{9D8B030D-6E8A-4147-A177-3AD203B41FA5}">
                      <a16:colId xmlns="" xmlns:a16="http://schemas.microsoft.com/office/drawing/2014/main" val="4151938511"/>
                    </a:ext>
                  </a:extLst>
                </a:gridCol>
                <a:gridCol w="1188720">
                  <a:extLst>
                    <a:ext uri="{9D8B030D-6E8A-4147-A177-3AD203B41FA5}">
                      <a16:colId xmlns="" xmlns:a16="http://schemas.microsoft.com/office/drawing/2014/main" val="1703793369"/>
                    </a:ext>
                  </a:extLst>
                </a:gridCol>
                <a:gridCol w="1188720">
                  <a:extLst>
                    <a:ext uri="{9D8B030D-6E8A-4147-A177-3AD203B41FA5}">
                      <a16:colId xmlns="" xmlns:a16="http://schemas.microsoft.com/office/drawing/2014/main" val="935674725"/>
                    </a:ext>
                  </a:extLst>
                </a:gridCol>
                <a:gridCol w="1188720">
                  <a:extLst>
                    <a:ext uri="{9D8B030D-6E8A-4147-A177-3AD203B41FA5}">
                      <a16:colId xmlns="" xmlns:a16="http://schemas.microsoft.com/office/drawing/2014/main" val="3652377804"/>
                    </a:ext>
                  </a:extLst>
                </a:gridCol>
                <a:gridCol w="1188720">
                  <a:extLst>
                    <a:ext uri="{9D8B030D-6E8A-4147-A177-3AD203B41FA5}">
                      <a16:colId xmlns="" xmlns:a16="http://schemas.microsoft.com/office/drawing/2014/main" val="3354203777"/>
                    </a:ext>
                  </a:extLst>
                </a:gridCol>
                <a:gridCol w="1188720">
                  <a:extLst>
                    <a:ext uri="{9D8B030D-6E8A-4147-A177-3AD203B41FA5}">
                      <a16:colId xmlns="" xmlns:a16="http://schemas.microsoft.com/office/drawing/2014/main" val="2625455994"/>
                    </a:ext>
                  </a:extLst>
                </a:gridCol>
                <a:gridCol w="1188720">
                  <a:extLst>
                    <a:ext uri="{9D8B030D-6E8A-4147-A177-3AD203B41FA5}">
                      <a16:colId xmlns="" xmlns:a16="http://schemas.microsoft.com/office/drawing/2014/main" val="3113426341"/>
                    </a:ext>
                  </a:extLst>
                </a:gridCol>
                <a:gridCol w="1188720">
                  <a:extLst>
                    <a:ext uri="{9D8B030D-6E8A-4147-A177-3AD203B41FA5}">
                      <a16:colId xmlns="" xmlns:a16="http://schemas.microsoft.com/office/drawing/2014/main" val="1704583016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1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269118837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r>
                        <a:rPr lang="en-US" sz="1600" dirty="0"/>
                        <a:t>Persing &amp; Ng 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u="none" baseline="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098696106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r>
                        <a:rPr lang="en-US" sz="1600" dirty="0" err="1"/>
                        <a:t>Wachsmuth</a:t>
                      </a:r>
                      <a:r>
                        <a:rPr lang="en-US" sz="1600" dirty="0"/>
                        <a:t> et al. 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829108816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r>
                        <a:rPr lang="en-US" sz="1600" dirty="0"/>
                        <a:t>Ghosh et al. 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724831562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r>
                        <a:rPr lang="en-US" sz="1600" dirty="0" err="1"/>
                        <a:t>Klebanov</a:t>
                      </a:r>
                      <a:r>
                        <a:rPr lang="en-US" sz="1600" dirty="0"/>
                        <a:t> et al. 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7099376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r>
                        <a:rPr lang="en-US" sz="1600" i="1" dirty="0"/>
                        <a:t>Our study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933285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974BF35-1A4A-41C5-818C-B53671E8452E}"/>
              </a:ext>
            </a:extLst>
          </p:cNvPr>
          <p:cNvSpPr/>
          <p:nvPr/>
        </p:nvSpPr>
        <p:spPr>
          <a:xfrm>
            <a:off x="3048000" y="2590197"/>
            <a:ext cx="118872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Holistic score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91157B1-5A31-4890-8BB8-4AE2D5101C35}"/>
              </a:ext>
            </a:extLst>
          </p:cNvPr>
          <p:cNvSpPr/>
          <p:nvPr/>
        </p:nvSpPr>
        <p:spPr>
          <a:xfrm>
            <a:off x="4236720" y="2590197"/>
            <a:ext cx="118872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Advanced baseline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704FCBF-6415-422E-BB6D-2CE2B5798B7C}"/>
              </a:ext>
            </a:extLst>
          </p:cNvPr>
          <p:cNvSpPr/>
          <p:nvPr/>
        </p:nvSpPr>
        <p:spPr>
          <a:xfrm>
            <a:off x="5425440" y="2591938"/>
            <a:ext cx="118872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End-to-end 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DE43C2C-6D7A-464B-8EA5-6C97642039FF}"/>
              </a:ext>
            </a:extLst>
          </p:cNvPr>
          <p:cNvSpPr/>
          <p:nvPr/>
        </p:nvSpPr>
        <p:spPr>
          <a:xfrm>
            <a:off x="6614160" y="2590197"/>
            <a:ext cx="118872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Relation features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59EB44D-D3DB-4DB2-A37E-68437C489C5B}"/>
              </a:ext>
            </a:extLst>
          </p:cNvPr>
          <p:cNvSpPr/>
          <p:nvPr/>
        </p:nvSpPr>
        <p:spPr>
          <a:xfrm>
            <a:off x="7802880" y="2588422"/>
            <a:ext cx="118872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Feature ablation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3523766-F601-477A-929D-F11E3399AEB9}"/>
              </a:ext>
            </a:extLst>
          </p:cNvPr>
          <p:cNvSpPr/>
          <p:nvPr/>
        </p:nvSpPr>
        <p:spPr>
          <a:xfrm>
            <a:off x="8991600" y="2588422"/>
            <a:ext cx="118872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Multiple dataset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4DA5BB5-D4CB-4FDF-B301-279CB9C0F06F}"/>
              </a:ext>
            </a:extLst>
          </p:cNvPr>
          <p:cNvSpPr/>
          <p:nvPr/>
        </p:nvSpPr>
        <p:spPr>
          <a:xfrm>
            <a:off x="10180320" y="2588422"/>
            <a:ext cx="118872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Cross-prompt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E2A00E2-A422-474D-AC42-E2E886399AC0}"/>
              </a:ext>
            </a:extLst>
          </p:cNvPr>
          <p:cNvSpPr/>
          <p:nvPr/>
        </p:nvSpPr>
        <p:spPr>
          <a:xfrm>
            <a:off x="3048000" y="4078224"/>
            <a:ext cx="1188720" cy="393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FF5EDB3-ECAD-48EE-A8ED-036EDAE9A9F0}"/>
              </a:ext>
            </a:extLst>
          </p:cNvPr>
          <p:cNvSpPr/>
          <p:nvPr/>
        </p:nvSpPr>
        <p:spPr>
          <a:xfrm>
            <a:off x="3048000" y="4471416"/>
            <a:ext cx="1188720" cy="393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E1DF4F9D-D6B2-431B-BEC3-8A4C7D5F1467}"/>
              </a:ext>
            </a:extLst>
          </p:cNvPr>
          <p:cNvSpPr/>
          <p:nvPr/>
        </p:nvSpPr>
        <p:spPr>
          <a:xfrm>
            <a:off x="3048000" y="3291840"/>
            <a:ext cx="1188720" cy="393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56BE73D9-F534-4520-8B4A-A83432008698}"/>
              </a:ext>
            </a:extLst>
          </p:cNvPr>
          <p:cNvSpPr/>
          <p:nvPr/>
        </p:nvSpPr>
        <p:spPr>
          <a:xfrm>
            <a:off x="3048000" y="3685032"/>
            <a:ext cx="1188720" cy="393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2CCA7C25-5C0D-4BD8-8791-D314344FB45B}"/>
              </a:ext>
            </a:extLst>
          </p:cNvPr>
          <p:cNvSpPr/>
          <p:nvPr/>
        </p:nvSpPr>
        <p:spPr>
          <a:xfrm>
            <a:off x="3048000" y="4864608"/>
            <a:ext cx="1188720" cy="393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BF977EDA-A5F3-48A5-9F9D-CDBDFB510D70}"/>
              </a:ext>
            </a:extLst>
          </p:cNvPr>
          <p:cNvSpPr/>
          <p:nvPr/>
        </p:nvSpPr>
        <p:spPr>
          <a:xfrm>
            <a:off x="4231738" y="4076952"/>
            <a:ext cx="1188720" cy="393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0B914CE0-324F-43EF-BA4A-BE409A1022D7}"/>
              </a:ext>
            </a:extLst>
          </p:cNvPr>
          <p:cNvSpPr/>
          <p:nvPr/>
        </p:nvSpPr>
        <p:spPr>
          <a:xfrm>
            <a:off x="4231738" y="4470144"/>
            <a:ext cx="1188720" cy="393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6F0909F2-731C-4882-BFC8-E7706F1A41DD}"/>
              </a:ext>
            </a:extLst>
          </p:cNvPr>
          <p:cNvSpPr/>
          <p:nvPr/>
        </p:nvSpPr>
        <p:spPr>
          <a:xfrm>
            <a:off x="4231738" y="3290568"/>
            <a:ext cx="1188720" cy="393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B4E2968C-4DC3-4DBC-8196-AD42773DA11D}"/>
              </a:ext>
            </a:extLst>
          </p:cNvPr>
          <p:cNvSpPr/>
          <p:nvPr/>
        </p:nvSpPr>
        <p:spPr>
          <a:xfrm>
            <a:off x="4231738" y="3683760"/>
            <a:ext cx="1188720" cy="393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7EFED74C-AAC9-417B-97DD-A35762BC7F3B}"/>
              </a:ext>
            </a:extLst>
          </p:cNvPr>
          <p:cNvSpPr/>
          <p:nvPr/>
        </p:nvSpPr>
        <p:spPr>
          <a:xfrm>
            <a:off x="4231738" y="4863336"/>
            <a:ext cx="1188720" cy="393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CD3E40DC-B70A-4468-A43E-E3AFB4A821B2}"/>
              </a:ext>
            </a:extLst>
          </p:cNvPr>
          <p:cNvSpPr/>
          <p:nvPr/>
        </p:nvSpPr>
        <p:spPr>
          <a:xfrm>
            <a:off x="5420458" y="4076952"/>
            <a:ext cx="1188720" cy="393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3321C4CC-EE29-4436-B990-B0D2F8233CCA}"/>
              </a:ext>
            </a:extLst>
          </p:cNvPr>
          <p:cNvSpPr/>
          <p:nvPr/>
        </p:nvSpPr>
        <p:spPr>
          <a:xfrm>
            <a:off x="5420458" y="4470144"/>
            <a:ext cx="1188720" cy="393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AD2BDA2D-DF76-4E66-B077-94F46CA5C9AC}"/>
              </a:ext>
            </a:extLst>
          </p:cNvPr>
          <p:cNvSpPr/>
          <p:nvPr/>
        </p:nvSpPr>
        <p:spPr>
          <a:xfrm>
            <a:off x="5420458" y="3290568"/>
            <a:ext cx="1188720" cy="393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447EC121-D939-44B7-8E2F-7533498F661E}"/>
              </a:ext>
            </a:extLst>
          </p:cNvPr>
          <p:cNvSpPr/>
          <p:nvPr/>
        </p:nvSpPr>
        <p:spPr>
          <a:xfrm>
            <a:off x="5420458" y="3683760"/>
            <a:ext cx="1188720" cy="393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F63D69F8-7715-467D-99AE-2A11C6317BEE}"/>
              </a:ext>
            </a:extLst>
          </p:cNvPr>
          <p:cNvSpPr/>
          <p:nvPr/>
        </p:nvSpPr>
        <p:spPr>
          <a:xfrm>
            <a:off x="5420458" y="4863336"/>
            <a:ext cx="1188720" cy="393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00582FD0-4686-4DEF-ACE1-5EC6B3BA13E8}"/>
              </a:ext>
            </a:extLst>
          </p:cNvPr>
          <p:cNvSpPr/>
          <p:nvPr/>
        </p:nvSpPr>
        <p:spPr>
          <a:xfrm>
            <a:off x="6614160" y="4076952"/>
            <a:ext cx="1188720" cy="393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6C06D85D-430D-4D91-ADD8-230008BDD194}"/>
              </a:ext>
            </a:extLst>
          </p:cNvPr>
          <p:cNvSpPr/>
          <p:nvPr/>
        </p:nvSpPr>
        <p:spPr>
          <a:xfrm>
            <a:off x="6614160" y="4470144"/>
            <a:ext cx="1188720" cy="393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0198BED1-84BE-4919-AF94-4D429741ACCC}"/>
              </a:ext>
            </a:extLst>
          </p:cNvPr>
          <p:cNvSpPr/>
          <p:nvPr/>
        </p:nvSpPr>
        <p:spPr>
          <a:xfrm>
            <a:off x="6614160" y="3290568"/>
            <a:ext cx="1188720" cy="393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0AABBA0F-DF54-40F7-BF62-ACF4638CF6FB}"/>
              </a:ext>
            </a:extLst>
          </p:cNvPr>
          <p:cNvSpPr/>
          <p:nvPr/>
        </p:nvSpPr>
        <p:spPr>
          <a:xfrm>
            <a:off x="6614160" y="3683760"/>
            <a:ext cx="1188720" cy="393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9D69970A-7FCF-4EC5-B632-3DBF74AC2A25}"/>
              </a:ext>
            </a:extLst>
          </p:cNvPr>
          <p:cNvSpPr/>
          <p:nvPr/>
        </p:nvSpPr>
        <p:spPr>
          <a:xfrm>
            <a:off x="6614160" y="4863336"/>
            <a:ext cx="1188720" cy="393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504F6109-8BE5-445F-9E74-C742941D2D86}"/>
              </a:ext>
            </a:extLst>
          </p:cNvPr>
          <p:cNvSpPr/>
          <p:nvPr/>
        </p:nvSpPr>
        <p:spPr>
          <a:xfrm>
            <a:off x="7800243" y="4074457"/>
            <a:ext cx="1188720" cy="393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26A5EFDC-F153-4D2E-A8DA-5ACA300DB48F}"/>
              </a:ext>
            </a:extLst>
          </p:cNvPr>
          <p:cNvSpPr/>
          <p:nvPr/>
        </p:nvSpPr>
        <p:spPr>
          <a:xfrm>
            <a:off x="7800243" y="4467649"/>
            <a:ext cx="1188720" cy="393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0EC09424-CD67-4554-9E7B-74114756294D}"/>
              </a:ext>
            </a:extLst>
          </p:cNvPr>
          <p:cNvSpPr/>
          <p:nvPr/>
        </p:nvSpPr>
        <p:spPr>
          <a:xfrm>
            <a:off x="7800243" y="3288073"/>
            <a:ext cx="1188720" cy="393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794C1E5D-4ABD-4AE4-9FCB-34BEC89074C8}"/>
              </a:ext>
            </a:extLst>
          </p:cNvPr>
          <p:cNvSpPr/>
          <p:nvPr/>
        </p:nvSpPr>
        <p:spPr>
          <a:xfrm>
            <a:off x="7800243" y="3681265"/>
            <a:ext cx="1188720" cy="393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E94100F5-6481-4DA3-BC1B-80CBAD26881C}"/>
              </a:ext>
            </a:extLst>
          </p:cNvPr>
          <p:cNvSpPr/>
          <p:nvPr/>
        </p:nvSpPr>
        <p:spPr>
          <a:xfrm>
            <a:off x="7800243" y="4860841"/>
            <a:ext cx="1188720" cy="393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E3F793FB-4EB2-47E2-9170-11BBAED9ECD4}"/>
              </a:ext>
            </a:extLst>
          </p:cNvPr>
          <p:cNvSpPr/>
          <p:nvPr/>
        </p:nvSpPr>
        <p:spPr>
          <a:xfrm>
            <a:off x="8991308" y="4074457"/>
            <a:ext cx="1188720" cy="393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endParaRPr lang="en-US" sz="2000" dirty="0"/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B586084C-4086-42D4-84C3-0074F94A8DA3}"/>
              </a:ext>
            </a:extLst>
          </p:cNvPr>
          <p:cNvSpPr/>
          <p:nvPr/>
        </p:nvSpPr>
        <p:spPr>
          <a:xfrm>
            <a:off x="8991308" y="4467649"/>
            <a:ext cx="1188720" cy="393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68BCD3A3-A638-45CF-9AE8-5341A7F7024F}"/>
              </a:ext>
            </a:extLst>
          </p:cNvPr>
          <p:cNvSpPr/>
          <p:nvPr/>
        </p:nvSpPr>
        <p:spPr>
          <a:xfrm>
            <a:off x="8991308" y="3288073"/>
            <a:ext cx="1188720" cy="393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C435F7CA-8827-4F0B-A286-21CFB1811D99}"/>
              </a:ext>
            </a:extLst>
          </p:cNvPr>
          <p:cNvSpPr/>
          <p:nvPr/>
        </p:nvSpPr>
        <p:spPr>
          <a:xfrm>
            <a:off x="8991308" y="3681265"/>
            <a:ext cx="1188720" cy="393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43AC6A08-CCF9-46F0-A314-316F3FEB954C}"/>
              </a:ext>
            </a:extLst>
          </p:cNvPr>
          <p:cNvSpPr/>
          <p:nvPr/>
        </p:nvSpPr>
        <p:spPr>
          <a:xfrm>
            <a:off x="8991308" y="4860841"/>
            <a:ext cx="1188720" cy="393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F18338B9-2558-4FDD-8E90-233D8FBE2DC4}"/>
              </a:ext>
            </a:extLst>
          </p:cNvPr>
          <p:cNvSpPr/>
          <p:nvPr/>
        </p:nvSpPr>
        <p:spPr>
          <a:xfrm>
            <a:off x="10177683" y="4073185"/>
            <a:ext cx="1188720" cy="393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93F179E0-B8C5-4EFF-ACFD-063B96C25D53}"/>
              </a:ext>
            </a:extLst>
          </p:cNvPr>
          <p:cNvSpPr/>
          <p:nvPr/>
        </p:nvSpPr>
        <p:spPr>
          <a:xfrm>
            <a:off x="10177683" y="4466377"/>
            <a:ext cx="1188720" cy="393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ECDF1ABC-7E07-4C33-9F8D-F9E6D09E6BAD}"/>
              </a:ext>
            </a:extLst>
          </p:cNvPr>
          <p:cNvSpPr/>
          <p:nvPr/>
        </p:nvSpPr>
        <p:spPr>
          <a:xfrm>
            <a:off x="10177683" y="3286801"/>
            <a:ext cx="1188720" cy="393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813600A6-BDFB-46DD-8F5D-7CC2532F9EE4}"/>
              </a:ext>
            </a:extLst>
          </p:cNvPr>
          <p:cNvSpPr/>
          <p:nvPr/>
        </p:nvSpPr>
        <p:spPr>
          <a:xfrm>
            <a:off x="10177683" y="3679993"/>
            <a:ext cx="1188720" cy="393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8E471721-F7D9-47D7-8B30-2EBADCF71616}"/>
              </a:ext>
            </a:extLst>
          </p:cNvPr>
          <p:cNvSpPr/>
          <p:nvPr/>
        </p:nvSpPr>
        <p:spPr>
          <a:xfrm>
            <a:off x="10177683" y="4859569"/>
            <a:ext cx="1188720" cy="393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87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9638</TotalTime>
  <Words>1921</Words>
  <Application>Microsoft Office PowerPoint</Application>
  <PresentationFormat>Widescreen</PresentationFormat>
  <Paragraphs>479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 Unicode MS</vt:lpstr>
      <vt:lpstr>Arial</vt:lpstr>
      <vt:lpstr>Calibri</vt:lpstr>
      <vt:lpstr>Calibri Light</vt:lpstr>
      <vt:lpstr>Times New Roman</vt:lpstr>
      <vt:lpstr>Wingdings</vt:lpstr>
      <vt:lpstr>Wingdings 2</vt:lpstr>
      <vt:lpstr>Office Theme</vt:lpstr>
      <vt:lpstr>Argument Mining for Improving the Automated Scoring of Persuasive Essays</vt:lpstr>
      <vt:lpstr>Introduction</vt:lpstr>
      <vt:lpstr>Emerging needs in education</vt:lpstr>
      <vt:lpstr>Persuasive essay writing rubrics</vt:lpstr>
      <vt:lpstr>What is argument mining?</vt:lpstr>
      <vt:lpstr>Argument Mining for Automated Essay Scoring</vt:lpstr>
      <vt:lpstr>Argument mining pipeline</vt:lpstr>
      <vt:lpstr>End-to-end argumentation feature extraction</vt:lpstr>
      <vt:lpstr>Contribution of our study</vt:lpstr>
      <vt:lpstr>AES Data and Prediction Features</vt:lpstr>
      <vt:lpstr>AES data sets</vt:lpstr>
      <vt:lpstr>Base AES models</vt:lpstr>
      <vt:lpstr>Argumentation Feature Sets</vt:lpstr>
      <vt:lpstr>Experiment Results</vt:lpstr>
      <vt:lpstr>10-fold cross validation performance</vt:lpstr>
      <vt:lpstr>Cross-prompt validation performance</vt:lpstr>
      <vt:lpstr>Summary</vt:lpstr>
      <vt:lpstr>Thank you!</vt:lpstr>
      <vt:lpstr>Argument mining tasks</vt:lpstr>
      <vt:lpstr>Argument mining pipeline</vt:lpstr>
      <vt:lpstr>Feature ablation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Argument Mining and Its Application in Education  Phd Dissertation Defense</dc:title>
  <dc:creator>Huy Nguyen</dc:creator>
  <cp:lastModifiedBy>Diane J. Litman</cp:lastModifiedBy>
  <cp:revision>1523</cp:revision>
  <dcterms:created xsi:type="dcterms:W3CDTF">2017-04-08T02:42:45Z</dcterms:created>
  <dcterms:modified xsi:type="dcterms:W3CDTF">2018-02-14T21:49:47Z</dcterms:modified>
</cp:coreProperties>
</file>