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23"/>
  </p:notesMasterIdLst>
  <p:sldIdLst>
    <p:sldId id="261" r:id="rId2"/>
    <p:sldId id="289" r:id="rId3"/>
    <p:sldId id="291" r:id="rId4"/>
    <p:sldId id="281" r:id="rId5"/>
    <p:sldId id="266" r:id="rId6"/>
    <p:sldId id="263" r:id="rId7"/>
    <p:sldId id="265" r:id="rId8"/>
    <p:sldId id="267" r:id="rId9"/>
    <p:sldId id="283" r:id="rId10"/>
    <p:sldId id="284" r:id="rId11"/>
    <p:sldId id="285" r:id="rId12"/>
    <p:sldId id="286" r:id="rId13"/>
    <p:sldId id="268" r:id="rId14"/>
    <p:sldId id="269" r:id="rId15"/>
    <p:sldId id="274" r:id="rId16"/>
    <p:sldId id="294" r:id="rId17"/>
    <p:sldId id="270" r:id="rId18"/>
    <p:sldId id="280" r:id="rId19"/>
    <p:sldId id="287" r:id="rId20"/>
    <p:sldId id="288" r:id="rId21"/>
    <p:sldId id="292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0000"/>
    <a:srgbClr val="FEF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3" autoAdjust="0"/>
    <p:restoredTop sz="73878" autoAdjust="0"/>
  </p:normalViewPr>
  <p:slideViewPr>
    <p:cSldViewPr>
      <p:cViewPr varScale="1">
        <p:scale>
          <a:sx n="90" d="100"/>
          <a:sy n="90" d="100"/>
        </p:scale>
        <p:origin x="-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689D89F-45CA-4A29-A129-D56B5A2AE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0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AF6F6F7-5D60-4454-9E65-A5EBBD057170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8C36FED-A7A4-4BD9-9FA3-996391751917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B55A44F-0F42-447B-B5D7-27BBEE2846E5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0469BB8-A3AE-45D0-B242-C63E34CA65F6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E0CA439D-979A-48B0-9C81-A41A237B1927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089FE46-FE40-459C-8A31-4939D6990B00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A429635-AA2E-496B-99FF-49FA1DEEEE57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2C22830-59A4-49EE-91B6-39956A6FB13C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89D89F-45CA-4A29-A129-D56B5A2AEA5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95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C02D8F1-0993-4523-B89E-9EF73678BDE4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2400343-9FF5-458C-B805-1483DB61FD07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D70DF885-B334-441F-B190-57C028B801BE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EB07A73-7D0F-4777-B493-C8E52929D252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2FE69C95-6647-4A05-A667-C352070BC407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D419392-0C04-4B40-A8EA-E664F8EBA487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DB319AF8-348E-4F18-8365-A4FC7CB48490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4E5A022-AFC6-434F-9DBD-E8303D952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1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1134B-11A9-4460-91F0-C07D1C556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91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49B5E-0675-4282-89B8-7931B2B79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48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06A1D-1EE4-46AD-82CC-3BDF4DCEC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434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C0EC2CC-F432-4363-90BF-D6846049B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68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8ACBC-5631-4B1B-BE36-75E57CB09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38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B3B167F-B71E-41A0-8CB4-E1C4E3BF9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58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54B97-378B-46DC-920E-155ADE3E5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8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9D8B8B-C3EA-4ECE-B4A3-EB9039CAF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6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3D0D8CD-F7CE-495A-8CBB-0F26A1C74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27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CA09D-AF55-4639-8662-0040D0603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4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3021F15-C962-406E-A349-63EC839B0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196" y="3048000"/>
            <a:ext cx="7239000" cy="25146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DIANE LITMAN</a:t>
            </a:r>
            <a:endParaRPr lang="en-US" sz="2800" dirty="0" smtClean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b="0" dirty="0" smtClean="0">
                <a:solidFill>
                  <a:schemeClr val="tx1"/>
                </a:solidFill>
              </a:rPr>
              <a:t>PROFESSOR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b="0" dirty="0" smtClean="0">
                <a:solidFill>
                  <a:schemeClr val="tx1"/>
                </a:solidFill>
              </a:rPr>
              <a:t>Computer Science DEPT</a:t>
            </a:r>
            <a:endParaRPr lang="en-US" sz="2400" b="0" dirty="0" smtClean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b="0" dirty="0" smtClean="0">
                <a:solidFill>
                  <a:schemeClr val="tx1"/>
                </a:solidFill>
              </a:rPr>
              <a:t>University OF PITTSBURGH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400" b="0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496" y="381000"/>
            <a:ext cx="7772400" cy="1920875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Finding and Training </a:t>
            </a:r>
            <a:br>
              <a:rPr lang="en-US" sz="4000" b="1" dirty="0" smtClean="0"/>
            </a:br>
            <a:r>
              <a:rPr lang="en-US" sz="4000" b="1" dirty="0" smtClean="0"/>
              <a:t>Your Advisor</a:t>
            </a:r>
            <a:endParaRPr lang="en-US" sz="4000" b="1" dirty="0" smtClean="0"/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515938" y="228600"/>
            <a:ext cx="811151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4000" dirty="0">
                <a:latin typeface="Comic Sans MS" pitchFamily="66" charset="0"/>
              </a:rPr>
              <a:t>CRA-W </a:t>
            </a:r>
            <a:r>
              <a:rPr lang="en-US" sz="4400" dirty="0">
                <a:latin typeface="Comic Sans MS" pitchFamily="66" charset="0"/>
              </a:rPr>
              <a:t>Graduate Cohort: </a:t>
            </a:r>
            <a:r>
              <a:rPr lang="en-US" sz="4400" dirty="0" smtClean="0">
                <a:latin typeface="Comic Sans MS" pitchFamily="66" charset="0"/>
              </a:rPr>
              <a:t>2013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8665" y="6019800"/>
            <a:ext cx="786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*Thanks to prior speakers for these slides and content.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229600" cy="5440362"/>
          </a:xfrm>
        </p:spPr>
        <p:txBody>
          <a:bodyPr/>
          <a:lstStyle/>
          <a:p>
            <a:pPr lvl="1" eaLnBrk="1" hangingPunct="1"/>
            <a:r>
              <a:rPr lang="en-US" sz="2700" dirty="0" smtClean="0">
                <a:solidFill>
                  <a:schemeClr val="tx1"/>
                </a:solidFill>
              </a:rPr>
              <a:t>It takes sustained work in an area</a:t>
            </a:r>
          </a:p>
          <a:p>
            <a:pPr lvl="1" eaLnBrk="1" hangingPunct="1"/>
            <a:r>
              <a:rPr lang="en-US" sz="2700" dirty="0" smtClean="0">
                <a:solidFill>
                  <a:schemeClr val="tx1"/>
                </a:solidFill>
              </a:rPr>
              <a:t>There are many hurdles to get over</a:t>
            </a:r>
          </a:p>
          <a:p>
            <a:pPr lvl="1" eaLnBrk="1" hangingPunct="1"/>
            <a:endParaRPr lang="en-US" dirty="0" smtClean="0">
              <a:solidFill>
                <a:schemeClr val="tx1"/>
              </a:solidFill>
            </a:endParaRPr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FF33CC"/>
                </a:solidFill>
              </a:rPr>
              <a:t>But the rewards are amazing!!!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You need a research area/topic that you truly enjoy and can have passion about</a:t>
            </a:r>
          </a:p>
          <a:p>
            <a:pPr eaLnBrk="1" hangingPunct="1"/>
            <a:r>
              <a:rPr lang="en-US" dirty="0" smtClean="0"/>
              <a:t>You need an advisor that will help you achieve your potential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981200" y="381000"/>
            <a:ext cx="525817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300" b="1" dirty="0" smtClean="0">
                <a:solidFill>
                  <a:schemeClr val="accent3"/>
                </a:solidFill>
                <a:latin typeface="+mj-lt"/>
              </a:rPr>
              <a:t>Doing a </a:t>
            </a:r>
            <a:r>
              <a:rPr lang="en-US" sz="3300" b="1" dirty="0">
                <a:solidFill>
                  <a:schemeClr val="accent3"/>
                </a:solidFill>
                <a:latin typeface="+mj-lt"/>
              </a:rPr>
              <a:t>PhD is not easy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7B9899"/>
                </a:solidFill>
              </a:rPr>
              <a:t>Where are you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Best case situation: you know what research you want to do before you even choose your school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this case: you don’t shop for a school, you shop for an advisor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Don’t know your research area?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You need to shop for one – but you should consider advisor personalities as you do so</a:t>
            </a:r>
          </a:p>
          <a:p>
            <a:pPr eaLnBrk="1" hangingPunct="1"/>
            <a:r>
              <a:rPr lang="en-US" smtClean="0"/>
              <a:t>How?</a:t>
            </a:r>
          </a:p>
          <a:p>
            <a:pPr lvl="1" eaLnBrk="1" hangingPunct="1"/>
            <a:r>
              <a:rPr lang="en-US" smtClean="0"/>
              <a:t>Take classes</a:t>
            </a:r>
          </a:p>
          <a:p>
            <a:pPr lvl="1" eaLnBrk="1" hangingPunct="1"/>
            <a:r>
              <a:rPr lang="en-US" smtClean="0"/>
              <a:t>Talk to professors</a:t>
            </a:r>
          </a:p>
          <a:p>
            <a:pPr lvl="1" eaLnBrk="1" hangingPunct="1"/>
            <a:r>
              <a:rPr lang="en-US" smtClean="0"/>
              <a:t>Do projects with professors</a:t>
            </a:r>
          </a:p>
          <a:p>
            <a:pPr lvl="1" eaLnBrk="1" hangingPunct="1"/>
            <a:r>
              <a:rPr lang="en-US" smtClean="0"/>
              <a:t>Talk to other students about the faculty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52400"/>
            <a:ext cx="8839200" cy="685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Finding/evaluating an adviser</a:t>
            </a:r>
            <a:endParaRPr lang="en-US" b="1" smtClean="0">
              <a:solidFill>
                <a:srgbClr val="CC33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990600"/>
            <a:ext cx="8458200" cy="5867400"/>
          </a:xfrm>
        </p:spPr>
        <p:txBody>
          <a:bodyPr/>
          <a:lstStyle/>
          <a:p>
            <a:pPr marL="469900" indent="-469900" eaLnBrk="1" hangingPunct="1">
              <a:buFont typeface="Wingdings" pitchFamily="2" charset="2"/>
              <a:buNone/>
            </a:pPr>
            <a:endParaRPr lang="en-US" sz="2000" dirty="0" smtClean="0"/>
          </a:p>
          <a:p>
            <a:pPr marL="469900" indent="-469900" eaLnBrk="1" hangingPunct="1"/>
            <a:r>
              <a:rPr lang="en-US" sz="2400" dirty="0" smtClean="0"/>
              <a:t>Is the person in a research area you like?</a:t>
            </a:r>
          </a:p>
          <a:p>
            <a:pPr marL="469900" indent="-469900" eaLnBrk="1" hangingPunct="1"/>
            <a:r>
              <a:rPr lang="en-US" sz="2400" dirty="0" smtClean="0"/>
              <a:t>Is the person’s work current and relevant? Funded? Where published?</a:t>
            </a:r>
          </a:p>
          <a:p>
            <a:pPr marL="469900" indent="-469900" eaLnBrk="1" hangingPunct="1"/>
            <a:r>
              <a:rPr lang="en-US" sz="2400" dirty="0" smtClean="0"/>
              <a:t>How many students does </a:t>
            </a:r>
            <a:r>
              <a:rPr lang="en-US" sz="2400" dirty="0" smtClean="0"/>
              <a:t>she </a:t>
            </a:r>
            <a:r>
              <a:rPr lang="en-US" sz="2400" dirty="0" smtClean="0"/>
              <a:t>supervise?</a:t>
            </a:r>
          </a:p>
          <a:p>
            <a:pPr marL="469900" indent="-469900" eaLnBrk="1" hangingPunct="1"/>
            <a:r>
              <a:rPr lang="en-US" sz="2400" dirty="0" smtClean="0"/>
              <a:t>How long does it take students to finish?</a:t>
            </a:r>
          </a:p>
          <a:p>
            <a:pPr marL="469900" indent="-469900" eaLnBrk="1" hangingPunct="1"/>
            <a:r>
              <a:rPr lang="en-US" sz="2400" dirty="0" smtClean="0"/>
              <a:t>What is the placement of past students?</a:t>
            </a:r>
          </a:p>
          <a:p>
            <a:pPr marL="469900" indent="-469900" eaLnBrk="1" hangingPunct="1"/>
            <a:r>
              <a:rPr lang="en-US" sz="2400" dirty="0" smtClean="0"/>
              <a:t>Are students given responsibilities?</a:t>
            </a:r>
          </a:p>
          <a:p>
            <a:pPr marL="469900" indent="-469900" eaLnBrk="1" hangingPunct="1"/>
            <a:r>
              <a:rPr lang="en-US" sz="2400" dirty="0" smtClean="0"/>
              <a:t>How responsive is adviser? </a:t>
            </a:r>
          </a:p>
          <a:p>
            <a:pPr marL="908050" lvl="1" indent="-436563" eaLnBrk="1" hangingPunct="1"/>
            <a:r>
              <a:rPr lang="en-US" sz="2000" dirty="0" smtClean="0"/>
              <a:t>How long to return written materials?</a:t>
            </a:r>
          </a:p>
          <a:p>
            <a:pPr marL="908050" lvl="1" indent="-436563" eaLnBrk="1" hangingPunct="1"/>
            <a:r>
              <a:rPr lang="en-US" sz="2000" dirty="0" smtClean="0"/>
              <a:t>How accessible?</a:t>
            </a:r>
          </a:p>
          <a:p>
            <a:pPr marL="908050" lvl="1" indent="-436563" eaLnBrk="1" hangingPunct="1"/>
            <a:r>
              <a:rPr lang="en-US" sz="2000" dirty="0" smtClean="0"/>
              <a:t>How helpful?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82588"/>
            <a:ext cx="7697788" cy="835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Finding/evaluating an adviser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371600"/>
            <a:ext cx="8763000" cy="5029200"/>
          </a:xfrm>
        </p:spPr>
        <p:txBody>
          <a:bodyPr/>
          <a:lstStyle/>
          <a:p>
            <a:pPr marL="469900" indent="-469900" eaLnBrk="1" hangingPunct="1"/>
            <a:r>
              <a:rPr lang="en-US" sz="2800" dirty="0" smtClean="0"/>
              <a:t>How much freedom does the student have?</a:t>
            </a:r>
          </a:p>
          <a:p>
            <a:pPr marL="908050" lvl="1" indent="-436563" eaLnBrk="1" hangingPunct="1"/>
            <a:r>
              <a:rPr lang="en-US" dirty="0" smtClean="0"/>
              <a:t>Learn to do research – find problems</a:t>
            </a:r>
          </a:p>
          <a:p>
            <a:pPr marL="469900" indent="-469900" eaLnBrk="1" hangingPunct="1"/>
            <a:r>
              <a:rPr lang="en-US" sz="2800" dirty="0" smtClean="0"/>
              <a:t>Does the adviser publish with students?  What is the order of names?</a:t>
            </a:r>
          </a:p>
          <a:p>
            <a:pPr marL="469900" indent="-469900" eaLnBrk="1" hangingPunct="1"/>
            <a:r>
              <a:rPr lang="en-US" sz="2800" dirty="0" smtClean="0"/>
              <a:t>Who presents the papers that are co-authored?</a:t>
            </a:r>
          </a:p>
          <a:p>
            <a:pPr marL="469900" indent="-469900" eaLnBrk="1" hangingPunct="1"/>
            <a:r>
              <a:rPr lang="en-US" sz="2800" dirty="0" smtClean="0"/>
              <a:t>Does the person take students </a:t>
            </a:r>
            <a:r>
              <a:rPr lang="en-US" sz="2800" dirty="0" smtClean="0"/>
              <a:t>to conferences </a:t>
            </a:r>
            <a:r>
              <a:rPr lang="en-US" sz="2800" dirty="0" smtClean="0"/>
              <a:t>and help with networking?</a:t>
            </a:r>
            <a:endParaRPr lang="en-US" dirty="0" smtClean="0">
              <a:solidFill>
                <a:srgbClr val="CC3300"/>
              </a:solidFill>
            </a:endParaRPr>
          </a:p>
          <a:p>
            <a:pPr marL="469900" indent="-469900" eaLnBrk="1" hangingPunct="1"/>
            <a:r>
              <a:rPr lang="en-US" sz="2800" dirty="0" smtClean="0"/>
              <a:t>Are the person’s work habits compatible with own?</a:t>
            </a:r>
          </a:p>
          <a:p>
            <a:pPr marL="469900" indent="-469900" eaLnBrk="1" hangingPunct="1"/>
            <a:endParaRPr lang="en-US" sz="2800" dirty="0" smtClean="0"/>
          </a:p>
          <a:p>
            <a:pPr marL="469900" indent="-469900"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How to find out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Look at faculty’s web page</a:t>
            </a:r>
          </a:p>
          <a:p>
            <a:pPr eaLnBrk="1" hangingPunct="1"/>
            <a:r>
              <a:rPr lang="en-US" smtClean="0"/>
              <a:t>TALK to current and past students!</a:t>
            </a:r>
          </a:p>
          <a:p>
            <a:pPr eaLnBrk="1" hangingPunct="1"/>
            <a:r>
              <a:rPr lang="en-US" smtClean="0"/>
              <a:t>Work on a small project with her/him</a:t>
            </a:r>
          </a:p>
          <a:p>
            <a:pPr eaLnBrk="1" hangingPunct="1"/>
            <a:r>
              <a:rPr lang="en-US" smtClean="0"/>
              <a:t>Take a class from faculty member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Advisor/Student Relationship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Not one size fits all!</a:t>
            </a:r>
          </a:p>
          <a:p>
            <a:pPr eaLnBrk="1" hangingPunct="1"/>
            <a:r>
              <a:rPr lang="en-US" dirty="0" smtClean="0"/>
              <a:t>There needs to be a match for </a:t>
            </a:r>
            <a:r>
              <a:rPr lang="en-US" dirty="0" smtClean="0">
                <a:solidFill>
                  <a:srgbClr val="FF33CC"/>
                </a:solidFill>
              </a:rPr>
              <a:t>you</a:t>
            </a:r>
          </a:p>
          <a:p>
            <a:pPr lvl="1" eaLnBrk="1" hangingPunct="1"/>
            <a:r>
              <a:rPr lang="en-US" dirty="0" smtClean="0"/>
              <a:t>What motivates you</a:t>
            </a:r>
          </a:p>
          <a:p>
            <a:pPr lvl="2" eaLnBrk="1" hangingPunct="1"/>
            <a:r>
              <a:rPr lang="en-US" dirty="0" smtClean="0"/>
              <a:t>Praise/criticism?</a:t>
            </a:r>
          </a:p>
          <a:p>
            <a:pPr lvl="1" eaLnBrk="1" hangingPunct="1"/>
            <a:r>
              <a:rPr lang="en-US" dirty="0" smtClean="0"/>
              <a:t>What is your working style</a:t>
            </a:r>
          </a:p>
          <a:p>
            <a:pPr lvl="2" eaLnBrk="1" hangingPunct="1"/>
            <a:r>
              <a:rPr lang="en-US" dirty="0" smtClean="0"/>
              <a:t>Groups (what size) versus </a:t>
            </a:r>
            <a:r>
              <a:rPr lang="en-US" dirty="0" smtClean="0"/>
              <a:t>alone?</a:t>
            </a:r>
            <a:endParaRPr lang="en-US" dirty="0" smtClean="0"/>
          </a:p>
          <a:p>
            <a:pPr lvl="2" eaLnBrk="1" hangingPunct="1"/>
            <a:r>
              <a:rPr lang="en-US" dirty="0" smtClean="0"/>
              <a:t>Pressured or relaxed?</a:t>
            </a:r>
          </a:p>
          <a:p>
            <a:pPr lvl="2" eaLnBrk="1" hangingPunct="1"/>
            <a:r>
              <a:rPr lang="en-US" dirty="0" smtClean="0"/>
              <a:t>One track or multi-task?</a:t>
            </a:r>
          </a:p>
          <a:p>
            <a:pPr lvl="2" eaLnBrk="1" hangingPunct="1"/>
            <a:r>
              <a:rPr lang="en-US" dirty="0" smtClean="0"/>
              <a:t>Quiet or hustle and bustle</a:t>
            </a:r>
            <a:r>
              <a:rPr lang="en-US" dirty="0" smtClean="0"/>
              <a:t>?</a:t>
            </a:r>
          </a:p>
          <a:p>
            <a:pPr lvl="2" eaLnBrk="1" hangingPunct="1"/>
            <a:r>
              <a:rPr lang="en-US" dirty="0" smtClean="0"/>
              <a:t>Regular meetings or on-demand?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6388" y="76200"/>
            <a:ext cx="8531225" cy="98901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3"/>
                </a:solidFill>
              </a:rPr>
              <a:t>Barriers to good mentoring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7700" y="1295400"/>
            <a:ext cx="7848600" cy="5562600"/>
          </a:xfrm>
        </p:spPr>
        <p:txBody>
          <a:bodyPr/>
          <a:lstStyle/>
          <a:p>
            <a:pPr eaLnBrk="1" hangingPunct="1"/>
            <a:r>
              <a:rPr lang="en-US" sz="2800" smtClean="0"/>
              <a:t>Faculty member doesn’t have enough time to devote to mentoring</a:t>
            </a:r>
          </a:p>
          <a:p>
            <a:pPr lvl="1" eaLnBrk="1" hangingPunct="1"/>
            <a:r>
              <a:rPr lang="en-US" b="1" smtClean="0">
                <a:solidFill>
                  <a:srgbClr val="FF33CC"/>
                </a:solidFill>
              </a:rPr>
              <a:t>Being too busy is not acceptable</a:t>
            </a:r>
          </a:p>
          <a:p>
            <a:pPr eaLnBrk="1" hangingPunct="1"/>
            <a:r>
              <a:rPr lang="en-US" sz="2800" smtClean="0"/>
              <a:t>Faculty member and student are in competition with each other</a:t>
            </a:r>
          </a:p>
          <a:p>
            <a:pPr eaLnBrk="1" hangingPunct="1"/>
            <a:r>
              <a:rPr lang="en-US" sz="2800" smtClean="0"/>
              <a:t>Faculty member  and student lack personal experience with people of different backgrounds</a:t>
            </a:r>
          </a:p>
          <a:p>
            <a:pPr eaLnBrk="1" hangingPunct="1"/>
            <a:r>
              <a:rPr lang="en-US" sz="2800" smtClean="0"/>
              <a:t>Trust/Respect is not there – different agenda</a:t>
            </a:r>
          </a:p>
          <a:p>
            <a:pPr eaLnBrk="1" hangingPunct="1"/>
            <a:r>
              <a:rPr lang="en-US" sz="2800" smtClean="0"/>
              <a:t>Communication problems  - listening </a:t>
            </a:r>
          </a:p>
          <a:p>
            <a:pPr eaLnBrk="1" hangingPunct="1"/>
            <a:r>
              <a:rPr lang="en-US" sz="2800" smtClean="0"/>
              <a:t>Unrealistic expectations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Do and Don’ts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5059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Do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Listen and consider advice of adviser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Talk to adviser if have a problem in research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you are getting what you need from an adviser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Talk to adviser if not </a:t>
            </a:r>
            <a:r>
              <a:rPr lang="en-US" sz="2800" dirty="0" smtClean="0"/>
              <a:t>satisfied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(mutual) expectations are clear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/>
              <a:t>Don’t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Criticize your adviser in public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Get too involved personally with adviser – including intimate relationship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It doesn’t always work out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mtClean="0"/>
              <a:t>Sometimes an advisor/advisee don’t work out together </a:t>
            </a:r>
          </a:p>
          <a:p>
            <a:pPr eaLnBrk="1" hangingPunct="1"/>
            <a:r>
              <a:rPr lang="en-US" smtClean="0"/>
              <a:t>The earlier this can be identified, the better off you are</a:t>
            </a:r>
          </a:p>
          <a:p>
            <a:pPr eaLnBrk="1" hangingPunct="1"/>
            <a:r>
              <a:rPr lang="en-US" smtClean="0"/>
              <a:t>Be honest and open about any problems</a:t>
            </a:r>
          </a:p>
          <a:p>
            <a:pPr eaLnBrk="1" hangingPunct="1"/>
            <a:r>
              <a:rPr lang="en-US" smtClean="0"/>
              <a:t>May need to simply find another advisor!</a:t>
            </a:r>
          </a:p>
          <a:p>
            <a:pPr lvl="1" eaLnBrk="1" hangingPunct="1"/>
            <a:r>
              <a:rPr lang="en-US" smtClean="0"/>
              <a:t>Funding implications?</a:t>
            </a:r>
          </a:p>
          <a:p>
            <a:pPr lvl="1" eaLnBrk="1" hangingPunct="1"/>
            <a:r>
              <a:rPr lang="en-US" smtClean="0"/>
              <a:t>Hard feeling? (hopefully not!)</a:t>
            </a:r>
          </a:p>
          <a:p>
            <a:pPr eaLnBrk="1" hangingPunct="1"/>
            <a:r>
              <a:rPr lang="en-US" smtClean="0"/>
              <a:t>Don’t bad mouth your advisor even if you switch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7B9899"/>
                </a:solidFill>
              </a:rPr>
              <a:t>Diane Litman</a:t>
            </a:r>
            <a:endParaRPr lang="en-US" sz="3600" b="1" dirty="0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800" b="1" dirty="0" smtClean="0"/>
              <a:t>Education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MS/PhD: University </a:t>
            </a:r>
            <a:r>
              <a:rPr lang="en-US" sz="3300" dirty="0">
                <a:solidFill>
                  <a:schemeClr val="tx1"/>
                </a:solidFill>
              </a:rPr>
              <a:t>of Rochester, 1986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AB:  College of William and Mary, 1980</a:t>
            </a:r>
            <a:endParaRPr lang="en-US" sz="3300" dirty="0" smtClean="0">
              <a:solidFill>
                <a:schemeClr val="tx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800" b="1" dirty="0" smtClean="0"/>
              <a:t>Positions</a:t>
            </a:r>
            <a:endParaRPr lang="en-US" sz="3800" b="1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2001-present: University of Pittsburgh  </a:t>
            </a:r>
          </a:p>
          <a:p>
            <a:pPr marL="823277" lvl="2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/>
              <a:t>Computer Science Department (Associate/Full Professor)</a:t>
            </a:r>
          </a:p>
          <a:p>
            <a:pPr marL="823277" lvl="2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/>
              <a:t>Intelligent Systems Program (Secondary Appointment,  Past/Upcoming Director)</a:t>
            </a:r>
          </a:p>
          <a:p>
            <a:pPr marL="823277" lvl="2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/>
              <a:t>Learning Research and Development Center (Research/Senior Scientist)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1985-2001: AT&amp;T Labs - Research (formerly Bell Laboratories)</a:t>
            </a:r>
          </a:p>
          <a:p>
            <a:pPr marL="823277" lvl="2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/>
              <a:t>Artificial Intelligence Principles Research Department (Member of/Principal Technical Staff)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1990-1992: Columbia University</a:t>
            </a:r>
          </a:p>
          <a:p>
            <a:pPr marL="823277" lvl="2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/>
              <a:t>Computer Science Department (Assistant Professor)</a:t>
            </a:r>
            <a:endParaRPr lang="en-US" sz="33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800" b="1" dirty="0" smtClean="0"/>
              <a:t>Service</a:t>
            </a:r>
            <a:endParaRPr lang="en-US" sz="3800" b="1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Chair (elected): North American Chapter of the Association for Computational Linguistics, 2000-2001</a:t>
            </a:r>
            <a:r>
              <a:rPr lang="en-US" sz="3300" dirty="0">
                <a:solidFill>
                  <a:schemeClr val="tx1"/>
                </a:solidFill>
              </a:rPr>
              <a:t>, </a:t>
            </a:r>
            <a:r>
              <a:rPr lang="en-US" sz="3300" dirty="0" smtClean="0">
                <a:solidFill>
                  <a:schemeClr val="tx1"/>
                </a:solidFill>
              </a:rPr>
              <a:t>2002-2003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Editorial Boards (current): </a:t>
            </a:r>
            <a:r>
              <a:rPr lang="en-US" sz="3300" i="1" dirty="0" smtClean="0">
                <a:solidFill>
                  <a:schemeClr val="tx1"/>
                </a:solidFill>
              </a:rPr>
              <a:t>Journal of AI Research, Transactions of the Association for Computational Linguistics</a:t>
            </a:r>
            <a:r>
              <a:rPr lang="en-US" sz="3300" dirty="0">
                <a:solidFill>
                  <a:schemeClr val="tx1"/>
                </a:solidFill>
              </a:rPr>
              <a:t> </a:t>
            </a:r>
            <a:endParaRPr lang="en-US" sz="3300" dirty="0" smtClean="0">
              <a:solidFill>
                <a:schemeClr val="tx1"/>
              </a:solidFill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Member of many technical program committees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3300" dirty="0" smtClean="0">
                <a:solidFill>
                  <a:schemeClr val="tx1"/>
                </a:solidFill>
              </a:rPr>
              <a:t>Speaker: </a:t>
            </a:r>
            <a:r>
              <a:rPr lang="en-US" sz="3300" dirty="0">
                <a:solidFill>
                  <a:schemeClr val="tx1"/>
                </a:solidFill>
              </a:rPr>
              <a:t>CRA-W Graduate Cohort, 2007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Advisor/Mentors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Advisors and Mentors – very special people in your life. Relationship will have lasting effects on your career and your life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 Mentor relationship(s) grow over time – and may be found in unexpected places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These are important relationships and having a match is something that takes some thought.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			Take the time to do it right!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>
              <a:solidFill>
                <a:srgbClr val="7B9899"/>
              </a:solidFill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Thanks to others who came before me for the deck of slides!!</a:t>
            </a:r>
          </a:p>
          <a:p>
            <a:pPr lvl="1" eaLnBrk="1" hangingPunct="1"/>
            <a:r>
              <a:rPr lang="en-US" sz="2400" dirty="0" smtClean="0"/>
              <a:t>Chandra </a:t>
            </a:r>
            <a:r>
              <a:rPr lang="en-US" sz="2400" dirty="0" err="1" smtClean="0"/>
              <a:t>Krintz</a:t>
            </a:r>
            <a:r>
              <a:rPr lang="en-US" sz="2400" dirty="0" smtClean="0"/>
              <a:t>, 2012</a:t>
            </a:r>
          </a:p>
          <a:p>
            <a:pPr lvl="1" eaLnBrk="1" hangingPunct="1"/>
            <a:r>
              <a:rPr lang="en-US" sz="2400" dirty="0" err="1" smtClean="0"/>
              <a:t>Soha</a:t>
            </a:r>
            <a:r>
              <a:rPr lang="en-US" sz="2400" dirty="0" smtClean="0"/>
              <a:t> </a:t>
            </a:r>
            <a:r>
              <a:rPr lang="en-US" sz="2400" dirty="0" err="1" smtClean="0"/>
              <a:t>Hassoun</a:t>
            </a:r>
            <a:r>
              <a:rPr lang="en-US" sz="2400" dirty="0" smtClean="0"/>
              <a:t>, 2011</a:t>
            </a:r>
          </a:p>
          <a:p>
            <a:pPr lvl="1" eaLnBrk="1" hangingPunct="1"/>
            <a:r>
              <a:rPr lang="en-US" sz="2400" dirty="0" smtClean="0"/>
              <a:t>…</a:t>
            </a:r>
          </a:p>
          <a:p>
            <a:pPr lvl="1" eaLnBrk="1" hangingPunct="1"/>
            <a:r>
              <a:rPr lang="en-US" sz="2400" dirty="0" smtClean="0"/>
              <a:t>Mary </a:t>
            </a:r>
            <a:r>
              <a:rPr lang="en-US" sz="2400" dirty="0" smtClean="0"/>
              <a:t>Lou </a:t>
            </a:r>
            <a:r>
              <a:rPr lang="en-US" sz="2400" dirty="0" err="1" smtClean="0"/>
              <a:t>Soffa</a:t>
            </a:r>
            <a:r>
              <a:rPr lang="en-US" sz="2400" dirty="0" smtClean="0"/>
              <a:t>, </a:t>
            </a:r>
            <a:r>
              <a:rPr lang="en-US" sz="2400" dirty="0" smtClean="0"/>
              <a:t>2007</a:t>
            </a:r>
          </a:p>
          <a:p>
            <a:pPr lvl="1" eaLnBrk="1" hangingPunct="1"/>
            <a:r>
              <a:rPr lang="en-US" sz="2400" dirty="0" smtClean="0"/>
              <a:t>.. </a:t>
            </a:r>
            <a:r>
              <a:rPr lang="en-US" sz="2400" dirty="0" smtClean="0"/>
              <a:t>And beyond..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B9899"/>
                </a:solidFill>
              </a:rPr>
              <a:t>My Research </a:t>
            </a:r>
            <a:r>
              <a:rPr lang="en-US" b="1" dirty="0" smtClean="0">
                <a:solidFill>
                  <a:srgbClr val="7B9899"/>
                </a:solidFill>
              </a:rPr>
              <a:t>Areas</a:t>
            </a:r>
            <a:endParaRPr lang="en-US" b="1" dirty="0" smtClean="0">
              <a:solidFill>
                <a:srgbClr val="7B9899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eaLnBrk="1" hangingPunct="1"/>
            <a:r>
              <a:rPr lang="en-US" dirty="0" smtClean="0"/>
              <a:t>Speech and Language Processing</a:t>
            </a:r>
            <a:endParaRPr lang="en-US" dirty="0" smtClean="0"/>
          </a:p>
          <a:p>
            <a:pPr lvl="1" eaLnBrk="1" hangingPunct="1"/>
            <a:r>
              <a:rPr lang="en-US" dirty="0" smtClean="0"/>
              <a:t>Spoken Dialogue Systems </a:t>
            </a:r>
          </a:p>
          <a:p>
            <a:pPr lvl="1" eaLnBrk="1" hangingPunct="1"/>
            <a:r>
              <a:rPr lang="en-US" dirty="0" smtClean="0"/>
              <a:t>Enabling Technologies</a:t>
            </a:r>
            <a:endParaRPr lang="en-US" dirty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Artificial Intelligence in Education</a:t>
            </a:r>
            <a:endParaRPr lang="en-US" dirty="0" smtClean="0"/>
          </a:p>
          <a:p>
            <a:pPr lvl="1" eaLnBrk="1" hangingPunct="1"/>
            <a:r>
              <a:rPr lang="en-US" dirty="0" smtClean="0"/>
              <a:t>Tutorial Dialogue</a:t>
            </a:r>
            <a:endParaRPr lang="en-US" dirty="0"/>
          </a:p>
          <a:p>
            <a:pPr lvl="1" eaLnBrk="1" hangingPunct="1"/>
            <a:r>
              <a:rPr lang="en-US" dirty="0" smtClean="0"/>
              <a:t>Web-Enabled Peer Review</a:t>
            </a:r>
          </a:p>
          <a:p>
            <a:pPr lvl="1" eaLnBrk="1" hangingPunct="1"/>
            <a:r>
              <a:rPr lang="en-US" dirty="0" smtClean="0"/>
              <a:t>Automated Essay Assessment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Knowledge Representation and Reasoning, Natural Language Learning, and User Modeling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81000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Advanced degree == research</a:t>
            </a:r>
            <a:br>
              <a:rPr lang="en-US" b="1" dirty="0" smtClean="0"/>
            </a:br>
            <a:r>
              <a:rPr lang="en-US" b="1" dirty="0" smtClean="0"/>
              <a:t>Need an Advisor/Mentor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At some point in your graduate career, you need to find a research adviser/mentor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do you do that? What is important about the process and that choice?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304800"/>
            <a:ext cx="8915400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What is a Research Advisor?</a:t>
            </a:r>
            <a:endParaRPr lang="en-US" b="1" smtClean="0">
              <a:solidFill>
                <a:srgbClr val="CC33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371600"/>
            <a:ext cx="8305800" cy="609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Learning to do research - Apprentice</a:t>
            </a:r>
            <a:r>
              <a:rPr lang="en-US" smtClean="0"/>
              <a:t> </a:t>
            </a:r>
            <a:r>
              <a:rPr lang="en-US" b="1" smtClean="0"/>
              <a:t>relationship:  </a:t>
            </a:r>
            <a:r>
              <a:rPr lang="en-US" sz="2800" b="1" smtClean="0"/>
              <a:t>Explains, shows and helps you do research</a:t>
            </a:r>
          </a:p>
          <a:p>
            <a:pPr eaLnBrk="1" hangingPunct="1"/>
            <a:r>
              <a:rPr lang="en-US" sz="2800" b="1" smtClean="0"/>
              <a:t>Find a research problem</a:t>
            </a:r>
          </a:p>
          <a:p>
            <a:pPr eaLnBrk="1" hangingPunct="1"/>
            <a:r>
              <a:rPr lang="en-US" sz="2800" b="1" smtClean="0"/>
              <a:t>Get proper background: literature, skills at critical reading and understanding</a:t>
            </a:r>
          </a:p>
          <a:p>
            <a:pPr eaLnBrk="1" hangingPunct="1"/>
            <a:r>
              <a:rPr lang="en-US" sz="2800" b="1" smtClean="0"/>
              <a:t>Apprentice  research –</a:t>
            </a:r>
            <a:r>
              <a:rPr lang="en-US" b="1" smtClean="0"/>
              <a:t> </a:t>
            </a:r>
          </a:p>
          <a:p>
            <a:pPr lvl="1" eaLnBrk="1" hangingPunct="1"/>
            <a:r>
              <a:rPr lang="en-US" b="1" smtClean="0"/>
              <a:t>How to identify problems worthy of Ph.D.</a:t>
            </a:r>
          </a:p>
          <a:p>
            <a:pPr lvl="1" eaLnBrk="1" hangingPunct="1"/>
            <a:r>
              <a:rPr lang="en-US" b="1" smtClean="0"/>
              <a:t>How to tackle problems</a:t>
            </a:r>
          </a:p>
          <a:p>
            <a:pPr lvl="1" eaLnBrk="1" hangingPunct="1"/>
            <a:r>
              <a:rPr lang="en-US" b="1" smtClean="0"/>
              <a:t>Organize and write papers &amp; proposals</a:t>
            </a:r>
          </a:p>
          <a:p>
            <a:pPr lvl="1" eaLnBrk="1" hangingPunct="1"/>
            <a:r>
              <a:rPr lang="en-US" b="1" smtClean="0"/>
              <a:t>Give talks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066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What is a Mentor?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A Mentor</a:t>
            </a:r>
            <a:endParaRPr lang="en-US" sz="2800" b="1" dirty="0" smtClean="0">
              <a:solidFill>
                <a:srgbClr val="FF33CC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acts as advocate for your </a:t>
            </a:r>
            <a:r>
              <a:rPr lang="en-US" b="1" dirty="0" smtClean="0">
                <a:solidFill>
                  <a:srgbClr val="FF33CC"/>
                </a:solidFill>
              </a:rPr>
              <a:t>professional &amp; personal </a:t>
            </a:r>
            <a:r>
              <a:rPr lang="en-US" b="1" dirty="0" smtClean="0"/>
              <a:t>development as well as research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develops and lasts over an extended period of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provides help, advice, contacts, and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provides encouragement and acts as advocate 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 smtClean="0">
              <a:solidFill>
                <a:srgbClr val="FEFE68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Research advisor may or may not be a mentor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22313" y="152400"/>
            <a:ext cx="7697787" cy="762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7B9899"/>
                </a:solidFill>
              </a:rPr>
              <a:t>Need both, or more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924800" cy="4800600"/>
          </a:xfrm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</a:pPr>
            <a:r>
              <a:rPr lang="en-US" b="1" smtClean="0"/>
              <a:t>If adviser not a mentor, need to find one – or more</a:t>
            </a:r>
          </a:p>
          <a:p>
            <a:pPr marL="469900" indent="-469900" eaLnBrk="1" hangingPunct="1">
              <a:lnSpc>
                <a:spcPct val="90000"/>
              </a:lnSpc>
            </a:pPr>
            <a:r>
              <a:rPr lang="en-US" b="1" smtClean="0"/>
              <a:t>Could be in department or not</a:t>
            </a:r>
          </a:p>
          <a:p>
            <a:pPr marL="469900" indent="-469900" eaLnBrk="1" hangingPunct="1">
              <a:lnSpc>
                <a:spcPct val="90000"/>
              </a:lnSpc>
            </a:pPr>
            <a:r>
              <a:rPr lang="en-US" b="1" smtClean="0"/>
              <a:t>Could be in research area but in different university or industry</a:t>
            </a:r>
          </a:p>
          <a:p>
            <a:pPr marL="469900" indent="-469900" eaLnBrk="1" hangingPunct="1">
              <a:lnSpc>
                <a:spcPct val="90000"/>
              </a:lnSpc>
            </a:pPr>
            <a:r>
              <a:rPr lang="en-US" b="1" smtClean="0"/>
              <a:t>Can have more than 1 mentor</a:t>
            </a:r>
          </a:p>
          <a:p>
            <a:pPr marL="469900" indent="-469900" eaLnBrk="1" hangingPunct="1">
              <a:lnSpc>
                <a:spcPct val="90000"/>
              </a:lnSpc>
            </a:pPr>
            <a:endParaRPr lang="en-US" b="1" smtClean="0"/>
          </a:p>
          <a:p>
            <a:pPr marL="469900" indent="-469900" eaLnBrk="1" hangingPunct="1">
              <a:lnSpc>
                <a:spcPct val="90000"/>
              </a:lnSpc>
            </a:pPr>
            <a:r>
              <a:rPr lang="en-US" b="1" smtClean="0"/>
              <a:t>Finding a research advisor that is also a mentor is ideal, but you can find a mentor elsewhere!</a:t>
            </a:r>
          </a:p>
          <a:p>
            <a:pPr marL="469900" indent="-469900" eaLnBrk="1" hangingPunct="1">
              <a:lnSpc>
                <a:spcPct val="90000"/>
              </a:lnSpc>
            </a:pPr>
            <a:endParaRPr lang="en-US" b="1" smtClean="0"/>
          </a:p>
          <a:p>
            <a:pPr marL="469900" indent="-469900" eaLnBrk="1" hangingPunct="1">
              <a:lnSpc>
                <a:spcPct val="90000"/>
              </a:lnSpc>
            </a:pP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28600"/>
            <a:ext cx="83820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3"/>
                </a:solidFill>
              </a:rPr>
              <a:t>Expectations from the combination of advisor and mentor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848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/>
              <a:t>Beyond research: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Help build confidence – encouragement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Help with networking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Conferences, workshops, email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Helps prepare you for talks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Helps prepare you for interviews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Helps with funding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B9899"/>
                </a:solidFill>
              </a:rPr>
              <a:t>Finding an Advisor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Two important components</a:t>
            </a:r>
          </a:p>
          <a:p>
            <a:pPr eaLnBrk="1" hangingPunct="1"/>
            <a:endParaRPr lang="en-US" sz="3600" smtClean="0"/>
          </a:p>
          <a:p>
            <a:pPr lvl="1" eaLnBrk="1" hangingPunct="1"/>
            <a:r>
              <a:rPr lang="en-US" sz="3200" smtClean="0"/>
              <a:t>The research</a:t>
            </a:r>
          </a:p>
          <a:p>
            <a:pPr lvl="1" eaLnBrk="1" hangingPunct="1"/>
            <a:endParaRPr lang="en-US" sz="3200" smtClean="0"/>
          </a:p>
          <a:p>
            <a:pPr lvl="1" eaLnBrk="1" hangingPunct="1"/>
            <a:r>
              <a:rPr lang="en-US" sz="3200" smtClean="0"/>
              <a:t>The personality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1226</TotalTime>
  <Words>1075</Words>
  <Application>Microsoft Office PowerPoint</Application>
  <PresentationFormat>On-screen Show (4:3)</PresentationFormat>
  <Paragraphs>192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Garamond</vt:lpstr>
      <vt:lpstr>Arial</vt:lpstr>
      <vt:lpstr>Georgia</vt:lpstr>
      <vt:lpstr>Wingdings 2</vt:lpstr>
      <vt:lpstr>Wingdings</vt:lpstr>
      <vt:lpstr>Comic Sans MS</vt:lpstr>
      <vt:lpstr>Civic</vt:lpstr>
      <vt:lpstr>Finding and Training  Your Advisor</vt:lpstr>
      <vt:lpstr>Diane Litman</vt:lpstr>
      <vt:lpstr>My Research Areas</vt:lpstr>
      <vt:lpstr>Advanced degree == research Need an Advisor/Mentor</vt:lpstr>
      <vt:lpstr>What is a Research Advisor?</vt:lpstr>
      <vt:lpstr>What is a Mentor?</vt:lpstr>
      <vt:lpstr>Need both, or more</vt:lpstr>
      <vt:lpstr>Expectations from the combination of advisor and mentor</vt:lpstr>
      <vt:lpstr>Finding an Advisor</vt:lpstr>
      <vt:lpstr>PowerPoint Presentation</vt:lpstr>
      <vt:lpstr>Where are you now?</vt:lpstr>
      <vt:lpstr>Don’t know your research area?</vt:lpstr>
      <vt:lpstr>Finding/evaluating an adviser</vt:lpstr>
      <vt:lpstr>Finding/evaluating an adviser</vt:lpstr>
      <vt:lpstr>How to find out</vt:lpstr>
      <vt:lpstr>Advisor/Student Relationship</vt:lpstr>
      <vt:lpstr>Barriers to good mentoring</vt:lpstr>
      <vt:lpstr>Do and Don’ts</vt:lpstr>
      <vt:lpstr>It doesn’t always work out</vt:lpstr>
      <vt:lpstr>Advisor/Mentors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Litman, Diane</dc:creator>
  <cp:lastModifiedBy>litman</cp:lastModifiedBy>
  <cp:revision>83</cp:revision>
  <dcterms:created xsi:type="dcterms:W3CDTF">2005-02-23T15:17:05Z</dcterms:created>
  <dcterms:modified xsi:type="dcterms:W3CDTF">2013-03-14T19:22:40Z</dcterms:modified>
</cp:coreProperties>
</file>