
<file path=[Content_Types].xml><?xml version="1.0" encoding="utf-8"?>
<Types xmlns="http://schemas.openxmlformats.org/package/2006/content-types">
  <Override PartName="/ppt/slides/slide41.xml" ContentType="application/vnd.openxmlformats-officedocument.presentationml.slide+xml"/>
  <Override PartName="/ppt/media/audio15.bin" ContentType="audio/unknown"/>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media/audio2.bin" ContentType="audio/unknown"/>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media/audio8.bin" ContentType="audio/unknown"/>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media/audio10.bin" ContentType="audio/unknown"/>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Default Extension="doc" ContentType="application/msword"/>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media/audio16.bin" ContentType="audio/unknown"/>
  <Override PartName="/ppt/notesSlides/notesSlide17.xml" ContentType="application/vnd.openxmlformats-officedocument.presentationml.notesSlide+xml"/>
  <Override PartName="/ppt/slides/slide51.xml" ContentType="application/vnd.openxmlformats-officedocument.presentationml.slide+xml"/>
  <Override PartName="/ppt/media/audio3.bin" ContentType="audio/unknown"/>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media/audio9.bin" ContentType="audio/unknown"/>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media/audio11.bin" ContentType="audio/unknown"/>
  <Override PartName="/ppt/slides/slide14.xml" ContentType="application/vnd.openxmlformats-officedocument.presentationml.slide+xml"/>
  <Override PartName="/ppt/media/audio20.bin" ContentType="audio/unknown"/>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media/audio17.bin" ContentType="audio/unknown"/>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media/audio4.bin" ContentType="audio/unknown"/>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media/audio12.bin" ContentType="audio/unknown"/>
  <Override PartName="/ppt/slides/slide15.xml" ContentType="application/vnd.openxmlformats-officedocument.presentationml.slide+xml"/>
  <Override PartName="/ppt/media/audio21.bin" ContentType="audio/unknown"/>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media/audio18.bin" ContentType="audio/unknown"/>
  <Override PartName="/ppt/notesSlides/notesSlide19.xml" ContentType="application/vnd.openxmlformats-officedocument.presentationml.notesSlide+xml"/>
  <Override PartName="/ppt/slides/slide53.xml" ContentType="application/vnd.openxmlformats-officedocument.presentationml.slide+xml"/>
  <Override PartName="/ppt/media/audio5.bin" ContentType="audio/unknown"/>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media/audio13.bin" ContentType="audio/unknown"/>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Default Extension="pict" ContentType="image/pict"/>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media/audio19.bin" ContentType="audio/unknown"/>
  <Override PartName="/ppt/slides/slide54.xml" ContentType="application/vnd.openxmlformats-officedocument.presentationml.slide+xml"/>
  <Override PartName="/ppt/media/audio6.bin" ContentType="audio/unknown"/>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media/audio14.bin" ContentType="audio/unknown"/>
  <Override PartName="/ppt/media/audio1.bin" ContentType="audio/unknown"/>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media/audio7.bin" ContentType="audio/unknown"/>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82" r:id="rId1"/>
  </p:sldMasterIdLst>
  <p:notesMasterIdLst>
    <p:notesMasterId r:id="rId108"/>
  </p:notesMasterIdLst>
  <p:handoutMasterIdLst>
    <p:handoutMasterId r:id="rId109"/>
  </p:handoutMasterIdLst>
  <p:sldIdLst>
    <p:sldId id="256" r:id="rId2"/>
    <p:sldId id="407" r:id="rId3"/>
    <p:sldId id="409" r:id="rId4"/>
    <p:sldId id="410" r:id="rId5"/>
    <p:sldId id="321" r:id="rId6"/>
    <p:sldId id="343" r:id="rId7"/>
    <p:sldId id="344" r:id="rId8"/>
    <p:sldId id="345" r:id="rId9"/>
    <p:sldId id="354" r:id="rId10"/>
    <p:sldId id="355" r:id="rId11"/>
    <p:sldId id="356" r:id="rId12"/>
    <p:sldId id="360" r:id="rId13"/>
    <p:sldId id="361" r:id="rId14"/>
    <p:sldId id="362" r:id="rId15"/>
    <p:sldId id="357" r:id="rId16"/>
    <p:sldId id="363" r:id="rId17"/>
    <p:sldId id="327" r:id="rId18"/>
    <p:sldId id="336" r:id="rId19"/>
    <p:sldId id="328" r:id="rId20"/>
    <p:sldId id="329" r:id="rId21"/>
    <p:sldId id="415" r:id="rId22"/>
    <p:sldId id="258" r:id="rId23"/>
    <p:sldId id="323" r:id="rId24"/>
    <p:sldId id="324" r:id="rId25"/>
    <p:sldId id="325" r:id="rId26"/>
    <p:sldId id="342" r:id="rId27"/>
    <p:sldId id="260" r:id="rId28"/>
    <p:sldId id="349" r:id="rId29"/>
    <p:sldId id="261" r:id="rId30"/>
    <p:sldId id="262" r:id="rId31"/>
    <p:sldId id="263" r:id="rId32"/>
    <p:sldId id="264" r:id="rId33"/>
    <p:sldId id="265" r:id="rId34"/>
    <p:sldId id="266" r:id="rId35"/>
    <p:sldId id="267" r:id="rId36"/>
    <p:sldId id="268" r:id="rId37"/>
    <p:sldId id="270" r:id="rId38"/>
    <p:sldId id="271" r:id="rId39"/>
    <p:sldId id="272" r:id="rId40"/>
    <p:sldId id="273" r:id="rId41"/>
    <p:sldId id="274" r:id="rId42"/>
    <p:sldId id="275" r:id="rId43"/>
    <p:sldId id="276" r:id="rId44"/>
    <p:sldId id="277" r:id="rId45"/>
    <p:sldId id="278" r:id="rId46"/>
    <p:sldId id="279" r:id="rId47"/>
    <p:sldId id="281" r:id="rId48"/>
    <p:sldId id="282" r:id="rId49"/>
    <p:sldId id="284" r:id="rId50"/>
    <p:sldId id="416" r:id="rId51"/>
    <p:sldId id="417" r:id="rId52"/>
    <p:sldId id="418" r:id="rId53"/>
    <p:sldId id="419" r:id="rId54"/>
    <p:sldId id="298" r:id="rId55"/>
    <p:sldId id="299" r:id="rId56"/>
    <p:sldId id="300" r:id="rId57"/>
    <p:sldId id="304" r:id="rId58"/>
    <p:sldId id="301" r:id="rId59"/>
    <p:sldId id="302" r:id="rId60"/>
    <p:sldId id="307" r:id="rId61"/>
    <p:sldId id="350" r:id="rId62"/>
    <p:sldId id="351" r:id="rId63"/>
    <p:sldId id="352" r:id="rId64"/>
    <p:sldId id="353" r:id="rId65"/>
    <p:sldId id="408"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8" r:id="rId79"/>
    <p:sldId id="379" r:id="rId80"/>
    <p:sldId id="380" r:id="rId81"/>
    <p:sldId id="382" r:id="rId82"/>
    <p:sldId id="383" r:id="rId83"/>
    <p:sldId id="385" r:id="rId84"/>
    <p:sldId id="411" r:id="rId85"/>
    <p:sldId id="412" r:id="rId86"/>
    <p:sldId id="413" r:id="rId87"/>
    <p:sldId id="414" r:id="rId88"/>
    <p:sldId id="388" r:id="rId89"/>
    <p:sldId id="389" r:id="rId90"/>
    <p:sldId id="390" r:id="rId91"/>
    <p:sldId id="391" r:id="rId92"/>
    <p:sldId id="392" r:id="rId93"/>
    <p:sldId id="393" r:id="rId94"/>
    <p:sldId id="394"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Times New Roman" charset="0"/>
        <a:ea typeface="+mn-ea"/>
        <a:cs typeface="+mn-cs"/>
      </a:defRPr>
    </a:lvl1pPr>
    <a:lvl2pPr marL="457200" algn="l" rtl="0" fontAlgn="base">
      <a:spcBef>
        <a:spcPct val="0"/>
      </a:spcBef>
      <a:spcAft>
        <a:spcPct val="0"/>
      </a:spcAft>
      <a:defRPr sz="1600" kern="1200">
        <a:solidFill>
          <a:schemeClr val="tx1"/>
        </a:solidFill>
        <a:latin typeface="Times New Roman" charset="0"/>
        <a:ea typeface="+mn-ea"/>
        <a:cs typeface="+mn-cs"/>
      </a:defRPr>
    </a:lvl2pPr>
    <a:lvl3pPr marL="914400" algn="l" rtl="0" fontAlgn="base">
      <a:spcBef>
        <a:spcPct val="0"/>
      </a:spcBef>
      <a:spcAft>
        <a:spcPct val="0"/>
      </a:spcAft>
      <a:defRPr sz="1600" kern="1200">
        <a:solidFill>
          <a:schemeClr val="tx1"/>
        </a:solidFill>
        <a:latin typeface="Times New Roman" charset="0"/>
        <a:ea typeface="+mn-ea"/>
        <a:cs typeface="+mn-cs"/>
      </a:defRPr>
    </a:lvl3pPr>
    <a:lvl4pPr marL="1371600" algn="l" rtl="0" fontAlgn="base">
      <a:spcBef>
        <a:spcPct val="0"/>
      </a:spcBef>
      <a:spcAft>
        <a:spcPct val="0"/>
      </a:spcAft>
      <a:defRPr sz="1600" kern="1200">
        <a:solidFill>
          <a:schemeClr val="tx1"/>
        </a:solidFill>
        <a:latin typeface="Times New Roman" charset="0"/>
        <a:ea typeface="+mn-ea"/>
        <a:cs typeface="+mn-cs"/>
      </a:defRPr>
    </a:lvl4pPr>
    <a:lvl5pPr marL="1828800" algn="l" rtl="0" fontAlgn="base">
      <a:spcBef>
        <a:spcPct val="0"/>
      </a:spcBef>
      <a:spcAft>
        <a:spcPct val="0"/>
      </a:spcAft>
      <a:defRPr sz="1600" kern="1200">
        <a:solidFill>
          <a:schemeClr val="tx1"/>
        </a:solidFill>
        <a:latin typeface="Times New Roman" charset="0"/>
        <a:ea typeface="+mn-ea"/>
        <a:cs typeface="+mn-cs"/>
      </a:defRPr>
    </a:lvl5pPr>
    <a:lvl6pPr marL="2286000" algn="l" defTabSz="457200" rtl="0" eaLnBrk="1" latinLnBrk="0" hangingPunct="1">
      <a:defRPr sz="1600" kern="1200">
        <a:solidFill>
          <a:schemeClr val="tx1"/>
        </a:solidFill>
        <a:latin typeface="Times New Roman" charset="0"/>
        <a:ea typeface="+mn-ea"/>
        <a:cs typeface="+mn-cs"/>
      </a:defRPr>
    </a:lvl6pPr>
    <a:lvl7pPr marL="2743200" algn="l" defTabSz="457200" rtl="0" eaLnBrk="1" latinLnBrk="0" hangingPunct="1">
      <a:defRPr sz="1600" kern="1200">
        <a:solidFill>
          <a:schemeClr val="tx1"/>
        </a:solidFill>
        <a:latin typeface="Times New Roman" charset="0"/>
        <a:ea typeface="+mn-ea"/>
        <a:cs typeface="+mn-cs"/>
      </a:defRPr>
    </a:lvl7pPr>
    <a:lvl8pPr marL="3200400" algn="l" defTabSz="457200" rtl="0" eaLnBrk="1" latinLnBrk="0" hangingPunct="1">
      <a:defRPr sz="1600" kern="1200">
        <a:solidFill>
          <a:schemeClr val="tx1"/>
        </a:solidFill>
        <a:latin typeface="Times New Roman" charset="0"/>
        <a:ea typeface="+mn-ea"/>
        <a:cs typeface="+mn-cs"/>
      </a:defRPr>
    </a:lvl8pPr>
    <a:lvl9pPr marL="3657600" algn="l" defTabSz="457200" rtl="0" eaLnBrk="1" latinLnBrk="0" hangingPunct="1">
      <a:defRPr sz="16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660033"/>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781" autoAdjust="0"/>
  </p:normalViewPr>
  <p:slideViewPr>
    <p:cSldViewPr>
      <p:cViewPr>
        <p:scale>
          <a:sx n="100" d="100"/>
          <a:sy n="100" d="100"/>
        </p:scale>
        <p:origin x="-960" y="-432"/>
      </p:cViewPr>
      <p:guideLst>
        <p:guide orient="horz" pos="2064"/>
        <p:guide pos="3454"/>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notesMaster" Target="notesMasters/notesMaster1.xml"/><Relationship Id="rId109"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ict"/><Relationship Id="rId2" Type="http://schemas.openxmlformats.org/officeDocument/2006/relationships/image" Target="../media/image18.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71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71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71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0170DBC-20E3-B740-99B2-BE94200BB75A}"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3C4B7D-690B-844A-966D-287E42269754}"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C53F361-7BEC-6B4A-9A5E-F43CA4F97E75}" type="slidenum">
              <a:rPr lang="en-US"/>
              <a:pPr/>
              <a:t>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802A07C-24E0-8A45-B811-01CBC576C627}" type="slidenum">
              <a:rPr lang="en-US"/>
              <a:pPr/>
              <a:t>29</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192CFED5-8037-804F-9ABF-57981FA6AEF2}" type="slidenum">
              <a:rPr lang="en-US"/>
              <a:pPr/>
              <a:t>30</a:t>
            </a:fld>
            <a:endParaRPr lang="en-US"/>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FC165C3-3841-FE4B-AD3E-774DA0E50EC9}" type="slidenum">
              <a:rPr lang="en-US"/>
              <a:pPr/>
              <a:t>31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DDC2EE1-C8C9-EA47-9CA5-613085826A4C}" type="slidenum">
              <a:rPr lang="en-US"/>
              <a:pPr/>
              <a:t>32</a:t>
            </a:fld>
            <a:endParaRPr lang="en-US"/>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939E7C-97DA-B546-A62C-19BDB413D304}" type="slidenum">
              <a:rPr lang="en-US"/>
              <a:pPr/>
              <a:t>33</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1B41253-A989-FC41-90CE-0E71877C3ACA}" type="slidenum">
              <a:rPr lang="en-US"/>
              <a:pPr/>
              <a:t>34</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729C3D4-541E-3946-A381-FAF006BEF149}" type="slidenum">
              <a:rPr lang="en-US"/>
              <a:pPr/>
              <a:t>35</a:t>
            </a:fld>
            <a:endParaRPr lang="en-US"/>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FEC6F3A-E3BE-7E40-A7B9-E7404144FBB1}" type="slidenum">
              <a:rPr lang="en-US"/>
              <a:pPr/>
              <a:t>36</a:t>
            </a:fld>
            <a:endParaRPr lang="en-US"/>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792D97F-32A4-C64E-A93D-9548A0B8FC7B}" type="slidenum">
              <a:rPr lang="en-US"/>
              <a:pPr/>
              <a:t>37</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1EB11FE-2F81-1C42-BE0C-5A22C1335D87}" type="slidenum">
              <a:rPr lang="en-US"/>
              <a:pPr/>
              <a:t>38</a:t>
            </a:fld>
            <a:endParaRPr lang="en-US"/>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8BA8A9B-B6DA-A84B-8911-91BD7649D571}" type="slidenum">
              <a:rPr lang="en-US"/>
              <a:pPr/>
              <a:t>5</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marL="228600" indent="-228600"/>
            <a:r>
              <a:rPr lang="en-US"/>
              <a:t>Ekman and his colleagues did 4 studies to add support for their hypothesis that certain basic emotions (fear, surprise, sadness, happiness, anger, disgust) are universally recognized across cultures.   This supports the theory that emotions are evolutionarily adaptive and unlearned.  </a:t>
            </a:r>
          </a:p>
          <a:p>
            <a:pPr marL="228600" indent="-228600"/>
            <a:r>
              <a:rPr lang="en-US"/>
              <a:t>Study #1</a:t>
            </a:r>
          </a:p>
          <a:p>
            <a:pPr marL="228600" indent="-228600"/>
            <a:r>
              <a:rPr lang="en-US"/>
              <a:t>Ekman, Friesen, and Tomkins: showed facial expressions of emotion to observers in 5 different countries (Argentina, US, Brazil, Chile, &amp; Japan) and asked the observers to label each expression.  Participants from all five countries showed widespread agreement on the emotion each of these pictures depicted.  </a:t>
            </a:r>
          </a:p>
          <a:p>
            <a:pPr marL="228600" indent="-228600"/>
            <a:r>
              <a:rPr lang="en-US"/>
              <a:t>Study #2</a:t>
            </a:r>
          </a:p>
          <a:p>
            <a:pPr marL="228600" indent="-228600"/>
            <a:r>
              <a:rPr lang="en-US"/>
              <a:t>Ekman, Sorenson, and Friesen: conducted a similar study with preliterate tribes of New Guinea (subjects selected a story that best described the facial expression).  The tribesmen correctly labeled the emotion even though they had no prior experience with print media.  </a:t>
            </a:r>
          </a:p>
          <a:p>
            <a:pPr marL="228600" indent="-228600"/>
            <a:r>
              <a:rPr lang="en-US"/>
              <a:t>Study #3</a:t>
            </a:r>
          </a:p>
          <a:p>
            <a:pPr marL="228600" indent="-228600"/>
            <a:r>
              <a:rPr lang="en-US"/>
              <a:t>Ekman and colleagues: asked tribesman to show on their faces what they would look like if they experienced the different emotions.  They took photos and showed them to Americans who had never seen a tribesman and had them label the emotion.  The Americans correctly labeled the emotion of the tribesmen.</a:t>
            </a:r>
          </a:p>
          <a:p>
            <a:pPr marL="228600" indent="-228600"/>
            <a:r>
              <a:rPr lang="en-US"/>
              <a:t>Study #4</a:t>
            </a:r>
          </a:p>
          <a:p>
            <a:pPr marL="228600" indent="-228600"/>
            <a:r>
              <a:rPr lang="en-US"/>
              <a:t>Ekman and Friesen conducted a study in the US and Japan asking subjects to view highly stressful stimuli as their facial reactions were secretly videotaped.  Both subjects did show exactly the same types of facial expressions at the same points in time, and these expressions corresponded to the same expressions that were considered universal in the judgment research.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1C17113-2FEA-754B-8DF5-E34ECA4FDE0F}" type="slidenum">
              <a:rPr lang="en-US"/>
              <a:pPr/>
              <a:t>39</a:t>
            </a:fld>
            <a:endParaRPr lang="en-US"/>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40D104A-83F3-8647-89E2-AA74C78952F8}" type="slidenum">
              <a:rPr lang="en-US"/>
              <a:pPr/>
              <a:t>40</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667147C-F425-5847-81B3-5E042EDCB6E5}" type="slidenum">
              <a:rPr lang="en-US"/>
              <a:pPr/>
              <a:t>41</a:t>
            </a:fld>
            <a:endParaRPr lang="en-US"/>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04F0358-2939-B341-903A-9CBE8C3EC0A0}" type="slidenum">
              <a:rPr lang="en-US"/>
              <a:pPr/>
              <a:t>42</a:t>
            </a:fld>
            <a:endParaRPr lang="en-US"/>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06AE6A4-1FD7-D94B-8999-1C261909EBE5}" type="slidenum">
              <a:rPr lang="en-US"/>
              <a:pPr/>
              <a:t>43</a:t>
            </a:fld>
            <a:endParaRPr lang="en-US"/>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60A7CB1-321A-FB4E-9616-10F680C59A50}" type="slidenum">
              <a:rPr lang="en-US"/>
              <a:pPr/>
              <a:t>44</a:t>
            </a:fld>
            <a:endParaRPr lang="en-US"/>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EF54783-AA46-604C-B97C-B8FA4C7A9DCC}" type="slidenum">
              <a:rPr lang="en-US"/>
              <a:pPr/>
              <a:t>45</a:t>
            </a:fld>
            <a:endParaRPr lang="en-US"/>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FD43202-2E82-674D-A711-F7696A139057}" type="slidenum">
              <a:rPr lang="en-US"/>
              <a:pPr/>
              <a:t>46</a:t>
            </a:fld>
            <a:endParaRPr lang="en-US"/>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4AC12CB-F94E-7048-9807-F3667B4B12EA}" type="slidenum">
              <a:rPr lang="en-US"/>
              <a:pPr/>
              <a:t>47</a:t>
            </a:fld>
            <a:endParaRPr lang="en-US"/>
          </a:p>
        </p:txBody>
      </p:sp>
      <p:sp>
        <p:nvSpPr>
          <p:cNvPr id="86019" name="Rectangle 2"/>
          <p:cNvSpPr>
            <a:spLocks noGrp="1" noRot="1" noChangeAspect="1" noChangeArrowheads="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22B5185-044C-644C-A3F8-B6FD6F1F6112}" type="slidenum">
              <a:rPr lang="en-US"/>
              <a:pPr/>
              <a:t>48</a:t>
            </a:fld>
            <a:endParaRPr lang="en-US"/>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50F0FB-B7D1-8641-9124-7C6FE0FE6102}" type="slidenum">
              <a:rPr lang="en-US"/>
              <a:pPr/>
              <a:t>7</a:t>
            </a:fld>
            <a:endParaRPr lang="en-US"/>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pPr lvl="1"/>
            <a:r>
              <a:rPr lang="en-US"/>
              <a:t>Engagement</a:t>
            </a:r>
          </a:p>
          <a:p>
            <a:pPr lvl="1"/>
            <a:r>
              <a:rPr lang="en-US"/>
              <a:t>Learning (memory, problem-solving, attention)</a:t>
            </a:r>
          </a:p>
          <a:p>
            <a:pPr lvl="1"/>
            <a:r>
              <a:rPr lang="en-US"/>
              <a:t>Motivation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98A1C1D-A281-714C-9BD8-A9402EFF14C5}" type="slidenum">
              <a:rPr lang="en-US"/>
              <a:pPr/>
              <a:t>49</a:t>
            </a:fld>
            <a:endParaRPr lang="en-US"/>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922CD48-11A3-6042-9FDB-AB6B939B5D0E}" type="slidenum">
              <a:rPr lang="en-US"/>
              <a:pPr/>
              <a:t>54</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29ADA2D-6ABA-F741-B3EE-1341C1D00558}" type="slidenum">
              <a:rPr lang="en-US"/>
              <a:pPr/>
              <a:t>55</a:t>
            </a:fld>
            <a:endParaRPr lang="en-US"/>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9BCA5C5-FA4A-304D-AF39-B32ABD35E368}" type="slidenum">
              <a:rPr lang="en-US"/>
              <a:pPr/>
              <a:t>56</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7829A1E-24C5-3145-AEB8-934180B98118}" type="slidenum">
              <a:rPr lang="en-US"/>
              <a:pPr/>
              <a:t>57</a:t>
            </a:fld>
            <a:endParaRPr lang="en-US"/>
          </a:p>
        </p:txBody>
      </p:sp>
      <p:sp>
        <p:nvSpPr>
          <p:cNvPr id="133123" name="Rectangle 2"/>
          <p:cNvSpPr>
            <a:spLocks noGrp="1" noRot="1" noChangeAspect="1" noChangeArrowheads="1"/>
          </p:cNvSpPr>
          <p:nvPr>
            <p:ph type="sldImg"/>
          </p:nvPr>
        </p:nvSpPr>
        <p:spPr>
          <a:solidFill>
            <a:srgbClr val="FFFFFF"/>
          </a:solidFill>
          <a:ln/>
        </p:spPr>
      </p:sp>
      <p:sp>
        <p:nvSpPr>
          <p:cNvPr id="13312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t>One ‘.’ corresponds to 0.25 seconds.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B8D54474-281B-164D-9EDA-1E23BAB69BCF}" type="slidenum">
              <a:rPr lang="en-US"/>
              <a:pPr/>
              <a:t>58</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0D714214-7B25-544D-93E2-DC6BA024B2A1}" type="slidenum">
              <a:rPr lang="en-US"/>
              <a:pPr/>
              <a:t>59</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7C27171-01C2-4B43-A1B1-2FA7D103E01B}" type="slidenum">
              <a:rPr lang="en-US"/>
              <a:pPr/>
              <a:t>60</a:t>
            </a:fld>
            <a:endParaRPr lang="en-US"/>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1C7EFCD-29A8-0745-89BB-E832244406E6}" type="slidenum">
              <a:rPr lang="en-US">
                <a:latin typeface="Times New Roman" pitchFamily="-65" charset="0"/>
              </a:rPr>
              <a:pPr/>
              <a:t>84</a:t>
            </a:fld>
            <a:endParaRPr lang="en-US">
              <a:latin typeface="Times New Roman" pitchFamily="-65"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959648FE-010D-8648-942E-E57F2CDF71B2}" type="slidenum">
              <a:rPr lang="en-US">
                <a:latin typeface="Times New Roman" pitchFamily="-65" charset="0"/>
              </a:rPr>
              <a:pPr/>
              <a:t>85</a:t>
            </a:fld>
            <a:endParaRPr lang="en-US">
              <a:latin typeface="Times New Roman" pitchFamily="-65"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2DD8E8-BE44-E24D-A288-2944EF8A793E}" type="slidenum">
              <a:rPr lang="en-US"/>
              <a:pPr/>
              <a:t>19</a:t>
            </a:fld>
            <a:endParaRPr lang="en-US"/>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r>
              <a:rPr lang="en-US"/>
              <a:t>Spiesman et al 1964</a:t>
            </a:r>
          </a:p>
          <a:p>
            <a:r>
              <a:rPr lang="en-US"/>
              <a:t>All participants watch subincision (circmcisions) video, but with</a:t>
            </a:r>
          </a:p>
          <a:p>
            <a:r>
              <a:rPr lang="en-US"/>
              <a:t>different soundtracks:</a:t>
            </a:r>
          </a:p>
          <a:p>
            <a:r>
              <a:rPr lang="en-US"/>
              <a:t>– No sound</a:t>
            </a:r>
          </a:p>
          <a:p>
            <a:r>
              <a:rPr lang="en-US"/>
              <a:t>– Trauma narrative: emphasized pain</a:t>
            </a:r>
          </a:p>
          <a:p>
            <a:r>
              <a:rPr lang="en-US"/>
              <a:t>– Denial narrative: emphasized joyful ceremony</a:t>
            </a:r>
          </a:p>
          <a:p>
            <a:r>
              <a:rPr lang="en-US"/>
              <a:t>– Scientific narrative: detached tone</a:t>
            </a:r>
          </a:p>
          <a:p>
            <a:r>
              <a:rPr lang="en-US"/>
              <a:t>Measured heart rate and self-reported stress.</a:t>
            </a:r>
          </a:p>
          <a:p>
            <a:r>
              <a:rPr lang="en-US"/>
              <a:t>Who was most stressed?</a:t>
            </a:r>
          </a:p>
          <a:p>
            <a:r>
              <a:rPr lang="en-US"/>
              <a:t>Most stressed: Trauma narrative</a:t>
            </a:r>
          </a:p>
          <a:p>
            <a:r>
              <a:rPr lang="en-US"/>
              <a:t>Next most stressed: No sound</a:t>
            </a:r>
          </a:p>
          <a:p>
            <a:r>
              <a:rPr lang="en-US"/>
              <a:t>Least stressed: Denial narrative, Scientific narrative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C73EC8C-99BC-CD47-ADA5-1718DBC375BB}" type="slidenum">
              <a:rPr lang="en-US">
                <a:latin typeface="Times New Roman" pitchFamily="-65" charset="0"/>
              </a:rPr>
              <a:pPr/>
              <a:t>86</a:t>
            </a:fld>
            <a:endParaRPr lang="en-US">
              <a:latin typeface="Times New Roman" pitchFamily="-65"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atin typeface="Arial" charset="0"/>
                <a:ea typeface="msgothic" charset="0"/>
                <a:cs typeface="msgothic" charset="0"/>
              </a:rPr>
              <a:t>Mean proportions of usages of the 10 most frequently occurring words in each book that appear twice within a series of short intervals, ranging from consecutive positions in the text to a separation of three intervening words.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atin typeface="Arial" charset="0"/>
                <a:ea typeface="msgothic" charset="0"/>
                <a:cs typeface="msgothic" charset="0"/>
              </a:rPr>
              <a:t>Comparative distributions of values of: (A) frequency and (B) word length in the three books.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74C4168-19FF-4243-A01A-3F1F1A980A64}" type="slidenum">
              <a:rPr lang="en-US"/>
              <a:pPr/>
              <a:t>22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45BFFE-67D9-094E-A0B3-B6CF86D9C506}" type="slidenum">
              <a:rPr lang="en-US"/>
              <a:pPr/>
              <a:t>23</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BDF1B-A52C-B243-9724-9690E05673B8}" type="slidenum">
              <a:rPr lang="en-US"/>
              <a:pPr/>
              <a:t>24</a:t>
            </a:fld>
            <a:endParaRPr lang="en-US"/>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r>
              <a:rPr lang="en-US"/>
              <a:t>It is useful to note where direct modeling features fall short:  While mean f0 successfully differentiates between emotions with different valence, so long as they have different degrees of activation…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7FCC15-E795-F244-8D17-52E426032A86}" type="slidenum">
              <a:rPr lang="en-US"/>
              <a:pPr/>
              <a:t>25</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r>
              <a:rPr lang="en-US"/>
              <a:t>When different valence emotions such as happy and angry have the same activation, simple pitch features are less successful.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8D28DC-CDEA-914F-9E43-6C00B7C2CE03}" type="slidenum">
              <a:rPr lang="en-US"/>
              <a:pPr/>
              <a:t>27</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endParaRPr lang="en-US"/>
          </a:p>
        </p:txBody>
      </p:sp>
      <p:sp>
        <p:nvSpPr>
          <p:cNvPr id="12" name="Footer Placeholder 16"/>
          <p:cNvSpPr>
            <a:spLocks noGrp="1"/>
          </p:cNvSpPr>
          <p:nvPr>
            <p:ph type="ftr" sz="quarter" idx="11"/>
          </p:nvPr>
        </p:nvSpPr>
        <p:spPr/>
        <p:txBody>
          <a:bodyPr/>
          <a:lstStyle>
            <a:lvl1pPr>
              <a:defRPr/>
            </a:lvl1pPr>
          </a:lstStyle>
          <a:p>
            <a:endParaRPr lang="en-US"/>
          </a:p>
        </p:txBody>
      </p:sp>
      <p:sp>
        <p:nvSpPr>
          <p:cNvPr id="13" name="Slide Number Placeholder 28"/>
          <p:cNvSpPr>
            <a:spLocks noGrp="1"/>
          </p:cNvSpPr>
          <p:nvPr>
            <p:ph type="sldNum" sz="quarter" idx="12"/>
          </p:nvPr>
        </p:nvSpPr>
        <p:spPr>
          <a:xfrm>
            <a:off x="146050" y="6210300"/>
            <a:ext cx="457200" cy="457200"/>
          </a:xfrm>
          <a:prstGeom prst="ellipse">
            <a:avLst/>
          </a:prstGeom>
        </p:spPr>
        <p:txBody>
          <a:bodyPr/>
          <a:lstStyle>
            <a:lvl1pPr>
              <a:defRPr sz="1400">
                <a:solidFill>
                  <a:srgbClr val="FFFFFF"/>
                </a:solidFill>
              </a:defRPr>
            </a:lvl1pPr>
          </a:lstStyle>
          <a:p>
            <a:fld id="{430AF3AE-3AB6-9447-9BD1-AF6F0D335A68}"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9C5E1A0-B22F-E843-8A51-BA70A23FAC29}" type="datetime1">
              <a:rPr lang="en-US"/>
              <a:pPr>
                <a:defRPr/>
              </a:pPr>
              <a:t>7/12/11</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6"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2CB1CCD6-ADDE-934E-8C0C-1825A22E36F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53A4589-7523-0846-848F-4791DD3AF2D0}" type="datetime1">
              <a:rPr lang="en-US"/>
              <a:pPr>
                <a:defRPr/>
              </a:pPr>
              <a:t>7/12/11</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6"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A99662C1-3835-ED43-97A5-5203B4A8A45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1066800"/>
          </a:xfrm>
        </p:spPr>
        <p:txBody>
          <a:bodyPr/>
          <a:lstStyle/>
          <a:p>
            <a:r>
              <a:rPr lang="en-US"/>
              <a:t>Click to edit Master title style</a:t>
            </a:r>
          </a:p>
        </p:txBody>
      </p:sp>
      <p:sp>
        <p:nvSpPr>
          <p:cNvPr id="3" name="Text Placeholder 2"/>
          <p:cNvSpPr>
            <a:spLocks noGrp="1"/>
          </p:cNvSpPr>
          <p:nvPr>
            <p:ph type="body" sz="half" idx="1"/>
          </p:nvPr>
        </p:nvSpPr>
        <p:spPr>
          <a:xfrm>
            <a:off x="381000" y="1219200"/>
            <a:ext cx="4038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19200"/>
            <a:ext cx="4038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6A9A79D-F9BC-6642-BF41-FFE08BC99A58}" type="datetime1">
              <a:rPr lang="en-US"/>
              <a:pPr>
                <a:defRPr/>
              </a:pPr>
              <a:t>7/12/11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Speech and Language Processing -- Jurafsky and Martin  </a:t>
            </a:r>
          </a:p>
        </p:txBody>
      </p:sp>
      <p:sp>
        <p:nvSpPr>
          <p:cNvPr id="7" name="Slide Number Placeholder 6"/>
          <p:cNvSpPr>
            <a:spLocks noGrp="1" noChangeArrowheads="1"/>
          </p:cNvSpPr>
          <p:nvPr>
            <p:ph type="sldNum" sz="quarter" idx="12"/>
          </p:nvPr>
        </p:nvSpPr>
        <p:spPr>
          <a:xfrm>
            <a:off x="8686800" y="6553200"/>
            <a:ext cx="457200" cy="304800"/>
          </a:xfrm>
          <a:prstGeom prst="rect">
            <a:avLst/>
          </a:prstGeom>
          <a:ln/>
        </p:spPr>
        <p:txBody>
          <a:bodyPr/>
          <a:lstStyle>
            <a:lvl1pPr>
              <a:defRPr/>
            </a:lvl1pPr>
          </a:lstStyle>
          <a:p>
            <a:pPr>
              <a:defRPr/>
            </a:pPr>
            <a:fld id="{1FBCBA3B-4E7C-E341-BC11-131B28949F1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52400"/>
            <a:ext cx="79248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a:xfrm>
            <a:off x="304800" y="6400800"/>
            <a:ext cx="5700713" cy="457200"/>
          </a:xfr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357F89C-2E4B-C44F-AAB8-D48FD9761159}" type="datetime1">
              <a:rPr lang="en-US"/>
              <a:pPr>
                <a:defRPr/>
              </a:pPr>
              <a:t>7/12/11</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6"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CEEF3154-BE2F-164B-AEC5-73A2D8D448C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B917B1B5-FF0F-6E42-B02B-807853CE616A}" type="datetime1">
              <a:rPr lang="en-US"/>
              <a:pPr>
                <a:defRPr/>
              </a:pPr>
              <a:t>7/12/11</a:t>
            </a:fld>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r>
              <a:rPr lang="en-US"/>
              <a:t>Speech and Language Processing -- Jurafsky and Martin  </a:t>
            </a:r>
          </a:p>
        </p:txBody>
      </p:sp>
      <p:sp>
        <p:nvSpPr>
          <p:cNvPr id="11" name="Slide Number Placeholder 5"/>
          <p:cNvSpPr>
            <a:spLocks noGrp="1"/>
          </p:cNvSpPr>
          <p:nvPr>
            <p:ph type="sldNum" sz="quarter" idx="12"/>
          </p:nvPr>
        </p:nvSpPr>
        <p:spPr>
          <a:xfrm>
            <a:off x="146050" y="6208713"/>
            <a:ext cx="457200" cy="457200"/>
          </a:xfrm>
          <a:prstGeom prst="ellipse">
            <a:avLst/>
          </a:prstGeom>
        </p:spPr>
        <p:txBody>
          <a:bodyPr/>
          <a:lstStyle>
            <a:lvl1pPr>
              <a:defRPr/>
            </a:lvl1pPr>
          </a:lstStyle>
          <a:p>
            <a:pPr>
              <a:defRPr/>
            </a:pPr>
            <a:fld id="{73FFE494-2B6D-9B43-BFB4-33F9AF35495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39308219-12FA-B34B-9A4C-2B541C58386D}" type="datetime1">
              <a:rPr lang="en-US"/>
              <a:pPr>
                <a:defRPr/>
              </a:pPr>
              <a:t>7/12/11</a:t>
            </a:fld>
            <a:endParaRPr lang="en-US"/>
          </a:p>
        </p:txBody>
      </p:sp>
      <p:sp>
        <p:nvSpPr>
          <p:cNvPr id="6" name="Footer Placeholder 2"/>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7"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939E4727-6C0C-1544-9114-5F6F50CE57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EDD36881-F612-C840-8CD0-6F07E3625763}" type="datetime1">
              <a:rPr lang="en-US"/>
              <a:pPr>
                <a:defRPr/>
              </a:pPr>
              <a:t>7/12/11</a:t>
            </a:fld>
            <a:endParaRPr lang="en-US"/>
          </a:p>
        </p:txBody>
      </p:sp>
      <p:sp>
        <p:nvSpPr>
          <p:cNvPr id="8" name="Footer Placeholder 2"/>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9"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C96262FF-5B87-7946-A66E-40F701AB62E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7E871F73-0F5C-2847-B78F-6F99EA1829F5}" type="datetime1">
              <a:rPr lang="en-US"/>
              <a:pPr>
                <a:defRPr/>
              </a:pPr>
              <a:t>7/12/11</a:t>
            </a:fld>
            <a:endParaRPr lang="en-US"/>
          </a:p>
        </p:txBody>
      </p:sp>
      <p:sp>
        <p:nvSpPr>
          <p:cNvPr id="4" name="Footer Placeholder 2"/>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5"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E5BE863A-A1CE-914F-A9FF-F23415A245B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9F4ECAE-92FD-2248-8C4B-44B0359F4BE6}" type="datetime1">
              <a:rPr lang="en-US"/>
              <a:pPr>
                <a:defRPr/>
              </a:pPr>
              <a:t>7/12/11</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4" name="Slide Number Placeholder 22"/>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857FAD06-1B41-5449-80D8-80E46F4755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31C14901-EA93-654D-BF78-EAB62728D136}" type="datetime1">
              <a:rPr lang="en-US"/>
              <a:pPr>
                <a:defRPr/>
              </a:pPr>
              <a:t>7/12/11</a:t>
            </a:fld>
            <a:endParaRPr lang="en-US"/>
          </a:p>
        </p:txBody>
      </p:sp>
      <p:sp>
        <p:nvSpPr>
          <p:cNvPr id="8" name="Footer Placeholder 5"/>
          <p:cNvSpPr>
            <a:spLocks noGrp="1"/>
          </p:cNvSpPr>
          <p:nvPr>
            <p:ph type="ftr" sz="quarter" idx="11"/>
          </p:nvPr>
        </p:nvSpPr>
        <p:spPr/>
        <p:txBody>
          <a:bodyPr/>
          <a:lstStyle>
            <a:lvl1pPr>
              <a:defRPr/>
            </a:lvl1pPr>
          </a:lstStyle>
          <a:p>
            <a:pPr>
              <a:defRPr/>
            </a:pPr>
            <a:r>
              <a:rPr lang="en-US"/>
              <a:t>Speech and Language Processing -- Jurafsky and Martin  </a:t>
            </a:r>
          </a:p>
        </p:txBody>
      </p:sp>
      <p:sp>
        <p:nvSpPr>
          <p:cNvPr id="9" name="Slide Number Placeholder 6"/>
          <p:cNvSpPr>
            <a:spLocks noGrp="1"/>
          </p:cNvSpPr>
          <p:nvPr>
            <p:ph type="sldNum" sz="quarter" idx="12"/>
          </p:nvPr>
        </p:nvSpPr>
        <p:spPr>
          <a:xfrm>
            <a:off x="146050" y="6210300"/>
            <a:ext cx="457200" cy="457200"/>
          </a:xfrm>
          <a:prstGeom prst="ellipse">
            <a:avLst/>
          </a:prstGeom>
        </p:spPr>
        <p:txBody>
          <a:bodyPr/>
          <a:lstStyle>
            <a:lvl1pPr>
              <a:defRPr/>
            </a:lvl1pPr>
          </a:lstStyle>
          <a:p>
            <a:pPr>
              <a:defRPr/>
            </a:pPr>
            <a:fld id="{8B7229D1-D5EB-5C44-AEE3-E3BA0BF59A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BAA4D779-2DDE-CD44-9CD1-10FC77F7EF75}" type="datetime1">
              <a:rPr lang="en-US"/>
              <a:pPr>
                <a:defRPr/>
              </a:pPr>
              <a:t>7/12/11</a:t>
            </a:fld>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r>
              <a:rPr lang="en-US"/>
              <a:t>Speech and Language Processing -- Jurafsky and Martin  </a:t>
            </a:r>
          </a:p>
        </p:txBody>
      </p:sp>
      <p:sp>
        <p:nvSpPr>
          <p:cNvPr id="10" name="Slide Number Placeholder 6"/>
          <p:cNvSpPr>
            <a:spLocks noGrp="1"/>
          </p:cNvSpPr>
          <p:nvPr>
            <p:ph type="sldNum" sz="quarter" idx="12"/>
          </p:nvPr>
        </p:nvSpPr>
        <p:spPr>
          <a:xfrm>
            <a:off x="146050" y="6208713"/>
            <a:ext cx="457200" cy="457200"/>
          </a:xfrm>
          <a:prstGeom prst="ellipse">
            <a:avLst/>
          </a:prstGeom>
        </p:spPr>
        <p:txBody>
          <a:bodyPr/>
          <a:lstStyle>
            <a:lvl1pPr>
              <a:defRPr/>
            </a:lvl1pPr>
          </a:lstStyle>
          <a:p>
            <a:pPr>
              <a:defRPr/>
            </a:pPr>
            <a:fld id="{35820D46-BFE4-BD48-BFFE-0A4D639522A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fld id="{1BF1B025-4DE1-EC4A-992C-E6BB46BC95A8}" type="datetime1">
              <a:rPr lang="en-US"/>
              <a:pPr>
                <a:defRPr/>
              </a:pPr>
              <a:t>7/12/11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r>
              <a:rPr lang="en-US"/>
              <a:t>Speech and Language Processing -- Jurafsky and Martin  </a:t>
            </a: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ftr="0" dt="0"/>
  <p:txStyles>
    <p:titleStyle>
      <a:lvl1pPr algn="l" rtl="0" eaLnBrk="1" fontAlgn="base" hangingPunct="1">
        <a:spcBef>
          <a:spcPct val="0"/>
        </a:spcBef>
        <a:spcAft>
          <a:spcPct val="0"/>
        </a:spcAft>
        <a:defRPr sz="4000" kern="12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Franklin Gothic Book" pitchFamily="34" charset="0"/>
        </a:defRPr>
      </a:lvl2pPr>
      <a:lvl3pPr algn="l" rtl="0" eaLnBrk="1" fontAlgn="base" hangingPunct="1">
        <a:spcBef>
          <a:spcPct val="0"/>
        </a:spcBef>
        <a:spcAft>
          <a:spcPct val="0"/>
        </a:spcAft>
        <a:defRPr sz="4000">
          <a:solidFill>
            <a:schemeClr val="tx2"/>
          </a:solidFill>
          <a:latin typeface="Franklin Gothic Book" pitchFamily="34" charset="0"/>
        </a:defRPr>
      </a:lvl3pPr>
      <a:lvl4pPr algn="l" rtl="0" eaLnBrk="1" fontAlgn="base" hangingPunct="1">
        <a:spcBef>
          <a:spcPct val="0"/>
        </a:spcBef>
        <a:spcAft>
          <a:spcPct val="0"/>
        </a:spcAft>
        <a:defRPr sz="4000">
          <a:solidFill>
            <a:schemeClr val="tx2"/>
          </a:solidFill>
          <a:latin typeface="Franklin Gothic Book" pitchFamily="34" charset="0"/>
        </a:defRPr>
      </a:lvl4pPr>
      <a:lvl5pPr algn="l" rtl="0" eaLnBrk="1" fontAlgn="base" hangingPunct="1">
        <a:spcBef>
          <a:spcPct val="0"/>
        </a:spcBef>
        <a:spcAft>
          <a:spcPct val="0"/>
        </a:spcAft>
        <a:defRPr sz="4000">
          <a:solidFill>
            <a:schemeClr val="tx2"/>
          </a:solidFill>
          <a:latin typeface="Franklin Gothic Book" pitchFamily="34" charset="0"/>
        </a:defRPr>
      </a:lvl5pPr>
      <a:lvl6pPr marL="457200" algn="l" rtl="0" eaLnBrk="1" fontAlgn="base" hangingPunct="1">
        <a:spcBef>
          <a:spcPct val="0"/>
        </a:spcBef>
        <a:spcAft>
          <a:spcPct val="0"/>
        </a:spcAft>
        <a:defRPr sz="4000">
          <a:solidFill>
            <a:schemeClr val="tx2"/>
          </a:solidFill>
          <a:latin typeface="Franklin Gothic Book" pitchFamily="34" charset="0"/>
        </a:defRPr>
      </a:lvl6pPr>
      <a:lvl7pPr marL="914400" algn="l" rtl="0" eaLnBrk="1" fontAlgn="base" hangingPunct="1">
        <a:spcBef>
          <a:spcPct val="0"/>
        </a:spcBef>
        <a:spcAft>
          <a:spcPct val="0"/>
        </a:spcAft>
        <a:defRPr sz="4000">
          <a:solidFill>
            <a:schemeClr val="tx2"/>
          </a:solidFill>
          <a:latin typeface="Franklin Gothic Book" pitchFamily="34" charset="0"/>
        </a:defRPr>
      </a:lvl7pPr>
      <a:lvl8pPr marL="1371600" algn="l" rtl="0" eaLnBrk="1" fontAlgn="base" hangingPunct="1">
        <a:spcBef>
          <a:spcPct val="0"/>
        </a:spcBef>
        <a:spcAft>
          <a:spcPct val="0"/>
        </a:spcAft>
        <a:defRPr sz="4000">
          <a:solidFill>
            <a:schemeClr val="tx2"/>
          </a:solidFill>
          <a:latin typeface="Franklin Gothic Book" pitchFamily="34" charset="0"/>
        </a:defRPr>
      </a:lvl8pPr>
      <a:lvl9pPr marL="1828800" algn="l" rtl="0" eaLnBrk="1" fontAlgn="base" hangingPunct="1">
        <a:spcBef>
          <a:spcPct val="0"/>
        </a:spcBef>
        <a:spcAft>
          <a:spcPct val="0"/>
        </a:spcAft>
        <a:defRPr sz="4000">
          <a:solidFill>
            <a:schemeClr val="tx2"/>
          </a:solidFill>
          <a:latin typeface="Franklin Gothic Book" pitchFamily="34" charset="0"/>
        </a:defRPr>
      </a:lvl9pPr>
    </p:titleStyle>
    <p:bodyStyle>
      <a:lvl1pPr marL="273050" indent="-273050" algn="l" rtl="0" eaLnBrk="1" fontAlgn="base" hangingPunct="1">
        <a:spcBef>
          <a:spcPts val="575"/>
        </a:spcBef>
        <a:spcAft>
          <a:spcPct val="0"/>
        </a:spcAft>
        <a:buClr>
          <a:schemeClr val="accent1"/>
        </a:buClr>
        <a:buSzPct val="85000"/>
        <a:buFont typeface="Wingdings 2" pitchFamily="18" charset="2"/>
        <a:buChar char=""/>
        <a:defRPr sz="2600" kern="1200">
          <a:solidFill>
            <a:schemeClr val="tx1"/>
          </a:solidFill>
          <a:latin typeface="Calibri"/>
          <a:ea typeface="+mn-ea"/>
          <a:cs typeface="Calibri"/>
        </a:defRPr>
      </a:lvl1pPr>
      <a:lvl2pPr marL="547688" indent="-228600" algn="l" rtl="0" eaLnBrk="1" fontAlgn="base" hangingPunct="1">
        <a:spcBef>
          <a:spcPts val="375"/>
        </a:spcBef>
        <a:spcAft>
          <a:spcPct val="0"/>
        </a:spcAft>
        <a:buClr>
          <a:schemeClr val="accent2"/>
        </a:buClr>
        <a:buSzPct val="85000"/>
        <a:buFont typeface="Wingdings 2" pitchFamily="18" charset="2"/>
        <a:buChar char=""/>
        <a:defRPr sz="2400" kern="1200">
          <a:solidFill>
            <a:schemeClr val="tx1"/>
          </a:solidFill>
          <a:latin typeface="Calibri"/>
          <a:ea typeface="+mn-ea"/>
          <a:cs typeface="Calibri"/>
        </a:defRPr>
      </a:lvl2pPr>
      <a:lvl3pPr marL="822325" indent="-228600" algn="l" rtl="0" eaLnBrk="1" fontAlgn="base" hangingPunct="1">
        <a:spcBef>
          <a:spcPts val="375"/>
        </a:spcBef>
        <a:spcAft>
          <a:spcPct val="0"/>
        </a:spcAft>
        <a:buClr>
          <a:srgbClr val="E6B1AB"/>
        </a:buClr>
        <a:buSzPct val="85000"/>
        <a:buFont typeface="Wingdings 2" pitchFamily="18" charset="2"/>
        <a:buChar char=""/>
        <a:defRPr sz="2000" kern="1200">
          <a:solidFill>
            <a:schemeClr val="tx1"/>
          </a:solidFill>
          <a:latin typeface="Calibri"/>
          <a:ea typeface="+mn-ea"/>
          <a:cs typeface="Calibri"/>
        </a:defRPr>
      </a:lvl3pPr>
      <a:lvl4pPr marL="1096963" indent="-228600" algn="l" rtl="0" eaLnBrk="1" fontAlgn="base" hangingPunct="1">
        <a:spcBef>
          <a:spcPts val="375"/>
        </a:spcBef>
        <a:spcAft>
          <a:spcPct val="0"/>
        </a:spcAft>
        <a:buClr>
          <a:srgbClr val="A28E6A"/>
        </a:buClr>
        <a:buSzPct val="80000"/>
        <a:buFont typeface="Wingdings 2" pitchFamily="18" charset="2"/>
        <a:buChar char=""/>
        <a:defRPr sz="2000" kern="1200">
          <a:solidFill>
            <a:schemeClr val="tx1"/>
          </a:solidFill>
          <a:latin typeface="Calibri"/>
          <a:ea typeface="+mn-ea"/>
          <a:cs typeface="Calibri"/>
        </a:defRPr>
      </a:lvl4pPr>
      <a:lvl5pPr marL="1371600" indent="-228600" algn="l" rtl="0" eaLnBrk="1" fontAlgn="base" hangingPunct="1">
        <a:spcBef>
          <a:spcPts val="375"/>
        </a:spcBef>
        <a:spcAft>
          <a:spcPct val="0"/>
        </a:spcAft>
        <a:buClr>
          <a:srgbClr val="A28E6A"/>
        </a:buClr>
        <a:buChar char="o"/>
        <a:defRPr sz="2000" kern="1200">
          <a:solidFill>
            <a:schemeClr val="tx1"/>
          </a:solidFill>
          <a:latin typeface="Calibri"/>
          <a:ea typeface="+mn-ea"/>
          <a:cs typeface="Calibri"/>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 Id="rId3" Type="http://schemas.openxmlformats.org/officeDocument/2006/relationships/image" Target="../media/image50.tif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Psychological_Science" TargetMode="External"/><Relationship Id="rId3" Type="http://schemas.openxmlformats.org/officeDocument/2006/relationships/hyperlink" Target="http://en.wikipedia.org/wiki/Cerebral_Corte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audio" Target="../media/audio1.bin"/><Relationship Id="rId2" Type="http://schemas.openxmlformats.org/officeDocument/2006/relationships/audio" Target="../media/audio2.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2.jpeg"/><Relationship Id="rId6" Type="http://schemas.openxmlformats.org/officeDocument/2006/relationships/image" Target="../media/image11.png"/><Relationship Id="rId1" Type="http://schemas.openxmlformats.org/officeDocument/2006/relationships/audio" Target="../media/audio3.bin"/><Relationship Id="rId2" Type="http://schemas.openxmlformats.org/officeDocument/2006/relationships/audio" Target="../media/audio4.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ldc.upenn.edu/Catalog/LDC2002S28.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7.bin"/><Relationship Id="rId4" Type="http://schemas.openxmlformats.org/officeDocument/2006/relationships/slideLayout" Target="../slideLayouts/slideLayout12.xml"/><Relationship Id="rId5" Type="http://schemas.openxmlformats.org/officeDocument/2006/relationships/notesSlide" Target="../notesSlides/notesSlide11.xml"/><Relationship Id="rId6" Type="http://schemas.openxmlformats.org/officeDocument/2006/relationships/image" Target="../media/image14.png"/><Relationship Id="rId7" Type="http://schemas.openxmlformats.org/officeDocument/2006/relationships/image" Target="../media/image11.png"/><Relationship Id="rId1" Type="http://schemas.openxmlformats.org/officeDocument/2006/relationships/audio" Target="../media/audio5.bin"/><Relationship Id="rId2" Type="http://schemas.openxmlformats.org/officeDocument/2006/relationships/audio" Target="../media/audio6.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audio" Target="../media/audio1.bin"/><Relationship Id="rId2" Type="http://schemas.openxmlformats.org/officeDocument/2006/relationships/audio" Target="../media/audio2.bin"/></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2.jpeg"/><Relationship Id="rId6" Type="http://schemas.openxmlformats.org/officeDocument/2006/relationships/image" Target="../media/image11.png"/><Relationship Id="rId1" Type="http://schemas.openxmlformats.org/officeDocument/2006/relationships/audio" Target="../media/audio3.bin"/><Relationship Id="rId2" Type="http://schemas.openxmlformats.org/officeDocument/2006/relationships/audio" Target="../media/audio4.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1" Type="http://schemas.openxmlformats.org/officeDocument/2006/relationships/slideLayout" Target="../slideLayouts/slideLayout4.xml"/><Relationship Id="rId12" Type="http://schemas.openxmlformats.org/officeDocument/2006/relationships/notesSlide" Target="../notesSlides/notesSlide21.xml"/><Relationship Id="rId13" Type="http://schemas.openxmlformats.org/officeDocument/2006/relationships/image" Target="../media/image16.png"/><Relationship Id="rId1" Type="http://schemas.openxmlformats.org/officeDocument/2006/relationships/audio" Target="../media/audio8.bin"/><Relationship Id="rId2" Type="http://schemas.openxmlformats.org/officeDocument/2006/relationships/audio" Target="../media/audio9.bin"/><Relationship Id="rId3" Type="http://schemas.openxmlformats.org/officeDocument/2006/relationships/audio" Target="../media/audio10.bin"/><Relationship Id="rId4" Type="http://schemas.openxmlformats.org/officeDocument/2006/relationships/audio" Target="../media/audio11.bin"/><Relationship Id="rId5" Type="http://schemas.openxmlformats.org/officeDocument/2006/relationships/audio" Target="../media/audio12.bin"/><Relationship Id="rId6" Type="http://schemas.openxmlformats.org/officeDocument/2006/relationships/audio" Target="../media/audio13.bin"/><Relationship Id="rId7" Type="http://schemas.openxmlformats.org/officeDocument/2006/relationships/audio" Target="../media/audio14.bin"/><Relationship Id="rId8" Type="http://schemas.openxmlformats.org/officeDocument/2006/relationships/audio" Target="../media/audio15.bin"/><Relationship Id="rId9" Type="http://schemas.openxmlformats.org/officeDocument/2006/relationships/audio" Target="../media/audio16.bin"/><Relationship Id="rId10" Type="http://schemas.openxmlformats.org/officeDocument/2006/relationships/audio" Target="../media/audio17.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2.bin"/><Relationship Id="rId5" Type="http://schemas.openxmlformats.org/officeDocument/2006/relationships/oleObject" Target="../embeddings/Microsoft_Word_97_-_2004_Document1.doc"/><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 Id="rId3" Type="http://schemas.openxmlformats.org/officeDocument/2006/relationships/image" Target="../media/image2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3" Type="http://schemas.openxmlformats.org/officeDocument/2006/relationships/audio" Target="../media/audio20.bin"/><Relationship Id="rId4" Type="http://schemas.openxmlformats.org/officeDocument/2006/relationships/slideLayout" Target="../slideLayouts/slideLayout13.xml"/><Relationship Id="rId5" Type="http://schemas.openxmlformats.org/officeDocument/2006/relationships/notesSlide" Target="../notesSlides/notesSlide32.xml"/><Relationship Id="rId6" Type="http://schemas.openxmlformats.org/officeDocument/2006/relationships/image" Target="../media/image23.jpeg"/><Relationship Id="rId7" Type="http://schemas.openxmlformats.org/officeDocument/2006/relationships/image" Target="../media/image11.png"/><Relationship Id="rId1" Type="http://schemas.openxmlformats.org/officeDocument/2006/relationships/audio" Target="../media/audio18.bin"/><Relationship Id="rId2" Type="http://schemas.openxmlformats.org/officeDocument/2006/relationships/audio" Target="../media/audio19.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1.png"/><Relationship Id="rId1" Type="http://schemas.openxmlformats.org/officeDocument/2006/relationships/audio" Target="../media/audio21.bin"/><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 Id="rId3" Type="http://schemas.openxmlformats.org/officeDocument/2006/relationships/image" Target="../media/image29.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 Id="rId3" Type="http://schemas.openxmlformats.org/officeDocument/2006/relationships/image" Target="../media/image31.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4.bin"/><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bc.co.uk/science/humanbody/mind/surveys/smiles/" TargetMode="External"/><Relationship Id="rId3" Type="http://schemas.openxmlformats.org/officeDocument/2006/relationships/hyperlink" Target="http://www.cs.cmu.edu/afs/cs/project/face/www/facs.htm"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5" name="Rectangle 3"/>
          <p:cNvSpPr>
            <a:spLocks noGrp="1" noChangeArrowheads="1"/>
          </p:cNvSpPr>
          <p:nvPr>
            <p:ph type="subTitle" idx="1"/>
          </p:nvPr>
        </p:nvSpPr>
        <p:spPr>
          <a:xfrm>
            <a:off x="1143000" y="2971800"/>
            <a:ext cx="6781800" cy="1752600"/>
          </a:xfrm>
        </p:spPr>
        <p:txBody>
          <a:bodyPr/>
          <a:lstStyle/>
          <a:p>
            <a:pPr eaLnBrk="1" hangingPunct="1"/>
            <a:endParaRPr lang="en-US"/>
          </a:p>
          <a:p>
            <a:pPr eaLnBrk="1" hangingPunct="1"/>
            <a:r>
              <a:rPr lang="en-US">
                <a:solidFill>
                  <a:srgbClr val="A50021"/>
                </a:solidFill>
              </a:rPr>
              <a:t>Dan Jurafsky</a:t>
            </a:r>
            <a:endParaRPr lang="en-US"/>
          </a:p>
          <a:p>
            <a:pPr>
              <a:spcBef>
                <a:spcPct val="20000"/>
              </a:spcBef>
              <a:buClr>
                <a:schemeClr val="tx2"/>
              </a:buClr>
            </a:pPr>
            <a:r>
              <a:rPr lang="en-US" sz="2800">
                <a:solidFill>
                  <a:srgbClr val="5400A8"/>
                </a:solidFill>
                <a:latin typeface="Tahoma" charset="0"/>
              </a:rPr>
              <a:t>Lecture 6: Emotion and Mood</a:t>
            </a:r>
            <a:endParaRPr lang="en-US"/>
          </a:p>
          <a:p>
            <a:pPr eaLnBrk="1" hangingPunct="1"/>
            <a:endParaRPr lang="en-US"/>
          </a:p>
        </p:txBody>
      </p:sp>
      <p:sp>
        <p:nvSpPr>
          <p:cNvPr id="18434" name="Rectangle 2"/>
          <p:cNvSpPr>
            <a:spLocks noGrp="1" noChangeArrowheads="1"/>
          </p:cNvSpPr>
          <p:nvPr>
            <p:ph type="ctrTitle"/>
          </p:nvPr>
        </p:nvSpPr>
        <p:spPr>
          <a:xfrm>
            <a:off x="152400" y="1600200"/>
            <a:ext cx="8686800" cy="1143000"/>
          </a:xfrm>
        </p:spPr>
        <p:txBody>
          <a:bodyPr/>
          <a:lstStyle/>
          <a:p>
            <a:r>
              <a:rPr lang="en-US" sz="3600"/>
              <a:t>CS 424P/ LINGUIST 287</a:t>
            </a:r>
            <a:br>
              <a:rPr lang="en-US" sz="3600"/>
            </a:br>
            <a:r>
              <a:rPr lang="en-US" sz="3600"/>
              <a:t>Extracting Social Meaning and Sentiment</a:t>
            </a:r>
            <a:endParaRPr lang="en-US" sz="5400"/>
          </a:p>
        </p:txBody>
      </p:sp>
      <p:sp>
        <p:nvSpPr>
          <p:cNvPr id="18436" name="Rectangle 5"/>
          <p:cNvSpPr>
            <a:spLocks noChangeArrowheads="1"/>
          </p:cNvSpPr>
          <p:nvPr/>
        </p:nvSpPr>
        <p:spPr bwMode="auto">
          <a:xfrm>
            <a:off x="1066800" y="5715000"/>
            <a:ext cx="184150" cy="33655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Duchenne smiles</a:t>
            </a:r>
          </a:p>
        </p:txBody>
      </p:sp>
      <p:pic>
        <p:nvPicPr>
          <p:cNvPr id="4" name="Content Placeholder 3" descr="duchenne.tiff"/>
          <p:cNvPicPr>
            <a:picLocks noGrp="1" noChangeAspect="1"/>
          </p:cNvPicPr>
          <p:nvPr>
            <p:ph sz="quarter" idx="1"/>
          </p:nvPr>
        </p:nvPicPr>
        <p:blipFill>
          <a:blip r:embed="rId2"/>
          <a:srcRect l="-77708" r="-77708"/>
          <a:stretch>
            <a:fillRect/>
          </a:stretch>
        </p:blip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a:solidFill>
                  <a:srgbClr val="000000"/>
                </a:solidFill>
                <a:latin typeface="Arial" charset="0"/>
                <a:ea typeface="msgothic" charset="0"/>
                <a:cs typeface="msgothic" charset="0"/>
              </a:rPr>
              <a:t>Comparative distributions of values of: (A) frequency and (B) word length in the three books.</a:t>
            </a:r>
          </a:p>
        </p:txBody>
      </p:sp>
      <p:pic>
        <p:nvPicPr>
          <p:cNvPr id="3074" name="Picture 2"/>
          <p:cNvPicPr>
            <a:picLocks noChangeAspect="1" noChangeArrowheads="1"/>
          </p:cNvPicPr>
          <p:nvPr/>
        </p:nvPicPr>
        <p:blipFill>
          <a:blip r:embed="rId3"/>
          <a:srcRect/>
          <a:stretch>
            <a:fillRect/>
          </a:stretch>
        </p:blipFill>
        <p:spPr bwMode="auto">
          <a:xfrm>
            <a:off x="6527520" y="6283380"/>
            <a:ext cx="2534400" cy="505493"/>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671040" y="1960046"/>
            <a:ext cx="7804800" cy="2933588"/>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a:solidFill>
                  <a:srgbClr val="000000"/>
                </a:solidFill>
                <a:latin typeface="Arial" charset="0"/>
                <a:ea typeface="msgothic" charset="0"/>
                <a:cs typeface="msgothic" charset="0"/>
              </a:rPr>
              <a:t>Garrard P et al. Brain 2005;128:250-260</a:t>
            </a:r>
          </a:p>
        </p:txBody>
      </p:sp>
      <p:sp>
        <p:nvSpPr>
          <p:cNvPr id="3077" name="Text Box 5"/>
          <p:cNvSpPr txBox="1">
            <a:spLocks noChangeArrowheads="1"/>
          </p:cNvSpPr>
          <p:nvPr/>
        </p:nvSpPr>
        <p:spPr bwMode="auto">
          <a:xfrm>
            <a:off x="97920" y="6450438"/>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a:solidFill>
                  <a:srgbClr val="000000"/>
                </a:solidFill>
                <a:latin typeface="Arial" charset="0"/>
                <a:ea typeface="msgothic" charset="0"/>
                <a:cs typeface="msgothic" charset="0"/>
              </a:rPr>
              <a:t>Brain Vol. 128 No. 2 © Guarantors of Brain 2004; all rights reserved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304800"/>
            <a:ext cx="8229600" cy="5715000"/>
          </a:xfrm>
        </p:spPr>
        <p:txBody>
          <a:bodyPr/>
          <a:lstStyle/>
          <a:p>
            <a:r>
              <a:rPr lang="en-US" sz="2400" smtClean="0"/>
              <a:t>From Under the Net, 1954</a:t>
            </a:r>
          </a:p>
          <a:p>
            <a:r>
              <a:rPr lang="en-US" sz="2400" i="1" smtClean="0"/>
              <a:t>"So you may imagine how unhappy it makes me to have to cool my heels at Newhaven, waiting for the trains to run again, and with the smell of France still fresh in my nostrils. On this occasion, too, the bottles of cognac, which I always smuggle, had been taken from me by the Customs, so that when closing time came I was utterly abandoned to the torments of a morbid self-scrutiny.”</a:t>
            </a:r>
          </a:p>
          <a:p>
            <a:r>
              <a:rPr lang="en-US" sz="2400" i="1" smtClean="0"/>
              <a:t>From Jackson's Dilemma, 1995</a:t>
            </a:r>
          </a:p>
          <a:p>
            <a:r>
              <a:rPr lang="en-US" sz="2400" i="1" smtClean="0"/>
              <a:t>"His beautiful mother had died of cancer when he was 10. He had seen her die. When he heard his father's sobs he knew. When he was 18, his younger brother was drowned. He had no other siblings. He loved his mother and his brother passionately. He had not got on with his father. His father, who was rich and played at being an architect, wanted Edward to be an architect too. Edward did not want to be an architect</a:t>
            </a:r>
            <a:r>
              <a:rPr lang="en-US" b="1" i="1" smtClean="0"/>
              <a:t>."</a:t>
            </a: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5257800" cy="944562"/>
          </a:xfrm>
        </p:spPr>
        <p:txBody>
          <a:bodyPr/>
          <a:lstStyle/>
          <a:p>
            <a:r>
              <a:rPr lang="en-US"/>
              <a:t>Lancashire and Hirst</a:t>
            </a:r>
          </a:p>
        </p:txBody>
      </p:sp>
      <p:pic>
        <p:nvPicPr>
          <p:cNvPr id="4" name="Content Placeholder 3" descr="agatha1.tiff"/>
          <p:cNvPicPr>
            <a:picLocks noGrp="1" noChangeAspect="1"/>
          </p:cNvPicPr>
          <p:nvPr>
            <p:ph sz="quarter" idx="1"/>
          </p:nvPr>
        </p:nvPicPr>
        <p:blipFill>
          <a:blip r:embed="rId2"/>
          <a:srcRect l="-14151" r="-14151"/>
          <a:stretch>
            <a:fillRect/>
          </a:stretch>
        </p:blipFill>
        <p:spPr>
          <a:xfrm>
            <a:off x="-304800" y="1981200"/>
            <a:ext cx="7772400" cy="4572000"/>
          </a:xfrm>
        </p:spPr>
      </p:pic>
      <p:sp>
        <p:nvSpPr>
          <p:cNvPr id="5" name="TextBox 4"/>
          <p:cNvSpPr txBox="1"/>
          <p:nvPr/>
        </p:nvSpPr>
        <p:spPr>
          <a:xfrm>
            <a:off x="304800" y="1066800"/>
            <a:ext cx="5410200" cy="1077218"/>
          </a:xfrm>
          <a:prstGeom prst="rect">
            <a:avLst/>
          </a:prstGeom>
          <a:noFill/>
        </p:spPr>
        <p:txBody>
          <a:bodyPr wrap="square" rtlCol="0">
            <a:spAutoFit/>
          </a:bodyPr>
          <a:lstStyle/>
          <a:p>
            <a:r>
              <a:rPr lang="en-US" b="1" smtClean="0"/>
              <a:t>Vocabulary Changes in Agatha Christie’s Mysteries as an Indication of Dementia: A Case Study</a:t>
            </a:r>
          </a:p>
          <a:p>
            <a:r>
              <a:rPr lang="en-US" smtClean="0"/>
              <a:t>Ian Lancashire and Graeme Hirst 2009</a:t>
            </a:r>
          </a:p>
          <a:p>
            <a:endParaRPr lang="en-US"/>
          </a:p>
        </p:txBody>
      </p:sp>
      <p:pic>
        <p:nvPicPr>
          <p:cNvPr id="6" name="Picture 5" descr="dame.tiff"/>
          <p:cNvPicPr>
            <a:picLocks noChangeAspect="1"/>
          </p:cNvPicPr>
          <p:nvPr/>
        </p:nvPicPr>
        <p:blipFill>
          <a:blip r:embed="rId3"/>
          <a:stretch>
            <a:fillRect/>
          </a:stretch>
        </p:blipFill>
        <p:spPr>
          <a:xfrm>
            <a:off x="5706645" y="0"/>
            <a:ext cx="3437355" cy="2159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lz.tiff"/>
          <p:cNvPicPr>
            <a:picLocks noGrp="1" noChangeAspect="1"/>
          </p:cNvPicPr>
          <p:nvPr>
            <p:ph sz="quarter" idx="1"/>
          </p:nvPr>
        </p:nvPicPr>
        <p:blipFill>
          <a:blip r:embed="rId2"/>
          <a:srcRect l="-67007" r="-67007"/>
          <a:stretch>
            <a:fillRect/>
          </a:stretch>
        </p:blipFill>
        <p:spPr>
          <a:xfrm>
            <a:off x="-510540" y="0"/>
            <a:ext cx="11658600" cy="6858000"/>
          </a:xfrm>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249362"/>
          </a:xfrm>
        </p:spPr>
        <p:txBody>
          <a:bodyPr/>
          <a:lstStyle/>
          <a:p>
            <a:r>
              <a:rPr lang="en-US" sz="2400" b="1" smtClean="0"/>
              <a:t>Vocabulary Changes in Agatha Christie’s Mysteries as an Indication of Dementia: A Case Study</a:t>
            </a:r>
            <a:r>
              <a:rPr lang="en-US" sz="2000" b="1" smtClean="0"/>
              <a:t/>
            </a:r>
            <a:br>
              <a:rPr lang="en-US" sz="2000" b="1" smtClean="0"/>
            </a:br>
            <a:r>
              <a:rPr lang="en-US" sz="1600" smtClean="0"/>
              <a:t>Ian Lancashire and Graeme Hirst 2009</a:t>
            </a:r>
            <a:endParaRPr lang="en-US" sz="2000" smtClean="0"/>
          </a:p>
        </p:txBody>
      </p:sp>
      <p:sp>
        <p:nvSpPr>
          <p:cNvPr id="3" name="Content Placeholder 2"/>
          <p:cNvSpPr>
            <a:spLocks noGrp="1"/>
          </p:cNvSpPr>
          <p:nvPr>
            <p:ph sz="quarter" idx="1"/>
          </p:nvPr>
        </p:nvSpPr>
        <p:spPr/>
        <p:txBody>
          <a:bodyPr/>
          <a:lstStyle/>
          <a:p>
            <a:r>
              <a:rPr lang="en-US" smtClean="0"/>
              <a:t>E</a:t>
            </a:r>
            <a:r>
              <a:rPr lang="en-US"/>
              <a:t>xamined all of Agatha Christie’s novels</a:t>
            </a:r>
          </a:p>
          <a:p>
            <a:r>
              <a:rPr lang="en-US"/>
              <a:t>Features:</a:t>
            </a:r>
          </a:p>
          <a:p>
            <a:pPr lvl="1"/>
            <a:r>
              <a:rPr lang="en-US" sz="1400" smtClean="0"/>
              <a:t>Nicholas, M., Obler, L. K., Albert, M. L., Helm-Estabrooks, N. (1985). Empty speech in Alzheimer’s disease and fluent aphasia. </a:t>
            </a:r>
            <a:r>
              <a:rPr lang="en-US" sz="1400" i="1" smtClean="0"/>
              <a:t>Journal of Speech and Hearing Research, 28: </a:t>
            </a:r>
            <a:r>
              <a:rPr lang="en-US" sz="1400" smtClean="0"/>
              <a:t>405–10.</a:t>
            </a:r>
            <a:endParaRPr lang="en-US" sz="1400"/>
          </a:p>
          <a:p>
            <a:pPr lvl="1"/>
            <a:r>
              <a:rPr lang="en-US"/>
              <a:t>Number of  unique word types</a:t>
            </a:r>
          </a:p>
          <a:p>
            <a:pPr lvl="1"/>
            <a:r>
              <a:rPr lang="en-US"/>
              <a:t>Number of different repeated n-grams up to 5</a:t>
            </a:r>
          </a:p>
          <a:p>
            <a:pPr lvl="1"/>
            <a:r>
              <a:rPr lang="en-US"/>
              <a:t>Number of occurences of “thing”, “anything”, and “something”</a:t>
            </a:r>
          </a:p>
          <a:p>
            <a:pPr lvl="1"/>
            <a:endParaRPr lang="en-US"/>
          </a:p>
          <a:p>
            <a:pPr lvl="1"/>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hristie.tiff"/>
          <p:cNvPicPr>
            <a:picLocks noGrp="1" noChangeAspect="1"/>
          </p:cNvPicPr>
          <p:nvPr>
            <p:ph sz="quarter" idx="1"/>
          </p:nvPr>
        </p:nvPicPr>
        <p:blipFill>
          <a:blip r:embed="rId2"/>
          <a:srcRect l="-13165" r="-13165"/>
          <a:stretch>
            <a:fillRect/>
          </a:stretch>
        </p:blipFill>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a:t>Results</a:t>
            </a:r>
          </a:p>
        </p:txBody>
      </p:sp>
      <p:pic>
        <p:nvPicPr>
          <p:cNvPr id="4" name="Content Placeholder 3" descr="graeme1.tiff"/>
          <p:cNvPicPr>
            <a:picLocks noGrp="1" noChangeAspect="1"/>
          </p:cNvPicPr>
          <p:nvPr>
            <p:ph sz="quarter" idx="1"/>
          </p:nvPr>
        </p:nvPicPr>
        <p:blipFill>
          <a:blip r:embed="rId2"/>
          <a:srcRect l="-4356" r="-4356"/>
          <a:stretch>
            <a:fillRect/>
          </a:stretch>
        </p:blipFill>
        <p:spPr>
          <a:xfrm>
            <a:off x="7620" y="1295400"/>
            <a:ext cx="8938260" cy="5257800"/>
          </a:xfr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detect Duchenne smiles</a:t>
            </a:r>
          </a:p>
        </p:txBody>
      </p:sp>
      <p:sp>
        <p:nvSpPr>
          <p:cNvPr id="3" name="Content Placeholder 2"/>
          <p:cNvSpPr>
            <a:spLocks noGrp="1"/>
          </p:cNvSpPr>
          <p:nvPr>
            <p:ph sz="quarter" idx="1"/>
          </p:nvPr>
        </p:nvSpPr>
        <p:spPr>
          <a:xfrm>
            <a:off x="381000" y="1447800"/>
            <a:ext cx="8305800" cy="4572000"/>
          </a:xfrm>
        </p:spPr>
        <p:txBody>
          <a:bodyPr/>
          <a:lstStyle/>
          <a:p>
            <a:r>
              <a:rPr lang="en-US"/>
              <a:t>“</a:t>
            </a:r>
            <a:r>
              <a:rPr lang="en-US" smtClean="0"/>
              <a:t>As well as making the mouth muscles move, the muscles that raise the cheeks – the orbicularis oculi and the pars orbitalis – also contract, making the eyes crease up, and the eyebrows dip slightly.</a:t>
            </a:r>
          </a:p>
          <a:p>
            <a:r>
              <a:rPr lang="en-US" smtClean="0"/>
              <a:t>Lines around the eyes do sometimes appear in intense fake smiles, and the cheeks may bunch up, making it look as if the eyes are contracting and the smile is genuine.</a:t>
            </a:r>
          </a:p>
          <a:p>
            <a:r>
              <a:rPr lang="en-US" smtClean="0"/>
              <a:t> But there are a few key signs that distinguish these smiles from real ones. For example, when a smile is genuine, the eye cover fold - the fleshy part of the eye between the eyebrow and the eyelid - moves downwards and the end of the eyebrows dip slightly.”</a:t>
            </a:r>
          </a:p>
        </p:txBody>
      </p:sp>
      <p:sp>
        <p:nvSpPr>
          <p:cNvPr id="4" name="TextBox 3"/>
          <p:cNvSpPr txBox="1"/>
          <p:nvPr/>
        </p:nvSpPr>
        <p:spPr>
          <a:xfrm>
            <a:off x="1346200" y="6400800"/>
            <a:ext cx="4412286" cy="338554"/>
          </a:xfrm>
          <a:prstGeom prst="rect">
            <a:avLst/>
          </a:prstGeom>
          <a:noFill/>
        </p:spPr>
        <p:txBody>
          <a:bodyPr wrap="none" rtlCol="0">
            <a:spAutoFit/>
          </a:bodyPr>
          <a:lstStyle/>
          <a:p>
            <a:r>
              <a:rPr lang="en-US"/>
              <a:t>BBC Science webpage referenced on previous slide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954088" y="2128838"/>
            <a:ext cx="7632700" cy="4487862"/>
            <a:chOff x="601" y="1171"/>
            <a:chExt cx="4808" cy="2827"/>
          </a:xfrm>
        </p:grpSpPr>
        <p:sp>
          <p:nvSpPr>
            <p:cNvPr id="13317" name="Text Box 5"/>
            <p:cNvSpPr txBox="1">
              <a:spLocks noChangeArrowheads="1"/>
            </p:cNvSpPr>
            <p:nvPr/>
          </p:nvSpPr>
          <p:spPr bwMode="auto">
            <a:xfrm>
              <a:off x="601" y="2536"/>
              <a:ext cx="1270" cy="448"/>
            </a:xfrm>
            <a:prstGeom prst="rect">
              <a:avLst/>
            </a:prstGeom>
            <a:noFill/>
            <a:ln w="9525">
              <a:solidFill>
                <a:schemeClr val="tx1"/>
              </a:solidFill>
              <a:miter lim="800000"/>
              <a:headEnd/>
              <a:tailEnd/>
            </a:ln>
            <a:effectLst/>
          </p:spPr>
          <p:txBody>
            <a:bodyPr>
              <a:prstTxWarp prst="textNoShape">
                <a:avLst/>
              </a:prstTxWarp>
              <a:spAutoFit/>
            </a:bodyPr>
            <a:lstStyle/>
            <a:p>
              <a:pPr algn="ctr">
                <a:spcBef>
                  <a:spcPct val="50000"/>
                </a:spcBef>
              </a:pPr>
              <a:r>
                <a:rPr lang="en-US" sz="2000"/>
                <a:t>Expressed emotion </a:t>
              </a:r>
            </a:p>
          </p:txBody>
        </p:sp>
        <p:sp>
          <p:nvSpPr>
            <p:cNvPr id="13318" name="Text Box 6"/>
            <p:cNvSpPr txBox="1">
              <a:spLocks noChangeArrowheads="1"/>
            </p:cNvSpPr>
            <p:nvPr/>
          </p:nvSpPr>
          <p:spPr bwMode="auto">
            <a:xfrm>
              <a:off x="4139" y="2536"/>
              <a:ext cx="1270" cy="448"/>
            </a:xfrm>
            <a:prstGeom prst="rect">
              <a:avLst/>
            </a:prstGeom>
            <a:noFill/>
            <a:ln w="9525">
              <a:solidFill>
                <a:schemeClr val="tx1"/>
              </a:solidFill>
              <a:miter lim="800000"/>
              <a:headEnd/>
              <a:tailEnd/>
            </a:ln>
            <a:effectLst/>
          </p:spPr>
          <p:txBody>
            <a:bodyPr>
              <a:prstTxWarp prst="textNoShape">
                <a:avLst/>
              </a:prstTxWarp>
              <a:spAutoFit/>
            </a:bodyPr>
            <a:lstStyle/>
            <a:p>
              <a:pPr algn="ctr">
                <a:spcBef>
                  <a:spcPct val="50000"/>
                </a:spcBef>
              </a:pPr>
              <a:r>
                <a:rPr lang="en-US" sz="2000"/>
                <a:t>Emotional attribution</a:t>
              </a:r>
            </a:p>
          </p:txBody>
        </p:sp>
        <p:sp>
          <p:nvSpPr>
            <p:cNvPr id="13319" name="Oval 7"/>
            <p:cNvSpPr>
              <a:spLocks noChangeArrowheads="1"/>
            </p:cNvSpPr>
            <p:nvPr/>
          </p:nvSpPr>
          <p:spPr bwMode="auto">
            <a:xfrm>
              <a:off x="2914" y="1452"/>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3320" name="Oval 8"/>
            <p:cNvSpPr>
              <a:spLocks noChangeArrowheads="1"/>
            </p:cNvSpPr>
            <p:nvPr/>
          </p:nvSpPr>
          <p:spPr bwMode="auto">
            <a:xfrm>
              <a:off x="2914" y="1733"/>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3321" name="Oval 9"/>
            <p:cNvSpPr>
              <a:spLocks noChangeArrowheads="1"/>
            </p:cNvSpPr>
            <p:nvPr/>
          </p:nvSpPr>
          <p:spPr bwMode="auto">
            <a:xfrm>
              <a:off x="2914" y="3253"/>
              <a:ext cx="181" cy="181"/>
            </a:xfrm>
            <a:prstGeom prst="ellipse">
              <a:avLst/>
            </a:prstGeom>
            <a:solidFill>
              <a:srgbClr val="CCFFCC"/>
            </a:solidFill>
            <a:ln w="9525">
              <a:solidFill>
                <a:schemeClr val="tx1"/>
              </a:solidFill>
              <a:round/>
              <a:headEnd/>
              <a:tailEnd/>
            </a:ln>
            <a:effectLst/>
          </p:spPr>
          <p:txBody>
            <a:bodyPr wrap="none" anchor="ctr">
              <a:prstTxWarp prst="textNoShape">
                <a:avLst/>
              </a:prstTxWarp>
            </a:bodyPr>
            <a:lstStyle/>
            <a:p>
              <a:endParaRPr lang="en-US"/>
            </a:p>
          </p:txBody>
        </p:sp>
        <p:sp>
          <p:nvSpPr>
            <p:cNvPr id="13322" name="Oval 10"/>
            <p:cNvSpPr>
              <a:spLocks noChangeArrowheads="1"/>
            </p:cNvSpPr>
            <p:nvPr/>
          </p:nvSpPr>
          <p:spPr bwMode="auto">
            <a:xfrm>
              <a:off x="2914" y="3535"/>
              <a:ext cx="181" cy="181"/>
            </a:xfrm>
            <a:prstGeom prst="ellipse">
              <a:avLst/>
            </a:prstGeom>
            <a:solidFill>
              <a:srgbClr val="CCFFCC"/>
            </a:solidFill>
            <a:ln w="9525">
              <a:solidFill>
                <a:schemeClr val="tx1"/>
              </a:solidFill>
              <a:round/>
              <a:headEnd/>
              <a:tailEnd/>
            </a:ln>
            <a:effectLst/>
          </p:spPr>
          <p:txBody>
            <a:bodyPr wrap="none" anchor="ctr">
              <a:prstTxWarp prst="textNoShape">
                <a:avLst/>
              </a:prstTxWarp>
            </a:bodyPr>
            <a:lstStyle/>
            <a:p>
              <a:endParaRPr lang="en-US"/>
            </a:p>
          </p:txBody>
        </p:sp>
        <p:sp>
          <p:nvSpPr>
            <p:cNvPr id="13323" name="Oval 11"/>
            <p:cNvSpPr>
              <a:spLocks noChangeArrowheads="1"/>
            </p:cNvSpPr>
            <p:nvPr/>
          </p:nvSpPr>
          <p:spPr bwMode="auto">
            <a:xfrm>
              <a:off x="2914" y="3817"/>
              <a:ext cx="181" cy="181"/>
            </a:xfrm>
            <a:prstGeom prst="ellipse">
              <a:avLst/>
            </a:prstGeom>
            <a:solidFill>
              <a:srgbClr val="CCFFCC"/>
            </a:solidFill>
            <a:ln w="9525">
              <a:solidFill>
                <a:schemeClr val="tx1"/>
              </a:solidFill>
              <a:round/>
              <a:headEnd/>
              <a:tailEnd/>
            </a:ln>
            <a:effectLst/>
          </p:spPr>
          <p:txBody>
            <a:bodyPr wrap="none" anchor="ctr">
              <a:prstTxWarp prst="textNoShape">
                <a:avLst/>
              </a:prstTxWarp>
            </a:bodyPr>
            <a:lstStyle/>
            <a:p>
              <a:endParaRPr lang="en-US"/>
            </a:p>
          </p:txBody>
        </p:sp>
        <p:cxnSp>
          <p:nvCxnSpPr>
            <p:cNvPr id="13324" name="AutoShape 12"/>
            <p:cNvCxnSpPr>
              <a:cxnSpLocks noChangeShapeType="1"/>
              <a:stCxn id="13317" idx="3"/>
              <a:endCxn id="13319" idx="2"/>
            </p:cNvCxnSpPr>
            <p:nvPr/>
          </p:nvCxnSpPr>
          <p:spPr bwMode="auto">
            <a:xfrm flipV="1">
              <a:off x="1871" y="1543"/>
              <a:ext cx="1043" cy="1217"/>
            </a:xfrm>
            <a:prstGeom prst="straightConnector1">
              <a:avLst/>
            </a:prstGeom>
            <a:noFill/>
            <a:ln w="9525">
              <a:solidFill>
                <a:schemeClr val="tx1"/>
              </a:solidFill>
              <a:round/>
              <a:headEnd/>
              <a:tailEnd/>
            </a:ln>
            <a:effectLst/>
          </p:spPr>
        </p:cxnSp>
        <p:cxnSp>
          <p:nvCxnSpPr>
            <p:cNvPr id="13325" name="AutoShape 13"/>
            <p:cNvCxnSpPr>
              <a:cxnSpLocks noChangeShapeType="1"/>
              <a:stCxn id="13317" idx="3"/>
              <a:endCxn id="13320" idx="2"/>
            </p:cNvCxnSpPr>
            <p:nvPr/>
          </p:nvCxnSpPr>
          <p:spPr bwMode="auto">
            <a:xfrm flipV="1">
              <a:off x="1871" y="1824"/>
              <a:ext cx="1043" cy="936"/>
            </a:xfrm>
            <a:prstGeom prst="straightConnector1">
              <a:avLst/>
            </a:prstGeom>
            <a:noFill/>
            <a:ln w="9525">
              <a:solidFill>
                <a:schemeClr val="tx1"/>
              </a:solidFill>
              <a:round/>
              <a:headEnd/>
              <a:tailEnd/>
            </a:ln>
            <a:effectLst/>
          </p:spPr>
        </p:cxnSp>
        <p:cxnSp>
          <p:nvCxnSpPr>
            <p:cNvPr id="13326" name="AutoShape 14"/>
            <p:cNvCxnSpPr>
              <a:cxnSpLocks noChangeShapeType="1"/>
              <a:stCxn id="13317" idx="3"/>
              <a:endCxn id="13321" idx="2"/>
            </p:cNvCxnSpPr>
            <p:nvPr/>
          </p:nvCxnSpPr>
          <p:spPr bwMode="auto">
            <a:xfrm>
              <a:off x="1871" y="2760"/>
              <a:ext cx="1043" cy="584"/>
            </a:xfrm>
            <a:prstGeom prst="straightConnector1">
              <a:avLst/>
            </a:prstGeom>
            <a:noFill/>
            <a:ln w="9525">
              <a:solidFill>
                <a:schemeClr val="tx1"/>
              </a:solidFill>
              <a:round/>
              <a:headEnd/>
              <a:tailEnd/>
            </a:ln>
            <a:effectLst/>
          </p:spPr>
        </p:cxnSp>
        <p:cxnSp>
          <p:nvCxnSpPr>
            <p:cNvPr id="13327" name="AutoShape 15"/>
            <p:cNvCxnSpPr>
              <a:cxnSpLocks noChangeShapeType="1"/>
              <a:stCxn id="13317" idx="3"/>
              <a:endCxn id="13322" idx="2"/>
            </p:cNvCxnSpPr>
            <p:nvPr/>
          </p:nvCxnSpPr>
          <p:spPr bwMode="auto">
            <a:xfrm>
              <a:off x="1871" y="2760"/>
              <a:ext cx="1043" cy="866"/>
            </a:xfrm>
            <a:prstGeom prst="straightConnector1">
              <a:avLst/>
            </a:prstGeom>
            <a:noFill/>
            <a:ln w="9525">
              <a:solidFill>
                <a:schemeClr val="tx1"/>
              </a:solidFill>
              <a:round/>
              <a:headEnd/>
              <a:tailEnd/>
            </a:ln>
            <a:effectLst/>
          </p:spPr>
        </p:cxnSp>
        <p:cxnSp>
          <p:nvCxnSpPr>
            <p:cNvPr id="13328" name="AutoShape 16"/>
            <p:cNvCxnSpPr>
              <a:cxnSpLocks noChangeShapeType="1"/>
              <a:stCxn id="13317" idx="3"/>
              <a:endCxn id="13323" idx="2"/>
            </p:cNvCxnSpPr>
            <p:nvPr/>
          </p:nvCxnSpPr>
          <p:spPr bwMode="auto">
            <a:xfrm>
              <a:off x="1871" y="2760"/>
              <a:ext cx="1043" cy="1148"/>
            </a:xfrm>
            <a:prstGeom prst="straightConnector1">
              <a:avLst/>
            </a:prstGeom>
            <a:noFill/>
            <a:ln w="9525">
              <a:solidFill>
                <a:schemeClr val="tx1"/>
              </a:solidFill>
              <a:round/>
              <a:headEnd/>
              <a:tailEnd/>
            </a:ln>
            <a:effectLst/>
          </p:spPr>
        </p:cxnSp>
        <p:cxnSp>
          <p:nvCxnSpPr>
            <p:cNvPr id="13329" name="AutoShape 17"/>
            <p:cNvCxnSpPr>
              <a:cxnSpLocks noChangeShapeType="1"/>
              <a:stCxn id="13319" idx="6"/>
              <a:endCxn id="13318" idx="1"/>
            </p:cNvCxnSpPr>
            <p:nvPr/>
          </p:nvCxnSpPr>
          <p:spPr bwMode="auto">
            <a:xfrm>
              <a:off x="3095" y="1543"/>
              <a:ext cx="1044" cy="1217"/>
            </a:xfrm>
            <a:prstGeom prst="straightConnector1">
              <a:avLst/>
            </a:prstGeom>
            <a:noFill/>
            <a:ln w="9525">
              <a:solidFill>
                <a:schemeClr val="tx1"/>
              </a:solidFill>
              <a:round/>
              <a:headEnd/>
              <a:tailEnd/>
            </a:ln>
            <a:effectLst/>
          </p:spPr>
        </p:cxnSp>
        <p:cxnSp>
          <p:nvCxnSpPr>
            <p:cNvPr id="13330" name="AutoShape 18"/>
            <p:cNvCxnSpPr>
              <a:cxnSpLocks noChangeShapeType="1"/>
              <a:stCxn id="13320" idx="6"/>
              <a:endCxn id="13318" idx="1"/>
            </p:cNvCxnSpPr>
            <p:nvPr/>
          </p:nvCxnSpPr>
          <p:spPr bwMode="auto">
            <a:xfrm>
              <a:off x="3095" y="1824"/>
              <a:ext cx="1044" cy="936"/>
            </a:xfrm>
            <a:prstGeom prst="straightConnector1">
              <a:avLst/>
            </a:prstGeom>
            <a:noFill/>
            <a:ln w="9525">
              <a:solidFill>
                <a:schemeClr val="tx1"/>
              </a:solidFill>
              <a:round/>
              <a:headEnd/>
              <a:tailEnd/>
            </a:ln>
            <a:effectLst/>
          </p:spPr>
        </p:cxnSp>
        <p:cxnSp>
          <p:nvCxnSpPr>
            <p:cNvPr id="13331" name="AutoShape 19"/>
            <p:cNvCxnSpPr>
              <a:cxnSpLocks noChangeShapeType="1"/>
              <a:stCxn id="13321" idx="6"/>
              <a:endCxn id="13318" idx="1"/>
            </p:cNvCxnSpPr>
            <p:nvPr/>
          </p:nvCxnSpPr>
          <p:spPr bwMode="auto">
            <a:xfrm flipV="1">
              <a:off x="3095" y="2760"/>
              <a:ext cx="1044" cy="584"/>
            </a:xfrm>
            <a:prstGeom prst="straightConnector1">
              <a:avLst/>
            </a:prstGeom>
            <a:noFill/>
            <a:ln w="9525">
              <a:solidFill>
                <a:schemeClr val="tx1"/>
              </a:solidFill>
              <a:round/>
              <a:headEnd/>
              <a:tailEnd/>
            </a:ln>
            <a:effectLst/>
          </p:spPr>
        </p:cxnSp>
        <p:cxnSp>
          <p:nvCxnSpPr>
            <p:cNvPr id="13332" name="AutoShape 20"/>
            <p:cNvCxnSpPr>
              <a:cxnSpLocks noChangeShapeType="1"/>
              <a:stCxn id="13322" idx="6"/>
              <a:endCxn id="13318" idx="1"/>
            </p:cNvCxnSpPr>
            <p:nvPr/>
          </p:nvCxnSpPr>
          <p:spPr bwMode="auto">
            <a:xfrm flipV="1">
              <a:off x="3095" y="2760"/>
              <a:ext cx="1044" cy="866"/>
            </a:xfrm>
            <a:prstGeom prst="straightConnector1">
              <a:avLst/>
            </a:prstGeom>
            <a:noFill/>
            <a:ln w="9525">
              <a:solidFill>
                <a:schemeClr val="tx1"/>
              </a:solidFill>
              <a:round/>
              <a:headEnd/>
              <a:tailEnd/>
            </a:ln>
            <a:effectLst/>
          </p:spPr>
        </p:cxnSp>
        <p:cxnSp>
          <p:nvCxnSpPr>
            <p:cNvPr id="13333" name="AutoShape 21"/>
            <p:cNvCxnSpPr>
              <a:cxnSpLocks noChangeShapeType="1"/>
              <a:stCxn id="13323" idx="6"/>
              <a:endCxn id="13318" idx="1"/>
            </p:cNvCxnSpPr>
            <p:nvPr/>
          </p:nvCxnSpPr>
          <p:spPr bwMode="auto">
            <a:xfrm flipV="1">
              <a:off x="3095" y="2760"/>
              <a:ext cx="1044" cy="1148"/>
            </a:xfrm>
            <a:prstGeom prst="straightConnector1">
              <a:avLst/>
            </a:prstGeom>
            <a:noFill/>
            <a:ln w="9525">
              <a:solidFill>
                <a:schemeClr val="tx1"/>
              </a:solidFill>
              <a:round/>
              <a:headEnd/>
              <a:tailEnd/>
            </a:ln>
            <a:effectLst/>
          </p:spPr>
        </p:cxnSp>
        <p:sp>
          <p:nvSpPr>
            <p:cNvPr id="13334" name="Text Box 22"/>
            <p:cNvSpPr txBox="1">
              <a:spLocks noChangeArrowheads="1"/>
            </p:cNvSpPr>
            <p:nvPr/>
          </p:nvSpPr>
          <p:spPr bwMode="auto">
            <a:xfrm>
              <a:off x="2773" y="1171"/>
              <a:ext cx="454" cy="250"/>
            </a:xfrm>
            <a:prstGeom prst="rect">
              <a:avLst/>
            </a:prstGeom>
            <a:noFill/>
            <a:ln w="9525">
              <a:noFill/>
              <a:miter lim="800000"/>
              <a:headEnd/>
              <a:tailEnd/>
            </a:ln>
            <a:effectLst/>
          </p:spPr>
          <p:txBody>
            <a:bodyPr wrap="none">
              <a:prstTxWarp prst="textNoShape">
                <a:avLst/>
              </a:prstTxWarp>
              <a:spAutoFit/>
            </a:bodyPr>
            <a:lstStyle/>
            <a:p>
              <a:pPr algn="ctr"/>
              <a:r>
                <a:rPr lang="en-US" sz="2000"/>
                <a:t>cues</a:t>
              </a:r>
            </a:p>
          </p:txBody>
        </p:sp>
        <p:sp>
          <p:nvSpPr>
            <p:cNvPr id="13336" name="Oval 24"/>
            <p:cNvSpPr>
              <a:spLocks noChangeArrowheads="1"/>
            </p:cNvSpPr>
            <p:nvPr/>
          </p:nvSpPr>
          <p:spPr bwMode="auto">
            <a:xfrm>
              <a:off x="2914" y="2367"/>
              <a:ext cx="181" cy="181"/>
            </a:xfrm>
            <a:prstGeom prst="ellipse">
              <a:avLst/>
            </a:prstGeom>
            <a:solidFill>
              <a:srgbClr val="FFCC99"/>
            </a:solidFill>
            <a:ln w="9525">
              <a:solidFill>
                <a:schemeClr val="tx1"/>
              </a:solidFill>
              <a:round/>
              <a:headEnd/>
              <a:tailEnd/>
            </a:ln>
            <a:effectLst/>
          </p:spPr>
          <p:txBody>
            <a:bodyPr wrap="none" anchor="ctr">
              <a:prstTxWarp prst="textNoShape">
                <a:avLst/>
              </a:prstTxWarp>
            </a:bodyPr>
            <a:lstStyle/>
            <a:p>
              <a:endParaRPr lang="en-US"/>
            </a:p>
          </p:txBody>
        </p:sp>
        <p:sp>
          <p:nvSpPr>
            <p:cNvPr id="13337" name="Oval 25"/>
            <p:cNvSpPr>
              <a:spLocks noChangeArrowheads="1"/>
            </p:cNvSpPr>
            <p:nvPr/>
          </p:nvSpPr>
          <p:spPr bwMode="auto">
            <a:xfrm>
              <a:off x="2914" y="2649"/>
              <a:ext cx="181" cy="181"/>
            </a:xfrm>
            <a:prstGeom prst="ellipse">
              <a:avLst/>
            </a:prstGeom>
            <a:solidFill>
              <a:srgbClr val="FFCC99"/>
            </a:solidFill>
            <a:ln w="9525">
              <a:solidFill>
                <a:schemeClr val="tx1"/>
              </a:solidFill>
              <a:round/>
              <a:headEnd/>
              <a:tailEnd/>
            </a:ln>
            <a:effectLst/>
          </p:spPr>
          <p:txBody>
            <a:bodyPr wrap="none" anchor="ctr">
              <a:prstTxWarp prst="textNoShape">
                <a:avLst/>
              </a:prstTxWarp>
            </a:bodyPr>
            <a:lstStyle/>
            <a:p>
              <a:endParaRPr lang="en-US"/>
            </a:p>
          </p:txBody>
        </p:sp>
        <p:sp>
          <p:nvSpPr>
            <p:cNvPr id="13339" name="Oval 27"/>
            <p:cNvSpPr>
              <a:spLocks noChangeArrowheads="1"/>
            </p:cNvSpPr>
            <p:nvPr/>
          </p:nvSpPr>
          <p:spPr bwMode="auto">
            <a:xfrm>
              <a:off x="2914" y="2015"/>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3340" name="Oval 28"/>
            <p:cNvSpPr>
              <a:spLocks noChangeArrowheads="1"/>
            </p:cNvSpPr>
            <p:nvPr/>
          </p:nvSpPr>
          <p:spPr bwMode="auto">
            <a:xfrm>
              <a:off x="2914" y="2931"/>
              <a:ext cx="181" cy="181"/>
            </a:xfrm>
            <a:prstGeom prst="ellipse">
              <a:avLst/>
            </a:prstGeom>
            <a:solidFill>
              <a:srgbClr val="FFCC99"/>
            </a:solidFill>
            <a:ln w="9525">
              <a:solidFill>
                <a:schemeClr val="tx1"/>
              </a:solidFill>
              <a:round/>
              <a:headEnd/>
              <a:tailEnd/>
            </a:ln>
            <a:effectLst/>
          </p:spPr>
          <p:txBody>
            <a:bodyPr wrap="none" anchor="ctr">
              <a:prstTxWarp prst="textNoShape">
                <a:avLst/>
              </a:prstTxWarp>
            </a:bodyPr>
            <a:lstStyle/>
            <a:p>
              <a:endParaRPr lang="en-US"/>
            </a:p>
          </p:txBody>
        </p:sp>
        <p:cxnSp>
          <p:nvCxnSpPr>
            <p:cNvPr id="13343" name="AutoShape 31"/>
            <p:cNvCxnSpPr>
              <a:cxnSpLocks noChangeShapeType="1"/>
              <a:stCxn id="13317" idx="3"/>
              <a:endCxn id="13336" idx="2"/>
            </p:cNvCxnSpPr>
            <p:nvPr/>
          </p:nvCxnSpPr>
          <p:spPr bwMode="auto">
            <a:xfrm flipV="1">
              <a:off x="1871" y="2458"/>
              <a:ext cx="1043" cy="302"/>
            </a:xfrm>
            <a:prstGeom prst="straightConnector1">
              <a:avLst/>
            </a:prstGeom>
            <a:noFill/>
            <a:ln w="9525">
              <a:solidFill>
                <a:schemeClr val="tx1"/>
              </a:solidFill>
              <a:round/>
              <a:headEnd/>
              <a:tailEnd/>
            </a:ln>
            <a:effectLst/>
          </p:spPr>
        </p:cxnSp>
        <p:cxnSp>
          <p:nvCxnSpPr>
            <p:cNvPr id="13344" name="AutoShape 32"/>
            <p:cNvCxnSpPr>
              <a:cxnSpLocks noChangeShapeType="1"/>
              <a:stCxn id="13317" idx="3"/>
              <a:endCxn id="13339" idx="2"/>
            </p:cNvCxnSpPr>
            <p:nvPr/>
          </p:nvCxnSpPr>
          <p:spPr bwMode="auto">
            <a:xfrm flipV="1">
              <a:off x="1871" y="2106"/>
              <a:ext cx="1043" cy="654"/>
            </a:xfrm>
            <a:prstGeom prst="straightConnector1">
              <a:avLst/>
            </a:prstGeom>
            <a:noFill/>
            <a:ln w="9525">
              <a:solidFill>
                <a:schemeClr val="tx1"/>
              </a:solidFill>
              <a:round/>
              <a:headEnd/>
              <a:tailEnd/>
            </a:ln>
            <a:effectLst/>
          </p:spPr>
        </p:cxnSp>
        <p:cxnSp>
          <p:nvCxnSpPr>
            <p:cNvPr id="13345" name="AutoShape 33"/>
            <p:cNvCxnSpPr>
              <a:cxnSpLocks noChangeShapeType="1"/>
              <a:stCxn id="13317" idx="3"/>
              <a:endCxn id="13337" idx="2"/>
            </p:cNvCxnSpPr>
            <p:nvPr/>
          </p:nvCxnSpPr>
          <p:spPr bwMode="auto">
            <a:xfrm flipV="1">
              <a:off x="1871" y="2740"/>
              <a:ext cx="1043" cy="20"/>
            </a:xfrm>
            <a:prstGeom prst="straightConnector1">
              <a:avLst/>
            </a:prstGeom>
            <a:noFill/>
            <a:ln w="9525">
              <a:solidFill>
                <a:schemeClr val="tx1"/>
              </a:solidFill>
              <a:round/>
              <a:headEnd/>
              <a:tailEnd/>
            </a:ln>
            <a:effectLst/>
          </p:spPr>
        </p:cxnSp>
        <p:cxnSp>
          <p:nvCxnSpPr>
            <p:cNvPr id="13346" name="AutoShape 34"/>
            <p:cNvCxnSpPr>
              <a:cxnSpLocks noChangeShapeType="1"/>
              <a:stCxn id="13337" idx="6"/>
              <a:endCxn id="13318" idx="1"/>
            </p:cNvCxnSpPr>
            <p:nvPr/>
          </p:nvCxnSpPr>
          <p:spPr bwMode="auto">
            <a:xfrm>
              <a:off x="3095" y="2740"/>
              <a:ext cx="1044" cy="20"/>
            </a:xfrm>
            <a:prstGeom prst="straightConnector1">
              <a:avLst/>
            </a:prstGeom>
            <a:noFill/>
            <a:ln w="9525">
              <a:solidFill>
                <a:schemeClr val="tx1"/>
              </a:solidFill>
              <a:round/>
              <a:headEnd/>
              <a:tailEnd/>
            </a:ln>
            <a:effectLst/>
          </p:spPr>
        </p:cxnSp>
        <p:cxnSp>
          <p:nvCxnSpPr>
            <p:cNvPr id="13347" name="AutoShape 35"/>
            <p:cNvCxnSpPr>
              <a:cxnSpLocks noChangeShapeType="1"/>
              <a:stCxn id="13336" idx="6"/>
              <a:endCxn id="13318" idx="1"/>
            </p:cNvCxnSpPr>
            <p:nvPr/>
          </p:nvCxnSpPr>
          <p:spPr bwMode="auto">
            <a:xfrm>
              <a:off x="3095" y="2458"/>
              <a:ext cx="1044" cy="302"/>
            </a:xfrm>
            <a:prstGeom prst="straightConnector1">
              <a:avLst/>
            </a:prstGeom>
            <a:noFill/>
            <a:ln w="9525">
              <a:solidFill>
                <a:schemeClr val="tx1"/>
              </a:solidFill>
              <a:round/>
              <a:headEnd/>
              <a:tailEnd/>
            </a:ln>
            <a:effectLst/>
          </p:spPr>
        </p:cxnSp>
        <p:cxnSp>
          <p:nvCxnSpPr>
            <p:cNvPr id="13348" name="AutoShape 36"/>
            <p:cNvCxnSpPr>
              <a:cxnSpLocks noChangeShapeType="1"/>
              <a:stCxn id="13340" idx="6"/>
              <a:endCxn id="13318" idx="1"/>
            </p:cNvCxnSpPr>
            <p:nvPr/>
          </p:nvCxnSpPr>
          <p:spPr bwMode="auto">
            <a:xfrm flipV="1">
              <a:off x="3095" y="2760"/>
              <a:ext cx="1044" cy="262"/>
            </a:xfrm>
            <a:prstGeom prst="straightConnector1">
              <a:avLst/>
            </a:prstGeom>
            <a:noFill/>
            <a:ln w="9525">
              <a:solidFill>
                <a:schemeClr val="tx1"/>
              </a:solidFill>
              <a:round/>
              <a:headEnd/>
              <a:tailEnd/>
            </a:ln>
            <a:effectLst/>
          </p:spPr>
        </p:cxnSp>
        <p:cxnSp>
          <p:nvCxnSpPr>
            <p:cNvPr id="13349" name="AutoShape 37"/>
            <p:cNvCxnSpPr>
              <a:cxnSpLocks noChangeShapeType="1"/>
              <a:stCxn id="13340" idx="2"/>
              <a:endCxn id="13317" idx="3"/>
            </p:cNvCxnSpPr>
            <p:nvPr/>
          </p:nvCxnSpPr>
          <p:spPr bwMode="auto">
            <a:xfrm flipH="1" flipV="1">
              <a:off x="1871" y="2760"/>
              <a:ext cx="1043" cy="262"/>
            </a:xfrm>
            <a:prstGeom prst="straightConnector1">
              <a:avLst/>
            </a:prstGeom>
            <a:noFill/>
            <a:ln w="9525">
              <a:solidFill>
                <a:schemeClr val="tx1"/>
              </a:solidFill>
              <a:round/>
              <a:headEnd/>
              <a:tailEnd/>
            </a:ln>
            <a:effectLst/>
          </p:spPr>
        </p:cxnSp>
        <p:cxnSp>
          <p:nvCxnSpPr>
            <p:cNvPr id="13350" name="AutoShape 38"/>
            <p:cNvCxnSpPr>
              <a:cxnSpLocks noChangeShapeType="1"/>
              <a:stCxn id="13339" idx="6"/>
              <a:endCxn id="13318" idx="1"/>
            </p:cNvCxnSpPr>
            <p:nvPr/>
          </p:nvCxnSpPr>
          <p:spPr bwMode="auto">
            <a:xfrm>
              <a:off x="3095" y="2106"/>
              <a:ext cx="1044" cy="654"/>
            </a:xfrm>
            <a:prstGeom prst="straightConnector1">
              <a:avLst/>
            </a:prstGeom>
            <a:noFill/>
            <a:ln w="9525">
              <a:solidFill>
                <a:schemeClr val="tx1"/>
              </a:solidFill>
              <a:round/>
              <a:headEnd/>
              <a:tailEnd/>
            </a:ln>
            <a:effectLst/>
          </p:spPr>
        </p:cxnSp>
      </p:grpSp>
      <p:sp>
        <p:nvSpPr>
          <p:cNvPr id="13314" name="Rectangle 2"/>
          <p:cNvSpPr>
            <a:spLocks noGrp="1" noChangeArrowheads="1"/>
          </p:cNvSpPr>
          <p:nvPr>
            <p:ph type="title"/>
          </p:nvPr>
        </p:nvSpPr>
        <p:spPr>
          <a:xfrm>
            <a:off x="304800" y="152400"/>
            <a:ext cx="7772400" cy="1143000"/>
          </a:xfrm>
        </p:spPr>
        <p:txBody>
          <a:bodyPr/>
          <a:lstStyle/>
          <a:p>
            <a:r>
              <a:rPr lang="en-US" sz="4000"/>
              <a:t>Emotional communication </a:t>
            </a:r>
            <a:br>
              <a:rPr lang="en-US" sz="4000"/>
            </a:br>
            <a:r>
              <a:rPr lang="en-US" sz="4000"/>
              <a:t>and </a:t>
            </a:r>
            <a:r>
              <a:rPr lang="fr-CH"/>
              <a:t>t</a:t>
            </a:r>
            <a:r>
              <a:rPr lang="fr-CH"/>
              <a:t>he Brunswikian Lens </a:t>
            </a:r>
            <a:endParaRPr lang="en-US" sz="4000"/>
          </a:p>
        </p:txBody>
      </p:sp>
      <p:grpSp>
        <p:nvGrpSpPr>
          <p:cNvPr id="3" name="Group 69"/>
          <p:cNvGrpSpPr>
            <a:grpSpLocks/>
          </p:cNvGrpSpPr>
          <p:nvPr/>
        </p:nvGrpSpPr>
        <p:grpSpPr bwMode="auto">
          <a:xfrm>
            <a:off x="476250" y="5067300"/>
            <a:ext cx="8412163" cy="1511300"/>
            <a:chOff x="300" y="3192"/>
            <a:chExt cx="5299" cy="952"/>
          </a:xfrm>
        </p:grpSpPr>
        <p:grpSp>
          <p:nvGrpSpPr>
            <p:cNvPr id="4" name="Group 48"/>
            <p:cNvGrpSpPr>
              <a:grpSpLocks/>
            </p:cNvGrpSpPr>
            <p:nvPr/>
          </p:nvGrpSpPr>
          <p:grpSpPr bwMode="auto">
            <a:xfrm>
              <a:off x="300" y="3192"/>
              <a:ext cx="1831" cy="952"/>
              <a:chOff x="120" y="2942"/>
              <a:chExt cx="1831" cy="952"/>
            </a:xfrm>
          </p:grpSpPr>
          <p:sp>
            <p:nvSpPr>
              <p:cNvPr id="13354" name="Text Box 42"/>
              <p:cNvSpPr txBox="1">
                <a:spLocks noChangeArrowheads="1"/>
              </p:cNvSpPr>
              <p:nvPr/>
            </p:nvSpPr>
            <p:spPr bwMode="auto">
              <a:xfrm>
                <a:off x="643" y="3210"/>
                <a:ext cx="1308" cy="231"/>
              </a:xfrm>
              <a:prstGeom prst="rect">
                <a:avLst/>
              </a:prstGeom>
              <a:noFill/>
              <a:ln w="9525">
                <a:noFill/>
                <a:miter lim="800000"/>
                <a:headEnd/>
                <a:tailEnd/>
              </a:ln>
              <a:effectLst/>
            </p:spPr>
            <p:txBody>
              <a:bodyPr wrap="none">
                <a:prstTxWarp prst="textNoShape">
                  <a:avLst/>
                </a:prstTxWarp>
                <a:spAutoFit/>
              </a:bodyPr>
              <a:lstStyle/>
              <a:p>
                <a:r>
                  <a:rPr lang="en-US" i="1"/>
                  <a:t>expressed anger ?</a:t>
                </a:r>
              </a:p>
            </p:txBody>
          </p:sp>
          <p:graphicFrame>
            <p:nvGraphicFramePr>
              <p:cNvPr id="13355" name="Object 43"/>
              <p:cNvGraphicFramePr>
                <a:graphicFrameLocks noChangeAspect="1"/>
              </p:cNvGraphicFramePr>
              <p:nvPr/>
            </p:nvGraphicFramePr>
            <p:xfrm>
              <a:off x="351" y="2942"/>
              <a:ext cx="382" cy="723"/>
            </p:xfrm>
            <a:graphic>
              <a:graphicData uri="http://schemas.openxmlformats.org/presentationml/2006/ole">
                <p:oleObj spid="_x0000_s296962" name="Photo Editor Photo" r:id="rId3" imgW="1409897" imgH="2534004" progId="">
                  <p:embed/>
                </p:oleObj>
              </a:graphicData>
            </a:graphic>
          </p:graphicFrame>
          <p:sp>
            <p:nvSpPr>
              <p:cNvPr id="13356" name="Text Box 44"/>
              <p:cNvSpPr txBox="1">
                <a:spLocks noChangeArrowheads="1"/>
              </p:cNvSpPr>
              <p:nvPr/>
            </p:nvSpPr>
            <p:spPr bwMode="auto">
              <a:xfrm>
                <a:off x="120" y="3644"/>
                <a:ext cx="694" cy="250"/>
              </a:xfrm>
              <a:prstGeom prst="rect">
                <a:avLst/>
              </a:prstGeom>
              <a:noFill/>
              <a:ln w="9525">
                <a:noFill/>
                <a:miter lim="800000"/>
                <a:headEnd/>
                <a:tailEnd/>
              </a:ln>
              <a:effectLst/>
            </p:spPr>
            <p:txBody>
              <a:bodyPr wrap="none">
                <a:prstTxWarp prst="textNoShape">
                  <a:avLst/>
                </a:prstTxWarp>
                <a:spAutoFit/>
              </a:bodyPr>
              <a:lstStyle/>
              <a:p>
                <a:r>
                  <a:rPr lang="fr-CH" sz="2000"/>
                  <a:t>encoder</a:t>
                </a:r>
                <a:endParaRPr lang="en-GB" sz="2000"/>
              </a:p>
            </p:txBody>
          </p:sp>
        </p:grpSp>
        <p:grpSp>
          <p:nvGrpSpPr>
            <p:cNvPr id="5" name="Group 60"/>
            <p:cNvGrpSpPr>
              <a:grpSpLocks/>
            </p:cNvGrpSpPr>
            <p:nvPr/>
          </p:nvGrpSpPr>
          <p:grpSpPr bwMode="auto">
            <a:xfrm>
              <a:off x="4069" y="3307"/>
              <a:ext cx="1530" cy="837"/>
              <a:chOff x="4059" y="3137"/>
              <a:chExt cx="1530" cy="837"/>
            </a:xfrm>
          </p:grpSpPr>
          <p:pic>
            <p:nvPicPr>
              <p:cNvPr id="13357" name="Picture 45" descr="doggie1"/>
              <p:cNvPicPr>
                <a:picLocks noChangeAspect="1" noChangeArrowheads="1"/>
              </p:cNvPicPr>
              <p:nvPr/>
            </p:nvPicPr>
            <p:blipFill>
              <a:blip r:embed="rId4"/>
              <a:srcRect/>
              <a:stretch>
                <a:fillRect/>
              </a:stretch>
            </p:blipFill>
            <p:spPr bwMode="auto">
              <a:xfrm>
                <a:off x="4971" y="3137"/>
                <a:ext cx="538" cy="578"/>
              </a:xfrm>
              <a:prstGeom prst="rect">
                <a:avLst/>
              </a:prstGeom>
              <a:noFill/>
            </p:spPr>
          </p:pic>
          <p:sp>
            <p:nvSpPr>
              <p:cNvPr id="13358" name="Text Box 46"/>
              <p:cNvSpPr txBox="1">
                <a:spLocks noChangeArrowheads="1"/>
              </p:cNvSpPr>
              <p:nvPr/>
            </p:nvSpPr>
            <p:spPr bwMode="auto">
              <a:xfrm>
                <a:off x="4895" y="3724"/>
                <a:ext cx="694" cy="250"/>
              </a:xfrm>
              <a:prstGeom prst="rect">
                <a:avLst/>
              </a:prstGeom>
              <a:noFill/>
              <a:ln w="9525">
                <a:noFill/>
                <a:miter lim="800000"/>
                <a:headEnd/>
                <a:tailEnd/>
              </a:ln>
              <a:effectLst/>
            </p:spPr>
            <p:txBody>
              <a:bodyPr wrap="none">
                <a:prstTxWarp prst="textNoShape">
                  <a:avLst/>
                </a:prstTxWarp>
                <a:spAutoFit/>
              </a:bodyPr>
              <a:lstStyle/>
              <a:p>
                <a:r>
                  <a:rPr lang="fr-CH" sz="2000"/>
                  <a:t>decoder</a:t>
                </a:r>
                <a:endParaRPr lang="en-GB" sz="2000"/>
              </a:p>
            </p:txBody>
          </p:sp>
          <p:sp>
            <p:nvSpPr>
              <p:cNvPr id="13359" name="Text Box 47"/>
              <p:cNvSpPr txBox="1">
                <a:spLocks noChangeArrowheads="1"/>
              </p:cNvSpPr>
              <p:nvPr/>
            </p:nvSpPr>
            <p:spPr bwMode="auto">
              <a:xfrm>
                <a:off x="4059" y="3286"/>
                <a:ext cx="948" cy="404"/>
              </a:xfrm>
              <a:prstGeom prst="rect">
                <a:avLst/>
              </a:prstGeom>
              <a:noFill/>
              <a:ln w="9525">
                <a:noFill/>
                <a:miter lim="800000"/>
                <a:headEnd/>
                <a:tailEnd/>
              </a:ln>
              <a:effectLst/>
            </p:spPr>
            <p:txBody>
              <a:bodyPr wrap="none">
                <a:prstTxWarp prst="textNoShape">
                  <a:avLst/>
                </a:prstTxWarp>
                <a:spAutoFit/>
              </a:bodyPr>
              <a:lstStyle/>
              <a:p>
                <a:r>
                  <a:rPr lang="en-US" i="1"/>
                  <a:t>perception of</a:t>
                </a:r>
                <a:br>
                  <a:rPr lang="en-US" i="1"/>
                </a:br>
                <a:r>
                  <a:rPr lang="en-US" i="1"/>
                  <a:t>anger?</a:t>
                </a:r>
              </a:p>
            </p:txBody>
          </p:sp>
        </p:grpSp>
      </p:grpSp>
      <p:grpSp>
        <p:nvGrpSpPr>
          <p:cNvPr id="6" name="Group 64"/>
          <p:cNvGrpSpPr>
            <a:grpSpLocks/>
          </p:cNvGrpSpPr>
          <p:nvPr/>
        </p:nvGrpSpPr>
        <p:grpSpPr bwMode="auto">
          <a:xfrm>
            <a:off x="190500" y="1433513"/>
            <a:ext cx="3711575" cy="2614612"/>
            <a:chOff x="110" y="903"/>
            <a:chExt cx="2338" cy="1647"/>
          </a:xfrm>
        </p:grpSpPr>
        <p:sp>
          <p:nvSpPr>
            <p:cNvPr id="13375" name="Rectangle 63"/>
            <p:cNvSpPr>
              <a:spLocks noChangeArrowheads="1"/>
            </p:cNvSpPr>
            <p:nvPr/>
          </p:nvSpPr>
          <p:spPr bwMode="auto">
            <a:xfrm>
              <a:off x="115" y="903"/>
              <a:ext cx="2333" cy="1517"/>
            </a:xfrm>
            <a:prstGeom prst="rect">
              <a:avLst/>
            </a:prstGeom>
            <a:solidFill>
              <a:srgbClr val="DEF1F2"/>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7" name="Group 59"/>
            <p:cNvGrpSpPr>
              <a:grpSpLocks/>
            </p:cNvGrpSpPr>
            <p:nvPr/>
          </p:nvGrpSpPr>
          <p:grpSpPr bwMode="auto">
            <a:xfrm>
              <a:off x="110" y="1220"/>
              <a:ext cx="2327" cy="1330"/>
              <a:chOff x="3433" y="840"/>
              <a:chExt cx="2327" cy="1330"/>
            </a:xfrm>
          </p:grpSpPr>
          <p:grpSp>
            <p:nvGrpSpPr>
              <p:cNvPr id="8" name="Group 54"/>
              <p:cNvGrpSpPr>
                <a:grpSpLocks/>
              </p:cNvGrpSpPr>
              <p:nvPr/>
            </p:nvGrpSpPr>
            <p:grpSpPr bwMode="auto">
              <a:xfrm>
                <a:off x="3433" y="933"/>
                <a:ext cx="1173" cy="1043"/>
                <a:chOff x="293" y="1239"/>
                <a:chExt cx="1173" cy="1043"/>
              </a:xfrm>
            </p:grpSpPr>
            <p:sp>
              <p:nvSpPr>
                <p:cNvPr id="13351" name="Rectangle 39"/>
                <p:cNvSpPr>
                  <a:spLocks noChangeArrowheads="1"/>
                </p:cNvSpPr>
                <p:nvPr/>
              </p:nvSpPr>
              <p:spPr bwMode="auto">
                <a:xfrm>
                  <a:off x="293" y="1239"/>
                  <a:ext cx="820" cy="231"/>
                </a:xfrm>
                <a:prstGeom prst="rect">
                  <a:avLst/>
                </a:prstGeom>
                <a:noFill/>
                <a:ln w="9525">
                  <a:noFill/>
                  <a:miter lim="800000"/>
                  <a:headEnd/>
                  <a:tailEnd/>
                </a:ln>
                <a:effectLst/>
              </p:spPr>
              <p:txBody>
                <a:bodyPr wrap="none">
                  <a:prstTxWarp prst="textNoShape">
                    <a:avLst/>
                  </a:prstTxWarp>
                  <a:spAutoFit/>
                </a:bodyPr>
                <a:lstStyle/>
                <a:p>
                  <a:r>
                    <a:rPr lang="en-US"/>
                    <a:t>Vocal cues</a:t>
                  </a:r>
                </a:p>
              </p:txBody>
            </p:sp>
            <p:sp>
              <p:nvSpPr>
                <p:cNvPr id="13352" name="Rectangle 40"/>
                <p:cNvSpPr>
                  <a:spLocks noChangeArrowheads="1"/>
                </p:cNvSpPr>
                <p:nvPr/>
              </p:nvSpPr>
              <p:spPr bwMode="auto">
                <a:xfrm>
                  <a:off x="293" y="1517"/>
                  <a:ext cx="844" cy="231"/>
                </a:xfrm>
                <a:prstGeom prst="rect">
                  <a:avLst/>
                </a:prstGeom>
                <a:noFill/>
                <a:ln w="9525">
                  <a:noFill/>
                  <a:miter lim="800000"/>
                  <a:headEnd/>
                  <a:tailEnd/>
                </a:ln>
                <a:effectLst/>
              </p:spPr>
              <p:txBody>
                <a:bodyPr wrap="none">
                  <a:prstTxWarp prst="textNoShape">
                    <a:avLst/>
                  </a:prstTxWarp>
                  <a:spAutoFit/>
                </a:bodyPr>
                <a:lstStyle/>
                <a:p>
                  <a:r>
                    <a:rPr lang="en-US"/>
                    <a:t>Facial cues</a:t>
                  </a:r>
                </a:p>
              </p:txBody>
            </p:sp>
            <p:sp>
              <p:nvSpPr>
                <p:cNvPr id="13353" name="Rectangle 41"/>
                <p:cNvSpPr>
                  <a:spLocks noChangeArrowheads="1"/>
                </p:cNvSpPr>
                <p:nvPr/>
              </p:nvSpPr>
              <p:spPr bwMode="auto">
                <a:xfrm>
                  <a:off x="293" y="1795"/>
                  <a:ext cx="700" cy="231"/>
                </a:xfrm>
                <a:prstGeom prst="rect">
                  <a:avLst/>
                </a:prstGeom>
                <a:noFill/>
                <a:ln w="9525">
                  <a:noFill/>
                  <a:miter lim="800000"/>
                  <a:headEnd/>
                  <a:tailEnd/>
                </a:ln>
                <a:effectLst/>
              </p:spPr>
              <p:txBody>
                <a:bodyPr wrap="none">
                  <a:prstTxWarp prst="textNoShape">
                    <a:avLst/>
                  </a:prstTxWarp>
                  <a:spAutoFit/>
                </a:bodyPr>
                <a:lstStyle/>
                <a:p>
                  <a:r>
                    <a:rPr lang="en-US"/>
                    <a:t>Gestures</a:t>
                  </a:r>
                </a:p>
              </p:txBody>
            </p:sp>
            <p:sp>
              <p:nvSpPr>
                <p:cNvPr id="13362" name="Oval 50"/>
                <p:cNvSpPr>
                  <a:spLocks noChangeArrowheads="1"/>
                </p:cNvSpPr>
                <p:nvPr/>
              </p:nvSpPr>
              <p:spPr bwMode="auto">
                <a:xfrm>
                  <a:off x="1285" y="1250"/>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3363" name="Oval 51"/>
                <p:cNvSpPr>
                  <a:spLocks noChangeArrowheads="1"/>
                </p:cNvSpPr>
                <p:nvPr/>
              </p:nvSpPr>
              <p:spPr bwMode="auto">
                <a:xfrm>
                  <a:off x="1285" y="1537"/>
                  <a:ext cx="181" cy="181"/>
                </a:xfrm>
                <a:prstGeom prst="ellipse">
                  <a:avLst/>
                </a:prstGeom>
                <a:solidFill>
                  <a:srgbClr val="FFCC99"/>
                </a:solidFill>
                <a:ln w="9525">
                  <a:solidFill>
                    <a:schemeClr val="tx1"/>
                  </a:solidFill>
                  <a:round/>
                  <a:headEnd/>
                  <a:tailEnd/>
                </a:ln>
                <a:effectLst/>
              </p:spPr>
              <p:txBody>
                <a:bodyPr wrap="none" anchor="ctr">
                  <a:prstTxWarp prst="textNoShape">
                    <a:avLst/>
                  </a:prstTxWarp>
                </a:bodyPr>
                <a:lstStyle/>
                <a:p>
                  <a:endParaRPr lang="en-US"/>
                </a:p>
              </p:txBody>
            </p:sp>
            <p:sp>
              <p:nvSpPr>
                <p:cNvPr id="13364" name="Oval 52"/>
                <p:cNvSpPr>
                  <a:spLocks noChangeArrowheads="1"/>
                </p:cNvSpPr>
                <p:nvPr/>
              </p:nvSpPr>
              <p:spPr bwMode="auto">
                <a:xfrm>
                  <a:off x="1285" y="1824"/>
                  <a:ext cx="181" cy="181"/>
                </a:xfrm>
                <a:prstGeom prst="ellipse">
                  <a:avLst/>
                </a:prstGeom>
                <a:solidFill>
                  <a:srgbClr val="CCFFCC"/>
                </a:solidFill>
                <a:ln w="9525">
                  <a:solidFill>
                    <a:schemeClr val="tx1"/>
                  </a:solidFill>
                  <a:round/>
                  <a:headEnd/>
                  <a:tailEnd/>
                </a:ln>
                <a:effectLst/>
              </p:spPr>
              <p:txBody>
                <a:bodyPr wrap="none" anchor="ctr">
                  <a:prstTxWarp prst="textNoShape">
                    <a:avLst/>
                  </a:prstTxWarp>
                </a:bodyPr>
                <a:lstStyle/>
                <a:p>
                  <a:endParaRPr lang="en-US"/>
                </a:p>
              </p:txBody>
            </p:sp>
            <p:sp>
              <p:nvSpPr>
                <p:cNvPr id="13365" name="Rectangle 53"/>
                <p:cNvSpPr>
                  <a:spLocks noChangeArrowheads="1"/>
                </p:cNvSpPr>
                <p:nvPr/>
              </p:nvSpPr>
              <p:spPr bwMode="auto">
                <a:xfrm>
                  <a:off x="299" y="2051"/>
                  <a:ext cx="1004" cy="231"/>
                </a:xfrm>
                <a:prstGeom prst="rect">
                  <a:avLst/>
                </a:prstGeom>
                <a:noFill/>
                <a:ln w="9525">
                  <a:noFill/>
                  <a:miter lim="800000"/>
                  <a:headEnd/>
                  <a:tailEnd/>
                </a:ln>
                <a:effectLst/>
              </p:spPr>
              <p:txBody>
                <a:bodyPr wrap="none">
                  <a:prstTxWarp prst="textNoShape">
                    <a:avLst/>
                  </a:prstTxWarp>
                  <a:spAutoFit/>
                </a:bodyPr>
                <a:lstStyle/>
                <a:p>
                  <a:r>
                    <a:rPr lang="en-US"/>
                    <a:t>Other cues …</a:t>
                  </a:r>
                </a:p>
              </p:txBody>
            </p:sp>
          </p:grpSp>
          <p:sp>
            <p:nvSpPr>
              <p:cNvPr id="13370" name="Text Box 58"/>
              <p:cNvSpPr txBox="1">
                <a:spLocks noChangeArrowheads="1"/>
              </p:cNvSpPr>
              <p:nvPr/>
            </p:nvSpPr>
            <p:spPr bwMode="auto">
              <a:xfrm>
                <a:off x="4740" y="840"/>
                <a:ext cx="1020" cy="1330"/>
              </a:xfrm>
              <a:prstGeom prst="rect">
                <a:avLst/>
              </a:prstGeom>
              <a:noFill/>
              <a:ln w="9525">
                <a:noFill/>
                <a:miter lim="800000"/>
                <a:headEnd/>
                <a:tailEnd/>
              </a:ln>
              <a:effectLst/>
            </p:spPr>
            <p:txBody>
              <a:bodyPr wrap="none">
                <a:prstTxWarp prst="textNoShape">
                  <a:avLst/>
                </a:prstTxWarp>
                <a:spAutoFit/>
              </a:bodyPr>
              <a:lstStyle/>
              <a:p>
                <a:r>
                  <a:rPr lang="en-US" i="1"/>
                  <a:t>Loud voice</a:t>
                </a:r>
              </a:p>
              <a:p>
                <a:r>
                  <a:rPr lang="en-US" i="1"/>
                  <a:t>High pitched</a:t>
                </a:r>
              </a:p>
              <a:p>
                <a:pPr>
                  <a:spcBef>
                    <a:spcPct val="20000"/>
                  </a:spcBef>
                </a:pPr>
                <a:r>
                  <a:rPr lang="en-US" i="1"/>
                  <a:t>Frown</a:t>
                </a:r>
              </a:p>
              <a:p>
                <a:pPr>
                  <a:spcBef>
                    <a:spcPct val="65000"/>
                  </a:spcBef>
                </a:pPr>
                <a:r>
                  <a:rPr lang="en-US" i="1"/>
                  <a:t>Clenched fists</a:t>
                </a:r>
              </a:p>
              <a:p>
                <a:pPr>
                  <a:spcBef>
                    <a:spcPct val="50000"/>
                  </a:spcBef>
                </a:pPr>
                <a:r>
                  <a:rPr lang="en-US" i="1"/>
                  <a:t>Shaking</a:t>
                </a:r>
              </a:p>
              <a:p>
                <a:endParaRPr lang="en-US" i="1"/>
              </a:p>
            </p:txBody>
          </p:sp>
        </p:grpSp>
        <p:sp>
          <p:nvSpPr>
            <p:cNvPr id="13374" name="Text Box 62"/>
            <p:cNvSpPr txBox="1">
              <a:spLocks noChangeArrowheads="1"/>
            </p:cNvSpPr>
            <p:nvPr/>
          </p:nvSpPr>
          <p:spPr bwMode="auto">
            <a:xfrm>
              <a:off x="122" y="981"/>
              <a:ext cx="783" cy="250"/>
            </a:xfrm>
            <a:prstGeom prst="rect">
              <a:avLst/>
            </a:prstGeom>
            <a:noFill/>
            <a:ln w="9525">
              <a:noFill/>
              <a:miter lim="800000"/>
              <a:headEnd/>
              <a:tailEnd/>
            </a:ln>
            <a:effectLst/>
          </p:spPr>
          <p:txBody>
            <a:bodyPr wrap="none">
              <a:prstTxWarp prst="textNoShape">
                <a:avLst/>
              </a:prstTxWarp>
              <a:spAutoFit/>
            </a:bodyPr>
            <a:lstStyle/>
            <a:p>
              <a:r>
                <a:rPr lang="en-US" sz="2000" u="sng"/>
                <a:t>Example</a:t>
              </a:r>
              <a:r>
                <a:rPr lang="en-US" sz="2000"/>
                <a:t>:</a:t>
              </a:r>
            </a:p>
          </p:txBody>
        </p:sp>
      </p:grpSp>
      <p:sp>
        <p:nvSpPr>
          <p:cNvPr id="59" name="TextBox 58"/>
          <p:cNvSpPr txBox="1"/>
          <p:nvPr/>
        </p:nvSpPr>
        <p:spPr>
          <a:xfrm>
            <a:off x="647700" y="6400800"/>
            <a:ext cx="2405626" cy="338554"/>
          </a:xfrm>
          <a:prstGeom prst="rect">
            <a:avLst/>
          </a:prstGeom>
          <a:noFill/>
        </p:spPr>
        <p:txBody>
          <a:bodyPr wrap="none" rtlCol="0">
            <a:spAutoFit/>
          </a:bodyPr>
          <a:lstStyle/>
          <a:p>
            <a:r>
              <a:rPr lang="en-US"/>
              <a:t>slide from Tanja Baenziger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4000"/>
              <a:t>Implications for HCI</a:t>
            </a:r>
          </a:p>
        </p:txBody>
      </p:sp>
      <p:sp>
        <p:nvSpPr>
          <p:cNvPr id="14339" name="Rectangle 3"/>
          <p:cNvSpPr>
            <a:spLocks noGrp="1" noChangeArrowheads="1"/>
          </p:cNvSpPr>
          <p:nvPr>
            <p:ph type="body" idx="1"/>
          </p:nvPr>
        </p:nvSpPr>
        <p:spPr>
          <a:xfrm>
            <a:off x="457200" y="1600200"/>
            <a:ext cx="8229600" cy="1004888"/>
          </a:xfrm>
        </p:spPr>
        <p:txBody>
          <a:bodyPr/>
          <a:lstStyle/>
          <a:p>
            <a:r>
              <a:rPr lang="en-US" sz="2400"/>
              <a:t>If matching is low…</a:t>
            </a:r>
          </a:p>
        </p:txBody>
      </p:sp>
      <p:grpSp>
        <p:nvGrpSpPr>
          <p:cNvPr id="2" name="Group 29"/>
          <p:cNvGrpSpPr>
            <a:grpSpLocks/>
          </p:cNvGrpSpPr>
          <p:nvPr/>
        </p:nvGrpSpPr>
        <p:grpSpPr bwMode="auto">
          <a:xfrm>
            <a:off x="938213" y="1617663"/>
            <a:ext cx="7632700" cy="2833687"/>
            <a:chOff x="431" y="1299"/>
            <a:chExt cx="4808" cy="1785"/>
          </a:xfrm>
        </p:grpSpPr>
        <p:grpSp>
          <p:nvGrpSpPr>
            <p:cNvPr id="3" name="Group 4"/>
            <p:cNvGrpSpPr>
              <a:grpSpLocks/>
            </p:cNvGrpSpPr>
            <p:nvPr/>
          </p:nvGrpSpPr>
          <p:grpSpPr bwMode="auto">
            <a:xfrm>
              <a:off x="431" y="1299"/>
              <a:ext cx="4808" cy="1529"/>
              <a:chOff x="431" y="1629"/>
              <a:chExt cx="4808" cy="1529"/>
            </a:xfrm>
          </p:grpSpPr>
          <p:sp>
            <p:nvSpPr>
              <p:cNvPr id="14341" name="Text Box 5"/>
              <p:cNvSpPr txBox="1">
                <a:spLocks noChangeArrowheads="1"/>
              </p:cNvSpPr>
              <p:nvPr/>
            </p:nvSpPr>
            <p:spPr bwMode="auto">
              <a:xfrm>
                <a:off x="431" y="2346"/>
                <a:ext cx="1270" cy="410"/>
              </a:xfrm>
              <a:prstGeom prst="rect">
                <a:avLst/>
              </a:prstGeom>
              <a:noFill/>
              <a:ln w="9525">
                <a:solidFill>
                  <a:schemeClr val="tx1"/>
                </a:solidFill>
                <a:miter lim="800000"/>
                <a:headEnd/>
                <a:tailEnd/>
              </a:ln>
              <a:effectLst/>
            </p:spPr>
            <p:txBody>
              <a:bodyPr>
                <a:prstTxWarp prst="textNoShape">
                  <a:avLst/>
                </a:prstTxWarp>
                <a:spAutoFit/>
              </a:bodyPr>
              <a:lstStyle/>
              <a:p>
                <a:pPr algn="ctr">
                  <a:spcBef>
                    <a:spcPct val="50000"/>
                  </a:spcBef>
                </a:pPr>
                <a:r>
                  <a:rPr lang="en-US"/>
                  <a:t>Expressed emotion </a:t>
                </a:r>
              </a:p>
            </p:txBody>
          </p:sp>
          <p:sp>
            <p:nvSpPr>
              <p:cNvPr id="14342" name="Text Box 6"/>
              <p:cNvSpPr txBox="1">
                <a:spLocks noChangeArrowheads="1"/>
              </p:cNvSpPr>
              <p:nvPr/>
            </p:nvSpPr>
            <p:spPr bwMode="auto">
              <a:xfrm>
                <a:off x="3969" y="2346"/>
                <a:ext cx="1270" cy="410"/>
              </a:xfrm>
              <a:prstGeom prst="rect">
                <a:avLst/>
              </a:prstGeom>
              <a:noFill/>
              <a:ln w="9525">
                <a:solidFill>
                  <a:schemeClr val="tx1"/>
                </a:solidFill>
                <a:miter lim="800000"/>
                <a:headEnd/>
                <a:tailEnd/>
              </a:ln>
              <a:effectLst/>
            </p:spPr>
            <p:txBody>
              <a:bodyPr>
                <a:prstTxWarp prst="textNoShape">
                  <a:avLst/>
                </a:prstTxWarp>
                <a:spAutoFit/>
              </a:bodyPr>
              <a:lstStyle/>
              <a:p>
                <a:pPr algn="ctr">
                  <a:spcBef>
                    <a:spcPct val="50000"/>
                  </a:spcBef>
                </a:pPr>
                <a:r>
                  <a:rPr lang="en-US"/>
                  <a:t>Emotional attribution</a:t>
                </a:r>
              </a:p>
            </p:txBody>
          </p:sp>
          <p:sp>
            <p:nvSpPr>
              <p:cNvPr id="14343" name="Oval 7"/>
              <p:cNvSpPr>
                <a:spLocks noChangeArrowheads="1"/>
              </p:cNvSpPr>
              <p:nvPr/>
            </p:nvSpPr>
            <p:spPr bwMode="auto">
              <a:xfrm>
                <a:off x="2744" y="1934"/>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4344" name="Oval 8"/>
              <p:cNvSpPr>
                <a:spLocks noChangeArrowheads="1"/>
              </p:cNvSpPr>
              <p:nvPr/>
            </p:nvSpPr>
            <p:spPr bwMode="auto">
              <a:xfrm>
                <a:off x="2744" y="2194"/>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4345" name="Oval 9"/>
              <p:cNvSpPr>
                <a:spLocks noChangeArrowheads="1"/>
              </p:cNvSpPr>
              <p:nvPr/>
            </p:nvSpPr>
            <p:spPr bwMode="auto">
              <a:xfrm>
                <a:off x="2744" y="2455"/>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4346" name="Oval 10"/>
              <p:cNvSpPr>
                <a:spLocks noChangeArrowheads="1"/>
              </p:cNvSpPr>
              <p:nvPr/>
            </p:nvSpPr>
            <p:spPr bwMode="auto">
              <a:xfrm>
                <a:off x="2744" y="2716"/>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14347" name="Oval 11"/>
              <p:cNvSpPr>
                <a:spLocks noChangeArrowheads="1"/>
              </p:cNvSpPr>
              <p:nvPr/>
            </p:nvSpPr>
            <p:spPr bwMode="auto">
              <a:xfrm>
                <a:off x="2744" y="2977"/>
                <a:ext cx="181" cy="181"/>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cxnSp>
            <p:nvCxnSpPr>
              <p:cNvPr id="14348" name="AutoShape 12"/>
              <p:cNvCxnSpPr>
                <a:cxnSpLocks noChangeShapeType="1"/>
                <a:stCxn id="14341" idx="3"/>
                <a:endCxn id="14343" idx="2"/>
              </p:cNvCxnSpPr>
              <p:nvPr/>
            </p:nvCxnSpPr>
            <p:spPr bwMode="auto">
              <a:xfrm flipV="1">
                <a:off x="1701" y="2025"/>
                <a:ext cx="1043" cy="526"/>
              </a:xfrm>
              <a:prstGeom prst="straightConnector1">
                <a:avLst/>
              </a:prstGeom>
              <a:noFill/>
              <a:ln w="9525">
                <a:solidFill>
                  <a:schemeClr val="tx1"/>
                </a:solidFill>
                <a:round/>
                <a:headEnd/>
                <a:tailEnd/>
              </a:ln>
              <a:effectLst/>
            </p:spPr>
          </p:cxnSp>
          <p:cxnSp>
            <p:nvCxnSpPr>
              <p:cNvPr id="14349" name="AutoShape 13"/>
              <p:cNvCxnSpPr>
                <a:cxnSpLocks noChangeShapeType="1"/>
                <a:stCxn id="14341" idx="3"/>
                <a:endCxn id="14344" idx="2"/>
              </p:cNvCxnSpPr>
              <p:nvPr/>
            </p:nvCxnSpPr>
            <p:spPr bwMode="auto">
              <a:xfrm flipV="1">
                <a:off x="1701" y="2285"/>
                <a:ext cx="1043" cy="266"/>
              </a:xfrm>
              <a:prstGeom prst="straightConnector1">
                <a:avLst/>
              </a:prstGeom>
              <a:noFill/>
              <a:ln w="9525">
                <a:solidFill>
                  <a:schemeClr val="tx1"/>
                </a:solidFill>
                <a:round/>
                <a:headEnd/>
                <a:tailEnd/>
              </a:ln>
              <a:effectLst/>
            </p:spPr>
          </p:cxnSp>
          <p:cxnSp>
            <p:nvCxnSpPr>
              <p:cNvPr id="14350" name="AutoShape 14"/>
              <p:cNvCxnSpPr>
                <a:cxnSpLocks noChangeShapeType="1"/>
                <a:stCxn id="14341" idx="3"/>
                <a:endCxn id="14345" idx="2"/>
              </p:cNvCxnSpPr>
              <p:nvPr/>
            </p:nvCxnSpPr>
            <p:spPr bwMode="auto">
              <a:xfrm flipV="1">
                <a:off x="1701" y="2546"/>
                <a:ext cx="1043" cy="5"/>
              </a:xfrm>
              <a:prstGeom prst="straightConnector1">
                <a:avLst/>
              </a:prstGeom>
              <a:noFill/>
              <a:ln w="9525">
                <a:solidFill>
                  <a:schemeClr val="tx1"/>
                </a:solidFill>
                <a:round/>
                <a:headEnd/>
                <a:tailEnd/>
              </a:ln>
              <a:effectLst/>
            </p:spPr>
          </p:cxnSp>
          <p:cxnSp>
            <p:nvCxnSpPr>
              <p:cNvPr id="14351" name="AutoShape 15"/>
              <p:cNvCxnSpPr>
                <a:cxnSpLocks noChangeShapeType="1"/>
                <a:stCxn id="14341" idx="3"/>
                <a:endCxn id="14346" idx="2"/>
              </p:cNvCxnSpPr>
              <p:nvPr/>
            </p:nvCxnSpPr>
            <p:spPr bwMode="auto">
              <a:xfrm>
                <a:off x="1701" y="2551"/>
                <a:ext cx="1043" cy="256"/>
              </a:xfrm>
              <a:prstGeom prst="straightConnector1">
                <a:avLst/>
              </a:prstGeom>
              <a:noFill/>
              <a:ln w="9525">
                <a:solidFill>
                  <a:schemeClr val="tx1"/>
                </a:solidFill>
                <a:round/>
                <a:headEnd/>
                <a:tailEnd/>
              </a:ln>
              <a:effectLst/>
            </p:spPr>
          </p:cxnSp>
          <p:cxnSp>
            <p:nvCxnSpPr>
              <p:cNvPr id="14352" name="AutoShape 16"/>
              <p:cNvCxnSpPr>
                <a:cxnSpLocks noChangeShapeType="1"/>
                <a:stCxn id="14341" idx="3"/>
                <a:endCxn id="14347" idx="2"/>
              </p:cNvCxnSpPr>
              <p:nvPr/>
            </p:nvCxnSpPr>
            <p:spPr bwMode="auto">
              <a:xfrm>
                <a:off x="1701" y="2551"/>
                <a:ext cx="1043" cy="517"/>
              </a:xfrm>
              <a:prstGeom prst="straightConnector1">
                <a:avLst/>
              </a:prstGeom>
              <a:noFill/>
              <a:ln w="9525">
                <a:solidFill>
                  <a:schemeClr val="tx1"/>
                </a:solidFill>
                <a:round/>
                <a:headEnd/>
                <a:tailEnd/>
              </a:ln>
              <a:effectLst/>
            </p:spPr>
          </p:cxnSp>
          <p:cxnSp>
            <p:nvCxnSpPr>
              <p:cNvPr id="14353" name="AutoShape 17"/>
              <p:cNvCxnSpPr>
                <a:cxnSpLocks noChangeShapeType="1"/>
                <a:stCxn id="14343" idx="6"/>
                <a:endCxn id="14342" idx="1"/>
              </p:cNvCxnSpPr>
              <p:nvPr/>
            </p:nvCxnSpPr>
            <p:spPr bwMode="auto">
              <a:xfrm>
                <a:off x="2925" y="2025"/>
                <a:ext cx="1044" cy="526"/>
              </a:xfrm>
              <a:prstGeom prst="straightConnector1">
                <a:avLst/>
              </a:prstGeom>
              <a:noFill/>
              <a:ln w="9525">
                <a:solidFill>
                  <a:schemeClr val="tx1"/>
                </a:solidFill>
                <a:round/>
                <a:headEnd/>
                <a:tailEnd/>
              </a:ln>
              <a:effectLst/>
            </p:spPr>
          </p:cxnSp>
          <p:cxnSp>
            <p:nvCxnSpPr>
              <p:cNvPr id="14354" name="AutoShape 18"/>
              <p:cNvCxnSpPr>
                <a:cxnSpLocks noChangeShapeType="1"/>
                <a:stCxn id="14344" idx="6"/>
                <a:endCxn id="14342" idx="1"/>
              </p:cNvCxnSpPr>
              <p:nvPr/>
            </p:nvCxnSpPr>
            <p:spPr bwMode="auto">
              <a:xfrm>
                <a:off x="2925" y="2285"/>
                <a:ext cx="1044" cy="266"/>
              </a:xfrm>
              <a:prstGeom prst="straightConnector1">
                <a:avLst/>
              </a:prstGeom>
              <a:noFill/>
              <a:ln w="9525">
                <a:solidFill>
                  <a:schemeClr val="tx1"/>
                </a:solidFill>
                <a:round/>
                <a:headEnd/>
                <a:tailEnd/>
              </a:ln>
              <a:effectLst/>
            </p:spPr>
          </p:cxnSp>
          <p:cxnSp>
            <p:nvCxnSpPr>
              <p:cNvPr id="14355" name="AutoShape 19"/>
              <p:cNvCxnSpPr>
                <a:cxnSpLocks noChangeShapeType="1"/>
                <a:stCxn id="14345" idx="6"/>
                <a:endCxn id="14342" idx="1"/>
              </p:cNvCxnSpPr>
              <p:nvPr/>
            </p:nvCxnSpPr>
            <p:spPr bwMode="auto">
              <a:xfrm>
                <a:off x="2925" y="2546"/>
                <a:ext cx="1044" cy="5"/>
              </a:xfrm>
              <a:prstGeom prst="straightConnector1">
                <a:avLst/>
              </a:prstGeom>
              <a:noFill/>
              <a:ln w="9525">
                <a:solidFill>
                  <a:schemeClr val="tx1"/>
                </a:solidFill>
                <a:round/>
                <a:headEnd/>
                <a:tailEnd/>
              </a:ln>
              <a:effectLst/>
            </p:spPr>
          </p:cxnSp>
          <p:cxnSp>
            <p:nvCxnSpPr>
              <p:cNvPr id="14356" name="AutoShape 20"/>
              <p:cNvCxnSpPr>
                <a:cxnSpLocks noChangeShapeType="1"/>
                <a:stCxn id="14346" idx="6"/>
                <a:endCxn id="14342" idx="1"/>
              </p:cNvCxnSpPr>
              <p:nvPr/>
            </p:nvCxnSpPr>
            <p:spPr bwMode="auto">
              <a:xfrm flipV="1">
                <a:off x="2925" y="2551"/>
                <a:ext cx="1044" cy="256"/>
              </a:xfrm>
              <a:prstGeom prst="straightConnector1">
                <a:avLst/>
              </a:prstGeom>
              <a:noFill/>
              <a:ln w="9525">
                <a:solidFill>
                  <a:schemeClr val="tx1"/>
                </a:solidFill>
                <a:round/>
                <a:headEnd/>
                <a:tailEnd/>
              </a:ln>
              <a:effectLst/>
            </p:spPr>
          </p:cxnSp>
          <p:cxnSp>
            <p:nvCxnSpPr>
              <p:cNvPr id="14357" name="AutoShape 21"/>
              <p:cNvCxnSpPr>
                <a:cxnSpLocks noChangeShapeType="1"/>
                <a:stCxn id="14347" idx="6"/>
                <a:endCxn id="14342" idx="1"/>
              </p:cNvCxnSpPr>
              <p:nvPr/>
            </p:nvCxnSpPr>
            <p:spPr bwMode="auto">
              <a:xfrm flipV="1">
                <a:off x="2925" y="2551"/>
                <a:ext cx="1044" cy="517"/>
              </a:xfrm>
              <a:prstGeom prst="straightConnector1">
                <a:avLst/>
              </a:prstGeom>
              <a:noFill/>
              <a:ln w="9525">
                <a:solidFill>
                  <a:schemeClr val="tx1"/>
                </a:solidFill>
                <a:round/>
                <a:headEnd/>
                <a:tailEnd/>
              </a:ln>
              <a:effectLst/>
            </p:spPr>
          </p:cxnSp>
          <p:sp>
            <p:nvSpPr>
              <p:cNvPr id="14358" name="Text Box 22"/>
              <p:cNvSpPr txBox="1">
                <a:spLocks noChangeArrowheads="1"/>
              </p:cNvSpPr>
              <p:nvPr/>
            </p:nvSpPr>
            <p:spPr bwMode="auto">
              <a:xfrm>
                <a:off x="2641" y="1629"/>
                <a:ext cx="420" cy="231"/>
              </a:xfrm>
              <a:prstGeom prst="rect">
                <a:avLst/>
              </a:prstGeom>
              <a:noFill/>
              <a:ln w="9525">
                <a:noFill/>
                <a:miter lim="800000"/>
                <a:headEnd/>
                <a:tailEnd/>
              </a:ln>
              <a:effectLst/>
            </p:spPr>
            <p:txBody>
              <a:bodyPr wrap="none">
                <a:prstTxWarp prst="textNoShape">
                  <a:avLst/>
                </a:prstTxWarp>
                <a:spAutoFit/>
              </a:bodyPr>
              <a:lstStyle/>
              <a:p>
                <a:r>
                  <a:rPr lang="en-US"/>
                  <a:t>cues</a:t>
                </a:r>
              </a:p>
            </p:txBody>
          </p:sp>
        </p:grpSp>
        <p:sp>
          <p:nvSpPr>
            <p:cNvPr id="14359" name="Line 23"/>
            <p:cNvSpPr>
              <a:spLocks noChangeShapeType="1"/>
            </p:cNvSpPr>
            <p:nvPr/>
          </p:nvSpPr>
          <p:spPr bwMode="auto">
            <a:xfrm flipV="1">
              <a:off x="2112" y="2419"/>
              <a:ext cx="0" cy="442"/>
            </a:xfrm>
            <a:prstGeom prst="line">
              <a:avLst/>
            </a:prstGeom>
            <a:noFill/>
            <a:ln w="9525">
              <a:solidFill>
                <a:srgbClr val="367D82"/>
              </a:solidFill>
              <a:round/>
              <a:headEnd/>
              <a:tailEnd type="triangle" w="med" len="med"/>
            </a:ln>
            <a:effectLst/>
          </p:spPr>
          <p:txBody>
            <a:bodyPr>
              <a:prstTxWarp prst="textNoShape">
                <a:avLst/>
              </a:prstTxWarp>
            </a:bodyPr>
            <a:lstStyle/>
            <a:p>
              <a:endParaRPr lang="en-US"/>
            </a:p>
          </p:txBody>
        </p:sp>
        <p:sp>
          <p:nvSpPr>
            <p:cNvPr id="14360" name="Line 24"/>
            <p:cNvSpPr>
              <a:spLocks noChangeShapeType="1"/>
            </p:cNvSpPr>
            <p:nvPr/>
          </p:nvSpPr>
          <p:spPr bwMode="auto">
            <a:xfrm flipV="1">
              <a:off x="3578" y="2415"/>
              <a:ext cx="0" cy="442"/>
            </a:xfrm>
            <a:prstGeom prst="line">
              <a:avLst/>
            </a:prstGeom>
            <a:noFill/>
            <a:ln w="9525">
              <a:solidFill>
                <a:srgbClr val="367D82"/>
              </a:solidFill>
              <a:round/>
              <a:headEnd/>
              <a:tailEnd type="triangle" w="med" len="med"/>
            </a:ln>
            <a:effectLst/>
          </p:spPr>
          <p:txBody>
            <a:bodyPr>
              <a:prstTxWarp prst="textNoShape">
                <a:avLst/>
              </a:prstTxWarp>
            </a:bodyPr>
            <a:lstStyle/>
            <a:p>
              <a:endParaRPr lang="en-US"/>
            </a:p>
          </p:txBody>
        </p:sp>
        <p:sp>
          <p:nvSpPr>
            <p:cNvPr id="14361" name="Line 25"/>
            <p:cNvSpPr>
              <a:spLocks noChangeShapeType="1"/>
            </p:cNvSpPr>
            <p:nvPr/>
          </p:nvSpPr>
          <p:spPr bwMode="auto">
            <a:xfrm>
              <a:off x="2112" y="2861"/>
              <a:ext cx="1478" cy="0"/>
            </a:xfrm>
            <a:prstGeom prst="line">
              <a:avLst/>
            </a:prstGeom>
            <a:noFill/>
            <a:ln w="9525">
              <a:solidFill>
                <a:srgbClr val="FFA953"/>
              </a:solidFill>
              <a:round/>
              <a:headEnd type="triangle" w="med" len="med"/>
              <a:tailEnd type="triangle" w="med" len="med"/>
            </a:ln>
            <a:effectLst/>
          </p:spPr>
          <p:txBody>
            <a:bodyPr>
              <a:prstTxWarp prst="textNoShape">
                <a:avLst/>
              </a:prstTxWarp>
            </a:bodyPr>
            <a:lstStyle/>
            <a:p>
              <a:endParaRPr lang="en-US"/>
            </a:p>
          </p:txBody>
        </p:sp>
        <p:sp>
          <p:nvSpPr>
            <p:cNvPr id="14362" name="Text Box 26"/>
            <p:cNvSpPr txBox="1">
              <a:spLocks noChangeArrowheads="1"/>
            </p:cNvSpPr>
            <p:nvPr/>
          </p:nvSpPr>
          <p:spPr bwMode="auto">
            <a:xfrm>
              <a:off x="743" y="2490"/>
              <a:ext cx="1451" cy="366"/>
            </a:xfrm>
            <a:prstGeom prst="rect">
              <a:avLst/>
            </a:prstGeom>
            <a:noFill/>
            <a:ln w="9525">
              <a:noFill/>
              <a:miter lim="800000"/>
              <a:headEnd/>
              <a:tailEnd/>
            </a:ln>
            <a:effectLst/>
          </p:spPr>
          <p:txBody>
            <a:bodyPr>
              <a:prstTxWarp prst="textNoShape">
                <a:avLst/>
              </a:prstTxWarp>
              <a:spAutoFit/>
            </a:bodyPr>
            <a:lstStyle/>
            <a:p>
              <a:r>
                <a:rPr lang="en-US" sz="1600"/>
                <a:t>relation of the cues to the expressed emotion</a:t>
              </a:r>
            </a:p>
          </p:txBody>
        </p:sp>
        <p:sp>
          <p:nvSpPr>
            <p:cNvPr id="14363" name="Text Box 27"/>
            <p:cNvSpPr txBox="1">
              <a:spLocks noChangeArrowheads="1"/>
            </p:cNvSpPr>
            <p:nvPr/>
          </p:nvSpPr>
          <p:spPr bwMode="auto">
            <a:xfrm>
              <a:off x="3639" y="2486"/>
              <a:ext cx="1451" cy="366"/>
            </a:xfrm>
            <a:prstGeom prst="rect">
              <a:avLst/>
            </a:prstGeom>
            <a:noFill/>
            <a:ln w="9525">
              <a:noFill/>
              <a:miter lim="800000"/>
              <a:headEnd/>
              <a:tailEnd/>
            </a:ln>
            <a:effectLst/>
          </p:spPr>
          <p:txBody>
            <a:bodyPr>
              <a:prstTxWarp prst="textNoShape">
                <a:avLst/>
              </a:prstTxWarp>
              <a:spAutoFit/>
            </a:bodyPr>
            <a:lstStyle/>
            <a:p>
              <a:r>
                <a:rPr lang="en-US" sz="1600"/>
                <a:t>relation of the cues to the perceived emotion</a:t>
              </a:r>
            </a:p>
          </p:txBody>
        </p:sp>
        <p:sp>
          <p:nvSpPr>
            <p:cNvPr id="14364" name="Text Box 28"/>
            <p:cNvSpPr txBox="1">
              <a:spLocks noChangeArrowheads="1"/>
            </p:cNvSpPr>
            <p:nvPr/>
          </p:nvSpPr>
          <p:spPr bwMode="auto">
            <a:xfrm>
              <a:off x="2125" y="2872"/>
              <a:ext cx="1451" cy="212"/>
            </a:xfrm>
            <a:prstGeom prst="rect">
              <a:avLst/>
            </a:prstGeom>
            <a:noFill/>
            <a:ln w="9525">
              <a:noFill/>
              <a:miter lim="800000"/>
              <a:headEnd/>
              <a:tailEnd/>
            </a:ln>
            <a:effectLst/>
          </p:spPr>
          <p:txBody>
            <a:bodyPr>
              <a:prstTxWarp prst="textNoShape">
                <a:avLst/>
              </a:prstTxWarp>
              <a:spAutoFit/>
            </a:bodyPr>
            <a:lstStyle/>
            <a:p>
              <a:pPr algn="ctr"/>
              <a:r>
                <a:rPr lang="en-US" sz="1600"/>
                <a:t>matching</a:t>
              </a:r>
            </a:p>
          </p:txBody>
        </p:sp>
      </p:grpSp>
      <p:sp>
        <p:nvSpPr>
          <p:cNvPr id="14366" name="Rectangle 30"/>
          <p:cNvSpPr>
            <a:spLocks noChangeArrowheads="1"/>
          </p:cNvSpPr>
          <p:nvPr/>
        </p:nvSpPr>
        <p:spPr bwMode="auto">
          <a:xfrm>
            <a:off x="450850" y="5340350"/>
            <a:ext cx="8388350" cy="1004888"/>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000"/>
              <a:t>Recognition (Extraction systems): relation of the cues to </a:t>
            </a:r>
            <a:r>
              <a:rPr lang="en-US" sz="2000" b="1"/>
              <a:t>expressed </a:t>
            </a:r>
            <a:r>
              <a:rPr lang="en-US" sz="2000"/>
              <a:t>emotion</a:t>
            </a:r>
          </a:p>
        </p:txBody>
      </p:sp>
      <p:sp>
        <p:nvSpPr>
          <p:cNvPr id="14367" name="Rectangle 31"/>
          <p:cNvSpPr>
            <a:spLocks noChangeArrowheads="1"/>
          </p:cNvSpPr>
          <p:nvPr/>
        </p:nvSpPr>
        <p:spPr bwMode="auto">
          <a:xfrm>
            <a:off x="476250" y="4667250"/>
            <a:ext cx="8229600" cy="1004888"/>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000"/>
              <a:t>Generation (Conversational agents):  relation of cues to </a:t>
            </a:r>
            <a:r>
              <a:rPr lang="en-US" sz="2000" b="1"/>
              <a:t>perceived </a:t>
            </a:r>
            <a:r>
              <a:rPr lang="en-US" sz="2000"/>
              <a:t>emotion</a:t>
            </a:r>
          </a:p>
        </p:txBody>
      </p:sp>
      <p:sp>
        <p:nvSpPr>
          <p:cNvPr id="14368" name="Text Box 32"/>
          <p:cNvSpPr txBox="1">
            <a:spLocks noChangeArrowheads="1"/>
          </p:cNvSpPr>
          <p:nvPr/>
        </p:nvSpPr>
        <p:spPr bwMode="auto">
          <a:xfrm>
            <a:off x="6105525" y="4075113"/>
            <a:ext cx="2742958" cy="338554"/>
          </a:xfrm>
          <a:prstGeom prst="rect">
            <a:avLst/>
          </a:prstGeom>
          <a:solidFill>
            <a:srgbClr val="DEF1F2"/>
          </a:solidFill>
          <a:ln w="9525">
            <a:solidFill>
              <a:schemeClr val="tx1"/>
            </a:solidFill>
            <a:miter lim="800000"/>
            <a:headEnd/>
            <a:tailEnd/>
          </a:ln>
          <a:effectLst/>
        </p:spPr>
        <p:txBody>
          <a:bodyPr wrap="none">
            <a:prstTxWarp prst="textNoShape">
              <a:avLst/>
            </a:prstTxWarp>
            <a:spAutoFit/>
          </a:bodyPr>
          <a:lstStyle/>
          <a:p>
            <a:r>
              <a:rPr lang="en-US"/>
              <a:t>Important for Agent generation</a:t>
            </a:r>
          </a:p>
        </p:txBody>
      </p:sp>
      <p:sp>
        <p:nvSpPr>
          <p:cNvPr id="14369" name="Text Box 33"/>
          <p:cNvSpPr txBox="1">
            <a:spLocks noChangeArrowheads="1"/>
          </p:cNvSpPr>
          <p:nvPr/>
        </p:nvSpPr>
        <p:spPr bwMode="auto">
          <a:xfrm>
            <a:off x="1238777" y="4075113"/>
            <a:ext cx="2190223" cy="338554"/>
          </a:xfrm>
          <a:prstGeom prst="rect">
            <a:avLst/>
          </a:prstGeom>
          <a:solidFill>
            <a:srgbClr val="DEF1F2"/>
          </a:solidFill>
          <a:ln w="9525">
            <a:solidFill>
              <a:schemeClr val="tx1"/>
            </a:solidFill>
            <a:miter lim="800000"/>
            <a:headEnd/>
            <a:tailEnd/>
          </a:ln>
          <a:effectLst/>
        </p:spPr>
        <p:txBody>
          <a:bodyPr wrap="none">
            <a:prstTxWarp prst="textNoShape">
              <a:avLst/>
            </a:prstTxWarp>
            <a:spAutoFit/>
          </a:bodyPr>
          <a:lstStyle/>
          <a:p>
            <a:r>
              <a:rPr lang="en-US"/>
              <a:t>Important for Extraction</a:t>
            </a:r>
            <a:endParaRPr lang="en-US"/>
          </a:p>
        </p:txBody>
      </p:sp>
      <p:sp>
        <p:nvSpPr>
          <p:cNvPr id="35" name="TextBox 34"/>
          <p:cNvSpPr txBox="1"/>
          <p:nvPr/>
        </p:nvSpPr>
        <p:spPr>
          <a:xfrm>
            <a:off x="647700" y="6400800"/>
            <a:ext cx="2405626" cy="338554"/>
          </a:xfrm>
          <a:prstGeom prst="rect">
            <a:avLst/>
          </a:prstGeom>
          <a:noFill/>
        </p:spPr>
        <p:txBody>
          <a:bodyPr wrap="none" rtlCol="0">
            <a:spAutoFit/>
          </a:bodyPr>
          <a:lstStyle/>
          <a:p>
            <a:r>
              <a:rPr lang="en-US"/>
              <a:t>slide from Tanja Baenziger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 grpId="0"/>
      <p:bldP spid="14367" grpId="0"/>
      <p:bldP spid="14368" grpId="0" animBg="1"/>
      <p:bldP spid="14369"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9762"/>
          </a:xfrm>
        </p:spPr>
        <p:txBody>
          <a:bodyPr/>
          <a:lstStyle/>
          <a:p>
            <a:r>
              <a:rPr lang="en-US"/>
              <a:t>Extroversion in Brunswikian Lens</a:t>
            </a:r>
          </a:p>
        </p:txBody>
      </p:sp>
      <p:sp>
        <p:nvSpPr>
          <p:cNvPr id="5" name="TextBox 4"/>
          <p:cNvSpPr txBox="1"/>
          <p:nvPr/>
        </p:nvSpPr>
        <p:spPr>
          <a:xfrm>
            <a:off x="812800" y="5486400"/>
            <a:ext cx="252994" cy="338554"/>
          </a:xfrm>
          <a:prstGeom prst="rect">
            <a:avLst/>
          </a:prstGeom>
          <a:noFill/>
        </p:spPr>
        <p:txBody>
          <a:bodyPr wrap="none" rtlCol="0">
            <a:spAutoFit/>
          </a:bodyPr>
          <a:lstStyle/>
          <a:p>
            <a:r>
              <a:rPr lang="en-US"/>
              <a:t>I</a:t>
            </a:r>
          </a:p>
        </p:txBody>
      </p:sp>
      <p:sp>
        <p:nvSpPr>
          <p:cNvPr id="8" name="Content Placeholder 7"/>
          <p:cNvSpPr>
            <a:spLocks noGrp="1"/>
          </p:cNvSpPr>
          <p:nvPr>
            <p:ph sz="quarter" idx="1"/>
          </p:nvPr>
        </p:nvSpPr>
        <p:spPr>
          <a:xfrm>
            <a:off x="838200" y="990600"/>
            <a:ext cx="7772400" cy="4572000"/>
          </a:xfrm>
        </p:spPr>
        <p:txBody>
          <a:bodyPr/>
          <a:lstStyle/>
          <a:p>
            <a:r>
              <a:rPr lang="en-US" sz="2400"/>
              <a:t>Similated jury discussions in German and English</a:t>
            </a:r>
          </a:p>
          <a:p>
            <a:pPr lvl="1"/>
            <a:r>
              <a:rPr lang="en-US" sz="2000"/>
              <a:t>speakers had detailed personality tests</a:t>
            </a:r>
          </a:p>
          <a:p>
            <a:r>
              <a:rPr lang="en-US" sz="2400"/>
              <a:t>Extroversion personality type accurately identified from naïve listeners by voice alone</a:t>
            </a:r>
          </a:p>
          <a:p>
            <a:r>
              <a:rPr lang="en-US" sz="2400"/>
              <a:t>But not emotional stability</a:t>
            </a:r>
          </a:p>
          <a:p>
            <a:pPr lvl="1"/>
            <a:r>
              <a:rPr lang="en-US" sz="2000"/>
              <a:t>listeners choose: resonant, warm, low-pitched voices</a:t>
            </a:r>
          </a:p>
          <a:p>
            <a:pPr lvl="1"/>
            <a:r>
              <a:rPr lang="en-US" sz="2000"/>
              <a:t>but these don’t correlate with actual emotional stability</a:t>
            </a:r>
          </a:p>
          <a:p>
            <a:endParaRPr lang="en-US" sz="2400"/>
          </a:p>
          <a:p>
            <a:endParaRPr lang="en-US" sz="2400"/>
          </a:p>
        </p:txBody>
      </p:sp>
      <p:pic>
        <p:nvPicPr>
          <p:cNvPr id="9" name="Content Placeholder 3" descr="scherer2003.tiff"/>
          <p:cNvPicPr>
            <a:picLocks noChangeAspect="1"/>
          </p:cNvPicPr>
          <p:nvPr/>
        </p:nvPicPr>
        <p:blipFill>
          <a:blip r:embed="rId2"/>
          <a:srcRect t="-20710" b="-20710"/>
          <a:stretch>
            <a:fillRect/>
          </a:stretch>
        </p:blipFill>
        <p:spPr bwMode="auto">
          <a:xfrm>
            <a:off x="685800" y="3133165"/>
            <a:ext cx="7239000" cy="42582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3600"/>
              <a:t>Acoustic implications of Duchenne smile</a:t>
            </a:r>
          </a:p>
        </p:txBody>
      </p:sp>
      <p:sp>
        <p:nvSpPr>
          <p:cNvPr id="5" name="Content Placeholder 4"/>
          <p:cNvSpPr>
            <a:spLocks noGrp="1"/>
          </p:cNvSpPr>
          <p:nvPr>
            <p:ph sz="quarter" idx="1"/>
          </p:nvPr>
        </p:nvSpPr>
        <p:spPr>
          <a:xfrm>
            <a:off x="381000" y="1447800"/>
            <a:ext cx="8305800" cy="4572000"/>
          </a:xfrm>
        </p:spPr>
        <p:txBody>
          <a:bodyPr/>
          <a:lstStyle/>
          <a:p>
            <a:r>
              <a:rPr lang="en-US" smtClean="0"/>
              <a:t>“Asked subjects to repeat the same sentence in response to a set sequence of 17 questions, intended to provoke reactions such as amusement, mild embarrassment, or just a neutral response.”</a:t>
            </a:r>
          </a:p>
          <a:p>
            <a:r>
              <a:rPr lang="en-US"/>
              <a:t>Coded and examined Duchenne, non-Duchenne, and “suppressed” smiles”.</a:t>
            </a:r>
            <a:endParaRPr lang="en-US" smtClean="0"/>
          </a:p>
          <a:p>
            <a:r>
              <a:rPr lang="en-US"/>
              <a:t>Listeners could tell the differences, but many mistakes</a:t>
            </a:r>
          </a:p>
          <a:p>
            <a:r>
              <a:rPr lang="en-US"/>
              <a:t>Standard prosodic and spectral (formant) measures showed no acoustic differences of any kind.</a:t>
            </a:r>
          </a:p>
          <a:p>
            <a:r>
              <a:rPr lang="en-US"/>
              <a:t>Correlations between listener judgements and acoustics:</a:t>
            </a:r>
          </a:p>
          <a:p>
            <a:pPr lvl="1"/>
            <a:r>
              <a:rPr lang="en-US"/>
              <a:t>larger differences between f2 and f3-&gt; not smiling</a:t>
            </a:r>
          </a:p>
          <a:p>
            <a:pPr lvl="1"/>
            <a:r>
              <a:rPr lang="en-US"/>
              <a:t>smaller differences between f1 and f2 -&gt; smiling</a:t>
            </a:r>
          </a:p>
          <a:p>
            <a:endParaRPr lang="en-US"/>
          </a:p>
        </p:txBody>
      </p:sp>
      <p:sp>
        <p:nvSpPr>
          <p:cNvPr id="7" name="TextBox 6"/>
          <p:cNvSpPr txBox="1"/>
          <p:nvPr/>
        </p:nvSpPr>
        <p:spPr>
          <a:xfrm>
            <a:off x="1143000" y="838200"/>
            <a:ext cx="6585657" cy="830997"/>
          </a:xfrm>
          <a:prstGeom prst="rect">
            <a:avLst/>
          </a:prstGeom>
          <a:noFill/>
        </p:spPr>
        <p:txBody>
          <a:bodyPr wrap="none" rtlCol="0">
            <a:spAutoFit/>
          </a:bodyPr>
          <a:lstStyle/>
          <a:p>
            <a:r>
              <a:rPr lang="en-US" smtClean="0"/>
              <a:t>Amy Drahota, Alan Costall, Vasudevi Reddy. 2008.</a:t>
            </a:r>
          </a:p>
          <a:p>
            <a:r>
              <a:rPr lang="en-US" smtClean="0"/>
              <a:t>The vocal communication of different kinds of smile. Speech Communication</a:t>
            </a:r>
          </a:p>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Evolution and Duchenne smiles</a:t>
            </a:r>
          </a:p>
        </p:txBody>
      </p:sp>
      <p:sp>
        <p:nvSpPr>
          <p:cNvPr id="3" name="Content Placeholder 2"/>
          <p:cNvSpPr>
            <a:spLocks noGrp="1"/>
          </p:cNvSpPr>
          <p:nvPr>
            <p:ph sz="quarter" idx="1"/>
          </p:nvPr>
        </p:nvSpPr>
        <p:spPr/>
        <p:txBody>
          <a:bodyPr/>
          <a:lstStyle/>
          <a:p>
            <a:r>
              <a:rPr lang="en-US" smtClean="0"/>
              <a:t> “honest signals” (Pentland 2008)</a:t>
            </a:r>
          </a:p>
          <a:p>
            <a:r>
              <a:rPr lang="en-US" smtClean="0"/>
              <a:t>“behaviors that are sufficiently expensive to fake that they can form the basis for a reliable channel of communication”</a:t>
            </a:r>
          </a:p>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381000" y="274638"/>
            <a:ext cx="8458200" cy="1143000"/>
          </a:xfrm>
        </p:spPr>
        <p:txBody>
          <a:bodyPr/>
          <a:lstStyle/>
          <a:p>
            <a:r>
              <a:rPr lang="en-US" sz="3600"/>
              <a:t>Four Theoretical Approaches to Emotion: 1. </a:t>
            </a:r>
            <a:r>
              <a:rPr lang="en-US" sz="3600" b="1">
                <a:solidFill>
                  <a:schemeClr val="tx1"/>
                </a:solidFill>
              </a:rPr>
              <a:t>Darwinian (natural selection)</a:t>
            </a:r>
          </a:p>
        </p:txBody>
      </p:sp>
      <p:sp>
        <p:nvSpPr>
          <p:cNvPr id="584707" name="Rectangle 3"/>
          <p:cNvSpPr>
            <a:spLocks noGrp="1" noChangeArrowheads="1"/>
          </p:cNvSpPr>
          <p:nvPr>
            <p:ph type="body" idx="1"/>
          </p:nvPr>
        </p:nvSpPr>
        <p:spPr>
          <a:xfrm>
            <a:off x="914400" y="1447800"/>
            <a:ext cx="7772400" cy="4572000"/>
          </a:xfrm>
        </p:spPr>
        <p:txBody>
          <a:bodyPr/>
          <a:lstStyle/>
          <a:p>
            <a:r>
              <a:rPr lang="en-US" sz="2400" smtClean="0"/>
              <a:t>Darwin (1872) </a:t>
            </a:r>
            <a:r>
              <a:rPr lang="en-US" sz="2400" i="1" smtClean="0"/>
              <a:t>The Expression of Emotion in Man and Animals. </a:t>
            </a:r>
            <a:r>
              <a:rPr lang="en-US" sz="2400" smtClean="0"/>
              <a:t>Ekman, Izard, Plutchik</a:t>
            </a:r>
            <a:endParaRPr lang="en-US" sz="2400"/>
          </a:p>
          <a:p>
            <a:pPr lvl="1"/>
            <a:r>
              <a:rPr lang="en-US"/>
              <a:t>Function: Emotions evolve to help humans survive</a:t>
            </a:r>
            <a:endParaRPr lang="en-US">
              <a:solidFill>
                <a:srgbClr val="FF0000"/>
              </a:solidFill>
            </a:endParaRPr>
          </a:p>
          <a:p>
            <a:pPr lvl="1"/>
            <a:r>
              <a:rPr lang="en-US"/>
              <a:t>S</a:t>
            </a:r>
            <a:r>
              <a:rPr lang="en-US">
                <a:sym typeface="Wingdings" charset="2"/>
              </a:rPr>
              <a:t>ame in everyone and similar in related species</a:t>
            </a:r>
          </a:p>
          <a:p>
            <a:pPr lvl="2"/>
            <a:r>
              <a:rPr lang="en-US">
                <a:sym typeface="Wingdings" charset="2"/>
              </a:rPr>
              <a:t>Similar display for </a:t>
            </a:r>
            <a:r>
              <a:rPr lang="en-US">
                <a:solidFill>
                  <a:srgbClr val="FF0000"/>
                </a:solidFill>
                <a:sym typeface="Wingdings" charset="2"/>
              </a:rPr>
              <a:t>Big 6+</a:t>
            </a:r>
            <a:r>
              <a:rPr lang="en-US">
                <a:sym typeface="Wingdings" charset="2"/>
              </a:rPr>
              <a:t> (happiness, sadness, fear, disgust, anger, surprise)  </a:t>
            </a:r>
            <a:r>
              <a:rPr lang="en-US">
                <a:solidFill>
                  <a:srgbClr val="FF0000"/>
                </a:solidFill>
                <a:sym typeface="Wingdings" charset="2"/>
              </a:rPr>
              <a:t>‘basic’ emotions</a:t>
            </a:r>
            <a:endParaRPr lang="en-US">
              <a:sym typeface="Wingdings" charset="2"/>
            </a:endParaRPr>
          </a:p>
          <a:p>
            <a:pPr lvl="2"/>
            <a:r>
              <a:rPr lang="en-US">
                <a:sym typeface="Wingdings" charset="2"/>
              </a:rPr>
              <a:t>Similar understanding of emotion across cultures</a:t>
            </a:r>
          </a:p>
        </p:txBody>
      </p:sp>
      <p:sp>
        <p:nvSpPr>
          <p:cNvPr id="6" name="TextBox 5"/>
          <p:cNvSpPr txBox="1"/>
          <p:nvPr/>
        </p:nvSpPr>
        <p:spPr>
          <a:xfrm>
            <a:off x="2667000" y="6096000"/>
            <a:ext cx="3543300" cy="584776"/>
          </a:xfrm>
          <a:prstGeom prst="rect">
            <a:avLst/>
          </a:prstGeom>
          <a:noFill/>
        </p:spPr>
        <p:txBody>
          <a:bodyPr wrap="square" rtlCol="0">
            <a:spAutoFit/>
          </a:bodyPr>
          <a:lstStyle/>
          <a:p>
            <a:r>
              <a:rPr lang="en-US"/>
              <a:t>extended from Julia Hirschberg’s slides discussing Cornelius 2000</a:t>
            </a:r>
          </a:p>
        </p:txBody>
      </p:sp>
      <p:pic>
        <p:nvPicPr>
          <p:cNvPr id="7" name="Picture 6" descr="sulky_chimp.jpg"/>
          <p:cNvPicPr>
            <a:picLocks noChangeAspect="1"/>
          </p:cNvPicPr>
          <p:nvPr/>
        </p:nvPicPr>
        <p:blipFill>
          <a:blip r:embed="rId2"/>
          <a:stretch>
            <a:fillRect/>
          </a:stretch>
        </p:blipFill>
        <p:spPr>
          <a:xfrm>
            <a:off x="6477000" y="4191000"/>
            <a:ext cx="2438400" cy="2309308"/>
          </a:xfrm>
          <a:prstGeom prst="rect">
            <a:avLst/>
          </a:prstGeom>
        </p:spPr>
      </p:pic>
      <p:pic>
        <p:nvPicPr>
          <p:cNvPr id="8" name="Picture 7" descr="terror.png"/>
          <p:cNvPicPr>
            <a:picLocks noChangeAspect="1"/>
          </p:cNvPicPr>
          <p:nvPr/>
        </p:nvPicPr>
        <p:blipFill>
          <a:blip r:embed="rId3"/>
          <a:stretch>
            <a:fillRect/>
          </a:stretch>
        </p:blipFill>
        <p:spPr>
          <a:xfrm>
            <a:off x="0" y="4454621"/>
            <a:ext cx="2403379" cy="2403379"/>
          </a:xfrm>
          <a:prstGeom prst="rect">
            <a:avLst/>
          </a:prstGeom>
        </p:spPr>
      </p:pic>
      <p:sp>
        <p:nvSpPr>
          <p:cNvPr id="9" name="TextBox 8"/>
          <p:cNvSpPr txBox="1"/>
          <p:nvPr/>
        </p:nvSpPr>
        <p:spPr>
          <a:xfrm>
            <a:off x="2133600" y="4114800"/>
            <a:ext cx="4165600" cy="1569660"/>
          </a:xfrm>
          <a:prstGeom prst="rect">
            <a:avLst/>
          </a:prstGeom>
          <a:noFill/>
        </p:spPr>
        <p:txBody>
          <a:bodyPr wrap="square" rtlCol="0">
            <a:spAutoFit/>
          </a:bodyPr>
          <a:lstStyle/>
          <a:p>
            <a:pPr marL="0" lvl="2"/>
            <a:r>
              <a:rPr lang="en-US" sz="2000" smtClean="0"/>
              <a:t>The particulars of fear may differ, but "the brain systems involved in mediating the function are the same in different species" (LeDoux, 1996)</a:t>
            </a:r>
            <a:endParaRPr lang="en-US" sz="2000">
              <a:sym typeface="Wingdings" charset="2"/>
            </a:endParaRPr>
          </a:p>
          <a:p>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381000" y="274638"/>
            <a:ext cx="8458200" cy="1143000"/>
          </a:xfrm>
        </p:spPr>
        <p:txBody>
          <a:bodyPr/>
          <a:lstStyle/>
          <a:p>
            <a:r>
              <a:rPr lang="en-US" sz="3600"/>
              <a:t>Four Theoretical Approaches to Emotion: 2. </a:t>
            </a:r>
            <a:r>
              <a:rPr lang="en-US" sz="3600" b="1">
                <a:solidFill>
                  <a:schemeClr val="tx1"/>
                </a:solidFill>
              </a:rPr>
              <a:t>Jamesian: Emotion is experience</a:t>
            </a:r>
            <a:endParaRPr lang="en-US" sz="3600"/>
          </a:p>
        </p:txBody>
      </p:sp>
      <p:sp>
        <p:nvSpPr>
          <p:cNvPr id="584707" name="Rectangle 3"/>
          <p:cNvSpPr>
            <a:spLocks noGrp="1" noChangeArrowheads="1"/>
          </p:cNvSpPr>
          <p:nvPr>
            <p:ph type="body" idx="1"/>
          </p:nvPr>
        </p:nvSpPr>
        <p:spPr>
          <a:xfrm>
            <a:off x="228600" y="1447800"/>
            <a:ext cx="8458200" cy="4876800"/>
          </a:xfrm>
        </p:spPr>
        <p:txBody>
          <a:bodyPr/>
          <a:lstStyle/>
          <a:p>
            <a:r>
              <a:rPr lang="en-US">
                <a:sym typeface="Wingdings" charset="2"/>
              </a:rPr>
              <a:t>William James 1884. What is an emotion?</a:t>
            </a:r>
          </a:p>
          <a:p>
            <a:pPr lvl="1"/>
            <a:r>
              <a:rPr lang="en-US">
                <a:sym typeface="Wingdings" charset="2"/>
              </a:rPr>
              <a:t> Perception of </a:t>
            </a:r>
            <a:r>
              <a:rPr lang="en-US">
                <a:solidFill>
                  <a:srgbClr val="FF0000"/>
                </a:solidFill>
                <a:sym typeface="Wingdings" charset="2"/>
              </a:rPr>
              <a:t>bodily changes</a:t>
            </a:r>
            <a:r>
              <a:rPr lang="en-US">
                <a:sym typeface="Wingdings" charset="2"/>
              </a:rPr>
              <a:t>  emotion</a:t>
            </a:r>
          </a:p>
          <a:p>
            <a:pPr lvl="2"/>
            <a:r>
              <a:rPr lang="en-US">
                <a:sym typeface="Wingdings" charset="2"/>
              </a:rPr>
              <a:t>“</a:t>
            </a:r>
            <a:r>
              <a:rPr lang="en-US" smtClean="0"/>
              <a:t>we feel sorry because we cry… afraid because we tremble"</a:t>
            </a:r>
            <a:r>
              <a:rPr lang="en-US" i="1">
                <a:sym typeface="Wingdings" charset="2"/>
              </a:rPr>
              <a:t>’ </a:t>
            </a:r>
            <a:endParaRPr lang="en-US" b="1" i="1">
              <a:sym typeface="Wingdings" charset="2"/>
            </a:endParaRPr>
          </a:p>
          <a:p>
            <a:pPr lvl="2"/>
            <a:r>
              <a:rPr lang="en-US" smtClean="0"/>
              <a:t>“our feeling of the … changes as they occur IS the emotion"</a:t>
            </a:r>
            <a:endParaRPr lang="en-US" b="1" i="1">
              <a:sym typeface="Wingdings" charset="2"/>
            </a:endParaRPr>
          </a:p>
          <a:p>
            <a:pPr lvl="1">
              <a:lnSpc>
                <a:spcPct val="90000"/>
              </a:lnSpc>
            </a:pPr>
            <a:r>
              <a:rPr lang="en-US">
                <a:solidFill>
                  <a:srgbClr val="000000"/>
                </a:solidFill>
                <a:sym typeface="Wingdings" charset="2"/>
              </a:rPr>
              <a:t>The body makes </a:t>
            </a:r>
            <a:r>
              <a:rPr lang="en-US">
                <a:solidFill>
                  <a:srgbClr val="FF0000"/>
                </a:solidFill>
                <a:sym typeface="Wingdings" charset="2"/>
              </a:rPr>
              <a:t>automatic responses</a:t>
            </a:r>
            <a:r>
              <a:rPr lang="en-US">
                <a:sym typeface="Wingdings" charset="2"/>
              </a:rPr>
              <a:t> to environment that help us survive </a:t>
            </a:r>
          </a:p>
          <a:p>
            <a:pPr lvl="1">
              <a:lnSpc>
                <a:spcPct val="90000"/>
              </a:lnSpc>
            </a:pPr>
            <a:r>
              <a:rPr lang="en-US">
                <a:sym typeface="Wingdings" charset="2"/>
              </a:rPr>
              <a:t>Our experience of these reponses consitutes emotion.</a:t>
            </a:r>
            <a:endParaRPr lang="en-US"/>
          </a:p>
          <a:p>
            <a:pPr lvl="1">
              <a:lnSpc>
                <a:spcPct val="90000"/>
              </a:lnSpc>
            </a:pPr>
            <a:r>
              <a:rPr lang="en-US"/>
              <a:t>Thus each emotion accompanied by </a:t>
            </a:r>
            <a:r>
              <a:rPr lang="en-US" b="1">
                <a:solidFill>
                  <a:srgbClr val="FF0000"/>
                </a:solidFill>
              </a:rPr>
              <a:t>unique pattern</a:t>
            </a:r>
            <a:r>
              <a:rPr lang="en-US"/>
              <a:t> of bodily responses</a:t>
            </a:r>
          </a:p>
          <a:p>
            <a:pPr lvl="2">
              <a:lnSpc>
                <a:spcPct val="90000"/>
              </a:lnSpc>
            </a:pPr>
            <a:r>
              <a:rPr lang="en-US"/>
              <a:t>Stepper and Strack 1993: emotions follow facial expressions or posture.</a:t>
            </a:r>
          </a:p>
          <a:p>
            <a:pPr lvl="2">
              <a:lnSpc>
                <a:spcPct val="90000"/>
              </a:lnSpc>
            </a:pPr>
            <a:r>
              <a:rPr lang="en-US"/>
              <a:t>Botox studies: </a:t>
            </a:r>
          </a:p>
          <a:p>
            <a:pPr lvl="3">
              <a:lnSpc>
                <a:spcPct val="90000"/>
              </a:lnSpc>
            </a:pPr>
            <a:r>
              <a:rPr lang="en-US" sz="1200" smtClean="0"/>
              <a:t>Havas, D. A., Glenberg, A. M., Gutowski, K. A., Lucarelli, M. J., &amp; Davidson, R. J. (2010). Cosmetic use of botulinum toxin-A affects processing of emotional language. </a:t>
            </a:r>
            <a:r>
              <a:rPr lang="en-US" sz="1200" i="1" smtClean="0">
                <a:hlinkClick r:id="rId2"/>
              </a:rPr>
              <a:t>Psychological Science, 21, 895-900.</a:t>
            </a:r>
            <a:endParaRPr lang="en-US" sz="1200" i="1" smtClean="0"/>
          </a:p>
          <a:p>
            <a:pPr lvl="3">
              <a:lnSpc>
                <a:spcPct val="90000"/>
              </a:lnSpc>
            </a:pPr>
            <a:r>
              <a:rPr lang="en-US" sz="1200" smtClean="0"/>
              <a:t>Hennenlotter, A., Dresel, C., Castrop, F., Ceballos Baumann, A. O., Wohlschlager, A. M., Haslinger, B. (2008). The link between facial feedback and neural activity within central circuitries of emotion - New insights from botulinum toxin-induced denervation of frown muscles. </a:t>
            </a:r>
            <a:r>
              <a:rPr lang="en-US" sz="1200" i="1" smtClean="0">
                <a:hlinkClick r:id="rId3"/>
              </a:rPr>
              <a:t>Cerebral Cortex, June 17</a:t>
            </a:r>
            <a:r>
              <a:rPr lang="en-US" sz="1400" i="1" smtClean="0">
                <a:hlinkClick r:id="rId3"/>
              </a:rPr>
              <a:t>.</a:t>
            </a:r>
            <a:endParaRPr lang="en-US" sz="1400"/>
          </a:p>
          <a:p>
            <a:pPr lvl="2"/>
            <a:endParaRPr lang="en-US" b="1" i="1">
              <a:sym typeface="Wingdings" charset="2"/>
            </a:endParaRPr>
          </a:p>
        </p:txBody>
      </p:sp>
      <p:sp>
        <p:nvSpPr>
          <p:cNvPr id="5" name="TextBox 4"/>
          <p:cNvSpPr txBox="1"/>
          <p:nvPr/>
        </p:nvSpPr>
        <p:spPr>
          <a:xfrm>
            <a:off x="304800" y="6581001"/>
            <a:ext cx="4280739" cy="276999"/>
          </a:xfrm>
          <a:prstGeom prst="rect">
            <a:avLst/>
          </a:prstGeom>
          <a:noFill/>
        </p:spPr>
        <p:txBody>
          <a:bodyPr wrap="none" rtlCol="0">
            <a:spAutoFit/>
          </a:bodyPr>
          <a:lstStyle/>
          <a:p>
            <a:r>
              <a:rPr lang="en-US" sz="1200"/>
              <a:t>extended from Julia Hirschberg’s slides discussing Cornelius 2000</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 y="274638"/>
            <a:ext cx="8534400" cy="1143000"/>
          </a:xfrm>
        </p:spPr>
        <p:txBody>
          <a:bodyPr/>
          <a:lstStyle/>
          <a:p>
            <a:r>
              <a:rPr lang="en-US" sz="3600"/>
              <a:t>Four Theoretical Approaches to Emotion: </a:t>
            </a:r>
            <a:br>
              <a:rPr lang="en-US" sz="3600"/>
            </a:br>
            <a:r>
              <a:rPr lang="en-US" sz="3600"/>
              <a:t>3. </a:t>
            </a:r>
            <a:r>
              <a:rPr lang="en-US" sz="3600" b="1">
                <a:solidFill>
                  <a:schemeClr val="tx1"/>
                </a:solidFill>
              </a:rPr>
              <a:t>Cognitive: Appraisal</a:t>
            </a:r>
            <a:endParaRPr lang="en-US" sz="3600"/>
          </a:p>
        </p:txBody>
      </p:sp>
      <p:sp>
        <p:nvSpPr>
          <p:cNvPr id="585731" name="Rectangle 3"/>
          <p:cNvSpPr>
            <a:spLocks noGrp="1" noChangeArrowheads="1"/>
          </p:cNvSpPr>
          <p:nvPr>
            <p:ph type="body" idx="1"/>
          </p:nvPr>
        </p:nvSpPr>
        <p:spPr/>
        <p:txBody>
          <a:bodyPr/>
          <a:lstStyle/>
          <a:p>
            <a:r>
              <a:rPr lang="en-US" smtClean="0"/>
              <a:t>An emotion is produced by appraising (extracting) particular elements of the situation.  (Scherer)</a:t>
            </a:r>
          </a:p>
          <a:p>
            <a:pPr lvl="1"/>
            <a:r>
              <a:rPr lang="en-US" b="1" smtClean="0"/>
              <a:t>Fear</a:t>
            </a:r>
            <a:r>
              <a:rPr lang="en-US" smtClean="0"/>
              <a:t>: produced by the appraisal of an event or situation as obstructive to one’s central needs and goals, requiring urgent action, being difficult to control through human agency, and lack of sufficient power or coping potential to deal with the situation. </a:t>
            </a:r>
          </a:p>
          <a:p>
            <a:pPr lvl="1"/>
            <a:r>
              <a:rPr lang="en-US" b="1" smtClean="0"/>
              <a:t>Anger</a:t>
            </a:r>
            <a:r>
              <a:rPr lang="en-US" smtClean="0"/>
              <a:t>: difference: entails much higher evaluation of controllability and available coping potential</a:t>
            </a:r>
          </a:p>
          <a:p>
            <a:r>
              <a:rPr lang="en-US" smtClean="0"/>
              <a:t>Smith and Ellsworth's (1985):  </a:t>
            </a:r>
            <a:endParaRPr lang="en-US" b="1" smtClean="0"/>
          </a:p>
          <a:p>
            <a:pPr lvl="1"/>
            <a:r>
              <a:rPr lang="en-US" b="1" smtClean="0"/>
              <a:t>Guilt: </a:t>
            </a:r>
            <a:r>
              <a:rPr lang="en-US" smtClean="0"/>
              <a:t>appraising a situation as unpleasant, as being one's own responsibility, but as requiring little effort.</a:t>
            </a:r>
            <a:endParaRPr lang="en-US"/>
          </a:p>
          <a:p>
            <a:endParaRPr lang="en-US"/>
          </a:p>
        </p:txBody>
      </p:sp>
      <p:sp>
        <p:nvSpPr>
          <p:cNvPr id="9" name="TextBox 8"/>
          <p:cNvSpPr txBox="1"/>
          <p:nvPr/>
        </p:nvSpPr>
        <p:spPr>
          <a:xfrm>
            <a:off x="762000" y="6324600"/>
            <a:ext cx="3543300" cy="338554"/>
          </a:xfrm>
          <a:prstGeom prst="rect">
            <a:avLst/>
          </a:prstGeom>
          <a:noFill/>
        </p:spPr>
        <p:txBody>
          <a:bodyPr wrap="square" rtlCol="0">
            <a:spAutoFit/>
          </a:bodyPr>
          <a:lstStyle/>
          <a:p>
            <a:r>
              <a:rPr lang="en-US"/>
              <a:t>Adapted from Cornelius 2000</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609600"/>
          </a:xfrm>
        </p:spPr>
        <p:txBody>
          <a:bodyPr/>
          <a:lstStyle/>
          <a:p>
            <a:r>
              <a:rPr lang="en-US"/>
              <a:t>Scherer’s typology of affective states</a:t>
            </a:r>
          </a:p>
        </p:txBody>
      </p:sp>
      <p:sp>
        <p:nvSpPr>
          <p:cNvPr id="7" name="Content Placeholder 6"/>
          <p:cNvSpPr>
            <a:spLocks noGrp="1"/>
          </p:cNvSpPr>
          <p:nvPr>
            <p:ph sz="quarter" idx="1"/>
          </p:nvPr>
        </p:nvSpPr>
        <p:spPr>
          <a:xfrm>
            <a:off x="0" y="914400"/>
            <a:ext cx="8686800" cy="5791200"/>
          </a:xfrm>
        </p:spPr>
        <p:txBody>
          <a:bodyPr/>
          <a:lstStyle/>
          <a:p>
            <a:r>
              <a:rPr lang="en-US" sz="2000" b="1"/>
              <a:t>Emotion</a:t>
            </a:r>
            <a:r>
              <a:rPr lang="en-US" sz="2000"/>
              <a:t>: relatively brief eposide of synchronized response of all or most organismic subsystems in response to the evaluation of an external or internal event as being of major significance</a:t>
            </a:r>
          </a:p>
          <a:p>
            <a:pPr lvl="1"/>
            <a:r>
              <a:rPr lang="en-US" sz="1800" i="1">
                <a:solidFill>
                  <a:srgbClr val="0000FF"/>
                </a:solidFill>
              </a:rPr>
              <a:t>angry, sad, joyful, fearful, ashamed, proud, desparate</a:t>
            </a:r>
          </a:p>
          <a:p>
            <a:r>
              <a:rPr lang="en-US" sz="2000" b="1"/>
              <a:t>Mood</a:t>
            </a:r>
            <a:r>
              <a:rPr lang="en-US" sz="2000"/>
              <a:t>: diffuse affect state, most pronounced as change in subjective feeling, of low intensity but relatively long duration, often without apparent cause</a:t>
            </a:r>
          </a:p>
          <a:p>
            <a:pPr lvl="1"/>
            <a:r>
              <a:rPr lang="en-US" sz="1800" i="1">
                <a:solidFill>
                  <a:srgbClr val="0000FF"/>
                </a:solidFill>
              </a:rPr>
              <a:t>cheerful, gloomy, irritable, listless, depressed, buoyant</a:t>
            </a:r>
          </a:p>
          <a:p>
            <a:r>
              <a:rPr lang="en-US" sz="2000" b="1"/>
              <a:t>Interpersonal stance</a:t>
            </a:r>
            <a:r>
              <a:rPr lang="en-US" sz="2000"/>
              <a:t>: affective stance taken toward another person in a specific interaction, coloring the interpersonal exchange in that situation</a:t>
            </a:r>
          </a:p>
          <a:p>
            <a:pPr lvl="1"/>
            <a:r>
              <a:rPr lang="en-US" sz="1800" i="1">
                <a:solidFill>
                  <a:srgbClr val="0000FF"/>
                </a:solidFill>
              </a:rPr>
              <a:t>distant, cold, warm, supportive, contemptuous</a:t>
            </a:r>
          </a:p>
          <a:p>
            <a:r>
              <a:rPr lang="en-US" sz="2000" b="1"/>
              <a:t>Attitudes</a:t>
            </a:r>
            <a:r>
              <a:rPr lang="en-US" sz="2000"/>
              <a:t>: relatively enduring, affectively colored beliefs, preferences predispositions towards objects or persons </a:t>
            </a:r>
          </a:p>
          <a:p>
            <a:pPr lvl="1"/>
            <a:r>
              <a:rPr lang="en-US" sz="1800" i="1">
                <a:solidFill>
                  <a:srgbClr val="0000FF"/>
                </a:solidFill>
              </a:rPr>
              <a:t>liking, loving, hating, valueing, desiring</a:t>
            </a:r>
          </a:p>
          <a:p>
            <a:r>
              <a:rPr lang="en-US" sz="2000" b="1"/>
              <a:t>Personality traits</a:t>
            </a:r>
            <a:r>
              <a:rPr lang="en-US" sz="2000"/>
              <a:t>: emotionally laden, stable personality dispositions and behavior tendencies, typical for a person</a:t>
            </a:r>
          </a:p>
          <a:p>
            <a:pPr lvl="1"/>
            <a:r>
              <a:rPr lang="en-US" sz="1800" i="1">
                <a:solidFill>
                  <a:srgbClr val="0000FF"/>
                </a:solidFill>
              </a:rPr>
              <a:t>nervous, anxious, reckless, morose, hostile, envious, jealous</a:t>
            </a:r>
          </a:p>
          <a:p>
            <a:endParaRPr lang="en-US"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274638"/>
            <a:ext cx="8382000" cy="1143000"/>
          </a:xfrm>
        </p:spPr>
        <p:txBody>
          <a:bodyPr/>
          <a:lstStyle/>
          <a:p>
            <a:r>
              <a:rPr lang="en-US" sz="3600"/>
              <a:t>Four Theoretical Approaches to Emotion: </a:t>
            </a:r>
            <a:br>
              <a:rPr lang="en-US" sz="3600"/>
            </a:br>
            <a:r>
              <a:rPr lang="en-US" sz="3600"/>
              <a:t>4. </a:t>
            </a:r>
            <a:r>
              <a:rPr lang="en-US" sz="3600" b="1">
                <a:solidFill>
                  <a:schemeClr val="tx1"/>
                </a:solidFill>
              </a:rPr>
              <a:t>Social Constructivism</a:t>
            </a:r>
            <a:endParaRPr lang="en-US" sz="3600"/>
          </a:p>
        </p:txBody>
      </p:sp>
      <p:sp>
        <p:nvSpPr>
          <p:cNvPr id="588803" name="Rectangle 3"/>
          <p:cNvSpPr>
            <a:spLocks noGrp="1" noChangeArrowheads="1"/>
          </p:cNvSpPr>
          <p:nvPr>
            <p:ph type="body" idx="1"/>
          </p:nvPr>
        </p:nvSpPr>
        <p:spPr/>
        <p:txBody>
          <a:bodyPr/>
          <a:lstStyle/>
          <a:p>
            <a:r>
              <a:rPr lang="en-US"/>
              <a:t>Emotions are cultural products (Averill)</a:t>
            </a:r>
          </a:p>
          <a:p>
            <a:r>
              <a:rPr lang="en-US"/>
              <a:t>Explains gender and social group differences</a:t>
            </a:r>
          </a:p>
          <a:p>
            <a:r>
              <a:rPr lang="en-US" b="1" smtClean="0"/>
              <a:t>anger </a:t>
            </a:r>
            <a:r>
              <a:rPr lang="en-US" smtClean="0"/>
              <a:t>is elicited by the appraisal that one has been wronged intentionally and unjustifiably by another person. Based on a moral judgment</a:t>
            </a:r>
          </a:p>
          <a:p>
            <a:pPr lvl="1"/>
            <a:r>
              <a:rPr lang="en-US" smtClean="0"/>
              <a:t>don’t get angry if you yank my arm accidentally</a:t>
            </a:r>
          </a:p>
          <a:p>
            <a:pPr lvl="1"/>
            <a:r>
              <a:rPr lang="en-US" smtClean="0"/>
              <a:t>or if you are a doctor and do it to reset a bone</a:t>
            </a:r>
          </a:p>
          <a:p>
            <a:pPr lvl="1"/>
            <a:r>
              <a:rPr lang="en-US" smtClean="0"/>
              <a:t>only if you do it on purpose</a:t>
            </a:r>
            <a:endParaRPr lang="en-US"/>
          </a:p>
        </p:txBody>
      </p:sp>
      <p:sp>
        <p:nvSpPr>
          <p:cNvPr id="8" name="TextBox 7"/>
          <p:cNvSpPr txBox="1"/>
          <p:nvPr/>
        </p:nvSpPr>
        <p:spPr>
          <a:xfrm>
            <a:off x="762000" y="6324600"/>
            <a:ext cx="3543300" cy="338554"/>
          </a:xfrm>
          <a:prstGeom prst="rect">
            <a:avLst/>
          </a:prstGeom>
          <a:noFill/>
        </p:spPr>
        <p:txBody>
          <a:bodyPr wrap="square" rtlCol="0">
            <a:spAutoFit/>
          </a:bodyPr>
          <a:lstStyle/>
          <a:p>
            <a:r>
              <a:rPr lang="en-US"/>
              <a:t>Adapted from Cornelius 2000</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Link between valence/arousal and Cognitive-Appraisal  model</a:t>
            </a:r>
          </a:p>
        </p:txBody>
      </p:sp>
      <p:sp>
        <p:nvSpPr>
          <p:cNvPr id="3" name="Content Placeholder 2"/>
          <p:cNvSpPr>
            <a:spLocks noGrp="1"/>
          </p:cNvSpPr>
          <p:nvPr>
            <p:ph sz="quarter" idx="1"/>
          </p:nvPr>
        </p:nvSpPr>
        <p:spPr/>
        <p:txBody>
          <a:bodyPr/>
          <a:lstStyle/>
          <a:p>
            <a:r>
              <a:rPr lang="en-US"/>
              <a:t>Dutton and Aron (1974)</a:t>
            </a:r>
          </a:p>
          <a:p>
            <a:r>
              <a:rPr lang="en-US"/>
              <a:t>Male participants cross a bridge</a:t>
            </a:r>
          </a:p>
          <a:p>
            <a:pPr lvl="1"/>
            <a:r>
              <a:rPr lang="en-US"/>
              <a:t>sturdy</a:t>
            </a:r>
          </a:p>
          <a:p>
            <a:pPr lvl="1"/>
            <a:r>
              <a:rPr lang="en-US"/>
              <a:t>precarious</a:t>
            </a:r>
          </a:p>
          <a:p>
            <a:r>
              <a:rPr lang="en-US"/>
              <a:t>Other side of bridge female interviewed asked participants to take part in a survey</a:t>
            </a:r>
          </a:p>
          <a:p>
            <a:pPr lvl="1"/>
            <a:r>
              <a:rPr lang="en-US"/>
              <a:t>willing participants were given interviewer’s phone number</a:t>
            </a:r>
          </a:p>
          <a:p>
            <a:r>
              <a:rPr lang="en-US"/>
              <a:t>Participants who crossed precarious bridge</a:t>
            </a:r>
          </a:p>
          <a:p>
            <a:pPr lvl="1"/>
            <a:r>
              <a:rPr lang="en-US"/>
              <a:t>more likely to call and use sexual imagery in survey</a:t>
            </a:r>
          </a:p>
          <a:p>
            <a:r>
              <a:rPr lang="en-US"/>
              <a:t>Participants misattributed their arousal as sexual attraction</a:t>
            </a:r>
          </a:p>
          <a:p>
            <a:pPr lvl="1"/>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Why Emotion Detection from  Speech or Text?</a:t>
            </a:r>
          </a:p>
        </p:txBody>
      </p:sp>
      <p:sp>
        <p:nvSpPr>
          <p:cNvPr id="26627" name="Rectangle 3"/>
          <p:cNvSpPr>
            <a:spLocks noGrp="1" noChangeArrowheads="1"/>
          </p:cNvSpPr>
          <p:nvPr>
            <p:ph sz="quarter" idx="1"/>
          </p:nvPr>
        </p:nvSpPr>
        <p:spPr/>
        <p:txBody>
          <a:bodyPr/>
          <a:lstStyle/>
          <a:p>
            <a:r>
              <a:rPr lang="en-US"/>
              <a:t>Detecting frustration of callers to a help line</a:t>
            </a:r>
          </a:p>
          <a:p>
            <a:r>
              <a:rPr lang="en-US"/>
              <a:t>Detecting stress in drivers or pilots</a:t>
            </a:r>
          </a:p>
          <a:p>
            <a:r>
              <a:rPr lang="en-US"/>
              <a:t>Detecting “interest”, “certainty”, “confusion” in on-line tutors</a:t>
            </a:r>
          </a:p>
          <a:p>
            <a:pPr lvl="1"/>
            <a:r>
              <a:rPr lang="en-US"/>
              <a:t>Pacing/Positive feedback</a:t>
            </a:r>
          </a:p>
          <a:p>
            <a:r>
              <a:rPr lang="en-US"/>
              <a:t>Hot spots in meeting browsers</a:t>
            </a:r>
          </a:p>
          <a:p>
            <a:r>
              <a:rPr lang="en-US"/>
              <a:t>Synthesis/generation:</a:t>
            </a:r>
          </a:p>
          <a:p>
            <a:pPr lvl="1"/>
            <a:r>
              <a:rPr lang="en-US"/>
              <a:t>On-line literacy tutors in the children’s storybook domain</a:t>
            </a:r>
          </a:p>
          <a:p>
            <a:pPr lvl="1"/>
            <a:r>
              <a:rPr lang="en-US"/>
              <a:t>Computer games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a:t>Hard Questions in Emotion Recognition</a:t>
            </a:r>
          </a:p>
        </p:txBody>
      </p:sp>
      <p:sp>
        <p:nvSpPr>
          <p:cNvPr id="394243" name="Rectangle 3"/>
          <p:cNvSpPr>
            <a:spLocks noGrp="1" noChangeArrowheads="1"/>
          </p:cNvSpPr>
          <p:nvPr>
            <p:ph type="body" idx="1"/>
          </p:nvPr>
        </p:nvSpPr>
        <p:spPr/>
        <p:txBody>
          <a:bodyPr/>
          <a:lstStyle/>
          <a:p>
            <a:r>
              <a:rPr lang="en-US"/>
              <a:t>How do we know what emotional speech is?</a:t>
            </a:r>
          </a:p>
          <a:p>
            <a:pPr lvl="1"/>
            <a:r>
              <a:rPr lang="en-US">
                <a:solidFill>
                  <a:schemeClr val="accent2"/>
                </a:solidFill>
              </a:rPr>
              <a:t>Acted speech</a:t>
            </a:r>
            <a:r>
              <a:rPr lang="en-US"/>
              <a:t> vs. </a:t>
            </a:r>
            <a:r>
              <a:rPr lang="en-US">
                <a:solidFill>
                  <a:schemeClr val="accent2"/>
                </a:solidFill>
              </a:rPr>
              <a:t>natural</a:t>
            </a:r>
            <a:r>
              <a:rPr lang="en-US"/>
              <a:t> (hand labeled) corpora</a:t>
            </a:r>
          </a:p>
          <a:p>
            <a:r>
              <a:rPr lang="en-US"/>
              <a:t>What can we classify?</a:t>
            </a:r>
          </a:p>
          <a:p>
            <a:pPr lvl="2"/>
            <a:r>
              <a:rPr lang="en-US" sz="2400"/>
              <a:t>Distinguish among multiple </a:t>
            </a:r>
            <a:r>
              <a:rPr lang="en-US" sz="2400">
                <a:solidFill>
                  <a:schemeClr val="accent2"/>
                </a:solidFill>
              </a:rPr>
              <a:t>‘classic’ emotions</a:t>
            </a:r>
          </a:p>
          <a:p>
            <a:pPr lvl="2"/>
            <a:r>
              <a:rPr lang="en-US" sz="2400"/>
              <a:t>Distinguish</a:t>
            </a:r>
            <a:endParaRPr lang="en-US" sz="2400">
              <a:solidFill>
                <a:schemeClr val="accent2"/>
              </a:solidFill>
            </a:endParaRPr>
          </a:p>
          <a:p>
            <a:pPr lvl="3"/>
            <a:r>
              <a:rPr lang="en-US" sz="2400">
                <a:solidFill>
                  <a:schemeClr val="accent2"/>
                </a:solidFill>
              </a:rPr>
              <a:t>Valence</a:t>
            </a:r>
            <a:r>
              <a:rPr lang="en-US" sz="2400">
                <a:solidFill>
                  <a:schemeClr val="folHlink"/>
                </a:solidFill>
              </a:rPr>
              <a:t>: is it positive or negative?</a:t>
            </a:r>
          </a:p>
          <a:p>
            <a:pPr lvl="3"/>
            <a:r>
              <a:rPr lang="en-US" sz="2400">
                <a:solidFill>
                  <a:schemeClr val="accent2"/>
                </a:solidFill>
              </a:rPr>
              <a:t>Activation</a:t>
            </a:r>
            <a:r>
              <a:rPr lang="en-US" sz="2400">
                <a:solidFill>
                  <a:schemeClr val="folHlink"/>
                </a:solidFill>
              </a:rPr>
              <a:t>: how strongly is it felt? (sad/despair)</a:t>
            </a:r>
          </a:p>
          <a:p>
            <a:r>
              <a:rPr lang="en-US"/>
              <a:t>What </a:t>
            </a:r>
            <a:r>
              <a:rPr lang="en-US">
                <a:solidFill>
                  <a:schemeClr val="accent2"/>
                </a:solidFill>
              </a:rPr>
              <a:t>features</a:t>
            </a:r>
            <a:r>
              <a:rPr lang="en-US"/>
              <a:t> best predict emotions?</a:t>
            </a:r>
          </a:p>
          <a:p>
            <a:r>
              <a:rPr lang="en-US"/>
              <a:t>What </a:t>
            </a:r>
            <a:r>
              <a:rPr lang="en-US">
                <a:solidFill>
                  <a:schemeClr val="accent2"/>
                </a:solidFill>
              </a:rPr>
              <a:t>techniques</a:t>
            </a:r>
            <a:r>
              <a:rPr lang="en-US"/>
              <a:t> best to use in classification?</a:t>
            </a:r>
          </a:p>
        </p:txBody>
      </p:sp>
      <p:sp>
        <p:nvSpPr>
          <p:cNvPr id="5" name="TextBox 4"/>
          <p:cNvSpPr txBox="1"/>
          <p:nvPr/>
        </p:nvSpPr>
        <p:spPr>
          <a:xfrm>
            <a:off x="889000" y="6438900"/>
            <a:ext cx="2454618" cy="338554"/>
          </a:xfrm>
          <a:prstGeom prst="rect">
            <a:avLst/>
          </a:prstGeom>
          <a:noFill/>
        </p:spPr>
        <p:txBody>
          <a:bodyPr wrap="none" rtlCol="0">
            <a:spAutoFit/>
          </a:bodyPr>
          <a:lstStyle/>
          <a:p>
            <a:r>
              <a:rPr lang="en-US"/>
              <a:t>Slide from Julia Hirschberg</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3293" name="Rectangle 13"/>
          <p:cNvSpPr>
            <a:spLocks noGrp="1" noChangeArrowheads="1"/>
          </p:cNvSpPr>
          <p:nvPr>
            <p:ph type="title"/>
          </p:nvPr>
        </p:nvSpPr>
        <p:spPr>
          <a:xfrm>
            <a:off x="609600" y="355600"/>
            <a:ext cx="7772400" cy="1244600"/>
          </a:xfrm>
        </p:spPr>
        <p:txBody>
          <a:bodyPr/>
          <a:lstStyle/>
          <a:p>
            <a:r>
              <a:rPr lang="en-US" sz="3600"/>
              <a:t>Major Problems for Classification:</a:t>
            </a:r>
            <a:br>
              <a:rPr lang="en-US" sz="3600"/>
            </a:br>
            <a:r>
              <a:rPr lang="en-US" sz="3600">
                <a:solidFill>
                  <a:schemeClr val="accent2"/>
                </a:solidFill>
              </a:rPr>
              <a:t>Different Valence/Different Activation</a:t>
            </a:r>
          </a:p>
        </p:txBody>
      </p:sp>
      <p:pic>
        <p:nvPicPr>
          <p:cNvPr id="353294" name="Picture 14"/>
          <p:cNvPicPr>
            <a:picLocks noGrp="1" noChangeAspect="1" noChangeArrowheads="1"/>
          </p:cNvPicPr>
          <p:nvPr>
            <p:ph idx="1"/>
          </p:nvPr>
        </p:nvPicPr>
        <p:blipFill>
          <a:blip r:embed="rId5"/>
          <a:srcRect/>
          <a:stretch>
            <a:fillRect/>
          </a:stretch>
        </p:blipFill>
        <p:spPr>
          <a:xfrm>
            <a:off x="1824038" y="1951038"/>
            <a:ext cx="5495925" cy="3667125"/>
          </a:xfrm>
        </p:spPr>
      </p:pic>
      <p:pic>
        <p:nvPicPr>
          <p:cNvPr id="353284" name="Picture 4">
            <a:hlinkClick r:id="" action="ppaction://media"/>
          </p:cNvPr>
          <p:cNvPicPr>
            <a:picLocks noRot="1" noChangeAspect="1" noChangeArrowheads="1"/>
          </p:cNvPicPr>
          <p:nvPr>
            <a:wavAudioFile r:embed="rId1" name="Embedded Sound 8"/>
          </p:nvPr>
        </p:nvPicPr>
        <p:blipFill>
          <a:blip r:embed="rId6"/>
          <a:srcRect/>
          <a:stretch>
            <a:fillRect/>
          </a:stretch>
        </p:blipFill>
        <p:spPr bwMode="auto">
          <a:xfrm>
            <a:off x="4267200" y="5003800"/>
            <a:ext cx="228600" cy="228600"/>
          </a:xfrm>
          <a:prstGeom prst="rect">
            <a:avLst/>
          </a:prstGeom>
          <a:noFill/>
        </p:spPr>
      </p:pic>
      <p:pic>
        <p:nvPicPr>
          <p:cNvPr id="353285" name="Picture 5">
            <a:hlinkClick r:id="" action="ppaction://media"/>
          </p:cNvPr>
          <p:cNvPicPr>
            <a:picLocks noRot="1" noChangeAspect="1" noChangeArrowheads="1"/>
          </p:cNvPicPr>
          <p:nvPr>
            <a:wavAudioFile r:embed="rId2" name="Embedded Sound 11"/>
          </p:nvPr>
        </p:nvPicPr>
        <p:blipFill>
          <a:blip r:embed="rId6"/>
          <a:srcRect/>
          <a:stretch>
            <a:fillRect/>
          </a:stretch>
        </p:blipFill>
        <p:spPr bwMode="auto">
          <a:xfrm>
            <a:off x="4267200" y="2324100"/>
            <a:ext cx="228600" cy="228600"/>
          </a:xfrm>
          <a:prstGeom prst="rect">
            <a:avLst/>
          </a:prstGeom>
          <a:noFill/>
        </p:spPr>
      </p:pic>
      <p:sp>
        <p:nvSpPr>
          <p:cNvPr id="353286" name="Rectangle 6"/>
          <p:cNvSpPr>
            <a:spLocks noChangeArrowheads="1"/>
          </p:cNvSpPr>
          <p:nvPr/>
        </p:nvSpPr>
        <p:spPr bwMode="auto">
          <a:xfrm>
            <a:off x="1143000" y="6096000"/>
            <a:ext cx="9144000" cy="762000"/>
          </a:xfrm>
          <a:prstGeom prst="rect">
            <a:avLst/>
          </a:prstGeom>
          <a:solidFill>
            <a:schemeClr val="bg1">
              <a:alpha val="20000"/>
            </a:schemeClr>
          </a:solidFill>
          <a:ln w="9525">
            <a:noFill/>
            <a:miter lim="800000"/>
            <a:headEnd/>
            <a:tailEnd/>
          </a:ln>
          <a:effectLst/>
        </p:spPr>
        <p:txBody>
          <a:bodyPr wrap="none" anchor="ctr">
            <a:prstTxWarp prst="textNoShape">
              <a:avLst/>
            </a:prstTxWarp>
          </a:bodyPr>
          <a:lstStyle/>
          <a:p>
            <a:endParaRPr lang="en-US"/>
          </a:p>
        </p:txBody>
      </p:sp>
      <p:sp>
        <p:nvSpPr>
          <p:cNvPr id="353287" name="Text Box 7"/>
          <p:cNvSpPr txBox="1">
            <a:spLocks noChangeArrowheads="1"/>
          </p:cNvSpPr>
          <p:nvPr/>
        </p:nvSpPr>
        <p:spPr bwMode="auto">
          <a:xfrm>
            <a:off x="990600" y="533400"/>
            <a:ext cx="7239000" cy="579438"/>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endParaRPr lang="en-US" sz="3200">
              <a:latin typeface="Arial" charset="0"/>
            </a:endParaRPr>
          </a:p>
        </p:txBody>
      </p:sp>
      <p:sp>
        <p:nvSpPr>
          <p:cNvPr id="9" name="TextBox 8"/>
          <p:cNvSpPr txBox="1"/>
          <p:nvPr/>
        </p:nvSpPr>
        <p:spPr>
          <a:xfrm>
            <a:off x="533400" y="6324600"/>
            <a:ext cx="2420354" cy="338554"/>
          </a:xfrm>
          <a:prstGeom prst="rect">
            <a:avLst/>
          </a:prstGeom>
          <a:noFill/>
        </p:spPr>
        <p:txBody>
          <a:bodyPr wrap="none" rtlCol="0">
            <a:spAutoFit/>
          </a:bodyPr>
          <a:lstStyle/>
          <a:p>
            <a:r>
              <a:rPr lang="en-US"/>
              <a:t>slide from Julia Hirschberg</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5328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 fill="hold"/>
                                        <p:tgtEl>
                                          <p:spTgt spid="353284"/>
                                        </p:tgtEl>
                                      </p:cBhvr>
                                    </p:cmd>
                                  </p:childTnLst>
                                </p:cTn>
                              </p:par>
                            </p:childTnLst>
                          </p:cTn>
                        </p:par>
                      </p:childTnLst>
                    </p:cTn>
                  </p:par>
                </p:childTnLst>
              </p:cTn>
              <p:nextCondLst>
                <p:cond evt="onClick" delay="0">
                  <p:tgtEl>
                    <p:spTgt spid="3532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3284"/>
                </p:tgtEl>
              </p:cMediaNode>
            </p:audio>
            <p:seq concurrent="1" nextAc="seek">
              <p:cTn id="8" restart="whenNotActive" fill="hold" evtFilter="cancelBubble" nodeType="interactiveSeq">
                <p:stCondLst>
                  <p:cond evt="onClick" delay="0">
                    <p:tgtEl>
                      <p:spTgt spid="35328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92" fill="hold"/>
                                        <p:tgtEl>
                                          <p:spTgt spid="353285"/>
                                        </p:tgtEl>
                                      </p:cBhvr>
                                    </p:cmd>
                                  </p:childTnLst>
                                </p:cTn>
                              </p:par>
                            </p:childTnLst>
                          </p:cTn>
                        </p:par>
                      </p:childTnLst>
                    </p:cTn>
                  </p:par>
                </p:childTnLst>
              </p:cTn>
              <p:nextCondLst>
                <p:cond evt="onClick" delay="0">
                  <p:tgtEl>
                    <p:spTgt spid="3532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53285"/>
                </p:tgtEl>
              </p:cMediaNode>
            </p:audi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609600" y="355600"/>
            <a:ext cx="7772400" cy="1168400"/>
          </a:xfrm>
        </p:spPr>
        <p:txBody>
          <a:bodyPr/>
          <a:lstStyle/>
          <a:p>
            <a:r>
              <a:rPr lang="en-US"/>
              <a:t>But….</a:t>
            </a:r>
            <a:br>
              <a:rPr lang="en-US"/>
            </a:br>
            <a:r>
              <a:rPr lang="en-US">
                <a:solidFill>
                  <a:schemeClr val="accent2"/>
                </a:solidFill>
              </a:rPr>
              <a:t>Different Valence/ </a:t>
            </a:r>
            <a:r>
              <a:rPr lang="en-US" i="1">
                <a:solidFill>
                  <a:schemeClr val="accent2"/>
                </a:solidFill>
              </a:rPr>
              <a:t>Same</a:t>
            </a:r>
            <a:r>
              <a:rPr lang="en-US">
                <a:solidFill>
                  <a:schemeClr val="accent2"/>
                </a:solidFill>
              </a:rPr>
              <a:t> Activation</a:t>
            </a:r>
          </a:p>
        </p:txBody>
      </p:sp>
      <p:pic>
        <p:nvPicPr>
          <p:cNvPr id="354307" name="Picture 3"/>
          <p:cNvPicPr>
            <a:picLocks noGrp="1" noChangeAspect="1" noChangeArrowheads="1"/>
          </p:cNvPicPr>
          <p:nvPr>
            <p:ph idx="1"/>
          </p:nvPr>
        </p:nvPicPr>
        <p:blipFill>
          <a:blip r:embed="rId5"/>
          <a:srcRect/>
          <a:stretch>
            <a:fillRect/>
          </a:stretch>
        </p:blipFill>
        <p:spPr>
          <a:xfrm>
            <a:off x="1487488" y="1550988"/>
            <a:ext cx="6167437" cy="4233862"/>
          </a:xfrm>
        </p:spPr>
      </p:pic>
      <p:pic>
        <p:nvPicPr>
          <p:cNvPr id="354308" name="Picture 4">
            <a:hlinkClick r:id="" action="ppaction://media"/>
          </p:cNvPr>
          <p:cNvPicPr>
            <a:picLocks noRot="1" noChangeAspect="1" noChangeArrowheads="1"/>
          </p:cNvPicPr>
          <p:nvPr>
            <a:wavAudioFile r:embed="rId1" name="Embedded Sound 9"/>
          </p:nvPr>
        </p:nvPicPr>
        <p:blipFill>
          <a:blip r:embed="rId6"/>
          <a:srcRect/>
          <a:stretch>
            <a:fillRect/>
          </a:stretch>
        </p:blipFill>
        <p:spPr bwMode="auto">
          <a:xfrm>
            <a:off x="4267200" y="2133600"/>
            <a:ext cx="228600" cy="228600"/>
          </a:xfrm>
          <a:prstGeom prst="rect">
            <a:avLst/>
          </a:prstGeom>
          <a:noFill/>
        </p:spPr>
      </p:pic>
      <p:pic>
        <p:nvPicPr>
          <p:cNvPr id="354309" name="Picture 5">
            <a:hlinkClick r:id="" action="ppaction://media"/>
          </p:cNvPr>
          <p:cNvPicPr>
            <a:picLocks noRot="1" noChangeAspect="1" noChangeArrowheads="1"/>
          </p:cNvPicPr>
          <p:nvPr>
            <a:wavAudioFile r:embed="rId2" name="Embedded Sound 10"/>
          </p:nvPr>
        </p:nvPicPr>
        <p:blipFill>
          <a:blip r:embed="rId6"/>
          <a:srcRect/>
          <a:stretch>
            <a:fillRect/>
          </a:stretch>
        </p:blipFill>
        <p:spPr bwMode="auto">
          <a:xfrm>
            <a:off x="4457700" y="5105400"/>
            <a:ext cx="228600" cy="228600"/>
          </a:xfrm>
          <a:prstGeom prst="rect">
            <a:avLst/>
          </a:prstGeom>
          <a:noFill/>
        </p:spPr>
      </p:pic>
      <p:sp>
        <p:nvSpPr>
          <p:cNvPr id="7" name="TextBox 6"/>
          <p:cNvSpPr txBox="1"/>
          <p:nvPr/>
        </p:nvSpPr>
        <p:spPr>
          <a:xfrm>
            <a:off x="533400" y="6324600"/>
            <a:ext cx="2420354" cy="338554"/>
          </a:xfrm>
          <a:prstGeom prst="rect">
            <a:avLst/>
          </a:prstGeom>
          <a:noFill/>
        </p:spPr>
        <p:txBody>
          <a:bodyPr wrap="none" rtlCol="0">
            <a:spAutoFit/>
          </a:bodyPr>
          <a:lstStyle/>
          <a:p>
            <a:r>
              <a:rPr lang="en-US"/>
              <a:t>slide from Julia Hirschberg</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5430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 fill="hold"/>
                                        <p:tgtEl>
                                          <p:spTgt spid="354308"/>
                                        </p:tgtEl>
                                      </p:cBhvr>
                                    </p:cmd>
                                  </p:childTnLst>
                                </p:cTn>
                              </p:par>
                            </p:childTnLst>
                          </p:cTn>
                        </p:par>
                      </p:childTnLst>
                    </p:cTn>
                  </p:par>
                </p:childTnLst>
              </p:cTn>
              <p:nextCondLst>
                <p:cond evt="onClick" delay="0">
                  <p:tgtEl>
                    <p:spTgt spid="35430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4308"/>
                </p:tgtEl>
              </p:cMediaNode>
            </p:audio>
            <p:seq concurrent="1" nextAc="seek">
              <p:cTn id="8" restart="whenNotActive" fill="hold" evtFilter="cancelBubble" nodeType="interactiveSeq">
                <p:stCondLst>
                  <p:cond evt="onClick" delay="0">
                    <p:tgtEl>
                      <p:spTgt spid="35430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4" fill="hold"/>
                                        <p:tgtEl>
                                          <p:spTgt spid="354309"/>
                                        </p:tgtEl>
                                      </p:cBhvr>
                                    </p:cmd>
                                  </p:childTnLst>
                                </p:cTn>
                              </p:par>
                            </p:childTnLst>
                          </p:cTn>
                        </p:par>
                      </p:childTnLst>
                    </p:cTn>
                  </p:par>
                </p:childTnLst>
              </p:cTn>
              <p:nextCondLst>
                <p:cond evt="onClick" delay="0">
                  <p:tgtEl>
                    <p:spTgt spid="35430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54309"/>
                </p:tgtEl>
              </p:cMediaNode>
            </p:audi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Accuracy of facial versus vocal cues to emotion (Scherer 2001)</a:t>
            </a:r>
          </a:p>
        </p:txBody>
      </p:sp>
      <p:pic>
        <p:nvPicPr>
          <p:cNvPr id="9" name="Content Placeholder 8" descr="scherer2.tiff"/>
          <p:cNvPicPr>
            <a:picLocks noGrp="1" noChangeAspect="1"/>
          </p:cNvPicPr>
          <p:nvPr>
            <p:ph sz="quarter" idx="1"/>
          </p:nvPr>
        </p:nvPicPr>
        <p:blipFill>
          <a:blip r:embed="rId2"/>
          <a:srcRect t="-157750" b="-157750"/>
          <a:stretch>
            <a:fillRect/>
          </a:stretch>
        </p:blipFill>
        <p:spPr>
          <a:xfrm>
            <a:off x="152400" y="999565"/>
            <a:ext cx="8534400" cy="5020235"/>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Data and tasks for Emotion  Detection</a:t>
            </a:r>
          </a:p>
        </p:txBody>
      </p:sp>
      <p:sp>
        <p:nvSpPr>
          <p:cNvPr id="41987" name="Rectangle 3"/>
          <p:cNvSpPr>
            <a:spLocks noGrp="1" noChangeArrowheads="1"/>
          </p:cNvSpPr>
          <p:nvPr>
            <p:ph sz="quarter" idx="1"/>
          </p:nvPr>
        </p:nvSpPr>
        <p:spPr/>
        <p:txBody>
          <a:bodyPr/>
          <a:lstStyle/>
          <a:p>
            <a:pPr>
              <a:lnSpc>
                <a:spcPct val="90000"/>
              </a:lnSpc>
            </a:pPr>
            <a:r>
              <a:rPr lang="en-US" sz="2000"/>
              <a:t>Scripted speech</a:t>
            </a:r>
          </a:p>
          <a:p>
            <a:pPr lvl="1">
              <a:lnSpc>
                <a:spcPct val="90000"/>
              </a:lnSpc>
            </a:pPr>
            <a:r>
              <a:rPr lang="en-US" sz="1800"/>
              <a:t>Acted emotions, often using 6 emotions</a:t>
            </a:r>
          </a:p>
          <a:p>
            <a:pPr lvl="1">
              <a:lnSpc>
                <a:spcPct val="90000"/>
              </a:lnSpc>
            </a:pPr>
            <a:r>
              <a:rPr lang="en-US" sz="1800"/>
              <a:t>Controls for words, focus on acoustic/prosodic differences</a:t>
            </a:r>
          </a:p>
          <a:p>
            <a:pPr lvl="1">
              <a:lnSpc>
                <a:spcPct val="115000"/>
              </a:lnSpc>
            </a:pPr>
            <a:r>
              <a:rPr lang="en-US" sz="1800"/>
              <a:t>Features:</a:t>
            </a:r>
          </a:p>
          <a:p>
            <a:pPr lvl="2">
              <a:lnSpc>
                <a:spcPct val="115000"/>
              </a:lnSpc>
            </a:pPr>
            <a:r>
              <a:rPr lang="en-US" sz="1800"/>
              <a:t>F0/pitch</a:t>
            </a:r>
          </a:p>
          <a:p>
            <a:pPr lvl="2">
              <a:lnSpc>
                <a:spcPct val="115000"/>
              </a:lnSpc>
            </a:pPr>
            <a:r>
              <a:rPr lang="en-US" sz="1800"/>
              <a:t>Energy</a:t>
            </a:r>
          </a:p>
          <a:p>
            <a:pPr lvl="2">
              <a:lnSpc>
                <a:spcPct val="115000"/>
              </a:lnSpc>
            </a:pPr>
            <a:r>
              <a:rPr lang="en-US" sz="1800"/>
              <a:t>speaking rate</a:t>
            </a:r>
            <a:endParaRPr lang="en-US" sz="2400"/>
          </a:p>
          <a:p>
            <a:pPr>
              <a:lnSpc>
                <a:spcPct val="90000"/>
              </a:lnSpc>
            </a:pPr>
            <a:r>
              <a:rPr lang="en-US" sz="2000"/>
              <a:t>Spontaneous speech</a:t>
            </a:r>
          </a:p>
          <a:p>
            <a:pPr lvl="1">
              <a:lnSpc>
                <a:spcPct val="90000"/>
              </a:lnSpc>
            </a:pPr>
            <a:r>
              <a:rPr lang="en-US" sz="1800"/>
              <a:t>More natural, harder to control</a:t>
            </a:r>
          </a:p>
          <a:p>
            <a:pPr lvl="1">
              <a:lnSpc>
                <a:spcPct val="90000"/>
              </a:lnSpc>
            </a:pPr>
            <a:r>
              <a:rPr lang="en-US" sz="1800"/>
              <a:t>Dialogue</a:t>
            </a:r>
          </a:p>
          <a:p>
            <a:pPr lvl="1">
              <a:lnSpc>
                <a:spcPct val="90000"/>
              </a:lnSpc>
            </a:pPr>
            <a:r>
              <a:rPr lang="en-US" sz="1800"/>
              <a:t>Kinds of emotion focused on:</a:t>
            </a:r>
          </a:p>
          <a:p>
            <a:pPr lvl="2">
              <a:lnSpc>
                <a:spcPct val="90000"/>
              </a:lnSpc>
            </a:pPr>
            <a:r>
              <a:rPr lang="en-US" sz="1600"/>
              <a:t>frustration, </a:t>
            </a:r>
          </a:p>
          <a:p>
            <a:pPr lvl="2">
              <a:lnSpc>
                <a:spcPct val="90000"/>
              </a:lnSpc>
            </a:pPr>
            <a:r>
              <a:rPr lang="en-US" sz="1600"/>
              <a:t>annoyance, </a:t>
            </a:r>
          </a:p>
          <a:p>
            <a:pPr lvl="2">
              <a:lnSpc>
                <a:spcPct val="90000"/>
              </a:lnSpc>
            </a:pPr>
            <a:r>
              <a:rPr lang="en-US" sz="1600"/>
              <a:t>certainty/uncertainty </a:t>
            </a:r>
          </a:p>
          <a:p>
            <a:pPr lvl="2">
              <a:lnSpc>
                <a:spcPct val="90000"/>
              </a:lnSpc>
            </a:pPr>
            <a:r>
              <a:rPr lang="en-US" sz="1600"/>
              <a:t>“activation/hot spots”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Four quick case studies</a:t>
            </a:r>
          </a:p>
        </p:txBody>
      </p:sp>
      <p:sp>
        <p:nvSpPr>
          <p:cNvPr id="3" name="Content Placeholder 2"/>
          <p:cNvSpPr>
            <a:spLocks noGrp="1"/>
          </p:cNvSpPr>
          <p:nvPr>
            <p:ph sz="quarter" idx="1"/>
          </p:nvPr>
        </p:nvSpPr>
        <p:spPr/>
        <p:txBody>
          <a:bodyPr/>
          <a:lstStyle/>
          <a:p>
            <a:pPr marL="514350" indent="-514350">
              <a:buFont typeface="+mj-lt"/>
              <a:buAutoNum type="arabicPeriod"/>
            </a:pPr>
            <a:r>
              <a:rPr lang="en-US" sz="3200"/>
              <a:t>Acted speech:  </a:t>
            </a:r>
          </a:p>
          <a:p>
            <a:pPr marL="1063625" lvl="2" indent="-514350"/>
            <a:r>
              <a:rPr lang="en-US" sz="2600" i="1"/>
              <a:t>LDC’s EPSaT</a:t>
            </a:r>
          </a:p>
          <a:p>
            <a:pPr marL="514350" indent="-514350">
              <a:buFont typeface="+mj-lt"/>
              <a:buAutoNum type="arabicPeriod"/>
            </a:pPr>
            <a:r>
              <a:rPr lang="en-US" sz="3200"/>
              <a:t>Annoyance/Frustration in natural speech</a:t>
            </a:r>
          </a:p>
          <a:p>
            <a:pPr marL="1063625" lvl="2" indent="-514350"/>
            <a:r>
              <a:rPr lang="en-US" sz="2400" i="1"/>
              <a:t>Ang et al on Annoyance and Frustration</a:t>
            </a:r>
          </a:p>
          <a:p>
            <a:pPr marL="514350" indent="-514350">
              <a:buFont typeface="+mj-lt"/>
              <a:buAutoNum type="arabicPeriod"/>
            </a:pPr>
            <a:r>
              <a:rPr lang="en-US" sz="3000"/>
              <a:t>Basic emotions crosslinguistically</a:t>
            </a:r>
          </a:p>
          <a:p>
            <a:pPr marL="1063625" lvl="2" indent="-514350"/>
            <a:r>
              <a:rPr lang="en-US" sz="2400" i="1"/>
              <a:t>Braun and Katerbow, dubbed speach</a:t>
            </a:r>
            <a:endParaRPr lang="en-US" sz="2400" i="1"/>
          </a:p>
          <a:p>
            <a:pPr marL="514350" indent="-514350">
              <a:buFont typeface="+mj-lt"/>
              <a:buAutoNum type="arabicPeriod"/>
            </a:pPr>
            <a:r>
              <a:rPr lang="en-US" sz="3200"/>
              <a:t>Uncertainty in natural speech:</a:t>
            </a:r>
          </a:p>
          <a:p>
            <a:pPr marL="1063625" lvl="2" indent="-514350"/>
            <a:r>
              <a:rPr lang="en-US" sz="2400" i="1"/>
              <a:t>Liscombe et al’s ITSPOKE</a:t>
            </a:r>
          </a:p>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457200" y="152400"/>
            <a:ext cx="8458200" cy="990600"/>
          </a:xfrm>
        </p:spPr>
        <p:txBody>
          <a:bodyPr/>
          <a:lstStyle/>
          <a:p>
            <a:r>
              <a:rPr lang="en-US" sz="3200"/>
              <a:t>Example 1: Acted speech; emotional Prosody Speech and Transcripts Corpus </a:t>
            </a:r>
            <a:r>
              <a:rPr lang="en-US" sz="3200">
                <a:solidFill>
                  <a:srgbClr val="5400A8"/>
                </a:solidFill>
              </a:rPr>
              <a:t>(EPSaT)</a:t>
            </a:r>
            <a:endParaRPr lang="en-US"/>
          </a:p>
        </p:txBody>
      </p:sp>
      <p:sp>
        <p:nvSpPr>
          <p:cNvPr id="44036" name="Rectangle 9"/>
          <p:cNvSpPr>
            <a:spLocks noGrp="1" noChangeArrowheads="1"/>
          </p:cNvSpPr>
          <p:nvPr>
            <p:ph sz="quarter" idx="1"/>
          </p:nvPr>
        </p:nvSpPr>
        <p:spPr>
          <a:xfrm>
            <a:off x="381000" y="1600200"/>
            <a:ext cx="7848600" cy="4572000"/>
          </a:xfrm>
        </p:spPr>
        <p:txBody>
          <a:bodyPr/>
          <a:lstStyle/>
          <a:p>
            <a:r>
              <a:rPr lang="en-US"/>
              <a:t>Recordings from LDC </a:t>
            </a:r>
          </a:p>
          <a:p>
            <a:pPr lvl="1"/>
            <a:r>
              <a:rPr lang="en-US" smtClean="0">
                <a:hlinkClick r:id="rId3"/>
              </a:rPr>
              <a:t>http://www.ldc.upenn.edu/Catalog/LDC2002S28.html</a:t>
            </a:r>
            <a:endParaRPr lang="en-US"/>
          </a:p>
          <a:p>
            <a:r>
              <a:rPr lang="en-US">
                <a:solidFill>
                  <a:schemeClr val="accent2"/>
                </a:solidFill>
                <a:latin typeface="Times" charset="0"/>
              </a:rPr>
              <a:t>8 actors read short dates and numbers in 15 emotional styles</a:t>
            </a:r>
          </a:p>
          <a:p>
            <a:endParaRPr lang="en-US">
              <a:solidFill>
                <a:schemeClr val="accent2"/>
              </a:solidFill>
              <a:latin typeface="Times" charset="0"/>
            </a:endParaRPr>
          </a:p>
        </p:txBody>
      </p:sp>
      <p:sp>
        <p:nvSpPr>
          <p:cNvPr id="44034" name="Footer Placeholder 3"/>
          <p:cNvSpPr>
            <a:spLocks noGrp="1"/>
          </p:cNvSpPr>
          <p:nvPr>
            <p:ph type="ftr" sz="quarter" idx="11"/>
          </p:nvPr>
        </p:nvSpPr>
        <p:spPr>
          <a:xfrm>
            <a:off x="0" y="6553200"/>
            <a:ext cx="2743200" cy="304800"/>
          </a:xfrm>
          <a:noFill/>
        </p:spPr>
        <p:txBody>
          <a:bodyPr/>
          <a:lstStyle/>
          <a:p>
            <a:r>
              <a:rPr lang="en-US" sz="1400"/>
              <a:t>Slide from Jackson Liscombe</a:t>
            </a:r>
          </a:p>
        </p:txBody>
      </p:sp>
    </p:spTree>
  </p:cSld>
  <p:clrMapOvr>
    <a:masterClrMapping/>
  </p:clrMapOvr>
  <p:transition advTm="2219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609600"/>
          </a:xfrm>
        </p:spPr>
        <p:txBody>
          <a:bodyPr/>
          <a:lstStyle/>
          <a:p>
            <a:r>
              <a:rPr lang="en-US"/>
              <a:t>Scherer’s typology of affective states</a:t>
            </a:r>
          </a:p>
        </p:txBody>
      </p:sp>
      <p:sp>
        <p:nvSpPr>
          <p:cNvPr id="7" name="Content Placeholder 6"/>
          <p:cNvSpPr>
            <a:spLocks noGrp="1"/>
          </p:cNvSpPr>
          <p:nvPr>
            <p:ph sz="quarter" idx="1"/>
          </p:nvPr>
        </p:nvSpPr>
        <p:spPr>
          <a:xfrm>
            <a:off x="0" y="914400"/>
            <a:ext cx="8686800" cy="5791200"/>
          </a:xfrm>
        </p:spPr>
        <p:txBody>
          <a:bodyPr/>
          <a:lstStyle/>
          <a:p>
            <a:r>
              <a:rPr lang="en-US" sz="2000" b="1"/>
              <a:t>Emotion</a:t>
            </a:r>
            <a:r>
              <a:rPr lang="en-US" sz="2000"/>
              <a:t>: relatively brief eposide of synchronized response of all or most organismic subsystems in response to the evaluation of an external or internal event as being of major significance</a:t>
            </a:r>
          </a:p>
          <a:p>
            <a:pPr lvl="1"/>
            <a:r>
              <a:rPr lang="en-US" sz="1800" i="1">
                <a:solidFill>
                  <a:srgbClr val="0000FF"/>
                </a:solidFill>
              </a:rPr>
              <a:t>angry, sad, joyful, fearful, ashamed, proud, desparate</a:t>
            </a:r>
          </a:p>
          <a:p>
            <a:r>
              <a:rPr lang="en-US" sz="2000" b="1"/>
              <a:t>Mood</a:t>
            </a:r>
            <a:r>
              <a:rPr lang="en-US" sz="2000"/>
              <a:t>: diffuse affect state, most pronounced as change in subjective feeling, of low intensity but relatively long duration, often without apparent cause</a:t>
            </a:r>
          </a:p>
          <a:p>
            <a:pPr lvl="1"/>
            <a:r>
              <a:rPr lang="en-US" sz="1800" i="1">
                <a:solidFill>
                  <a:srgbClr val="0000FF"/>
                </a:solidFill>
              </a:rPr>
              <a:t>cheerful, gloomy, irritable, listless, depressed, buoyant</a:t>
            </a:r>
          </a:p>
          <a:p>
            <a:r>
              <a:rPr lang="en-US" sz="2000" b="1">
                <a:solidFill>
                  <a:schemeClr val="accent6">
                    <a:lumMod val="60000"/>
                    <a:lumOff val="40000"/>
                  </a:schemeClr>
                </a:solidFill>
              </a:rPr>
              <a:t>Interpersonal stance</a:t>
            </a:r>
            <a:r>
              <a:rPr lang="en-US" sz="2000">
                <a:solidFill>
                  <a:schemeClr val="accent6">
                    <a:lumMod val="60000"/>
                    <a:lumOff val="40000"/>
                  </a:schemeClr>
                </a:solidFill>
              </a:rPr>
              <a:t>: affective stance taken toward another person in a specific interaction, coloring the interpersonal exchange in that situation</a:t>
            </a:r>
          </a:p>
          <a:p>
            <a:pPr lvl="1"/>
            <a:r>
              <a:rPr lang="en-US" sz="1800" i="1">
                <a:solidFill>
                  <a:schemeClr val="accent6">
                    <a:lumMod val="60000"/>
                    <a:lumOff val="40000"/>
                  </a:schemeClr>
                </a:solidFill>
              </a:rPr>
              <a:t>distant, cold, warm, supportive, contemptuous</a:t>
            </a:r>
          </a:p>
          <a:p>
            <a:r>
              <a:rPr lang="en-US" sz="2000" b="1">
                <a:solidFill>
                  <a:schemeClr val="accent6">
                    <a:lumMod val="60000"/>
                    <a:lumOff val="40000"/>
                  </a:schemeClr>
                </a:solidFill>
              </a:rPr>
              <a:t>Attitudes</a:t>
            </a:r>
            <a:r>
              <a:rPr lang="en-US" sz="2000">
                <a:solidFill>
                  <a:schemeClr val="accent6">
                    <a:lumMod val="60000"/>
                    <a:lumOff val="40000"/>
                  </a:schemeClr>
                </a:solidFill>
              </a:rPr>
              <a:t>: relatively enduring, affectively colored beliefs, preferences predispositions towards objects or persons </a:t>
            </a:r>
          </a:p>
          <a:p>
            <a:pPr lvl="1"/>
            <a:r>
              <a:rPr lang="en-US" sz="1800" i="1">
                <a:solidFill>
                  <a:schemeClr val="accent6">
                    <a:lumMod val="60000"/>
                    <a:lumOff val="40000"/>
                  </a:schemeClr>
                </a:solidFill>
              </a:rPr>
              <a:t>liking, loving, hating, valueing, desiring</a:t>
            </a:r>
          </a:p>
          <a:p>
            <a:r>
              <a:rPr lang="en-US" sz="2000" b="1">
                <a:solidFill>
                  <a:schemeClr val="accent6">
                    <a:lumMod val="60000"/>
                    <a:lumOff val="40000"/>
                  </a:schemeClr>
                </a:solidFill>
              </a:rPr>
              <a:t>Personality traits</a:t>
            </a:r>
            <a:r>
              <a:rPr lang="en-US" sz="2000">
                <a:solidFill>
                  <a:schemeClr val="accent6">
                    <a:lumMod val="60000"/>
                    <a:lumOff val="40000"/>
                  </a:schemeClr>
                </a:solidFill>
              </a:rPr>
              <a:t>: emotionally laden, stable personality dispositions and behavior tendencies, typical for a person</a:t>
            </a:r>
          </a:p>
          <a:p>
            <a:pPr lvl="1"/>
            <a:r>
              <a:rPr lang="en-US" sz="1800" i="1">
                <a:solidFill>
                  <a:schemeClr val="accent6">
                    <a:lumMod val="60000"/>
                    <a:lumOff val="40000"/>
                  </a:schemeClr>
                </a:solidFill>
              </a:rPr>
              <a:t>nervous, anxious, reckless, morose, hostile, envious, jealous</a:t>
            </a:r>
          </a:p>
          <a:p>
            <a:endParaRPr lang="en-US" sz="2000">
              <a:solidFill>
                <a:schemeClr val="accent6">
                  <a:lumMod val="60000"/>
                  <a:lumOff val="4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6" name="Rectangle 5"/>
          <p:cNvSpPr>
            <a:spLocks noGrp="1" noChangeArrowheads="1"/>
          </p:cNvSpPr>
          <p:nvPr>
            <p:ph type="title"/>
          </p:nvPr>
        </p:nvSpPr>
        <p:spPr/>
        <p:txBody>
          <a:bodyPr/>
          <a:lstStyle/>
          <a:p>
            <a:r>
              <a:rPr lang="en-US"/>
              <a:t>    EPSaT Examples</a:t>
            </a:r>
          </a:p>
        </p:txBody>
      </p:sp>
      <p:sp>
        <p:nvSpPr>
          <p:cNvPr id="46083" name="Rectangle 2"/>
          <p:cNvSpPr>
            <a:spLocks noGrp="1" noChangeArrowheads="1"/>
          </p:cNvSpPr>
          <p:nvPr>
            <p:ph type="body" sz="half" idx="1"/>
          </p:nvPr>
        </p:nvSpPr>
        <p:spPr>
          <a:xfrm>
            <a:off x="685800" y="1905000"/>
            <a:ext cx="2819400" cy="4114800"/>
          </a:xfrm>
        </p:spPr>
        <p:txBody>
          <a:bodyPr/>
          <a:lstStyle/>
          <a:p>
            <a:pPr>
              <a:lnSpc>
                <a:spcPct val="90000"/>
              </a:lnSpc>
              <a:buFont typeface="Wingdings" charset="2"/>
              <a:buNone/>
            </a:pPr>
            <a:r>
              <a:rPr lang="en-US"/>
              <a:t>happy</a:t>
            </a:r>
          </a:p>
          <a:p>
            <a:pPr>
              <a:lnSpc>
                <a:spcPct val="90000"/>
              </a:lnSpc>
              <a:buFont typeface="Wingdings" charset="2"/>
              <a:buNone/>
            </a:pPr>
            <a:r>
              <a:rPr lang="en-US"/>
              <a:t>sad</a:t>
            </a:r>
          </a:p>
          <a:p>
            <a:pPr>
              <a:lnSpc>
                <a:spcPct val="90000"/>
              </a:lnSpc>
              <a:buFont typeface="Wingdings" charset="2"/>
              <a:buNone/>
            </a:pPr>
            <a:r>
              <a:rPr lang="en-US"/>
              <a:t>angry</a:t>
            </a:r>
          </a:p>
          <a:p>
            <a:pPr>
              <a:lnSpc>
                <a:spcPct val="90000"/>
              </a:lnSpc>
              <a:buFont typeface="Wingdings" charset="2"/>
              <a:buNone/>
            </a:pPr>
            <a:r>
              <a:rPr lang="en-US"/>
              <a:t>confident</a:t>
            </a:r>
          </a:p>
          <a:p>
            <a:pPr>
              <a:lnSpc>
                <a:spcPct val="90000"/>
              </a:lnSpc>
              <a:buFont typeface="Wingdings" charset="2"/>
              <a:buNone/>
            </a:pPr>
            <a:r>
              <a:rPr lang="en-US"/>
              <a:t>frustrated</a:t>
            </a:r>
          </a:p>
          <a:p>
            <a:pPr>
              <a:lnSpc>
                <a:spcPct val="90000"/>
              </a:lnSpc>
              <a:buFont typeface="Wingdings" charset="2"/>
              <a:buNone/>
            </a:pPr>
            <a:r>
              <a:rPr lang="en-US"/>
              <a:t>friendly</a:t>
            </a:r>
          </a:p>
          <a:p>
            <a:pPr>
              <a:lnSpc>
                <a:spcPct val="90000"/>
              </a:lnSpc>
              <a:buFont typeface="Wingdings" charset="2"/>
              <a:buNone/>
            </a:pPr>
            <a:r>
              <a:rPr lang="en-US"/>
              <a:t>interested</a:t>
            </a:r>
            <a:endParaRPr lang="en-US" sz="2000"/>
          </a:p>
        </p:txBody>
      </p:sp>
      <p:pic>
        <p:nvPicPr>
          <p:cNvPr id="46084" name="Picture 3"/>
          <p:cNvPicPr>
            <a:picLocks noGrp="1" noChangeAspect="1" noChangeArrowheads="1"/>
          </p:cNvPicPr>
          <p:nvPr>
            <p:ph sz="half" idx="2"/>
          </p:nvPr>
        </p:nvPicPr>
        <p:blipFill>
          <a:blip r:embed="rId6"/>
          <a:srcRect/>
          <a:stretch>
            <a:fillRect/>
          </a:stretch>
        </p:blipFill>
        <p:spPr>
          <a:xfrm>
            <a:off x="4724400" y="1143000"/>
            <a:ext cx="3700463" cy="5181600"/>
          </a:xfrm>
        </p:spPr>
      </p:pic>
      <p:sp>
        <p:nvSpPr>
          <p:cNvPr id="46082" name="Footer Placeholder 4"/>
          <p:cNvSpPr>
            <a:spLocks noGrp="1"/>
          </p:cNvSpPr>
          <p:nvPr>
            <p:ph type="ftr" sz="quarter" idx="11"/>
          </p:nvPr>
        </p:nvSpPr>
        <p:spPr>
          <a:xfrm>
            <a:off x="0" y="6553200"/>
            <a:ext cx="2667000" cy="304800"/>
          </a:xfrm>
          <a:noFill/>
        </p:spPr>
        <p:txBody>
          <a:bodyPr/>
          <a:lstStyle/>
          <a:p>
            <a:r>
              <a:rPr lang="en-US" sz="1400"/>
              <a:t>Slide from Jackson Liscombe</a:t>
            </a:r>
          </a:p>
        </p:txBody>
      </p:sp>
      <p:sp>
        <p:nvSpPr>
          <p:cNvPr id="46085" name="Rectangle 4"/>
          <p:cNvSpPr>
            <a:spLocks noChangeArrowheads="1"/>
          </p:cNvSpPr>
          <p:nvPr/>
        </p:nvSpPr>
        <p:spPr bwMode="auto">
          <a:xfrm>
            <a:off x="3581400" y="4319588"/>
            <a:ext cx="2719388" cy="2413000"/>
          </a:xfrm>
          <a:prstGeom prst="rect">
            <a:avLst/>
          </a:prstGeom>
          <a:noFill/>
          <a:ln w="9525">
            <a:noFill/>
            <a:miter lim="800000"/>
            <a:headEnd/>
            <a:tailEnd/>
          </a:ln>
        </p:spPr>
        <p:txBody>
          <a:bodyPr wrap="none">
            <a:prstTxWarp prst="textNoShape">
              <a:avLst/>
            </a:prstTxWarp>
            <a:spAutoFit/>
          </a:bodyPr>
          <a:lstStyle/>
          <a:p>
            <a:pPr>
              <a:lnSpc>
                <a:spcPct val="90000"/>
              </a:lnSpc>
              <a:spcBef>
                <a:spcPct val="20000"/>
              </a:spcBef>
            </a:pPr>
            <a:r>
              <a:rPr lang="en-US" sz="4000">
                <a:latin typeface="Times" charset="0"/>
              </a:rPr>
              <a:t>anxious</a:t>
            </a:r>
          </a:p>
          <a:p>
            <a:pPr>
              <a:lnSpc>
                <a:spcPct val="90000"/>
              </a:lnSpc>
              <a:spcBef>
                <a:spcPct val="20000"/>
              </a:spcBef>
            </a:pPr>
            <a:r>
              <a:rPr lang="en-US" sz="4000">
                <a:latin typeface="Times" charset="0"/>
              </a:rPr>
              <a:t>bored</a:t>
            </a:r>
          </a:p>
          <a:p>
            <a:pPr>
              <a:lnSpc>
                <a:spcPct val="90000"/>
              </a:lnSpc>
              <a:spcBef>
                <a:spcPct val="20000"/>
              </a:spcBef>
            </a:pPr>
            <a:r>
              <a:rPr lang="en-US" sz="4000">
                <a:latin typeface="Times" charset="0"/>
              </a:rPr>
              <a:t>encouraging</a:t>
            </a:r>
            <a:endParaRPr lang="en-US" sz="3600">
              <a:latin typeface="Times" charset="0"/>
            </a:endParaRPr>
          </a:p>
          <a:p>
            <a:pPr eaLnBrk="0" hangingPunct="0"/>
            <a:endParaRPr lang="en-US" sz="2400">
              <a:latin typeface="Times" charset="0"/>
            </a:endParaRPr>
          </a:p>
        </p:txBody>
      </p:sp>
      <p:pic>
        <p:nvPicPr>
          <p:cNvPr id="1502218" name="Picture 10">
            <a:hlinkClick r:id="" action="ppaction://media"/>
          </p:cNvPr>
          <p:cNvPicPr>
            <a:picLocks noRot="1" noChangeAspect="1" noChangeArrowheads="1"/>
          </p:cNvPicPr>
          <p:nvPr>
            <a:wavAudioFile r:embed="rId1" name="Embedded Sound 42"/>
          </p:nvPr>
        </p:nvPicPr>
        <p:blipFill>
          <a:blip r:embed="rId7"/>
          <a:srcRect/>
          <a:stretch>
            <a:fillRect/>
          </a:stretch>
        </p:blipFill>
        <p:spPr bwMode="auto">
          <a:xfrm>
            <a:off x="2128838" y="2055813"/>
            <a:ext cx="274637" cy="274637"/>
          </a:xfrm>
          <a:prstGeom prst="rect">
            <a:avLst/>
          </a:prstGeom>
          <a:noFill/>
          <a:ln w="9525">
            <a:noFill/>
            <a:miter lim="800000"/>
            <a:headEnd/>
            <a:tailEnd/>
          </a:ln>
        </p:spPr>
      </p:pic>
      <p:pic>
        <p:nvPicPr>
          <p:cNvPr id="1502219" name="Picture 11">
            <a:hlinkClick r:id="" action="ppaction://media"/>
          </p:cNvPr>
          <p:cNvPicPr>
            <a:picLocks noRot="1" noChangeAspect="1" noChangeArrowheads="1"/>
          </p:cNvPicPr>
          <p:nvPr>
            <a:wavAudioFile r:embed="rId2" name="Embedded Sound 43"/>
          </p:nvPr>
        </p:nvPicPr>
        <p:blipFill>
          <a:blip r:embed="rId7"/>
          <a:srcRect/>
          <a:stretch>
            <a:fillRect/>
          </a:stretch>
        </p:blipFill>
        <p:spPr bwMode="auto">
          <a:xfrm>
            <a:off x="2128838" y="2632075"/>
            <a:ext cx="274637" cy="274638"/>
          </a:xfrm>
          <a:prstGeom prst="rect">
            <a:avLst/>
          </a:prstGeom>
          <a:noFill/>
          <a:ln w="9525">
            <a:noFill/>
            <a:miter lim="800000"/>
            <a:headEnd/>
            <a:tailEnd/>
          </a:ln>
        </p:spPr>
      </p:pic>
      <p:pic>
        <p:nvPicPr>
          <p:cNvPr id="1502220" name="Picture 12">
            <a:hlinkClick r:id="" action="ppaction://media"/>
          </p:cNvPr>
          <p:cNvPicPr>
            <a:picLocks noRot="1" noChangeAspect="1" noChangeArrowheads="1"/>
          </p:cNvPicPr>
          <p:nvPr>
            <a:wavAudioFile r:embed="rId3" name="Embedded Sound 44"/>
          </p:nvPr>
        </p:nvPicPr>
        <p:blipFill>
          <a:blip r:embed="rId7"/>
          <a:srcRect/>
          <a:stretch>
            <a:fillRect/>
          </a:stretch>
        </p:blipFill>
        <p:spPr bwMode="auto">
          <a:xfrm>
            <a:off x="2128838" y="3271838"/>
            <a:ext cx="274637" cy="274637"/>
          </a:xfrm>
          <a:prstGeom prst="rect">
            <a:avLst/>
          </a:prstGeom>
          <a:noFill/>
          <a:ln w="9525">
            <a:noFill/>
            <a:miter lim="800000"/>
            <a:headEnd/>
            <a:tailEnd/>
          </a:ln>
        </p:spPr>
      </p:pic>
    </p:spTree>
  </p:cSld>
  <p:clrMapOvr>
    <a:masterClrMapping/>
  </p:clrMapOvr>
  <p:transition advTm="85008"/>
  <p:timing>
    <p:tnLst>
      <p:par>
        <p:cTn id="1" dur="indefinite" restart="never" nodeType="tmRoot">
          <p:childTnLst>
            <p:seq concurrent="1" nextAc="seek">
              <p:cTn id="2" restart="whenNotActive" fill="hold" evtFilter="cancelBubble" nodeType="interactiveSeq">
                <p:stCondLst>
                  <p:cond evt="onClick" delay="0">
                    <p:tgtEl>
                      <p:spTgt spid="15022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9" fill="hold"/>
                                        <p:tgtEl>
                                          <p:spTgt spid="1502218"/>
                                        </p:tgtEl>
                                      </p:cBhvr>
                                    </p:cmd>
                                  </p:childTnLst>
                                </p:cTn>
                              </p:par>
                            </p:childTnLst>
                          </p:cTn>
                        </p:par>
                      </p:childTnLst>
                    </p:cTn>
                  </p:par>
                </p:childTnLst>
              </p:cTn>
              <p:nextCondLst>
                <p:cond evt="onClick" delay="0">
                  <p:tgtEl>
                    <p:spTgt spid="15022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02218"/>
                </p:tgtEl>
              </p:cMediaNode>
            </p:audio>
            <p:seq concurrent="1" nextAc="seek">
              <p:cTn id="8" restart="whenNotActive" fill="hold" evtFilter="cancelBubble" nodeType="interactiveSeq">
                <p:stCondLst>
                  <p:cond evt="onClick" delay="0">
                    <p:tgtEl>
                      <p:spTgt spid="150221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364" fill="hold"/>
                                        <p:tgtEl>
                                          <p:spTgt spid="1502219"/>
                                        </p:tgtEl>
                                      </p:cBhvr>
                                    </p:cmd>
                                  </p:childTnLst>
                                </p:cTn>
                              </p:par>
                            </p:childTnLst>
                          </p:cTn>
                        </p:par>
                      </p:childTnLst>
                    </p:cTn>
                  </p:par>
                </p:childTnLst>
              </p:cTn>
              <p:nextCondLst>
                <p:cond evt="onClick" delay="0">
                  <p:tgtEl>
                    <p:spTgt spid="150221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02219"/>
                </p:tgtEl>
              </p:cMediaNode>
            </p:audio>
            <p:seq concurrent="1" nextAc="seek">
              <p:cTn id="14" restart="whenNotActive" fill="hold" evtFilter="cancelBubble" nodeType="interactiveSeq">
                <p:stCondLst>
                  <p:cond evt="onClick" delay="0">
                    <p:tgtEl>
                      <p:spTgt spid="150222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360" fill="hold"/>
                                        <p:tgtEl>
                                          <p:spTgt spid="1502220"/>
                                        </p:tgtEl>
                                      </p:cBhvr>
                                    </p:cmd>
                                  </p:childTnLst>
                                </p:cTn>
                              </p:par>
                            </p:childTnLst>
                          </p:cTn>
                        </p:par>
                      </p:childTnLst>
                    </p:cTn>
                  </p:par>
                </p:childTnLst>
              </p:cTn>
              <p:nextCondLst>
                <p:cond evt="onClick" delay="0">
                  <p:tgtEl>
                    <p:spTgt spid="1502220"/>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02220"/>
                </p:tgtEl>
              </p:cMediaNode>
            </p:audio>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Detecting EPSaT Emotions</a:t>
            </a:r>
          </a:p>
        </p:txBody>
      </p:sp>
      <p:sp>
        <p:nvSpPr>
          <p:cNvPr id="48131" name="Rectangle 3"/>
          <p:cNvSpPr>
            <a:spLocks noGrp="1" noChangeArrowheads="1"/>
          </p:cNvSpPr>
          <p:nvPr>
            <p:ph sz="quarter" idx="1"/>
          </p:nvPr>
        </p:nvSpPr>
        <p:spPr/>
        <p:txBody>
          <a:bodyPr/>
          <a:lstStyle/>
          <a:p>
            <a:r>
              <a:rPr lang="en-US"/>
              <a:t>Liscombe et al 2003</a:t>
            </a:r>
          </a:p>
          <a:p>
            <a:r>
              <a:rPr lang="en-US"/>
              <a:t>Ratings collected by </a:t>
            </a:r>
            <a:r>
              <a:rPr lang="en-US">
                <a:solidFill>
                  <a:schemeClr val="accent2"/>
                </a:solidFill>
                <a:latin typeface="Times" charset="0"/>
              </a:rPr>
              <a:t>Julia Hirschberg, Jennifer Venditti at Columbia University</a:t>
            </a:r>
          </a:p>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r>
              <a:rPr lang="en-US"/>
              <a:t>Liscombe et al. Features</a:t>
            </a:r>
          </a:p>
        </p:txBody>
      </p:sp>
      <p:sp>
        <p:nvSpPr>
          <p:cNvPr id="50180" name="Rectangle 5"/>
          <p:cNvSpPr>
            <a:spLocks noGrp="1" noChangeArrowheads="1"/>
          </p:cNvSpPr>
          <p:nvPr>
            <p:ph sz="quarter" idx="1"/>
          </p:nvPr>
        </p:nvSpPr>
        <p:spPr/>
        <p:txBody>
          <a:bodyPr/>
          <a:lstStyle/>
          <a:p>
            <a:r>
              <a:rPr lang="en-US"/>
              <a:t>Automatic Acoustic-prosodic </a:t>
            </a:r>
          </a:p>
          <a:p>
            <a:pPr lvl="1"/>
            <a:r>
              <a:rPr lang="en-US">
                <a:solidFill>
                  <a:schemeClr val="accent2"/>
                </a:solidFill>
              </a:rPr>
              <a:t>[Davitz, 1964] [Huttar, 1968]</a:t>
            </a:r>
          </a:p>
          <a:p>
            <a:pPr lvl="1"/>
            <a:r>
              <a:rPr lang="en-US"/>
              <a:t>Global characterization </a:t>
            </a:r>
          </a:p>
          <a:p>
            <a:pPr lvl="2"/>
            <a:r>
              <a:rPr lang="en-US"/>
              <a:t>pitch</a:t>
            </a:r>
          </a:p>
          <a:p>
            <a:pPr lvl="2"/>
            <a:r>
              <a:rPr lang="en-US"/>
              <a:t>loudness</a:t>
            </a:r>
          </a:p>
          <a:p>
            <a:pPr lvl="2"/>
            <a:r>
              <a:rPr lang="en-US"/>
              <a:t>speaking rate</a:t>
            </a:r>
          </a:p>
          <a:p>
            <a:endParaRPr lang="en-US"/>
          </a:p>
        </p:txBody>
      </p:sp>
      <p:sp>
        <p:nvSpPr>
          <p:cNvPr id="50178" name="Footer Placeholder 3"/>
          <p:cNvSpPr>
            <a:spLocks noGrp="1"/>
          </p:cNvSpPr>
          <p:nvPr>
            <p:ph type="ftr" sz="quarter" idx="11"/>
          </p:nvPr>
        </p:nvSpPr>
        <p:spPr>
          <a:xfrm>
            <a:off x="0" y="6553200"/>
            <a:ext cx="3276600" cy="304800"/>
          </a:xfrm>
          <a:noFill/>
        </p:spPr>
        <p:txBody>
          <a:bodyPr/>
          <a:lstStyle/>
          <a:p>
            <a:r>
              <a:rPr lang="en-US" sz="1400"/>
              <a:t>Slide from Jackson Liscombe</a:t>
            </a:r>
          </a:p>
        </p:txBody>
      </p:sp>
    </p:spTree>
  </p:cSld>
  <p:clrMapOvr>
    <a:masterClrMapping/>
  </p:clrMapOvr>
  <p:transition advTm="40192"/>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r>
              <a:rPr lang="en-US"/>
              <a:t>Global Pitch Statistics</a:t>
            </a:r>
          </a:p>
        </p:txBody>
      </p:sp>
      <p:pic>
        <p:nvPicPr>
          <p:cNvPr id="52228" name="Picture 3"/>
          <p:cNvPicPr>
            <a:picLocks noGrp="1" noChangeAspect="1" noChangeArrowheads="1"/>
          </p:cNvPicPr>
          <p:nvPr>
            <p:ph sz="quarter" idx="1"/>
          </p:nvPr>
        </p:nvPicPr>
        <p:blipFill>
          <a:blip r:embed="rId5"/>
          <a:srcRect/>
          <a:stretch>
            <a:fillRect/>
          </a:stretch>
        </p:blipFill>
        <p:spPr>
          <a:xfrm>
            <a:off x="1487488" y="1676400"/>
            <a:ext cx="6167437" cy="4114800"/>
          </a:xfrm>
        </p:spPr>
      </p:pic>
      <p:sp>
        <p:nvSpPr>
          <p:cNvPr id="52226" name="Footer Placeholder 3"/>
          <p:cNvSpPr>
            <a:spLocks noGrp="1"/>
          </p:cNvSpPr>
          <p:nvPr>
            <p:ph type="ftr" sz="quarter" idx="11"/>
          </p:nvPr>
        </p:nvSpPr>
        <p:spPr>
          <a:xfrm>
            <a:off x="0" y="6553200"/>
            <a:ext cx="3200400" cy="304800"/>
          </a:xfrm>
          <a:noFill/>
        </p:spPr>
        <p:txBody>
          <a:bodyPr/>
          <a:lstStyle/>
          <a:p>
            <a:r>
              <a:rPr lang="en-US" sz="1400"/>
              <a:t>Slide from Jackson Liscombe</a:t>
            </a:r>
          </a:p>
        </p:txBody>
      </p:sp>
      <p:pic>
        <p:nvPicPr>
          <p:cNvPr id="1506308" name="Picture 4">
            <a:hlinkClick r:id="" action="ppaction://media"/>
          </p:cNvPr>
          <p:cNvPicPr>
            <a:picLocks noRot="1" noChangeAspect="1" noChangeArrowheads="1"/>
          </p:cNvPicPr>
          <p:nvPr>
            <a:wavAudioFile r:embed="rId1" name="Embedded Sound 8"/>
          </p:nvPr>
        </p:nvPicPr>
        <p:blipFill>
          <a:blip r:embed="rId6"/>
          <a:srcRect/>
          <a:stretch>
            <a:fillRect/>
          </a:stretch>
        </p:blipFill>
        <p:spPr bwMode="auto">
          <a:xfrm>
            <a:off x="4191000" y="5105400"/>
            <a:ext cx="228600" cy="228600"/>
          </a:xfrm>
          <a:prstGeom prst="rect">
            <a:avLst/>
          </a:prstGeom>
          <a:noFill/>
          <a:ln w="9525">
            <a:noFill/>
            <a:miter lim="800000"/>
            <a:headEnd/>
            <a:tailEnd/>
          </a:ln>
        </p:spPr>
      </p:pic>
      <p:pic>
        <p:nvPicPr>
          <p:cNvPr id="1506309" name="Picture 5">
            <a:hlinkClick r:id="" action="ppaction://media"/>
          </p:cNvPr>
          <p:cNvPicPr>
            <a:picLocks noRot="1" noChangeAspect="1" noChangeArrowheads="1"/>
          </p:cNvPicPr>
          <p:nvPr>
            <a:wavAudioFile r:embed="rId2" name="Embedded Sound 11"/>
          </p:nvPr>
        </p:nvPicPr>
        <p:blipFill>
          <a:blip r:embed="rId6"/>
          <a:srcRect/>
          <a:stretch>
            <a:fillRect/>
          </a:stretch>
        </p:blipFill>
        <p:spPr bwMode="auto">
          <a:xfrm>
            <a:off x="4267200" y="2133600"/>
            <a:ext cx="228600" cy="228600"/>
          </a:xfrm>
          <a:prstGeom prst="rect">
            <a:avLst/>
          </a:prstGeom>
          <a:noFill/>
          <a:ln w="9525">
            <a:noFill/>
            <a:miter lim="800000"/>
            <a:headEnd/>
            <a:tailEnd/>
          </a:ln>
        </p:spPr>
      </p:pic>
    </p:spTree>
  </p:cSld>
  <p:clrMapOvr>
    <a:masterClrMapping/>
  </p:clrMapOvr>
  <p:transition advTm="61040"/>
  <p:timing>
    <p:tnLst>
      <p:par>
        <p:cTn id="1" dur="indefinite" restart="never" nodeType="tmRoot">
          <p:childTnLst>
            <p:seq concurrent="1" nextAc="seek">
              <p:cTn id="2" restart="whenNotActive" fill="hold" evtFilter="cancelBubble" nodeType="interactiveSeq">
                <p:stCondLst>
                  <p:cond evt="onClick" delay="0">
                    <p:tgtEl>
                      <p:spTgt spid="150630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 fill="hold"/>
                                        <p:tgtEl>
                                          <p:spTgt spid="1506308"/>
                                        </p:tgtEl>
                                      </p:cBhvr>
                                    </p:cmd>
                                  </p:childTnLst>
                                </p:cTn>
                              </p:par>
                            </p:childTnLst>
                          </p:cTn>
                        </p:par>
                      </p:childTnLst>
                    </p:cTn>
                  </p:par>
                </p:childTnLst>
              </p:cTn>
              <p:nextCondLst>
                <p:cond evt="onClick" delay="0">
                  <p:tgtEl>
                    <p:spTgt spid="150630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06308"/>
                </p:tgtEl>
              </p:cMediaNode>
            </p:audio>
            <p:seq concurrent="1" nextAc="seek">
              <p:cTn id="8" restart="whenNotActive" fill="hold" evtFilter="cancelBubble" nodeType="interactiveSeq">
                <p:stCondLst>
                  <p:cond evt="onClick" delay="0">
                    <p:tgtEl>
                      <p:spTgt spid="150630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92" fill="hold"/>
                                        <p:tgtEl>
                                          <p:spTgt spid="1506309"/>
                                        </p:tgtEl>
                                      </p:cBhvr>
                                    </p:cmd>
                                  </p:childTnLst>
                                </p:cTn>
                              </p:par>
                            </p:childTnLst>
                          </p:cTn>
                        </p:par>
                      </p:childTnLst>
                    </p:cTn>
                  </p:par>
                </p:childTnLst>
              </p:cTn>
              <p:nextCondLst>
                <p:cond evt="onClick" delay="0">
                  <p:tgtEl>
                    <p:spTgt spid="1506309"/>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06309"/>
                </p:tgtEl>
              </p:cMediaNode>
            </p:audi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en-US"/>
              <a:t>Global Pitch Statistics</a:t>
            </a:r>
          </a:p>
        </p:txBody>
      </p:sp>
      <p:pic>
        <p:nvPicPr>
          <p:cNvPr id="54276" name="Picture 3"/>
          <p:cNvPicPr>
            <a:picLocks noGrp="1" noChangeAspect="1" noChangeArrowheads="1"/>
          </p:cNvPicPr>
          <p:nvPr>
            <p:ph sz="quarter" idx="1"/>
          </p:nvPr>
        </p:nvPicPr>
        <p:blipFill>
          <a:blip r:embed="rId5"/>
          <a:srcRect/>
          <a:stretch>
            <a:fillRect/>
          </a:stretch>
        </p:blipFill>
        <p:spPr>
          <a:xfrm>
            <a:off x="1487488" y="1676400"/>
            <a:ext cx="6167437" cy="4114800"/>
          </a:xfrm>
        </p:spPr>
      </p:pic>
      <p:sp>
        <p:nvSpPr>
          <p:cNvPr id="54274" name="Footer Placeholder 3"/>
          <p:cNvSpPr>
            <a:spLocks noGrp="1"/>
          </p:cNvSpPr>
          <p:nvPr>
            <p:ph type="ftr" sz="quarter" idx="11"/>
          </p:nvPr>
        </p:nvSpPr>
        <p:spPr>
          <a:xfrm>
            <a:off x="0" y="6553200"/>
            <a:ext cx="3962400" cy="304800"/>
          </a:xfrm>
          <a:noFill/>
        </p:spPr>
        <p:txBody>
          <a:bodyPr/>
          <a:lstStyle/>
          <a:p>
            <a:r>
              <a:rPr lang="en-US" sz="1400"/>
              <a:t>Slide from Jackson Liscombe</a:t>
            </a:r>
          </a:p>
        </p:txBody>
      </p:sp>
      <p:pic>
        <p:nvPicPr>
          <p:cNvPr id="1508356" name="Picture 4">
            <a:hlinkClick r:id="" action="ppaction://media"/>
          </p:cNvPr>
          <p:cNvPicPr>
            <a:picLocks noRot="1" noChangeAspect="1" noChangeArrowheads="1"/>
          </p:cNvPicPr>
          <p:nvPr>
            <a:wavAudioFile r:embed="rId1" name="Embedded Sound 9"/>
          </p:nvPr>
        </p:nvPicPr>
        <p:blipFill>
          <a:blip r:embed="rId6"/>
          <a:srcRect/>
          <a:stretch>
            <a:fillRect/>
          </a:stretch>
        </p:blipFill>
        <p:spPr bwMode="auto">
          <a:xfrm>
            <a:off x="4267200" y="2133600"/>
            <a:ext cx="228600" cy="228600"/>
          </a:xfrm>
          <a:prstGeom prst="rect">
            <a:avLst/>
          </a:prstGeom>
          <a:noFill/>
          <a:ln w="9525">
            <a:noFill/>
            <a:miter lim="800000"/>
            <a:headEnd/>
            <a:tailEnd/>
          </a:ln>
        </p:spPr>
      </p:pic>
      <p:pic>
        <p:nvPicPr>
          <p:cNvPr id="1508357" name="Picture 5">
            <a:hlinkClick r:id="" action="ppaction://media"/>
          </p:cNvPr>
          <p:cNvPicPr>
            <a:picLocks noRot="1" noChangeAspect="1" noChangeArrowheads="1"/>
          </p:cNvPicPr>
          <p:nvPr>
            <a:wavAudioFile r:embed="rId2" name="Embedded Sound 10"/>
          </p:nvPr>
        </p:nvPicPr>
        <p:blipFill>
          <a:blip r:embed="rId6"/>
          <a:srcRect/>
          <a:stretch>
            <a:fillRect/>
          </a:stretch>
        </p:blipFill>
        <p:spPr bwMode="auto">
          <a:xfrm>
            <a:off x="4457700" y="5105400"/>
            <a:ext cx="228600" cy="228600"/>
          </a:xfrm>
          <a:prstGeom prst="rect">
            <a:avLst/>
          </a:prstGeom>
          <a:noFill/>
          <a:ln w="9525">
            <a:noFill/>
            <a:miter lim="800000"/>
            <a:headEnd/>
            <a:tailEnd/>
          </a:ln>
        </p:spPr>
      </p:pic>
    </p:spTree>
  </p:cSld>
  <p:clrMapOvr>
    <a:masterClrMapping/>
  </p:clrMapOvr>
  <p:transition advTm="54480"/>
  <p:timing>
    <p:tnLst>
      <p:par>
        <p:cTn id="1" dur="indefinite" restart="never" nodeType="tmRoot">
          <p:childTnLst>
            <p:seq concurrent="1" nextAc="seek">
              <p:cTn id="2" restart="whenNotActive" fill="hold" evtFilter="cancelBubble" nodeType="interactiveSeq">
                <p:stCondLst>
                  <p:cond evt="onClick" delay="0">
                    <p:tgtEl>
                      <p:spTgt spid="150835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 fill="hold"/>
                                        <p:tgtEl>
                                          <p:spTgt spid="1508356"/>
                                        </p:tgtEl>
                                      </p:cBhvr>
                                    </p:cmd>
                                  </p:childTnLst>
                                </p:cTn>
                              </p:par>
                            </p:childTnLst>
                          </p:cTn>
                        </p:par>
                      </p:childTnLst>
                    </p:cTn>
                  </p:par>
                </p:childTnLst>
              </p:cTn>
              <p:nextCondLst>
                <p:cond evt="onClick" delay="0">
                  <p:tgtEl>
                    <p:spTgt spid="150835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08356"/>
                </p:tgtEl>
              </p:cMediaNode>
            </p:audio>
            <p:seq concurrent="1" nextAc="seek">
              <p:cTn id="8" restart="whenNotActive" fill="hold" evtFilter="cancelBubble" nodeType="interactiveSeq">
                <p:stCondLst>
                  <p:cond evt="onClick" delay="0">
                    <p:tgtEl>
                      <p:spTgt spid="150835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4" fill="hold"/>
                                        <p:tgtEl>
                                          <p:spTgt spid="1508357"/>
                                        </p:tgtEl>
                                      </p:cBhvr>
                                    </p:cmd>
                                  </p:childTnLst>
                                </p:cTn>
                              </p:par>
                            </p:childTnLst>
                          </p:cTn>
                        </p:par>
                      </p:childTnLst>
                    </p:cTn>
                  </p:par>
                </p:childTnLst>
              </p:cTn>
              <p:nextCondLst>
                <p:cond evt="onClick" delay="0">
                  <p:tgtEl>
                    <p:spTgt spid="150835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08357"/>
                </p:tgtEl>
              </p:cMediaNode>
            </p:audio>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r>
              <a:rPr lang="en-US"/>
              <a:t>Liscombe et al. Features</a:t>
            </a:r>
          </a:p>
        </p:txBody>
      </p:sp>
      <p:sp>
        <p:nvSpPr>
          <p:cNvPr id="56324" name="Rectangle 5"/>
          <p:cNvSpPr>
            <a:spLocks noGrp="1" noChangeArrowheads="1"/>
          </p:cNvSpPr>
          <p:nvPr>
            <p:ph sz="quarter" idx="1"/>
          </p:nvPr>
        </p:nvSpPr>
        <p:spPr/>
        <p:txBody>
          <a:bodyPr/>
          <a:lstStyle/>
          <a:p>
            <a:r>
              <a:rPr lang="en-US"/>
              <a:t>Automatic Acoustic-prosodic </a:t>
            </a:r>
          </a:p>
          <a:p>
            <a:pPr lvl="1">
              <a:buFontTx/>
              <a:buNone/>
            </a:pPr>
            <a:r>
              <a:rPr lang="en-US">
                <a:solidFill>
                  <a:schemeClr val="accent2"/>
                </a:solidFill>
              </a:rPr>
              <a:t>[Davitz, 1964] [Huttar, 1968]</a:t>
            </a:r>
          </a:p>
          <a:p>
            <a:r>
              <a:rPr lang="en-US"/>
              <a:t>ToBI Contours </a:t>
            </a:r>
          </a:p>
          <a:p>
            <a:pPr lvl="1">
              <a:buFontTx/>
              <a:buNone/>
            </a:pPr>
            <a:r>
              <a:rPr lang="en-US">
                <a:solidFill>
                  <a:schemeClr val="accent2"/>
                </a:solidFill>
              </a:rPr>
              <a:t>[Mozziconacci &amp; Hermes, 1999]</a:t>
            </a:r>
          </a:p>
          <a:p>
            <a:r>
              <a:rPr lang="en-US"/>
              <a:t>Spectral Tilt </a:t>
            </a:r>
          </a:p>
          <a:p>
            <a:pPr lvl="1">
              <a:buFontTx/>
              <a:buNone/>
            </a:pPr>
            <a:r>
              <a:rPr lang="en-US">
                <a:solidFill>
                  <a:schemeClr val="accent2"/>
                </a:solidFill>
              </a:rPr>
              <a:t>[Banse &amp; Scherer, 1996] [Ang </a:t>
            </a:r>
            <a:r>
              <a:rPr lang="en-US" i="1">
                <a:solidFill>
                  <a:schemeClr val="accent2"/>
                </a:solidFill>
              </a:rPr>
              <a:t>et al.</a:t>
            </a:r>
            <a:r>
              <a:rPr lang="en-US">
                <a:solidFill>
                  <a:schemeClr val="accent2"/>
                </a:solidFill>
              </a:rPr>
              <a:t>, 2002]</a:t>
            </a:r>
          </a:p>
          <a:p>
            <a:endParaRPr lang="en-US"/>
          </a:p>
        </p:txBody>
      </p:sp>
      <p:sp>
        <p:nvSpPr>
          <p:cNvPr id="56322" name="Footer Placeholder 3"/>
          <p:cNvSpPr>
            <a:spLocks noGrp="1"/>
          </p:cNvSpPr>
          <p:nvPr>
            <p:ph type="ftr" sz="quarter" idx="11"/>
          </p:nvPr>
        </p:nvSpPr>
        <p:spPr>
          <a:xfrm>
            <a:off x="0" y="6553200"/>
            <a:ext cx="4495800" cy="457200"/>
          </a:xfrm>
          <a:noFill/>
        </p:spPr>
        <p:txBody>
          <a:bodyPr/>
          <a:lstStyle/>
          <a:p>
            <a:r>
              <a:rPr lang="en-US" sz="1400"/>
              <a:t>Slide from Jackson Liscombe</a:t>
            </a:r>
          </a:p>
        </p:txBody>
      </p:sp>
    </p:spTree>
  </p:cSld>
  <p:clrMapOvr>
    <a:masterClrMapping/>
  </p:clrMapOvr>
  <p:transition advTm="62576"/>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838200" y="0"/>
            <a:ext cx="7772400" cy="1143000"/>
          </a:xfrm>
        </p:spPr>
        <p:txBody>
          <a:bodyPr/>
          <a:lstStyle/>
          <a:p>
            <a:r>
              <a:rPr lang="en-US"/>
              <a:t>Liscombe et al. Experiments</a:t>
            </a:r>
          </a:p>
        </p:txBody>
      </p:sp>
      <p:sp>
        <p:nvSpPr>
          <p:cNvPr id="58372" name="Rectangle 5"/>
          <p:cNvSpPr>
            <a:spLocks noGrp="1" noChangeArrowheads="1"/>
          </p:cNvSpPr>
          <p:nvPr>
            <p:ph sz="quarter" idx="1"/>
          </p:nvPr>
        </p:nvSpPr>
        <p:spPr>
          <a:xfrm>
            <a:off x="304800" y="1219200"/>
            <a:ext cx="7772400" cy="4572000"/>
          </a:xfrm>
        </p:spPr>
        <p:txBody>
          <a:bodyPr/>
          <a:lstStyle/>
          <a:p>
            <a:r>
              <a:rPr lang="en-US"/>
              <a:t>Binary Classification for Each Emotion</a:t>
            </a:r>
          </a:p>
          <a:p>
            <a:pPr lvl="1"/>
            <a:r>
              <a:rPr lang="en-US" sz="1800"/>
              <a:t>Ripper, 90/10 split</a:t>
            </a:r>
            <a:endParaRPr lang="en-US" sz="1800"/>
          </a:p>
          <a:p>
            <a:r>
              <a:rPr lang="en-US"/>
              <a:t>Results</a:t>
            </a:r>
          </a:p>
          <a:p>
            <a:pPr lvl="1"/>
            <a:r>
              <a:rPr lang="en-US"/>
              <a:t>62% average baseline</a:t>
            </a:r>
            <a:endParaRPr lang="en-US" sz="3200"/>
          </a:p>
          <a:p>
            <a:pPr lvl="1"/>
            <a:r>
              <a:rPr lang="en-US"/>
              <a:t>75% average accuracy </a:t>
            </a:r>
          </a:p>
          <a:p>
            <a:r>
              <a:rPr lang="en-US"/>
              <a:t>Most useful features:</a:t>
            </a:r>
            <a:r>
              <a:rPr lang="en-US"/>
              <a:t>  </a:t>
            </a:r>
          </a:p>
        </p:txBody>
      </p:sp>
      <p:sp>
        <p:nvSpPr>
          <p:cNvPr id="58370" name="Footer Placeholder 3"/>
          <p:cNvSpPr>
            <a:spLocks noGrp="1"/>
          </p:cNvSpPr>
          <p:nvPr>
            <p:ph type="ftr" sz="quarter" idx="11"/>
          </p:nvPr>
        </p:nvSpPr>
        <p:spPr>
          <a:xfrm>
            <a:off x="0" y="6553200"/>
            <a:ext cx="5638800" cy="304800"/>
          </a:xfrm>
          <a:noFill/>
        </p:spPr>
        <p:txBody>
          <a:bodyPr/>
          <a:lstStyle/>
          <a:p>
            <a:r>
              <a:rPr lang="en-US" sz="1400"/>
              <a:t>Slide from Jackson Liscombe</a:t>
            </a:r>
          </a:p>
        </p:txBody>
      </p:sp>
      <p:pic>
        <p:nvPicPr>
          <p:cNvPr id="5" name="Picture 4" descr="lisc.tiff"/>
          <p:cNvPicPr>
            <a:picLocks noChangeAspect="1"/>
          </p:cNvPicPr>
          <p:nvPr/>
        </p:nvPicPr>
        <p:blipFill>
          <a:blip r:embed="rId3"/>
          <a:stretch>
            <a:fillRect/>
          </a:stretch>
        </p:blipFill>
        <p:spPr>
          <a:xfrm>
            <a:off x="3581400" y="3429000"/>
            <a:ext cx="5410200" cy="2941796"/>
          </a:xfrm>
          <a:prstGeom prst="rect">
            <a:avLst/>
          </a:prstGeom>
        </p:spPr>
      </p:pic>
    </p:spTree>
  </p:cSld>
  <p:clrMapOvr>
    <a:masterClrMapping/>
  </p:clrMapOvr>
  <p:transition advTm="124704"/>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a:t>Example 2 - Ang 2002</a:t>
            </a:r>
          </a:p>
        </p:txBody>
      </p:sp>
      <p:sp>
        <p:nvSpPr>
          <p:cNvPr id="62468" name="Rectangle 3"/>
          <p:cNvSpPr>
            <a:spLocks noGrp="1" noChangeArrowheads="1"/>
          </p:cNvSpPr>
          <p:nvPr>
            <p:ph sz="quarter" idx="1"/>
          </p:nvPr>
        </p:nvSpPr>
        <p:spPr/>
        <p:txBody>
          <a:bodyPr/>
          <a:lstStyle/>
          <a:p>
            <a:pPr>
              <a:lnSpc>
                <a:spcPct val="90000"/>
              </a:lnSpc>
            </a:pPr>
            <a:r>
              <a:rPr lang="en-US" sz="2000"/>
              <a:t>Ang Shriberg Stolcke 2002 </a:t>
            </a:r>
            <a:r>
              <a:rPr lang="en-US" sz="1600"/>
              <a:t>“</a:t>
            </a:r>
            <a:r>
              <a:rPr lang="en-US" sz="1600">
                <a:latin typeface="Arial" charset="0"/>
              </a:rPr>
              <a:t>Prosody-based automatic detection of annoyance and frustration in human-computer dialog</a:t>
            </a:r>
            <a:r>
              <a:rPr lang="en-US" sz="2000"/>
              <a:t>”</a:t>
            </a:r>
          </a:p>
          <a:p>
            <a:pPr>
              <a:lnSpc>
                <a:spcPct val="90000"/>
              </a:lnSpc>
            </a:pPr>
            <a:r>
              <a:rPr lang="en-US" sz="2000"/>
              <a:t>Prosody-Based detection of annoyance/ frustration in human computer dialog</a:t>
            </a:r>
          </a:p>
          <a:p>
            <a:pPr>
              <a:lnSpc>
                <a:spcPct val="90000"/>
              </a:lnSpc>
            </a:pPr>
            <a:r>
              <a:rPr lang="en-US" sz="2000"/>
              <a:t>DARPA Communicator Project Travel Planning Data </a:t>
            </a:r>
          </a:p>
          <a:p>
            <a:pPr lvl="1">
              <a:lnSpc>
                <a:spcPct val="90000"/>
              </a:lnSpc>
            </a:pPr>
            <a:r>
              <a:rPr lang="en-US" sz="1600"/>
              <a:t>NIST June 2000 collection: 392 dialogs, 7515 utts</a:t>
            </a:r>
            <a:endParaRPr lang="en-US" sz="1600" i="1"/>
          </a:p>
          <a:p>
            <a:pPr lvl="1">
              <a:lnSpc>
                <a:spcPct val="90000"/>
              </a:lnSpc>
            </a:pPr>
            <a:r>
              <a:rPr lang="en-US" sz="1600"/>
              <a:t>CMU 1/2001-8/2001 data:  205 dialogs, 5619 utts</a:t>
            </a:r>
          </a:p>
          <a:p>
            <a:pPr lvl="1">
              <a:lnSpc>
                <a:spcPct val="90000"/>
              </a:lnSpc>
            </a:pPr>
            <a:r>
              <a:rPr lang="en-US" sz="1600"/>
              <a:t>CU 11/1999-6/2001 data:   240 dialogs, 8765 utts</a:t>
            </a:r>
          </a:p>
          <a:p>
            <a:pPr>
              <a:lnSpc>
                <a:spcPct val="90000"/>
              </a:lnSpc>
            </a:pPr>
            <a:r>
              <a:rPr lang="en-US" sz="2000"/>
              <a:t>Considers contributions of prosody, language model, and speaking style</a:t>
            </a:r>
          </a:p>
          <a:p>
            <a:pPr>
              <a:lnSpc>
                <a:spcPct val="90000"/>
              </a:lnSpc>
            </a:pPr>
            <a:r>
              <a:rPr lang="en-US" sz="2000"/>
              <a:t>Questions</a:t>
            </a:r>
          </a:p>
          <a:p>
            <a:pPr lvl="1">
              <a:lnSpc>
                <a:spcPct val="90000"/>
              </a:lnSpc>
              <a:buSzPct val="70000"/>
            </a:pPr>
            <a:r>
              <a:rPr lang="en-US" sz="1800"/>
              <a:t>How frequent is annoyance and frustration in Communicator dialogs?</a:t>
            </a:r>
          </a:p>
          <a:p>
            <a:pPr lvl="1">
              <a:lnSpc>
                <a:spcPct val="90000"/>
              </a:lnSpc>
              <a:buSzPct val="70000"/>
            </a:pPr>
            <a:r>
              <a:rPr lang="en-US" sz="1800"/>
              <a:t>How reliably can humans label it?</a:t>
            </a:r>
          </a:p>
          <a:p>
            <a:pPr lvl="1">
              <a:lnSpc>
                <a:spcPct val="90000"/>
              </a:lnSpc>
              <a:buSzPct val="70000"/>
            </a:pPr>
            <a:r>
              <a:rPr lang="en-US" sz="1800"/>
              <a:t>How well can machines detect it?</a:t>
            </a:r>
          </a:p>
          <a:p>
            <a:pPr lvl="1">
              <a:lnSpc>
                <a:spcPct val="90000"/>
              </a:lnSpc>
              <a:buSzPct val="70000"/>
            </a:pPr>
            <a:r>
              <a:rPr lang="en-US" sz="1800"/>
              <a:t>What prosodic or other features are useful?</a:t>
            </a:r>
          </a:p>
        </p:txBody>
      </p:sp>
      <p:sp>
        <p:nvSpPr>
          <p:cNvPr id="62466" name="Footer Placeholder 3"/>
          <p:cNvSpPr>
            <a:spLocks noGrp="1"/>
          </p:cNvSpPr>
          <p:nvPr>
            <p:ph type="ftr" sz="quarter" idx="11"/>
          </p:nvPr>
        </p:nvSpPr>
        <p:spPr>
          <a:xfrm>
            <a:off x="0" y="6553200"/>
            <a:ext cx="4648200" cy="3048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685800" y="0"/>
            <a:ext cx="7772400" cy="1143000"/>
          </a:xfrm>
        </p:spPr>
        <p:txBody>
          <a:bodyPr/>
          <a:lstStyle/>
          <a:p>
            <a:r>
              <a:rPr lang="en-US"/>
              <a:t>Data Annotation</a:t>
            </a:r>
          </a:p>
        </p:txBody>
      </p:sp>
      <p:sp>
        <p:nvSpPr>
          <p:cNvPr id="64516" name="Rectangle 3"/>
          <p:cNvSpPr>
            <a:spLocks noGrp="1" noChangeArrowheads="1"/>
          </p:cNvSpPr>
          <p:nvPr>
            <p:ph sz="quarter" idx="1"/>
          </p:nvPr>
        </p:nvSpPr>
        <p:spPr>
          <a:xfrm>
            <a:off x="457200" y="1371600"/>
            <a:ext cx="8305800" cy="4648200"/>
          </a:xfrm>
        </p:spPr>
        <p:txBody>
          <a:bodyPr/>
          <a:lstStyle/>
          <a:p>
            <a:r>
              <a:rPr lang="en-US" sz="2800"/>
              <a:t>5 undergrads with different backgrounds</a:t>
            </a:r>
          </a:p>
          <a:p>
            <a:r>
              <a:rPr lang="en-US" sz="2800"/>
              <a:t>Each dialog labeled by 2+ people independently</a:t>
            </a:r>
          </a:p>
          <a:p>
            <a:pPr lvl="1"/>
            <a:r>
              <a:rPr lang="en-US"/>
              <a:t>2nd “Consensus” pass for all disagreements, by  two of the same labelers</a:t>
            </a:r>
          </a:p>
        </p:txBody>
      </p:sp>
      <p:sp>
        <p:nvSpPr>
          <p:cNvPr id="64514" name="Footer Placeholder 3"/>
          <p:cNvSpPr>
            <a:spLocks noGrp="1"/>
          </p:cNvSpPr>
          <p:nvPr>
            <p:ph type="ftr" sz="quarter" idx="11"/>
          </p:nvPr>
        </p:nvSpPr>
        <p:spPr>
          <a:xfrm>
            <a:off x="0" y="6553200"/>
            <a:ext cx="3200400" cy="3048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685800" y="228600"/>
            <a:ext cx="7772400" cy="838200"/>
          </a:xfrm>
        </p:spPr>
        <p:txBody>
          <a:bodyPr/>
          <a:lstStyle/>
          <a:p>
            <a:r>
              <a:rPr lang="en-US"/>
              <a:t>Data Labeling</a:t>
            </a:r>
          </a:p>
        </p:txBody>
      </p:sp>
      <p:sp>
        <p:nvSpPr>
          <p:cNvPr id="66564" name="Rectangle 3"/>
          <p:cNvSpPr>
            <a:spLocks noGrp="1" noChangeArrowheads="1"/>
          </p:cNvSpPr>
          <p:nvPr>
            <p:ph sz="quarter" idx="1"/>
          </p:nvPr>
        </p:nvSpPr>
        <p:spPr>
          <a:xfrm>
            <a:off x="762000" y="1447800"/>
            <a:ext cx="7772400" cy="4724400"/>
          </a:xfrm>
        </p:spPr>
        <p:txBody>
          <a:bodyPr/>
          <a:lstStyle/>
          <a:p>
            <a:r>
              <a:rPr lang="en-US" sz="2800" b="1"/>
              <a:t>Emotion</a:t>
            </a:r>
            <a:r>
              <a:rPr lang="en-US" sz="2800"/>
              <a:t>: </a:t>
            </a:r>
            <a:r>
              <a:rPr lang="en-US" sz="2400"/>
              <a:t>neutral, annoyed, frustrated, tired/disappointed, amused/surprised,  no-speech/NA</a:t>
            </a:r>
          </a:p>
          <a:p>
            <a:pPr>
              <a:lnSpc>
                <a:spcPct val="110000"/>
              </a:lnSpc>
            </a:pPr>
            <a:r>
              <a:rPr lang="en-US" sz="2800" b="1"/>
              <a:t>Speaking style</a:t>
            </a:r>
            <a:r>
              <a:rPr lang="en-US" sz="2800"/>
              <a:t>: </a:t>
            </a:r>
            <a:r>
              <a:rPr lang="en-US" sz="2400"/>
              <a:t>hyperarticulation, perceived pausing between words or syllables, raised voice</a:t>
            </a:r>
            <a:endParaRPr lang="en-US" sz="2000"/>
          </a:p>
          <a:p>
            <a:pPr>
              <a:lnSpc>
                <a:spcPct val="110000"/>
              </a:lnSpc>
            </a:pPr>
            <a:r>
              <a:rPr lang="en-US" sz="2800" b="1"/>
              <a:t>Repeats and corrections</a:t>
            </a:r>
            <a:r>
              <a:rPr lang="en-US" sz="2800"/>
              <a:t>: </a:t>
            </a:r>
            <a:r>
              <a:rPr lang="en-US" sz="2400"/>
              <a:t>repeat/rephrase, repeat/rephrase with correction, correction only</a:t>
            </a:r>
          </a:p>
          <a:p>
            <a:pPr>
              <a:lnSpc>
                <a:spcPct val="110000"/>
              </a:lnSpc>
            </a:pPr>
            <a:r>
              <a:rPr lang="en-US" sz="2800" b="1"/>
              <a:t>Miscellaneous useful events</a:t>
            </a:r>
            <a:r>
              <a:rPr lang="en-US" sz="2800"/>
              <a:t>: </a:t>
            </a:r>
            <a:r>
              <a:rPr lang="en-US" sz="2400"/>
              <a:t>self-talk, noise, non-native speaker, speaker switches, etc.</a:t>
            </a:r>
            <a:endParaRPr lang="en-US" sz="2000"/>
          </a:p>
        </p:txBody>
      </p:sp>
      <p:sp>
        <p:nvSpPr>
          <p:cNvPr id="66562" name="Footer Placeholder 3"/>
          <p:cNvSpPr>
            <a:spLocks noGrp="1"/>
          </p:cNvSpPr>
          <p:nvPr>
            <p:ph type="ftr" sz="quarter" idx="11"/>
          </p:nvPr>
        </p:nvSpPr>
        <p:spPr>
          <a:xfrm>
            <a:off x="0" y="6553200"/>
            <a:ext cx="3810000" cy="3048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sz="quarter" idx="1"/>
          </p:nvPr>
        </p:nvSpPr>
        <p:spPr/>
        <p:txBody>
          <a:bodyPr/>
          <a:lstStyle/>
          <a:p>
            <a:r>
              <a:rPr lang="en-US"/>
              <a:t>Theoretical background on emotion and smiles</a:t>
            </a:r>
          </a:p>
          <a:p>
            <a:r>
              <a:rPr lang="en-US"/>
              <a:t>Extracting emotion from speech and text:  case studies</a:t>
            </a:r>
          </a:p>
          <a:p>
            <a:r>
              <a:rPr lang="en-US"/>
              <a:t>Extracting mood and medical state</a:t>
            </a:r>
          </a:p>
          <a:p>
            <a:pPr lvl="1"/>
            <a:r>
              <a:rPr lang="en-US"/>
              <a:t>Depression</a:t>
            </a:r>
          </a:p>
          <a:p>
            <a:pPr lvl="1"/>
            <a:r>
              <a:rPr lang="en-US"/>
              <a:t>Trauma</a:t>
            </a:r>
          </a:p>
          <a:p>
            <a:pPr lvl="1"/>
            <a:r>
              <a:rPr lang="en-US"/>
              <a:t>(Alzheimers – if time)</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609600" y="152400"/>
            <a:ext cx="7848600" cy="727075"/>
          </a:xfrm>
        </p:spPr>
        <p:txBody>
          <a:bodyPr/>
          <a:lstStyle/>
          <a:p>
            <a:r>
              <a:rPr lang="en-US"/>
              <a:t>Emotion Samples</a:t>
            </a:r>
          </a:p>
        </p:txBody>
      </p:sp>
      <p:sp>
        <p:nvSpPr>
          <p:cNvPr id="68612" name="Rectangle 3"/>
          <p:cNvSpPr>
            <a:spLocks noGrp="1" noChangeArrowheads="1"/>
          </p:cNvSpPr>
          <p:nvPr>
            <p:ph sz="quarter" idx="1"/>
          </p:nvPr>
        </p:nvSpPr>
        <p:spPr>
          <a:xfrm>
            <a:off x="762000" y="1600200"/>
            <a:ext cx="3810000" cy="4495800"/>
          </a:xfrm>
        </p:spPr>
        <p:txBody>
          <a:bodyPr/>
          <a:lstStyle/>
          <a:p>
            <a:r>
              <a:rPr lang="en-US" sz="2000" b="1">
                <a:solidFill>
                  <a:schemeClr val="accent2"/>
                </a:solidFill>
              </a:rPr>
              <a:t>Neutral</a:t>
            </a:r>
            <a:endParaRPr lang="en-US" sz="2000" i="1"/>
          </a:p>
          <a:p>
            <a:pPr lvl="1"/>
            <a:r>
              <a:rPr lang="en-US" sz="1800" i="1"/>
              <a:t>July 30</a:t>
            </a:r>
          </a:p>
          <a:p>
            <a:pPr lvl="1"/>
            <a:r>
              <a:rPr lang="en-US" sz="1800" i="1"/>
              <a:t>Yes</a:t>
            </a:r>
          </a:p>
          <a:p>
            <a:pPr>
              <a:lnSpc>
                <a:spcPct val="240000"/>
              </a:lnSpc>
            </a:pPr>
            <a:r>
              <a:rPr lang="en-US" sz="2000" b="1">
                <a:solidFill>
                  <a:schemeClr val="accent2"/>
                </a:solidFill>
              </a:rPr>
              <a:t>Disappointed/tired</a:t>
            </a:r>
            <a:endParaRPr lang="en-US" sz="2000"/>
          </a:p>
          <a:p>
            <a:pPr lvl="1"/>
            <a:r>
              <a:rPr lang="en-US" sz="1800" i="1"/>
              <a:t>No</a:t>
            </a:r>
          </a:p>
          <a:p>
            <a:endParaRPr lang="en-US" sz="2000" i="1"/>
          </a:p>
          <a:p>
            <a:pPr>
              <a:lnSpc>
                <a:spcPct val="90000"/>
              </a:lnSpc>
            </a:pPr>
            <a:r>
              <a:rPr lang="en-US" sz="2000" b="1" i="1">
                <a:solidFill>
                  <a:schemeClr val="accent2"/>
                </a:solidFill>
              </a:rPr>
              <a:t>Amused/surprised</a:t>
            </a:r>
            <a:endParaRPr lang="en-US" sz="2000" i="1"/>
          </a:p>
          <a:p>
            <a:pPr lvl="1">
              <a:lnSpc>
                <a:spcPct val="130000"/>
              </a:lnSpc>
            </a:pPr>
            <a:r>
              <a:rPr lang="en-US" sz="1800" i="1"/>
              <a:t>No</a:t>
            </a:r>
          </a:p>
        </p:txBody>
      </p:sp>
      <p:sp>
        <p:nvSpPr>
          <p:cNvPr id="1548292" name="Rectangle 4"/>
          <p:cNvSpPr>
            <a:spLocks noGrp="1" noChangeArrowheads="1"/>
          </p:cNvSpPr>
          <p:nvPr>
            <p:ph sz="quarter" idx="2"/>
          </p:nvPr>
        </p:nvSpPr>
        <p:spPr>
          <a:xfrm>
            <a:off x="4724400" y="1524000"/>
            <a:ext cx="3886200" cy="4419600"/>
          </a:xfrm>
          <a:solidFill>
            <a:srgbClr val="E5E79D"/>
          </a:solidFill>
        </p:spPr>
        <p:txBody>
          <a:bodyPr/>
          <a:lstStyle/>
          <a:p>
            <a:pPr>
              <a:defRPr/>
            </a:pPr>
            <a:r>
              <a:rPr lang="en-US" sz="2000" b="1">
                <a:solidFill>
                  <a:schemeClr val="accent2"/>
                </a:solidFill>
              </a:rPr>
              <a:t>Annoyed</a:t>
            </a:r>
            <a:endParaRPr lang="en-US" sz="2000" b="1"/>
          </a:p>
          <a:p>
            <a:pPr lvl="1">
              <a:defRPr/>
            </a:pPr>
            <a:r>
              <a:rPr lang="en-US" sz="1800" i="1"/>
              <a:t>Yes</a:t>
            </a:r>
          </a:p>
          <a:p>
            <a:pPr lvl="1">
              <a:defRPr/>
            </a:pPr>
            <a:r>
              <a:rPr lang="en-US" sz="1800" i="1"/>
              <a:t>Late morning (HYP)</a:t>
            </a:r>
          </a:p>
          <a:p>
            <a:pPr>
              <a:defRPr/>
            </a:pPr>
            <a:endParaRPr lang="en-US" sz="2000"/>
          </a:p>
          <a:p>
            <a:pPr>
              <a:defRPr/>
            </a:pPr>
            <a:r>
              <a:rPr lang="en-US" sz="2000" b="1">
                <a:solidFill>
                  <a:schemeClr val="accent2"/>
                </a:solidFill>
              </a:rPr>
              <a:t>Frustrated</a:t>
            </a:r>
            <a:endParaRPr lang="en-US" sz="2000">
              <a:solidFill>
                <a:schemeClr val="accent2"/>
              </a:solidFill>
            </a:endParaRPr>
          </a:p>
          <a:p>
            <a:pPr lvl="1">
              <a:defRPr/>
            </a:pPr>
            <a:r>
              <a:rPr lang="en-US" sz="1800" i="1"/>
              <a:t>Yes</a:t>
            </a:r>
          </a:p>
          <a:p>
            <a:pPr lvl="1">
              <a:defRPr/>
            </a:pPr>
            <a:r>
              <a:rPr lang="en-US" sz="1800" i="1"/>
              <a:t>No</a:t>
            </a:r>
          </a:p>
          <a:p>
            <a:pPr lvl="1">
              <a:defRPr/>
            </a:pPr>
            <a:endParaRPr lang="en-US" sz="1800" i="1"/>
          </a:p>
          <a:p>
            <a:pPr lvl="1">
              <a:defRPr/>
            </a:pPr>
            <a:r>
              <a:rPr lang="en-US" sz="1800" i="1"/>
              <a:t>No, I am …  (HYP)</a:t>
            </a:r>
          </a:p>
          <a:p>
            <a:pPr lvl="1">
              <a:defRPr/>
            </a:pPr>
            <a:r>
              <a:rPr lang="en-US" sz="1800" i="1"/>
              <a:t>There is no Manila...</a:t>
            </a:r>
          </a:p>
          <a:p>
            <a:pPr>
              <a:defRPr/>
            </a:pPr>
            <a:endParaRPr lang="en-US" sz="1400">
              <a:effectLst>
                <a:outerShdw blurRad="38100" dist="38100" dir="2700000" algn="tl">
                  <a:srgbClr val="FFFFFF"/>
                </a:outerShdw>
              </a:effectLst>
            </a:endParaRPr>
          </a:p>
        </p:txBody>
      </p:sp>
      <p:sp>
        <p:nvSpPr>
          <p:cNvPr id="68610" name="Footer Placeholder 4"/>
          <p:cNvSpPr>
            <a:spLocks noGrp="1"/>
          </p:cNvSpPr>
          <p:nvPr>
            <p:ph type="ftr" sz="quarter" idx="11"/>
          </p:nvPr>
        </p:nvSpPr>
        <p:spPr>
          <a:xfrm>
            <a:off x="0" y="6553200"/>
            <a:ext cx="4191000" cy="304800"/>
          </a:xfrm>
          <a:noFill/>
        </p:spPr>
        <p:txBody>
          <a:bodyPr/>
          <a:lstStyle/>
          <a:p>
            <a:r>
              <a:rPr lang="en-US" sz="1400"/>
              <a:t>Slide from Shriberg, Ang, Stolcke</a:t>
            </a:r>
          </a:p>
        </p:txBody>
      </p:sp>
      <p:pic>
        <p:nvPicPr>
          <p:cNvPr id="1548293" name="Picture 5">
            <a:hlinkClick r:id="" action="ppaction://media"/>
          </p:cNvPr>
          <p:cNvPicPr>
            <a:picLocks noRot="1" noChangeAspect="1" noChangeArrowheads="1"/>
          </p:cNvPicPr>
          <p:nvPr>
            <a:wavAudioFile r:embed="rId1" name="4027_09_91_05_20000707_usr024.w"/>
          </p:nvPr>
        </p:nvPicPr>
        <p:blipFill>
          <a:blip r:embed="rId13"/>
          <a:srcRect/>
          <a:stretch>
            <a:fillRect/>
          </a:stretch>
        </p:blipFill>
        <p:spPr bwMode="auto">
          <a:xfrm>
            <a:off x="3905250" y="2057400"/>
            <a:ext cx="304800" cy="304800"/>
          </a:xfrm>
          <a:prstGeom prst="rect">
            <a:avLst/>
          </a:prstGeom>
          <a:noFill/>
          <a:ln w="9525">
            <a:noFill/>
            <a:miter lim="800000"/>
            <a:headEnd/>
            <a:tailEnd/>
          </a:ln>
        </p:spPr>
      </p:pic>
      <p:pic>
        <p:nvPicPr>
          <p:cNvPr id="1548294" name="Picture 6">
            <a:hlinkClick r:id="" action="ppaction://media"/>
          </p:cNvPr>
          <p:cNvPicPr>
            <a:picLocks noRot="1" noChangeAspect="1" noChangeArrowheads="1"/>
          </p:cNvPicPr>
          <p:nvPr>
            <a:wavAudioFile r:embed="rId2" name="3017_07_74_09_20000629_usr019.w"/>
          </p:nvPr>
        </p:nvPicPr>
        <p:blipFill>
          <a:blip r:embed="rId13"/>
          <a:srcRect/>
          <a:stretch>
            <a:fillRect/>
          </a:stretch>
        </p:blipFill>
        <p:spPr bwMode="auto">
          <a:xfrm>
            <a:off x="3905250" y="2438400"/>
            <a:ext cx="304800" cy="304800"/>
          </a:xfrm>
          <a:prstGeom prst="rect">
            <a:avLst/>
          </a:prstGeom>
          <a:noFill/>
          <a:ln w="9525">
            <a:noFill/>
            <a:miter lim="800000"/>
            <a:headEnd/>
            <a:tailEnd/>
          </a:ln>
        </p:spPr>
      </p:pic>
      <p:pic>
        <p:nvPicPr>
          <p:cNvPr id="1548295" name="Picture 7">
            <a:hlinkClick r:id="" action="ppaction://media"/>
          </p:cNvPr>
          <p:cNvPicPr>
            <a:picLocks noRot="1" noChangeAspect="1" noChangeArrowheads="1"/>
          </p:cNvPicPr>
          <p:nvPr>
            <a:wavAudioFile r:embed="rId3" name="030.wav"/>
          </p:nvPr>
        </p:nvPicPr>
        <p:blipFill>
          <a:blip r:embed="rId13"/>
          <a:srcRect/>
          <a:stretch>
            <a:fillRect/>
          </a:stretch>
        </p:blipFill>
        <p:spPr bwMode="auto">
          <a:xfrm>
            <a:off x="3905250" y="3733800"/>
            <a:ext cx="304800" cy="304800"/>
          </a:xfrm>
          <a:prstGeom prst="rect">
            <a:avLst/>
          </a:prstGeom>
          <a:noFill/>
          <a:ln w="9525">
            <a:noFill/>
            <a:miter lim="800000"/>
            <a:headEnd/>
            <a:tailEnd/>
          </a:ln>
        </p:spPr>
      </p:pic>
      <p:pic>
        <p:nvPicPr>
          <p:cNvPr id="1548296" name="Picture 8">
            <a:hlinkClick r:id="" action="ppaction://media"/>
          </p:cNvPr>
          <p:cNvPicPr>
            <a:picLocks noRot="1" noChangeAspect="1" noChangeArrowheads="1"/>
          </p:cNvPicPr>
          <p:nvPr>
            <a:wavAudioFile r:embed="rId4" name="sls-20001025-012-028.wav"/>
          </p:nvPr>
        </p:nvPicPr>
        <p:blipFill>
          <a:blip r:embed="rId13"/>
          <a:srcRect/>
          <a:stretch>
            <a:fillRect/>
          </a:stretch>
        </p:blipFill>
        <p:spPr bwMode="auto">
          <a:xfrm>
            <a:off x="3905250" y="5105400"/>
            <a:ext cx="304800" cy="304800"/>
          </a:xfrm>
          <a:prstGeom prst="rect">
            <a:avLst/>
          </a:prstGeom>
          <a:noFill/>
          <a:ln w="9525">
            <a:noFill/>
            <a:miter lim="800000"/>
            <a:headEnd/>
            <a:tailEnd/>
          </a:ln>
        </p:spPr>
      </p:pic>
      <p:pic>
        <p:nvPicPr>
          <p:cNvPr id="1548297" name="Picture 9">
            <a:hlinkClick r:id="" action="ppaction://media"/>
          </p:cNvPr>
          <p:cNvPicPr>
            <a:picLocks noRot="1" noChangeAspect="1" noChangeArrowheads="1"/>
          </p:cNvPicPr>
          <p:nvPr>
            <a:wavAudioFile r:embed="rId5" name="1996_05_58_02_20000707_usr007.w"/>
          </p:nvPr>
        </p:nvPicPr>
        <p:blipFill>
          <a:blip r:embed="rId13"/>
          <a:srcRect/>
          <a:stretch>
            <a:fillRect/>
          </a:stretch>
        </p:blipFill>
        <p:spPr bwMode="auto">
          <a:xfrm>
            <a:off x="8001000" y="1905000"/>
            <a:ext cx="304800" cy="304800"/>
          </a:xfrm>
          <a:prstGeom prst="rect">
            <a:avLst/>
          </a:prstGeom>
          <a:noFill/>
          <a:ln w="9525">
            <a:noFill/>
            <a:miter lim="800000"/>
            <a:headEnd/>
            <a:tailEnd/>
          </a:ln>
        </p:spPr>
      </p:pic>
      <p:pic>
        <p:nvPicPr>
          <p:cNvPr id="1548298" name="Picture 10">
            <a:hlinkClick r:id="" action="ppaction://media"/>
          </p:cNvPr>
          <p:cNvPicPr>
            <a:picLocks noRot="1" noChangeAspect="1" noChangeArrowheads="1"/>
          </p:cNvPicPr>
          <p:nvPr>
            <a:wavAudioFile r:embed="rId6" name="4532_02_24_04_20000629_usr014.w"/>
          </p:nvPr>
        </p:nvPicPr>
        <p:blipFill>
          <a:blip r:embed="rId13"/>
          <a:srcRect/>
          <a:stretch>
            <a:fillRect/>
          </a:stretch>
        </p:blipFill>
        <p:spPr bwMode="auto">
          <a:xfrm>
            <a:off x="8001000" y="3657600"/>
            <a:ext cx="304800" cy="304800"/>
          </a:xfrm>
          <a:prstGeom prst="rect">
            <a:avLst/>
          </a:prstGeom>
          <a:noFill/>
          <a:ln w="9525">
            <a:noFill/>
            <a:miter lim="800000"/>
            <a:headEnd/>
            <a:tailEnd/>
          </a:ln>
        </p:spPr>
      </p:pic>
      <p:pic>
        <p:nvPicPr>
          <p:cNvPr id="1548299" name="Picture 11">
            <a:hlinkClick r:id="" action="ppaction://media"/>
          </p:cNvPr>
          <p:cNvPicPr>
            <a:picLocks noRot="1" noChangeAspect="1" noChangeArrowheads="1"/>
          </p:cNvPicPr>
          <p:nvPr>
            <a:wavAudioFile r:embed="rId7" name="4027_05_58_06_20000707_usr018.w"/>
          </p:nvPr>
        </p:nvPicPr>
        <p:blipFill>
          <a:blip r:embed="rId13"/>
          <a:srcRect/>
          <a:stretch>
            <a:fillRect/>
          </a:stretch>
        </p:blipFill>
        <p:spPr bwMode="auto">
          <a:xfrm>
            <a:off x="8001000" y="4114800"/>
            <a:ext cx="304800" cy="304800"/>
          </a:xfrm>
          <a:prstGeom prst="rect">
            <a:avLst/>
          </a:prstGeom>
          <a:noFill/>
          <a:ln w="9525">
            <a:noFill/>
            <a:miter lim="800000"/>
            <a:headEnd/>
            <a:tailEnd/>
          </a:ln>
        </p:spPr>
      </p:pic>
      <p:pic>
        <p:nvPicPr>
          <p:cNvPr id="1548300" name="Picture 12">
            <a:hlinkClick r:id="" action="ppaction://media"/>
          </p:cNvPr>
          <p:cNvPicPr>
            <a:picLocks noRot="1" noChangeAspect="1" noChangeArrowheads="1"/>
          </p:cNvPicPr>
          <p:nvPr>
            <a:wavAudioFile r:embed="rId8" name="019.wav"/>
          </p:nvPr>
        </p:nvPicPr>
        <p:blipFill>
          <a:blip r:embed="rId13"/>
          <a:srcRect/>
          <a:stretch>
            <a:fillRect/>
          </a:stretch>
        </p:blipFill>
        <p:spPr bwMode="auto">
          <a:xfrm>
            <a:off x="8001000" y="4724400"/>
            <a:ext cx="304800" cy="304800"/>
          </a:xfrm>
          <a:prstGeom prst="rect">
            <a:avLst/>
          </a:prstGeom>
          <a:noFill/>
          <a:ln w="9525">
            <a:noFill/>
            <a:miter lim="800000"/>
            <a:headEnd/>
            <a:tailEnd/>
          </a:ln>
        </p:spPr>
      </p:pic>
      <p:pic>
        <p:nvPicPr>
          <p:cNvPr id="1548301" name="Picture 13">
            <a:hlinkClick r:id="" action="ppaction://media"/>
          </p:cNvPr>
          <p:cNvPicPr>
            <a:picLocks noRot="1" noChangeAspect="1" noChangeArrowheads="1"/>
          </p:cNvPicPr>
          <p:nvPr>
            <a:wavAudioFile r:embed="rId9" name="1401_01_12_01_20000622_usr041.w"/>
          </p:nvPr>
        </p:nvPicPr>
        <p:blipFill>
          <a:blip r:embed="rId13"/>
          <a:srcRect/>
          <a:stretch>
            <a:fillRect/>
          </a:stretch>
        </p:blipFill>
        <p:spPr bwMode="auto">
          <a:xfrm>
            <a:off x="8001000" y="2438400"/>
            <a:ext cx="304800" cy="304800"/>
          </a:xfrm>
          <a:prstGeom prst="rect">
            <a:avLst/>
          </a:prstGeom>
          <a:noFill/>
          <a:ln w="9525">
            <a:noFill/>
            <a:miter lim="800000"/>
            <a:headEnd/>
            <a:tailEnd/>
          </a:ln>
        </p:spPr>
      </p:pic>
      <p:pic>
        <p:nvPicPr>
          <p:cNvPr id="1548302" name="Picture 14">
            <a:hlinkClick r:id="" action="ppaction://media"/>
          </p:cNvPr>
          <p:cNvPicPr>
            <a:picLocks noRot="1" noChangeAspect="1" noChangeArrowheads="1"/>
          </p:cNvPicPr>
          <p:nvPr>
            <a:wavAudioFile r:embed="rId10" name="sls-20000629-011-025.wav"/>
          </p:nvPr>
        </p:nvPicPr>
        <p:blipFill>
          <a:blip r:embed="rId13"/>
          <a:srcRect/>
          <a:stretch>
            <a:fillRect/>
          </a:stretch>
        </p:blipFill>
        <p:spPr bwMode="auto">
          <a:xfrm>
            <a:off x="8001000" y="5181600"/>
            <a:ext cx="304800" cy="304800"/>
          </a:xfrm>
          <a:prstGeom prst="rect">
            <a:avLst/>
          </a:prstGeom>
          <a:noFill/>
          <a:ln w="9525">
            <a:noFill/>
            <a:miter lim="800000"/>
            <a:headEnd/>
            <a:tailEnd/>
          </a:ln>
        </p:spPr>
      </p:pic>
      <p:sp>
        <p:nvSpPr>
          <p:cNvPr id="1548303" name="Text Box 15"/>
          <p:cNvSpPr txBox="1">
            <a:spLocks noChangeArrowheads="1"/>
          </p:cNvSpPr>
          <p:nvPr/>
        </p:nvSpPr>
        <p:spPr bwMode="auto">
          <a:xfrm>
            <a:off x="4194175" y="2043113"/>
            <a:ext cx="296863" cy="336550"/>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a:effectLst>
                  <a:outerShdw blurRad="38100" dist="38100" dir="2700000" algn="tl">
                    <a:srgbClr val="DDDDDD"/>
                  </a:outerShdw>
                </a:effectLst>
                <a:latin typeface="Helvetica" charset="0"/>
              </a:rPr>
              <a:t>1</a:t>
            </a:r>
            <a:endParaRPr lang="en-US" sz="2000">
              <a:effectLst>
                <a:outerShdw blurRad="38100" dist="38100" dir="2700000" algn="tl">
                  <a:srgbClr val="DDDDDD"/>
                </a:outerShdw>
              </a:effectLst>
              <a:latin typeface="Abadi MT Condensed Light" charset="0"/>
            </a:endParaRPr>
          </a:p>
        </p:txBody>
      </p:sp>
      <p:sp>
        <p:nvSpPr>
          <p:cNvPr id="1548304" name="Text Box 16"/>
          <p:cNvSpPr txBox="1">
            <a:spLocks noChangeArrowheads="1"/>
          </p:cNvSpPr>
          <p:nvPr/>
        </p:nvSpPr>
        <p:spPr bwMode="auto">
          <a:xfrm>
            <a:off x="4194175" y="2424113"/>
            <a:ext cx="296863" cy="336550"/>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a:effectLst>
                  <a:outerShdw blurRad="38100" dist="38100" dir="2700000" algn="tl">
                    <a:srgbClr val="DDDDDD"/>
                  </a:outerShdw>
                </a:effectLst>
                <a:latin typeface="Helvetica" charset="0"/>
              </a:rPr>
              <a:t>2</a:t>
            </a:r>
            <a:endParaRPr lang="en-US" sz="2000">
              <a:effectLst>
                <a:outerShdw blurRad="38100" dist="38100" dir="2700000" algn="tl">
                  <a:srgbClr val="DDDDDD"/>
                </a:outerShdw>
              </a:effectLst>
              <a:latin typeface="Abadi MT Condensed Light" charset="0"/>
            </a:endParaRPr>
          </a:p>
        </p:txBody>
      </p:sp>
      <p:sp>
        <p:nvSpPr>
          <p:cNvPr id="1548305" name="Text Box 17"/>
          <p:cNvSpPr txBox="1">
            <a:spLocks noChangeArrowheads="1"/>
          </p:cNvSpPr>
          <p:nvPr/>
        </p:nvSpPr>
        <p:spPr bwMode="auto">
          <a:xfrm>
            <a:off x="8243888" y="1890713"/>
            <a:ext cx="296862" cy="336550"/>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a:effectLst>
                  <a:outerShdw blurRad="38100" dist="38100" dir="2700000" algn="tl">
                    <a:srgbClr val="DDDDDD"/>
                  </a:outerShdw>
                </a:effectLst>
                <a:latin typeface="Helvetica" charset="0"/>
              </a:rPr>
              <a:t>3</a:t>
            </a:r>
            <a:endParaRPr lang="en-US" sz="2000">
              <a:effectLst>
                <a:outerShdw blurRad="38100" dist="38100" dir="2700000" algn="tl">
                  <a:srgbClr val="DDDDDD"/>
                </a:outerShdw>
              </a:effectLst>
              <a:latin typeface="Abadi MT Condensed Light" charset="0"/>
            </a:endParaRPr>
          </a:p>
        </p:txBody>
      </p:sp>
      <p:sp>
        <p:nvSpPr>
          <p:cNvPr id="1548306" name="Text Box 18"/>
          <p:cNvSpPr txBox="1">
            <a:spLocks noChangeArrowheads="1"/>
          </p:cNvSpPr>
          <p:nvPr/>
        </p:nvSpPr>
        <p:spPr bwMode="auto">
          <a:xfrm>
            <a:off x="8242300" y="3608388"/>
            <a:ext cx="300038" cy="396875"/>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000">
                <a:effectLst>
                  <a:outerShdw blurRad="38100" dist="38100" dir="2700000" algn="tl">
                    <a:srgbClr val="DDDDDD"/>
                  </a:outerShdw>
                </a:effectLst>
                <a:latin typeface="Abadi MT Condensed Light" charset="0"/>
              </a:rPr>
              <a:t>4</a:t>
            </a:r>
          </a:p>
        </p:txBody>
      </p:sp>
      <p:sp>
        <p:nvSpPr>
          <p:cNvPr id="1548307" name="Text Box 19"/>
          <p:cNvSpPr txBox="1">
            <a:spLocks noChangeArrowheads="1"/>
          </p:cNvSpPr>
          <p:nvPr/>
        </p:nvSpPr>
        <p:spPr bwMode="auto">
          <a:xfrm>
            <a:off x="8242300" y="4065588"/>
            <a:ext cx="300038" cy="396875"/>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000">
                <a:effectLst>
                  <a:outerShdw blurRad="38100" dist="38100" dir="2700000" algn="tl">
                    <a:srgbClr val="DDDDDD"/>
                  </a:outerShdw>
                </a:effectLst>
                <a:latin typeface="Abadi MT Condensed Light" charset="0"/>
              </a:rPr>
              <a:t>5</a:t>
            </a:r>
          </a:p>
        </p:txBody>
      </p:sp>
      <p:sp>
        <p:nvSpPr>
          <p:cNvPr id="1548308" name="Text Box 20"/>
          <p:cNvSpPr txBox="1">
            <a:spLocks noChangeArrowheads="1"/>
          </p:cNvSpPr>
          <p:nvPr/>
        </p:nvSpPr>
        <p:spPr bwMode="auto">
          <a:xfrm>
            <a:off x="4192588" y="3684588"/>
            <a:ext cx="300037" cy="396875"/>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000">
                <a:effectLst>
                  <a:outerShdw blurRad="38100" dist="38100" dir="2700000" algn="tl">
                    <a:srgbClr val="DDDDDD"/>
                  </a:outerShdw>
                </a:effectLst>
                <a:latin typeface="Abadi MT Condensed Light" charset="0"/>
              </a:rPr>
              <a:t>6</a:t>
            </a:r>
          </a:p>
        </p:txBody>
      </p:sp>
      <p:sp>
        <p:nvSpPr>
          <p:cNvPr id="1548309" name="Text Box 21"/>
          <p:cNvSpPr txBox="1">
            <a:spLocks noChangeArrowheads="1"/>
          </p:cNvSpPr>
          <p:nvPr/>
        </p:nvSpPr>
        <p:spPr bwMode="auto">
          <a:xfrm>
            <a:off x="4192588" y="5029200"/>
            <a:ext cx="300037" cy="396875"/>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000">
                <a:effectLst>
                  <a:outerShdw blurRad="38100" dist="38100" dir="2700000" algn="tl">
                    <a:srgbClr val="DDDDDD"/>
                  </a:outerShdw>
                </a:effectLst>
                <a:latin typeface="Abadi MT Condensed Light" charset="0"/>
              </a:rPr>
              <a:t>7</a:t>
            </a:r>
          </a:p>
        </p:txBody>
      </p:sp>
      <p:sp>
        <p:nvSpPr>
          <p:cNvPr id="1548310" name="Text Box 22"/>
          <p:cNvSpPr txBox="1">
            <a:spLocks noChangeArrowheads="1"/>
          </p:cNvSpPr>
          <p:nvPr/>
        </p:nvSpPr>
        <p:spPr bwMode="auto">
          <a:xfrm>
            <a:off x="8242300" y="2389188"/>
            <a:ext cx="300038" cy="396875"/>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000">
                <a:effectLst>
                  <a:outerShdw blurRad="38100" dist="38100" dir="2700000" algn="tl">
                    <a:srgbClr val="DDDDDD"/>
                  </a:outerShdw>
                </a:effectLst>
                <a:latin typeface="Abadi MT Condensed Light" charset="0"/>
              </a:rPr>
              <a:t>8</a:t>
            </a:r>
          </a:p>
        </p:txBody>
      </p:sp>
      <p:sp>
        <p:nvSpPr>
          <p:cNvPr id="1548311" name="Text Box 23"/>
          <p:cNvSpPr txBox="1">
            <a:spLocks noChangeArrowheads="1"/>
          </p:cNvSpPr>
          <p:nvPr/>
        </p:nvSpPr>
        <p:spPr bwMode="auto">
          <a:xfrm>
            <a:off x="8242300" y="4675188"/>
            <a:ext cx="300038" cy="396875"/>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000">
                <a:effectLst>
                  <a:outerShdw blurRad="38100" dist="38100" dir="2700000" algn="tl">
                    <a:srgbClr val="DDDDDD"/>
                  </a:outerShdw>
                </a:effectLst>
                <a:latin typeface="Abadi MT Condensed Light" charset="0"/>
              </a:rPr>
              <a:t>9</a:t>
            </a:r>
          </a:p>
        </p:txBody>
      </p:sp>
      <p:sp>
        <p:nvSpPr>
          <p:cNvPr id="1548312" name="Text Box 24"/>
          <p:cNvSpPr txBox="1">
            <a:spLocks noChangeArrowheads="1"/>
          </p:cNvSpPr>
          <p:nvPr/>
        </p:nvSpPr>
        <p:spPr bwMode="auto">
          <a:xfrm>
            <a:off x="8183563" y="5132388"/>
            <a:ext cx="417512" cy="396875"/>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000">
                <a:effectLst>
                  <a:outerShdw blurRad="38100" dist="38100" dir="2700000" algn="tl">
                    <a:srgbClr val="DDDDDD"/>
                  </a:outerShdw>
                </a:effectLst>
                <a:latin typeface="Abadi MT Condensed Light" charset="0"/>
              </a:rPr>
              <a:t>10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4829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 fill="hold"/>
                                        <p:tgtEl>
                                          <p:spTgt spid="1548293"/>
                                        </p:tgtEl>
                                      </p:cBhvr>
                                    </p:cmd>
                                  </p:childTnLst>
                                </p:cTn>
                              </p:par>
                            </p:childTnLst>
                          </p:cTn>
                        </p:par>
                      </p:childTnLst>
                    </p:cTn>
                  </p:par>
                </p:childTnLst>
              </p:cTn>
              <p:nextCondLst>
                <p:cond evt="onClick" delay="0">
                  <p:tgtEl>
                    <p:spTgt spid="154829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48293"/>
                </p:tgtEl>
              </p:cMediaNode>
            </p:audio>
            <p:seq concurrent="1" nextAc="seek">
              <p:cTn id="8" restart="whenNotActive" fill="hold" evtFilter="cancelBubble" nodeType="interactiveSeq">
                <p:stCondLst>
                  <p:cond evt="onClick" delay="0">
                    <p:tgtEl>
                      <p:spTgt spid="154829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50" fill="hold"/>
                                        <p:tgtEl>
                                          <p:spTgt spid="1548294"/>
                                        </p:tgtEl>
                                      </p:cBhvr>
                                    </p:cmd>
                                  </p:childTnLst>
                                </p:cTn>
                              </p:par>
                            </p:childTnLst>
                          </p:cTn>
                        </p:par>
                      </p:childTnLst>
                    </p:cTn>
                  </p:par>
                </p:childTnLst>
              </p:cTn>
              <p:nextCondLst>
                <p:cond evt="onClick" delay="0">
                  <p:tgtEl>
                    <p:spTgt spid="154829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48294"/>
                </p:tgtEl>
              </p:cMediaNode>
            </p:audio>
            <p:seq concurrent="1" nextAc="seek">
              <p:cTn id="14" restart="whenNotActive" fill="hold" evtFilter="cancelBubble" nodeType="interactiveSeq">
                <p:stCondLst>
                  <p:cond evt="onClick" delay="0">
                    <p:tgtEl>
                      <p:spTgt spid="154829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52" fill="hold"/>
                                        <p:tgtEl>
                                          <p:spTgt spid="1548295"/>
                                        </p:tgtEl>
                                      </p:cBhvr>
                                    </p:cmd>
                                  </p:childTnLst>
                                </p:cTn>
                              </p:par>
                            </p:childTnLst>
                          </p:cTn>
                        </p:par>
                      </p:childTnLst>
                    </p:cTn>
                  </p:par>
                </p:childTnLst>
              </p:cTn>
              <p:nextCondLst>
                <p:cond evt="onClick" delay="0">
                  <p:tgtEl>
                    <p:spTgt spid="154829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48295"/>
                </p:tgtEl>
              </p:cMediaNode>
            </p:audio>
            <p:seq concurrent="1" nextAc="seek">
              <p:cTn id="20" restart="whenNotActive" fill="hold" evtFilter="cancelBubble" nodeType="interactiveSeq">
                <p:stCondLst>
                  <p:cond evt="onClick" delay="0">
                    <p:tgtEl>
                      <p:spTgt spid="154829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75" fill="hold"/>
                                        <p:tgtEl>
                                          <p:spTgt spid="1548296"/>
                                        </p:tgtEl>
                                      </p:cBhvr>
                                    </p:cmd>
                                  </p:childTnLst>
                                </p:cTn>
                              </p:par>
                            </p:childTnLst>
                          </p:cTn>
                        </p:par>
                      </p:childTnLst>
                    </p:cTn>
                  </p:par>
                </p:childTnLst>
              </p:cTn>
              <p:nextCondLst>
                <p:cond evt="onClick" delay="0">
                  <p:tgtEl>
                    <p:spTgt spid="154829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548296"/>
                </p:tgtEl>
              </p:cMediaNode>
            </p:audio>
            <p:seq concurrent="1" nextAc="seek">
              <p:cTn id="26" restart="whenNotActive" fill="hold" evtFilter="cancelBubble" nodeType="interactiveSeq">
                <p:stCondLst>
                  <p:cond evt="onClick" delay="0">
                    <p:tgtEl>
                      <p:spTgt spid="154829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50" fill="hold"/>
                                        <p:tgtEl>
                                          <p:spTgt spid="1548297"/>
                                        </p:tgtEl>
                                      </p:cBhvr>
                                    </p:cmd>
                                  </p:childTnLst>
                                </p:cTn>
                              </p:par>
                            </p:childTnLst>
                          </p:cTn>
                        </p:par>
                      </p:childTnLst>
                    </p:cTn>
                  </p:par>
                </p:childTnLst>
              </p:cTn>
              <p:nextCondLst>
                <p:cond evt="onClick" delay="0">
                  <p:tgtEl>
                    <p:spTgt spid="1548297"/>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548297"/>
                </p:tgtEl>
              </p:cMediaNode>
            </p:audio>
            <p:seq concurrent="1" nextAc="seek">
              <p:cTn id="32" restart="whenNotActive" fill="hold" evtFilter="cancelBubble" nodeType="interactiveSeq">
                <p:stCondLst>
                  <p:cond evt="onClick" delay="0">
                    <p:tgtEl>
                      <p:spTgt spid="154829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00" fill="hold"/>
                                        <p:tgtEl>
                                          <p:spTgt spid="1548298"/>
                                        </p:tgtEl>
                                      </p:cBhvr>
                                    </p:cmd>
                                  </p:childTnLst>
                                </p:cTn>
                              </p:par>
                            </p:childTnLst>
                          </p:cTn>
                        </p:par>
                      </p:childTnLst>
                    </p:cTn>
                  </p:par>
                </p:childTnLst>
              </p:cTn>
              <p:nextCondLst>
                <p:cond evt="onClick" delay="0">
                  <p:tgtEl>
                    <p:spTgt spid="1548298"/>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548298"/>
                </p:tgtEl>
              </p:cMediaNode>
            </p:audio>
            <p:seq concurrent="1" nextAc="seek">
              <p:cTn id="38" restart="whenNotActive" fill="hold" evtFilter="cancelBubble" nodeType="interactiveSeq">
                <p:stCondLst>
                  <p:cond evt="onClick" delay="0">
                    <p:tgtEl>
                      <p:spTgt spid="154829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100" fill="hold"/>
                                        <p:tgtEl>
                                          <p:spTgt spid="1548299"/>
                                        </p:tgtEl>
                                      </p:cBhvr>
                                    </p:cmd>
                                  </p:childTnLst>
                                </p:cTn>
                              </p:par>
                            </p:childTnLst>
                          </p:cTn>
                        </p:par>
                      </p:childTnLst>
                    </p:cTn>
                  </p:par>
                </p:childTnLst>
              </p:cTn>
              <p:nextCondLst>
                <p:cond evt="onClick" delay="0">
                  <p:tgtEl>
                    <p:spTgt spid="1548299"/>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548299"/>
                </p:tgtEl>
              </p:cMediaNode>
            </p:audio>
            <p:seq concurrent="1" nextAc="seek">
              <p:cTn id="44" restart="whenNotActive" fill="hold" evtFilter="cancelBubble" nodeType="interactiveSeq">
                <p:stCondLst>
                  <p:cond evt="onClick" delay="0">
                    <p:tgtEl>
                      <p:spTgt spid="1548300"/>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4832" fill="hold"/>
                                        <p:tgtEl>
                                          <p:spTgt spid="1548300"/>
                                        </p:tgtEl>
                                      </p:cBhvr>
                                    </p:cmd>
                                  </p:childTnLst>
                                </p:cTn>
                              </p:par>
                            </p:childTnLst>
                          </p:cTn>
                        </p:par>
                      </p:childTnLst>
                    </p:cTn>
                  </p:par>
                </p:childTnLst>
              </p:cTn>
              <p:nextCondLst>
                <p:cond evt="onClick" delay="0">
                  <p:tgtEl>
                    <p:spTgt spid="1548300"/>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548300"/>
                </p:tgtEl>
              </p:cMediaNode>
            </p:audio>
            <p:seq concurrent="1" nextAc="seek">
              <p:cTn id="50" restart="whenNotActive" fill="hold" evtFilter="cancelBubble" nodeType="interactiveSeq">
                <p:stCondLst>
                  <p:cond evt="onClick" delay="0">
                    <p:tgtEl>
                      <p:spTgt spid="1548301"/>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650" fill="hold"/>
                                        <p:tgtEl>
                                          <p:spTgt spid="1548301"/>
                                        </p:tgtEl>
                                      </p:cBhvr>
                                    </p:cmd>
                                  </p:childTnLst>
                                </p:cTn>
                              </p:par>
                            </p:childTnLst>
                          </p:cTn>
                        </p:par>
                      </p:childTnLst>
                    </p:cTn>
                  </p:par>
                </p:childTnLst>
              </p:cTn>
              <p:nextCondLst>
                <p:cond evt="onClick" delay="0">
                  <p:tgtEl>
                    <p:spTgt spid="1548301"/>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548301"/>
                </p:tgtEl>
              </p:cMediaNode>
            </p:audio>
            <p:seq concurrent="1" nextAc="seek">
              <p:cTn id="56" restart="whenNotActive" fill="hold" evtFilter="cancelBubble" nodeType="interactiveSeq">
                <p:stCondLst>
                  <p:cond evt="onClick" delay="0">
                    <p:tgtEl>
                      <p:spTgt spid="154830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600" fill="hold"/>
                                        <p:tgtEl>
                                          <p:spTgt spid="1548302"/>
                                        </p:tgtEl>
                                      </p:cBhvr>
                                    </p:cmd>
                                  </p:childTnLst>
                                </p:cTn>
                              </p:par>
                            </p:childTnLst>
                          </p:cTn>
                        </p:par>
                      </p:childTnLst>
                    </p:cTn>
                  </p:par>
                </p:childTnLst>
              </p:cTn>
              <p:nextCondLst>
                <p:cond evt="onClick" delay="0">
                  <p:tgtEl>
                    <p:spTgt spid="1548302"/>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548302"/>
                </p:tgtEl>
              </p:cMediaNode>
            </p:audio>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a:xfrm>
            <a:off x="685800" y="228600"/>
            <a:ext cx="7772400" cy="1143000"/>
          </a:xfrm>
        </p:spPr>
        <p:txBody>
          <a:bodyPr/>
          <a:lstStyle/>
          <a:p>
            <a:r>
              <a:rPr lang="en-US"/>
              <a:t>Emotion Class Distribution</a:t>
            </a:r>
          </a:p>
        </p:txBody>
      </p:sp>
      <p:graphicFrame>
        <p:nvGraphicFramePr>
          <p:cNvPr id="70658" name="Object 2"/>
          <p:cNvGraphicFramePr>
            <a:graphicFrameLocks noChangeAspect="1"/>
          </p:cNvGraphicFramePr>
          <p:nvPr>
            <p:ph sz="quarter" idx="1"/>
          </p:nvPr>
        </p:nvGraphicFramePr>
        <p:xfrm>
          <a:off x="1376363" y="1966913"/>
          <a:ext cx="7767637" cy="4071937"/>
        </p:xfrm>
        <a:graphic>
          <a:graphicData uri="http://schemas.openxmlformats.org/presentationml/2006/ole">
            <p:oleObj spid="_x0000_s70658" name="Chart" r:id="rId4" imgW="7848600" imgH="4114800" progId="MSGraph.Chart.8">
              <p:embed followColorScheme="full"/>
            </p:oleObj>
          </a:graphicData>
        </a:graphic>
      </p:graphicFrame>
      <p:sp>
        <p:nvSpPr>
          <p:cNvPr id="70660" name="Footer Placeholder 3"/>
          <p:cNvSpPr>
            <a:spLocks noGrp="1"/>
          </p:cNvSpPr>
          <p:nvPr>
            <p:ph type="ftr" sz="quarter" idx="11"/>
          </p:nvPr>
        </p:nvSpPr>
        <p:spPr>
          <a:xfrm>
            <a:off x="0" y="6553200"/>
            <a:ext cx="4114800" cy="304800"/>
          </a:xfrm>
          <a:noFill/>
        </p:spPr>
        <p:txBody>
          <a:bodyPr/>
          <a:lstStyle/>
          <a:p>
            <a:r>
              <a:rPr lang="en-US" sz="1400"/>
              <a:t>Slide from Shriberg, Ang, Stolcke</a:t>
            </a:r>
          </a:p>
        </p:txBody>
      </p:sp>
      <p:graphicFrame>
        <p:nvGraphicFramePr>
          <p:cNvPr id="70659" name="Object 3"/>
          <p:cNvGraphicFramePr>
            <a:graphicFrameLocks noChangeAspect="1"/>
          </p:cNvGraphicFramePr>
          <p:nvPr/>
        </p:nvGraphicFramePr>
        <p:xfrm>
          <a:off x="1828800" y="1524000"/>
          <a:ext cx="6548438" cy="3806825"/>
        </p:xfrm>
        <a:graphic>
          <a:graphicData uri="http://schemas.openxmlformats.org/presentationml/2006/ole">
            <p:oleObj spid="_x0000_s70659" name="Document" r:id="rId5" imgW="6397752" imgH="4623816" progId="Word.Document.8">
              <p:embed/>
            </p:oleObj>
          </a:graphicData>
        </a:graphic>
      </p:graphicFrame>
      <p:sp>
        <p:nvSpPr>
          <p:cNvPr id="1550341" name="Text Box 5"/>
          <p:cNvSpPr txBox="1">
            <a:spLocks noChangeArrowheads="1"/>
          </p:cNvSpPr>
          <p:nvPr/>
        </p:nvSpPr>
        <p:spPr bwMode="auto">
          <a:xfrm>
            <a:off x="1219200" y="5257800"/>
            <a:ext cx="6991350" cy="946150"/>
          </a:xfrm>
          <a:prstGeom prst="rect">
            <a:avLst/>
          </a:prstGeom>
          <a:noFill/>
          <a:ln w="9525">
            <a:noFill/>
            <a:miter lim="800000"/>
            <a:headEnd/>
            <a:tailEnd/>
          </a:ln>
          <a:effectLst/>
        </p:spPr>
        <p:txBody>
          <a:bodyPr>
            <a:prstTxWarp prst="textNoShape">
              <a:avLst/>
            </a:prstTxWarp>
            <a:spAutoFit/>
          </a:bodyPr>
          <a:lstStyle/>
          <a:p>
            <a:pPr eaLnBrk="0" hangingPunct="0">
              <a:defRPr/>
            </a:pPr>
            <a:r>
              <a:rPr lang="en-US" sz="2800">
                <a:effectLst>
                  <a:outerShdw blurRad="38100" dist="38100" dir="2700000" algn="tl">
                    <a:srgbClr val="DDDDDD"/>
                  </a:outerShdw>
                </a:effectLst>
                <a:latin typeface="Helvetica" charset="0"/>
              </a:rPr>
              <a:t>To get enough data, grouped annoyed and frustrated, versus else (with speech)</a:t>
            </a:r>
            <a:endParaRPr lang="en-US" sz="2000">
              <a:effectLst>
                <a:outerShdw blurRad="38100" dist="38100" dir="2700000" algn="tl">
                  <a:srgbClr val="DDDDDD"/>
                </a:outerShdw>
              </a:effectLst>
              <a:latin typeface="Helvetica"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762000" y="228600"/>
            <a:ext cx="7772400" cy="609600"/>
          </a:xfrm>
        </p:spPr>
        <p:txBody>
          <a:bodyPr/>
          <a:lstStyle/>
          <a:p>
            <a:r>
              <a:rPr lang="en-US"/>
              <a:t>Prosodic Model</a:t>
            </a:r>
          </a:p>
        </p:txBody>
      </p:sp>
      <p:sp>
        <p:nvSpPr>
          <p:cNvPr id="72708" name="Rectangle 3"/>
          <p:cNvSpPr>
            <a:spLocks noGrp="1" noChangeArrowheads="1"/>
          </p:cNvSpPr>
          <p:nvPr>
            <p:ph sz="quarter" idx="1"/>
          </p:nvPr>
        </p:nvSpPr>
        <p:spPr>
          <a:xfrm>
            <a:off x="457200" y="1752600"/>
            <a:ext cx="8229600" cy="5105400"/>
          </a:xfrm>
        </p:spPr>
        <p:txBody>
          <a:bodyPr/>
          <a:lstStyle/>
          <a:p>
            <a:pPr>
              <a:lnSpc>
                <a:spcPct val="120000"/>
              </a:lnSpc>
            </a:pPr>
            <a:r>
              <a:rPr lang="en-US" sz="2800"/>
              <a:t>Classifier: CART-style decision trees</a:t>
            </a:r>
          </a:p>
          <a:p>
            <a:pPr>
              <a:lnSpc>
                <a:spcPct val="120000"/>
              </a:lnSpc>
            </a:pPr>
            <a:r>
              <a:rPr lang="en-US" sz="2800"/>
              <a:t>Downsampled to equal class priors</a:t>
            </a:r>
          </a:p>
          <a:p>
            <a:pPr>
              <a:lnSpc>
                <a:spcPct val="120000"/>
              </a:lnSpc>
            </a:pPr>
            <a:r>
              <a:rPr lang="en-US" sz="2800"/>
              <a:t>Automatically extracted prosodic features based on recognizer word alignments</a:t>
            </a:r>
          </a:p>
          <a:p>
            <a:pPr>
              <a:lnSpc>
                <a:spcPct val="120000"/>
              </a:lnSpc>
            </a:pPr>
            <a:r>
              <a:rPr lang="en-US" sz="2800"/>
              <a:t>Used 3/4 for train, 1/4th for test, no call overlap</a:t>
            </a:r>
          </a:p>
        </p:txBody>
      </p:sp>
      <p:sp>
        <p:nvSpPr>
          <p:cNvPr id="72706" name="Footer Placeholder 3"/>
          <p:cNvSpPr>
            <a:spLocks noGrp="1"/>
          </p:cNvSpPr>
          <p:nvPr>
            <p:ph type="ftr" sz="quarter" idx="11"/>
          </p:nvPr>
        </p:nvSpPr>
        <p:spPr>
          <a:xfrm>
            <a:off x="0" y="6553200"/>
            <a:ext cx="3657600" cy="3048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685800" y="228600"/>
            <a:ext cx="7772400" cy="990600"/>
          </a:xfrm>
        </p:spPr>
        <p:txBody>
          <a:bodyPr/>
          <a:lstStyle/>
          <a:p>
            <a:r>
              <a:rPr lang="en-US"/>
              <a:t>Prosodic Features</a:t>
            </a:r>
          </a:p>
        </p:txBody>
      </p:sp>
      <p:sp>
        <p:nvSpPr>
          <p:cNvPr id="74756" name="Rectangle 3"/>
          <p:cNvSpPr>
            <a:spLocks noGrp="1" noChangeArrowheads="1"/>
          </p:cNvSpPr>
          <p:nvPr>
            <p:ph sz="quarter" idx="1"/>
          </p:nvPr>
        </p:nvSpPr>
        <p:spPr>
          <a:xfrm>
            <a:off x="762000" y="1524000"/>
            <a:ext cx="7772400" cy="4648200"/>
          </a:xfrm>
        </p:spPr>
        <p:txBody>
          <a:bodyPr/>
          <a:lstStyle/>
          <a:p>
            <a:r>
              <a:rPr lang="en-US" sz="2800" b="1"/>
              <a:t>Duration and speaking rate features</a:t>
            </a:r>
            <a:endParaRPr lang="en-US" sz="2800"/>
          </a:p>
          <a:p>
            <a:pPr lvl="1"/>
            <a:r>
              <a:rPr lang="en-US" sz="2400"/>
              <a:t>duration of phones, vowels, syllables</a:t>
            </a:r>
          </a:p>
          <a:p>
            <a:pPr lvl="1"/>
            <a:r>
              <a:rPr lang="en-US" sz="2400"/>
              <a:t>normalized by phone/vowel means in training data</a:t>
            </a:r>
          </a:p>
          <a:p>
            <a:pPr lvl="1"/>
            <a:r>
              <a:rPr lang="en-US" sz="2400"/>
              <a:t>normalized by speaker (all utterances, first 5 only)</a:t>
            </a:r>
          </a:p>
          <a:p>
            <a:pPr lvl="1"/>
            <a:r>
              <a:rPr lang="en-US" sz="2400"/>
              <a:t>speaking rate (vowels/time)</a:t>
            </a:r>
          </a:p>
          <a:p>
            <a:pPr>
              <a:lnSpc>
                <a:spcPct val="110000"/>
              </a:lnSpc>
            </a:pPr>
            <a:r>
              <a:rPr lang="en-US" sz="2800" b="1"/>
              <a:t>Pause features</a:t>
            </a:r>
            <a:endParaRPr lang="en-US" sz="2800"/>
          </a:p>
          <a:p>
            <a:pPr lvl="1"/>
            <a:r>
              <a:rPr lang="en-US" sz="2400"/>
              <a:t>duration and count of utterance-internal pauses at various threshold durations</a:t>
            </a:r>
          </a:p>
          <a:p>
            <a:pPr lvl="1"/>
            <a:r>
              <a:rPr lang="en-US" sz="2400"/>
              <a:t>ratio of speech frames to total utt-internal frames</a:t>
            </a:r>
          </a:p>
          <a:p>
            <a:pPr lvl="1"/>
            <a:endParaRPr lang="en-US" sz="2400"/>
          </a:p>
        </p:txBody>
      </p:sp>
      <p:sp>
        <p:nvSpPr>
          <p:cNvPr id="74754" name="Footer Placeholder 3"/>
          <p:cNvSpPr>
            <a:spLocks noGrp="1"/>
          </p:cNvSpPr>
          <p:nvPr>
            <p:ph type="ftr" sz="quarter" idx="11"/>
          </p:nvPr>
        </p:nvSpPr>
        <p:spPr>
          <a:xfrm>
            <a:off x="0" y="6553200"/>
            <a:ext cx="3276600" cy="3048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762000" y="152400"/>
            <a:ext cx="7772400" cy="838200"/>
          </a:xfrm>
        </p:spPr>
        <p:txBody>
          <a:bodyPr/>
          <a:lstStyle/>
          <a:p>
            <a:r>
              <a:rPr lang="en-US" sz="3200"/>
              <a:t>Prosodic Features (cont.)</a:t>
            </a:r>
            <a:endParaRPr lang="en-US"/>
          </a:p>
        </p:txBody>
      </p:sp>
      <p:sp>
        <p:nvSpPr>
          <p:cNvPr id="76804" name="Rectangle 3"/>
          <p:cNvSpPr>
            <a:spLocks noGrp="1" noChangeArrowheads="1"/>
          </p:cNvSpPr>
          <p:nvPr>
            <p:ph sz="quarter" idx="1"/>
          </p:nvPr>
        </p:nvSpPr>
        <p:spPr>
          <a:xfrm>
            <a:off x="762000" y="1524000"/>
            <a:ext cx="7772400" cy="5105400"/>
          </a:xfrm>
        </p:spPr>
        <p:txBody>
          <a:bodyPr/>
          <a:lstStyle/>
          <a:p>
            <a:pPr>
              <a:lnSpc>
                <a:spcPct val="90000"/>
              </a:lnSpc>
            </a:pPr>
            <a:r>
              <a:rPr lang="en-US" sz="2400" b="1"/>
              <a:t>Pitch features</a:t>
            </a:r>
            <a:endParaRPr lang="en-US" sz="2400"/>
          </a:p>
          <a:p>
            <a:pPr lvl="1">
              <a:lnSpc>
                <a:spcPct val="90000"/>
              </a:lnSpc>
            </a:pPr>
            <a:r>
              <a:rPr lang="en-US" sz="2000"/>
              <a:t>F0-fitting approach developed at SRI (Sönmez)</a:t>
            </a:r>
          </a:p>
          <a:p>
            <a:pPr lvl="1">
              <a:lnSpc>
                <a:spcPct val="110000"/>
              </a:lnSpc>
            </a:pPr>
            <a:r>
              <a:rPr lang="en-US" sz="2000"/>
              <a:t>LTM model of F0 estimates speaker’s F0 range</a:t>
            </a:r>
          </a:p>
          <a:p>
            <a:pPr lvl="1">
              <a:lnSpc>
                <a:spcPct val="90000"/>
              </a:lnSpc>
            </a:pPr>
            <a:endParaRPr lang="en-US" sz="2000"/>
          </a:p>
          <a:p>
            <a:pPr lvl="1">
              <a:lnSpc>
                <a:spcPct val="90000"/>
              </a:lnSpc>
            </a:pPr>
            <a:endParaRPr lang="en-US" sz="2000"/>
          </a:p>
          <a:p>
            <a:pPr lvl="1">
              <a:lnSpc>
                <a:spcPct val="90000"/>
              </a:lnSpc>
            </a:pPr>
            <a:endParaRPr lang="en-US" sz="2000"/>
          </a:p>
          <a:p>
            <a:pPr lvl="1">
              <a:lnSpc>
                <a:spcPct val="90000"/>
              </a:lnSpc>
            </a:pPr>
            <a:endParaRPr lang="en-US" sz="2000"/>
          </a:p>
          <a:p>
            <a:pPr lvl="1">
              <a:lnSpc>
                <a:spcPct val="90000"/>
              </a:lnSpc>
            </a:pPr>
            <a:endParaRPr lang="en-US" sz="2000"/>
          </a:p>
          <a:p>
            <a:pPr lvl="1">
              <a:lnSpc>
                <a:spcPct val="90000"/>
              </a:lnSpc>
            </a:pPr>
            <a:endParaRPr lang="en-US" sz="2000"/>
          </a:p>
          <a:p>
            <a:pPr lvl="1">
              <a:lnSpc>
                <a:spcPct val="90000"/>
              </a:lnSpc>
            </a:pPr>
            <a:r>
              <a:rPr lang="en-US" sz="2000"/>
              <a:t>Many features to capture pitch range, contour shape &amp; size, slopes, locations of interest    </a:t>
            </a:r>
          </a:p>
          <a:p>
            <a:pPr lvl="1">
              <a:lnSpc>
                <a:spcPct val="110000"/>
              </a:lnSpc>
            </a:pPr>
            <a:r>
              <a:rPr lang="en-US" sz="2000"/>
              <a:t>Normalized using LTM parameters by speaker, using all utts in a call, or only first 5 utts</a:t>
            </a:r>
          </a:p>
          <a:p>
            <a:pPr lvl="1">
              <a:lnSpc>
                <a:spcPct val="90000"/>
              </a:lnSpc>
            </a:pPr>
            <a:endParaRPr lang="en-US" sz="2000"/>
          </a:p>
        </p:txBody>
      </p:sp>
      <p:sp>
        <p:nvSpPr>
          <p:cNvPr id="76802" name="Footer Placeholder 3"/>
          <p:cNvSpPr>
            <a:spLocks noGrp="1"/>
          </p:cNvSpPr>
          <p:nvPr>
            <p:ph type="ftr" sz="quarter" idx="11"/>
          </p:nvPr>
        </p:nvSpPr>
        <p:spPr>
          <a:xfrm>
            <a:off x="0" y="6553200"/>
            <a:ext cx="4038600" cy="304800"/>
          </a:xfrm>
          <a:noFill/>
        </p:spPr>
        <p:txBody>
          <a:bodyPr/>
          <a:lstStyle/>
          <a:p>
            <a:r>
              <a:rPr lang="en-US" sz="1400"/>
              <a:t>Slide from Shriberg, Ang, Stolcke</a:t>
            </a:r>
          </a:p>
        </p:txBody>
      </p:sp>
      <p:sp>
        <p:nvSpPr>
          <p:cNvPr id="76805" name="Freeform 4" descr="Dark vertical"/>
          <p:cNvSpPr>
            <a:spLocks/>
          </p:cNvSpPr>
          <p:nvPr/>
        </p:nvSpPr>
        <p:spPr bwMode="auto">
          <a:xfrm>
            <a:off x="7178675" y="3654425"/>
            <a:ext cx="990600" cy="398463"/>
          </a:xfrm>
          <a:custGeom>
            <a:avLst/>
            <a:gdLst>
              <a:gd name="T0" fmla="*/ 0 w 624"/>
              <a:gd name="T1" fmla="*/ 398463 h 432"/>
              <a:gd name="T2" fmla="*/ 533400 w 624"/>
              <a:gd name="T3" fmla="*/ 0 h 432"/>
              <a:gd name="T4" fmla="*/ 990600 w 624"/>
              <a:gd name="T5" fmla="*/ 398463 h 432"/>
              <a:gd name="T6" fmla="*/ 0 60000 65536"/>
              <a:gd name="T7" fmla="*/ 0 60000 65536"/>
              <a:gd name="T8" fmla="*/ 0 60000 65536"/>
              <a:gd name="T9" fmla="*/ 0 w 624"/>
              <a:gd name="T10" fmla="*/ 0 h 432"/>
              <a:gd name="T11" fmla="*/ 624 w 624"/>
              <a:gd name="T12" fmla="*/ 432 h 432"/>
            </a:gdLst>
            <a:ahLst/>
            <a:cxnLst>
              <a:cxn ang="T6">
                <a:pos x="T0" y="T1"/>
              </a:cxn>
              <a:cxn ang="T7">
                <a:pos x="T2" y="T3"/>
              </a:cxn>
              <a:cxn ang="T8">
                <a:pos x="T4" y="T5"/>
              </a:cxn>
            </a:cxnLst>
            <a:rect l="T9" t="T10" r="T11" b="T12"/>
            <a:pathLst>
              <a:path w="624" h="432">
                <a:moveTo>
                  <a:pt x="0" y="432"/>
                </a:moveTo>
                <a:cubicBezTo>
                  <a:pt x="116" y="216"/>
                  <a:pt x="232" y="0"/>
                  <a:pt x="336" y="0"/>
                </a:cubicBezTo>
                <a:cubicBezTo>
                  <a:pt x="440" y="0"/>
                  <a:pt x="532" y="216"/>
                  <a:pt x="624" y="432"/>
                </a:cubicBezTo>
              </a:path>
            </a:pathLst>
          </a:custGeom>
          <a:pattFill prst="dkVert">
            <a:fgClr>
              <a:srgbClr val="33CC33"/>
            </a:fgClr>
            <a:bgClr>
              <a:srgbClr val="FFFFFF"/>
            </a:bgClr>
          </a:pattFill>
          <a:ln w="9525">
            <a:solidFill>
              <a:schemeClr val="tx1"/>
            </a:solidFill>
            <a:round/>
            <a:headEnd/>
            <a:tailEnd/>
          </a:ln>
        </p:spPr>
        <p:txBody>
          <a:bodyPr wrap="none" anchor="ctr">
            <a:prstTxWarp prst="textNoShape">
              <a:avLst/>
            </a:prstTxWarp>
          </a:bodyPr>
          <a:lstStyle/>
          <a:p>
            <a:endParaRPr lang="en-US"/>
          </a:p>
        </p:txBody>
      </p:sp>
      <p:sp>
        <p:nvSpPr>
          <p:cNvPr id="76806" name="Line 5"/>
          <p:cNvSpPr>
            <a:spLocks noChangeShapeType="1"/>
          </p:cNvSpPr>
          <p:nvPr/>
        </p:nvSpPr>
        <p:spPr bwMode="auto">
          <a:xfrm>
            <a:off x="5426075" y="3016250"/>
            <a:ext cx="0" cy="10366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6807" name="Line 6"/>
          <p:cNvSpPr>
            <a:spLocks noChangeShapeType="1"/>
          </p:cNvSpPr>
          <p:nvPr/>
        </p:nvSpPr>
        <p:spPr bwMode="auto">
          <a:xfrm>
            <a:off x="5426075" y="4052888"/>
            <a:ext cx="2819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6808" name="Freeform 7" descr="Dark vertical"/>
          <p:cNvSpPr>
            <a:spLocks/>
          </p:cNvSpPr>
          <p:nvPr/>
        </p:nvSpPr>
        <p:spPr bwMode="auto">
          <a:xfrm>
            <a:off x="5807075" y="3654425"/>
            <a:ext cx="990600" cy="398463"/>
          </a:xfrm>
          <a:custGeom>
            <a:avLst/>
            <a:gdLst>
              <a:gd name="T0" fmla="*/ 0 w 624"/>
              <a:gd name="T1" fmla="*/ 398463 h 432"/>
              <a:gd name="T2" fmla="*/ 533400 w 624"/>
              <a:gd name="T3" fmla="*/ 0 h 432"/>
              <a:gd name="T4" fmla="*/ 990600 w 624"/>
              <a:gd name="T5" fmla="*/ 398463 h 432"/>
              <a:gd name="T6" fmla="*/ 0 60000 65536"/>
              <a:gd name="T7" fmla="*/ 0 60000 65536"/>
              <a:gd name="T8" fmla="*/ 0 60000 65536"/>
              <a:gd name="T9" fmla="*/ 0 w 624"/>
              <a:gd name="T10" fmla="*/ 0 h 432"/>
              <a:gd name="T11" fmla="*/ 624 w 624"/>
              <a:gd name="T12" fmla="*/ 432 h 432"/>
            </a:gdLst>
            <a:ahLst/>
            <a:cxnLst>
              <a:cxn ang="T6">
                <a:pos x="T0" y="T1"/>
              </a:cxn>
              <a:cxn ang="T7">
                <a:pos x="T2" y="T3"/>
              </a:cxn>
              <a:cxn ang="T8">
                <a:pos x="T4" y="T5"/>
              </a:cxn>
            </a:cxnLst>
            <a:rect l="T9" t="T10" r="T11" b="T12"/>
            <a:pathLst>
              <a:path w="624" h="432">
                <a:moveTo>
                  <a:pt x="0" y="432"/>
                </a:moveTo>
                <a:cubicBezTo>
                  <a:pt x="116" y="216"/>
                  <a:pt x="232" y="0"/>
                  <a:pt x="336" y="0"/>
                </a:cubicBezTo>
                <a:cubicBezTo>
                  <a:pt x="440" y="0"/>
                  <a:pt x="532" y="216"/>
                  <a:pt x="624" y="432"/>
                </a:cubicBezTo>
              </a:path>
            </a:pathLst>
          </a:custGeom>
          <a:pattFill prst="dkVert">
            <a:fgClr>
              <a:srgbClr val="FFFF00"/>
            </a:fgClr>
            <a:bgClr>
              <a:srgbClr val="FFFFFF"/>
            </a:bgClr>
          </a:pattFill>
          <a:ln w="9525">
            <a:solidFill>
              <a:schemeClr val="tx1"/>
            </a:solidFill>
            <a:round/>
            <a:headEnd/>
            <a:tailEnd/>
          </a:ln>
        </p:spPr>
        <p:txBody>
          <a:bodyPr wrap="none" anchor="ctr">
            <a:prstTxWarp prst="textNoShape">
              <a:avLst/>
            </a:prstTxWarp>
          </a:bodyPr>
          <a:lstStyle/>
          <a:p>
            <a:endParaRPr lang="en-US"/>
          </a:p>
        </p:txBody>
      </p:sp>
      <p:sp>
        <p:nvSpPr>
          <p:cNvPr id="1556488" name="Text Box 8"/>
          <p:cNvSpPr txBox="1">
            <a:spLocks noChangeArrowheads="1"/>
          </p:cNvSpPr>
          <p:nvPr/>
        </p:nvSpPr>
        <p:spPr bwMode="auto">
          <a:xfrm>
            <a:off x="5730875" y="4052888"/>
            <a:ext cx="2438400" cy="4572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defRPr/>
            </a:pPr>
            <a:r>
              <a:rPr lang="en-US" sz="2400">
                <a:effectLst>
                  <a:outerShdw blurRad="38100" dist="38100" dir="2700000" algn="tl">
                    <a:srgbClr val="DDDDDD"/>
                  </a:outerShdw>
                </a:effectLst>
                <a:latin typeface="Abadi MT Condensed Light" charset="0"/>
              </a:rPr>
              <a:t>Log F</a:t>
            </a:r>
            <a:r>
              <a:rPr lang="en-US" sz="2400" b="1" baseline="-25000">
                <a:effectLst>
                  <a:outerShdw blurRad="38100" dist="38100" dir="2700000" algn="tl">
                    <a:srgbClr val="DDDDDD"/>
                  </a:outerShdw>
                </a:effectLst>
                <a:latin typeface="Abadi MT Condensed Light" charset="0"/>
              </a:rPr>
              <a:t>0</a:t>
            </a:r>
            <a:endParaRPr lang="en-US" sz="2400">
              <a:effectLst>
                <a:outerShdw blurRad="38100" dist="38100" dir="2700000" algn="tl">
                  <a:srgbClr val="DDDDDD"/>
                </a:outerShdw>
              </a:effectLst>
              <a:latin typeface="Abadi MT Condensed Light" charset="0"/>
            </a:endParaRPr>
          </a:p>
        </p:txBody>
      </p:sp>
      <p:sp>
        <p:nvSpPr>
          <p:cNvPr id="76810" name="Freeform 9"/>
          <p:cNvSpPr>
            <a:spLocks/>
          </p:cNvSpPr>
          <p:nvPr/>
        </p:nvSpPr>
        <p:spPr bwMode="auto">
          <a:xfrm>
            <a:off x="6492875" y="3175000"/>
            <a:ext cx="990600" cy="877888"/>
          </a:xfrm>
          <a:custGeom>
            <a:avLst/>
            <a:gdLst>
              <a:gd name="T0" fmla="*/ 0 w 624"/>
              <a:gd name="T1" fmla="*/ 877888 h 432"/>
              <a:gd name="T2" fmla="*/ 533400 w 624"/>
              <a:gd name="T3" fmla="*/ 0 h 432"/>
              <a:gd name="T4" fmla="*/ 990600 w 624"/>
              <a:gd name="T5" fmla="*/ 877888 h 432"/>
              <a:gd name="T6" fmla="*/ 0 60000 65536"/>
              <a:gd name="T7" fmla="*/ 0 60000 65536"/>
              <a:gd name="T8" fmla="*/ 0 60000 65536"/>
              <a:gd name="T9" fmla="*/ 0 w 624"/>
              <a:gd name="T10" fmla="*/ 0 h 432"/>
              <a:gd name="T11" fmla="*/ 624 w 624"/>
              <a:gd name="T12" fmla="*/ 432 h 432"/>
            </a:gdLst>
            <a:ahLst/>
            <a:cxnLst>
              <a:cxn ang="T6">
                <a:pos x="T0" y="T1"/>
              </a:cxn>
              <a:cxn ang="T7">
                <a:pos x="T2" y="T3"/>
              </a:cxn>
              <a:cxn ang="T8">
                <a:pos x="T4" y="T5"/>
              </a:cxn>
            </a:cxnLst>
            <a:rect l="T9" t="T10" r="T11" b="T12"/>
            <a:pathLst>
              <a:path w="624" h="432">
                <a:moveTo>
                  <a:pt x="0" y="432"/>
                </a:moveTo>
                <a:cubicBezTo>
                  <a:pt x="116" y="216"/>
                  <a:pt x="232" y="0"/>
                  <a:pt x="336" y="0"/>
                </a:cubicBezTo>
                <a:cubicBezTo>
                  <a:pt x="440" y="0"/>
                  <a:pt x="532" y="216"/>
                  <a:pt x="624" y="432"/>
                </a:cubicBezTo>
              </a:path>
            </a:pathLst>
          </a:custGeom>
          <a:noFill/>
          <a:ln w="28575">
            <a:solidFill>
              <a:schemeClr val="accent2"/>
            </a:solidFill>
            <a:round/>
            <a:headEnd/>
            <a:tailEnd/>
          </a:ln>
        </p:spPr>
        <p:txBody>
          <a:bodyPr wrap="none" anchor="ctr">
            <a:prstTxWarp prst="textNoShape">
              <a:avLst/>
            </a:prstTxWarp>
          </a:bodyPr>
          <a:lstStyle/>
          <a:p>
            <a:endParaRPr lang="en-US"/>
          </a:p>
        </p:txBody>
      </p:sp>
      <p:sp>
        <p:nvSpPr>
          <p:cNvPr id="76811" name="Line 10"/>
          <p:cNvSpPr>
            <a:spLocks noChangeShapeType="1"/>
          </p:cNvSpPr>
          <p:nvPr/>
        </p:nvSpPr>
        <p:spPr bwMode="auto">
          <a:xfrm>
            <a:off x="1539875" y="4052888"/>
            <a:ext cx="3657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6812" name="Line 11"/>
          <p:cNvSpPr>
            <a:spLocks noChangeShapeType="1"/>
          </p:cNvSpPr>
          <p:nvPr/>
        </p:nvSpPr>
        <p:spPr bwMode="auto">
          <a:xfrm flipV="1">
            <a:off x="1539875" y="2932113"/>
            <a:ext cx="0" cy="112077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6813" name="Freeform 12"/>
          <p:cNvSpPr>
            <a:spLocks/>
          </p:cNvSpPr>
          <p:nvPr/>
        </p:nvSpPr>
        <p:spPr bwMode="auto">
          <a:xfrm>
            <a:off x="3673475" y="3414713"/>
            <a:ext cx="1371600" cy="571500"/>
          </a:xfrm>
          <a:custGeom>
            <a:avLst/>
            <a:gdLst>
              <a:gd name="T0" fmla="*/ 0 w 864"/>
              <a:gd name="T1" fmla="*/ 252523 h 344"/>
              <a:gd name="T2" fmla="*/ 152400 w 864"/>
              <a:gd name="T3" fmla="*/ 172779 h 344"/>
              <a:gd name="T4" fmla="*/ 152400 w 864"/>
              <a:gd name="T5" fmla="*/ 13291 h 344"/>
              <a:gd name="T6" fmla="*/ 533400 w 864"/>
              <a:gd name="T7" fmla="*/ 93035 h 344"/>
              <a:gd name="T8" fmla="*/ 609600 w 864"/>
              <a:gd name="T9" fmla="*/ 252523 h 344"/>
              <a:gd name="T10" fmla="*/ 838200 w 864"/>
              <a:gd name="T11" fmla="*/ 172779 h 344"/>
              <a:gd name="T12" fmla="*/ 914400 w 864"/>
              <a:gd name="T13" fmla="*/ 332267 h 344"/>
              <a:gd name="T14" fmla="*/ 1143000 w 864"/>
              <a:gd name="T15" fmla="*/ 332267 h 344"/>
              <a:gd name="T16" fmla="*/ 1295400 w 864"/>
              <a:gd name="T17" fmla="*/ 491756 h 344"/>
              <a:gd name="T18" fmla="*/ 1371600 w 864"/>
              <a:gd name="T19" fmla="*/ 57150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4"/>
              <a:gd name="T31" fmla="*/ 0 h 344"/>
              <a:gd name="T32" fmla="*/ 864 w 864"/>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4" h="344">
                <a:moveTo>
                  <a:pt x="0" y="152"/>
                </a:moveTo>
                <a:cubicBezTo>
                  <a:pt x="40" y="140"/>
                  <a:pt x="80" y="128"/>
                  <a:pt x="96" y="104"/>
                </a:cubicBezTo>
                <a:cubicBezTo>
                  <a:pt x="112" y="80"/>
                  <a:pt x="56" y="16"/>
                  <a:pt x="96" y="8"/>
                </a:cubicBezTo>
                <a:cubicBezTo>
                  <a:pt x="136" y="0"/>
                  <a:pt x="288" y="32"/>
                  <a:pt x="336" y="56"/>
                </a:cubicBezTo>
                <a:cubicBezTo>
                  <a:pt x="384" y="80"/>
                  <a:pt x="352" y="144"/>
                  <a:pt x="384" y="152"/>
                </a:cubicBezTo>
                <a:cubicBezTo>
                  <a:pt x="416" y="160"/>
                  <a:pt x="496" y="96"/>
                  <a:pt x="528" y="104"/>
                </a:cubicBezTo>
                <a:cubicBezTo>
                  <a:pt x="560" y="112"/>
                  <a:pt x="544" y="184"/>
                  <a:pt x="576" y="200"/>
                </a:cubicBezTo>
                <a:cubicBezTo>
                  <a:pt x="608" y="216"/>
                  <a:pt x="680" y="184"/>
                  <a:pt x="720" y="200"/>
                </a:cubicBezTo>
                <a:cubicBezTo>
                  <a:pt x="760" y="216"/>
                  <a:pt x="792" y="272"/>
                  <a:pt x="816" y="296"/>
                </a:cubicBezTo>
                <a:cubicBezTo>
                  <a:pt x="840" y="320"/>
                  <a:pt x="852" y="332"/>
                  <a:pt x="864" y="344"/>
                </a:cubicBezTo>
              </a:path>
            </a:pathLst>
          </a:custGeom>
          <a:noFill/>
          <a:ln w="76200" cap="rnd">
            <a:solidFill>
              <a:schemeClr val="tx1"/>
            </a:solidFill>
            <a:prstDash val="sysDot"/>
            <a:round/>
            <a:headEnd/>
            <a:tailEnd/>
          </a:ln>
        </p:spPr>
        <p:txBody>
          <a:bodyPr wrap="none" anchor="ctr">
            <a:prstTxWarp prst="textNoShape">
              <a:avLst/>
            </a:prstTxWarp>
          </a:bodyPr>
          <a:lstStyle/>
          <a:p>
            <a:endParaRPr lang="en-US"/>
          </a:p>
        </p:txBody>
      </p:sp>
      <p:sp>
        <p:nvSpPr>
          <p:cNvPr id="76814" name="Freeform 13"/>
          <p:cNvSpPr>
            <a:spLocks/>
          </p:cNvSpPr>
          <p:nvPr/>
        </p:nvSpPr>
        <p:spPr bwMode="auto">
          <a:xfrm>
            <a:off x="1920875" y="3016250"/>
            <a:ext cx="1300163" cy="927100"/>
          </a:xfrm>
          <a:custGeom>
            <a:avLst/>
            <a:gdLst>
              <a:gd name="T0" fmla="*/ 0 w 819"/>
              <a:gd name="T1" fmla="*/ 679541 h 558"/>
              <a:gd name="T2" fmla="*/ 44450 w 819"/>
              <a:gd name="T3" fmla="*/ 649635 h 558"/>
              <a:gd name="T4" fmla="*/ 101600 w 819"/>
              <a:gd name="T5" fmla="*/ 739354 h 558"/>
              <a:gd name="T6" fmla="*/ 144463 w 819"/>
              <a:gd name="T7" fmla="*/ 754307 h 558"/>
              <a:gd name="T8" fmla="*/ 203200 w 819"/>
              <a:gd name="T9" fmla="*/ 815782 h 558"/>
              <a:gd name="T10" fmla="*/ 274638 w 819"/>
              <a:gd name="T11" fmla="*/ 920454 h 558"/>
              <a:gd name="T12" fmla="*/ 433388 w 819"/>
              <a:gd name="T13" fmla="*/ 875594 h 558"/>
              <a:gd name="T14" fmla="*/ 476250 w 819"/>
              <a:gd name="T15" fmla="*/ 860641 h 558"/>
              <a:gd name="T16" fmla="*/ 592138 w 819"/>
              <a:gd name="T17" fmla="*/ 784214 h 558"/>
              <a:gd name="T18" fmla="*/ 577850 w 819"/>
              <a:gd name="T19" fmla="*/ 739354 h 558"/>
              <a:gd name="T20" fmla="*/ 765175 w 819"/>
              <a:gd name="T21" fmla="*/ 664588 h 558"/>
              <a:gd name="T22" fmla="*/ 881063 w 819"/>
              <a:gd name="T23" fmla="*/ 588160 h 558"/>
              <a:gd name="T24" fmla="*/ 909638 w 819"/>
              <a:gd name="T25" fmla="*/ 543301 h 558"/>
              <a:gd name="T26" fmla="*/ 923925 w 819"/>
              <a:gd name="T27" fmla="*/ 451920 h 558"/>
              <a:gd name="T28" fmla="*/ 1011238 w 819"/>
              <a:gd name="T29" fmla="*/ 422013 h 558"/>
              <a:gd name="T30" fmla="*/ 1054100 w 819"/>
              <a:gd name="T31" fmla="*/ 392107 h 558"/>
              <a:gd name="T32" fmla="*/ 1141413 w 819"/>
              <a:gd name="T33" fmla="*/ 300726 h 558"/>
              <a:gd name="T34" fmla="*/ 1227138 w 819"/>
              <a:gd name="T35" fmla="*/ 151194 h 558"/>
              <a:gd name="T36" fmla="*/ 1198563 w 819"/>
              <a:gd name="T37" fmla="*/ 59813 h 558"/>
              <a:gd name="T38" fmla="*/ 1300163 w 819"/>
              <a:gd name="T39" fmla="*/ 0 h 5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9"/>
              <a:gd name="T61" fmla="*/ 0 h 558"/>
              <a:gd name="T62" fmla="*/ 819 w 819"/>
              <a:gd name="T63" fmla="*/ 558 h 5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9" h="558">
                <a:moveTo>
                  <a:pt x="0" y="409"/>
                </a:moveTo>
                <a:cubicBezTo>
                  <a:pt x="9" y="403"/>
                  <a:pt x="18" y="386"/>
                  <a:pt x="28" y="391"/>
                </a:cubicBezTo>
                <a:cubicBezTo>
                  <a:pt x="47" y="402"/>
                  <a:pt x="43" y="438"/>
                  <a:pt x="64" y="445"/>
                </a:cubicBezTo>
                <a:cubicBezTo>
                  <a:pt x="73" y="448"/>
                  <a:pt x="82" y="451"/>
                  <a:pt x="91" y="454"/>
                </a:cubicBezTo>
                <a:cubicBezTo>
                  <a:pt x="95" y="458"/>
                  <a:pt x="126" y="486"/>
                  <a:pt x="128" y="491"/>
                </a:cubicBezTo>
                <a:cubicBezTo>
                  <a:pt x="161" y="558"/>
                  <a:pt x="122" y="537"/>
                  <a:pt x="173" y="554"/>
                </a:cubicBezTo>
                <a:cubicBezTo>
                  <a:pt x="238" y="541"/>
                  <a:pt x="204" y="550"/>
                  <a:pt x="273" y="527"/>
                </a:cubicBezTo>
                <a:cubicBezTo>
                  <a:pt x="282" y="524"/>
                  <a:pt x="300" y="518"/>
                  <a:pt x="300" y="518"/>
                </a:cubicBezTo>
                <a:cubicBezTo>
                  <a:pt x="323" y="496"/>
                  <a:pt x="342" y="482"/>
                  <a:pt x="373" y="472"/>
                </a:cubicBezTo>
                <a:cubicBezTo>
                  <a:pt x="370" y="463"/>
                  <a:pt x="360" y="454"/>
                  <a:pt x="364" y="445"/>
                </a:cubicBezTo>
                <a:cubicBezTo>
                  <a:pt x="372" y="425"/>
                  <a:pt x="461" y="407"/>
                  <a:pt x="482" y="400"/>
                </a:cubicBezTo>
                <a:cubicBezTo>
                  <a:pt x="504" y="377"/>
                  <a:pt x="528" y="372"/>
                  <a:pt x="555" y="354"/>
                </a:cubicBezTo>
                <a:cubicBezTo>
                  <a:pt x="561" y="345"/>
                  <a:pt x="570" y="337"/>
                  <a:pt x="573" y="327"/>
                </a:cubicBezTo>
                <a:cubicBezTo>
                  <a:pt x="579" y="309"/>
                  <a:pt x="570" y="286"/>
                  <a:pt x="582" y="272"/>
                </a:cubicBezTo>
                <a:cubicBezTo>
                  <a:pt x="595" y="257"/>
                  <a:pt x="619" y="260"/>
                  <a:pt x="637" y="254"/>
                </a:cubicBezTo>
                <a:cubicBezTo>
                  <a:pt x="647" y="251"/>
                  <a:pt x="655" y="242"/>
                  <a:pt x="664" y="236"/>
                </a:cubicBezTo>
                <a:cubicBezTo>
                  <a:pt x="678" y="194"/>
                  <a:pt x="689" y="211"/>
                  <a:pt x="719" y="181"/>
                </a:cubicBezTo>
                <a:cubicBezTo>
                  <a:pt x="737" y="127"/>
                  <a:pt x="725" y="107"/>
                  <a:pt x="773" y="91"/>
                </a:cubicBezTo>
                <a:cubicBezTo>
                  <a:pt x="767" y="73"/>
                  <a:pt x="737" y="42"/>
                  <a:pt x="755" y="36"/>
                </a:cubicBezTo>
                <a:cubicBezTo>
                  <a:pt x="816" y="16"/>
                  <a:pt x="800" y="35"/>
                  <a:pt x="819" y="0"/>
                </a:cubicBezTo>
              </a:path>
            </a:pathLst>
          </a:custGeom>
          <a:noFill/>
          <a:ln w="76200" cap="rnd">
            <a:solidFill>
              <a:schemeClr val="tx1"/>
            </a:solidFill>
            <a:prstDash val="sysDot"/>
            <a:round/>
            <a:headEnd/>
            <a:tailEnd/>
          </a:ln>
        </p:spPr>
        <p:txBody>
          <a:bodyPr wrap="none" anchor="ctr">
            <a:prstTxWarp prst="textNoShape">
              <a:avLst/>
            </a:prstTxWarp>
          </a:bodyPr>
          <a:lstStyle/>
          <a:p>
            <a:endParaRPr lang="en-US"/>
          </a:p>
        </p:txBody>
      </p:sp>
      <p:sp>
        <p:nvSpPr>
          <p:cNvPr id="76815" name="Line 14"/>
          <p:cNvSpPr>
            <a:spLocks noChangeShapeType="1"/>
          </p:cNvSpPr>
          <p:nvPr/>
        </p:nvSpPr>
        <p:spPr bwMode="auto">
          <a:xfrm>
            <a:off x="1920875" y="3654425"/>
            <a:ext cx="304800" cy="319088"/>
          </a:xfrm>
          <a:prstGeom prst="line">
            <a:avLst/>
          </a:prstGeom>
          <a:noFill/>
          <a:ln w="28575">
            <a:solidFill>
              <a:srgbClr val="FF3300"/>
            </a:solidFill>
            <a:round/>
            <a:headEnd/>
            <a:tailEnd/>
          </a:ln>
        </p:spPr>
        <p:txBody>
          <a:bodyPr wrap="none" anchor="ctr">
            <a:prstTxWarp prst="textNoShape">
              <a:avLst/>
            </a:prstTxWarp>
          </a:bodyPr>
          <a:lstStyle/>
          <a:p>
            <a:endParaRPr lang="en-US"/>
          </a:p>
        </p:txBody>
      </p:sp>
      <p:sp>
        <p:nvSpPr>
          <p:cNvPr id="76816" name="Line 15"/>
          <p:cNvSpPr>
            <a:spLocks noChangeShapeType="1"/>
          </p:cNvSpPr>
          <p:nvPr/>
        </p:nvSpPr>
        <p:spPr bwMode="auto">
          <a:xfrm flipV="1">
            <a:off x="2225675" y="3016250"/>
            <a:ext cx="1066800" cy="957263"/>
          </a:xfrm>
          <a:prstGeom prst="line">
            <a:avLst/>
          </a:prstGeom>
          <a:noFill/>
          <a:ln w="28575">
            <a:solidFill>
              <a:srgbClr val="FF3300"/>
            </a:solidFill>
            <a:round/>
            <a:headEnd/>
            <a:tailEnd/>
          </a:ln>
        </p:spPr>
        <p:txBody>
          <a:bodyPr wrap="none" anchor="ctr">
            <a:prstTxWarp prst="textNoShape">
              <a:avLst/>
            </a:prstTxWarp>
          </a:bodyPr>
          <a:lstStyle/>
          <a:p>
            <a:endParaRPr lang="en-US"/>
          </a:p>
        </p:txBody>
      </p:sp>
      <p:sp>
        <p:nvSpPr>
          <p:cNvPr id="76817" name="Line 16"/>
          <p:cNvSpPr>
            <a:spLocks noChangeShapeType="1"/>
          </p:cNvSpPr>
          <p:nvPr/>
        </p:nvSpPr>
        <p:spPr bwMode="auto">
          <a:xfrm flipV="1">
            <a:off x="3673475" y="3414713"/>
            <a:ext cx="152400" cy="239712"/>
          </a:xfrm>
          <a:prstGeom prst="line">
            <a:avLst/>
          </a:prstGeom>
          <a:noFill/>
          <a:ln w="38100">
            <a:solidFill>
              <a:srgbClr val="FF3300"/>
            </a:solidFill>
            <a:round/>
            <a:headEnd/>
            <a:tailEnd/>
          </a:ln>
        </p:spPr>
        <p:txBody>
          <a:bodyPr wrap="none" anchor="ctr">
            <a:prstTxWarp prst="textNoShape">
              <a:avLst/>
            </a:prstTxWarp>
          </a:bodyPr>
          <a:lstStyle/>
          <a:p>
            <a:endParaRPr lang="en-US"/>
          </a:p>
        </p:txBody>
      </p:sp>
      <p:sp>
        <p:nvSpPr>
          <p:cNvPr id="76818" name="Line 17"/>
          <p:cNvSpPr>
            <a:spLocks noChangeShapeType="1"/>
          </p:cNvSpPr>
          <p:nvPr/>
        </p:nvSpPr>
        <p:spPr bwMode="auto">
          <a:xfrm>
            <a:off x="3825875" y="3414713"/>
            <a:ext cx="1143000" cy="479425"/>
          </a:xfrm>
          <a:prstGeom prst="line">
            <a:avLst/>
          </a:prstGeom>
          <a:noFill/>
          <a:ln w="28575">
            <a:solidFill>
              <a:srgbClr val="FF3300"/>
            </a:solidFill>
            <a:round/>
            <a:headEnd/>
            <a:tailEnd/>
          </a:ln>
        </p:spPr>
        <p:txBody>
          <a:bodyPr wrap="none" anchor="ctr">
            <a:prstTxWarp prst="textNoShape">
              <a:avLst/>
            </a:prstTxWarp>
          </a:bodyPr>
          <a:lstStyle/>
          <a:p>
            <a:endParaRPr lang="en-US"/>
          </a:p>
        </p:txBody>
      </p:sp>
      <p:sp>
        <p:nvSpPr>
          <p:cNvPr id="1556498" name="Text Box 18"/>
          <p:cNvSpPr txBox="1">
            <a:spLocks noChangeArrowheads="1"/>
          </p:cNvSpPr>
          <p:nvPr/>
        </p:nvSpPr>
        <p:spPr bwMode="auto">
          <a:xfrm>
            <a:off x="1768475" y="4052888"/>
            <a:ext cx="3505200" cy="4572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defRPr/>
            </a:pPr>
            <a:r>
              <a:rPr lang="en-US" sz="2400">
                <a:effectLst>
                  <a:outerShdw blurRad="38100" dist="38100" dir="2700000" algn="tl">
                    <a:srgbClr val="DDDDDD"/>
                  </a:outerShdw>
                </a:effectLst>
                <a:latin typeface="Abadi MT Condensed Light" charset="0"/>
              </a:rPr>
              <a:t>Time</a:t>
            </a:r>
          </a:p>
        </p:txBody>
      </p:sp>
      <p:sp>
        <p:nvSpPr>
          <p:cNvPr id="1556499" name="Text Box 19"/>
          <p:cNvSpPr txBox="1">
            <a:spLocks noChangeArrowheads="1"/>
          </p:cNvSpPr>
          <p:nvPr/>
        </p:nvSpPr>
        <p:spPr bwMode="auto">
          <a:xfrm>
            <a:off x="1158875" y="3414713"/>
            <a:ext cx="457200" cy="45720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defRPr/>
            </a:pPr>
            <a:r>
              <a:rPr lang="en-US" sz="2400">
                <a:effectLst>
                  <a:outerShdw blurRad="38100" dist="38100" dir="2700000" algn="tl">
                    <a:srgbClr val="DDDDDD"/>
                  </a:outerShdw>
                </a:effectLst>
                <a:latin typeface="Abadi MT Condensed Light" charset="0"/>
              </a:rPr>
              <a:t>F</a:t>
            </a:r>
            <a:r>
              <a:rPr lang="en-US" sz="2400" b="1" baseline="-25000">
                <a:effectLst>
                  <a:outerShdw blurRad="38100" dist="38100" dir="2700000" algn="tl">
                    <a:srgbClr val="DDDDDD"/>
                  </a:outerShdw>
                </a:effectLst>
                <a:latin typeface="Abadi MT Condensed Light" charset="0"/>
              </a:rPr>
              <a:t>0</a:t>
            </a:r>
            <a:endParaRPr lang="en-US" sz="2400">
              <a:effectLst>
                <a:outerShdw blurRad="38100" dist="38100" dir="2700000" algn="tl">
                  <a:srgbClr val="DDDDDD"/>
                </a:outerShdw>
              </a:effectLst>
              <a:latin typeface="Abadi MT Condensed Light" charset="0"/>
            </a:endParaRPr>
          </a:p>
        </p:txBody>
      </p:sp>
      <p:sp>
        <p:nvSpPr>
          <p:cNvPr id="1556500" name="Text Box 20"/>
          <p:cNvSpPr txBox="1">
            <a:spLocks noChangeArrowheads="1"/>
          </p:cNvSpPr>
          <p:nvPr/>
        </p:nvSpPr>
        <p:spPr bwMode="auto">
          <a:xfrm>
            <a:off x="5486400" y="2971800"/>
            <a:ext cx="793750" cy="457200"/>
          </a:xfrm>
          <a:prstGeom prst="rect">
            <a:avLst/>
          </a:prstGeom>
          <a:noFill/>
          <a:ln w="9525">
            <a:noFill/>
            <a:miter lim="800000"/>
            <a:headEnd/>
            <a:tailEnd/>
          </a:ln>
          <a:effectLst/>
        </p:spPr>
        <p:txBody>
          <a:bodyPr wrap="none">
            <a:prstTxWarp prst="textNoShape">
              <a:avLst/>
            </a:prstTxWarp>
            <a:spAutoFit/>
          </a:bodyPr>
          <a:lstStyle/>
          <a:p>
            <a:pPr algn="ctr" eaLnBrk="0" hangingPunct="0">
              <a:defRPr/>
            </a:pPr>
            <a:r>
              <a:rPr lang="en-US" sz="2400">
                <a:effectLst>
                  <a:outerShdw blurRad="38100" dist="38100" dir="2700000" algn="tl">
                    <a:srgbClr val="DDDDDD"/>
                  </a:outerShdw>
                </a:effectLst>
                <a:latin typeface="Helvetica" charset="0"/>
              </a:rPr>
              <a:t>LTM</a:t>
            </a:r>
            <a:endParaRPr lang="en-US" sz="2400">
              <a:effectLst>
                <a:outerShdw blurRad="38100" dist="38100" dir="2700000" algn="tl">
                  <a:srgbClr val="DDDDDD"/>
                </a:outerShdw>
              </a:effectLst>
              <a:latin typeface="Abadi MT Condensed Light" charset="0"/>
            </a:endParaRPr>
          </a:p>
        </p:txBody>
      </p:sp>
      <p:sp>
        <p:nvSpPr>
          <p:cNvPr id="1556501" name="Text Box 21"/>
          <p:cNvSpPr txBox="1">
            <a:spLocks noChangeArrowheads="1"/>
          </p:cNvSpPr>
          <p:nvPr/>
        </p:nvSpPr>
        <p:spPr bwMode="auto">
          <a:xfrm>
            <a:off x="1539875" y="2932113"/>
            <a:ext cx="1112838" cy="457200"/>
          </a:xfrm>
          <a:prstGeom prst="rect">
            <a:avLst/>
          </a:prstGeom>
          <a:noFill/>
          <a:ln w="9525">
            <a:noFill/>
            <a:miter lim="800000"/>
            <a:headEnd/>
            <a:tailEnd/>
          </a:ln>
          <a:effectLst/>
        </p:spPr>
        <p:txBody>
          <a:bodyPr>
            <a:prstTxWarp prst="textNoShape">
              <a:avLst/>
            </a:prstTxWarp>
            <a:spAutoFit/>
          </a:bodyPr>
          <a:lstStyle/>
          <a:p>
            <a:pPr algn="ctr" eaLnBrk="0" hangingPunct="0">
              <a:defRPr/>
            </a:pPr>
            <a:r>
              <a:rPr lang="en-US" sz="2400">
                <a:effectLst>
                  <a:outerShdw blurRad="38100" dist="38100" dir="2700000" algn="tl">
                    <a:srgbClr val="DDDDDD"/>
                  </a:outerShdw>
                </a:effectLst>
                <a:latin typeface="Helvetica" charset="0"/>
              </a:rPr>
              <a:t>Fitting</a:t>
            </a:r>
            <a:endParaRPr lang="en-US" sz="2400">
              <a:effectLst>
                <a:outerShdw blurRad="38100" dist="38100" dir="2700000" algn="tl">
                  <a:srgbClr val="DDDDDD"/>
                </a:outerShdw>
              </a:effectLst>
              <a:latin typeface="Abadi MT Condensed Light"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685800" y="228600"/>
            <a:ext cx="7772400" cy="762000"/>
          </a:xfrm>
        </p:spPr>
        <p:txBody>
          <a:bodyPr/>
          <a:lstStyle/>
          <a:p>
            <a:r>
              <a:rPr lang="en-US"/>
              <a:t>Features (cont.)</a:t>
            </a:r>
          </a:p>
        </p:txBody>
      </p:sp>
      <p:sp>
        <p:nvSpPr>
          <p:cNvPr id="78852" name="Rectangle 3"/>
          <p:cNvSpPr>
            <a:spLocks noGrp="1" noChangeArrowheads="1"/>
          </p:cNvSpPr>
          <p:nvPr>
            <p:ph sz="quarter" idx="1"/>
          </p:nvPr>
        </p:nvSpPr>
        <p:spPr>
          <a:xfrm>
            <a:off x="762000" y="1676400"/>
            <a:ext cx="7772400" cy="4876800"/>
          </a:xfrm>
        </p:spPr>
        <p:txBody>
          <a:bodyPr/>
          <a:lstStyle/>
          <a:p>
            <a:r>
              <a:rPr lang="en-US" sz="2800" b="1"/>
              <a:t>Spectral tilt features</a:t>
            </a:r>
          </a:p>
          <a:p>
            <a:pPr lvl="1"/>
            <a:r>
              <a:rPr lang="en-US" sz="2400"/>
              <a:t>average of 1st cepstral coefficient </a:t>
            </a:r>
          </a:p>
          <a:p>
            <a:pPr lvl="1"/>
            <a:r>
              <a:rPr lang="en-US" sz="2400"/>
              <a:t>average slope of linear fit to magnitude spectrum</a:t>
            </a:r>
          </a:p>
          <a:p>
            <a:pPr lvl="1"/>
            <a:r>
              <a:rPr lang="en-US" sz="2400"/>
              <a:t>difference in log energies btw high and low bands</a:t>
            </a:r>
          </a:p>
          <a:p>
            <a:pPr lvl="1"/>
            <a:r>
              <a:rPr lang="en-US" sz="2400"/>
              <a:t>extracted from longest normalized vowel region</a:t>
            </a:r>
          </a:p>
          <a:p>
            <a:endParaRPr lang="en-US" sz="700" b="1"/>
          </a:p>
          <a:p>
            <a:endParaRPr lang="en-US" sz="2800"/>
          </a:p>
        </p:txBody>
      </p:sp>
      <p:sp>
        <p:nvSpPr>
          <p:cNvPr id="78850" name="Footer Placeholder 3"/>
          <p:cNvSpPr>
            <a:spLocks noGrp="1"/>
          </p:cNvSpPr>
          <p:nvPr>
            <p:ph type="ftr" sz="quarter" idx="11"/>
          </p:nvPr>
        </p:nvSpPr>
        <p:spPr>
          <a:xfrm>
            <a:off x="0" y="6553200"/>
            <a:ext cx="4343400" cy="3048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r>
              <a:rPr lang="en-US"/>
              <a:t>Language Model Features</a:t>
            </a:r>
          </a:p>
        </p:txBody>
      </p:sp>
      <p:sp>
        <p:nvSpPr>
          <p:cNvPr id="80900" name="Rectangle 3"/>
          <p:cNvSpPr>
            <a:spLocks noGrp="1" noChangeArrowheads="1"/>
          </p:cNvSpPr>
          <p:nvPr>
            <p:ph sz="quarter" idx="1"/>
          </p:nvPr>
        </p:nvSpPr>
        <p:spPr>
          <a:xfrm>
            <a:off x="762000" y="1828800"/>
            <a:ext cx="7772400" cy="4114800"/>
          </a:xfrm>
        </p:spPr>
        <p:txBody>
          <a:bodyPr/>
          <a:lstStyle/>
          <a:p>
            <a:r>
              <a:rPr lang="en-US" sz="2800"/>
              <a:t>Train two 3-gram class-based LMs</a:t>
            </a:r>
          </a:p>
          <a:p>
            <a:pPr lvl="1"/>
            <a:r>
              <a:rPr lang="en-US"/>
              <a:t>one on frustration, one on other.</a:t>
            </a:r>
          </a:p>
          <a:p>
            <a:r>
              <a:rPr lang="en-US"/>
              <a:t>Given a test utterance, chose class that has highest LM likelihood (assumes equal priors)</a:t>
            </a:r>
          </a:p>
          <a:p>
            <a:r>
              <a:rPr lang="en-US"/>
              <a:t>In prosodic decision tree, use sign of the likelihood difference as input feature</a:t>
            </a:r>
          </a:p>
        </p:txBody>
      </p:sp>
      <p:sp>
        <p:nvSpPr>
          <p:cNvPr id="80898" name="Footer Placeholder 3"/>
          <p:cNvSpPr>
            <a:spLocks noGrp="1"/>
          </p:cNvSpPr>
          <p:nvPr>
            <p:ph type="ftr" sz="quarter" idx="11"/>
          </p:nvPr>
        </p:nvSpPr>
        <p:spPr>
          <a:xfrm>
            <a:off x="0" y="6553200"/>
            <a:ext cx="4419600" cy="3048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a:xfrm>
            <a:off x="685800" y="0"/>
            <a:ext cx="7772400" cy="914400"/>
          </a:xfrm>
        </p:spPr>
        <p:txBody>
          <a:bodyPr/>
          <a:lstStyle/>
          <a:p>
            <a:r>
              <a:rPr lang="en-US" sz="3200"/>
              <a:t>Results (cont.)</a:t>
            </a:r>
            <a:endParaRPr lang="en-US"/>
          </a:p>
        </p:txBody>
      </p:sp>
      <p:sp>
        <p:nvSpPr>
          <p:cNvPr id="84996" name="Rectangle 3"/>
          <p:cNvSpPr>
            <a:spLocks noGrp="1" noChangeArrowheads="1"/>
          </p:cNvSpPr>
          <p:nvPr>
            <p:ph sz="quarter" idx="1"/>
          </p:nvPr>
        </p:nvSpPr>
        <p:spPr>
          <a:xfrm>
            <a:off x="457200" y="1600200"/>
            <a:ext cx="8229600" cy="4953000"/>
          </a:xfrm>
        </p:spPr>
        <p:txBody>
          <a:bodyPr/>
          <a:lstStyle/>
          <a:p>
            <a:r>
              <a:rPr lang="en-US" sz="2400"/>
              <a:t>H-H labels agree 72%</a:t>
            </a:r>
            <a:endParaRPr lang="en-US" sz="2400" b="1"/>
          </a:p>
          <a:p>
            <a:r>
              <a:rPr lang="en-US" sz="2400"/>
              <a:t>H labels agree 84% with “consensus” (biased)</a:t>
            </a:r>
          </a:p>
          <a:p>
            <a:r>
              <a:rPr lang="en-US" sz="2400"/>
              <a:t>Tree model agrees 76% with consensus-- </a:t>
            </a:r>
            <a:r>
              <a:rPr lang="en-US" sz="2400" i="1"/>
              <a:t>better than original labelers with each other</a:t>
            </a:r>
          </a:p>
          <a:p>
            <a:r>
              <a:rPr lang="en-US" sz="2400"/>
              <a:t>Language model features alone (64%) are not good predictors</a:t>
            </a:r>
          </a:p>
        </p:txBody>
      </p:sp>
      <p:sp>
        <p:nvSpPr>
          <p:cNvPr id="84994" name="Footer Placeholder 3"/>
          <p:cNvSpPr>
            <a:spLocks noGrp="1"/>
          </p:cNvSpPr>
          <p:nvPr>
            <p:ph type="ftr" sz="quarter" idx="11"/>
          </p:nvPr>
        </p:nvSpPr>
        <p:spPr>
          <a:xfrm>
            <a:off x="0" y="6477000"/>
            <a:ext cx="3581400" cy="3810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xfrm>
            <a:off x="685800" y="152400"/>
            <a:ext cx="7772400" cy="762000"/>
          </a:xfrm>
        </p:spPr>
        <p:txBody>
          <a:bodyPr/>
          <a:lstStyle/>
          <a:p>
            <a:r>
              <a:rPr lang="en-US" sz="3200"/>
              <a:t>Prosodic Predictors of Annoyed/Frustrated</a:t>
            </a:r>
          </a:p>
        </p:txBody>
      </p:sp>
      <p:sp>
        <p:nvSpPr>
          <p:cNvPr id="87044" name="Rectangle 3"/>
          <p:cNvSpPr>
            <a:spLocks noGrp="1" noChangeArrowheads="1"/>
          </p:cNvSpPr>
          <p:nvPr>
            <p:ph sz="quarter" idx="1"/>
          </p:nvPr>
        </p:nvSpPr>
        <p:spPr>
          <a:xfrm>
            <a:off x="381000" y="1600200"/>
            <a:ext cx="8382000" cy="5029200"/>
          </a:xfrm>
        </p:spPr>
        <p:txBody>
          <a:bodyPr/>
          <a:lstStyle/>
          <a:p>
            <a:pPr>
              <a:lnSpc>
                <a:spcPct val="90000"/>
              </a:lnSpc>
            </a:pPr>
            <a:r>
              <a:rPr lang="en-US" sz="3200"/>
              <a:t>Pitch:</a:t>
            </a:r>
          </a:p>
          <a:p>
            <a:pPr lvl="1">
              <a:lnSpc>
                <a:spcPct val="80000"/>
              </a:lnSpc>
            </a:pPr>
            <a:r>
              <a:rPr lang="en-US" sz="2800"/>
              <a:t>high maximum fitted F0 in longest normalized vowel</a:t>
            </a:r>
          </a:p>
          <a:p>
            <a:pPr lvl="1">
              <a:lnSpc>
                <a:spcPct val="80000"/>
              </a:lnSpc>
            </a:pPr>
            <a:r>
              <a:rPr lang="en-US" sz="2800"/>
              <a:t>high speaker-norm. (1st 5 utts) ratio of F0 rises/falls</a:t>
            </a:r>
          </a:p>
          <a:p>
            <a:pPr lvl="1">
              <a:lnSpc>
                <a:spcPct val="80000"/>
              </a:lnSpc>
            </a:pPr>
            <a:r>
              <a:rPr lang="en-US" sz="2800"/>
              <a:t>maximum F0 close to speaker’s estimated F0 “topline”</a:t>
            </a:r>
          </a:p>
          <a:p>
            <a:pPr lvl="1">
              <a:lnSpc>
                <a:spcPct val="80000"/>
              </a:lnSpc>
            </a:pPr>
            <a:r>
              <a:rPr lang="en-US" sz="2800"/>
              <a:t>minimum fitted F0 late in utterance (no “?” intonation)</a:t>
            </a:r>
          </a:p>
          <a:p>
            <a:pPr>
              <a:lnSpc>
                <a:spcPct val="110000"/>
              </a:lnSpc>
            </a:pPr>
            <a:r>
              <a:rPr lang="en-US" sz="3200"/>
              <a:t>Duration and speaking rate:</a:t>
            </a:r>
          </a:p>
          <a:p>
            <a:pPr lvl="1">
              <a:lnSpc>
                <a:spcPct val="80000"/>
              </a:lnSpc>
            </a:pPr>
            <a:r>
              <a:rPr lang="en-US" sz="2800"/>
              <a:t>long maximum phone-normalized phone duration</a:t>
            </a:r>
          </a:p>
          <a:p>
            <a:pPr lvl="1">
              <a:lnSpc>
                <a:spcPct val="80000"/>
              </a:lnSpc>
            </a:pPr>
            <a:r>
              <a:rPr lang="en-US" sz="2800"/>
              <a:t>long max phone- &amp; speaker- norm.(1st 5 utts) vowel</a:t>
            </a:r>
          </a:p>
          <a:p>
            <a:pPr lvl="1">
              <a:lnSpc>
                <a:spcPct val="80000"/>
              </a:lnSpc>
            </a:pPr>
            <a:r>
              <a:rPr lang="en-US" sz="2800"/>
              <a:t>low syllable-rate (slower speech) </a:t>
            </a:r>
          </a:p>
        </p:txBody>
      </p:sp>
      <p:sp>
        <p:nvSpPr>
          <p:cNvPr id="87042" name="Footer Placeholder 3"/>
          <p:cNvSpPr>
            <a:spLocks noGrp="1"/>
          </p:cNvSpPr>
          <p:nvPr>
            <p:ph type="ftr" sz="quarter" idx="11"/>
          </p:nvPr>
        </p:nvSpPr>
        <p:spPr>
          <a:xfrm>
            <a:off x="0" y="6477000"/>
            <a:ext cx="3581400" cy="381000"/>
          </a:xfrm>
          <a:noFill/>
        </p:spPr>
        <p:txBody>
          <a:bodyPr/>
          <a:lstStyle/>
          <a:p>
            <a:r>
              <a:rPr lang="en-US" sz="1400"/>
              <a:t>Slide from Shriberg, Ang, Stolcke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a:xfrm>
            <a:off x="685800" y="228600"/>
            <a:ext cx="7772400" cy="914400"/>
          </a:xfrm>
        </p:spPr>
        <p:txBody>
          <a:bodyPr/>
          <a:lstStyle/>
          <a:p>
            <a:r>
              <a:rPr lang="en-US"/>
              <a:t>Ang et al ‘02 Conclusions</a:t>
            </a:r>
          </a:p>
        </p:txBody>
      </p:sp>
      <p:sp>
        <p:nvSpPr>
          <p:cNvPr id="91140" name="Rectangle 3"/>
          <p:cNvSpPr>
            <a:spLocks noGrp="1" noChangeArrowheads="1"/>
          </p:cNvSpPr>
          <p:nvPr>
            <p:ph sz="quarter" idx="1"/>
          </p:nvPr>
        </p:nvSpPr>
        <p:spPr>
          <a:xfrm>
            <a:off x="762000" y="1295400"/>
            <a:ext cx="7772400" cy="4876800"/>
          </a:xfrm>
        </p:spPr>
        <p:txBody>
          <a:bodyPr/>
          <a:lstStyle/>
          <a:p>
            <a:pPr>
              <a:lnSpc>
                <a:spcPct val="110000"/>
              </a:lnSpc>
            </a:pPr>
            <a:r>
              <a:rPr lang="en-US" sz="3200"/>
              <a:t>Emotion labeling is a complex task</a:t>
            </a:r>
          </a:p>
          <a:p>
            <a:pPr>
              <a:lnSpc>
                <a:spcPct val="110000"/>
              </a:lnSpc>
            </a:pPr>
            <a:r>
              <a:rPr lang="en-US" sz="3200"/>
              <a:t>Prosodic features: </a:t>
            </a:r>
          </a:p>
          <a:p>
            <a:pPr lvl="1">
              <a:lnSpc>
                <a:spcPct val="110000"/>
              </a:lnSpc>
            </a:pPr>
            <a:r>
              <a:rPr lang="en-US" sz="3000"/>
              <a:t>duration and stylized pitch </a:t>
            </a:r>
          </a:p>
          <a:p>
            <a:pPr lvl="1">
              <a:lnSpc>
                <a:spcPct val="110000"/>
              </a:lnSpc>
            </a:pPr>
            <a:r>
              <a:rPr lang="en-US" sz="3000"/>
              <a:t>Speaker normalizations help</a:t>
            </a:r>
          </a:p>
          <a:p>
            <a:pPr>
              <a:lnSpc>
                <a:spcPct val="90000"/>
              </a:lnSpc>
            </a:pPr>
            <a:endParaRPr lang="en-US" sz="900"/>
          </a:p>
          <a:p>
            <a:pPr>
              <a:lnSpc>
                <a:spcPct val="90000"/>
              </a:lnSpc>
            </a:pPr>
            <a:r>
              <a:rPr lang="en-US" sz="2800"/>
              <a:t>Language model not a good feature</a:t>
            </a:r>
          </a:p>
          <a:p>
            <a:pPr>
              <a:lnSpc>
                <a:spcPct val="110000"/>
              </a:lnSpc>
            </a:pPr>
            <a:endParaRPr lang="en-US" sz="2000"/>
          </a:p>
          <a:p>
            <a:pPr>
              <a:lnSpc>
                <a:spcPct val="110000"/>
              </a:lnSpc>
            </a:pPr>
            <a:endParaRPr lang="en-US" sz="2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3" descr="MyersPsy8e_fig"/>
          <p:cNvPicPr>
            <a:picLocks noChangeAspect="1" noChangeArrowheads="1"/>
          </p:cNvPicPr>
          <p:nvPr/>
        </p:nvPicPr>
        <p:blipFill>
          <a:blip r:embed="rId3"/>
          <a:srcRect/>
          <a:stretch>
            <a:fillRect/>
          </a:stretch>
        </p:blipFill>
        <p:spPr bwMode="auto">
          <a:xfrm>
            <a:off x="457200" y="1295400"/>
            <a:ext cx="8231188" cy="4962525"/>
          </a:xfrm>
          <a:prstGeom prst="rect">
            <a:avLst/>
          </a:prstGeom>
          <a:noFill/>
          <a:ln w="9525">
            <a:noFill/>
            <a:miter lim="800000"/>
            <a:headEnd/>
            <a:tailEnd/>
          </a:ln>
        </p:spPr>
      </p:pic>
      <p:sp>
        <p:nvSpPr>
          <p:cNvPr id="24579" name="Rectangle 4"/>
          <p:cNvSpPr>
            <a:spLocks noRot="1" noChangeArrowheads="1"/>
          </p:cNvSpPr>
          <p:nvPr/>
        </p:nvSpPr>
        <p:spPr bwMode="auto">
          <a:xfrm>
            <a:off x="671513" y="76200"/>
            <a:ext cx="7772400" cy="1143000"/>
          </a:xfrm>
          <a:prstGeom prst="rect">
            <a:avLst/>
          </a:prstGeom>
          <a:noFill/>
          <a:ln w="9525">
            <a:noFill/>
            <a:miter lim="800000"/>
            <a:headEnd/>
            <a:tailEnd/>
          </a:ln>
        </p:spPr>
        <p:txBody>
          <a:bodyPr anchor="ctr">
            <a:prstTxWarp prst="textNoShape">
              <a:avLst/>
            </a:prstTxWarp>
          </a:bodyPr>
          <a:lstStyle/>
          <a:p>
            <a:pPr algn="ctr"/>
            <a:r>
              <a:rPr lang="en-US" sz="4000" b="1">
                <a:solidFill>
                  <a:srgbClr val="660033"/>
                </a:solidFill>
                <a:latin typeface="Verdana" charset="0"/>
                <a:ea typeface="Verdana" charset="0"/>
                <a:cs typeface="Verdana" charset="0"/>
              </a:rPr>
              <a:t>Ekman’s 6 basic emotions</a:t>
            </a:r>
          </a:p>
          <a:p>
            <a:pPr marL="0" lvl="2" algn="ctr"/>
            <a:r>
              <a:rPr lang="en-GB" sz="2000" b="1">
                <a:solidFill>
                  <a:srgbClr val="660033"/>
                </a:solidFill>
                <a:latin typeface="Verdana" charset="0"/>
                <a:ea typeface="Verdana" charset="0"/>
                <a:cs typeface="Verdana" charset="0"/>
              </a:rPr>
              <a:t>Surprise, happiness, anger, fear, disgust, sadness</a:t>
            </a:r>
          </a:p>
          <a:p>
            <a:pPr algn="ctr"/>
            <a:endParaRPr lang="en-US" sz="4000" b="1">
              <a:solidFill>
                <a:srgbClr val="660033"/>
              </a:solidFill>
              <a:latin typeface="Verdana" charset="0"/>
              <a:ea typeface="Verdana" charset="0"/>
              <a:cs typeface="Verdana"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3: Basic Emotions across languages</a:t>
            </a:r>
          </a:p>
        </p:txBody>
      </p:sp>
      <p:sp>
        <p:nvSpPr>
          <p:cNvPr id="3" name="Content Placeholder 2"/>
          <p:cNvSpPr>
            <a:spLocks noGrp="1"/>
          </p:cNvSpPr>
          <p:nvPr>
            <p:ph sz="quarter" idx="1"/>
          </p:nvPr>
        </p:nvSpPr>
        <p:spPr/>
        <p:txBody>
          <a:bodyPr/>
          <a:lstStyle/>
          <a:p>
            <a:r>
              <a:rPr lang="en-US"/>
              <a:t>Braun and Katerbow</a:t>
            </a:r>
          </a:p>
          <a:p>
            <a:r>
              <a:rPr lang="en-US"/>
              <a:t>F0 and the basic emotions</a:t>
            </a:r>
          </a:p>
          <a:p>
            <a:r>
              <a:rPr lang="en-US"/>
              <a:t>Using “comparable corpora”</a:t>
            </a:r>
          </a:p>
          <a:p>
            <a:pPr lvl="1"/>
            <a:r>
              <a:rPr lang="en-US"/>
              <a:t>English, German and Japanese</a:t>
            </a:r>
          </a:p>
          <a:p>
            <a:r>
              <a:rPr lang="en-US"/>
              <a:t>Dubbing of Ally McBeal into German and Japanese</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Male speaker</a:t>
            </a:r>
          </a:p>
        </p:txBody>
      </p:sp>
      <p:sp>
        <p:nvSpPr>
          <p:cNvPr id="3" name="Content Placeholder 2"/>
          <p:cNvSpPr>
            <a:spLocks noGrp="1"/>
          </p:cNvSpPr>
          <p:nvPr>
            <p:ph sz="quarter" idx="1"/>
          </p:nvPr>
        </p:nvSpPr>
        <p:spPr/>
        <p:txBody>
          <a:bodyPr/>
          <a:lstStyle/>
          <a:p>
            <a:r>
              <a:rPr lang="en-US"/>
              <a:t>a</a:t>
            </a:r>
          </a:p>
        </p:txBody>
      </p:sp>
      <p:pic>
        <p:nvPicPr>
          <p:cNvPr id="4" name="Picture 3" descr="productionfemale.tiff"/>
          <p:cNvPicPr>
            <a:picLocks noChangeAspect="1"/>
          </p:cNvPicPr>
          <p:nvPr/>
        </p:nvPicPr>
        <p:blipFill>
          <a:blip r:embed="rId2"/>
          <a:stretch>
            <a:fillRect/>
          </a:stretch>
        </p:blipFill>
        <p:spPr>
          <a:xfrm>
            <a:off x="733637" y="1676400"/>
            <a:ext cx="7791026" cy="49149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Female speaker</a:t>
            </a:r>
          </a:p>
        </p:txBody>
      </p:sp>
      <p:sp>
        <p:nvSpPr>
          <p:cNvPr id="3" name="Content Placeholder 2"/>
          <p:cNvSpPr>
            <a:spLocks noGrp="1"/>
          </p:cNvSpPr>
          <p:nvPr>
            <p:ph sz="quarter" idx="1"/>
          </p:nvPr>
        </p:nvSpPr>
        <p:spPr/>
        <p:txBody>
          <a:bodyPr/>
          <a:lstStyle/>
          <a:p>
            <a:r>
              <a:rPr lang="en-US"/>
              <a:t>a</a:t>
            </a:r>
          </a:p>
        </p:txBody>
      </p:sp>
      <p:pic>
        <p:nvPicPr>
          <p:cNvPr id="4" name="Picture 3" descr="productionfemale.tiff"/>
          <p:cNvPicPr>
            <a:picLocks noChangeAspect="1"/>
          </p:cNvPicPr>
          <p:nvPr/>
        </p:nvPicPr>
        <p:blipFill>
          <a:blip r:embed="rId2"/>
          <a:stretch>
            <a:fillRect/>
          </a:stretch>
        </p:blipFill>
        <p:spPr>
          <a:xfrm>
            <a:off x="609600" y="1676400"/>
            <a:ext cx="8039100" cy="49149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Perception</a:t>
            </a:r>
          </a:p>
        </p:txBody>
      </p:sp>
      <p:sp>
        <p:nvSpPr>
          <p:cNvPr id="3" name="Content Placeholder 2"/>
          <p:cNvSpPr>
            <a:spLocks noGrp="1"/>
          </p:cNvSpPr>
          <p:nvPr>
            <p:ph sz="quarter" idx="1"/>
          </p:nvPr>
        </p:nvSpPr>
        <p:spPr/>
        <p:txBody>
          <a:bodyPr/>
          <a:lstStyle/>
          <a:p>
            <a:r>
              <a:rPr lang="en-US"/>
              <a:t>A Japanese male joyful speaker:</a:t>
            </a:r>
          </a:p>
          <a:p>
            <a:r>
              <a:rPr lang="en-US"/>
              <a:t>Confusion matrix: % of misrecognitions</a:t>
            </a:r>
          </a:p>
          <a:p>
            <a:endParaRPr lang="en-US"/>
          </a:p>
          <a:p>
            <a:pPr>
              <a:buNone/>
            </a:pPr>
            <a:r>
              <a:rPr lang="en-US"/>
              <a:t>Japanese perceiver:		American perceiver:		</a:t>
            </a:r>
          </a:p>
        </p:txBody>
      </p:sp>
      <p:pic>
        <p:nvPicPr>
          <p:cNvPr id="4" name="Picture 3" descr="japaneseperceived.tiff"/>
          <p:cNvPicPr>
            <a:picLocks noChangeAspect="1"/>
          </p:cNvPicPr>
          <p:nvPr/>
        </p:nvPicPr>
        <p:blipFill>
          <a:blip r:embed="rId2"/>
          <a:stretch>
            <a:fillRect/>
          </a:stretch>
        </p:blipFill>
        <p:spPr>
          <a:xfrm>
            <a:off x="609600" y="3568700"/>
            <a:ext cx="3352800" cy="1841500"/>
          </a:xfrm>
          <a:prstGeom prst="rect">
            <a:avLst/>
          </a:prstGeom>
        </p:spPr>
      </p:pic>
      <p:pic>
        <p:nvPicPr>
          <p:cNvPr id="5" name="Picture 4" descr="americanperceived.tiff"/>
          <p:cNvPicPr>
            <a:picLocks noChangeAspect="1"/>
          </p:cNvPicPr>
          <p:nvPr/>
        </p:nvPicPr>
        <p:blipFill>
          <a:blip r:embed="rId3"/>
          <a:stretch>
            <a:fillRect/>
          </a:stretch>
        </p:blipFill>
        <p:spPr>
          <a:xfrm>
            <a:off x="5029200" y="3492500"/>
            <a:ext cx="3073400" cy="19177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p:txBody>
          <a:bodyPr/>
          <a:lstStyle/>
          <a:p>
            <a:r>
              <a:rPr lang="en-US"/>
              <a:t>Example 4: Intelligent Tutoring Spoken Dialogue System</a:t>
            </a:r>
          </a:p>
        </p:txBody>
      </p:sp>
      <p:sp>
        <p:nvSpPr>
          <p:cNvPr id="119812" name="Rectangle 3"/>
          <p:cNvSpPr>
            <a:spLocks noGrp="1" noChangeArrowheads="1"/>
          </p:cNvSpPr>
          <p:nvPr>
            <p:ph sz="quarter" idx="1"/>
          </p:nvPr>
        </p:nvSpPr>
        <p:spPr/>
        <p:txBody>
          <a:bodyPr/>
          <a:lstStyle/>
          <a:p>
            <a:r>
              <a:rPr lang="en-US"/>
              <a:t>(ITSpoke) </a:t>
            </a:r>
          </a:p>
          <a:p>
            <a:r>
              <a:rPr lang="en-US" sz="2000">
                <a:solidFill>
                  <a:schemeClr val="accent2"/>
                </a:solidFill>
                <a:latin typeface="Times" charset="0"/>
              </a:rPr>
              <a:t>Diane Litman, Katherine Forbes-Riley, Scott Silliman, Mihai Rotaru, University of Pittsburgh, Julia Hirschberg, Jennifer Venditti, Columbia University</a:t>
            </a:r>
          </a:p>
        </p:txBody>
      </p:sp>
      <p:sp>
        <p:nvSpPr>
          <p:cNvPr id="119810" name="Footer Placeholder 3"/>
          <p:cNvSpPr>
            <a:spLocks noGrp="1"/>
          </p:cNvSpPr>
          <p:nvPr>
            <p:ph type="ftr" sz="quarter" idx="11"/>
          </p:nvPr>
        </p:nvSpPr>
        <p:spPr>
          <a:xfrm>
            <a:off x="0" y="6477000"/>
            <a:ext cx="3581400" cy="381000"/>
          </a:xfrm>
          <a:noFill/>
        </p:spPr>
        <p:txBody>
          <a:bodyPr/>
          <a:lstStyle/>
          <a:p>
            <a:r>
              <a:rPr lang="en-US" sz="1400"/>
              <a:t>Slide from Jackson Liscombe</a:t>
            </a:r>
          </a:p>
        </p:txBody>
      </p:sp>
    </p:spTree>
  </p:cSld>
  <p:clrMapOvr>
    <a:masterClrMapping/>
  </p:clrMapOvr>
  <p:transition advTm="9296"/>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859" name="Picture 2"/>
          <p:cNvPicPr>
            <a:picLocks noGrp="1" noChangeAspect="1" noChangeArrowheads="1"/>
          </p:cNvPicPr>
          <p:nvPr>
            <p:ph/>
          </p:nvPr>
        </p:nvPicPr>
        <p:blipFill>
          <a:blip r:embed="rId6"/>
          <a:srcRect t="-8059" b="-8059"/>
          <a:stretch>
            <a:fillRect/>
          </a:stretch>
        </p:blipFill>
        <p:spPr>
          <a:ln w="12700">
            <a:solidFill>
              <a:schemeClr val="tx1"/>
            </a:solidFill>
          </a:ln>
        </p:spPr>
      </p:pic>
      <p:sp>
        <p:nvSpPr>
          <p:cNvPr id="121858" name="Footer Placeholder 2"/>
          <p:cNvSpPr>
            <a:spLocks noGrp="1"/>
          </p:cNvSpPr>
          <p:nvPr>
            <p:ph type="ftr" sz="quarter" idx="10"/>
          </p:nvPr>
        </p:nvSpPr>
        <p:spPr>
          <a:noFill/>
        </p:spPr>
        <p:txBody>
          <a:bodyPr/>
          <a:lstStyle/>
          <a:p>
            <a:r>
              <a:rPr lang="en-US"/>
              <a:t>Slide from Jackson Liscombe</a:t>
            </a:r>
          </a:p>
        </p:txBody>
      </p:sp>
      <p:pic>
        <p:nvPicPr>
          <p:cNvPr id="1597443" name="Picture 3">
            <a:hlinkClick r:id="" action="ppaction://media"/>
          </p:cNvPr>
          <p:cNvPicPr>
            <a:picLocks noRot="1" noChangeAspect="1" noChangeArrowheads="1"/>
          </p:cNvPicPr>
          <p:nvPr>
            <a:wavAudioFile r:embed="rId1" name="Embedded Sound 39"/>
          </p:nvPr>
        </p:nvPicPr>
        <p:blipFill>
          <a:blip r:embed="rId7"/>
          <a:srcRect/>
          <a:stretch>
            <a:fillRect/>
          </a:stretch>
        </p:blipFill>
        <p:spPr bwMode="auto">
          <a:xfrm>
            <a:off x="1524000" y="3937000"/>
            <a:ext cx="406400" cy="406400"/>
          </a:xfrm>
          <a:prstGeom prst="rect">
            <a:avLst/>
          </a:prstGeom>
          <a:noFill/>
          <a:ln w="9525">
            <a:noFill/>
            <a:miter lim="800000"/>
            <a:headEnd/>
            <a:tailEnd/>
          </a:ln>
        </p:spPr>
      </p:pic>
      <p:pic>
        <p:nvPicPr>
          <p:cNvPr id="1597444" name="Picture 4">
            <a:hlinkClick r:id="" action="ppaction://media"/>
          </p:cNvPr>
          <p:cNvPicPr>
            <a:picLocks noRot="1" noChangeAspect="1" noChangeArrowheads="1"/>
          </p:cNvPicPr>
          <p:nvPr>
            <a:wavAudioFile r:embed="rId2" name="Embedded Sound 40"/>
          </p:nvPr>
        </p:nvPicPr>
        <p:blipFill>
          <a:blip r:embed="rId7"/>
          <a:srcRect/>
          <a:stretch>
            <a:fillRect/>
          </a:stretch>
        </p:blipFill>
        <p:spPr bwMode="auto">
          <a:xfrm>
            <a:off x="2565400" y="3937000"/>
            <a:ext cx="406400" cy="406400"/>
          </a:xfrm>
          <a:prstGeom prst="rect">
            <a:avLst/>
          </a:prstGeom>
          <a:noFill/>
          <a:ln w="9525">
            <a:noFill/>
            <a:miter lim="800000"/>
            <a:headEnd/>
            <a:tailEnd/>
          </a:ln>
        </p:spPr>
      </p:pic>
      <p:pic>
        <p:nvPicPr>
          <p:cNvPr id="1597445" name="Picture 5">
            <a:hlinkClick r:id="" action="ppaction://media"/>
          </p:cNvPr>
          <p:cNvPicPr>
            <a:picLocks noRot="1" noChangeAspect="1" noChangeArrowheads="1"/>
          </p:cNvPicPr>
          <p:nvPr>
            <a:wavAudioFile r:embed="rId3" name="Embedded Sound 41"/>
          </p:nvPr>
        </p:nvPicPr>
        <p:blipFill>
          <a:blip r:embed="rId7"/>
          <a:srcRect/>
          <a:stretch>
            <a:fillRect/>
          </a:stretch>
        </p:blipFill>
        <p:spPr bwMode="auto">
          <a:xfrm>
            <a:off x="3581400" y="3937000"/>
            <a:ext cx="406400" cy="406400"/>
          </a:xfrm>
          <a:prstGeom prst="rect">
            <a:avLst/>
          </a:prstGeom>
          <a:noFill/>
          <a:ln w="9525">
            <a:noFill/>
            <a:miter lim="800000"/>
            <a:headEnd/>
            <a:tailEnd/>
          </a:ln>
        </p:spPr>
      </p:pic>
      <p:sp>
        <p:nvSpPr>
          <p:cNvPr id="121863" name="Text Box 6"/>
          <p:cNvSpPr txBox="1">
            <a:spLocks noChangeArrowheads="1"/>
          </p:cNvSpPr>
          <p:nvPr/>
        </p:nvSpPr>
        <p:spPr bwMode="auto">
          <a:xfrm>
            <a:off x="1524000" y="4419600"/>
            <a:ext cx="2455863"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solidFill>
                  <a:schemeClr val="bg2"/>
                </a:solidFill>
                <a:latin typeface="Times" charset="0"/>
              </a:rPr>
              <a:t>[pr01_sess00_prob58]</a:t>
            </a:r>
            <a:endParaRPr lang="en-US" sz="2400">
              <a:latin typeface="Times" charset="0"/>
            </a:endParaRPr>
          </a:p>
        </p:txBody>
      </p:sp>
    </p:spTree>
  </p:cSld>
  <p:clrMapOvr>
    <a:masterClrMapping/>
  </p:clrMapOvr>
  <p:transition advTm="18144"/>
  <p:timing>
    <p:tnLst>
      <p:par>
        <p:cTn id="1" dur="indefinite" restart="never" nodeType="tmRoot">
          <p:childTnLst>
            <p:seq concurrent="1" nextAc="seek">
              <p:cTn id="2" restart="whenNotActive" fill="hold" evtFilter="cancelBubble" nodeType="interactiveSeq">
                <p:stCondLst>
                  <p:cond evt="onClick" delay="0">
                    <p:tgtEl>
                      <p:spTgt spid="159744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3" fill="hold"/>
                                        <p:tgtEl>
                                          <p:spTgt spid="1597443"/>
                                        </p:tgtEl>
                                      </p:cBhvr>
                                    </p:cmd>
                                  </p:childTnLst>
                                </p:cTn>
                              </p:par>
                            </p:childTnLst>
                          </p:cTn>
                        </p:par>
                      </p:childTnLst>
                    </p:cTn>
                  </p:par>
                </p:childTnLst>
              </p:cTn>
              <p:nextCondLst>
                <p:cond evt="onClick" delay="0">
                  <p:tgtEl>
                    <p:spTgt spid="159744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97443"/>
                </p:tgtEl>
              </p:cMediaNode>
            </p:audio>
            <p:seq concurrent="1" nextAc="seek">
              <p:cTn id="8" restart="whenNotActive" fill="hold" evtFilter="cancelBubble" nodeType="interactiveSeq">
                <p:stCondLst>
                  <p:cond evt="onClick" delay="0">
                    <p:tgtEl>
                      <p:spTgt spid="159744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574" fill="hold"/>
                                        <p:tgtEl>
                                          <p:spTgt spid="1597444"/>
                                        </p:tgtEl>
                                      </p:cBhvr>
                                    </p:cmd>
                                  </p:childTnLst>
                                </p:cTn>
                              </p:par>
                            </p:childTnLst>
                          </p:cTn>
                        </p:par>
                      </p:childTnLst>
                    </p:cTn>
                  </p:par>
                </p:childTnLst>
              </p:cTn>
              <p:nextCondLst>
                <p:cond evt="onClick" delay="0">
                  <p:tgtEl>
                    <p:spTgt spid="159744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597444"/>
                </p:tgtEl>
              </p:cMediaNode>
            </p:audio>
            <p:seq concurrent="1" nextAc="seek">
              <p:cTn id="14" restart="whenNotActive" fill="hold" evtFilter="cancelBubble" nodeType="interactiveSeq">
                <p:stCondLst>
                  <p:cond evt="onClick" delay="0">
                    <p:tgtEl>
                      <p:spTgt spid="159744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567" fill="hold"/>
                                        <p:tgtEl>
                                          <p:spTgt spid="1597445"/>
                                        </p:tgtEl>
                                      </p:cBhvr>
                                    </p:cmd>
                                  </p:childTnLst>
                                </p:cTn>
                              </p:par>
                            </p:childTnLst>
                          </p:cTn>
                        </p:par>
                      </p:childTnLst>
                    </p:cTn>
                  </p:par>
                </p:childTnLst>
              </p:cTn>
              <p:nextCondLst>
                <p:cond evt="onClick" delay="0">
                  <p:tgtEl>
                    <p:spTgt spid="159744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97445"/>
                </p:tgtEl>
              </p:cMediaNode>
            </p:audio>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p:txBody>
          <a:bodyPr/>
          <a:lstStyle/>
          <a:p>
            <a:r>
              <a:rPr lang="en-US"/>
              <a:t>Task 1</a:t>
            </a:r>
          </a:p>
        </p:txBody>
      </p:sp>
      <p:sp>
        <p:nvSpPr>
          <p:cNvPr id="123906" name="Rectangle 2"/>
          <p:cNvSpPr>
            <a:spLocks noGrp="1" noChangeArrowheads="1"/>
          </p:cNvSpPr>
          <p:nvPr>
            <p:ph sz="quarter" idx="1"/>
          </p:nvPr>
        </p:nvSpPr>
        <p:spPr/>
        <p:txBody>
          <a:bodyPr/>
          <a:lstStyle/>
          <a:p>
            <a:r>
              <a:rPr lang="en-US"/>
              <a:t>Negative</a:t>
            </a:r>
          </a:p>
          <a:p>
            <a:pPr lvl="1"/>
            <a:r>
              <a:rPr lang="en-US"/>
              <a:t>Confused, bored, frustrated, uncertain</a:t>
            </a:r>
          </a:p>
          <a:p>
            <a:r>
              <a:rPr lang="en-US"/>
              <a:t>Positive </a:t>
            </a:r>
          </a:p>
          <a:p>
            <a:pPr lvl="1"/>
            <a:r>
              <a:rPr lang="en-US"/>
              <a:t>Confident, interested, encouraged</a:t>
            </a:r>
          </a:p>
          <a:p>
            <a:r>
              <a:rPr lang="en-US"/>
              <a:t>Neutral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p:txBody>
          <a:bodyPr/>
          <a:lstStyle/>
          <a:p>
            <a:r>
              <a:rPr lang="en-US"/>
              <a:t>Liscombe et al: Uncertainty in ITSpoke</a:t>
            </a:r>
          </a:p>
        </p:txBody>
      </p:sp>
      <p:sp>
        <p:nvSpPr>
          <p:cNvPr id="132100" name="Rectangle 3"/>
          <p:cNvSpPr>
            <a:spLocks noGrp="1" noChangeArrowheads="1"/>
          </p:cNvSpPr>
          <p:nvPr>
            <p:ph sz="quarter" idx="1"/>
          </p:nvPr>
        </p:nvSpPr>
        <p:spPr>
          <a:xfrm>
            <a:off x="914400" y="1981200"/>
            <a:ext cx="7156450" cy="3386138"/>
          </a:xfrm>
          <a:solidFill>
            <a:schemeClr val="bg1"/>
          </a:solidFill>
        </p:spPr>
        <p:txBody>
          <a:bodyPr/>
          <a:lstStyle/>
          <a:p>
            <a:pPr algn="just">
              <a:buFont typeface="Wingdings" charset="2"/>
              <a:buNone/>
            </a:pPr>
            <a:r>
              <a:rPr lang="en-US" sz="2800"/>
              <a:t>	um &lt;sigh&gt; I don’t even think I have an idea here ...... now .. mass isn’t weight ...... mass is ................ the .......... space that an object takes up ........ is that mass?</a:t>
            </a:r>
          </a:p>
        </p:txBody>
      </p:sp>
      <p:sp>
        <p:nvSpPr>
          <p:cNvPr id="132098" name="Footer Placeholder 3"/>
          <p:cNvSpPr>
            <a:spLocks noGrp="1"/>
          </p:cNvSpPr>
          <p:nvPr>
            <p:ph type="ftr" sz="quarter" idx="11"/>
          </p:nvPr>
        </p:nvSpPr>
        <p:spPr>
          <a:xfrm>
            <a:off x="0" y="6477000"/>
            <a:ext cx="3581400" cy="381000"/>
          </a:xfrm>
          <a:noFill/>
        </p:spPr>
        <p:txBody>
          <a:bodyPr/>
          <a:lstStyle/>
          <a:p>
            <a:r>
              <a:rPr lang="en-US" sz="1400"/>
              <a:t>Slide from Jackson Liscombe</a:t>
            </a:r>
          </a:p>
        </p:txBody>
      </p:sp>
      <p:sp>
        <p:nvSpPr>
          <p:cNvPr id="132101" name="Text Box 6"/>
          <p:cNvSpPr txBox="1">
            <a:spLocks noChangeArrowheads="1"/>
          </p:cNvSpPr>
          <p:nvPr/>
        </p:nvSpPr>
        <p:spPr bwMode="auto">
          <a:xfrm>
            <a:off x="3124200" y="5500688"/>
            <a:ext cx="1947863" cy="366712"/>
          </a:xfrm>
          <a:prstGeom prst="rect">
            <a:avLst/>
          </a:prstGeom>
          <a:noFill/>
          <a:ln w="9525">
            <a:noFill/>
            <a:miter lim="800000"/>
            <a:headEnd/>
            <a:tailEnd/>
          </a:ln>
        </p:spPr>
        <p:txBody>
          <a:bodyPr wrap="none">
            <a:prstTxWarp prst="textNoShape">
              <a:avLst/>
            </a:prstTxWarp>
            <a:spAutoFit/>
          </a:bodyPr>
          <a:lstStyle/>
          <a:p>
            <a:pPr algn="just">
              <a:lnSpc>
                <a:spcPct val="90000"/>
              </a:lnSpc>
              <a:spcBef>
                <a:spcPct val="20000"/>
              </a:spcBef>
            </a:pPr>
            <a:r>
              <a:rPr lang="en-US" sz="2000">
                <a:solidFill>
                  <a:schemeClr val="bg2"/>
                </a:solidFill>
                <a:latin typeface="Times" charset="0"/>
              </a:rPr>
              <a:t>[71-67-1:92-113]</a:t>
            </a:r>
            <a:endParaRPr lang="en-US" sz="2400">
              <a:latin typeface="Times" charset="0"/>
            </a:endParaRPr>
          </a:p>
        </p:txBody>
      </p:sp>
      <p:sp>
        <p:nvSpPr>
          <p:cNvPr id="1528839" name="Rectangle 7"/>
          <p:cNvSpPr>
            <a:spLocks noChangeArrowheads="1"/>
          </p:cNvSpPr>
          <p:nvPr/>
        </p:nvSpPr>
        <p:spPr bwMode="auto">
          <a:xfrm>
            <a:off x="914400" y="1981200"/>
            <a:ext cx="7086600" cy="3048000"/>
          </a:xfrm>
          <a:prstGeom prst="rect">
            <a:avLst/>
          </a:prstGeom>
          <a:solidFill>
            <a:schemeClr val="bg1"/>
          </a:solidFill>
          <a:ln w="9525">
            <a:noFill/>
            <a:miter lim="800000"/>
            <a:headEnd/>
            <a:tailEnd/>
          </a:ln>
        </p:spPr>
        <p:txBody>
          <a:bodyPr>
            <a:prstTxWarp prst="textNoShape">
              <a:avLst/>
            </a:prstTxWarp>
          </a:bodyPr>
          <a:lstStyle/>
          <a:p>
            <a:pPr marL="342900" indent="-342900" algn="just">
              <a:spcBef>
                <a:spcPct val="20000"/>
              </a:spcBef>
              <a:buClr>
                <a:schemeClr val="tx2"/>
              </a:buClr>
              <a:buFont typeface="Wingdings" charset="2"/>
              <a:buNone/>
            </a:pPr>
            <a:r>
              <a:rPr lang="en-US" sz="2800">
                <a:solidFill>
                  <a:srgbClr val="5400A8"/>
                </a:solidFill>
                <a:latin typeface="Tahoma" charset="0"/>
              </a:rPr>
              <a:t>	</a:t>
            </a:r>
            <a:r>
              <a:rPr lang="en-US" sz="2800">
                <a:solidFill>
                  <a:schemeClr val="folHlink"/>
                </a:solidFill>
                <a:latin typeface="Tahoma" charset="0"/>
              </a:rPr>
              <a:t>um &lt;sigh&gt; I don’t even think I have an idea here</a:t>
            </a:r>
            <a:r>
              <a:rPr lang="en-US" sz="2800">
                <a:solidFill>
                  <a:srgbClr val="5400A8"/>
                </a:solidFill>
                <a:latin typeface="Tahoma" charset="0"/>
              </a:rPr>
              <a:t> ...... now .. mass isn’t weight ...... mass is ................ the .......... space that an object takes up ........ is that mass?</a:t>
            </a:r>
          </a:p>
        </p:txBody>
      </p:sp>
      <p:sp>
        <p:nvSpPr>
          <p:cNvPr id="1528840" name="Rectangle 8"/>
          <p:cNvSpPr>
            <a:spLocks noChangeArrowheads="1"/>
          </p:cNvSpPr>
          <p:nvPr/>
        </p:nvSpPr>
        <p:spPr bwMode="auto">
          <a:xfrm>
            <a:off x="914400" y="1981200"/>
            <a:ext cx="7086600" cy="3048000"/>
          </a:xfrm>
          <a:prstGeom prst="rect">
            <a:avLst/>
          </a:prstGeom>
          <a:solidFill>
            <a:schemeClr val="bg1"/>
          </a:solidFill>
          <a:ln w="9525">
            <a:noFill/>
            <a:miter lim="800000"/>
            <a:headEnd/>
            <a:tailEnd/>
          </a:ln>
        </p:spPr>
        <p:txBody>
          <a:bodyPr>
            <a:prstTxWarp prst="textNoShape">
              <a:avLst/>
            </a:prstTxWarp>
          </a:bodyPr>
          <a:lstStyle/>
          <a:p>
            <a:pPr marL="342900" indent="-342900" algn="just">
              <a:spcBef>
                <a:spcPct val="20000"/>
              </a:spcBef>
              <a:buClr>
                <a:schemeClr val="tx2"/>
              </a:buClr>
              <a:buFont typeface="Wingdings" charset="2"/>
              <a:buNone/>
            </a:pPr>
            <a:r>
              <a:rPr lang="en-US" sz="2800">
                <a:solidFill>
                  <a:srgbClr val="5400A8"/>
                </a:solidFill>
                <a:latin typeface="Tahoma" charset="0"/>
              </a:rPr>
              <a:t>	um &lt;sigh&gt; I don’t even think I have an idea here </a:t>
            </a:r>
            <a:r>
              <a:rPr lang="en-US" sz="2800">
                <a:solidFill>
                  <a:schemeClr val="folHlink"/>
                </a:solidFill>
                <a:latin typeface="Tahoma" charset="0"/>
              </a:rPr>
              <a:t>......</a:t>
            </a:r>
            <a:r>
              <a:rPr lang="en-US" sz="2800">
                <a:solidFill>
                  <a:srgbClr val="5400A8"/>
                </a:solidFill>
                <a:latin typeface="Tahoma" charset="0"/>
              </a:rPr>
              <a:t> now </a:t>
            </a:r>
            <a:r>
              <a:rPr lang="en-US" sz="2800">
                <a:solidFill>
                  <a:schemeClr val="folHlink"/>
                </a:solidFill>
                <a:latin typeface="Tahoma" charset="0"/>
              </a:rPr>
              <a:t>..</a:t>
            </a:r>
            <a:r>
              <a:rPr lang="en-US" sz="2800">
                <a:solidFill>
                  <a:srgbClr val="5400A8"/>
                </a:solidFill>
                <a:latin typeface="Tahoma" charset="0"/>
              </a:rPr>
              <a:t> mass isn’t weight </a:t>
            </a:r>
            <a:r>
              <a:rPr lang="en-US" sz="2800">
                <a:solidFill>
                  <a:schemeClr val="folHlink"/>
                </a:solidFill>
                <a:latin typeface="Tahoma" charset="0"/>
              </a:rPr>
              <a:t>......</a:t>
            </a:r>
            <a:r>
              <a:rPr lang="en-US" sz="2800">
                <a:solidFill>
                  <a:srgbClr val="5400A8"/>
                </a:solidFill>
                <a:latin typeface="Tahoma" charset="0"/>
              </a:rPr>
              <a:t> mass is </a:t>
            </a:r>
            <a:r>
              <a:rPr lang="en-US" sz="2800">
                <a:solidFill>
                  <a:schemeClr val="folHlink"/>
                </a:solidFill>
                <a:latin typeface="Tahoma" charset="0"/>
              </a:rPr>
              <a:t>................</a:t>
            </a:r>
            <a:r>
              <a:rPr lang="en-US" sz="2800">
                <a:solidFill>
                  <a:srgbClr val="5400A8"/>
                </a:solidFill>
                <a:latin typeface="Tahoma" charset="0"/>
              </a:rPr>
              <a:t> the </a:t>
            </a:r>
            <a:r>
              <a:rPr lang="en-US" sz="2800">
                <a:solidFill>
                  <a:schemeClr val="folHlink"/>
                </a:solidFill>
                <a:latin typeface="Tahoma" charset="0"/>
              </a:rPr>
              <a:t>..........</a:t>
            </a:r>
            <a:r>
              <a:rPr lang="en-US" sz="2800">
                <a:solidFill>
                  <a:srgbClr val="5400A8"/>
                </a:solidFill>
                <a:latin typeface="Tahoma" charset="0"/>
              </a:rPr>
              <a:t> space that an object takes up </a:t>
            </a:r>
            <a:r>
              <a:rPr lang="en-US" sz="2800">
                <a:solidFill>
                  <a:schemeClr val="folHlink"/>
                </a:solidFill>
                <a:latin typeface="Tahoma" charset="0"/>
              </a:rPr>
              <a:t>........</a:t>
            </a:r>
            <a:r>
              <a:rPr lang="en-US" sz="2800">
                <a:solidFill>
                  <a:srgbClr val="5400A8"/>
                </a:solidFill>
                <a:latin typeface="Tahoma" charset="0"/>
              </a:rPr>
              <a:t> is that mass?</a:t>
            </a:r>
          </a:p>
        </p:txBody>
      </p:sp>
      <p:sp>
        <p:nvSpPr>
          <p:cNvPr id="1528841" name="Rectangle 9"/>
          <p:cNvSpPr>
            <a:spLocks noChangeArrowheads="1"/>
          </p:cNvSpPr>
          <p:nvPr/>
        </p:nvSpPr>
        <p:spPr bwMode="auto">
          <a:xfrm>
            <a:off x="914400" y="1981200"/>
            <a:ext cx="7086600" cy="3048000"/>
          </a:xfrm>
          <a:prstGeom prst="rect">
            <a:avLst/>
          </a:prstGeom>
          <a:solidFill>
            <a:schemeClr val="bg1"/>
          </a:solidFill>
          <a:ln w="9525">
            <a:noFill/>
            <a:miter lim="800000"/>
            <a:headEnd/>
            <a:tailEnd/>
          </a:ln>
        </p:spPr>
        <p:txBody>
          <a:bodyPr>
            <a:prstTxWarp prst="textNoShape">
              <a:avLst/>
            </a:prstTxWarp>
          </a:bodyPr>
          <a:lstStyle/>
          <a:p>
            <a:pPr marL="342900" indent="-342900" algn="just">
              <a:spcBef>
                <a:spcPct val="20000"/>
              </a:spcBef>
              <a:buClr>
                <a:schemeClr val="tx2"/>
              </a:buClr>
              <a:buFont typeface="Wingdings" charset="2"/>
              <a:buNone/>
            </a:pPr>
            <a:r>
              <a:rPr lang="en-US" sz="2800">
                <a:solidFill>
                  <a:srgbClr val="5400A8"/>
                </a:solidFill>
                <a:latin typeface="Tahoma" charset="0"/>
              </a:rPr>
              <a:t>	um &lt;sigh&gt; I don’t even think I have an idea here ...... now .. mass isn’t weight ...... mass is ................ the .......... </a:t>
            </a:r>
            <a:r>
              <a:rPr lang="en-US" sz="2800">
                <a:solidFill>
                  <a:schemeClr val="folHlink"/>
                </a:solidFill>
                <a:latin typeface="Tahoma" charset="0"/>
              </a:rPr>
              <a:t>space that an object takes up</a:t>
            </a:r>
            <a:r>
              <a:rPr lang="en-US" sz="2800">
                <a:solidFill>
                  <a:srgbClr val="5400A8"/>
                </a:solidFill>
                <a:latin typeface="Tahoma" charset="0"/>
              </a:rPr>
              <a:t> ........ is that mass?</a:t>
            </a:r>
          </a:p>
        </p:txBody>
      </p:sp>
      <p:sp>
        <p:nvSpPr>
          <p:cNvPr id="1528842" name="Rectangle 10"/>
          <p:cNvSpPr>
            <a:spLocks noChangeArrowheads="1"/>
          </p:cNvSpPr>
          <p:nvPr/>
        </p:nvSpPr>
        <p:spPr bwMode="auto">
          <a:xfrm>
            <a:off x="914400" y="1981200"/>
            <a:ext cx="7086600" cy="3048000"/>
          </a:xfrm>
          <a:prstGeom prst="rect">
            <a:avLst/>
          </a:prstGeom>
          <a:solidFill>
            <a:schemeClr val="bg1"/>
          </a:solidFill>
          <a:ln w="9525">
            <a:noFill/>
            <a:miter lim="800000"/>
            <a:headEnd/>
            <a:tailEnd/>
          </a:ln>
        </p:spPr>
        <p:txBody>
          <a:bodyPr>
            <a:prstTxWarp prst="textNoShape">
              <a:avLst/>
            </a:prstTxWarp>
          </a:bodyPr>
          <a:lstStyle/>
          <a:p>
            <a:pPr marL="342900" indent="-342900" algn="just">
              <a:spcBef>
                <a:spcPct val="20000"/>
              </a:spcBef>
              <a:buClr>
                <a:schemeClr val="tx2"/>
              </a:buClr>
              <a:buFont typeface="Wingdings" charset="2"/>
              <a:buNone/>
            </a:pPr>
            <a:r>
              <a:rPr lang="en-US" sz="2800">
                <a:solidFill>
                  <a:srgbClr val="5400A8"/>
                </a:solidFill>
                <a:latin typeface="Tahoma" charset="0"/>
              </a:rPr>
              <a:t>	um &lt;sigh&gt; I don’t even think I have an idea here ...... now .. mass isn’t weight ...... mass is ................ the .......... space that an object takes up ........ </a:t>
            </a:r>
            <a:r>
              <a:rPr lang="en-US" sz="2800">
                <a:solidFill>
                  <a:schemeClr val="folHlink"/>
                </a:solidFill>
                <a:latin typeface="Tahoma" charset="0"/>
              </a:rPr>
              <a:t>is that mass?</a:t>
            </a:r>
          </a:p>
        </p:txBody>
      </p:sp>
      <p:sp>
        <p:nvSpPr>
          <p:cNvPr id="1528843" name="Rectangle 11"/>
          <p:cNvSpPr>
            <a:spLocks noChangeArrowheads="1"/>
          </p:cNvSpPr>
          <p:nvPr/>
        </p:nvSpPr>
        <p:spPr bwMode="auto">
          <a:xfrm>
            <a:off x="914400" y="1981200"/>
            <a:ext cx="7086600" cy="3048000"/>
          </a:xfrm>
          <a:prstGeom prst="rect">
            <a:avLst/>
          </a:prstGeom>
          <a:solidFill>
            <a:schemeClr val="bg1"/>
          </a:solidFill>
          <a:ln w="9525">
            <a:noFill/>
            <a:miter lim="800000"/>
            <a:headEnd/>
            <a:tailEnd/>
          </a:ln>
        </p:spPr>
        <p:txBody>
          <a:bodyPr>
            <a:prstTxWarp prst="textNoShape">
              <a:avLst/>
            </a:prstTxWarp>
          </a:bodyPr>
          <a:lstStyle/>
          <a:p>
            <a:pPr marL="342900" indent="-342900" algn="just">
              <a:spcBef>
                <a:spcPct val="20000"/>
              </a:spcBef>
              <a:buClr>
                <a:schemeClr val="tx2"/>
              </a:buClr>
              <a:buFont typeface="Wingdings" charset="2"/>
              <a:buNone/>
            </a:pPr>
            <a:r>
              <a:rPr lang="en-US" sz="2800">
                <a:solidFill>
                  <a:srgbClr val="5400A8"/>
                </a:solidFill>
                <a:latin typeface="Tahoma" charset="0"/>
              </a:rPr>
              <a:t>	um &lt;sigh&gt; I don’t even think I have an idea here ...... now .. mass isn’t weight ...... mass is ................ the .......... space that an object takes up ........ is that mass?</a:t>
            </a:r>
          </a:p>
        </p:txBody>
      </p:sp>
      <p:pic>
        <p:nvPicPr>
          <p:cNvPr id="1528846" name="Picture 14">
            <a:hlinkClick r:id="" action="ppaction://media"/>
          </p:cNvPr>
          <p:cNvPicPr>
            <a:picLocks noRot="1" noChangeAspect="1" noChangeArrowheads="1"/>
          </p:cNvPicPr>
          <p:nvPr>
            <a:wavAudioFile r:embed="rId1" name="Embedded Sound 47"/>
          </p:nvPr>
        </p:nvPicPr>
        <p:blipFill>
          <a:blip r:embed="rId4"/>
          <a:srcRect/>
          <a:stretch>
            <a:fillRect/>
          </a:stretch>
        </p:blipFill>
        <p:spPr bwMode="auto">
          <a:xfrm>
            <a:off x="5791200" y="4876800"/>
            <a:ext cx="911225" cy="911225"/>
          </a:xfrm>
          <a:prstGeom prst="rect">
            <a:avLst/>
          </a:prstGeom>
          <a:noFill/>
          <a:ln w="9525">
            <a:noFill/>
            <a:miter lim="800000"/>
            <a:headEnd/>
            <a:tailEnd/>
          </a:ln>
        </p:spPr>
      </p:pic>
    </p:spTree>
  </p:cSld>
  <p:clrMapOvr>
    <a:masterClrMapping/>
  </p:clrMapOvr>
  <p:transition advTm="1052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288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288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288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288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28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2884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547" fill="hold"/>
                                        <p:tgtEl>
                                          <p:spTgt spid="1528846"/>
                                        </p:tgtEl>
                                      </p:cBhvr>
                                    </p:cmd>
                                  </p:childTnLst>
                                </p:cTn>
                              </p:par>
                            </p:childTnLst>
                          </p:cTn>
                        </p:par>
                      </p:childTnLst>
                    </p:cTn>
                  </p:par>
                </p:childTnLst>
              </p:cTn>
              <p:nextCondLst>
                <p:cond evt="onClick" delay="0">
                  <p:tgtEl>
                    <p:spTgt spid="1528846"/>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1528846"/>
                </p:tgtEl>
              </p:cMediaNode>
            </p:audio>
          </p:childTnLst>
        </p:cTn>
      </p:par>
    </p:tnLst>
    <p:bldLst>
      <p:bldP spid="1528839" grpId="0" animBg="1" autoUpdateAnimBg="0"/>
      <p:bldP spid="1528840" grpId="0" animBg="1" autoUpdateAnimBg="0"/>
      <p:bldP spid="1528841" grpId="0" animBg="1" autoUpdateAnimBg="0"/>
      <p:bldP spid="1528842" grpId="0" animBg="1" autoUpdateAnimBg="0"/>
      <p:bldP spid="1528843" grpId="0" animBg="1" autoUpdateAnimBg="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5954" name="Picture 3" descr="itspokehuman"/>
          <p:cNvPicPr>
            <a:picLocks noGrp="1" noChangeAspect="1" noChangeArrowheads="1"/>
          </p:cNvPicPr>
          <p:nvPr>
            <p:ph/>
          </p:nvPr>
        </p:nvPicPr>
        <p:blipFill>
          <a:blip r:embed="rId3"/>
          <a:srcRect l="-11595" r="-11595"/>
          <a:stretch>
            <a:fillRect/>
          </a:stretch>
        </p:blip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3"/>
          <p:cNvSpPr>
            <a:spLocks noGrp="1" noChangeArrowheads="1"/>
          </p:cNvSpPr>
          <p:nvPr>
            <p:ph type="title"/>
          </p:nvPr>
        </p:nvSpPr>
        <p:spPr/>
        <p:txBody>
          <a:bodyPr/>
          <a:lstStyle/>
          <a:p>
            <a:endParaRPr lang="en-US"/>
          </a:p>
        </p:txBody>
      </p:sp>
      <p:sp>
        <p:nvSpPr>
          <p:cNvPr id="128003" name="Rectangle 4"/>
          <p:cNvSpPr>
            <a:spLocks noGrp="1" noChangeArrowheads="1"/>
          </p:cNvSpPr>
          <p:nvPr>
            <p:ph sz="quarter" idx="1"/>
          </p:nvPr>
        </p:nvSpPr>
        <p:spPr/>
        <p:txBody>
          <a:bodyPr/>
          <a:lstStyle/>
          <a:p>
            <a:endParaRPr lang="en-US"/>
          </a:p>
        </p:txBody>
      </p:sp>
      <p:pic>
        <p:nvPicPr>
          <p:cNvPr id="128004" name="Picture 5" descr="itspoke2"/>
          <p:cNvPicPr>
            <a:picLocks noChangeAspect="1" noChangeArrowheads="1"/>
          </p:cNvPicPr>
          <p:nvPr/>
        </p:nvPicPr>
        <p:blipFill>
          <a:blip r:embed="rId3"/>
          <a:srcRect/>
          <a:stretch>
            <a:fillRect/>
          </a:stretch>
        </p:blipFill>
        <p:spPr bwMode="auto">
          <a:xfrm>
            <a:off x="1381125" y="0"/>
            <a:ext cx="5943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r>
              <a:rPr lang="en-US" sz="4000"/>
              <a:t>Dimensional approach. </a:t>
            </a:r>
            <a:br>
              <a:rPr lang="en-US" sz="4000"/>
            </a:br>
            <a:r>
              <a:rPr lang="en-US" sz="3200"/>
              <a:t>(Russell, 1980, 2003)</a:t>
            </a:r>
          </a:p>
        </p:txBody>
      </p:sp>
      <p:sp>
        <p:nvSpPr>
          <p:cNvPr id="21507" name="Rectangle 3"/>
          <p:cNvSpPr>
            <a:spLocks noGrp="1" noChangeArrowheads="1"/>
          </p:cNvSpPr>
          <p:nvPr>
            <p:ph type="body" idx="1"/>
          </p:nvPr>
        </p:nvSpPr>
        <p:spPr>
          <a:xfrm>
            <a:off x="593725" y="1508125"/>
            <a:ext cx="7772400" cy="4495800"/>
          </a:xfrm>
        </p:spPr>
        <p:txBody>
          <a:bodyPr/>
          <a:lstStyle/>
          <a:p>
            <a:pPr>
              <a:buFont typeface="Wingdings" charset="2"/>
              <a:buNone/>
            </a:pPr>
            <a:endParaRPr lang="en-US" sz="3600">
              <a:latin typeface="Arial Unicode MS" charset="0"/>
              <a:ea typeface="Times New Roman" charset="0"/>
              <a:cs typeface="Times New Roman" charset="0"/>
            </a:endParaRPr>
          </a:p>
          <a:p>
            <a:pPr algn="ctr">
              <a:buFont typeface="Wingdings" charset="2"/>
              <a:buNone/>
            </a:pPr>
            <a:r>
              <a:rPr lang="en-US" sz="2000" b="1" u="sng">
                <a:ea typeface="Times New Roman" charset="0"/>
                <a:cs typeface="Times New Roman" charset="0"/>
              </a:rPr>
              <a:t>Arousal</a:t>
            </a:r>
            <a:endParaRPr lang="en-US" sz="2000">
              <a:latin typeface="Arial Unicode MS" charset="0"/>
              <a:ea typeface="Times New Roman" charset="0"/>
              <a:cs typeface="Times New Roman" charset="0"/>
            </a:endParaRPr>
          </a:p>
          <a:p>
            <a:pPr>
              <a:buFont typeface="Wingdings" charset="2"/>
              <a:buNone/>
            </a:pPr>
            <a:r>
              <a:rPr lang="en-US" sz="2000"/>
              <a:t/>
            </a:r>
            <a:br>
              <a:rPr lang="en-US" sz="2000"/>
            </a:br>
            <a:r>
              <a:rPr lang="en-US" sz="2000">
                <a:ea typeface="Times New Roman" charset="0"/>
                <a:cs typeface="Times New Roman" charset="0"/>
              </a:rPr>
              <a:t> </a:t>
            </a:r>
            <a:r>
              <a:rPr lang="en-US" sz="2000" i="1">
                <a:ea typeface="Times New Roman" charset="0"/>
                <a:cs typeface="Times New Roman" charset="0"/>
              </a:rPr>
              <a:t>High arousal,                                        High arousal,</a:t>
            </a:r>
            <a:endParaRPr lang="en-US" sz="2000">
              <a:latin typeface="Arial Unicode MS" charset="0"/>
              <a:ea typeface="Times New Roman" charset="0"/>
              <a:cs typeface="Times New Roman" charset="0"/>
            </a:endParaRPr>
          </a:p>
          <a:p>
            <a:pPr>
              <a:buFont typeface="Wingdings" charset="2"/>
              <a:buNone/>
            </a:pPr>
            <a:r>
              <a:rPr lang="en-US" sz="2000" i="1">
                <a:ea typeface="Times New Roman" charset="0"/>
                <a:cs typeface="Times New Roman" charset="0"/>
              </a:rPr>
              <a:t>       Displeasure (e.g., </a:t>
            </a:r>
            <a:r>
              <a:rPr lang="en-US" sz="2000" i="1" u="sng">
                <a:ea typeface="Times New Roman" charset="0"/>
                <a:cs typeface="Times New Roman" charset="0"/>
              </a:rPr>
              <a:t>anger</a:t>
            </a:r>
            <a:r>
              <a:rPr lang="en-US" sz="2000" i="1">
                <a:ea typeface="Times New Roman" charset="0"/>
                <a:cs typeface="Times New Roman" charset="0"/>
              </a:rPr>
              <a:t>)                    High pleasure (e.g., </a:t>
            </a:r>
            <a:r>
              <a:rPr lang="en-US" sz="2000" i="1" u="sng">
                <a:ea typeface="Times New Roman" charset="0"/>
                <a:cs typeface="Times New Roman" charset="0"/>
              </a:rPr>
              <a:t>excitement</a:t>
            </a:r>
            <a:r>
              <a:rPr lang="en-US" sz="2000" i="1">
                <a:ea typeface="Times New Roman" charset="0"/>
                <a:cs typeface="Times New Roman" charset="0"/>
              </a:rPr>
              <a:t>)</a:t>
            </a:r>
            <a:endParaRPr lang="en-US" sz="2000">
              <a:latin typeface="Arial Unicode MS" charset="0"/>
              <a:ea typeface="Times New Roman" charset="0"/>
              <a:cs typeface="Times New Roman" charset="0"/>
            </a:endParaRPr>
          </a:p>
          <a:p>
            <a:pPr>
              <a:buFont typeface="Wingdings" charset="2"/>
              <a:buNone/>
            </a:pPr>
            <a:r>
              <a:rPr lang="en-US" sz="2000" b="1">
                <a:ea typeface="Times New Roman" charset="0"/>
                <a:cs typeface="Times New Roman" charset="0"/>
              </a:rPr>
              <a:t>                                                                                                                    </a:t>
            </a:r>
          </a:p>
          <a:p>
            <a:pPr>
              <a:buFont typeface="Wingdings" charset="2"/>
              <a:buNone/>
            </a:pPr>
            <a:r>
              <a:rPr lang="en-US" sz="2000" b="1">
                <a:ea typeface="Times New Roman" charset="0"/>
                <a:cs typeface="Times New Roman" charset="0"/>
              </a:rPr>
              <a:t>                                                                                                                   </a:t>
            </a:r>
            <a:r>
              <a:rPr lang="en-US" sz="2000" b="1" u="sng">
                <a:ea typeface="Times New Roman" charset="0"/>
                <a:cs typeface="Times New Roman" charset="0"/>
              </a:rPr>
              <a:t>          Valence</a:t>
            </a:r>
          </a:p>
          <a:p>
            <a:pPr>
              <a:buFont typeface="Wingdings" charset="2"/>
              <a:buNone/>
            </a:pPr>
            <a:r>
              <a:rPr lang="en-US" sz="2000"/>
              <a:t/>
            </a:r>
            <a:br>
              <a:rPr lang="en-US" sz="2000"/>
            </a:br>
            <a:r>
              <a:rPr lang="en-US" sz="2000" i="1">
                <a:ea typeface="Times New Roman" charset="0"/>
                <a:cs typeface="Times New Roman" charset="0"/>
              </a:rPr>
              <a:t>Low arousal,                                         Low arousal,</a:t>
            </a:r>
            <a:endParaRPr lang="en-US" sz="2000">
              <a:latin typeface="Arial Unicode MS" charset="0"/>
              <a:ea typeface="Times New Roman" charset="0"/>
              <a:cs typeface="Times New Roman" charset="0"/>
            </a:endParaRPr>
          </a:p>
          <a:p>
            <a:pPr>
              <a:buFont typeface="Wingdings" charset="2"/>
              <a:buNone/>
            </a:pPr>
            <a:r>
              <a:rPr lang="en-US" sz="2000" i="1">
                <a:ea typeface="Times New Roman" charset="0"/>
                <a:cs typeface="Times New Roman" charset="0"/>
              </a:rPr>
              <a:t>      Displeasure (e.g., </a:t>
            </a:r>
            <a:r>
              <a:rPr lang="en-US" sz="2000" i="1" u="sng">
                <a:ea typeface="Times New Roman" charset="0"/>
                <a:cs typeface="Times New Roman" charset="0"/>
              </a:rPr>
              <a:t>sadness</a:t>
            </a:r>
            <a:r>
              <a:rPr lang="en-US" sz="2000" i="1">
                <a:ea typeface="Times New Roman" charset="0"/>
                <a:cs typeface="Times New Roman" charset="0"/>
              </a:rPr>
              <a:t>)                 High pleasure (e.g., </a:t>
            </a:r>
            <a:r>
              <a:rPr lang="en-US" sz="2000" i="1" u="sng">
                <a:ea typeface="Times New Roman" charset="0"/>
                <a:cs typeface="Times New Roman" charset="0"/>
              </a:rPr>
              <a:t>relaxation</a:t>
            </a:r>
            <a:r>
              <a:rPr lang="en-US" sz="2000" i="1">
                <a:ea typeface="Times New Roman" charset="0"/>
                <a:cs typeface="Times New Roman" charset="0"/>
              </a:rPr>
              <a:t>)</a:t>
            </a:r>
            <a:r>
              <a:rPr lang="en-US" sz="2000">
                <a:ea typeface="Times New Roman" charset="0"/>
                <a:cs typeface="Times New Roman" charset="0"/>
              </a:rPr>
              <a:t> </a:t>
            </a:r>
            <a:endParaRPr lang="en-US" sz="2000">
              <a:latin typeface="Arial Unicode MS" charset="0"/>
              <a:ea typeface="Times New Roman" charset="0"/>
              <a:cs typeface="Times New Roman" charset="0"/>
            </a:endParaRPr>
          </a:p>
          <a:p>
            <a:endParaRPr lang="en-US" sz="2000"/>
          </a:p>
        </p:txBody>
      </p:sp>
      <p:sp>
        <p:nvSpPr>
          <p:cNvPr id="21508" name="Line 4"/>
          <p:cNvSpPr>
            <a:spLocks noChangeShapeType="1"/>
          </p:cNvSpPr>
          <p:nvPr/>
        </p:nvSpPr>
        <p:spPr bwMode="auto">
          <a:xfrm>
            <a:off x="762000" y="4648200"/>
            <a:ext cx="6553200" cy="0"/>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1509" name="Line 5"/>
          <p:cNvSpPr>
            <a:spLocks noChangeShapeType="1"/>
          </p:cNvSpPr>
          <p:nvPr/>
        </p:nvSpPr>
        <p:spPr bwMode="auto">
          <a:xfrm flipV="1">
            <a:off x="4206875" y="2651125"/>
            <a:ext cx="0" cy="3429000"/>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1510" name="Line 6"/>
          <p:cNvSpPr>
            <a:spLocks noChangeShapeType="1"/>
          </p:cNvSpPr>
          <p:nvPr/>
        </p:nvSpPr>
        <p:spPr bwMode="auto">
          <a:xfrm>
            <a:off x="5029200" y="1600200"/>
            <a:ext cx="0" cy="0"/>
          </a:xfrm>
          <a:prstGeom prst="line">
            <a:avLst/>
          </a:prstGeom>
          <a:noFill/>
          <a:ln w="9525">
            <a:solidFill>
              <a:schemeClr val="tx1"/>
            </a:solidFill>
            <a:miter lim="800000"/>
            <a:headEnd/>
            <a:tailEnd/>
          </a:ln>
          <a:effectLst/>
        </p:spPr>
        <p:txBody>
          <a:bodyPr wrap="none">
            <a:prstTxWarp prst="textNoShape">
              <a:avLst/>
            </a:prstTxWarp>
          </a:bodyPr>
          <a:lstStyle/>
          <a:p>
            <a:endParaRPr lang="en-US"/>
          </a:p>
        </p:txBody>
      </p:sp>
      <p:grpSp>
        <p:nvGrpSpPr>
          <p:cNvPr id="2" name="Group 7"/>
          <p:cNvGrpSpPr>
            <a:grpSpLocks/>
          </p:cNvGrpSpPr>
          <p:nvPr/>
        </p:nvGrpSpPr>
        <p:grpSpPr bwMode="auto">
          <a:xfrm rot="-1311514">
            <a:off x="2971800" y="3444875"/>
            <a:ext cx="901700" cy="941388"/>
            <a:chOff x="2620" y="1286"/>
            <a:chExt cx="672" cy="702"/>
          </a:xfrm>
        </p:grpSpPr>
        <p:grpSp>
          <p:nvGrpSpPr>
            <p:cNvPr id="3" name="Group 8"/>
            <p:cNvGrpSpPr>
              <a:grpSpLocks/>
            </p:cNvGrpSpPr>
            <p:nvPr/>
          </p:nvGrpSpPr>
          <p:grpSpPr bwMode="auto">
            <a:xfrm>
              <a:off x="2620" y="1286"/>
              <a:ext cx="672" cy="702"/>
              <a:chOff x="2620" y="1286"/>
              <a:chExt cx="672" cy="702"/>
            </a:xfrm>
          </p:grpSpPr>
          <p:sp>
            <p:nvSpPr>
              <p:cNvPr id="21513" name="Oval 9"/>
              <p:cNvSpPr>
                <a:spLocks noChangeArrowheads="1"/>
              </p:cNvSpPr>
              <p:nvPr/>
            </p:nvSpPr>
            <p:spPr bwMode="auto">
              <a:xfrm>
                <a:off x="2620" y="1286"/>
                <a:ext cx="672" cy="702"/>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
            <p:nvSpPr>
              <p:cNvPr id="21514" name="Oval 10"/>
              <p:cNvSpPr>
                <a:spLocks noChangeArrowheads="1"/>
              </p:cNvSpPr>
              <p:nvPr/>
            </p:nvSpPr>
            <p:spPr bwMode="auto">
              <a:xfrm>
                <a:off x="2896" y="1718"/>
                <a:ext cx="126" cy="174"/>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
            <p:nvSpPr>
              <p:cNvPr id="21515" name="Oval 11"/>
              <p:cNvSpPr>
                <a:spLocks noChangeArrowheads="1"/>
              </p:cNvSpPr>
              <p:nvPr/>
            </p:nvSpPr>
            <p:spPr bwMode="auto">
              <a:xfrm>
                <a:off x="2794" y="1476"/>
                <a:ext cx="108" cy="104"/>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sp>
            <p:nvSpPr>
              <p:cNvPr id="21516" name="Oval 12"/>
              <p:cNvSpPr>
                <a:spLocks noChangeArrowheads="1"/>
              </p:cNvSpPr>
              <p:nvPr/>
            </p:nvSpPr>
            <p:spPr bwMode="auto">
              <a:xfrm>
                <a:off x="3016" y="1482"/>
                <a:ext cx="108" cy="104"/>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grpSp>
        <p:sp>
          <p:nvSpPr>
            <p:cNvPr id="21517" name="Freeform 13"/>
            <p:cNvSpPr>
              <a:spLocks/>
            </p:cNvSpPr>
            <p:nvPr/>
          </p:nvSpPr>
          <p:spPr bwMode="auto">
            <a:xfrm flipH="1">
              <a:off x="2998" y="1395"/>
              <a:ext cx="144" cy="79"/>
            </a:xfrm>
            <a:custGeom>
              <a:avLst/>
              <a:gdLst/>
              <a:ahLst/>
              <a:cxnLst>
                <a:cxn ang="0">
                  <a:pos x="0" y="67"/>
                </a:cxn>
                <a:cxn ang="0">
                  <a:pos x="36" y="19"/>
                </a:cxn>
                <a:cxn ang="0">
                  <a:pos x="72" y="1"/>
                </a:cxn>
                <a:cxn ang="0">
                  <a:pos x="120" y="25"/>
                </a:cxn>
                <a:cxn ang="0">
                  <a:pos x="144" y="79"/>
                </a:cxn>
              </a:cxnLst>
              <a:rect l="0" t="0" r="r" b="b"/>
              <a:pathLst>
                <a:path w="144" h="79">
                  <a:moveTo>
                    <a:pt x="0" y="67"/>
                  </a:moveTo>
                  <a:cubicBezTo>
                    <a:pt x="12" y="48"/>
                    <a:pt x="24" y="30"/>
                    <a:pt x="36" y="19"/>
                  </a:cubicBezTo>
                  <a:cubicBezTo>
                    <a:pt x="48" y="8"/>
                    <a:pt x="58" y="0"/>
                    <a:pt x="72" y="1"/>
                  </a:cubicBezTo>
                  <a:cubicBezTo>
                    <a:pt x="86" y="2"/>
                    <a:pt x="108" y="12"/>
                    <a:pt x="120" y="25"/>
                  </a:cubicBezTo>
                  <a:cubicBezTo>
                    <a:pt x="132" y="38"/>
                    <a:pt x="139" y="69"/>
                    <a:pt x="144" y="79"/>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21518" name="Freeform 14"/>
            <p:cNvSpPr>
              <a:spLocks/>
            </p:cNvSpPr>
            <p:nvPr/>
          </p:nvSpPr>
          <p:spPr bwMode="auto">
            <a:xfrm>
              <a:off x="2774" y="1395"/>
              <a:ext cx="144" cy="79"/>
            </a:xfrm>
            <a:custGeom>
              <a:avLst/>
              <a:gdLst/>
              <a:ahLst/>
              <a:cxnLst>
                <a:cxn ang="0">
                  <a:pos x="0" y="67"/>
                </a:cxn>
                <a:cxn ang="0">
                  <a:pos x="36" y="19"/>
                </a:cxn>
                <a:cxn ang="0">
                  <a:pos x="72" y="1"/>
                </a:cxn>
                <a:cxn ang="0">
                  <a:pos x="120" y="25"/>
                </a:cxn>
                <a:cxn ang="0">
                  <a:pos x="144" y="79"/>
                </a:cxn>
              </a:cxnLst>
              <a:rect l="0" t="0" r="r" b="b"/>
              <a:pathLst>
                <a:path w="144" h="79">
                  <a:moveTo>
                    <a:pt x="0" y="67"/>
                  </a:moveTo>
                  <a:cubicBezTo>
                    <a:pt x="12" y="48"/>
                    <a:pt x="24" y="30"/>
                    <a:pt x="36" y="19"/>
                  </a:cubicBezTo>
                  <a:cubicBezTo>
                    <a:pt x="48" y="8"/>
                    <a:pt x="58" y="0"/>
                    <a:pt x="72" y="1"/>
                  </a:cubicBezTo>
                  <a:cubicBezTo>
                    <a:pt x="86" y="2"/>
                    <a:pt x="108" y="12"/>
                    <a:pt x="120" y="25"/>
                  </a:cubicBezTo>
                  <a:cubicBezTo>
                    <a:pt x="132" y="38"/>
                    <a:pt x="139" y="69"/>
                    <a:pt x="144" y="79"/>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21519" name="AutoShape 15"/>
            <p:cNvSpPr>
              <a:spLocks noChangeArrowheads="1"/>
            </p:cNvSpPr>
            <p:nvPr/>
          </p:nvSpPr>
          <p:spPr bwMode="auto">
            <a:xfrm>
              <a:off x="2836" y="1516"/>
              <a:ext cx="27" cy="32"/>
            </a:xfrm>
            <a:prstGeom prst="octagon">
              <a:avLst>
                <a:gd name="adj" fmla="val 29287"/>
              </a:avLst>
            </a:prstGeom>
            <a:solidFill>
              <a:schemeClr val="tx1"/>
            </a:solidFill>
            <a:ln w="28575">
              <a:solidFill>
                <a:srgbClr val="FF0000"/>
              </a:solidFill>
              <a:miter lim="800000"/>
              <a:headEnd/>
              <a:tailEnd/>
            </a:ln>
          </p:spPr>
          <p:txBody>
            <a:bodyPr wrap="none" anchor="ctr">
              <a:prstTxWarp prst="textNoShape">
                <a:avLst/>
              </a:prstTxWarp>
            </a:bodyPr>
            <a:lstStyle/>
            <a:p>
              <a:endParaRPr lang="en-US"/>
            </a:p>
          </p:txBody>
        </p:sp>
        <p:sp>
          <p:nvSpPr>
            <p:cNvPr id="21520" name="AutoShape 16"/>
            <p:cNvSpPr>
              <a:spLocks noChangeArrowheads="1"/>
            </p:cNvSpPr>
            <p:nvPr/>
          </p:nvSpPr>
          <p:spPr bwMode="auto">
            <a:xfrm>
              <a:off x="3056" y="1520"/>
              <a:ext cx="27" cy="32"/>
            </a:xfrm>
            <a:prstGeom prst="octagon">
              <a:avLst>
                <a:gd name="adj" fmla="val 29287"/>
              </a:avLst>
            </a:prstGeom>
            <a:solidFill>
              <a:schemeClr val="tx1"/>
            </a:solidFill>
            <a:ln w="28575">
              <a:solidFill>
                <a:srgbClr val="FF0000"/>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rot="-1316111">
            <a:off x="6308725" y="3475038"/>
            <a:ext cx="914400" cy="849312"/>
            <a:chOff x="7162" y="1611"/>
            <a:chExt cx="2040" cy="2040"/>
          </a:xfrm>
        </p:grpSpPr>
        <p:sp>
          <p:nvSpPr>
            <p:cNvPr id="21522" name="Oval 18"/>
            <p:cNvSpPr>
              <a:spLocks noChangeArrowheads="1"/>
            </p:cNvSpPr>
            <p:nvPr/>
          </p:nvSpPr>
          <p:spPr bwMode="auto">
            <a:xfrm>
              <a:off x="7162" y="1611"/>
              <a:ext cx="2040" cy="2040"/>
            </a:xfrm>
            <a:prstGeom prst="ellipse">
              <a:avLst/>
            </a:prstGeom>
            <a:noFill/>
            <a:ln w="28575">
              <a:solidFill>
                <a:srgbClr val="FFCC00"/>
              </a:solidFill>
              <a:round/>
              <a:headEnd/>
              <a:tailEnd/>
            </a:ln>
          </p:spPr>
          <p:txBody>
            <a:bodyPr>
              <a:prstTxWarp prst="textNoShape">
                <a:avLst/>
              </a:prstTxWarp>
            </a:bodyPr>
            <a:lstStyle/>
            <a:p>
              <a:endParaRPr lang="en-US"/>
            </a:p>
          </p:txBody>
        </p:sp>
        <p:sp>
          <p:nvSpPr>
            <p:cNvPr id="21523" name="Freeform 19"/>
            <p:cNvSpPr>
              <a:spLocks/>
            </p:cNvSpPr>
            <p:nvPr/>
          </p:nvSpPr>
          <p:spPr bwMode="auto">
            <a:xfrm>
              <a:off x="7460" y="2763"/>
              <a:ext cx="1440" cy="620"/>
            </a:xfrm>
            <a:custGeom>
              <a:avLst/>
              <a:gdLst/>
              <a:ahLst/>
              <a:cxnLst>
                <a:cxn ang="0">
                  <a:pos x="10" y="37"/>
                </a:cxn>
                <a:cxn ang="0">
                  <a:pos x="300" y="237"/>
                </a:cxn>
                <a:cxn ang="0">
                  <a:pos x="730" y="337"/>
                </a:cxn>
                <a:cxn ang="0">
                  <a:pos x="1170" y="227"/>
                </a:cxn>
                <a:cxn ang="0">
                  <a:pos x="1420" y="17"/>
                </a:cxn>
                <a:cxn ang="0">
                  <a:pos x="1290" y="327"/>
                </a:cxn>
                <a:cxn ang="0">
                  <a:pos x="950" y="577"/>
                </a:cxn>
                <a:cxn ang="0">
                  <a:pos x="540" y="587"/>
                </a:cxn>
                <a:cxn ang="0">
                  <a:pos x="210" y="387"/>
                </a:cxn>
                <a:cxn ang="0">
                  <a:pos x="10" y="37"/>
                </a:cxn>
              </a:cxnLst>
              <a:rect l="0" t="0" r="r" b="b"/>
              <a:pathLst>
                <a:path w="1440" h="620">
                  <a:moveTo>
                    <a:pt x="10" y="37"/>
                  </a:moveTo>
                  <a:cubicBezTo>
                    <a:pt x="25" y="12"/>
                    <a:pt x="180" y="187"/>
                    <a:pt x="300" y="237"/>
                  </a:cubicBezTo>
                  <a:cubicBezTo>
                    <a:pt x="420" y="287"/>
                    <a:pt x="585" y="339"/>
                    <a:pt x="730" y="337"/>
                  </a:cubicBezTo>
                  <a:cubicBezTo>
                    <a:pt x="875" y="335"/>
                    <a:pt x="1055" y="280"/>
                    <a:pt x="1170" y="227"/>
                  </a:cubicBezTo>
                  <a:cubicBezTo>
                    <a:pt x="1285" y="174"/>
                    <a:pt x="1400" y="0"/>
                    <a:pt x="1420" y="17"/>
                  </a:cubicBezTo>
                  <a:cubicBezTo>
                    <a:pt x="1440" y="34"/>
                    <a:pt x="1368" y="234"/>
                    <a:pt x="1290" y="327"/>
                  </a:cubicBezTo>
                  <a:cubicBezTo>
                    <a:pt x="1212" y="420"/>
                    <a:pt x="1075" y="534"/>
                    <a:pt x="950" y="577"/>
                  </a:cubicBezTo>
                  <a:cubicBezTo>
                    <a:pt x="825" y="620"/>
                    <a:pt x="663" y="619"/>
                    <a:pt x="540" y="587"/>
                  </a:cubicBezTo>
                  <a:cubicBezTo>
                    <a:pt x="417" y="555"/>
                    <a:pt x="298" y="479"/>
                    <a:pt x="210" y="387"/>
                  </a:cubicBezTo>
                  <a:cubicBezTo>
                    <a:pt x="122" y="295"/>
                    <a:pt x="0" y="64"/>
                    <a:pt x="10" y="37"/>
                  </a:cubicBezTo>
                  <a:close/>
                </a:path>
              </a:pathLst>
            </a:custGeom>
            <a:noFill/>
            <a:ln w="28575" cmpd="sng">
              <a:solidFill>
                <a:srgbClr val="FFCC00"/>
              </a:solidFill>
              <a:round/>
              <a:headEnd/>
              <a:tailEnd/>
            </a:ln>
          </p:spPr>
          <p:txBody>
            <a:bodyPr>
              <a:prstTxWarp prst="textNoShape">
                <a:avLst/>
              </a:prstTxWarp>
            </a:bodyPr>
            <a:lstStyle/>
            <a:p>
              <a:endParaRPr lang="en-US"/>
            </a:p>
          </p:txBody>
        </p:sp>
        <p:sp>
          <p:nvSpPr>
            <p:cNvPr id="21524" name="Oval 20"/>
            <p:cNvSpPr>
              <a:spLocks noChangeArrowheads="1"/>
            </p:cNvSpPr>
            <p:nvPr/>
          </p:nvSpPr>
          <p:spPr bwMode="auto">
            <a:xfrm>
              <a:off x="7660" y="2270"/>
              <a:ext cx="380" cy="360"/>
            </a:xfrm>
            <a:prstGeom prst="ellipse">
              <a:avLst/>
            </a:prstGeom>
            <a:noFill/>
            <a:ln w="28575">
              <a:solidFill>
                <a:srgbClr val="FFCC00"/>
              </a:solidFill>
              <a:round/>
              <a:headEnd/>
              <a:tailEnd/>
            </a:ln>
          </p:spPr>
          <p:txBody>
            <a:bodyPr>
              <a:prstTxWarp prst="textNoShape">
                <a:avLst/>
              </a:prstTxWarp>
            </a:bodyPr>
            <a:lstStyle/>
            <a:p>
              <a:endParaRPr lang="en-US"/>
            </a:p>
          </p:txBody>
        </p:sp>
        <p:sp>
          <p:nvSpPr>
            <p:cNvPr id="21525" name="Oval 21"/>
            <p:cNvSpPr>
              <a:spLocks noChangeArrowheads="1"/>
            </p:cNvSpPr>
            <p:nvPr/>
          </p:nvSpPr>
          <p:spPr bwMode="auto">
            <a:xfrm>
              <a:off x="8290" y="2270"/>
              <a:ext cx="380" cy="360"/>
            </a:xfrm>
            <a:prstGeom prst="ellipse">
              <a:avLst/>
            </a:prstGeom>
            <a:noFill/>
            <a:ln w="28575">
              <a:solidFill>
                <a:srgbClr val="FFCC00"/>
              </a:solidFill>
              <a:round/>
              <a:headEnd/>
              <a:tailEnd/>
            </a:ln>
          </p:spPr>
          <p:txBody>
            <a:bodyPr>
              <a:prstTxWarp prst="textNoShape">
                <a:avLst/>
              </a:prstTxWarp>
            </a:bodyPr>
            <a:lstStyle/>
            <a:p>
              <a:endParaRPr lang="en-US"/>
            </a:p>
          </p:txBody>
        </p:sp>
        <p:sp>
          <p:nvSpPr>
            <p:cNvPr id="21526" name="Freeform 22"/>
            <p:cNvSpPr>
              <a:spLocks/>
            </p:cNvSpPr>
            <p:nvPr/>
          </p:nvSpPr>
          <p:spPr bwMode="auto">
            <a:xfrm>
              <a:off x="7570" y="2020"/>
              <a:ext cx="490" cy="260"/>
            </a:xfrm>
            <a:custGeom>
              <a:avLst/>
              <a:gdLst/>
              <a:ahLst/>
              <a:cxnLst>
                <a:cxn ang="0">
                  <a:pos x="490" y="200"/>
                </a:cxn>
                <a:cxn ang="0">
                  <a:pos x="400" y="80"/>
                </a:cxn>
                <a:cxn ang="0">
                  <a:pos x="310" y="10"/>
                </a:cxn>
                <a:cxn ang="0">
                  <a:pos x="200" y="20"/>
                </a:cxn>
                <a:cxn ang="0">
                  <a:pos x="70" y="120"/>
                </a:cxn>
                <a:cxn ang="0">
                  <a:pos x="0" y="260"/>
                </a:cxn>
              </a:cxnLst>
              <a:rect l="0" t="0" r="r" b="b"/>
              <a:pathLst>
                <a:path w="490" h="260">
                  <a:moveTo>
                    <a:pt x="490" y="200"/>
                  </a:moveTo>
                  <a:cubicBezTo>
                    <a:pt x="460" y="156"/>
                    <a:pt x="430" y="112"/>
                    <a:pt x="400" y="80"/>
                  </a:cubicBezTo>
                  <a:cubicBezTo>
                    <a:pt x="370" y="48"/>
                    <a:pt x="343" y="20"/>
                    <a:pt x="310" y="10"/>
                  </a:cubicBezTo>
                  <a:cubicBezTo>
                    <a:pt x="277" y="0"/>
                    <a:pt x="240" y="2"/>
                    <a:pt x="200" y="20"/>
                  </a:cubicBezTo>
                  <a:cubicBezTo>
                    <a:pt x="160" y="38"/>
                    <a:pt x="103" y="80"/>
                    <a:pt x="70" y="120"/>
                  </a:cubicBezTo>
                  <a:cubicBezTo>
                    <a:pt x="37" y="160"/>
                    <a:pt x="18" y="210"/>
                    <a:pt x="0" y="260"/>
                  </a:cubicBezTo>
                </a:path>
              </a:pathLst>
            </a:custGeom>
            <a:noFill/>
            <a:ln w="28575" cmpd="sng">
              <a:solidFill>
                <a:srgbClr val="FFCC00"/>
              </a:solidFill>
              <a:round/>
              <a:headEnd/>
              <a:tailEnd/>
            </a:ln>
          </p:spPr>
          <p:txBody>
            <a:bodyPr>
              <a:prstTxWarp prst="textNoShape">
                <a:avLst/>
              </a:prstTxWarp>
            </a:bodyPr>
            <a:lstStyle/>
            <a:p>
              <a:endParaRPr lang="en-US"/>
            </a:p>
          </p:txBody>
        </p:sp>
        <p:sp>
          <p:nvSpPr>
            <p:cNvPr id="21527" name="Freeform 23"/>
            <p:cNvSpPr>
              <a:spLocks/>
            </p:cNvSpPr>
            <p:nvPr/>
          </p:nvSpPr>
          <p:spPr bwMode="auto">
            <a:xfrm flipH="1">
              <a:off x="8260" y="2020"/>
              <a:ext cx="490" cy="260"/>
            </a:xfrm>
            <a:custGeom>
              <a:avLst/>
              <a:gdLst/>
              <a:ahLst/>
              <a:cxnLst>
                <a:cxn ang="0">
                  <a:pos x="490" y="200"/>
                </a:cxn>
                <a:cxn ang="0">
                  <a:pos x="400" y="80"/>
                </a:cxn>
                <a:cxn ang="0">
                  <a:pos x="310" y="10"/>
                </a:cxn>
                <a:cxn ang="0">
                  <a:pos x="200" y="20"/>
                </a:cxn>
                <a:cxn ang="0">
                  <a:pos x="70" y="120"/>
                </a:cxn>
                <a:cxn ang="0">
                  <a:pos x="0" y="260"/>
                </a:cxn>
              </a:cxnLst>
              <a:rect l="0" t="0" r="r" b="b"/>
              <a:pathLst>
                <a:path w="490" h="260">
                  <a:moveTo>
                    <a:pt x="490" y="200"/>
                  </a:moveTo>
                  <a:cubicBezTo>
                    <a:pt x="460" y="156"/>
                    <a:pt x="430" y="112"/>
                    <a:pt x="400" y="80"/>
                  </a:cubicBezTo>
                  <a:cubicBezTo>
                    <a:pt x="370" y="48"/>
                    <a:pt x="343" y="20"/>
                    <a:pt x="310" y="10"/>
                  </a:cubicBezTo>
                  <a:cubicBezTo>
                    <a:pt x="277" y="0"/>
                    <a:pt x="240" y="2"/>
                    <a:pt x="200" y="20"/>
                  </a:cubicBezTo>
                  <a:cubicBezTo>
                    <a:pt x="160" y="38"/>
                    <a:pt x="103" y="80"/>
                    <a:pt x="70" y="120"/>
                  </a:cubicBezTo>
                  <a:cubicBezTo>
                    <a:pt x="37" y="160"/>
                    <a:pt x="18" y="210"/>
                    <a:pt x="0" y="260"/>
                  </a:cubicBezTo>
                </a:path>
              </a:pathLst>
            </a:custGeom>
            <a:noFill/>
            <a:ln w="28575" cmpd="sng">
              <a:solidFill>
                <a:srgbClr val="FFCC00"/>
              </a:solidFill>
              <a:round/>
              <a:headEnd/>
              <a:tailEnd/>
            </a:ln>
          </p:spPr>
          <p:txBody>
            <a:bodyPr>
              <a:prstTxWarp prst="textNoShape">
                <a:avLst/>
              </a:prstTxWarp>
            </a:bodyPr>
            <a:lstStyle/>
            <a:p>
              <a:endParaRPr lang="en-US"/>
            </a:p>
          </p:txBody>
        </p:sp>
        <p:sp>
          <p:nvSpPr>
            <p:cNvPr id="21528" name="Oval 24"/>
            <p:cNvSpPr>
              <a:spLocks noChangeArrowheads="1"/>
            </p:cNvSpPr>
            <p:nvPr/>
          </p:nvSpPr>
          <p:spPr bwMode="auto">
            <a:xfrm>
              <a:off x="7780" y="2380"/>
              <a:ext cx="143" cy="143"/>
            </a:xfrm>
            <a:prstGeom prst="ellipse">
              <a:avLst/>
            </a:prstGeom>
            <a:noFill/>
            <a:ln w="28575">
              <a:solidFill>
                <a:srgbClr val="FFCC00"/>
              </a:solidFill>
              <a:round/>
              <a:headEnd/>
              <a:tailEnd/>
            </a:ln>
          </p:spPr>
          <p:txBody>
            <a:bodyPr>
              <a:prstTxWarp prst="textNoShape">
                <a:avLst/>
              </a:prstTxWarp>
            </a:bodyPr>
            <a:lstStyle/>
            <a:p>
              <a:endParaRPr lang="en-US"/>
            </a:p>
          </p:txBody>
        </p:sp>
        <p:sp>
          <p:nvSpPr>
            <p:cNvPr id="21529" name="Oval 25"/>
            <p:cNvSpPr>
              <a:spLocks noChangeArrowheads="1"/>
            </p:cNvSpPr>
            <p:nvPr/>
          </p:nvSpPr>
          <p:spPr bwMode="auto">
            <a:xfrm>
              <a:off x="8400" y="2380"/>
              <a:ext cx="143" cy="143"/>
            </a:xfrm>
            <a:prstGeom prst="ellipse">
              <a:avLst/>
            </a:prstGeom>
            <a:noFill/>
            <a:ln w="28575">
              <a:solidFill>
                <a:srgbClr val="FFCC00"/>
              </a:solidFill>
              <a:round/>
              <a:headEnd/>
              <a:tailEnd/>
            </a:ln>
          </p:spPr>
          <p:txBody>
            <a:bodyPr>
              <a:prstTxWarp prst="textNoShape">
                <a:avLst/>
              </a:prstTxWarp>
            </a:bodyPr>
            <a:lstStyle/>
            <a:p>
              <a:endParaRPr lang="en-US"/>
            </a:p>
          </p:txBody>
        </p:sp>
      </p:grpSp>
      <p:grpSp>
        <p:nvGrpSpPr>
          <p:cNvPr id="5" name="Group 26"/>
          <p:cNvGrpSpPr>
            <a:grpSpLocks/>
          </p:cNvGrpSpPr>
          <p:nvPr/>
        </p:nvGrpSpPr>
        <p:grpSpPr bwMode="auto">
          <a:xfrm rot="-430401">
            <a:off x="2971800" y="5440363"/>
            <a:ext cx="820738" cy="838200"/>
            <a:chOff x="5193" y="11372"/>
            <a:chExt cx="2651" cy="2711"/>
          </a:xfrm>
        </p:grpSpPr>
        <p:sp>
          <p:nvSpPr>
            <p:cNvPr id="21531" name="Oval 27"/>
            <p:cNvSpPr>
              <a:spLocks noChangeArrowheads="1"/>
            </p:cNvSpPr>
            <p:nvPr/>
          </p:nvSpPr>
          <p:spPr bwMode="auto">
            <a:xfrm>
              <a:off x="5193" y="11372"/>
              <a:ext cx="2651" cy="2711"/>
            </a:xfrm>
            <a:prstGeom prst="ellipse">
              <a:avLst/>
            </a:prstGeom>
            <a:noFill/>
            <a:ln w="28575">
              <a:solidFill>
                <a:srgbClr val="00FFFF"/>
              </a:solidFill>
              <a:round/>
              <a:headEnd/>
              <a:tailEnd/>
            </a:ln>
          </p:spPr>
          <p:txBody>
            <a:bodyPr>
              <a:prstTxWarp prst="textNoShape">
                <a:avLst/>
              </a:prstTxWarp>
            </a:bodyPr>
            <a:lstStyle/>
            <a:p>
              <a:endParaRPr lang="en-US"/>
            </a:p>
          </p:txBody>
        </p:sp>
        <p:sp>
          <p:nvSpPr>
            <p:cNvPr id="21532" name="Freeform 28"/>
            <p:cNvSpPr>
              <a:spLocks/>
            </p:cNvSpPr>
            <p:nvPr/>
          </p:nvSpPr>
          <p:spPr bwMode="auto">
            <a:xfrm>
              <a:off x="5862" y="13272"/>
              <a:ext cx="1312" cy="348"/>
            </a:xfrm>
            <a:custGeom>
              <a:avLst/>
              <a:gdLst/>
              <a:ahLst/>
              <a:cxnLst>
                <a:cxn ang="0">
                  <a:pos x="0" y="348"/>
                </a:cxn>
                <a:cxn ang="0">
                  <a:pos x="234" y="135"/>
                </a:cxn>
                <a:cxn ang="0">
                  <a:pos x="507" y="29"/>
                </a:cxn>
                <a:cxn ang="0">
                  <a:pos x="779" y="15"/>
                </a:cxn>
                <a:cxn ang="0">
                  <a:pos x="1063" y="118"/>
                </a:cxn>
                <a:cxn ang="0">
                  <a:pos x="1312" y="335"/>
                </a:cxn>
              </a:cxnLst>
              <a:rect l="0" t="0" r="r" b="b"/>
              <a:pathLst>
                <a:path w="1312" h="348">
                  <a:moveTo>
                    <a:pt x="0" y="348"/>
                  </a:moveTo>
                  <a:cubicBezTo>
                    <a:pt x="39" y="312"/>
                    <a:pt x="149" y="188"/>
                    <a:pt x="234" y="135"/>
                  </a:cubicBezTo>
                  <a:cubicBezTo>
                    <a:pt x="318" y="82"/>
                    <a:pt x="416" y="49"/>
                    <a:pt x="507" y="29"/>
                  </a:cubicBezTo>
                  <a:cubicBezTo>
                    <a:pt x="598" y="9"/>
                    <a:pt x="686" y="0"/>
                    <a:pt x="779" y="15"/>
                  </a:cubicBezTo>
                  <a:cubicBezTo>
                    <a:pt x="872" y="30"/>
                    <a:pt x="974" y="65"/>
                    <a:pt x="1063" y="118"/>
                  </a:cubicBezTo>
                  <a:cubicBezTo>
                    <a:pt x="1152" y="171"/>
                    <a:pt x="1260" y="290"/>
                    <a:pt x="1312" y="335"/>
                  </a:cubicBezTo>
                </a:path>
              </a:pathLst>
            </a:custGeom>
            <a:noFill/>
            <a:ln w="28575" cap="flat" cmpd="sng">
              <a:solidFill>
                <a:srgbClr val="00FFFF"/>
              </a:solidFill>
              <a:prstDash val="solid"/>
              <a:round/>
              <a:headEnd/>
              <a:tailEnd/>
            </a:ln>
            <a:effectLst/>
          </p:spPr>
          <p:txBody>
            <a:bodyPr>
              <a:prstTxWarp prst="textNoShape">
                <a:avLst/>
              </a:prstTxWarp>
            </a:bodyPr>
            <a:lstStyle/>
            <a:p>
              <a:endParaRPr lang="en-US"/>
            </a:p>
          </p:txBody>
        </p:sp>
        <p:grpSp>
          <p:nvGrpSpPr>
            <p:cNvPr id="6" name="Group 29"/>
            <p:cNvGrpSpPr>
              <a:grpSpLocks/>
            </p:cNvGrpSpPr>
            <p:nvPr/>
          </p:nvGrpSpPr>
          <p:grpSpPr bwMode="auto">
            <a:xfrm>
              <a:off x="5637" y="11955"/>
              <a:ext cx="773" cy="655"/>
              <a:chOff x="5637" y="11955"/>
              <a:chExt cx="773" cy="655"/>
            </a:xfrm>
          </p:grpSpPr>
          <p:sp>
            <p:nvSpPr>
              <p:cNvPr id="21534" name="Oval 30"/>
              <p:cNvSpPr>
                <a:spLocks noChangeArrowheads="1"/>
              </p:cNvSpPr>
              <p:nvPr/>
            </p:nvSpPr>
            <p:spPr bwMode="auto">
              <a:xfrm>
                <a:off x="5868" y="12207"/>
                <a:ext cx="494" cy="403"/>
              </a:xfrm>
              <a:prstGeom prst="ellipse">
                <a:avLst/>
              </a:prstGeom>
              <a:noFill/>
              <a:ln w="28575">
                <a:solidFill>
                  <a:srgbClr val="00FFFF"/>
                </a:solidFill>
                <a:round/>
                <a:headEnd/>
                <a:tailEnd/>
              </a:ln>
            </p:spPr>
            <p:txBody>
              <a:bodyPr>
                <a:prstTxWarp prst="textNoShape">
                  <a:avLst/>
                </a:prstTxWarp>
              </a:bodyPr>
              <a:lstStyle/>
              <a:p>
                <a:endParaRPr lang="en-US"/>
              </a:p>
            </p:txBody>
          </p:sp>
          <p:sp>
            <p:nvSpPr>
              <p:cNvPr id="21535" name="Oval 31"/>
              <p:cNvSpPr>
                <a:spLocks noChangeArrowheads="1"/>
              </p:cNvSpPr>
              <p:nvPr/>
            </p:nvSpPr>
            <p:spPr bwMode="auto">
              <a:xfrm>
                <a:off x="6059" y="12358"/>
                <a:ext cx="186" cy="190"/>
              </a:xfrm>
              <a:prstGeom prst="ellipse">
                <a:avLst/>
              </a:prstGeom>
              <a:noFill/>
              <a:ln w="28575">
                <a:solidFill>
                  <a:srgbClr val="00FFFF"/>
                </a:solidFill>
                <a:round/>
                <a:headEnd/>
                <a:tailEnd/>
              </a:ln>
            </p:spPr>
            <p:txBody>
              <a:bodyPr>
                <a:prstTxWarp prst="textNoShape">
                  <a:avLst/>
                </a:prstTxWarp>
              </a:bodyPr>
              <a:lstStyle/>
              <a:p>
                <a:endParaRPr lang="en-US"/>
              </a:p>
            </p:txBody>
          </p:sp>
          <p:sp>
            <p:nvSpPr>
              <p:cNvPr id="21536" name="Oval 32"/>
              <p:cNvSpPr>
                <a:spLocks noChangeArrowheads="1"/>
              </p:cNvSpPr>
              <p:nvPr/>
            </p:nvSpPr>
            <p:spPr bwMode="auto">
              <a:xfrm rot="-1148682">
                <a:off x="5637" y="12010"/>
                <a:ext cx="758" cy="356"/>
              </a:xfrm>
              <a:prstGeom prst="ellipse">
                <a:avLst/>
              </a:prstGeom>
              <a:noFill/>
              <a:ln w="28575">
                <a:solidFill>
                  <a:srgbClr val="00FFFF"/>
                </a:solidFill>
                <a:round/>
                <a:headEnd/>
                <a:tailEnd/>
              </a:ln>
              <a:effectLst/>
            </p:spPr>
            <p:txBody>
              <a:bodyPr>
                <a:prstTxWarp prst="textNoShape">
                  <a:avLst/>
                </a:prstTxWarp>
              </a:bodyPr>
              <a:lstStyle/>
              <a:p>
                <a:endParaRPr lang="en-US"/>
              </a:p>
            </p:txBody>
          </p:sp>
          <p:sp>
            <p:nvSpPr>
              <p:cNvPr id="21537" name="Freeform 33"/>
              <p:cNvSpPr>
                <a:spLocks/>
              </p:cNvSpPr>
              <p:nvPr/>
            </p:nvSpPr>
            <p:spPr bwMode="auto">
              <a:xfrm>
                <a:off x="5767" y="12210"/>
                <a:ext cx="643" cy="239"/>
              </a:xfrm>
              <a:custGeom>
                <a:avLst/>
                <a:gdLst/>
                <a:ahLst/>
                <a:cxnLst>
                  <a:cxn ang="0">
                    <a:pos x="643" y="0"/>
                  </a:cxn>
                  <a:cxn ang="0">
                    <a:pos x="463" y="80"/>
                  </a:cxn>
                  <a:cxn ang="0">
                    <a:pos x="218" y="175"/>
                  </a:cxn>
                  <a:cxn ang="0">
                    <a:pos x="0" y="239"/>
                  </a:cxn>
                </a:cxnLst>
                <a:rect l="0" t="0" r="r" b="b"/>
                <a:pathLst>
                  <a:path w="643" h="239">
                    <a:moveTo>
                      <a:pt x="643" y="0"/>
                    </a:moveTo>
                    <a:cubicBezTo>
                      <a:pt x="613" y="12"/>
                      <a:pt x="534" y="51"/>
                      <a:pt x="463" y="80"/>
                    </a:cubicBezTo>
                    <a:cubicBezTo>
                      <a:pt x="392" y="109"/>
                      <a:pt x="295" y="148"/>
                      <a:pt x="218" y="175"/>
                    </a:cubicBezTo>
                    <a:cubicBezTo>
                      <a:pt x="141" y="202"/>
                      <a:pt x="45" y="226"/>
                      <a:pt x="0" y="239"/>
                    </a:cubicBezTo>
                  </a:path>
                </a:pathLst>
              </a:custGeom>
              <a:noFill/>
              <a:ln w="28575" cap="flat" cmpd="sng">
                <a:solidFill>
                  <a:srgbClr val="00FFFF"/>
                </a:solidFill>
                <a:prstDash val="solid"/>
                <a:round/>
                <a:headEnd/>
                <a:tailEnd/>
              </a:ln>
              <a:effectLst/>
            </p:spPr>
            <p:txBody>
              <a:bodyPr>
                <a:prstTxWarp prst="textNoShape">
                  <a:avLst/>
                </a:prstTxWarp>
              </a:bodyPr>
              <a:lstStyle/>
              <a:p>
                <a:endParaRPr lang="en-US"/>
              </a:p>
            </p:txBody>
          </p:sp>
          <p:sp>
            <p:nvSpPr>
              <p:cNvPr id="21538" name="Freeform 34"/>
              <p:cNvSpPr>
                <a:spLocks/>
              </p:cNvSpPr>
              <p:nvPr/>
            </p:nvSpPr>
            <p:spPr bwMode="auto">
              <a:xfrm>
                <a:off x="5718" y="11955"/>
                <a:ext cx="672" cy="328"/>
              </a:xfrm>
              <a:custGeom>
                <a:avLst/>
                <a:gdLst/>
                <a:ahLst/>
                <a:cxnLst>
                  <a:cxn ang="0">
                    <a:pos x="672" y="0"/>
                  </a:cxn>
                  <a:cxn ang="0">
                    <a:pos x="452" y="175"/>
                  </a:cxn>
                  <a:cxn ang="0">
                    <a:pos x="212" y="295"/>
                  </a:cxn>
                  <a:cxn ang="0">
                    <a:pos x="0" y="328"/>
                  </a:cxn>
                </a:cxnLst>
                <a:rect l="0" t="0" r="r" b="b"/>
                <a:pathLst>
                  <a:path w="672" h="328">
                    <a:moveTo>
                      <a:pt x="672" y="0"/>
                    </a:moveTo>
                    <a:cubicBezTo>
                      <a:pt x="635" y="29"/>
                      <a:pt x="529" y="126"/>
                      <a:pt x="452" y="175"/>
                    </a:cubicBezTo>
                    <a:cubicBezTo>
                      <a:pt x="375" y="224"/>
                      <a:pt x="287" y="270"/>
                      <a:pt x="212" y="295"/>
                    </a:cubicBezTo>
                    <a:cubicBezTo>
                      <a:pt x="137" y="320"/>
                      <a:pt x="44" y="321"/>
                      <a:pt x="0" y="328"/>
                    </a:cubicBezTo>
                  </a:path>
                </a:pathLst>
              </a:custGeom>
              <a:noFill/>
              <a:ln w="28575" cap="flat" cmpd="sng">
                <a:solidFill>
                  <a:srgbClr val="00FFFF"/>
                </a:solidFill>
                <a:prstDash val="solid"/>
                <a:round/>
                <a:headEnd/>
                <a:tailEnd/>
              </a:ln>
              <a:effectLst/>
            </p:spPr>
            <p:txBody>
              <a:bodyPr>
                <a:prstTxWarp prst="textNoShape">
                  <a:avLst/>
                </a:prstTxWarp>
              </a:bodyPr>
              <a:lstStyle/>
              <a:p>
                <a:endParaRPr lang="en-US"/>
              </a:p>
            </p:txBody>
          </p:sp>
        </p:grpSp>
        <p:grpSp>
          <p:nvGrpSpPr>
            <p:cNvPr id="7" name="Group 35"/>
            <p:cNvGrpSpPr>
              <a:grpSpLocks/>
            </p:cNvGrpSpPr>
            <p:nvPr/>
          </p:nvGrpSpPr>
          <p:grpSpPr bwMode="auto">
            <a:xfrm flipH="1">
              <a:off x="6587" y="11955"/>
              <a:ext cx="773" cy="655"/>
              <a:chOff x="5637" y="11955"/>
              <a:chExt cx="773" cy="655"/>
            </a:xfrm>
          </p:grpSpPr>
          <p:sp>
            <p:nvSpPr>
              <p:cNvPr id="21540" name="Oval 36"/>
              <p:cNvSpPr>
                <a:spLocks noChangeArrowheads="1"/>
              </p:cNvSpPr>
              <p:nvPr/>
            </p:nvSpPr>
            <p:spPr bwMode="auto">
              <a:xfrm>
                <a:off x="5868" y="12207"/>
                <a:ext cx="494" cy="403"/>
              </a:xfrm>
              <a:prstGeom prst="ellipse">
                <a:avLst/>
              </a:prstGeom>
              <a:noFill/>
              <a:ln w="28575">
                <a:solidFill>
                  <a:srgbClr val="00FFFF"/>
                </a:solidFill>
                <a:round/>
                <a:headEnd/>
                <a:tailEnd/>
              </a:ln>
            </p:spPr>
            <p:txBody>
              <a:bodyPr>
                <a:prstTxWarp prst="textNoShape">
                  <a:avLst/>
                </a:prstTxWarp>
              </a:bodyPr>
              <a:lstStyle/>
              <a:p>
                <a:endParaRPr lang="en-US"/>
              </a:p>
            </p:txBody>
          </p:sp>
          <p:sp>
            <p:nvSpPr>
              <p:cNvPr id="21541" name="Oval 37"/>
              <p:cNvSpPr>
                <a:spLocks noChangeArrowheads="1"/>
              </p:cNvSpPr>
              <p:nvPr/>
            </p:nvSpPr>
            <p:spPr bwMode="auto">
              <a:xfrm>
                <a:off x="6059" y="12358"/>
                <a:ext cx="186" cy="190"/>
              </a:xfrm>
              <a:prstGeom prst="ellipse">
                <a:avLst/>
              </a:prstGeom>
              <a:noFill/>
              <a:ln w="28575">
                <a:solidFill>
                  <a:srgbClr val="00FFFF"/>
                </a:solidFill>
                <a:round/>
                <a:headEnd/>
                <a:tailEnd/>
              </a:ln>
            </p:spPr>
            <p:txBody>
              <a:bodyPr>
                <a:prstTxWarp prst="textNoShape">
                  <a:avLst/>
                </a:prstTxWarp>
              </a:bodyPr>
              <a:lstStyle/>
              <a:p>
                <a:endParaRPr lang="en-US"/>
              </a:p>
            </p:txBody>
          </p:sp>
          <p:sp>
            <p:nvSpPr>
              <p:cNvPr id="21542" name="Oval 38"/>
              <p:cNvSpPr>
                <a:spLocks noChangeArrowheads="1"/>
              </p:cNvSpPr>
              <p:nvPr/>
            </p:nvSpPr>
            <p:spPr bwMode="auto">
              <a:xfrm rot="-1148682">
                <a:off x="5637" y="12010"/>
                <a:ext cx="758" cy="356"/>
              </a:xfrm>
              <a:prstGeom prst="ellipse">
                <a:avLst/>
              </a:prstGeom>
              <a:noFill/>
              <a:ln w="28575">
                <a:solidFill>
                  <a:srgbClr val="00FFFF"/>
                </a:solidFill>
                <a:round/>
                <a:headEnd/>
                <a:tailEnd/>
              </a:ln>
              <a:effectLst/>
            </p:spPr>
            <p:txBody>
              <a:bodyPr>
                <a:prstTxWarp prst="textNoShape">
                  <a:avLst/>
                </a:prstTxWarp>
              </a:bodyPr>
              <a:lstStyle/>
              <a:p>
                <a:endParaRPr lang="en-US"/>
              </a:p>
            </p:txBody>
          </p:sp>
          <p:sp>
            <p:nvSpPr>
              <p:cNvPr id="21543" name="Freeform 39"/>
              <p:cNvSpPr>
                <a:spLocks/>
              </p:cNvSpPr>
              <p:nvPr/>
            </p:nvSpPr>
            <p:spPr bwMode="auto">
              <a:xfrm>
                <a:off x="5767" y="12210"/>
                <a:ext cx="643" cy="239"/>
              </a:xfrm>
              <a:custGeom>
                <a:avLst/>
                <a:gdLst/>
                <a:ahLst/>
                <a:cxnLst>
                  <a:cxn ang="0">
                    <a:pos x="643" y="0"/>
                  </a:cxn>
                  <a:cxn ang="0">
                    <a:pos x="463" y="80"/>
                  </a:cxn>
                  <a:cxn ang="0">
                    <a:pos x="218" y="175"/>
                  </a:cxn>
                  <a:cxn ang="0">
                    <a:pos x="0" y="239"/>
                  </a:cxn>
                </a:cxnLst>
                <a:rect l="0" t="0" r="r" b="b"/>
                <a:pathLst>
                  <a:path w="643" h="239">
                    <a:moveTo>
                      <a:pt x="643" y="0"/>
                    </a:moveTo>
                    <a:cubicBezTo>
                      <a:pt x="613" y="12"/>
                      <a:pt x="534" y="51"/>
                      <a:pt x="463" y="80"/>
                    </a:cubicBezTo>
                    <a:cubicBezTo>
                      <a:pt x="392" y="109"/>
                      <a:pt x="295" y="148"/>
                      <a:pt x="218" y="175"/>
                    </a:cubicBezTo>
                    <a:cubicBezTo>
                      <a:pt x="141" y="202"/>
                      <a:pt x="45" y="226"/>
                      <a:pt x="0" y="239"/>
                    </a:cubicBezTo>
                  </a:path>
                </a:pathLst>
              </a:custGeom>
              <a:noFill/>
              <a:ln w="28575" cap="flat" cmpd="sng">
                <a:solidFill>
                  <a:srgbClr val="00FFFF"/>
                </a:solidFill>
                <a:prstDash val="solid"/>
                <a:round/>
                <a:headEnd/>
                <a:tailEnd/>
              </a:ln>
              <a:effectLst/>
            </p:spPr>
            <p:txBody>
              <a:bodyPr>
                <a:prstTxWarp prst="textNoShape">
                  <a:avLst/>
                </a:prstTxWarp>
              </a:bodyPr>
              <a:lstStyle/>
              <a:p>
                <a:endParaRPr lang="en-US"/>
              </a:p>
            </p:txBody>
          </p:sp>
          <p:sp>
            <p:nvSpPr>
              <p:cNvPr id="21544" name="Freeform 40"/>
              <p:cNvSpPr>
                <a:spLocks/>
              </p:cNvSpPr>
              <p:nvPr/>
            </p:nvSpPr>
            <p:spPr bwMode="auto">
              <a:xfrm>
                <a:off x="5718" y="11955"/>
                <a:ext cx="672" cy="328"/>
              </a:xfrm>
              <a:custGeom>
                <a:avLst/>
                <a:gdLst/>
                <a:ahLst/>
                <a:cxnLst>
                  <a:cxn ang="0">
                    <a:pos x="672" y="0"/>
                  </a:cxn>
                  <a:cxn ang="0">
                    <a:pos x="452" y="175"/>
                  </a:cxn>
                  <a:cxn ang="0">
                    <a:pos x="212" y="295"/>
                  </a:cxn>
                  <a:cxn ang="0">
                    <a:pos x="0" y="328"/>
                  </a:cxn>
                </a:cxnLst>
                <a:rect l="0" t="0" r="r" b="b"/>
                <a:pathLst>
                  <a:path w="672" h="328">
                    <a:moveTo>
                      <a:pt x="672" y="0"/>
                    </a:moveTo>
                    <a:cubicBezTo>
                      <a:pt x="635" y="29"/>
                      <a:pt x="529" y="126"/>
                      <a:pt x="452" y="175"/>
                    </a:cubicBezTo>
                    <a:cubicBezTo>
                      <a:pt x="375" y="224"/>
                      <a:pt x="287" y="270"/>
                      <a:pt x="212" y="295"/>
                    </a:cubicBezTo>
                    <a:cubicBezTo>
                      <a:pt x="137" y="320"/>
                      <a:pt x="44" y="321"/>
                      <a:pt x="0" y="328"/>
                    </a:cubicBezTo>
                  </a:path>
                </a:pathLst>
              </a:custGeom>
              <a:noFill/>
              <a:ln w="28575" cap="flat" cmpd="sng">
                <a:solidFill>
                  <a:srgbClr val="00FFFF"/>
                </a:solidFill>
                <a:prstDash val="solid"/>
                <a:round/>
                <a:headEnd/>
                <a:tailEnd/>
              </a:ln>
              <a:effectLst/>
            </p:spPr>
            <p:txBody>
              <a:bodyPr>
                <a:prstTxWarp prst="textNoShape">
                  <a:avLst/>
                </a:prstTxWarp>
              </a:bodyPr>
              <a:lstStyle/>
              <a:p>
                <a:endParaRPr lang="en-US"/>
              </a:p>
            </p:txBody>
          </p:sp>
        </p:grpSp>
      </p:grpSp>
      <p:sp>
        <p:nvSpPr>
          <p:cNvPr id="21545" name="Oval 41"/>
          <p:cNvSpPr>
            <a:spLocks noChangeArrowheads="1"/>
          </p:cNvSpPr>
          <p:nvPr/>
        </p:nvSpPr>
        <p:spPr bwMode="auto">
          <a:xfrm>
            <a:off x="6781800" y="5459413"/>
            <a:ext cx="914400" cy="838200"/>
          </a:xfrm>
          <a:prstGeom prst="ellipse">
            <a:avLst/>
          </a:prstGeom>
          <a:noFill/>
          <a:ln w="31750">
            <a:solidFill>
              <a:srgbClr val="00FF00"/>
            </a:solidFill>
            <a:miter lim="800000"/>
            <a:headEnd/>
            <a:tailEnd/>
          </a:ln>
          <a:effectLst/>
        </p:spPr>
        <p:txBody>
          <a:bodyPr wrap="none" anchor="ctr">
            <a:prstTxWarp prst="textNoShape">
              <a:avLst/>
            </a:prstTxWarp>
          </a:bodyPr>
          <a:lstStyle/>
          <a:p>
            <a:endParaRPr lang="en-US"/>
          </a:p>
        </p:txBody>
      </p:sp>
      <p:sp>
        <p:nvSpPr>
          <p:cNvPr id="21546" name="Freeform 42"/>
          <p:cNvSpPr>
            <a:spLocks/>
          </p:cNvSpPr>
          <p:nvPr/>
        </p:nvSpPr>
        <p:spPr bwMode="auto">
          <a:xfrm>
            <a:off x="7086600" y="6019800"/>
            <a:ext cx="381000" cy="76200"/>
          </a:xfrm>
          <a:custGeom>
            <a:avLst/>
            <a:gdLst/>
            <a:ahLst/>
            <a:cxnLst>
              <a:cxn ang="0">
                <a:pos x="0" y="0"/>
              </a:cxn>
              <a:cxn ang="0">
                <a:pos x="96" y="48"/>
              </a:cxn>
              <a:cxn ang="0">
                <a:pos x="240" y="0"/>
              </a:cxn>
            </a:cxnLst>
            <a:rect l="0" t="0" r="r" b="b"/>
            <a:pathLst>
              <a:path w="240" h="48">
                <a:moveTo>
                  <a:pt x="0" y="0"/>
                </a:moveTo>
                <a:cubicBezTo>
                  <a:pt x="28" y="24"/>
                  <a:pt x="56" y="48"/>
                  <a:pt x="96" y="48"/>
                </a:cubicBezTo>
                <a:cubicBezTo>
                  <a:pt x="136" y="48"/>
                  <a:pt x="216" y="8"/>
                  <a:pt x="240" y="0"/>
                </a:cubicBezTo>
              </a:path>
            </a:pathLst>
          </a:custGeom>
          <a:noFill/>
          <a:ln w="25400" cap="flat" cmpd="sng">
            <a:solidFill>
              <a:srgbClr val="00FF00"/>
            </a:solidFill>
            <a:prstDash val="solid"/>
            <a:miter lim="800000"/>
            <a:headEnd type="none" w="med" len="med"/>
            <a:tailEnd type="none" w="med" len="med"/>
          </a:ln>
          <a:effectLst/>
        </p:spPr>
        <p:txBody>
          <a:bodyPr wrap="none">
            <a:prstTxWarp prst="textNoShape">
              <a:avLst/>
            </a:prstTxWarp>
          </a:bodyPr>
          <a:lstStyle/>
          <a:p>
            <a:endParaRPr lang="en-US"/>
          </a:p>
        </p:txBody>
      </p:sp>
      <p:sp>
        <p:nvSpPr>
          <p:cNvPr id="21547" name="Oval 43"/>
          <p:cNvSpPr>
            <a:spLocks noChangeArrowheads="1"/>
          </p:cNvSpPr>
          <p:nvPr/>
        </p:nvSpPr>
        <p:spPr bwMode="auto">
          <a:xfrm>
            <a:off x="6900863" y="5759450"/>
            <a:ext cx="255587" cy="101600"/>
          </a:xfrm>
          <a:prstGeom prst="ellipse">
            <a:avLst/>
          </a:prstGeom>
          <a:noFill/>
          <a:ln w="28575">
            <a:solidFill>
              <a:srgbClr val="00FF00"/>
            </a:solidFill>
            <a:miter lim="800000"/>
            <a:headEnd/>
            <a:tailEnd/>
          </a:ln>
          <a:effectLst/>
        </p:spPr>
        <p:txBody>
          <a:bodyPr wrap="none" anchor="ctr">
            <a:prstTxWarp prst="textNoShape">
              <a:avLst/>
            </a:prstTxWarp>
          </a:bodyPr>
          <a:lstStyle/>
          <a:p>
            <a:endParaRPr lang="en-US"/>
          </a:p>
        </p:txBody>
      </p:sp>
      <p:sp>
        <p:nvSpPr>
          <p:cNvPr id="21548" name="Oval 44"/>
          <p:cNvSpPr>
            <a:spLocks noChangeArrowheads="1"/>
          </p:cNvSpPr>
          <p:nvPr/>
        </p:nvSpPr>
        <p:spPr bwMode="auto">
          <a:xfrm>
            <a:off x="7289800" y="5784850"/>
            <a:ext cx="255588" cy="101600"/>
          </a:xfrm>
          <a:prstGeom prst="ellipse">
            <a:avLst/>
          </a:prstGeom>
          <a:noFill/>
          <a:ln w="28575">
            <a:solidFill>
              <a:srgbClr val="00FF00"/>
            </a:solidFill>
            <a:miter lim="800000"/>
            <a:headEnd/>
            <a:tailEnd/>
          </a:ln>
          <a:effectLst/>
        </p:spPr>
        <p:txBody>
          <a:bodyPr wrap="none" anchor="ctr">
            <a:prstTxWarp prst="textNoShape">
              <a:avLst/>
            </a:prstTxWarp>
          </a:bodyPr>
          <a:lstStyle/>
          <a:p>
            <a:endParaRPr lang="en-US"/>
          </a:p>
        </p:txBody>
      </p:sp>
      <p:sp>
        <p:nvSpPr>
          <p:cNvPr id="21549" name="Oval 45"/>
          <p:cNvSpPr>
            <a:spLocks noChangeArrowheads="1"/>
          </p:cNvSpPr>
          <p:nvPr/>
        </p:nvSpPr>
        <p:spPr bwMode="auto">
          <a:xfrm>
            <a:off x="6983413" y="5786438"/>
            <a:ext cx="103187" cy="74612"/>
          </a:xfrm>
          <a:prstGeom prst="ellipse">
            <a:avLst/>
          </a:prstGeom>
          <a:noFill/>
          <a:ln w="28575">
            <a:solidFill>
              <a:srgbClr val="00FF00"/>
            </a:solidFill>
            <a:miter lim="800000"/>
            <a:headEnd/>
            <a:tailEnd/>
          </a:ln>
          <a:effectLst/>
        </p:spPr>
        <p:txBody>
          <a:bodyPr wrap="none" anchor="ctr">
            <a:prstTxWarp prst="textNoShape">
              <a:avLst/>
            </a:prstTxWarp>
          </a:bodyPr>
          <a:lstStyle/>
          <a:p>
            <a:endParaRPr lang="en-US"/>
          </a:p>
        </p:txBody>
      </p:sp>
      <p:sp>
        <p:nvSpPr>
          <p:cNvPr id="21550" name="Oval 46"/>
          <p:cNvSpPr>
            <a:spLocks noChangeArrowheads="1"/>
          </p:cNvSpPr>
          <p:nvPr/>
        </p:nvSpPr>
        <p:spPr bwMode="auto">
          <a:xfrm>
            <a:off x="7378700" y="5803900"/>
            <a:ext cx="88900" cy="82550"/>
          </a:xfrm>
          <a:prstGeom prst="ellipse">
            <a:avLst/>
          </a:prstGeom>
          <a:noFill/>
          <a:ln w="28575">
            <a:solidFill>
              <a:srgbClr val="00FF00"/>
            </a:solidFill>
            <a:miter lim="800000"/>
            <a:headEnd/>
            <a:tailEnd/>
          </a:ln>
          <a:effectLst/>
        </p:spPr>
        <p:txBody>
          <a:bodyPr wrap="none" anchor="ctr">
            <a:prstTxWarp prst="textNoShape">
              <a:avLst/>
            </a:prstTxWarp>
          </a:bodyPr>
          <a:lstStyle/>
          <a:p>
            <a:endParaRPr lang="en-US"/>
          </a:p>
        </p:txBody>
      </p:sp>
      <p:sp>
        <p:nvSpPr>
          <p:cNvPr id="21551" name="Freeform 47"/>
          <p:cNvSpPr>
            <a:spLocks/>
          </p:cNvSpPr>
          <p:nvPr/>
        </p:nvSpPr>
        <p:spPr bwMode="auto">
          <a:xfrm>
            <a:off x="6934200" y="5638800"/>
            <a:ext cx="152400" cy="76200"/>
          </a:xfrm>
          <a:custGeom>
            <a:avLst/>
            <a:gdLst/>
            <a:ahLst/>
            <a:cxnLst>
              <a:cxn ang="0">
                <a:pos x="0" y="48"/>
              </a:cxn>
              <a:cxn ang="0">
                <a:pos x="48" y="0"/>
              </a:cxn>
              <a:cxn ang="0">
                <a:pos x="96" y="48"/>
              </a:cxn>
              <a:cxn ang="0">
                <a:pos x="48" y="0"/>
              </a:cxn>
              <a:cxn ang="0">
                <a:pos x="96" y="48"/>
              </a:cxn>
            </a:cxnLst>
            <a:rect l="0" t="0" r="r" b="b"/>
            <a:pathLst>
              <a:path w="96" h="48">
                <a:moveTo>
                  <a:pt x="0" y="48"/>
                </a:moveTo>
                <a:cubicBezTo>
                  <a:pt x="16" y="24"/>
                  <a:pt x="32" y="0"/>
                  <a:pt x="48" y="0"/>
                </a:cubicBezTo>
                <a:cubicBezTo>
                  <a:pt x="64" y="0"/>
                  <a:pt x="96" y="48"/>
                  <a:pt x="96" y="48"/>
                </a:cubicBezTo>
                <a:cubicBezTo>
                  <a:pt x="96" y="48"/>
                  <a:pt x="48" y="0"/>
                  <a:pt x="48" y="0"/>
                </a:cubicBezTo>
                <a:cubicBezTo>
                  <a:pt x="48" y="0"/>
                  <a:pt x="88" y="40"/>
                  <a:pt x="96" y="48"/>
                </a:cubicBezTo>
              </a:path>
            </a:pathLst>
          </a:custGeom>
          <a:noFill/>
          <a:ln w="28575" cap="flat" cmpd="sng">
            <a:solidFill>
              <a:srgbClr val="00FF00"/>
            </a:solidFill>
            <a:prstDash val="solid"/>
            <a:miter lim="800000"/>
            <a:headEnd type="none" w="med" len="med"/>
            <a:tailEnd type="none" w="med" len="med"/>
          </a:ln>
          <a:effectLst/>
        </p:spPr>
        <p:txBody>
          <a:bodyPr wrap="none">
            <a:prstTxWarp prst="textNoShape">
              <a:avLst/>
            </a:prstTxWarp>
          </a:bodyPr>
          <a:lstStyle/>
          <a:p>
            <a:endParaRPr lang="en-US"/>
          </a:p>
        </p:txBody>
      </p:sp>
      <p:sp>
        <p:nvSpPr>
          <p:cNvPr id="21552" name="Freeform 48"/>
          <p:cNvSpPr>
            <a:spLocks/>
          </p:cNvSpPr>
          <p:nvPr/>
        </p:nvSpPr>
        <p:spPr bwMode="auto">
          <a:xfrm>
            <a:off x="7315200" y="5638800"/>
            <a:ext cx="152400" cy="76200"/>
          </a:xfrm>
          <a:custGeom>
            <a:avLst/>
            <a:gdLst/>
            <a:ahLst/>
            <a:cxnLst>
              <a:cxn ang="0">
                <a:pos x="0" y="48"/>
              </a:cxn>
              <a:cxn ang="0">
                <a:pos x="48" y="0"/>
              </a:cxn>
              <a:cxn ang="0">
                <a:pos x="96" y="48"/>
              </a:cxn>
              <a:cxn ang="0">
                <a:pos x="48" y="0"/>
              </a:cxn>
              <a:cxn ang="0">
                <a:pos x="96" y="48"/>
              </a:cxn>
            </a:cxnLst>
            <a:rect l="0" t="0" r="r" b="b"/>
            <a:pathLst>
              <a:path w="96" h="48">
                <a:moveTo>
                  <a:pt x="0" y="48"/>
                </a:moveTo>
                <a:cubicBezTo>
                  <a:pt x="16" y="24"/>
                  <a:pt x="32" y="0"/>
                  <a:pt x="48" y="0"/>
                </a:cubicBezTo>
                <a:cubicBezTo>
                  <a:pt x="64" y="0"/>
                  <a:pt x="96" y="48"/>
                  <a:pt x="96" y="48"/>
                </a:cubicBezTo>
                <a:cubicBezTo>
                  <a:pt x="96" y="48"/>
                  <a:pt x="48" y="0"/>
                  <a:pt x="48" y="0"/>
                </a:cubicBezTo>
                <a:cubicBezTo>
                  <a:pt x="48" y="0"/>
                  <a:pt x="88" y="40"/>
                  <a:pt x="96" y="48"/>
                </a:cubicBezTo>
              </a:path>
            </a:pathLst>
          </a:custGeom>
          <a:noFill/>
          <a:ln w="28575" cap="flat" cmpd="sng">
            <a:solidFill>
              <a:srgbClr val="00FF00"/>
            </a:solidFill>
            <a:prstDash val="solid"/>
            <a:miter lim="800000"/>
            <a:headEnd type="none" w="med" len="med"/>
            <a:tailEnd type="none" w="med" len="med"/>
          </a:ln>
          <a:effectLst/>
        </p:spPr>
        <p:txBody>
          <a:bodyPr wrap="none">
            <a:prstTxWarp prst="textNoShape">
              <a:avLst/>
            </a:prstTxWarp>
          </a:bodyPr>
          <a:lstStyle/>
          <a:p>
            <a:endParaRPr lang="en-US"/>
          </a:p>
        </p:txBody>
      </p:sp>
      <p:sp>
        <p:nvSpPr>
          <p:cNvPr id="49" name="TextBox 48"/>
          <p:cNvSpPr txBox="1"/>
          <p:nvPr/>
        </p:nvSpPr>
        <p:spPr>
          <a:xfrm>
            <a:off x="533400" y="6451600"/>
            <a:ext cx="2458225" cy="338554"/>
          </a:xfrm>
          <a:prstGeom prst="rect">
            <a:avLst/>
          </a:prstGeom>
          <a:noFill/>
        </p:spPr>
        <p:txBody>
          <a:bodyPr wrap="none" rtlCol="0">
            <a:spAutoFit/>
          </a:bodyPr>
          <a:lstStyle/>
          <a:p>
            <a:r>
              <a:rPr lang="en-US"/>
              <a:t>Slide from Julia Braverman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7">
                                            <p:txEl>
                                              <p:pRg st="7" end="7"/>
                                            </p:txEl>
                                          </p:spTgt>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3.33333E-6 -2.48555E-6 L 0.19167 0.19977 " pathEditMode="relative" rAng="0" ptsTypes="AA">
                                      <p:cBhvr>
                                        <p:cTn id="20" dur="2000" fill="hold"/>
                                        <p:tgtEl>
                                          <p:spTgt spid="5"/>
                                        </p:tgtEl>
                                        <p:attrNameLst>
                                          <p:attrName>ppt_x</p:attrName>
                                          <p:attrName>ppt_y</p:attrName>
                                        </p:attrNameLst>
                                      </p:cBhvr>
                                      <p:rCtr x="96" y="100"/>
                                    </p:animMotion>
                                  </p:childTnLst>
                                </p:cTn>
                              </p:par>
                              <p:par>
                                <p:cTn id="21" presetID="0" presetClass="path" presetSubtype="0" accel="50000" decel="50000" fill="hold" nodeType="withEffect">
                                  <p:stCondLst>
                                    <p:cond delay="0"/>
                                  </p:stCondLst>
                                  <p:childTnLst>
                                    <p:animMotion origin="layout" path="M 0.0 -4.21965E-6 L -0.15 -0.11098 " pathEditMode="relative" rAng="0" ptsTypes="AA">
                                      <p:cBhvr>
                                        <p:cTn id="22" dur="2000" fill="hold"/>
                                        <p:tgtEl>
                                          <p:spTgt spid="4"/>
                                        </p:tgtEl>
                                        <p:attrNameLst>
                                          <p:attrName>ppt_x</p:attrName>
                                          <p:attrName>ppt_y</p:attrName>
                                        </p:attrNameLst>
                                      </p:cBhvr>
                                      <p:rCtr x="-75" y="-55"/>
                                    </p:animMotion>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5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5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5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5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1545" grpId="0" animBg="1"/>
      <p:bldP spid="21546" grpId="0" animBg="1"/>
      <p:bldP spid="21547" grpId="0" animBg="1"/>
      <p:bldP spid="21548" grpId="0" animBg="1"/>
      <p:bldP spid="21549" grpId="0" animBg="1"/>
      <p:bldP spid="21550" grpId="0" animBg="1"/>
      <p:bldP spid="21551" grpId="0" animBg="1"/>
      <p:bldP spid="21552" grpId="0"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3" name="Rectangle 4"/>
          <p:cNvSpPr>
            <a:spLocks noGrp="1" noChangeArrowheads="1"/>
          </p:cNvSpPr>
          <p:nvPr>
            <p:ph type="title"/>
          </p:nvPr>
        </p:nvSpPr>
        <p:spPr/>
        <p:txBody>
          <a:bodyPr/>
          <a:lstStyle/>
          <a:p>
            <a:r>
              <a:rPr lang="en-US"/>
              <a:t>Liscombe et al: ITSpoke Experiment</a:t>
            </a:r>
          </a:p>
        </p:txBody>
      </p:sp>
      <p:sp>
        <p:nvSpPr>
          <p:cNvPr id="138244" name="Rectangle 5"/>
          <p:cNvSpPr>
            <a:spLocks noGrp="1" noChangeArrowheads="1"/>
          </p:cNvSpPr>
          <p:nvPr>
            <p:ph sz="quarter" idx="1"/>
          </p:nvPr>
        </p:nvSpPr>
        <p:spPr/>
        <p:txBody>
          <a:bodyPr/>
          <a:lstStyle/>
          <a:p>
            <a:pPr>
              <a:lnSpc>
                <a:spcPct val="90000"/>
              </a:lnSpc>
            </a:pPr>
            <a:r>
              <a:rPr lang="en-US"/>
              <a:t>Human-Human Corpus</a:t>
            </a:r>
          </a:p>
          <a:p>
            <a:pPr>
              <a:lnSpc>
                <a:spcPct val="90000"/>
              </a:lnSpc>
            </a:pPr>
            <a:r>
              <a:rPr lang="en-US"/>
              <a:t>AdaBoost(C4.5) 90/10 split in </a:t>
            </a:r>
            <a:r>
              <a:rPr lang="en-US" sz="2000"/>
              <a:t>WEKA</a:t>
            </a:r>
          </a:p>
          <a:p>
            <a:pPr>
              <a:lnSpc>
                <a:spcPct val="90000"/>
              </a:lnSpc>
            </a:pPr>
            <a:r>
              <a:rPr lang="en-US"/>
              <a:t>Classes:</a:t>
            </a:r>
            <a:r>
              <a:rPr lang="en-US" i="1"/>
              <a:t> Uncertain</a:t>
            </a:r>
            <a:r>
              <a:rPr lang="en-US"/>
              <a:t> vs </a:t>
            </a:r>
            <a:r>
              <a:rPr lang="en-US" i="1"/>
              <a:t>Certain</a:t>
            </a:r>
            <a:r>
              <a:rPr lang="en-US"/>
              <a:t> vs </a:t>
            </a:r>
            <a:r>
              <a:rPr lang="en-US" i="1"/>
              <a:t>Neutral</a:t>
            </a:r>
          </a:p>
          <a:p>
            <a:pPr>
              <a:lnSpc>
                <a:spcPct val="90000"/>
              </a:lnSpc>
            </a:pPr>
            <a:r>
              <a:rPr lang="en-US"/>
              <a:t>Results:</a:t>
            </a:r>
          </a:p>
        </p:txBody>
      </p:sp>
      <p:sp>
        <p:nvSpPr>
          <p:cNvPr id="138242" name="Footer Placeholder 3"/>
          <p:cNvSpPr>
            <a:spLocks noGrp="1"/>
          </p:cNvSpPr>
          <p:nvPr>
            <p:ph type="ftr" sz="quarter" idx="11"/>
          </p:nvPr>
        </p:nvSpPr>
        <p:spPr>
          <a:xfrm>
            <a:off x="0" y="6477000"/>
            <a:ext cx="3581400" cy="381000"/>
          </a:xfrm>
          <a:noFill/>
        </p:spPr>
        <p:txBody>
          <a:bodyPr/>
          <a:lstStyle/>
          <a:p>
            <a:r>
              <a:rPr lang="en-US" sz="1400"/>
              <a:t>Slide from Jackson Liscombe</a:t>
            </a:r>
          </a:p>
        </p:txBody>
      </p:sp>
      <p:graphicFrame>
        <p:nvGraphicFramePr>
          <p:cNvPr id="1535004" name="Group 28"/>
          <p:cNvGraphicFramePr>
            <a:graphicFrameLocks noGrp="1"/>
          </p:cNvGraphicFramePr>
          <p:nvPr/>
        </p:nvGraphicFramePr>
        <p:xfrm>
          <a:off x="3048000" y="3665538"/>
          <a:ext cx="4419600" cy="1355726"/>
        </p:xfrm>
        <a:graphic>
          <a:graphicData uri="http://schemas.openxmlformats.org/drawingml/2006/table">
            <a:tbl>
              <a:tblPr/>
              <a:tblGrid>
                <a:gridCol w="2438400"/>
                <a:gridCol w="1981200"/>
              </a:tblGrid>
              <a:tr h="4524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charset="2"/>
                        <a:buNone/>
                        <a:tabLst/>
                      </a:pPr>
                      <a:r>
                        <a:rPr kumimoji="0" lang="en-US" sz="1800" b="1" i="0" u="none" strike="noStrike" cap="none" normalizeH="0" baseline="0">
                          <a:ln>
                            <a:noFill/>
                          </a:ln>
                          <a:solidFill>
                            <a:srgbClr val="5400A8"/>
                          </a:solidFill>
                          <a:effectLst/>
                          <a:latin typeface="Tahoma" charset="0"/>
                        </a:rPr>
                        <a:t>Features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charset="2"/>
                        <a:buNone/>
                        <a:tabLst/>
                      </a:pPr>
                      <a:r>
                        <a:rPr kumimoji="0" lang="en-US" sz="1800" b="1" i="0" u="none" strike="noStrike" cap="none" normalizeH="0" baseline="0">
                          <a:ln>
                            <a:noFill/>
                          </a:ln>
                          <a:solidFill>
                            <a:srgbClr val="5400A8"/>
                          </a:solidFill>
                          <a:effectLst/>
                          <a:latin typeface="Tahoma" charset="0"/>
                        </a:rPr>
                        <a:t>Accuracy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charset="2"/>
                        <a:buNone/>
                        <a:tabLst/>
                      </a:pPr>
                      <a:r>
                        <a:rPr kumimoji="0" lang="en-US" sz="1800" b="0" i="0" u="none" strike="noStrike" cap="none" normalizeH="0" baseline="0">
                          <a:ln>
                            <a:noFill/>
                          </a:ln>
                          <a:solidFill>
                            <a:srgbClr val="5400A8"/>
                          </a:solidFill>
                          <a:effectLst/>
                          <a:latin typeface="Tahoma" charset="0"/>
                        </a:rPr>
                        <a:t>Baseline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charset="2"/>
                        <a:buNone/>
                        <a:tabLst/>
                      </a:pPr>
                      <a:r>
                        <a:rPr kumimoji="0" lang="en-US" sz="1800" b="0" i="0" u="none" strike="noStrike" cap="none" normalizeH="0" baseline="0">
                          <a:ln>
                            <a:noFill/>
                          </a:ln>
                          <a:solidFill>
                            <a:srgbClr val="5400A8"/>
                          </a:solidFill>
                          <a:effectLst/>
                          <a:latin typeface="Tahoma" charset="0"/>
                        </a:rPr>
                        <a:t>66%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charset="2"/>
                        <a:buNone/>
                        <a:tabLst/>
                      </a:pPr>
                      <a:r>
                        <a:rPr kumimoji="0" lang="en-US" sz="1800" b="0" i="0" u="none" strike="noStrike" cap="none" normalizeH="0" baseline="0">
                          <a:ln>
                            <a:noFill/>
                          </a:ln>
                          <a:solidFill>
                            <a:srgbClr val="5400A8"/>
                          </a:solidFill>
                          <a:effectLst/>
                          <a:latin typeface="Tahoma" charset="0"/>
                        </a:rPr>
                        <a:t>Acoustic-prosodic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charset="2"/>
                        <a:buNone/>
                        <a:tabLst/>
                      </a:pPr>
                      <a:r>
                        <a:rPr kumimoji="0" lang="en-US" sz="1800" b="0" i="0" u="none" strike="noStrike" cap="none" normalizeH="0" baseline="0">
                          <a:ln>
                            <a:noFill/>
                          </a:ln>
                          <a:solidFill>
                            <a:srgbClr val="5400A8"/>
                          </a:solidFill>
                          <a:effectLst/>
                          <a:latin typeface="Tahoma" charset="0"/>
                        </a:rPr>
                        <a:t>75%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1168400" y="558800"/>
            <a:ext cx="184666" cy="338554"/>
          </a:xfrm>
          <a:prstGeom prst="rect">
            <a:avLst/>
          </a:prstGeom>
          <a:noFill/>
        </p:spPr>
        <p:txBody>
          <a:bodyPr wrap="none" rtlCol="0">
            <a:spAutoFit/>
          </a:bodyPr>
          <a:lstStyle/>
          <a:p>
            <a:endParaRPr lang="en-US"/>
          </a:p>
        </p:txBody>
      </p:sp>
    </p:spTree>
  </p:cSld>
  <p:clrMapOvr>
    <a:masterClrMapping/>
  </p:clrMapOvr>
  <p:transition advTm="42912"/>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Scherer summaries re: Prosodic features</a:t>
            </a:r>
          </a:p>
        </p:txBody>
      </p:sp>
      <p:pic>
        <p:nvPicPr>
          <p:cNvPr id="6" name="Content Placeholder 5" descr="scherer1.tiff"/>
          <p:cNvPicPr>
            <a:picLocks noGrp="1" noChangeAspect="1"/>
          </p:cNvPicPr>
          <p:nvPr>
            <p:ph sz="quarter" idx="1"/>
          </p:nvPr>
        </p:nvPicPr>
        <p:blipFill>
          <a:blip r:embed="rId2"/>
          <a:srcRect t="-92289" b="-92289"/>
          <a:stretch>
            <a:fillRect/>
          </a:stretch>
        </p:blipFill>
        <p:spPr>
          <a:xfrm>
            <a:off x="0" y="838200"/>
            <a:ext cx="8686800" cy="5109882"/>
          </a:xfrm>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Juslin and Laukka metastudy</a:t>
            </a:r>
          </a:p>
        </p:txBody>
      </p:sp>
      <p:pic>
        <p:nvPicPr>
          <p:cNvPr id="4" name="Content Placeholder 3" descr="juslin1.tiff"/>
          <p:cNvPicPr>
            <a:picLocks noGrp="1" noChangeAspect="1"/>
          </p:cNvPicPr>
          <p:nvPr>
            <p:ph sz="quarter" idx="1"/>
          </p:nvPr>
        </p:nvPicPr>
        <p:blipFill>
          <a:blip r:embed="rId2"/>
          <a:srcRect t="-1494" b="-1494"/>
          <a:stretch>
            <a:fillRect/>
          </a:stretch>
        </p:blipFill>
        <p:spPr>
          <a:xfrm>
            <a:off x="304800" y="1447800"/>
            <a:ext cx="8679180" cy="5105400"/>
          </a:xfr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uslin2.tiff"/>
          <p:cNvPicPr>
            <a:picLocks noGrp="1" noChangeAspect="1"/>
          </p:cNvPicPr>
          <p:nvPr>
            <p:ph sz="quarter" idx="1"/>
          </p:nvPr>
        </p:nvPicPr>
        <p:blipFill>
          <a:blip r:embed="rId2"/>
          <a:srcRect t="-309082" b="-309082"/>
          <a:stretch>
            <a:fillRect/>
          </a:stretch>
        </p:blipFill>
        <p:spPr>
          <a:xfrm>
            <a:off x="152400" y="-1981200"/>
            <a:ext cx="10881359" cy="6400800"/>
          </a:xfrm>
        </p:spPr>
      </p:pic>
      <p:pic>
        <p:nvPicPr>
          <p:cNvPr id="5" name="Picture 4" descr="juslin3.tiff"/>
          <p:cNvPicPr>
            <a:picLocks noChangeAspect="1"/>
          </p:cNvPicPr>
          <p:nvPr/>
        </p:nvPicPr>
        <p:blipFill>
          <a:blip r:embed="rId3"/>
          <a:stretch>
            <a:fillRect/>
          </a:stretch>
        </p:blipFill>
        <p:spPr>
          <a:xfrm>
            <a:off x="76200" y="1600200"/>
            <a:ext cx="9144000" cy="4797657"/>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uslin5.tiff"/>
          <p:cNvPicPr>
            <a:picLocks noGrp="1" noChangeAspect="1"/>
          </p:cNvPicPr>
          <p:nvPr>
            <p:ph sz="quarter" idx="1"/>
          </p:nvPr>
        </p:nvPicPr>
        <p:blipFill>
          <a:blip r:embed="rId2"/>
          <a:srcRect t="-49210" b="-49210"/>
          <a:stretch>
            <a:fillRect/>
          </a:stretch>
        </p:blipFill>
        <p:spPr>
          <a:xfrm>
            <a:off x="457200" y="-914400"/>
            <a:ext cx="7772400" cy="4572000"/>
          </a:xfrm>
        </p:spPr>
      </p:pic>
      <p:pic>
        <p:nvPicPr>
          <p:cNvPr id="5" name="Picture 4" descr="juslin6.tiff"/>
          <p:cNvPicPr>
            <a:picLocks noChangeAspect="1"/>
          </p:cNvPicPr>
          <p:nvPr/>
        </p:nvPicPr>
        <p:blipFill>
          <a:blip r:embed="rId3"/>
          <a:stretch>
            <a:fillRect/>
          </a:stretch>
        </p:blipFill>
        <p:spPr>
          <a:xfrm>
            <a:off x="381000" y="2590800"/>
            <a:ext cx="9144000" cy="385539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Mood and Medical issues: 6 case studies</a:t>
            </a:r>
          </a:p>
        </p:txBody>
      </p:sp>
      <p:sp>
        <p:nvSpPr>
          <p:cNvPr id="3" name="Content Placeholder 2"/>
          <p:cNvSpPr>
            <a:spLocks noGrp="1"/>
          </p:cNvSpPr>
          <p:nvPr>
            <p:ph sz="quarter" idx="1"/>
          </p:nvPr>
        </p:nvSpPr>
        <p:spPr/>
        <p:txBody>
          <a:bodyPr/>
          <a:lstStyle/>
          <a:p>
            <a:r>
              <a:rPr lang="en-US"/>
              <a:t>Depression</a:t>
            </a:r>
          </a:p>
          <a:p>
            <a:pPr lvl="1"/>
            <a:r>
              <a:rPr lang="en-US"/>
              <a:t>Stirman and Pennebaker: Suicidal Poets</a:t>
            </a:r>
          </a:p>
          <a:p>
            <a:pPr lvl="1"/>
            <a:r>
              <a:rPr lang="en-US"/>
              <a:t>Rude et al. Depression in College Freshman</a:t>
            </a:r>
          </a:p>
          <a:p>
            <a:pPr lvl="1"/>
            <a:r>
              <a:rPr lang="en-US"/>
              <a:t>Ramirez-Esparza et al: Depression in English vs. Spanish</a:t>
            </a:r>
          </a:p>
          <a:p>
            <a:r>
              <a:rPr lang="en-US"/>
              <a:t>Trauma</a:t>
            </a:r>
          </a:p>
          <a:p>
            <a:pPr lvl="1"/>
            <a:r>
              <a:rPr lang="en-US"/>
              <a:t>Cohn, Mehl, Pennebaker</a:t>
            </a:r>
          </a:p>
          <a:p>
            <a:r>
              <a:rPr lang="en-US"/>
              <a:t>Alzheimers</a:t>
            </a:r>
          </a:p>
          <a:p>
            <a:pPr lvl="1"/>
            <a:r>
              <a:rPr lang="en-US"/>
              <a:t>Garrod et al. 2005</a:t>
            </a:r>
          </a:p>
          <a:p>
            <a:pPr lvl="1"/>
            <a:r>
              <a:rPr lang="en-US"/>
              <a:t>Lancashire and Hirst 2009</a:t>
            </a:r>
          </a:p>
          <a:p>
            <a:pPr lvl="1"/>
            <a:endParaRPr lang="en-US"/>
          </a:p>
          <a:p>
            <a:endParaRPr lang="en-US"/>
          </a:p>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3 studies on Depression</a:t>
            </a:r>
          </a:p>
        </p:txBody>
      </p:sp>
      <p:sp>
        <p:nvSpPr>
          <p:cNvPr id="3" name="Content Placeholder 2"/>
          <p:cNvSpPr>
            <a:spLocks noGrp="1"/>
          </p:cNvSpPr>
          <p:nvPr>
            <p:ph sz="quarter" idx="1"/>
          </p:nvPr>
        </p:nvSpPr>
        <p:spPr/>
        <p:txBody>
          <a:bodyP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Stirman and Pennebaker</a:t>
            </a:r>
          </a:p>
        </p:txBody>
      </p:sp>
      <p:sp>
        <p:nvSpPr>
          <p:cNvPr id="3" name="Content Placeholder 2"/>
          <p:cNvSpPr>
            <a:spLocks noGrp="1"/>
          </p:cNvSpPr>
          <p:nvPr>
            <p:ph sz="quarter" idx="1"/>
          </p:nvPr>
        </p:nvSpPr>
        <p:spPr/>
        <p:txBody>
          <a:bodyPr/>
          <a:lstStyle/>
          <a:p>
            <a:r>
              <a:rPr lang="en-US"/>
              <a:t>Suicidal poets</a:t>
            </a:r>
          </a:p>
          <a:p>
            <a:r>
              <a:rPr lang="en-US"/>
              <a:t>300 poems from early, middle, late periods of</a:t>
            </a:r>
          </a:p>
          <a:p>
            <a:pPr lvl="1"/>
            <a:r>
              <a:rPr lang="en-US"/>
              <a:t>9 suicidal poets</a:t>
            </a:r>
          </a:p>
          <a:p>
            <a:pPr lvl="1"/>
            <a:r>
              <a:rPr lang="en-US"/>
              <a:t>9 non-suicidal poets</a:t>
            </a:r>
          </a:p>
          <a:p>
            <a:pPr lvl="1"/>
            <a:endParaRPr lang="en-US"/>
          </a:p>
          <a:p>
            <a:pPr lvl="1"/>
            <a:endParaRPr lang="en-US"/>
          </a:p>
          <a:p>
            <a:pPr lvl="1"/>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Stirman and Pennebaker:</a:t>
            </a:r>
            <a:br>
              <a:rPr lang="en-US"/>
            </a:br>
            <a:r>
              <a:rPr lang="en-US"/>
              <a:t>2 models</a:t>
            </a:r>
          </a:p>
        </p:txBody>
      </p:sp>
      <p:sp>
        <p:nvSpPr>
          <p:cNvPr id="3" name="Content Placeholder 2"/>
          <p:cNvSpPr>
            <a:spLocks noGrp="1"/>
          </p:cNvSpPr>
          <p:nvPr>
            <p:ph sz="quarter" idx="1"/>
          </p:nvPr>
        </p:nvSpPr>
        <p:spPr/>
        <p:txBody>
          <a:bodyPr/>
          <a:lstStyle/>
          <a:p>
            <a:r>
              <a:rPr lang="en-US"/>
              <a:t>Durkheim disengagement model:</a:t>
            </a:r>
          </a:p>
          <a:p>
            <a:pPr lvl="1"/>
            <a:r>
              <a:rPr lang="en-US"/>
              <a:t>suicidal individual has failed to integrate into society sufficiently, is detached from social life</a:t>
            </a:r>
          </a:p>
          <a:p>
            <a:pPr lvl="1"/>
            <a:r>
              <a:rPr lang="en-US"/>
              <a:t>detach from the source of their pain, withdraw from social relationships, become more self-oriented</a:t>
            </a:r>
          </a:p>
          <a:p>
            <a:pPr lvl="1"/>
            <a:r>
              <a:rPr lang="en-US"/>
              <a:t>prediction:</a:t>
            </a:r>
          </a:p>
          <a:p>
            <a:pPr lvl="2"/>
            <a:r>
              <a:rPr lang="en-US"/>
              <a:t>more self-reference, less group references</a:t>
            </a:r>
          </a:p>
          <a:p>
            <a:r>
              <a:rPr lang="en-US"/>
              <a:t>Hopelessness model:</a:t>
            </a:r>
          </a:p>
          <a:p>
            <a:pPr lvl="1"/>
            <a:r>
              <a:rPr lang="en-US"/>
              <a:t>Suicide takes place during extended periods of sadness and desperation, pervasive feelings of helplessness, thoughts of death</a:t>
            </a:r>
          </a:p>
          <a:p>
            <a:pPr lvl="1"/>
            <a:r>
              <a:rPr lang="en-US"/>
              <a:t>prediction:</a:t>
            </a:r>
          </a:p>
          <a:p>
            <a:pPr lvl="2"/>
            <a:r>
              <a:rPr lang="en-US"/>
              <a:t>more negative emotion, fewer positive, more refs to death</a:t>
            </a:r>
          </a:p>
          <a:p>
            <a:pPr lvl="1"/>
            <a:endParaRPr lang="en-US"/>
          </a:p>
          <a:p>
            <a:pPr lvl="1"/>
            <a:endParaRPr lang="en-US"/>
          </a:p>
          <a:p>
            <a:pPr lvl="1"/>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Methods</a:t>
            </a:r>
          </a:p>
        </p:txBody>
      </p:sp>
      <p:sp>
        <p:nvSpPr>
          <p:cNvPr id="3" name="Content Placeholder 2"/>
          <p:cNvSpPr>
            <a:spLocks noGrp="1"/>
          </p:cNvSpPr>
          <p:nvPr>
            <p:ph sz="quarter" idx="1"/>
          </p:nvPr>
        </p:nvSpPr>
        <p:spPr/>
        <p:txBody>
          <a:bodyPr/>
          <a:lstStyle/>
          <a:p>
            <a:r>
              <a:rPr lang="en-US"/>
              <a:t>156 poems from 9 poets who</a:t>
            </a:r>
          </a:p>
          <a:p>
            <a:pPr lvl="1"/>
            <a:r>
              <a:rPr lang="en-US"/>
              <a:t>committed suicide</a:t>
            </a:r>
          </a:p>
          <a:p>
            <a:pPr lvl="1"/>
            <a:r>
              <a:rPr lang="en-US"/>
              <a:t>published, well-known</a:t>
            </a:r>
          </a:p>
          <a:p>
            <a:pPr lvl="1"/>
            <a:r>
              <a:rPr lang="en-US"/>
              <a:t>in English</a:t>
            </a:r>
          </a:p>
          <a:p>
            <a:pPr lvl="1"/>
            <a:r>
              <a:rPr lang="en-US"/>
              <a:t>have written within 1 year of commmiting suicide</a:t>
            </a:r>
          </a:p>
          <a:p>
            <a:r>
              <a:rPr lang="en-US"/>
              <a:t>Control poets matched for nationality, education, sex, era.</a:t>
            </a:r>
          </a:p>
          <a:p>
            <a:pPr lvl="1"/>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E65AD560-E9A1-E34A-AEF0-0947BDEB4397}" type="slidenum">
              <a:rPr lang="en-US"/>
              <a:pPr/>
              <a:t>7</a:t>
            </a:fld>
            <a:endParaRPr lang="en-US"/>
          </a:p>
        </p:txBody>
      </p:sp>
      <p:sp>
        <p:nvSpPr>
          <p:cNvPr id="562178" name="Rectangle 2"/>
          <p:cNvSpPr>
            <a:spLocks noGrp="1" noChangeArrowheads="1"/>
          </p:cNvSpPr>
          <p:nvPr>
            <p:ph type="title"/>
          </p:nvPr>
        </p:nvSpPr>
        <p:spPr>
          <a:xfrm>
            <a:off x="0" y="0"/>
            <a:ext cx="8839200" cy="1143000"/>
          </a:xfrm>
        </p:spPr>
        <p:txBody>
          <a:bodyPr/>
          <a:lstStyle/>
          <a:p>
            <a:r>
              <a:rPr lang="en-US" sz="3600"/>
              <a:t>Image from Russell 1997</a:t>
            </a:r>
            <a:endParaRPr lang="en-US"/>
          </a:p>
        </p:txBody>
      </p:sp>
      <p:pic>
        <p:nvPicPr>
          <p:cNvPr id="562180" name="Picture 4" descr="Picture 9"/>
          <p:cNvPicPr>
            <a:picLocks noChangeAspect="1" noChangeArrowheads="1"/>
          </p:cNvPicPr>
          <p:nvPr/>
        </p:nvPicPr>
        <p:blipFill>
          <a:blip r:embed="rId3"/>
          <a:srcRect/>
          <a:stretch>
            <a:fillRect/>
          </a:stretch>
        </p:blipFill>
        <p:spPr bwMode="auto">
          <a:xfrm>
            <a:off x="1828800" y="1143000"/>
            <a:ext cx="5060950" cy="5181600"/>
          </a:xfrm>
          <a:prstGeom prst="rect">
            <a:avLst/>
          </a:prstGeom>
          <a:noFill/>
        </p:spPr>
      </p:pic>
      <p:grpSp>
        <p:nvGrpSpPr>
          <p:cNvPr id="2" name="Group 15"/>
          <p:cNvGrpSpPr>
            <a:grpSpLocks/>
          </p:cNvGrpSpPr>
          <p:nvPr/>
        </p:nvGrpSpPr>
        <p:grpSpPr bwMode="auto">
          <a:xfrm>
            <a:off x="228600" y="3886200"/>
            <a:ext cx="8153400" cy="1066800"/>
            <a:chOff x="144" y="2448"/>
            <a:chExt cx="5136" cy="672"/>
          </a:xfrm>
        </p:grpSpPr>
        <p:sp>
          <p:nvSpPr>
            <p:cNvPr id="562182" name="Line 6"/>
            <p:cNvSpPr>
              <a:spLocks noChangeShapeType="1"/>
            </p:cNvSpPr>
            <p:nvPr/>
          </p:nvSpPr>
          <p:spPr bwMode="auto">
            <a:xfrm>
              <a:off x="240" y="2736"/>
              <a:ext cx="5040" cy="0"/>
            </a:xfrm>
            <a:prstGeom prst="line">
              <a:avLst/>
            </a:prstGeom>
            <a:noFill/>
            <a:ln w="76200">
              <a:solidFill>
                <a:schemeClr val="accent1"/>
              </a:solidFill>
              <a:round/>
              <a:headEnd/>
              <a:tailEnd/>
            </a:ln>
          </p:spPr>
          <p:txBody>
            <a:bodyPr wrap="none" anchor="ctr">
              <a:prstTxWarp prst="textNoShape">
                <a:avLst/>
              </a:prstTxWarp>
            </a:bodyPr>
            <a:lstStyle/>
            <a:p>
              <a:endParaRPr lang="en-US"/>
            </a:p>
          </p:txBody>
        </p:sp>
        <p:sp>
          <p:nvSpPr>
            <p:cNvPr id="562184" name="Text Box 8"/>
            <p:cNvSpPr txBox="1">
              <a:spLocks noChangeArrowheads="1"/>
            </p:cNvSpPr>
            <p:nvPr/>
          </p:nvSpPr>
          <p:spPr bwMode="auto">
            <a:xfrm>
              <a:off x="144" y="2448"/>
              <a:ext cx="864" cy="21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000000"/>
                  </a:solidFill>
                  <a:effectLst>
                    <a:outerShdw blurRad="38100" dist="38100" dir="2700000" algn="tl">
                      <a:srgbClr val="000000"/>
                    </a:outerShdw>
                  </a:effectLst>
                </a:rPr>
                <a:t>valence</a:t>
              </a:r>
            </a:p>
          </p:txBody>
        </p:sp>
        <p:sp>
          <p:nvSpPr>
            <p:cNvPr id="562185" name="Text Box 9"/>
            <p:cNvSpPr txBox="1">
              <a:spLocks noChangeArrowheads="1"/>
            </p:cNvSpPr>
            <p:nvPr/>
          </p:nvSpPr>
          <p:spPr bwMode="auto">
            <a:xfrm>
              <a:off x="326" y="2615"/>
              <a:ext cx="233" cy="480"/>
            </a:xfrm>
            <a:prstGeom prst="rect">
              <a:avLst/>
            </a:prstGeom>
            <a:noFill/>
            <a:ln w="9525">
              <a:noFill/>
              <a:miter lim="800000"/>
              <a:headEnd/>
              <a:tailEnd/>
            </a:ln>
          </p:spPr>
          <p:txBody>
            <a:bodyPr wrap="none">
              <a:prstTxWarp prst="textNoShape">
                <a:avLst/>
              </a:prstTxWarp>
              <a:spAutoFit/>
            </a:bodyPr>
            <a:lstStyle/>
            <a:p>
              <a:r>
                <a:rPr lang="en-GB" sz="4400">
                  <a:solidFill>
                    <a:srgbClr val="000000"/>
                  </a:solidFill>
                </a:rPr>
                <a:t>-</a:t>
              </a:r>
              <a:endParaRPr lang="en-GB">
                <a:solidFill>
                  <a:srgbClr val="000000"/>
                </a:solidFill>
              </a:endParaRPr>
            </a:p>
          </p:txBody>
        </p:sp>
        <p:sp>
          <p:nvSpPr>
            <p:cNvPr id="562186" name="Text Box 10"/>
            <p:cNvSpPr txBox="1">
              <a:spLocks noChangeArrowheads="1"/>
            </p:cNvSpPr>
            <p:nvPr/>
          </p:nvSpPr>
          <p:spPr bwMode="auto">
            <a:xfrm>
              <a:off x="4944" y="2640"/>
              <a:ext cx="322" cy="480"/>
            </a:xfrm>
            <a:prstGeom prst="rect">
              <a:avLst/>
            </a:prstGeom>
            <a:noFill/>
            <a:ln w="9525">
              <a:noFill/>
              <a:miter lim="800000"/>
              <a:headEnd/>
              <a:tailEnd/>
            </a:ln>
          </p:spPr>
          <p:txBody>
            <a:bodyPr wrap="none">
              <a:prstTxWarp prst="textNoShape">
                <a:avLst/>
              </a:prstTxWarp>
              <a:spAutoFit/>
            </a:bodyPr>
            <a:lstStyle/>
            <a:p>
              <a:r>
                <a:rPr lang="en-GB" sz="4400">
                  <a:solidFill>
                    <a:srgbClr val="000000"/>
                  </a:solidFill>
                </a:rPr>
                <a:t>+</a:t>
              </a:r>
              <a:endParaRPr lang="en-GB">
                <a:solidFill>
                  <a:srgbClr val="000000"/>
                </a:solidFill>
              </a:endParaRPr>
            </a:p>
          </p:txBody>
        </p:sp>
      </p:grpSp>
      <p:grpSp>
        <p:nvGrpSpPr>
          <p:cNvPr id="3" name="Group 16"/>
          <p:cNvGrpSpPr>
            <a:grpSpLocks/>
          </p:cNvGrpSpPr>
          <p:nvPr/>
        </p:nvGrpSpPr>
        <p:grpSpPr bwMode="auto">
          <a:xfrm>
            <a:off x="3200400" y="1371600"/>
            <a:ext cx="1439863" cy="5486400"/>
            <a:chOff x="2016" y="864"/>
            <a:chExt cx="907" cy="3456"/>
          </a:xfrm>
        </p:grpSpPr>
        <p:sp>
          <p:nvSpPr>
            <p:cNvPr id="562181" name="Line 5"/>
            <p:cNvSpPr>
              <a:spLocks noChangeShapeType="1"/>
            </p:cNvSpPr>
            <p:nvPr/>
          </p:nvSpPr>
          <p:spPr bwMode="auto">
            <a:xfrm flipH="1">
              <a:off x="2352" y="864"/>
              <a:ext cx="48" cy="3456"/>
            </a:xfrm>
            <a:prstGeom prst="line">
              <a:avLst/>
            </a:prstGeom>
            <a:noFill/>
            <a:ln w="76200">
              <a:solidFill>
                <a:schemeClr val="accent1"/>
              </a:solidFill>
              <a:round/>
              <a:headEnd/>
              <a:tailEnd/>
            </a:ln>
          </p:spPr>
          <p:txBody>
            <a:bodyPr wrap="none" anchor="ctr">
              <a:prstTxWarp prst="textNoShape">
                <a:avLst/>
              </a:prstTxWarp>
            </a:bodyPr>
            <a:lstStyle/>
            <a:p>
              <a:endParaRPr lang="en-US"/>
            </a:p>
          </p:txBody>
        </p:sp>
        <p:sp>
          <p:nvSpPr>
            <p:cNvPr id="562189" name="Rectangle 13"/>
            <p:cNvSpPr>
              <a:spLocks noChangeArrowheads="1"/>
            </p:cNvSpPr>
            <p:nvPr/>
          </p:nvSpPr>
          <p:spPr bwMode="auto">
            <a:xfrm>
              <a:off x="2400" y="4032"/>
              <a:ext cx="523" cy="21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effectLst>
                    <a:outerShdw blurRad="38100" dist="38100" dir="2700000" algn="tl">
                      <a:srgbClr val="000000"/>
                    </a:outerShdw>
                  </a:effectLst>
                </a:rPr>
                <a:t>arousal</a:t>
              </a:r>
              <a:endParaRPr lang="en-GB" b="1">
                <a:solidFill>
                  <a:srgbClr val="000000"/>
                </a:solidFill>
                <a:effectLst>
                  <a:outerShdw blurRad="38100" dist="38100" dir="2700000" algn="tl">
                    <a:srgbClr val="000000"/>
                  </a:outerShdw>
                </a:effectLst>
              </a:endParaRPr>
            </a:p>
          </p:txBody>
        </p:sp>
        <p:sp>
          <p:nvSpPr>
            <p:cNvPr id="562190" name="Text Box 14"/>
            <p:cNvSpPr txBox="1">
              <a:spLocks noChangeArrowheads="1"/>
            </p:cNvSpPr>
            <p:nvPr/>
          </p:nvSpPr>
          <p:spPr bwMode="auto">
            <a:xfrm>
              <a:off x="2016" y="3840"/>
              <a:ext cx="233" cy="480"/>
            </a:xfrm>
            <a:prstGeom prst="rect">
              <a:avLst/>
            </a:prstGeom>
            <a:noFill/>
            <a:ln w="9525">
              <a:noFill/>
              <a:miter lim="800000"/>
              <a:headEnd/>
              <a:tailEnd/>
            </a:ln>
          </p:spPr>
          <p:txBody>
            <a:bodyPr wrap="none">
              <a:prstTxWarp prst="textNoShape">
                <a:avLst/>
              </a:prstTxWarp>
              <a:spAutoFit/>
            </a:bodyPr>
            <a:lstStyle/>
            <a:p>
              <a:r>
                <a:rPr lang="en-GB" sz="4400">
                  <a:solidFill>
                    <a:srgbClr val="000000"/>
                  </a:solidFill>
                </a:rPr>
                <a:t>-</a:t>
              </a:r>
              <a:endParaRPr lang="en-GB">
                <a:solidFill>
                  <a:srgbClr val="000000"/>
                </a:solidFill>
              </a:endParaRPr>
            </a:p>
          </p:txBody>
        </p:sp>
      </p:grpSp>
      <p:sp>
        <p:nvSpPr>
          <p:cNvPr id="562193" name="Text Box 17"/>
          <p:cNvSpPr txBox="1">
            <a:spLocks noChangeArrowheads="1"/>
          </p:cNvSpPr>
          <p:nvPr/>
        </p:nvSpPr>
        <p:spPr bwMode="auto">
          <a:xfrm>
            <a:off x="7104063" y="685800"/>
            <a:ext cx="1633537" cy="641350"/>
          </a:xfrm>
          <a:prstGeom prst="rect">
            <a:avLst/>
          </a:prstGeom>
          <a:noFill/>
          <a:ln w="9525">
            <a:noFill/>
            <a:miter lim="800000"/>
            <a:headEnd/>
            <a:tailEnd/>
          </a:ln>
        </p:spPr>
        <p:txBody>
          <a:bodyPr wrap="none">
            <a:prstTxWarp prst="textNoShape">
              <a:avLst/>
            </a:prstTxWarp>
            <a:spAutoFit/>
          </a:bodyPr>
          <a:lstStyle/>
          <a:p>
            <a:r>
              <a:rPr lang="en-GB" sz="1800">
                <a:solidFill>
                  <a:schemeClr val="bg1"/>
                </a:solidFill>
              </a:rPr>
              <a:t>Image from</a:t>
            </a:r>
          </a:p>
          <a:p>
            <a:r>
              <a:rPr lang="en-GB" sz="1800">
                <a:solidFill>
                  <a:schemeClr val="bg1"/>
                </a:solidFill>
              </a:rPr>
              <a:t>Russell,  1997</a:t>
            </a:r>
            <a:endParaRPr lang="en-GB"/>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poets</a:t>
            </a:r>
          </a:p>
        </p:txBody>
      </p:sp>
      <p:pic>
        <p:nvPicPr>
          <p:cNvPr id="4" name="Content Placeholder 3" descr="suicide2.tiff"/>
          <p:cNvPicPr>
            <a:picLocks noGrp="1" noChangeAspect="1"/>
          </p:cNvPicPr>
          <p:nvPr>
            <p:ph sz="quarter" idx="1"/>
          </p:nvPr>
        </p:nvPicPr>
        <p:blipFill>
          <a:blip r:embed="rId2"/>
          <a:srcRect t="-55970" b="-55970"/>
          <a:stretch>
            <a:fillRect/>
          </a:stretch>
        </p:blipFill>
        <p:spPr>
          <a:xfrm>
            <a:off x="76200" y="685800"/>
            <a:ext cx="9067800" cy="5334000"/>
          </a:xfrm>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Stirman and Pennebaker:</a:t>
            </a:r>
            <a:br>
              <a:rPr lang="en-US"/>
            </a:br>
            <a:r>
              <a:rPr lang="en-US"/>
              <a:t>Results</a:t>
            </a:r>
          </a:p>
        </p:txBody>
      </p:sp>
      <p:pic>
        <p:nvPicPr>
          <p:cNvPr id="4" name="Content Placeholder 3" descr="suicide1.tiff"/>
          <p:cNvPicPr>
            <a:picLocks noGrp="1" noChangeAspect="1"/>
          </p:cNvPicPr>
          <p:nvPr>
            <p:ph sz="quarter" idx="1"/>
          </p:nvPr>
        </p:nvPicPr>
        <p:blipFill>
          <a:blip r:embed="rId2"/>
          <a:srcRect t="-28605" b="-28605"/>
          <a:stretch>
            <a:fillRect/>
          </a:stretch>
        </p:blipFill>
        <p:spPr>
          <a:xfrm>
            <a:off x="0" y="1676400"/>
            <a:ext cx="8808720" cy="5181600"/>
          </a:xfrm>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Significant factors</a:t>
            </a:r>
          </a:p>
        </p:txBody>
      </p:sp>
      <p:sp>
        <p:nvSpPr>
          <p:cNvPr id="3" name="Content Placeholder 2"/>
          <p:cNvSpPr>
            <a:spLocks noGrp="1"/>
          </p:cNvSpPr>
          <p:nvPr>
            <p:ph sz="quarter" idx="1"/>
          </p:nvPr>
        </p:nvSpPr>
        <p:spPr/>
        <p:txBody>
          <a:bodyPr/>
          <a:lstStyle/>
          <a:p>
            <a:r>
              <a:rPr lang="en-US"/>
              <a:t>Disengagement theory</a:t>
            </a:r>
          </a:p>
          <a:p>
            <a:pPr lvl="1"/>
            <a:r>
              <a:rPr lang="en-US"/>
              <a:t>I, me, mine</a:t>
            </a:r>
          </a:p>
          <a:p>
            <a:pPr lvl="1"/>
            <a:r>
              <a:rPr lang="en-US"/>
              <a:t>we, our, ours</a:t>
            </a:r>
          </a:p>
          <a:p>
            <a:r>
              <a:rPr lang="en-US"/>
              <a:t>Hopelessness theory</a:t>
            </a:r>
          </a:p>
          <a:p>
            <a:pPr lvl="1"/>
            <a:r>
              <a:rPr lang="en-US"/>
              <a:t>death, grave</a:t>
            </a:r>
          </a:p>
          <a:p>
            <a:r>
              <a:rPr lang="en-US"/>
              <a:t>Other</a:t>
            </a:r>
          </a:p>
          <a:p>
            <a:pPr lvl="1"/>
            <a:r>
              <a:rPr lang="en-US"/>
              <a:t>sexual words (lust, breast)</a:t>
            </a:r>
          </a:p>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Rude et al: Language use of depressed and depression-vulnerable college students</a:t>
            </a:r>
          </a:p>
        </p:txBody>
      </p:sp>
      <p:sp>
        <p:nvSpPr>
          <p:cNvPr id="3" name="Content Placeholder 2"/>
          <p:cNvSpPr>
            <a:spLocks noGrp="1"/>
          </p:cNvSpPr>
          <p:nvPr>
            <p:ph sz="quarter" idx="1"/>
          </p:nvPr>
        </p:nvSpPr>
        <p:spPr/>
        <p:txBody>
          <a:bodyPr/>
          <a:lstStyle/>
          <a:p>
            <a:r>
              <a:rPr lang="en-US"/>
              <a:t>Beck (1967) cognitive theory of depression</a:t>
            </a:r>
          </a:p>
          <a:p>
            <a:pPr lvl="1"/>
            <a:r>
              <a:rPr lang="en-US"/>
              <a:t>depression-prone individuals see the world and tehmselves in pervasively negative terms</a:t>
            </a:r>
          </a:p>
          <a:p>
            <a:r>
              <a:rPr lang="en-US"/>
              <a:t>Pyszynski and Greenberg (1987)</a:t>
            </a:r>
          </a:p>
          <a:p>
            <a:pPr lvl="1"/>
            <a:r>
              <a:rPr lang="en-US"/>
              <a:t>think about themselves</a:t>
            </a:r>
          </a:p>
          <a:p>
            <a:pPr lvl="1"/>
            <a:r>
              <a:rPr lang="en-US"/>
              <a:t>after the loss of a central source of self-worth, unable to exit a self-regulatory cycle concerned with efforts to regain what was lost.</a:t>
            </a:r>
          </a:p>
          <a:p>
            <a:pPr lvl="1"/>
            <a:r>
              <a:rPr lang="en-US"/>
              <a:t>results in self-focus, self-blame</a:t>
            </a:r>
          </a:p>
          <a:p>
            <a:r>
              <a:rPr lang="en-US"/>
              <a:t>Durkheim social integration/disengagement</a:t>
            </a:r>
          </a:p>
          <a:p>
            <a:pPr lvl="1"/>
            <a:r>
              <a:rPr lang="en-US"/>
              <a:t>perception of self as not integrated into society  is key to suicidality and possibly depression</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Methods</a:t>
            </a:r>
          </a:p>
        </p:txBody>
      </p:sp>
      <p:sp>
        <p:nvSpPr>
          <p:cNvPr id="3" name="Content Placeholder 2"/>
          <p:cNvSpPr>
            <a:spLocks noGrp="1"/>
          </p:cNvSpPr>
          <p:nvPr>
            <p:ph sz="quarter" idx="1"/>
          </p:nvPr>
        </p:nvSpPr>
        <p:spPr/>
        <p:txBody>
          <a:bodyPr/>
          <a:lstStyle/>
          <a:p>
            <a:r>
              <a:rPr lang="en-US"/>
              <a:t>College freshmen</a:t>
            </a:r>
          </a:p>
          <a:p>
            <a:pPr lvl="1"/>
            <a:r>
              <a:rPr lang="en-US"/>
              <a:t>31 currently-depressed (standard inventories)</a:t>
            </a:r>
          </a:p>
          <a:p>
            <a:pPr lvl="1"/>
            <a:r>
              <a:rPr lang="en-US"/>
              <a:t>26 formerly-depressed</a:t>
            </a:r>
          </a:p>
          <a:p>
            <a:pPr lvl="1"/>
            <a:r>
              <a:rPr lang="en-US"/>
              <a:t>67 never-depressed</a:t>
            </a:r>
          </a:p>
          <a:p>
            <a:r>
              <a:rPr lang="en-US"/>
              <a:t>Session 1: take depression inventory</a:t>
            </a:r>
          </a:p>
          <a:p>
            <a:r>
              <a:rPr lang="en-US"/>
              <a:t>Session 2: write essay</a:t>
            </a:r>
          </a:p>
          <a:p>
            <a:pPr lvl="1"/>
            <a:r>
              <a:rPr lang="en-US"/>
              <a:t>please describe your deepest thoughts and feelings about being in college… write continuously off the top of your head. Don’t worry about grammar or spelling. Just write continuously.</a:t>
            </a:r>
          </a:p>
          <a:p>
            <a:pPr lvl="1"/>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a:t>
            </a:r>
          </a:p>
        </p:txBody>
      </p:sp>
      <p:sp>
        <p:nvSpPr>
          <p:cNvPr id="3" name="Content Placeholder 2"/>
          <p:cNvSpPr>
            <a:spLocks noGrp="1"/>
          </p:cNvSpPr>
          <p:nvPr>
            <p:ph sz="quarter" idx="1"/>
          </p:nvPr>
        </p:nvSpPr>
        <p:spPr/>
        <p:txBody>
          <a:bodyPr/>
          <a:lstStyle/>
          <a:p>
            <a:r>
              <a:rPr lang="en-US"/>
              <a:t>depressed used more “I,me” than never-depressed</a:t>
            </a:r>
          </a:p>
          <a:p>
            <a:pPr lvl="1"/>
            <a:r>
              <a:rPr lang="en-US"/>
              <a:t>turned out to be only “I”</a:t>
            </a:r>
          </a:p>
          <a:p>
            <a:r>
              <a:rPr lang="en-US"/>
              <a:t>and used more negative emotional words</a:t>
            </a:r>
          </a:p>
          <a:p>
            <a:endParaRPr lang="en-US"/>
          </a:p>
          <a:p>
            <a:r>
              <a:rPr lang="en-US"/>
              <a:t>not enough “we” to check Durkheim model</a:t>
            </a:r>
          </a:p>
          <a:p>
            <a:endParaRPr lang="en-US"/>
          </a:p>
          <a:p>
            <a:r>
              <a:rPr lang="en-US"/>
              <a:t>formerly depressed participants used more “I” in the last third of the essay</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Ramirez-Esparza et al: Depression in English and Spanish</a:t>
            </a:r>
          </a:p>
        </p:txBody>
      </p:sp>
      <p:sp>
        <p:nvSpPr>
          <p:cNvPr id="3" name="Content Placeholder 2"/>
          <p:cNvSpPr>
            <a:spLocks noGrp="1"/>
          </p:cNvSpPr>
          <p:nvPr>
            <p:ph sz="quarter" idx="1"/>
          </p:nvPr>
        </p:nvSpPr>
        <p:spPr>
          <a:xfrm>
            <a:off x="914400" y="1447800"/>
            <a:ext cx="7924800" cy="4572000"/>
          </a:xfrm>
        </p:spPr>
        <p:txBody>
          <a:bodyPr/>
          <a:lstStyle/>
          <a:p>
            <a:r>
              <a:rPr lang="en-US"/>
              <a:t>Study 1: Use LIWC counts on posts from 320 English and Spanish forums</a:t>
            </a:r>
          </a:p>
          <a:p>
            <a:pPr lvl="1"/>
            <a:r>
              <a:rPr lang="en-US"/>
              <a:t>80 posts each from depression forums in English and Spanish</a:t>
            </a:r>
          </a:p>
          <a:p>
            <a:pPr lvl="1"/>
            <a:r>
              <a:rPr lang="en-US"/>
              <a:t>80 control posts each from  breast cancer forums</a:t>
            </a:r>
          </a:p>
          <a:p>
            <a:r>
              <a:rPr lang="en-US"/>
              <a:t>Run the following LIWC categories</a:t>
            </a:r>
          </a:p>
          <a:p>
            <a:pPr lvl="1"/>
            <a:r>
              <a:rPr lang="en-US"/>
              <a:t>I</a:t>
            </a:r>
          </a:p>
          <a:p>
            <a:pPr lvl="1"/>
            <a:r>
              <a:rPr lang="en-US"/>
              <a:t>we</a:t>
            </a:r>
          </a:p>
          <a:p>
            <a:pPr lvl="1"/>
            <a:r>
              <a:rPr lang="en-US"/>
              <a:t>negative emotion</a:t>
            </a:r>
          </a:p>
          <a:p>
            <a:pPr lvl="1"/>
            <a:r>
              <a:rPr lang="en-US"/>
              <a:t>positive emotion</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r>
              <a:rPr lang="en-US"/>
              <a:t>Results of Study 1</a:t>
            </a:r>
          </a:p>
        </p:txBody>
      </p:sp>
      <p:pic>
        <p:nvPicPr>
          <p:cNvPr id="4" name="Content Placeholder 3" descr="dep.tiff"/>
          <p:cNvPicPr>
            <a:picLocks noGrp="1" noChangeAspect="1"/>
          </p:cNvPicPr>
          <p:nvPr>
            <p:ph sz="quarter" idx="1"/>
          </p:nvPr>
        </p:nvPicPr>
        <p:blipFill>
          <a:blip r:embed="rId2"/>
          <a:srcRect l="-19866" r="-19866"/>
          <a:stretch>
            <a:fillRect/>
          </a:stretch>
        </p:blipFill>
        <p:spPr>
          <a:xfrm>
            <a:off x="0" y="1295400"/>
            <a:ext cx="8808720" cy="5181600"/>
          </a:xfrm>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Study 2</a:t>
            </a:r>
          </a:p>
        </p:txBody>
      </p:sp>
      <p:sp>
        <p:nvSpPr>
          <p:cNvPr id="3" name="Content Placeholder 2"/>
          <p:cNvSpPr>
            <a:spLocks noGrp="1"/>
          </p:cNvSpPr>
          <p:nvPr>
            <p:ph sz="quarter" idx="1"/>
          </p:nvPr>
        </p:nvSpPr>
        <p:spPr/>
        <p:txBody>
          <a:bodyPr/>
          <a:lstStyle/>
          <a:p>
            <a:r>
              <a:rPr lang="en-US"/>
              <a:t>From depression forums:</a:t>
            </a:r>
          </a:p>
          <a:p>
            <a:pPr lvl="1"/>
            <a:r>
              <a:rPr lang="en-US"/>
              <a:t>404 English posts</a:t>
            </a:r>
          </a:p>
          <a:p>
            <a:pPr lvl="1"/>
            <a:r>
              <a:rPr lang="en-US"/>
              <a:t>404 Spanish posts</a:t>
            </a:r>
          </a:p>
          <a:p>
            <a:r>
              <a:rPr lang="en-US"/>
              <a:t>Create a term by document matrix of content words</a:t>
            </a:r>
          </a:p>
          <a:p>
            <a:pPr lvl="1"/>
            <a:r>
              <a:rPr lang="en-US"/>
              <a:t>200 most frequent content words</a:t>
            </a:r>
          </a:p>
          <a:p>
            <a:r>
              <a:rPr lang="en-US"/>
              <a:t>Do a factor analysis</a:t>
            </a:r>
          </a:p>
          <a:p>
            <a:pPr lvl="1"/>
            <a:r>
              <a:rPr lang="en-US"/>
              <a:t>dimensionality reduction in term-document matrix</a:t>
            </a:r>
          </a:p>
          <a:p>
            <a:pPr lvl="1"/>
            <a:r>
              <a:rPr lang="en-US"/>
              <a:t>Used 5 factors</a:t>
            </a: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9762"/>
          </a:xfrm>
        </p:spPr>
        <p:txBody>
          <a:bodyPr/>
          <a:lstStyle/>
          <a:p>
            <a:r>
              <a:rPr lang="en-US"/>
              <a:t>English Factors</a:t>
            </a:r>
          </a:p>
        </p:txBody>
      </p:sp>
      <p:sp>
        <p:nvSpPr>
          <p:cNvPr id="3" name="Content Placeholder 2"/>
          <p:cNvSpPr>
            <a:spLocks noGrp="1"/>
          </p:cNvSpPr>
          <p:nvPr>
            <p:ph sz="quarter" idx="1"/>
          </p:nvPr>
        </p:nvSpPr>
        <p:spPr/>
        <p:txBody>
          <a:bodyPr/>
          <a:lstStyle/>
          <a:p>
            <a:r>
              <a:rPr lang="en-US"/>
              <a:t>a</a:t>
            </a:r>
          </a:p>
        </p:txBody>
      </p:sp>
      <p:pic>
        <p:nvPicPr>
          <p:cNvPr id="4" name="Picture 3" descr="fac1.tiff"/>
          <p:cNvPicPr>
            <a:picLocks noChangeAspect="1"/>
          </p:cNvPicPr>
          <p:nvPr/>
        </p:nvPicPr>
        <p:blipFill>
          <a:blip r:embed="rId2"/>
          <a:stretch>
            <a:fillRect/>
          </a:stretch>
        </p:blipFill>
        <p:spPr>
          <a:xfrm>
            <a:off x="0" y="876300"/>
            <a:ext cx="5486400" cy="6210300"/>
          </a:xfrm>
          <a:prstGeom prst="rect">
            <a:avLst/>
          </a:prstGeom>
        </p:spPr>
      </p:pic>
      <p:pic>
        <p:nvPicPr>
          <p:cNvPr id="5" name="Picture 4" descr="fac2.tiff"/>
          <p:cNvPicPr>
            <a:picLocks noChangeAspect="1"/>
          </p:cNvPicPr>
          <p:nvPr/>
        </p:nvPicPr>
        <p:blipFill>
          <a:blip r:embed="rId3"/>
          <a:srcRect l="29691" r="29691"/>
          <a:stretch>
            <a:fillRect/>
          </a:stretch>
        </p:blipFill>
        <p:spPr>
          <a:xfrm>
            <a:off x="5996671" y="876300"/>
            <a:ext cx="2068576" cy="5067300"/>
          </a:xfrm>
          <a:prstGeom prst="rect">
            <a:avLst/>
          </a:prstGeom>
        </p:spPr>
      </p:pic>
      <p:pic>
        <p:nvPicPr>
          <p:cNvPr id="6" name="Picture 5" descr="fac2.tiff"/>
          <p:cNvPicPr>
            <a:picLocks noChangeAspect="1"/>
          </p:cNvPicPr>
          <p:nvPr/>
        </p:nvPicPr>
        <p:blipFill>
          <a:blip r:embed="rId3"/>
          <a:srcRect r="78680"/>
          <a:stretch>
            <a:fillRect/>
          </a:stretch>
        </p:blipFill>
        <p:spPr>
          <a:xfrm>
            <a:off x="5574541" y="876300"/>
            <a:ext cx="1085707" cy="5067300"/>
          </a:xfrm>
          <a:prstGeom prst="rect">
            <a:avLst/>
          </a:prstGeom>
        </p:spPr>
      </p:pic>
      <p:pic>
        <p:nvPicPr>
          <p:cNvPr id="7" name="Picture 6" descr="fac2.tiff"/>
          <p:cNvPicPr>
            <a:picLocks noChangeAspect="1"/>
          </p:cNvPicPr>
          <p:nvPr/>
        </p:nvPicPr>
        <p:blipFill>
          <a:blip r:embed="rId3"/>
          <a:srcRect l="89072"/>
          <a:stretch>
            <a:fillRect/>
          </a:stretch>
        </p:blipFill>
        <p:spPr>
          <a:xfrm>
            <a:off x="8206471" y="876300"/>
            <a:ext cx="556529" cy="5067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2" name="Rectangle 4"/>
          <p:cNvSpPr>
            <a:spLocks noGrp="1" noRot="1" noChangeArrowheads="1"/>
          </p:cNvSpPr>
          <p:nvPr>
            <p:ph type="title"/>
          </p:nvPr>
        </p:nvSpPr>
        <p:spPr/>
        <p:txBody>
          <a:bodyPr/>
          <a:lstStyle/>
          <a:p>
            <a:r>
              <a:rPr lang="en-US" sz="4000"/>
              <a:t>Distinctive vs.  Dimensional approach of emotion</a:t>
            </a:r>
          </a:p>
        </p:txBody>
      </p:sp>
      <p:sp>
        <p:nvSpPr>
          <p:cNvPr id="48133" name="Rectangle 5"/>
          <p:cNvSpPr>
            <a:spLocks noGrp="1" noChangeArrowheads="1"/>
          </p:cNvSpPr>
          <p:nvPr>
            <p:ph type="body" sz="half" idx="1"/>
          </p:nvPr>
        </p:nvSpPr>
        <p:spPr/>
        <p:txBody>
          <a:bodyPr/>
          <a:lstStyle/>
          <a:p>
            <a:pPr algn="ctr">
              <a:lnSpc>
                <a:spcPct val="90000"/>
              </a:lnSpc>
              <a:buFont typeface="Wingdings" charset="2"/>
              <a:buNone/>
            </a:pPr>
            <a:r>
              <a:rPr lang="en-US" b="1"/>
              <a:t>Distinctive</a:t>
            </a:r>
          </a:p>
          <a:p>
            <a:pPr>
              <a:lnSpc>
                <a:spcPct val="90000"/>
              </a:lnSpc>
            </a:pPr>
            <a:endParaRPr lang="en-US" sz="2400"/>
          </a:p>
          <a:p>
            <a:pPr>
              <a:lnSpc>
                <a:spcPct val="90000"/>
              </a:lnSpc>
            </a:pPr>
            <a:r>
              <a:rPr lang="en-US" sz="2400"/>
              <a:t>Emotions are units.</a:t>
            </a:r>
          </a:p>
          <a:p>
            <a:pPr>
              <a:lnSpc>
                <a:spcPct val="90000"/>
              </a:lnSpc>
            </a:pPr>
            <a:r>
              <a:rPr lang="en-US" sz="2400"/>
              <a:t>Limited number of basic emotions.	</a:t>
            </a:r>
          </a:p>
          <a:p>
            <a:pPr>
              <a:lnSpc>
                <a:spcPct val="90000"/>
              </a:lnSpc>
            </a:pPr>
            <a:r>
              <a:rPr lang="en-US" sz="2400"/>
              <a:t>Basic emotions are innate and universal</a:t>
            </a:r>
          </a:p>
          <a:p>
            <a:pPr>
              <a:lnSpc>
                <a:spcPct val="90000"/>
              </a:lnSpc>
            </a:pPr>
            <a:r>
              <a:rPr lang="en-US" sz="2400"/>
              <a:t>Methodology advantage</a:t>
            </a:r>
          </a:p>
          <a:p>
            <a:pPr lvl="1">
              <a:lnSpc>
                <a:spcPct val="90000"/>
              </a:lnSpc>
            </a:pPr>
            <a:r>
              <a:rPr lang="en-US" sz="2000"/>
              <a:t>Useful in analyzing traits of personality.</a:t>
            </a:r>
          </a:p>
        </p:txBody>
      </p:sp>
      <p:sp>
        <p:nvSpPr>
          <p:cNvPr id="48134" name="Rectangle 6"/>
          <p:cNvSpPr>
            <a:spLocks noGrp="1" noChangeArrowheads="1"/>
          </p:cNvSpPr>
          <p:nvPr>
            <p:ph type="body" sz="half" idx="2"/>
          </p:nvPr>
        </p:nvSpPr>
        <p:spPr/>
        <p:txBody>
          <a:bodyPr/>
          <a:lstStyle/>
          <a:p>
            <a:pPr algn="ctr">
              <a:lnSpc>
                <a:spcPct val="90000"/>
              </a:lnSpc>
              <a:buFont typeface="Wingdings" charset="2"/>
              <a:buNone/>
            </a:pPr>
            <a:r>
              <a:rPr lang="en-US" b="1"/>
              <a:t>Dimensional</a:t>
            </a:r>
          </a:p>
          <a:p>
            <a:pPr>
              <a:lnSpc>
                <a:spcPct val="90000"/>
              </a:lnSpc>
            </a:pPr>
            <a:endParaRPr lang="en-US" b="1"/>
          </a:p>
          <a:p>
            <a:pPr>
              <a:lnSpc>
                <a:spcPct val="90000"/>
              </a:lnSpc>
            </a:pPr>
            <a:r>
              <a:rPr lang="en-US" sz="2400"/>
              <a:t>Emotions are dimensions.</a:t>
            </a:r>
          </a:p>
          <a:p>
            <a:pPr>
              <a:lnSpc>
                <a:spcPct val="90000"/>
              </a:lnSpc>
            </a:pPr>
            <a:r>
              <a:rPr lang="en-US" sz="2400"/>
              <a:t>Limited # of labels but unlimited number of emotions.</a:t>
            </a:r>
          </a:p>
          <a:p>
            <a:pPr>
              <a:lnSpc>
                <a:spcPct val="90000"/>
              </a:lnSpc>
            </a:pPr>
            <a:r>
              <a:rPr lang="en-US" sz="2400"/>
              <a:t>Emotions are culturally learned.</a:t>
            </a:r>
          </a:p>
          <a:p>
            <a:pPr>
              <a:lnSpc>
                <a:spcPct val="90000"/>
              </a:lnSpc>
            </a:pPr>
            <a:r>
              <a:rPr lang="en-US" sz="2400"/>
              <a:t>Methodological advantage:</a:t>
            </a:r>
          </a:p>
          <a:p>
            <a:pPr lvl="1">
              <a:lnSpc>
                <a:spcPct val="90000"/>
              </a:lnSpc>
            </a:pPr>
            <a:r>
              <a:rPr lang="en-US" sz="2000"/>
              <a:t>Easier to obtain reliable measures.</a:t>
            </a:r>
          </a:p>
        </p:txBody>
      </p:sp>
      <p:sp>
        <p:nvSpPr>
          <p:cNvPr id="5" name="TextBox 4"/>
          <p:cNvSpPr txBox="1"/>
          <p:nvPr/>
        </p:nvSpPr>
        <p:spPr>
          <a:xfrm>
            <a:off x="533400" y="6451600"/>
            <a:ext cx="2458225" cy="338554"/>
          </a:xfrm>
          <a:prstGeom prst="rect">
            <a:avLst/>
          </a:prstGeom>
          <a:noFill/>
        </p:spPr>
        <p:txBody>
          <a:bodyPr wrap="none" rtlCol="0">
            <a:spAutoFit/>
          </a:bodyPr>
          <a:lstStyle/>
          <a:p>
            <a:r>
              <a:rPr lang="en-US"/>
              <a:t>Slide from Julia Braverman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9762"/>
          </a:xfrm>
        </p:spPr>
        <p:txBody>
          <a:bodyPr/>
          <a:lstStyle/>
          <a:p>
            <a:r>
              <a:rPr lang="en-US"/>
              <a:t>Spanish Factors</a:t>
            </a:r>
          </a:p>
        </p:txBody>
      </p:sp>
      <p:sp>
        <p:nvSpPr>
          <p:cNvPr id="3" name="Content Placeholder 2"/>
          <p:cNvSpPr>
            <a:spLocks noGrp="1"/>
          </p:cNvSpPr>
          <p:nvPr>
            <p:ph sz="quarter" idx="1"/>
          </p:nvPr>
        </p:nvSpPr>
        <p:spPr/>
        <p:txBody>
          <a:bodyPr/>
          <a:lstStyle/>
          <a:p>
            <a:r>
              <a:rPr lang="en-US"/>
              <a:t>a</a:t>
            </a:r>
          </a:p>
        </p:txBody>
      </p:sp>
      <p:pic>
        <p:nvPicPr>
          <p:cNvPr id="4" name="Picture 3" descr="fac1.tiff"/>
          <p:cNvPicPr>
            <a:picLocks noChangeAspect="1"/>
          </p:cNvPicPr>
          <p:nvPr/>
        </p:nvPicPr>
        <p:blipFill>
          <a:blip r:embed="rId2"/>
          <a:stretch>
            <a:fillRect/>
          </a:stretch>
        </p:blipFill>
        <p:spPr>
          <a:xfrm>
            <a:off x="0" y="1145261"/>
            <a:ext cx="4935823" cy="5103139"/>
          </a:xfrm>
          <a:prstGeom prst="rect">
            <a:avLst/>
          </a:prstGeom>
        </p:spPr>
      </p:pic>
      <p:pic>
        <p:nvPicPr>
          <p:cNvPr id="7" name="Picture 6" descr="fac2.tiff"/>
          <p:cNvPicPr>
            <a:picLocks noChangeAspect="1"/>
          </p:cNvPicPr>
          <p:nvPr/>
        </p:nvPicPr>
        <p:blipFill>
          <a:blip r:embed="rId3"/>
          <a:stretch>
            <a:fillRect/>
          </a:stretch>
        </p:blipFill>
        <p:spPr>
          <a:xfrm>
            <a:off x="4947794" y="228600"/>
            <a:ext cx="4132797" cy="2819400"/>
          </a:xfrm>
          <a:prstGeom prst="rect">
            <a:avLst/>
          </a:prstGeom>
        </p:spPr>
      </p:pic>
      <p:pic>
        <p:nvPicPr>
          <p:cNvPr id="8" name="Picture 7" descr="fac5.tiff"/>
          <p:cNvPicPr>
            <a:picLocks noChangeAspect="1"/>
          </p:cNvPicPr>
          <p:nvPr/>
        </p:nvPicPr>
        <p:blipFill>
          <a:blip r:embed="rId4"/>
          <a:stretch>
            <a:fillRect/>
          </a:stretch>
        </p:blipFill>
        <p:spPr>
          <a:xfrm>
            <a:off x="4953000" y="3505200"/>
            <a:ext cx="6220444" cy="291465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Trauma</a:t>
            </a:r>
          </a:p>
        </p:txBody>
      </p:sp>
      <p:sp>
        <p:nvSpPr>
          <p:cNvPr id="3" name="Content Placeholder 2"/>
          <p:cNvSpPr>
            <a:spLocks noGrp="1"/>
          </p:cNvSpPr>
          <p:nvPr>
            <p:ph sz="quarter" idx="1"/>
          </p:nvPr>
        </p:nvSpPr>
        <p:spPr/>
        <p:txBody>
          <a:bodyP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z="2800"/>
              <a:t>Cohn, Mehl, Pennebaker: Linguistic Markers of Psychology Change Surrounding September 11, 2001</a:t>
            </a:r>
          </a:p>
        </p:txBody>
      </p:sp>
      <p:sp>
        <p:nvSpPr>
          <p:cNvPr id="3" name="Content Placeholder 2"/>
          <p:cNvSpPr>
            <a:spLocks noGrp="1"/>
          </p:cNvSpPr>
          <p:nvPr>
            <p:ph sz="quarter" idx="1"/>
          </p:nvPr>
        </p:nvSpPr>
        <p:spPr/>
        <p:txBody>
          <a:bodyPr/>
          <a:lstStyle/>
          <a:p>
            <a:r>
              <a:rPr lang="en-US"/>
              <a:t>1084 LiveJournal users</a:t>
            </a:r>
          </a:p>
          <a:p>
            <a:r>
              <a:rPr lang="en-US"/>
              <a:t>all blog entries for 2 months before and after 9/11</a:t>
            </a:r>
          </a:p>
          <a:p>
            <a:r>
              <a:rPr lang="en-US"/>
              <a:t>Lumped prior two months into one “baseline” corpus.</a:t>
            </a:r>
          </a:p>
          <a:p>
            <a:r>
              <a:rPr lang="en-US"/>
              <a:t>Investigated changes after 9/11 compared to that baseline</a:t>
            </a:r>
          </a:p>
          <a:p>
            <a:r>
              <a:rPr lang="en-US"/>
              <a:t>Using LIWC categories</a:t>
            </a:r>
          </a:p>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Factors</a:t>
            </a:r>
          </a:p>
        </p:txBody>
      </p:sp>
      <p:sp>
        <p:nvSpPr>
          <p:cNvPr id="3" name="Content Placeholder 2"/>
          <p:cNvSpPr>
            <a:spLocks noGrp="1"/>
          </p:cNvSpPr>
          <p:nvPr>
            <p:ph sz="quarter" idx="1"/>
          </p:nvPr>
        </p:nvSpPr>
        <p:spPr/>
        <p:txBody>
          <a:bodyPr/>
          <a:lstStyle/>
          <a:p>
            <a:pPr marL="514350" indent="-514350">
              <a:buFont typeface="+mj-lt"/>
              <a:buAutoNum type="arabicPeriod"/>
            </a:pPr>
            <a:r>
              <a:rPr lang="en-US"/>
              <a:t>Emotional positivity</a:t>
            </a:r>
          </a:p>
          <a:p>
            <a:pPr lvl="1"/>
            <a:r>
              <a:rPr lang="en-US"/>
              <a:t>difference between LIWC scores: posemotion (</a:t>
            </a:r>
            <a:r>
              <a:rPr lang="en-US" i="1"/>
              <a:t>happy, good, nice)</a:t>
            </a:r>
            <a:r>
              <a:rPr lang="en-US"/>
              <a:t> and negemotion (</a:t>
            </a:r>
            <a:r>
              <a:rPr lang="en-US" i="1"/>
              <a:t>kill, ugly, guilty</a:t>
            </a:r>
            <a:r>
              <a:rPr lang="en-US"/>
              <a:t>).</a:t>
            </a:r>
          </a:p>
          <a:p>
            <a:pPr marL="457200" indent="-457200">
              <a:buFont typeface="+mj-lt"/>
              <a:buAutoNum type="arabicPeriod"/>
            </a:pPr>
            <a:r>
              <a:rPr lang="en-US"/>
              <a:t>Psychological distancing</a:t>
            </a:r>
          </a:p>
          <a:p>
            <a:pPr lvl="1"/>
            <a:r>
              <a:rPr lang="en-US"/>
              <a:t>factor-analytic: </a:t>
            </a:r>
          </a:p>
          <a:p>
            <a:pPr lvl="2">
              <a:buNone/>
            </a:pPr>
            <a:r>
              <a:rPr lang="en-US"/>
              <a:t>+ articles, </a:t>
            </a:r>
          </a:p>
          <a:p>
            <a:pPr lvl="2">
              <a:buNone/>
            </a:pPr>
            <a:r>
              <a:rPr lang="en-US"/>
              <a:t>+ words &gt; 6 letters long</a:t>
            </a:r>
          </a:p>
          <a:p>
            <a:pPr lvl="2">
              <a:buNone/>
            </a:pPr>
            <a:r>
              <a:rPr lang="en-US"/>
              <a:t>- I/me/mine</a:t>
            </a:r>
          </a:p>
          <a:p>
            <a:pPr lvl="2">
              <a:buNone/>
            </a:pPr>
            <a:r>
              <a:rPr lang="en-US"/>
              <a:t>- </a:t>
            </a:r>
            <a:r>
              <a:rPr lang="en-US" i="1"/>
              <a:t>would/should/could</a:t>
            </a:r>
          </a:p>
          <a:p>
            <a:pPr lvl="2">
              <a:buNone/>
            </a:pPr>
            <a:r>
              <a:rPr lang="en-US"/>
              <a:t>- present tense verbs</a:t>
            </a:r>
          </a:p>
          <a:p>
            <a:pPr lvl="1"/>
            <a:r>
              <a:rPr lang="en-US" sz="2800"/>
              <a:t>low score = personal, experiential lg, focus on here and now</a:t>
            </a:r>
          </a:p>
          <a:p>
            <a:pPr lvl="1"/>
            <a:r>
              <a:rPr lang="en-US" sz="2800"/>
              <a:t>high score: abstract, impersonal, rational tone</a:t>
            </a:r>
          </a:p>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381000" y="304800"/>
            <a:ext cx="8229600" cy="1143000"/>
          </a:xfrm>
        </p:spPr>
        <p:txBody>
          <a:bodyPr/>
          <a:lstStyle/>
          <a:p>
            <a:r>
              <a:rPr lang="en-US" sz="3600">
                <a:ea typeface="ＭＳ Ｐゴシック" pitchFamily="-65" charset="-128"/>
                <a:cs typeface="ＭＳ Ｐゴシック" pitchFamily="-65" charset="-128"/>
              </a:rPr>
              <a:t/>
            </a:r>
            <a:br>
              <a:rPr lang="en-US" sz="3600">
                <a:ea typeface="ＭＳ Ｐゴシック" pitchFamily="-65" charset="-128"/>
                <a:cs typeface="ＭＳ Ｐゴシック" pitchFamily="-65" charset="-128"/>
              </a:rPr>
            </a:br>
            <a:r>
              <a:rPr lang="en-US" sz="3600">
                <a:ea typeface="ＭＳ Ｐゴシック" pitchFamily="-65" charset="-128"/>
                <a:cs typeface="ＭＳ Ｐゴシック" pitchFamily="-65" charset="-128"/>
              </a:rPr>
              <a:t>Livejournal.com:</a:t>
            </a:r>
            <a:br>
              <a:rPr lang="en-US" sz="3600">
                <a:ea typeface="ＭＳ Ｐゴシック" pitchFamily="-65" charset="-128"/>
                <a:cs typeface="ＭＳ Ｐゴシック" pitchFamily="-65" charset="-128"/>
              </a:rPr>
            </a:br>
            <a:r>
              <a:rPr lang="en-US" sz="3600" b="1" i="1">
                <a:ea typeface="ＭＳ Ｐゴシック" pitchFamily="-65" charset="-128"/>
                <a:cs typeface="ＭＳ Ｐゴシック" pitchFamily="-65" charset="-128"/>
              </a:rPr>
              <a:t> I, me, my  </a:t>
            </a:r>
            <a:r>
              <a:rPr lang="en-US" sz="3600">
                <a:ea typeface="ＭＳ Ｐゴシック" pitchFamily="-65" charset="-128"/>
                <a:cs typeface="ＭＳ Ｐゴシック" pitchFamily="-65" charset="-128"/>
              </a:rPr>
              <a:t>on or after Sep 11, 2001</a:t>
            </a:r>
          </a:p>
        </p:txBody>
      </p:sp>
      <p:graphicFrame>
        <p:nvGraphicFramePr>
          <p:cNvPr id="31746" name="Object 2"/>
          <p:cNvGraphicFramePr>
            <a:graphicFrameLocks noChangeAspect="1"/>
          </p:cNvGraphicFramePr>
          <p:nvPr/>
        </p:nvGraphicFramePr>
        <p:xfrm>
          <a:off x="838200" y="2217737"/>
          <a:ext cx="6477000" cy="4183063"/>
        </p:xfrm>
        <a:graphic>
          <a:graphicData uri="http://schemas.openxmlformats.org/presentationml/2006/ole">
            <p:oleObj spid="_x0000_s423938" name="Picture" r:id="rId4" imgW="5537200" imgH="4406900" progId="">
              <p:embed/>
            </p:oleObj>
          </a:graphicData>
        </a:graphic>
      </p:graphicFrame>
      <p:sp>
        <p:nvSpPr>
          <p:cNvPr id="4" name="TextBox 3"/>
          <p:cNvSpPr txBox="1"/>
          <p:nvPr/>
        </p:nvSpPr>
        <p:spPr>
          <a:xfrm>
            <a:off x="533400" y="6324600"/>
            <a:ext cx="3315331" cy="369332"/>
          </a:xfrm>
          <a:prstGeom prst="rect">
            <a:avLst/>
          </a:prstGeom>
          <a:noFill/>
        </p:spPr>
        <p:txBody>
          <a:bodyPr wrap="none" rtlCol="0">
            <a:spAutoFit/>
          </a:bodyPr>
          <a:lstStyle/>
          <a:p>
            <a:r>
              <a:rPr lang="en-US"/>
              <a:t>Graph from Pennebaker slides</a:t>
            </a:r>
          </a:p>
        </p:txBody>
      </p:sp>
      <p:sp>
        <p:nvSpPr>
          <p:cNvPr id="5" name="TextBox 4"/>
          <p:cNvSpPr txBox="1"/>
          <p:nvPr/>
        </p:nvSpPr>
        <p:spPr>
          <a:xfrm>
            <a:off x="990600" y="1447800"/>
            <a:ext cx="7543800" cy="584776"/>
          </a:xfrm>
          <a:prstGeom prst="rect">
            <a:avLst/>
          </a:prstGeom>
          <a:noFill/>
        </p:spPr>
        <p:txBody>
          <a:bodyPr wrap="square" rtlCol="0">
            <a:spAutoFit/>
          </a:bodyPr>
          <a:lstStyle/>
          <a:p>
            <a:r>
              <a:rPr lang="en-US" sz="1600">
                <a:solidFill>
                  <a:schemeClr val="accent6">
                    <a:lumMod val="75000"/>
                  </a:schemeClr>
                </a:solidFill>
                <a:ea typeface="ＭＳ Ｐゴシック" pitchFamily="-65" charset="-128"/>
                <a:cs typeface="ＭＳ Ｐゴシック" pitchFamily="-65" charset="-128"/>
              </a:rPr>
              <a:t>Cohn, Mehl, Pennebaker. 2004. Linguistic markers of psychological change surrounding September 11, 2001. Psychological Science 15, 10: 687-693.</a:t>
            </a:r>
            <a:endParaRPr lang="en-US" sz="1600">
              <a:solidFill>
                <a:schemeClr val="accent6">
                  <a:lumMod val="75000"/>
                </a:schemeClr>
              </a:solidFill>
            </a:endParaRPr>
          </a:p>
        </p:txBody>
      </p:sp>
    </p:spTree>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r>
              <a:rPr lang="en-US" sz="3200">
                <a:ea typeface="ＭＳ Ｐゴシック" pitchFamily="-65" charset="-128"/>
                <a:cs typeface="ＭＳ Ｐゴシック" pitchFamily="-65" charset="-128"/>
              </a:rPr>
              <a:t>September 11 LiveJournal.com study:  </a:t>
            </a:r>
            <a:br>
              <a:rPr lang="en-US" sz="3200">
                <a:ea typeface="ＭＳ Ｐゴシック" pitchFamily="-65" charset="-128"/>
                <a:cs typeface="ＭＳ Ｐゴシック" pitchFamily="-65" charset="-128"/>
              </a:rPr>
            </a:br>
            <a:r>
              <a:rPr lang="en-US" sz="3200" b="1" i="1">
                <a:ea typeface="ＭＳ Ｐゴシック" pitchFamily="-65" charset="-128"/>
                <a:cs typeface="ＭＳ Ｐゴシック" pitchFamily="-65" charset="-128"/>
              </a:rPr>
              <a:t>We, us, our</a:t>
            </a:r>
          </a:p>
        </p:txBody>
      </p:sp>
      <p:graphicFrame>
        <p:nvGraphicFramePr>
          <p:cNvPr id="33794" name="Object 2"/>
          <p:cNvGraphicFramePr>
            <a:graphicFrameLocks noChangeAspect="1"/>
          </p:cNvGraphicFramePr>
          <p:nvPr/>
        </p:nvGraphicFramePr>
        <p:xfrm>
          <a:off x="1371600" y="2255647"/>
          <a:ext cx="6629400" cy="4311872"/>
        </p:xfrm>
        <a:graphic>
          <a:graphicData uri="http://schemas.openxmlformats.org/presentationml/2006/ole">
            <p:oleObj spid="_x0000_s425986" name="Picture" r:id="rId4" imgW="5537200" imgH="4406900" progId="">
              <p:embed/>
            </p:oleObj>
          </a:graphicData>
        </a:graphic>
      </p:graphicFrame>
      <p:sp>
        <p:nvSpPr>
          <p:cNvPr id="4" name="Rectangle 3"/>
          <p:cNvSpPr/>
          <p:nvPr/>
        </p:nvSpPr>
        <p:spPr>
          <a:xfrm>
            <a:off x="1447800" y="1447801"/>
            <a:ext cx="7086600" cy="584776"/>
          </a:xfrm>
          <a:prstGeom prst="rect">
            <a:avLst/>
          </a:prstGeom>
        </p:spPr>
        <p:txBody>
          <a:bodyPr wrap="square">
            <a:spAutoFit/>
          </a:bodyPr>
          <a:lstStyle/>
          <a:p>
            <a:r>
              <a:rPr lang="en-US" sz="1600">
                <a:solidFill>
                  <a:srgbClr val="644646"/>
                </a:solidFill>
                <a:ea typeface="ＭＳ Ｐゴシック" pitchFamily="-65" charset="-128"/>
                <a:cs typeface="ＭＳ Ｐゴシック" pitchFamily="-65" charset="-128"/>
              </a:rPr>
              <a:t>Cohn,  Mehl, Pennebaker. 2004.  Linguistic markers of psychological change surrounding September 11, 2001. Psychological Science 15, 10: 687-693.</a:t>
            </a:r>
            <a:endParaRPr lang="en-US" sz="1600">
              <a:solidFill>
                <a:srgbClr val="644646"/>
              </a:solidFill>
            </a:endParaRPr>
          </a:p>
        </p:txBody>
      </p:sp>
      <p:sp>
        <p:nvSpPr>
          <p:cNvPr id="5" name="TextBox 4"/>
          <p:cNvSpPr txBox="1"/>
          <p:nvPr/>
        </p:nvSpPr>
        <p:spPr>
          <a:xfrm>
            <a:off x="533400" y="6324600"/>
            <a:ext cx="3315331" cy="369332"/>
          </a:xfrm>
          <a:prstGeom prst="rect">
            <a:avLst/>
          </a:prstGeom>
          <a:noFill/>
        </p:spPr>
        <p:txBody>
          <a:bodyPr wrap="none" rtlCol="0">
            <a:spAutoFit/>
          </a:bodyPr>
          <a:lstStyle/>
          <a:p>
            <a:r>
              <a:rPr lang="en-US"/>
              <a:t>Graph from Pennebaker slides</a:t>
            </a:r>
          </a:p>
        </p:txBody>
      </p:sp>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28600"/>
            <a:ext cx="7772400" cy="1143000"/>
          </a:xfrm>
        </p:spPr>
        <p:txBody>
          <a:bodyPr/>
          <a:lstStyle/>
          <a:p>
            <a:r>
              <a:rPr lang="en-US" sz="2800">
                <a:ea typeface="ＭＳ Ｐゴシック" pitchFamily="-65" charset="-128"/>
                <a:cs typeface="ＭＳ Ｐゴシック" pitchFamily="-65" charset="-128"/>
              </a:rPr>
              <a:t>LiveJournal.com September 11, 2001 study:  </a:t>
            </a:r>
            <a:br>
              <a:rPr lang="en-US" sz="2800">
                <a:ea typeface="ＭＳ Ｐゴシック" pitchFamily="-65" charset="-128"/>
                <a:cs typeface="ＭＳ Ｐゴシック" pitchFamily="-65" charset="-128"/>
              </a:rPr>
            </a:br>
            <a:r>
              <a:rPr lang="en-US" sz="2800">
                <a:ea typeface="ＭＳ Ｐゴシック" pitchFamily="-65" charset="-128"/>
                <a:cs typeface="ＭＳ Ｐゴシック" pitchFamily="-65" charset="-128"/>
              </a:rPr>
              <a:t>Positive and negative emotion words</a:t>
            </a:r>
          </a:p>
        </p:txBody>
      </p:sp>
      <p:pic>
        <p:nvPicPr>
          <p:cNvPr id="35843" name="Picture 3" descr="MOODSBYDAY0"/>
          <p:cNvPicPr>
            <a:picLocks noGrp="1" noChangeAspect="1" noChangeArrowheads="1"/>
          </p:cNvPicPr>
          <p:nvPr>
            <p:ph idx="1"/>
          </p:nvPr>
        </p:nvPicPr>
        <p:blipFill>
          <a:blip r:embed="rId3"/>
          <a:srcRect/>
          <a:stretch>
            <a:fillRect/>
          </a:stretch>
        </p:blipFill>
        <p:spPr>
          <a:xfrm>
            <a:off x="914400" y="1981200"/>
            <a:ext cx="7391400" cy="4619625"/>
          </a:xfrm>
          <a:noFill/>
        </p:spPr>
      </p:pic>
      <p:sp>
        <p:nvSpPr>
          <p:cNvPr id="6" name="Rectangle 5"/>
          <p:cNvSpPr/>
          <p:nvPr/>
        </p:nvSpPr>
        <p:spPr>
          <a:xfrm>
            <a:off x="1066800" y="1371600"/>
            <a:ext cx="7086600" cy="584776"/>
          </a:xfrm>
          <a:prstGeom prst="rect">
            <a:avLst/>
          </a:prstGeom>
        </p:spPr>
        <p:txBody>
          <a:bodyPr wrap="square">
            <a:spAutoFit/>
          </a:bodyPr>
          <a:lstStyle/>
          <a:p>
            <a:r>
              <a:rPr lang="en-US" sz="1600">
                <a:solidFill>
                  <a:srgbClr val="644646"/>
                </a:solidFill>
                <a:ea typeface="ＭＳ Ｐゴシック" pitchFamily="-65" charset="-128"/>
                <a:cs typeface="ＭＳ Ｐゴシック" pitchFamily="-65" charset="-128"/>
              </a:rPr>
              <a:t>Cohn,  Mehl, Pennebaker. 2004.  Linguistic markers of psychological change surrounding September 11, 2001. Psychological Science 15, 10: 687-693.</a:t>
            </a:r>
            <a:endParaRPr lang="en-US" sz="1600">
              <a:solidFill>
                <a:srgbClr val="644646"/>
              </a:solidFill>
            </a:endParaRPr>
          </a:p>
        </p:txBody>
      </p:sp>
      <p:sp>
        <p:nvSpPr>
          <p:cNvPr id="7" name="TextBox 6"/>
          <p:cNvSpPr txBox="1"/>
          <p:nvPr/>
        </p:nvSpPr>
        <p:spPr>
          <a:xfrm>
            <a:off x="5486400" y="6324600"/>
            <a:ext cx="3315331" cy="369332"/>
          </a:xfrm>
          <a:prstGeom prst="rect">
            <a:avLst/>
          </a:prstGeom>
          <a:noFill/>
        </p:spPr>
        <p:txBody>
          <a:bodyPr wrap="none" rtlCol="0">
            <a:spAutoFit/>
          </a:bodyPr>
          <a:lstStyle/>
          <a:p>
            <a:r>
              <a:rPr lang="en-US"/>
              <a:t>Graph from Pennebaker slides</a:t>
            </a:r>
          </a:p>
        </p:txBody>
      </p:sp>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Implications from word counts</a:t>
            </a:r>
          </a:p>
        </p:txBody>
      </p:sp>
      <p:sp>
        <p:nvSpPr>
          <p:cNvPr id="3" name="Content Placeholder 2"/>
          <p:cNvSpPr>
            <a:spLocks noGrp="1"/>
          </p:cNvSpPr>
          <p:nvPr>
            <p:ph sz="quarter" idx="1"/>
          </p:nvPr>
        </p:nvSpPr>
        <p:spPr>
          <a:xfrm>
            <a:off x="762000" y="2590800"/>
            <a:ext cx="7772400" cy="4572000"/>
          </a:xfrm>
        </p:spPr>
        <p:txBody>
          <a:bodyPr/>
          <a:lstStyle/>
          <a:p>
            <a:r>
              <a:rPr lang="en-US" smtClean="0"/>
              <a:t>after 9/11 </a:t>
            </a:r>
          </a:p>
          <a:p>
            <a:pPr lvl="1"/>
            <a:r>
              <a:rPr lang="en-US" smtClean="0"/>
              <a:t>greater negative emotion </a:t>
            </a:r>
          </a:p>
          <a:p>
            <a:pPr lvl="1"/>
            <a:r>
              <a:rPr lang="en-US" smtClean="0"/>
              <a:t>more socially engaged, less distancting</a:t>
            </a:r>
            <a:endParaRPr lang="en-US"/>
          </a:p>
        </p:txBody>
      </p:sp>
      <p:sp>
        <p:nvSpPr>
          <p:cNvPr id="5" name="Rectangle 4"/>
          <p:cNvSpPr/>
          <p:nvPr/>
        </p:nvSpPr>
        <p:spPr>
          <a:xfrm>
            <a:off x="914400" y="1663988"/>
            <a:ext cx="7086600" cy="584776"/>
          </a:xfrm>
          <a:prstGeom prst="rect">
            <a:avLst/>
          </a:prstGeom>
        </p:spPr>
        <p:txBody>
          <a:bodyPr wrap="square">
            <a:spAutoFit/>
          </a:bodyPr>
          <a:lstStyle/>
          <a:p>
            <a:r>
              <a:rPr lang="en-US" sz="1600">
                <a:solidFill>
                  <a:srgbClr val="644646"/>
                </a:solidFill>
                <a:ea typeface="ＭＳ Ｐゴシック" pitchFamily="-65" charset="-128"/>
                <a:cs typeface="ＭＳ Ｐゴシック" pitchFamily="-65" charset="-128"/>
              </a:rPr>
              <a:t>Cohn,  Mehl, Pennebaker. 2004.  Linguistic markers of psychological change surrounding September 11, 2001. Psychological Science 15, 10: 687-693.</a:t>
            </a:r>
            <a:endParaRPr lang="en-US" sz="1600">
              <a:solidFill>
                <a:srgbClr val="644646"/>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Alzheimers</a:t>
            </a:r>
          </a:p>
        </p:txBody>
      </p:sp>
      <p:sp>
        <p:nvSpPr>
          <p:cNvPr id="3" name="Content Placeholder 2"/>
          <p:cNvSpPr>
            <a:spLocks noGrp="1"/>
          </p:cNvSpPr>
          <p:nvPr>
            <p:ph sz="quarter" idx="1"/>
          </p:nvPr>
        </p:nvSpPr>
        <p:spPr/>
        <p:txBody>
          <a:bodyPr/>
          <a:lstStyle/>
          <a:p>
            <a:r>
              <a:rPr lang="en-US"/>
              <a:t>Garrod et al. 2005</a:t>
            </a:r>
          </a:p>
          <a:p>
            <a:r>
              <a:rPr lang="en-US"/>
              <a:t>Lancashire and Hirst 2009</a:t>
            </a: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r>
              <a:rPr lang="en-US"/>
              <a:t>The Nun Study</a:t>
            </a:r>
          </a:p>
        </p:txBody>
      </p:sp>
      <p:sp>
        <p:nvSpPr>
          <p:cNvPr id="3" name="Content Placeholder 2"/>
          <p:cNvSpPr>
            <a:spLocks noGrp="1"/>
          </p:cNvSpPr>
          <p:nvPr>
            <p:ph sz="quarter" idx="1"/>
          </p:nvPr>
        </p:nvSpPr>
        <p:spPr>
          <a:xfrm>
            <a:off x="914400" y="1143000"/>
            <a:ext cx="7772400" cy="5410200"/>
          </a:xfrm>
        </p:spPr>
        <p:txBody>
          <a:bodyPr/>
          <a:lstStyle/>
          <a:p>
            <a:r>
              <a:rPr lang="en-US" sz="2000" b="1" smtClean="0"/>
              <a:t>Linguistic Ability in Early Life and the Neuropathology of Alzheimer’s Disease and Cerebrovascular Disease: Findings from the Nun Study</a:t>
            </a:r>
          </a:p>
          <a:p>
            <a:r>
              <a:rPr lang="en-US" sz="2000" smtClean="0"/>
              <a:t>D.A. SNOWDON,</a:t>
            </a:r>
            <a:r>
              <a:rPr lang="en-US" sz="2000" i="1" smtClean="0"/>
              <a:t> L.H. GREINER, AND W.R. MARKESBERY</a:t>
            </a:r>
          </a:p>
          <a:p>
            <a:endParaRPr lang="en-US" sz="2000" smtClean="0"/>
          </a:p>
          <a:p>
            <a:r>
              <a:rPr lang="en-US" sz="2400" smtClean="0"/>
              <a:t>The Nun Study: a longitudinal study of aging and Alzheimer’s disease</a:t>
            </a:r>
          </a:p>
          <a:p>
            <a:r>
              <a:rPr lang="en-US" sz="2400" smtClean="0"/>
              <a:t>Cognitive and physical function assessed annually</a:t>
            </a:r>
          </a:p>
          <a:p>
            <a:r>
              <a:rPr lang="en-US" sz="2400" smtClean="0"/>
              <a:t>All participants agreed to brain donation at death</a:t>
            </a:r>
          </a:p>
          <a:p>
            <a:r>
              <a:rPr lang="en-US" sz="2400" smtClean="0"/>
              <a:t>At the first exam given between 1991 and 1993, the 678 participants were 75 to 102 years old.</a:t>
            </a:r>
          </a:p>
          <a:p>
            <a:r>
              <a:rPr lang="en-US" sz="2400" smtClean="0"/>
              <a:t>This study:</a:t>
            </a:r>
          </a:p>
          <a:p>
            <a:pPr lvl="1"/>
            <a:r>
              <a:rPr lang="en-US" sz="2000" smtClean="0"/>
              <a:t>subset of 74 participants</a:t>
            </a:r>
          </a:p>
          <a:p>
            <a:pPr lvl="1"/>
            <a:r>
              <a:rPr lang="en-US" sz="2000" smtClean="0"/>
              <a:t>for whom we had</a:t>
            </a:r>
            <a:r>
              <a:rPr lang="en-US" sz="1600" smtClean="0"/>
              <a:t> </a:t>
            </a:r>
            <a:r>
              <a:rPr lang="en-US" sz="2000" smtClean="0"/>
              <a:t>handwritten autobiographies from early life, </a:t>
            </a:r>
          </a:p>
          <a:p>
            <a:pPr lvl="1"/>
            <a:r>
              <a:rPr lang="en-US" sz="2000" smtClean="0"/>
              <a:t>all of whom had died.</a:t>
            </a:r>
          </a:p>
          <a:p>
            <a:endParaRPr lang="en-US" sz="2000" smtClean="0"/>
          </a:p>
          <a:p>
            <a:endParaRPr lang="en-US" sz="2000" smtClean="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Duchenne versus non-Duchenne smiles</a:t>
            </a:r>
          </a:p>
        </p:txBody>
      </p:sp>
      <p:sp>
        <p:nvSpPr>
          <p:cNvPr id="6" name="Content Placeholder 5"/>
          <p:cNvSpPr>
            <a:spLocks noGrp="1"/>
          </p:cNvSpPr>
          <p:nvPr>
            <p:ph sz="quarter" idx="1"/>
          </p:nvPr>
        </p:nvSpPr>
        <p:spPr/>
        <p:txBody>
          <a:bodyPr/>
          <a:lstStyle/>
          <a:p>
            <a:r>
              <a:rPr lang="en-US">
                <a:hlinkClick r:id="rId2"/>
              </a:rPr>
              <a:t>http://www.bbc.co.uk/science/humanbody/mind/surveys/smiles/</a:t>
            </a:r>
            <a:endParaRPr lang="en-US"/>
          </a:p>
          <a:p>
            <a:r>
              <a:rPr lang="en-US">
                <a:hlinkClick r:id="rId3"/>
              </a:rPr>
              <a:t>http://www.cs.cmu.edu/afs/cs/project/face/www/facs.htm</a:t>
            </a:r>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data</a:t>
            </a:r>
          </a:p>
        </p:txBody>
      </p:sp>
      <p:sp>
        <p:nvSpPr>
          <p:cNvPr id="3" name="Content Placeholder 2"/>
          <p:cNvSpPr>
            <a:spLocks noGrp="1"/>
          </p:cNvSpPr>
          <p:nvPr>
            <p:ph sz="quarter" idx="1"/>
          </p:nvPr>
        </p:nvSpPr>
        <p:spPr/>
        <p:txBody>
          <a:bodyPr/>
          <a:lstStyle/>
          <a:p>
            <a:r>
              <a:rPr lang="en-US"/>
              <a:t>In September 1930</a:t>
            </a:r>
          </a:p>
          <a:p>
            <a:r>
              <a:rPr lang="en-US"/>
              <a:t>leader of the School Sisters of Notre Dame religious congregation requested each sister write</a:t>
            </a:r>
          </a:p>
          <a:p>
            <a:r>
              <a:rPr lang="en-US"/>
              <a:t>“</a:t>
            </a:r>
            <a:r>
              <a:rPr lang="en-US" smtClean="0"/>
              <a:t>a short sketch of her own life. This account should not contain more than two to three hundred words and should be written on a single sheet of paper ... include the place of birth, parentage, interesting and edifying events of one's childhood, schools attended, influences that led to the convent, religious life, and its outstanding events.”</a:t>
            </a:r>
            <a:endParaRPr lang="en-US"/>
          </a:p>
          <a:p>
            <a:r>
              <a:rPr lang="en-US"/>
              <a:t>Handwritten diaries found in two participating convents, Baltimore and Milwaukee</a:t>
            </a:r>
          </a:p>
          <a:p>
            <a:endParaRPr lang="en-US"/>
          </a:p>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linguistic analysis</a:t>
            </a:r>
          </a:p>
        </p:txBody>
      </p:sp>
      <p:sp>
        <p:nvSpPr>
          <p:cNvPr id="3" name="Content Placeholder 2"/>
          <p:cNvSpPr>
            <a:spLocks noGrp="1"/>
          </p:cNvSpPr>
          <p:nvPr>
            <p:ph sz="quarter" idx="1"/>
          </p:nvPr>
        </p:nvSpPr>
        <p:spPr>
          <a:xfrm>
            <a:off x="533400" y="1447800"/>
            <a:ext cx="8153400" cy="4572000"/>
          </a:xfrm>
        </p:spPr>
        <p:txBody>
          <a:bodyPr/>
          <a:lstStyle/>
          <a:p>
            <a:r>
              <a:rPr lang="en-US"/>
              <a:t>Grammatical complexity</a:t>
            </a:r>
          </a:p>
          <a:p>
            <a:pPr lvl="1"/>
            <a:r>
              <a:rPr lang="en-US"/>
              <a:t>Developmental Level metric (Cheung/Kemper)</a:t>
            </a:r>
          </a:p>
          <a:p>
            <a:pPr lvl="2"/>
            <a:r>
              <a:rPr lang="en-US"/>
              <a:t>sentences classified from 0 (simple one-clause sentences) to 7 (complex sentences with multiple embedding and subordination)</a:t>
            </a:r>
          </a:p>
          <a:p>
            <a:r>
              <a:rPr lang="en-US"/>
              <a:t>Idea density:</a:t>
            </a:r>
          </a:p>
          <a:p>
            <a:pPr lvl="2"/>
            <a:r>
              <a:rPr lang="en-US" smtClean="0"/>
              <a:t>average number of </a:t>
            </a:r>
            <a:r>
              <a:rPr lang="en-US" i="1" smtClean="0"/>
              <a:t>ideas </a:t>
            </a:r>
            <a:r>
              <a:rPr lang="en-US" smtClean="0"/>
              <a:t>expressed per 10 words. elementary propositions, typically verb, adjective, adverb, or prepositional phrase. Complex propositions that stated or inferred causal, temporal, or other relationships between ideas also were counted.</a:t>
            </a:r>
            <a:endParaRPr lang="en-US"/>
          </a:p>
          <a:p>
            <a:r>
              <a:rPr lang="en-US" smtClean="0"/>
              <a:t>Prior studies suggest:</a:t>
            </a:r>
          </a:p>
          <a:p>
            <a:pPr lvl="1"/>
            <a:r>
              <a:rPr lang="en-US" b="1" smtClean="0"/>
              <a:t>idea density </a:t>
            </a:r>
            <a:r>
              <a:rPr lang="en-US" smtClean="0"/>
              <a:t>is associated with educational level, vocabulary, and general knowledge</a:t>
            </a:r>
          </a:p>
          <a:p>
            <a:pPr lvl="1"/>
            <a:r>
              <a:rPr lang="en-US" b="1" smtClean="0"/>
              <a:t>grammatical complexity </a:t>
            </a:r>
            <a:r>
              <a:rPr lang="en-US" smtClean="0"/>
              <a:t>is associated with working memory, performance on speeded tasks, and writing skill.</a:t>
            </a: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lstStyle/>
          <a:p>
            <a:r>
              <a:rPr lang="en-US"/>
              <a:t>Idea density</a:t>
            </a:r>
          </a:p>
        </p:txBody>
      </p:sp>
      <p:sp>
        <p:nvSpPr>
          <p:cNvPr id="3" name="Content Placeholder 2"/>
          <p:cNvSpPr>
            <a:spLocks noGrp="1"/>
          </p:cNvSpPr>
          <p:nvPr>
            <p:ph sz="quarter" idx="1"/>
          </p:nvPr>
        </p:nvSpPr>
        <p:spPr>
          <a:xfrm>
            <a:off x="762000" y="1219200"/>
            <a:ext cx="7772400" cy="4572000"/>
          </a:xfrm>
        </p:spPr>
        <p:txBody>
          <a:bodyPr/>
          <a:lstStyle/>
          <a:p>
            <a:r>
              <a:rPr lang="en-US" smtClean="0"/>
              <a:t>“I was born in Eau Claire, Wis., on May 24, 1913 and was baptized in St. James Church.”</a:t>
            </a:r>
          </a:p>
          <a:p>
            <a:pPr lvl="1">
              <a:buNone/>
            </a:pPr>
            <a:r>
              <a:rPr lang="en-US" smtClean="0"/>
              <a:t>(1) I was born, </a:t>
            </a:r>
          </a:p>
          <a:p>
            <a:pPr lvl="1">
              <a:buNone/>
            </a:pPr>
            <a:r>
              <a:rPr lang="en-US" smtClean="0"/>
              <a:t>(2) born in Eau Claire, Wis., </a:t>
            </a:r>
          </a:p>
          <a:p>
            <a:pPr lvl="1">
              <a:buNone/>
            </a:pPr>
            <a:r>
              <a:rPr lang="en-US" smtClean="0"/>
              <a:t>(3) born on May 24, 1913, </a:t>
            </a:r>
          </a:p>
          <a:p>
            <a:pPr lvl="1">
              <a:buNone/>
            </a:pPr>
            <a:r>
              <a:rPr lang="en-US" smtClean="0"/>
              <a:t>(4) I was baptized, </a:t>
            </a:r>
          </a:p>
          <a:p>
            <a:pPr lvl="1">
              <a:buNone/>
            </a:pPr>
            <a:r>
              <a:rPr lang="en-US" smtClean="0"/>
              <a:t>(5) was baptized in church</a:t>
            </a:r>
          </a:p>
          <a:p>
            <a:pPr lvl="1">
              <a:buNone/>
            </a:pPr>
            <a:r>
              <a:rPr lang="en-US" smtClean="0"/>
              <a:t>(6) was baptized in St. James Church, </a:t>
            </a:r>
          </a:p>
          <a:p>
            <a:pPr lvl="1">
              <a:buNone/>
            </a:pPr>
            <a:r>
              <a:rPr lang="en-US" smtClean="0"/>
              <a:t>(7) I was born...and was baptized. </a:t>
            </a:r>
          </a:p>
          <a:p>
            <a:r>
              <a:rPr lang="en-US" smtClean="0"/>
              <a:t>There are 18 words or utterances in that sentence.</a:t>
            </a:r>
          </a:p>
          <a:p>
            <a:r>
              <a:rPr lang="en-US" smtClean="0"/>
              <a:t>The idea density for that sentence was 3.9 (7/18 * 10 = 3.9 ideas per 10 words).</a:t>
            </a: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a:t>
            </a:r>
          </a:p>
        </p:txBody>
      </p:sp>
      <p:sp>
        <p:nvSpPr>
          <p:cNvPr id="3" name="Content Placeholder 2"/>
          <p:cNvSpPr>
            <a:spLocks noGrp="1"/>
          </p:cNvSpPr>
          <p:nvPr>
            <p:ph sz="quarter" idx="1"/>
          </p:nvPr>
        </p:nvSpPr>
        <p:spPr/>
        <p:txBody>
          <a:bodyPr/>
          <a:lstStyle/>
          <a:p>
            <a:r>
              <a:rPr lang="en-US"/>
              <a:t>correlation between  neuropatholocially defined Alzheimers desiease</a:t>
            </a:r>
          </a:p>
          <a:p>
            <a:r>
              <a:rPr lang="en-US"/>
              <a:t>had lower idea desnity socres than thnon-Alzheimers</a:t>
            </a:r>
          </a:p>
          <a:p>
            <a:r>
              <a:rPr lang="en-US"/>
              <a:t>Correlations between idea density scores and </a:t>
            </a:r>
            <a:r>
              <a:rPr lang="en-US" smtClean="0"/>
              <a:t>mean neurofibrillary tangle counts</a:t>
            </a:r>
            <a:endParaRPr lang="en-US"/>
          </a:p>
          <a:p>
            <a:pPr lvl="1"/>
            <a:r>
              <a:rPr lang="en-US" smtClean="0"/>
              <a:t>−0.59 for the frontal lobe, </a:t>
            </a:r>
          </a:p>
          <a:p>
            <a:pPr lvl="1"/>
            <a:r>
              <a:rPr lang="en-US" smtClean="0"/>
              <a:t>−0.48 for the temporal lobe, </a:t>
            </a:r>
          </a:p>
          <a:p>
            <a:pPr lvl="1"/>
            <a:r>
              <a:rPr lang="en-US" smtClean="0"/>
              <a:t>−0.49 for the parietal lobe</a:t>
            </a:r>
          </a:p>
          <a:p>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Explanations?</a:t>
            </a:r>
          </a:p>
        </p:txBody>
      </p:sp>
      <p:sp>
        <p:nvSpPr>
          <p:cNvPr id="3" name="Content Placeholder 2"/>
          <p:cNvSpPr>
            <a:spLocks noGrp="1"/>
          </p:cNvSpPr>
          <p:nvPr>
            <p:ph sz="quarter" idx="1"/>
          </p:nvPr>
        </p:nvSpPr>
        <p:spPr/>
        <p:txBody>
          <a:bodyPr/>
          <a:lstStyle/>
          <a:p>
            <a:r>
              <a:rPr lang="en-US"/>
              <a:t>Early studies found same results with a college-education subset of the population who were teachers, suggesting education was not the key factor</a:t>
            </a:r>
          </a:p>
          <a:p>
            <a:r>
              <a:rPr lang="en-US" smtClean="0"/>
              <a:t>They suggest:</a:t>
            </a:r>
          </a:p>
          <a:p>
            <a:pPr lvl="1"/>
            <a:r>
              <a:rPr lang="en-US" smtClean="0"/>
              <a:t>Low linguistic ability in early life may reflect suboptimal neurological and cognitive development which might increase susceptibility to the development of Alzheimer’s disease pathology in late life</a:t>
            </a:r>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Garrod et al. 2005</a:t>
            </a:r>
          </a:p>
        </p:txBody>
      </p:sp>
      <p:sp>
        <p:nvSpPr>
          <p:cNvPr id="3" name="Content Placeholder 2"/>
          <p:cNvSpPr>
            <a:spLocks noGrp="1"/>
          </p:cNvSpPr>
          <p:nvPr>
            <p:ph sz="quarter" idx="1"/>
          </p:nvPr>
        </p:nvSpPr>
        <p:spPr/>
        <p:txBody>
          <a:bodyPr/>
          <a:lstStyle/>
          <a:p>
            <a:r>
              <a:rPr lang="en-US"/>
              <a:t>British writer Iris Murdoch</a:t>
            </a:r>
          </a:p>
          <a:p>
            <a:r>
              <a:rPr lang="en-US"/>
              <a:t>last novel published 1995,</a:t>
            </a:r>
          </a:p>
          <a:p>
            <a:r>
              <a:rPr lang="en-US"/>
              <a:t>Diagnosed with Alzheimers 1997</a:t>
            </a:r>
          </a:p>
          <a:p>
            <a:r>
              <a:rPr lang="en-US"/>
              <a:t>Compared three novels</a:t>
            </a:r>
          </a:p>
          <a:p>
            <a:pPr lvl="1"/>
            <a:r>
              <a:rPr lang="en-US" smtClean="0"/>
              <a:t>Under the Net (first)</a:t>
            </a:r>
          </a:p>
          <a:p>
            <a:pPr lvl="1"/>
            <a:r>
              <a:rPr lang="en-US" smtClean="0"/>
              <a:t>The Sea (in her prime)</a:t>
            </a:r>
          </a:p>
          <a:p>
            <a:pPr lvl="1"/>
            <a:r>
              <a:rPr lang="en-US" smtClean="0"/>
              <a:t>Jackson's Dilemma (final novel)</a:t>
            </a:r>
          </a:p>
          <a:p>
            <a:r>
              <a:rPr lang="en-US" smtClean="0"/>
              <a:t>All her books written in longhand with little editing</a:t>
            </a: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 to token ratio in the 3 novels</a:t>
            </a:r>
          </a:p>
        </p:txBody>
      </p:sp>
      <p:pic>
        <p:nvPicPr>
          <p:cNvPr id="4" name="Content Placeholder 3" descr="murdoch1.jpg"/>
          <p:cNvPicPr>
            <a:picLocks noGrp="1" noChangeAspect="1"/>
          </p:cNvPicPr>
          <p:nvPr>
            <p:ph sz="quarter" idx="1"/>
          </p:nvPr>
        </p:nvPicPr>
        <p:blipFill>
          <a:blip r:embed="rId2"/>
          <a:srcRect l="-2793" r="-2793"/>
          <a:stretch>
            <a:fillRect/>
          </a:stretch>
        </p:blipFill>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Syntactic Complexity</a:t>
            </a:r>
          </a:p>
        </p:txBody>
      </p:sp>
      <p:pic>
        <p:nvPicPr>
          <p:cNvPr id="4" name="Content Placeholder 3" descr="iris2.tiff"/>
          <p:cNvPicPr>
            <a:picLocks noGrp="1" noChangeAspect="1"/>
          </p:cNvPicPr>
          <p:nvPr>
            <p:ph sz="quarter" idx="1"/>
          </p:nvPr>
        </p:nvPicPr>
        <p:blipFill>
          <a:blip r:embed="rId2"/>
          <a:srcRect t="-58552" b="-58552"/>
          <a:stretch>
            <a:fillRect/>
          </a:stretch>
        </p:blipFill>
        <p:spPr>
          <a:xfrm>
            <a:off x="152400" y="914400"/>
            <a:ext cx="8686800" cy="5109882"/>
          </a:xfrm>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a:solidFill>
                  <a:srgbClr val="000000"/>
                </a:solidFill>
                <a:latin typeface="Arial" charset="0"/>
                <a:ea typeface="msgothic" charset="0"/>
                <a:cs typeface="msgothic" charset="0"/>
              </a:rPr>
              <a:t>Mean proportions of usages of the 10 most frequently occurring words in each book that appear twice within a series of short intervals, ranging from consecutive positions in the text to a separation of three intervening words.</a:t>
            </a:r>
          </a:p>
        </p:txBody>
      </p:sp>
      <p:pic>
        <p:nvPicPr>
          <p:cNvPr id="3074" name="Picture 2"/>
          <p:cNvPicPr>
            <a:picLocks noChangeAspect="1" noChangeArrowheads="1"/>
          </p:cNvPicPr>
          <p:nvPr/>
        </p:nvPicPr>
        <p:blipFill>
          <a:blip r:embed="rId3"/>
          <a:srcRect/>
          <a:stretch>
            <a:fillRect/>
          </a:stretch>
        </p:blipFill>
        <p:spPr bwMode="auto">
          <a:xfrm>
            <a:off x="6527520" y="6283380"/>
            <a:ext cx="2534400" cy="505493"/>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1524000" y="1126166"/>
            <a:ext cx="6158880" cy="4893634"/>
          </a:xfrm>
          <a:prstGeom prst="rect">
            <a:avLst/>
          </a:prstGeom>
          <a:noFill/>
          <a:ln w="9525">
            <a:noFill/>
            <a:round/>
            <a:headEnd/>
            <a:tailEnd/>
          </a:ln>
          <a:effectLst/>
        </p:spPr>
      </p:pic>
      <p:sp>
        <p:nvSpPr>
          <p:cNvPr id="3076" name="Text Box 4"/>
          <p:cNvSpPr txBox="1">
            <a:spLocks noChangeArrowheads="1"/>
          </p:cNvSpPr>
          <p:nvPr/>
        </p:nvSpPr>
        <p:spPr bwMode="auto">
          <a:xfrm>
            <a:off x="1494720" y="6092736"/>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a:solidFill>
                  <a:srgbClr val="000000"/>
                </a:solidFill>
                <a:latin typeface="Arial" charset="0"/>
                <a:ea typeface="msgothic" charset="0"/>
                <a:cs typeface="msgothic" charset="0"/>
              </a:rPr>
              <a:t>Garrard P et al. Brain 2005;128:250-260</a:t>
            </a:r>
          </a:p>
        </p:txBody>
      </p:sp>
      <p:sp>
        <p:nvSpPr>
          <p:cNvPr id="3077" name="Text Box 5"/>
          <p:cNvSpPr txBox="1">
            <a:spLocks noChangeArrowheads="1"/>
          </p:cNvSpPr>
          <p:nvPr/>
        </p:nvSpPr>
        <p:spPr bwMode="auto">
          <a:xfrm>
            <a:off x="97920" y="6450438"/>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a:solidFill>
                  <a:srgbClr val="000000"/>
                </a:solidFill>
                <a:latin typeface="Arial" charset="0"/>
                <a:ea typeface="msgothic" charset="0"/>
                <a:cs typeface="msgothic" charset="0"/>
              </a:rPr>
              <a:t>Brain Vol. 128 No. 2 © Guarantors of Brain 2004; all rights reserved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Parts of speech</a:t>
            </a:r>
          </a:p>
        </p:txBody>
      </p:sp>
      <p:pic>
        <p:nvPicPr>
          <p:cNvPr id="4" name="Content Placeholder 3" descr="iris3.tiff"/>
          <p:cNvPicPr>
            <a:picLocks noGrp="1" noChangeAspect="1"/>
          </p:cNvPicPr>
          <p:nvPr>
            <p:ph sz="quarter" idx="1"/>
          </p:nvPr>
        </p:nvPicPr>
        <p:blipFill>
          <a:blip r:embed="rId2"/>
          <a:srcRect t="-32260" b="-32260"/>
          <a:stretch>
            <a:fillRect/>
          </a:stretch>
        </p:blip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424p.10.lec5.pptx</Template>
  <TotalTime>10109</TotalTime>
  <Words>6116</Words>
  <Application>Microsoft Macintosh PowerPoint</Application>
  <PresentationFormat>On-screen Show (4:3)</PresentationFormat>
  <Paragraphs>735</Paragraphs>
  <Slides>106</Slides>
  <Notes>42</Notes>
  <HiddenSlides>0</HiddenSlides>
  <MMClips>25</MMClips>
  <ScaleCrop>false</ScaleCrop>
  <HeadingPairs>
    <vt:vector size="6" baseType="variant">
      <vt:variant>
        <vt:lpstr>Design Template</vt:lpstr>
      </vt:variant>
      <vt:variant>
        <vt:i4>1</vt:i4>
      </vt:variant>
      <vt:variant>
        <vt:lpstr>Embedded OLE Servers</vt:lpstr>
      </vt:variant>
      <vt:variant>
        <vt:i4>4</vt:i4>
      </vt:variant>
      <vt:variant>
        <vt:lpstr>Slide Titles</vt:lpstr>
      </vt:variant>
      <vt:variant>
        <vt:i4>106</vt:i4>
      </vt:variant>
    </vt:vector>
  </HeadingPairs>
  <TitlesOfParts>
    <vt:vector size="111" baseType="lpstr">
      <vt:lpstr>1_Equity</vt:lpstr>
      <vt:lpstr>Photo Editor Photo</vt:lpstr>
      <vt:lpstr>Chart</vt:lpstr>
      <vt:lpstr>Document</vt:lpstr>
      <vt:lpstr>Picture</vt:lpstr>
      <vt:lpstr>CS 424P/ LINGUIST 287 Extracting Social Meaning and Sentiment</vt:lpstr>
      <vt:lpstr>Scherer’s typology of affective states</vt:lpstr>
      <vt:lpstr>Scherer’s typology of affective states</vt:lpstr>
      <vt:lpstr>Outline</vt:lpstr>
      <vt:lpstr>Slide 5</vt:lpstr>
      <vt:lpstr>Dimensional approach.  (Russell, 1980, 2003)</vt:lpstr>
      <vt:lpstr>Image from Russell 1997</vt:lpstr>
      <vt:lpstr>Distinctive vs.  Dimensional approach of emotion</vt:lpstr>
      <vt:lpstr>Duchenne versus non-Duchenne smiles</vt:lpstr>
      <vt:lpstr>Duchenne smiles</vt:lpstr>
      <vt:lpstr>How to detect Duchenne smiles</vt:lpstr>
      <vt:lpstr>Emotional communication  and the Brunswikian Lens </vt:lpstr>
      <vt:lpstr>Implications for HCI</vt:lpstr>
      <vt:lpstr>Extroversion in Brunswikian Lens</vt:lpstr>
      <vt:lpstr>Acoustic implications of Duchenne smile</vt:lpstr>
      <vt:lpstr>Evolution and Duchenne smiles</vt:lpstr>
      <vt:lpstr>Four Theoretical Approaches to Emotion: 1. Darwinian (natural selection)</vt:lpstr>
      <vt:lpstr>Four Theoretical Approaches to Emotion: 2. Jamesian: Emotion is experience</vt:lpstr>
      <vt:lpstr>Four Theoretical Approaches to Emotion:  3. Cognitive: Appraisal</vt:lpstr>
      <vt:lpstr>Four Theoretical Approaches to Emotion:  4. Social Constructivism</vt:lpstr>
      <vt:lpstr>Link between valence/arousal and Cognitive-Appraisal  model</vt:lpstr>
      <vt:lpstr>Why Emotion Detection from  Speech or Text?</vt:lpstr>
      <vt:lpstr>Hard Questions in Emotion Recognition</vt:lpstr>
      <vt:lpstr>Major Problems for Classification: Different Valence/Different Activation</vt:lpstr>
      <vt:lpstr>But…. Different Valence/ Same Activation</vt:lpstr>
      <vt:lpstr>Accuracy of facial versus vocal cues to emotion (Scherer 2001)</vt:lpstr>
      <vt:lpstr>Data and tasks for Emotion  Detection</vt:lpstr>
      <vt:lpstr>Four quick case studies</vt:lpstr>
      <vt:lpstr>Example 1: Acted speech; emotional Prosody Speech and Transcripts Corpus (EPSaT)</vt:lpstr>
      <vt:lpstr>    EPSaT Examples</vt:lpstr>
      <vt:lpstr>Detecting EPSaT Emotions</vt:lpstr>
      <vt:lpstr>Liscombe et al. Features</vt:lpstr>
      <vt:lpstr>Global Pitch Statistics</vt:lpstr>
      <vt:lpstr>Global Pitch Statistics</vt:lpstr>
      <vt:lpstr>Liscombe et al. Features</vt:lpstr>
      <vt:lpstr>Liscombe et al. Experiments</vt:lpstr>
      <vt:lpstr>Example 2 - Ang 2002</vt:lpstr>
      <vt:lpstr>Data Annotation</vt:lpstr>
      <vt:lpstr>Data Labeling</vt:lpstr>
      <vt:lpstr>Emotion Samples</vt:lpstr>
      <vt:lpstr>Emotion Class Distribution</vt:lpstr>
      <vt:lpstr>Prosodic Model</vt:lpstr>
      <vt:lpstr>Prosodic Features</vt:lpstr>
      <vt:lpstr>Prosodic Features (cont.)</vt:lpstr>
      <vt:lpstr>Features (cont.)</vt:lpstr>
      <vt:lpstr>Language Model Features</vt:lpstr>
      <vt:lpstr>Results (cont.)</vt:lpstr>
      <vt:lpstr>Prosodic Predictors of Annoyed/Frustrated</vt:lpstr>
      <vt:lpstr>Ang et al ‘02 Conclusions</vt:lpstr>
      <vt:lpstr>Example 3: Basic Emotions across languages</vt:lpstr>
      <vt:lpstr>Results: Male speaker</vt:lpstr>
      <vt:lpstr>Results: Female speaker</vt:lpstr>
      <vt:lpstr>Perception</vt:lpstr>
      <vt:lpstr>Example 4: Intelligent Tutoring Spoken Dialogue System</vt:lpstr>
      <vt:lpstr>Slide 55</vt:lpstr>
      <vt:lpstr>Task 1</vt:lpstr>
      <vt:lpstr>Liscombe et al: Uncertainty in ITSpoke</vt:lpstr>
      <vt:lpstr>Slide 58</vt:lpstr>
      <vt:lpstr>Slide 59</vt:lpstr>
      <vt:lpstr>Liscombe et al: ITSpoke Experiment</vt:lpstr>
      <vt:lpstr>Scherer summaries re: Prosodic features</vt:lpstr>
      <vt:lpstr>Juslin and Laukka metastudy</vt:lpstr>
      <vt:lpstr>Slide 63</vt:lpstr>
      <vt:lpstr>Slide 64</vt:lpstr>
      <vt:lpstr>Mood and Medical issues: 6 case studies</vt:lpstr>
      <vt:lpstr>3 studies on Depression</vt:lpstr>
      <vt:lpstr>Stirman and Pennebaker</vt:lpstr>
      <vt:lpstr>Stirman and Pennebaker: 2 models</vt:lpstr>
      <vt:lpstr>Methods</vt:lpstr>
      <vt:lpstr>The poets</vt:lpstr>
      <vt:lpstr>Stirman and Pennebaker: Results</vt:lpstr>
      <vt:lpstr>Significant factors</vt:lpstr>
      <vt:lpstr>Rude et al: Language use of depressed and depression-vulnerable college students</vt:lpstr>
      <vt:lpstr>Methods</vt:lpstr>
      <vt:lpstr>Results</vt:lpstr>
      <vt:lpstr>Ramirez-Esparza et al: Depression in English and Spanish</vt:lpstr>
      <vt:lpstr>Results of Study 1</vt:lpstr>
      <vt:lpstr>Study 2</vt:lpstr>
      <vt:lpstr>English Factors</vt:lpstr>
      <vt:lpstr>Spanish Factors</vt:lpstr>
      <vt:lpstr>Trauma</vt:lpstr>
      <vt:lpstr>Cohn, Mehl, Pennebaker: Linguistic Markers of Psychology Change Surrounding September 11, 2001</vt:lpstr>
      <vt:lpstr>Factors</vt:lpstr>
      <vt:lpstr> Livejournal.com:  I, me, my  on or after Sep 11, 2001</vt:lpstr>
      <vt:lpstr>September 11 LiveJournal.com study:   We, us, our</vt:lpstr>
      <vt:lpstr>LiveJournal.com September 11, 2001 study:   Positive and negative emotion words</vt:lpstr>
      <vt:lpstr>Implications from word counts</vt:lpstr>
      <vt:lpstr>Alzheimers</vt:lpstr>
      <vt:lpstr>The Nun Study</vt:lpstr>
      <vt:lpstr>The data</vt:lpstr>
      <vt:lpstr>The linguistic analysis</vt:lpstr>
      <vt:lpstr>Idea density</vt:lpstr>
      <vt:lpstr>Results</vt:lpstr>
      <vt:lpstr>Explanations?</vt:lpstr>
      <vt:lpstr>Garrod et al. 2005</vt:lpstr>
      <vt:lpstr>Type to token ratio in the 3 novels</vt:lpstr>
      <vt:lpstr>Syntactic Complexity</vt:lpstr>
      <vt:lpstr>Slide 98</vt:lpstr>
      <vt:lpstr>Parts of speech</vt:lpstr>
      <vt:lpstr>Slide 100</vt:lpstr>
      <vt:lpstr>Slide 101</vt:lpstr>
      <vt:lpstr>Lancashire and Hirst</vt:lpstr>
      <vt:lpstr>Slide 103</vt:lpstr>
      <vt:lpstr>Vocabulary Changes in Agatha Christie’s Mysteries as an Indication of Dementia: A Case Study Ian Lancashire and Graeme Hirst 2009</vt:lpstr>
      <vt:lpstr>Slide 105</vt:lpstr>
      <vt:lpstr>Results</vt:lpstr>
    </vt:vector>
  </TitlesOfParts>
  <Manager/>
  <Company>Stanford University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LSA.303 Introduction to Computational Linguistics</dc:title>
  <dc:subject/>
  <dc:creator>Dan Jurafsky</dc:creator>
  <cp:keywords/>
  <dc:description/>
  <cp:lastModifiedBy>Dan Jurafsky</cp:lastModifiedBy>
  <cp:revision>169</cp:revision>
  <cp:lastPrinted>2009-03-01T20:27:13Z</cp:lastPrinted>
  <dcterms:created xsi:type="dcterms:W3CDTF">2011-07-12T20:00:28Z</dcterms:created>
  <dcterms:modified xsi:type="dcterms:W3CDTF">2011-07-12T20:36:58Z</dcterms:modified>
  <cp:category/>
</cp:coreProperties>
</file>