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384" r:id="rId2"/>
    <p:sldId id="388" r:id="rId3"/>
    <p:sldId id="410" r:id="rId4"/>
    <p:sldId id="407" r:id="rId5"/>
    <p:sldId id="408" r:id="rId6"/>
    <p:sldId id="394" r:id="rId7"/>
    <p:sldId id="413" r:id="rId8"/>
    <p:sldId id="399" r:id="rId9"/>
    <p:sldId id="416" r:id="rId10"/>
    <p:sldId id="402" r:id="rId11"/>
    <p:sldId id="403" r:id="rId12"/>
    <p:sldId id="414" r:id="rId13"/>
    <p:sldId id="411" r:id="rId14"/>
    <p:sldId id="415" r:id="rId15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EF1DE"/>
    <a:srgbClr val="000099"/>
    <a:srgbClr val="0000CC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 autoAdjust="0"/>
    <p:restoredTop sz="78305" autoAdjust="0"/>
  </p:normalViewPr>
  <p:slideViewPr>
    <p:cSldViewPr>
      <p:cViewPr varScale="1">
        <p:scale>
          <a:sx n="123" d="100"/>
          <a:sy n="123" d="100"/>
        </p:scale>
        <p:origin x="10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6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68EF387A-3E9B-974F-BE09-FF3123AB2DEB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7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7344F-82A5-1A4C-9ACB-C5F81039E319}" type="slidenum">
              <a:rPr lang="en-US">
                <a:ea typeface="ＭＳ Ｐゴシック" pitchFamily="-106" charset="-128"/>
                <a:cs typeface="ＭＳ Ｐゴシック" pitchFamily="-10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88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F64D5B08-EA47-AC41-86A6-A2DCE0593D6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4917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63142E8C-B3F4-CE44-AB38-F03AE219B10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231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BB3285A8-A1B7-5A42-9EFD-7ACD5E0D576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4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426E6E50-DDC5-7B4F-9BB5-DFF9A02FA59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5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426E6E50-DDC5-7B4F-9BB5-DFF9A02FA59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6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0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Introduction to NLP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What is Natural </a:t>
            </a:r>
            <a:r>
              <a:rPr lang="en-US" smtClean="0">
                <a:latin typeface="Lucida Sans" charset="0"/>
                <a:ea typeface="ＭＳ Ｐゴシック" charset="0"/>
                <a:cs typeface="ＭＳ Ｐゴシック" charset="0"/>
              </a:rPr>
              <a:t>Language Processing?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2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270978"/>
            <a:ext cx="2766060" cy="1605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3428" y="1270978"/>
            <a:ext cx="2766060" cy="1605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043" y="1200150"/>
            <a:ext cx="265797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Calibri"/>
                <a:cs typeface="Calibri"/>
              </a:rPr>
              <a:t>non-standard English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570" y="1633160"/>
            <a:ext cx="28956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latin typeface="Calibri"/>
                <a:cs typeface="Calibri"/>
              </a:rPr>
              <a:t>Great job @</a:t>
            </a:r>
            <a:r>
              <a:rPr lang="en-US" sz="1500" dirty="0" err="1">
                <a:latin typeface="Calibri"/>
                <a:cs typeface="Calibri"/>
              </a:rPr>
              <a:t>justinbieber</a:t>
            </a:r>
            <a:r>
              <a:rPr lang="en-US" sz="1500" dirty="0">
                <a:latin typeface="Calibri"/>
                <a:cs typeface="Calibri"/>
              </a:rPr>
              <a:t>! Were SOO PROUD of what </a:t>
            </a:r>
            <a:r>
              <a:rPr lang="en-US" sz="1500" dirty="0" err="1">
                <a:latin typeface="Calibri"/>
                <a:cs typeface="Calibri"/>
              </a:rPr>
              <a:t>youve</a:t>
            </a:r>
            <a:r>
              <a:rPr lang="en-US" sz="1500" dirty="0">
                <a:latin typeface="Calibri"/>
                <a:cs typeface="Calibri"/>
              </a:rPr>
              <a:t> accomplished! U taught us 2 #</a:t>
            </a:r>
            <a:r>
              <a:rPr lang="en-US" sz="1500" dirty="0" err="1">
                <a:latin typeface="Calibri"/>
                <a:cs typeface="Calibri"/>
              </a:rPr>
              <a:t>neversaynever</a:t>
            </a:r>
            <a:r>
              <a:rPr lang="en-US" sz="1500" dirty="0">
                <a:latin typeface="Calibri"/>
                <a:cs typeface="Calibri"/>
              </a:rPr>
              <a:t> &amp; you yourself should never give up either♥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1195685"/>
            <a:ext cx="27818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segmentation issues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49340" y="1270978"/>
            <a:ext cx="2766060" cy="1605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1382" y="1200150"/>
            <a:ext cx="10396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idioms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340" y="1759744"/>
            <a:ext cx="276606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Calibri"/>
                <a:cs typeface="Calibri"/>
              </a:rPr>
              <a:t>dark horse</a:t>
            </a:r>
          </a:p>
          <a:p>
            <a:pPr algn="ctr">
              <a:defRPr/>
            </a:pPr>
            <a:r>
              <a:rPr lang="en-US" sz="1600" dirty="0">
                <a:latin typeface="Calibri"/>
                <a:cs typeface="Calibri"/>
              </a:rPr>
              <a:t>get cold feet</a:t>
            </a:r>
          </a:p>
          <a:p>
            <a:pPr algn="ctr">
              <a:defRPr/>
            </a:pPr>
            <a:r>
              <a:rPr lang="en-US" sz="1600" dirty="0">
                <a:latin typeface="Calibri"/>
                <a:cs typeface="Calibri"/>
              </a:rPr>
              <a:t>lose face</a:t>
            </a:r>
          </a:p>
          <a:p>
            <a:pPr algn="ctr">
              <a:defRPr/>
            </a:pPr>
            <a:r>
              <a:rPr lang="en-US" sz="1600" dirty="0">
                <a:latin typeface="Calibri"/>
                <a:cs typeface="Calibri"/>
              </a:rPr>
              <a:t>throw in the towel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000" y="3025899"/>
            <a:ext cx="2766060" cy="16032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79" y="2948285"/>
            <a:ext cx="16287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neologisms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420158"/>
            <a:ext cx="276606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err="1">
                <a:latin typeface="Calibri"/>
                <a:cs typeface="Calibri"/>
              </a:rPr>
              <a:t>unfriend</a:t>
            </a:r>
            <a:endParaRPr lang="en-US" sz="1600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600" dirty="0" err="1" smtClean="0">
                <a:latin typeface="Calibri"/>
                <a:cs typeface="Calibri"/>
              </a:rPr>
              <a:t>Retweet</a:t>
            </a:r>
            <a:endParaRPr lang="en-US" sz="1600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600" dirty="0" err="1">
                <a:latin typeface="Calibri"/>
                <a:cs typeface="Calibri"/>
              </a:rPr>
              <a:t>b</a:t>
            </a:r>
            <a:r>
              <a:rPr lang="en-US" sz="1600" dirty="0" err="1" smtClean="0">
                <a:latin typeface="Calibri"/>
                <a:cs typeface="Calibri"/>
              </a:rPr>
              <a:t>romance</a:t>
            </a:r>
            <a:endParaRPr lang="en-US" sz="1600" dirty="0">
              <a:latin typeface="Calibri"/>
              <a:cs typeface="Calibri"/>
            </a:endParaRPr>
          </a:p>
          <a:p>
            <a:pPr algn="ctr">
              <a:defRPr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49340" y="3011044"/>
            <a:ext cx="2766060" cy="1605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2897535"/>
            <a:ext cx="2396144" cy="4196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tricky entity names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3462121"/>
            <a:ext cx="28054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sz="1600" dirty="0" smtClean="0">
                <a:latin typeface="Calibri"/>
                <a:cs typeface="Calibri"/>
              </a:rPr>
              <a:t>Where </a:t>
            </a:r>
            <a:r>
              <a:rPr lang="en-US" sz="1600" dirty="0">
                <a:latin typeface="Calibri"/>
                <a:cs typeface="Calibri"/>
              </a:rPr>
              <a:t>is </a:t>
            </a:r>
            <a:r>
              <a:rPr lang="en-US" sz="1600" i="1" dirty="0">
                <a:latin typeface="Calibri"/>
                <a:cs typeface="Calibri"/>
              </a:rPr>
              <a:t>A Bug’s Life</a:t>
            </a:r>
            <a:r>
              <a:rPr lang="en-US" sz="1600" dirty="0">
                <a:latin typeface="Calibri"/>
                <a:cs typeface="Calibri"/>
              </a:rPr>
              <a:t> playing …</a:t>
            </a:r>
            <a:endParaRPr lang="en-US" sz="1600" i="1" dirty="0">
              <a:latin typeface="Calibri"/>
              <a:cs typeface="Calibri"/>
            </a:endParaRPr>
          </a:p>
          <a:p>
            <a:pPr>
              <a:spcBef>
                <a:spcPts val="300"/>
              </a:spcBef>
              <a:defRPr/>
            </a:pPr>
            <a:r>
              <a:rPr lang="en-US" sz="1600" i="1" dirty="0" smtClean="0">
                <a:latin typeface="Calibri"/>
                <a:cs typeface="Calibri"/>
              </a:rPr>
              <a:t>Let </a:t>
            </a:r>
            <a:r>
              <a:rPr lang="en-US" sz="1600" i="1" dirty="0">
                <a:latin typeface="Calibri"/>
                <a:cs typeface="Calibri"/>
              </a:rPr>
              <a:t>It Be</a:t>
            </a:r>
            <a:r>
              <a:rPr lang="en-US" sz="1600" dirty="0">
                <a:latin typeface="Calibri"/>
                <a:cs typeface="Calibri"/>
              </a:rPr>
              <a:t> was recorded </a:t>
            </a:r>
            <a:r>
              <a:rPr lang="en-US" sz="1600" dirty="0" smtClean="0">
                <a:latin typeface="Calibri"/>
                <a:cs typeface="Calibri"/>
              </a:rPr>
              <a:t>…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latin typeface="Calibri"/>
                <a:cs typeface="Calibri"/>
              </a:rPr>
              <a:t>… a mutation on the </a:t>
            </a:r>
            <a:r>
              <a:rPr lang="en-US" sz="1600" i="1" dirty="0">
                <a:latin typeface="Calibri"/>
                <a:cs typeface="Calibri"/>
              </a:rPr>
              <a:t>for</a:t>
            </a:r>
            <a:r>
              <a:rPr lang="en-US" sz="1600" dirty="0">
                <a:latin typeface="Calibri"/>
                <a:cs typeface="Calibri"/>
              </a:rPr>
              <a:t> gene </a:t>
            </a:r>
            <a:r>
              <a:rPr lang="en-US" sz="1600" dirty="0" smtClean="0">
                <a:latin typeface="Calibri"/>
                <a:cs typeface="Calibri"/>
              </a:rPr>
              <a:t>…</a:t>
            </a:r>
            <a:endParaRPr lang="en-US" sz="1600" i="1" dirty="0">
              <a:latin typeface="Calibri"/>
              <a:cs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29940" y="2997323"/>
            <a:ext cx="2766060" cy="16032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2900740"/>
            <a:ext cx="24034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world knowledge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29940" y="3474927"/>
            <a:ext cx="2766060" cy="623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600" dirty="0">
                <a:latin typeface="Calibri"/>
                <a:cs typeface="Calibri"/>
              </a:rPr>
              <a:t>Mary and Sue are sisters.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600" dirty="0">
                <a:latin typeface="Calibri"/>
                <a:cs typeface="Calibri"/>
              </a:rPr>
              <a:t>Mary and Sue are mothers.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" y="4674880"/>
            <a:ext cx="38075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But that’s what makes it fun!</a:t>
            </a:r>
          </a:p>
        </p:txBody>
      </p:sp>
      <p:grpSp>
        <p:nvGrpSpPr>
          <p:cNvPr id="83999" name="Group 80"/>
          <p:cNvGrpSpPr>
            <a:grpSpLocks/>
          </p:cNvGrpSpPr>
          <p:nvPr/>
        </p:nvGrpSpPr>
        <p:grpSpPr bwMode="auto">
          <a:xfrm>
            <a:off x="3288695" y="1937960"/>
            <a:ext cx="2755295" cy="533400"/>
            <a:chOff x="3686175" y="2535809"/>
            <a:chExt cx="1774825" cy="337261"/>
          </a:xfrm>
        </p:grpSpPr>
        <p:sp>
          <p:nvSpPr>
            <p:cNvPr id="69" name="Rectangle 68"/>
            <p:cNvSpPr/>
            <p:nvPr/>
          </p:nvSpPr>
          <p:spPr>
            <a:xfrm>
              <a:off x="3686175" y="2535809"/>
              <a:ext cx="182101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97307" y="2535809"/>
              <a:ext cx="23752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59901" y="2535809"/>
              <a:ext cx="49352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78494" y="2535809"/>
              <a:ext cx="32857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29500" y="2535809"/>
              <a:ext cx="43150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86175" y="2727808"/>
              <a:ext cx="182101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897307" y="2727808"/>
              <a:ext cx="48428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13259" y="2727808"/>
              <a:ext cx="593808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29500" y="2727808"/>
              <a:ext cx="43150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12495" y="1885950"/>
            <a:ext cx="289560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500" dirty="0">
                <a:latin typeface="Calibri"/>
                <a:cs typeface="Calibri"/>
              </a:rPr>
              <a:t>the New York-New Haven Railroad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500" dirty="0">
                <a:latin typeface="Calibri"/>
                <a:cs typeface="Calibri"/>
              </a:rPr>
              <a:t>the New York-New Haven Railroad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620000" cy="742950"/>
          </a:xfrm>
        </p:spPr>
        <p:txBody>
          <a:bodyPr/>
          <a:lstStyle/>
          <a:p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else is </a:t>
            </a:r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natural language understanding difficult?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progress on this problem…</a:t>
            </a:r>
            <a:endParaRPr lang="en-US"/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task is difficult!  What tools do we need?</a:t>
            </a:r>
          </a:p>
          <a:p>
            <a:pPr lvl="1"/>
            <a:r>
              <a:rPr lang="en-US" dirty="0" smtClean="0"/>
              <a:t>Knowledge about language</a:t>
            </a:r>
          </a:p>
          <a:p>
            <a:pPr lvl="1"/>
            <a:r>
              <a:rPr lang="en-US" dirty="0" smtClean="0"/>
              <a:t>Knowledge about the world</a:t>
            </a:r>
          </a:p>
          <a:p>
            <a:pPr lvl="1"/>
            <a:r>
              <a:rPr lang="en-US" dirty="0" smtClean="0"/>
              <a:t>A way to combine knowledge sources</a:t>
            </a:r>
          </a:p>
          <a:p>
            <a:r>
              <a:rPr lang="en-US" dirty="0" smtClean="0"/>
              <a:t>How we generally do this:</a:t>
            </a:r>
            <a:endParaRPr lang="en-US" altLang="ja-JP" dirty="0" smtClean="0"/>
          </a:p>
          <a:p>
            <a:pPr lvl="1"/>
            <a:r>
              <a:rPr lang="en-US" dirty="0" smtClean="0"/>
              <a:t>probabilistic models built from language data</a:t>
            </a:r>
          </a:p>
          <a:p>
            <a:pPr lvl="2"/>
            <a:r>
              <a:rPr lang="en-US" dirty="0" smtClean="0"/>
              <a:t>P(“</a:t>
            </a:r>
            <a:r>
              <a:rPr lang="en-US" altLang="ja-JP" dirty="0" err="1" smtClean="0"/>
              <a:t>maison</a:t>
            </a:r>
            <a:r>
              <a:rPr lang="en-US" altLang="ja-JP" dirty="0" smtClean="0"/>
              <a:t>” </a:t>
            </a:r>
            <a:r>
              <a:rPr lang="en-US" altLang="ja-JP" dirty="0" smtClean="0">
                <a:sym typeface="Symbol" charset="0"/>
              </a:rPr>
              <a:t> “house”)   </a:t>
            </a:r>
            <a:r>
              <a:rPr lang="en-US" altLang="ja-JP" dirty="0" smtClean="0">
                <a:solidFill>
                  <a:srgbClr val="008000"/>
                </a:solidFill>
                <a:sym typeface="Symbol" charset="0"/>
              </a:rPr>
              <a:t>high</a:t>
            </a:r>
          </a:p>
          <a:p>
            <a:pPr lvl="2"/>
            <a:r>
              <a:rPr lang="en-US" dirty="0" smtClean="0">
                <a:sym typeface="Symbol" charset="0"/>
              </a:rPr>
              <a:t>P(“</a:t>
            </a:r>
            <a:r>
              <a:rPr lang="en-US" altLang="ja-JP" dirty="0" err="1" smtClean="0">
                <a:sym typeface="Symbol" charset="0"/>
              </a:rPr>
              <a:t>L’avocat</a:t>
            </a:r>
            <a:r>
              <a:rPr lang="en-US" altLang="ja-JP" dirty="0" smtClean="0">
                <a:sym typeface="Symbol" charset="0"/>
              </a:rPr>
              <a:t> </a:t>
            </a:r>
            <a:r>
              <a:rPr lang="en-US" altLang="ja-JP" dirty="0" err="1" smtClean="0">
                <a:sym typeface="Symbol" charset="0"/>
              </a:rPr>
              <a:t>général</a:t>
            </a:r>
            <a:r>
              <a:rPr lang="en-US" altLang="ja-JP" dirty="0" smtClean="0">
                <a:sym typeface="Symbol" charset="0"/>
              </a:rPr>
              <a:t>”  “the general avocado”)   </a:t>
            </a:r>
            <a:r>
              <a:rPr lang="en-US" altLang="ja-JP" dirty="0" smtClean="0">
                <a:solidFill>
                  <a:srgbClr val="008000"/>
                </a:solidFill>
                <a:sym typeface="Symbol" charset="0"/>
              </a:rPr>
              <a:t>low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Luckily, rough text features can often do half the job</a:t>
            </a:r>
            <a:r>
              <a:rPr lang="en-US" altLang="ja-JP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class</a:t>
            </a:r>
            <a:endParaRPr lang="en-US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Teaches key theory and methods for statistical NLP:</a:t>
            </a:r>
          </a:p>
          <a:p>
            <a:pPr lvl="1"/>
            <a:r>
              <a:rPr lang="en-US" sz="1800" dirty="0" smtClean="0"/>
              <a:t>Viterbi</a:t>
            </a:r>
          </a:p>
          <a:p>
            <a:pPr lvl="1"/>
            <a:r>
              <a:rPr lang="fr-FR" sz="1800" dirty="0" smtClean="0"/>
              <a:t>Naï</a:t>
            </a:r>
            <a:r>
              <a:rPr lang="en-US" sz="1800" dirty="0" err="1" smtClean="0"/>
              <a:t>ve</a:t>
            </a:r>
            <a:r>
              <a:rPr lang="en-US" sz="1800" dirty="0" smtClean="0"/>
              <a:t> Bayes, </a:t>
            </a:r>
            <a:r>
              <a:rPr lang="en-US" sz="1800" dirty="0" err="1" smtClean="0"/>
              <a:t>Maxent</a:t>
            </a:r>
            <a:r>
              <a:rPr lang="en-US" sz="1800" dirty="0"/>
              <a:t> </a:t>
            </a:r>
            <a:r>
              <a:rPr lang="en-US" sz="1800" dirty="0" smtClean="0"/>
              <a:t>classifiers</a:t>
            </a:r>
          </a:p>
          <a:p>
            <a:pPr lvl="1"/>
            <a:r>
              <a:rPr lang="en-US" sz="1800" dirty="0" smtClean="0"/>
              <a:t>N-gram language modeling</a:t>
            </a:r>
          </a:p>
          <a:p>
            <a:pPr lvl="1"/>
            <a:r>
              <a:rPr lang="en-US" sz="1800" dirty="0" smtClean="0"/>
              <a:t>Statistical Parsing</a:t>
            </a:r>
          </a:p>
          <a:p>
            <a:pPr lvl="1"/>
            <a:r>
              <a:rPr lang="en-US" sz="1800" dirty="0" smtClean="0"/>
              <a:t>Inverted index, </a:t>
            </a:r>
            <a:r>
              <a:rPr lang="en-US" sz="1800" dirty="0" err="1" smtClean="0"/>
              <a:t>tf-idf</a:t>
            </a:r>
            <a:r>
              <a:rPr lang="en-US" sz="1800" dirty="0" smtClean="0"/>
              <a:t>,  vector models of meaning</a:t>
            </a:r>
          </a:p>
          <a:p>
            <a:r>
              <a:rPr lang="en-US" sz="2000" dirty="0" smtClean="0"/>
              <a:t>For practical, robust real-world applications</a:t>
            </a:r>
          </a:p>
          <a:p>
            <a:pPr lvl="1"/>
            <a:r>
              <a:rPr lang="en-US" sz="1800" dirty="0" smtClean="0"/>
              <a:t>Information extraction</a:t>
            </a:r>
          </a:p>
          <a:p>
            <a:pPr lvl="1"/>
            <a:r>
              <a:rPr lang="en-US" sz="1800" dirty="0" smtClean="0"/>
              <a:t>Spelling correction</a:t>
            </a:r>
          </a:p>
          <a:p>
            <a:pPr lvl="1"/>
            <a:r>
              <a:rPr lang="en-US" sz="1800" dirty="0" smtClean="0"/>
              <a:t>Information retrieval</a:t>
            </a:r>
          </a:p>
          <a:p>
            <a:pPr lvl="1"/>
            <a:r>
              <a:rPr lang="en-US" sz="1800" dirty="0" smtClean="0"/>
              <a:t>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26717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you’ll need</a:t>
            </a:r>
            <a:endParaRPr lang="en-US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Simple linear algebra (vectors, matrices)</a:t>
            </a:r>
          </a:p>
          <a:p>
            <a:r>
              <a:rPr lang="en-US" sz="2800" dirty="0" smtClean="0"/>
              <a:t>Basic </a:t>
            </a:r>
            <a:r>
              <a:rPr lang="en-US" sz="2800" dirty="0"/>
              <a:t>probability theory</a:t>
            </a:r>
          </a:p>
          <a:p>
            <a:r>
              <a:rPr lang="en-US" sz="2800" smtClean="0"/>
              <a:t>Java or </a:t>
            </a:r>
            <a:r>
              <a:rPr lang="en-US" sz="2800" dirty="0" smtClean="0"/>
              <a:t>Python programming</a:t>
            </a:r>
          </a:p>
          <a:p>
            <a:pPr lvl="1"/>
            <a:r>
              <a:rPr lang="en-US" sz="2400" dirty="0" smtClean="0"/>
              <a:t>Weekly programming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20976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Introduction to NLP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What is Natural </a:t>
            </a:r>
            <a:r>
              <a:rPr lang="en-US" smtClean="0">
                <a:latin typeface="Lucida Sans" charset="0"/>
                <a:ea typeface="ＭＳ Ｐゴシック" charset="0"/>
                <a:cs typeface="ＭＳ Ｐゴシック" charset="0"/>
              </a:rPr>
              <a:t>Language Processing?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1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Answering: IBM’s </a:t>
            </a:r>
            <a:r>
              <a:rPr lang="en-US" dirty="0"/>
              <a:t>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534400" cy="3333750"/>
          </a:xfrm>
        </p:spPr>
        <p:txBody>
          <a:bodyPr/>
          <a:lstStyle/>
          <a:p>
            <a:r>
              <a:rPr lang="en-US" dirty="0" smtClean="0"/>
              <a:t>Won Jeopardy</a:t>
            </a:r>
            <a:r>
              <a:rPr lang="en-US" dirty="0"/>
              <a:t> </a:t>
            </a:r>
            <a:r>
              <a:rPr lang="en-US" dirty="0" smtClean="0"/>
              <a:t>on February 16</a:t>
            </a:r>
            <a:r>
              <a:rPr lang="en-US" dirty="0"/>
              <a:t>, 2011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809-17FD-2840-9239-CDF5B11C5F8C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81000" y="2038350"/>
            <a:ext cx="5257800" cy="2008598"/>
          </a:xfrm>
          <a:prstGeom prst="rect">
            <a:avLst/>
          </a:prstGeom>
          <a:solidFill>
            <a:srgbClr val="000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WILLIAM </a:t>
            </a:r>
            <a:r>
              <a:rPr lang="en-US" sz="2000" dirty="0" smtClean="0">
                <a:solidFill>
                  <a:schemeClr val="bg1"/>
                </a:solidFill>
              </a:rPr>
              <a:t>WILKINSON’S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“AN ACCOUNT OF THE PRINCIPALITIES OF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WALLACHIA AND MOLDOVIA”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INSPIRED THIS </a:t>
            </a:r>
            <a:r>
              <a:rPr lang="en-US" sz="2000" dirty="0" smtClean="0">
                <a:solidFill>
                  <a:schemeClr val="bg1"/>
                </a:solidFill>
              </a:rPr>
              <a:t>AUTHOR’S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MOST FAMOUS NOVEL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2795885"/>
            <a:ext cx="172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Bram Stoker</a:t>
            </a:r>
            <a:endParaRPr lang="en-US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943600" y="2800350"/>
            <a:ext cx="1143000" cy="5334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Subject: </a:t>
            </a:r>
            <a:r>
              <a:rPr lang="en-US" b="1" dirty="0" smtClean="0"/>
              <a:t>curriculum meeting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Date: </a:t>
            </a:r>
            <a:r>
              <a:rPr lang="en-US" dirty="0" smtClean="0"/>
              <a:t>January 15, 2012</a:t>
            </a:r>
          </a:p>
          <a:p>
            <a:pPr marL="0" indent="0" algn="ctr"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To: </a:t>
            </a:r>
            <a:r>
              <a:rPr lang="en-US" dirty="0" smtClean="0"/>
              <a:t>Dan Jurafsky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 Dan, we’ve now scheduled the curriculum meeting.</a:t>
            </a:r>
          </a:p>
          <a:p>
            <a:pPr marL="0" indent="0">
              <a:buNone/>
            </a:pPr>
            <a:r>
              <a:rPr lang="en-US" dirty="0" smtClean="0"/>
              <a:t>It will be in Gates 159 tomorrow from 10:00-11:30.</a:t>
            </a:r>
          </a:p>
          <a:p>
            <a:pPr marL="0" indent="0">
              <a:buNone/>
            </a:pPr>
            <a:r>
              <a:rPr lang="en-US" dirty="0" smtClean="0"/>
              <a:t>-Chris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1000" y="2724150"/>
            <a:ext cx="8534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766112" y="3562350"/>
            <a:ext cx="5029200" cy="457200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 bwMode="auto">
          <a:xfrm rot="5400000">
            <a:off x="6781800" y="3790950"/>
            <a:ext cx="304800" cy="3048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276600" y="4019550"/>
            <a:ext cx="4495800" cy="533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00400" y="4095750"/>
            <a:ext cx="4495800" cy="381000"/>
          </a:xfrm>
          <a:prstGeom prst="rect">
            <a:avLst/>
          </a:prstGeom>
          <a:solidFill>
            <a:srgbClr val="0000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Lucida Sans" pitchFamily="-65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Lucida Sans" pitchFamily="-65" charset="0"/>
              </a:rPr>
              <a:t>Create new Calendar entry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590550"/>
            <a:ext cx="3733800" cy="2209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Event:  </a:t>
            </a:r>
            <a:r>
              <a:rPr lang="en-US" dirty="0" smtClean="0">
                <a:latin typeface="Lucida Sans" pitchFamily="-65" charset="0"/>
              </a:rPr>
              <a:t>Curriculum </a:t>
            </a:r>
            <a:r>
              <a:rPr lang="en-US" dirty="0" err="1" smtClean="0">
                <a:latin typeface="Lucida Sans" pitchFamily="-65" charset="0"/>
              </a:rPr>
              <a:t>mtg</a:t>
            </a:r>
            <a:endParaRPr lang="en-US" dirty="0" smtClean="0">
              <a:latin typeface="Lucida Sans" pitchFamily="-65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Lucida Sans" pitchFamily="-65" charset="0"/>
              </a:rPr>
              <a:t>Date: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Lucida Sans" pitchFamily="-65" charset="0"/>
              </a:rPr>
              <a:t>Jan-16-2012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Start</a:t>
            </a:r>
            <a:r>
              <a:rPr lang="en-US" dirty="0" smtClean="0">
                <a:solidFill>
                  <a:srgbClr val="7F7F7F"/>
                </a:solidFill>
                <a:latin typeface="Lucida Sans" pitchFamily="-65" charset="0"/>
              </a:rPr>
              <a:t>:</a:t>
            </a:r>
            <a:r>
              <a:rPr lang="en-US" dirty="0" smtClean="0">
                <a:latin typeface="Lucida Sans" pitchFamily="-65" charset="0"/>
              </a:rPr>
              <a:t>   10:00am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Lucida Sans" pitchFamily="-65" charset="0"/>
              </a:rPr>
              <a:t>End: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Lucida Sans" pitchFamily="-65" charset="0"/>
              </a:rPr>
              <a:t>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Lucida Sans" pitchFamily="-65" charset="0"/>
              </a:rPr>
              <a:t>11:30am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Where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: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 </a:t>
            </a:r>
            <a:r>
              <a:rPr lang="en-US" dirty="0" smtClean="0">
                <a:latin typeface="Lucida Sans" pitchFamily="-65" charset="0"/>
              </a:rPr>
              <a:t>Gates 159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772400" cy="742950"/>
          </a:xfrm>
        </p:spPr>
        <p:txBody>
          <a:bodyPr/>
          <a:lstStyle/>
          <a:p>
            <a:r>
              <a:rPr lang="en-US" dirty="0"/>
              <a:t>Information Extraction </a:t>
            </a:r>
            <a:r>
              <a:rPr lang="en-US" dirty="0" smtClean="0"/>
              <a:t>&amp; Sentiment </a:t>
            </a:r>
            <a:r>
              <a:rPr lang="en-US" dirty="0"/>
              <a:t>Analysis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90600" y="2973751"/>
            <a:ext cx="8153400" cy="2152650"/>
          </a:xfrm>
        </p:spPr>
        <p:txBody>
          <a:bodyPr/>
          <a:lstStyle/>
          <a:p>
            <a:r>
              <a:rPr lang="en-US" dirty="0" smtClean="0"/>
              <a:t>nice </a:t>
            </a:r>
            <a:r>
              <a:rPr lang="en-US" dirty="0"/>
              <a:t>and compact to carry! </a:t>
            </a:r>
            <a:endParaRPr lang="en-US" dirty="0" smtClean="0"/>
          </a:p>
          <a:p>
            <a:r>
              <a:rPr lang="en-US" dirty="0"/>
              <a:t>since the camera is small and light, I won't need to carry around those heavy, bulky professional cameras either! </a:t>
            </a:r>
          </a:p>
          <a:p>
            <a:r>
              <a:rPr lang="en-US" dirty="0" smtClean="0"/>
              <a:t>the </a:t>
            </a:r>
            <a:r>
              <a:rPr lang="en-US" dirty="0"/>
              <a:t>camera feels flimsy, is plastic and very light in weight you have to be very delicate in the handling of this </a:t>
            </a:r>
            <a:r>
              <a:rPr lang="en-US" dirty="0" smtClean="0"/>
              <a:t>camera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8B6F6-83F4-A34F-830E-A516F91731F8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71550"/>
            <a:ext cx="1515220" cy="1472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571750"/>
            <a:ext cx="213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Size and weight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895350"/>
            <a:ext cx="180864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 smtClean="0">
                <a:solidFill>
                  <a:srgbClr val="000000"/>
                </a:solidFill>
                <a:latin typeface="+mn-lt"/>
              </a:rPr>
              <a:t>Attributes</a:t>
            </a:r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:</a:t>
            </a: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zoom</a:t>
            </a:r>
            <a:endParaRPr lang="en-US" sz="1950" dirty="0">
              <a:solidFill>
                <a:srgbClr val="800000"/>
              </a:solidFill>
              <a:latin typeface="+mn-lt"/>
            </a:endParaRP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affordability</a:t>
            </a:r>
            <a:endParaRPr lang="en-US" sz="1950" dirty="0">
              <a:solidFill>
                <a:srgbClr val="800000"/>
              </a:solidFill>
              <a:latin typeface="+mn-lt"/>
            </a:endParaRP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size and weight</a:t>
            </a:r>
            <a:endParaRPr lang="en-US" sz="1950" dirty="0">
              <a:solidFill>
                <a:srgbClr val="800000"/>
              </a:solidFill>
              <a:latin typeface="+mn-lt"/>
            </a:endParaRP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flash </a:t>
            </a: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ease </a:t>
            </a:r>
            <a:r>
              <a:rPr lang="en-US" sz="1950" dirty="0">
                <a:solidFill>
                  <a:srgbClr val="800000"/>
                </a:solidFill>
                <a:latin typeface="+mn-lt"/>
              </a:rPr>
              <a:t>of use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15000" y="1276350"/>
            <a:ext cx="2362200" cy="1447800"/>
            <a:chOff x="3886200" y="1123950"/>
            <a:chExt cx="2362200" cy="1447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86200" y="11239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86200" y="1123950"/>
              <a:ext cx="18288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86200" y="14287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86200" y="1428750"/>
              <a:ext cx="21336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86200" y="17335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86200" y="1733550"/>
              <a:ext cx="16002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886200" y="20383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2038349"/>
              <a:ext cx="2362200" cy="22860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886200" y="23431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886200" y="2343150"/>
              <a:ext cx="12954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3028950"/>
            <a:ext cx="494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278" y="4248150"/>
            <a:ext cx="428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638550"/>
            <a:ext cx="494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7" name="Picture 6" descr="camera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19150"/>
            <a:ext cx="2451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3" grpId="0"/>
      <p:bldP spid="4" grpId="0"/>
      <p:bldP spid="6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50"/>
            <a:ext cx="7467600" cy="742950"/>
          </a:xfrm>
        </p:spPr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550"/>
            <a:ext cx="4419600" cy="3333750"/>
          </a:xfrm>
        </p:spPr>
        <p:txBody>
          <a:bodyPr/>
          <a:lstStyle/>
          <a:p>
            <a:r>
              <a:rPr lang="en-US" sz="2800" dirty="0" smtClean="0"/>
              <a:t>Fully automatic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743" y="1657350"/>
            <a:ext cx="4369071" cy="3562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9600" y="1047750"/>
            <a:ext cx="4648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800" dirty="0" smtClean="0"/>
              <a:t>Helping human translators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038350"/>
            <a:ext cx="190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Enter Source Text:</a:t>
            </a:r>
            <a:endParaRPr lang="en-US" sz="1800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2495550"/>
            <a:ext cx="4267200" cy="533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TW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00" y="3867150"/>
            <a:ext cx="4191000" cy="533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>
              <a:latin typeface="Calibri"/>
              <a:ea typeface="华文仿宋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269218"/>
            <a:ext cx="361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Translation from Stanford’s </a:t>
            </a:r>
            <a:r>
              <a:rPr lang="en-US" sz="1800" i="1" dirty="0" smtClean="0">
                <a:latin typeface="+mn-lt"/>
              </a:rPr>
              <a:t>Phrasal</a:t>
            </a:r>
            <a:r>
              <a:rPr lang="en-US" sz="1800" dirty="0" smtClean="0">
                <a:latin typeface="+mn-lt"/>
              </a:rPr>
              <a:t>:</a:t>
            </a:r>
            <a:endParaRPr lang="en-US" sz="1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558241"/>
            <a:ext cx="4330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华文仿宋"/>
                <a:ea typeface="华文仿宋"/>
                <a:cs typeface="华文仿宋"/>
              </a:rPr>
              <a:t> 这 不过 是 一 个 时间 的 问题 </a:t>
            </a:r>
            <a:r>
              <a:rPr lang="en-US" altLang="zh-TW" dirty="0">
                <a:latin typeface="华文仿宋"/>
                <a:ea typeface="华文仿宋"/>
                <a:cs typeface="华文仿宋"/>
              </a:rPr>
              <a:t>.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929841"/>
            <a:ext cx="37305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ea typeface="华文仿宋"/>
                <a:cs typeface="Calibri"/>
              </a:rPr>
              <a:t>This is only a matter of time.</a:t>
            </a: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1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Language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1" y="1936481"/>
            <a:ext cx="2628899" cy="715836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149083"/>
            <a:ext cx="3047999" cy="715836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7437" y="1530351"/>
            <a:ext cx="2781299" cy="714375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911746"/>
            <a:ext cx="3047999" cy="609600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1670" y="2327446"/>
            <a:ext cx="2781299" cy="715836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1" y="2800350"/>
            <a:ext cx="2628899" cy="715836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2445" y="2556529"/>
            <a:ext cx="3043360" cy="548621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1673" y="3100912"/>
            <a:ext cx="2781299" cy="715836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1" y="3638551"/>
            <a:ext cx="2628899" cy="715836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3164417"/>
            <a:ext cx="3047999" cy="533399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1673" y="3990974"/>
            <a:ext cx="2781299" cy="714376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4477807"/>
            <a:ext cx="3048000" cy="63817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3751594"/>
            <a:ext cx="3047999" cy="671843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602" name="TextBox 24"/>
          <p:cNvSpPr txBox="1">
            <a:spLocks noChangeArrowheads="1"/>
          </p:cNvSpPr>
          <p:nvPr/>
        </p:nvSpPr>
        <p:spPr bwMode="auto">
          <a:xfrm>
            <a:off x="3124201" y="1885950"/>
            <a:ext cx="186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Coreference resolution</a:t>
            </a:r>
          </a:p>
        </p:txBody>
      </p:sp>
      <p:sp>
        <p:nvSpPr>
          <p:cNvPr id="67603" name="TextBox 25"/>
          <p:cNvSpPr txBox="1">
            <a:spLocks noChangeArrowheads="1"/>
          </p:cNvSpPr>
          <p:nvPr/>
        </p:nvSpPr>
        <p:spPr bwMode="auto">
          <a:xfrm>
            <a:off x="6267804" y="1504950"/>
            <a:ext cx="20139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Question answering (QA)</a:t>
            </a:r>
          </a:p>
        </p:txBody>
      </p:sp>
      <p:sp>
        <p:nvSpPr>
          <p:cNvPr id="67604" name="TextBox 26"/>
          <p:cNvSpPr txBox="1">
            <a:spLocks noChangeArrowheads="1"/>
          </p:cNvSpPr>
          <p:nvPr/>
        </p:nvSpPr>
        <p:spPr bwMode="auto">
          <a:xfrm>
            <a:off x="266701" y="2800350"/>
            <a:ext cx="2278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Part-of-speech (POS) tagging</a:t>
            </a:r>
          </a:p>
        </p:txBody>
      </p:sp>
      <p:sp>
        <p:nvSpPr>
          <p:cNvPr id="67605" name="TextBox 27"/>
          <p:cNvSpPr txBox="1">
            <a:spLocks noChangeArrowheads="1"/>
          </p:cNvSpPr>
          <p:nvPr/>
        </p:nvSpPr>
        <p:spPr bwMode="auto">
          <a:xfrm>
            <a:off x="3048000" y="2495550"/>
            <a:ext cx="25146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300" dirty="0">
                <a:solidFill>
                  <a:srgbClr val="000000"/>
                </a:solidFill>
                <a:latin typeface="Calibri" charset="0"/>
              </a:rPr>
              <a:t>Word sense </a:t>
            </a:r>
            <a:r>
              <a:rPr lang="en-US" sz="1300" dirty="0" smtClean="0">
                <a:solidFill>
                  <a:srgbClr val="000000"/>
                </a:solidFill>
                <a:latin typeface="Calibri" charset="0"/>
              </a:rPr>
              <a:t>disambiguation (</a:t>
            </a:r>
            <a:r>
              <a:rPr lang="en-US" sz="1300" dirty="0">
                <a:solidFill>
                  <a:srgbClr val="000000"/>
                </a:solidFill>
                <a:latin typeface="Calibri" charset="0"/>
              </a:rPr>
              <a:t>WSD)</a:t>
            </a:r>
          </a:p>
        </p:txBody>
      </p:sp>
      <p:sp>
        <p:nvSpPr>
          <p:cNvPr id="67606" name="TextBox 28"/>
          <p:cNvSpPr txBox="1">
            <a:spLocks noChangeArrowheads="1"/>
          </p:cNvSpPr>
          <p:nvPr/>
        </p:nvSpPr>
        <p:spPr bwMode="auto">
          <a:xfrm>
            <a:off x="6267805" y="2266950"/>
            <a:ext cx="1008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Paraphrase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7607" name="TextBox 29"/>
          <p:cNvSpPr txBox="1">
            <a:spLocks noChangeArrowheads="1"/>
          </p:cNvSpPr>
          <p:nvPr/>
        </p:nvSpPr>
        <p:spPr bwMode="auto">
          <a:xfrm>
            <a:off x="342901" y="3638550"/>
            <a:ext cx="2501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Named entity recognition (NER)</a:t>
            </a:r>
          </a:p>
        </p:txBody>
      </p:sp>
      <p:sp>
        <p:nvSpPr>
          <p:cNvPr id="67608" name="TextBox 30"/>
          <p:cNvSpPr txBox="1">
            <a:spLocks noChangeArrowheads="1"/>
          </p:cNvSpPr>
          <p:nvPr/>
        </p:nvSpPr>
        <p:spPr bwMode="auto">
          <a:xfrm>
            <a:off x="3124200" y="3181350"/>
            <a:ext cx="716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Parsing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7609" name="TextBox 31"/>
          <p:cNvSpPr txBox="1">
            <a:spLocks noChangeArrowheads="1"/>
          </p:cNvSpPr>
          <p:nvPr/>
        </p:nvSpPr>
        <p:spPr bwMode="auto">
          <a:xfrm>
            <a:off x="6259338" y="3058576"/>
            <a:ext cx="1284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Summarization</a:t>
            </a:r>
          </a:p>
        </p:txBody>
      </p:sp>
      <p:sp>
        <p:nvSpPr>
          <p:cNvPr id="67610" name="TextBox 32"/>
          <p:cNvSpPr txBox="1">
            <a:spLocks noChangeArrowheads="1"/>
          </p:cNvSpPr>
          <p:nvPr/>
        </p:nvSpPr>
        <p:spPr bwMode="auto">
          <a:xfrm>
            <a:off x="3153962" y="4427206"/>
            <a:ext cx="2213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Information extraction (IE)</a:t>
            </a:r>
          </a:p>
        </p:txBody>
      </p:sp>
      <p:sp>
        <p:nvSpPr>
          <p:cNvPr id="67611" name="TextBox 33"/>
          <p:cNvSpPr txBox="1">
            <a:spLocks noChangeArrowheads="1"/>
          </p:cNvSpPr>
          <p:nvPr/>
        </p:nvSpPr>
        <p:spPr bwMode="auto">
          <a:xfrm>
            <a:off x="3124201" y="3714750"/>
            <a:ext cx="20398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Machine translation (MT)</a:t>
            </a:r>
          </a:p>
        </p:txBody>
      </p:sp>
      <p:sp>
        <p:nvSpPr>
          <p:cNvPr id="67612" name="TextBox 34"/>
          <p:cNvSpPr txBox="1">
            <a:spLocks noChangeArrowheads="1"/>
          </p:cNvSpPr>
          <p:nvPr/>
        </p:nvSpPr>
        <p:spPr bwMode="auto">
          <a:xfrm>
            <a:off x="6259338" y="3920068"/>
            <a:ext cx="642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Dialog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7613" name="TextBox 36"/>
          <p:cNvSpPr txBox="1">
            <a:spLocks noChangeArrowheads="1"/>
          </p:cNvSpPr>
          <p:nvPr/>
        </p:nvSpPr>
        <p:spPr bwMode="auto">
          <a:xfrm>
            <a:off x="3124201" y="1123950"/>
            <a:ext cx="1549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Sentiment analysis</a:t>
            </a:r>
          </a:p>
        </p:txBody>
      </p:sp>
      <p:sp>
        <p:nvSpPr>
          <p:cNvPr id="67614" name="TextBox 37"/>
          <p:cNvSpPr txBox="1">
            <a:spLocks noChangeArrowheads="1"/>
          </p:cNvSpPr>
          <p:nvPr/>
        </p:nvSpPr>
        <p:spPr bwMode="auto">
          <a:xfrm>
            <a:off x="6259337" y="3886200"/>
            <a:ext cx="184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000000"/>
                </a:solidFill>
                <a:latin typeface="Calibri" charset="0"/>
              </a:rPr>
              <a:t>  </a:t>
            </a:r>
          </a:p>
        </p:txBody>
      </p:sp>
      <p:sp>
        <p:nvSpPr>
          <p:cNvPr id="67615" name="TextBox 38"/>
          <p:cNvSpPr txBox="1">
            <a:spLocks noChangeArrowheads="1"/>
          </p:cNvSpPr>
          <p:nvPr/>
        </p:nvSpPr>
        <p:spPr bwMode="auto">
          <a:xfrm>
            <a:off x="304800" y="1364218"/>
            <a:ext cx="2468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mostly solved</a:t>
            </a:r>
          </a:p>
        </p:txBody>
      </p:sp>
      <p:sp>
        <p:nvSpPr>
          <p:cNvPr id="67616" name="TextBox 39"/>
          <p:cNvSpPr txBox="1">
            <a:spLocks noChangeArrowheads="1"/>
          </p:cNvSpPr>
          <p:nvPr/>
        </p:nvSpPr>
        <p:spPr bwMode="auto">
          <a:xfrm>
            <a:off x="3276600" y="742950"/>
            <a:ext cx="2468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making good progress</a:t>
            </a:r>
          </a:p>
        </p:txBody>
      </p:sp>
      <p:sp>
        <p:nvSpPr>
          <p:cNvPr id="67617" name="TextBox 40"/>
          <p:cNvSpPr txBox="1">
            <a:spLocks noChangeArrowheads="1"/>
          </p:cNvSpPr>
          <p:nvPr/>
        </p:nvSpPr>
        <p:spPr bwMode="auto">
          <a:xfrm>
            <a:off x="6324600" y="1123950"/>
            <a:ext cx="2468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still really hard</a:t>
            </a:r>
          </a:p>
        </p:txBody>
      </p:sp>
      <p:sp>
        <p:nvSpPr>
          <p:cNvPr id="67618" name="TextBox 41"/>
          <p:cNvSpPr txBox="1">
            <a:spLocks noChangeArrowheads="1"/>
          </p:cNvSpPr>
          <p:nvPr/>
        </p:nvSpPr>
        <p:spPr bwMode="auto">
          <a:xfrm>
            <a:off x="342901" y="1911348"/>
            <a:ext cx="1333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Spam detection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8432" y="2205730"/>
            <a:ext cx="1689102" cy="1790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Let’s go to Agra!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2325" y="2418456"/>
            <a:ext cx="1662508" cy="17022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Buy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V1AGRA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…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67678" name="Rectangle 45"/>
          <p:cNvSpPr>
            <a:spLocks noChangeArrowheads="1"/>
          </p:cNvSpPr>
          <p:nvPr/>
        </p:nvSpPr>
        <p:spPr bwMode="auto">
          <a:xfrm>
            <a:off x="2374903" y="2048200"/>
            <a:ext cx="304515" cy="3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457200"/>
            <a:r>
              <a:rPr lang="en-US" sz="1800" dirty="0">
                <a:solidFill>
                  <a:srgbClr val="008000"/>
                </a:solidFill>
                <a:latin typeface="Zapf Dingbats" charset="0"/>
                <a:cs typeface="Zapf Dingbats" charset="0"/>
              </a:rPr>
              <a:t>✓</a:t>
            </a:r>
            <a:endParaRPr lang="en-US" sz="18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7679" name="Rectangle 46"/>
          <p:cNvSpPr>
            <a:spLocks noChangeArrowheads="1"/>
          </p:cNvSpPr>
          <p:nvPr/>
        </p:nvSpPr>
        <p:spPr bwMode="auto">
          <a:xfrm>
            <a:off x="2382881" y="2312621"/>
            <a:ext cx="330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457200"/>
            <a:r>
              <a:rPr lang="en-US" sz="1800" dirty="0">
                <a:solidFill>
                  <a:srgbClr val="FF0000"/>
                </a:solidFill>
                <a:latin typeface="Zapf Dingbats" charset="0"/>
                <a:cs typeface="Zapf Dingbats" charset="0"/>
              </a:rPr>
              <a:t>✗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2902" y="3259264"/>
            <a:ext cx="2590800" cy="152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  <a:cs typeface="Times New Roman"/>
              </a:rPr>
              <a:t>Colorless   green   ideas   sleep   furiously.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65082" y="3106864"/>
            <a:ext cx="2154873" cy="125016"/>
          </a:xfrm>
          <a:prstGeom prst="rect">
            <a:avLst/>
          </a:prstGeom>
          <a:solidFill>
            <a:srgbClr val="DEF1DE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     ADJ         ADJ    NOUN  VERB      ADV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4800" y="4081679"/>
            <a:ext cx="2590800" cy="1965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Times New Roman"/>
              </a:rPr>
              <a:t>Einstein met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/>
              </a:rPr>
              <a:t>with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Times New Roman"/>
              </a:rPr>
              <a:t>UN officials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/>
              </a:rPr>
              <a:t>in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Times New Roman"/>
              </a:rPr>
              <a:t>Princeton</a:t>
            </a:r>
            <a:endParaRPr lang="en-US" sz="11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1623" y="3957114"/>
            <a:ext cx="2156618" cy="125015"/>
          </a:xfrm>
          <a:prstGeom prst="rect">
            <a:avLst/>
          </a:prstGeom>
          <a:solidFill>
            <a:srgbClr val="DEF1DE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PERSON            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ORG                      LOC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246589" y="4734984"/>
            <a:ext cx="1831293" cy="3047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l" defTabSz="457200">
              <a:lnSpc>
                <a:spcPct val="90000"/>
              </a:lnSpc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Times New Roman"/>
              </a:rPr>
              <a:t>You’re invited to our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Times New Roman"/>
              </a:rPr>
              <a:t>dinner party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Times New Roman"/>
              </a:rPr>
              <a:t>, Friday May 27 at 8: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Times New Roman"/>
              </a:rPr>
              <a:t>30</a:t>
            </a:r>
            <a:endParaRPr lang="en-US" sz="105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pic>
        <p:nvPicPr>
          <p:cNvPr id="67673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56" y="4692118"/>
            <a:ext cx="289026" cy="1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 bwMode="auto">
          <a:xfrm>
            <a:off x="5385965" y="4658783"/>
            <a:ext cx="563985" cy="346472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  <a:t>Party</a:t>
            </a:r>
            <a:br>
              <a:rPr lang="en-US" sz="9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</a:b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  <a:t>May 27</a:t>
            </a:r>
            <a:br>
              <a:rPr lang="en-US" sz="9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</a:br>
            <a:r>
              <a:rPr lang="en-US" sz="900" dirty="0">
                <a:solidFill>
                  <a:srgbClr val="0000FF"/>
                </a:solidFill>
                <a:latin typeface="Calibri"/>
                <a:cs typeface="Times New Roman"/>
              </a:rPr>
              <a:t>add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 flipV="1">
            <a:off x="5507988" y="5115983"/>
            <a:ext cx="162560" cy="1294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378409" y="1425920"/>
            <a:ext cx="2137410" cy="1552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Best roast chicken in San Francisco!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378409" y="1657350"/>
            <a:ext cx="2137410" cy="1524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The waiter ignored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us for 20 minutes.</a:t>
            </a:r>
          </a:p>
        </p:txBody>
      </p:sp>
      <p:pic>
        <p:nvPicPr>
          <p:cNvPr id="67630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9" y="1352550"/>
            <a:ext cx="275928" cy="1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1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21868" y="1657350"/>
            <a:ext cx="27516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3352800" y="2321643"/>
            <a:ext cx="2640330" cy="14712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Carter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told Mubarak he shouldn’t run again.</a:t>
            </a:r>
          </a:p>
        </p:txBody>
      </p:sp>
      <p:sp>
        <p:nvSpPr>
          <p:cNvPr id="100" name="Arc 99"/>
          <p:cNvSpPr/>
          <p:nvPr/>
        </p:nvSpPr>
        <p:spPr>
          <a:xfrm>
            <a:off x="3581400" y="2216545"/>
            <a:ext cx="1066800" cy="228600"/>
          </a:xfrm>
          <a:prstGeom prst="arc">
            <a:avLst>
              <a:gd name="adj1" fmla="val 10822610"/>
              <a:gd name="adj2" fmla="val 0"/>
            </a:avLst>
          </a:prstGeom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4267200" y="2233479"/>
            <a:ext cx="376237" cy="287866"/>
          </a:xfrm>
          <a:prstGeom prst="arc">
            <a:avLst>
              <a:gd name="adj1" fmla="val 10830349"/>
              <a:gd name="adj2" fmla="val 10"/>
            </a:avLst>
          </a:prstGeom>
          <a:ln w="127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7635" name="Picture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876550"/>
            <a:ext cx="381000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3124200" y="2802063"/>
            <a:ext cx="2286000" cy="2286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Times New Roman"/>
              </a:rPr>
              <a:t>I need new batteries for my </a:t>
            </a:r>
            <a:r>
              <a:rPr lang="en-US" sz="1200" b="1" i="1" dirty="0">
                <a:solidFill>
                  <a:srgbClr val="FF0000"/>
                </a:solidFill>
                <a:latin typeface="Calibri"/>
                <a:cs typeface="Times New Roman"/>
              </a:rPr>
              <a:t>mouse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Times New Roman"/>
              </a:rPr>
              <a:t>.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107351" y="4181710"/>
            <a:ext cx="2607649" cy="16552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The 13</a:t>
            </a:r>
            <a:r>
              <a:rPr lang="en-US" sz="1000" baseline="30000" dirty="0" smtClean="0">
                <a:solidFill>
                  <a:prstClr val="black"/>
                </a:solidFill>
                <a:latin typeface="Calibri"/>
                <a:cs typeface="Times New Roman"/>
              </a:rPr>
              <a:t>th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 Shanghai International Film Festival…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124200" y="3982708"/>
            <a:ext cx="2065864" cy="14439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zh-TW" altLang="en-US" sz="1000" dirty="0">
                <a:solidFill>
                  <a:srgbClr val="000000"/>
                </a:solidFill>
                <a:cs typeface="Times New Roman"/>
              </a:rPr>
              <a:t>第</a:t>
            </a:r>
            <a:r>
              <a:rPr lang="en-US" altLang="zh-TW" sz="1000" dirty="0">
                <a:solidFill>
                  <a:srgbClr val="000000"/>
                </a:solidFill>
                <a:cs typeface="Times New Roman"/>
              </a:rPr>
              <a:t>13</a:t>
            </a:r>
            <a:r>
              <a:rPr lang="zh-TW" altLang="en-US" sz="1000" dirty="0" smtClean="0">
                <a:solidFill>
                  <a:srgbClr val="000000"/>
                </a:solidFill>
                <a:cs typeface="Times New Roman"/>
              </a:rPr>
              <a:t>届上海国际电影节开幕</a:t>
            </a:r>
            <a:r>
              <a:rPr lang="en-US" altLang="zh-TW" sz="1000" dirty="0" smtClean="0">
                <a:solidFill>
                  <a:srgbClr val="000000"/>
                </a:solidFill>
                <a:cs typeface="Times New Roman"/>
              </a:rPr>
              <a:t>…</a:t>
            </a:r>
            <a:endParaRPr lang="zh-TW" altLang="en-US" sz="10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110" name="Right Arrow 109"/>
          <p:cNvSpPr/>
          <p:nvPr/>
        </p:nvSpPr>
        <p:spPr>
          <a:xfrm>
            <a:off x="5384799" y="3983172"/>
            <a:ext cx="217060" cy="13751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477000" y="3342282"/>
            <a:ext cx="1319212" cy="11886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The Dow Jones is up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705600" y="3638550"/>
            <a:ext cx="1192037" cy="15613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Housing prices rose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14" name="Right Arrow 113"/>
          <p:cNvSpPr/>
          <p:nvPr/>
        </p:nvSpPr>
        <p:spPr>
          <a:xfrm>
            <a:off x="7946850" y="3461146"/>
            <a:ext cx="179387" cy="1250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248474" y="3379577"/>
            <a:ext cx="766762" cy="31016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Economy is good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388644" y="1810146"/>
            <a:ext cx="2374356" cy="30440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Q.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How effective is ibuprofen in reducing fever in patients with acute febrile illness?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0" y="3530600"/>
            <a:ext cx="2209800" cy="1524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Times New Roman"/>
              </a:rPr>
              <a:t>I can see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Times New Roman"/>
              </a:rPr>
              <a:t>Alcatraz from the window!</a:t>
            </a:r>
            <a:endParaRPr lang="en-US" sz="105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rot="10800000">
            <a:off x="5257801" y="3459291"/>
            <a:ext cx="93663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165725" y="3459291"/>
            <a:ext cx="95250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5111751" y="3399759"/>
            <a:ext cx="149225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4987132" y="3394203"/>
            <a:ext cx="119063" cy="130175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>
            <a:off x="4962526" y="3341418"/>
            <a:ext cx="149225" cy="5834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4719638" y="3341418"/>
            <a:ext cx="242887" cy="177404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476751" y="3341418"/>
            <a:ext cx="485775" cy="177404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>
            <a:off x="4810126" y="3281887"/>
            <a:ext cx="149225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>
            <a:off x="4660901" y="3222356"/>
            <a:ext cx="149225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4325939" y="3284268"/>
            <a:ext cx="484187" cy="234554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4114800" y="3227118"/>
            <a:ext cx="542925" cy="335232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6405785" y="2620708"/>
            <a:ext cx="2121693" cy="15271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XYZ acquired ABC yesterday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405785" y="2789989"/>
            <a:ext cx="2121693" cy="15585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ABC has been taken over by XYZ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51" name="Rectangular Callout 150"/>
          <p:cNvSpPr/>
          <p:nvPr/>
        </p:nvSpPr>
        <p:spPr>
          <a:xfrm>
            <a:off x="6985982" y="4019550"/>
            <a:ext cx="2054655" cy="208183"/>
          </a:xfrm>
          <a:prstGeom prst="wedgeRectCallout">
            <a:avLst>
              <a:gd name="adj1" fmla="val -67569"/>
              <a:gd name="adj2" fmla="val 96660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Where is 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Citizen Kane playing in SF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? </a:t>
            </a:r>
          </a:p>
        </p:txBody>
      </p:sp>
      <p:sp>
        <p:nvSpPr>
          <p:cNvPr id="152" name="Rectangular Callout 151"/>
          <p:cNvSpPr/>
          <p:nvPr/>
        </p:nvSpPr>
        <p:spPr>
          <a:xfrm>
            <a:off x="6936349" y="4324350"/>
            <a:ext cx="1714818" cy="327295"/>
          </a:xfrm>
          <a:prstGeom prst="wedgeRectCallout">
            <a:avLst>
              <a:gd name="adj1" fmla="val 63386"/>
              <a:gd name="adj2" fmla="val -39734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Castro Theatre 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at 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7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30. Do you want a ticket?</a:t>
            </a:r>
            <a:endParaRPr lang="en-US" sz="1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7666" name="Picture 1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98773" y="4340605"/>
            <a:ext cx="379664" cy="28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111"/>
          <p:cNvSpPr/>
          <p:nvPr/>
        </p:nvSpPr>
        <p:spPr>
          <a:xfrm>
            <a:off x="6553200" y="3486150"/>
            <a:ext cx="1295400" cy="1524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The S&amp;P500 jumped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pic>
        <p:nvPicPr>
          <p:cNvPr id="2" name="Picture 1" descr="BU0095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23" y="2571750"/>
            <a:ext cx="440577" cy="438150"/>
          </a:xfrm>
          <a:prstGeom prst="rect">
            <a:avLst/>
          </a:prstGeom>
        </p:spPr>
      </p:pic>
      <p:pic>
        <p:nvPicPr>
          <p:cNvPr id="3" name="Picture 2" descr="skd186802sd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37" y="4070746"/>
            <a:ext cx="408163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67600" cy="742950"/>
          </a:xfrm>
        </p:spPr>
        <p:txBody>
          <a:bodyPr/>
          <a:lstStyle/>
          <a:p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Ambiguity makes NLP hard:</a:t>
            </a:r>
            <a:b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“Crash blossoms”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3550"/>
            <a:ext cx="6329363" cy="2819400"/>
          </a:xfr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en-US" dirty="0" smtClean="0">
                <a:cs typeface="Calibri"/>
              </a:rPr>
              <a:t>Violinist </a:t>
            </a:r>
            <a:r>
              <a:rPr lang="en-US" dirty="0">
                <a:cs typeface="Calibri"/>
              </a:rPr>
              <a:t>Linked to JAL Crash </a:t>
            </a:r>
            <a:r>
              <a:rPr lang="en-US" dirty="0" smtClean="0">
                <a:cs typeface="Calibri"/>
              </a:rPr>
              <a:t>Blossoms</a:t>
            </a:r>
          </a:p>
          <a:p>
            <a:pPr>
              <a:spcBef>
                <a:spcPts val="400"/>
              </a:spcBef>
              <a:buNone/>
            </a:pPr>
            <a:r>
              <a:rPr lang="en-US" dirty="0">
                <a:ea typeface="Arial" pitchFamily="-106" charset="0"/>
                <a:cs typeface="Calibri"/>
              </a:rPr>
              <a:t>Teacher Strikes Idle </a:t>
            </a:r>
            <a:r>
              <a:rPr lang="en-US" dirty="0" smtClean="0">
                <a:ea typeface="Arial" pitchFamily="-106" charset="0"/>
                <a:cs typeface="Calibri"/>
              </a:rPr>
              <a:t>Kids</a:t>
            </a:r>
            <a:endParaRPr lang="en-US" dirty="0" smtClean="0">
              <a:latin typeface="Calibri"/>
              <a:ea typeface="Arial" pitchFamily="-106" charset="0"/>
              <a:cs typeface="Calibri"/>
            </a:endParaRPr>
          </a:p>
          <a:p>
            <a:pPr>
              <a:spcBef>
                <a:spcPts val="400"/>
              </a:spcBef>
              <a:buFont typeface="Arial" pitchFamily="-106" charset="0"/>
              <a:buNone/>
            </a:pPr>
            <a:r>
              <a:rPr lang="en-US" dirty="0" smtClean="0">
                <a:latin typeface="Calibri"/>
                <a:ea typeface="Times New Roman" pitchFamily="-106" charset="0"/>
                <a:cs typeface="Calibri"/>
              </a:rPr>
              <a:t>Red Tape Holds Up New Bridges</a:t>
            </a:r>
          </a:p>
          <a:p>
            <a:pPr>
              <a:spcBef>
                <a:spcPts val="400"/>
              </a:spcBef>
              <a:buFont typeface="Arial" pitchFamily="-106" charset="0"/>
              <a:buNone/>
            </a:pPr>
            <a:r>
              <a:rPr lang="en-US" dirty="0" smtClean="0">
                <a:latin typeface="Calibri"/>
                <a:ea typeface="Times New Roman" pitchFamily="-106" charset="0"/>
                <a:cs typeface="Calibri"/>
              </a:rPr>
              <a:t>Hospitals Are Sued by 7 Foot Doctors</a:t>
            </a:r>
          </a:p>
          <a:p>
            <a:pPr>
              <a:spcBef>
                <a:spcPts val="400"/>
              </a:spcBef>
              <a:buFont typeface="Arial" pitchFamily="-106" charset="0"/>
              <a:buNone/>
            </a:pPr>
            <a:r>
              <a:rPr lang="en-US" dirty="0" smtClean="0">
                <a:latin typeface="Calibri"/>
                <a:ea typeface="Arial" pitchFamily="-106" charset="0"/>
                <a:cs typeface="Calibri"/>
              </a:rPr>
              <a:t>Juvenile Court to Try Shooting Defendant</a:t>
            </a:r>
          </a:p>
          <a:p>
            <a:pPr>
              <a:spcBef>
                <a:spcPts val="400"/>
              </a:spcBef>
              <a:buFont typeface="Arial" pitchFamily="-106" charset="0"/>
              <a:buNone/>
            </a:pPr>
            <a:r>
              <a:rPr lang="en-US" dirty="0" smtClean="0">
                <a:latin typeface="Calibri"/>
                <a:ea typeface="Arial" pitchFamily="-106" charset="0"/>
                <a:cs typeface="Calibri"/>
              </a:rPr>
              <a:t>Local High School Dropouts Cut in Half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086600" y="361950"/>
            <a:ext cx="1828800" cy="1371600"/>
            <a:chOff x="6183619" y="2581834"/>
            <a:chExt cx="1828800" cy="1828800"/>
          </a:xfrm>
        </p:grpSpPr>
        <p:sp>
          <p:nvSpPr>
            <p:cNvPr id="7" name="16-Point Star 6"/>
            <p:cNvSpPr/>
            <p:nvPr/>
          </p:nvSpPr>
          <p:spPr>
            <a:xfrm>
              <a:off x="6183619" y="2581834"/>
              <a:ext cx="1828800" cy="1828800"/>
            </a:xfrm>
            <a:prstGeom prst="star16">
              <a:avLst/>
            </a:prstGeom>
            <a:solidFill>
              <a:srgbClr val="FFCC66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381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655" name="TextBox 7"/>
            <p:cNvSpPr txBox="1">
              <a:spLocks noChangeArrowheads="1"/>
            </p:cNvSpPr>
            <p:nvPr/>
          </p:nvSpPr>
          <p:spPr bwMode="auto">
            <a:xfrm rot="1200000">
              <a:off x="6512206" y="2690326"/>
              <a:ext cx="1216649" cy="1600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solidFill>
                    <a:srgbClr val="984807"/>
                  </a:solidFill>
                  <a:latin typeface="Calibri" pitchFamily="-106" charset="0"/>
                </a:rPr>
                <a:t>100%</a:t>
              </a:r>
              <a:br>
                <a:rPr lang="en-US" sz="3600" dirty="0">
                  <a:solidFill>
                    <a:srgbClr val="984807"/>
                  </a:solidFill>
                  <a:latin typeface="Calibri" pitchFamily="-106" charset="0"/>
                </a:rPr>
              </a:br>
              <a:r>
                <a:rPr lang="en-US" sz="3600" dirty="0">
                  <a:solidFill>
                    <a:srgbClr val="984807"/>
                  </a:solidFill>
                  <a:latin typeface="Calibri" pitchFamily="-106" charset="0"/>
                </a:rPr>
                <a:t>REAL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5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Ambiguity is pervasive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1143000" y="2876550"/>
            <a:ext cx="3124200" cy="3810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1600" dirty="0" smtClean="0">
                <a:latin typeface="Lucida Sans" charset="0"/>
                <a:ea typeface="ＭＳ Ｐゴシック" charset="0"/>
                <a:cs typeface="ＭＳ Ｐゴシック" charset="0"/>
              </a:rPr>
              <a:t>Fed 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raises interest </a:t>
            </a:r>
            <a:r>
              <a:rPr lang="en-US" sz="1600" dirty="0" smtClean="0">
                <a:latin typeface="Lucida Sans" charset="0"/>
                <a:ea typeface="ＭＳ Ｐゴシック" charset="0"/>
                <a:cs typeface="ＭＳ Ｐゴシック" charset="0"/>
              </a:rPr>
              <a:t>rates</a:t>
            </a:r>
            <a:endParaRPr lang="en-US" sz="28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563" y="1236133"/>
            <a:ext cx="36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i="1" dirty="0" smtClean="0"/>
              <a:t>New York Times </a:t>
            </a:r>
            <a:r>
              <a:rPr lang="en-US" sz="1400" dirty="0" smtClean="0"/>
              <a:t>headline </a:t>
            </a:r>
            <a:r>
              <a:rPr lang="en-US" sz="1400" dirty="0"/>
              <a:t>(17 May 2000)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81600" y="295275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600" dirty="0" smtClean="0">
                <a:latin typeface="Lucida Sans" charset="0"/>
                <a:ea typeface="ＭＳ Ｐゴシック" charset="0"/>
                <a:cs typeface="ＭＳ Ｐゴシック" charset="0"/>
              </a:rPr>
              <a:t>Fed raises interest rates</a:t>
            </a:r>
            <a:endParaRPr lang="en-US" sz="28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0" y="475615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600" dirty="0" smtClean="0">
                <a:latin typeface="Lucida Sans" charset="0"/>
                <a:ea typeface="ＭＳ Ｐゴシック" charset="0"/>
                <a:cs typeface="ＭＳ Ｐゴシック" charset="0"/>
              </a:rPr>
              <a:t>Fed raises interest rates 0.5%</a:t>
            </a:r>
            <a:endParaRPr lang="en-US" sz="28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In-video quizzes!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lectures will include a little quiz</a:t>
            </a:r>
          </a:p>
          <a:p>
            <a:pPr lvl="1"/>
            <a:r>
              <a:rPr lang="en-US" sz="2400" dirty="0" smtClean="0"/>
              <a:t>Just to check basic understanding</a:t>
            </a:r>
          </a:p>
          <a:p>
            <a:pPr lvl="1"/>
            <a:r>
              <a:rPr lang="en-US" sz="2400" dirty="0" smtClean="0"/>
              <a:t>Simple, multiple-choice.</a:t>
            </a:r>
          </a:p>
          <a:p>
            <a:pPr lvl="1"/>
            <a:r>
              <a:rPr lang="en-US" sz="2400" dirty="0" smtClean="0"/>
              <a:t>You can retake them if you get them wrong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9178</TotalTime>
  <Words>788</Words>
  <Application>Microsoft Office PowerPoint</Application>
  <PresentationFormat>On-screen Show (16:9)</PresentationFormat>
  <Paragraphs>172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新細明體</vt:lpstr>
      <vt:lpstr>Arial</vt:lpstr>
      <vt:lpstr>Calibri</vt:lpstr>
      <vt:lpstr>Lucida Sans</vt:lpstr>
      <vt:lpstr>华文仿宋</vt:lpstr>
      <vt:lpstr>Symbol</vt:lpstr>
      <vt:lpstr>Tahoma</vt:lpstr>
      <vt:lpstr>Times</vt:lpstr>
      <vt:lpstr>Times New Roman</vt:lpstr>
      <vt:lpstr>Zapf Dingbats</vt:lpstr>
      <vt:lpstr>NLP-jurafsky</vt:lpstr>
      <vt:lpstr>Introduction to NLP</vt:lpstr>
      <vt:lpstr>Question Answering: IBM’s Watson</vt:lpstr>
      <vt:lpstr>Information Extraction</vt:lpstr>
      <vt:lpstr>Information Extraction &amp; Sentiment Analysis</vt:lpstr>
      <vt:lpstr>Machine Translation</vt:lpstr>
      <vt:lpstr>Language Technology</vt:lpstr>
      <vt:lpstr>Ambiguity makes NLP hard: “Crash blossoms”</vt:lpstr>
      <vt:lpstr>Ambiguity is pervasive</vt:lpstr>
      <vt:lpstr>In-video quizzes!</vt:lpstr>
      <vt:lpstr>Why else is natural language understanding difficult?</vt:lpstr>
      <vt:lpstr>Making progress on this problem…</vt:lpstr>
      <vt:lpstr>This class</vt:lpstr>
      <vt:lpstr>Skills you’ll need</vt:lpstr>
      <vt:lpstr>Introduction to NLP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Diane J. Litman</cp:lastModifiedBy>
  <cp:revision>139</cp:revision>
  <cp:lastPrinted>2012-03-05T01:42:15Z</cp:lastPrinted>
  <dcterms:created xsi:type="dcterms:W3CDTF">2010-04-19T15:31:24Z</dcterms:created>
  <dcterms:modified xsi:type="dcterms:W3CDTF">2016-12-23T17:14:45Z</dcterms:modified>
</cp:coreProperties>
</file>