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90"/>
  </p:notesMasterIdLst>
  <p:handoutMasterIdLst>
    <p:handoutMasterId r:id="rId91"/>
  </p:handoutMasterIdLst>
  <p:sldIdLst>
    <p:sldId id="384" r:id="rId2"/>
    <p:sldId id="494" r:id="rId3"/>
    <p:sldId id="495" r:id="rId4"/>
    <p:sldId id="496" r:id="rId5"/>
    <p:sldId id="385" r:id="rId6"/>
    <p:sldId id="386" r:id="rId7"/>
    <p:sldId id="387" r:id="rId8"/>
    <p:sldId id="388" r:id="rId9"/>
    <p:sldId id="389" r:id="rId10"/>
    <p:sldId id="390" r:id="rId11"/>
    <p:sldId id="497" r:id="rId12"/>
    <p:sldId id="498" r:id="rId13"/>
    <p:sldId id="499" r:id="rId14"/>
    <p:sldId id="500" r:id="rId15"/>
    <p:sldId id="501" r:id="rId16"/>
    <p:sldId id="391" r:id="rId17"/>
    <p:sldId id="392" r:id="rId18"/>
    <p:sldId id="393" r:id="rId19"/>
    <p:sldId id="395" r:id="rId20"/>
    <p:sldId id="396" r:id="rId21"/>
    <p:sldId id="480" r:id="rId22"/>
    <p:sldId id="447" r:id="rId23"/>
    <p:sldId id="397" r:id="rId24"/>
    <p:sldId id="492" r:id="rId25"/>
    <p:sldId id="398" r:id="rId26"/>
    <p:sldId id="399" r:id="rId27"/>
    <p:sldId id="400" r:id="rId28"/>
    <p:sldId id="401" r:id="rId29"/>
    <p:sldId id="402" r:id="rId30"/>
    <p:sldId id="403" r:id="rId31"/>
    <p:sldId id="421" r:id="rId32"/>
    <p:sldId id="422" r:id="rId33"/>
    <p:sldId id="423" r:id="rId34"/>
    <p:sldId id="424" r:id="rId35"/>
    <p:sldId id="425" r:id="rId36"/>
    <p:sldId id="504" r:id="rId37"/>
    <p:sldId id="481" r:id="rId38"/>
    <p:sldId id="448" r:id="rId39"/>
    <p:sldId id="426" r:id="rId40"/>
    <p:sldId id="491" r:id="rId41"/>
    <p:sldId id="427" r:id="rId42"/>
    <p:sldId id="428" r:id="rId43"/>
    <p:sldId id="434" r:id="rId44"/>
    <p:sldId id="429" r:id="rId45"/>
    <p:sldId id="432" r:id="rId46"/>
    <p:sldId id="482" r:id="rId47"/>
    <p:sldId id="449" r:id="rId48"/>
    <p:sldId id="404" r:id="rId49"/>
    <p:sldId id="405" r:id="rId50"/>
    <p:sldId id="406" r:id="rId51"/>
    <p:sldId id="407" r:id="rId52"/>
    <p:sldId id="490" r:id="rId53"/>
    <p:sldId id="408" r:id="rId54"/>
    <p:sldId id="410" r:id="rId55"/>
    <p:sldId id="437" r:id="rId56"/>
    <p:sldId id="483" r:id="rId57"/>
    <p:sldId id="450" r:id="rId58"/>
    <p:sldId id="436" r:id="rId59"/>
    <p:sldId id="411" r:id="rId60"/>
    <p:sldId id="409" r:id="rId61"/>
    <p:sldId id="414" r:id="rId62"/>
    <p:sldId id="415" r:id="rId63"/>
    <p:sldId id="416" r:id="rId64"/>
    <p:sldId id="420" r:id="rId65"/>
    <p:sldId id="419" r:id="rId66"/>
    <p:sldId id="502" r:id="rId67"/>
    <p:sldId id="484" r:id="rId68"/>
    <p:sldId id="451" r:id="rId69"/>
    <p:sldId id="438" r:id="rId70"/>
    <p:sldId id="503" r:id="rId71"/>
    <p:sldId id="444" r:id="rId72"/>
    <p:sldId id="445" r:id="rId73"/>
    <p:sldId id="446" r:id="rId74"/>
    <p:sldId id="476" r:id="rId75"/>
    <p:sldId id="477" r:id="rId76"/>
    <p:sldId id="475" r:id="rId77"/>
    <p:sldId id="478" r:id="rId78"/>
    <p:sldId id="485" r:id="rId79"/>
    <p:sldId id="505" r:id="rId80"/>
    <p:sldId id="471" r:id="rId81"/>
    <p:sldId id="472" r:id="rId82"/>
    <p:sldId id="464" r:id="rId83"/>
    <p:sldId id="465" r:id="rId84"/>
    <p:sldId id="488" r:id="rId85"/>
    <p:sldId id="489" r:id="rId86"/>
    <p:sldId id="466" r:id="rId87"/>
    <p:sldId id="474" r:id="rId88"/>
    <p:sldId id="479" r:id="rId89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80363" autoAdjust="0"/>
  </p:normalViewPr>
  <p:slideViewPr>
    <p:cSldViewPr>
      <p:cViewPr varScale="1">
        <p:scale>
          <a:sx n="68" d="100"/>
          <a:sy n="68" d="100"/>
        </p:scale>
        <p:origin x="84" y="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0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emf"/><Relationship Id="rId1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9" y="0"/>
            <a:ext cx="297254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01"/>
            <a:ext cx="297254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9" y="8831501"/>
            <a:ext cx="297254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9" y="0"/>
            <a:ext cx="297254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696913"/>
            <a:ext cx="62007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7" y="4416537"/>
            <a:ext cx="5028988" cy="41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01"/>
            <a:ext cx="297254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9" y="8831501"/>
            <a:ext cx="297254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grams.googlelabs.com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5D5E7-7ECC-C547-B760-70A49FF3CCB1}" type="slidenum">
              <a:rPr lang="en-US"/>
              <a:pPr/>
              <a:t>10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FCF7A6-1DE6-41B6-82AB-7F0BDB59A7C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7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505A60-0561-407C-89D5-33C42182CE1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74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3D6AA6-0C5C-4C84-A39A-8D122B2F7B9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09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F5F3E6-80D5-4B4A-A2E5-0DC6AE0266B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1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B1F800-E180-4E83-821C-61404DA8D8B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61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16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17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18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7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19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0DBA5D-5CE9-4544-9B8A-2CF283F099F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79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7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21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22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6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37D4-2F67-9A41-B61D-68722A521FD4}" type="slidenum">
              <a:rPr lang="en-US"/>
              <a:pPr/>
              <a:t>23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9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1B35A-A25C-A94E-9FD5-654338FF1842}" type="slidenum">
              <a:rPr lang="en-US"/>
              <a:pPr/>
              <a:t>24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7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1B35A-A25C-A94E-9FD5-654338FF1842}" type="slidenum">
              <a:rPr lang="en-US"/>
              <a:pPr/>
              <a:t>25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DB1FB-B553-8842-96AB-B949BC658A96}" type="slidenum">
              <a:rPr lang="en-US"/>
              <a:pPr/>
              <a:t>26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2B866-E83E-5A43-8CC5-7901D97D29F5}" type="slidenum">
              <a:rPr lang="en-US"/>
              <a:pPr/>
              <a:t>27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44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4263-5B2E-CA40-9150-52BFC1C4104E}" type="slidenum">
              <a:rPr lang="en-US"/>
              <a:pPr/>
              <a:t>28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	5/2533=.002 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want 827/2533=.33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686/2417=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47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B749-D528-AD4D-9574-3C4930FCBF69}" type="slidenum">
              <a:rPr lang="en-US"/>
              <a:pPr/>
              <a:t>29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7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9804E7-EF37-41C2-AEC9-180C781DC21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97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5F8AA-3268-C048-AE98-290B11BD1BCF}" type="slidenum">
              <a:rPr lang="en-US"/>
              <a:pPr/>
              <a:t>30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29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7D60-81B6-1445-80B8-DE5A6AFB51DE}" type="slidenum">
              <a:rPr lang="en-US"/>
              <a:pPr/>
              <a:t>31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729A-4249-1742-AADD-33BB3B70F773}" type="slidenum">
              <a:rPr lang="en-US"/>
              <a:pPr/>
              <a:t>32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59A4C-9875-4B42-BF3D-1C5A14F9F2BD}" type="slidenum">
              <a:rPr lang="en-US"/>
              <a:pPr/>
              <a:t>33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A258-057A-1F47-A835-7E9E58AEF94B}" type="slidenum">
              <a:rPr lang="en-US"/>
              <a:pPr/>
              <a:t>34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7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http://ngrams.googlelabs.com/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0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37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0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38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30983-8456-3646-A731-6FFF29DE70A4}" type="slidenum">
              <a:rPr lang="en-US"/>
              <a:pPr/>
              <a:t>39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134CFD-1D9C-4F76-8C61-035019263CC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66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8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AC387-3E46-1143-BAAD-D9B1D56CD6CB}" type="slidenum">
              <a:rPr lang="en-US"/>
              <a:pPr/>
              <a:t>41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6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2B776-986B-2545-8075-7FDAA4407823}" type="slidenum">
              <a:rPr lang="en-US"/>
              <a:pPr/>
              <a:t>42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33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34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EBD86-0A01-3B4B-B540-6B90BD60E5F2}" type="slidenum">
              <a:rPr lang="en-US"/>
              <a:pPr/>
              <a:t>44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9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3864A-ADC2-1B43-A5CC-41DA2E2D0DBB}" type="slidenum">
              <a:rPr lang="en-US"/>
              <a:pPr/>
              <a:t>45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1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46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145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47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35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ED4E-DB9F-744D-9849-EACE796ACD8F}" type="slidenum">
              <a:rPr lang="en-US"/>
              <a:pPr/>
              <a:t>48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3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80086-1B83-2040-8086-B47A972B7777}" type="slidenum">
              <a:rPr lang="en-US"/>
              <a:pPr/>
              <a:t>49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1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D5628-1D87-E04A-B86B-0EF3EEC2AD53}" type="slidenum">
              <a:rPr lang="en-US"/>
              <a:pPr/>
              <a:t>50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5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AE968-BC95-3747-90B0-3E8B9B166255}" type="slidenum">
              <a:rPr lang="en-US"/>
              <a:pPr/>
              <a:t>51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23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6AF8-D263-4B45-97F7-441DF3B68CF6}" type="slidenum">
              <a:rPr lang="en-US"/>
              <a:pPr/>
              <a:t>53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17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200">
                <a:latin typeface="Calibri" charset="0"/>
              </a:rPr>
              <a:pPr eaLnBrk="1" hangingPunct="1"/>
              <a:t>54</a:t>
            </a:fld>
            <a:endParaRPr lang="en-US" sz="12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4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66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56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71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57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15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200">
                <a:latin typeface="Calibri" charset="0"/>
              </a:rPr>
              <a:pPr eaLnBrk="1" hangingPunct="1"/>
              <a:t>58</a:t>
            </a:fld>
            <a:endParaRPr lang="en-US" sz="12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69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14BF-B725-3A42-9963-355062504B2E}" type="slidenum">
              <a:rPr lang="en-US"/>
              <a:pPr/>
              <a:t>59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Easier</a:t>
            </a:r>
            <a:r>
              <a:rPr lang="en-US" sz="2400" baseline="0" dirty="0" smtClean="0"/>
              <a:t> in unigrams</a:t>
            </a:r>
          </a:p>
          <a:p>
            <a:pPr eaLnBrk="1" hangingPunct="1"/>
            <a:endParaRPr lang="en-US" sz="2400" baseline="0" dirty="0" smtClean="0"/>
          </a:p>
          <a:p>
            <a:pPr eaLnBrk="1" hangingPunct="1"/>
            <a:r>
              <a:rPr lang="en-US" sz="2400" dirty="0" smtClean="0"/>
              <a:t>C / 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 </a:t>
            </a:r>
            <a:r>
              <a:rPr lang="en-US" sz="2400" baseline="0" dirty="0" smtClean="0"/>
              <a:t>+ 1 / (N+V)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9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E1AA-3B5C-7144-BCE2-DB2BE2D704A0}" type="slidenum">
              <a:rPr lang="en-US"/>
              <a:pPr/>
              <a:t>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6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CB46A-BDA9-BF4B-8B31-B0B558F3313A}" type="slidenum">
              <a:rPr lang="en-US"/>
              <a:pPr/>
              <a:t>60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30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81DC2A-315A-1A4F-89A0-2FADEFC62277}" type="slidenum">
              <a:rPr lang="en-US" sz="1200">
                <a:latin typeface="Calibri" charset="0"/>
              </a:rPr>
              <a:pPr eaLnBrk="1" hangingPunct="1"/>
              <a:t>61</a:t>
            </a:fld>
            <a:endParaRPr lang="en-US" sz="1200">
              <a:latin typeface="Calibri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843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0DD158-683E-CA43-8AEA-0C7A6F3C7159}" type="slidenum">
              <a:rPr lang="en-US" sz="1200">
                <a:latin typeface="Calibri" charset="0"/>
              </a:rPr>
              <a:pPr eaLnBrk="1" hangingPunct="1"/>
              <a:t>62</a:t>
            </a:fld>
            <a:endParaRPr lang="en-US" sz="1200">
              <a:latin typeface="Calibri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I I = 6 / (2533+1446) =</a:t>
            </a:r>
            <a:r>
              <a:rPr lang="en-US" sz="36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.0015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26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C26481-6374-7A4A-85A2-FE0A76AD0611}" type="slidenum">
              <a:rPr lang="en-US" sz="1200">
                <a:latin typeface="Calibri" charset="0"/>
              </a:rPr>
              <a:pPr eaLnBrk="1" hangingPunct="1"/>
              <a:t>63</a:t>
            </a:fld>
            <a:endParaRPr lang="en-US" sz="120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.0015*2533=3.8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938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DC6ED-55DD-354E-B142-4C651FCA36AE}" type="slidenum">
              <a:rPr lang="en-US" sz="1200">
                <a:latin typeface="Calibri" charset="0"/>
              </a:rPr>
              <a:pPr eaLnBrk="1" hangingPunct="1"/>
              <a:t>64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C(want to) went from 608 to 238, 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P(</a:t>
            </a:r>
            <a:r>
              <a:rPr lang="en-US" sz="2400" dirty="0" err="1" smtClean="0">
                <a:latin typeface="Calibri" charset="0"/>
              </a:rPr>
              <a:t>to|want</a:t>
            </a:r>
            <a:r>
              <a:rPr lang="en-US" sz="2400" dirty="0" smtClean="0">
                <a:latin typeface="Calibri" charset="0"/>
              </a:rPr>
              <a:t>) from .66 to .26!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Discount d= c*/c</a:t>
            </a:r>
          </a:p>
          <a:p>
            <a:pPr lvl="1" eaLnBrk="1" hangingPunct="1"/>
            <a:r>
              <a:rPr lang="en-US" sz="2000" dirty="0" smtClean="0">
                <a:latin typeface="Calibri" charset="0"/>
              </a:rPr>
              <a:t>d for “</a:t>
            </a:r>
            <a:r>
              <a:rPr lang="en-US" sz="2000" dirty="0" err="1" smtClean="0">
                <a:latin typeface="Calibri" charset="0"/>
              </a:rPr>
              <a:t>chinese</a:t>
            </a:r>
            <a:r>
              <a:rPr lang="en-US" sz="2000" dirty="0" smtClean="0">
                <a:latin typeface="Calibri" charset="0"/>
              </a:rPr>
              <a:t> food” =.10!!!   A 10x reduction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484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8D75-8A9A-0B40-A7CB-F4679CC4E3D2}" type="slidenum">
              <a:rPr lang="en-US"/>
              <a:pPr/>
              <a:t>65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65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Cut 11, .46 and 1, .04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D9BAB8-A71B-48A8-B423-F66170AD4CE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963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67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98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68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98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84E14E-C2B8-AF4C-A6BB-263B528C3713}" type="slidenum">
              <a:rPr lang="en-US" sz="1200">
                <a:latin typeface="Calibri" charset="0"/>
              </a:rPr>
              <a:pPr eaLnBrk="1" hangingPunct="1"/>
              <a:t>69</a:t>
            </a:fld>
            <a:endParaRPr lang="en-US" sz="120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18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23D22-0F96-2447-8062-54A2324D8AD1}" type="slidenum">
              <a:rPr lang="en-US"/>
              <a:pPr/>
              <a:t>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43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FCD81F-6062-443C-B865-4F4B0A37D62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70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91820" y="8592770"/>
            <a:ext cx="2977314" cy="4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F9668D-FC0E-4C9B-9579-6C9210128C07}" type="slidenum">
              <a:rPr lang="en-US" altLang="en-US" sz="1200"/>
              <a:pPr algn="r" eaLnBrk="1" hangingPunct="1"/>
              <a:t>70</a:t>
            </a:fld>
            <a:endParaRPr lang="en-US" altLang="en-US" sz="1200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892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890B0-808E-6E44-A4DD-EB79892851F2}" type="slidenum">
              <a:rPr lang="en-US"/>
              <a:pPr/>
              <a:t>71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08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90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F4099-E1E8-B44C-964A-D22AD92D9128}" type="slidenum">
              <a:rPr lang="en-US"/>
              <a:pPr/>
              <a:t>73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35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A3172-9801-5A43-AD54-7F928A431C2A}" type="slidenum">
              <a:rPr lang="en-US" sz="1200">
                <a:latin typeface="Calibri" charset="0"/>
              </a:rPr>
              <a:pPr eaLnBrk="1" hangingPunct="1"/>
              <a:t>74</a:t>
            </a:fld>
            <a:endParaRPr lang="en-US" sz="120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673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71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A3172-9801-5A43-AD54-7F928A431C2A}" type="slidenum">
              <a:rPr lang="en-US" sz="1200">
                <a:latin typeface="Calibri" charset="0"/>
              </a:rPr>
              <a:pPr eaLnBrk="1" hangingPunct="1"/>
              <a:t>77</a:t>
            </a:fld>
            <a:endParaRPr lang="en-US" sz="120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279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78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86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AF750-AC54-8649-86DE-2549480B55BA}" type="slidenum">
              <a:rPr lang="en-US"/>
              <a:pPr/>
              <a:t>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579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80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3" y="696913"/>
            <a:ext cx="620077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5232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A1DCE-B25E-2745-BCC8-DC7B156002CC}" type="slidenum">
              <a:rPr lang="en-US" sz="1200">
                <a:latin typeface="Calibri" charset="0"/>
              </a:rPr>
              <a:pPr eaLnBrk="1" hangingPunct="1"/>
              <a:t>81</a:t>
            </a:fld>
            <a:endParaRPr lang="en-US" sz="120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1138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682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19D017-F901-9141-9593-12493BACCB70}" type="slidenum">
              <a:rPr lang="en-US" sz="1200">
                <a:latin typeface="Calibri" charset="0"/>
              </a:rPr>
              <a:pPr eaLnBrk="1" hangingPunct="1"/>
              <a:t>83</a:t>
            </a:fld>
            <a:endParaRPr lang="en-US" sz="120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9446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19D017-F901-9141-9593-12493BACCB70}" type="slidenum">
              <a:rPr lang="en-US" sz="1200">
                <a:latin typeface="Calibri" charset="0"/>
              </a:rPr>
              <a:pPr eaLnBrk="1" hangingPunct="1"/>
              <a:t>84</a:t>
            </a:fld>
            <a:endParaRPr lang="en-US" sz="120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994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19D017-F901-9141-9593-12493BACCB70}" type="slidenum">
              <a:rPr lang="en-US" sz="1200">
                <a:latin typeface="Calibri" charset="0"/>
              </a:rPr>
              <a:pPr eaLnBrk="1" hangingPunct="1"/>
              <a:t>85</a:t>
            </a:fld>
            <a:endParaRPr lang="en-US" sz="120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7387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9823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70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88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3" y="696913"/>
            <a:ext cx="620077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5933-64A4-6347-B6F5-7474C2DA1EC7}" type="slidenum">
              <a:rPr lang="en-US"/>
              <a:pPr/>
              <a:t>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57300"/>
            <a:ext cx="38100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8100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D69E21B4-7F31-4914-AB6E-8F90E8BFB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18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heafield.com/code/kenl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ngram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8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9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2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6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0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>
                <a:solidFill>
                  <a:srgbClr val="A50021"/>
                </a:solidFill>
                <a:latin typeface="Calibri" charset="0"/>
              </a:rPr>
              <a:t>Introduction to N-</a:t>
            </a: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grams</a:t>
            </a:r>
          </a:p>
          <a:p>
            <a:pPr eaLnBrk="1" hangingPunct="1">
              <a:spcAft>
                <a:spcPts val="600"/>
              </a:spcAft>
            </a:pPr>
            <a:endParaRPr lang="en-US" sz="3200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1800" dirty="0" smtClean="0">
                <a:solidFill>
                  <a:srgbClr val="A50021"/>
                </a:solidFill>
                <a:latin typeface="Calibri" charset="0"/>
              </a:rPr>
              <a:t>(Based on the slides of </a:t>
            </a:r>
            <a:r>
              <a:rPr lang="en-US" sz="1800" dirty="0" err="1" smtClean="0">
                <a:solidFill>
                  <a:srgbClr val="A50021"/>
                </a:solidFill>
                <a:latin typeface="Calibri" charset="0"/>
              </a:rPr>
              <a:t>Jurafsky</a:t>
            </a:r>
            <a:r>
              <a:rPr lang="en-US" sz="1800" dirty="0" smtClean="0">
                <a:solidFill>
                  <a:srgbClr val="A50021"/>
                </a:solidFill>
                <a:latin typeface="Calibri" charset="0"/>
              </a:rPr>
              <a:t> &amp; Martin)</a:t>
            </a:r>
            <a:endParaRPr lang="en-US" sz="18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7761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estimate these probabilities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Could we just count and divide?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No!  Too many possible sentences!</a:t>
            </a:r>
          </a:p>
          <a:p>
            <a:pPr eaLnBrk="1" hangingPunct="1"/>
            <a:r>
              <a:rPr lang="en-US" sz="2400" dirty="0">
                <a:latin typeface="Calibri" charset="0"/>
              </a:rPr>
              <a:t>We’ll never see enough data for estimating these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50049"/>
              </p:ext>
            </p:extLst>
          </p:nvPr>
        </p:nvGraphicFramePr>
        <p:xfrm>
          <a:off x="762001" y="2209800"/>
          <a:ext cx="6019800" cy="199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4" imgW="2578100" imgH="850900" progId="Equation.3">
                  <p:embed/>
                </p:oleObj>
              </mc:Choice>
              <mc:Fallback>
                <p:oleObj name="Equation" r:id="rId4" imgW="2578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209800"/>
                        <a:ext cx="6019800" cy="199444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1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6AA80E0-A68D-4E48-9E9D-02DFF61E61C8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38150"/>
            <a:ext cx="7467600" cy="742950"/>
          </a:xfrm>
        </p:spPr>
        <p:txBody>
          <a:bodyPr/>
          <a:lstStyle/>
          <a:p>
            <a:r>
              <a:rPr lang="en-US" altLang="en-US" dirty="0" smtClean="0"/>
              <a:t>A Digression Regarding Counting 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Simple counting lies at the core of any probabilistic approach. So let’s first take a look at what we’re counting.</a:t>
            </a:r>
          </a:p>
          <a:p>
            <a:pPr lvl="1"/>
            <a:r>
              <a:rPr lang="en-US" altLang="en-US" i="1" smtClean="0">
                <a:solidFill>
                  <a:schemeClr val="accent2"/>
                </a:solidFill>
              </a:rPr>
              <a:t>He stepped out into the hall, was delighted to encounter a water cooler.</a:t>
            </a:r>
            <a:endParaRPr lang="en-US" altLang="en-US" smtClean="0"/>
          </a:p>
          <a:p>
            <a:pPr lvl="2"/>
            <a:r>
              <a:rPr lang="en-US" altLang="en-US" smtClean="0"/>
              <a:t>13 tokens, 15 if we include “,” and “.” as separate tokens.</a:t>
            </a:r>
          </a:p>
          <a:p>
            <a:pPr lvl="2"/>
            <a:r>
              <a:rPr lang="en-US" altLang="en-US" smtClean="0"/>
              <a:t>Assuming we include the comma and period, what bigrams are there?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32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               </a:t>
            </a:r>
            <a:endParaRPr lang="en-US" sz="105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0E605CC-8271-4744-8933-C4B5E6EFFB99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Counting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6457950" cy="3943350"/>
          </a:xfrm>
        </p:spPr>
        <p:txBody>
          <a:bodyPr/>
          <a:lstStyle/>
          <a:p>
            <a:r>
              <a:rPr lang="en-US" altLang="en-US" sz="2100"/>
              <a:t>Not always that simple</a:t>
            </a:r>
          </a:p>
          <a:p>
            <a:pPr lvl="1"/>
            <a:r>
              <a:rPr lang="en-US" altLang="en-US" sz="1800" i="1">
                <a:solidFill>
                  <a:schemeClr val="accent2"/>
                </a:solidFill>
              </a:rPr>
              <a:t>I do uh main- mainly business data processing</a:t>
            </a:r>
            <a:endParaRPr lang="en-US" altLang="en-US" sz="1800"/>
          </a:p>
          <a:p>
            <a:r>
              <a:rPr lang="en-US" altLang="en-US" sz="2100"/>
              <a:t>Spoken language poses various challenges.</a:t>
            </a:r>
          </a:p>
          <a:p>
            <a:pPr lvl="1"/>
            <a:r>
              <a:rPr lang="en-US" altLang="en-US" sz="1800"/>
              <a:t>Should we count “uh” and other fillers as tokens?</a:t>
            </a:r>
          </a:p>
          <a:p>
            <a:pPr lvl="1"/>
            <a:r>
              <a:rPr lang="en-US" altLang="en-US" sz="1800"/>
              <a:t>What about the repetition of “mainly”? Should such do-overs count twice or just once?</a:t>
            </a:r>
          </a:p>
          <a:p>
            <a:pPr lvl="1"/>
            <a:r>
              <a:rPr lang="en-US" altLang="en-US" sz="1800"/>
              <a:t>The answers depend on the application.</a:t>
            </a:r>
          </a:p>
          <a:p>
            <a:pPr lvl="2"/>
            <a:r>
              <a:rPr lang="en-US" altLang="en-US" sz="1500"/>
              <a:t>If we’re focusing on something like ASR to support indexing for search, then “uh” isn’t helpful (it’s not likely to occur as a query).</a:t>
            </a:r>
          </a:p>
          <a:p>
            <a:pPr lvl="2"/>
            <a:r>
              <a:rPr lang="en-US" altLang="en-US" sz="1500"/>
              <a:t>But filled pauses are very useful in dialog management, so we might want them there.</a:t>
            </a:r>
          </a:p>
        </p:txBody>
      </p:sp>
    </p:spTree>
    <p:extLst>
      <p:ext uri="{BB962C8B-B14F-4D97-AF65-F5344CB8AC3E}">
        <p14:creationId xmlns:p14="http://schemas.microsoft.com/office/powerpoint/2010/main" val="27451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               </a:t>
            </a:r>
            <a:endParaRPr lang="en-US" sz="105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0A2E8-C3EF-48E6-AF19-F8591ED25CDA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Counting: Types and Tokens</a:t>
            </a:r>
          </a:p>
        </p:txBody>
      </p:sp>
      <p:sp>
        <p:nvSpPr>
          <p:cNvPr id="1639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about</a:t>
            </a:r>
          </a:p>
          <a:p>
            <a:pPr lvl="1"/>
            <a:r>
              <a:rPr lang="en-US" altLang="en-US" i="1" smtClean="0">
                <a:solidFill>
                  <a:schemeClr val="accent2"/>
                </a:solidFill>
              </a:rPr>
              <a:t>They picnicked by the pool, then lay back on the grass and looked at the stars.</a:t>
            </a:r>
            <a:endParaRPr lang="en-US" altLang="en-US" i="1" smtClean="0">
              <a:solidFill>
                <a:schemeClr val="tx2"/>
              </a:solidFill>
            </a:endParaRPr>
          </a:p>
          <a:p>
            <a:pPr lvl="2"/>
            <a:r>
              <a:rPr lang="en-US" altLang="en-US" smtClean="0">
                <a:solidFill>
                  <a:schemeClr val="tx1"/>
                </a:solidFill>
              </a:rPr>
              <a:t>18 tokens (again counting punctuation)</a:t>
            </a:r>
            <a:endParaRPr lang="en-US" altLang="en-US" i="1" smtClean="0">
              <a:solidFill>
                <a:schemeClr val="tx2"/>
              </a:solidFill>
            </a:endParaRPr>
          </a:p>
          <a:p>
            <a:r>
              <a:rPr lang="en-US" altLang="en-US" smtClean="0"/>
              <a:t>But we might also note that “</a:t>
            </a:r>
            <a:r>
              <a:rPr lang="en-US" altLang="en-US" i="1" smtClean="0"/>
              <a:t>the</a:t>
            </a:r>
            <a:r>
              <a:rPr lang="en-US" altLang="en-US" smtClean="0"/>
              <a:t>” is used 3 times, so there are only 16 unique types (as opposed to tokens).</a:t>
            </a:r>
          </a:p>
          <a:p>
            <a:r>
              <a:rPr lang="en-US" altLang="en-US" smtClean="0"/>
              <a:t>In going forward, we’ll have occasion to focus on counting both types and tokens of both words and </a:t>
            </a:r>
            <a:r>
              <a:rPr lang="en-US" altLang="en-US" i="1" smtClean="0"/>
              <a:t>N</a:t>
            </a:r>
            <a:r>
              <a:rPr lang="en-US" altLang="en-US" smtClean="0"/>
              <a:t>-grams.</a:t>
            </a:r>
          </a:p>
        </p:txBody>
      </p:sp>
    </p:spTree>
    <p:extLst>
      <p:ext uri="{BB962C8B-B14F-4D97-AF65-F5344CB8AC3E}">
        <p14:creationId xmlns:p14="http://schemas.microsoft.com/office/powerpoint/2010/main" val="40082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56A7E3F-DC25-4551-8F68-960F86629532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Counting: Wordforms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Should “cats” and “cat” count as the same when we’re counting?</a:t>
            </a:r>
          </a:p>
          <a:p>
            <a:r>
              <a:rPr lang="en-US" altLang="en-US" smtClean="0"/>
              <a:t>How about “geese” and “goose”?</a:t>
            </a:r>
          </a:p>
          <a:p>
            <a:r>
              <a:rPr lang="en-US" altLang="en-US" smtClean="0"/>
              <a:t>Some terminology:</a:t>
            </a:r>
          </a:p>
          <a:p>
            <a:pPr lvl="1"/>
            <a:r>
              <a:rPr lang="en-US" altLang="en-US" smtClean="0"/>
              <a:t>Lemma: a set of lexical forms having the same stem, major part of speech, and rough word sense</a:t>
            </a:r>
          </a:p>
          <a:p>
            <a:pPr lvl="1"/>
            <a:r>
              <a:rPr lang="en-US" altLang="en-US" smtClean="0"/>
              <a:t>Wordform: fully inflected surface form</a:t>
            </a:r>
          </a:p>
          <a:p>
            <a:r>
              <a:rPr lang="en-US" altLang="en-US" smtClean="0"/>
              <a:t>Again, we’ll have occasion to count both lemmas and wordforms</a:t>
            </a:r>
          </a:p>
        </p:txBody>
      </p:sp>
    </p:spTree>
    <p:extLst>
      <p:ext uri="{BB962C8B-B14F-4D97-AF65-F5344CB8AC3E}">
        <p14:creationId xmlns:p14="http://schemas.microsoft.com/office/powerpoint/2010/main" val="36162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               </a:t>
            </a:r>
            <a:endParaRPr lang="en-US" sz="1050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8EF8A98-5CD2-42F6-BDE3-912DBD4D6D42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Counting: Corpora  (end of digression)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23950"/>
            <a:ext cx="6172200" cy="2343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100" dirty="0"/>
              <a:t>So what happens when we look at large bodies of text instead of single utterances?</a:t>
            </a:r>
            <a:endParaRPr lang="en-US" altLang="en-US" sz="1500" dirty="0"/>
          </a:p>
          <a:p>
            <a:pPr>
              <a:lnSpc>
                <a:spcPct val="90000"/>
              </a:lnSpc>
            </a:pPr>
            <a:r>
              <a:rPr lang="en-US" altLang="en-US" sz="2100" dirty="0"/>
              <a:t>Brown et al (1992) large corpus of English text</a:t>
            </a:r>
            <a:endParaRPr lang="en-US" altLang="en-US" sz="1500" dirty="0"/>
          </a:p>
          <a:p>
            <a:pPr lvl="1">
              <a:lnSpc>
                <a:spcPct val="90000"/>
              </a:lnSpc>
            </a:pPr>
            <a:r>
              <a:rPr lang="en-US" altLang="en-US" sz="1350" dirty="0"/>
              <a:t>583 million </a:t>
            </a:r>
            <a:r>
              <a:rPr lang="en-US" altLang="en-US" sz="1350" dirty="0" err="1"/>
              <a:t>wordform</a:t>
            </a:r>
            <a:r>
              <a:rPr lang="en-US" altLang="en-US" sz="1350" dirty="0"/>
              <a:t> tokens</a:t>
            </a:r>
          </a:p>
          <a:p>
            <a:pPr lvl="1">
              <a:lnSpc>
                <a:spcPct val="90000"/>
              </a:lnSpc>
            </a:pPr>
            <a:r>
              <a:rPr lang="en-US" altLang="en-US" sz="1350" dirty="0"/>
              <a:t>293,181 </a:t>
            </a:r>
            <a:r>
              <a:rPr lang="en-US" altLang="en-US" sz="1350" dirty="0" err="1"/>
              <a:t>wordform</a:t>
            </a:r>
            <a:r>
              <a:rPr lang="en-US" altLang="en-US" sz="1350" dirty="0"/>
              <a:t> types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Google</a:t>
            </a:r>
          </a:p>
          <a:p>
            <a:pPr lvl="1">
              <a:lnSpc>
                <a:spcPct val="90000"/>
              </a:lnSpc>
            </a:pPr>
            <a:r>
              <a:rPr lang="en-US" altLang="en-US" sz="1350" dirty="0"/>
              <a:t>Crawl of 1,024,908,267,229 English tokens</a:t>
            </a:r>
          </a:p>
          <a:p>
            <a:pPr lvl="1">
              <a:lnSpc>
                <a:spcPct val="90000"/>
              </a:lnSpc>
            </a:pPr>
            <a:r>
              <a:rPr lang="en-US" altLang="en-US" sz="1350" dirty="0"/>
              <a:t>13,588,391 </a:t>
            </a:r>
            <a:r>
              <a:rPr lang="en-US" altLang="en-US" sz="1350" dirty="0" err="1"/>
              <a:t>wordform</a:t>
            </a:r>
            <a:r>
              <a:rPr lang="en-US" altLang="en-US" sz="1350" dirty="0"/>
              <a:t> types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That seems like a lot of types...  After all, even large dictionaries of English have only around 500k types. Why so many here?</a:t>
            </a:r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3810000" y="3861137"/>
            <a:ext cx="1554956" cy="101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200" dirty="0">
                <a:solidFill>
                  <a:schemeClr val="accent2"/>
                </a:solidFill>
              </a:rPr>
              <a:t>Numbers</a:t>
            </a:r>
          </a:p>
          <a:p>
            <a:pPr eaLnBrk="1" hangingPunct="1">
              <a:buFontTx/>
              <a:buChar char="•"/>
            </a:pPr>
            <a:r>
              <a:rPr lang="en-US" altLang="en-US" sz="1200" dirty="0">
                <a:solidFill>
                  <a:schemeClr val="accent2"/>
                </a:solidFill>
              </a:rPr>
              <a:t>Misspellings</a:t>
            </a:r>
          </a:p>
          <a:p>
            <a:pPr eaLnBrk="1" hangingPunct="1">
              <a:buFontTx/>
              <a:buChar char="•"/>
            </a:pPr>
            <a:r>
              <a:rPr lang="en-US" altLang="en-US" sz="1200" dirty="0">
                <a:solidFill>
                  <a:schemeClr val="accent2"/>
                </a:solidFill>
              </a:rPr>
              <a:t>Names</a:t>
            </a:r>
          </a:p>
          <a:p>
            <a:pPr eaLnBrk="1" hangingPunct="1">
              <a:buFontTx/>
              <a:buChar char="•"/>
            </a:pPr>
            <a:r>
              <a:rPr lang="en-US" altLang="en-US" sz="1200" dirty="0">
                <a:solidFill>
                  <a:schemeClr val="accent2"/>
                </a:solidFill>
              </a:rPr>
              <a:t>Acronyms</a:t>
            </a:r>
          </a:p>
          <a:p>
            <a:pPr eaLnBrk="1" hangingPunct="1">
              <a:buFontTx/>
              <a:buChar char="•"/>
            </a:pPr>
            <a:r>
              <a:rPr lang="en-US" altLang="en-US" sz="1200" dirty="0" err="1">
                <a:solidFill>
                  <a:schemeClr val="accent2"/>
                </a:solidFill>
              </a:rPr>
              <a:t>etc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Simplifying assumption:</a:t>
            </a:r>
          </a:p>
          <a:p>
            <a:pPr marL="457200" lvl="1" indent="0" eaLnBrk="1" hangingPunct="1">
              <a:buNone/>
            </a:pPr>
            <a:endParaRPr lang="en-US" sz="3600" dirty="0">
              <a:latin typeface="Calibri" charset="0"/>
            </a:endParaRPr>
          </a:p>
          <a:p>
            <a:pPr marL="457200" lvl="1" indent="0" eaLnBrk="1" hangingPunct="1">
              <a:buNone/>
            </a:pPr>
            <a:endParaRPr lang="en-US" sz="32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r>
              <a:rPr lang="en-US" sz="3600" dirty="0">
                <a:latin typeface="Calibri" charset="0"/>
              </a:rPr>
              <a:t>Or maybe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57444"/>
              </p:ext>
            </p:extLst>
          </p:nvPr>
        </p:nvGraphicFramePr>
        <p:xfrm>
          <a:off x="457200" y="2471251"/>
          <a:ext cx="7696200" cy="101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Equation" r:id="rId4" imgW="3187700" imgH="419100" progId="Equation.3">
                  <p:embed/>
                </p:oleObj>
              </mc:Choice>
              <mc:Fallback>
                <p:oleObj name="Equation" r:id="rId4" imgW="318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71251"/>
                        <a:ext cx="7696200" cy="101489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64689"/>
              </p:ext>
            </p:extLst>
          </p:nvPr>
        </p:nvGraphicFramePr>
        <p:xfrm>
          <a:off x="228600" y="4182281"/>
          <a:ext cx="8915400" cy="9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6" imgW="3898900" imgH="419100" progId="Equation.3">
                  <p:embed/>
                </p:oleObj>
              </mc:Choice>
              <mc:Fallback>
                <p:oleObj name="Equation" r:id="rId6" imgW="389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82281"/>
                        <a:ext cx="8915400" cy="96121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225px-AAMarko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3350"/>
            <a:ext cx="1475075" cy="192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9180" y="1928396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Andrei Markov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6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other words, we approximate each component in the product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sz="3600" dirty="0">
              <a:latin typeface="Calibri" charset="0"/>
            </a:endParaRPr>
          </a:p>
          <a:p>
            <a:pPr lvl="1" eaLnBrk="1" hangingPunct="1"/>
            <a:endParaRPr lang="en-US" sz="36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115639"/>
              </p:ext>
            </p:extLst>
          </p:nvPr>
        </p:nvGraphicFramePr>
        <p:xfrm>
          <a:off x="838200" y="1428750"/>
          <a:ext cx="71040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tion" r:id="rId4" imgW="2336800" imgH="355600" progId="Equation.3">
                  <p:embed/>
                </p:oleObj>
              </mc:Choice>
              <mc:Fallback>
                <p:oleObj name="Equation" r:id="rId4" imgW="2336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8750"/>
                        <a:ext cx="7104063" cy="1087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57802"/>
              </p:ext>
            </p:extLst>
          </p:nvPr>
        </p:nvGraphicFramePr>
        <p:xfrm>
          <a:off x="539750" y="3790950"/>
          <a:ext cx="86042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Equation" r:id="rId6" imgW="2438400" imgH="177800" progId="Equation.3">
                  <p:embed/>
                </p:oleObj>
              </mc:Choice>
              <mc:Fallback>
                <p:oleObj name="Equation" r:id="rId6" imgW="2438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90950"/>
                        <a:ext cx="8604250" cy="630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6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Simplest case: Unigram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792670"/>
            <a:ext cx="807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fifth, an, of, futures, the, an, incorporated, a, a, the, inflation, most, dollars, quarter, in, is, mass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thrift, did, eighty, said, hard, 'm, </a:t>
            </a:r>
            <a:r>
              <a:rPr lang="en-US" sz="2000" dirty="0" err="1" smtClean="0">
                <a:latin typeface="Courier"/>
                <a:cs typeface="Courier"/>
              </a:rPr>
              <a:t>july</a:t>
            </a:r>
            <a:r>
              <a:rPr lang="en-US" sz="2000" dirty="0" smtClean="0">
                <a:latin typeface="Courier"/>
                <a:cs typeface="Courier"/>
              </a:rPr>
              <a:t>, bullish</a:t>
            </a: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that, or, limited, 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47840"/>
            <a:ext cx="683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Some automatically generated sentences from a unigram model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19025"/>
              </p:ext>
            </p:extLst>
          </p:nvPr>
        </p:nvGraphicFramePr>
        <p:xfrm>
          <a:off x="1752600" y="1123950"/>
          <a:ext cx="4648200" cy="104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5" imgW="1587500" imgH="355600" progId="Equation.3">
                  <p:embed/>
                </p:oleObj>
              </mc:Choice>
              <mc:Fallback>
                <p:oleObj name="Equation" r:id="rId5" imgW="158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23950"/>
                        <a:ext cx="4648200" cy="104737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0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762000" y="12573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r>
              <a:rPr lang="en-US" sz="2400" dirty="0">
                <a:latin typeface="Calibri"/>
                <a:cs typeface="Calibri"/>
              </a:rPr>
              <a:t>Condition on the previous word: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Bigram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77802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"/>
                <a:cs typeface="Courier"/>
              </a:rPr>
              <a:t>texaco</a:t>
            </a:r>
            <a:r>
              <a:rPr lang="en-US" sz="1800" dirty="0" smtClean="0">
                <a:latin typeface="Courier"/>
                <a:cs typeface="Courier"/>
              </a:rPr>
              <a:t>, rose, one, in, this, issue, is, pursuing, growth, in, a, boiler, house, said, </a:t>
            </a:r>
            <a:r>
              <a:rPr lang="en-US" sz="1800" dirty="0" err="1" smtClean="0">
                <a:latin typeface="Courier"/>
                <a:cs typeface="Courier"/>
              </a:rPr>
              <a:t>mr.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gurria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mexico</a:t>
            </a:r>
            <a:r>
              <a:rPr lang="en-US" sz="1800" dirty="0" smtClean="0">
                <a:latin typeface="Courier"/>
                <a:cs typeface="Courier"/>
              </a:rPr>
              <a:t>, 's, motion, control, proposal, without, permission, from, five, hundred, fifty, five, yen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outside, new, car, parking, lot, of, the, agreement, reached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this, would, be, a, record, </a:t>
            </a:r>
            <a:r>
              <a:rPr lang="en-US" sz="1800" dirty="0" err="1" smtClean="0">
                <a:latin typeface="Courier"/>
                <a:cs typeface="Courier"/>
              </a:rPr>
              <a:t>november</a:t>
            </a:r>
            <a:endParaRPr lang="en-US" sz="1800" dirty="0">
              <a:latin typeface="Courier"/>
              <a:cs typeface="Courier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50607"/>
              </p:ext>
            </p:extLst>
          </p:nvPr>
        </p:nvGraphicFramePr>
        <p:xfrm>
          <a:off x="762000" y="1885950"/>
          <a:ext cx="6745287" cy="5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5" imgW="2019300" imgH="177800" progId="Equation.3">
                  <p:embed/>
                </p:oleObj>
              </mc:Choice>
              <mc:Fallback>
                <p:oleObj name="Equation" r:id="rId5" imgW="2019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85950"/>
                        <a:ext cx="6745287" cy="59654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               </a:t>
            </a:r>
            <a:endParaRPr lang="en-US" sz="1050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806F9A0-484A-4FDD-8189-B415EE9859DE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Word Prediction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Guess the next word...</a:t>
            </a:r>
          </a:p>
          <a:p>
            <a:pPr lvl="1"/>
            <a:r>
              <a:rPr lang="en-US" altLang="en-US" i="1" dirty="0" smtClean="0"/>
              <a:t>... I notice three guys standing on the ???</a:t>
            </a:r>
          </a:p>
          <a:p>
            <a:r>
              <a:rPr lang="en-US" altLang="en-US" dirty="0" smtClean="0"/>
              <a:t>There are many sources of knowledge that can be used to inform this task, including arbitrary world knowledge.</a:t>
            </a:r>
          </a:p>
          <a:p>
            <a:r>
              <a:rPr lang="en-US" altLang="en-US" dirty="0" smtClean="0"/>
              <a:t>But it turns out that you can do pretty well by simply looking at the </a:t>
            </a:r>
            <a:r>
              <a:rPr lang="en-US" altLang="en-US" dirty="0" smtClean="0">
                <a:solidFill>
                  <a:schemeClr val="accent2"/>
                </a:solidFill>
              </a:rPr>
              <a:t>preceding words</a:t>
            </a:r>
            <a:r>
              <a:rPr lang="en-US" altLang="en-US" dirty="0" smtClean="0"/>
              <a:t> and keeping track of some fairly </a:t>
            </a:r>
            <a:r>
              <a:rPr lang="en-US" altLang="en-US" dirty="0" smtClean="0">
                <a:solidFill>
                  <a:schemeClr val="accent2"/>
                </a:solidFill>
              </a:rPr>
              <a:t>simple counts.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15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N-gram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/>
              <a:t>We can extend to trigrams, 4-grams, 5-grams</a:t>
            </a:r>
          </a:p>
          <a:p>
            <a:r>
              <a:rPr lang="en-US" sz="2800" dirty="0" smtClean="0"/>
              <a:t>In general this is an insufficient model of language</a:t>
            </a:r>
          </a:p>
          <a:p>
            <a:pPr lvl="1"/>
            <a:r>
              <a:rPr lang="en-US" sz="2400" dirty="0" smtClean="0"/>
              <a:t>because language has </a:t>
            </a:r>
            <a:r>
              <a:rPr lang="en-US" sz="2400" b="1" dirty="0" smtClean="0">
                <a:solidFill>
                  <a:srgbClr val="008000"/>
                </a:solidFill>
              </a:rPr>
              <a:t>long-distance dependencies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“The computer which I had just put into the machine room on the fifth floor crashed.”</a:t>
            </a:r>
          </a:p>
          <a:p>
            <a:pPr lvl="1"/>
            <a:endParaRPr lang="en-US" sz="800" dirty="0" smtClean="0"/>
          </a:p>
          <a:p>
            <a:r>
              <a:rPr lang="en-US" sz="2800" dirty="0" smtClean="0"/>
              <a:t>But we can often get away with N-gram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43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>
                <a:solidFill>
                  <a:srgbClr val="A50021"/>
                </a:solidFill>
                <a:latin typeface="Calibri" charset="0"/>
              </a:rPr>
              <a:t>Introduction to N-grams</a:t>
            </a:r>
            <a:endParaRPr lang="en-US" sz="3200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8178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Estimating N-gram Probabilities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9174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Maximum Likelihood Estimate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73553"/>
              </p:ext>
            </p:extLst>
          </p:nvPr>
        </p:nvGraphicFramePr>
        <p:xfrm>
          <a:off x="1752600" y="1986333"/>
          <a:ext cx="5410200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6333"/>
                        <a:ext cx="5410200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4691"/>
              </p:ext>
            </p:extLst>
          </p:nvPr>
        </p:nvGraphicFramePr>
        <p:xfrm>
          <a:off x="2109964" y="3815133"/>
          <a:ext cx="4587816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964" y="3815133"/>
                        <a:ext cx="4587816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6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5978"/>
            <a:ext cx="7391400" cy="689372"/>
          </a:xfrm>
        </p:spPr>
        <p:txBody>
          <a:bodyPr/>
          <a:lstStyle/>
          <a:p>
            <a:pPr eaLnBrk="1" hangingPunct="1"/>
            <a:r>
              <a:rPr lang="en-US" dirty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86200" y="1352550"/>
            <a:ext cx="5410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do not like green eggs and ham &lt;/s&gt;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76012"/>
              </p:ext>
            </p:extLst>
          </p:nvPr>
        </p:nvGraphicFramePr>
        <p:xfrm>
          <a:off x="152400" y="1553694"/>
          <a:ext cx="3429000" cy="93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quation" r:id="rId4" imgW="1485900" imgH="406400" progId="Equation.3">
                  <p:embed/>
                </p:oleObj>
              </mc:Choice>
              <mc:Fallback>
                <p:oleObj name="Equation" r:id="rId4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53694"/>
                        <a:ext cx="3429000" cy="937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287655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P</a:t>
            </a:r>
            <a:r>
              <a:rPr lang="en-US" sz="2000" dirty="0" smtClean="0"/>
              <a:t> (I | &lt;s&gt;) = </a:t>
            </a:r>
            <a:r>
              <a:rPr lang="en-US" sz="2000" dirty="0" smtClean="0">
                <a:solidFill>
                  <a:srgbClr val="FF6600"/>
                </a:solidFill>
              </a:rPr>
              <a:t>2/3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P</a:t>
            </a:r>
            <a:r>
              <a:rPr lang="en-US" sz="2000" dirty="0" smtClean="0"/>
              <a:t> (&lt;/s&gt; | Sam)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P</a:t>
            </a:r>
            <a:r>
              <a:rPr lang="en-US" sz="2000" dirty="0" smtClean="0"/>
              <a:t> (Sam | &lt;s&gt;)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P</a:t>
            </a:r>
            <a:r>
              <a:rPr lang="en-US" sz="2000" dirty="0" smtClean="0"/>
              <a:t> (Sam | am)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P</a:t>
            </a:r>
            <a:r>
              <a:rPr lang="en-US" sz="2000" dirty="0" smtClean="0"/>
              <a:t> (am | I)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/>
              <a:t>P</a:t>
            </a:r>
            <a:r>
              <a:rPr lang="en-US" sz="2000" dirty="0" smtClean="0"/>
              <a:t> (do | 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97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5978"/>
            <a:ext cx="7391400" cy="689372"/>
          </a:xfrm>
        </p:spPr>
        <p:txBody>
          <a:bodyPr/>
          <a:lstStyle/>
          <a:p>
            <a:pPr eaLnBrk="1" hangingPunct="1"/>
            <a:r>
              <a:rPr lang="en-US" dirty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86200" y="1352550"/>
            <a:ext cx="5410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do not like green eggs and ham &lt;/s&gt;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</p:txBody>
      </p:sp>
      <p:pic>
        <p:nvPicPr>
          <p:cNvPr id="6" name="Picture 7" descr="sam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95782"/>
            <a:ext cx="8763000" cy="9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52137"/>
              </p:ext>
            </p:extLst>
          </p:nvPr>
        </p:nvGraphicFramePr>
        <p:xfrm>
          <a:off x="152400" y="1553694"/>
          <a:ext cx="3429000" cy="93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Equation" r:id="rId5" imgW="1485900" imgH="406400" progId="Equation.3">
                  <p:embed/>
                </p:oleObj>
              </mc:Choice>
              <mc:Fallback>
                <p:oleObj name="Equation" r:id="rId5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53694"/>
                        <a:ext cx="3429000" cy="937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5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More examples: </a:t>
            </a:r>
            <a:br>
              <a:rPr lang="en-US" dirty="0"/>
            </a:br>
            <a:r>
              <a:rPr lang="en-US" dirty="0"/>
              <a:t>Berkeley Restaurant Project sentences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3333750"/>
          </a:xfrm>
        </p:spPr>
        <p:txBody>
          <a:bodyPr/>
          <a:lstStyle/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tell me about any good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cantonese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restaurants close by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mid priced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thai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food is what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tell me about chez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panisse</a:t>
            </a:r>
            <a:endParaRPr lang="en-US" sz="2500" dirty="0">
              <a:solidFill>
                <a:srgbClr val="330099"/>
              </a:solidFill>
              <a:latin typeface="Calibri" charset="0"/>
            </a:endParaRP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give me a listing of the kinds of food that are available</a:t>
            </a:r>
          </a:p>
          <a:p>
            <a:pPr eaLnBrk="1" hangingPunct="1"/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 a good place to eat breakfast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when is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caffe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venezia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open during the </a:t>
            </a:r>
            <a:r>
              <a:rPr lang="en-US" sz="2500" dirty="0" smtClean="0">
                <a:solidFill>
                  <a:srgbClr val="330099"/>
                </a:solidFill>
                <a:latin typeface="Calibri" charset="0"/>
              </a:rPr>
              <a:t>day</a:t>
            </a:r>
            <a:endParaRPr lang="en-US" sz="2500" dirty="0">
              <a:solidFill>
                <a:srgbClr val="33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Out of 9222 sentences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5775"/>
            <a:ext cx="90678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8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Normalize by unigrams:</a:t>
            </a: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sz="2000" dirty="0">
                <a:latin typeface="Calibri" charset="0"/>
              </a:rPr>
              <a:t>Result:</a:t>
            </a:r>
          </a:p>
        </p:txBody>
      </p:sp>
      <p:pic>
        <p:nvPicPr>
          <p:cNvPr id="6" name="Picture 4" descr="be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35366"/>
            <a:ext cx="7010400" cy="24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er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33550"/>
            <a:ext cx="6718300" cy="6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2550"/>
            <a:ext cx="8534400" cy="333375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P(&lt;s&gt; I want </a:t>
            </a:r>
            <a:r>
              <a:rPr lang="en-US" sz="2800" dirty="0" err="1">
                <a:latin typeface="Calibri" charset="0"/>
              </a:rPr>
              <a:t>english</a:t>
            </a:r>
            <a:r>
              <a:rPr lang="en-US" sz="2800" dirty="0">
                <a:latin typeface="Calibri" charset="0"/>
              </a:rPr>
              <a:t> food &lt;/s&gt;) =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	P(I|&lt;s&gt;)   </a:t>
            </a:r>
            <a:endParaRPr lang="en-US" sz="2800" dirty="0" smtClean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sz="2800" dirty="0" smtClean="0">
                <a:latin typeface="Calibri" charset="0"/>
              </a:rPr>
              <a:t> 	×  P(</a:t>
            </a:r>
            <a:r>
              <a:rPr lang="en-US" sz="2800" dirty="0" err="1" smtClean="0">
                <a:latin typeface="Calibri" charset="0"/>
              </a:rPr>
              <a:t>want|I</a:t>
            </a:r>
            <a:r>
              <a:rPr lang="en-US" sz="2800" dirty="0" smtClean="0">
                <a:latin typeface="Calibri" charset="0"/>
              </a:rPr>
              <a:t>)  </a:t>
            </a:r>
          </a:p>
          <a:p>
            <a:pPr>
              <a:buNone/>
            </a:pPr>
            <a:r>
              <a:rPr lang="en-US" sz="2800" dirty="0" smtClean="0">
                <a:latin typeface="Calibri" charset="0"/>
              </a:rPr>
              <a:t>	×  P(</a:t>
            </a:r>
            <a:r>
              <a:rPr lang="en-US" sz="2800" dirty="0" err="1" smtClean="0">
                <a:latin typeface="Calibri" charset="0"/>
              </a:rPr>
              <a:t>english|want</a:t>
            </a:r>
            <a:r>
              <a:rPr lang="en-US" sz="2800" dirty="0" smtClean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 smtClean="0">
                <a:latin typeface="Calibri" charset="0"/>
              </a:rPr>
              <a:t>	×  P(</a:t>
            </a:r>
            <a:r>
              <a:rPr lang="en-US" sz="2800" dirty="0" err="1" smtClean="0">
                <a:latin typeface="Calibri" charset="0"/>
              </a:rPr>
              <a:t>food|english</a:t>
            </a:r>
            <a:r>
              <a:rPr lang="en-US" sz="2800" dirty="0" smtClean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 smtClean="0">
                <a:latin typeface="Calibri" charset="0"/>
              </a:rPr>
              <a:t>	×  P(&lt;/s&gt;|food)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 smtClean="0">
                <a:latin typeface="Calibri" charset="0"/>
              </a:rPr>
              <a:t>       </a:t>
            </a:r>
            <a:r>
              <a:rPr lang="en-US" sz="2800" dirty="0">
                <a:latin typeface="Calibri" charset="0"/>
              </a:rPr>
              <a:t>=  .000031</a:t>
            </a:r>
          </a:p>
        </p:txBody>
      </p:sp>
    </p:spTree>
    <p:extLst>
      <p:ext uri="{BB962C8B-B14F-4D97-AF65-F5344CB8AC3E}">
        <p14:creationId xmlns:p14="http://schemas.microsoft.com/office/powerpoint/2010/main" val="24447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977DA0F-E992-4542-8251-DFCDE9F06D74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Word Prediction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914400"/>
            <a:ext cx="6343650" cy="3943350"/>
          </a:xfrm>
        </p:spPr>
        <p:txBody>
          <a:bodyPr/>
          <a:lstStyle/>
          <a:p>
            <a:r>
              <a:rPr lang="en-US" altLang="en-US" dirty="0" smtClean="0"/>
              <a:t>We can formalize this task using what are called </a:t>
            </a:r>
            <a:r>
              <a:rPr lang="en-US" altLang="en-US" i="1" dirty="0" smtClean="0">
                <a:solidFill>
                  <a:schemeClr val="accent2"/>
                </a:solidFill>
              </a:rPr>
              <a:t>N-</a:t>
            </a:r>
            <a:r>
              <a:rPr lang="en-US" altLang="en-US" dirty="0" smtClean="0">
                <a:solidFill>
                  <a:schemeClr val="accent2"/>
                </a:solidFill>
              </a:rPr>
              <a:t>gram</a:t>
            </a:r>
            <a:r>
              <a:rPr lang="en-US" altLang="en-US" dirty="0" smtClean="0"/>
              <a:t> models.</a:t>
            </a:r>
          </a:p>
          <a:p>
            <a:r>
              <a:rPr lang="en-US" altLang="en-US" i="1" dirty="0" smtClean="0"/>
              <a:t>N</a:t>
            </a:r>
            <a:r>
              <a:rPr lang="en-US" altLang="en-US" dirty="0" smtClean="0"/>
              <a:t>-grams are token sequences of length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This example contains what 2-grams (aka bigrams)?</a:t>
            </a:r>
          </a:p>
          <a:p>
            <a:pPr lvl="1"/>
            <a:r>
              <a:rPr lang="en-US" altLang="en-US" i="1" dirty="0" smtClean="0"/>
              <a:t>I notice three guys standing on the</a:t>
            </a:r>
          </a:p>
          <a:p>
            <a:r>
              <a:rPr lang="en-US" altLang="en-US" dirty="0" smtClean="0"/>
              <a:t>Given knowledge of counts of N-grams such as these, we can guess likely next words in a sequence.</a:t>
            </a:r>
          </a:p>
        </p:txBody>
      </p:sp>
    </p:spTree>
    <p:extLst>
      <p:ext uri="{BB962C8B-B14F-4D97-AF65-F5344CB8AC3E}">
        <p14:creationId xmlns:p14="http://schemas.microsoft.com/office/powerpoint/2010/main" val="25079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english|want</a:t>
            </a:r>
            <a:r>
              <a:rPr lang="en-US" sz="2800" dirty="0">
                <a:latin typeface="Calibri" charset="0"/>
              </a:rPr>
              <a:t>)  = .0011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chinese|want</a:t>
            </a:r>
            <a:r>
              <a:rPr lang="en-US" sz="2800" dirty="0">
                <a:latin typeface="Calibri" charset="0"/>
              </a:rPr>
              <a:t>) =  .0065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to|want</a:t>
            </a:r>
            <a:r>
              <a:rPr lang="en-US" sz="2800" dirty="0">
                <a:latin typeface="Calibri" charset="0"/>
              </a:rPr>
              <a:t>) = .66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P(eat | to) = .28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P(food | to)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P(want | spend)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 (</a:t>
            </a:r>
            <a:r>
              <a:rPr lang="en-US" sz="2800" dirty="0" err="1">
                <a:latin typeface="Calibri" charset="0"/>
              </a:rPr>
              <a:t>i</a:t>
            </a:r>
            <a:r>
              <a:rPr lang="en-US" sz="2800" dirty="0">
                <a:latin typeface="Calibri" charset="0"/>
              </a:rPr>
              <a:t> | &lt;s&gt;) = .25</a:t>
            </a:r>
          </a:p>
        </p:txBody>
      </p:sp>
    </p:spTree>
    <p:extLst>
      <p:ext uri="{BB962C8B-B14F-4D97-AF65-F5344CB8AC3E}">
        <p14:creationId xmlns:p14="http://schemas.microsoft.com/office/powerpoint/2010/main" val="42014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We do everything in log space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Avoid underflow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(also adding is faster than multiplying)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829793"/>
              </p:ext>
            </p:extLst>
          </p:nvPr>
        </p:nvGraphicFramePr>
        <p:xfrm>
          <a:off x="304801" y="3792217"/>
          <a:ext cx="8610600" cy="56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Equation" r:id="rId4" imgW="3276600" imgH="215900" progId="Equation.3">
                  <p:embed/>
                </p:oleObj>
              </mc:Choice>
              <mc:Fallback>
                <p:oleObj name="Equation" r:id="rId4" imgW="327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1" y="3792217"/>
                        <a:ext cx="8610600" cy="56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2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SRILM</a:t>
            </a:r>
          </a:p>
          <a:p>
            <a:pPr lvl="1" eaLnBrk="1" hangingPunct="1"/>
            <a:r>
              <a:rPr lang="en-US" sz="3200" dirty="0">
                <a:latin typeface="Calibri" charset="0"/>
                <a:hlinkClick r:id="rId3"/>
              </a:rPr>
              <a:t>http://www.speech.sri.com/projects/srilm</a:t>
            </a:r>
            <a:r>
              <a:rPr lang="en-US" sz="3200" dirty="0" smtClean="0">
                <a:latin typeface="Calibri" charset="0"/>
                <a:hlinkClick r:id="rId3"/>
              </a:rPr>
              <a:t>/</a:t>
            </a:r>
            <a:endParaRPr lang="en-US" sz="3200" dirty="0" smtClean="0">
              <a:latin typeface="Calibri" charset="0"/>
            </a:endParaRPr>
          </a:p>
          <a:p>
            <a:r>
              <a:rPr lang="en-US" sz="3600" dirty="0" err="1" smtClean="0">
                <a:latin typeface="Calibri" charset="0"/>
              </a:rPr>
              <a:t>KenLM</a:t>
            </a:r>
            <a:r>
              <a:rPr lang="en-US" sz="3600" dirty="0" smtClean="0">
                <a:latin typeface="Calibri" charset="0"/>
              </a:rPr>
              <a:t>: </a:t>
            </a:r>
            <a:r>
              <a:rPr lang="en-US" sz="3600" dirty="0"/>
              <a:t>Faster and Smaller Language Model Queries</a:t>
            </a:r>
            <a:endParaRPr lang="en-US" sz="3600" dirty="0" smtClean="0">
              <a:latin typeface="Calibri" charset="0"/>
            </a:endParaRPr>
          </a:p>
          <a:p>
            <a:pPr lvl="1"/>
            <a:r>
              <a:rPr lang="en-US" sz="3200" dirty="0">
                <a:latin typeface="Calibri" charset="0"/>
                <a:hlinkClick r:id="rId4"/>
              </a:rPr>
              <a:t>https://github.com/kpu/kenlm</a:t>
            </a:r>
          </a:p>
          <a:p>
            <a:pPr lvl="1" eaLnBrk="1" hangingPunct="1"/>
            <a:r>
              <a:rPr lang="en-US" sz="3200" dirty="0" smtClean="0">
                <a:latin typeface="Calibri" charset="0"/>
                <a:hlinkClick r:id="rId4"/>
              </a:rPr>
              <a:t>http://kheafield.com/code/kenlm/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Google N-Gram </a:t>
            </a:r>
            <a:r>
              <a:rPr lang="en-US" dirty="0" smtClean="0"/>
              <a:t>Release, August 2006</a:t>
            </a:r>
            <a:endParaRPr lang="en-US" dirty="0"/>
          </a:p>
        </p:txBody>
      </p:sp>
      <p:pic>
        <p:nvPicPr>
          <p:cNvPr id="2" name="Picture 1" descr="ngram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9144000" cy="1391879"/>
          </a:xfrm>
          <a:prstGeom prst="rect">
            <a:avLst/>
          </a:prstGeom>
        </p:spPr>
      </p:pic>
      <p:pic>
        <p:nvPicPr>
          <p:cNvPr id="3" name="Picture 2" descr="ngr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430"/>
            <a:ext cx="9144000" cy="82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460" y="29849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incoming 92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incubator 99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independent 794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index 223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indication 72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333333"/>
                </a:solidFill>
                <a:latin typeface="Courier" charset="0"/>
              </a:rPr>
              <a:t>serve </a:t>
            </a: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as the indicator 120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indicators 45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indispensable 111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indispensible 40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individual 234</a:t>
            </a: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152400" y="4629150"/>
            <a:ext cx="8664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hlinkClick r:id="rId3"/>
              </a:rPr>
              <a:t>http://googleresearch.blogspot.com/2006/08/all-our-n-gram-are-belong-to-you.html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39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Books </a:t>
            </a:r>
            <a:r>
              <a:rPr lang="en-US" dirty="0"/>
              <a:t>N-</a:t>
            </a:r>
            <a:r>
              <a:rPr lang="en-US" dirty="0" smtClean="0"/>
              <a:t>gram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books.google.com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ngrams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229E18A-2209-4853-BEA7-8365961392C1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36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Google Caveat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 will </a:t>
            </a:r>
            <a:r>
              <a:rPr lang="en-US" altLang="en-US" smtClean="0"/>
              <a:t>talk more about </a:t>
            </a:r>
            <a:r>
              <a:rPr lang="en-US" altLang="en-US" dirty="0" smtClean="0"/>
              <a:t>test sets and training sets...  Test sets should be similar to the training set (drawn from the same distribution) for the probabilities to be meaningful.</a:t>
            </a:r>
          </a:p>
          <a:p>
            <a:r>
              <a:rPr lang="en-US" altLang="en-US" dirty="0" smtClean="0"/>
              <a:t>So... The Google corpus is fine if your application deals with arbitrary English text on the Web.</a:t>
            </a:r>
          </a:p>
          <a:p>
            <a:r>
              <a:rPr lang="en-US" altLang="en-US" dirty="0" smtClean="0"/>
              <a:t>If not then a smaller domain specific corpus is likely to yield better results.</a:t>
            </a:r>
          </a:p>
        </p:txBody>
      </p:sp>
    </p:spTree>
    <p:extLst>
      <p:ext uri="{BB962C8B-B14F-4D97-AF65-F5344CB8AC3E}">
        <p14:creationId xmlns:p14="http://schemas.microsoft.com/office/powerpoint/2010/main" val="806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Estimating N-gram Probabilities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5254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Evaluation and Perplexity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6216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How good is our model?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our language model prefer good sentences to bad ones?</a:t>
            </a:r>
          </a:p>
          <a:p>
            <a:pPr lvl="1"/>
            <a:r>
              <a:rPr lang="en-US" dirty="0" smtClean="0"/>
              <a:t>Assign higher probability to “</a:t>
            </a:r>
            <a:r>
              <a:rPr lang="en-US" altLang="ja-JP" dirty="0" smtClean="0"/>
              <a:t>real” or “frequently observed” sentences </a:t>
            </a:r>
          </a:p>
          <a:p>
            <a:pPr lvl="2"/>
            <a:r>
              <a:rPr lang="en-US" altLang="ja-JP" dirty="0" smtClean="0"/>
              <a:t>Than “ungrammatical” or “rarely observed” sentences?</a:t>
            </a:r>
          </a:p>
          <a:p>
            <a:r>
              <a:rPr lang="en-US" dirty="0" smtClean="0"/>
              <a:t>We train parameters of our model on a </a:t>
            </a:r>
            <a:r>
              <a:rPr lang="en-US" b="1" dirty="0" smtClean="0">
                <a:solidFill>
                  <a:srgbClr val="008000"/>
                </a:solidFill>
              </a:rPr>
              <a:t>training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test the model’s performance on data we haven’t seen.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8000"/>
                </a:solidFill>
              </a:rPr>
              <a:t>test set </a:t>
            </a:r>
            <a:r>
              <a:rPr lang="en-US" dirty="0" smtClean="0"/>
              <a:t>is an unseen dataset that is different from our training set, totally unused.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>
                <a:solidFill>
                  <a:srgbClr val="008000"/>
                </a:solidFill>
              </a:rPr>
              <a:t>evaluation metric </a:t>
            </a:r>
            <a:r>
              <a:rPr lang="en-US" dirty="0" smtClean="0"/>
              <a:t>tells us how well our model does on the test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                   </a:t>
            </a:r>
            <a:endParaRPr lang="en-US" sz="1050" dirty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4315A01-9B80-46FF-9566-9AACBE3B460B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050" dirty="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N</a:t>
            </a:r>
            <a:r>
              <a:rPr lang="en-US" altLang="en-US" dirty="0" smtClean="0"/>
              <a:t>-Gram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More formally, we can use knowledge of the counts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-grams to assess the conditional probability of candidate words as the next word in a sequence.</a:t>
            </a:r>
          </a:p>
          <a:p>
            <a:r>
              <a:rPr lang="en-US" altLang="en-US" dirty="0" smtClean="0"/>
              <a:t>Or, we can use them to assess the probability of an entire sequence of words.</a:t>
            </a:r>
          </a:p>
          <a:p>
            <a:pPr lvl="1"/>
            <a:r>
              <a:rPr lang="en-US" altLang="en-US" dirty="0" smtClean="0"/>
              <a:t>Pretty much the same thing as we’ll see...</a:t>
            </a:r>
          </a:p>
        </p:txBody>
      </p:sp>
    </p:spTree>
    <p:extLst>
      <p:ext uri="{BB962C8B-B14F-4D97-AF65-F5344CB8AC3E}">
        <p14:creationId xmlns:p14="http://schemas.microsoft.com/office/powerpoint/2010/main" val="13166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the test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can’t allow test sentences into the training set</a:t>
            </a:r>
          </a:p>
          <a:p>
            <a:r>
              <a:rPr lang="en-US" dirty="0" smtClean="0"/>
              <a:t>We will assign it an artificially high probability when we set it in the test set</a:t>
            </a:r>
          </a:p>
          <a:p>
            <a:r>
              <a:rPr lang="en-US" dirty="0" smtClean="0"/>
              <a:t>“Training on the test set”</a:t>
            </a:r>
          </a:p>
          <a:p>
            <a:r>
              <a:rPr lang="en-US" dirty="0" smtClean="0"/>
              <a:t>Bad science!</a:t>
            </a:r>
          </a:p>
          <a:p>
            <a:r>
              <a:rPr lang="en-US" dirty="0" smtClean="0"/>
              <a:t>And violates the honor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evaluation of N-gram models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Best evaluation for comparing models A and B</a:t>
            </a:r>
          </a:p>
          <a:p>
            <a:pPr lvl="1"/>
            <a:r>
              <a:rPr lang="en-US" sz="2400" dirty="0" smtClean="0"/>
              <a:t>Put each model in a task</a:t>
            </a:r>
          </a:p>
          <a:p>
            <a:pPr lvl="2"/>
            <a:r>
              <a:rPr lang="en-US" sz="2400" dirty="0" smtClean="0"/>
              <a:t> spelling corrector, speech recognizer, MT system</a:t>
            </a:r>
          </a:p>
          <a:p>
            <a:pPr lvl="1"/>
            <a:r>
              <a:rPr lang="en-US" sz="2400" dirty="0" smtClean="0"/>
              <a:t>Run the task, get an accuracy for A and for B</a:t>
            </a:r>
          </a:p>
          <a:p>
            <a:pPr lvl="2"/>
            <a:r>
              <a:rPr lang="en-US" sz="2400" dirty="0" smtClean="0"/>
              <a:t>How many misspelled words corrected properly</a:t>
            </a:r>
          </a:p>
          <a:p>
            <a:pPr lvl="2"/>
            <a:r>
              <a:rPr lang="en-US" sz="2400" dirty="0" smtClean="0"/>
              <a:t>How many words translated correctly</a:t>
            </a:r>
          </a:p>
          <a:p>
            <a:pPr lvl="1"/>
            <a:r>
              <a:rPr lang="en-US" sz="2400" dirty="0" smtClean="0"/>
              <a:t>Compare accuracy for A and 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9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Extrinsic evaluation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Time-consuming; can take days or weeks</a:t>
            </a: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So</a:t>
            </a:r>
            <a:endParaRPr lang="en-US" sz="2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Sometimes use </a:t>
            </a:r>
            <a:r>
              <a:rPr lang="en-US" sz="2400" b="1" dirty="0" smtClean="0">
                <a:solidFill>
                  <a:srgbClr val="A50021"/>
                </a:solidFill>
                <a:latin typeface="Calibri"/>
                <a:cs typeface="Calibri"/>
              </a:rPr>
              <a:t>intrinsic</a:t>
            </a:r>
            <a:r>
              <a:rPr lang="en-US" sz="2400" dirty="0" smtClean="0">
                <a:latin typeface="Calibri"/>
                <a:cs typeface="Calibri"/>
              </a:rPr>
              <a:t> evaluation: </a:t>
            </a:r>
            <a:r>
              <a:rPr lang="en-US" sz="2400" b="1" dirty="0" smtClean="0">
                <a:latin typeface="Calibri"/>
                <a:cs typeface="Calibri"/>
              </a:rPr>
              <a:t>perplexity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Bad approximation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unless </a:t>
            </a:r>
            <a:r>
              <a:rPr lang="en-US" sz="2400" dirty="0">
                <a:latin typeface="Calibri"/>
                <a:cs typeface="Calibri"/>
              </a:rPr>
              <a:t>the test data looks </a:t>
            </a:r>
            <a:r>
              <a:rPr lang="en-US" sz="2400" b="1" dirty="0">
                <a:latin typeface="Calibri"/>
                <a:cs typeface="Calibri"/>
              </a:rPr>
              <a:t>just</a:t>
            </a:r>
            <a:r>
              <a:rPr lang="en-US" sz="2400" dirty="0">
                <a:latin typeface="Calibri"/>
                <a:cs typeface="Calibri"/>
              </a:rPr>
              <a:t> like the training data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 </a:t>
            </a:r>
            <a:r>
              <a:rPr lang="en-US" sz="2400" b="1" dirty="0" smtClean="0">
                <a:latin typeface="Calibri"/>
                <a:cs typeface="Calibri"/>
              </a:rPr>
              <a:t>generally </a:t>
            </a:r>
            <a:r>
              <a:rPr lang="en-US" sz="2400" b="1" dirty="0">
                <a:latin typeface="Calibri"/>
                <a:cs typeface="Calibri"/>
              </a:rPr>
              <a:t>only useful in pilot </a:t>
            </a:r>
            <a:r>
              <a:rPr lang="en-US" sz="2400" b="1" dirty="0" smtClean="0">
                <a:latin typeface="Calibri"/>
                <a:cs typeface="Calibri"/>
              </a:rPr>
              <a:t>experiments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But is helpful to think about.</a:t>
            </a:r>
          </a:p>
        </p:txBody>
      </p:sp>
    </p:spTree>
    <p:extLst>
      <p:ext uri="{BB962C8B-B14F-4D97-AF65-F5344CB8AC3E}">
        <p14:creationId xmlns:p14="http://schemas.microsoft.com/office/powerpoint/2010/main" val="21247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 smtClean="0"/>
              <a:t>Intuition of Perplexity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/>
                <a:ea typeface="ＭＳ Ｐゴシック" charset="0"/>
                <a:cs typeface="Calibri"/>
              </a:rPr>
              <a:t>The Shannon Game: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How well can we predict the next word?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Unigrams are terrible at this game.  (Why?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better model of a text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is one which assigns a higher probability to the word that actually occurs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6200" y="2190750"/>
            <a:ext cx="4572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I always order pizza with cheese and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The 33</a:t>
            </a:r>
            <a:r>
              <a:rPr lang="en-US" sz="18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rd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 President of the US was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I saw a ____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0" y="1276350"/>
            <a:ext cx="1828800" cy="25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mushrooms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p</a:t>
            </a:r>
            <a:r>
              <a:rPr lang="en-US" sz="1600" dirty="0" smtClean="0"/>
              <a:t>epperoni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nchovies 0.01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f</a:t>
            </a:r>
            <a:r>
              <a:rPr lang="en-US" sz="1600" dirty="0" smtClean="0"/>
              <a:t>ried rice 0.0001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nd 1e</a:t>
            </a:r>
            <a:r>
              <a:rPr lang="en-US" sz="1600" dirty="0"/>
              <a:t>-100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5791200" y="1352550"/>
            <a:ext cx="304800" cy="2362200"/>
          </a:xfrm>
          <a:prstGeom prst="leftBrace">
            <a:avLst>
              <a:gd name="adj1" fmla="val 75000"/>
              <a:gd name="adj2" fmla="val 39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00256"/>
            <a:ext cx="4267200" cy="3139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Perplexity </a:t>
            </a:r>
            <a:r>
              <a:rPr lang="en-US" sz="2000" dirty="0">
                <a:latin typeface="Calibri" charset="0"/>
              </a:rPr>
              <a:t>is the </a:t>
            </a:r>
            <a:r>
              <a:rPr lang="en-US" sz="2000" dirty="0" smtClean="0">
                <a:latin typeface="Calibri" charset="0"/>
              </a:rPr>
              <a:t>inverse probability </a:t>
            </a:r>
            <a:r>
              <a:rPr lang="en-US" sz="2000" dirty="0">
                <a:latin typeface="Calibri" charset="0"/>
              </a:rPr>
              <a:t>of the test </a:t>
            </a:r>
            <a:r>
              <a:rPr lang="en-US" sz="2000" dirty="0" smtClean="0">
                <a:latin typeface="Calibri" charset="0"/>
              </a:rPr>
              <a:t>set, normalized </a:t>
            </a:r>
            <a:r>
              <a:rPr lang="en-US" sz="2000" dirty="0">
                <a:latin typeface="Calibri" charset="0"/>
              </a:rPr>
              <a:t>by the number of words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 Chain </a:t>
            </a:r>
            <a:r>
              <a:rPr lang="en-US" sz="2000" dirty="0">
                <a:latin typeface="Calibri" charset="0"/>
              </a:rPr>
              <a:t>rule:</a:t>
            </a:r>
          </a:p>
          <a:p>
            <a:pPr marL="0" indent="0">
              <a:buNone/>
            </a:pPr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For </a:t>
            </a:r>
            <a:r>
              <a:rPr lang="en-US" sz="2000" dirty="0">
                <a:latin typeface="Calibri" charset="0"/>
              </a:rPr>
              <a:t>bigrams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</p:txBody>
      </p:sp>
      <p:pic>
        <p:nvPicPr>
          <p:cNvPr id="137221" name="Picture 5" descr="p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140" y="3181350"/>
            <a:ext cx="253746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 descr="p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3186" y="4095750"/>
            <a:ext cx="2249424" cy="7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4769220"/>
            <a:ext cx="697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/>
                <a:cs typeface="Calibri"/>
              </a:rPr>
              <a:t>Minimizing perplexity is the same as maximizing </a:t>
            </a:r>
            <a:r>
              <a:rPr lang="en-US" sz="1800" b="1" dirty="0" smtClean="0">
                <a:latin typeface="Calibri"/>
                <a:cs typeface="Calibri"/>
              </a:rPr>
              <a:t>probability</a:t>
            </a:r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00150"/>
            <a:ext cx="784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The best language model is one that best predicts an unseen test set</a:t>
            </a:r>
          </a:p>
          <a:p>
            <a:pPr lvl="1"/>
            <a:r>
              <a:rPr lang="en-US" dirty="0" smtClean="0">
                <a:latin typeface="Calibri" charset="0"/>
              </a:rPr>
              <a:t>Gives the highest P(sentence)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116515"/>
              </p:ext>
            </p:extLst>
          </p:nvPr>
        </p:nvGraphicFramePr>
        <p:xfrm>
          <a:off x="5361810" y="1581150"/>
          <a:ext cx="27402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Equation" r:id="rId6" imgW="2159000" imgH="1320800" progId="Equation.3">
                  <p:embed/>
                </p:oleObj>
              </mc:Choice>
              <mc:Fallback>
                <p:oleObj name="Equation" r:id="rId6" imgW="21590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1810" y="1581150"/>
                        <a:ext cx="274026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Training 38 million words, test 1.5 million words, WSJ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44635"/>
              </p:ext>
            </p:extLst>
          </p:nvPr>
        </p:nvGraphicFramePr>
        <p:xfrm>
          <a:off x="685800" y="2647950"/>
          <a:ext cx="7391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N-gram Order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Unigram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Trigram</a:t>
                      </a:r>
                      <a:endParaRPr lang="en-US" sz="32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Perplexity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962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Evaluation and Perplexity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0081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Generalization and zeros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676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3962400" cy="3200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</a:rPr>
              <a:t>Choose </a:t>
            </a:r>
            <a:r>
              <a:rPr lang="en-US" sz="1800" dirty="0">
                <a:latin typeface="Calibri" charset="0"/>
              </a:rPr>
              <a:t>a random </a:t>
            </a:r>
            <a:r>
              <a:rPr lang="en-US" sz="1800" dirty="0" smtClean="0">
                <a:latin typeface="Calibri" charset="0"/>
              </a:rPr>
              <a:t>bigram 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Calibri" charset="0"/>
              </a:rPr>
              <a:t>     (&lt;</a:t>
            </a:r>
            <a:r>
              <a:rPr lang="en-US" sz="1800" dirty="0">
                <a:latin typeface="Calibri" charset="0"/>
              </a:rPr>
              <a:t>s&gt;, </a:t>
            </a:r>
            <a:r>
              <a:rPr lang="en-US" sz="1800" dirty="0" smtClean="0">
                <a:latin typeface="Calibri" charset="0"/>
              </a:rPr>
              <a:t>w) </a:t>
            </a:r>
            <a:r>
              <a:rPr lang="en-US" sz="1800" dirty="0">
                <a:latin typeface="Calibri" charset="0"/>
              </a:rPr>
              <a:t>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Now choose a random </a:t>
            </a:r>
            <a:r>
              <a:rPr lang="en-US" sz="1800" dirty="0" smtClean="0">
                <a:latin typeface="Calibri" charset="0"/>
              </a:rPr>
              <a:t>bigram        </a:t>
            </a:r>
            <a:r>
              <a:rPr lang="en-US" sz="1800" dirty="0">
                <a:latin typeface="Calibri" charset="0"/>
              </a:rPr>
              <a:t>(w, x) 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And so on until we choose &lt;/s&gt;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Then string the words </a:t>
            </a:r>
            <a:r>
              <a:rPr lang="en-US" sz="1800" dirty="0" smtClean="0">
                <a:latin typeface="Calibri" charset="0"/>
              </a:rPr>
              <a:t>together</a:t>
            </a:r>
            <a:endParaRPr lang="en-US" sz="1800" dirty="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8600" y="1504950"/>
            <a:ext cx="525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&lt;s&gt; I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I</a:t>
            </a:r>
            <a:r>
              <a:rPr lang="en-US" sz="1800" dirty="0" smtClean="0">
                <a:latin typeface="Courier"/>
                <a:cs typeface="Courier"/>
              </a:rPr>
              <a:t> want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want</a:t>
            </a:r>
            <a:r>
              <a:rPr lang="en-US" sz="1800" dirty="0" smtClean="0">
                <a:latin typeface="Courier"/>
                <a:cs typeface="Courier"/>
              </a:rPr>
              <a:t> to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to</a:t>
            </a:r>
            <a:r>
              <a:rPr lang="en-US" sz="1800" dirty="0" smtClean="0">
                <a:latin typeface="Courier"/>
                <a:cs typeface="Courier"/>
              </a:rPr>
              <a:t> 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eat</a:t>
            </a:r>
            <a:r>
              <a:rPr lang="en-US" sz="1800" dirty="0" smtClean="0">
                <a:latin typeface="Courier"/>
                <a:cs typeface="Courier"/>
              </a:rPr>
              <a:t> Chinese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Chinese</a:t>
            </a:r>
            <a:r>
              <a:rPr lang="en-US" sz="1800" dirty="0" smtClean="0">
                <a:latin typeface="Courier"/>
                <a:cs typeface="Courier"/>
              </a:rPr>
              <a:t> food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        food </a:t>
            </a:r>
            <a:r>
              <a:rPr lang="en-US" sz="1800" dirty="0" smtClean="0">
                <a:latin typeface="Courier"/>
                <a:cs typeface="Courier"/>
              </a:rPr>
              <a:t> &lt;/s&gt;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CC0000"/>
                </a:solidFill>
                <a:latin typeface="Courier"/>
                <a:cs typeface="Courier"/>
              </a:rPr>
              <a:t>I want to eat Chinese food</a:t>
            </a:r>
          </a:p>
          <a:p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Approximating Shakespeare</a:t>
            </a:r>
          </a:p>
        </p:txBody>
      </p:sp>
      <p:sp>
        <p:nvSpPr>
          <p:cNvPr id="98307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 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84989"/>
            <a:ext cx="7463322" cy="30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5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49" y="1352550"/>
            <a:ext cx="8534400" cy="3790950"/>
          </a:xfrm>
        </p:spPr>
        <p:txBody>
          <a:bodyPr/>
          <a:lstStyle/>
          <a:p>
            <a:r>
              <a:rPr lang="en-US" sz="2800" dirty="0"/>
              <a:t>Today’s goal: assign a probability to a sentence</a:t>
            </a:r>
          </a:p>
          <a:p>
            <a:pPr lvl="3"/>
            <a:r>
              <a:rPr lang="en-US" sz="2400" dirty="0" smtClean="0"/>
              <a:t>Machine </a:t>
            </a:r>
            <a:r>
              <a:rPr lang="en-US" sz="2400" dirty="0"/>
              <a:t>Translation:</a:t>
            </a:r>
          </a:p>
          <a:p>
            <a:pPr lvl="4"/>
            <a:r>
              <a:rPr lang="en-US" sz="2000" dirty="0"/>
              <a:t>P</a:t>
            </a:r>
            <a:r>
              <a:rPr lang="en-US" sz="2000" dirty="0" smtClean="0"/>
              <a:t>(</a:t>
            </a:r>
            <a:r>
              <a:rPr lang="en-US" sz="2000" b="1" dirty="0" smtClean="0"/>
              <a:t>high </a:t>
            </a:r>
            <a:r>
              <a:rPr lang="en-US" sz="2000" dirty="0" smtClean="0"/>
              <a:t>winds </a:t>
            </a:r>
            <a:r>
              <a:rPr lang="en-US" sz="2000" dirty="0" err="1" smtClean="0"/>
              <a:t>tonite</a:t>
            </a:r>
            <a:r>
              <a:rPr lang="en-US" sz="2000" dirty="0" smtClean="0"/>
              <a:t>) </a:t>
            </a:r>
            <a:r>
              <a:rPr lang="en-US" sz="2000" dirty="0"/>
              <a:t>&gt; P</a:t>
            </a:r>
            <a:r>
              <a:rPr lang="en-US" sz="2000" dirty="0" smtClean="0"/>
              <a:t>(</a:t>
            </a:r>
            <a:r>
              <a:rPr lang="en-US" sz="2000" b="1" dirty="0" smtClean="0"/>
              <a:t>large</a:t>
            </a:r>
            <a:r>
              <a:rPr lang="en-US" sz="2000" dirty="0" smtClean="0"/>
              <a:t> winds </a:t>
            </a:r>
            <a:r>
              <a:rPr lang="en-US" sz="2000" dirty="0" err="1" smtClean="0"/>
              <a:t>tonite</a:t>
            </a:r>
            <a:r>
              <a:rPr lang="en-US" sz="2000" dirty="0" smtClean="0"/>
              <a:t>)</a:t>
            </a:r>
            <a:endParaRPr lang="en-US" sz="2000" dirty="0"/>
          </a:p>
          <a:p>
            <a:pPr lvl="3"/>
            <a:r>
              <a:rPr lang="en-US" sz="2400" dirty="0" smtClean="0"/>
              <a:t>Spell </a:t>
            </a:r>
            <a:r>
              <a:rPr lang="en-US" sz="2400" dirty="0"/>
              <a:t>Correction</a:t>
            </a:r>
          </a:p>
          <a:p>
            <a:pPr lvl="4"/>
            <a:r>
              <a:rPr lang="en-US" sz="2000" dirty="0"/>
              <a:t>The office is about fifteen </a:t>
            </a:r>
            <a:r>
              <a:rPr lang="en-US" sz="2000" b="1" dirty="0"/>
              <a:t>minuets</a:t>
            </a:r>
            <a:r>
              <a:rPr lang="en-US" sz="2000" dirty="0"/>
              <a:t> from my </a:t>
            </a:r>
            <a:r>
              <a:rPr lang="en-US" sz="2000" dirty="0" smtClean="0"/>
              <a:t>house</a:t>
            </a:r>
          </a:p>
          <a:p>
            <a:pPr lvl="5"/>
            <a:r>
              <a:rPr lang="en-US" sz="1800" dirty="0" smtClean="0"/>
              <a:t>P(about fifteen </a:t>
            </a:r>
            <a:r>
              <a:rPr lang="en-US" sz="1800" b="1" dirty="0" smtClean="0"/>
              <a:t>minutes</a:t>
            </a:r>
            <a:r>
              <a:rPr lang="en-US" sz="1800" dirty="0" smtClean="0"/>
              <a:t> from) &gt; P(about fifteen </a:t>
            </a:r>
            <a:r>
              <a:rPr lang="en-US" sz="1800" b="1" dirty="0" smtClean="0"/>
              <a:t>minuets</a:t>
            </a:r>
            <a:r>
              <a:rPr lang="en-US" sz="1800" dirty="0" smtClean="0"/>
              <a:t> from)</a:t>
            </a:r>
            <a:endParaRPr lang="en-US" sz="2000" dirty="0"/>
          </a:p>
          <a:p>
            <a:pPr lvl="3"/>
            <a:r>
              <a:rPr lang="en-US" sz="2400" dirty="0"/>
              <a:t>Speech Recognition</a:t>
            </a:r>
          </a:p>
          <a:p>
            <a:pPr lvl="4"/>
            <a:r>
              <a:rPr lang="en-US" sz="2000" dirty="0"/>
              <a:t>P(I saw a van) &gt;&gt; P(eyes awe of an</a:t>
            </a:r>
            <a:r>
              <a:rPr lang="en-US" sz="2000" dirty="0" smtClean="0"/>
              <a:t>)</a:t>
            </a:r>
          </a:p>
          <a:p>
            <a:pPr lvl="3"/>
            <a:r>
              <a:rPr lang="en-US" sz="2400" dirty="0" smtClean="0"/>
              <a:t>+ Summarization, question-answering, etc., etc.!!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800350"/>
            <a:ext cx="1021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Why?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1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N=884,647 tokens, V=29,066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Shakespeare produced 300,000 bigram types out of V</a:t>
            </a:r>
            <a:r>
              <a:rPr lang="en-US" sz="3200" baseline="30000" dirty="0">
                <a:latin typeface="Calibri" charset="0"/>
              </a:rPr>
              <a:t>2</a:t>
            </a:r>
            <a:r>
              <a:rPr lang="en-US" sz="3200" dirty="0">
                <a:latin typeface="Calibri" charset="0"/>
              </a:rPr>
              <a:t>= 844 million possible </a:t>
            </a:r>
            <a:r>
              <a:rPr lang="en-US" sz="3200" dirty="0" smtClean="0">
                <a:latin typeface="Calibri" charset="0"/>
              </a:rPr>
              <a:t>bigrams.</a:t>
            </a:r>
          </a:p>
          <a:p>
            <a:pPr lvl="1"/>
            <a:r>
              <a:rPr lang="en-US" sz="2800" dirty="0" smtClean="0">
                <a:latin typeface="Calibri" charset="0"/>
              </a:rPr>
              <a:t>So 99.96</a:t>
            </a:r>
            <a:r>
              <a:rPr lang="en-US" sz="2800" dirty="0">
                <a:latin typeface="Calibri" charset="0"/>
              </a:rPr>
              <a:t>% of the possible bigrams were never seen (have zero entries in the table)</a:t>
            </a:r>
          </a:p>
          <a:p>
            <a:pPr eaLnBrk="1" hangingPunct="1"/>
            <a:r>
              <a:rPr lang="en-US" sz="3200" dirty="0" err="1">
                <a:latin typeface="Calibri" charset="0"/>
              </a:rPr>
              <a:t>Quadrigrams</a:t>
            </a:r>
            <a:r>
              <a:rPr lang="en-US" sz="3200" dirty="0">
                <a:latin typeface="Calibri" charset="0"/>
              </a:rPr>
              <a:t> worse:   What's coming out looks like Shakespeare because it </a:t>
            </a:r>
            <a:r>
              <a:rPr lang="en-US" sz="3200" b="1" i="1" dirty="0">
                <a:latin typeface="Calibri" charset="0"/>
              </a:rPr>
              <a:t>is</a:t>
            </a:r>
            <a:r>
              <a:rPr lang="en-US" sz="3200" dirty="0">
                <a:latin typeface="Calibri" charset="0"/>
              </a:rPr>
              <a:t> Shakespeare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wall street journal is not shakespeare (no offense)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25" y="1504950"/>
            <a:ext cx="8150351" cy="29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1066800"/>
          </a:xfrm>
        </p:spPr>
        <p:txBody>
          <a:bodyPr/>
          <a:lstStyle/>
          <a:p>
            <a:r>
              <a:rPr lang="en-US" dirty="0" smtClean="0"/>
              <a:t>Can you guess the author of these random 3-gram sentences?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also point to ninety nine point six billion dollars from two hundred </a:t>
            </a:r>
            <a:r>
              <a:rPr lang="en-US" dirty="0" smtClean="0"/>
              <a:t>four </a:t>
            </a:r>
            <a:r>
              <a:rPr lang="en-US" dirty="0"/>
              <a:t>oh six three percent of the rates of interest stores as Mexico and gram Brazil on market conditions </a:t>
            </a:r>
            <a:endParaRPr lang="en-US" dirty="0" smtClean="0"/>
          </a:p>
          <a:p>
            <a:r>
              <a:rPr lang="en-US" dirty="0"/>
              <a:t>This shall forbid it should be branded, if renown made it empty. </a:t>
            </a:r>
            <a:endParaRPr lang="en-US" dirty="0" smtClean="0"/>
          </a:p>
          <a:p>
            <a:r>
              <a:rPr lang="en-US" dirty="0"/>
              <a:t>“You are uniformly charming!” cried he, with a smile of associating and now and then I bowed and they perceived a chaise and four to wish for.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perils of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N-grams only work well for word prediction if the test corpus looks like the training corpus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In real life, it often doesn’t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We need to train robust </a:t>
            </a:r>
            <a:r>
              <a:rPr lang="en-US" sz="2800" dirty="0" smtClean="0">
                <a:latin typeface="Calibri" charset="0"/>
              </a:rPr>
              <a:t>models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that generalize!</a:t>
            </a:r>
          </a:p>
          <a:p>
            <a:pPr lvl="1" eaLnBrk="1" hangingPunct="1"/>
            <a:r>
              <a:rPr lang="en-US" sz="2800" dirty="0" smtClean="0">
                <a:latin typeface="Calibri" charset="0"/>
              </a:rPr>
              <a:t>One kind of generalization: Zeros!</a:t>
            </a:r>
          </a:p>
          <a:p>
            <a:pPr lvl="2"/>
            <a:r>
              <a:rPr lang="en-US" sz="2800" dirty="0" smtClean="0">
                <a:latin typeface="Calibri" charset="0"/>
              </a:rPr>
              <a:t>Things that don’t ever occur in the training set</a:t>
            </a:r>
          </a:p>
          <a:p>
            <a:pPr lvl="3"/>
            <a:r>
              <a:rPr lang="en-US" sz="2800" dirty="0" smtClean="0">
                <a:latin typeface="Calibri" charset="0"/>
              </a:rPr>
              <a:t>But occur in the test set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Zeros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51054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Training set: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allegations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reports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claims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request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3200" dirty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P(“offer” | denied the) = 0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58267" y="1123950"/>
            <a:ext cx="441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Test set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offer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loan</a:t>
            </a:r>
          </a:p>
        </p:txBody>
      </p:sp>
    </p:spTree>
    <p:extLst>
      <p:ext uri="{BB962C8B-B14F-4D97-AF65-F5344CB8AC3E}">
        <p14:creationId xmlns:p14="http://schemas.microsoft.com/office/powerpoint/2010/main" val="15757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probability bigrams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Bigrams with zero probability</a:t>
            </a:r>
          </a:p>
          <a:p>
            <a:pPr lvl="1"/>
            <a:r>
              <a:rPr lang="en-US" dirty="0" smtClean="0"/>
              <a:t>mean that we will assign 0 probability to the test set!</a:t>
            </a:r>
          </a:p>
          <a:p>
            <a:r>
              <a:rPr lang="en-US" dirty="0" smtClean="0"/>
              <a:t>And hence we cannot compute perplexity (can’t divide by 0)!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Generalization and zeros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9904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Smoothing: Add-one (Laplace) smoothing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8775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The intuition of smoothing (from Dan Klein)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82296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When we have sparse statistics: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Steal probability mass to generalize better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447800" y="1428750"/>
            <a:ext cx="243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3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request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>
            <a:off x="1524000" y="3333750"/>
            <a:ext cx="2438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2.5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1.5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request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</a:t>
            </a:r>
            <a:r>
              <a:rPr lang="en-US" sz="1600" dirty="0">
                <a:solidFill>
                  <a:srgbClr val="CC0000"/>
                </a:solidFill>
                <a:latin typeface="Calibri"/>
                <a:cs typeface="Calibri"/>
              </a:rPr>
              <a:t>2 other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11239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 rot="16200000">
            <a:off x="4305300" y="18478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 rot="16200000">
            <a:off x="4991100" y="20764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 rot="16200000">
            <a:off x="56769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claims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6200000">
            <a:off x="6423025" y="20526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 rot="16200000">
            <a:off x="61341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request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6804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6200000">
            <a:off x="7185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001000" y="21145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724400" y="33337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 rot="16200000">
            <a:off x="4305300" y="40576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16200000">
            <a:off x="4991100" y="42862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rot="16200000">
            <a:off x="56769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rot="16200000">
            <a:off x="634682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rot="16200000">
            <a:off x="61341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 rot="16200000">
            <a:off x="67595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 rot="16200000">
            <a:off x="72167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8001000" y="43243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rot="16200000">
            <a:off x="4419600" y="4171950"/>
            <a:ext cx="12954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rot="16200000">
            <a:off x="5105400" y="4400550"/>
            <a:ext cx="838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rot="16200000">
            <a:off x="57531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claims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rot="16200000">
            <a:off x="62103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request</a:t>
            </a: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rot="16200000">
            <a:off x="68580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rot="16200000">
            <a:off x="73152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rot="16200000">
            <a:off x="77724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640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110"/>
            <a:ext cx="7162800" cy="968440"/>
          </a:xfrm>
        </p:spPr>
        <p:txBody>
          <a:bodyPr/>
          <a:lstStyle/>
          <a:p>
            <a:pPr eaLnBrk="1" hangingPunct="1"/>
            <a:r>
              <a:rPr lang="en-US" dirty="0" smtClean="0"/>
              <a:t>Add-one estimation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Also called </a:t>
            </a:r>
            <a:r>
              <a:rPr lang="en-US" sz="2800" dirty="0" smtClean="0">
                <a:latin typeface="Calibri" charset="0"/>
              </a:rPr>
              <a:t>Laplace smoothing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Pretend we saw each word one more time than we did</a:t>
            </a: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Just add one to all the counts!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MLE estimate: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Add-1 estimate</a:t>
            </a:r>
            <a:r>
              <a:rPr lang="en-US" sz="2800" dirty="0">
                <a:latin typeface="Calibri" charset="0"/>
              </a:rPr>
              <a:t>:</a:t>
            </a: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06786"/>
              </p:ext>
            </p:extLst>
          </p:nvPr>
        </p:nvGraphicFramePr>
        <p:xfrm>
          <a:off x="4038600" y="2871787"/>
          <a:ext cx="3721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71787"/>
                        <a:ext cx="37211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20588"/>
              </p:ext>
            </p:extLst>
          </p:nvPr>
        </p:nvGraphicFramePr>
        <p:xfrm>
          <a:off x="3921125" y="4090988"/>
          <a:ext cx="42497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6" imgW="1841500" imgH="431800" progId="Equation.3">
                  <p:embed/>
                </p:oleObj>
              </mc:Choice>
              <mc:Fallback>
                <p:oleObj name="Equation" r:id="rId6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4090988"/>
                        <a:ext cx="4249738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3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Probabilistic 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Goal: compute the probability of a sentence or sequence of words:</a:t>
            </a:r>
          </a:p>
          <a:p>
            <a:pPr lvl="1" eaLnBrk="1" hangingPunct="1">
              <a:buNone/>
            </a:pPr>
            <a:r>
              <a:rPr lang="en-US" sz="2800" dirty="0">
                <a:latin typeface="Calibri" charset="0"/>
              </a:rPr>
              <a:t>     </a:t>
            </a:r>
            <a:r>
              <a:rPr lang="en-US" dirty="0">
                <a:latin typeface="Calibri" charset="0"/>
              </a:rPr>
              <a:t>P(W) = P(w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4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5</a:t>
            </a:r>
            <a:r>
              <a:rPr lang="en-US" dirty="0">
                <a:latin typeface="Calibri" charset="0"/>
              </a:rPr>
              <a:t>…</a:t>
            </a:r>
            <a:r>
              <a:rPr lang="en-US" dirty="0" err="1">
                <a:latin typeface="Calibri" charset="0"/>
              </a:rPr>
              <a:t>w</a:t>
            </a:r>
            <a:r>
              <a:rPr lang="en-US" baseline="-25000" dirty="0" err="1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Related task: probability of an upcoming word:</a:t>
            </a:r>
          </a:p>
          <a:p>
            <a:pPr lvl="1" eaLnBrk="1" hangingPunct="1">
              <a:buNone/>
            </a:pPr>
            <a:r>
              <a:rPr lang="en-US" dirty="0">
                <a:latin typeface="Calibri" charset="0"/>
              </a:rPr>
              <a:t>      P(w</a:t>
            </a:r>
            <a:r>
              <a:rPr lang="en-US" baseline="-25000" dirty="0">
                <a:latin typeface="Calibri" charset="0"/>
              </a:rPr>
              <a:t>5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4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A model that computes either of these:</a:t>
            </a:r>
          </a:p>
          <a:p>
            <a:pPr lvl="1" eaLnBrk="1" hangingPunct="1">
              <a:buNone/>
            </a:pPr>
            <a:r>
              <a:rPr lang="en-US" dirty="0">
                <a:latin typeface="Calibri" charset="0"/>
              </a:rPr>
              <a:t>          P(W)     or     P(w</a:t>
            </a:r>
            <a:r>
              <a:rPr lang="en-US" baseline="-250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…w</a:t>
            </a:r>
            <a:r>
              <a:rPr lang="en-US" baseline="-25000" dirty="0">
                <a:latin typeface="Calibri" charset="0"/>
              </a:rPr>
              <a:t>n-1</a:t>
            </a:r>
            <a:r>
              <a:rPr lang="en-US" dirty="0" smtClean="0">
                <a:latin typeface="Calibri" charset="0"/>
              </a:rPr>
              <a:t>)         </a:t>
            </a:r>
            <a:r>
              <a:rPr lang="en-US" sz="2400" dirty="0" smtClean="0">
                <a:latin typeface="Calibri" charset="0"/>
              </a:rPr>
              <a:t> is </a:t>
            </a:r>
            <a:r>
              <a:rPr lang="en-US" sz="2400" dirty="0">
                <a:latin typeface="Calibri" charset="0"/>
              </a:rPr>
              <a:t>called a </a:t>
            </a:r>
            <a:r>
              <a:rPr lang="en-US" sz="2400" b="1" dirty="0">
                <a:solidFill>
                  <a:srgbClr val="A50021"/>
                </a:solidFill>
                <a:latin typeface="Calibri" charset="0"/>
              </a:rPr>
              <a:t>language model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Better: </a:t>
            </a:r>
            <a:r>
              <a:rPr lang="en-US" sz="2400" b="1" dirty="0" smtClean="0">
                <a:solidFill>
                  <a:srgbClr val="CC0033"/>
                </a:solidFill>
                <a:latin typeface="Calibri" charset="0"/>
              </a:rPr>
              <a:t>the grammar       </a:t>
            </a:r>
            <a:r>
              <a:rPr lang="en-US" sz="2400" dirty="0" smtClean="0">
                <a:latin typeface="Calibri" charset="0"/>
              </a:rPr>
              <a:t>But </a:t>
            </a:r>
            <a:r>
              <a:rPr lang="en-US" sz="2400" b="1" dirty="0">
                <a:solidFill>
                  <a:srgbClr val="CC0033"/>
                </a:solidFill>
                <a:latin typeface="Calibri" charset="0"/>
              </a:rPr>
              <a:t>language model </a:t>
            </a:r>
            <a:r>
              <a:rPr lang="en-US" sz="2400" dirty="0">
                <a:latin typeface="Calibri" charset="0"/>
              </a:rPr>
              <a:t>or </a:t>
            </a:r>
            <a:r>
              <a:rPr lang="en-US" sz="2400" b="1" dirty="0">
                <a:solidFill>
                  <a:srgbClr val="CC0033"/>
                </a:solidFill>
                <a:latin typeface="Calibri" charset="0"/>
              </a:rPr>
              <a:t>LM </a:t>
            </a:r>
            <a:r>
              <a:rPr lang="en-US" sz="2400" dirty="0">
                <a:latin typeface="Calibri" charset="0"/>
              </a:rPr>
              <a:t>is standard</a:t>
            </a:r>
          </a:p>
        </p:txBody>
      </p:sp>
    </p:spTree>
    <p:extLst>
      <p:ext uri="{BB962C8B-B14F-4D97-AF65-F5344CB8AC3E}">
        <p14:creationId xmlns:p14="http://schemas.microsoft.com/office/powerpoint/2010/main" val="25863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657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The maximum likelihood </a:t>
            </a:r>
            <a:r>
              <a:rPr lang="en-US" sz="2000" dirty="0" smtClean="0">
                <a:latin typeface="Calibri" charset="0"/>
              </a:rPr>
              <a:t>estimate</a:t>
            </a:r>
          </a:p>
          <a:p>
            <a:pPr lvl="1"/>
            <a:r>
              <a:rPr lang="en-US" sz="1800" dirty="0" smtClean="0">
                <a:latin typeface="Calibri" charset="0"/>
              </a:rPr>
              <a:t>of </a:t>
            </a:r>
            <a:r>
              <a:rPr lang="en-US" sz="1800" dirty="0">
                <a:latin typeface="Calibri" charset="0"/>
              </a:rPr>
              <a:t>some parameter of a model M from a training set T</a:t>
            </a:r>
          </a:p>
          <a:p>
            <a:pPr lvl="1" eaLnBrk="1" hangingPunct="1"/>
            <a:r>
              <a:rPr lang="en-US" sz="1800" dirty="0" smtClean="0">
                <a:latin typeface="Calibri" charset="0"/>
              </a:rPr>
              <a:t>maximizes </a:t>
            </a:r>
            <a:r>
              <a:rPr lang="en-US" sz="1800" dirty="0">
                <a:latin typeface="Calibri" charset="0"/>
              </a:rPr>
              <a:t>the likelihood of the training set T given the model M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Suppose the word </a:t>
            </a:r>
            <a:r>
              <a:rPr lang="en-US" sz="2000" dirty="0" smtClean="0">
                <a:latin typeface="Calibri" charset="0"/>
              </a:rPr>
              <a:t>“bagel” occurs </a:t>
            </a:r>
            <a:r>
              <a:rPr lang="en-US" sz="2000" dirty="0">
                <a:latin typeface="Calibri" charset="0"/>
              </a:rPr>
              <a:t>400 times in a corpus of a million </a:t>
            </a:r>
            <a:r>
              <a:rPr lang="en-US" sz="2000" dirty="0" smtClean="0">
                <a:latin typeface="Calibri" charset="0"/>
              </a:rPr>
              <a:t>words</a:t>
            </a:r>
          </a:p>
          <a:p>
            <a:pPr eaLnBrk="1" hangingPunct="1"/>
            <a:r>
              <a:rPr lang="en-US" sz="2000" dirty="0" smtClean="0">
                <a:latin typeface="Calibri" charset="0"/>
              </a:rPr>
              <a:t>What </a:t>
            </a:r>
            <a:r>
              <a:rPr lang="en-US" sz="2000" dirty="0">
                <a:latin typeface="Calibri" charset="0"/>
              </a:rPr>
              <a:t>is the probability that a random word from some other text will be </a:t>
            </a:r>
            <a:r>
              <a:rPr lang="en-US" sz="2000" dirty="0" smtClean="0">
                <a:latin typeface="Calibri" charset="0"/>
              </a:rPr>
              <a:t>“bagel”?</a:t>
            </a:r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000" dirty="0">
                <a:latin typeface="Calibri" charset="0"/>
              </a:rPr>
              <a:t>MLE estimate is 400/</a:t>
            </a:r>
            <a:r>
              <a:rPr lang="en-US" sz="2000" dirty="0" smtClean="0">
                <a:latin typeface="Calibri" charset="0"/>
              </a:rPr>
              <a:t>1,000,000 </a:t>
            </a:r>
            <a:r>
              <a:rPr lang="en-US" sz="2000" dirty="0">
                <a:latin typeface="Calibri" charset="0"/>
              </a:rPr>
              <a:t>= .</a:t>
            </a:r>
            <a:r>
              <a:rPr lang="en-US" sz="2000" dirty="0" smtClean="0">
                <a:latin typeface="Calibri" charset="0"/>
              </a:rPr>
              <a:t>0004</a:t>
            </a:r>
            <a:endParaRPr lang="en-US" sz="2000" dirty="0">
              <a:latin typeface="Calibri" charset="0"/>
            </a:endParaRPr>
          </a:p>
          <a:p>
            <a:r>
              <a:rPr lang="en-US" sz="2200" dirty="0">
                <a:latin typeface="Calibri" charset="0"/>
              </a:rPr>
              <a:t>This may be a bad estimate for some other corpus</a:t>
            </a:r>
          </a:p>
          <a:p>
            <a:pPr lvl="1"/>
            <a:r>
              <a:rPr lang="en-US" sz="1800" dirty="0">
                <a:latin typeface="Calibri" charset="0"/>
              </a:rPr>
              <a:t>But it is the </a:t>
            </a:r>
            <a:r>
              <a:rPr lang="en-US" sz="1800" b="1" dirty="0">
                <a:latin typeface="Calibri" charset="0"/>
              </a:rPr>
              <a:t>estimate</a:t>
            </a:r>
            <a:r>
              <a:rPr lang="en-US" sz="1800" dirty="0">
                <a:latin typeface="Calibri" charset="0"/>
              </a:rPr>
              <a:t> that makes it </a:t>
            </a:r>
            <a:r>
              <a:rPr lang="en-US" sz="1800" b="1" dirty="0">
                <a:latin typeface="Calibri" charset="0"/>
              </a:rPr>
              <a:t>most likely</a:t>
            </a:r>
            <a:r>
              <a:rPr lang="en-US" sz="1800" dirty="0">
                <a:latin typeface="Calibri" charset="0"/>
              </a:rPr>
              <a:t> that </a:t>
            </a:r>
            <a:r>
              <a:rPr lang="en-US" sz="1800" dirty="0" smtClean="0">
                <a:latin typeface="Calibri" charset="0"/>
              </a:rPr>
              <a:t>“bagel” </a:t>
            </a:r>
            <a:r>
              <a:rPr lang="en-US" sz="1800" dirty="0">
                <a:latin typeface="Calibri" charset="0"/>
              </a:rPr>
              <a:t>will occur 400 times in a million word corpus.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Berkeley Restaurant Corpus: Laplace smoothed bigram counts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addon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1150"/>
            <a:ext cx="9245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7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Laplace-smoothed bigrams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22510"/>
            <a:ext cx="5486400" cy="117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47950"/>
            <a:ext cx="8568505" cy="23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7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Reconstituted counts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23950"/>
            <a:ext cx="5715848" cy="10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26524"/>
            <a:ext cx="8534400" cy="28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263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Compare with raw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bigram counts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42" y="819150"/>
            <a:ext cx="615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007678"/>
            <a:ext cx="6400800" cy="21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63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Add-1 estimation is a blunt instrument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So add-1 isn’t used </a:t>
            </a:r>
            <a:r>
              <a:rPr lang="en-US" sz="2400" dirty="0">
                <a:latin typeface="Calibri" charset="0"/>
              </a:rPr>
              <a:t>for N-</a:t>
            </a:r>
            <a:r>
              <a:rPr lang="en-US" sz="2400" dirty="0" smtClean="0">
                <a:latin typeface="Calibri" charset="0"/>
              </a:rPr>
              <a:t>grams: </a:t>
            </a:r>
          </a:p>
          <a:p>
            <a:pPr lvl="1"/>
            <a:r>
              <a:rPr lang="en-US" sz="2000" dirty="0" smtClean="0">
                <a:latin typeface="Calibri" charset="0"/>
              </a:rPr>
              <a:t>We’ll see better </a:t>
            </a:r>
            <a:r>
              <a:rPr lang="en-US" sz="2000" dirty="0">
                <a:latin typeface="Calibri" charset="0"/>
              </a:rPr>
              <a:t>methods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But add-1 is used </a:t>
            </a:r>
            <a:r>
              <a:rPr lang="en-US" sz="2400" dirty="0">
                <a:latin typeface="Calibri" charset="0"/>
              </a:rPr>
              <a:t>to smooth other </a:t>
            </a:r>
            <a:r>
              <a:rPr lang="en-US" sz="2400" dirty="0" smtClean="0">
                <a:latin typeface="Calibri" charset="0"/>
              </a:rPr>
              <a:t>NLP models</a:t>
            </a:r>
          </a:p>
          <a:p>
            <a:pPr lvl="1"/>
            <a:r>
              <a:rPr lang="en-US" sz="2400" dirty="0" smtClean="0">
                <a:latin typeface="Calibri" charset="0"/>
              </a:rPr>
              <a:t>For text classification </a:t>
            </a:r>
            <a:endParaRPr lang="en-US" sz="2400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In domains </a:t>
            </a:r>
            <a:r>
              <a:rPr lang="en-US" sz="2400" dirty="0">
                <a:latin typeface="Calibri" charset="0"/>
              </a:rPr>
              <a:t>where the number of zeros isn’t so huge.</a:t>
            </a:r>
          </a:p>
        </p:txBody>
      </p:sp>
    </p:spTree>
    <p:extLst>
      <p:ext uri="{BB962C8B-B14F-4D97-AF65-F5344CB8AC3E}">
        <p14:creationId xmlns:p14="http://schemas.microsoft.com/office/powerpoint/2010/main" val="29440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Unigram Smoothing Example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800"/>
              <a:t>Tiny Corpus, V=4; N=20</a:t>
            </a:r>
          </a:p>
          <a:p>
            <a:pPr lvl="1">
              <a:buFontTx/>
              <a:buNone/>
            </a:pPr>
            <a:endParaRPr lang="en-US" altLang="en-US" sz="1500"/>
          </a:p>
        </p:txBody>
      </p:sp>
      <p:graphicFrame>
        <p:nvGraphicFramePr>
          <p:cNvPr id="496706" name="Group 66"/>
          <p:cNvGraphicFramePr>
            <a:graphicFrameLocks noGrp="1"/>
          </p:cNvGraphicFramePr>
          <p:nvPr>
            <p:ph sz="half" idx="4294967295"/>
          </p:nvPr>
        </p:nvGraphicFramePr>
        <p:xfrm>
          <a:off x="1885950" y="1907382"/>
          <a:ext cx="5257801" cy="2784871"/>
        </p:xfrm>
        <a:graphic>
          <a:graphicData uri="http://schemas.openxmlformats.org/drawingml/2006/table">
            <a:tbl>
              <a:tblPr/>
              <a:tblGrid>
                <a:gridCol w="1051322"/>
                <a:gridCol w="1051322"/>
                <a:gridCol w="1052513"/>
                <a:gridCol w="1051322"/>
                <a:gridCol w="1051322"/>
              </a:tblGrid>
              <a:tr h="617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 Ct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Unigram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Ct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Adjusted  Prob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British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food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.29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happily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9200" y="1200150"/>
          <a:ext cx="1647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4" imgW="1650960" imgH="558720" progId="Equation.3">
                  <p:embed/>
                </p:oleObj>
              </mc:Choice>
              <mc:Fallback>
                <p:oleObj name="Equation" r:id="rId4" imgW="1650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0150"/>
                        <a:ext cx="1647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0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Smoothing: Add-one (Laplace) smoothing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42571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Interpolation, </a:t>
            </a:r>
            <a:r>
              <a:rPr lang="en-US" sz="3200" dirty="0" err="1" smtClean="0">
                <a:solidFill>
                  <a:srgbClr val="A50021"/>
                </a:solidFill>
                <a:latin typeface="Calibri" charset="0"/>
              </a:rPr>
              <a:t>Backoff</a:t>
            </a: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, and Web-Scale LMs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/>
              <a:t>Language Modeling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7099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Backoff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Interpolation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Sometimes it helps to use </a:t>
            </a:r>
            <a:r>
              <a:rPr lang="en-US" b="1" dirty="0" smtClean="0">
                <a:ea typeface="ＭＳ Ｐゴシック" charset="0"/>
              </a:rPr>
              <a:t>less</a:t>
            </a:r>
            <a:r>
              <a:rPr lang="en-US" dirty="0" smtClean="0">
                <a:ea typeface="ＭＳ Ｐゴシック" charset="0"/>
              </a:rPr>
              <a:t> context</a:t>
            </a:r>
            <a:endParaRPr lang="en-US" altLang="ja-JP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C</a:t>
            </a:r>
            <a:r>
              <a:rPr lang="en-US" dirty="0" smtClean="0">
                <a:ea typeface="ＭＳ Ｐゴシック" charset="0"/>
              </a:rPr>
              <a:t>ondition </a:t>
            </a:r>
            <a:r>
              <a:rPr lang="en-US" dirty="0">
                <a:ea typeface="ＭＳ Ｐゴシック" charset="0"/>
              </a:rPr>
              <a:t>on </a:t>
            </a:r>
            <a:r>
              <a:rPr lang="en-US" dirty="0" smtClean="0">
                <a:ea typeface="ＭＳ Ｐゴシック" charset="0"/>
              </a:rPr>
              <a:t>less context for contexts you haven’</a:t>
            </a:r>
            <a:r>
              <a:rPr lang="en-US" altLang="ja-JP" dirty="0" smtClean="0">
                <a:ea typeface="ＭＳ Ｐゴシック" charset="0"/>
              </a:rPr>
              <a:t>t </a:t>
            </a:r>
            <a:r>
              <a:rPr lang="en-US" altLang="ja-JP" dirty="0">
                <a:ea typeface="ＭＳ Ｐゴシック" charset="0"/>
              </a:rPr>
              <a:t>learned much about </a:t>
            </a:r>
            <a:endParaRPr lang="en-US" b="1" dirty="0">
              <a:ea typeface="ＭＳ Ｐゴシック" charset="0"/>
            </a:endParaRPr>
          </a:p>
          <a:p>
            <a:pPr eaLnBrk="1" hangingPunct="1"/>
            <a:r>
              <a:rPr lang="en-US" b="1" dirty="0" err="1">
                <a:ea typeface="ＭＳ Ｐゴシック" charset="0"/>
              </a:rPr>
              <a:t>Backoff</a:t>
            </a:r>
            <a:r>
              <a:rPr lang="en-US" b="1" dirty="0">
                <a:ea typeface="ＭＳ Ｐゴシック" charset="0"/>
              </a:rPr>
              <a:t>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use </a:t>
            </a:r>
            <a:r>
              <a:rPr lang="en-US" dirty="0">
                <a:ea typeface="ＭＳ Ｐゴシック" charset="0"/>
              </a:rPr>
              <a:t>trigram if you have </a:t>
            </a:r>
            <a:r>
              <a:rPr lang="en-US" dirty="0" smtClean="0">
                <a:ea typeface="ＭＳ Ｐゴシック" charset="0"/>
              </a:rPr>
              <a:t>good evidence,</a:t>
            </a:r>
          </a:p>
          <a:p>
            <a:pPr lvl="1"/>
            <a:r>
              <a:rPr lang="en-US" dirty="0" smtClean="0">
                <a:ea typeface="ＭＳ Ｐゴシック" charset="0"/>
              </a:rPr>
              <a:t>otherwise </a:t>
            </a:r>
            <a:r>
              <a:rPr lang="en-US" dirty="0">
                <a:ea typeface="ＭＳ Ｐゴシック" charset="0"/>
              </a:rPr>
              <a:t>bigram, otherwise unigram</a:t>
            </a:r>
          </a:p>
          <a:p>
            <a:pPr eaLnBrk="1" hangingPunct="1"/>
            <a:r>
              <a:rPr lang="en-US" b="1" dirty="0">
                <a:ea typeface="ＭＳ Ｐゴシック" charset="0"/>
              </a:rPr>
              <a:t>Interpolation: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mix unigram, bigram, trigram</a:t>
            </a:r>
          </a:p>
          <a:p>
            <a:pPr lvl="1"/>
            <a:endParaRPr lang="en-US" dirty="0" smtClean="0">
              <a:ea typeface="ＭＳ Ｐゴシック" charset="0"/>
            </a:endParaRPr>
          </a:p>
          <a:p>
            <a:r>
              <a:rPr lang="en-US" dirty="0" smtClean="0">
                <a:ea typeface="ＭＳ Ｐゴシック" charset="0"/>
              </a:rPr>
              <a:t>Interpolation works better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0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compute P(W)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to compute this joint probability: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lvl="1" eaLnBrk="1" hangingPunct="1"/>
            <a:r>
              <a:rPr lang="en-US" sz="2800">
                <a:latin typeface="Calibri" charset="0"/>
              </a:rPr>
              <a:t>P(its, water, is, so, transparent, that)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Intuition: let’s rely on the Chain Rule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39062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Class-Based Backoff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844" indent="-191691"/>
            <a:r>
              <a:rPr lang="en-US" altLang="en-US" smtClean="0">
                <a:solidFill>
                  <a:schemeClr val="accent2"/>
                </a:solidFill>
              </a:rPr>
              <a:t>Back off</a:t>
            </a:r>
            <a:r>
              <a:rPr lang="en-US" altLang="en-US" smtClean="0"/>
              <a:t> to the class rather than the word</a:t>
            </a:r>
          </a:p>
          <a:p>
            <a:pPr marL="465535" lvl="1" indent="-171450"/>
            <a:r>
              <a:rPr lang="en-US" altLang="en-US" smtClean="0"/>
              <a:t>Particularly useful for proper nouns (e.g., names)</a:t>
            </a:r>
          </a:p>
          <a:p>
            <a:pPr marL="465535" lvl="1" indent="-171450"/>
            <a:r>
              <a:rPr lang="en-US" altLang="en-US" smtClean="0"/>
              <a:t>Use count for the number of names in place of the particular name</a:t>
            </a:r>
          </a:p>
          <a:p>
            <a:pPr marL="465535" lvl="1" indent="-171450"/>
            <a:r>
              <a:rPr lang="en-US" altLang="en-US" smtClean="0"/>
              <a:t>E.g. </a:t>
            </a:r>
            <a:r>
              <a:rPr lang="en-US" altLang="en-US" smtClean="0">
                <a:solidFill>
                  <a:schemeClr val="hlink"/>
                </a:solidFill>
              </a:rPr>
              <a:t>&lt; N | friendly &gt;</a:t>
            </a:r>
            <a:r>
              <a:rPr lang="en-US" altLang="en-US" smtClean="0"/>
              <a:t> instead of </a:t>
            </a:r>
            <a:r>
              <a:rPr lang="en-US" altLang="en-US" smtClean="0">
                <a:solidFill>
                  <a:schemeClr val="hlink"/>
                </a:solidFill>
              </a:rPr>
              <a:t>&lt; dog | friendly&gt;</a:t>
            </a:r>
          </a:p>
        </p:txBody>
      </p:sp>
    </p:spTree>
    <p:extLst>
      <p:ext uri="{BB962C8B-B14F-4D97-AF65-F5344CB8AC3E}">
        <p14:creationId xmlns:p14="http://schemas.microsoft.com/office/powerpoint/2010/main" val="28943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534400" cy="33337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Simple interpolation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Lambdas conditional on context: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949271"/>
            <a:ext cx="3657600" cy="9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nter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86150"/>
            <a:ext cx="4992027" cy="14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76244"/>
            <a:ext cx="1331728" cy="8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69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76350"/>
            <a:ext cx="8763000" cy="3733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a </a:t>
            </a:r>
            <a:r>
              <a:rPr lang="en-US" b="1" dirty="0">
                <a:latin typeface="Calibri" charset="0"/>
              </a:rPr>
              <a:t>held-out</a:t>
            </a:r>
            <a:r>
              <a:rPr lang="en-US" dirty="0">
                <a:latin typeface="Calibri" charset="0"/>
              </a:rPr>
              <a:t> corpus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Choose </a:t>
            </a:r>
            <a:r>
              <a:rPr lang="en-US" dirty="0" err="1" smtClean="0">
                <a:latin typeface="Calibri" charset="0"/>
              </a:rPr>
              <a:t>λs</a:t>
            </a:r>
            <a:r>
              <a:rPr lang="en-US" dirty="0" smtClean="0">
                <a:latin typeface="Calibri" charset="0"/>
              </a:rPr>
              <a:t> to maximize </a:t>
            </a:r>
            <a:r>
              <a:rPr lang="en-US" dirty="0">
                <a:latin typeface="Calibri" charset="0"/>
              </a:rPr>
              <a:t>the probability of </a:t>
            </a:r>
            <a:r>
              <a:rPr lang="en-US" dirty="0" smtClean="0">
                <a:latin typeface="Calibri" charset="0"/>
              </a:rPr>
              <a:t>held</a:t>
            </a:r>
            <a:r>
              <a:rPr lang="en-US" dirty="0">
                <a:latin typeface="Calibri" charset="0"/>
              </a:rPr>
              <a:t>-out </a:t>
            </a:r>
            <a:r>
              <a:rPr lang="en-US" dirty="0" smtClean="0">
                <a:latin typeface="Calibri" charset="0"/>
              </a:rPr>
              <a:t>data: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Fix the </a:t>
            </a:r>
            <a:r>
              <a:rPr lang="en-US" sz="2400" dirty="0">
                <a:latin typeface="Calibri" charset="0"/>
              </a:rPr>
              <a:t>N-gram </a:t>
            </a:r>
            <a:r>
              <a:rPr lang="en-US" sz="2400" dirty="0" smtClean="0">
                <a:latin typeface="Calibri" charset="0"/>
              </a:rPr>
              <a:t>probabilities (on the training data)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Then search for </a:t>
            </a:r>
            <a:r>
              <a:rPr lang="en-US" sz="2400" dirty="0" err="1" smtClean="0">
                <a:latin typeface="Calibri" charset="0"/>
              </a:rPr>
              <a:t>λs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that give largest probability to held-out set:</a:t>
            </a:r>
          </a:p>
          <a:p>
            <a:pPr lvl="1" eaLnBrk="1" hangingPunct="1"/>
            <a:endParaRPr lang="en-US" sz="2400" dirty="0">
              <a:latin typeface="Calibri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33400" y="1733550"/>
            <a:ext cx="3505200" cy="762000"/>
          </a:xfrm>
          <a:prstGeom prst="round1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Training Data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267200" y="1733550"/>
            <a:ext cx="1325217" cy="762000"/>
          </a:xfrm>
          <a:prstGeom prst="round1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Held-Out Data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5791200" y="1733550"/>
            <a:ext cx="1482436" cy="762000"/>
          </a:xfrm>
          <a:prstGeom prst="round1Rect">
            <a:avLst>
              <a:gd name="adj" fmla="val 0"/>
            </a:avLst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Test </a:t>
            </a:r>
          </a:p>
          <a:p>
            <a:pPr algn="ctr"/>
            <a:r>
              <a:rPr lang="en-US" sz="2400" dirty="0"/>
              <a:t>Data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64987"/>
              </p:ext>
            </p:extLst>
          </p:nvPr>
        </p:nvGraphicFramePr>
        <p:xfrm>
          <a:off x="1219200" y="4171950"/>
          <a:ext cx="672306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" name="Equation" r:id="rId4" imgW="3149600" imgH="368300" progId="Equation.3">
                  <p:embed/>
                </p:oleObj>
              </mc:Choice>
              <mc:Fallback>
                <p:oleObj name="Equation" r:id="rId4" imgW="314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71950"/>
                        <a:ext cx="6723063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1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Unknown words: Open versus closed vocabulary tasks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If we know all the words in advanced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Vocabulary V is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Closed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Often we don’t know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Calibri" charset="0"/>
              </a:rPr>
              <a:t>Out Of Vocabulary</a:t>
            </a:r>
            <a:r>
              <a:rPr lang="en-US" sz="1800" dirty="0">
                <a:latin typeface="Calibri" charset="0"/>
              </a:rPr>
              <a:t> = OOV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Open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Instead: create an unknown word token &lt;UNK&gt;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Training of &lt;UNK&gt; probabilities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Create a fixed lexicon L of size V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At text normalization phase, any training word not in L changed to  &lt;UNK&gt;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Now we train its probabilities like a normal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At decoding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If text input: Use UNK probabilities for any word not in training</a:t>
            </a:r>
          </a:p>
        </p:txBody>
      </p:sp>
    </p:spTree>
    <p:extLst>
      <p:ext uri="{BB962C8B-B14F-4D97-AF65-F5344CB8AC3E}">
        <p14:creationId xmlns:p14="http://schemas.microsoft.com/office/powerpoint/2010/main" val="11309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Huge web-scale n-grams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How to deal with, e.g., Google N-gram corpus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Pruning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only store N-grams with count &gt; threshold.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Remove singletons of higher-order n-grams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Efficiency, e.g.,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efficient data structures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quantize probabilities (4-8 bits instead of 8-byte float)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51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for Web-scale 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“Stupid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” (</a:t>
            </a:r>
            <a:r>
              <a:rPr lang="en-US" sz="2800" dirty="0" err="1" smtClean="0"/>
              <a:t>Brants</a:t>
            </a:r>
            <a:r>
              <a:rPr lang="en-US" sz="2800" dirty="0" smtClean="0"/>
              <a:t> </a:t>
            </a:r>
            <a:r>
              <a:rPr lang="en-US" sz="2800" i="1" dirty="0" smtClean="0"/>
              <a:t>et al</a:t>
            </a:r>
            <a:r>
              <a:rPr lang="en-US" sz="2800" dirty="0" smtClean="0"/>
              <a:t>. 2007)</a:t>
            </a:r>
          </a:p>
          <a:p>
            <a:r>
              <a:rPr lang="en-US" sz="2800" dirty="0" smtClean="0"/>
              <a:t>No discounting, just use relative frequencies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18438"/>
              </p:ext>
            </p:extLst>
          </p:nvPr>
        </p:nvGraphicFramePr>
        <p:xfrm>
          <a:off x="1255713" y="2495550"/>
          <a:ext cx="58610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9" name="Equation" r:id="rId4" imgW="3175000" imgH="825500" progId="Equation.3">
                  <p:embed/>
                </p:oleObj>
              </mc:Choice>
              <mc:Fallback>
                <p:oleObj name="Equation" r:id="rId4" imgW="31750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5713" y="2495550"/>
                        <a:ext cx="586105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20148"/>
              </p:ext>
            </p:extLst>
          </p:nvPr>
        </p:nvGraphicFramePr>
        <p:xfrm>
          <a:off x="1535113" y="4171950"/>
          <a:ext cx="21066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0" name="Equation" r:id="rId6" imgW="1117600" imgH="393700" progId="Equation.3">
                  <p:embed/>
                </p:oleObj>
              </mc:Choice>
              <mc:Fallback>
                <p:oleObj name="Equation" r:id="rId6" imgW="111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5113" y="4171950"/>
                        <a:ext cx="21066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2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Smoothing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Add-1 smoothing:</a:t>
            </a:r>
          </a:p>
          <a:p>
            <a:pPr marL="620713" lvl="1">
              <a:lnSpc>
                <a:spcPct val="90000"/>
              </a:lnSpc>
            </a:pPr>
            <a:r>
              <a:rPr lang="en-US" altLang="en-US" sz="2400" dirty="0"/>
              <a:t>Add 1 to every word count (Note: this is type)</a:t>
            </a:r>
          </a:p>
          <a:p>
            <a:pPr marL="620713" lvl="1">
              <a:lnSpc>
                <a:spcPct val="90000"/>
              </a:lnSpc>
            </a:pPr>
            <a:r>
              <a:rPr lang="en-US" altLang="en-US" sz="2400" dirty="0"/>
              <a:t>Increment normalization </a:t>
            </a:r>
            <a:r>
              <a:rPr lang="en-US" altLang="en-US" sz="2400" dirty="0" smtClean="0"/>
              <a:t>by Vocab </a:t>
            </a:r>
            <a:r>
              <a:rPr lang="en-US" altLang="en-US" sz="2400" dirty="0"/>
              <a:t>size: N (tokens) + </a:t>
            </a:r>
            <a:r>
              <a:rPr lang="en-US" altLang="en-US" sz="2400" i="1" dirty="0">
                <a:solidFill>
                  <a:srgbClr val="FF0000"/>
                </a:solidFill>
              </a:rPr>
              <a:t>V (types) </a:t>
            </a:r>
            <a:endParaRPr lang="en-US" altLang="en-US" sz="2400" dirty="0"/>
          </a:p>
          <a:p>
            <a:pPr lvl="1"/>
            <a:r>
              <a:rPr lang="en-US" sz="2400" dirty="0" smtClean="0"/>
              <a:t>OK </a:t>
            </a:r>
            <a:r>
              <a:rPr lang="en-US" sz="2400" dirty="0"/>
              <a:t>for text categorization, not for language modeling</a:t>
            </a:r>
          </a:p>
          <a:p>
            <a:r>
              <a:rPr lang="en-US" sz="2800" dirty="0" smtClean="0"/>
              <a:t>The most commonly used method:</a:t>
            </a:r>
          </a:p>
          <a:p>
            <a:pPr lvl="1"/>
            <a:r>
              <a:rPr lang="en-US" sz="2400" dirty="0" smtClean="0"/>
              <a:t>Extended Interpolated </a:t>
            </a:r>
            <a:r>
              <a:rPr lang="en-US" sz="2400" dirty="0" err="1" smtClean="0"/>
              <a:t>Kneser</a:t>
            </a:r>
            <a:r>
              <a:rPr lang="en-US" sz="2400" dirty="0" smtClean="0"/>
              <a:t>-Ney (see J&amp;M text)</a:t>
            </a:r>
          </a:p>
          <a:p>
            <a:r>
              <a:rPr lang="en-US" sz="2800" dirty="0" smtClean="0"/>
              <a:t>For very large N-grams like the Web:</a:t>
            </a:r>
          </a:p>
          <a:p>
            <a:pPr lvl="1"/>
            <a:r>
              <a:rPr lang="en-US" sz="2400" dirty="0" smtClean="0"/>
              <a:t>Stupid </a:t>
            </a:r>
            <a:r>
              <a:rPr lang="en-US" sz="2400" dirty="0" err="1" smtClean="0"/>
              <a:t>backoff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Advanced Language Modeling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7391400" cy="35052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Calibri"/>
              </a:rPr>
              <a:t>Discriminative </a:t>
            </a:r>
            <a:r>
              <a:rPr lang="en-US" dirty="0">
                <a:ea typeface="ＭＳ Ｐゴシック" charset="0"/>
                <a:cs typeface="Calibri"/>
              </a:rPr>
              <a:t>models</a:t>
            </a:r>
            <a:r>
              <a:rPr lang="en-US" dirty="0" smtClean="0">
                <a:ea typeface="ＭＳ Ｐゴシック" charset="0"/>
                <a:cs typeface="Calibri"/>
              </a:rPr>
              <a:t>:</a:t>
            </a:r>
          </a:p>
          <a:p>
            <a:pPr lvl="1"/>
            <a:r>
              <a:rPr lang="en-US" dirty="0" smtClean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choose n-gram weights to improve a task, not to fit the  training </a:t>
            </a:r>
            <a:r>
              <a:rPr lang="en-US" dirty="0" smtClean="0">
                <a:ea typeface="ＭＳ Ｐゴシック" charset="0"/>
                <a:cs typeface="Calibri"/>
              </a:rPr>
              <a:t>set</a:t>
            </a:r>
          </a:p>
          <a:p>
            <a:r>
              <a:rPr lang="en-US" dirty="0">
                <a:ea typeface="ＭＳ Ｐゴシック" charset="0"/>
                <a:cs typeface="Calibri"/>
              </a:rPr>
              <a:t>Parsing-based </a:t>
            </a:r>
            <a:r>
              <a:rPr lang="en-US" dirty="0" smtClean="0">
                <a:ea typeface="ＭＳ Ｐゴシック" charset="0"/>
                <a:cs typeface="Calibri"/>
              </a:rPr>
              <a:t>models</a:t>
            </a: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Caching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Models</a:t>
            </a: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Recently used words are more likely to appear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26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Interpolation, </a:t>
            </a:r>
            <a:r>
              <a:rPr lang="en-US" sz="3200" dirty="0" err="1" smtClean="0">
                <a:solidFill>
                  <a:srgbClr val="A50021"/>
                </a:solidFill>
                <a:latin typeface="Calibri" charset="0"/>
              </a:rPr>
              <a:t>Backoff</a:t>
            </a: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, and Web-Scale LMs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/>
              <a:t>Language Modeling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257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914400"/>
            <a:ext cx="67437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N-gram probabilities can be used to </a:t>
            </a:r>
            <a:r>
              <a:rPr lang="en-US" altLang="en-US" i="1" dirty="0" smtClean="0"/>
              <a:t>estimate </a:t>
            </a:r>
            <a:r>
              <a:rPr lang="en-US" altLang="en-US" dirty="0" smtClean="0"/>
              <a:t>the likelihood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Of a word occurring in a context (N-1)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Of a sentence occurring at all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Perplexity can be used to evaluate the goodness of fit of a LM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Smoothing techniques and </a:t>
            </a:r>
            <a:r>
              <a:rPr lang="en-US" altLang="en-US" dirty="0" err="1" smtClean="0"/>
              <a:t>backoff</a:t>
            </a:r>
            <a:r>
              <a:rPr lang="en-US" altLang="en-US" dirty="0" smtClean="0"/>
              <a:t> models deal with problems of unseen words in corpus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Improvement via algorithm versus big data</a:t>
            </a:r>
          </a:p>
        </p:txBody>
      </p:sp>
    </p:spTree>
    <p:extLst>
      <p:ext uri="{BB962C8B-B14F-4D97-AF65-F5344CB8AC3E}">
        <p14:creationId xmlns:p14="http://schemas.microsoft.com/office/powerpoint/2010/main" val="13896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Reminder: 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Recall the definition of conditional </a:t>
            </a:r>
            <a:r>
              <a:rPr lang="en-US" sz="2800" dirty="0" smtClean="0">
                <a:latin typeface="Calibri" charset="0"/>
              </a:rPr>
              <a:t>probabilities</a:t>
            </a:r>
            <a:endParaRPr lang="en-US" sz="3600" dirty="0">
              <a:latin typeface="Calibri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charset="0"/>
              </a:rPr>
              <a:t>p(B|A) = P(A,B)/P(A)</a:t>
            </a:r>
            <a:r>
              <a:rPr lang="en-US" sz="3600" dirty="0" smtClean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Rewriting:   </a:t>
            </a:r>
            <a:r>
              <a:rPr lang="en-US" sz="2400" b="1" dirty="0">
                <a:latin typeface="Calibri" charset="0"/>
              </a:rPr>
              <a:t>P</a:t>
            </a:r>
            <a:r>
              <a:rPr lang="en-US" sz="2400" b="1" dirty="0" smtClean="0">
                <a:latin typeface="Calibri" charset="0"/>
              </a:rPr>
              <a:t>(A,B) = P(A)P(B|A)</a:t>
            </a:r>
          </a:p>
          <a:p>
            <a:pPr marL="457200" lvl="1" indent="0">
              <a:buNone/>
            </a:pPr>
            <a:endParaRPr lang="en-US" dirty="0" smtClean="0"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More variables: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charset="0"/>
              </a:rPr>
              <a:t> P</a:t>
            </a:r>
            <a:r>
              <a:rPr lang="en-US" sz="2400" dirty="0">
                <a:latin typeface="Calibri" charset="0"/>
              </a:rPr>
              <a:t>(A,B,C,D) = P(A)P(B|A)P(C|A,B)P(D|A,B,C)</a:t>
            </a:r>
            <a:endParaRPr lang="en-US" sz="32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The Chain Rule in General</a:t>
            </a: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 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,…,</a:t>
            </a:r>
            <a:r>
              <a:rPr lang="en-US" sz="2800" dirty="0" err="1">
                <a:latin typeface="Calibri" charset="0"/>
              </a:rPr>
              <a:t>x</a:t>
            </a:r>
            <a:r>
              <a:rPr lang="en-US" sz="2800" baseline="-25000" dirty="0" err="1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) =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)…P(x</a:t>
            </a:r>
            <a:r>
              <a:rPr lang="en-US" sz="2800" baseline="-25000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,…,x</a:t>
            </a:r>
            <a:r>
              <a:rPr lang="en-US" sz="2800" baseline="-25000" dirty="0">
                <a:latin typeface="Calibri" charset="0"/>
              </a:rPr>
              <a:t>n-1</a:t>
            </a:r>
            <a:r>
              <a:rPr lang="en-US" sz="2800" dirty="0">
                <a:latin typeface="Calibri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11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819150"/>
            <a:ext cx="3890964" cy="13716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Lucida Sans" charset="0"/>
                <a:ea typeface="ＭＳ Ｐゴシック" charset="0"/>
                <a:cs typeface="ＭＳ Ｐゴシック" charset="0"/>
              </a:rPr>
              <a:t>Language Modeling</a:t>
            </a:r>
            <a:endParaRPr lang="en-US" sz="44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876550"/>
            <a:ext cx="4876800" cy="1676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200" dirty="0" smtClean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Advanced</a:t>
            </a:r>
            <a:r>
              <a:rPr lang="en-US" sz="3200" dirty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(Optional)</a:t>
            </a:r>
          </a:p>
          <a:p>
            <a:pPr eaLnBrk="1" hangingPunct="1">
              <a:buFont typeface="Times" charset="0"/>
              <a:buNone/>
            </a:pPr>
            <a:r>
              <a:rPr lang="en-US" sz="3200" dirty="0" err="1" smtClean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sz="3200" dirty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200" dirty="0" smtClean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Ney Smoothing</a:t>
            </a:r>
          </a:p>
        </p:txBody>
      </p:sp>
    </p:spTree>
    <p:extLst>
      <p:ext uri="{BB962C8B-B14F-4D97-AF65-F5344CB8AC3E}">
        <p14:creationId xmlns:p14="http://schemas.microsoft.com/office/powerpoint/2010/main" val="12085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Absolute discounting: just subtract a little from each count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5334000" cy="38099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Suppose we wanted to subtract a little from a count of 4 to save probability mass for the zeros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How much to subtract ?</a:t>
            </a:r>
          </a:p>
          <a:p>
            <a:pPr>
              <a:lnSpc>
                <a:spcPct val="90000"/>
              </a:lnSpc>
            </a:pPr>
            <a:endParaRPr lang="en-US" sz="1200" dirty="0" smtClean="0"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Church </a:t>
            </a:r>
            <a:r>
              <a:rPr lang="en-US" dirty="0">
                <a:ea typeface="ＭＳ Ｐゴシック" charset="0"/>
                <a:cs typeface="Calibri"/>
              </a:rPr>
              <a:t>and Gale (1991</a:t>
            </a:r>
            <a:r>
              <a:rPr lang="en-US" dirty="0" smtClean="0">
                <a:ea typeface="ＭＳ Ｐゴシック" charset="0"/>
                <a:cs typeface="Calibri"/>
              </a:rPr>
              <a:t>)’s clever idea</a:t>
            </a:r>
            <a:endParaRPr lang="en-US" dirty="0"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Divide up 22 </a:t>
            </a:r>
            <a:r>
              <a:rPr lang="en-US" dirty="0">
                <a:ea typeface="ＭＳ Ｐゴシック" charset="0"/>
                <a:cs typeface="Calibri"/>
              </a:rPr>
              <a:t>million words of AP </a:t>
            </a:r>
            <a:r>
              <a:rPr lang="en-US" dirty="0" smtClean="0">
                <a:ea typeface="ＭＳ Ｐゴシック" charset="0"/>
                <a:cs typeface="Calibri"/>
              </a:rPr>
              <a:t>Newswire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Training and held-out set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Calibri"/>
              </a:rPr>
              <a:t>f</a:t>
            </a:r>
            <a:r>
              <a:rPr lang="en-US" dirty="0" smtClean="0">
                <a:ea typeface="ＭＳ Ｐゴシック" charset="0"/>
                <a:cs typeface="Calibri"/>
              </a:rPr>
              <a:t>or each bigram in the training set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Calibri"/>
              </a:rPr>
              <a:t>see the actual count in the held-out set!</a:t>
            </a:r>
            <a:endParaRPr lang="en-US" dirty="0"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It sure looks like c* = (c - .75)</a:t>
            </a: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baseline="-250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147251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77197"/>
              </p:ext>
            </p:extLst>
          </p:nvPr>
        </p:nvGraphicFramePr>
        <p:xfrm>
          <a:off x="5867400" y="1200150"/>
          <a:ext cx="3200400" cy="3717036"/>
        </p:xfrm>
        <a:graphic>
          <a:graphicData uri="http://schemas.openxmlformats.org/drawingml/2006/table">
            <a:tbl>
              <a:tblPr/>
              <a:tblGrid>
                <a:gridCol w="1422400"/>
                <a:gridCol w="177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Bigram count in training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Bigram count in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heldout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 set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.0000270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0.448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2.24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3.23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4.21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5.23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6.21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7.21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8.26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186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Absolute Discounting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79095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Calibri"/>
              </a:rPr>
              <a:t>Save ourselves </a:t>
            </a:r>
            <a:r>
              <a:rPr lang="en-US" dirty="0">
                <a:ea typeface="ＭＳ Ｐゴシック" charset="0"/>
                <a:cs typeface="Calibri"/>
              </a:rPr>
              <a:t>some time and just subtract 0.75 (or some d</a:t>
            </a:r>
            <a:r>
              <a:rPr lang="en-US" dirty="0" smtClean="0">
                <a:ea typeface="ＭＳ Ｐゴシック" charset="0"/>
                <a:cs typeface="Calibri"/>
              </a:rPr>
              <a:t>)!</a:t>
            </a:r>
          </a:p>
          <a:p>
            <a:pPr lvl="1"/>
            <a:endParaRPr lang="en-US" sz="2400" dirty="0">
              <a:ea typeface="ＭＳ Ｐゴシック" charset="0"/>
              <a:cs typeface="Calibri"/>
            </a:endParaRPr>
          </a:p>
          <a:p>
            <a:pPr lvl="1"/>
            <a:endParaRPr lang="en-US" sz="2400" dirty="0" smtClean="0">
              <a:ea typeface="ＭＳ Ｐゴシック" charset="0"/>
              <a:cs typeface="Calibri"/>
            </a:endParaRPr>
          </a:p>
          <a:p>
            <a:pPr lvl="1"/>
            <a:endParaRPr lang="en-US" sz="2400" dirty="0">
              <a:ea typeface="ＭＳ Ｐゴシック" charset="0"/>
              <a:cs typeface="Calibri"/>
            </a:endParaRPr>
          </a:p>
          <a:p>
            <a:pPr lvl="1"/>
            <a:endParaRPr lang="en-US" sz="2400" dirty="0" smtClean="0">
              <a:ea typeface="ＭＳ Ｐゴシック" charset="0"/>
              <a:cs typeface="Calibri"/>
            </a:endParaRPr>
          </a:p>
          <a:p>
            <a:pPr marL="342900" lvl="1" indent="-342900">
              <a:buClr>
                <a:srgbClr val="CC0000"/>
              </a:buClr>
            </a:pPr>
            <a:r>
              <a:rPr lang="en-US" sz="2400" dirty="0" smtClean="0">
                <a:ea typeface="ＭＳ Ｐゴシック" charset="0"/>
                <a:cs typeface="Calibri"/>
              </a:rPr>
              <a:t>(Maybe </a:t>
            </a:r>
            <a:r>
              <a:rPr lang="en-US" sz="2400" dirty="0">
                <a:ea typeface="ＭＳ Ｐゴシック" charset="0"/>
                <a:cs typeface="Calibri"/>
              </a:rPr>
              <a:t>keeping a couple extra values of d for counts 1 and </a:t>
            </a:r>
            <a:r>
              <a:rPr lang="en-US" sz="2400" dirty="0" smtClean="0">
                <a:ea typeface="ＭＳ Ｐゴシック" charset="0"/>
                <a:cs typeface="Calibri"/>
              </a:rPr>
              <a:t>2)</a:t>
            </a:r>
            <a:endParaRPr lang="en-US" sz="2800" dirty="0" smtClean="0">
              <a:ea typeface="ＭＳ Ｐゴシック" charset="0"/>
              <a:cs typeface="Calibri"/>
            </a:endParaRPr>
          </a:p>
          <a:p>
            <a:r>
              <a:rPr lang="en-US" sz="2800" dirty="0" smtClean="0">
                <a:ea typeface="ＭＳ Ｐゴシック" charset="0"/>
                <a:cs typeface="Calibri"/>
              </a:rPr>
              <a:t>But should we really just use the regular unigram P(w)?</a:t>
            </a:r>
            <a:endParaRPr lang="en-US" sz="3600" dirty="0" smtClean="0"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82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12733"/>
              </p:ext>
            </p:extLst>
          </p:nvPr>
        </p:nvGraphicFramePr>
        <p:xfrm>
          <a:off x="396875" y="2190750"/>
          <a:ext cx="81978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Equation" r:id="rId4" imgW="3238500" imgH="431800" progId="Equation.3">
                  <p:embed/>
                </p:oleObj>
              </mc:Choice>
              <mc:Fallback>
                <p:oleObj name="Equation" r:id="rId4" imgW="323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190750"/>
                        <a:ext cx="819785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1885950"/>
            <a:ext cx="228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</a:t>
            </a:r>
            <a:r>
              <a:rPr lang="en-US" sz="1800" dirty="0" smtClean="0">
                <a:solidFill>
                  <a:srgbClr val="FF0000"/>
                </a:solidFill>
              </a:rPr>
              <a:t>iscounted bigram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3116818"/>
            <a:ext cx="111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unigram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962150"/>
            <a:ext cx="194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Interpolation weight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162800" y="2266950"/>
            <a:ext cx="228600" cy="304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8077200" y="2952750"/>
            <a:ext cx="2286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96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686800" cy="333375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Better estimate for probabilities of lower-order unigrams!</a:t>
            </a:r>
            <a:endParaRPr lang="en-US" altLang="ja-JP" dirty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Shannon game:  </a:t>
            </a:r>
            <a:r>
              <a:rPr lang="en-US" i="1" dirty="0"/>
              <a:t>I can’t see without my </a:t>
            </a:r>
            <a:r>
              <a:rPr lang="en-US" i="1" dirty="0" smtClean="0"/>
              <a:t>reading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___________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?</a:t>
            </a:r>
          </a:p>
          <a:p>
            <a:pPr lvl="1" eaLnBrk="1" hangingPunct="1"/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“Francisco” </a:t>
            </a:r>
            <a:r>
              <a:rPr lang="en-US" altLang="ja-JP" dirty="0">
                <a:latin typeface="Calibri"/>
                <a:ea typeface="ＭＳ Ｐゴシック" charset="0"/>
                <a:cs typeface="Calibri"/>
              </a:rPr>
              <a:t>is more common than 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“glasses”</a:t>
            </a:r>
            <a:endParaRPr lang="en-US" altLang="ja-JP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… but 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“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Francisco” </a:t>
            </a:r>
            <a:r>
              <a:rPr lang="en-US" altLang="ja-JP" dirty="0">
                <a:latin typeface="Calibri"/>
                <a:ea typeface="ＭＳ Ｐゴシック" charset="0"/>
                <a:cs typeface="Calibri"/>
              </a:rPr>
              <a:t>always follows 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“San”</a:t>
            </a:r>
          </a:p>
          <a:p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The unigram is useful exactly when we haven’t seen this bigram!</a:t>
            </a:r>
          </a:p>
          <a:p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Instead of  P(w): “How likely is w”</a:t>
            </a:r>
          </a:p>
          <a:p>
            <a:r>
              <a:rPr lang="en-US" altLang="ja-JP" dirty="0" err="1" smtClean="0"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altLang="ja-JP" baseline="-25000" dirty="0" err="1" smtClean="0">
                <a:latin typeface="Calibri"/>
                <a:ea typeface="ＭＳ Ｐゴシック" charset="0"/>
                <a:cs typeface="Calibri"/>
              </a:rPr>
              <a:t>continuation</a:t>
            </a:r>
            <a:r>
              <a:rPr lang="en-US" altLang="ja-JP" dirty="0" smtClean="0">
                <a:latin typeface="Calibri"/>
                <a:ea typeface="ＭＳ Ｐゴシック" charset="0"/>
                <a:cs typeface="Calibri"/>
              </a:rPr>
              <a:t>(w):  “How likely is w to appear as a novel continuation?</a:t>
            </a:r>
          </a:p>
          <a:p>
            <a:pPr lvl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For each word, count the number of bigram types it completes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Every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bigram type was a novel continuation the first time it was seen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428750"/>
            <a:ext cx="111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3366FF"/>
                </a:solidFill>
                <a:latin typeface="+mn-lt"/>
              </a:rPr>
              <a:t>Francisco</a:t>
            </a:r>
            <a:endParaRPr lang="en-US" sz="1800" i="1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-Ney Smoothing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1428750"/>
            <a:ext cx="91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3366FF"/>
                </a:solidFill>
                <a:latin typeface="+mn-lt"/>
              </a:rPr>
              <a:t>g</a:t>
            </a:r>
            <a:r>
              <a:rPr lang="en-US" sz="1800" i="1" dirty="0" smtClean="0">
                <a:solidFill>
                  <a:srgbClr val="3366FF"/>
                </a:solidFill>
                <a:latin typeface="+mn-lt"/>
              </a:rPr>
              <a:t>lasses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11838"/>
              </p:ext>
            </p:extLst>
          </p:nvPr>
        </p:nvGraphicFramePr>
        <p:xfrm>
          <a:off x="1981200" y="4689475"/>
          <a:ext cx="46053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8" name="Equation" r:id="rId4" imgW="2451100" imgH="241300" progId="Equation.3">
                  <p:embed/>
                </p:oleObj>
              </mc:Choice>
              <mc:Fallback>
                <p:oleObj name="Equation" r:id="rId4" imgW="2451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89475"/>
                        <a:ext cx="46053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298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-Ney Smoothing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5344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How many times does w appear as a novel continuation:</a:t>
            </a:r>
          </a:p>
          <a:p>
            <a:pPr eaLnBrk="1" hangingPunct="1"/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endParaRPr lang="en-US" sz="2000" dirty="0" smtClean="0">
              <a:ea typeface="ＭＳ Ｐゴシック" charset="0"/>
              <a:cs typeface="Calibri"/>
            </a:endParaRPr>
          </a:p>
          <a:p>
            <a:r>
              <a:rPr lang="en-US" sz="2000" dirty="0" smtClean="0">
                <a:ea typeface="ＭＳ Ｐゴシック" charset="0"/>
                <a:cs typeface="Calibri"/>
              </a:rPr>
              <a:t>Normalized </a:t>
            </a:r>
            <a:r>
              <a:rPr lang="en-US" sz="2000" dirty="0">
                <a:ea typeface="ＭＳ Ｐゴシック" charset="0"/>
                <a:cs typeface="Calibri"/>
              </a:rPr>
              <a:t>by the total number of word bigram types</a:t>
            </a:r>
          </a:p>
          <a:p>
            <a:pPr eaLnBrk="1" hangingPunct="1"/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 smtClean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560068"/>
              </p:ext>
            </p:extLst>
          </p:nvPr>
        </p:nvGraphicFramePr>
        <p:xfrm>
          <a:off x="974725" y="3678238"/>
          <a:ext cx="683260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name="Equation" r:id="rId4" imgW="2794000" imgH="482600" progId="Equation.3">
                  <p:embed/>
                </p:oleObj>
              </mc:Choice>
              <mc:Fallback>
                <p:oleObj name="Equation" r:id="rId4" imgW="279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678238"/>
                        <a:ext cx="6832600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72193"/>
              </p:ext>
            </p:extLst>
          </p:nvPr>
        </p:nvGraphicFramePr>
        <p:xfrm>
          <a:off x="1676400" y="1733550"/>
          <a:ext cx="46053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0" name="Equation" r:id="rId6" imgW="2451100" imgH="241300" progId="Equation.3">
                  <p:embed/>
                </p:oleObj>
              </mc:Choice>
              <mc:Fallback>
                <p:oleObj name="Equation" r:id="rId6" imgW="2451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33550"/>
                        <a:ext cx="46053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09901"/>
              </p:ext>
            </p:extLst>
          </p:nvPr>
        </p:nvGraphicFramePr>
        <p:xfrm>
          <a:off x="2026320" y="2919413"/>
          <a:ext cx="361248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1" name="Equation" r:id="rId8" imgW="1701800" imgH="266700" progId="Equation.3">
                  <p:embed/>
                </p:oleObj>
              </mc:Choice>
              <mc:Fallback>
                <p:oleObj name="Equation" r:id="rId8" imgW="1701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26320" y="2919413"/>
                        <a:ext cx="361248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107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-Ney Smoothing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III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5344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Alternative metaphor: The number of  # of word types seen to precede w</a:t>
            </a:r>
          </a:p>
          <a:p>
            <a:pPr eaLnBrk="1" hangingPunct="1"/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normalized by the # of words preceding all words:</a:t>
            </a:r>
          </a:p>
          <a:p>
            <a:pPr eaLnBrk="1" hangingPunct="1"/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A frequent word (Francisco) occurring in only one context (San) will have a low continuation probability</a:t>
            </a:r>
            <a:endParaRPr lang="en-US" sz="1600" dirty="0" smtClean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 smtClean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81638"/>
              </p:ext>
            </p:extLst>
          </p:nvPr>
        </p:nvGraphicFramePr>
        <p:xfrm>
          <a:off x="1295400" y="2876550"/>
          <a:ext cx="55118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6" name="Equation" r:id="rId4" imgW="2692400" imgH="584200" progId="Equation.3">
                  <p:embed/>
                </p:oleObj>
              </mc:Choice>
              <mc:Fallback>
                <p:oleObj name="Equation" r:id="rId4" imgW="2692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76550"/>
                        <a:ext cx="55118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85353"/>
              </p:ext>
            </p:extLst>
          </p:nvPr>
        </p:nvGraphicFramePr>
        <p:xfrm>
          <a:off x="2590800" y="1809750"/>
          <a:ext cx="2871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7" name="Equation" r:id="rId6" imgW="1358900" imgH="215900" progId="Equation.3">
                  <p:embed/>
                </p:oleObj>
              </mc:Choice>
              <mc:Fallback>
                <p:oleObj name="Equation" r:id="rId6" imgW="1358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09750"/>
                        <a:ext cx="28717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923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-Ney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Smoothing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86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84197"/>
              </p:ext>
            </p:extLst>
          </p:nvPr>
        </p:nvGraphicFramePr>
        <p:xfrm>
          <a:off x="401638" y="1504950"/>
          <a:ext cx="80978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9" name="Equation" r:id="rId4" imgW="3784600" imgH="431800" progId="Equation.3">
                  <p:embed/>
                </p:oleObj>
              </mc:Choice>
              <mc:Fallback>
                <p:oleObj name="Equation" r:id="rId4" imgW="378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504950"/>
                        <a:ext cx="809783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04666"/>
              </p:ext>
            </p:extLst>
          </p:nvPr>
        </p:nvGraphicFramePr>
        <p:xfrm>
          <a:off x="1524000" y="3181350"/>
          <a:ext cx="472974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0" name="Equation" r:id="rId6" imgW="2184400" imgH="431800" progId="Equation.3">
                  <p:embed/>
                </p:oleObj>
              </mc:Choice>
              <mc:Fallback>
                <p:oleObj name="Equation" r:id="rId6" imgW="218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81350"/>
                        <a:ext cx="472974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47950"/>
            <a:ext cx="641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λ</a:t>
            </a:r>
            <a:r>
              <a:rPr lang="en-US" sz="1800" dirty="0" smtClean="0">
                <a:latin typeface="+mn-lt"/>
              </a:rPr>
              <a:t> is a normalizing constant; the probability mass we’ve discounted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00550"/>
            <a:ext cx="2610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he normalized discount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24815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number of word types that can follow w</a:t>
            </a:r>
            <a:r>
              <a:rPr lang="en-US" sz="1400" baseline="-25000" dirty="0" smtClean="0">
                <a:solidFill>
                  <a:srgbClr val="FF0000"/>
                </a:solidFill>
              </a:rPr>
              <a:t>i-1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= # of word types we discounted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= # of times we applied normalized discount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362200" y="3943350"/>
            <a:ext cx="304800" cy="3810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648200" y="3943350"/>
            <a:ext cx="76200" cy="3810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52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-Ney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Smoothing: Recursive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581400"/>
          </a:xfrm>
        </p:spPr>
        <p:txBody>
          <a:bodyPr/>
          <a:lstStyle/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  <a:p>
            <a:pPr lvl="1"/>
            <a:endParaRPr lang="en-US" sz="1600" dirty="0" smtClean="0">
              <a:ea typeface="ＭＳ Ｐゴシック" charset="0"/>
              <a:cs typeface="Calibri"/>
            </a:endParaRPr>
          </a:p>
          <a:p>
            <a:pPr marL="457200" lvl="1" indent="0">
              <a:buNone/>
            </a:pPr>
            <a:endParaRPr lang="en-US" sz="1600" dirty="0" smtClean="0">
              <a:ea typeface="ＭＳ Ｐゴシック" charset="0"/>
              <a:cs typeface="Calibri"/>
            </a:endParaRPr>
          </a:p>
          <a:p>
            <a:pPr lvl="1"/>
            <a:endParaRPr lang="en-US" sz="1600" dirty="0">
              <a:ea typeface="ＭＳ Ｐゴシック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87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28123"/>
              </p:ext>
            </p:extLst>
          </p:nvPr>
        </p:nvGraphicFramePr>
        <p:xfrm>
          <a:off x="-20638" y="1617663"/>
          <a:ext cx="88312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3" name="Equation" r:id="rId4" imgW="4127500" imgH="469900" progId="Equation.3">
                  <p:embed/>
                </p:oleObj>
              </mc:Choice>
              <mc:Fallback>
                <p:oleObj name="Equation" r:id="rId4" imgW="4127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1617663"/>
                        <a:ext cx="8831263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27965"/>
              </p:ext>
            </p:extLst>
          </p:nvPr>
        </p:nvGraphicFramePr>
        <p:xfrm>
          <a:off x="1263650" y="2921000"/>
          <a:ext cx="67119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4" name="Equation" r:id="rId6" imgW="3136900" imgH="546100" progId="Equation.3">
                  <p:embed/>
                </p:oleObj>
              </mc:Choice>
              <mc:Fallback>
                <p:oleObj name="Equation" r:id="rId6" imgW="3136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921000"/>
                        <a:ext cx="671195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476750"/>
            <a:ext cx="758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Continuation count = Number of unique single word contexts for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93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819150"/>
            <a:ext cx="3890964" cy="13716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Lucida Sans" charset="0"/>
                <a:ea typeface="ＭＳ Ｐゴシック" charset="0"/>
                <a:cs typeface="ＭＳ Ｐゴシック" charset="0"/>
              </a:rPr>
              <a:t>Language Modeling</a:t>
            </a:r>
            <a:endParaRPr lang="en-US" sz="44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876550"/>
            <a:ext cx="4876800" cy="1676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200" dirty="0" smtClean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Advanced: </a:t>
            </a:r>
          </a:p>
          <a:p>
            <a:pPr eaLnBrk="1" hangingPunct="1">
              <a:buFont typeface="Times" charset="0"/>
              <a:buNone/>
            </a:pPr>
            <a:r>
              <a:rPr lang="en-US" sz="3200" dirty="0" err="1" smtClean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Kneser</a:t>
            </a:r>
            <a:r>
              <a:rPr lang="en-US" sz="3200" dirty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200" smtClean="0">
                <a:solidFill>
                  <a:srgbClr val="800000"/>
                </a:solidFill>
                <a:latin typeface="Lucida Sans" charset="0"/>
                <a:ea typeface="ＭＳ Ｐゴシック" charset="0"/>
                <a:cs typeface="ＭＳ Ｐゴシック" charset="0"/>
              </a:rPr>
              <a:t>Ney Smoothing</a:t>
            </a:r>
            <a:endParaRPr lang="en-US" sz="3200" dirty="0" smtClean="0">
              <a:solidFill>
                <a:srgbClr val="800000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2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The Chain Rule applied to compute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P(“its water is so transparent”) =</a:t>
            </a:r>
          </a:p>
          <a:p>
            <a:pPr eaLnBrk="1" hangingPunct="1">
              <a:buFont typeface="Time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P(its) ×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water|its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is|its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water) 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       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so|its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transparent|its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 so)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36526"/>
              </p:ext>
            </p:extLst>
          </p:nvPr>
        </p:nvGraphicFramePr>
        <p:xfrm>
          <a:off x="1295400" y="1809750"/>
          <a:ext cx="65532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4" imgW="2387600" imgH="355600" progId="Equation.3">
                  <p:embed/>
                </p:oleObj>
              </mc:Choice>
              <mc:Fallback>
                <p:oleObj name="Equation" r:id="rId4" imgW="2387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09750"/>
                        <a:ext cx="6553200" cy="9794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6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78AC3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9133</TotalTime>
  <Words>3712</Words>
  <Application>Microsoft Office PowerPoint</Application>
  <PresentationFormat>On-screen Show (16:9)</PresentationFormat>
  <Paragraphs>827</Paragraphs>
  <Slides>88</Slides>
  <Notes>88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1" baseType="lpstr">
      <vt:lpstr>ＭＳ Ｐゴシック</vt:lpstr>
      <vt:lpstr>Arial</vt:lpstr>
      <vt:lpstr>Calibri</vt:lpstr>
      <vt:lpstr>Courier</vt:lpstr>
      <vt:lpstr>Lucida Sans</vt:lpstr>
      <vt:lpstr>Symbol</vt:lpstr>
      <vt:lpstr>Tahoma</vt:lpstr>
      <vt:lpstr>Times</vt:lpstr>
      <vt:lpstr>Times New Roman</vt:lpstr>
      <vt:lpstr>Verdana</vt:lpstr>
      <vt:lpstr>Wingdings</vt:lpstr>
      <vt:lpstr>NLP-jurafsky</vt:lpstr>
      <vt:lpstr>Microsoft Equation 3.0</vt:lpstr>
      <vt:lpstr> Language Modeling</vt:lpstr>
      <vt:lpstr>Word Prediction</vt:lpstr>
      <vt:lpstr>Word Prediction</vt:lpstr>
      <vt:lpstr>N-Gram Models</vt:lpstr>
      <vt:lpstr>Probabilistic Language Models</vt:lpstr>
      <vt:lpstr>Probabilistic Language Modeling</vt:lpstr>
      <vt:lpstr>How to compute P(W)</vt:lpstr>
      <vt:lpstr>Reminder: The Chain Rule</vt:lpstr>
      <vt:lpstr>The Chain Rule applied to compute joint probability of words in sentence</vt:lpstr>
      <vt:lpstr>How to estimate these probabilities</vt:lpstr>
      <vt:lpstr>A Digression Regarding Counting </vt:lpstr>
      <vt:lpstr>Counting</vt:lpstr>
      <vt:lpstr>Counting: Types and Tokens</vt:lpstr>
      <vt:lpstr>Counting: Wordforms</vt:lpstr>
      <vt:lpstr>Counting: Corpora  (end of digression)</vt:lpstr>
      <vt:lpstr>Markov Assumption</vt:lpstr>
      <vt:lpstr>Markov Assumption</vt:lpstr>
      <vt:lpstr>Simplest case: Unigram model</vt:lpstr>
      <vt:lpstr>Bigram model</vt:lpstr>
      <vt:lpstr>N-gram models</vt:lpstr>
      <vt:lpstr> Language Modeling</vt:lpstr>
      <vt:lpstr> Language Modeling</vt:lpstr>
      <vt:lpstr>Estimating bigram probabilities</vt:lpstr>
      <vt:lpstr>An example</vt:lpstr>
      <vt:lpstr>An example</vt:lpstr>
      <vt:lpstr>More examples:  Berkeley Restaurant Project sentences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Language Modeling Toolkits</vt:lpstr>
      <vt:lpstr>Google N-Gram Release, August 2006</vt:lpstr>
      <vt:lpstr>Google N-Gram Release</vt:lpstr>
      <vt:lpstr>Google Books N-gram Viewer</vt:lpstr>
      <vt:lpstr>Google Caveat</vt:lpstr>
      <vt:lpstr> Language Modeling</vt:lpstr>
      <vt:lpstr> Language Modeling</vt:lpstr>
      <vt:lpstr>Evaluation: How good is our model?</vt:lpstr>
      <vt:lpstr>Training on the test set</vt:lpstr>
      <vt:lpstr>Extrinsic evaluation of N-gram models</vt:lpstr>
      <vt:lpstr>Difficulty of extrinsic (in-vivo) evaluation of  N-gram models</vt:lpstr>
      <vt:lpstr>Intuition of Perplexity</vt:lpstr>
      <vt:lpstr>Perplexity</vt:lpstr>
      <vt:lpstr>Lower perplexity = better model</vt:lpstr>
      <vt:lpstr> Language Modeling</vt:lpstr>
      <vt:lpstr> Language Modeling</vt:lpstr>
      <vt:lpstr>The Shannon Visualization Method</vt:lpstr>
      <vt:lpstr>Approximating Shakespeare</vt:lpstr>
      <vt:lpstr>Shakespeare as corpus</vt:lpstr>
      <vt:lpstr>The wall street journal is not shakespeare (no offense)</vt:lpstr>
      <vt:lpstr>Can you guess the author of these random 3-gram sentences?</vt:lpstr>
      <vt:lpstr>The perils of overfitting</vt:lpstr>
      <vt:lpstr>Zeros</vt:lpstr>
      <vt:lpstr>Zero probability bigrams</vt:lpstr>
      <vt:lpstr> Language Modeling</vt:lpstr>
      <vt:lpstr> Language Modeling</vt:lpstr>
      <vt:lpstr>The intuition of smoothing (from Dan Klein)</vt:lpstr>
      <vt:lpstr>Add-one estimation</vt:lpstr>
      <vt:lpstr>Maximum Likelihood Estimates</vt:lpstr>
      <vt:lpstr>Berkeley Restaurant Corpus: Laplace smoothed bigram counts</vt:lpstr>
      <vt:lpstr>Laplace-smoothed bigrams</vt:lpstr>
      <vt:lpstr>Reconstituted counts</vt:lpstr>
      <vt:lpstr>Compare with raw bigram counts</vt:lpstr>
      <vt:lpstr>Add-1 estimation is a blunt instrument</vt:lpstr>
      <vt:lpstr>Unigram Smoothing Example</vt:lpstr>
      <vt:lpstr> Language Modeling</vt:lpstr>
      <vt:lpstr> Language Modeling</vt:lpstr>
      <vt:lpstr>Backoff and Interpolation</vt:lpstr>
      <vt:lpstr>Class-Based Backoff</vt:lpstr>
      <vt:lpstr>Linear Interpolation</vt:lpstr>
      <vt:lpstr>How to set the lambdas?</vt:lpstr>
      <vt:lpstr>Unknown words: Open versus closed vocabulary tasks</vt:lpstr>
      <vt:lpstr>Huge web-scale n-grams</vt:lpstr>
      <vt:lpstr>Smoothing for Web-scale N-grams</vt:lpstr>
      <vt:lpstr>N-gram Smoothing Summary</vt:lpstr>
      <vt:lpstr>Advanced Language Modeling</vt:lpstr>
      <vt:lpstr> Language Modeling</vt:lpstr>
      <vt:lpstr>Summary</vt:lpstr>
      <vt:lpstr>Language Modeling</vt:lpstr>
      <vt:lpstr>Absolute discounting: just subtract a little from each count</vt:lpstr>
      <vt:lpstr>Absolute Discounting Interpolation</vt:lpstr>
      <vt:lpstr>Kneser-Ney Smoothing I</vt:lpstr>
      <vt:lpstr>Kneser-Ney Smoothing II</vt:lpstr>
      <vt:lpstr>Kneser-Ney Smoothing III</vt:lpstr>
      <vt:lpstr>Kneser-Ney Smoothing IV</vt:lpstr>
      <vt:lpstr>Kneser-Ney Smoothing: Recursive formulation</vt:lpstr>
      <vt:lpstr>Language Modeling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201</cp:revision>
  <cp:lastPrinted>2017-01-17T18:12:24Z</cp:lastPrinted>
  <dcterms:created xsi:type="dcterms:W3CDTF">2010-04-19T15:31:24Z</dcterms:created>
  <dcterms:modified xsi:type="dcterms:W3CDTF">2017-01-17T18:28:11Z</dcterms:modified>
</cp:coreProperties>
</file>