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89"/>
  </p:notesMasterIdLst>
  <p:handoutMasterIdLst>
    <p:handoutMasterId r:id="rId90"/>
  </p:handoutMasterIdLst>
  <p:sldIdLst>
    <p:sldId id="559" r:id="rId2"/>
    <p:sldId id="558" r:id="rId3"/>
    <p:sldId id="562" r:id="rId4"/>
    <p:sldId id="603" r:id="rId5"/>
    <p:sldId id="604" r:id="rId6"/>
    <p:sldId id="475" r:id="rId7"/>
    <p:sldId id="616" r:id="rId8"/>
    <p:sldId id="648" r:id="rId9"/>
    <p:sldId id="649" r:id="rId10"/>
    <p:sldId id="650" r:id="rId11"/>
    <p:sldId id="651" r:id="rId12"/>
    <p:sldId id="652" r:id="rId13"/>
    <p:sldId id="653" r:id="rId14"/>
    <p:sldId id="654" r:id="rId15"/>
    <p:sldId id="655" r:id="rId16"/>
    <p:sldId id="656" r:id="rId17"/>
    <p:sldId id="657" r:id="rId18"/>
    <p:sldId id="445" r:id="rId19"/>
    <p:sldId id="446" r:id="rId20"/>
    <p:sldId id="495" r:id="rId21"/>
    <p:sldId id="487" r:id="rId22"/>
    <p:sldId id="486" r:id="rId23"/>
    <p:sldId id="476" r:id="rId24"/>
    <p:sldId id="557" r:id="rId25"/>
    <p:sldId id="632" r:id="rId26"/>
    <p:sldId id="615" r:id="rId27"/>
    <p:sldId id="570" r:id="rId28"/>
    <p:sldId id="659" r:id="rId29"/>
    <p:sldId id="571" r:id="rId30"/>
    <p:sldId id="573" r:id="rId31"/>
    <p:sldId id="623" r:id="rId32"/>
    <p:sldId id="658" r:id="rId33"/>
    <p:sldId id="585" r:id="rId34"/>
    <p:sldId id="586" r:id="rId35"/>
    <p:sldId id="622" r:id="rId36"/>
    <p:sldId id="624" r:id="rId37"/>
    <p:sldId id="625" r:id="rId38"/>
    <p:sldId id="569" r:id="rId39"/>
    <p:sldId id="621" r:id="rId40"/>
    <p:sldId id="478" r:id="rId41"/>
    <p:sldId id="508" r:id="rId42"/>
    <p:sldId id="519" r:id="rId43"/>
    <p:sldId id="521" r:id="rId44"/>
    <p:sldId id="520" r:id="rId45"/>
    <p:sldId id="522" r:id="rId46"/>
    <p:sldId id="523" r:id="rId47"/>
    <p:sldId id="525" r:id="rId48"/>
    <p:sldId id="526" r:id="rId49"/>
    <p:sldId id="509" r:id="rId50"/>
    <p:sldId id="510" r:id="rId51"/>
    <p:sldId id="513" r:id="rId52"/>
    <p:sldId id="647" r:id="rId53"/>
    <p:sldId id="556" r:id="rId54"/>
    <p:sldId id="516" r:id="rId55"/>
    <p:sldId id="517" r:id="rId56"/>
    <p:sldId id="518" r:id="rId57"/>
    <p:sldId id="524" r:id="rId58"/>
    <p:sldId id="534" r:id="rId59"/>
    <p:sldId id="617" r:id="rId60"/>
    <p:sldId id="620" r:id="rId61"/>
    <p:sldId id="618" r:id="rId62"/>
    <p:sldId id="619" r:id="rId63"/>
    <p:sldId id="626" r:id="rId64"/>
    <p:sldId id="578" r:id="rId65"/>
    <p:sldId id="579" r:id="rId66"/>
    <p:sldId id="581" r:id="rId67"/>
    <p:sldId id="640" r:id="rId68"/>
    <p:sldId id="627" r:id="rId69"/>
    <p:sldId id="633" r:id="rId70"/>
    <p:sldId id="588" r:id="rId71"/>
    <p:sldId id="589" r:id="rId72"/>
    <p:sldId id="590" r:id="rId73"/>
    <p:sldId id="591" r:id="rId74"/>
    <p:sldId id="636" r:id="rId75"/>
    <p:sldId id="593" r:id="rId76"/>
    <p:sldId id="635" r:id="rId77"/>
    <p:sldId id="637" r:id="rId78"/>
    <p:sldId id="638" r:id="rId79"/>
    <p:sldId id="634" r:id="rId80"/>
    <p:sldId id="646" r:id="rId81"/>
    <p:sldId id="602" r:id="rId82"/>
    <p:sldId id="587" r:id="rId83"/>
    <p:sldId id="644" r:id="rId84"/>
    <p:sldId id="639" r:id="rId85"/>
    <p:sldId id="642" r:id="rId86"/>
    <p:sldId id="645" r:id="rId87"/>
    <p:sldId id="641" r:id="rId88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AFF"/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6" autoAdjust="0"/>
    <p:restoredTop sz="95938" autoAdjust="0"/>
  </p:normalViewPr>
  <p:slideViewPr>
    <p:cSldViewPr>
      <p:cViewPr varScale="1">
        <p:scale>
          <a:sx n="101" d="100"/>
          <a:sy n="101" d="100"/>
        </p:scale>
        <p:origin x="126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21732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9" y="0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059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9" y="9121059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9" y="0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4" y="4561341"/>
            <a:ext cx="5364254" cy="431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059"/>
            <a:ext cx="3170712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9" y="9121059"/>
            <a:ext cx="3170711" cy="4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59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7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to Chris Potts for permission to use figure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2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67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8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C4168-19FF-4243-A01A-3F1F1A980A64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7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A8A9B-B6DA-A84B-8911-91BD7649D571}" type="slidenum">
              <a:rPr lang="en-US"/>
              <a:pPr/>
              <a:t>27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169" y="4438061"/>
            <a:ext cx="5374433" cy="4204479"/>
          </a:xfrm>
          <a:noFill/>
          <a:ln/>
        </p:spPr>
        <p:txBody>
          <a:bodyPr/>
          <a:lstStyle/>
          <a:p>
            <a:pPr marL="238087" indent="-23808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9505892" indent="-39029718"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761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5234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4285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9046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www.google.com/products/catalog?hl=en&amp;q=hp+printer&amp;gs_upl=0l0l0l3005l0l0l0l0l0l0l0l0ll0l0&amp;bav=on.2,or.r_gc.r_pw.,cf.osb&amp;biw=845&amp;bih=543&amp;um=1&amp;ie=UTF-8&amp;tbm=shop&amp;cid=1773312189370889584&amp;sa=X&amp;ei=WvTYTpyBLemhiQK_l7j6CQ&amp;ved=0CKkBEOUNMA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://www.bing.com/shopping/hp-officejet-6500a-e710n-multifunction-printer/reviews/1A36AAD0FBED466A5005?q=hp+officejet+6500a&amp;lpf=0&amp;lpq=hp+officejet+6500a&amp;FORM=CQCA&amp;lppc=1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jh.harvard.edu/~inquirer/homecat.htm" TargetMode="External"/><Relationship Id="rId2" Type="http://schemas.openxmlformats.org/officeDocument/2006/relationships/hyperlink" Target="http://www.wjh.harvard.edu/~inquir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jh.harvard.edu/~inquirer/inquirerbasic.xl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wc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c.edu/~liub/FBS/opinion-lexicon-English.rar" TargetMode="External"/><Relationship Id="rId2" Type="http://schemas.openxmlformats.org/officeDocument/2006/relationships/hyperlink" Target="http://www.cs.uic.edu/~liub/FBS/sentiment-analysi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entiwordnet.isti.cnr.i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ties.mcmaster.ca/~vickup/Warriner_et_al%20emot%20ratings.csv" TargetMode="External"/><Relationship Id="rId2" Type="http://schemas.openxmlformats.org/officeDocument/2006/relationships/hyperlink" Target="http://www.humanities.mcmaster.ca/~vickup/Warriner-etal-BRM-20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3.0/deed.en_U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ties.mcmaster.ca/~vickup/Concreteness_ratings_Brysbaert_et_al_BRM.csv" TargetMode="External"/><Relationship Id="rId2" Type="http://schemas.openxmlformats.org/officeDocument/2006/relationships/hyperlink" Target="http://www.humanities.mcmaster.ca/~vickup/Brysbaert-BRM-20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3.0/deed.en_U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ities.mcmaster.ca/~vickup/Concreteness_ratings_Brysbaert_et_al_BRM.csv" TargetMode="External"/><Relationship Id="rId2" Type="http://schemas.openxmlformats.org/officeDocument/2006/relationships/hyperlink" Target="http://www.humanities.mcmaster.ca/~vickup/Brysbaert-BRM-20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3.0/deed.en_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876550"/>
            <a:ext cx="4724400" cy="1676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Affective, Sentimental, and Connotative Meaning in the Lexicon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(after J&amp;M v3)</a:t>
            </a:r>
            <a:endParaRPr lang="en-US" sz="28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2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Google Product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52550"/>
            <a:ext cx="8534400" cy="3333750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googleproductsear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3950"/>
            <a:ext cx="7467600" cy="3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Bing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52550"/>
            <a:ext cx="8534400" cy="3333750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bingshoppin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00356"/>
            <a:ext cx="7162800" cy="39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 has many other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Opinion extraction</a:t>
            </a:r>
          </a:p>
          <a:p>
            <a:r>
              <a:rPr lang="en-US" sz="2800" dirty="0" smtClean="0"/>
              <a:t>Opinion </a:t>
            </a:r>
            <a:r>
              <a:rPr lang="en-US" sz="2800" dirty="0"/>
              <a:t>mining</a:t>
            </a:r>
          </a:p>
          <a:p>
            <a:r>
              <a:rPr lang="en-US" sz="2800" dirty="0"/>
              <a:t>Sentiment mining</a:t>
            </a:r>
          </a:p>
          <a:p>
            <a:r>
              <a:rPr lang="en-US" sz="2800" dirty="0"/>
              <a:t>Subjectivity </a:t>
            </a:r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sentiment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915400" cy="3333750"/>
          </a:xfrm>
        </p:spPr>
        <p:txBody>
          <a:bodyPr/>
          <a:lstStyle/>
          <a:p>
            <a:r>
              <a:rPr lang="en-US" sz="2700" i="1" dirty="0" smtClean="0">
                <a:cs typeface="ＭＳ Ｐゴシック" pitchFamily="-65" charset="-128"/>
              </a:rPr>
              <a:t>Movie</a:t>
            </a:r>
            <a:r>
              <a:rPr lang="en-US" sz="2700" dirty="0">
                <a:cs typeface="ＭＳ Ｐゴシック" pitchFamily="-65" charset="-128"/>
              </a:rPr>
              <a:t>:  is </a:t>
            </a:r>
            <a:r>
              <a:rPr lang="en-US" sz="2700" dirty="0" smtClean="0">
                <a:cs typeface="ＭＳ Ｐゴシック" pitchFamily="-65" charset="-128"/>
              </a:rPr>
              <a:t>this </a:t>
            </a:r>
            <a:r>
              <a:rPr lang="en-US" sz="2700" dirty="0">
                <a:cs typeface="ＭＳ Ｐゴシック" pitchFamily="-65" charset="-128"/>
              </a:rPr>
              <a:t>review positive or </a:t>
            </a:r>
            <a:r>
              <a:rPr lang="en-US" sz="2700" dirty="0" smtClean="0">
                <a:cs typeface="ＭＳ Ｐゴシック" pitchFamily="-65" charset="-128"/>
              </a:rPr>
              <a:t>negative?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Products</a:t>
            </a:r>
            <a:r>
              <a:rPr lang="en-US" sz="2700" dirty="0" smtClean="0">
                <a:cs typeface="ＭＳ Ｐゴシック" pitchFamily="-65" charset="-128"/>
              </a:rPr>
              <a:t>: what do people think about the new iPhone?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Public sentiment</a:t>
            </a:r>
            <a:r>
              <a:rPr lang="en-US" sz="2700" dirty="0" smtClean="0">
                <a:cs typeface="ＭＳ Ｐゴシック" pitchFamily="-65" charset="-128"/>
              </a:rPr>
              <a:t>: how is consumer confidence? Is despair increasing?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Politics</a:t>
            </a:r>
            <a:r>
              <a:rPr lang="en-US" sz="2700" dirty="0" smtClean="0">
                <a:cs typeface="ＭＳ Ｐゴシック" pitchFamily="-65" charset="-128"/>
              </a:rPr>
              <a:t>: what do people think about this candidate or issue?</a:t>
            </a:r>
            <a:endParaRPr lang="en-US" sz="2700" dirty="0">
              <a:cs typeface="ＭＳ Ｐゴシック" pitchFamily="-65" charset="-128"/>
            </a:endParaRPr>
          </a:p>
          <a:p>
            <a:r>
              <a:rPr lang="en-US" sz="2700" i="1" dirty="0" smtClean="0">
                <a:cs typeface="ＭＳ Ｐゴシック" pitchFamily="-65" charset="-128"/>
              </a:rPr>
              <a:t>Prediction</a:t>
            </a:r>
            <a:r>
              <a:rPr lang="en-US" sz="2700" dirty="0" smtClean="0">
                <a:cs typeface="ＭＳ Ｐゴシック" pitchFamily="-65" charset="-128"/>
              </a:rPr>
              <a:t>: predict election outcomes or </a:t>
            </a:r>
            <a:r>
              <a:rPr lang="en-US" sz="2700" dirty="0">
                <a:cs typeface="ＭＳ Ｐゴシック" pitchFamily="-65" charset="-128"/>
              </a:rPr>
              <a:t>market </a:t>
            </a:r>
            <a:r>
              <a:rPr lang="en-US" sz="2700" dirty="0" smtClean="0">
                <a:cs typeface="ＭＳ Ｐゴシック" pitchFamily="-65" charset="-128"/>
              </a:rPr>
              <a:t>trends</a:t>
            </a:r>
            <a:r>
              <a:rPr lang="en-US" sz="2700" dirty="0">
                <a:cs typeface="ＭＳ Ｐゴシック" pitchFamily="-65" charset="-128"/>
              </a:rPr>
              <a:t> </a:t>
            </a:r>
            <a:r>
              <a:rPr lang="en-US" sz="2700" dirty="0" smtClean="0">
                <a:cs typeface="ＭＳ Ｐゴシック" pitchFamily="-65" charset="-128"/>
              </a:rPr>
              <a:t>from sentiment</a:t>
            </a:r>
            <a:endParaRPr lang="en-US" sz="2700" dirty="0">
              <a:cs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763000" cy="3962400"/>
          </a:xfrm>
        </p:spPr>
        <p:txBody>
          <a:bodyPr/>
          <a:lstStyle/>
          <a:p>
            <a:r>
              <a:rPr lang="en-US" dirty="0" smtClean="0"/>
              <a:t>Sentiment analysis is the detection of </a:t>
            </a:r>
            <a:r>
              <a:rPr lang="en-US" b="1" dirty="0" smtClean="0"/>
              <a:t>attitudes</a:t>
            </a:r>
          </a:p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dirty="0"/>
              <a:t>enduring, affectively colored beliefs, dispositions towards objects or </a:t>
            </a:r>
            <a:r>
              <a:rPr lang="en-US" dirty="0" smtClean="0"/>
              <a:t>persons”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Holder (source) </a:t>
            </a:r>
            <a:r>
              <a:rPr lang="en-US" dirty="0" smtClean="0"/>
              <a:t>of attitude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Target (aspect) </a:t>
            </a:r>
            <a:r>
              <a:rPr lang="en-US" dirty="0" smtClean="0"/>
              <a:t>of attitude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Type </a:t>
            </a:r>
            <a:r>
              <a:rPr lang="en-US" dirty="0" smtClean="0"/>
              <a:t>of attitude</a:t>
            </a:r>
          </a:p>
          <a:p>
            <a:pPr lvl="2"/>
            <a:r>
              <a:rPr lang="en-US" dirty="0" smtClean="0"/>
              <a:t>From a set of types</a:t>
            </a:r>
          </a:p>
          <a:p>
            <a:pPr lvl="3"/>
            <a:r>
              <a:rPr lang="en-US" i="1" dirty="0" smtClean="0"/>
              <a:t>Like, love, hate, value, desire,</a:t>
            </a:r>
            <a:r>
              <a:rPr lang="en-US" dirty="0" smtClean="0"/>
              <a:t> etc.</a:t>
            </a:r>
          </a:p>
          <a:p>
            <a:pPr lvl="2"/>
            <a:r>
              <a:rPr lang="en-US" dirty="0" smtClean="0"/>
              <a:t>Or (more commonly) simple weighted </a:t>
            </a:r>
            <a:r>
              <a:rPr lang="en-US" b="1" dirty="0" smtClean="0"/>
              <a:t>polarity</a:t>
            </a:r>
            <a:r>
              <a:rPr lang="en-US" dirty="0" smtClean="0"/>
              <a:t>: </a:t>
            </a:r>
          </a:p>
          <a:p>
            <a:pPr lvl="3"/>
            <a:r>
              <a:rPr lang="en-US" i="1" dirty="0" smtClean="0"/>
              <a:t>positive, negative, neutral, </a:t>
            </a:r>
            <a:r>
              <a:rPr lang="en-US" dirty="0" smtClean="0"/>
              <a:t>together with </a:t>
            </a:r>
            <a:r>
              <a:rPr lang="en-US" i="1" dirty="0" smtClean="0"/>
              <a:t>strength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Text</a:t>
            </a:r>
            <a:r>
              <a:rPr lang="en-US" dirty="0" smtClean="0"/>
              <a:t> containing the attitude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Sentence</a:t>
            </a:r>
            <a:r>
              <a:rPr lang="en-US" dirty="0"/>
              <a:t> </a:t>
            </a:r>
            <a:r>
              <a:rPr lang="en-US" dirty="0" smtClean="0"/>
              <a:t>or entire document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705350"/>
            <a:ext cx="3810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Simplest task:</a:t>
            </a:r>
          </a:p>
          <a:p>
            <a:pPr lvl="1"/>
            <a:r>
              <a:rPr lang="en-US" sz="2800" dirty="0" smtClean="0"/>
              <a:t>Is the attitude of this text positive or negative?</a:t>
            </a:r>
          </a:p>
          <a:p>
            <a:r>
              <a:rPr lang="en-US" sz="3200" dirty="0" smtClean="0"/>
              <a:t>More complex:</a:t>
            </a:r>
          </a:p>
          <a:p>
            <a:pPr lvl="1"/>
            <a:r>
              <a:rPr lang="en-US" sz="2800" dirty="0" smtClean="0"/>
              <a:t>Rank the attitude of this text from 1 to 5</a:t>
            </a:r>
          </a:p>
          <a:p>
            <a:r>
              <a:rPr lang="en-US" sz="3200" dirty="0" smtClean="0"/>
              <a:t>Advanced:</a:t>
            </a:r>
          </a:p>
          <a:p>
            <a:pPr lvl="1"/>
            <a:r>
              <a:rPr lang="en-US" sz="2800" dirty="0" smtClean="0"/>
              <a:t>Detect the target, source, or complex attitude types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Features for Sentiment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733800"/>
          </a:xfrm>
        </p:spPr>
        <p:txBody>
          <a:bodyPr/>
          <a:lstStyle/>
          <a:p>
            <a:r>
              <a:rPr lang="en-US" dirty="0" smtClean="0"/>
              <a:t>How to handle negation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I </a:t>
            </a:r>
            <a:r>
              <a:rPr lang="en-US" b="1" dirty="0" smtClean="0">
                <a:latin typeface="Courier"/>
                <a:cs typeface="Courier"/>
              </a:rPr>
              <a:t>didn’t</a:t>
            </a:r>
            <a:r>
              <a:rPr lang="en-US" dirty="0" smtClean="0">
                <a:latin typeface="Courier"/>
                <a:cs typeface="Courier"/>
              </a:rPr>
              <a:t> like this movie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vs</a:t>
            </a:r>
            <a:endParaRPr lang="en-US" dirty="0" smtClean="0"/>
          </a:p>
          <a:p>
            <a:pPr lvl="1"/>
            <a:r>
              <a:rPr lang="en-US" dirty="0" smtClean="0">
                <a:latin typeface="Courier"/>
                <a:cs typeface="Courier"/>
              </a:rPr>
              <a:t>I really like this movie</a:t>
            </a:r>
          </a:p>
          <a:p>
            <a:r>
              <a:rPr lang="en-US" dirty="0" smtClean="0"/>
              <a:t>Which words to use?</a:t>
            </a:r>
          </a:p>
          <a:p>
            <a:pPr lvl="1"/>
            <a:r>
              <a:rPr lang="en-US" dirty="0" smtClean="0"/>
              <a:t>Only adjectives</a:t>
            </a:r>
          </a:p>
          <a:p>
            <a:pPr lvl="1"/>
            <a:r>
              <a:rPr lang="en-US" dirty="0"/>
              <a:t>All </a:t>
            </a:r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Community lexicons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i="1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Back to:</a:t>
            </a:r>
          </a:p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50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71450"/>
            <a:ext cx="8229600" cy="857250"/>
          </a:xfrm>
        </p:spPr>
        <p:txBody>
          <a:bodyPr/>
          <a:lstStyle/>
          <a:p>
            <a:r>
              <a:rPr lang="en-US" dirty="0" smtClean="0"/>
              <a:t>The General Inquirer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04950"/>
            <a:ext cx="8534400" cy="3333750"/>
          </a:xfrm>
        </p:spPr>
        <p:txBody>
          <a:bodyPr/>
          <a:lstStyle/>
          <a:p>
            <a:pPr marL="342900" lvl="1" indent="-342900">
              <a:buClr>
                <a:srgbClr val="CC0000"/>
              </a:buClr>
            </a:pPr>
            <a:r>
              <a:rPr lang="en-US" sz="2400" dirty="0" smtClean="0"/>
              <a:t>Home page: </a:t>
            </a:r>
            <a:r>
              <a:rPr lang="en-US" dirty="0" smtClean="0">
                <a:hlinkClick r:id="rId2"/>
              </a:rPr>
              <a:t>http://www.wjh.harvard.edu/~inquirer</a:t>
            </a:r>
            <a:endParaRPr lang="en-US" dirty="0"/>
          </a:p>
          <a:p>
            <a:pPr marL="342900" lvl="1" indent="-342900">
              <a:buClr>
                <a:srgbClr val="CC0000"/>
              </a:buClr>
            </a:pPr>
            <a:r>
              <a:rPr lang="en-US" sz="2400" dirty="0" smtClean="0"/>
              <a:t>List of Categories: </a:t>
            </a:r>
            <a:r>
              <a:rPr lang="en-US" sz="2400" dirty="0"/>
              <a:t> </a:t>
            </a:r>
            <a:r>
              <a:rPr lang="en-US" dirty="0" smtClean="0">
                <a:hlinkClick r:id="rId3"/>
              </a:rPr>
              <a:t>http://www.wjh.harvard.edu/~inquirer/homecat.htm</a:t>
            </a:r>
            <a:endParaRPr lang="en-US" dirty="0" smtClean="0"/>
          </a:p>
          <a:p>
            <a:pPr marL="342900" lvl="1" indent="-342900">
              <a:buClr>
                <a:srgbClr val="CC0000"/>
              </a:buClr>
            </a:pPr>
            <a:r>
              <a:rPr lang="en-US" sz="2400" dirty="0" smtClean="0"/>
              <a:t>Spreadsheet: </a:t>
            </a:r>
            <a:r>
              <a:rPr lang="en-US" dirty="0" smtClean="0">
                <a:hlinkClick r:id="rId4"/>
              </a:rPr>
              <a:t>http://www.wjh.harvard.edu/~inquirer/inquirerbasic.xls</a:t>
            </a:r>
            <a:endParaRPr lang="en-US" dirty="0" smtClean="0"/>
          </a:p>
          <a:p>
            <a:r>
              <a:rPr lang="en-US" dirty="0" smtClean="0"/>
              <a:t>Categories:</a:t>
            </a:r>
          </a:p>
          <a:p>
            <a:pPr lvl="1"/>
            <a:r>
              <a:rPr lang="en-US" dirty="0" err="1" smtClean="0"/>
              <a:t>Positiv</a:t>
            </a:r>
            <a:r>
              <a:rPr lang="en-US" dirty="0" smtClean="0"/>
              <a:t> (1915 words) and </a:t>
            </a:r>
            <a:r>
              <a:rPr lang="en-US" dirty="0" err="1" smtClean="0"/>
              <a:t>Negativ</a:t>
            </a:r>
            <a:r>
              <a:rPr lang="en-US" dirty="0" smtClean="0"/>
              <a:t> (2291 words)</a:t>
            </a:r>
          </a:p>
          <a:p>
            <a:pPr lvl="1"/>
            <a:r>
              <a:rPr lang="en-US" dirty="0" smtClean="0"/>
              <a:t>Strong </a:t>
            </a:r>
            <a:r>
              <a:rPr lang="en-US" dirty="0" err="1" smtClean="0"/>
              <a:t>vs</a:t>
            </a:r>
            <a:r>
              <a:rPr lang="en-US" dirty="0" smtClean="0"/>
              <a:t> Weak, Active </a:t>
            </a:r>
            <a:r>
              <a:rPr lang="en-US" dirty="0" err="1" smtClean="0"/>
              <a:t>vs</a:t>
            </a:r>
            <a:r>
              <a:rPr lang="en-US" dirty="0" smtClean="0"/>
              <a:t> Passive, Overstated versus Understated</a:t>
            </a:r>
          </a:p>
          <a:p>
            <a:pPr lvl="1"/>
            <a:r>
              <a:rPr lang="en-US" dirty="0" smtClean="0"/>
              <a:t>Pleasure, Pain, Virtue, Vice, Motivation, Cognitive Orientation,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Free for Research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82933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Philip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J.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Stone, Dexter C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Dunphy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Marshall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Smith, Daniel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M.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Ogilvie. 1966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 The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General Inquirer: A Computer Approach to Content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Analysis. MIT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Press</a:t>
            </a:r>
          </a:p>
        </p:txBody>
      </p:sp>
    </p:spTree>
    <p:extLst>
      <p:ext uri="{BB962C8B-B14F-4D97-AF65-F5344CB8AC3E}">
        <p14:creationId xmlns:p14="http://schemas.microsoft.com/office/powerpoint/2010/main" val="26665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0"/>
            <a:ext cx="7772400" cy="857250"/>
          </a:xfrm>
        </p:spPr>
        <p:txBody>
          <a:bodyPr/>
          <a:lstStyle/>
          <a:p>
            <a:r>
              <a:rPr lang="en-US" dirty="0" smtClean="0"/>
              <a:t>LIWC </a:t>
            </a:r>
            <a:r>
              <a:rPr lang="en-US" dirty="0"/>
              <a:t>(Linguistic Inquiry and Word Count)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19150"/>
            <a:ext cx="7924800" cy="34290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 err="1">
                <a:solidFill>
                  <a:srgbClr val="28817A"/>
                </a:solidFill>
              </a:rPr>
              <a:t>Pennebaker</a:t>
            </a:r>
            <a:r>
              <a:rPr lang="en-US" sz="1600" dirty="0">
                <a:solidFill>
                  <a:srgbClr val="28817A"/>
                </a:solidFill>
              </a:rPr>
              <a:t>, J.W., Booth, R.J., &amp; Francis, M.E. (2007). Linguistic Inquiry and Word Count: LIWC 2007. Austin, </a:t>
            </a:r>
            <a:r>
              <a:rPr lang="en-US" sz="1600" dirty="0" smtClean="0">
                <a:solidFill>
                  <a:srgbClr val="28817A"/>
                </a:solidFill>
              </a:rPr>
              <a:t>TX</a:t>
            </a:r>
            <a:endParaRPr lang="en-US" sz="1600" dirty="0">
              <a:solidFill>
                <a:srgbClr val="28817A"/>
              </a:solidFill>
            </a:endParaRPr>
          </a:p>
          <a:p>
            <a:r>
              <a:rPr lang="en-US" dirty="0" smtClean="0"/>
              <a:t>Home page: </a:t>
            </a:r>
            <a:r>
              <a:rPr lang="pl-PL" dirty="0">
                <a:hlinkClick r:id="rId2"/>
              </a:rPr>
              <a:t>http://www.liwc.net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en-US" dirty="0" smtClean="0"/>
              <a:t>2300 words, &gt;70 classes</a:t>
            </a:r>
          </a:p>
          <a:p>
            <a:r>
              <a:rPr lang="en-US" sz="2200" b="1" dirty="0" smtClean="0"/>
              <a:t>Affective Processes</a:t>
            </a:r>
          </a:p>
          <a:p>
            <a:pPr lvl="1"/>
            <a:r>
              <a:rPr lang="en-US" dirty="0" smtClean="0"/>
              <a:t>negative emotion (</a:t>
            </a:r>
            <a:r>
              <a:rPr lang="en-US" i="1" dirty="0" smtClean="0"/>
              <a:t>bad, weird, hate, problem, tough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positive emotion (</a:t>
            </a:r>
            <a:r>
              <a:rPr lang="en-US" i="1" dirty="0" smtClean="0"/>
              <a:t>love, nice, sweet</a:t>
            </a:r>
            <a:r>
              <a:rPr lang="en-US" dirty="0" smtClean="0"/>
              <a:t>)</a:t>
            </a:r>
          </a:p>
          <a:p>
            <a:r>
              <a:rPr lang="en-US" sz="2200" b="1" dirty="0" smtClean="0"/>
              <a:t>Cognitive Processes</a:t>
            </a:r>
          </a:p>
          <a:p>
            <a:pPr lvl="1"/>
            <a:r>
              <a:rPr lang="en-US" dirty="0" smtClean="0"/>
              <a:t>Tentative (</a:t>
            </a:r>
            <a:r>
              <a:rPr lang="en-US" i="1" dirty="0" smtClean="0"/>
              <a:t>maybe, perhaps, guess</a:t>
            </a:r>
            <a:r>
              <a:rPr lang="en-US" dirty="0" smtClean="0"/>
              <a:t>), Inhibition (</a:t>
            </a:r>
            <a:r>
              <a:rPr lang="en-US" i="1" dirty="0" smtClean="0"/>
              <a:t>block, constraint</a:t>
            </a:r>
            <a:r>
              <a:rPr lang="en-US" dirty="0" smtClean="0"/>
              <a:t>)</a:t>
            </a:r>
          </a:p>
          <a:p>
            <a:r>
              <a:rPr lang="en-US" sz="2200" b="1" dirty="0" smtClean="0"/>
              <a:t>Pronouns, Negation </a:t>
            </a:r>
            <a:r>
              <a:rPr lang="en-US" sz="2200" dirty="0" smtClean="0"/>
              <a:t>(</a:t>
            </a:r>
            <a:r>
              <a:rPr lang="en-US" sz="2200" i="1" dirty="0" smtClean="0"/>
              <a:t>no, never</a:t>
            </a:r>
            <a:r>
              <a:rPr lang="en-US" sz="2200" dirty="0" smtClean="0"/>
              <a:t>), </a:t>
            </a:r>
            <a:r>
              <a:rPr lang="en-US" sz="2200" b="1" dirty="0" smtClean="0"/>
              <a:t>Quantifiers </a:t>
            </a:r>
            <a:r>
              <a:rPr lang="en-US" sz="2200" dirty="0" smtClean="0"/>
              <a:t>(</a:t>
            </a:r>
            <a:r>
              <a:rPr lang="en-US" sz="2200" i="1" dirty="0" smtClean="0"/>
              <a:t>few, many</a:t>
            </a:r>
            <a:r>
              <a:rPr lang="en-US" sz="2200" dirty="0" smtClean="0"/>
              <a:t>) </a:t>
            </a:r>
          </a:p>
          <a:p>
            <a:r>
              <a:rPr lang="en-US" sz="2200" dirty="0" smtClean="0"/>
              <a:t>$30 or $90 fee  (or see me for my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Affective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52550"/>
            <a:ext cx="7696200" cy="3333750"/>
          </a:xfrm>
        </p:spPr>
        <p:txBody>
          <a:bodyPr/>
          <a:lstStyle/>
          <a:p>
            <a:r>
              <a:rPr lang="en-US" dirty="0" smtClean="0"/>
              <a:t>Drawing on literatures in</a:t>
            </a:r>
            <a:endParaRPr lang="en-US" dirty="0"/>
          </a:p>
          <a:p>
            <a:pPr lvl="1"/>
            <a:r>
              <a:rPr lang="en-US" dirty="0" smtClean="0"/>
              <a:t>affective computing (Picard 95)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inguistic subjectivity (</a:t>
            </a:r>
            <a:r>
              <a:rPr lang="en-US" dirty="0" err="1" smtClean="0"/>
              <a:t>Wiebe</a:t>
            </a:r>
            <a:r>
              <a:rPr lang="en-US" dirty="0" smtClean="0"/>
              <a:t> and colleagues)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psychology (</a:t>
            </a:r>
            <a:r>
              <a:rPr lang="en-US" dirty="0" err="1" smtClean="0"/>
              <a:t>Pennebaker</a:t>
            </a:r>
            <a:r>
              <a:rPr lang="en-US" dirty="0" smtClean="0"/>
              <a:t> and colleagues)</a:t>
            </a:r>
          </a:p>
          <a:p>
            <a:r>
              <a:rPr lang="en-US" dirty="0" smtClean="0"/>
              <a:t>Can we model the lexical semantics relevant to: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sentiment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emotion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personality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mood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attitudes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MPQA Subjectivity Cues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90750"/>
            <a:ext cx="8534400" cy="2514600"/>
          </a:xfrm>
        </p:spPr>
        <p:txBody>
          <a:bodyPr/>
          <a:lstStyle/>
          <a:p>
            <a:r>
              <a:rPr lang="en-US" dirty="0"/>
              <a:t>Home page: http://</a:t>
            </a:r>
            <a:r>
              <a:rPr lang="en-US" dirty="0" smtClean="0"/>
              <a:t>mpqa.cs.pitt.edu/lexicons</a:t>
            </a:r>
          </a:p>
          <a:p>
            <a:r>
              <a:rPr lang="en-US" dirty="0" smtClean="0"/>
              <a:t>6885 words from 8221 lemmas</a:t>
            </a:r>
          </a:p>
          <a:p>
            <a:pPr lvl="1"/>
            <a:r>
              <a:rPr lang="en-US" dirty="0" smtClean="0"/>
              <a:t>2718 positive</a:t>
            </a:r>
          </a:p>
          <a:p>
            <a:pPr lvl="1"/>
            <a:r>
              <a:rPr lang="en-US" dirty="0" smtClean="0"/>
              <a:t>4912 negative</a:t>
            </a:r>
          </a:p>
          <a:p>
            <a:r>
              <a:rPr lang="en-US" dirty="0" smtClean="0"/>
              <a:t>Each word annotated for intensity (strong, weak)</a:t>
            </a:r>
          </a:p>
          <a:p>
            <a:r>
              <a:rPr lang="en-US" dirty="0" smtClean="0"/>
              <a:t>GNU GPL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971550"/>
            <a:ext cx="7241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solidFill>
                  <a:srgbClr val="28817A"/>
                </a:solidFill>
              </a:rPr>
              <a:t>Theresa</a:t>
            </a:r>
            <a:r>
              <a:rPr lang="pl-PL" sz="1200" dirty="0">
                <a:solidFill>
                  <a:srgbClr val="28817A"/>
                </a:solidFill>
              </a:rPr>
              <a:t> Wilson, </a:t>
            </a:r>
            <a:r>
              <a:rPr lang="pl-PL" sz="1200" dirty="0" err="1">
                <a:solidFill>
                  <a:srgbClr val="28817A"/>
                </a:solidFill>
              </a:rPr>
              <a:t>Janyce</a:t>
            </a:r>
            <a:r>
              <a:rPr lang="pl-PL" sz="1200" dirty="0">
                <a:solidFill>
                  <a:srgbClr val="28817A"/>
                </a:solidFill>
              </a:rPr>
              <a:t> </a:t>
            </a:r>
            <a:r>
              <a:rPr lang="pl-PL" sz="1200" dirty="0" err="1">
                <a:solidFill>
                  <a:srgbClr val="28817A"/>
                </a:solidFill>
              </a:rPr>
              <a:t>Wiebe</a:t>
            </a:r>
            <a:r>
              <a:rPr lang="pl-PL" sz="1200" dirty="0">
                <a:solidFill>
                  <a:srgbClr val="28817A"/>
                </a:solidFill>
              </a:rPr>
              <a:t>, and Paul Hoffmann (2005). </a:t>
            </a:r>
            <a:r>
              <a:rPr lang="pl-PL" sz="1200" dirty="0" err="1">
                <a:solidFill>
                  <a:srgbClr val="28817A"/>
                </a:solidFill>
              </a:rPr>
              <a:t>Recognizing</a:t>
            </a:r>
            <a:r>
              <a:rPr lang="pl-PL" sz="1200" dirty="0">
                <a:solidFill>
                  <a:srgbClr val="28817A"/>
                </a:solidFill>
              </a:rPr>
              <a:t> </a:t>
            </a:r>
            <a:r>
              <a:rPr lang="pl-PL" sz="1200" dirty="0" err="1">
                <a:solidFill>
                  <a:srgbClr val="28817A"/>
                </a:solidFill>
              </a:rPr>
              <a:t>Contextual</a:t>
            </a:r>
            <a:r>
              <a:rPr lang="pl-PL" sz="1200" dirty="0">
                <a:solidFill>
                  <a:srgbClr val="28817A"/>
                </a:solidFill>
              </a:rPr>
              <a:t> </a:t>
            </a:r>
            <a:r>
              <a:rPr lang="pl-PL" sz="1200" dirty="0" err="1">
                <a:solidFill>
                  <a:srgbClr val="28817A"/>
                </a:solidFill>
              </a:rPr>
              <a:t>Polarity</a:t>
            </a:r>
            <a:r>
              <a:rPr lang="pl-PL" sz="1200" dirty="0">
                <a:solidFill>
                  <a:srgbClr val="28817A"/>
                </a:solidFill>
              </a:rPr>
              <a:t> in </a:t>
            </a:r>
          </a:p>
          <a:p>
            <a:r>
              <a:rPr lang="pl-PL" sz="1200" dirty="0" err="1">
                <a:solidFill>
                  <a:srgbClr val="28817A"/>
                </a:solidFill>
              </a:rPr>
              <a:t>Phrase</a:t>
            </a:r>
            <a:r>
              <a:rPr lang="pl-PL" sz="1200" dirty="0">
                <a:solidFill>
                  <a:srgbClr val="28817A"/>
                </a:solidFill>
              </a:rPr>
              <a:t>-Level </a:t>
            </a:r>
            <a:r>
              <a:rPr lang="pl-PL" sz="1200" dirty="0" err="1">
                <a:solidFill>
                  <a:srgbClr val="28817A"/>
                </a:solidFill>
              </a:rPr>
              <a:t>Sentiment</a:t>
            </a:r>
            <a:r>
              <a:rPr lang="pl-PL" sz="1200" dirty="0">
                <a:solidFill>
                  <a:srgbClr val="28817A"/>
                </a:solidFill>
              </a:rPr>
              <a:t> Analysis. Proc. of HLT-EMNLP-2005</a:t>
            </a:r>
            <a:r>
              <a:rPr lang="pl-PL" sz="1200" dirty="0" smtClean="0">
                <a:solidFill>
                  <a:srgbClr val="28817A"/>
                </a:solidFill>
              </a:rPr>
              <a:t>.</a:t>
            </a:r>
          </a:p>
          <a:p>
            <a:endParaRPr lang="pl-PL" sz="1200" dirty="0">
              <a:solidFill>
                <a:srgbClr val="28817A"/>
              </a:solidFill>
            </a:endParaRPr>
          </a:p>
          <a:p>
            <a:r>
              <a:rPr lang="en-US" sz="1200" dirty="0" err="1">
                <a:solidFill>
                  <a:srgbClr val="28817A"/>
                </a:solidFill>
              </a:rPr>
              <a:t>Riloff</a:t>
            </a:r>
            <a:r>
              <a:rPr lang="en-US" sz="1200" dirty="0">
                <a:solidFill>
                  <a:srgbClr val="28817A"/>
                </a:solidFill>
              </a:rPr>
              <a:t> and </a:t>
            </a:r>
            <a:r>
              <a:rPr lang="en-US" sz="1200" dirty="0" err="1">
                <a:solidFill>
                  <a:srgbClr val="28817A"/>
                </a:solidFill>
              </a:rPr>
              <a:t>Wiebe</a:t>
            </a:r>
            <a:r>
              <a:rPr lang="en-US" sz="1200" dirty="0">
                <a:solidFill>
                  <a:srgbClr val="28817A"/>
                </a:solidFill>
              </a:rPr>
              <a:t> (2003). Learning extraction patterns for subjective expressions. EMNLP-2003.</a:t>
            </a: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0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 Liu Opinion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8350"/>
            <a:ext cx="8534400" cy="33337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Bing Liu's Page on Opinion Mining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http://www.cs.uic.edu/~liub/FBS/opinion-lexicon-</a:t>
            </a:r>
            <a:r>
              <a:rPr lang="en-US" dirty="0" smtClean="0">
                <a:hlinkClick r:id="rId3"/>
              </a:rPr>
              <a:t>English.rar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6786 words</a:t>
            </a:r>
            <a:endParaRPr lang="en-US" sz="2800" dirty="0"/>
          </a:p>
          <a:p>
            <a:pPr lvl="1"/>
            <a:r>
              <a:rPr lang="en-US" sz="2400" dirty="0" smtClean="0"/>
              <a:t>2006 positive</a:t>
            </a:r>
          </a:p>
          <a:p>
            <a:pPr lvl="1"/>
            <a:r>
              <a:rPr lang="en-US" sz="2400" dirty="0" smtClean="0"/>
              <a:t>4783 negative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9295" y="1123950"/>
            <a:ext cx="766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28817A"/>
                </a:solidFill>
                <a:latin typeface="+mn-lt"/>
              </a:rPr>
              <a:t>Minqing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Hu and Bing Liu.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Mining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and Summarizing Customer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Reviews. ACM SIGKDD-2004.</a:t>
            </a:r>
            <a:endParaRPr lang="en-US" sz="1600" dirty="0">
              <a:solidFill>
                <a:srgbClr val="2881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0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0"/>
            <a:ext cx="7772400" cy="857250"/>
          </a:xfrm>
        </p:spPr>
        <p:txBody>
          <a:bodyPr/>
          <a:lstStyle/>
          <a:p>
            <a:r>
              <a:rPr lang="en-US" dirty="0" err="1" smtClean="0"/>
              <a:t>SentiWordNet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819150"/>
            <a:ext cx="7924800" cy="3429000"/>
          </a:xfrm>
        </p:spPr>
        <p:txBody>
          <a:bodyPr/>
          <a:lstStyle/>
          <a:p>
            <a:pPr marL="457200" lvl="1" indent="0">
              <a:buNone/>
            </a:pPr>
            <a:r>
              <a:rPr lang="it-IT" sz="1600" dirty="0">
                <a:solidFill>
                  <a:srgbClr val="28817A"/>
                </a:solidFill>
              </a:rPr>
              <a:t>Stefano </a:t>
            </a:r>
            <a:r>
              <a:rPr lang="it-IT" sz="1600" dirty="0" err="1">
                <a:solidFill>
                  <a:srgbClr val="28817A"/>
                </a:solidFill>
              </a:rPr>
              <a:t>Baccianella</a:t>
            </a:r>
            <a:r>
              <a:rPr lang="it-IT" sz="1600" dirty="0">
                <a:solidFill>
                  <a:srgbClr val="28817A"/>
                </a:solidFill>
              </a:rPr>
              <a:t>, Andrea Esuli, and Fabrizio Sebastiani. </a:t>
            </a:r>
            <a:r>
              <a:rPr lang="it-IT" sz="1600" dirty="0" smtClean="0">
                <a:solidFill>
                  <a:srgbClr val="28817A"/>
                </a:solidFill>
              </a:rPr>
              <a:t>2010 SENTIWORDNET </a:t>
            </a:r>
            <a:r>
              <a:rPr lang="it-IT" sz="1600" dirty="0">
                <a:solidFill>
                  <a:srgbClr val="28817A"/>
                </a:solidFill>
              </a:rPr>
              <a:t>3.0: An </a:t>
            </a:r>
            <a:r>
              <a:rPr lang="it-IT" sz="1600" dirty="0" err="1">
                <a:solidFill>
                  <a:srgbClr val="28817A"/>
                </a:solidFill>
              </a:rPr>
              <a:t>Enhanced</a:t>
            </a:r>
            <a:r>
              <a:rPr lang="it-IT" sz="1600" dirty="0">
                <a:solidFill>
                  <a:srgbClr val="28817A"/>
                </a:solidFill>
              </a:rPr>
              <a:t> </a:t>
            </a:r>
            <a:r>
              <a:rPr lang="it-IT" sz="1600" dirty="0" err="1">
                <a:solidFill>
                  <a:srgbClr val="28817A"/>
                </a:solidFill>
              </a:rPr>
              <a:t>Lexical</a:t>
            </a:r>
            <a:r>
              <a:rPr lang="it-IT" sz="1600" dirty="0">
                <a:solidFill>
                  <a:srgbClr val="28817A"/>
                </a:solidFill>
              </a:rPr>
              <a:t> </a:t>
            </a:r>
            <a:r>
              <a:rPr lang="it-IT" sz="1600" dirty="0" smtClean="0">
                <a:solidFill>
                  <a:srgbClr val="28817A"/>
                </a:solidFill>
              </a:rPr>
              <a:t>Resource for </a:t>
            </a:r>
            <a:r>
              <a:rPr lang="it-IT" sz="1600" dirty="0" err="1">
                <a:solidFill>
                  <a:srgbClr val="28817A"/>
                </a:solidFill>
              </a:rPr>
              <a:t>Sentiment</a:t>
            </a:r>
            <a:r>
              <a:rPr lang="it-IT" sz="1600" dirty="0">
                <a:solidFill>
                  <a:srgbClr val="28817A"/>
                </a:solidFill>
              </a:rPr>
              <a:t> Analysis and Opinion </a:t>
            </a:r>
            <a:r>
              <a:rPr lang="it-IT" sz="1600" dirty="0" err="1">
                <a:solidFill>
                  <a:srgbClr val="28817A"/>
                </a:solidFill>
              </a:rPr>
              <a:t>Mining</a:t>
            </a:r>
            <a:r>
              <a:rPr lang="it-IT" sz="1600" dirty="0">
                <a:solidFill>
                  <a:srgbClr val="28817A"/>
                </a:solidFill>
              </a:rPr>
              <a:t>. </a:t>
            </a:r>
            <a:r>
              <a:rPr lang="it-IT" sz="1600" dirty="0" smtClean="0">
                <a:solidFill>
                  <a:srgbClr val="28817A"/>
                </a:solidFill>
              </a:rPr>
              <a:t>LREC-2010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sz="2400" dirty="0"/>
              <a:t>Home page: </a:t>
            </a:r>
            <a:r>
              <a:rPr lang="pl-PL" dirty="0">
                <a:hlinkClick r:id="rId2"/>
              </a:rPr>
              <a:t>http://sentiwordnet.isti.cnr.it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342900" lvl="1" indent="-342900">
              <a:buClr>
                <a:srgbClr val="CC0000"/>
              </a:buClr>
            </a:pPr>
            <a:r>
              <a:rPr lang="en-US" dirty="0" smtClean="0"/>
              <a:t>All </a:t>
            </a:r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err="1"/>
              <a:t>synsets</a:t>
            </a:r>
            <a:r>
              <a:rPr lang="en-US" dirty="0"/>
              <a:t> </a:t>
            </a:r>
            <a:r>
              <a:rPr lang="en-US" dirty="0" smtClean="0"/>
              <a:t>automatically annotated for degrees </a:t>
            </a:r>
            <a:r>
              <a:rPr lang="en-US" dirty="0"/>
              <a:t>of positivity</a:t>
            </a:r>
            <a:r>
              <a:rPr lang="en-US" dirty="0" smtClean="0"/>
              <a:t>, negativity, and neutrality/objectiveness</a:t>
            </a:r>
          </a:p>
          <a:p>
            <a:pPr marL="342900" lvl="1" indent="-342900">
              <a:buClr>
                <a:srgbClr val="CC0000"/>
              </a:buClr>
            </a:pPr>
            <a:r>
              <a:rPr lang="en-US" dirty="0" smtClean="0"/>
              <a:t> </a:t>
            </a:r>
            <a:r>
              <a:rPr lang="en-US" dirty="0"/>
              <a:t>[estimable(J,3)</a:t>
            </a:r>
            <a:r>
              <a:rPr lang="en-US" dirty="0" smtClean="0"/>
              <a:t>] “</a:t>
            </a:r>
            <a:r>
              <a:rPr lang="en-US" dirty="0"/>
              <a:t>may be computed or estimated” </a:t>
            </a:r>
          </a:p>
          <a:p>
            <a:pPr marL="0" lvl="1" indent="0">
              <a:buClr>
                <a:srgbClr val="CC0000"/>
              </a:buClr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Pos</a:t>
            </a:r>
            <a:r>
              <a:rPr lang="en-US" dirty="0" smtClean="0">
                <a:latin typeface="Courier"/>
                <a:cs typeface="Courier"/>
              </a:rPr>
              <a:t>  0   </a:t>
            </a:r>
            <a:r>
              <a:rPr lang="en-US" dirty="0" err="1" smtClean="0">
                <a:latin typeface="Courier"/>
                <a:cs typeface="Courier"/>
              </a:rPr>
              <a:t>Neg</a:t>
            </a:r>
            <a:r>
              <a:rPr lang="en-US" dirty="0" smtClean="0">
                <a:latin typeface="Courier"/>
                <a:cs typeface="Courier"/>
              </a:rPr>
              <a:t> 0   </a:t>
            </a:r>
            <a:r>
              <a:rPr lang="en-US" dirty="0" err="1" smtClean="0">
                <a:latin typeface="Courier"/>
                <a:cs typeface="Courier"/>
              </a:rPr>
              <a:t>Obj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1 </a:t>
            </a:r>
            <a:endParaRPr lang="en-US" dirty="0" smtClean="0">
              <a:latin typeface="Courier"/>
              <a:cs typeface="Courier"/>
            </a:endParaRPr>
          </a:p>
          <a:p>
            <a:pPr marL="342900" lvl="1" indent="-342900">
              <a:buClr>
                <a:srgbClr val="CC0000"/>
              </a:buClr>
            </a:pPr>
            <a:r>
              <a:rPr lang="en-US" dirty="0" smtClean="0"/>
              <a:t>[</a:t>
            </a:r>
            <a:r>
              <a:rPr lang="en-US" dirty="0"/>
              <a:t>estimable(J,1)] </a:t>
            </a:r>
            <a:r>
              <a:rPr lang="en-US" dirty="0" smtClean="0"/>
              <a:t>“</a:t>
            </a:r>
            <a:r>
              <a:rPr lang="en-US" dirty="0"/>
              <a:t>deserving of respect or high regard</a:t>
            </a:r>
            <a:r>
              <a:rPr lang="en-US" dirty="0" smtClean="0"/>
              <a:t>” </a:t>
            </a:r>
          </a:p>
          <a:p>
            <a:pPr marL="0" lvl="1" indent="0">
              <a:buClr>
                <a:srgbClr val="CC0000"/>
              </a:buClr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Pos</a:t>
            </a:r>
            <a:r>
              <a:rPr lang="en-US" dirty="0" smtClean="0">
                <a:latin typeface="Courier"/>
                <a:cs typeface="Courier"/>
              </a:rPr>
              <a:t> .75  </a:t>
            </a:r>
            <a:r>
              <a:rPr lang="en-US" dirty="0" err="1" smtClean="0">
                <a:latin typeface="Courier"/>
                <a:cs typeface="Courier"/>
              </a:rPr>
              <a:t>Neg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0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Obj</a:t>
            </a:r>
            <a:r>
              <a:rPr lang="en-US" dirty="0">
                <a:latin typeface="Courier"/>
                <a:cs typeface="Courier"/>
              </a:rPr>
              <a:t> .25 </a:t>
            </a:r>
          </a:p>
          <a:p>
            <a:pPr marL="342900" lvl="1" indent="-342900">
              <a:buClr>
                <a:srgbClr val="CC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36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Other Affective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07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9"/>
            <a:ext cx="7696200" cy="308371"/>
          </a:xfrm>
        </p:spPr>
        <p:txBody>
          <a:bodyPr/>
          <a:lstStyle/>
          <a:p>
            <a:r>
              <a:rPr lang="en-US" dirty="0" smtClean="0"/>
              <a:t>Scherer’s typology of affective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7630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Emotion</a:t>
            </a:r>
            <a:r>
              <a:rPr lang="en-US" sz="1800" dirty="0"/>
              <a:t>: relatively brief episode of synchronized response of all or most organismic subsystems in response to the evaluation of an </a:t>
            </a:r>
            <a:r>
              <a:rPr lang="en-US" sz="1800" dirty="0" smtClean="0"/>
              <a:t>event </a:t>
            </a:r>
            <a:r>
              <a:rPr lang="en-US" sz="1800" dirty="0"/>
              <a:t>as being of major significance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angry, sad, joyful, fearful, ashamed, proud, desperate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Mood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diffuse affect state …change in subjective feeling, of low intensity but relatively long duration, often without apparent cause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cheerful, gloomy, irritable, listless, depressed, buoyant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Interpersonal stance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affective stance taken toward another person in a specific interaction, coloring the interpersonal exchange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distant, cold, warm, supportive, contemptuous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Attitudes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relatively enduring, affectively colored beliefs, preferences predispositions towards objects or persons 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liking, loving, hating, valuing, desiring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Personality traits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emotionally laden, stable personality dispositions and behavior tendencies, typical for a person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nervous, anxious, reckless, morose, hostile, envious, jealous</a:t>
            </a:r>
          </a:p>
        </p:txBody>
      </p:sp>
    </p:spTree>
    <p:extLst>
      <p:ext uri="{BB962C8B-B14F-4D97-AF65-F5344CB8AC3E}">
        <p14:creationId xmlns:p14="http://schemas.microsoft.com/office/powerpoint/2010/main" val="17785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families of theories of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basic emotions</a:t>
            </a:r>
          </a:p>
          <a:p>
            <a:pPr lvl="1"/>
            <a:r>
              <a:rPr lang="en-US" dirty="0" smtClean="0"/>
              <a:t>A finite list of 6 or 8, from which others are generated</a:t>
            </a:r>
          </a:p>
          <a:p>
            <a:r>
              <a:rPr lang="en-US" dirty="0" smtClean="0"/>
              <a:t>Dimensions of emotion</a:t>
            </a:r>
          </a:p>
          <a:p>
            <a:pPr lvl="1"/>
            <a:r>
              <a:rPr lang="en-US" dirty="0" smtClean="0"/>
              <a:t>Valence (positive negative)</a:t>
            </a:r>
          </a:p>
          <a:p>
            <a:pPr lvl="1"/>
            <a:r>
              <a:rPr lang="en-US" dirty="0" smtClean="0"/>
              <a:t>Arousal (strong, weak)</a:t>
            </a:r>
          </a:p>
          <a:p>
            <a:pPr lvl="1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MyersPsy8e_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809" y="1352550"/>
            <a:ext cx="6173391" cy="372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Rot="1" noChangeArrowheads="1"/>
          </p:cNvSpPr>
          <p:nvPr/>
        </p:nvSpPr>
        <p:spPr bwMode="auto">
          <a:xfrm>
            <a:off x="762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rgbClr val="660033"/>
                </a:solidFill>
                <a:latin typeface="+mj-lt"/>
                <a:ea typeface="Verdana" charset="0"/>
                <a:cs typeface="Verdana" charset="0"/>
              </a:rPr>
              <a:t>Ekman’s 6 basic </a:t>
            </a:r>
            <a:r>
              <a:rPr lang="en-US" sz="4000" b="1" dirty="0" smtClean="0">
                <a:solidFill>
                  <a:srgbClr val="660033"/>
                </a:solidFill>
                <a:latin typeface="+mj-lt"/>
                <a:ea typeface="Verdana" charset="0"/>
                <a:cs typeface="Verdana" charset="0"/>
              </a:rPr>
              <a:t>emotions:</a:t>
            </a:r>
            <a:endParaRPr lang="en-US" sz="4000" b="1" dirty="0">
              <a:solidFill>
                <a:srgbClr val="660033"/>
              </a:solidFill>
              <a:latin typeface="+mj-lt"/>
              <a:ea typeface="Verdana" charset="0"/>
              <a:cs typeface="Verdana" charset="0"/>
            </a:endParaRPr>
          </a:p>
          <a:p>
            <a:pPr marL="0" lvl="2" algn="ctr"/>
            <a:r>
              <a:rPr lang="en-GB" sz="3200" b="1" dirty="0">
                <a:solidFill>
                  <a:srgbClr val="660033"/>
                </a:solidFill>
                <a:latin typeface="+mj-lt"/>
                <a:ea typeface="Verdana" charset="0"/>
                <a:cs typeface="Verdana" charset="0"/>
              </a:rPr>
              <a:t>Surprise, happiness, anger, fear, disgust, </a:t>
            </a:r>
            <a:r>
              <a:rPr lang="en-GB" sz="3200" b="1" dirty="0" smtClean="0">
                <a:solidFill>
                  <a:srgbClr val="660033"/>
                </a:solidFill>
                <a:latin typeface="+mj-lt"/>
                <a:ea typeface="Verdana" charset="0"/>
                <a:cs typeface="Verdana" charset="0"/>
              </a:rPr>
              <a:t>sadness</a:t>
            </a:r>
            <a:endParaRPr lang="en-GB" sz="3200" b="1" dirty="0">
              <a:solidFill>
                <a:srgbClr val="660033"/>
              </a:solidFill>
              <a:latin typeface="+mj-lt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E5E2-1321-4548-96C8-615581C5A8C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66"/>
            <a:ext cx="9144000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97454"/>
            <a:ext cx="8610600" cy="513436"/>
          </a:xfrm>
        </p:spPr>
        <p:txBody>
          <a:bodyPr/>
          <a:lstStyle/>
          <a:p>
            <a:r>
              <a:rPr lang="en-US" smtClean="0"/>
              <a:t>Valence/Arousal Dimensions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742950"/>
            <a:ext cx="8915400" cy="28968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High arousal, low pleasure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113AFF"/>
                </a:solidFill>
              </a:rPr>
              <a:t>High arousal, high pleasure</a:t>
            </a:r>
          </a:p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b="1" i="1" dirty="0" smtClean="0">
                <a:solidFill>
                  <a:srgbClr val="FF0000"/>
                </a:solidFill>
              </a:rPr>
              <a:t>anger</a:t>
            </a:r>
            <a:r>
              <a:rPr lang="en-US" dirty="0" smtClean="0"/>
              <a:t>                                                   </a:t>
            </a:r>
            <a:r>
              <a:rPr lang="en-US" b="1" i="1" dirty="0" smtClean="0">
                <a:solidFill>
                  <a:srgbClr val="113AFF"/>
                </a:solidFill>
              </a:rPr>
              <a:t>excitement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Low arousal, low pleasure                      </a:t>
            </a:r>
            <a:r>
              <a:rPr lang="en-US" dirty="0" smtClean="0">
                <a:solidFill>
                  <a:srgbClr val="00B050"/>
                </a:solidFill>
              </a:rPr>
              <a:t>Low arousal, high pleasure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sadness</a:t>
            </a:r>
            <a:r>
              <a:rPr lang="en-US" dirty="0" smtClean="0"/>
              <a:t>                                                 </a:t>
            </a:r>
            <a:r>
              <a:rPr lang="en-US" b="1" i="1" dirty="0" smtClean="0">
                <a:solidFill>
                  <a:srgbClr val="00B050"/>
                </a:solidFill>
              </a:rPr>
              <a:t>relaxation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1334429" y="3116986"/>
            <a:ext cx="7151462" cy="67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 flipV="1">
            <a:off x="4602388" y="971550"/>
            <a:ext cx="0" cy="3698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914900" y="9901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879266" y="1974841"/>
            <a:ext cx="109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arousal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2209" y="3078183"/>
            <a:ext cx="113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valence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1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209551"/>
            <a:ext cx="6591300" cy="533400"/>
          </a:xfrm>
        </p:spPr>
        <p:txBody>
          <a:bodyPr/>
          <a:lstStyle/>
          <a:p>
            <a:r>
              <a:rPr lang="en-US" dirty="0" smtClean="0"/>
              <a:t>Why compute affective meaning?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895350"/>
            <a:ext cx="8610600" cy="3429000"/>
          </a:xfrm>
        </p:spPr>
        <p:txBody>
          <a:bodyPr/>
          <a:lstStyle/>
          <a:p>
            <a:r>
              <a:rPr lang="en-US" dirty="0" smtClean="0"/>
              <a:t>Detecting:</a:t>
            </a:r>
          </a:p>
          <a:p>
            <a:pPr lvl="1"/>
            <a:r>
              <a:rPr lang="en-US" dirty="0" smtClean="0"/>
              <a:t>sentiment </a:t>
            </a:r>
            <a:r>
              <a:rPr lang="en-US" dirty="0"/>
              <a:t>towards politicians, products, </a:t>
            </a:r>
            <a:r>
              <a:rPr lang="en-US" dirty="0" smtClean="0"/>
              <a:t>countries, ideas</a:t>
            </a:r>
          </a:p>
          <a:p>
            <a:pPr lvl="1"/>
            <a:r>
              <a:rPr lang="en-US" dirty="0" smtClean="0"/>
              <a:t>frustration of callers to a help line</a:t>
            </a:r>
          </a:p>
          <a:p>
            <a:pPr lvl="1"/>
            <a:r>
              <a:rPr lang="en-US" dirty="0" smtClean="0"/>
              <a:t>stress in drivers or pilots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epression and other medical conditions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onfusion in students talking to e-tutors</a:t>
            </a:r>
          </a:p>
          <a:p>
            <a:pPr lvl="1"/>
            <a:r>
              <a:rPr lang="en-US" dirty="0" smtClean="0"/>
              <a:t>emotions in novels (e.g., for studying groups that are feared over time)</a:t>
            </a:r>
          </a:p>
          <a:p>
            <a:r>
              <a:rPr lang="en-US" dirty="0" smtClean="0"/>
              <a:t>Could we generate:</a:t>
            </a:r>
          </a:p>
          <a:p>
            <a:pPr lvl="1"/>
            <a:r>
              <a:rPr lang="en-US" dirty="0" smtClean="0"/>
              <a:t>emotions or moods for literacy tutors in the children’s storybook domain</a:t>
            </a:r>
          </a:p>
          <a:p>
            <a:pPr lvl="1"/>
            <a:r>
              <a:rPr lang="en-US" dirty="0" smtClean="0"/>
              <a:t>emotions or moods for computer games</a:t>
            </a:r>
          </a:p>
          <a:p>
            <a:pPr lvl="1"/>
            <a:r>
              <a:rPr lang="en-US" dirty="0" smtClean="0"/>
              <a:t>personalities for dialogue systems to match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05000" y="209550"/>
            <a:ext cx="5334000" cy="651271"/>
          </a:xfrm>
        </p:spPr>
        <p:txBody>
          <a:bodyPr/>
          <a:lstStyle/>
          <a:p>
            <a:r>
              <a:rPr lang="en-US" dirty="0" smtClean="0"/>
              <a:t>Atomic units vs. Dimensions</a:t>
            </a: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36220" y="1352550"/>
            <a:ext cx="4488180" cy="3429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Distinctive</a:t>
            </a:r>
            <a:endParaRPr lang="en-US" dirty="0" smtClean="0"/>
          </a:p>
          <a:p>
            <a:r>
              <a:rPr lang="en-US" dirty="0" smtClean="0"/>
              <a:t>Emotions are units.</a:t>
            </a:r>
          </a:p>
          <a:p>
            <a:r>
              <a:rPr lang="en-US" dirty="0" smtClean="0"/>
              <a:t>Limited number of basic emotions.	</a:t>
            </a:r>
          </a:p>
          <a:p>
            <a:r>
              <a:rPr lang="en-US" dirty="0" smtClean="0"/>
              <a:t>Basic emotions are innate and universal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89088" y="1352550"/>
            <a:ext cx="4300538" cy="3429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Dimensional</a:t>
            </a:r>
            <a:endParaRPr lang="en-US" dirty="0" smtClean="0"/>
          </a:p>
          <a:p>
            <a:r>
              <a:rPr lang="en-US" dirty="0" smtClean="0"/>
              <a:t>Emotions are dimensions.</a:t>
            </a:r>
          </a:p>
          <a:p>
            <a:r>
              <a:rPr lang="en-US" dirty="0" smtClean="0"/>
              <a:t>Limited # of labels but unlimited number of emotions.</a:t>
            </a:r>
          </a:p>
          <a:p>
            <a:r>
              <a:rPr lang="en-US" dirty="0" smtClean="0"/>
              <a:t>Emotions are culturally learned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82754" y="4823996"/>
            <a:ext cx="2708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libri" charset="0"/>
                <a:ea typeface="Calibri" charset="0"/>
                <a:cs typeface="Calibri" charset="0"/>
              </a:rPr>
              <a:t>Adapted from Julia </a:t>
            </a:r>
            <a:r>
              <a:rPr lang="en-US" sz="1600" i="1" dirty="0" err="1">
                <a:latin typeface="Calibri" charset="0"/>
                <a:ea typeface="Calibri" charset="0"/>
                <a:cs typeface="Calibri" charset="0"/>
              </a:rPr>
              <a:t>Braverman</a:t>
            </a:r>
            <a:endParaRPr lang="en-US" sz="1600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750"/>
            <a:ext cx="7467600" cy="742950"/>
          </a:xfrm>
        </p:spPr>
        <p:txBody>
          <a:bodyPr/>
          <a:lstStyle/>
          <a:p>
            <a:r>
              <a:rPr lang="en-US" dirty="0" smtClean="0"/>
              <a:t>One emotion lexicon from each paradigm!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8 basic emotions:</a:t>
            </a:r>
          </a:p>
          <a:p>
            <a:pPr lvl="1"/>
            <a:r>
              <a:rPr lang="en-US" dirty="0" smtClean="0"/>
              <a:t>NRC </a:t>
            </a:r>
            <a:r>
              <a:rPr lang="en-US" dirty="0"/>
              <a:t>Word-Emotion Association </a:t>
            </a:r>
            <a:r>
              <a:rPr lang="en-US" dirty="0" smtClean="0"/>
              <a:t>Lexicon (Mohammad and </a:t>
            </a:r>
            <a:r>
              <a:rPr lang="en-US" dirty="0" err="1" smtClean="0"/>
              <a:t>Turney</a:t>
            </a:r>
            <a:r>
              <a:rPr lang="en-US" dirty="0" smtClean="0"/>
              <a:t> 2011)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Dimensions of valence/arousal/dominance</a:t>
            </a:r>
          </a:p>
          <a:p>
            <a:pPr lvl="1"/>
            <a:r>
              <a:rPr lang="en-US" dirty="0" err="1" smtClean="0"/>
              <a:t>Warriner</a:t>
            </a:r>
            <a:r>
              <a:rPr lang="en-US" dirty="0"/>
              <a:t>, A. B., </a:t>
            </a:r>
            <a:r>
              <a:rPr lang="en-US" b="1" dirty="0" err="1"/>
              <a:t>Kuperman</a:t>
            </a:r>
            <a:r>
              <a:rPr lang="en-US" dirty="0"/>
              <a:t>, V., and </a:t>
            </a:r>
            <a:r>
              <a:rPr lang="en-US" dirty="0" err="1"/>
              <a:t>Brysbaert</a:t>
            </a:r>
            <a:r>
              <a:rPr lang="en-US" dirty="0"/>
              <a:t>, M. (2013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Both built using Amazon Mechanical Turk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8" y="78343"/>
            <a:ext cx="8229600" cy="4146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468" y="4326772"/>
            <a:ext cx="7620000" cy="190500"/>
          </a:xfrm>
          <a:prstGeom prst="rect">
            <a:avLst/>
          </a:prstGeom>
        </p:spPr>
        <p:txBody>
          <a:bodyPr/>
          <a:lstStyle/>
          <a:p>
            <a:r>
              <a:rPr lang="en-US" sz="1100" dirty="0" smtClean="0">
                <a:solidFill>
                  <a:srgbClr val="FF0000"/>
                </a:solidFill>
                <a:latin typeface="Arial"/>
              </a:rPr>
              <a:t>An </a:t>
            </a:r>
            <a:r>
              <a:rPr lang="en-US" sz="1100" b="1" dirty="0" smtClean="0">
                <a:solidFill>
                  <a:srgbClr val="FF0000"/>
                </a:solidFill>
                <a:latin typeface="Arial"/>
              </a:rPr>
              <a:t>atomic unit </a:t>
            </a:r>
            <a:r>
              <a:rPr lang="en-US" sz="1100" dirty="0" smtClean="0">
                <a:solidFill>
                  <a:srgbClr val="FF0000"/>
                </a:solidFill>
                <a:latin typeface="Arial"/>
              </a:rPr>
              <a:t>but  </a:t>
            </a:r>
            <a:r>
              <a:rPr lang="en-US" sz="1100" b="1" dirty="0" smtClean="0">
                <a:solidFill>
                  <a:srgbClr val="FF0000"/>
                </a:solidFill>
                <a:latin typeface="Arial"/>
              </a:rPr>
              <a:t>non-lexicon</a:t>
            </a:r>
            <a:r>
              <a:rPr lang="en-US" sz="1100" dirty="0" smtClean="0">
                <a:solidFill>
                  <a:srgbClr val="FF0000"/>
                </a:solidFill>
                <a:latin typeface="Arial"/>
              </a:rPr>
              <a:t> approach</a:t>
            </a:r>
            <a:r>
              <a:rPr lang="en-US" sz="1100" dirty="0" smtClean="0">
                <a:latin typeface="Arial"/>
              </a:rPr>
              <a:t>: </a:t>
            </a:r>
            <a:br>
              <a:rPr lang="en-US" sz="1100" dirty="0" smtClean="0">
                <a:latin typeface="Arial"/>
              </a:rPr>
            </a:br>
            <a:r>
              <a:rPr lang="en-US" sz="1000" dirty="0" smtClean="0">
                <a:latin typeface="Arial"/>
              </a:rPr>
              <a:t>Kate </a:t>
            </a:r>
            <a:r>
              <a:rPr lang="en-US" sz="1000" dirty="0">
                <a:latin typeface="Arial"/>
              </a:rPr>
              <a:t>Forbes-Riley,  Diane </a:t>
            </a:r>
            <a:r>
              <a:rPr lang="en-US" sz="1000" dirty="0" err="1">
                <a:latin typeface="Arial"/>
              </a:rPr>
              <a:t>Litman</a:t>
            </a:r>
            <a:endParaRPr lang="en-US" sz="1000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468" y="4690032"/>
            <a:ext cx="7620000" cy="190500"/>
          </a:xfrm>
          <a:prstGeom prst="rect">
            <a:avLst/>
          </a:prstGeom>
        </p:spPr>
        <p:txBody>
          <a:bodyPr/>
          <a:lstStyle/>
          <a:p>
            <a:r>
              <a:rPr lang="en-US" sz="1000" b="1" i="0" baseline="0" dirty="0" smtClean="0">
                <a:latin typeface="Arial"/>
              </a:rPr>
              <a:t>Benefits </a:t>
            </a:r>
            <a:r>
              <a:rPr lang="en-US" sz="1000" b="1" i="0" baseline="0" dirty="0">
                <a:latin typeface="Arial"/>
              </a:rPr>
              <a:t>and challenges of real-time </a:t>
            </a:r>
            <a:r>
              <a:rPr lang="en-US" sz="1000" b="1" i="0" baseline="0" dirty="0">
                <a:solidFill>
                  <a:srgbClr val="FF0000"/>
                </a:solidFill>
                <a:latin typeface="Arial"/>
              </a:rPr>
              <a:t>uncertainty detection </a:t>
            </a:r>
            <a:r>
              <a:rPr lang="en-US" sz="1000" b="1" i="0" baseline="0" dirty="0">
                <a:latin typeface="Arial"/>
              </a:rPr>
              <a:t>and adaptation in a spoken dialogue computer tutor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468" y="4869141"/>
            <a:ext cx="7620000" cy="1905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Speech Communication, Volume 53, Issues 9–10, 2011, 1115–1136</a:t>
            </a:r>
          </a:p>
        </p:txBody>
      </p:sp>
    </p:spTree>
    <p:extLst>
      <p:ext uri="{BB962C8B-B14F-4D97-AF65-F5344CB8AC3E}">
        <p14:creationId xmlns:p14="http://schemas.microsoft.com/office/powerpoint/2010/main" val="32562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3350"/>
            <a:ext cx="7467600" cy="551377"/>
          </a:xfrm>
        </p:spPr>
        <p:txBody>
          <a:bodyPr/>
          <a:lstStyle/>
          <a:p>
            <a:r>
              <a:rPr lang="en-US" dirty="0"/>
              <a:t>NRC Word-Emotion Association Lexicon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53" y="684727"/>
            <a:ext cx="2103304" cy="43314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1509" y="684727"/>
            <a:ext cx="295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Mohammad and </a:t>
            </a:r>
            <a:r>
              <a:rPr lang="en-US" sz="1800" dirty="0" err="1" smtClean="0">
                <a:latin typeface="+mn-lt"/>
              </a:rPr>
              <a:t>Turney</a:t>
            </a:r>
            <a:r>
              <a:rPr lang="en-US" sz="1800" dirty="0" smtClean="0">
                <a:latin typeface="+mn-lt"/>
              </a:rPr>
              <a:t> 2011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226" y="1111627"/>
            <a:ext cx="608352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10,000 words chosen mainly from earlier lexicons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Labeled by Amazon Mechanical Turk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5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Turkers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per hit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Give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Turkers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an idea of the relevant sense of the word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Result: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anger   0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anticipation    0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disgust 0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fear    0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joy 1</a:t>
            </a:r>
          </a:p>
          <a:p>
            <a:pPr lvl="1"/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amazingly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sadness 0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surprise    1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trust 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0</a:t>
            </a:r>
          </a:p>
          <a:p>
            <a:pPr lvl="1"/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amazingly 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negative    0</a:t>
            </a:r>
          </a:p>
          <a:p>
            <a:pPr lvl="1"/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amazingly   positive  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1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56" y="0"/>
            <a:ext cx="2743200" cy="742950"/>
          </a:xfrm>
        </p:spPr>
        <p:txBody>
          <a:bodyPr/>
          <a:lstStyle/>
          <a:p>
            <a:r>
              <a:rPr lang="en-US" dirty="0" smtClean="0"/>
              <a:t>The AMT Hit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047750"/>
            <a:ext cx="4079875" cy="32595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00622"/>
            <a:ext cx="5003800" cy="472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04" y="1372678"/>
            <a:ext cx="4545112" cy="337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8976" y="47815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742950"/>
          </a:xfrm>
        </p:spPr>
        <p:txBody>
          <a:bodyPr/>
          <a:lstStyle/>
          <a:p>
            <a:r>
              <a:rPr lang="en-US" smtClean="0"/>
              <a:t>Lexicon of valence</a:t>
            </a:r>
            <a:r>
              <a:rPr lang="en-US" dirty="0" smtClean="0"/>
              <a:t>, arousal</a:t>
            </a:r>
            <a:r>
              <a:rPr lang="en-US" smtClean="0"/>
              <a:t>, and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err="1" smtClean="0"/>
              <a:t>Warriner</a:t>
            </a:r>
            <a:r>
              <a:rPr lang="en-US" sz="1600" dirty="0"/>
              <a:t>, A. B., </a:t>
            </a:r>
            <a:r>
              <a:rPr lang="en-US" sz="1600" b="1" dirty="0" err="1"/>
              <a:t>Kuperman</a:t>
            </a:r>
            <a:r>
              <a:rPr lang="en-US" sz="1600" dirty="0"/>
              <a:t>, V., and </a:t>
            </a:r>
            <a:r>
              <a:rPr lang="en-US" sz="1600" dirty="0" err="1"/>
              <a:t>Brysbaert</a:t>
            </a:r>
            <a:r>
              <a:rPr lang="en-US" sz="1600" dirty="0"/>
              <a:t>, M. </a:t>
            </a:r>
            <a:r>
              <a:rPr lang="en-US" sz="1600" dirty="0" smtClean="0"/>
              <a:t>(2013).</a:t>
            </a:r>
            <a:r>
              <a:rPr lang="en-US" sz="1600" dirty="0"/>
              <a:t> </a:t>
            </a:r>
            <a:r>
              <a:rPr lang="en-US" sz="1600" u="sng" dirty="0">
                <a:hlinkClick r:id="rId2"/>
              </a:rPr>
              <a:t>Norms of valence, arousal, and dominance for 13,915 English lemmas. </a:t>
            </a:r>
            <a:r>
              <a:rPr lang="en-US" sz="1600" i="1" u="sng" dirty="0">
                <a:hlinkClick r:id="rId2"/>
              </a:rPr>
              <a:t>Behavior Research </a:t>
            </a:r>
            <a:r>
              <a:rPr lang="en-US" sz="1600" i="1" u="sng" dirty="0" smtClean="0">
                <a:hlinkClick r:id="rId2"/>
              </a:rPr>
              <a:t>Methods 45, 1191-1207.</a:t>
            </a:r>
            <a:endParaRPr lang="en-US" sz="1600" u="sng" dirty="0">
              <a:hlinkClick r:id="rId2"/>
            </a:endParaRPr>
          </a:p>
          <a:p>
            <a:r>
              <a:rPr lang="en-US" sz="1600" u="sng" dirty="0">
                <a:hlinkClick r:id="rId3" invalidUrl="http://www.humanities.mcmaster.ca/~vickup/Warriner_et_al emot ratings.csv"/>
              </a:rPr>
              <a:t>Supplementary data: This work is licensed under a </a:t>
            </a:r>
            <a:r>
              <a:rPr lang="en-US" sz="1600" u="sng" dirty="0">
                <a:hlinkClick r:id="rId4"/>
              </a:rPr>
              <a:t>Creative Commons Attribution-NonCommercial-NoDerivs 3.0 Unported License</a:t>
            </a:r>
            <a:r>
              <a:rPr lang="en-US" sz="1600" u="sng" dirty="0" smtClean="0">
                <a:hlinkClick r:id="rId4"/>
              </a:rPr>
              <a:t>.</a:t>
            </a:r>
          </a:p>
          <a:p>
            <a:endParaRPr lang="en-US" sz="1600" u="sng" dirty="0" smtClean="0">
              <a:hlinkClick r:id="rId4"/>
            </a:endParaRPr>
          </a:p>
          <a:p>
            <a:r>
              <a:rPr lang="en-US" b="1" dirty="0" smtClean="0"/>
              <a:t>Ratings for 14,000 words for emotional dimensions:</a:t>
            </a:r>
          </a:p>
          <a:p>
            <a:pPr lvl="1"/>
            <a:r>
              <a:rPr lang="en-US" sz="1800" b="1" dirty="0" smtClean="0"/>
              <a:t>valence</a:t>
            </a:r>
            <a:r>
              <a:rPr lang="en-US" sz="1800" dirty="0" smtClean="0"/>
              <a:t> </a:t>
            </a:r>
            <a:r>
              <a:rPr lang="en-US" sz="1800" dirty="0"/>
              <a:t>(the pleasantness of the stimulus) </a:t>
            </a:r>
          </a:p>
          <a:p>
            <a:pPr lvl="1"/>
            <a:r>
              <a:rPr lang="en-US" sz="1800" b="1" dirty="0"/>
              <a:t>arousal</a:t>
            </a:r>
            <a:r>
              <a:rPr lang="en-US" sz="1800" dirty="0"/>
              <a:t> (the intensity of emotion provoked by the stimulus)</a:t>
            </a:r>
          </a:p>
          <a:p>
            <a:pPr lvl="1"/>
            <a:r>
              <a:rPr lang="en-US" sz="1800" b="1" dirty="0"/>
              <a:t>dominance</a:t>
            </a:r>
            <a:r>
              <a:rPr lang="en-US" sz="1800" dirty="0"/>
              <a:t> (the degree of control exerted by the stimulus)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742950"/>
          </a:xfrm>
        </p:spPr>
        <p:txBody>
          <a:bodyPr/>
          <a:lstStyle/>
          <a:p>
            <a:r>
              <a:rPr lang="en-US" dirty="0" smtClean="0"/>
              <a:t>Lexicon of valence, arousal, and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90" y="1247774"/>
            <a:ext cx="8534400" cy="3800476"/>
          </a:xfrm>
        </p:spPr>
        <p:txBody>
          <a:bodyPr/>
          <a:lstStyle/>
          <a:p>
            <a:r>
              <a:rPr lang="en-US" sz="1800" b="1" dirty="0"/>
              <a:t>valence</a:t>
            </a:r>
            <a:r>
              <a:rPr lang="en-US" sz="1800" dirty="0"/>
              <a:t> (the pleasantness of the stimulus</a:t>
            </a:r>
            <a:r>
              <a:rPr lang="en-US" sz="1800" dirty="0" smtClean="0"/>
              <a:t>) </a:t>
            </a:r>
          </a:p>
          <a:p>
            <a:pPr marL="457200" lvl="1" indent="0">
              <a:buNone/>
            </a:pPr>
            <a:r>
              <a:rPr lang="en-US" sz="1800" dirty="0" smtClean="0"/>
              <a:t>9: happy</a:t>
            </a:r>
            <a:r>
              <a:rPr lang="en-US" sz="1800" dirty="0"/>
              <a:t>, pleased, satisfied, contented, hopeful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1: unhappy</a:t>
            </a:r>
            <a:r>
              <a:rPr lang="en-US" sz="1800" dirty="0"/>
              <a:t>, annoyed, unsatisfied, melancholic, despaired, or bored </a:t>
            </a:r>
            <a:endParaRPr lang="en-US" sz="1800" dirty="0" smtClean="0"/>
          </a:p>
          <a:p>
            <a:r>
              <a:rPr lang="en-US" sz="1800" b="1" dirty="0" smtClean="0"/>
              <a:t>arousal</a:t>
            </a:r>
            <a:r>
              <a:rPr lang="en-US" sz="1800" dirty="0" smtClean="0"/>
              <a:t> </a:t>
            </a:r>
            <a:r>
              <a:rPr lang="en-US" sz="1800" dirty="0"/>
              <a:t>(the intensity of emotion provoked by the </a:t>
            </a:r>
            <a:r>
              <a:rPr lang="en-US" sz="1800" dirty="0" smtClean="0"/>
              <a:t>stimulus)</a:t>
            </a:r>
          </a:p>
          <a:p>
            <a:pPr marL="457200" lvl="1" indent="0">
              <a:buNone/>
            </a:pPr>
            <a:r>
              <a:rPr lang="en-US" sz="1800" dirty="0" smtClean="0"/>
              <a:t>9: stimulated</a:t>
            </a:r>
            <a:r>
              <a:rPr lang="en-US" sz="1800" dirty="0"/>
              <a:t>, excited, frenzied, jittery, wide-awake, or </a:t>
            </a:r>
            <a:r>
              <a:rPr lang="en-US" sz="1800" dirty="0" smtClean="0"/>
              <a:t>aroused</a:t>
            </a:r>
          </a:p>
          <a:p>
            <a:pPr marL="457200" lvl="1" indent="0">
              <a:buNone/>
            </a:pPr>
            <a:r>
              <a:rPr lang="en-US" sz="1800" dirty="0" smtClean="0"/>
              <a:t>1: relaxed</a:t>
            </a:r>
            <a:r>
              <a:rPr lang="en-US" sz="1800" dirty="0"/>
              <a:t>, calm, sluggish, dull, sleepy, or unaroused</a:t>
            </a:r>
            <a:r>
              <a:rPr lang="en-US" sz="1800" dirty="0" smtClean="0"/>
              <a:t>;</a:t>
            </a:r>
          </a:p>
          <a:p>
            <a:r>
              <a:rPr lang="en-US" sz="1800" b="1" dirty="0" smtClean="0"/>
              <a:t>dominance</a:t>
            </a:r>
            <a:r>
              <a:rPr lang="en-US" sz="1800" dirty="0" smtClean="0"/>
              <a:t> </a:t>
            </a:r>
            <a:r>
              <a:rPr lang="en-US" sz="1800" dirty="0"/>
              <a:t>(the degree of control exerted by the stimulus)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9: in </a:t>
            </a:r>
            <a:r>
              <a:rPr lang="en-US" sz="1800" dirty="0"/>
              <a:t>control, influential, important, dominant, autonomous, or </a:t>
            </a:r>
            <a:r>
              <a:rPr lang="en-US" sz="1800" dirty="0" smtClean="0"/>
              <a:t>controlling</a:t>
            </a:r>
          </a:p>
          <a:p>
            <a:pPr marL="457200" lvl="1" indent="0">
              <a:buNone/>
            </a:pPr>
            <a:r>
              <a:rPr lang="en-US" sz="1800" dirty="0" smtClean="0"/>
              <a:t>1: controlled</a:t>
            </a:r>
            <a:r>
              <a:rPr lang="en-US" sz="1800" dirty="0"/>
              <a:t>, influenced, cared-for, awed, submissive, or guided</a:t>
            </a:r>
          </a:p>
          <a:p>
            <a:r>
              <a:rPr lang="en-US" sz="1600" dirty="0" smtClean="0"/>
              <a:t>Again produced by AMT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82000" cy="990600"/>
          </a:xfrm>
        </p:spPr>
        <p:txBody>
          <a:bodyPr/>
          <a:lstStyle/>
          <a:p>
            <a:r>
              <a:rPr lang="en-US" dirty="0"/>
              <a:t>Lexicon of valence, arousal, and </a:t>
            </a:r>
            <a:r>
              <a:rPr lang="en-US" dirty="0" smtClean="0"/>
              <a:t>dominance: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14652"/>
              </p:ext>
            </p:extLst>
          </p:nvPr>
        </p:nvGraphicFramePr>
        <p:xfrm>
          <a:off x="304800" y="1352550"/>
          <a:ext cx="8534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701800"/>
                <a:gridCol w="1143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Valence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Arousal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Dominance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rampage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7.74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happy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tornado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incredible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7.74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whistle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zucchini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skillet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5.33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conscious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dressy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5.29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torture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earthquake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2.14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438150"/>
          </a:xfrm>
        </p:spPr>
        <p:txBody>
          <a:bodyPr/>
          <a:lstStyle/>
          <a:p>
            <a:r>
              <a:rPr lang="en-US" dirty="0" smtClean="0"/>
              <a:t>Concreteness versus abstractness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7543800" cy="3333750"/>
          </a:xfrm>
        </p:spPr>
        <p:txBody>
          <a:bodyPr/>
          <a:lstStyle/>
          <a:p>
            <a:r>
              <a:rPr lang="en-US" sz="1600" dirty="0" smtClean="0"/>
              <a:t>The </a:t>
            </a:r>
            <a:r>
              <a:rPr lang="en-US" sz="1600" dirty="0"/>
              <a:t>degree to which the concept denoted by a word refers to a perceptible </a:t>
            </a:r>
            <a:r>
              <a:rPr lang="en-US" sz="1600" dirty="0" smtClean="0"/>
              <a:t>entity.</a:t>
            </a:r>
          </a:p>
          <a:p>
            <a:pPr lvl="1"/>
            <a:r>
              <a:rPr lang="en-US" sz="1200" dirty="0" smtClean="0"/>
              <a:t>Do concrete and abstract words differ in connotation?</a:t>
            </a:r>
          </a:p>
          <a:p>
            <a:pPr lvl="1"/>
            <a:r>
              <a:rPr lang="en-US" sz="1200" dirty="0" smtClean="0"/>
              <a:t>Storage and retrieval?</a:t>
            </a:r>
          </a:p>
          <a:p>
            <a:pPr lvl="1"/>
            <a:r>
              <a:rPr lang="en-US" sz="1200" dirty="0" smtClean="0"/>
              <a:t>Bilingual processing?</a:t>
            </a:r>
          </a:p>
          <a:p>
            <a:pPr lvl="1"/>
            <a:r>
              <a:rPr lang="en-US" sz="1200" dirty="0" smtClean="0"/>
              <a:t>Relevant for embodied view of cognition (</a:t>
            </a:r>
            <a:r>
              <a:rPr lang="en-US" sz="1200" dirty="0" err="1" smtClean="0"/>
              <a:t>Barsalou</a:t>
            </a:r>
            <a:r>
              <a:rPr lang="en-US" sz="1200" dirty="0" smtClean="0"/>
              <a:t> 1999 inter alia)</a:t>
            </a:r>
          </a:p>
          <a:p>
            <a:pPr lvl="2"/>
            <a:r>
              <a:rPr lang="en-US" sz="1200" dirty="0" smtClean="0"/>
              <a:t>Do concrete words activate brain </a:t>
            </a:r>
            <a:r>
              <a:rPr lang="en-US" sz="1200" dirty="0"/>
              <a:t>regions involved in </a:t>
            </a:r>
            <a:r>
              <a:rPr lang="en-US" sz="1200" dirty="0" smtClean="0"/>
              <a:t>relevant perception</a:t>
            </a:r>
          </a:p>
          <a:p>
            <a:r>
              <a:rPr lang="en-US" sz="1600" dirty="0" err="1" smtClean="0"/>
              <a:t>Brysbaert</a:t>
            </a:r>
            <a:r>
              <a:rPr lang="en-US" sz="1600" dirty="0"/>
              <a:t>, M., </a:t>
            </a:r>
            <a:r>
              <a:rPr lang="en-US" sz="1600" dirty="0" err="1"/>
              <a:t>Warriner</a:t>
            </a:r>
            <a:r>
              <a:rPr lang="en-US" sz="1600" dirty="0"/>
              <a:t>, A. B., and </a:t>
            </a:r>
            <a:r>
              <a:rPr lang="en-US" sz="1600" dirty="0" err="1"/>
              <a:t>Kuperman</a:t>
            </a:r>
            <a:r>
              <a:rPr lang="en-US" sz="1600" dirty="0"/>
              <a:t>, V. </a:t>
            </a:r>
            <a:r>
              <a:rPr lang="en-US" sz="1600" dirty="0" smtClean="0"/>
              <a:t>(2014)</a:t>
            </a:r>
            <a:r>
              <a:rPr lang="en-US" sz="1600" dirty="0"/>
              <a:t> </a:t>
            </a:r>
            <a:r>
              <a:rPr lang="en-US" sz="1600" u="sng" dirty="0">
                <a:hlinkClick r:id="rId2"/>
              </a:rPr>
              <a:t>Concreteness ratings for 40 thousand generally known English word lemmas </a:t>
            </a:r>
            <a:r>
              <a:rPr lang="en-US" sz="1600" i="1" u="sng" dirty="0">
                <a:hlinkClick r:id="rId2"/>
              </a:rPr>
              <a:t>Behavior Research </a:t>
            </a:r>
            <a:r>
              <a:rPr lang="en-US" sz="1600" i="1" u="sng" dirty="0" smtClean="0">
                <a:hlinkClick r:id="rId2"/>
              </a:rPr>
              <a:t>Methods 46, 904-911.</a:t>
            </a:r>
            <a:endParaRPr lang="en-US" sz="1600" u="sng" dirty="0">
              <a:hlinkClick r:id="rId2"/>
            </a:endParaRPr>
          </a:p>
          <a:p>
            <a:r>
              <a:rPr lang="en-US" sz="1200" u="sng" dirty="0">
                <a:hlinkClick r:id="rId3"/>
              </a:rPr>
              <a:t>Supplementary data: This work is licensed under a Creative Commons </a:t>
            </a:r>
            <a:r>
              <a:rPr lang="en-US" sz="1200" u="sng" dirty="0" smtClean="0">
                <a:hlinkClick r:id="rId3"/>
              </a:rPr>
              <a:t>Attribution-NonCommercial-NoDerivs </a:t>
            </a:r>
            <a:r>
              <a:rPr lang="en-US" sz="1200" u="sng" dirty="0">
                <a:hlinkClick r:id="rId3"/>
              </a:rPr>
              <a:t>3.0 Unported License</a:t>
            </a:r>
            <a:r>
              <a:rPr lang="en-US" sz="1200" u="sng" dirty="0" smtClean="0">
                <a:hlinkClick r:id="rId4"/>
              </a:rPr>
              <a:t>.</a:t>
            </a:r>
          </a:p>
          <a:p>
            <a:r>
              <a:rPr lang="en-US" sz="1600" dirty="0"/>
              <a:t>37,058 English words and 2,896 two-word </a:t>
            </a:r>
            <a:r>
              <a:rPr lang="en-US" sz="1600" dirty="0" smtClean="0"/>
              <a:t>expressions ( “</a:t>
            </a:r>
            <a:r>
              <a:rPr lang="en-US" sz="1600" dirty="0"/>
              <a:t>zebra crossing” and “zoom in</a:t>
            </a:r>
            <a:r>
              <a:rPr lang="en-US" sz="1600" dirty="0" smtClean="0"/>
              <a:t>”), </a:t>
            </a:r>
          </a:p>
          <a:p>
            <a:r>
              <a:rPr lang="en-US" sz="1600" dirty="0" smtClean="0"/>
              <a:t>Rating from 1 (abstract) to 5 (concrete)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u="sng" dirty="0" smtClean="0"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438150"/>
          </a:xfrm>
        </p:spPr>
        <p:txBody>
          <a:bodyPr/>
          <a:lstStyle/>
          <a:p>
            <a:r>
              <a:rPr lang="en-US" dirty="0" smtClean="0"/>
              <a:t>Concreteness versus abstractness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610600" cy="3333750"/>
          </a:xfrm>
        </p:spPr>
        <p:txBody>
          <a:bodyPr/>
          <a:lstStyle/>
          <a:p>
            <a:r>
              <a:rPr lang="en-US" sz="1600" dirty="0" err="1" smtClean="0"/>
              <a:t>Brysbaert</a:t>
            </a:r>
            <a:r>
              <a:rPr lang="en-US" sz="1600" dirty="0"/>
              <a:t>, M., </a:t>
            </a:r>
            <a:r>
              <a:rPr lang="en-US" sz="1600" dirty="0" err="1"/>
              <a:t>Warriner</a:t>
            </a:r>
            <a:r>
              <a:rPr lang="en-US" sz="1600" dirty="0"/>
              <a:t>, A. B., and </a:t>
            </a:r>
            <a:r>
              <a:rPr lang="en-US" sz="1600" dirty="0" err="1"/>
              <a:t>Kuperman</a:t>
            </a:r>
            <a:r>
              <a:rPr lang="en-US" sz="1600" dirty="0"/>
              <a:t>, V. </a:t>
            </a:r>
            <a:r>
              <a:rPr lang="en-US" sz="1600" dirty="0" smtClean="0"/>
              <a:t>(2014)</a:t>
            </a:r>
            <a:r>
              <a:rPr lang="en-US" sz="1600" dirty="0"/>
              <a:t> </a:t>
            </a:r>
            <a:r>
              <a:rPr lang="en-US" sz="1600" u="sng" dirty="0">
                <a:hlinkClick r:id="rId2"/>
              </a:rPr>
              <a:t>Concreteness ratings for 40 thousand generally known English word lemmas </a:t>
            </a:r>
            <a:r>
              <a:rPr lang="en-US" sz="1600" i="1" u="sng" dirty="0">
                <a:hlinkClick r:id="rId2"/>
              </a:rPr>
              <a:t>Behavior Research </a:t>
            </a:r>
            <a:r>
              <a:rPr lang="en-US" sz="1600" i="1" u="sng" dirty="0" smtClean="0">
                <a:hlinkClick r:id="rId2"/>
              </a:rPr>
              <a:t>Methods 46, 904-911.</a:t>
            </a:r>
            <a:endParaRPr lang="en-US" sz="1600" u="sng" dirty="0">
              <a:hlinkClick r:id="rId2"/>
            </a:endParaRPr>
          </a:p>
          <a:p>
            <a:r>
              <a:rPr lang="en-US" sz="1200" u="sng" dirty="0">
                <a:hlinkClick r:id="rId3"/>
              </a:rPr>
              <a:t>Supplementary data: This work is licensed under a Creative Commons </a:t>
            </a:r>
            <a:r>
              <a:rPr lang="en-US" sz="1200" u="sng" dirty="0" smtClean="0">
                <a:hlinkClick r:id="rId3"/>
              </a:rPr>
              <a:t>Attribution-NonCommercial-NoDerivs </a:t>
            </a:r>
            <a:r>
              <a:rPr lang="en-US" sz="1200" u="sng" dirty="0">
                <a:hlinkClick r:id="rId3"/>
              </a:rPr>
              <a:t>3.0 Unported License</a:t>
            </a:r>
            <a:r>
              <a:rPr lang="en-US" sz="1200" u="sng" dirty="0" smtClean="0">
                <a:hlinkClick r:id="rId4"/>
              </a:rPr>
              <a:t>.</a:t>
            </a:r>
          </a:p>
          <a:p>
            <a:r>
              <a:rPr lang="en-US" sz="1800" dirty="0" smtClean="0"/>
              <a:t>Some example ratings from the final dataset of 40,000 words and phrases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anana 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athrobe 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agel 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risk 2.5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adass 2.5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asically 1.32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elief 1.19</a:t>
            </a:r>
          </a:p>
          <a:p>
            <a:pPr marL="457200" lvl="1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lthough 1.07</a:t>
            </a:r>
          </a:p>
          <a:p>
            <a:endParaRPr lang="en-US" sz="1600" dirty="0"/>
          </a:p>
          <a:p>
            <a:endParaRPr lang="en-US" sz="1600" u="sng" dirty="0" smtClean="0"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Connotation in the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2550"/>
            <a:ext cx="8305800" cy="3333750"/>
          </a:xfrm>
        </p:spPr>
        <p:txBody>
          <a:bodyPr/>
          <a:lstStyle/>
          <a:p>
            <a:r>
              <a:rPr lang="en-US" dirty="0" smtClean="0"/>
              <a:t>Words have connotation as well as sense</a:t>
            </a:r>
          </a:p>
          <a:p>
            <a:r>
              <a:rPr lang="en-US" dirty="0" smtClean="0"/>
              <a:t>Can we build lexical resources that represent these connotations?</a:t>
            </a:r>
          </a:p>
          <a:p>
            <a:r>
              <a:rPr lang="en-US" dirty="0" smtClean="0"/>
              <a:t>And use them in these computational tasks?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495550"/>
            <a:ext cx="4724400" cy="1676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Semi-supervised algorithms for learning 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02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 of lexicons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a small amount of information</a:t>
            </a:r>
          </a:p>
          <a:p>
            <a:pPr lvl="1"/>
            <a:r>
              <a:rPr lang="en-US" sz="2400" dirty="0" smtClean="0"/>
              <a:t>A few labeled examples</a:t>
            </a:r>
          </a:p>
          <a:p>
            <a:pPr lvl="1"/>
            <a:r>
              <a:rPr lang="en-US" sz="2400" dirty="0" smtClean="0"/>
              <a:t>A few hand-built patterns</a:t>
            </a:r>
          </a:p>
          <a:p>
            <a:r>
              <a:rPr lang="en-US" sz="2800" dirty="0" smtClean="0"/>
              <a:t>To bootstrap a lexicon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Hatzivassiloglou</a:t>
            </a:r>
            <a:r>
              <a:rPr lang="en-US" dirty="0" smtClean="0"/>
              <a:t> and </a:t>
            </a:r>
            <a:r>
              <a:rPr lang="en-US" dirty="0" err="1"/>
              <a:t>McKeown</a:t>
            </a:r>
            <a:r>
              <a:rPr lang="en-US" dirty="0"/>
              <a:t> </a:t>
            </a:r>
            <a:r>
              <a:rPr lang="en-US" dirty="0" smtClean="0"/>
              <a:t>intuition for identifying word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62150"/>
            <a:ext cx="8534400" cy="2514600"/>
          </a:xfrm>
        </p:spPr>
        <p:txBody>
          <a:bodyPr/>
          <a:lstStyle/>
          <a:p>
            <a:r>
              <a:rPr lang="en-US" sz="2800" dirty="0" smtClean="0"/>
              <a:t>Adjectives conjoined by “</a:t>
            </a:r>
            <a:r>
              <a:rPr lang="en-US" sz="2800" i="1" dirty="0" smtClean="0"/>
              <a:t>and</a:t>
            </a:r>
            <a:r>
              <a:rPr lang="en-US" sz="2800" dirty="0" smtClean="0"/>
              <a:t>” have same polarity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Fair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legitimate</a:t>
            </a:r>
            <a:r>
              <a:rPr lang="en-US" sz="2400" dirty="0" smtClean="0">
                <a:solidFill>
                  <a:srgbClr val="0000FF"/>
                </a:solidFill>
              </a:rPr>
              <a:t>, corrupt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brutal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*fair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brutal, *corrupt </a:t>
            </a:r>
            <a:r>
              <a:rPr lang="en-US" sz="2400" b="1" dirty="0">
                <a:solidFill>
                  <a:srgbClr val="0000FF"/>
                </a:solidFill>
              </a:rPr>
              <a:t>and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legitimate</a:t>
            </a:r>
          </a:p>
          <a:p>
            <a:r>
              <a:rPr lang="en-US" sz="2800" dirty="0"/>
              <a:t>Adjectives conjoined by </a:t>
            </a:r>
            <a:r>
              <a:rPr lang="en-US" sz="2800" dirty="0" smtClean="0"/>
              <a:t>“</a:t>
            </a:r>
            <a:r>
              <a:rPr lang="en-US" sz="2800" i="1" dirty="0" smtClean="0"/>
              <a:t>but</a:t>
            </a:r>
            <a:r>
              <a:rPr lang="en-US" sz="2800" dirty="0" smtClean="0"/>
              <a:t>” do not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fair </a:t>
            </a:r>
            <a:r>
              <a:rPr lang="en-US" sz="2400" b="1" dirty="0" smtClean="0">
                <a:solidFill>
                  <a:srgbClr val="0000FF"/>
                </a:solidFill>
              </a:rPr>
              <a:t>but </a:t>
            </a:r>
            <a:r>
              <a:rPr lang="en-US" sz="2400" dirty="0" smtClean="0">
                <a:solidFill>
                  <a:srgbClr val="0000FF"/>
                </a:solidFill>
              </a:rPr>
              <a:t>brutal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6291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072574"/>
            <a:ext cx="6676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CD7CF"/>
                </a:solidFill>
                <a:latin typeface="+mn-lt"/>
              </a:rPr>
              <a:t>Vasileios</a:t>
            </a:r>
            <a:r>
              <a:rPr lang="en-US" sz="1600" dirty="0">
                <a:solidFill>
                  <a:srgbClr val="7CD7CF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7CD7CF"/>
                </a:solidFill>
                <a:latin typeface="+mn-lt"/>
              </a:rPr>
              <a:t>Hatzivassiloglou</a:t>
            </a:r>
            <a:r>
              <a:rPr lang="en-US" sz="1600" dirty="0">
                <a:solidFill>
                  <a:srgbClr val="7CD7CF"/>
                </a:solidFill>
                <a:latin typeface="+mn-lt"/>
              </a:rPr>
              <a:t> and Kathleen R. </a:t>
            </a:r>
            <a:r>
              <a:rPr lang="en-US" sz="1600" dirty="0" err="1">
                <a:solidFill>
                  <a:srgbClr val="7CD7CF"/>
                </a:solidFill>
                <a:latin typeface="+mn-lt"/>
              </a:rPr>
              <a:t>McKeown</a:t>
            </a:r>
            <a:r>
              <a:rPr lang="en-US" sz="1600" dirty="0">
                <a:solidFill>
                  <a:srgbClr val="7CD7CF"/>
                </a:solidFill>
                <a:latin typeface="+mn-lt"/>
              </a:rPr>
              <a:t>. 1997. Predicting the Semantic Orientation of Adjectives. ACL, 174–181</a:t>
            </a:r>
          </a:p>
        </p:txBody>
      </p:sp>
    </p:spTree>
    <p:extLst>
      <p:ext uri="{BB962C8B-B14F-4D97-AF65-F5344CB8AC3E}">
        <p14:creationId xmlns:p14="http://schemas.microsoft.com/office/powerpoint/2010/main" val="13656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</a:t>
            </a:r>
            <a:r>
              <a:rPr lang="en-US" dirty="0" smtClean="0"/>
              <a:t>1997</a:t>
            </a:r>
            <a:br>
              <a:rPr lang="en-US" dirty="0" smtClean="0"/>
            </a:b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Label </a:t>
            </a:r>
            <a:r>
              <a:rPr lang="en-US" sz="2800" b="1" dirty="0" smtClean="0"/>
              <a:t>seed set </a:t>
            </a:r>
            <a:r>
              <a:rPr lang="en-US" sz="2800" dirty="0" smtClean="0"/>
              <a:t>of 1336 adjectives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(all &gt;20 in 21 million word WSJ corpus)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400" dirty="0" smtClean="0"/>
              <a:t>657 positive</a:t>
            </a:r>
          </a:p>
          <a:p>
            <a:pPr lvl="2"/>
            <a:r>
              <a:rPr lang="en-US" sz="2400" dirty="0"/>
              <a:t>adequate central clever </a:t>
            </a:r>
            <a:r>
              <a:rPr lang="en-US" sz="2400" dirty="0" smtClean="0"/>
              <a:t>famous intelligent </a:t>
            </a:r>
            <a:r>
              <a:rPr lang="en-US" sz="2400" dirty="0"/>
              <a:t>remarkable </a:t>
            </a:r>
            <a:r>
              <a:rPr lang="en-US" sz="2400" dirty="0" smtClean="0"/>
              <a:t>reputed sensitive </a:t>
            </a:r>
            <a:r>
              <a:rPr lang="en-US" sz="2400" dirty="0"/>
              <a:t>slender </a:t>
            </a:r>
            <a:r>
              <a:rPr lang="en-US" sz="2400" dirty="0" smtClean="0"/>
              <a:t>thriving…</a:t>
            </a:r>
          </a:p>
          <a:p>
            <a:pPr lvl="1"/>
            <a:r>
              <a:rPr lang="en-US" sz="2400" dirty="0" smtClean="0"/>
              <a:t>679 negative</a:t>
            </a:r>
          </a:p>
          <a:p>
            <a:pPr lvl="2"/>
            <a:r>
              <a:rPr lang="en-US" sz="2400" dirty="0" smtClean="0"/>
              <a:t>contagious </a:t>
            </a:r>
            <a:r>
              <a:rPr lang="en-US" sz="2400" dirty="0"/>
              <a:t>drunken ignorant </a:t>
            </a:r>
            <a:r>
              <a:rPr lang="en-US" sz="2400" dirty="0" smtClean="0"/>
              <a:t>lanky listless </a:t>
            </a:r>
            <a:r>
              <a:rPr lang="en-US" sz="2400" dirty="0"/>
              <a:t>primitive strident </a:t>
            </a:r>
            <a:r>
              <a:rPr lang="en-US" sz="2400" dirty="0" smtClean="0"/>
              <a:t>troublesome unresolved unsuspecting…</a:t>
            </a: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885950"/>
            <a:ext cx="7010400" cy="3235477"/>
            <a:chOff x="381000" y="1885950"/>
            <a:chExt cx="7010400" cy="3235477"/>
          </a:xfrm>
        </p:grpSpPr>
        <p:pic>
          <p:nvPicPr>
            <p:cNvPr id="6" name="Picture 5" descr="nice1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885950"/>
              <a:ext cx="7010400" cy="828151"/>
            </a:xfrm>
            <a:prstGeom prst="rect">
              <a:avLst/>
            </a:prstGeom>
          </p:spPr>
        </p:pic>
        <p:pic>
          <p:nvPicPr>
            <p:cNvPr id="7" name="Picture 6" descr="nice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661138"/>
              <a:ext cx="7010400" cy="24602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</a:t>
            </a:r>
            <a:r>
              <a:rPr lang="en-US" dirty="0" smtClean="0"/>
              <a:t>1997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r>
              <a:rPr lang="en-US" sz="2800" dirty="0" smtClean="0"/>
              <a:t>Expand seed set to conjoined adjectives</a:t>
            </a: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3028950"/>
            <a:ext cx="1371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Lucida Sans" pitchFamily="-65" charset="0"/>
              </a:rPr>
              <a:t>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rPr>
              <a:t>ice, helpful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0" y="4095750"/>
            <a:ext cx="1371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Lucida Sans" pitchFamily="-65" charset="0"/>
              </a:rPr>
              <a:t>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rPr>
              <a:t>ice, classy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334000" y="2647950"/>
            <a:ext cx="1676400" cy="381000"/>
          </a:xfrm>
          <a:prstGeom prst="ellipse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97904" y="2691732"/>
            <a:ext cx="1752600" cy="4191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3867150"/>
            <a:ext cx="1752600" cy="4191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1997</a:t>
            </a:r>
            <a:br>
              <a:rPr lang="en-US" dirty="0"/>
            </a:br>
            <a:r>
              <a:rPr lang="en-US" dirty="0"/>
              <a:t>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 classifier assigns “polarity similarity” to each word pair, resulting in graph: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38100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classy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3181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nice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43200" y="24955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helpful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7526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fair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2266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brutal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86600" y="3028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irrational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181600" y="31051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corrupt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31" name="Straight Connector 30"/>
          <p:cNvCxnSpPr>
            <a:stCxn id="27" idx="2"/>
            <a:endCxn id="29" idx="0"/>
          </p:cNvCxnSpPr>
          <p:nvPr/>
        </p:nvCxnSpPr>
        <p:spPr bwMode="auto">
          <a:xfrm flipH="1">
            <a:off x="5867400" y="2647950"/>
            <a:ext cx="381000" cy="457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" idx="2"/>
            <a:endCxn id="22" idx="0"/>
          </p:cNvCxnSpPr>
          <p:nvPr/>
        </p:nvCxnSpPr>
        <p:spPr bwMode="auto">
          <a:xfrm>
            <a:off x="1905000" y="3562350"/>
            <a:ext cx="25908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" idx="2"/>
            <a:endCxn id="26" idx="0"/>
          </p:cNvCxnSpPr>
          <p:nvPr/>
        </p:nvCxnSpPr>
        <p:spPr bwMode="auto">
          <a:xfrm>
            <a:off x="1905000" y="3562350"/>
            <a:ext cx="5334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6" idx="0"/>
            <a:endCxn id="29" idx="2"/>
          </p:cNvCxnSpPr>
          <p:nvPr/>
        </p:nvCxnSpPr>
        <p:spPr bwMode="auto">
          <a:xfrm flipV="1">
            <a:off x="2438400" y="3486150"/>
            <a:ext cx="3429000" cy="838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8" idx="0"/>
            <a:endCxn id="27" idx="2"/>
          </p:cNvCxnSpPr>
          <p:nvPr/>
        </p:nvCxnSpPr>
        <p:spPr bwMode="auto">
          <a:xfrm flipH="1" flipV="1">
            <a:off x="6248400" y="2647950"/>
            <a:ext cx="1524000" cy="381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25" idx="2"/>
            <a:endCxn id="24" idx="0"/>
          </p:cNvCxnSpPr>
          <p:nvPr/>
        </p:nvCxnSpPr>
        <p:spPr bwMode="auto">
          <a:xfrm flipH="1">
            <a:off x="1905000" y="2876550"/>
            <a:ext cx="1524000" cy="3048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5" idx="3"/>
            <a:endCxn id="27" idx="1"/>
          </p:cNvCxnSpPr>
          <p:nvPr/>
        </p:nvCxnSpPr>
        <p:spPr bwMode="auto">
          <a:xfrm flipV="1">
            <a:off x="4114800" y="2457450"/>
            <a:ext cx="1447800" cy="228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39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Hatzivassiloglou</a:t>
            </a:r>
            <a:r>
              <a:rPr lang="en-US" dirty="0"/>
              <a:t> &amp; </a:t>
            </a:r>
            <a:r>
              <a:rPr lang="en-US" dirty="0" err="1"/>
              <a:t>McKeown</a:t>
            </a:r>
            <a:r>
              <a:rPr lang="en-US" dirty="0"/>
              <a:t> 1997</a:t>
            </a:r>
            <a:br>
              <a:rPr lang="en-US" dirty="0"/>
            </a:br>
            <a:r>
              <a:rPr lang="en-US" dirty="0"/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 for partitioning the graph into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38100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classy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3181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nice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43200" y="24955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helpful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752600" y="43243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fair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62600" y="2266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brutal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86600" y="30289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irrational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181600" y="3105150"/>
            <a:ext cx="13716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Lucida Sans" pitchFamily="-65" charset="0"/>
              </a:rPr>
              <a:t>corrupt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31" name="Straight Connector 30"/>
          <p:cNvCxnSpPr>
            <a:stCxn id="27" idx="2"/>
            <a:endCxn id="29" idx="0"/>
          </p:cNvCxnSpPr>
          <p:nvPr/>
        </p:nvCxnSpPr>
        <p:spPr bwMode="auto">
          <a:xfrm flipH="1">
            <a:off x="5867400" y="2647950"/>
            <a:ext cx="381000" cy="457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4" idx="2"/>
            <a:endCxn id="22" idx="0"/>
          </p:cNvCxnSpPr>
          <p:nvPr/>
        </p:nvCxnSpPr>
        <p:spPr bwMode="auto">
          <a:xfrm>
            <a:off x="1905000" y="3562350"/>
            <a:ext cx="25908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4" idx="2"/>
            <a:endCxn id="26" idx="0"/>
          </p:cNvCxnSpPr>
          <p:nvPr/>
        </p:nvCxnSpPr>
        <p:spPr bwMode="auto">
          <a:xfrm>
            <a:off x="1905000" y="3562350"/>
            <a:ext cx="533400" cy="762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6" idx="0"/>
            <a:endCxn id="29" idx="2"/>
          </p:cNvCxnSpPr>
          <p:nvPr/>
        </p:nvCxnSpPr>
        <p:spPr bwMode="auto">
          <a:xfrm flipV="1">
            <a:off x="2438400" y="3486150"/>
            <a:ext cx="3429000" cy="838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8" idx="0"/>
            <a:endCxn id="27" idx="2"/>
          </p:cNvCxnSpPr>
          <p:nvPr/>
        </p:nvCxnSpPr>
        <p:spPr bwMode="auto">
          <a:xfrm flipH="1" flipV="1">
            <a:off x="6248400" y="2647950"/>
            <a:ext cx="1524000" cy="381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25" idx="2"/>
            <a:endCxn id="24" idx="0"/>
          </p:cNvCxnSpPr>
          <p:nvPr/>
        </p:nvCxnSpPr>
        <p:spPr bwMode="auto">
          <a:xfrm flipH="1">
            <a:off x="1905000" y="2876550"/>
            <a:ext cx="1524000" cy="3048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25" idx="3"/>
            <a:endCxn id="27" idx="1"/>
          </p:cNvCxnSpPr>
          <p:nvPr/>
        </p:nvCxnSpPr>
        <p:spPr bwMode="auto">
          <a:xfrm flipV="1">
            <a:off x="4114800" y="2457450"/>
            <a:ext cx="1447800" cy="228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CC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 rot="1080000">
            <a:off x="1026648" y="2239379"/>
            <a:ext cx="4222286" cy="2874758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05400" y="1962150"/>
            <a:ext cx="3657600" cy="2057400"/>
          </a:xfrm>
          <a:prstGeom prst="ellipse">
            <a:avLst/>
          </a:prstGeom>
          <a:noFill/>
          <a:ln w="5715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114550"/>
            <a:ext cx="491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+</a:t>
            </a:r>
            <a:endParaRPr lang="en-US" sz="48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2038350"/>
            <a:ext cx="3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-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9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polarity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/>
              <a:t>bold decisive disturbing generous good honest important large mature patient peaceful positive proud sound stimulating straightforward strange talented </a:t>
            </a:r>
            <a:r>
              <a:rPr lang="en-US" dirty="0" smtClean="0"/>
              <a:t>vigorous witty…</a:t>
            </a:r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/>
              <a:t>ambiguous </a:t>
            </a:r>
            <a:r>
              <a:rPr lang="en-US" dirty="0" smtClean="0"/>
              <a:t>cautious cynical </a:t>
            </a:r>
            <a:r>
              <a:rPr lang="en-US" dirty="0"/>
              <a:t>evasive harmful hypocritical inefficient insecure irrational irresponsible minor outspoken </a:t>
            </a:r>
            <a:r>
              <a:rPr lang="en-US" dirty="0" smtClean="0"/>
              <a:t>pleasant reckless </a:t>
            </a:r>
            <a:r>
              <a:rPr lang="en-US" dirty="0"/>
              <a:t>risky </a:t>
            </a:r>
            <a:r>
              <a:rPr lang="en-US" dirty="0" smtClean="0"/>
              <a:t>selfish tedious </a:t>
            </a:r>
            <a:r>
              <a:rPr lang="en-US" dirty="0"/>
              <a:t>unsupported vulnerable </a:t>
            </a:r>
            <a:r>
              <a:rPr lang="en-US" dirty="0" smtClean="0"/>
              <a:t>wasteful…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polarity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</a:t>
            </a:r>
          </a:p>
          <a:p>
            <a:pPr lvl="1"/>
            <a:r>
              <a:rPr lang="en-US" dirty="0"/>
              <a:t>bold decisive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disturbing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generous good honest important large mature patient peaceful positive proud sound stimulating straightforward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strange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talented </a:t>
            </a:r>
            <a:r>
              <a:rPr lang="en-US" dirty="0" smtClean="0"/>
              <a:t>vigorous witty…</a:t>
            </a:r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/>
              <a:t>ambiguous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cautious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cynical </a:t>
            </a:r>
            <a:r>
              <a:rPr lang="en-US" dirty="0"/>
              <a:t>evasive harmful hypocritical inefficient insecure irrational irresponsible minor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outspoken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pleasant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reckless </a:t>
            </a:r>
            <a:r>
              <a:rPr lang="en-US" dirty="0"/>
              <a:t>risky </a:t>
            </a:r>
            <a:r>
              <a:rPr lang="en-US" dirty="0" smtClean="0"/>
              <a:t>selfish tedious </a:t>
            </a:r>
            <a:r>
              <a:rPr lang="en-US" dirty="0"/>
              <a:t>unsupported vulnerable </a:t>
            </a:r>
            <a:r>
              <a:rPr lang="en-US" dirty="0" smtClean="0"/>
              <a:t>wasteful…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err="1" smtClean="0"/>
              <a:t>Turney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3550"/>
            <a:ext cx="8534400" cy="2895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Extract a </a:t>
            </a:r>
            <a:r>
              <a:rPr lang="en-US" i="1" dirty="0" smtClean="0"/>
              <a:t>phrasal lexicon </a:t>
            </a:r>
            <a:r>
              <a:rPr lang="en-US" dirty="0" smtClean="0"/>
              <a:t>from reviews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polarity of each phrase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Rate a review by the average polarity of its phrases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895350"/>
            <a:ext cx="714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28817A"/>
                </a:solidFill>
              </a:rPr>
              <a:t>Turney</a:t>
            </a:r>
            <a:r>
              <a:rPr lang="en-US" sz="1200" dirty="0">
                <a:solidFill>
                  <a:srgbClr val="28817A"/>
                </a:solidFill>
              </a:rPr>
              <a:t> (2002):  Thumbs Up or Thumbs Down? Semantic Orientation Applied to Unsupervised Classification of Reviews</a:t>
            </a:r>
            <a:endParaRPr lang="en-US" sz="1200" dirty="0">
              <a:solidFill>
                <a:srgbClr val="2881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9"/>
            <a:ext cx="7696200" cy="308371"/>
          </a:xfrm>
        </p:spPr>
        <p:txBody>
          <a:bodyPr/>
          <a:lstStyle/>
          <a:p>
            <a:r>
              <a:rPr lang="en-US" dirty="0" smtClean="0"/>
              <a:t>Scherer’s typology of affective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7630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Emotion</a:t>
            </a:r>
            <a:r>
              <a:rPr lang="en-US" sz="1800" dirty="0"/>
              <a:t>: relatively brief episode of synchronized response of all or most organismic subsystems in response to the evaluation of </a:t>
            </a:r>
            <a:r>
              <a:rPr lang="en-US" sz="1800"/>
              <a:t>an </a:t>
            </a:r>
            <a:r>
              <a:rPr lang="en-US" sz="1800" smtClean="0"/>
              <a:t>event </a:t>
            </a:r>
            <a:r>
              <a:rPr lang="en-US" sz="1800" dirty="0"/>
              <a:t>as being of major significance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angry, sad, joyful, fearful, ashamed, proud, desperate</a:t>
            </a:r>
          </a:p>
          <a:p>
            <a:pPr marL="0" indent="0">
              <a:buNone/>
            </a:pPr>
            <a:r>
              <a:rPr lang="en-US" sz="1800" b="1" dirty="0"/>
              <a:t>Mood</a:t>
            </a:r>
            <a:r>
              <a:rPr lang="en-US" sz="1800" dirty="0"/>
              <a:t>: diffuse affect state …change in subjective feeling, of low intensity but relatively long duration, often without apparent cause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cheerful, gloomy, irritable, listless, depressed, buoyant</a:t>
            </a:r>
          </a:p>
          <a:p>
            <a:pPr marL="0" indent="0">
              <a:buNone/>
            </a:pPr>
            <a:r>
              <a:rPr lang="en-US" sz="1800" b="1" dirty="0"/>
              <a:t>Interpersonal stance</a:t>
            </a:r>
            <a:r>
              <a:rPr lang="en-US" sz="1800" dirty="0"/>
              <a:t>: affective stance taken toward another person in a specific interaction, coloring the interpersonal exchange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distant, cold, warm, supportive, contemptuous</a:t>
            </a:r>
          </a:p>
          <a:p>
            <a:pPr marL="0" indent="0">
              <a:buNone/>
            </a:pPr>
            <a:r>
              <a:rPr lang="en-US" sz="1800" b="1" dirty="0"/>
              <a:t>Attitudes</a:t>
            </a:r>
            <a:r>
              <a:rPr lang="en-US" sz="1800" dirty="0"/>
              <a:t>: relatively enduring, affectively colored beliefs, preferences predispositions towards objects or persons 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liking, loving, hating, valuing, desiring</a:t>
            </a:r>
          </a:p>
          <a:p>
            <a:pPr marL="0" indent="0">
              <a:buNone/>
            </a:pPr>
            <a:r>
              <a:rPr lang="en-US" sz="1800" b="1" dirty="0"/>
              <a:t>Personality traits</a:t>
            </a:r>
            <a:r>
              <a:rPr lang="en-US" sz="1800" dirty="0"/>
              <a:t>: emotionally laden, stable personality dispositions and behavior tendencies, typical for a person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nervous, anxious, reckless, morose, hostile, envious, jealous</a:t>
            </a:r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two-word phrases with adjectives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32281"/>
              </p:ext>
            </p:extLst>
          </p:nvPr>
        </p:nvGraphicFramePr>
        <p:xfrm>
          <a:off x="381000" y="1504950"/>
          <a:ext cx="8534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Second 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Third Word</a:t>
                      </a:r>
                      <a:r>
                        <a:rPr lang="en-US" sz="2400" baseline="0" dirty="0" smtClean="0"/>
                        <a:t>  (not extracted)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NN or NNS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anything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RB,</a:t>
                      </a:r>
                      <a:r>
                        <a:rPr lang="en-US" sz="2400" baseline="0" dirty="0" smtClean="0"/>
                        <a:t> RBR, RBS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Not NN nor NNS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Not NN or NNS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NN or NNS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JJ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Nor NN nor</a:t>
                      </a:r>
                      <a:r>
                        <a:rPr lang="en-US" sz="2400" baseline="0" dirty="0" smtClean="0">
                          <a:solidFill>
                            <a:srgbClr val="28817A"/>
                          </a:solidFill>
                        </a:rPr>
                        <a:t> NNS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RB, RBR, or RBS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VB, VBD, VBN, VBG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28817A"/>
                          </a:solidFill>
                        </a:rPr>
                        <a:t>anything</a:t>
                      </a:r>
                      <a:endParaRPr lang="en-US" sz="2400" dirty="0">
                        <a:solidFill>
                          <a:srgbClr val="28817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polarity of a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phrases co-occur more with </a:t>
            </a:r>
            <a:r>
              <a:rPr lang="en-US" i="1" dirty="0" smtClean="0"/>
              <a:t>“excellent”</a:t>
            </a:r>
          </a:p>
          <a:p>
            <a:r>
              <a:rPr lang="en-US" dirty="0" smtClean="0"/>
              <a:t>Negative phrases co-occur more with </a:t>
            </a:r>
            <a:r>
              <a:rPr lang="en-US" i="1" dirty="0" smtClean="0"/>
              <a:t>“poor”</a:t>
            </a:r>
          </a:p>
          <a:p>
            <a:r>
              <a:rPr lang="en-US" dirty="0" smtClean="0"/>
              <a:t>But how to measure co-occurrence?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polarity of a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phrases co-occur more with </a:t>
            </a:r>
            <a:r>
              <a:rPr lang="en-US" i="1" dirty="0" smtClean="0"/>
              <a:t>“excellent”</a:t>
            </a:r>
          </a:p>
          <a:p>
            <a:r>
              <a:rPr lang="en-US" dirty="0" smtClean="0"/>
              <a:t>Negative phrases co-occur more with </a:t>
            </a:r>
            <a:r>
              <a:rPr lang="en-US" i="1" dirty="0" smtClean="0"/>
              <a:t>“poor”</a:t>
            </a:r>
          </a:p>
          <a:p>
            <a:r>
              <a:rPr lang="en-US" dirty="0" smtClean="0"/>
              <a:t>But how to measure co-occurrence?</a:t>
            </a:r>
          </a:p>
          <a:p>
            <a:pPr lvl="1"/>
            <a:r>
              <a:rPr lang="en-US" dirty="0" smtClean="0"/>
              <a:t>Pointwise mutual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558" y="133350"/>
            <a:ext cx="7772400" cy="742950"/>
          </a:xfrm>
        </p:spPr>
        <p:txBody>
          <a:bodyPr/>
          <a:lstStyle/>
          <a:p>
            <a:r>
              <a:rPr lang="en-US" sz="2600" dirty="0" smtClean="0"/>
              <a:t>Does phrase appear more with “poor” or “excellent”?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64265"/>
              </p:ext>
            </p:extLst>
          </p:nvPr>
        </p:nvGraphicFramePr>
        <p:xfrm>
          <a:off x="228600" y="1276350"/>
          <a:ext cx="8662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" name="Equation" r:id="rId3" imgW="4076700" imgH="203200" progId="Equation.3">
                  <p:embed/>
                </p:oleObj>
              </mc:Choice>
              <mc:Fallback>
                <p:oleObj name="Equation" r:id="rId3" imgW="4076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76350"/>
                        <a:ext cx="8662987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418053"/>
              </p:ext>
            </p:extLst>
          </p:nvPr>
        </p:nvGraphicFramePr>
        <p:xfrm>
          <a:off x="1298575" y="3894137"/>
          <a:ext cx="658018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8" name="Equation" r:id="rId5" imgW="3200400" imgH="469900" progId="Equation.3">
                  <p:embed/>
                </p:oleObj>
              </mc:Choice>
              <mc:Fallback>
                <p:oleObj name="Equation" r:id="rId5" imgW="3200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894137"/>
                        <a:ext cx="6580188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11234"/>
              </p:ext>
            </p:extLst>
          </p:nvPr>
        </p:nvGraphicFramePr>
        <p:xfrm>
          <a:off x="838200" y="2982912"/>
          <a:ext cx="75485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" name="Equation" r:id="rId7" imgW="4025900" imgH="431800" progId="Equation.3">
                  <p:embed/>
                </p:oleObj>
              </mc:Choice>
              <mc:Fallback>
                <p:oleObj name="Equation" r:id="rId7" imgW="402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82912"/>
                        <a:ext cx="7548562" cy="808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733322"/>
              </p:ext>
            </p:extLst>
          </p:nvPr>
        </p:nvGraphicFramePr>
        <p:xfrm>
          <a:off x="284748" y="1885950"/>
          <a:ext cx="878305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0" name="Equation" r:id="rId9" imgW="4635500" imgH="482600" progId="Equation.3">
                  <p:embed/>
                </p:oleObj>
              </mc:Choice>
              <mc:Fallback>
                <p:oleObj name="Equation" r:id="rId9" imgW="4635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48" y="1885950"/>
                        <a:ext cx="8783052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6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Phrases from a thumbs-up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04560"/>
              </p:ext>
            </p:extLst>
          </p:nvPr>
        </p:nvGraphicFramePr>
        <p:xfrm>
          <a:off x="2743200" y="1047750"/>
          <a:ext cx="4800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514"/>
                <a:gridCol w="1103086"/>
                <a:gridCol w="1143000"/>
              </a:tblGrid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Phrase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 tags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2.8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2.3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deposit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1.3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local 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0.42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265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low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0.33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true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-0.73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-0.85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inconveniently</a:t>
                      </a:r>
                      <a:r>
                        <a:rPr lang="en-US" baseline="0" dirty="0" smtClean="0"/>
                        <a:t> located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-1.5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3498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Average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0.32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Phrases from a thumbs-down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3766"/>
              </p:ext>
            </p:extLst>
          </p:nvPr>
        </p:nvGraphicFramePr>
        <p:xfrm>
          <a:off x="2743200" y="1047750"/>
          <a:ext cx="48768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514"/>
                <a:gridCol w="1103086"/>
                <a:gridCol w="1219200"/>
              </a:tblGrid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Phrase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 tags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5.8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1.9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very handy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</a:t>
                      </a:r>
                      <a:r>
                        <a:rPr lang="en-US" baseline="0" dirty="0" smtClean="0"/>
                        <a:t> JJ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1.4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26512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2651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virtual</a:t>
                      </a:r>
                      <a:r>
                        <a:rPr lang="en-US" sz="1800" baseline="0" dirty="0" smtClean="0"/>
                        <a:t> monopoly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JJ NN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ourier"/>
                          <a:cs typeface="Courier"/>
                        </a:rPr>
                        <a:t>-2.0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lesser evil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RBR JJ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-2.3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other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-2.8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-6.8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/>
                    <a:p>
                      <a:r>
                        <a:rPr lang="en-US" dirty="0" smtClean="0"/>
                        <a:t>unethical</a:t>
                      </a:r>
                      <a:r>
                        <a:rPr lang="en-US" baseline="0" dirty="0" smtClean="0"/>
                        <a:t>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JJ 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-8.5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53498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Average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ourier"/>
                          <a:cs typeface="Courier"/>
                        </a:rPr>
                        <a:t>-1.2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7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 err="1" smtClean="0"/>
              <a:t>Turney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410 reviews from </a:t>
            </a:r>
            <a:r>
              <a:rPr lang="en-US" dirty="0" err="1" smtClean="0"/>
              <a:t>Epinions</a:t>
            </a:r>
            <a:endParaRPr lang="en-US" dirty="0" smtClean="0"/>
          </a:p>
          <a:p>
            <a:pPr lvl="1"/>
            <a:r>
              <a:rPr lang="en-US" dirty="0" smtClean="0"/>
              <a:t>170 (41%) negative</a:t>
            </a:r>
          </a:p>
          <a:p>
            <a:pPr lvl="1"/>
            <a:r>
              <a:rPr lang="en-US" dirty="0" smtClean="0"/>
              <a:t>240 (59%) positive</a:t>
            </a:r>
          </a:p>
          <a:p>
            <a:r>
              <a:rPr lang="en-US" dirty="0" smtClean="0"/>
              <a:t>Majority class baseline: 59%</a:t>
            </a:r>
          </a:p>
          <a:p>
            <a:r>
              <a:rPr lang="en-US" dirty="0" err="1" smtClean="0"/>
              <a:t>Turney</a:t>
            </a:r>
            <a:r>
              <a:rPr lang="en-US" dirty="0" smtClean="0"/>
              <a:t> algorithm: 74%</a:t>
            </a:r>
          </a:p>
          <a:p>
            <a:endParaRPr lang="en-US" dirty="0"/>
          </a:p>
          <a:p>
            <a:r>
              <a:rPr lang="en-US" dirty="0" smtClean="0"/>
              <a:t>Phrases rather than words</a:t>
            </a:r>
          </a:p>
          <a:p>
            <a:r>
              <a:rPr lang="en-US" dirty="0" smtClean="0"/>
              <a:t>Learns domain-specific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WordNet</a:t>
            </a:r>
            <a:r>
              <a:rPr lang="en-US" dirty="0" smtClean="0"/>
              <a:t> to learn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dirty="0" err="1" smtClean="0"/>
              <a:t>WordNet</a:t>
            </a:r>
            <a:r>
              <a:rPr lang="en-US" dirty="0" smtClean="0"/>
              <a:t>: online </a:t>
            </a:r>
            <a:r>
              <a:rPr lang="en-US" dirty="0" err="1" smtClean="0"/>
              <a:t>thesuarus</a:t>
            </a:r>
            <a:endParaRPr lang="en-US" dirty="0" smtClean="0"/>
          </a:p>
          <a:p>
            <a:r>
              <a:rPr lang="en-US" dirty="0" smtClean="0"/>
              <a:t>Create positive (“good”) </a:t>
            </a:r>
            <a:r>
              <a:rPr lang="en-US" dirty="0"/>
              <a:t>and negative </a:t>
            </a:r>
            <a:r>
              <a:rPr lang="en-US" dirty="0" smtClean="0"/>
              <a:t>seed-words (“terrible”)</a:t>
            </a:r>
          </a:p>
          <a:p>
            <a:r>
              <a:rPr lang="en-US" dirty="0" smtClean="0"/>
              <a:t>Find Synonyms and Antonyms</a:t>
            </a:r>
          </a:p>
          <a:p>
            <a:pPr lvl="1"/>
            <a:r>
              <a:rPr lang="en-US" dirty="0" smtClean="0"/>
              <a:t>Positive Set:  Add  synonyms of positive words (“well”) and antonyms of negative words </a:t>
            </a:r>
          </a:p>
          <a:p>
            <a:pPr lvl="1"/>
            <a:r>
              <a:rPr lang="en-US" dirty="0" smtClean="0"/>
              <a:t>Negative Set: Add synonyms of negative words (“awful”)  and antonyms of positive words (”evil”)</a:t>
            </a:r>
          </a:p>
          <a:p>
            <a:r>
              <a:rPr lang="en-US" dirty="0" smtClean="0"/>
              <a:t>Repeat, following chains of synonyms</a:t>
            </a:r>
          </a:p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905530"/>
            <a:ext cx="674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S.M. Kim and E.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Hovy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2004. Determining the sentiment of opinions. COLING 2004</a:t>
            </a: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Hu and B. Liu. Mining and summarizing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customer reviews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 In Proceedings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of KDD, 2004</a:t>
            </a:r>
          </a:p>
        </p:txBody>
      </p:sp>
    </p:spTree>
    <p:extLst>
      <p:ext uri="{BB962C8B-B14F-4D97-AF65-F5344CB8AC3E}">
        <p14:creationId xmlns:p14="http://schemas.microsoft.com/office/powerpoint/2010/main" val="29182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42950"/>
          </a:xfrm>
        </p:spPr>
        <p:txBody>
          <a:bodyPr/>
          <a:lstStyle/>
          <a:p>
            <a:r>
              <a:rPr lang="en-US" dirty="0" smtClean="0"/>
              <a:t>Summary on </a:t>
            </a:r>
            <a:r>
              <a:rPr lang="en-US" dirty="0"/>
              <a:t>s</a:t>
            </a:r>
            <a:r>
              <a:rPr lang="en-US" dirty="0" smtClean="0"/>
              <a:t>emi-supervised </a:t>
            </a:r>
            <a:r>
              <a:rPr lang="en-US" dirty="0"/>
              <a:t>l</a:t>
            </a:r>
            <a:r>
              <a:rPr lang="en-US" dirty="0" smtClean="0"/>
              <a:t>exicon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dirty="0" smtClean="0"/>
              <a:t>Can be domain-specific</a:t>
            </a:r>
          </a:p>
          <a:p>
            <a:pPr lvl="1"/>
            <a:r>
              <a:rPr lang="en-US" sz="2000" dirty="0" smtClean="0"/>
              <a:t>Can be more robust (more words)</a:t>
            </a:r>
          </a:p>
          <a:p>
            <a:r>
              <a:rPr lang="en-US" sz="2800" dirty="0" smtClean="0"/>
              <a:t>Intuition</a:t>
            </a:r>
          </a:p>
          <a:p>
            <a:pPr lvl="1"/>
            <a:r>
              <a:rPr lang="en-US" dirty="0" smtClean="0"/>
              <a:t>Start with a seed set of words (‘good’, ‘poor’)</a:t>
            </a:r>
          </a:p>
          <a:p>
            <a:pPr lvl="1"/>
            <a:r>
              <a:rPr lang="en-US" dirty="0" smtClean="0"/>
              <a:t>Find other words that have similar polarity:</a:t>
            </a:r>
          </a:p>
          <a:p>
            <a:pPr lvl="2"/>
            <a:r>
              <a:rPr lang="en-US" dirty="0" smtClean="0"/>
              <a:t>Using “and” and “but”</a:t>
            </a:r>
          </a:p>
          <a:p>
            <a:pPr lvl="2"/>
            <a:r>
              <a:rPr lang="en-US" dirty="0" smtClean="0"/>
              <a:t>Using words that occur nearby in the same document</a:t>
            </a:r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WordNet</a:t>
            </a:r>
            <a:r>
              <a:rPr lang="en-US" dirty="0" smtClean="0"/>
              <a:t> synonyms and antonyms</a:t>
            </a:r>
          </a:p>
          <a:p>
            <a:pPr lvl="2"/>
            <a:endParaRPr lang="en-US" dirty="0" smtClean="0"/>
          </a:p>
          <a:p>
            <a:endParaRPr lang="en-US" sz="2400" dirty="0" smtClean="0"/>
          </a:p>
          <a:p>
            <a:pPr lvl="2"/>
            <a:r>
              <a:rPr lang="en-US" sz="2400" dirty="0" smtClean="0"/>
              <a:t>Use seeds and semi-supervised learning to induce lexicons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56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Supervised Learning of 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12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Sentiment Lexicons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240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605"/>
            <a:ext cx="7467600" cy="742950"/>
          </a:xfrm>
        </p:spPr>
        <p:txBody>
          <a:bodyPr/>
          <a:lstStyle/>
          <a:p>
            <a:r>
              <a:rPr lang="en-US" dirty="0" smtClean="0"/>
              <a:t>Learn word sentiment supervised by online review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17752"/>
            <a:ext cx="8534400" cy="3333750"/>
          </a:xfrm>
        </p:spPr>
        <p:txBody>
          <a:bodyPr/>
          <a:lstStyle/>
          <a:p>
            <a:r>
              <a:rPr lang="en-US" dirty="0" smtClean="0"/>
              <a:t>Review datasets</a:t>
            </a:r>
          </a:p>
          <a:p>
            <a:pPr lvl="1"/>
            <a:r>
              <a:rPr lang="en-US" dirty="0" smtClean="0"/>
              <a:t>IMDB, </a:t>
            </a:r>
            <a:r>
              <a:rPr lang="en-US" dirty="0" err="1" smtClean="0"/>
              <a:t>Goodreads</a:t>
            </a:r>
            <a:r>
              <a:rPr lang="en-US" dirty="0" smtClean="0"/>
              <a:t>, Open Table, Amazon, Trip Advisor</a:t>
            </a:r>
          </a:p>
          <a:p>
            <a:r>
              <a:rPr lang="en-US" dirty="0" smtClean="0"/>
              <a:t>Each review has a score (1-5, 1-10,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Just count how many times each word occurs with each score</a:t>
            </a:r>
          </a:p>
          <a:p>
            <a:pPr lvl="1"/>
            <a:r>
              <a:rPr lang="en-US" dirty="0" smtClean="0"/>
              <a:t>(and normalize)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7485" y="1132977"/>
            <a:ext cx="65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817A"/>
                </a:solidFill>
                <a:latin typeface="+mn-lt"/>
              </a:rPr>
              <a:t>Potts, Christopher. 2011. On the negativity of negation. 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SALT 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20, 636-659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.</a:t>
            </a:r>
          </a:p>
          <a:p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Potts 2011 NSF Workshop talk.</a:t>
            </a:r>
            <a:endParaRPr lang="en-US" sz="1600" dirty="0">
              <a:solidFill>
                <a:srgbClr val="2881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7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772400" cy="514350"/>
          </a:xfrm>
        </p:spPr>
        <p:txBody>
          <a:bodyPr/>
          <a:lstStyle/>
          <a:p>
            <a:r>
              <a:rPr lang="en-US" dirty="0" smtClean="0"/>
              <a:t>Analyzing the polarity of each word in IMDB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likely is each word to appear in each sentiment class?</a:t>
            </a:r>
          </a:p>
          <a:p>
            <a:r>
              <a:rPr lang="en-US" dirty="0" smtClean="0"/>
              <a:t>Count(“bad”) in 1-star, 2-star, 3-star, etc.</a:t>
            </a:r>
          </a:p>
          <a:p>
            <a:r>
              <a:rPr lang="en-US" dirty="0" smtClean="0"/>
              <a:t>But use </a:t>
            </a:r>
            <a:r>
              <a:rPr lang="en-US" b="1" dirty="0" smtClean="0"/>
              <a:t>likelihood: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them comparable between words</a:t>
            </a:r>
          </a:p>
          <a:p>
            <a:pPr lvl="1"/>
            <a:r>
              <a:rPr lang="en-US" b="1" dirty="0" smtClean="0"/>
              <a:t>Scaled likelihood: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895350"/>
            <a:ext cx="654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817A"/>
                </a:solidFill>
                <a:latin typeface="+mn-lt"/>
              </a:rPr>
              <a:t>Potts, Christopher. 2011. On the negativity of negation. 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SALT  </a:t>
            </a:r>
            <a:r>
              <a:rPr lang="en-US" sz="1600" dirty="0">
                <a:solidFill>
                  <a:srgbClr val="28817A"/>
                </a:solidFill>
                <a:latin typeface="+mn-lt"/>
              </a:rPr>
              <a:t>20, 636-659.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917032"/>
              </p:ext>
            </p:extLst>
          </p:nvPr>
        </p:nvGraphicFramePr>
        <p:xfrm>
          <a:off x="3505200" y="226695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" name="Equation" r:id="rId4" imgW="1460500" imgH="482600" progId="Equation.3">
                  <p:embed/>
                </p:oleObj>
              </mc:Choice>
              <mc:Fallback>
                <p:oleObj name="Equation" r:id="rId4" imgW="1460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2266950"/>
                        <a:ext cx="2578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352800" y="3943350"/>
          <a:ext cx="1258824" cy="98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" name="Equation" r:id="rId6" imgW="533400" imgH="419100" progId="Equation.3">
                  <p:embed/>
                </p:oleObj>
              </mc:Choice>
              <mc:Fallback>
                <p:oleObj name="Equation" r:id="rId6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2800" y="3943350"/>
                        <a:ext cx="1258824" cy="989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2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7" y="1403083"/>
            <a:ext cx="1885381" cy="10002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6544"/>
            <a:ext cx="1778179" cy="10935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45613"/>
            <a:ext cx="1852269" cy="1055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53658"/>
            <a:ext cx="1778179" cy="10990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5" y="2647950"/>
            <a:ext cx="1713578" cy="10743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32" y="3858403"/>
            <a:ext cx="1738524" cy="12595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00" y="1342924"/>
            <a:ext cx="1732534" cy="10002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52" y="2659141"/>
            <a:ext cx="1704088" cy="9407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14" y="4082532"/>
            <a:ext cx="1702188" cy="10372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15" y="1440128"/>
            <a:ext cx="1737605" cy="9261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3" y="2664778"/>
            <a:ext cx="1704088" cy="953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22" y="4219563"/>
            <a:ext cx="1704087" cy="88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38" y="-66675"/>
            <a:ext cx="7772400" cy="742950"/>
          </a:xfrm>
        </p:spPr>
        <p:txBody>
          <a:bodyPr/>
          <a:lstStyle/>
          <a:p>
            <a:r>
              <a:rPr lang="en-US" dirty="0" smtClean="0"/>
              <a:t>“Potts diagrams”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84279" y="133350"/>
            <a:ext cx="370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8817A"/>
                </a:solidFill>
                <a:latin typeface="+mn-lt"/>
              </a:rPr>
              <a:t>Potts, Christopher. 2011. </a:t>
            </a:r>
            <a:r>
              <a:rPr lang="en-US" sz="1600" dirty="0" smtClean="0">
                <a:solidFill>
                  <a:srgbClr val="28817A"/>
                </a:solidFill>
                <a:latin typeface="+mn-lt"/>
              </a:rPr>
              <a:t>NSF workshop on restructuring adjectives.</a:t>
            </a:r>
            <a:endParaRPr lang="en-US" sz="1600" dirty="0">
              <a:solidFill>
                <a:srgbClr val="28817A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065634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good</a:t>
            </a:r>
            <a:endParaRPr lang="en-US" sz="18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2507218"/>
            <a:ext cx="67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great</a:t>
            </a:r>
            <a:endParaRPr lang="en-US" sz="18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878818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excellent</a:t>
            </a:r>
            <a:endParaRPr lang="en-US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0996" y="1135618"/>
            <a:ext cx="14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disappointing</a:t>
            </a:r>
            <a:endParaRPr lang="en-US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2093" y="258036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bad</a:t>
            </a:r>
            <a:endParaRPr lang="en-US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16999" y="3946437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terrible</a:t>
            </a:r>
            <a:endParaRPr lang="en-US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3225" y="120015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totally</a:t>
            </a:r>
            <a:endParaRPr lang="en-US" sz="18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2126" y="249555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absolutely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5967" y="3955018"/>
            <a:ext cx="80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utterly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7836" y="1135618"/>
            <a:ext cx="116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somewhat</a:t>
            </a:r>
            <a:endParaRPr lang="en-US" sz="18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2723" y="2395699"/>
            <a:ext cx="65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fairly</a:t>
            </a:r>
            <a:endParaRPr lang="en-US" sz="18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88018" y="3816557"/>
            <a:ext cx="75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pretty</a:t>
            </a:r>
            <a:endParaRPr lang="en-US" sz="18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780" y="758283"/>
            <a:ext cx="16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Positive scalars</a:t>
            </a:r>
            <a:endParaRPr lang="en-US" sz="1800" b="1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29719" y="752303"/>
            <a:ext cx="172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Negative scalars</a:t>
            </a:r>
            <a:endParaRPr lang="en-US" sz="1800" b="1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30972" y="758283"/>
            <a:ext cx="11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Emphatics</a:t>
            </a:r>
            <a:endParaRPr lang="en-US" sz="1800" b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56258" y="777080"/>
            <a:ext cx="131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Attenuators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8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742950"/>
          </a:xfrm>
        </p:spPr>
        <p:txBody>
          <a:bodyPr/>
          <a:lstStyle/>
          <a:p>
            <a:r>
              <a:rPr lang="en-US" dirty="0" smtClean="0"/>
              <a:t>Or use regression coefficients to weight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a classifier based on supervised data</a:t>
            </a:r>
          </a:p>
          <a:p>
            <a:pPr lvl="1"/>
            <a:r>
              <a:rPr lang="en-US" dirty="0" smtClean="0"/>
              <a:t>Predict: human-labeled connotation of a document </a:t>
            </a:r>
          </a:p>
          <a:p>
            <a:pPr lvl="1"/>
            <a:r>
              <a:rPr lang="en-US" dirty="0" smtClean="0"/>
              <a:t>From: all the words and bigrams in it</a:t>
            </a:r>
          </a:p>
          <a:p>
            <a:r>
              <a:rPr lang="en-US" dirty="0" smtClean="0"/>
              <a:t>Use the regression coefficients as the  weights</a:t>
            </a:r>
          </a:p>
          <a:p>
            <a:r>
              <a:rPr lang="en-US" dirty="0" smtClean="0"/>
              <a:t>We’ll return to an example of this in the next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Using the lexicons to detect affect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9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7155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exicons for detecting document affect:</a:t>
            </a:r>
            <a:br>
              <a:rPr lang="en-US" dirty="0" smtClean="0"/>
            </a:br>
            <a:r>
              <a:rPr lang="en-US" dirty="0" smtClean="0"/>
              <a:t>Simplest </a:t>
            </a:r>
            <a:r>
              <a:rPr lang="en-US" dirty="0"/>
              <a:t>u</a:t>
            </a:r>
            <a:r>
              <a:rPr lang="en-US" dirty="0" smtClean="0"/>
              <a:t>nsupervised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5950"/>
            <a:ext cx="8534400" cy="2800350"/>
          </a:xfrm>
        </p:spPr>
        <p:txBody>
          <a:bodyPr/>
          <a:lstStyle/>
          <a:p>
            <a:r>
              <a:rPr lang="en-US" dirty="0" smtClean="0"/>
              <a:t>Sentiment:</a:t>
            </a:r>
          </a:p>
          <a:p>
            <a:pPr lvl="1"/>
            <a:r>
              <a:rPr lang="en-US" dirty="0" smtClean="0"/>
              <a:t>Sum the weights of each positive word in the document</a:t>
            </a:r>
          </a:p>
          <a:p>
            <a:pPr lvl="1"/>
            <a:r>
              <a:rPr lang="en-US" dirty="0" smtClean="0"/>
              <a:t>Sum the weights of each negative word in the document</a:t>
            </a:r>
          </a:p>
          <a:p>
            <a:pPr lvl="1"/>
            <a:r>
              <a:rPr lang="en-US" dirty="0" smtClean="0"/>
              <a:t>Choose whichever value (positive or negative)  has higher sum</a:t>
            </a:r>
          </a:p>
          <a:p>
            <a:r>
              <a:rPr lang="en-US" dirty="0" smtClean="0"/>
              <a:t>Emotion:</a:t>
            </a:r>
          </a:p>
          <a:p>
            <a:pPr lvl="1"/>
            <a:r>
              <a:rPr lang="en-US" dirty="0" smtClean="0"/>
              <a:t>Do the same for each emotion lexicon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398"/>
            <a:ext cx="7848600" cy="727152"/>
          </a:xfrm>
        </p:spPr>
        <p:txBody>
          <a:bodyPr/>
          <a:lstStyle/>
          <a:p>
            <a:r>
              <a:rPr lang="en-US"/>
              <a:t>Lexicons for detecting document affect:</a:t>
            </a:r>
            <a:br>
              <a:rPr lang="en-US"/>
            </a:br>
            <a:r>
              <a:rPr lang="en-US"/>
              <a:t>Simplest </a:t>
            </a:r>
            <a:r>
              <a:rPr lang="en-US" smtClean="0"/>
              <a:t>supervised </a:t>
            </a:r>
            <a:r>
              <a:rPr lang="en-US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051"/>
            <a:ext cx="8534400" cy="3333750"/>
          </a:xfrm>
        </p:spPr>
        <p:txBody>
          <a:bodyPr/>
          <a:lstStyle/>
          <a:p>
            <a:r>
              <a:rPr lang="en-US" dirty="0" smtClean="0"/>
              <a:t>Build a classifier</a:t>
            </a:r>
          </a:p>
          <a:p>
            <a:pPr lvl="1"/>
            <a:r>
              <a:rPr lang="en-US" dirty="0" smtClean="0"/>
              <a:t>Predict sentiment (or emotion, or personality) given features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“counts of lexicon categories” </a:t>
            </a:r>
            <a:r>
              <a:rPr lang="en-US" dirty="0"/>
              <a:t>as a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Sample features:</a:t>
            </a:r>
          </a:p>
          <a:p>
            <a:pPr lvl="2"/>
            <a:r>
              <a:rPr lang="en-US" dirty="0" smtClean="0"/>
              <a:t>LIWC category “cognition” had count of 7</a:t>
            </a:r>
          </a:p>
          <a:p>
            <a:pPr lvl="2"/>
            <a:r>
              <a:rPr lang="en-US" dirty="0" smtClean="0"/>
              <a:t>NRC Emotion category “anticipation” had count of 2</a:t>
            </a:r>
          </a:p>
          <a:p>
            <a:r>
              <a:rPr lang="en-US" dirty="0" smtClean="0"/>
              <a:t>Baseline</a:t>
            </a:r>
            <a:endParaRPr lang="en-US" dirty="0"/>
          </a:p>
          <a:p>
            <a:pPr lvl="1"/>
            <a:r>
              <a:rPr lang="en-US" dirty="0" smtClean="0"/>
              <a:t>Instead use counts of </a:t>
            </a:r>
            <a:r>
              <a:rPr lang="en-US" b="1" dirty="0" smtClean="0"/>
              <a:t>all</a:t>
            </a:r>
            <a:r>
              <a:rPr lang="en-US" dirty="0" smtClean="0"/>
              <a:t> the words and bigrams in the training set</a:t>
            </a:r>
          </a:p>
          <a:p>
            <a:pPr lvl="1"/>
            <a:r>
              <a:rPr lang="en-US" dirty="0" smtClean="0"/>
              <a:t>This is hard to beat</a:t>
            </a:r>
          </a:p>
          <a:p>
            <a:pPr lvl="1"/>
            <a:r>
              <a:rPr lang="en-US" dirty="0" smtClean="0"/>
              <a:t>But only works if the training and test sets are very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Computing with Affective Lexicons 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Sample affective task: personality detection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742950"/>
          </a:xfrm>
        </p:spPr>
        <p:txBody>
          <a:bodyPr/>
          <a:lstStyle/>
          <a:p>
            <a:r>
              <a:rPr lang="en-US" dirty="0" smtClean="0"/>
              <a:t>Sample affective task: </a:t>
            </a:r>
            <a:r>
              <a:rPr lang="en-US" smtClean="0"/>
              <a:t>personality detection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9"/>
            <a:ext cx="7696200" cy="308371"/>
          </a:xfrm>
        </p:spPr>
        <p:txBody>
          <a:bodyPr/>
          <a:lstStyle/>
          <a:p>
            <a:r>
              <a:rPr lang="en-US" dirty="0" smtClean="0"/>
              <a:t>Scherer’s typology of affective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7630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Emotion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relatively brief episode of synchronized response of all or most organismic subsystems in response to the evaluation of an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event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as being of major significance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angry, sad, joyful, fearful, ashamed, proud, desperate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Mood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diffuse affect state …change in subjective feeling, of low intensity but relatively long duration, often without apparent cause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cheerful, gloomy, irritable, listless, depressed, buoyant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Interpersonal stance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affective stance taken toward another person in a specific interaction, coloring the interpersonal exchange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distant, cold, warm, supportive, contemptuous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Attitudes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relatively enduring, affectively colored beliefs, preferences predispositions towards objects or persons 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liking, loving, hating, valuing, desiring</a:t>
            </a:r>
          </a:p>
          <a:p>
            <a:pPr marL="0" indent="0">
              <a:buNone/>
            </a:pPr>
            <a:r>
              <a:rPr lang="en-US" sz="1800" b="1" dirty="0"/>
              <a:t>Personality traits</a:t>
            </a:r>
            <a:r>
              <a:rPr lang="en-US" sz="1800" dirty="0"/>
              <a:t>: emotionally laden, stable personality dispositions and behavior tendencies, typical for a person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nervous, anxious, reckless, morose, hostile, envious, jealous</a:t>
            </a:r>
          </a:p>
        </p:txBody>
      </p:sp>
    </p:spTree>
    <p:extLst>
      <p:ext uri="{BB962C8B-B14F-4D97-AF65-F5344CB8AC3E}">
        <p14:creationId xmlns:p14="http://schemas.microsoft.com/office/powerpoint/2010/main" val="2698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9"/>
            <a:ext cx="7696200" cy="308371"/>
          </a:xfrm>
        </p:spPr>
        <p:txBody>
          <a:bodyPr/>
          <a:lstStyle/>
          <a:p>
            <a:r>
              <a:rPr lang="en-US" dirty="0" smtClean="0"/>
              <a:t>Scherer’s typology of affective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7630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Emotion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relatively brief episode of synchronized response of all or most organismic subsystems in response to the evaluation of an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event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as being of major significance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angry, sad, joyful, fearful, ashamed, proud, desperate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Mood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diffuse affect state …change in subjective feeling, of low intensity but relatively long duration, often without apparent cause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cheerful, gloomy, irritable, listless, depressed, buoyant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Interpersonal stance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affective stance taken toward another person in a specific interaction, coloring the interpersonal exchange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distant, cold, warm, supportive, contemptuous</a:t>
            </a:r>
          </a:p>
          <a:p>
            <a:pPr marL="0" indent="0">
              <a:buNone/>
            </a:pPr>
            <a:r>
              <a:rPr lang="en-US" sz="1800" b="1" dirty="0"/>
              <a:t>Attitudes</a:t>
            </a:r>
            <a:r>
              <a:rPr lang="en-US" sz="1800" dirty="0"/>
              <a:t>: relatively enduring, affectively colored beliefs, preferences predispositions towards objects or persons 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liking, loving, hating, valuing, desiring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Personality traits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emotionally laden, stable personality dispositions and behavior tendencies, typical for a person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nervous, anxious, reckless, morose, hostile, envious, jealous</a:t>
            </a:r>
          </a:p>
        </p:txBody>
      </p:sp>
    </p:spTree>
    <p:extLst>
      <p:ext uri="{BB962C8B-B14F-4D97-AF65-F5344CB8AC3E}">
        <p14:creationId xmlns:p14="http://schemas.microsoft.com/office/powerpoint/2010/main" val="7071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6"/>
          <p:cNvSpPr txBox="1">
            <a:spLocks noGrp="1"/>
          </p:cNvSpPr>
          <p:nvPr/>
        </p:nvSpPr>
        <p:spPr bwMode="auto">
          <a:xfrm>
            <a:off x="6572250" y="4914900"/>
            <a:ext cx="142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0" tIns="34286" rIns="68570" bIns="34286">
            <a:prstTxWarp prst="textNoShape">
              <a:avLst/>
            </a:prstTxWarp>
          </a:bodyPr>
          <a:lstStyle/>
          <a:p>
            <a:pPr algn="r" eaLnBrk="0" hangingPunct="0"/>
            <a:fld id="{90D42DF7-FD5E-A54A-8AEA-2A1E960F83FA}" type="slidenum">
              <a:rPr lang="en-US" sz="1050" b="1">
                <a:solidFill>
                  <a:srgbClr val="E9DFB6"/>
                </a:solidFill>
                <a:ea typeface="ＭＳ Ｐゴシック" charset="-128"/>
                <a:cs typeface="ＭＳ Ｐゴシック" charset="-128"/>
              </a:rPr>
              <a:pPr algn="r" eaLnBrk="0" hangingPunct="0"/>
              <a:t>70</a:t>
            </a:fld>
            <a:endParaRPr lang="en-US" sz="105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6700"/>
            <a:ext cx="7467600" cy="742950"/>
          </a:xfrm>
        </p:spPr>
        <p:txBody>
          <a:bodyPr/>
          <a:lstStyle/>
          <a:p>
            <a:r>
              <a:rPr lang="en-US" smtClean="0"/>
              <a:t>The Big Five Dimensions of Personality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143000" y="1200150"/>
            <a:ext cx="7696200" cy="33337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Extraversion vs. Introversion </a:t>
            </a:r>
            <a:r>
              <a:rPr lang="en-US" dirty="0" smtClean="0"/>
              <a:t>	</a:t>
            </a:r>
          </a:p>
          <a:p>
            <a:pPr marL="239316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sociable, assertive, playful vs. aloof, reserved, shy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Emotional stability vs. Neuroticism</a:t>
            </a:r>
          </a:p>
          <a:p>
            <a:pPr marL="239316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calm, unemotional vs. insecure, anxious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Agreeableness vs. Disagreeable </a:t>
            </a:r>
          </a:p>
          <a:p>
            <a:pPr marL="239316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friendly, cooperative vs. antagonistic, faultfinding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Conscientiousness vs. </a:t>
            </a:r>
            <a:r>
              <a:rPr lang="en-US" sz="2800" b="1" dirty="0" err="1" smtClean="0"/>
              <a:t>Unconscientiou</a:t>
            </a:r>
            <a:r>
              <a:rPr lang="en-US" sz="2800" dirty="0" err="1" smtClean="0"/>
              <a:t>s</a:t>
            </a:r>
            <a:r>
              <a:rPr lang="en-US" sz="2800" dirty="0" smtClean="0"/>
              <a:t> </a:t>
            </a:r>
          </a:p>
          <a:p>
            <a:pPr marL="239316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self-disciplined, </a:t>
            </a:r>
            <a:r>
              <a:rPr lang="en-US" dirty="0" err="1" smtClean="0"/>
              <a:t>organised</a:t>
            </a:r>
            <a:r>
              <a:rPr lang="en-US" dirty="0" smtClean="0"/>
              <a:t> vs. inefficient, careless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Openness to experience </a:t>
            </a:r>
          </a:p>
          <a:p>
            <a:pPr marL="239316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intellectual, insightful vs. shallow, unimaginative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2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6" y="25025"/>
            <a:ext cx="9067800" cy="742950"/>
          </a:xfrm>
        </p:spPr>
        <p:txBody>
          <a:bodyPr/>
          <a:lstStyle/>
          <a:p>
            <a:r>
              <a:rPr lang="en-US" dirty="0" smtClean="0"/>
              <a:t>Some text corpora labeled for personality of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66750"/>
            <a:ext cx="87630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 err="1"/>
              <a:t>Pennebaker</a:t>
            </a:r>
            <a:r>
              <a:rPr lang="en-US" sz="1200" dirty="0"/>
              <a:t>, James W., and Laura A. King. </a:t>
            </a:r>
            <a:r>
              <a:rPr lang="en-US" sz="1200" dirty="0" smtClean="0"/>
              <a:t>1999. "Linguistic </a:t>
            </a:r>
            <a:r>
              <a:rPr lang="en-US" sz="1200" dirty="0"/>
              <a:t>styles: language use as an individual difference." </a:t>
            </a:r>
            <a:r>
              <a:rPr lang="en-US" sz="1200" i="1" dirty="0"/>
              <a:t>Journal of personality and social psychology</a:t>
            </a:r>
            <a:r>
              <a:rPr lang="en-US" sz="1200" dirty="0"/>
              <a:t> 77, no. </a:t>
            </a:r>
            <a:r>
              <a:rPr lang="en-US" sz="1200" dirty="0" smtClean="0"/>
              <a:t>6.</a:t>
            </a:r>
          </a:p>
          <a:p>
            <a:pPr lvl="1"/>
            <a:r>
              <a:rPr lang="en-US" sz="1800" dirty="0" smtClean="0"/>
              <a:t>2,479 essays from psychology students (1.9 million words), “write whatever comes into your mind” for 20 minutes</a:t>
            </a:r>
          </a:p>
          <a:p>
            <a:pPr marL="0" indent="0">
              <a:buNone/>
            </a:pPr>
            <a:r>
              <a:rPr lang="en-US" sz="1200" b="1" dirty="0" err="1"/>
              <a:t>Mehl</a:t>
            </a:r>
            <a:r>
              <a:rPr lang="en-US" sz="1200" dirty="0"/>
              <a:t>, Matthias R, SD Gosling, JW </a:t>
            </a:r>
            <a:r>
              <a:rPr lang="en-US" sz="1200" dirty="0" err="1"/>
              <a:t>Pennebaker</a:t>
            </a:r>
            <a:r>
              <a:rPr lang="en-US" sz="1200" dirty="0"/>
              <a:t>. 2006.  Personality in its natural habitat: manifestations and implicit folk theories of personality in daily life.  Journal of personality and social psychology 90 (5), </a:t>
            </a:r>
            <a:r>
              <a:rPr lang="en-US" sz="1200" dirty="0" smtClean="0"/>
              <a:t>862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Speech from Electronically Activated Recorder (EAR)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</a:t>
            </a:r>
            <a:r>
              <a:rPr lang="en-US" sz="1800" dirty="0" smtClean="0"/>
              <a:t>andom snippets of conversation recorded, transcribed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96 participants, total of 97,468 words and 15,269 utterances</a:t>
            </a:r>
          </a:p>
          <a:p>
            <a:pPr marL="0" indent="0">
              <a:buNone/>
            </a:pPr>
            <a:r>
              <a:rPr lang="en-US" sz="1200" b="1" dirty="0"/>
              <a:t>Schwartz</a:t>
            </a:r>
            <a:r>
              <a:rPr lang="en-US" sz="1200" dirty="0"/>
              <a:t>, H. Andrew, Johannes C. </a:t>
            </a:r>
            <a:r>
              <a:rPr lang="en-US" sz="1200" dirty="0" err="1"/>
              <a:t>Eichstaedt</a:t>
            </a:r>
            <a:r>
              <a:rPr lang="en-US" sz="1200" dirty="0"/>
              <a:t>, Margaret L. Kern, Lukasz </a:t>
            </a:r>
            <a:r>
              <a:rPr lang="en-US" sz="1200" dirty="0" err="1"/>
              <a:t>Dziurzynski</a:t>
            </a:r>
            <a:r>
              <a:rPr lang="en-US" sz="1200" dirty="0"/>
              <a:t>, Stephanie M. Ramones, </a:t>
            </a:r>
            <a:r>
              <a:rPr lang="en-US" sz="1200" dirty="0" err="1"/>
              <a:t>Megha</a:t>
            </a:r>
            <a:r>
              <a:rPr lang="en-US" sz="1200" dirty="0"/>
              <a:t> Agrawal, </a:t>
            </a:r>
            <a:r>
              <a:rPr lang="en-US" sz="1200" dirty="0" err="1"/>
              <a:t>Achal</a:t>
            </a:r>
            <a:r>
              <a:rPr lang="en-US" sz="1200" dirty="0"/>
              <a:t> Shah et al. </a:t>
            </a:r>
            <a:r>
              <a:rPr lang="en-US" sz="1200" dirty="0" smtClean="0"/>
              <a:t>2013. "Personality</a:t>
            </a:r>
            <a:r>
              <a:rPr lang="en-US" sz="1200" dirty="0"/>
              <a:t>, gender, and age in the language of social media: The open-vocabulary approach." </a:t>
            </a:r>
            <a:r>
              <a:rPr lang="en-US" sz="1200" i="1" dirty="0" err="1"/>
              <a:t>PloS</a:t>
            </a:r>
            <a:r>
              <a:rPr lang="en-US" sz="1200" i="1" dirty="0"/>
              <a:t> one</a:t>
            </a:r>
            <a:r>
              <a:rPr lang="en-US" sz="1200" dirty="0"/>
              <a:t> 8, no. 9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Facebook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75,000 volunteers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309 million words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All took a personality test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smtClean="0"/>
              <a:t>Litman</a:t>
            </a:r>
            <a:r>
              <a:rPr lang="en-US" sz="1200" dirty="0"/>
              <a:t>, D., </a:t>
            </a:r>
            <a:r>
              <a:rPr lang="en-US" sz="1200" dirty="0" err="1"/>
              <a:t>Paletz</a:t>
            </a:r>
            <a:r>
              <a:rPr lang="en-US" sz="1200" dirty="0"/>
              <a:t>, S., </a:t>
            </a:r>
            <a:r>
              <a:rPr lang="en-US" sz="1200" dirty="0" err="1"/>
              <a:t>Rahimi</a:t>
            </a:r>
            <a:r>
              <a:rPr lang="en-US" sz="1200" dirty="0"/>
              <a:t>, Z., </a:t>
            </a:r>
            <a:r>
              <a:rPr lang="en-US" sz="1200" dirty="0" err="1"/>
              <a:t>Allegretti</a:t>
            </a:r>
            <a:r>
              <a:rPr lang="en-US" sz="1200" dirty="0"/>
              <a:t>, S., &amp; Rice, C. </a:t>
            </a:r>
            <a:r>
              <a:rPr lang="en-US" sz="1200" dirty="0" smtClean="0"/>
              <a:t>2016.. “The </a:t>
            </a:r>
            <a:r>
              <a:rPr lang="en-US" sz="1200" dirty="0"/>
              <a:t>Teams Corpus and Entrainment in Multi-Party Spoken </a:t>
            </a:r>
            <a:r>
              <a:rPr lang="en-US" sz="1200" dirty="0" smtClean="0"/>
              <a:t>Dialogues.” </a:t>
            </a:r>
            <a:r>
              <a:rPr lang="en-US" sz="1200" i="1" dirty="0"/>
              <a:t>Proceedings Conference on Empirical Methods in Natural Language Processing (EMNLP</a:t>
            </a:r>
            <a:r>
              <a:rPr lang="en-US" sz="1200" i="1" dirty="0" smtClean="0"/>
              <a:t>)</a:t>
            </a:r>
            <a:r>
              <a:rPr lang="en-US" sz="1200" dirty="0" smtClean="0"/>
              <a:t>.</a:t>
            </a:r>
          </a:p>
          <a:p>
            <a:pPr marL="685800" lvl="2">
              <a:spcBef>
                <a:spcPts val="0"/>
              </a:spcBef>
            </a:pPr>
            <a:r>
              <a:rPr lang="en-US" sz="1800" dirty="0" smtClean="0"/>
              <a:t>47 </a:t>
            </a:r>
            <a:r>
              <a:rPr lang="en-US" sz="1800" dirty="0"/>
              <a:t>hours of </a:t>
            </a:r>
            <a:r>
              <a:rPr lang="en-US" sz="1800" dirty="0" smtClean="0"/>
              <a:t>dialogue from 63 teams (216 individuals, each with a personality test)</a:t>
            </a:r>
            <a:r>
              <a:rPr lang="en-US" sz="1800" dirty="0"/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7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2561"/>
            <a:ext cx="7467600" cy="742950"/>
          </a:xfrm>
        </p:spPr>
        <p:txBody>
          <a:bodyPr/>
          <a:lstStyle/>
          <a:p>
            <a:r>
              <a:rPr lang="en-US" dirty="0" smtClean="0"/>
              <a:t>Ears (speech) corpus (</a:t>
            </a:r>
            <a:r>
              <a:rPr lang="en-US" dirty="0" err="1" smtClean="0"/>
              <a:t>Mehl</a:t>
            </a:r>
            <a:r>
              <a:rPr lang="en-US" dirty="0" smtClean="0"/>
              <a:t> et al.)</a:t>
            </a:r>
            <a:endParaRPr lang="en-US" dirty="0"/>
          </a:p>
        </p:txBody>
      </p:sp>
      <p:pic>
        <p:nvPicPr>
          <p:cNvPr id="4" name="Picture 3" descr="essay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89" y="971551"/>
            <a:ext cx="6817123" cy="38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11410"/>
            <a:ext cx="7467600" cy="742950"/>
          </a:xfrm>
        </p:spPr>
        <p:txBody>
          <a:bodyPr/>
          <a:lstStyle/>
          <a:p>
            <a:r>
              <a:rPr lang="en-US" dirty="0" smtClean="0"/>
              <a:t>Essays corpus (</a:t>
            </a:r>
            <a:r>
              <a:rPr lang="en-US" dirty="0" err="1" smtClean="0"/>
              <a:t>Pennebaker</a:t>
            </a:r>
            <a:r>
              <a:rPr lang="en-US" dirty="0" smtClean="0"/>
              <a:t> and King)</a:t>
            </a:r>
            <a:endParaRPr lang="en-US" dirty="0"/>
          </a:p>
        </p:txBody>
      </p:sp>
      <p:pic>
        <p:nvPicPr>
          <p:cNvPr id="4" name="Picture 3" descr="essay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971551"/>
            <a:ext cx="6858000" cy="38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/>
              <a:t>Mairesse</a:t>
            </a:r>
            <a:r>
              <a:rPr lang="en-US" sz="2000" dirty="0"/>
              <a:t>, François, Marilyn A. Walker, Matthias R. </a:t>
            </a:r>
            <a:r>
              <a:rPr lang="en-US" sz="2000" dirty="0" err="1"/>
              <a:t>Mehl</a:t>
            </a:r>
            <a:r>
              <a:rPr lang="en-US" sz="2000" dirty="0"/>
              <a:t>, and Roger K. Moore. "Using linguistic cues for the automatic recognition of personality in conversation and text." </a:t>
            </a:r>
            <a:r>
              <a:rPr lang="en-US" sz="2000" i="1" dirty="0"/>
              <a:t>Journal of artificial intelligence research</a:t>
            </a:r>
            <a:r>
              <a:rPr lang="en-US" sz="2000" dirty="0"/>
              <a:t> (2007): 457-500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Various classifiers, lexicon-based and prosodic features</a:t>
            </a:r>
            <a:endParaRPr lang="en-US" sz="1800" dirty="0"/>
          </a:p>
          <a:p>
            <a:r>
              <a:rPr lang="en-US" sz="2000" b="1" dirty="0"/>
              <a:t>Schwartz</a:t>
            </a:r>
            <a:r>
              <a:rPr lang="en-US" sz="2000" dirty="0"/>
              <a:t>, H. Andrew, Johannes C. </a:t>
            </a:r>
            <a:r>
              <a:rPr lang="en-US" sz="2000" dirty="0" err="1"/>
              <a:t>Eichstaedt</a:t>
            </a:r>
            <a:r>
              <a:rPr lang="en-US" sz="2000" dirty="0"/>
              <a:t>, Margaret L. Kern, Lukasz </a:t>
            </a:r>
            <a:r>
              <a:rPr lang="en-US" sz="2000" dirty="0" err="1"/>
              <a:t>Dziurzynski</a:t>
            </a:r>
            <a:r>
              <a:rPr lang="en-US" sz="2000" dirty="0"/>
              <a:t>, Stephanie M. Ramones, </a:t>
            </a:r>
            <a:r>
              <a:rPr lang="en-US" sz="2000" dirty="0" err="1"/>
              <a:t>Megha</a:t>
            </a:r>
            <a:r>
              <a:rPr lang="en-US" sz="2000" dirty="0"/>
              <a:t> Agrawal, </a:t>
            </a:r>
            <a:r>
              <a:rPr lang="en-US" sz="2000" dirty="0" err="1"/>
              <a:t>Achal</a:t>
            </a:r>
            <a:r>
              <a:rPr lang="en-US" sz="2000" dirty="0"/>
              <a:t> Shah et al. 2013. "Personality, gender, and age in the language of social media: The open-vocabulary approach." </a:t>
            </a:r>
            <a:r>
              <a:rPr lang="en-US" sz="2000" i="1" dirty="0" err="1"/>
              <a:t>PloS</a:t>
            </a:r>
            <a:r>
              <a:rPr lang="en-US" sz="2000" i="1" dirty="0"/>
              <a:t> one</a:t>
            </a:r>
            <a:r>
              <a:rPr lang="en-US" sz="2000" dirty="0"/>
              <a:t> 8, no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regression and SVM, lexicon-based and all-words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5980"/>
            <a:ext cx="5829300" cy="594121"/>
          </a:xfrm>
        </p:spPr>
        <p:txBody>
          <a:bodyPr/>
          <a:lstStyle/>
          <a:p>
            <a:r>
              <a:rPr lang="en-US" dirty="0" smtClean="0"/>
              <a:t>Sample LIWC Features</a:t>
            </a:r>
            <a:endParaRPr lang="en-US" dirty="0"/>
          </a:p>
        </p:txBody>
      </p:sp>
      <p:pic>
        <p:nvPicPr>
          <p:cNvPr id="4" name="Content Placeholder 3" descr="liwcfeatures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2" b="-8022"/>
          <a:stretch>
            <a:fillRect/>
          </a:stretch>
        </p:blipFill>
        <p:spPr>
          <a:xfrm>
            <a:off x="1066800" y="1245578"/>
            <a:ext cx="6852285" cy="4030756"/>
          </a:xfrm>
        </p:spPr>
      </p:pic>
      <p:sp>
        <p:nvSpPr>
          <p:cNvPr id="3" name="TextBox 2"/>
          <p:cNvSpPr txBox="1"/>
          <p:nvPr/>
        </p:nvSpPr>
        <p:spPr>
          <a:xfrm>
            <a:off x="728322" y="800101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LIWC (Linguistic Inquiry and Word Count)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09556"/>
            <a:ext cx="8420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err="1">
                <a:solidFill>
                  <a:srgbClr val="28817A"/>
                </a:solidFill>
              </a:rPr>
              <a:t>Pennebaker</a:t>
            </a:r>
            <a:r>
              <a:rPr lang="en-US" sz="1200" dirty="0">
                <a:solidFill>
                  <a:srgbClr val="28817A"/>
                </a:solidFill>
              </a:rPr>
              <a:t>, J.W., Booth, R.J., &amp; Francis, M.E. (2007). Linguistic Inquiry and Word Count: LIWC 2007. Austin, TX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LIWC category features</a:t>
            </a:r>
            <a:br>
              <a:rPr lang="en-US" dirty="0" smtClean="0"/>
            </a:br>
            <a:r>
              <a:rPr lang="en-US" sz="2400" dirty="0" smtClean="0"/>
              <a:t>(Schwartz et al 2013, Facebook study)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93552"/>
            <a:ext cx="5841392" cy="1268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581150"/>
            <a:ext cx="44115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>
                <a:latin typeface="+mn-lt"/>
              </a:rPr>
              <a:t>Mairesse</a:t>
            </a:r>
            <a:r>
              <a:rPr lang="en-US" sz="2800" dirty="0" smtClean="0">
                <a:latin typeface="+mn-lt"/>
              </a:rPr>
              <a:t>:</a:t>
            </a:r>
          </a:p>
          <a:p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Raw LIWC counts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Schwartz  et al:</a:t>
            </a:r>
          </a:p>
          <a:p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Normalized per writer:</a:t>
            </a:r>
          </a:p>
        </p:txBody>
      </p:sp>
    </p:spTree>
    <p:extLst>
      <p:ext uri="{BB962C8B-B14F-4D97-AF65-F5344CB8AC3E}">
        <p14:creationId xmlns:p14="http://schemas.microsoft.com/office/powerpoint/2010/main" val="12041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23950"/>
            <a:ext cx="8534400" cy="3333750"/>
          </a:xfrm>
        </p:spPr>
        <p:txBody>
          <a:bodyPr/>
          <a:lstStyle/>
          <a:p>
            <a:r>
              <a:rPr lang="en-US" dirty="0" smtClean="0"/>
              <a:t>Agreeable: </a:t>
            </a:r>
          </a:p>
          <a:p>
            <a:pPr lvl="1"/>
            <a:r>
              <a:rPr lang="en-US" dirty="0" smtClean="0"/>
              <a:t>+Family, +Home, -Anger, -Swear</a:t>
            </a:r>
          </a:p>
          <a:p>
            <a:r>
              <a:rPr lang="en-US" dirty="0" smtClean="0"/>
              <a:t>Extravert</a:t>
            </a:r>
          </a:p>
          <a:p>
            <a:pPr lvl="1"/>
            <a:r>
              <a:rPr lang="en-US" dirty="0" smtClean="0"/>
              <a:t>+Friend, +Religion, +Self</a:t>
            </a:r>
          </a:p>
          <a:p>
            <a:r>
              <a:rPr lang="en-US" dirty="0" smtClean="0"/>
              <a:t>Conscientiousness:</a:t>
            </a:r>
          </a:p>
          <a:p>
            <a:pPr lvl="1"/>
            <a:r>
              <a:rPr lang="en-US" dirty="0" smtClean="0"/>
              <a:t>-Swear, -Anger, -</a:t>
            </a:r>
            <a:r>
              <a:rPr lang="en-US" dirty="0" err="1" smtClean="0"/>
              <a:t>NegEmotion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Emotional Stability: </a:t>
            </a:r>
          </a:p>
          <a:p>
            <a:pPr lvl="1"/>
            <a:r>
              <a:rPr lang="en-US" dirty="0"/>
              <a:t>-</a:t>
            </a:r>
            <a:r>
              <a:rPr lang="en-US" dirty="0" err="1" smtClean="0"/>
              <a:t>NegEmotion</a:t>
            </a:r>
            <a:r>
              <a:rPr lang="en-US" dirty="0" smtClean="0"/>
              <a:t>, +Sports, </a:t>
            </a:r>
          </a:p>
          <a:p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-Cause, -Space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9720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for predicting extraversion</a:t>
            </a:r>
            <a:br>
              <a:rPr lang="en-US" dirty="0" smtClean="0"/>
            </a:br>
            <a:r>
              <a:rPr lang="en-US" dirty="0" smtClean="0"/>
              <a:t>in essay corpus (</a:t>
            </a:r>
            <a:r>
              <a:rPr lang="en-US" dirty="0" err="1" smtClean="0"/>
              <a:t>Mairesse</a:t>
            </a:r>
            <a:r>
              <a:rPr lang="en-US" dirty="0" smtClean="0"/>
              <a:t> et al)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88983"/>
            <a:ext cx="5090142" cy="3736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all words instead of lexicons</a:t>
            </a:r>
            <a:br>
              <a:rPr lang="en-US" dirty="0" smtClean="0"/>
            </a:br>
            <a:r>
              <a:rPr lang="en-US" dirty="0" smtClean="0"/>
              <a:t>Facebook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Schwartz et al. (2013)</a:t>
            </a:r>
          </a:p>
          <a:p>
            <a:r>
              <a:rPr lang="en-US" dirty="0" smtClean="0"/>
              <a:t>Choosing phrases with </a:t>
            </a:r>
            <a:r>
              <a:rPr lang="en-US" dirty="0" err="1" smtClean="0"/>
              <a:t>pmi</a:t>
            </a:r>
            <a:r>
              <a:rPr lang="en-US" dirty="0" smtClean="0"/>
              <a:t> &gt; 2*length  [in words]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use words/phrases used </a:t>
            </a:r>
            <a:r>
              <a:rPr lang="en-US" dirty="0"/>
              <a:t>by at least 1% of </a:t>
            </a:r>
            <a:r>
              <a:rPr lang="en-US" dirty="0" smtClean="0"/>
              <a:t>writers</a:t>
            </a:r>
          </a:p>
          <a:p>
            <a:r>
              <a:rPr lang="en-US" dirty="0" smtClean="0"/>
              <a:t>Normalize counts of  words and phrases by writer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02" y="4127965"/>
            <a:ext cx="4892402" cy="88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59" y="2233970"/>
            <a:ext cx="3102841" cy="7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Sentiment Analysis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876550"/>
            <a:ext cx="6400800" cy="1676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i="1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Digression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:  </a:t>
            </a:r>
          </a:p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J&amp;M 3</a:t>
            </a:r>
            <a:r>
              <a:rPr lang="en-US" sz="3600" baseline="300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rd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 ed. draft </a:t>
            </a:r>
            <a:r>
              <a:rPr lang="en-US" sz="3600" dirty="0" err="1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ch.</a:t>
            </a: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 6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What is Sentiment Analysis?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409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7" y="1706383"/>
            <a:ext cx="4176294" cy="27395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36" y="1721552"/>
            <a:ext cx="4283664" cy="2737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5" y="106540"/>
            <a:ext cx="8833625" cy="1093610"/>
          </a:xfrm>
        </p:spPr>
        <p:txBody>
          <a:bodyPr/>
          <a:lstStyle/>
          <a:p>
            <a:r>
              <a:rPr lang="en-US" dirty="0" smtClean="0"/>
              <a:t>Facebook study, Learned words, </a:t>
            </a:r>
            <a:br>
              <a:rPr lang="en-US" dirty="0" smtClean="0"/>
            </a:br>
            <a:r>
              <a:rPr lang="en-US" dirty="0" smtClean="0"/>
              <a:t>Extraversion versus Introversion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429000" y="1163557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9124" y="3846499"/>
            <a:ext cx="575613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736" y="1504950"/>
            <a:ext cx="655001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93536" y="1515023"/>
            <a:ext cx="1540464" cy="828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648199" y="1894099"/>
            <a:ext cx="533401" cy="828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6443" y="4302961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26159" y="3827833"/>
            <a:ext cx="588491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169625" y="3623498"/>
            <a:ext cx="588491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42320" y="3724272"/>
            <a:ext cx="74408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839200" y="1208528"/>
            <a:ext cx="74408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467160" y="4037476"/>
            <a:ext cx="74408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64651" y="3846499"/>
            <a:ext cx="74408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112" y="381000"/>
            <a:ext cx="7845088" cy="692049"/>
          </a:xfrm>
        </p:spPr>
        <p:txBody>
          <a:bodyPr/>
          <a:lstStyle/>
          <a:p>
            <a:r>
              <a:rPr lang="en-US" dirty="0" smtClean="0"/>
              <a:t>Facebook study, Learned words</a:t>
            </a:r>
            <a:br>
              <a:rPr lang="en-US" dirty="0" smtClean="0"/>
            </a:br>
            <a:r>
              <a:rPr lang="en-US" dirty="0" smtClean="0"/>
              <a:t>Neuroticism versus Emotional Stability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08" y="1433310"/>
            <a:ext cx="3704577" cy="26224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2403"/>
            <a:ext cx="4102100" cy="26233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9857" y="3527850"/>
            <a:ext cx="720727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25655" y="1077269"/>
            <a:ext cx="990600" cy="3843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24332" y="1240573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16809" y="943397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73963" y="1082461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75857" y="3508814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30915" y="3660167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31098" y="3839721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9263" y="3829412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68488" y="3980868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52799" y="3442923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03420" y="3655709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73385" y="1077269"/>
            <a:ext cx="990600" cy="5134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9858" y="3021643"/>
            <a:ext cx="427054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61940" y="1077269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04786" y="1286756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942226" y="3100952"/>
            <a:ext cx="720727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929907" y="1357196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081894" y="1652341"/>
            <a:ext cx="990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9857" y="1060928"/>
            <a:ext cx="720727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326717" y="4024420"/>
            <a:ext cx="990600" cy="5134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344391" y="3980503"/>
            <a:ext cx="990600" cy="5134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Schwartz et al (2013) Facebook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on labeled training data</a:t>
            </a:r>
          </a:p>
          <a:p>
            <a:pPr lvl="1"/>
            <a:r>
              <a:rPr lang="en-US" dirty="0" smtClean="0"/>
              <a:t>LIWC category counts </a:t>
            </a:r>
          </a:p>
          <a:p>
            <a:pPr lvl="1"/>
            <a:r>
              <a:rPr lang="en-US" dirty="0"/>
              <a:t>words and phrases (n-grams of size 1 to 3, passing a collocation filter </a:t>
            </a:r>
          </a:p>
          <a:p>
            <a:r>
              <a:rPr lang="en-US" dirty="0" smtClean="0"/>
              <a:t>Tested on a held-out set</a:t>
            </a:r>
          </a:p>
          <a:p>
            <a:r>
              <a:rPr lang="en-US" dirty="0" smtClean="0"/>
              <a:t>Correlations with human labels</a:t>
            </a:r>
          </a:p>
          <a:p>
            <a:pPr lvl="1"/>
            <a:r>
              <a:rPr lang="en-US" dirty="0" smtClean="0"/>
              <a:t>LIWC   .21-.29</a:t>
            </a:r>
          </a:p>
          <a:p>
            <a:pPr lvl="1"/>
            <a:r>
              <a:rPr lang="en-US" dirty="0" smtClean="0"/>
              <a:t>All Words  .29-.41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 extraction: </a:t>
            </a:r>
            <a:br>
              <a:rPr lang="en-US" dirty="0" smtClean="0"/>
            </a:br>
            <a:r>
              <a:rPr lang="en-US" dirty="0" smtClean="0"/>
              <a:t>of course it’s not just the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1206"/>
            <a:ext cx="8534400" cy="3333750"/>
          </a:xfrm>
        </p:spPr>
        <p:txBody>
          <a:bodyPr/>
          <a:lstStyle/>
          <a:p>
            <a:r>
              <a:rPr lang="en-US" dirty="0" smtClean="0"/>
              <a:t>Detecting interpersonal stance in conversation</a:t>
            </a:r>
          </a:p>
          <a:p>
            <a:r>
              <a:rPr lang="en-US" dirty="0" smtClean="0"/>
              <a:t>Speed dating study, 1000 4-minute speed dates</a:t>
            </a:r>
          </a:p>
          <a:p>
            <a:r>
              <a:rPr lang="en-US" dirty="0"/>
              <a:t>S</a:t>
            </a:r>
            <a:r>
              <a:rPr lang="en-US" dirty="0" smtClean="0"/>
              <a:t>ubjects labeled </a:t>
            </a:r>
            <a:r>
              <a:rPr lang="en-US" b="1" dirty="0" smtClean="0"/>
              <a:t>selves</a:t>
            </a:r>
            <a:r>
              <a:rPr lang="en-US" dirty="0" smtClean="0"/>
              <a:t> and </a:t>
            </a:r>
            <a:r>
              <a:rPr lang="en-US" b="1" dirty="0" smtClean="0"/>
              <a:t>each other </a:t>
            </a:r>
            <a:r>
              <a:rPr lang="en-US" dirty="0" smtClean="0"/>
              <a:t>for </a:t>
            </a:r>
          </a:p>
          <a:p>
            <a:pPr lvl="2"/>
            <a:r>
              <a:rPr lang="en-US" dirty="0" smtClean="0"/>
              <a:t>friendly (each on a scale of 1-10)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wkward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lirtatious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ssertive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1123950"/>
            <a:ext cx="453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Ranganath</a:t>
            </a:r>
            <a:r>
              <a:rPr lang="en-US" sz="1800" dirty="0" smtClean="0">
                <a:latin typeface="+mn-lt"/>
              </a:rPr>
              <a:t> et al (2013), McFarland et al (2014)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7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9"/>
            <a:ext cx="7696200" cy="308371"/>
          </a:xfrm>
        </p:spPr>
        <p:txBody>
          <a:bodyPr/>
          <a:lstStyle/>
          <a:p>
            <a:r>
              <a:rPr lang="en-US" dirty="0" smtClean="0"/>
              <a:t>Scherer’s typology of affective states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763000" cy="41719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Emotion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relatively brief episode of synchronized response of all or most organismic subsystems in response to the evaluation of an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event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as being of major significance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angry, sad, joyful, fearful, ashamed, proud, desperate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Mood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diffuse affect state …change in subjective feeling, of low intensity but relatively long duration, often without apparent cause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cheerful, gloomy, irritable, listless, depressed, buoyant</a:t>
            </a:r>
          </a:p>
          <a:p>
            <a:pPr marL="0" indent="0">
              <a:buNone/>
            </a:pPr>
            <a:r>
              <a:rPr lang="en-US" sz="1800" b="1" dirty="0"/>
              <a:t>Interpersonal stance</a:t>
            </a:r>
            <a:r>
              <a:rPr lang="en-US" sz="1800" dirty="0"/>
              <a:t>: affective stance taken toward another person in a specific interaction, coloring the interpersonal exchange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distant, cold, warm, supportive, contemptuous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Attitudes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relatively enduring, affectively colored beliefs, preferences predispositions towards objects or persons 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liking, loving, hating, valuing, desiring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</a:rPr>
              <a:t>Personality traits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: emotionally laden, stable personality dispositions and behavior tendencies, typical for a person</a:t>
            </a:r>
          </a:p>
          <a:p>
            <a:pPr marL="239316" lvl="1" indent="0">
              <a:buNone/>
            </a:pPr>
            <a:r>
              <a:rPr lang="en-US" sz="1500" b="1" dirty="0">
                <a:solidFill>
                  <a:schemeClr val="bg1">
                    <a:lumMod val="75000"/>
                  </a:schemeClr>
                </a:solidFill>
              </a:rPr>
              <a:t>nervous, anxious, reckless, morose, hostile, envious, jealous</a:t>
            </a:r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742950"/>
          </a:xfrm>
        </p:spPr>
        <p:txBody>
          <a:bodyPr/>
          <a:lstStyle/>
          <a:p>
            <a:r>
              <a:rPr lang="en-US" dirty="0" smtClean="0"/>
              <a:t>Affect extraction</a:t>
            </a:r>
            <a:r>
              <a:rPr lang="en-US" smtClean="0"/>
              <a:t>:  of </a:t>
            </a:r>
            <a:r>
              <a:rPr lang="en-US" dirty="0" smtClean="0"/>
              <a:t>course it’s not just the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5344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ogistic regression classifier with</a:t>
            </a:r>
          </a:p>
          <a:p>
            <a:r>
              <a:rPr lang="en-US" dirty="0" smtClean="0"/>
              <a:t>LIWC lexicons</a:t>
            </a:r>
          </a:p>
          <a:p>
            <a:r>
              <a:rPr lang="en-US" dirty="0" smtClean="0"/>
              <a:t>Other lexical features</a:t>
            </a:r>
          </a:p>
          <a:p>
            <a:pPr lvl="1"/>
            <a:r>
              <a:rPr lang="en-US" dirty="0" smtClean="0"/>
              <a:t>Lists of hedges</a:t>
            </a:r>
          </a:p>
          <a:p>
            <a:r>
              <a:rPr lang="en-US" dirty="0" smtClean="0"/>
              <a:t>Prosody (pitch and energy means and variance)</a:t>
            </a:r>
          </a:p>
          <a:p>
            <a:r>
              <a:rPr lang="en-US" dirty="0" smtClean="0"/>
              <a:t>Discourse features</a:t>
            </a:r>
          </a:p>
          <a:p>
            <a:pPr lvl="1"/>
            <a:r>
              <a:rPr lang="en-US" dirty="0" smtClean="0"/>
              <a:t>Interruptions </a:t>
            </a:r>
          </a:p>
          <a:p>
            <a:pPr lvl="1"/>
            <a:r>
              <a:rPr lang="en-US" dirty="0" smtClean="0"/>
              <a:t>Dialog acts/Adjacency pairs </a:t>
            </a:r>
          </a:p>
          <a:p>
            <a:pPr lvl="2"/>
            <a:r>
              <a:rPr lang="en-US" dirty="0" smtClean="0"/>
              <a:t>sympathy (“Oh, that’s terrible”)</a:t>
            </a:r>
          </a:p>
          <a:p>
            <a:pPr lvl="2"/>
            <a:r>
              <a:rPr lang="en-US" dirty="0" smtClean="0"/>
              <a:t>clarification question (“What?”)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ppreciations (“That’s </a:t>
            </a:r>
            <a:r>
              <a:rPr lang="en-US" dirty="0" err="1" smtClean="0"/>
              <a:t>awesom</a:t>
            </a:r>
            <a:r>
              <a:rPr lang="en-US" dirty="0" smtClean="0"/>
              <a:t>!”)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743450"/>
            <a:ext cx="3810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affect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Friendliness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negEmotion</a:t>
            </a:r>
            <a:endParaRPr lang="en-US" dirty="0" smtClean="0"/>
          </a:p>
          <a:p>
            <a:pPr lvl="1"/>
            <a:r>
              <a:rPr lang="en-US" dirty="0" smtClean="0"/>
              <a:t>-hedge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pitch</a:t>
            </a:r>
          </a:p>
          <a:p>
            <a:r>
              <a:rPr lang="en-US" dirty="0" smtClean="0"/>
              <a:t>Awkwardness</a:t>
            </a:r>
          </a:p>
          <a:p>
            <a:pPr lvl="1"/>
            <a:r>
              <a:rPr lang="en-US" dirty="0" smtClean="0"/>
              <a:t>+negation</a:t>
            </a:r>
          </a:p>
          <a:p>
            <a:pPr lvl="1"/>
            <a:r>
              <a:rPr lang="en-US" dirty="0" smtClean="0"/>
              <a:t>+hedges</a:t>
            </a:r>
          </a:p>
          <a:p>
            <a:pPr lvl="1"/>
            <a:r>
              <a:rPr lang="en-US" dirty="0" smtClean="0"/>
              <a:t>+questions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smtClean="0"/>
              <a:t>Summary: Connotation in the lexicon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85850"/>
            <a:ext cx="8458200" cy="3695700"/>
          </a:xfrm>
        </p:spPr>
        <p:txBody>
          <a:bodyPr/>
          <a:lstStyle/>
          <a:p>
            <a:r>
              <a:rPr lang="en-US" dirty="0" smtClean="0"/>
              <a:t>Words have various </a:t>
            </a:r>
            <a:r>
              <a:rPr lang="en-US" dirty="0" err="1" smtClean="0"/>
              <a:t>connotational</a:t>
            </a:r>
            <a:r>
              <a:rPr lang="en-US" dirty="0" smtClean="0"/>
              <a:t> aspects</a:t>
            </a:r>
          </a:p>
          <a:p>
            <a:r>
              <a:rPr lang="en-US" dirty="0" smtClean="0"/>
              <a:t>Methods for building connotation lexicons</a:t>
            </a:r>
          </a:p>
          <a:p>
            <a:pPr marL="457200" lvl="1" indent="0">
              <a:buNone/>
            </a:pPr>
            <a:r>
              <a:rPr lang="en-US" dirty="0" smtClean="0"/>
              <a:t>Based on theoretical models of emotion, sentiment</a:t>
            </a:r>
          </a:p>
          <a:p>
            <a:pPr lvl="1"/>
            <a:r>
              <a:rPr lang="en-US" dirty="0" smtClean="0"/>
              <a:t>By hand (mainly using crowdsourcing)</a:t>
            </a:r>
          </a:p>
          <a:p>
            <a:pPr lvl="1"/>
            <a:r>
              <a:rPr lang="en-US" dirty="0" smtClean="0"/>
              <a:t>Semi-supervised learning from seed words</a:t>
            </a:r>
          </a:p>
          <a:p>
            <a:pPr lvl="1"/>
            <a:r>
              <a:rPr lang="en-US" dirty="0" smtClean="0"/>
              <a:t>Fully supervised (when you can find a convenient signal in the world)</a:t>
            </a:r>
          </a:p>
          <a:p>
            <a:r>
              <a:rPr lang="en-US" dirty="0" smtClean="0"/>
              <a:t>Applying lexicons to detect affect and sentiment</a:t>
            </a:r>
          </a:p>
          <a:p>
            <a:pPr lvl="1"/>
            <a:r>
              <a:rPr lang="en-US" dirty="0" smtClean="0"/>
              <a:t>Unsupervised: pick simple majority sentiment (positive/negative words)</a:t>
            </a:r>
          </a:p>
          <a:p>
            <a:pPr lvl="1"/>
            <a:r>
              <a:rPr lang="en-US" dirty="0" smtClean="0"/>
              <a:t>Supervised: learn weights for each lexical category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or negative movie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2550"/>
            <a:ext cx="7924800" cy="3333750"/>
          </a:xfrm>
        </p:spPr>
        <p:txBody>
          <a:bodyPr/>
          <a:lstStyle/>
          <a:p>
            <a:r>
              <a:rPr lang="en-US" dirty="0" smtClean="0"/>
              <a:t>unbelievably </a:t>
            </a:r>
            <a:r>
              <a:rPr lang="en-US" dirty="0"/>
              <a:t>disappointing </a:t>
            </a:r>
            <a:endParaRPr lang="en-US" dirty="0" smtClean="0"/>
          </a:p>
          <a:p>
            <a:r>
              <a:rPr lang="en-US" dirty="0" smtClean="0"/>
              <a:t>Full of </a:t>
            </a:r>
            <a:r>
              <a:rPr lang="en-US" dirty="0"/>
              <a:t>zany characters and richly applied satire, and some great plot </a:t>
            </a:r>
            <a:r>
              <a:rPr lang="en-US" dirty="0" smtClean="0"/>
              <a:t>twists</a:t>
            </a:r>
          </a:p>
          <a:p>
            <a:r>
              <a:rPr lang="en-US" dirty="0"/>
              <a:t> this is the greatest screwball comedy ever </a:t>
            </a:r>
            <a:r>
              <a:rPr lang="en-US" dirty="0" smtClean="0"/>
              <a:t>filmed</a:t>
            </a:r>
          </a:p>
          <a:p>
            <a:r>
              <a:rPr lang="en-US" dirty="0"/>
              <a:t> It was pathetic. The worst part about it was the boxing scenes.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1350"/>
            <a:ext cx="558800" cy="503632"/>
          </a:xfrm>
          <a:prstGeom prst="rect">
            <a:avLst/>
          </a:prstGeom>
        </p:spPr>
      </p:pic>
      <p:pic>
        <p:nvPicPr>
          <p:cNvPr id="6" name="Picture 5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85951"/>
            <a:ext cx="591828" cy="533399"/>
          </a:xfrm>
          <a:prstGeom prst="rect">
            <a:avLst/>
          </a:prstGeom>
        </p:spPr>
      </p:pic>
      <p:pic>
        <p:nvPicPr>
          <p:cNvPr id="7" name="Picture 6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558800" cy="503632"/>
          </a:xfrm>
          <a:prstGeom prst="rect">
            <a:avLst/>
          </a:prstGeom>
        </p:spPr>
      </p:pic>
      <p:pic>
        <p:nvPicPr>
          <p:cNvPr id="8" name="Picture 7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95550"/>
            <a:ext cx="591828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19381</TotalTime>
  <Words>4243</Words>
  <Application>Microsoft Office PowerPoint</Application>
  <PresentationFormat>On-screen Show (16:9)</PresentationFormat>
  <Paragraphs>761</Paragraphs>
  <Slides>87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ＭＳ Ｐゴシック</vt:lpstr>
      <vt:lpstr>Arial</vt:lpstr>
      <vt:lpstr>Calibri</vt:lpstr>
      <vt:lpstr>Calibri (Headings)</vt:lpstr>
      <vt:lpstr>Courier</vt:lpstr>
      <vt:lpstr>Lucida Sans</vt:lpstr>
      <vt:lpstr>Tahoma</vt:lpstr>
      <vt:lpstr>Times</vt:lpstr>
      <vt:lpstr>Verdana</vt:lpstr>
      <vt:lpstr>NLP-jurafsky</vt:lpstr>
      <vt:lpstr>Equation</vt:lpstr>
      <vt:lpstr>Computing with Affective Lexicons </vt:lpstr>
      <vt:lpstr>Affective meaning</vt:lpstr>
      <vt:lpstr>Why compute affective meaning?</vt:lpstr>
      <vt:lpstr>Connotation in the lexicon</vt:lpstr>
      <vt:lpstr>Scherer’s typology of affective states</vt:lpstr>
      <vt:lpstr>Computing with Affective Lexicons </vt:lpstr>
      <vt:lpstr>Scherer’s typology of affective states</vt:lpstr>
      <vt:lpstr>Sentiment Analysis</vt:lpstr>
      <vt:lpstr>Positive or negative movie review?</vt:lpstr>
      <vt:lpstr>Google Product Search</vt:lpstr>
      <vt:lpstr>Bing Shopping</vt:lpstr>
      <vt:lpstr>Sentiment analysis has many other names</vt:lpstr>
      <vt:lpstr>Why sentiment analysis?</vt:lpstr>
      <vt:lpstr>Sentiment Analysis</vt:lpstr>
      <vt:lpstr>Sentiment Analysis</vt:lpstr>
      <vt:lpstr>Extracting Features for Sentiment Classification</vt:lpstr>
      <vt:lpstr>Computing with Affective Lexicons </vt:lpstr>
      <vt:lpstr>The General Inquirer</vt:lpstr>
      <vt:lpstr>LIWC (Linguistic Inquiry and Word Count)</vt:lpstr>
      <vt:lpstr>MPQA Subjectivity Cues Lexicon</vt:lpstr>
      <vt:lpstr>Bing Liu Opinion Lexicon</vt:lpstr>
      <vt:lpstr>SentiWordNet</vt:lpstr>
      <vt:lpstr>Computing with Affective Lexicons </vt:lpstr>
      <vt:lpstr>Computing with Affective Lexicons </vt:lpstr>
      <vt:lpstr>Scherer’s typology of affective states</vt:lpstr>
      <vt:lpstr>Two families of theories of emotion</vt:lpstr>
      <vt:lpstr>PowerPoint Presentation</vt:lpstr>
      <vt:lpstr>PowerPoint Presentation</vt:lpstr>
      <vt:lpstr>Valence/Arousal Dimensions</vt:lpstr>
      <vt:lpstr>Atomic units vs. Dimensions</vt:lpstr>
      <vt:lpstr>One emotion lexicon from each paradigm!</vt:lpstr>
      <vt:lpstr>PowerPoint Presentation</vt:lpstr>
      <vt:lpstr>NRC Word-Emotion Association Lexicon</vt:lpstr>
      <vt:lpstr>The AMT Hit</vt:lpstr>
      <vt:lpstr>Lexicon of valence, arousal, and dominance</vt:lpstr>
      <vt:lpstr>Lexicon of valence, arousal, and dominance</vt:lpstr>
      <vt:lpstr>Lexicon of valence, arousal, and dominance: Examples</vt:lpstr>
      <vt:lpstr>Concreteness versus abstractness</vt:lpstr>
      <vt:lpstr>Concreteness versus abstractness</vt:lpstr>
      <vt:lpstr>Computing with Affective Lexicons </vt:lpstr>
      <vt:lpstr>Semi-supervised learning of lexicons</vt:lpstr>
      <vt:lpstr>Hatzivassiloglou and McKeown intuition for identifying word polarity</vt:lpstr>
      <vt:lpstr>Hatzivassiloglou &amp; McKeown 1997 Step 1</vt:lpstr>
      <vt:lpstr>Hatzivassiloglou &amp; McKeown 1997 Step 2</vt:lpstr>
      <vt:lpstr>Hatzivassiloglou &amp; McKeown 1997 Step 3</vt:lpstr>
      <vt:lpstr>Hatzivassiloglou &amp; McKeown 1997 Step 4</vt:lpstr>
      <vt:lpstr>Output polarity lexicon</vt:lpstr>
      <vt:lpstr>Output polarity lexicon</vt:lpstr>
      <vt:lpstr>Turney Algorithm</vt:lpstr>
      <vt:lpstr>Extract two-word phrases with adjectives</vt:lpstr>
      <vt:lpstr>How to measure polarity of a phrase?</vt:lpstr>
      <vt:lpstr>How to measure polarity of a phrase?</vt:lpstr>
      <vt:lpstr>Does phrase appear more with “poor” or “excellent”?</vt:lpstr>
      <vt:lpstr>Phrases from a thumbs-up review</vt:lpstr>
      <vt:lpstr>Phrases from a thumbs-down review</vt:lpstr>
      <vt:lpstr>Results of Turney algorithm</vt:lpstr>
      <vt:lpstr>Using WordNet to learn polarity</vt:lpstr>
      <vt:lpstr>Summary on semi-supervised lexicon learning</vt:lpstr>
      <vt:lpstr>Computing with Affective Lexicons </vt:lpstr>
      <vt:lpstr>Learn word sentiment supervised by online review scores</vt:lpstr>
      <vt:lpstr>Analyzing the polarity of each word in IMDB</vt:lpstr>
      <vt:lpstr>“Potts diagrams”</vt:lpstr>
      <vt:lpstr>Or use regression coefficients to weight words</vt:lpstr>
      <vt:lpstr>Computing with Affective Lexicons </vt:lpstr>
      <vt:lpstr>Lexicons for detecting document affect: Simplest unsupervised method</vt:lpstr>
      <vt:lpstr>Lexicons for detecting document affect: Simplest supervised method</vt:lpstr>
      <vt:lpstr>Computing with Affective Lexicons </vt:lpstr>
      <vt:lpstr>Sample affective task: personality detection </vt:lpstr>
      <vt:lpstr>Scherer’s typology of affective states</vt:lpstr>
      <vt:lpstr>The Big Five Dimensions of Personality</vt:lpstr>
      <vt:lpstr>Some text corpora labeled for personality of author</vt:lpstr>
      <vt:lpstr>Ears (speech) corpus (Mehl et al.)</vt:lpstr>
      <vt:lpstr>Essays corpus (Pennebaker and King)</vt:lpstr>
      <vt:lpstr>Classifiers</vt:lpstr>
      <vt:lpstr>Sample LIWC Features</vt:lpstr>
      <vt:lpstr>Normalizing LIWC category features (Schwartz et al 2013, Facebook study)</vt:lpstr>
      <vt:lpstr>Sample results</vt:lpstr>
      <vt:lpstr>Decision tree for predicting extraversion in essay corpus (Mairesse et al)</vt:lpstr>
      <vt:lpstr>Using all words instead of lexicons Facebook study</vt:lpstr>
      <vt:lpstr>Facebook study, Learned words,  Extraversion versus Introversion</vt:lpstr>
      <vt:lpstr>Facebook study, Learned words Neuroticism versus Emotional Stability</vt:lpstr>
      <vt:lpstr>Evaluating Schwartz et al (2013) Facebook Classifier</vt:lpstr>
      <vt:lpstr>Affect extraction:  of course it’s not just the lexicon</vt:lpstr>
      <vt:lpstr>Scherer’s typology of affective states</vt:lpstr>
      <vt:lpstr>Affect extraction:  of course it’s not just the lexicon</vt:lpstr>
      <vt:lpstr>Results on affect extraction</vt:lpstr>
      <vt:lpstr>Summary: Connotation in the lexicon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472</cp:revision>
  <cp:lastPrinted>2017-03-02T21:22:41Z</cp:lastPrinted>
  <dcterms:created xsi:type="dcterms:W3CDTF">2010-04-19T15:31:24Z</dcterms:created>
  <dcterms:modified xsi:type="dcterms:W3CDTF">2017-03-02T21:22:51Z</dcterms:modified>
</cp:coreProperties>
</file>