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MOV" ContentType="video/quicktime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1"/>
    <p:sldMasterId id="2147483738" r:id="rId2"/>
  </p:sldMasterIdLst>
  <p:notesMasterIdLst>
    <p:notesMasterId r:id="rId68"/>
  </p:notesMasterIdLst>
  <p:handoutMasterIdLst>
    <p:handoutMasterId r:id="rId69"/>
  </p:handoutMasterIdLst>
  <p:sldIdLst>
    <p:sldId id="598" r:id="rId3"/>
    <p:sldId id="258" r:id="rId4"/>
    <p:sldId id="555" r:id="rId5"/>
    <p:sldId id="696" r:id="rId6"/>
    <p:sldId id="679" r:id="rId7"/>
    <p:sldId id="680" r:id="rId8"/>
    <p:sldId id="681" r:id="rId9"/>
    <p:sldId id="682" r:id="rId10"/>
    <p:sldId id="683" r:id="rId11"/>
    <p:sldId id="684" r:id="rId12"/>
    <p:sldId id="699" r:id="rId13"/>
    <p:sldId id="688" r:id="rId14"/>
    <p:sldId id="707" r:id="rId15"/>
    <p:sldId id="689" r:id="rId16"/>
    <p:sldId id="690" r:id="rId17"/>
    <p:sldId id="691" r:id="rId18"/>
    <p:sldId id="692" r:id="rId19"/>
    <p:sldId id="693" r:id="rId20"/>
    <p:sldId id="694" r:id="rId21"/>
    <p:sldId id="697" r:id="rId22"/>
    <p:sldId id="698" r:id="rId23"/>
    <p:sldId id="695" r:id="rId24"/>
    <p:sldId id="559" r:id="rId25"/>
    <p:sldId id="578" r:id="rId26"/>
    <p:sldId id="630" r:id="rId27"/>
    <p:sldId id="562" r:id="rId28"/>
    <p:sldId id="576" r:id="rId29"/>
    <p:sldId id="575" r:id="rId30"/>
    <p:sldId id="637" r:id="rId31"/>
    <p:sldId id="638" r:id="rId32"/>
    <p:sldId id="569" r:id="rId33"/>
    <p:sldId id="673" r:id="rId34"/>
    <p:sldId id="570" r:id="rId35"/>
    <p:sldId id="572" r:id="rId36"/>
    <p:sldId id="573" r:id="rId37"/>
    <p:sldId id="574" r:id="rId38"/>
    <p:sldId id="580" r:id="rId39"/>
    <p:sldId id="644" r:id="rId40"/>
    <p:sldId id="708" r:id="rId41"/>
    <p:sldId id="568" r:id="rId42"/>
    <p:sldId id="640" r:id="rId43"/>
    <p:sldId id="639" r:id="rId44"/>
    <p:sldId id="642" r:id="rId45"/>
    <p:sldId id="593" r:id="rId46"/>
    <p:sldId id="643" r:id="rId47"/>
    <p:sldId id="641" r:id="rId48"/>
    <p:sldId id="645" r:id="rId49"/>
    <p:sldId id="704" r:id="rId50"/>
    <p:sldId id="705" r:id="rId51"/>
    <p:sldId id="706" r:id="rId52"/>
    <p:sldId id="602" r:id="rId53"/>
    <p:sldId id="490" r:id="rId54"/>
    <p:sldId id="493" r:id="rId55"/>
    <p:sldId id="603" r:id="rId56"/>
    <p:sldId id="604" r:id="rId57"/>
    <p:sldId id="605" r:id="rId58"/>
    <p:sldId id="648" r:id="rId59"/>
    <p:sldId id="647" r:id="rId60"/>
    <p:sldId id="646" r:id="rId61"/>
    <p:sldId id="649" r:id="rId62"/>
    <p:sldId id="650" r:id="rId63"/>
    <p:sldId id="287" r:id="rId64"/>
    <p:sldId id="288" r:id="rId65"/>
    <p:sldId id="289" r:id="rId66"/>
    <p:sldId id="597" r:id="rId6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6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6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6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6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64">
          <p15:clr>
            <a:srgbClr val="A4A3A4"/>
          </p15:clr>
        </p15:guide>
        <p15:guide id="2" pos="345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269" autoAdjust="0"/>
    <p:restoredTop sz="93809"/>
  </p:normalViewPr>
  <p:slideViewPr>
    <p:cSldViewPr>
      <p:cViewPr varScale="1">
        <p:scale>
          <a:sx n="76" d="100"/>
          <a:sy n="76" d="100"/>
        </p:scale>
        <p:origin x="96" y="792"/>
      </p:cViewPr>
      <p:guideLst>
        <p:guide orient="horz" pos="2064"/>
        <p:guide pos="345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-227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9FC81DA-D82C-D248-96DA-971BAA9C8F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52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F0D4404-C563-6B43-A824-459A163A63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6559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E69DF897-5E92-F241-9A21-E64EA536231D}" type="slidenum">
              <a:rPr lang="en-US" sz="1200">
                <a:solidFill>
                  <a:srgbClr val="000000"/>
                </a:solidFill>
              </a:rPr>
              <a:pPr eaLnBrk="1" hangingPunct="1"/>
              <a:t>1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3150" y="704850"/>
            <a:ext cx="4699000" cy="352425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038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550F78A-8213-4B90-9013-ED6EA89084F9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0563"/>
            <a:ext cx="4603750" cy="3452812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9" y="4373563"/>
            <a:ext cx="5045075" cy="4067175"/>
          </a:xfrm>
          <a:noFill/>
        </p:spPr>
        <p:txBody>
          <a:bodyPr/>
          <a:lstStyle/>
          <a:p>
            <a:pPr eaLnBrk="1" hangingPunct="1"/>
            <a:r>
              <a:rPr lang="en-US" dirty="0"/>
              <a:t>DB-1338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Db-1337</a:t>
            </a:r>
          </a:p>
        </p:txBody>
      </p:sp>
    </p:spTree>
    <p:extLst>
      <p:ext uri="{BB962C8B-B14F-4D97-AF65-F5344CB8AC3E}">
        <p14:creationId xmlns:p14="http://schemas.microsoft.com/office/powerpoint/2010/main" val="2671955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550F78A-8213-4B90-9013-ED6EA89084F9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0563"/>
            <a:ext cx="4603750" cy="3452812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9" y="4373563"/>
            <a:ext cx="5045075" cy="4067175"/>
          </a:xfrm>
          <a:noFill/>
        </p:spPr>
        <p:txBody>
          <a:bodyPr/>
          <a:lstStyle/>
          <a:p>
            <a:pPr eaLnBrk="1" hangingPunct="1"/>
            <a:r>
              <a:rPr lang="en-US" dirty="0"/>
              <a:t>DB-1338</a:t>
            </a:r>
          </a:p>
        </p:txBody>
      </p:sp>
    </p:spTree>
    <p:extLst>
      <p:ext uri="{BB962C8B-B14F-4D97-AF65-F5344CB8AC3E}">
        <p14:creationId xmlns:p14="http://schemas.microsoft.com/office/powerpoint/2010/main" val="2238335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550F78A-8213-4B90-9013-ED6EA89084F9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0563"/>
            <a:ext cx="4603750" cy="3452812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9" y="4373563"/>
            <a:ext cx="5045075" cy="4067175"/>
          </a:xfrm>
          <a:noFill/>
        </p:spPr>
        <p:txBody>
          <a:bodyPr/>
          <a:lstStyle/>
          <a:p>
            <a:pPr eaLnBrk="1" hangingPunct="1"/>
            <a:r>
              <a:rPr lang="en-US"/>
              <a:t>DB-1338</a:t>
            </a:r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Db-1337</a:t>
            </a:r>
          </a:p>
        </p:txBody>
      </p:sp>
    </p:spTree>
    <p:extLst>
      <p:ext uri="{BB962C8B-B14F-4D97-AF65-F5344CB8AC3E}">
        <p14:creationId xmlns:p14="http://schemas.microsoft.com/office/powerpoint/2010/main" val="3272769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550F78A-8213-4B90-9013-ED6EA89084F9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0563"/>
            <a:ext cx="4603750" cy="3452812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9" y="4373563"/>
            <a:ext cx="5045075" cy="4067175"/>
          </a:xfrm>
          <a:noFill/>
        </p:spPr>
        <p:txBody>
          <a:bodyPr/>
          <a:lstStyle/>
          <a:p>
            <a:pPr eaLnBrk="1" hangingPunct="1"/>
            <a:r>
              <a:rPr lang="en-US"/>
              <a:t>DB-1338</a:t>
            </a:r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Db-1337</a:t>
            </a:r>
          </a:p>
        </p:txBody>
      </p:sp>
    </p:spTree>
    <p:extLst>
      <p:ext uri="{BB962C8B-B14F-4D97-AF65-F5344CB8AC3E}">
        <p14:creationId xmlns:p14="http://schemas.microsoft.com/office/powerpoint/2010/main" val="13525072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550F78A-8213-4B90-9013-ED6EA89084F9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0563"/>
            <a:ext cx="4603750" cy="3452812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3289" y="4373563"/>
            <a:ext cx="5045075" cy="4067175"/>
          </a:xfrm>
          <a:noFill/>
        </p:spPr>
        <p:txBody>
          <a:bodyPr/>
          <a:lstStyle/>
          <a:p>
            <a:pPr eaLnBrk="1" hangingPunct="1"/>
            <a:r>
              <a:rPr lang="en-US"/>
              <a:t>DB-1338</a:t>
            </a:r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Db-1337</a:t>
            </a:r>
          </a:p>
        </p:txBody>
      </p:sp>
    </p:spTree>
    <p:extLst>
      <p:ext uri="{BB962C8B-B14F-4D97-AF65-F5344CB8AC3E}">
        <p14:creationId xmlns:p14="http://schemas.microsoft.com/office/powerpoint/2010/main" val="27228812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Towards open domains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5AA08-97A4-C948-84CE-FBBB059F785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2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Towards open domains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5AA08-97A4-C948-84CE-FBBB059F785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389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E16F16-3DF6-B64B-8D8B-B29489BC1311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315394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539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64375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E16F16-3DF6-B64B-8D8B-B29489BC1311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315394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539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17618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D4404-C563-6B43-A824-459A163A6375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71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F794197A-909D-6248-B44E-761B541FFA90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215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185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84225" indent="-3016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208088" indent="-2413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90688" indent="-2413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174875" indent="-2413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632075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3089275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546475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4003675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3F3653C-3EB9-4F07-99F7-92A8B4EE61DB}" type="slidenum">
              <a:rPr lang="en-US" altLang="en-US" sz="1300" smtClean="0"/>
              <a:pPr>
                <a:spcBef>
                  <a:spcPct val="0"/>
                </a:spcBef>
              </a:pPr>
              <a:t>48</a:t>
            </a:fld>
            <a:endParaRPr lang="en-US" altLang="en-US" sz="130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02182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84225" indent="-3016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208088" indent="-2413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90688" indent="-2413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174875" indent="-2413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632075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3089275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546475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4003675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64C3844-6883-4194-9927-AAFF8F57A4EE}" type="slidenum">
              <a:rPr lang="en-US" altLang="en-US" sz="1300" smtClean="0"/>
              <a:pPr>
                <a:spcBef>
                  <a:spcPct val="0"/>
                </a:spcBef>
              </a:pPr>
              <a:t>49</a:t>
            </a:fld>
            <a:endParaRPr lang="en-US" altLang="en-US" sz="130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68853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84225" indent="-3016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208088" indent="-2413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90688" indent="-2413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174875" indent="-2413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632075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3089275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546475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4003675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CDB0282-4137-4A4B-B8B5-A5861A1A1FED}" type="slidenum">
              <a:rPr lang="en-US" altLang="en-US" sz="1300" smtClean="0"/>
              <a:pPr>
                <a:spcBef>
                  <a:spcPct val="0"/>
                </a:spcBef>
              </a:pPr>
              <a:t>50</a:t>
            </a:fld>
            <a:endParaRPr lang="en-US" altLang="en-US" sz="13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84121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3A312230-4A94-9342-95B2-6484C2F87F15}" type="slidenum">
              <a:rPr lang="en-US" sz="1200"/>
              <a:pPr eaLnBrk="1" hangingPunct="1"/>
              <a:t>57</a:t>
            </a:fld>
            <a:endParaRPr lang="en-US" sz="1200"/>
          </a:p>
        </p:txBody>
      </p:sp>
      <p:sp>
        <p:nvSpPr>
          <p:cNvPr id="1157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0292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3A312230-4A94-9342-95B2-6484C2F87F15}" type="slidenum">
              <a:rPr lang="en-US" sz="1200"/>
              <a:pPr eaLnBrk="1" hangingPunct="1"/>
              <a:t>58</a:t>
            </a:fld>
            <a:endParaRPr lang="en-US" sz="1200"/>
          </a:p>
        </p:txBody>
      </p:sp>
      <p:sp>
        <p:nvSpPr>
          <p:cNvPr id="1157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5060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3A312230-4A94-9342-95B2-6484C2F87F15}" type="slidenum">
              <a:rPr lang="en-US" sz="1200"/>
              <a:pPr eaLnBrk="1" hangingPunct="1"/>
              <a:t>59</a:t>
            </a:fld>
            <a:endParaRPr lang="en-US" sz="1200"/>
          </a:p>
        </p:txBody>
      </p:sp>
      <p:sp>
        <p:nvSpPr>
          <p:cNvPr id="1157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6482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3A312230-4A94-9342-95B2-6484C2F87F15}" type="slidenum">
              <a:rPr lang="en-US" sz="1200"/>
              <a:pPr eaLnBrk="1" hangingPunct="1"/>
              <a:t>61</a:t>
            </a:fld>
            <a:endParaRPr lang="en-US" sz="1200"/>
          </a:p>
        </p:txBody>
      </p:sp>
      <p:sp>
        <p:nvSpPr>
          <p:cNvPr id="1157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672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213F1C8-EC54-C748-8F5E-C7C27F7A4052}" type="slidenum">
              <a:rPr lang="en-US" sz="1200"/>
              <a:pPr eaLnBrk="1" hangingPunct="1"/>
              <a:t>62</a:t>
            </a:fld>
            <a:endParaRPr lang="en-US" sz="1200"/>
          </a:p>
        </p:txBody>
      </p:sp>
      <p:sp>
        <p:nvSpPr>
          <p:cNvPr id="993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0989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B653AF8-8B1F-534C-A60C-A526ADB4A354}" type="slidenum">
              <a:rPr lang="en-US" sz="1200"/>
              <a:pPr eaLnBrk="1" hangingPunct="1"/>
              <a:t>63</a:t>
            </a:fld>
            <a:endParaRPr lang="en-US" sz="1200"/>
          </a:p>
        </p:txBody>
      </p:sp>
      <p:sp>
        <p:nvSpPr>
          <p:cNvPr id="1013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943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3BF3B05-AE28-D34F-87D0-172CAF132044}" type="slidenum">
              <a:rPr lang="en-US" sz="1200"/>
              <a:pPr eaLnBrk="1" hangingPunct="1"/>
              <a:t>64</a:t>
            </a:fld>
            <a:endParaRPr lang="en-US" sz="1200"/>
          </a:p>
        </p:txBody>
      </p:sp>
      <p:sp>
        <p:nvSpPr>
          <p:cNvPr id="1034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063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Eliza</a:t>
            </a:r>
            <a:r>
              <a:rPr lang="en-GB" baseline="0" dirty="0"/>
              <a:t> 1966, </a:t>
            </a:r>
            <a:r>
              <a:rPr lang="en-GB" baseline="0" dirty="0" err="1"/>
              <a:t>Shrdlu</a:t>
            </a:r>
            <a:r>
              <a:rPr lang="en-GB" baseline="0" dirty="0"/>
              <a:t> 1970, Voyager 1990, Nuance 1994, Siri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5AA08-97A4-C948-84CE-FBBB059F78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01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Eliza</a:t>
            </a:r>
            <a:r>
              <a:rPr lang="en-GB" baseline="0" dirty="0"/>
              <a:t> 1966, </a:t>
            </a:r>
            <a:r>
              <a:rPr lang="en-GB" baseline="0" dirty="0" err="1"/>
              <a:t>Shrdlu</a:t>
            </a:r>
            <a:r>
              <a:rPr lang="en-GB" baseline="0" dirty="0"/>
              <a:t> 1970, Voyager 1990, Nuance 1994, Siri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5AA08-97A4-C948-84CE-FBBB059F78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33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Eliza</a:t>
            </a:r>
            <a:r>
              <a:rPr lang="en-GB" baseline="0" dirty="0"/>
              <a:t> 1966, </a:t>
            </a:r>
            <a:r>
              <a:rPr lang="en-GB" baseline="0" dirty="0" err="1"/>
              <a:t>Shrdlu</a:t>
            </a:r>
            <a:r>
              <a:rPr lang="en-GB" baseline="0" dirty="0"/>
              <a:t> 1970, Voyager 1990, Nuance 1994, Siri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5AA08-97A4-C948-84CE-FBBB059F78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751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Eliza</a:t>
            </a:r>
            <a:r>
              <a:rPr lang="en-GB" baseline="0" dirty="0"/>
              <a:t> 1966, </a:t>
            </a:r>
            <a:r>
              <a:rPr lang="en-GB" baseline="0" dirty="0" err="1"/>
              <a:t>Shrdlu</a:t>
            </a:r>
            <a:r>
              <a:rPr lang="en-GB" baseline="0" dirty="0"/>
              <a:t> 1970, Voyager 1990, Nuance 1994, Siri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5AA08-97A4-C948-84CE-FBBB059F78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239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Eliza</a:t>
            </a:r>
            <a:r>
              <a:rPr lang="en-GB" baseline="0" dirty="0"/>
              <a:t> 1966, </a:t>
            </a:r>
            <a:r>
              <a:rPr lang="en-GB" baseline="0" dirty="0" err="1"/>
              <a:t>Shrdlu</a:t>
            </a:r>
            <a:r>
              <a:rPr lang="en-GB" baseline="0" dirty="0"/>
              <a:t> 1970, Voyager 1990, Nuance 1994, Siri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5AA08-97A4-C948-84CE-FBBB059F78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87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Eliza</a:t>
            </a:r>
            <a:r>
              <a:rPr lang="en-GB" baseline="0" dirty="0"/>
              <a:t> 1966, </a:t>
            </a:r>
            <a:r>
              <a:rPr lang="en-GB" baseline="0" dirty="0" err="1"/>
              <a:t>Shrdlu</a:t>
            </a:r>
            <a:r>
              <a:rPr lang="en-GB" baseline="0" dirty="0"/>
              <a:t> 1970, Voyager 1990, Nuance 1994, Siri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5AA08-97A4-C948-84CE-FBBB059F78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85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Eliza</a:t>
            </a:r>
            <a:r>
              <a:rPr lang="en-GB" baseline="0" dirty="0"/>
              <a:t> 1966, </a:t>
            </a:r>
            <a:r>
              <a:rPr lang="en-GB" baseline="0" dirty="0" err="1"/>
              <a:t>Shrdlu</a:t>
            </a:r>
            <a:r>
              <a:rPr lang="en-GB" baseline="0" dirty="0"/>
              <a:t> 1970, Voyager 1990, Nuance 1994, Siri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5AA08-97A4-C948-84CE-FBBB059F78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50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462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03400"/>
            <a:ext cx="8534400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6273800"/>
            <a:ext cx="19812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0" y="6273800"/>
            <a:ext cx="28956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3406143" y="3406142"/>
            <a:ext cx="68580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A50021"/>
              </a:solidFill>
              <a:latin typeface="Lucida Sans" charset="0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829603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BDC8F-D922-0A4E-AAA0-9C7D97FF3D7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10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752600"/>
            <a:ext cx="3810000" cy="4495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752600"/>
            <a:ext cx="3810000" cy="4495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0" y="6273800"/>
            <a:ext cx="19812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667000" y="6248400"/>
            <a:ext cx="28956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7A63A-31A1-2C4C-95AA-A445DBCAB174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3406143" y="3406142"/>
            <a:ext cx="68580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A50021"/>
              </a:solidFill>
              <a:latin typeface="Lucida Sans" charset="0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01441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67163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2311400"/>
            <a:ext cx="4040188" cy="3962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7" y="167163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7" y="2311400"/>
            <a:ext cx="4041775" cy="3962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248400" y="6273800"/>
            <a:ext cx="19812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819400" y="6273800"/>
            <a:ext cx="28956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1C68C3-6089-F349-9232-42643877B0C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2"/>
          <p:cNvSpPr>
            <a:spLocks noChangeArrowheads="1"/>
          </p:cNvSpPr>
          <p:nvPr userDrawn="1"/>
        </p:nvSpPr>
        <p:spPr bwMode="auto">
          <a:xfrm rot="5400000">
            <a:off x="-3406143" y="3406142"/>
            <a:ext cx="68580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A50021"/>
              </a:solidFill>
              <a:latin typeface="Lucida Sans" charset="0"/>
              <a:ea typeface=""/>
              <a:cs typeface="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71600" y="508000"/>
            <a:ext cx="7467600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659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C7101-16EA-C942-850C-355264FDE9E8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 rot="5400000">
            <a:off x="-3406143" y="3406142"/>
            <a:ext cx="68580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A50021"/>
              </a:solidFill>
              <a:latin typeface="Lucida Sans" charset="0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21026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28E5E2-1321-4548-96C8-615581C5A8C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637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905000"/>
            <a:ext cx="3008313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3124201"/>
            <a:ext cx="3008313" cy="30019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29988-E849-C549-AA67-252EA40F09C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3406143" y="3406142"/>
            <a:ext cx="68580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A50021"/>
              </a:solidFill>
              <a:latin typeface="Lucida Sans" charset="0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74062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882B1-C6D6-A945-BB8B-B7B1B12471B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596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FA8D9-15F1-AF4D-8149-0C26EB27AC9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7667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381000"/>
            <a:ext cx="211455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619125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7BED9-9427-674C-8047-314E304C86F8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996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1241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752601"/>
            <a:ext cx="77724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4076701"/>
            <a:ext cx="77724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3D734-B240-FB4D-AF6E-6869FD66910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3406143" y="3406142"/>
            <a:ext cx="68580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A50021"/>
              </a:solidFill>
              <a:latin typeface="Lucida Sans" charset="0"/>
              <a:ea typeface=""/>
              <a:cs typeface="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371600" y="508000"/>
            <a:ext cx="7467600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266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arrow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03400"/>
            <a:ext cx="6858000" cy="444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5181600" y="6273800"/>
            <a:ext cx="19812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0" y="6273800"/>
            <a:ext cx="28956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3406143" y="3406142"/>
            <a:ext cx="68580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A50021"/>
              </a:solidFill>
              <a:latin typeface="Lucida Sans" charset="0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93045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mplete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0712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9154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219200"/>
            <a:ext cx="40386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0386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66341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2400"/>
            <a:ext cx="7924800" cy="594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6260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546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83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6384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Font typeface="Times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75830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2400"/>
            <a:ext cx="7924800" cy="594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508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0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9154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219200"/>
            <a:ext cx="40386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0386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1006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448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681037"/>
            <a:ext cx="3890964" cy="1731963"/>
          </a:xfrm>
        </p:spPr>
        <p:txBody>
          <a:bodyPr/>
          <a:lstStyle>
            <a:lvl1pPr algn="ctr"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835400"/>
            <a:ext cx="3886200" cy="2235200"/>
          </a:xfrm>
        </p:spPr>
        <p:txBody>
          <a:bodyPr/>
          <a:lstStyle>
            <a:lvl1pPr marL="0" indent="0" algn="ctr">
              <a:spcBef>
                <a:spcPts val="900"/>
              </a:spcBef>
              <a:buFont typeface="Times" pitchFamily="-65" charset="0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239000" y="6273800"/>
            <a:ext cx="1219200" cy="4572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E7D19A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334000" y="6273800"/>
            <a:ext cx="1905000" cy="4572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E7D19A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572000" y="6273800"/>
            <a:ext cx="765174" cy="4572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4C7FEE-6B48-4643-BCFB-F13B0E13E171}" type="slidenum">
              <a:rPr lang="en-US">
                <a:solidFill>
                  <a:srgbClr val="E7D19A"/>
                </a:solidFill>
              </a:rPr>
              <a:pPr/>
              <a:t>‹#›</a:t>
            </a:fld>
            <a:endParaRPr lang="en-US" dirty="0">
              <a:solidFill>
                <a:srgbClr val="E7D1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65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9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465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7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1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charset="2"/>
        <a:buChar char=""/>
        <a:defRPr sz="2600" kern="1200">
          <a:solidFill>
            <a:schemeClr val="tx1"/>
          </a:solidFill>
          <a:latin typeface="Calibri"/>
          <a:ea typeface="ＭＳ Ｐゴシック" charset="-128"/>
          <a:cs typeface="Calibri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charset="2"/>
        <a:buChar char=""/>
        <a:defRPr sz="2400" kern="1200">
          <a:solidFill>
            <a:schemeClr val="tx1"/>
          </a:solidFill>
          <a:latin typeface="Calibri"/>
          <a:ea typeface="ＭＳ Ｐゴシック" charset="-128"/>
          <a:cs typeface="Calibri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charset="2"/>
        <a:buChar char=""/>
        <a:defRPr sz="2000" kern="1200">
          <a:solidFill>
            <a:schemeClr val="tx1"/>
          </a:solidFill>
          <a:latin typeface="Calibri"/>
          <a:ea typeface="ＭＳ Ｐゴシック" charset="-128"/>
          <a:cs typeface="Calibri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charset="2"/>
        <a:buChar char=""/>
        <a:defRPr sz="2000" kern="1200">
          <a:solidFill>
            <a:schemeClr val="tx1"/>
          </a:solidFill>
          <a:latin typeface="Calibri"/>
          <a:ea typeface="ＭＳ Ｐゴシック" charset="-128"/>
          <a:cs typeface="Calibri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Calibri"/>
          <a:ea typeface="ＭＳ Ｐゴシック" charset="-128"/>
          <a:cs typeface="Calibri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508000"/>
            <a:ext cx="7467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803400"/>
            <a:ext cx="777240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0" y="62738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48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48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62738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fld id="{91F816EA-24CC-2048-859A-C5EA9F27539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7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685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2pPr>
      <a:lvl3pPr marL="1028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3pPr>
      <a:lvl4pPr marL="1371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4pPr>
      <a:lvl5pPr marL="17145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5pPr>
      <a:lvl6pPr marL="2171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6pPr>
      <a:lvl7pPr marL="26289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7pPr>
      <a:lvl8pPr marL="30861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8pPr>
      <a:lvl9pPr marL="35433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ctrTitle"/>
          </p:nvPr>
        </p:nvSpPr>
        <p:spPr>
          <a:xfrm>
            <a:off x="-70055" y="904009"/>
            <a:ext cx="9061655" cy="1991591"/>
          </a:xfrm>
        </p:spPr>
        <p:txBody>
          <a:bodyPr/>
          <a:lstStyle/>
          <a:p>
            <a:endParaRPr lang="en-US" sz="3000" b="0" dirty="0">
              <a:solidFill>
                <a:schemeClr val="tx1">
                  <a:lumMod val="85000"/>
                  <a:lumOff val="15000"/>
                </a:schemeClr>
              </a:solidFill>
              <a:latin typeface="Franklin Gothic Book" charset="0"/>
              <a:ea typeface="Franklin Gothic Book" charset="0"/>
              <a:cs typeface="Franklin Gothic Book" charset="0"/>
            </a:endParaRP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4038600"/>
            <a:ext cx="7696200" cy="1752600"/>
          </a:xfrm>
        </p:spPr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sz="3600">
                <a:solidFill>
                  <a:srgbClr val="A4001D"/>
                </a:solidFill>
                <a:latin typeface="Calibri"/>
                <a:ea typeface="ＭＳ Ｐゴシック" charset="0"/>
                <a:cs typeface="Calibri"/>
              </a:rPr>
              <a:t>Chapter 26: </a:t>
            </a:r>
            <a:r>
              <a:rPr lang="en-US" sz="3600" dirty="0">
                <a:solidFill>
                  <a:srgbClr val="A4001D"/>
                </a:solidFill>
                <a:latin typeface="Calibri"/>
                <a:ea typeface="ＭＳ Ｐゴシック" charset="0"/>
                <a:cs typeface="Calibri"/>
              </a:rPr>
              <a:t>Conversational Agents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81200" y="3048000"/>
            <a:ext cx="6587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655036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101599" y="5588000"/>
            <a:ext cx="8810172" cy="33382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0" y="841829"/>
            <a:ext cx="9144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	</a:t>
            </a:r>
            <a:r>
              <a:rPr lang="en-GB" dirty="0">
                <a:solidFill>
                  <a:srgbClr val="FF0000"/>
                </a:solidFill>
              </a:rPr>
              <a:t>ELIZA</a:t>
            </a:r>
            <a:r>
              <a:rPr lang="en-GB" dirty="0"/>
              <a:t> </a:t>
            </a:r>
          </a:p>
          <a:p>
            <a:r>
              <a:rPr lang="en-GB" dirty="0"/>
              <a:t>     	(</a:t>
            </a:r>
            <a:r>
              <a:rPr lang="en-GB" dirty="0" err="1"/>
              <a:t>Chatbots</a:t>
            </a:r>
            <a:r>
              <a:rPr lang="en-GB" dirty="0"/>
              <a:t>)														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	</a:t>
            </a:r>
            <a:r>
              <a:rPr lang="en-GB"/>
              <a:t>	</a:t>
            </a:r>
            <a:r>
              <a:rPr lang="en-GB">
                <a:solidFill>
                  <a:srgbClr val="FF0000"/>
                </a:solidFill>
              </a:rPr>
              <a:t>SHRDLU</a:t>
            </a:r>
            <a:r>
              <a:rPr lang="en-GB"/>
              <a:t> </a:t>
            </a:r>
            <a:endParaRPr lang="en-GB" dirty="0"/>
          </a:p>
          <a:p>
            <a:r>
              <a:rPr lang="en-GB" dirty="0"/>
              <a:t>             		(Artificial Intelligence)					</a:t>
            </a:r>
          </a:p>
          <a:p>
            <a:r>
              <a:rPr lang="en-GB" dirty="0"/>
              <a:t>															</a:t>
            </a:r>
            <a:r>
              <a:rPr lang="en-GB" dirty="0">
                <a:solidFill>
                  <a:srgbClr val="FF0000"/>
                </a:solidFill>
              </a:rPr>
              <a:t>SIRI</a:t>
            </a:r>
          </a:p>
          <a:p>
            <a:r>
              <a:rPr lang="en-GB" dirty="0">
                <a:solidFill>
                  <a:srgbClr val="FF0000"/>
                </a:solidFill>
              </a:rPr>
              <a:t>						</a:t>
            </a:r>
            <a:r>
              <a:rPr lang="en-GB" dirty="0"/>
              <a:t>(hybrid approach)</a:t>
            </a:r>
            <a:r>
              <a:rPr lang="en-GB" dirty="0">
                <a:solidFill>
                  <a:srgbClr val="FF0000"/>
                </a:solidFill>
              </a:rPr>
              <a:t>						</a:t>
            </a:r>
          </a:p>
          <a:p>
            <a:r>
              <a:rPr lang="en-GB" dirty="0"/>
              <a:t>				</a:t>
            </a:r>
            <a:r>
              <a:rPr lang="en-GB" dirty="0">
                <a:solidFill>
                  <a:srgbClr val="FF0000"/>
                </a:solidFill>
              </a:rPr>
              <a:t>VODIS, VOYAGER </a:t>
            </a:r>
          </a:p>
          <a:p>
            <a:r>
              <a:rPr lang="en-GB" dirty="0"/>
              <a:t>				(Speech)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														</a:t>
            </a:r>
            <a:r>
              <a:rPr lang="en-GB" dirty="0" err="1">
                <a:solidFill>
                  <a:srgbClr val="FF0000"/>
                </a:solidFill>
              </a:rPr>
              <a:t>Startups</a:t>
            </a:r>
            <a:endParaRPr lang="en-GB" dirty="0">
              <a:solidFill>
                <a:srgbClr val="FF0000"/>
              </a:solidFill>
            </a:endParaRPr>
          </a:p>
          <a:p>
            <a:endParaRPr lang="en-GB" dirty="0"/>
          </a:p>
          <a:p>
            <a:r>
              <a:rPr lang="en-GB" dirty="0">
                <a:solidFill>
                  <a:srgbClr val="0070C0"/>
                </a:solidFill>
              </a:rPr>
              <a:t>						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41829"/>
          </a:xfrm>
        </p:spPr>
        <p:txBody>
          <a:bodyPr>
            <a:normAutofit/>
          </a:bodyPr>
          <a:lstStyle/>
          <a:p>
            <a:r>
              <a:rPr lang="en-GB" dirty="0"/>
              <a:t>Dialogue Systems: A Brief History</a:t>
            </a:r>
          </a:p>
        </p:txBody>
      </p:sp>
    </p:spTree>
    <p:extLst>
      <p:ext uri="{BB962C8B-B14F-4D97-AF65-F5344CB8AC3E}">
        <p14:creationId xmlns:p14="http://schemas.microsoft.com/office/powerpoint/2010/main" val="1918844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101599" y="5588000"/>
            <a:ext cx="8810172" cy="33382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0" y="841829"/>
            <a:ext cx="9144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	</a:t>
            </a:r>
            <a:r>
              <a:rPr lang="en-GB" dirty="0">
                <a:solidFill>
                  <a:srgbClr val="FF0000"/>
                </a:solidFill>
              </a:rPr>
              <a:t>ELIZA</a:t>
            </a:r>
            <a:r>
              <a:rPr lang="en-GB" dirty="0"/>
              <a:t> </a:t>
            </a:r>
          </a:p>
          <a:p>
            <a:r>
              <a:rPr lang="en-GB" dirty="0"/>
              <a:t>     	(</a:t>
            </a:r>
            <a:r>
              <a:rPr lang="en-GB" dirty="0" err="1"/>
              <a:t>Chatbots</a:t>
            </a:r>
            <a:r>
              <a:rPr lang="en-GB" dirty="0"/>
              <a:t>)														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		</a:t>
            </a:r>
            <a:r>
              <a:rPr lang="en-GB" dirty="0">
                <a:solidFill>
                  <a:srgbClr val="FF0000"/>
                </a:solidFill>
              </a:rPr>
              <a:t>SHRDLU</a:t>
            </a:r>
            <a:r>
              <a:rPr lang="en-GB" dirty="0"/>
              <a:t> </a:t>
            </a:r>
          </a:p>
          <a:p>
            <a:r>
              <a:rPr lang="en-GB" dirty="0"/>
              <a:t>             		(Artificial Intelligence)					</a:t>
            </a:r>
          </a:p>
          <a:p>
            <a:r>
              <a:rPr lang="en-GB" dirty="0"/>
              <a:t>															</a:t>
            </a:r>
            <a:r>
              <a:rPr lang="en-GB" dirty="0">
                <a:solidFill>
                  <a:srgbClr val="FF0000"/>
                </a:solidFill>
              </a:rPr>
              <a:t>SIRI		Alexa Challenge</a:t>
            </a:r>
          </a:p>
          <a:p>
            <a:r>
              <a:rPr lang="en-GB" dirty="0">
                <a:solidFill>
                  <a:srgbClr val="FF0000"/>
                </a:solidFill>
              </a:rPr>
              <a:t>						</a:t>
            </a:r>
            <a:r>
              <a:rPr lang="en-GB" dirty="0"/>
              <a:t>(hybrid approach)	(social bots)</a:t>
            </a:r>
            <a:r>
              <a:rPr lang="en-GB" dirty="0">
                <a:solidFill>
                  <a:srgbClr val="FF0000"/>
                </a:solidFill>
              </a:rPr>
              <a:t>						</a:t>
            </a:r>
          </a:p>
          <a:p>
            <a:r>
              <a:rPr lang="en-GB" dirty="0"/>
              <a:t>				</a:t>
            </a:r>
            <a:r>
              <a:rPr lang="en-GB" dirty="0">
                <a:solidFill>
                  <a:srgbClr val="FF0000"/>
                </a:solidFill>
              </a:rPr>
              <a:t>VODIS, VOYAGER </a:t>
            </a:r>
          </a:p>
          <a:p>
            <a:r>
              <a:rPr lang="en-GB" dirty="0"/>
              <a:t>				(Speech)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														</a:t>
            </a:r>
            <a:r>
              <a:rPr lang="en-GB" dirty="0" err="1">
                <a:solidFill>
                  <a:srgbClr val="FF0000"/>
                </a:solidFill>
              </a:rPr>
              <a:t>Startups</a:t>
            </a:r>
            <a:endParaRPr lang="en-GB" dirty="0">
              <a:solidFill>
                <a:srgbClr val="FF0000"/>
              </a:solidFill>
            </a:endParaRPr>
          </a:p>
          <a:p>
            <a:endParaRPr lang="en-GB" dirty="0"/>
          </a:p>
          <a:p>
            <a:r>
              <a:rPr lang="en-GB" dirty="0">
                <a:solidFill>
                  <a:srgbClr val="0070C0"/>
                </a:solidFill>
              </a:rPr>
              <a:t>						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41829"/>
          </a:xfrm>
        </p:spPr>
        <p:txBody>
          <a:bodyPr>
            <a:normAutofit/>
          </a:bodyPr>
          <a:lstStyle/>
          <a:p>
            <a:r>
              <a:rPr lang="en-GB" dirty="0"/>
              <a:t>Dialogue Systems: A Brief History</a:t>
            </a:r>
          </a:p>
        </p:txBody>
      </p:sp>
    </p:spTree>
    <p:extLst>
      <p:ext uri="{BB962C8B-B14F-4D97-AF65-F5344CB8AC3E}">
        <p14:creationId xmlns:p14="http://schemas.microsoft.com/office/powerpoint/2010/main" val="3254621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3771"/>
          </a:xfrm>
        </p:spPr>
        <p:txBody>
          <a:bodyPr>
            <a:noAutofit/>
          </a:bodyPr>
          <a:lstStyle/>
          <a:p>
            <a:r>
              <a:rPr lang="en-GB" sz="4000" dirty="0"/>
              <a:t>Spoken Dialogue Systems: Examples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3" y="895508"/>
            <a:ext cx="4717143" cy="5845418"/>
          </a:xfrm>
        </p:spPr>
      </p:pic>
      <p:sp>
        <p:nvSpPr>
          <p:cNvPr id="5" name="TextBox 4"/>
          <p:cNvSpPr txBox="1"/>
          <p:nvPr/>
        </p:nvSpPr>
        <p:spPr>
          <a:xfrm>
            <a:off x="7053943" y="5878108"/>
            <a:ext cx="1970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[</a:t>
            </a:r>
            <a:r>
              <a:rPr lang="en-GB" dirty="0" err="1"/>
              <a:t>Lison</a:t>
            </a:r>
            <a:r>
              <a:rPr lang="en-GB" dirty="0"/>
              <a:t> and </a:t>
            </a:r>
            <a:r>
              <a:rPr lang="en-GB" dirty="0" err="1"/>
              <a:t>Meena</a:t>
            </a:r>
            <a:r>
              <a:rPr lang="en-GB" dirty="0"/>
              <a:t>, </a:t>
            </a:r>
          </a:p>
          <a:p>
            <a:r>
              <a:rPr lang="en-GB" dirty="0"/>
              <a:t>2014]</a:t>
            </a:r>
          </a:p>
        </p:txBody>
      </p:sp>
    </p:spTree>
    <p:extLst>
      <p:ext uri="{BB962C8B-B14F-4D97-AF65-F5344CB8AC3E}">
        <p14:creationId xmlns:p14="http://schemas.microsoft.com/office/powerpoint/2010/main" val="345897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3366FF"/>
                </a:solidFill>
                <a:ea typeface="ＭＳ Ｐゴシック" panose="020B0600070205080204" pitchFamily="34" charset="-128"/>
              </a:rPr>
              <a:t>Are we done yet?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275" y="1600200"/>
            <a:ext cx="8975725" cy="4525963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i="1" dirty="0"/>
              <a:t>The Future Directions of Dialogue-Based Intelligent Personal Assistants </a:t>
            </a:r>
            <a:r>
              <a:rPr lang="en-US" dirty="0"/>
              <a:t>(</a:t>
            </a:r>
            <a:r>
              <a:rPr lang="en-US" dirty="0" err="1"/>
              <a:t>SIGdial</a:t>
            </a:r>
            <a:r>
              <a:rPr lang="en-US" dirty="0"/>
              <a:t> 2016 panel)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Yes (one of the panelists)</a:t>
            </a:r>
          </a:p>
          <a:p>
            <a:pPr lvl="1">
              <a:defRPr/>
            </a:pPr>
            <a:r>
              <a:rPr lang="en-US" dirty="0"/>
              <a:t>no bottleneck but privacy!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No (audience members - especially senior </a:t>
            </a:r>
            <a:r>
              <a:rPr lang="en-US" dirty="0" err="1"/>
              <a:t>NLPers</a:t>
            </a:r>
            <a:r>
              <a:rPr lang="en-US" dirty="0"/>
              <a:t>)</a:t>
            </a:r>
          </a:p>
          <a:p>
            <a:pPr lvl="1">
              <a:defRPr/>
            </a:pPr>
            <a:r>
              <a:rPr lang="en-US" dirty="0"/>
              <a:t>pragmatics, social dimensions, …</a:t>
            </a:r>
          </a:p>
        </p:txBody>
      </p:sp>
    </p:spTree>
    <p:extLst>
      <p:ext uri="{BB962C8B-B14F-4D97-AF65-F5344CB8AC3E}">
        <p14:creationId xmlns:p14="http://schemas.microsoft.com/office/powerpoint/2010/main" val="2989745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36FE393-BBC4-49EC-8F34-96F437688D2D}" type="slidenum">
              <a:rPr lang="en-US" smtClean="0">
                <a:latin typeface="Arial Black" pitchFamily="34" charset="0"/>
              </a:rPr>
              <a:pPr/>
              <a:t>14</a:t>
            </a:fld>
            <a:endParaRPr lang="en-US">
              <a:latin typeface="Arial Black" pitchFamily="34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48985"/>
            <a:ext cx="8534400" cy="1077686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>
                <a:latin typeface="Calibri" panose="020F0502020204030204" pitchFamily="34" charset="0"/>
              </a:rPr>
              <a:t>Typical Architecture</a:t>
            </a:r>
          </a:p>
        </p:txBody>
      </p:sp>
      <p:sp>
        <p:nvSpPr>
          <p:cNvPr id="4101" name="Rectangle 4"/>
          <p:cNvSpPr>
            <a:spLocks noChangeArrowheads="1"/>
          </p:cNvSpPr>
          <p:nvPr/>
        </p:nvSpPr>
        <p:spPr bwMode="auto">
          <a:xfrm>
            <a:off x="5217941" y="2960763"/>
            <a:ext cx="1713878" cy="167640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91238" y="1208314"/>
            <a:ext cx="2308518" cy="1115634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Speech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recognition</a:t>
            </a:r>
          </a:p>
        </p:txBody>
      </p:sp>
      <p:sp>
        <p:nvSpPr>
          <p:cNvPr id="4104" name="Rectangle 7"/>
          <p:cNvSpPr>
            <a:spLocks noChangeArrowheads="1"/>
          </p:cNvSpPr>
          <p:nvPr/>
        </p:nvSpPr>
        <p:spPr bwMode="auto">
          <a:xfrm>
            <a:off x="796098" y="5245867"/>
            <a:ext cx="2308518" cy="1110484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Text-to-speech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 or recording</a:t>
            </a:r>
          </a:p>
        </p:txBody>
      </p:sp>
      <p:sp>
        <p:nvSpPr>
          <p:cNvPr id="4105" name="Rectangle 8"/>
          <p:cNvSpPr>
            <a:spLocks noChangeArrowheads="1"/>
          </p:cNvSpPr>
          <p:nvPr/>
        </p:nvSpPr>
        <p:spPr bwMode="auto">
          <a:xfrm>
            <a:off x="7494814" y="2946417"/>
            <a:ext cx="1436914" cy="16763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Backend</a:t>
            </a:r>
          </a:p>
        </p:txBody>
      </p:sp>
      <p:sp>
        <p:nvSpPr>
          <p:cNvPr id="4106" name="Text Box 9"/>
          <p:cNvSpPr txBox="1">
            <a:spLocks noChangeArrowheads="1"/>
          </p:cNvSpPr>
          <p:nvPr/>
        </p:nvSpPr>
        <p:spPr bwMode="auto">
          <a:xfrm>
            <a:off x="5228831" y="3432066"/>
            <a:ext cx="17029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400" b="1" dirty="0">
                <a:latin typeface="Comic Sans MS" pitchFamily="66" charset="0"/>
              </a:rPr>
              <a:t>Dialogue</a:t>
            </a:r>
          </a:p>
          <a:p>
            <a:pPr algn="ctr"/>
            <a:r>
              <a:rPr lang="en-US" sz="2400" b="1" dirty="0">
                <a:latin typeface="Comic Sans MS" pitchFamily="66" charset="0"/>
              </a:rPr>
              <a:t>manager</a:t>
            </a:r>
          </a:p>
        </p:txBody>
      </p:sp>
      <p:sp>
        <p:nvSpPr>
          <p:cNvPr id="4111" name="Line 14"/>
          <p:cNvSpPr>
            <a:spLocks noChangeShapeType="1"/>
          </p:cNvSpPr>
          <p:nvPr/>
        </p:nvSpPr>
        <p:spPr bwMode="auto">
          <a:xfrm>
            <a:off x="6993575" y="3853949"/>
            <a:ext cx="486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901377" y="1208314"/>
            <a:ext cx="2696274" cy="111563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latin typeface="Comic Sans MS" pitchFamily="66" charset="0"/>
              </a:rPr>
              <a:t>Natural language</a:t>
            </a:r>
          </a:p>
          <a:p>
            <a:pPr algn="ctr"/>
            <a:r>
              <a:rPr lang="en-US" sz="2400" b="1" dirty="0">
                <a:latin typeface="Comic Sans MS" pitchFamily="66" charset="0"/>
              </a:rPr>
              <a:t>understanding</a:t>
            </a: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3983260" y="5266475"/>
            <a:ext cx="2723057" cy="1089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Comic Sans MS" pitchFamily="66" charset="0"/>
              </a:rPr>
              <a:t>Natural language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Comic Sans MS" pitchFamily="66" charset="0"/>
              </a:rPr>
              <a:t>generation</a:t>
            </a:r>
          </a:p>
        </p:txBody>
      </p:sp>
      <p:cxnSp>
        <p:nvCxnSpPr>
          <p:cNvPr id="7" name="Straight Arrow Connector 6"/>
          <p:cNvCxnSpPr>
            <a:stCxn id="4103" idx="3"/>
          </p:cNvCxnSpPr>
          <p:nvPr/>
        </p:nvCxnSpPr>
        <p:spPr>
          <a:xfrm flipV="1">
            <a:off x="3099756" y="1752448"/>
            <a:ext cx="801621" cy="136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793224" y="2425397"/>
            <a:ext cx="994465" cy="417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805139" y="4736702"/>
            <a:ext cx="825604" cy="505377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104618" y="5849089"/>
            <a:ext cx="878642" cy="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316647" y="2457429"/>
            <a:ext cx="628850" cy="6667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1316648" y="4215385"/>
            <a:ext cx="740752" cy="774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C:\Users\djl75\AppData\Local\Microsoft\Windows\Temporary Internet Files\Content.IE5\4XUNCA5K\man-silhouette[2]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32678"/>
            <a:ext cx="2064837" cy="136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276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36FE393-BBC4-49EC-8F34-96F437688D2D}" type="slidenum">
              <a:rPr lang="en-US" smtClean="0">
                <a:latin typeface="Arial Black" pitchFamily="34" charset="0"/>
              </a:rPr>
              <a:pPr/>
              <a:t>15</a:t>
            </a:fld>
            <a:endParaRPr lang="en-US">
              <a:latin typeface="Arial Black" pitchFamily="34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48985"/>
            <a:ext cx="8534400" cy="1077686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>
                <a:latin typeface="Calibri" panose="020F0502020204030204" pitchFamily="34" charset="0"/>
              </a:rPr>
              <a:t>Typical Architecture</a:t>
            </a:r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91238" y="1208314"/>
            <a:ext cx="2308518" cy="1115634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Speech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recognition</a:t>
            </a:r>
          </a:p>
        </p:txBody>
      </p:sp>
      <p:cxnSp>
        <p:nvCxnSpPr>
          <p:cNvPr id="7" name="Straight Arrow Connector 6"/>
          <p:cNvCxnSpPr>
            <a:stCxn id="4103" idx="3"/>
          </p:cNvCxnSpPr>
          <p:nvPr/>
        </p:nvCxnSpPr>
        <p:spPr>
          <a:xfrm flipV="1">
            <a:off x="3099756" y="1752448"/>
            <a:ext cx="801621" cy="136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316647" y="2457429"/>
            <a:ext cx="628850" cy="6667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16647" y="3259433"/>
            <a:ext cx="609600" cy="60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65509" y="1199609"/>
            <a:ext cx="50105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 am looking for a place with </a:t>
            </a:r>
            <a:r>
              <a:rPr lang="en-GB" sz="2000" dirty="0" err="1"/>
              <a:t>allendale</a:t>
            </a:r>
            <a:r>
              <a:rPr lang="en-GB" sz="2000" dirty="0"/>
              <a:t>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 am looking for a place with </a:t>
            </a:r>
            <a:r>
              <a:rPr lang="en-GB" sz="2000" dirty="0" err="1"/>
              <a:t>annandale</a:t>
            </a:r>
            <a:r>
              <a:rPr lang="en-GB" sz="2000" dirty="0"/>
              <a:t>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 am looking for a place with the </a:t>
            </a:r>
            <a:r>
              <a:rPr lang="en-GB" sz="2000" dirty="0" err="1"/>
              <a:t>annandale</a:t>
            </a:r>
            <a:r>
              <a:rPr lang="en-GB" sz="2000" dirty="0"/>
              <a:t>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 am looking for a place with a </a:t>
            </a:r>
            <a:r>
              <a:rPr lang="en-GB" sz="2000" dirty="0" err="1"/>
              <a:t>annandale</a:t>
            </a:r>
            <a:r>
              <a:rPr lang="en-GB" sz="2000" dirty="0"/>
              <a:t> area</a:t>
            </a:r>
          </a:p>
        </p:txBody>
      </p:sp>
      <p:pic>
        <p:nvPicPr>
          <p:cNvPr id="3" name="Picture 2" descr="C:\Users\djl75\AppData\Local\Microsoft\Windows\Temporary Internet Files\Content.IE5\4XUNCA5K\man-silhouette[2]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80990"/>
            <a:ext cx="2064837" cy="136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V="1">
            <a:off x="1335897" y="2997796"/>
            <a:ext cx="609600" cy="91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61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2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2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36FE393-BBC4-49EC-8F34-96F437688D2D}" type="slidenum">
              <a:rPr lang="en-US" smtClean="0">
                <a:latin typeface="Arial Black" pitchFamily="34" charset="0"/>
              </a:rPr>
              <a:pPr/>
              <a:t>16</a:t>
            </a:fld>
            <a:endParaRPr lang="en-US">
              <a:latin typeface="Arial Black" pitchFamily="34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8660"/>
            <a:ext cx="8534400" cy="1077686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>
                <a:latin typeface="Calibri" panose="020F0502020204030204" pitchFamily="34" charset="0"/>
              </a:rPr>
              <a:t>Typical Architecture</a:t>
            </a:r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91238" y="1208314"/>
            <a:ext cx="2308518" cy="1115634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Speech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recognition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593795" y="2566383"/>
            <a:ext cx="2696274" cy="111563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latin typeface="Comic Sans MS" pitchFamily="66" charset="0"/>
              </a:rPr>
              <a:t>Natural language</a:t>
            </a:r>
          </a:p>
          <a:p>
            <a:pPr algn="ctr"/>
            <a:r>
              <a:rPr lang="en-US" sz="2400" b="1" dirty="0">
                <a:latin typeface="Comic Sans MS" pitchFamily="66" charset="0"/>
              </a:rPr>
              <a:t>understanding</a:t>
            </a:r>
          </a:p>
        </p:txBody>
      </p:sp>
      <p:cxnSp>
        <p:nvCxnSpPr>
          <p:cNvPr id="7" name="Straight Arrow Connector 6"/>
          <p:cNvCxnSpPr>
            <a:stCxn id="4103" idx="3"/>
          </p:cNvCxnSpPr>
          <p:nvPr/>
        </p:nvCxnSpPr>
        <p:spPr>
          <a:xfrm flipV="1">
            <a:off x="3099756" y="1752448"/>
            <a:ext cx="801621" cy="136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052745" y="1950797"/>
            <a:ext cx="0" cy="417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316647" y="2457429"/>
            <a:ext cx="628850" cy="6667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3739433" y="4682324"/>
          <a:ext cx="4404997" cy="201884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101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101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847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9332">
                <a:tc>
                  <a:txBody>
                    <a:bodyPr/>
                    <a:lstStyle/>
                    <a:p>
                      <a:r>
                        <a:rPr lang="en-GB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.999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4879">
                <a:tc>
                  <a:txBody>
                    <a:bodyPr/>
                    <a:lstStyle/>
                    <a:p>
                      <a:r>
                        <a:rPr lang="en-GB" dirty="0"/>
                        <a:t>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allendale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.997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4879">
                <a:tc>
                  <a:txBody>
                    <a:bodyPr/>
                    <a:lstStyle/>
                    <a:p>
                      <a:r>
                        <a:rPr lang="en-GB" dirty="0"/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.999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4879">
                <a:tc>
                  <a:txBody>
                    <a:bodyPr/>
                    <a:lstStyle/>
                    <a:p>
                      <a:r>
                        <a:rPr lang="en-GB" dirty="0"/>
                        <a:t>Area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.999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4879">
                <a:tc>
                  <a:txBody>
                    <a:bodyPr/>
                    <a:lstStyle/>
                    <a:p>
                      <a:r>
                        <a:rPr lang="en-GB" dirty="0" err="1"/>
                        <a:t>Requestable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.053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191530" y="1581465"/>
            <a:ext cx="46498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/>
              <a:t>I am looking for a place with </a:t>
            </a:r>
            <a:r>
              <a:rPr lang="en-GB" sz="2000" dirty="0" err="1"/>
              <a:t>allendale</a:t>
            </a:r>
            <a:r>
              <a:rPr lang="en-GB" sz="2000" dirty="0"/>
              <a:t> area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5932889" y="3797797"/>
            <a:ext cx="0" cy="417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070122" y="4245713"/>
            <a:ext cx="16746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/>
              <a:t>System Beliefs</a:t>
            </a:r>
          </a:p>
        </p:txBody>
      </p:sp>
      <p:pic>
        <p:nvPicPr>
          <p:cNvPr id="14" name="Picture 13" descr="C:\Users\djl75\AppData\Local\Microsoft\Windows\Temporary Internet Files\Content.IE5\4XUNCA5K\man-silhouette[2]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5639"/>
            <a:ext cx="2064837" cy="136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184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36FE393-BBC4-49EC-8F34-96F437688D2D}" type="slidenum">
              <a:rPr lang="en-US" smtClean="0">
                <a:latin typeface="Arial Black" pitchFamily="34" charset="0"/>
              </a:rPr>
              <a:pPr/>
              <a:t>17</a:t>
            </a:fld>
            <a:endParaRPr lang="en-US" dirty="0">
              <a:latin typeface="Arial Black" pitchFamily="34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48985"/>
            <a:ext cx="8534400" cy="1077686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>
                <a:latin typeface="Calibri" panose="020F0502020204030204" pitchFamily="34" charset="0"/>
              </a:rPr>
              <a:t>Typical Architecture</a:t>
            </a:r>
          </a:p>
        </p:txBody>
      </p:sp>
      <p:sp>
        <p:nvSpPr>
          <p:cNvPr id="4101" name="Rectangle 4"/>
          <p:cNvSpPr>
            <a:spLocks noChangeArrowheads="1"/>
          </p:cNvSpPr>
          <p:nvPr/>
        </p:nvSpPr>
        <p:spPr bwMode="auto">
          <a:xfrm>
            <a:off x="5217941" y="2960763"/>
            <a:ext cx="1713878" cy="167640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91238" y="1208314"/>
            <a:ext cx="2308518" cy="1115634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Speech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recognition</a:t>
            </a:r>
          </a:p>
        </p:txBody>
      </p:sp>
      <p:sp>
        <p:nvSpPr>
          <p:cNvPr id="4105" name="Rectangle 8"/>
          <p:cNvSpPr>
            <a:spLocks noChangeArrowheads="1"/>
          </p:cNvSpPr>
          <p:nvPr/>
        </p:nvSpPr>
        <p:spPr bwMode="auto">
          <a:xfrm>
            <a:off x="7494814" y="2946417"/>
            <a:ext cx="1436914" cy="16763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Backend</a:t>
            </a:r>
          </a:p>
        </p:txBody>
      </p:sp>
      <p:sp>
        <p:nvSpPr>
          <p:cNvPr id="4106" name="Text Box 9"/>
          <p:cNvSpPr txBox="1">
            <a:spLocks noChangeArrowheads="1"/>
          </p:cNvSpPr>
          <p:nvPr/>
        </p:nvSpPr>
        <p:spPr bwMode="auto">
          <a:xfrm>
            <a:off x="5228831" y="3432066"/>
            <a:ext cx="17029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400" b="1" dirty="0">
                <a:latin typeface="Comic Sans MS" pitchFamily="66" charset="0"/>
              </a:rPr>
              <a:t>Dialogue</a:t>
            </a:r>
          </a:p>
          <a:p>
            <a:pPr algn="ctr"/>
            <a:r>
              <a:rPr lang="en-US" sz="2400" b="1" dirty="0">
                <a:latin typeface="Comic Sans MS" pitchFamily="66" charset="0"/>
              </a:rPr>
              <a:t>manager</a:t>
            </a:r>
          </a:p>
        </p:txBody>
      </p:sp>
      <p:sp>
        <p:nvSpPr>
          <p:cNvPr id="4111" name="Line 14"/>
          <p:cNvSpPr>
            <a:spLocks noChangeShapeType="1"/>
          </p:cNvSpPr>
          <p:nvPr/>
        </p:nvSpPr>
        <p:spPr bwMode="auto">
          <a:xfrm>
            <a:off x="6993575" y="3853949"/>
            <a:ext cx="486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901377" y="1208314"/>
            <a:ext cx="2696274" cy="111563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latin typeface="Comic Sans MS" pitchFamily="66" charset="0"/>
              </a:rPr>
              <a:t>Natural language</a:t>
            </a:r>
          </a:p>
          <a:p>
            <a:pPr algn="ctr"/>
            <a:r>
              <a:rPr lang="en-US" sz="2400" b="1" dirty="0">
                <a:latin typeface="Comic Sans MS" pitchFamily="66" charset="0"/>
              </a:rPr>
              <a:t>understanding</a:t>
            </a:r>
          </a:p>
        </p:txBody>
      </p:sp>
      <p:cxnSp>
        <p:nvCxnSpPr>
          <p:cNvPr id="7" name="Straight Arrow Connector 6"/>
          <p:cNvCxnSpPr>
            <a:stCxn id="4103" idx="3"/>
          </p:cNvCxnSpPr>
          <p:nvPr/>
        </p:nvCxnSpPr>
        <p:spPr>
          <a:xfrm flipV="1">
            <a:off x="3099756" y="1752448"/>
            <a:ext cx="801621" cy="136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793224" y="2425397"/>
            <a:ext cx="994465" cy="417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805139" y="4736702"/>
            <a:ext cx="825604" cy="505377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316647" y="2457429"/>
            <a:ext cx="628850" cy="6667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456728" y="5456242"/>
            <a:ext cx="2453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Offer(name=</a:t>
            </a:r>
            <a:r>
              <a:rPr lang="en-GB" sz="2000" dirty="0" err="1"/>
              <a:t>argo</a:t>
            </a:r>
            <a:r>
              <a:rPr lang="en-GB" sz="2000" dirty="0"/>
              <a:t> tea)</a:t>
            </a:r>
          </a:p>
        </p:txBody>
      </p:sp>
      <p:sp>
        <p:nvSpPr>
          <p:cNvPr id="4" name="Rectangle 3"/>
          <p:cNvSpPr/>
          <p:nvPr/>
        </p:nvSpPr>
        <p:spPr>
          <a:xfrm>
            <a:off x="6367410" y="2449524"/>
            <a:ext cx="1750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/>
              <a:t>Area=</a:t>
            </a:r>
            <a:r>
              <a:rPr lang="en-GB" sz="2000" dirty="0" err="1"/>
              <a:t>allendale</a:t>
            </a:r>
            <a:endParaRPr lang="en-GB" dirty="0"/>
          </a:p>
        </p:txBody>
      </p:sp>
      <p:pic>
        <p:nvPicPr>
          <p:cNvPr id="17" name="Picture 16" descr="C:\Users\djl75\AppData\Local\Microsoft\Windows\Temporary Internet Files\Content.IE5\4XUNCA5K\man-silhouette[2]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8820"/>
            <a:ext cx="2064837" cy="136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60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36FE393-BBC4-49EC-8F34-96F437688D2D}" type="slidenum">
              <a:rPr lang="en-US" smtClean="0">
                <a:latin typeface="Arial Black" pitchFamily="34" charset="0"/>
              </a:rPr>
              <a:pPr/>
              <a:t>18</a:t>
            </a:fld>
            <a:endParaRPr lang="en-US">
              <a:latin typeface="Arial Black" pitchFamily="34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48985"/>
            <a:ext cx="8534400" cy="1077686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>
                <a:latin typeface="Calibri" panose="020F0502020204030204" pitchFamily="34" charset="0"/>
              </a:rPr>
              <a:t>Typical Architecture</a:t>
            </a:r>
          </a:p>
        </p:txBody>
      </p:sp>
      <p:sp>
        <p:nvSpPr>
          <p:cNvPr id="4101" name="Rectangle 4"/>
          <p:cNvSpPr>
            <a:spLocks noChangeArrowheads="1"/>
          </p:cNvSpPr>
          <p:nvPr/>
        </p:nvSpPr>
        <p:spPr bwMode="auto">
          <a:xfrm>
            <a:off x="5217941" y="2960763"/>
            <a:ext cx="1713878" cy="167640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91238" y="1208314"/>
            <a:ext cx="2308518" cy="1115634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Speech 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recognition</a:t>
            </a:r>
          </a:p>
        </p:txBody>
      </p:sp>
      <p:sp>
        <p:nvSpPr>
          <p:cNvPr id="4104" name="Rectangle 7"/>
          <p:cNvSpPr>
            <a:spLocks noChangeArrowheads="1"/>
          </p:cNvSpPr>
          <p:nvPr/>
        </p:nvSpPr>
        <p:spPr bwMode="auto">
          <a:xfrm>
            <a:off x="561070" y="4430246"/>
            <a:ext cx="2151976" cy="1110484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Text-to-speech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  <a:latin typeface="Comic Sans MS" pitchFamily="66" charset="0"/>
              </a:rPr>
              <a:t> or recording</a:t>
            </a:r>
          </a:p>
        </p:txBody>
      </p:sp>
      <p:sp>
        <p:nvSpPr>
          <p:cNvPr id="4105" name="Rectangle 8"/>
          <p:cNvSpPr>
            <a:spLocks noChangeArrowheads="1"/>
          </p:cNvSpPr>
          <p:nvPr/>
        </p:nvSpPr>
        <p:spPr bwMode="auto">
          <a:xfrm>
            <a:off x="7494814" y="2946417"/>
            <a:ext cx="1436914" cy="16763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Backend</a:t>
            </a:r>
          </a:p>
        </p:txBody>
      </p:sp>
      <p:sp>
        <p:nvSpPr>
          <p:cNvPr id="4106" name="Text Box 9"/>
          <p:cNvSpPr txBox="1">
            <a:spLocks noChangeArrowheads="1"/>
          </p:cNvSpPr>
          <p:nvPr/>
        </p:nvSpPr>
        <p:spPr bwMode="auto">
          <a:xfrm>
            <a:off x="5228831" y="3432066"/>
            <a:ext cx="17029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400" b="1" dirty="0">
                <a:latin typeface="Comic Sans MS" pitchFamily="66" charset="0"/>
              </a:rPr>
              <a:t>Dialogue</a:t>
            </a:r>
          </a:p>
          <a:p>
            <a:pPr algn="ctr"/>
            <a:r>
              <a:rPr lang="en-US" sz="2400" b="1" dirty="0">
                <a:latin typeface="Comic Sans MS" pitchFamily="66" charset="0"/>
              </a:rPr>
              <a:t>manager</a:t>
            </a:r>
          </a:p>
        </p:txBody>
      </p:sp>
      <p:sp>
        <p:nvSpPr>
          <p:cNvPr id="4111" name="Line 14"/>
          <p:cNvSpPr>
            <a:spLocks noChangeShapeType="1"/>
          </p:cNvSpPr>
          <p:nvPr/>
        </p:nvSpPr>
        <p:spPr bwMode="auto">
          <a:xfrm>
            <a:off x="6993575" y="3853949"/>
            <a:ext cx="486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901377" y="1208314"/>
            <a:ext cx="2696274" cy="111563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latin typeface="Comic Sans MS" pitchFamily="66" charset="0"/>
              </a:rPr>
              <a:t>Natural language</a:t>
            </a:r>
          </a:p>
          <a:p>
            <a:pPr algn="ctr"/>
            <a:r>
              <a:rPr lang="en-US" sz="2400" b="1" dirty="0">
                <a:latin typeface="Comic Sans MS" pitchFamily="66" charset="0"/>
              </a:rPr>
              <a:t>understanding</a:t>
            </a: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4709928" y="5466530"/>
            <a:ext cx="2723057" cy="1089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Comic Sans MS" pitchFamily="66" charset="0"/>
              </a:rPr>
              <a:t>Natural language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Comic Sans MS" pitchFamily="66" charset="0"/>
              </a:rPr>
              <a:t>generation</a:t>
            </a:r>
          </a:p>
        </p:txBody>
      </p:sp>
      <p:cxnSp>
        <p:nvCxnSpPr>
          <p:cNvPr id="7" name="Straight Arrow Connector 6"/>
          <p:cNvCxnSpPr>
            <a:stCxn id="4103" idx="3"/>
          </p:cNvCxnSpPr>
          <p:nvPr/>
        </p:nvCxnSpPr>
        <p:spPr>
          <a:xfrm flipV="1">
            <a:off x="3099756" y="1752448"/>
            <a:ext cx="801621" cy="136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793224" y="2425397"/>
            <a:ext cx="994465" cy="417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645020" y="4837649"/>
            <a:ext cx="290678" cy="505377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543939" y="6156295"/>
            <a:ext cx="878642" cy="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316647" y="2457429"/>
            <a:ext cx="628850" cy="6667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1297609" y="3853949"/>
            <a:ext cx="314424" cy="3870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6009796" y="4837649"/>
            <a:ext cx="24536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/>
              <a:t>Offer(name=</a:t>
            </a:r>
            <a:r>
              <a:rPr lang="en-GB" sz="2000" dirty="0" err="1"/>
              <a:t>argo</a:t>
            </a:r>
            <a:r>
              <a:rPr lang="en-GB" sz="2000" dirty="0"/>
              <a:t> tea)</a:t>
            </a:r>
          </a:p>
        </p:txBody>
      </p:sp>
      <p:sp>
        <p:nvSpPr>
          <p:cNvPr id="3" name="Rectangle 2"/>
          <p:cNvSpPr/>
          <p:nvPr/>
        </p:nvSpPr>
        <p:spPr>
          <a:xfrm>
            <a:off x="71008" y="6028219"/>
            <a:ext cx="37489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Argo tea is in the Allendale area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1764434" y="5660031"/>
            <a:ext cx="1" cy="3514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C:\Users\djl75\AppData\Local\Microsoft\Windows\Temporary Internet Files\Content.IE5\IB8A6BAT\tRikR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266" y="3497697"/>
            <a:ext cx="461390" cy="71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C:\Users\djl75\AppData\Local\Microsoft\Windows\Temporary Internet Files\Content.IE5\4XUNCA5K\man-silhouette[2]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0" y="2634190"/>
            <a:ext cx="2064837" cy="136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31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483600" cy="5271029"/>
          </a:xfrm>
        </p:spPr>
        <p:txBody>
          <a:bodyPr>
            <a:normAutofit/>
          </a:bodyPr>
          <a:lstStyle/>
          <a:p>
            <a:r>
              <a:rPr lang="en-GB" dirty="0"/>
              <a:t>Input errors</a:t>
            </a:r>
          </a:p>
          <a:p>
            <a:pPr marL="514350" lvl="1" indent="0">
              <a:buNone/>
            </a:pPr>
            <a:endParaRPr lang="en-GB" i="1" dirty="0"/>
          </a:p>
          <a:p>
            <a:pPr marL="514350" lvl="1" indent="0">
              <a:buNone/>
            </a:pPr>
            <a:r>
              <a:rPr lang="en-GB" i="1" dirty="0"/>
              <a:t>Hello, what kind of laptop are you after?</a:t>
            </a:r>
          </a:p>
          <a:p>
            <a:pPr marL="514350" lvl="1" indent="0">
              <a:buNone/>
            </a:pPr>
            <a:endParaRPr lang="en-GB" i="1" dirty="0"/>
          </a:p>
          <a:p>
            <a:pPr marL="514350" lvl="1" indent="0">
              <a:buNone/>
            </a:pPr>
            <a:r>
              <a:rPr lang="en-GB" i="1" dirty="0"/>
              <a:t>SPEECH RECOGNITION:  I WANT IT FOR OF IS THAT</a:t>
            </a:r>
          </a:p>
          <a:p>
            <a:pPr marL="514350" lvl="1" indent="0">
              <a:buNone/>
            </a:pPr>
            <a:endParaRPr lang="en-GB" i="1" dirty="0"/>
          </a:p>
          <a:p>
            <a:pPr marL="514350" lvl="1" indent="0">
              <a:buNone/>
            </a:pPr>
            <a:r>
              <a:rPr lang="en-GB" i="1" dirty="0"/>
              <a:t>What product family do you have in mind …</a:t>
            </a:r>
          </a:p>
          <a:p>
            <a:pPr marL="914400" lvl="2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  <p:pic>
        <p:nvPicPr>
          <p:cNvPr id="4" name="djv27x-007-150218_134600_stereo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" y="3515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4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Conversational Agents  </a:t>
            </a:r>
            <a:br>
              <a:rPr lang="en-US" dirty="0"/>
            </a:br>
            <a:r>
              <a:rPr lang="en-US" dirty="0"/>
              <a:t>AKA  Dialog Agents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14400" y="2057400"/>
            <a:ext cx="7772400" cy="39624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Phone and voice based personal assistants </a:t>
            </a:r>
          </a:p>
          <a:p>
            <a:pPr marL="0" indent="0">
              <a:buNone/>
            </a:pPr>
            <a:r>
              <a:rPr lang="en-US" sz="3200" dirty="0"/>
              <a:t>	SIRI, Alexa, Cortana, Google Assistant</a:t>
            </a:r>
          </a:p>
          <a:p>
            <a:pPr marL="0" indent="0">
              <a:buNone/>
            </a:pPr>
            <a:r>
              <a:rPr lang="en-US" sz="3200" dirty="0"/>
              <a:t>Talking to your car</a:t>
            </a:r>
          </a:p>
          <a:p>
            <a:pPr marL="0" indent="0">
              <a:buNone/>
            </a:pPr>
            <a:r>
              <a:rPr lang="en-US" sz="3200" dirty="0"/>
              <a:t>Communicating with robots</a:t>
            </a:r>
          </a:p>
          <a:p>
            <a:pPr marL="0" indent="0">
              <a:buNone/>
            </a:pPr>
            <a:r>
              <a:rPr lang="en-US" sz="3200" dirty="0"/>
              <a:t>Clinical uses for mental health</a:t>
            </a:r>
          </a:p>
          <a:p>
            <a:pPr marL="0" indent="0">
              <a:buNone/>
            </a:pPr>
            <a:r>
              <a:rPr lang="en-US" sz="3200" dirty="0"/>
              <a:t>Chatting for fun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/>
              <a:t>Statistical Speech Recognition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8686800" cy="4800600"/>
          </a:xfrm>
        </p:spPr>
        <p:txBody>
          <a:bodyPr/>
          <a:lstStyle/>
          <a:p>
            <a:r>
              <a:rPr lang="en-US" dirty="0"/>
              <a:t>Let’s assume</a:t>
            </a:r>
          </a:p>
          <a:p>
            <a:pPr lvl="1"/>
            <a:r>
              <a:rPr lang="en-US" dirty="0"/>
              <a:t>X is the entire sequence of speech data (features) you observe</a:t>
            </a:r>
          </a:p>
          <a:p>
            <a:pPr lvl="1"/>
            <a:r>
              <a:rPr lang="en-US" dirty="0"/>
              <a:t>W is one possible word sequence that it corresponds to</a:t>
            </a:r>
          </a:p>
          <a:p>
            <a:pPr lvl="1"/>
            <a:r>
              <a:rPr lang="en-US" dirty="0"/>
              <a:t>… then the most likely word sequence would maximize the probability of occurrence of that sequence (among all possible word sequences) given that you observed the speech data X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P(W | X) = (P(X|W)P(W)) / P(X)	(Bayes Rule)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ArgmaxW</a:t>
            </a:r>
            <a:r>
              <a:rPr lang="en-US" dirty="0"/>
              <a:t> P(X|W) P(W)   (acoustic model and language model)</a:t>
            </a:r>
          </a:p>
        </p:txBody>
      </p:sp>
    </p:spTree>
    <p:extLst>
      <p:ext uri="{BB962C8B-B14F-4D97-AF65-F5344CB8AC3E}">
        <p14:creationId xmlns:p14="http://schemas.microsoft.com/office/powerpoint/2010/main" val="3627211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Speech Recognition,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Acoustic models predict the probability of observing a given speech feature stream assuming it was generated by a particular word sequence</a:t>
            </a:r>
          </a:p>
          <a:p>
            <a:pPr lvl="1"/>
            <a:r>
              <a:rPr lang="en-US" dirty="0"/>
              <a:t>P(X|W)</a:t>
            </a:r>
          </a:p>
          <a:p>
            <a:pPr lvl="1"/>
            <a:endParaRPr lang="en-US" dirty="0"/>
          </a:p>
          <a:p>
            <a:r>
              <a:rPr lang="en-US" dirty="0"/>
              <a:t>Language models help disambiguate by capture the relative probability of different word sequences, e.g. </a:t>
            </a:r>
            <a:r>
              <a:rPr lang="en-US" i="1" dirty="0"/>
              <a:t>recognize speech</a:t>
            </a:r>
            <a:r>
              <a:rPr lang="en-US" dirty="0"/>
              <a:t> vs. </a:t>
            </a:r>
            <a:r>
              <a:rPr lang="en-US" i="1" dirty="0"/>
              <a:t>wreck a beach</a:t>
            </a:r>
          </a:p>
          <a:p>
            <a:pPr lvl="1"/>
            <a:r>
              <a:rPr lang="en-US" dirty="0"/>
              <a:t>P(W)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687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080" y="1417637"/>
            <a:ext cx="8808720" cy="5271029"/>
          </a:xfrm>
        </p:spPr>
        <p:txBody>
          <a:bodyPr>
            <a:normAutofit/>
          </a:bodyPr>
          <a:lstStyle/>
          <a:p>
            <a:r>
              <a:rPr lang="en-GB" dirty="0"/>
              <a:t>Input errors</a:t>
            </a:r>
          </a:p>
          <a:p>
            <a:pPr lvl="1"/>
            <a:r>
              <a:rPr lang="en-GB" dirty="0"/>
              <a:t>Speech recognition (and turn-taking – time-out, barge-in)</a:t>
            </a:r>
          </a:p>
          <a:p>
            <a:pPr lvl="1"/>
            <a:r>
              <a:rPr lang="en-GB" dirty="0"/>
              <a:t>Adverse acoustic conditions (speaker phone, background noise)</a:t>
            </a:r>
          </a:p>
          <a:p>
            <a:pPr lvl="1"/>
            <a:r>
              <a:rPr lang="en-GB" dirty="0"/>
              <a:t>Natural language understanding (out of vocabulary)</a:t>
            </a:r>
          </a:p>
          <a:p>
            <a:r>
              <a:rPr lang="en-GB" dirty="0"/>
              <a:t>Other limitations</a:t>
            </a:r>
          </a:p>
          <a:p>
            <a:pPr lvl="1"/>
            <a:r>
              <a:rPr lang="en-GB" dirty="0"/>
              <a:t>Restricted domains and tasks</a:t>
            </a:r>
          </a:p>
          <a:p>
            <a:pPr lvl="1"/>
            <a:r>
              <a:rPr lang="en-GB" dirty="0"/>
              <a:t>Behave naturally </a:t>
            </a:r>
            <a:r>
              <a:rPr lang="en-GB"/>
              <a:t>(back-channel)</a:t>
            </a:r>
            <a:endParaRPr lang="en-GB" dirty="0"/>
          </a:p>
          <a:p>
            <a:pPr lvl="1"/>
            <a:r>
              <a:rPr lang="en-GB" dirty="0"/>
              <a:t>System components are typically ‘hand-crafted’</a:t>
            </a:r>
          </a:p>
          <a:p>
            <a:pPr lvl="2"/>
            <a:r>
              <a:rPr lang="en-GB" dirty="0"/>
              <a:t>costly, don’t easily transfer</a:t>
            </a:r>
          </a:p>
          <a:p>
            <a:r>
              <a:rPr lang="en-GB" dirty="0"/>
              <a:t>A ‘big data’ alternative:  statistical systems</a:t>
            </a:r>
          </a:p>
          <a:p>
            <a:pPr lvl="1"/>
            <a:r>
              <a:rPr lang="en-GB" dirty="0"/>
              <a:t>System components are trained from data</a:t>
            </a:r>
          </a:p>
          <a:p>
            <a:pPr lvl="1"/>
            <a:r>
              <a:rPr lang="en-GB" dirty="0"/>
              <a:t>“Deploy, Collect Data and Improve” [Young, 2014]</a:t>
            </a:r>
          </a:p>
          <a:p>
            <a:pPr marL="914400" lvl="2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534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I:  </a:t>
            </a:r>
            <a:r>
              <a:rPr lang="en-US" dirty="0" err="1"/>
              <a:t>Chatbots</a:t>
            </a:r>
            <a:r>
              <a:rPr lang="en-US" dirty="0"/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ELIZA (1966)</a:t>
            </a:r>
          </a:p>
          <a:p>
            <a:r>
              <a:rPr lang="en-US" dirty="0"/>
              <a:t>PARRY (1968)</a:t>
            </a:r>
          </a:p>
          <a:p>
            <a:pPr marL="319088" lvl="1" indent="0">
              <a:buNone/>
            </a:pPr>
            <a:r>
              <a:rPr lang="en-US" dirty="0"/>
              <a:t>The first system to pass the Turing test?</a:t>
            </a: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ALICE</a:t>
            </a: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CLEVER</a:t>
            </a: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Microsoft Little Bing  </a:t>
            </a:r>
            <a:r>
              <a:rPr lang="zh-CN" altLang="en-US" dirty="0">
                <a:latin typeface="Yuanti SC" charset="-122"/>
                <a:ea typeface="Yuanti SC" charset="-122"/>
                <a:cs typeface="Yuanti SC" charset="-122"/>
              </a:rPr>
              <a:t>小冰</a:t>
            </a:r>
            <a:endParaRPr lang="en-US" altLang="zh-CN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242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9"/>
            <a:ext cx="7772400" cy="868361"/>
          </a:xfrm>
        </p:spPr>
        <p:txBody>
          <a:bodyPr/>
          <a:lstStyle/>
          <a:p>
            <a:r>
              <a:rPr lang="en-US" dirty="0" err="1"/>
              <a:t>Chatbot</a:t>
            </a:r>
            <a:r>
              <a:rPr lang="en-US" dirty="0"/>
              <a:t> Architectures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8229600" cy="4572000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/>
              <a:t>Rule-based</a:t>
            </a:r>
          </a:p>
          <a:p>
            <a:pPr marL="1062038" lvl="1" indent="-742950">
              <a:buFont typeface="+mj-lt"/>
              <a:buAutoNum type="arabicPeriod"/>
            </a:pPr>
            <a:r>
              <a:rPr lang="en-US" sz="3600" dirty="0"/>
              <a:t>Pattern-action rules (Eliza)</a:t>
            </a:r>
          </a:p>
          <a:p>
            <a:pPr marL="319088" lvl="1" indent="0">
              <a:buNone/>
            </a:pPr>
            <a:r>
              <a:rPr lang="en-US" sz="3600" dirty="0"/>
              <a:t>	+ a mental model (Parry)</a:t>
            </a:r>
          </a:p>
          <a:p>
            <a:pPr marL="319088" lvl="1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Corpus-based (from large chat corpus)</a:t>
            </a:r>
          </a:p>
          <a:p>
            <a:pPr marL="1062038" lvl="1" indent="-742950">
              <a:buFont typeface="+mj-lt"/>
              <a:buAutoNum type="arabicPeriod" startAt="2"/>
            </a:pPr>
            <a:r>
              <a:rPr lang="en-US" sz="3600" dirty="0"/>
              <a:t>Information Retrieval</a:t>
            </a:r>
          </a:p>
          <a:p>
            <a:pPr marL="1062038" lvl="1" indent="-742950">
              <a:buFont typeface="+mj-lt"/>
              <a:buAutoNum type="arabicPeriod" startAt="3"/>
            </a:pPr>
            <a:r>
              <a:rPr lang="en-US" sz="3600" dirty="0"/>
              <a:t>Neural network encoder-decoder</a:t>
            </a:r>
          </a:p>
        </p:txBody>
      </p:sp>
    </p:spTree>
    <p:extLst>
      <p:ext uri="{BB962C8B-B14F-4D97-AF65-F5344CB8AC3E}">
        <p14:creationId xmlns:p14="http://schemas.microsoft.com/office/powerpoint/2010/main" val="3333215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Chatbots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81200"/>
            <a:ext cx="7772400" cy="4038600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/>
              <a:t>Sometimes for fun</a:t>
            </a:r>
          </a:p>
          <a:p>
            <a:pPr marL="0" indent="0">
              <a:buNone/>
            </a:pPr>
            <a:r>
              <a:rPr lang="en-US" sz="4000" dirty="0"/>
              <a:t>	</a:t>
            </a:r>
          </a:p>
          <a:p>
            <a:pPr marL="0" indent="0">
              <a:buNone/>
            </a:pPr>
            <a:r>
              <a:rPr lang="en-US" sz="4000" dirty="0"/>
              <a:t>But originally designed as a testbed for clinical therapy</a:t>
            </a:r>
          </a:p>
          <a:p>
            <a:pPr marL="0" indent="0">
              <a:buNone/>
            </a:pPr>
            <a:r>
              <a:rPr lang="en-US" sz="4000" dirty="0"/>
              <a:t>	(And still used that way!)</a:t>
            </a:r>
          </a:p>
        </p:txBody>
      </p:sp>
    </p:spTree>
    <p:extLst>
      <p:ext uri="{BB962C8B-B14F-4D97-AF65-F5344CB8AC3E}">
        <p14:creationId xmlns:p14="http://schemas.microsoft.com/office/powerpoint/2010/main" val="16835528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14400" y="274639"/>
            <a:ext cx="7772400" cy="792161"/>
          </a:xfrm>
        </p:spPr>
        <p:txBody>
          <a:bodyPr/>
          <a:lstStyle/>
          <a:p>
            <a:r>
              <a:rPr lang="en-US" altLang="en-US"/>
              <a:t>Eliza: </a:t>
            </a:r>
            <a:r>
              <a:rPr lang="en-US" altLang="en-US" dirty="0" err="1"/>
              <a:t>Weizenbaum</a:t>
            </a:r>
            <a:r>
              <a:rPr lang="en-US" altLang="en-US" dirty="0"/>
              <a:t> (1966)</a:t>
            </a:r>
          </a:p>
        </p:txBody>
      </p:sp>
      <p:sp>
        <p:nvSpPr>
          <p:cNvPr id="31437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763000" cy="40386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Men are all alike.</a:t>
            </a:r>
            <a:br>
              <a:rPr lang="en-US" sz="2800" dirty="0"/>
            </a:br>
            <a:r>
              <a:rPr lang="en-US" sz="2800" dirty="0">
                <a:solidFill>
                  <a:srgbClr val="00B050"/>
                </a:solidFill>
              </a:rPr>
              <a:t>IN WHAT WAY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They're always bugging us about something or other.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CAN YOU THINK OF A SPECIFIC EXAMPLE </a:t>
            </a:r>
          </a:p>
          <a:p>
            <a:pPr marL="0" indent="0">
              <a:buNone/>
            </a:pPr>
            <a:r>
              <a:rPr lang="en-US" sz="2800" dirty="0"/>
              <a:t>Well, my boyfriend made me come here.</a:t>
            </a:r>
            <a:br>
              <a:rPr lang="en-US" sz="2800" dirty="0"/>
            </a:br>
            <a:r>
              <a:rPr lang="en-US" sz="2800" dirty="0">
                <a:solidFill>
                  <a:srgbClr val="00B050"/>
                </a:solidFill>
              </a:rPr>
              <a:t>YOUR BOYFRIEND MADE YOU COME HERE </a:t>
            </a:r>
          </a:p>
          <a:p>
            <a:pPr marL="0" indent="0">
              <a:buNone/>
            </a:pPr>
            <a:r>
              <a:rPr lang="en-US" sz="2800" dirty="0"/>
              <a:t>He says I'm depressed much of the time.</a:t>
            </a:r>
            <a:br>
              <a:rPr lang="en-US" sz="2800" dirty="0"/>
            </a:br>
            <a:r>
              <a:rPr lang="en-US" sz="2800" dirty="0">
                <a:solidFill>
                  <a:srgbClr val="00B050"/>
                </a:solidFill>
              </a:rPr>
              <a:t>I AM SORRY TO HEAR YOU ARE DEPRESSED </a:t>
            </a:r>
          </a:p>
          <a:p>
            <a:pPr marL="0" indent="0">
              <a:buNone/>
            </a:pPr>
            <a:r>
              <a:rPr lang="en-US" sz="2800" dirty="0"/>
              <a:t>...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</a:rPr>
              <a:t>WHO ELSE IN YOUR FAMILY TAKES CARE 0F YOU?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My father</a:t>
            </a:r>
            <a:br>
              <a:rPr lang="en-US" sz="2800" dirty="0"/>
            </a:br>
            <a:r>
              <a:rPr lang="en-US" sz="2800" dirty="0">
                <a:solidFill>
                  <a:srgbClr val="00B050"/>
                </a:solidFill>
              </a:rPr>
              <a:t>YOUR FATHER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14615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"/>
            <a:ext cx="8763000" cy="40386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altLang="en-US" dirty="0"/>
              <a:t>You are like my father in some ways.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>
                <a:solidFill>
                  <a:srgbClr val="00B050"/>
                </a:solidFill>
              </a:rPr>
              <a:t>WHAT RESEMBLANCE DO YOU SEE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/>
              <a:t>You are not very aggressive but I think you don’t want me to notice that.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>
                <a:solidFill>
                  <a:srgbClr val="00B050"/>
                </a:solidFill>
              </a:rPr>
              <a:t>WHAT MAKES YOU THINK I AM NOT AGGRESSIVE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/>
              <a:t>You don’t argue with me.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>
                <a:solidFill>
                  <a:srgbClr val="00B050"/>
                </a:solidFill>
              </a:rPr>
              <a:t>WHY DO YOU THINK I DON’T ARGUE WITH YOU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/>
              <a:t>You are afraid of me.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>
                <a:solidFill>
                  <a:srgbClr val="00B050"/>
                </a:solidFill>
              </a:rPr>
              <a:t>DOES IT PLEASE YOU TO BELIEVE I</a:t>
            </a:r>
            <a:r>
              <a:rPr lang="fr-FR" altLang="en-US" dirty="0">
                <a:solidFill>
                  <a:srgbClr val="00B050"/>
                </a:solidFill>
              </a:rPr>
              <a:t>’M AFRAID OF YOU</a:t>
            </a:r>
          </a:p>
          <a:p>
            <a:pPr marL="0" indent="0">
              <a:buNone/>
            </a:pPr>
            <a:r>
              <a:rPr lang="fr-FR" dirty="0" err="1"/>
              <a:t>My</a:t>
            </a:r>
            <a:r>
              <a:rPr lang="fr-FR" dirty="0"/>
              <a:t> </a:t>
            </a:r>
            <a:r>
              <a:rPr lang="fr-FR" dirty="0" err="1"/>
              <a:t>father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afraid</a:t>
            </a:r>
            <a:r>
              <a:rPr lang="fr-FR" dirty="0"/>
              <a:t> of </a:t>
            </a:r>
            <a:r>
              <a:rPr lang="fr-FR" dirty="0" err="1"/>
              <a:t>everybody</a:t>
            </a:r>
            <a:r>
              <a:rPr lang="fr-FR" dirty="0"/>
              <a:t>.</a:t>
            </a:r>
          </a:p>
          <a:p>
            <a:pPr marL="0" indent="0">
              <a:buNone/>
            </a:pPr>
            <a:r>
              <a:rPr lang="fr-FR" dirty="0">
                <a:solidFill>
                  <a:srgbClr val="00B050"/>
                </a:solidFill>
              </a:rPr>
              <a:t>WHAT ELSE COMES TO MIND WHEN YOU THINK OF YOUR FATHER</a:t>
            </a:r>
          </a:p>
          <a:p>
            <a:pPr marL="0" indent="0">
              <a:buNone/>
            </a:pPr>
            <a:r>
              <a:rPr lang="fr-FR" dirty="0" err="1"/>
              <a:t>Bullies</a:t>
            </a:r>
            <a:r>
              <a:rPr lang="fr-FR" dirty="0"/>
              <a:t>.</a:t>
            </a:r>
          </a:p>
          <a:p>
            <a:pPr marL="0" indent="0">
              <a:buNone/>
            </a:pPr>
            <a:r>
              <a:rPr lang="fr-FR" dirty="0">
                <a:solidFill>
                  <a:srgbClr val="00B050"/>
                </a:solidFill>
              </a:rPr>
              <a:t>DOES THAT HAVE ANYTHING TO DO WITH THE FACT THAT YOUR BOYFRIEND MADE YOU COME HERE</a:t>
            </a:r>
            <a:endParaRPr lang="en-US" alt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696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839200" cy="914400"/>
          </a:xfrm>
        </p:spPr>
        <p:txBody>
          <a:bodyPr/>
          <a:lstStyle/>
          <a:p>
            <a:r>
              <a:rPr lang="en-US" dirty="0"/>
              <a:t>How does it work?</a:t>
            </a:r>
            <a:br>
              <a:rPr lang="en-US" dirty="0"/>
            </a:br>
            <a:r>
              <a:rPr lang="en-US" dirty="0"/>
              <a:t>Eliza uses this one weird trick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534400" cy="4572000"/>
          </a:xfrm>
        </p:spPr>
        <p:txBody>
          <a:bodyPr/>
          <a:lstStyle/>
          <a:p>
            <a:pPr marL="0" indent="0">
              <a:buNone/>
            </a:pP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5145751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839200" cy="868361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That trick: be a Rogerian psychologist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8534400" cy="38862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Draw the patient out by reflecting patient’s statements back at them</a:t>
            </a:r>
          </a:p>
          <a:p>
            <a:pPr marL="0" indent="0">
              <a:buNone/>
            </a:pPr>
            <a:r>
              <a:rPr lang="en-US" sz="3600" dirty="0"/>
              <a:t>Rare type of conversation in which one can “assume the pose of knowing almost nothing of the real world”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01702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classes of systems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2057400"/>
            <a:ext cx="7772400" cy="3962400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sz="4400" dirty="0" err="1"/>
              <a:t>Chatbots</a:t>
            </a:r>
            <a:endParaRPr lang="en-US" sz="4400" dirty="0"/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(Goal-based) Dialog agents</a:t>
            </a:r>
          </a:p>
          <a:p>
            <a:pPr marL="319088" lvl="1" indent="0">
              <a:buNone/>
            </a:pPr>
            <a:r>
              <a:rPr lang="en-US" sz="4400" i="1" dirty="0"/>
              <a:t>	</a:t>
            </a:r>
            <a:r>
              <a:rPr lang="en-US" sz="4000" i="1" dirty="0"/>
              <a:t>- SIRI, interfaces to cars, robots,</a:t>
            </a:r>
          </a:p>
          <a:p>
            <a:pPr marL="319088" lvl="1" indent="0">
              <a:buNone/>
            </a:pPr>
            <a:r>
              <a:rPr lang="en-US" sz="4000" i="1" dirty="0"/>
              <a:t>	- booking flights or restaurants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3633" y="5313740"/>
            <a:ext cx="84158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The word "chatbots" is sometimes used in the popular press for both. We'll use it only for #1.</a:t>
            </a:r>
          </a:p>
        </p:txBody>
      </p:sp>
    </p:spTree>
    <p:extLst>
      <p:ext uri="{BB962C8B-B14F-4D97-AF65-F5344CB8AC3E}">
        <p14:creationId xmlns:p14="http://schemas.microsoft.com/office/powerpoint/2010/main" val="509297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839200" cy="868361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Rogerian psychologist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52600"/>
            <a:ext cx="8534400" cy="4495800"/>
          </a:xfrm>
        </p:spPr>
        <p:txBody>
          <a:bodyPr/>
          <a:lstStyle/>
          <a:p>
            <a:endParaRPr lang="en-US" sz="1100" dirty="0"/>
          </a:p>
          <a:p>
            <a:pPr marL="274638" lvl="1" indent="0">
              <a:buNone/>
            </a:pPr>
            <a:r>
              <a:rPr lang="en-US" sz="3200" dirty="0"/>
              <a:t>Patient: "I went for a long boat ride”</a:t>
            </a:r>
          </a:p>
          <a:p>
            <a:pPr marL="274638" lvl="1" indent="0">
              <a:buNone/>
            </a:pPr>
            <a:r>
              <a:rPr lang="en-US" sz="3200" dirty="0"/>
              <a:t>Psychiatrist: "Tell me about boats”</a:t>
            </a:r>
          </a:p>
          <a:p>
            <a:pPr marL="274638" lvl="1" indent="0">
              <a:buNone/>
            </a:pPr>
            <a:endParaRPr lang="en-US" sz="1100" dirty="0"/>
          </a:p>
          <a:p>
            <a:r>
              <a:rPr lang="en-US" sz="3200" dirty="0"/>
              <a:t>You don’t assume she didn’t know what a boat is</a:t>
            </a:r>
          </a:p>
          <a:p>
            <a:r>
              <a:rPr lang="en-US" sz="3200" dirty="0"/>
              <a:t>You assume she had some conversational goal</a:t>
            </a:r>
          </a:p>
          <a:p>
            <a:r>
              <a:rPr lang="en-US" sz="3200" dirty="0" err="1"/>
              <a:t>Chatbots</a:t>
            </a:r>
            <a:r>
              <a:rPr lang="en-US" sz="3200" dirty="0"/>
              <a:t> trying to pass the Turing test usually choose some such domain</a:t>
            </a:r>
          </a:p>
        </p:txBody>
      </p:sp>
    </p:spTree>
    <p:extLst>
      <p:ext uri="{BB962C8B-B14F-4D97-AF65-F5344CB8AC3E}">
        <p14:creationId xmlns:p14="http://schemas.microsoft.com/office/powerpoint/2010/main" val="16673750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Eliza pattern/transform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8077200" cy="49530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ourier" charset="0"/>
                <a:ea typeface="Courier" charset="0"/>
                <a:cs typeface="Courier" charset="0"/>
              </a:rPr>
              <a:t>(0 YOU 0 ME)   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[</a:t>
            </a:r>
            <a:r>
              <a:rPr lang="en-US" i="1" dirty="0">
                <a:latin typeface="Calibri" charset="0"/>
                <a:ea typeface="Calibri" charset="0"/>
                <a:cs typeface="Calibri" charset="0"/>
              </a:rPr>
              <a:t>pattern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]</a:t>
            </a:r>
          </a:p>
          <a:p>
            <a:pPr>
              <a:buFont typeface="Wingdings" charset="2"/>
              <a:buChar char="à"/>
            </a:pPr>
            <a:r>
              <a:rPr lang="en-US" dirty="0">
                <a:latin typeface="Courier" charset="0"/>
                <a:ea typeface="Courier" charset="0"/>
                <a:cs typeface="Courier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Courier" charset="0"/>
                <a:ea typeface="Courier" charset="0"/>
                <a:cs typeface="Courier" charset="0"/>
              </a:rPr>
              <a:t>(WHAT MAKES YOU THINK I 3 YOU) 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[</a:t>
            </a:r>
            <a:r>
              <a:rPr lang="en-US" i="1" dirty="0">
                <a:latin typeface="Calibri" charset="0"/>
                <a:ea typeface="Calibri" charset="0"/>
                <a:cs typeface="Calibri" charset="0"/>
              </a:rPr>
              <a:t>transform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]</a:t>
            </a:r>
          </a:p>
          <a:p>
            <a:pPr marL="0" indent="0">
              <a:buNone/>
            </a:pPr>
            <a:endParaRPr lang="en-US" dirty="0"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buNone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0  means Kleene *</a:t>
            </a:r>
          </a:p>
          <a:p>
            <a:pPr marL="0" indent="0">
              <a:buNone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The 3 is the constituent # in pattern</a:t>
            </a:r>
          </a:p>
          <a:p>
            <a:pPr marL="0" indent="0">
              <a:buNone/>
            </a:pPr>
            <a:endParaRPr lang="en-US" dirty="0"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  <a:latin typeface="Courier" charset="0"/>
                <a:ea typeface="Courier" charset="0"/>
                <a:cs typeface="Courier" charset="0"/>
              </a:rPr>
              <a:t>You hate me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  <a:latin typeface="Courier" charset="0"/>
                <a:ea typeface="Courier" charset="0"/>
                <a:cs typeface="Courier" charset="0"/>
              </a:rPr>
              <a:t>WHAT MAKES YOU THINK I HATE YOU</a:t>
            </a:r>
          </a:p>
          <a:p>
            <a:pPr marL="0" indent="0">
              <a:buNone/>
            </a:pPr>
            <a:endParaRPr lang="en-US" sz="3200" dirty="0">
              <a:solidFill>
                <a:srgbClr val="00B050"/>
              </a:solidFill>
              <a:latin typeface="Courier" charset="0"/>
              <a:ea typeface="Courier" charset="0"/>
              <a:cs typeface="Courier" charset="0"/>
            </a:endParaRPr>
          </a:p>
          <a:p>
            <a:pPr>
              <a:buFont typeface="Wingdings" charset="2"/>
              <a:buChar char="à"/>
            </a:pPr>
            <a:endParaRPr lang="en-US" dirty="0">
              <a:latin typeface="Courier" charset="0"/>
              <a:ea typeface="Courier" charset="0"/>
              <a:cs typeface="Courier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49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410AC6-058C-754F-AD5F-565E63BAA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5408C40-EB8C-AE47-9E6F-6CB7DDA910B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5462" y="1243654"/>
            <a:ext cx="9018538" cy="4807896"/>
          </a:xfrm>
        </p:spPr>
      </p:pic>
    </p:spTree>
    <p:extLst>
      <p:ext uri="{BB962C8B-B14F-4D97-AF65-F5344CB8AC3E}">
        <p14:creationId xmlns:p14="http://schemas.microsoft.com/office/powerpoint/2010/main" val="30872363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9"/>
            <a:ext cx="8610600" cy="792161"/>
          </a:xfrm>
        </p:spPr>
        <p:txBody>
          <a:bodyPr/>
          <a:lstStyle/>
          <a:p>
            <a:r>
              <a:rPr lang="en-US" sz="3200" dirty="0"/>
              <a:t>Keywords are ranked from specific to general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295400"/>
            <a:ext cx="8001000" cy="5029200"/>
          </a:xfrm>
        </p:spPr>
        <p:txBody>
          <a:bodyPr/>
          <a:lstStyle/>
          <a:p>
            <a:pPr marL="319088" lvl="1" indent="0">
              <a:buNone/>
            </a:pPr>
            <a:r>
              <a:rPr lang="en-US" sz="2800" dirty="0">
                <a:solidFill>
                  <a:srgbClr val="0070C0"/>
                </a:solidFill>
                <a:latin typeface="Courier" charset="0"/>
                <a:ea typeface="Courier" charset="0"/>
                <a:cs typeface="Courier" charset="0"/>
              </a:rPr>
              <a:t>I know everybody laughed at me</a:t>
            </a:r>
            <a:endParaRPr lang="en-US" sz="2800" dirty="0"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/>
              <a:t>“I” is a very general keyword:</a:t>
            </a:r>
          </a:p>
          <a:p>
            <a:pPr marL="319088" lvl="1" indent="0">
              <a:buNone/>
            </a:pPr>
            <a:r>
              <a:rPr lang="en-US" dirty="0">
                <a:latin typeface="Courier" charset="0"/>
                <a:ea typeface="Courier" charset="0"/>
                <a:cs typeface="Courier" charset="0"/>
              </a:rPr>
              <a:t>I: (I *) -&gt; (You say you 2)</a:t>
            </a:r>
          </a:p>
          <a:p>
            <a:pPr marL="319088" lvl="1" indent="0">
              <a:buNone/>
            </a:pPr>
            <a:r>
              <a:rPr lang="en-US" dirty="0">
                <a:solidFill>
                  <a:srgbClr val="00B050"/>
                </a:solidFill>
                <a:latin typeface="Courier" charset="0"/>
                <a:ea typeface="Courier" charset="0"/>
                <a:cs typeface="Courier" charset="0"/>
              </a:rPr>
              <a:t>YOU SAY YOU KNOW EVERYBODY LAUGHED AT YOU</a:t>
            </a:r>
            <a:endParaRPr lang="en-US" dirty="0"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/>
              <a:t>“Everybody” is much more interesting (someone using universals like everybody/always is probably “referring to some quite specific event or person”)</a:t>
            </a:r>
          </a:p>
          <a:p>
            <a:pPr marL="319088" lvl="1" indent="0">
              <a:buNone/>
            </a:pPr>
            <a:r>
              <a:rPr lang="en-US" dirty="0">
                <a:solidFill>
                  <a:srgbClr val="00B050"/>
                </a:solidFill>
                <a:latin typeface="Courier" charset="0"/>
                <a:ea typeface="Courier" charset="0"/>
                <a:cs typeface="Courier" charset="0"/>
              </a:rPr>
              <a:t>WHO IN PARTICULAR ARE YOU THINKING OF?</a:t>
            </a:r>
          </a:p>
          <a:p>
            <a:r>
              <a:rPr lang="en-US" dirty="0"/>
              <a:t> Implementation: keywords stored with their rank </a:t>
            </a:r>
          </a:p>
          <a:p>
            <a:pPr marL="319088" lvl="1" indent="0">
              <a:buNone/>
            </a:pPr>
            <a:r>
              <a:rPr lang="en-US" b="1" dirty="0">
                <a:latin typeface="Courier" charset="0"/>
                <a:ea typeface="Courier" charset="0"/>
                <a:cs typeface="Courier" charset="0"/>
              </a:rPr>
              <a:t>Everybody 5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 (</a:t>
            </a:r>
            <a:r>
              <a:rPr lang="en-US" i="1" dirty="0">
                <a:latin typeface="Courier" charset="0"/>
                <a:ea typeface="Courier" charset="0"/>
                <a:cs typeface="Courier" charset="0"/>
              </a:rPr>
              <a:t>transformation rules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pPr marL="319088" lvl="1" indent="0">
              <a:buNone/>
            </a:pPr>
            <a:r>
              <a:rPr lang="en-US" b="1" dirty="0">
                <a:latin typeface="Courier" charset="0"/>
                <a:ea typeface="Courier" charset="0"/>
                <a:cs typeface="Courier" charset="0"/>
              </a:rPr>
              <a:t>I  0 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i="1" dirty="0">
                <a:latin typeface="Courier" charset="0"/>
                <a:ea typeface="Courier" charset="0"/>
                <a:cs typeface="Courier" charset="0"/>
              </a:rPr>
              <a:t>transformation rules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pPr marL="319088" lvl="1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08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2057400"/>
            <a:ext cx="7772400" cy="39624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PLEASE GO ON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THAT’S VERY INTERESTING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</a:rPr>
              <a:t>I SEE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4853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9"/>
            <a:ext cx="7772400" cy="639761"/>
          </a:xfrm>
        </p:spPr>
        <p:txBody>
          <a:bodyPr/>
          <a:lstStyle/>
          <a:p>
            <a:r>
              <a:rPr lang="en-US" dirty="0"/>
              <a:t>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48267"/>
            <a:ext cx="8915400" cy="4572000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>
                <a:latin typeface="Courier" charset="0"/>
                <a:ea typeface="Courier" charset="0"/>
                <a:cs typeface="Courier" charset="0"/>
              </a:rPr>
              <a:t>(MEMORY MY</a:t>
            </a:r>
            <a:br>
              <a:rPr lang="en-US" sz="2500" dirty="0">
                <a:latin typeface="Courier" charset="0"/>
                <a:ea typeface="Courier" charset="0"/>
                <a:cs typeface="Courier" charset="0"/>
              </a:rPr>
            </a:br>
            <a:r>
              <a:rPr lang="en-US" sz="2500" dirty="0">
                <a:latin typeface="Courier" charset="0"/>
                <a:ea typeface="Courier" charset="0"/>
                <a:cs typeface="Courier" charset="0"/>
              </a:rPr>
              <a:t> (0 YOUR 0 = LETS DISCUSS FURTHER WHY YOUR 3)</a:t>
            </a:r>
          </a:p>
          <a:p>
            <a:pPr marL="0" indent="0">
              <a:buNone/>
            </a:pPr>
            <a:r>
              <a:rPr lang="en-US" sz="2500" dirty="0">
                <a:latin typeface="Courier" charset="0"/>
                <a:ea typeface="Courier" charset="0"/>
                <a:cs typeface="Courier" charset="0"/>
              </a:rPr>
              <a:t> (0 YOUR 0 = EARLIER YOU SAID YOUR 3)</a:t>
            </a:r>
          </a:p>
          <a:p>
            <a:endParaRPr lang="en-US" sz="2400" dirty="0"/>
          </a:p>
          <a:p>
            <a:r>
              <a:rPr lang="en-US" sz="3200" dirty="0"/>
              <a:t>Whenever “MY” is highest keyword</a:t>
            </a:r>
          </a:p>
          <a:p>
            <a:pPr lvl="1"/>
            <a:r>
              <a:rPr lang="en-US" sz="3000" dirty="0"/>
              <a:t>Randomly select a transform on the MEMORY list </a:t>
            </a:r>
          </a:p>
          <a:p>
            <a:pPr lvl="1"/>
            <a:r>
              <a:rPr lang="en-US" sz="3000" dirty="0"/>
              <a:t>Apply to sentence</a:t>
            </a:r>
          </a:p>
          <a:p>
            <a:pPr lvl="1"/>
            <a:r>
              <a:rPr lang="en-US" sz="3000" dirty="0"/>
              <a:t>Store on a stack</a:t>
            </a:r>
          </a:p>
          <a:p>
            <a:r>
              <a:rPr lang="en-US" sz="3200" dirty="0"/>
              <a:t>Later, if no keyword matches a sentence</a:t>
            </a:r>
          </a:p>
          <a:p>
            <a:pPr lvl="1"/>
            <a:r>
              <a:rPr lang="en-US" sz="3000" dirty="0"/>
              <a:t>Return the top of the MEMORY queue instead</a:t>
            </a:r>
          </a:p>
          <a:p>
            <a:r>
              <a:rPr lang="en-US" sz="3200" dirty="0"/>
              <a:t>A hierarchical model of discourse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0422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Eliza stuff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8077200" cy="4572000"/>
          </a:xfrm>
        </p:spPr>
        <p:txBody>
          <a:bodyPr/>
          <a:lstStyle/>
          <a:p>
            <a:r>
              <a:rPr lang="en-US" dirty="0"/>
              <a:t>Rules can refer to classes of words</a:t>
            </a:r>
          </a:p>
          <a:p>
            <a:pPr marL="319088" lvl="1" indent="0">
              <a:buNone/>
            </a:pPr>
            <a:r>
              <a:rPr lang="en-US" dirty="0">
                <a:latin typeface="Courier" charset="0"/>
                <a:ea typeface="Courier" charset="0"/>
                <a:cs typeface="Courier" charset="0"/>
              </a:rPr>
              <a:t>Family = mother, father, brother, sister</a:t>
            </a:r>
          </a:p>
          <a:p>
            <a:pPr marL="319088" lvl="1" indent="0">
              <a:buNone/>
            </a:pPr>
            <a:r>
              <a:rPr lang="en-US" dirty="0">
                <a:latin typeface="Courier" charset="0"/>
                <a:ea typeface="Courier" charset="0"/>
                <a:cs typeface="Courier" charset="0"/>
              </a:rPr>
              <a:t>NOUN = …</a:t>
            </a:r>
          </a:p>
          <a:p>
            <a:pPr marL="319088" lvl="1" indent="0">
              <a:buNone/>
            </a:pPr>
            <a:endParaRPr lang="en-US" dirty="0"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Don’t reuse transforms in the same conversation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Whenever we use a transform associated with a pattern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We increment a counter for that rule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So the next time we use the next ranked transform</a:t>
            </a:r>
          </a:p>
          <a:p>
            <a:pPr lvl="1"/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Some basic transforms happen during input processing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I -&gt; YOU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YOU -&gt; I</a:t>
            </a:r>
          </a:p>
        </p:txBody>
      </p:sp>
    </p:spTree>
    <p:extLst>
      <p:ext uri="{BB962C8B-B14F-4D97-AF65-F5344CB8AC3E}">
        <p14:creationId xmlns:p14="http://schemas.microsoft.com/office/powerpoint/2010/main" val="7957894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87867"/>
            <a:ext cx="7772400" cy="1143000"/>
          </a:xfrm>
        </p:spPr>
        <p:txBody>
          <a:bodyPr/>
          <a:lstStyle/>
          <a:p>
            <a:r>
              <a:rPr lang="en-US" dirty="0"/>
              <a:t>Some implications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People  became deeply emotionally involved with the program</a:t>
            </a:r>
          </a:p>
          <a:p>
            <a:r>
              <a:rPr lang="en-US" dirty="0" err="1"/>
              <a:t>Weizenbaum</a:t>
            </a:r>
            <a:r>
              <a:rPr lang="en-US" dirty="0"/>
              <a:t> tells the story of his secretary who would ask </a:t>
            </a:r>
            <a:r>
              <a:rPr lang="en-US" dirty="0" err="1"/>
              <a:t>Weizenbaum</a:t>
            </a:r>
            <a:r>
              <a:rPr lang="en-US" dirty="0"/>
              <a:t> to leave the room when she talked with ELIZA</a:t>
            </a:r>
          </a:p>
          <a:p>
            <a:r>
              <a:rPr lang="en-US" dirty="0"/>
              <a:t>When he suggested that he might want to store all the ELIZA conversations for later analysis, people immediately pointed out the privacy implications</a:t>
            </a:r>
          </a:p>
          <a:p>
            <a:pPr lvl="1"/>
            <a:r>
              <a:rPr lang="en-US" dirty="0"/>
              <a:t>Suggesting that they were having quite private conversations with ELIZA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5833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87339"/>
            <a:ext cx="7772400" cy="715961"/>
          </a:xfrm>
        </p:spPr>
        <p:txBody>
          <a:bodyPr/>
          <a:lstStyle/>
          <a:p>
            <a:r>
              <a:rPr lang="en-US" dirty="0" err="1"/>
              <a:t>Woebot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Chatbot</a:t>
            </a:r>
            <a:r>
              <a:rPr lang="en-US" dirty="0"/>
              <a:t> for delivering Cognitive Behavior Therapy via brief daily conversations</a:t>
            </a:r>
          </a:p>
          <a:p>
            <a:pPr lvl="1"/>
            <a:r>
              <a:rPr lang="en-US" dirty="0"/>
              <a:t>Little decision tree of language and menu responses</a:t>
            </a:r>
          </a:p>
          <a:p>
            <a:pPr lvl="1"/>
            <a:endParaRPr lang="en-US" dirty="0"/>
          </a:p>
          <a:p>
            <a:pPr marL="319088" lvl="1" indent="0">
              <a:buNone/>
            </a:pPr>
            <a:r>
              <a:rPr lang="en-US" dirty="0"/>
              <a:t>"What's going on in your world right now?"</a:t>
            </a:r>
          </a:p>
          <a:p>
            <a:pPr marL="319088" lvl="1" indent="0">
              <a:buNone/>
            </a:pPr>
            <a:r>
              <a:rPr lang="en-US" dirty="0"/>
              <a:t>"How are you feeling?"</a:t>
            </a:r>
          </a:p>
          <a:p>
            <a:pPr marL="319088" lvl="1" indent="0">
              <a:buNone/>
            </a:pPr>
            <a:r>
              <a:rPr lang="en-US" dirty="0"/>
              <a:t>In response to endorsed loneliness:</a:t>
            </a:r>
          </a:p>
          <a:p>
            <a:pPr marL="593725" lvl="2" indent="0">
              <a:buNone/>
            </a:pPr>
            <a:r>
              <a:rPr lang="en-US" dirty="0"/>
              <a:t>"I'm so sorry you're feeling lonely. I guess we all feel a little lonely sometimes"</a:t>
            </a:r>
          </a:p>
          <a:p>
            <a:r>
              <a:rPr lang="en-US" dirty="0"/>
              <a:t>In a 2-week experiment seemed to reduce depression, but not anxiety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0" y="148332"/>
            <a:ext cx="6108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Fitzpatrick, Darcy, </a:t>
            </a:r>
            <a:r>
              <a:rPr lang="en-US" dirty="0" err="1"/>
              <a:t>Vierhile</a:t>
            </a:r>
            <a:r>
              <a:rPr lang="en-US" dirty="0"/>
              <a:t>, 2017. Delivering Cognitive Behavior Therapy to Young Adults with Symptoms of Depression and Anxiety Using a Fully Automated Conversational Agent (</a:t>
            </a:r>
            <a:r>
              <a:rPr lang="en-US" dirty="0" err="1"/>
              <a:t>Woebot</a:t>
            </a:r>
            <a:r>
              <a:rPr lang="en-US" dirty="0"/>
              <a:t>): A Randomized Controlled Trial.  JMIR </a:t>
            </a:r>
            <a:r>
              <a:rPr lang="en-US" dirty="0" err="1"/>
              <a:t>Ment</a:t>
            </a:r>
            <a:r>
              <a:rPr lang="en-US" dirty="0"/>
              <a:t> Health 4:2.</a:t>
            </a:r>
          </a:p>
        </p:txBody>
      </p:sp>
    </p:spTree>
    <p:extLst>
      <p:ext uri="{BB962C8B-B14F-4D97-AF65-F5344CB8AC3E}">
        <p14:creationId xmlns:p14="http://schemas.microsoft.com/office/powerpoint/2010/main" val="3129970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Loebner</a:t>
            </a:r>
            <a:r>
              <a:rPr lang="en-US" dirty="0"/>
              <a:t> Prize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Sofia</a:t>
            </a:r>
          </a:p>
          <a:p>
            <a:pPr lvl="1"/>
            <a:endParaRPr lang="en-US" dirty="0"/>
          </a:p>
        </p:txBody>
      </p:sp>
      <p:pic>
        <p:nvPicPr>
          <p:cNvPr id="4" name="IMG_156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207418" y="3355182"/>
            <a:ext cx="4191001" cy="235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Spoken Dialogue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17638"/>
            <a:ext cx="8229601" cy="5142819"/>
          </a:xfrm>
        </p:spPr>
        <p:txBody>
          <a:bodyPr>
            <a:normAutofit/>
          </a:bodyPr>
          <a:lstStyle/>
          <a:p>
            <a:r>
              <a:rPr lang="en-US" dirty="0"/>
              <a:t>Computer systems that can engage in extended human-machine conversations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Benefits of speech as an interface</a:t>
            </a:r>
          </a:p>
          <a:p>
            <a:pPr lvl="1"/>
            <a:r>
              <a:rPr lang="en-US" dirty="0"/>
              <a:t>Highly intuitive</a:t>
            </a:r>
          </a:p>
          <a:p>
            <a:pPr lvl="1"/>
            <a:r>
              <a:rPr lang="en-US" dirty="0"/>
              <a:t>Eyes and hands free</a:t>
            </a:r>
          </a:p>
          <a:p>
            <a:pPr lvl="1"/>
            <a:r>
              <a:rPr lang="en-US" dirty="0"/>
              <a:t>Small devices</a:t>
            </a:r>
          </a:p>
          <a:p>
            <a:pPr lvl="1"/>
            <a:r>
              <a:rPr lang="en-US" dirty="0"/>
              <a:t>Rich communication channel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5264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IR-based </a:t>
            </a:r>
            <a:r>
              <a:rPr lang="en-US" dirty="0" err="1"/>
              <a:t>chatbots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828800"/>
            <a:ext cx="8763000" cy="49530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Idea: Mine conversations of human chats or human-machine chats</a:t>
            </a:r>
          </a:p>
          <a:p>
            <a:pPr marL="319088" lvl="1" indent="0">
              <a:buNone/>
            </a:pPr>
            <a:r>
              <a:rPr lang="en-US" sz="3200" dirty="0"/>
              <a:t>Microblogs:   Twitter or Weibo (微博)</a:t>
            </a:r>
          </a:p>
          <a:p>
            <a:pPr marL="319088" lvl="1" indent="0">
              <a:buNone/>
            </a:pPr>
            <a:r>
              <a:rPr lang="en-US" sz="3200" dirty="0"/>
              <a:t>Movie dialogs</a:t>
            </a:r>
          </a:p>
          <a:p>
            <a:pPr marL="319088" lvl="1" indent="0">
              <a:buNone/>
            </a:pPr>
            <a:endParaRPr lang="en-US" sz="3200" dirty="0"/>
          </a:p>
          <a:p>
            <a:r>
              <a:rPr lang="en-US" sz="2800" dirty="0" err="1"/>
              <a:t>Cleverbot</a:t>
            </a:r>
            <a:r>
              <a:rPr lang="en-US" sz="2800" dirty="0"/>
              <a:t> (Carpenter 2017 http://</a:t>
            </a:r>
            <a:r>
              <a:rPr lang="en-US" sz="2800" dirty="0" err="1"/>
              <a:t>www.cleverbot.com</a:t>
            </a:r>
            <a:r>
              <a:rPr lang="en-US" sz="2800" dirty="0"/>
              <a:t>)</a:t>
            </a:r>
          </a:p>
          <a:p>
            <a:r>
              <a:rPr lang="en-US" sz="2800" dirty="0"/>
              <a:t>Microsoft </a:t>
            </a:r>
            <a:r>
              <a:rPr lang="en-US" sz="2800" dirty="0" err="1"/>
              <a:t>XiaoIce</a:t>
            </a:r>
            <a:endParaRPr lang="en-US" sz="2800" dirty="0"/>
          </a:p>
          <a:p>
            <a:r>
              <a:rPr lang="en-US" sz="2800" dirty="0"/>
              <a:t>Microsoft </a:t>
            </a:r>
            <a:r>
              <a:rPr lang="en-US" sz="2800" dirty="0" err="1"/>
              <a:t>Tay</a:t>
            </a:r>
            <a:endParaRPr lang="en-US" sz="2800" dirty="0"/>
          </a:p>
          <a:p>
            <a:pPr marL="319088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264802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715961"/>
          </a:xfrm>
        </p:spPr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Cleverbot</a:t>
            </a:r>
            <a:r>
              <a:rPr lang="en-US" dirty="0"/>
              <a:t> conversation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36370"/>
              </p:ext>
            </p:extLst>
          </p:nvPr>
        </p:nvGraphicFramePr>
        <p:xfrm>
          <a:off x="304800" y="1219200"/>
          <a:ext cx="8610600" cy="55626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User: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Do you like Doctor Who?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Cleverbot</a:t>
                      </a:r>
                      <a:r>
                        <a:rPr lang="en-US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: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Yes, so funny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User: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What's your favorite show?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Cleverbot</a:t>
                      </a:r>
                      <a:r>
                        <a:rPr lang="en-US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: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 don't have one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User: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What's your name?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Cleverbot: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Jason I already told you.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User: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No your real name.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Cleverbot: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Stephanie IS my real name.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User: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I thought it was Jason?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Cleverbot: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How did you come to that conclusion. 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User: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Because you said so.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Cleverbot: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I have to do my homework.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271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9"/>
            <a:ext cx="7772400" cy="868361"/>
          </a:xfrm>
        </p:spPr>
        <p:txBody>
          <a:bodyPr/>
          <a:lstStyle/>
          <a:p>
            <a:r>
              <a:rPr lang="en-US" dirty="0"/>
              <a:t>Two IR-based </a:t>
            </a:r>
            <a:r>
              <a:rPr lang="en-US" dirty="0" err="1"/>
              <a:t>chatbot</a:t>
            </a:r>
            <a:r>
              <a:rPr lang="en-US" dirty="0"/>
              <a:t> architectures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Return the response to the most similar turn </a:t>
            </a:r>
          </a:p>
          <a:p>
            <a:pPr lvl="1"/>
            <a:r>
              <a:rPr lang="en-US" dirty="0"/>
              <a:t>Take user's turn (</a:t>
            </a:r>
            <a:r>
              <a:rPr lang="en-US" i="1" dirty="0"/>
              <a:t>q</a:t>
            </a:r>
            <a:r>
              <a:rPr lang="en-US" dirty="0"/>
              <a:t>) and find a (</a:t>
            </a:r>
            <a:r>
              <a:rPr lang="en-US" dirty="0" err="1"/>
              <a:t>tf-idf</a:t>
            </a:r>
            <a:r>
              <a:rPr lang="en-US" dirty="0"/>
              <a:t>) similar turn </a:t>
            </a:r>
            <a:r>
              <a:rPr lang="en-US" i="1" dirty="0"/>
              <a:t>t</a:t>
            </a:r>
            <a:r>
              <a:rPr lang="en-US" dirty="0"/>
              <a:t> in the corpus C</a:t>
            </a:r>
          </a:p>
          <a:p>
            <a:pPr marL="319088" lvl="1" indent="0">
              <a:buNone/>
            </a:pPr>
            <a:r>
              <a:rPr lang="en-US" i="1" dirty="0"/>
              <a:t>                         q = "do you like Doctor Who"</a:t>
            </a:r>
          </a:p>
          <a:p>
            <a:pPr marL="319088" lvl="1" indent="0">
              <a:buNone/>
            </a:pPr>
            <a:r>
              <a:rPr lang="en-US" i="1" dirty="0"/>
              <a:t>		   t' = "do you like Doctor Strangelove"</a:t>
            </a:r>
          </a:p>
          <a:p>
            <a:pPr lvl="1"/>
            <a:r>
              <a:rPr lang="en-US" dirty="0"/>
              <a:t>Grab whatever the response was to </a:t>
            </a:r>
            <a:r>
              <a:rPr lang="en-US" i="1" dirty="0"/>
              <a:t>t</a:t>
            </a:r>
            <a:r>
              <a:rPr lang="en-US" dirty="0"/>
              <a:t>.</a:t>
            </a:r>
          </a:p>
          <a:p>
            <a:pPr lvl="8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marL="514350" indent="-514350">
              <a:buFont typeface="+mj-lt"/>
              <a:buAutoNum type="arabicPeriod" startAt="2"/>
            </a:pPr>
            <a:r>
              <a:rPr lang="en-US" dirty="0"/>
              <a:t>Return the most similar turn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644" y="3913699"/>
            <a:ext cx="4608286" cy="101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603813"/>
            <a:ext cx="2736851" cy="10083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06365" y="5575939"/>
            <a:ext cx="34579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"/>
            <a:r>
              <a:rPr lang="en-US" sz="2000" dirty="0">
                <a:solidFill>
                  <a:srgbClr val="0070C0"/>
                </a:solidFill>
              </a:rPr>
              <a:t>Do you like Doctor Strangelove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07226" y="4221813"/>
            <a:ext cx="1856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"/>
            <a:r>
              <a:rPr lang="en-US" sz="2400" dirty="0">
                <a:solidFill>
                  <a:srgbClr val="0070C0"/>
                </a:solidFill>
              </a:rPr>
              <a:t>Yes, so funny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3849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IR-based models of </a:t>
            </a:r>
            <a:r>
              <a:rPr lang="en-US" dirty="0" err="1"/>
              <a:t>chatbots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600" dirty="0">
                <a:latin typeface="Calibri" charset="0"/>
                <a:ea typeface="Calibri" charset="0"/>
                <a:cs typeface="Calibri" charset="0"/>
              </a:rPr>
              <a:t>Also fine to use other features like user features, or prior turns</a:t>
            </a:r>
          </a:p>
          <a:p>
            <a:r>
              <a:rPr lang="en-US" sz="3200" dirty="0"/>
              <a:t>Or non-dialogue text</a:t>
            </a:r>
          </a:p>
          <a:p>
            <a:pPr lvl="1"/>
            <a:r>
              <a:rPr lang="en-US" sz="3200" dirty="0"/>
              <a:t>COBOT </a:t>
            </a:r>
            <a:r>
              <a:rPr lang="en-US" sz="3200" dirty="0" err="1"/>
              <a:t>chatbot</a:t>
            </a:r>
            <a:r>
              <a:rPr lang="en-US" sz="3200" dirty="0"/>
              <a:t> (Isbell et al., 2000) </a:t>
            </a:r>
          </a:p>
          <a:p>
            <a:pPr lvl="2"/>
            <a:r>
              <a:rPr lang="en-US" sz="2800" dirty="0"/>
              <a:t>sentences from the Unabomber Manifesto by Theodore Kaczynski, articles on alien abduction, the scripts of “The Big Lebowski” and “Planet of the Apes”. </a:t>
            </a:r>
          </a:p>
          <a:p>
            <a:pPr lvl="1"/>
            <a:r>
              <a:rPr lang="en-US" sz="3200" dirty="0"/>
              <a:t>Wikipedia text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8527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Neural chatbots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7639"/>
            <a:ext cx="8686800" cy="4114800"/>
          </a:xfrm>
        </p:spPr>
        <p:txBody>
          <a:bodyPr/>
          <a:lstStyle/>
          <a:p>
            <a:r>
              <a:rPr lang="en-US" sz="3200" dirty="0"/>
              <a:t>Think of response generation as a task of </a:t>
            </a:r>
            <a:r>
              <a:rPr lang="en-US" sz="3200" i="1" dirty="0"/>
              <a:t>transducing </a:t>
            </a:r>
            <a:r>
              <a:rPr lang="en-US" sz="3200" dirty="0"/>
              <a:t>from the user’s prior turn to the system’s turn (like machine translation, ML version of Eliza)</a:t>
            </a:r>
          </a:p>
          <a:p>
            <a:r>
              <a:rPr lang="en-US" sz="3200" dirty="0"/>
              <a:t>Train on:</a:t>
            </a:r>
          </a:p>
          <a:p>
            <a:pPr lvl="1"/>
            <a:r>
              <a:rPr lang="en-US" sz="3200" dirty="0"/>
              <a:t>movie dialogue databases</a:t>
            </a:r>
          </a:p>
          <a:p>
            <a:pPr lvl="1"/>
            <a:r>
              <a:rPr lang="en-US" sz="3200" dirty="0"/>
              <a:t>Twitter conversations</a:t>
            </a:r>
          </a:p>
          <a:p>
            <a:r>
              <a:rPr lang="en-US" sz="3200" dirty="0"/>
              <a:t>Train a deep neural network </a:t>
            </a:r>
          </a:p>
          <a:p>
            <a:pPr lvl="1"/>
            <a:r>
              <a:rPr lang="en-US" sz="3000" dirty="0"/>
              <a:t>map from user1 turn to user2 response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4345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neural </a:t>
            </a:r>
            <a:r>
              <a:rPr lang="en-US" dirty="0" err="1"/>
              <a:t>chatbot</a:t>
            </a:r>
            <a:r>
              <a:rPr lang="en-US" dirty="0"/>
              <a:t> output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6400"/>
            <a:ext cx="9144000" cy="2960914"/>
          </a:xfrm>
        </p:spPr>
      </p:pic>
      <p:sp>
        <p:nvSpPr>
          <p:cNvPr id="5" name="TextBox 4"/>
          <p:cNvSpPr txBox="1"/>
          <p:nvPr/>
        </p:nvSpPr>
        <p:spPr>
          <a:xfrm>
            <a:off x="1066799" y="5194300"/>
            <a:ext cx="7848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24" y="5410200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71753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Chatbots</a:t>
            </a:r>
            <a:r>
              <a:rPr lang="en-US" dirty="0"/>
              <a:t>: pro and con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876800"/>
          </a:xfrm>
        </p:spPr>
        <p:txBody>
          <a:bodyPr/>
          <a:lstStyle/>
          <a:p>
            <a:r>
              <a:rPr lang="en-US" dirty="0"/>
              <a:t>Pro:</a:t>
            </a:r>
          </a:p>
          <a:p>
            <a:pPr lvl="1"/>
            <a:r>
              <a:rPr lang="en-US" dirty="0"/>
              <a:t>Fun</a:t>
            </a:r>
          </a:p>
          <a:p>
            <a:pPr lvl="1"/>
            <a:r>
              <a:rPr lang="en-US" dirty="0"/>
              <a:t>Applications to counseling</a:t>
            </a:r>
          </a:p>
          <a:p>
            <a:pPr lvl="1"/>
            <a:r>
              <a:rPr lang="en-US" dirty="0"/>
              <a:t>Good for narrow, scriptable applications</a:t>
            </a:r>
          </a:p>
          <a:p>
            <a:r>
              <a:rPr lang="en-US" dirty="0"/>
              <a:t>Cons:</a:t>
            </a:r>
          </a:p>
          <a:p>
            <a:pPr lvl="1"/>
            <a:r>
              <a:rPr lang="en-US" dirty="0"/>
              <a:t>They don't really understand</a:t>
            </a:r>
          </a:p>
          <a:p>
            <a:pPr lvl="1"/>
            <a:r>
              <a:rPr lang="en-US" dirty="0"/>
              <a:t>Rule-based </a:t>
            </a:r>
            <a:r>
              <a:rPr lang="en-US" dirty="0" err="1"/>
              <a:t>chatbots</a:t>
            </a:r>
            <a:r>
              <a:rPr lang="en-US" dirty="0"/>
              <a:t> are expensive and brittle</a:t>
            </a:r>
          </a:p>
          <a:p>
            <a:pPr lvl="1"/>
            <a:r>
              <a:rPr lang="en-US" dirty="0"/>
              <a:t>IR-based </a:t>
            </a:r>
            <a:r>
              <a:rPr lang="en-US" dirty="0" err="1"/>
              <a:t>chatbots</a:t>
            </a:r>
            <a:r>
              <a:rPr lang="en-US" dirty="0"/>
              <a:t> can only mirror training data</a:t>
            </a:r>
          </a:p>
          <a:p>
            <a:pPr lvl="2"/>
            <a:r>
              <a:rPr lang="en-US" dirty="0"/>
              <a:t>The case of Microsoft </a:t>
            </a:r>
            <a:r>
              <a:rPr lang="en-US" dirty="0" err="1"/>
              <a:t>Tay</a:t>
            </a:r>
            <a:endParaRPr lang="en-US" dirty="0"/>
          </a:p>
          <a:p>
            <a:pPr lvl="3"/>
            <a:r>
              <a:rPr lang="en-US" dirty="0"/>
              <a:t>(or, Garbage-in, Garbage-out)</a:t>
            </a:r>
          </a:p>
          <a:p>
            <a:r>
              <a:rPr lang="en-US" dirty="0"/>
              <a:t>The future: combining </a:t>
            </a:r>
            <a:r>
              <a:rPr lang="en-US" dirty="0" err="1"/>
              <a:t>chatbots</a:t>
            </a:r>
            <a:r>
              <a:rPr lang="en-US" dirty="0"/>
              <a:t> with frame-based agents</a:t>
            </a:r>
          </a:p>
        </p:txBody>
      </p:sp>
    </p:spTree>
    <p:extLst>
      <p:ext uri="{BB962C8B-B14F-4D97-AF65-F5344CB8AC3E}">
        <p14:creationId xmlns:p14="http://schemas.microsoft.com/office/powerpoint/2010/main" val="17645679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II: Frame-based dialog agents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824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A travel dialog: Communicator</a:t>
            </a:r>
          </a:p>
        </p:txBody>
      </p:sp>
      <p:pic>
        <p:nvPicPr>
          <p:cNvPr id="12291" name="Picture 3" descr="dialogue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295400"/>
            <a:ext cx="6734175" cy="5151438"/>
          </a:xfrm>
        </p:spPr>
      </p:pic>
      <p:sp>
        <p:nvSpPr>
          <p:cNvPr id="12292" name="Date Placeholder 7"/>
          <p:cNvSpPr>
            <a:spLocks noGrp="1"/>
          </p:cNvSpPr>
          <p:nvPr>
            <p:ph type="dt" sz="quarter" idx="4294967295"/>
          </p:nvPr>
        </p:nvSpPr>
        <p:spPr>
          <a:xfrm>
            <a:off x="0" y="6553200"/>
            <a:ext cx="1219200" cy="30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rgbClr val="590A0E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40404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rgbClr val="2D506B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FC3B316-2B9B-4C34-9F3D-A899B79DAA48}" type="datetime1">
              <a:rPr lang="en-US" altLang="en-US" sz="1400" smtClean="0">
                <a:solidFill>
                  <a:srgbClr val="721028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12/3/2019</a:t>
            </a:fld>
            <a:endParaRPr lang="en-US" altLang="en-US" sz="1400">
              <a:solidFill>
                <a:srgbClr val="721028"/>
              </a:solidFill>
              <a:latin typeface="Arial" panose="020B0604020202020204" pitchFamily="34" charset="0"/>
            </a:endParaRPr>
          </a:p>
        </p:txBody>
      </p:sp>
      <p:sp>
        <p:nvSpPr>
          <p:cNvPr id="12293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rgbClr val="590A0E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40404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rgbClr val="2D506B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DBF0C4-FA51-4EDB-8E97-C59C830C29BA}" type="slidenum">
              <a:rPr lang="en-US" altLang="en-US" sz="1400" smtClean="0">
                <a:solidFill>
                  <a:srgbClr val="721028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48</a:t>
            </a:fld>
            <a:endParaRPr lang="en-US" altLang="en-US" sz="1400">
              <a:solidFill>
                <a:srgbClr val="721028"/>
              </a:solidFill>
              <a:latin typeface="Arial" panose="020B0604020202020204" pitchFamily="34" charset="0"/>
            </a:endParaRPr>
          </a:p>
        </p:txBody>
      </p:sp>
      <p:sp>
        <p:nvSpPr>
          <p:cNvPr id="12294" name="Footer Placeholder 9"/>
          <p:cNvSpPr>
            <a:spLocks noGrp="1"/>
          </p:cNvSpPr>
          <p:nvPr>
            <p:ph type="ftr" sz="quarter" idx="4294967295"/>
          </p:nvPr>
        </p:nvSpPr>
        <p:spPr>
          <a:xfrm>
            <a:off x="1219200" y="6629400"/>
            <a:ext cx="7467600" cy="30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rgbClr val="590A0E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40404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rgbClr val="2D506B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>
                <a:solidFill>
                  <a:srgbClr val="7210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Speech and Language Processing -- Jurafsky and Martin </a:t>
            </a:r>
          </a:p>
        </p:txBody>
      </p:sp>
    </p:spTree>
    <p:extLst>
      <p:ext uri="{BB962C8B-B14F-4D97-AF65-F5344CB8AC3E}">
        <p14:creationId xmlns:p14="http://schemas.microsoft.com/office/powerpoint/2010/main" val="4526786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Call routing: ATT HMIHY</a:t>
            </a:r>
          </a:p>
        </p:txBody>
      </p:sp>
      <p:pic>
        <p:nvPicPr>
          <p:cNvPr id="14339" name="Picture 3" descr="dialogue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906" b="-11906"/>
          <a:stretch>
            <a:fillRect/>
          </a:stretch>
        </p:blipFill>
        <p:spPr/>
      </p:pic>
      <p:sp>
        <p:nvSpPr>
          <p:cNvPr id="14340" name="Date Placeholder 7"/>
          <p:cNvSpPr>
            <a:spLocks noGrp="1"/>
          </p:cNvSpPr>
          <p:nvPr>
            <p:ph type="dt" sz="quarter" idx="4294967295"/>
          </p:nvPr>
        </p:nvSpPr>
        <p:spPr>
          <a:xfrm>
            <a:off x="0" y="6553200"/>
            <a:ext cx="1219200" cy="30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rgbClr val="590A0E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40404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rgbClr val="2D506B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2D0C979-1C5D-4739-A46D-17D31EE6E669}" type="datetime1">
              <a:rPr lang="en-US" altLang="en-US" sz="1400" smtClean="0">
                <a:solidFill>
                  <a:srgbClr val="721028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12/3/2019</a:t>
            </a:fld>
            <a:endParaRPr lang="en-US" altLang="en-US" sz="1400">
              <a:solidFill>
                <a:srgbClr val="721028"/>
              </a:solidFill>
              <a:latin typeface="Arial" panose="020B0604020202020204" pitchFamily="34" charset="0"/>
            </a:endParaRPr>
          </a:p>
        </p:txBody>
      </p:sp>
      <p:sp>
        <p:nvSpPr>
          <p:cNvPr id="14341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rgbClr val="590A0E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40404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rgbClr val="2D506B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F8AF2A1-B5AB-4FF7-8251-EF65B7BAF304}" type="slidenum">
              <a:rPr lang="en-US" altLang="en-US" sz="1400" smtClean="0">
                <a:solidFill>
                  <a:srgbClr val="721028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49</a:t>
            </a:fld>
            <a:endParaRPr lang="en-US" altLang="en-US" sz="1400">
              <a:solidFill>
                <a:srgbClr val="721028"/>
              </a:solidFill>
              <a:latin typeface="Arial" panose="020B0604020202020204" pitchFamily="34" charset="0"/>
            </a:endParaRPr>
          </a:p>
        </p:txBody>
      </p:sp>
      <p:sp>
        <p:nvSpPr>
          <p:cNvPr id="14342" name="Footer Placeholder 9"/>
          <p:cNvSpPr>
            <a:spLocks noGrp="1"/>
          </p:cNvSpPr>
          <p:nvPr>
            <p:ph type="ftr" sz="quarter" idx="4294967295"/>
          </p:nvPr>
        </p:nvSpPr>
        <p:spPr>
          <a:xfrm>
            <a:off x="1219200" y="6629400"/>
            <a:ext cx="7467600" cy="30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rgbClr val="590A0E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40404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rgbClr val="2D506B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>
                <a:solidFill>
                  <a:srgbClr val="7210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Speech and Language Processing -- Jurafsky and Martin </a:t>
            </a:r>
          </a:p>
        </p:txBody>
      </p:sp>
    </p:spTree>
    <p:extLst>
      <p:ext uri="{BB962C8B-B14F-4D97-AF65-F5344CB8AC3E}">
        <p14:creationId xmlns:p14="http://schemas.microsoft.com/office/powerpoint/2010/main" val="1954740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101599" y="5588000"/>
            <a:ext cx="8810172" cy="33382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101599" y="6037943"/>
            <a:ext cx="9042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1960	1970	1980	1990	2000	2010	</a:t>
            </a:r>
            <a:r>
              <a:rPr lang="en-GB" b="1" dirty="0">
                <a:solidFill>
                  <a:srgbClr val="00B050"/>
                </a:solidFill>
              </a:rPr>
              <a:t>2015</a:t>
            </a:r>
            <a:r>
              <a:rPr lang="en-GB" dirty="0"/>
              <a:t>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41829"/>
            <a:ext cx="9144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	</a:t>
            </a:r>
          </a:p>
          <a:p>
            <a:r>
              <a:rPr lang="en-GB" dirty="0"/>
              <a:t>  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  Computer		            Interactive  	Devices </a:t>
            </a:r>
          </a:p>
          <a:p>
            <a:r>
              <a:rPr lang="en-GB" dirty="0">
                <a:solidFill>
                  <a:srgbClr val="0070C0"/>
                </a:solidFill>
              </a:rPr>
              <a:t>  Prototypes		           Telephone	(e.g. smartphones)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41829"/>
          </a:xfrm>
        </p:spPr>
        <p:txBody>
          <a:bodyPr>
            <a:normAutofit/>
          </a:bodyPr>
          <a:lstStyle/>
          <a:p>
            <a:r>
              <a:rPr lang="en-GB" dirty="0"/>
              <a:t>Dialogue Systems: A Brief History</a:t>
            </a:r>
          </a:p>
        </p:txBody>
      </p:sp>
    </p:spTree>
    <p:extLst>
      <p:ext uri="{BB962C8B-B14F-4D97-AF65-F5344CB8AC3E}">
        <p14:creationId xmlns:p14="http://schemas.microsoft.com/office/powerpoint/2010/main" val="28519682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A tutorial dialogue: ITSPOKE</a:t>
            </a:r>
          </a:p>
        </p:txBody>
      </p:sp>
      <p:pic>
        <p:nvPicPr>
          <p:cNvPr id="16387" name="Picture 3" descr="dialogue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295400"/>
            <a:ext cx="7543800" cy="5045075"/>
          </a:xfrm>
        </p:spPr>
      </p:pic>
      <p:sp>
        <p:nvSpPr>
          <p:cNvPr id="16388" name="Date Placeholder 7"/>
          <p:cNvSpPr>
            <a:spLocks noGrp="1"/>
          </p:cNvSpPr>
          <p:nvPr>
            <p:ph type="dt" sz="quarter" idx="4294967295"/>
          </p:nvPr>
        </p:nvSpPr>
        <p:spPr>
          <a:xfrm>
            <a:off x="0" y="6553200"/>
            <a:ext cx="1219200" cy="30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rgbClr val="590A0E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40404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rgbClr val="2D506B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41A9EA4-D223-4988-9B91-A219CD420E60}" type="datetime1">
              <a:rPr lang="en-US" altLang="en-US" sz="1400" smtClean="0">
                <a:solidFill>
                  <a:srgbClr val="721028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12/3/2019</a:t>
            </a:fld>
            <a:endParaRPr lang="en-US" altLang="en-US" sz="1400">
              <a:solidFill>
                <a:srgbClr val="721028"/>
              </a:solidFill>
              <a:latin typeface="Arial" panose="020B0604020202020204" pitchFamily="34" charset="0"/>
            </a:endParaRPr>
          </a:p>
        </p:txBody>
      </p:sp>
      <p:sp>
        <p:nvSpPr>
          <p:cNvPr id="1638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rgbClr val="590A0E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40404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rgbClr val="2D506B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7F2357-77EC-4719-ADB1-4036B7665A3A}" type="slidenum">
              <a:rPr lang="en-US" altLang="en-US" sz="1400" smtClean="0">
                <a:solidFill>
                  <a:srgbClr val="721028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50</a:t>
            </a:fld>
            <a:endParaRPr lang="en-US" altLang="en-US" sz="1400">
              <a:solidFill>
                <a:srgbClr val="721028"/>
              </a:solidFill>
              <a:latin typeface="Arial" panose="020B0604020202020204" pitchFamily="34" charset="0"/>
            </a:endParaRPr>
          </a:p>
        </p:txBody>
      </p:sp>
      <p:sp>
        <p:nvSpPr>
          <p:cNvPr id="16390" name="Footer Placeholder 9"/>
          <p:cNvSpPr>
            <a:spLocks noGrp="1"/>
          </p:cNvSpPr>
          <p:nvPr>
            <p:ph type="ftr" sz="quarter" idx="4294967295"/>
          </p:nvPr>
        </p:nvSpPr>
        <p:spPr>
          <a:xfrm>
            <a:off x="1219200" y="6629400"/>
            <a:ext cx="7467600" cy="30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rgbClr val="590A0E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404040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rgbClr val="2D506B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>
                <a:solidFill>
                  <a:srgbClr val="7210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Speech and Language Processing -- Jurafsky and Martin </a:t>
            </a:r>
          </a:p>
        </p:txBody>
      </p:sp>
    </p:spTree>
    <p:extLst>
      <p:ext uri="{BB962C8B-B14F-4D97-AF65-F5344CB8AC3E}">
        <p14:creationId xmlns:p14="http://schemas.microsoft.com/office/powerpoint/2010/main" val="38924910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SIRI around 2014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678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siri1.PNG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8" r="-271" b="15653"/>
          <a:stretch/>
        </p:blipFill>
        <p:spPr>
          <a:xfrm>
            <a:off x="304800" y="533400"/>
            <a:ext cx="4140200" cy="6200975"/>
          </a:xfrm>
        </p:spPr>
      </p:pic>
      <p:pic>
        <p:nvPicPr>
          <p:cNvPr id="8" name="Content Placeholder 7" descr="siri3.png"/>
          <p:cNvPicPr>
            <a:picLocks noGrp="1" noChangeAspect="1"/>
          </p:cNvPicPr>
          <p:nvPr>
            <p:ph sz="quarter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" r="802" b="15652"/>
          <a:stretch/>
        </p:blipFill>
        <p:spPr>
          <a:xfrm>
            <a:off x="4800600" y="609600"/>
            <a:ext cx="3928533" cy="5893918"/>
          </a:xfrm>
        </p:spPr>
      </p:pic>
    </p:spTree>
    <p:extLst>
      <p:ext uri="{BB962C8B-B14F-4D97-AF65-F5344CB8AC3E}">
        <p14:creationId xmlns:p14="http://schemas.microsoft.com/office/powerpoint/2010/main" val="155426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siri1.PNG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8" r="-271" b="15653"/>
          <a:stretch/>
        </p:blipFill>
        <p:spPr>
          <a:xfrm>
            <a:off x="127000" y="-76200"/>
            <a:ext cx="4445000" cy="6657488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1" y="8466"/>
            <a:ext cx="4343400" cy="7709535"/>
          </a:xfrm>
        </p:spPr>
      </p:pic>
    </p:spTree>
    <p:extLst>
      <p:ext uri="{BB962C8B-B14F-4D97-AF65-F5344CB8AC3E}">
        <p14:creationId xmlns:p14="http://schemas.microsoft.com/office/powerpoint/2010/main" val="190772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SIRI in February 2017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171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36" y="0"/>
            <a:ext cx="3855696" cy="6858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-45787"/>
            <a:ext cx="3886200" cy="691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0482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36" y="0"/>
            <a:ext cx="3855696" cy="6858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-45787"/>
            <a:ext cx="3886199" cy="691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694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Frame-based dialog agents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85800" y="1600200"/>
            <a:ext cx="7924800" cy="4572000"/>
          </a:xfrm>
        </p:spPr>
        <p:txBody>
          <a:bodyPr/>
          <a:lstStyle/>
          <a:p>
            <a:r>
              <a:rPr lang="en-US" sz="3200" dirty="0"/>
              <a:t>Sometimes called "task-based dialog agents"</a:t>
            </a:r>
          </a:p>
          <a:p>
            <a:r>
              <a:rPr lang="en-US" sz="3200" dirty="0"/>
              <a:t>Based on a "domain ontology"</a:t>
            </a:r>
          </a:p>
          <a:p>
            <a:pPr lvl="1"/>
            <a:r>
              <a:rPr lang="en-US" sz="2800" dirty="0"/>
              <a:t>A knowledge structure representing user intentions</a:t>
            </a:r>
          </a:p>
          <a:p>
            <a:pPr lvl="1"/>
            <a:endParaRPr lang="en-US" sz="3200" dirty="0"/>
          </a:p>
          <a:p>
            <a:r>
              <a:rPr lang="en-US" sz="3200" dirty="0"/>
              <a:t>One or more </a:t>
            </a:r>
            <a:r>
              <a:rPr lang="en-US" sz="3200" b="1" dirty="0"/>
              <a:t>frames</a:t>
            </a:r>
            <a:endParaRPr lang="en-US" sz="3200" dirty="0"/>
          </a:p>
          <a:p>
            <a:pPr lvl="1"/>
            <a:r>
              <a:rPr lang="en-US" sz="3200" dirty="0"/>
              <a:t>Each a collection of </a:t>
            </a:r>
            <a:r>
              <a:rPr lang="en-US" sz="3200" b="1" dirty="0"/>
              <a:t>slots</a:t>
            </a:r>
          </a:p>
          <a:p>
            <a:pPr lvl="1"/>
            <a:r>
              <a:rPr lang="en-US" sz="3200" dirty="0"/>
              <a:t>Each slot having a </a:t>
            </a:r>
            <a:r>
              <a:rPr lang="en-US" sz="3200" b="1" dirty="0"/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10340421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Frame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r>
              <a:rPr lang="en-US" sz="2800" dirty="0"/>
              <a:t>A set of </a:t>
            </a:r>
            <a:r>
              <a:rPr lang="en-US" sz="2800" b="1" dirty="0"/>
              <a:t>slots</a:t>
            </a:r>
            <a:r>
              <a:rPr lang="en-US" sz="2800" dirty="0"/>
              <a:t>, to be filled with information of a given </a:t>
            </a:r>
            <a:r>
              <a:rPr lang="en-US" sz="2800" b="1" dirty="0"/>
              <a:t>type</a:t>
            </a:r>
          </a:p>
          <a:p>
            <a:r>
              <a:rPr lang="en-US" sz="2800" dirty="0"/>
              <a:t>Each associated with a </a:t>
            </a:r>
            <a:r>
              <a:rPr lang="en-US" sz="2800" b="1" dirty="0"/>
              <a:t>question</a:t>
            </a:r>
            <a:r>
              <a:rPr lang="en-US" sz="2800" dirty="0"/>
              <a:t> to the user</a:t>
            </a:r>
          </a:p>
          <a:p>
            <a:endParaRPr lang="en-US" dirty="0"/>
          </a:p>
          <a:p>
            <a:pPr marL="319088" lvl="1" indent="0">
              <a:buNone/>
            </a:pPr>
            <a:r>
              <a:rPr lang="en-US" sz="2800" b="1" dirty="0">
                <a:solidFill>
                  <a:srgbClr val="008000"/>
                </a:solidFill>
              </a:rPr>
              <a:t>Slot		Type	Question</a:t>
            </a:r>
          </a:p>
          <a:p>
            <a:pPr marL="319088" lvl="1" indent="0">
              <a:buNone/>
            </a:pPr>
            <a:r>
              <a:rPr lang="en-US" sz="2800" dirty="0">
                <a:solidFill>
                  <a:srgbClr val="008000"/>
                </a:solidFill>
              </a:rPr>
              <a:t>ORIGIN	city	What city are you leaving from?</a:t>
            </a:r>
          </a:p>
          <a:p>
            <a:pPr marL="319088" lvl="1" indent="0">
              <a:buNone/>
            </a:pPr>
            <a:r>
              <a:rPr lang="en-US" sz="2800" dirty="0">
                <a:solidFill>
                  <a:srgbClr val="008000"/>
                </a:solidFill>
              </a:rPr>
              <a:t>DEST	city	Where are you going?</a:t>
            </a:r>
          </a:p>
          <a:p>
            <a:pPr marL="319088" lvl="1" indent="0">
              <a:buNone/>
            </a:pPr>
            <a:r>
              <a:rPr lang="en-US" sz="2800" dirty="0">
                <a:solidFill>
                  <a:srgbClr val="008000"/>
                </a:solidFill>
              </a:rPr>
              <a:t>DEP DATE date	What day would you like to leave?</a:t>
            </a:r>
          </a:p>
          <a:p>
            <a:pPr marL="319088" lvl="1" indent="0">
              <a:buNone/>
            </a:pPr>
            <a:r>
              <a:rPr lang="en-US" sz="2800" dirty="0">
                <a:solidFill>
                  <a:srgbClr val="008000"/>
                </a:solidFill>
              </a:rPr>
              <a:t>DEP TIME time	What time would you like to leave?</a:t>
            </a:r>
          </a:p>
          <a:p>
            <a:pPr marL="319088" lvl="1" indent="0">
              <a:buNone/>
            </a:pPr>
            <a:r>
              <a:rPr lang="en-US" sz="2800" dirty="0">
                <a:solidFill>
                  <a:srgbClr val="008000"/>
                </a:solidFill>
              </a:rPr>
              <a:t>AIRLINE	line	What is your preferred airline?</a:t>
            </a:r>
          </a:p>
        </p:txBody>
      </p:sp>
    </p:spTree>
    <p:extLst>
      <p:ext uri="{BB962C8B-B14F-4D97-AF65-F5344CB8AC3E}">
        <p14:creationId xmlns:p14="http://schemas.microsoft.com/office/powerpoint/2010/main" val="12109048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Frame-based dialogue agents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3400" y="1828800"/>
            <a:ext cx="8153400" cy="4724400"/>
          </a:xfrm>
        </p:spPr>
        <p:txBody>
          <a:bodyPr/>
          <a:lstStyle/>
          <a:p>
            <a:r>
              <a:rPr lang="en-US" sz="4000" dirty="0"/>
              <a:t>1977:</a:t>
            </a:r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r>
              <a:rPr lang="en-US" sz="4000" dirty="0"/>
              <a:t>Still the industrial state of the art</a:t>
            </a:r>
          </a:p>
          <a:p>
            <a:pPr lvl="1"/>
            <a:r>
              <a:rPr lang="en-US" sz="3800" dirty="0"/>
              <a:t>SIRI based on GUS architecture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836" y="2602245"/>
            <a:ext cx="6127528" cy="18986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4600" y="4706497"/>
            <a:ext cx="40671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Artificial Intelligence Journal, 1977</a:t>
            </a:r>
          </a:p>
        </p:txBody>
      </p:sp>
    </p:spTree>
    <p:extLst>
      <p:ext uri="{BB962C8B-B14F-4D97-AF65-F5344CB8AC3E}">
        <p14:creationId xmlns:p14="http://schemas.microsoft.com/office/powerpoint/2010/main" val="108253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101599" y="5588000"/>
            <a:ext cx="8810172" cy="33382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0" y="841829"/>
            <a:ext cx="914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	</a:t>
            </a:r>
            <a:r>
              <a:rPr lang="en-GB" dirty="0">
                <a:solidFill>
                  <a:srgbClr val="FF0000"/>
                </a:solidFill>
              </a:rPr>
              <a:t>ELIZA</a:t>
            </a:r>
            <a:r>
              <a:rPr lang="en-GB" dirty="0"/>
              <a:t> </a:t>
            </a:r>
          </a:p>
          <a:p>
            <a:r>
              <a:rPr lang="en-GB" dirty="0"/>
              <a:t>     	(</a:t>
            </a:r>
            <a:r>
              <a:rPr lang="en-GB" dirty="0" err="1"/>
              <a:t>Chatbots</a:t>
            </a:r>
            <a:r>
              <a:rPr lang="en-GB" dirty="0"/>
              <a:t>)												</a:t>
            </a:r>
          </a:p>
          <a:p>
            <a:r>
              <a:rPr lang="en-GB" dirty="0"/>
              <a:t>						</a:t>
            </a:r>
          </a:p>
          <a:p>
            <a:r>
              <a:rPr lang="en-GB" i="1" dirty="0"/>
              <a:t>		</a:t>
            </a:r>
            <a:r>
              <a:rPr lang="en-GB" i="1" dirty="0">
                <a:solidFill>
                  <a:srgbClr val="C03C4F"/>
                </a:solidFill>
              </a:rPr>
              <a:t>Men are all alike</a:t>
            </a:r>
            <a:r>
              <a:rPr lang="en-GB" dirty="0">
                <a:solidFill>
                  <a:srgbClr val="C03C4F"/>
                </a:solidFill>
              </a:rPr>
              <a:t>.</a:t>
            </a:r>
          </a:p>
          <a:p>
            <a:r>
              <a:rPr lang="en-GB" dirty="0">
                <a:solidFill>
                  <a:srgbClr val="C03C4F"/>
                </a:solidFill>
              </a:rPr>
              <a:t>     		</a:t>
            </a:r>
            <a:r>
              <a:rPr lang="en-GB" i="1" dirty="0">
                <a:solidFill>
                  <a:srgbClr val="C03C4F"/>
                </a:solidFill>
              </a:rPr>
              <a:t>IN WHAT WAY</a:t>
            </a:r>
            <a:r>
              <a:rPr lang="en-GB" dirty="0">
                <a:solidFill>
                  <a:srgbClr val="C03C4F"/>
                </a:solidFill>
              </a:rPr>
              <a:t>	</a:t>
            </a:r>
          </a:p>
          <a:p>
            <a:r>
              <a:rPr lang="en-GB" dirty="0">
                <a:solidFill>
                  <a:srgbClr val="C03C4F"/>
                </a:solidFill>
              </a:rPr>
              <a:t>		</a:t>
            </a:r>
            <a:r>
              <a:rPr lang="en-GB" i="1" dirty="0">
                <a:solidFill>
                  <a:srgbClr val="C03C4F"/>
                </a:solidFill>
              </a:rPr>
              <a:t>They’re always bugging us about something or other.</a:t>
            </a:r>
          </a:p>
          <a:p>
            <a:r>
              <a:rPr lang="en-GB" dirty="0">
                <a:solidFill>
                  <a:srgbClr val="C03C4F"/>
                </a:solidFill>
              </a:rPr>
              <a:t>		</a:t>
            </a:r>
            <a:r>
              <a:rPr lang="en-GB" i="1" dirty="0">
                <a:solidFill>
                  <a:srgbClr val="C03C4F"/>
                </a:solidFill>
              </a:rPr>
              <a:t>CAN YOU THINK OF  A SPECIFIC EXAMPLE</a:t>
            </a:r>
            <a:r>
              <a:rPr lang="en-GB" dirty="0">
                <a:solidFill>
                  <a:srgbClr val="C03C4F"/>
                </a:solidFill>
              </a:rPr>
              <a:t>												[</a:t>
            </a:r>
            <a:r>
              <a:rPr lang="en-GB" dirty="0" err="1">
                <a:solidFill>
                  <a:srgbClr val="C03C4F"/>
                </a:solidFill>
              </a:rPr>
              <a:t>Weizenbaum</a:t>
            </a:r>
            <a:r>
              <a:rPr lang="en-GB" dirty="0">
                <a:solidFill>
                  <a:srgbClr val="C03C4F"/>
                </a:solidFill>
              </a:rPr>
              <a:t>, 1966]	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41829"/>
          </a:xfrm>
        </p:spPr>
        <p:txBody>
          <a:bodyPr>
            <a:normAutofit/>
          </a:bodyPr>
          <a:lstStyle/>
          <a:p>
            <a:r>
              <a:rPr lang="en-GB" dirty="0"/>
              <a:t>Dialogue Systems: A Brief History</a:t>
            </a:r>
          </a:p>
        </p:txBody>
      </p:sp>
    </p:spTree>
    <p:extLst>
      <p:ext uri="{BB962C8B-B14F-4D97-AF65-F5344CB8AC3E}">
        <p14:creationId xmlns:p14="http://schemas.microsoft.com/office/powerpoint/2010/main" val="38666566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274639"/>
            <a:ext cx="9256975" cy="6106257"/>
          </a:xfrm>
        </p:spPr>
      </p:pic>
      <p:sp>
        <p:nvSpPr>
          <p:cNvPr id="7" name="TextBox 6"/>
          <p:cNvSpPr txBox="1"/>
          <p:nvPr/>
        </p:nvSpPr>
        <p:spPr>
          <a:xfrm>
            <a:off x="6324600" y="533400"/>
            <a:ext cx="289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The state of the art in 1977 !!!!</a:t>
            </a:r>
          </a:p>
        </p:txBody>
      </p:sp>
    </p:spTree>
    <p:extLst>
      <p:ext uri="{BB962C8B-B14F-4D97-AF65-F5344CB8AC3E}">
        <p14:creationId xmlns:p14="http://schemas.microsoft.com/office/powerpoint/2010/main" val="13234982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Slot types can be complex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r>
              <a:rPr lang="en-US" sz="2800" dirty="0">
                <a:solidFill>
                  <a:srgbClr val="008000"/>
                </a:solidFill>
              </a:rPr>
              <a:t>The type </a:t>
            </a:r>
            <a:r>
              <a:rPr lang="en-US" sz="2800" i="1" dirty="0">
                <a:solidFill>
                  <a:srgbClr val="008000"/>
                </a:solidFill>
              </a:rPr>
              <a:t>DATE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45" y="2819400"/>
            <a:ext cx="883031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596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4639"/>
            <a:ext cx="7772400" cy="1096961"/>
          </a:xfrm>
        </p:spPr>
        <p:txBody>
          <a:bodyPr/>
          <a:lstStyle/>
          <a:p>
            <a:r>
              <a:rPr lang="en-US"/>
              <a:t>Control structure for frame-based dialog</a:t>
            </a:r>
            <a:endParaRPr lang="en-US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Consider a trivial airline travel system:</a:t>
            </a:r>
          </a:p>
          <a:p>
            <a:pPr marL="319088" lvl="1" indent="0">
              <a:buNone/>
            </a:pPr>
            <a:r>
              <a:rPr lang="en-US" sz="3200" dirty="0"/>
              <a:t>Ask the user for a departure city</a:t>
            </a:r>
          </a:p>
          <a:p>
            <a:pPr marL="319088" lvl="1" indent="0">
              <a:buNone/>
            </a:pPr>
            <a:r>
              <a:rPr lang="en-US" sz="3200" dirty="0"/>
              <a:t>Ask for a destination city</a:t>
            </a:r>
          </a:p>
          <a:p>
            <a:pPr marL="319088" lvl="1" indent="0">
              <a:buNone/>
            </a:pPr>
            <a:r>
              <a:rPr lang="en-US" sz="3200" dirty="0"/>
              <a:t>Ask for a time</a:t>
            </a:r>
          </a:p>
          <a:p>
            <a:pPr marL="319088" lvl="1" indent="0">
              <a:buNone/>
            </a:pPr>
            <a:r>
              <a:rPr lang="en-US" sz="3200" dirty="0"/>
              <a:t>Ask whether the trip is round-trip or not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4639"/>
            <a:ext cx="7772400" cy="334961"/>
          </a:xfrm>
        </p:spPr>
        <p:txBody>
          <a:bodyPr/>
          <a:lstStyle/>
          <a:p>
            <a:r>
              <a:rPr lang="en-US" dirty="0"/>
              <a:t>Finite State Dialog Manager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0355" name="Picture 4" descr="fig 24.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200" y="749961"/>
            <a:ext cx="10549418" cy="6108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4639"/>
            <a:ext cx="7772400" cy="944561"/>
          </a:xfrm>
        </p:spPr>
        <p:txBody>
          <a:bodyPr/>
          <a:lstStyle/>
          <a:p>
            <a:r>
              <a:rPr lang="en-US" dirty="0"/>
              <a:t>Finite-state dialog managers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600" dirty="0"/>
              <a:t>System completely controls the conversation with the user.</a:t>
            </a:r>
          </a:p>
          <a:p>
            <a:r>
              <a:rPr lang="en-US" sz="3600" dirty="0"/>
              <a:t>It asks the user a series of questions</a:t>
            </a:r>
          </a:p>
          <a:p>
            <a:r>
              <a:rPr lang="en-US" sz="3600" dirty="0"/>
              <a:t>Ignoring (or misinterpreting) anything the user says that is not a direct answer to the system’s questions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9"/>
            <a:ext cx="7772400" cy="792161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991600" cy="4724400"/>
          </a:xfrm>
        </p:spPr>
        <p:txBody>
          <a:bodyPr/>
          <a:lstStyle/>
          <a:p>
            <a:r>
              <a:rPr lang="en-US" sz="3200" dirty="0"/>
              <a:t>State of the art:</a:t>
            </a:r>
          </a:p>
          <a:p>
            <a:pPr lvl="1"/>
            <a:r>
              <a:rPr lang="en-US" sz="3200" dirty="0" err="1"/>
              <a:t>Chatbots</a:t>
            </a:r>
            <a:r>
              <a:rPr lang="en-US" sz="3200" dirty="0"/>
              <a:t>: </a:t>
            </a:r>
          </a:p>
          <a:p>
            <a:pPr lvl="2"/>
            <a:r>
              <a:rPr lang="en-US" sz="2800" dirty="0"/>
              <a:t>Simple rule-based systems</a:t>
            </a:r>
          </a:p>
          <a:p>
            <a:pPr lvl="2"/>
            <a:r>
              <a:rPr lang="en-US" sz="2800" dirty="0"/>
              <a:t>IR or Neural networks: mine datasets of conversations.</a:t>
            </a:r>
          </a:p>
          <a:p>
            <a:pPr lvl="1"/>
            <a:r>
              <a:rPr lang="en-US" sz="3200" dirty="0"/>
              <a:t>Frame-based systems: </a:t>
            </a:r>
          </a:p>
          <a:p>
            <a:pPr lvl="2"/>
            <a:r>
              <a:rPr lang="en-US" sz="2800" dirty="0"/>
              <a:t>hand-written rules for slot fillers</a:t>
            </a:r>
          </a:p>
          <a:p>
            <a:pPr lvl="2"/>
            <a:r>
              <a:rPr lang="en-US" sz="2800" dirty="0"/>
              <a:t>ML classifiers to fill slots</a:t>
            </a:r>
          </a:p>
          <a:p>
            <a:r>
              <a:rPr lang="en-US" sz="3200" dirty="0"/>
              <a:t>What’s the future?</a:t>
            </a:r>
          </a:p>
          <a:p>
            <a:pPr lvl="1"/>
            <a:r>
              <a:rPr lang="en-US" sz="3200" dirty="0"/>
              <a:t>Key direction: Integrating goal-based and </a:t>
            </a:r>
            <a:r>
              <a:rPr lang="en-US" sz="3200" dirty="0" err="1"/>
              <a:t>chatbot</a:t>
            </a:r>
            <a:r>
              <a:rPr lang="en-US" sz="3200" dirty="0"/>
              <a:t>-based systems</a:t>
            </a:r>
          </a:p>
        </p:txBody>
      </p:sp>
    </p:spTree>
    <p:extLst>
      <p:ext uri="{BB962C8B-B14F-4D97-AF65-F5344CB8AC3E}">
        <p14:creationId xmlns:p14="http://schemas.microsoft.com/office/powerpoint/2010/main" val="264745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101599" y="5588000"/>
            <a:ext cx="8810172" cy="33382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101599" y="6037943"/>
            <a:ext cx="9042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41829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	</a:t>
            </a:r>
            <a:r>
              <a:rPr lang="en-GB" dirty="0">
                <a:solidFill>
                  <a:srgbClr val="FF0000"/>
                </a:solidFill>
              </a:rPr>
              <a:t>ELIZA</a:t>
            </a:r>
            <a:r>
              <a:rPr lang="en-GB" dirty="0"/>
              <a:t> </a:t>
            </a:r>
          </a:p>
          <a:p>
            <a:r>
              <a:rPr lang="en-GB" dirty="0"/>
              <a:t>     	(</a:t>
            </a:r>
            <a:r>
              <a:rPr lang="en-GB" dirty="0" err="1"/>
              <a:t>Chatbots</a:t>
            </a:r>
            <a:r>
              <a:rPr lang="en-GB" dirty="0"/>
              <a:t>)														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			</a:t>
            </a:r>
            <a:r>
              <a:rPr lang="en-GB" dirty="0">
                <a:solidFill>
                  <a:srgbClr val="FF0000"/>
                </a:solidFill>
              </a:rPr>
              <a:t>SHRDLU</a:t>
            </a:r>
            <a:r>
              <a:rPr lang="en-GB" dirty="0"/>
              <a:t> </a:t>
            </a:r>
          </a:p>
          <a:p>
            <a:r>
              <a:rPr lang="en-GB" dirty="0"/>
              <a:t>             			(Artificial Intelligence)			</a:t>
            </a:r>
          </a:p>
          <a:p>
            <a:endParaRPr lang="en-GB" i="1" dirty="0"/>
          </a:p>
          <a:p>
            <a:r>
              <a:rPr lang="en-GB" i="1" dirty="0"/>
              <a:t>				</a:t>
            </a:r>
            <a:r>
              <a:rPr lang="en-GB" i="1" dirty="0">
                <a:solidFill>
                  <a:srgbClr val="C03C4F"/>
                </a:solidFill>
              </a:rPr>
              <a:t>Pick up a big red block.</a:t>
            </a:r>
          </a:p>
          <a:p>
            <a:r>
              <a:rPr lang="en-GB" dirty="0">
                <a:solidFill>
                  <a:srgbClr val="C03C4F"/>
                </a:solidFill>
              </a:rPr>
              <a:t>             				</a:t>
            </a:r>
            <a:r>
              <a:rPr lang="en-GB" i="1" dirty="0">
                <a:solidFill>
                  <a:srgbClr val="C03C4F"/>
                </a:solidFill>
              </a:rPr>
              <a:t>OK</a:t>
            </a:r>
          </a:p>
          <a:p>
            <a:r>
              <a:rPr lang="en-GB" dirty="0">
                <a:solidFill>
                  <a:srgbClr val="C03C4F"/>
                </a:solidFill>
              </a:rPr>
              <a:t>				</a:t>
            </a:r>
            <a:r>
              <a:rPr lang="en-GB" i="1" dirty="0">
                <a:solidFill>
                  <a:srgbClr val="C03C4F"/>
                </a:solidFill>
              </a:rPr>
              <a:t>Grasp the pyramid.</a:t>
            </a:r>
            <a:r>
              <a:rPr lang="en-GB" dirty="0">
                <a:solidFill>
                  <a:srgbClr val="C03C4F"/>
                </a:solidFill>
              </a:rPr>
              <a:t>				</a:t>
            </a:r>
          </a:p>
          <a:p>
            <a:r>
              <a:rPr lang="en-GB" dirty="0">
                <a:solidFill>
                  <a:srgbClr val="C03C4F"/>
                </a:solidFill>
              </a:rPr>
              <a:t>				</a:t>
            </a:r>
            <a:r>
              <a:rPr lang="en-GB" i="1" dirty="0">
                <a:solidFill>
                  <a:srgbClr val="C03C4F"/>
                </a:solidFill>
              </a:rPr>
              <a:t>I DON’T UNDERSTAND WHICH PYRAMID YOU MEAN</a:t>
            </a:r>
            <a:r>
              <a:rPr lang="en-GB" dirty="0">
                <a:solidFill>
                  <a:srgbClr val="C03C4F"/>
                </a:solidFill>
              </a:rPr>
              <a:t>	</a:t>
            </a:r>
          </a:p>
          <a:p>
            <a:r>
              <a:rPr lang="en-GB" dirty="0">
                <a:solidFill>
                  <a:srgbClr val="C03C4F"/>
                </a:solidFill>
              </a:rPr>
              <a:t>					[</a:t>
            </a:r>
            <a:r>
              <a:rPr lang="en-GB" dirty="0" err="1">
                <a:solidFill>
                  <a:srgbClr val="C03C4F"/>
                </a:solidFill>
              </a:rPr>
              <a:t>Winograd</a:t>
            </a:r>
            <a:r>
              <a:rPr lang="en-GB" dirty="0">
                <a:solidFill>
                  <a:srgbClr val="C03C4F"/>
                </a:solidFill>
              </a:rPr>
              <a:t>, 1971]</a:t>
            </a:r>
            <a:r>
              <a:rPr lang="en-GB" dirty="0"/>
              <a:t>	</a:t>
            </a:r>
          </a:p>
          <a:p>
            <a:r>
              <a:rPr lang="en-GB" dirty="0"/>
              <a:t>		</a:t>
            </a:r>
          </a:p>
          <a:p>
            <a:r>
              <a:rPr lang="en-GB" dirty="0"/>
              <a:t>																								</a:t>
            </a:r>
          </a:p>
          <a:p>
            <a:r>
              <a:rPr lang="en-GB" dirty="0">
                <a:solidFill>
                  <a:srgbClr val="0070C0"/>
                </a:solidFill>
              </a:rPr>
              <a:t>			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41829"/>
          </a:xfrm>
        </p:spPr>
        <p:txBody>
          <a:bodyPr>
            <a:normAutofit/>
          </a:bodyPr>
          <a:lstStyle/>
          <a:p>
            <a:r>
              <a:rPr lang="en-GB" dirty="0"/>
              <a:t>Dialogue Systems: A Brief History</a:t>
            </a:r>
          </a:p>
        </p:txBody>
      </p:sp>
    </p:spTree>
    <p:extLst>
      <p:ext uri="{BB962C8B-B14F-4D97-AF65-F5344CB8AC3E}">
        <p14:creationId xmlns:p14="http://schemas.microsoft.com/office/powerpoint/2010/main" val="2336951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101599" y="5588000"/>
            <a:ext cx="8810172" cy="33382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101599" y="6037943"/>
            <a:ext cx="9042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41829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	</a:t>
            </a:r>
            <a:r>
              <a:rPr lang="en-GB" dirty="0">
                <a:solidFill>
                  <a:srgbClr val="FF0000"/>
                </a:solidFill>
              </a:rPr>
              <a:t>ELIZA</a:t>
            </a:r>
            <a:r>
              <a:rPr lang="en-GB" dirty="0"/>
              <a:t> </a:t>
            </a:r>
          </a:p>
          <a:p>
            <a:r>
              <a:rPr lang="en-GB" dirty="0"/>
              <a:t>     	(</a:t>
            </a:r>
            <a:r>
              <a:rPr lang="en-GB" dirty="0" err="1"/>
              <a:t>Chatbots</a:t>
            </a:r>
            <a:r>
              <a:rPr lang="en-GB" dirty="0"/>
              <a:t>)														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			</a:t>
            </a:r>
            <a:r>
              <a:rPr lang="en-GB" dirty="0">
                <a:solidFill>
                  <a:srgbClr val="FF0000"/>
                </a:solidFill>
              </a:rPr>
              <a:t>SHRDLU</a:t>
            </a:r>
            <a:r>
              <a:rPr lang="en-GB" dirty="0"/>
              <a:t> </a:t>
            </a:r>
          </a:p>
          <a:p>
            <a:r>
              <a:rPr lang="en-GB" dirty="0"/>
              <a:t>             			(Artificial Intelligence)			</a:t>
            </a:r>
          </a:p>
          <a:p>
            <a:r>
              <a:rPr lang="en-GB" dirty="0"/>
              <a:t>		</a:t>
            </a:r>
          </a:p>
          <a:p>
            <a:endParaRPr lang="en-GB" dirty="0"/>
          </a:p>
          <a:p>
            <a:r>
              <a:rPr lang="en-GB" dirty="0"/>
              <a:t>															</a:t>
            </a:r>
            <a:r>
              <a:rPr lang="en-GB" dirty="0">
                <a:solidFill>
                  <a:srgbClr val="FF0000"/>
                </a:solidFill>
              </a:rPr>
              <a:t>				</a:t>
            </a:r>
            <a:r>
              <a:rPr lang="en-GB" dirty="0"/>
              <a:t>													</a:t>
            </a:r>
            <a:r>
              <a:rPr lang="en-GB" dirty="0">
                <a:solidFill>
                  <a:srgbClr val="FF0000"/>
                </a:solidFill>
              </a:rPr>
              <a:t>VODIS, VOYAGER </a:t>
            </a:r>
          </a:p>
          <a:p>
            <a:r>
              <a:rPr lang="en-GB" dirty="0"/>
              <a:t>					(Speech)</a:t>
            </a:r>
          </a:p>
          <a:p>
            <a:r>
              <a:rPr lang="en-GB" dirty="0"/>
              <a:t>														</a:t>
            </a:r>
            <a:r>
              <a:rPr lang="en-GB" i="1" dirty="0">
                <a:solidFill>
                  <a:srgbClr val="C03C4F"/>
                </a:solidFill>
              </a:rPr>
              <a:t>How many hotels are there in Cambridge.</a:t>
            </a:r>
          </a:p>
          <a:p>
            <a:r>
              <a:rPr lang="en-GB" dirty="0">
                <a:solidFill>
                  <a:srgbClr val="C03C4F"/>
                </a:solidFill>
              </a:rPr>
              <a:t>					</a:t>
            </a:r>
            <a:r>
              <a:rPr lang="en-GB" i="1" dirty="0">
                <a:solidFill>
                  <a:srgbClr val="C03C4F"/>
                </a:solidFill>
              </a:rPr>
              <a:t>I KNOW OF SIX  HOTELS IN CAMBRIDGE</a:t>
            </a:r>
          </a:p>
          <a:p>
            <a:r>
              <a:rPr lang="en-GB" dirty="0">
                <a:solidFill>
                  <a:srgbClr val="C03C4F"/>
                </a:solidFill>
              </a:rPr>
              <a:t>					[Glass et al., 1995</a:t>
            </a:r>
            <a:r>
              <a:rPr lang="en-GB" dirty="0">
                <a:solidFill>
                  <a:srgbClr val="C00000"/>
                </a:solidFill>
              </a:rPr>
              <a:t>]</a:t>
            </a:r>
            <a:r>
              <a:rPr lang="en-GB" dirty="0"/>
              <a:t>			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41829"/>
          </a:xfrm>
        </p:spPr>
        <p:txBody>
          <a:bodyPr>
            <a:normAutofit/>
          </a:bodyPr>
          <a:lstStyle/>
          <a:p>
            <a:r>
              <a:rPr lang="en-GB" dirty="0"/>
              <a:t>Dialogue Systems: A Brief History</a:t>
            </a:r>
          </a:p>
        </p:txBody>
      </p:sp>
    </p:spTree>
    <p:extLst>
      <p:ext uri="{BB962C8B-B14F-4D97-AF65-F5344CB8AC3E}">
        <p14:creationId xmlns:p14="http://schemas.microsoft.com/office/powerpoint/2010/main" val="4114585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101599" y="5588000"/>
            <a:ext cx="8810172" cy="33382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101599" y="6037943"/>
            <a:ext cx="9042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841829"/>
            <a:ext cx="9144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	</a:t>
            </a:r>
            <a:r>
              <a:rPr lang="en-GB" dirty="0">
                <a:solidFill>
                  <a:srgbClr val="FF0000"/>
                </a:solidFill>
              </a:rPr>
              <a:t>ELIZA</a:t>
            </a:r>
            <a:r>
              <a:rPr lang="en-GB" dirty="0"/>
              <a:t> </a:t>
            </a:r>
          </a:p>
          <a:p>
            <a:r>
              <a:rPr lang="en-GB" dirty="0"/>
              <a:t>     	(</a:t>
            </a:r>
            <a:r>
              <a:rPr lang="en-GB" dirty="0" err="1"/>
              <a:t>Chatbots</a:t>
            </a:r>
            <a:r>
              <a:rPr lang="en-GB" dirty="0"/>
              <a:t>)														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			</a:t>
            </a:r>
            <a:r>
              <a:rPr lang="en-GB" dirty="0">
                <a:solidFill>
                  <a:srgbClr val="FF0000"/>
                </a:solidFill>
              </a:rPr>
              <a:t>SHRDLU</a:t>
            </a:r>
            <a:r>
              <a:rPr lang="en-GB" dirty="0"/>
              <a:t> </a:t>
            </a:r>
          </a:p>
          <a:p>
            <a:r>
              <a:rPr lang="en-GB" dirty="0"/>
              <a:t>             			(Artificial Intelligence)					</a:t>
            </a:r>
          </a:p>
          <a:p>
            <a:r>
              <a:rPr lang="en-GB" dirty="0"/>
              <a:t>															</a:t>
            </a:r>
          </a:p>
          <a:p>
            <a:r>
              <a:rPr lang="en-GB" dirty="0">
                <a:solidFill>
                  <a:srgbClr val="FF0000"/>
                </a:solidFill>
              </a:rPr>
              <a:t>									</a:t>
            </a:r>
          </a:p>
          <a:p>
            <a:r>
              <a:rPr lang="en-GB" dirty="0">
                <a:solidFill>
                  <a:srgbClr val="FF0000"/>
                </a:solidFill>
              </a:rPr>
              <a:t>		</a:t>
            </a:r>
            <a:endParaRPr lang="en-GB" dirty="0"/>
          </a:p>
          <a:p>
            <a:r>
              <a:rPr lang="en-GB" dirty="0"/>
              <a:t>					</a:t>
            </a:r>
            <a:r>
              <a:rPr lang="en-GB" dirty="0">
                <a:solidFill>
                  <a:srgbClr val="FF0000"/>
                </a:solidFill>
              </a:rPr>
              <a:t>VODIS, VOYAGER </a:t>
            </a:r>
          </a:p>
          <a:p>
            <a:r>
              <a:rPr lang="en-GB" dirty="0"/>
              <a:t>					(Speech)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															</a:t>
            </a:r>
            <a:r>
              <a:rPr lang="en-GB" dirty="0" err="1">
                <a:solidFill>
                  <a:srgbClr val="FF0000"/>
                </a:solidFill>
              </a:rPr>
              <a:t>Startups</a:t>
            </a:r>
            <a:endParaRPr lang="en-GB" dirty="0">
              <a:solidFill>
                <a:srgbClr val="FF0000"/>
              </a:solidFill>
            </a:endParaRPr>
          </a:p>
          <a:p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41829"/>
          </a:xfrm>
        </p:spPr>
        <p:txBody>
          <a:bodyPr>
            <a:normAutofit/>
          </a:bodyPr>
          <a:lstStyle/>
          <a:p>
            <a:r>
              <a:rPr lang="en-GB" dirty="0"/>
              <a:t>Dialogue Systems: A Brief History</a:t>
            </a:r>
          </a:p>
        </p:txBody>
      </p:sp>
    </p:spTree>
    <p:extLst>
      <p:ext uri="{BB962C8B-B14F-4D97-AF65-F5344CB8AC3E}">
        <p14:creationId xmlns:p14="http://schemas.microsoft.com/office/powerpoint/2010/main" val="29495665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4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2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LP-jurafsky">
  <a:themeElements>
    <a:clrScheme name="NLP Class">
      <a:dk1>
        <a:sysClr val="windowText" lastClr="000000"/>
      </a:dk1>
      <a:lt1>
        <a:sysClr val="window" lastClr="FFFFFF"/>
      </a:lt1>
      <a:dk2>
        <a:srgbClr val="605435"/>
      </a:dk2>
      <a:lt2>
        <a:srgbClr val="E7D19A"/>
      </a:lt2>
      <a:accent1>
        <a:srgbClr val="A4001D"/>
      </a:accent1>
      <a:accent2>
        <a:srgbClr val="2584BB"/>
      </a:accent2>
      <a:accent3>
        <a:srgbClr val="BB57BE"/>
      </a:accent3>
      <a:accent4>
        <a:srgbClr val="177245"/>
      </a:accent4>
      <a:accent5>
        <a:srgbClr val="35ACA2"/>
      </a:accent5>
      <a:accent6>
        <a:srgbClr val="FF8700"/>
      </a:accent6>
      <a:hlink>
        <a:srgbClr val="EF8E1C"/>
      </a:hlink>
      <a:folHlink>
        <a:srgbClr val="FEC60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>
            <a:lumMod val="40000"/>
            <a:lumOff val="60000"/>
          </a:schemeClr>
        </a:solidFill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50021"/>
            </a:gs>
            <a:gs pos="100000">
              <a:schemeClr val="tx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800" dirty="0">
            <a:latin typeface="+mn-lt"/>
          </a:defRPr>
        </a:defPPr>
      </a:lstStyle>
    </a:txDef>
  </a:objectDefaults>
  <a:extraClrSchemeLst>
    <a:extraClrScheme>
      <a:clrScheme name="nlp-lucida-schem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11897</TotalTime>
  <Words>1981</Words>
  <Application>Microsoft Office PowerPoint</Application>
  <PresentationFormat>On-screen Show (4:3)</PresentationFormat>
  <Paragraphs>564</Paragraphs>
  <Slides>65</Slides>
  <Notes>29</Notes>
  <HiddenSlides>0</HiddenSlides>
  <MMClips>4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65</vt:i4>
      </vt:variant>
    </vt:vector>
  </HeadingPairs>
  <TitlesOfParts>
    <vt:vector size="81" baseType="lpstr">
      <vt:lpstr>ＭＳ Ｐゴシック</vt:lpstr>
      <vt:lpstr>Arial</vt:lpstr>
      <vt:lpstr>Arial Black</vt:lpstr>
      <vt:lpstr>Calibri</vt:lpstr>
      <vt:lpstr>Comic Sans MS</vt:lpstr>
      <vt:lpstr>Courier</vt:lpstr>
      <vt:lpstr>Franklin Gothic Book</vt:lpstr>
      <vt:lpstr>Lucida Sans</vt:lpstr>
      <vt:lpstr>Perpetua</vt:lpstr>
      <vt:lpstr>Times</vt:lpstr>
      <vt:lpstr>Times New Roman</vt:lpstr>
      <vt:lpstr>Wingdings</vt:lpstr>
      <vt:lpstr>Wingdings 2</vt:lpstr>
      <vt:lpstr>Yuanti SC</vt:lpstr>
      <vt:lpstr>4_Equity</vt:lpstr>
      <vt:lpstr>NLP-jurafsky</vt:lpstr>
      <vt:lpstr>PowerPoint Presentation</vt:lpstr>
      <vt:lpstr>Conversational Agents   AKA  Dialog Agents</vt:lpstr>
      <vt:lpstr>Two classes of systems</vt:lpstr>
      <vt:lpstr>Spoken Dialogue Systems</vt:lpstr>
      <vt:lpstr>Dialogue Systems: A Brief History</vt:lpstr>
      <vt:lpstr>Dialogue Systems: A Brief History</vt:lpstr>
      <vt:lpstr>Dialogue Systems: A Brief History</vt:lpstr>
      <vt:lpstr>Dialogue Systems: A Brief History</vt:lpstr>
      <vt:lpstr>Dialogue Systems: A Brief History</vt:lpstr>
      <vt:lpstr>Dialogue Systems: A Brief History</vt:lpstr>
      <vt:lpstr>Dialogue Systems: A Brief History</vt:lpstr>
      <vt:lpstr>Spoken Dialogue Systems: Examples</vt:lpstr>
      <vt:lpstr>Are we done yet?</vt:lpstr>
      <vt:lpstr>Typical Architecture</vt:lpstr>
      <vt:lpstr>Typical Architecture</vt:lpstr>
      <vt:lpstr>Typical Architecture</vt:lpstr>
      <vt:lpstr>Typical Architecture</vt:lpstr>
      <vt:lpstr>Typical Architecture</vt:lpstr>
      <vt:lpstr>Challenges</vt:lpstr>
      <vt:lpstr>Statistical Speech Recognition</vt:lpstr>
      <vt:lpstr>Speech Recognition, continued</vt:lpstr>
      <vt:lpstr>Challenges</vt:lpstr>
      <vt:lpstr>Part I:  Chatbots!</vt:lpstr>
      <vt:lpstr>Chatbot Architectures</vt:lpstr>
      <vt:lpstr>Chatbots</vt:lpstr>
      <vt:lpstr>Eliza: Weizenbaum (1966)</vt:lpstr>
      <vt:lpstr>PowerPoint Presentation</vt:lpstr>
      <vt:lpstr>How does it work? Eliza uses this one weird trick</vt:lpstr>
      <vt:lpstr> That trick: be a Rogerian psychologist</vt:lpstr>
      <vt:lpstr> Rogerian psychologist</vt:lpstr>
      <vt:lpstr>Eliza pattern/transform rules</vt:lpstr>
      <vt:lpstr>PowerPoint Presentation</vt:lpstr>
      <vt:lpstr>Keywords are ranked from specific to general</vt:lpstr>
      <vt:lpstr>NONE</vt:lpstr>
      <vt:lpstr>Memory</vt:lpstr>
      <vt:lpstr>Other Eliza stuff</vt:lpstr>
      <vt:lpstr>Some implications</vt:lpstr>
      <vt:lpstr>Woebot</vt:lpstr>
      <vt:lpstr>PowerPoint Presentation</vt:lpstr>
      <vt:lpstr>IR-based chatbots</vt:lpstr>
      <vt:lpstr>A Cleverbot conversation</vt:lpstr>
      <vt:lpstr>Two IR-based chatbot architectures</vt:lpstr>
      <vt:lpstr>IR-based models of chatbots</vt:lpstr>
      <vt:lpstr>Neural chatbots</vt:lpstr>
      <vt:lpstr>Sample neural chatbot output</vt:lpstr>
      <vt:lpstr>Chatbots: pro and con</vt:lpstr>
      <vt:lpstr>II: Frame-based dialog agents</vt:lpstr>
      <vt:lpstr>A travel dialog: Communicator</vt:lpstr>
      <vt:lpstr>Call routing: ATT HMIHY</vt:lpstr>
      <vt:lpstr>A tutorial dialogue: ITSPOKE</vt:lpstr>
      <vt:lpstr>SIRI around 2014</vt:lpstr>
      <vt:lpstr>PowerPoint Presentation</vt:lpstr>
      <vt:lpstr>PowerPoint Presentation</vt:lpstr>
      <vt:lpstr>SIRI in February 2017</vt:lpstr>
      <vt:lpstr>PowerPoint Presentation</vt:lpstr>
      <vt:lpstr>PowerPoint Presentation</vt:lpstr>
      <vt:lpstr>Frame-based dialog agents</vt:lpstr>
      <vt:lpstr>The Frame</vt:lpstr>
      <vt:lpstr>Frame-based dialogue agents</vt:lpstr>
      <vt:lpstr>PowerPoint Presentation</vt:lpstr>
      <vt:lpstr>Slot types can be complex</vt:lpstr>
      <vt:lpstr>Control structure for frame-based dialog</vt:lpstr>
      <vt:lpstr>Finite State Dialog Manager</vt:lpstr>
      <vt:lpstr>Finite-state dialog managers</vt:lpstr>
      <vt:lpstr>Summary</vt:lpstr>
    </vt:vector>
  </TitlesOfParts>
  <Manager/>
  <Company>Stanford University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LSA.303 Introduction to Computational Linguistics</dc:title>
  <dc:subject/>
  <dc:creator>Dan Jurafsky</dc:creator>
  <cp:keywords/>
  <dc:description/>
  <cp:lastModifiedBy>Litman, Diane J</cp:lastModifiedBy>
  <cp:revision>373</cp:revision>
  <dcterms:created xsi:type="dcterms:W3CDTF">2009-02-11T19:56:22Z</dcterms:created>
  <dcterms:modified xsi:type="dcterms:W3CDTF">2019-12-03T19:42:22Z</dcterms:modified>
  <cp:category/>
</cp:coreProperties>
</file>