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5" r:id="rId3"/>
    <p:sldId id="376" r:id="rId4"/>
    <p:sldId id="418" r:id="rId5"/>
    <p:sldId id="380" r:id="rId6"/>
    <p:sldId id="505" r:id="rId7"/>
    <p:sldId id="502" r:id="rId8"/>
    <p:sldId id="503" r:id="rId9"/>
    <p:sldId id="508" r:id="rId10"/>
    <p:sldId id="504" r:id="rId11"/>
    <p:sldId id="506" r:id="rId12"/>
    <p:sldId id="507" r:id="rId13"/>
    <p:sldId id="509" r:id="rId14"/>
    <p:sldId id="382" r:id="rId15"/>
    <p:sldId id="383" r:id="rId16"/>
    <p:sldId id="384" r:id="rId17"/>
    <p:sldId id="513" r:id="rId18"/>
    <p:sldId id="385" r:id="rId19"/>
    <p:sldId id="386" r:id="rId20"/>
    <p:sldId id="388" r:id="rId21"/>
    <p:sldId id="391" r:id="rId22"/>
    <p:sldId id="466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1" r:id="rId32"/>
    <p:sldId id="403" r:id="rId33"/>
    <p:sldId id="404" r:id="rId34"/>
    <p:sldId id="405" r:id="rId35"/>
    <p:sldId id="510" r:id="rId36"/>
    <p:sldId id="514" r:id="rId37"/>
    <p:sldId id="511" r:id="rId38"/>
    <p:sldId id="520" r:id="rId39"/>
    <p:sldId id="512" r:id="rId40"/>
    <p:sldId id="515" r:id="rId41"/>
    <p:sldId id="516" r:id="rId42"/>
    <p:sldId id="518" r:id="rId43"/>
    <p:sldId id="519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7" autoAdjust="0"/>
    <p:restoredTop sz="94747" autoAdjust="0"/>
  </p:normalViewPr>
  <p:slideViewPr>
    <p:cSldViewPr>
      <p:cViewPr varScale="1">
        <p:scale>
          <a:sx n="86" d="100"/>
          <a:sy n="86" d="100"/>
        </p:scale>
        <p:origin x="1600" y="184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12"/>
    </p:cViewPr>
  </p:sorterViewPr>
  <p:notesViewPr>
    <p:cSldViewPr>
      <p:cViewPr varScale="1">
        <p:scale>
          <a:sx n="49" d="100"/>
          <a:sy n="49" d="100"/>
        </p:scale>
        <p:origin x="-201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23E19D-971C-4F44-A6F8-37ACDB0DE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9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A83593-07DA-4D99-BA12-836DDB4D4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FBFF55-3E1C-4DA8-BDCB-4446595A909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7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9BF5AD-0997-482F-B7DC-F5919C64ED2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D55276-F933-44BE-89FB-A7D41F694D4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Here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1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EC6546-22ED-4273-B90F-E2E26EB30E2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36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15A890-6FBB-4C2C-979A-C00935B3445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7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842F34-E66C-4411-87D9-BB79AB257BD4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8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8C36CA-3723-4790-892F-E901260682C7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C5A0C2-4C86-4097-9577-7B7AB58E01D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DC42A-CEE0-44A0-B340-EEE257C7DF3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03CEB1-509E-47DB-950B-73A538E5D2E9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9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2578C-4827-4E37-8E3E-5939A85A2C4A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0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B56BEF-79F1-41C9-AAEB-4072901F0B9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3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0D40E9-33F8-4615-8E47-DBE577D051DC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53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5860FE-DF5C-440D-BA44-8BC90CFFE858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54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1FAAE-87E4-498E-A4FB-6E39F21F53D9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786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034B1-C2C3-41FE-9DD5-21186B7F464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4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B6EE7E-970F-4D77-9C69-3C8C1121379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83593-07DA-4D99-BA12-836DDB4D4F4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94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E826C6-859B-423C-A3B5-FAED7C460FA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7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5FBD65-BA47-4BDE-A819-7037EFA2C31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1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4CCFB1-FEFE-4487-8032-103406AB1D5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6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E0FEB-FB43-4BE8-AB37-18518D4C712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A7522E-699C-49D8-8F25-E701A464367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3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958F-BDB1-4265-84E9-7436411551EF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A984-A5C5-41B0-B79F-4D236A722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0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23A0-90F8-4B70-A440-A9C3D7C8279C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84A-9CEA-477A-932C-AD7F44551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62CC-5564-4F3D-89D2-DC3375A542FD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5CBB-8B8D-43C8-B1DD-9CBAE7F5B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F7A6-A3A2-48F9-8DC5-5401CFD82533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F54D-C6FC-4A73-A25F-C5704B671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4BA5-B3BE-4AB1-AF01-B48D6F320DEB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4D11-25F1-47B9-88FA-AD67AC1DC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7138-0166-4911-B15E-D9860FAE901E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9971-42D0-4780-A8C2-1B92A6572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4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AF82-7B37-4FF5-B8D8-5366F98BD8BB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A64F7-5CEE-4FD8-9440-B9227257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5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45FF-0A6C-4878-806E-67206261BFCA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2C10A-E385-4C85-A93D-D6071EB51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71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37B9-CBB5-417F-BBB9-75C3FFFE6E55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C60B-EE1E-4338-8BD2-62570A588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7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48BD-93FB-4E90-A285-35712D29364A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62C5-30AE-4EEB-B27F-DCE43F3BE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3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66F2-33C3-4CEB-9B1A-2251208A15B1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1958-A61F-4730-82BD-8A985BE49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3523CE1-8428-424C-AAFA-1B8FD4D18F24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CED4FB-94C8-43B5-AE35-5BBDE6ED8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dirty="0" err="1"/>
              <a:t>Coreference</a:t>
            </a:r>
            <a:r>
              <a:rPr lang="en-US" altLang="en-US" sz="4800" dirty="0"/>
              <a:t> Resolution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05263"/>
            <a:ext cx="6400800" cy="1752600"/>
          </a:xfrm>
        </p:spPr>
        <p:txBody>
          <a:bodyPr lIns="45720" rIns="45720"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Chapter 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city council denied the protesters a permit because they feared violence.</a:t>
            </a:r>
          </a:p>
          <a:p>
            <a:r>
              <a:rPr lang="en-US" dirty="0"/>
              <a:t>The city council denied the protesters a permit because they advocated violence.</a:t>
            </a:r>
          </a:p>
        </p:txBody>
      </p:sp>
    </p:spTree>
    <p:extLst>
      <p:ext uri="{BB962C8B-B14F-4D97-AF65-F5344CB8AC3E}">
        <p14:creationId xmlns:p14="http://schemas.microsoft.com/office/powerpoint/2010/main" val="6771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Pronouns that do not refer to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told me I was too ugly for show business, but I didn't believe </a:t>
            </a:r>
            <a:r>
              <a:rPr lang="en-US" b="1" dirty="0"/>
              <a:t>it</a:t>
            </a:r>
            <a:r>
              <a:rPr lang="en-US" dirty="0"/>
              <a:t>.</a:t>
            </a:r>
          </a:p>
          <a:p>
            <a:r>
              <a:rPr lang="en-US" dirty="0"/>
              <a:t>Asha saw </a:t>
            </a:r>
            <a:r>
              <a:rPr lang="en-US" dirty="0" err="1"/>
              <a:t>Babak</a:t>
            </a:r>
            <a:r>
              <a:rPr lang="en-US" dirty="0"/>
              <a:t> get angry, and I saw </a:t>
            </a:r>
            <a:r>
              <a:rPr lang="en-US" b="1" dirty="0"/>
              <a:t>it</a:t>
            </a:r>
            <a:r>
              <a:rPr lang="en-US" dirty="0"/>
              <a:t> too.</a:t>
            </a:r>
          </a:p>
          <a:p>
            <a:r>
              <a:rPr lang="en-US" dirty="0"/>
              <a:t>Asha said she worked in security. </a:t>
            </a:r>
            <a:r>
              <a:rPr lang="en-US" b="1" dirty="0"/>
              <a:t>That</a:t>
            </a:r>
            <a:r>
              <a:rPr lang="en-US" dirty="0"/>
              <a:t>'s one way to put </a:t>
            </a:r>
            <a:r>
              <a:rPr lang="en-US" b="1" dirty="0"/>
              <a:t>it</a:t>
            </a:r>
            <a:r>
              <a:rPr lang="en-US" dirty="0"/>
              <a:t>.</a:t>
            </a:r>
          </a:p>
          <a:p>
            <a:r>
              <a:rPr lang="en-US" dirty="0"/>
              <a:t>Every farmer who owns a donkey beats </a:t>
            </a:r>
            <a:r>
              <a:rPr lang="en-US" b="1" dirty="0"/>
              <a:t>it</a:t>
            </a:r>
            <a:r>
              <a:rPr lang="en-US" dirty="0"/>
              <a:t>.</a:t>
            </a:r>
          </a:p>
          <a:p>
            <a:r>
              <a:rPr lang="en-US" b="1" dirty="0"/>
              <a:t>It</a:t>
            </a:r>
            <a:r>
              <a:rPr lang="en-US" dirty="0"/>
              <a:t>'s too bad we have to work so hard.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6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on heads?</a:t>
            </a:r>
          </a:p>
          <a:p>
            <a:r>
              <a:rPr lang="en-US" dirty="0"/>
              <a:t>[Apple </a:t>
            </a:r>
            <a:r>
              <a:rPr lang="en-US" dirty="0" err="1"/>
              <a:t>Inc</a:t>
            </a:r>
            <a:r>
              <a:rPr lang="en-US" dirty="0"/>
              <a:t> Chief Executive [Tim Cook]] ... [Cook] is on his first trip ...</a:t>
            </a:r>
          </a:p>
        </p:txBody>
      </p:sp>
    </p:spTree>
    <p:extLst>
      <p:ext uri="{BB962C8B-B14F-4D97-AF65-F5344CB8AC3E}">
        <p14:creationId xmlns:p14="http://schemas.microsoft.com/office/powerpoint/2010/main" val="7044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Apple </a:t>
            </a:r>
            <a:r>
              <a:rPr lang="en-US" dirty="0" err="1"/>
              <a:t>Inc</a:t>
            </a:r>
            <a:r>
              <a:rPr lang="en-US" dirty="0"/>
              <a:t> Chief Executive Tim Cook has jetted into China for talks with government officials as he seeks to clear up a pile of problems in the firm's biggest growth market... Cook is on his first trip to the country since taking over...</a:t>
            </a:r>
          </a:p>
          <a:p>
            <a:r>
              <a:rPr lang="en-US" i="1" dirty="0"/>
              <a:t>Talks, the firm, the firm's biggest growth market, the country</a:t>
            </a:r>
            <a:endParaRPr lang="en-US" dirty="0"/>
          </a:p>
          <a:p>
            <a:r>
              <a:rPr lang="en-US" dirty="0"/>
              <a:t>These seem to require world knowledge to address.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8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 Resolution: Vocabulary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Process of associating </a:t>
            </a:r>
            <a:r>
              <a:rPr lang="en-US" altLang="en-US" dirty="0">
                <a:solidFill>
                  <a:srgbClr val="0070C0"/>
                </a:solidFill>
              </a:rPr>
              <a:t>Bloomberg/he/his</a:t>
            </a:r>
            <a:r>
              <a:rPr lang="en-US" altLang="en-US" dirty="0"/>
              <a:t>  with particular person and </a:t>
            </a:r>
            <a:r>
              <a:rPr lang="en-US" altLang="en-US" dirty="0">
                <a:solidFill>
                  <a:srgbClr val="0070C0"/>
                </a:solidFill>
              </a:rPr>
              <a:t>big budget problem/it</a:t>
            </a:r>
            <a:r>
              <a:rPr lang="en-US" altLang="en-US" dirty="0"/>
              <a:t> with a concept</a:t>
            </a:r>
            <a:endParaRPr lang="en-US" altLang="en-US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</a:rPr>
              <a:t>Guiliani</a:t>
            </a:r>
            <a:r>
              <a:rPr lang="en-US" altLang="en-US" dirty="0">
                <a:solidFill>
                  <a:srgbClr val="0070C0"/>
                </a:solidFill>
              </a:rPr>
              <a:t> left </a:t>
            </a:r>
            <a:r>
              <a:rPr lang="en-US" altLang="en-US" b="1" dirty="0">
                <a:solidFill>
                  <a:srgbClr val="0070C0"/>
                </a:solidFill>
              </a:rPr>
              <a:t>Bloomberg</a:t>
            </a:r>
            <a:r>
              <a:rPr lang="en-US" altLang="en-US" dirty="0">
                <a:solidFill>
                  <a:srgbClr val="0070C0"/>
                </a:solidFill>
              </a:rPr>
              <a:t> as mayor of a city with </a:t>
            </a:r>
            <a:r>
              <a:rPr lang="en-US" altLang="en-US" b="1" dirty="0">
                <a:solidFill>
                  <a:srgbClr val="0070C0"/>
                </a:solidFill>
              </a:rPr>
              <a:t>a big budget problem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i="1" dirty="0">
                <a:solidFill>
                  <a:schemeClr val="accent2"/>
                </a:solidFill>
              </a:rPr>
              <a:t>It</a:t>
            </a:r>
            <a:r>
              <a:rPr lang="en-US" altLang="en-US" dirty="0">
                <a:solidFill>
                  <a:srgbClr val="0070C0"/>
                </a:solidFill>
              </a:rPr>
              <a:t>’s unclear how </a:t>
            </a:r>
            <a:r>
              <a:rPr lang="en-US" altLang="en-US" i="1" dirty="0">
                <a:solidFill>
                  <a:schemeClr val="accent2"/>
                </a:solidFill>
              </a:rPr>
              <a:t>he</a:t>
            </a:r>
            <a:r>
              <a:rPr lang="en-US" altLang="en-US" dirty="0">
                <a:solidFill>
                  <a:srgbClr val="0070C0"/>
                </a:solidFill>
              </a:rPr>
              <a:t>’ll be able to handle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it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during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his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term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Referring </a:t>
            </a:r>
            <a:r>
              <a:rPr lang="en-US" altLang="en-US" dirty="0" err="1"/>
              <a:t>exprs</a:t>
            </a:r>
            <a:r>
              <a:rPr lang="en-US" altLang="en-US" dirty="0"/>
              <a:t>./mentions: </a:t>
            </a:r>
            <a:r>
              <a:rPr lang="en-US" altLang="en-US" dirty="0" err="1">
                <a:solidFill>
                  <a:srgbClr val="0070C0"/>
                </a:solidFill>
              </a:rPr>
              <a:t>Guilani</a:t>
            </a:r>
            <a:r>
              <a:rPr lang="en-US" altLang="en-US" dirty="0">
                <a:solidFill>
                  <a:srgbClr val="0070C0"/>
                </a:solidFill>
              </a:rPr>
              <a:t>, Bloomberg, a big budget problem, he, it, his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Presentational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it</a:t>
            </a:r>
            <a:r>
              <a:rPr lang="en-US" altLang="en-US" dirty="0">
                <a:solidFill>
                  <a:schemeClr val="hlink"/>
                </a:solidFill>
              </a:rPr>
              <a:t>: </a:t>
            </a:r>
            <a:r>
              <a:rPr lang="en-US" altLang="en-US" dirty="0"/>
              <a:t>non-referential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Referents: the </a:t>
            </a:r>
            <a:r>
              <a:rPr lang="en-US" altLang="en-US" dirty="0">
                <a:solidFill>
                  <a:srgbClr val="0070C0"/>
                </a:solidFill>
              </a:rPr>
              <a:t>person named </a:t>
            </a:r>
            <a:r>
              <a:rPr lang="en-US" altLang="en-US" dirty="0" err="1">
                <a:solidFill>
                  <a:srgbClr val="0070C0"/>
                </a:solidFill>
              </a:rPr>
              <a:t>Guiliani</a:t>
            </a:r>
            <a:r>
              <a:rPr lang="en-US" altLang="en-US" dirty="0"/>
              <a:t>, the concept of a </a:t>
            </a:r>
            <a:r>
              <a:rPr lang="en-US" altLang="en-US" dirty="0">
                <a:solidFill>
                  <a:srgbClr val="0070C0"/>
                </a:solidFill>
              </a:rPr>
              <a:t>big budget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Co-referring</a:t>
            </a:r>
            <a:r>
              <a:rPr lang="en-US" altLang="en-US" dirty="0"/>
              <a:t> referring expressions: </a:t>
            </a:r>
            <a:r>
              <a:rPr lang="en-US" altLang="en-US" dirty="0">
                <a:solidFill>
                  <a:srgbClr val="0070C0"/>
                </a:solidFill>
              </a:rPr>
              <a:t>Bloomberg, he, his</a:t>
            </a:r>
          </a:p>
          <a:p>
            <a:pPr eaLnBrk="1" hangingPunct="1"/>
            <a:r>
              <a:rPr lang="en-US" altLang="en-US" dirty="0"/>
              <a:t>Antecedent: </a:t>
            </a:r>
            <a:r>
              <a:rPr lang="en-US" altLang="en-US" dirty="0">
                <a:solidFill>
                  <a:srgbClr val="0070C0"/>
                </a:solidFill>
              </a:rPr>
              <a:t>Bloomberg</a:t>
            </a:r>
          </a:p>
          <a:p>
            <a:pPr eaLnBrk="1" hangingPunct="1"/>
            <a:r>
              <a:rPr lang="en-US" altLang="en-US" dirty="0"/>
              <a:t>Anaphors: </a:t>
            </a:r>
            <a:r>
              <a:rPr lang="en-US" altLang="en-US" dirty="0">
                <a:solidFill>
                  <a:srgbClr val="0070C0"/>
                </a:solidFill>
              </a:rPr>
              <a:t>he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70C0"/>
                </a:solidFill>
              </a:rPr>
              <a:t>his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Discourse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Needed to model reference because referring expressions (e.g.  </a:t>
            </a:r>
            <a:r>
              <a:rPr lang="en-US" altLang="en-US">
                <a:solidFill>
                  <a:srgbClr val="0070C0"/>
                </a:solidFill>
              </a:rPr>
              <a:t>Guiliani, Bloomberg, he, it, budget problem</a:t>
            </a:r>
            <a:r>
              <a:rPr lang="en-US" altLang="en-US"/>
              <a:t>) encode information about beliefs about the referent</a:t>
            </a:r>
          </a:p>
          <a:p>
            <a:pPr eaLnBrk="1" hangingPunct="1"/>
            <a:r>
              <a:rPr lang="en-US" altLang="en-US"/>
              <a:t>When a referent is first mentioned in a discourse, a representation is evoked in the model</a:t>
            </a:r>
          </a:p>
          <a:p>
            <a:pPr lvl="1" eaLnBrk="1" hangingPunct="1"/>
            <a:r>
              <a:rPr lang="en-US" altLang="en-US"/>
              <a:t>Information predicated of it is stored also in the model</a:t>
            </a:r>
          </a:p>
          <a:p>
            <a:pPr lvl="1" eaLnBrk="1" hangingPunct="1"/>
            <a:r>
              <a:rPr lang="en-US" altLang="en-US"/>
              <a:t>On subsequent mention, it is accessed from the model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1940-4A15-3848-B27C-5AA074B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4F897B-7B94-304F-A877-7D5432A32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" y="2133600"/>
            <a:ext cx="9138095" cy="34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Referring Expressions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Entities, concepts, places, propositions, events, ...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According to John, Bob bought Sue an Integra, and Sue bought Fred a Legend.</a:t>
            </a:r>
          </a:p>
          <a:p>
            <a:pPr lvl="1" eaLnBrk="1" hangingPunct="1"/>
            <a:r>
              <a:rPr lang="en-US" altLang="en-US"/>
              <a:t>But </a:t>
            </a:r>
            <a:r>
              <a:rPr lang="en-US" altLang="en-US">
                <a:solidFill>
                  <a:srgbClr val="C00000"/>
                </a:solidFill>
              </a:rPr>
              <a:t>that</a:t>
            </a:r>
            <a:r>
              <a:rPr lang="en-US" altLang="en-US"/>
              <a:t> turned out to be a lie.  (a speech act)</a:t>
            </a:r>
          </a:p>
          <a:p>
            <a:pPr lvl="1" eaLnBrk="1" hangingPunct="1"/>
            <a:r>
              <a:rPr lang="en-US" altLang="en-US"/>
              <a:t>But </a:t>
            </a:r>
            <a:r>
              <a:rPr lang="en-US" altLang="en-US">
                <a:solidFill>
                  <a:srgbClr val="C00000"/>
                </a:solidFill>
              </a:rPr>
              <a:t>that </a:t>
            </a:r>
            <a:r>
              <a:rPr lang="en-US" altLang="en-US"/>
              <a:t>was false. (proposition)</a:t>
            </a:r>
          </a:p>
          <a:p>
            <a:pPr lvl="1" eaLnBrk="1" hangingPunct="1"/>
            <a:r>
              <a:rPr lang="en-US" altLang="en-US">
                <a:solidFill>
                  <a:srgbClr val="C00000"/>
                </a:solidFill>
              </a:rPr>
              <a:t>That</a:t>
            </a:r>
            <a:r>
              <a:rPr lang="en-US" altLang="en-US"/>
              <a:t> struck me as a funny way to describe the situation. (manner of description)</a:t>
            </a:r>
          </a:p>
          <a:p>
            <a:pPr lvl="1" eaLnBrk="1" hangingPunct="1"/>
            <a:r>
              <a:rPr lang="en-US" altLang="en-US">
                <a:solidFill>
                  <a:srgbClr val="C00000"/>
                </a:solidFill>
              </a:rPr>
              <a:t>That </a:t>
            </a:r>
            <a:r>
              <a:rPr lang="en-US" altLang="en-US"/>
              <a:t>caused Sue to become rather poor. (event)</a:t>
            </a:r>
          </a:p>
          <a:p>
            <a:pPr lvl="1" eaLnBrk="1" hangingPunct="1"/>
            <a:r>
              <a:rPr lang="en-US" altLang="en-US">
                <a:solidFill>
                  <a:srgbClr val="C00000"/>
                </a:solidFill>
              </a:rPr>
              <a:t>That</a:t>
            </a:r>
            <a:r>
              <a:rPr lang="en-US" altLang="en-US"/>
              <a:t> caused them both to become rather poor. (combination of multiple events)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 Phenomena: </a:t>
            </a:r>
            <a:br>
              <a:rPr lang="en-US" altLang="en-US"/>
            </a:br>
            <a:r>
              <a:rPr lang="en-US" altLang="en-US"/>
              <a:t>5 Types of Referring Expressions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dirty="0"/>
              <a:t>Indefinite NPs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A homeless man hit up Bloomberg for a dollar.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Some homeless guy hit up Bloomberg for a dollar.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This homeless man hit up Bloomberg for a dollar.</a:t>
            </a:r>
          </a:p>
          <a:p>
            <a:pPr marL="533400" indent="-533400" eaLnBrk="1" hangingPunct="1"/>
            <a:r>
              <a:rPr lang="en-US" altLang="en-US" dirty="0"/>
              <a:t>Definite NPs 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The poor fellow only got a lecture.</a:t>
            </a:r>
          </a:p>
          <a:p>
            <a:pPr marL="533400" indent="-533400" eaLnBrk="1" hangingPunct="1"/>
            <a:r>
              <a:rPr lang="en-US" altLang="en-US" dirty="0"/>
              <a:t>Demonstratives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This homeless man got a lecture but that one got carted off to jail.</a:t>
            </a:r>
          </a:p>
          <a:p>
            <a:pPr marL="533400" indent="-533400" eaLnBrk="1" hangingPunct="1"/>
            <a:r>
              <a:rPr lang="en-US" altLang="en-US" dirty="0"/>
              <a:t>Names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Prof. </a:t>
            </a:r>
            <a:r>
              <a:rPr lang="en-US" altLang="en-US" dirty="0" err="1">
                <a:solidFill>
                  <a:srgbClr val="0070C0"/>
                </a:solidFill>
              </a:rPr>
              <a:t>Litman</a:t>
            </a:r>
            <a:r>
              <a:rPr lang="en-US" altLang="en-US" dirty="0">
                <a:solidFill>
                  <a:srgbClr val="0070C0"/>
                </a:solidFill>
              </a:rPr>
              <a:t> teaches on Tuesday.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this text coherent?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“Consider, for example, the difference between passages (18.71) and (18.72). Almost certainly not. The reason is that these utterances, when juxtaposed, will not exhibit coherence. Do you have a discourse? Assume that you have collected an arbitrary set of well-formed and independently interpretable utterances, for instance, by randomly selecting one sentence from each of the previous chapters of this book.” 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Pronouns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 large tiger </a:t>
            </a:r>
            <a:r>
              <a:rPr lang="en-US" altLang="en-US" dirty="0">
                <a:solidFill>
                  <a:srgbClr val="0070C0"/>
                </a:solidFill>
              </a:rPr>
              <a:t>escaped from </a:t>
            </a:r>
            <a:r>
              <a:rPr lang="en-US" altLang="en-US" dirty="0">
                <a:solidFill>
                  <a:srgbClr val="FF0000"/>
                </a:solidFill>
              </a:rPr>
              <a:t>the Central Park zoo </a:t>
            </a:r>
            <a:r>
              <a:rPr lang="en-US" altLang="en-US" dirty="0">
                <a:solidFill>
                  <a:srgbClr val="0070C0"/>
                </a:solidFill>
              </a:rPr>
              <a:t>chasing </a:t>
            </a:r>
            <a:r>
              <a:rPr lang="en-US" altLang="en-US" dirty="0">
                <a:solidFill>
                  <a:srgbClr val="FF0000"/>
                </a:solidFill>
              </a:rPr>
              <a:t>a tiny sparrow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FF0000"/>
                </a:solidFill>
              </a:rPr>
              <a:t>It</a:t>
            </a:r>
            <a:r>
              <a:rPr lang="en-US" altLang="en-US" dirty="0">
                <a:solidFill>
                  <a:srgbClr val="0070C0"/>
                </a:solidFill>
              </a:rPr>
              <a:t> was recaptured by a brave policeman.</a:t>
            </a:r>
          </a:p>
          <a:p>
            <a:pPr lvl="1" eaLnBrk="1" hangingPunct="1"/>
            <a:r>
              <a:rPr lang="en-US" altLang="en-US" dirty="0"/>
              <a:t>Referents of pronouns usually require some degree of </a:t>
            </a:r>
            <a:r>
              <a:rPr lang="en-US" altLang="en-US" dirty="0">
                <a:solidFill>
                  <a:schemeClr val="accent2"/>
                </a:solidFill>
              </a:rPr>
              <a:t>salience</a:t>
            </a:r>
            <a:r>
              <a:rPr lang="en-US" altLang="en-US" dirty="0"/>
              <a:t> in the discourse (as opposed to definite and indefinite NPs, e.g.)</a:t>
            </a:r>
          </a:p>
          <a:p>
            <a:pPr lvl="1" eaLnBrk="1" hangingPunct="1"/>
            <a:r>
              <a:rPr lang="en-US" altLang="en-US" dirty="0"/>
              <a:t>How do items become </a:t>
            </a:r>
            <a:r>
              <a:rPr lang="en-US" altLang="en-US" b="1" i="1" dirty="0">
                <a:solidFill>
                  <a:srgbClr val="6600FF"/>
                </a:solidFill>
              </a:rPr>
              <a:t>salient</a:t>
            </a:r>
            <a:r>
              <a:rPr lang="en-US" altLang="en-US" dirty="0"/>
              <a:t> in discourse?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Salience vs. Recency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E: So you have the engine assembly finished.  Now attach </a:t>
            </a:r>
            <a:r>
              <a:rPr lang="en-US" altLang="en-US">
                <a:solidFill>
                  <a:schemeClr val="accent2"/>
                </a:solidFill>
              </a:rPr>
              <a:t>the rope</a:t>
            </a:r>
            <a:r>
              <a:rPr lang="en-US" altLang="en-US"/>
              <a:t>. </a:t>
            </a:r>
            <a:r>
              <a:rPr lang="en-US" altLang="en-US">
                <a:solidFill>
                  <a:srgbClr val="0070C0"/>
                </a:solidFill>
              </a:rPr>
              <a:t>By the way, did you buy </a:t>
            </a:r>
            <a:r>
              <a:rPr lang="en-US" altLang="en-US">
                <a:solidFill>
                  <a:schemeClr val="accent2"/>
                </a:solidFill>
              </a:rPr>
              <a:t>the gas can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today?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A: Yes. 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E: Did </a:t>
            </a:r>
            <a:r>
              <a:rPr lang="en-US" altLang="en-US">
                <a:solidFill>
                  <a:schemeClr val="accent2"/>
                </a:solidFill>
              </a:rPr>
              <a:t>it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cost much?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A: No.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E:  OK, good.  </a:t>
            </a:r>
            <a:r>
              <a:rPr lang="en-US" altLang="en-US"/>
              <a:t>Have you got </a:t>
            </a:r>
            <a:r>
              <a:rPr lang="en-US" altLang="en-US">
                <a:solidFill>
                  <a:schemeClr val="accent2"/>
                </a:solidFill>
              </a:rPr>
              <a:t>it</a:t>
            </a:r>
            <a:r>
              <a:rPr lang="en-US" altLang="en-US"/>
              <a:t> attached yet?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Phenomena: Information Status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Giveness hierarchy / accessibility scales …</a:t>
            </a:r>
          </a:p>
          <a:p>
            <a:r>
              <a:rPr lang="en-US" altLang="en-US"/>
              <a:t>But complications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Inferables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I almost bought an Acura Integra today, but </a:t>
            </a:r>
            <a:r>
              <a:rPr lang="en-US" altLang="en-US" dirty="0">
                <a:solidFill>
                  <a:schemeClr val="accent2"/>
                </a:solidFill>
              </a:rPr>
              <a:t>a door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had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a dent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and </a:t>
            </a:r>
            <a:r>
              <a:rPr lang="en-US" altLang="en-US" dirty="0">
                <a:solidFill>
                  <a:schemeClr val="accent2"/>
                </a:solidFill>
              </a:rPr>
              <a:t>the engine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seemed noisy.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Mix the flour, butter, and water. Knead </a:t>
            </a:r>
            <a:r>
              <a:rPr lang="en-US" altLang="en-US" dirty="0">
                <a:solidFill>
                  <a:schemeClr val="accent2"/>
                </a:solidFill>
              </a:rPr>
              <a:t>the dough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until smooth and shiny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Discontinuous Sets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Entities </a:t>
            </a:r>
            <a:r>
              <a:rPr lang="en-US" altLang="en-US">
                <a:solidFill>
                  <a:schemeClr val="accent2"/>
                </a:solidFill>
              </a:rPr>
              <a:t>evoked</a:t>
            </a:r>
            <a:r>
              <a:rPr lang="en-US" altLang="en-US"/>
              <a:t> together but mentioned in different sentence or phrases</a:t>
            </a:r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John has a St. Bernard and Mary has a Yorkie.  </a:t>
            </a:r>
            <a:r>
              <a:rPr lang="en-US" altLang="en-US">
                <a:solidFill>
                  <a:schemeClr val="accent2"/>
                </a:solidFill>
              </a:rPr>
              <a:t>They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arouse some comment when </a:t>
            </a:r>
            <a:r>
              <a:rPr lang="en-US" altLang="en-US">
                <a:solidFill>
                  <a:schemeClr val="accent2"/>
                </a:solidFill>
              </a:rPr>
              <a:t>they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walk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them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in the park.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I saw two Corgis and their seven puppies today.  </a:t>
            </a:r>
            <a:r>
              <a:rPr lang="en-US" altLang="en-US">
                <a:solidFill>
                  <a:schemeClr val="accent2"/>
                </a:solidFill>
              </a:rPr>
              <a:t>They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0070C0"/>
                </a:solidFill>
              </a:rPr>
              <a:t>are the funniest dogs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Constraints on Pronominal Reference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Number agreement 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John’s parents like opera.  John hates it/John hates them.</a:t>
            </a:r>
          </a:p>
          <a:p>
            <a:pPr eaLnBrk="1" hangingPunct="1"/>
            <a:r>
              <a:rPr lang="en-US" altLang="en-US" dirty="0"/>
              <a:t>Person agreement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George and Edward brought bread. 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They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shared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it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/>
              <a:t>Gender agreement  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has a Porsche. </a:t>
            </a:r>
            <a:r>
              <a:rPr lang="en-US" altLang="en-US" dirty="0">
                <a:solidFill>
                  <a:srgbClr val="C00000"/>
                </a:solidFill>
              </a:rPr>
              <a:t>He/it/she </a:t>
            </a:r>
            <a:r>
              <a:rPr lang="en-US" altLang="en-US" dirty="0">
                <a:solidFill>
                  <a:srgbClr val="0070C0"/>
                </a:solidFill>
              </a:rPr>
              <a:t>is attractive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Syntactic constraints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	John bought himself a new Volvo. (himself = John)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bought him a new Volvo (him = not John).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Preferences in Pronoun Interpretation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Recency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bought </a:t>
            </a:r>
            <a:r>
              <a:rPr lang="en-US" altLang="en-US" dirty="0">
                <a:solidFill>
                  <a:schemeClr val="accent2"/>
                </a:solidFill>
              </a:rPr>
              <a:t>a new boat</a:t>
            </a:r>
            <a:r>
              <a:rPr lang="en-US" altLang="en-US" dirty="0">
                <a:solidFill>
                  <a:schemeClr val="hlink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</a:rPr>
              <a:t>Bill bought </a:t>
            </a:r>
            <a:r>
              <a:rPr lang="en-US" altLang="en-US" dirty="0">
                <a:solidFill>
                  <a:schemeClr val="accent2"/>
                </a:solidFill>
              </a:rPr>
              <a:t>a bigger one</a:t>
            </a:r>
            <a:r>
              <a:rPr lang="en-US" altLang="en-US" dirty="0">
                <a:solidFill>
                  <a:schemeClr val="hlink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</a:rPr>
              <a:t>Mary likes to sail </a:t>
            </a:r>
            <a:r>
              <a:rPr lang="en-US" altLang="en-US" dirty="0">
                <a:solidFill>
                  <a:schemeClr val="accent2"/>
                </a:solidFill>
              </a:rPr>
              <a:t>it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  <a:endParaRPr lang="en-US" altLang="en-US" dirty="0"/>
          </a:p>
          <a:p>
            <a:pPr eaLnBrk="1" hangingPunct="1"/>
            <a:r>
              <a:rPr lang="en-US" altLang="en-US" dirty="0"/>
              <a:t>But…grammatical role raises its ugly head…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went to the Acura dealership with Bill</a:t>
            </a:r>
            <a:r>
              <a:rPr lang="en-US" altLang="en-US" dirty="0">
                <a:solidFill>
                  <a:schemeClr val="hlink"/>
                </a:solidFill>
              </a:rPr>
              <a:t>.  </a:t>
            </a:r>
            <a:r>
              <a:rPr lang="en-US" altLang="en-US" dirty="0">
                <a:solidFill>
                  <a:schemeClr val="accent2"/>
                </a:solidFill>
              </a:rPr>
              <a:t>He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bought an Integra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And so does…repeated mention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John needed a car to go to </a:t>
            </a:r>
            <a:r>
              <a:rPr lang="en-US" altLang="en-US" sz="2400" dirty="0">
                <a:solidFill>
                  <a:schemeClr val="accent2"/>
                </a:solidFill>
              </a:rPr>
              <a:t>his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new job. </a:t>
            </a:r>
            <a:r>
              <a:rPr lang="en-US" altLang="en-US" sz="2400" dirty="0">
                <a:solidFill>
                  <a:schemeClr val="accent2"/>
                </a:solidFill>
              </a:rPr>
              <a:t>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decided that </a:t>
            </a:r>
            <a:r>
              <a:rPr lang="en-US" altLang="en-US" sz="2400" dirty="0">
                <a:solidFill>
                  <a:schemeClr val="accent2"/>
                </a:solidFill>
              </a:rPr>
              <a:t>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wanted something sporty.  Bill went to the dealership with </a:t>
            </a:r>
            <a:r>
              <a:rPr lang="en-US" altLang="en-US" sz="2400" dirty="0">
                <a:solidFill>
                  <a:schemeClr val="accent2"/>
                </a:solidFill>
              </a:rPr>
              <a:t>him</a:t>
            </a:r>
            <a:r>
              <a:rPr lang="en-US" altLang="en-US" sz="2400" dirty="0">
                <a:solidFill>
                  <a:schemeClr val="hlink"/>
                </a:solidFill>
              </a:rPr>
              <a:t>.  </a:t>
            </a:r>
            <a:r>
              <a:rPr lang="en-US" altLang="en-US" sz="2400" dirty="0">
                <a:solidFill>
                  <a:schemeClr val="accent2"/>
                </a:solidFill>
              </a:rPr>
              <a:t>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bought a Miata.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Who bought the Miata?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What about grammatical role preference?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Parallel constructions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Saturday, Mary went with Sue to the farmer’s market.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Sally went with </a:t>
            </a:r>
            <a:r>
              <a:rPr lang="en-US" altLang="en-US" sz="2400" dirty="0">
                <a:solidFill>
                  <a:schemeClr val="accent2"/>
                </a:solidFill>
              </a:rPr>
              <a:t>her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to the bookstore.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Sunday, Mary went with Sue to the mall.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Sally told </a:t>
            </a:r>
            <a:r>
              <a:rPr lang="en-US" altLang="en-US" sz="2400" dirty="0">
                <a:solidFill>
                  <a:schemeClr val="accent2"/>
                </a:solidFill>
              </a:rPr>
              <a:t>her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she should get over </a:t>
            </a:r>
            <a:r>
              <a:rPr lang="en-US" altLang="en-US" sz="2400" dirty="0">
                <a:solidFill>
                  <a:schemeClr val="accent2"/>
                </a:solidFill>
              </a:rPr>
              <a:t>her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shopping obsession.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Selectional</a:t>
            </a:r>
            <a:r>
              <a:rPr lang="en-US" altLang="en-US" sz="2400" dirty="0"/>
              <a:t> restriction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John left his plane in the hangar.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He had flown it from Memphis this morning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Or, this?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“Assume that you have collected an arbitrary set of well-formed and independently interpretable utterances, for instance, by randomly selecting one sentence from each of the previous chapters of this book. Do you have a discourse? Almost certainly not. The reason is that these utterances, when juxtaposed, will not exhibit coherence. Consider, for example, the difference between passages (18.71) and (18.72).”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/>
              <a:t>Verb semantics/thematic roles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telephoned Bill.  </a:t>
            </a:r>
            <a:r>
              <a:rPr lang="en-US" altLang="en-US" dirty="0">
                <a:solidFill>
                  <a:schemeClr val="accent2"/>
                </a:solidFill>
              </a:rPr>
              <a:t>He</a:t>
            </a:r>
            <a:r>
              <a:rPr lang="en-US" altLang="en-US" dirty="0">
                <a:solidFill>
                  <a:srgbClr val="0070C0"/>
                </a:solidFill>
              </a:rPr>
              <a:t>’d lost the directions to </a:t>
            </a:r>
            <a:r>
              <a:rPr lang="en-US" altLang="en-US" dirty="0">
                <a:solidFill>
                  <a:schemeClr val="accent2"/>
                </a:solidFill>
              </a:rPr>
              <a:t>his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house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John criticized Bill.  </a:t>
            </a:r>
            <a:r>
              <a:rPr lang="en-US" altLang="en-US" dirty="0">
                <a:solidFill>
                  <a:schemeClr val="accent2"/>
                </a:solidFill>
              </a:rPr>
              <a:t>He</a:t>
            </a:r>
            <a:r>
              <a:rPr lang="en-US" altLang="en-US" dirty="0">
                <a:solidFill>
                  <a:srgbClr val="0070C0"/>
                </a:solidFill>
              </a:rPr>
              <a:t>’d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lost the directions to </a:t>
            </a:r>
            <a:r>
              <a:rPr lang="en-US" altLang="en-US" dirty="0">
                <a:solidFill>
                  <a:schemeClr val="accent2"/>
                </a:solidFill>
              </a:rPr>
              <a:t>his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house.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Summary: What Affects Reference Resolution?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Lexical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Reference type: </a:t>
            </a:r>
            <a:r>
              <a:rPr lang="en-US" altLang="en-US" sz="2000" dirty="0" err="1"/>
              <a:t>Inferrability</a:t>
            </a:r>
            <a:r>
              <a:rPr lang="en-US" altLang="en-US" sz="2000" dirty="0"/>
              <a:t>, discontinuous set, generics, one anaphora, pronouns,…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Discourse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Recency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Focus/topic structure, digression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Repeated mention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Syntactic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Agreement: gender, number, person,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Parallel 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Grammatical role</a:t>
            </a:r>
          </a:p>
          <a:p>
            <a:pPr eaLnBrk="1" hangingPunct="1"/>
            <a:r>
              <a:rPr lang="en-US" altLang="en-US" sz="2000" dirty="0"/>
              <a:t>Semantic/lexical factors</a:t>
            </a:r>
          </a:p>
          <a:p>
            <a:pPr lvl="1" eaLnBrk="1" hangingPunct="1"/>
            <a:r>
              <a:rPr lang="en-US" altLang="en-US" sz="2000" dirty="0" err="1"/>
              <a:t>Selectional</a:t>
            </a:r>
            <a:r>
              <a:rPr lang="en-US" altLang="en-US" sz="2000" dirty="0"/>
              <a:t> restrictions</a:t>
            </a:r>
          </a:p>
          <a:p>
            <a:pPr lvl="1" eaLnBrk="1" hangingPunct="1"/>
            <a:r>
              <a:rPr lang="en-US" altLang="en-US" sz="2000" dirty="0"/>
              <a:t>Verb semantics, thematic role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 Resolution Algorithms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these types of features, can we construct an algorithm that will apply them such that we can identify the correct referents of anaphors and other referring expressions?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 Resolution Task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in a text all the referring expressions that have one and the same denotation</a:t>
            </a:r>
          </a:p>
          <a:p>
            <a:pPr lvl="1" eaLnBrk="1" hangingPunct="1"/>
            <a:r>
              <a:rPr lang="en-US" altLang="en-US"/>
              <a:t>Pronominal anaphora resolution</a:t>
            </a:r>
          </a:p>
          <a:p>
            <a:pPr lvl="1" eaLnBrk="1" hangingPunct="1"/>
            <a:r>
              <a:rPr lang="en-US" altLang="en-US"/>
              <a:t>Anaphora resolution between named entities</a:t>
            </a:r>
          </a:p>
          <a:p>
            <a:pPr lvl="1" eaLnBrk="1" hangingPunct="1"/>
            <a:r>
              <a:rPr lang="en-US" altLang="en-US"/>
              <a:t>Full noun phrase anaphora resolution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Issues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Which constraints/features can/should we make use of?</a:t>
            </a:r>
          </a:p>
          <a:p>
            <a:pPr eaLnBrk="1" hangingPunct="1"/>
            <a:r>
              <a:rPr lang="en-US" altLang="en-US"/>
              <a:t>How should we order them?  I.e. which override which?</a:t>
            </a:r>
          </a:p>
          <a:p>
            <a:pPr eaLnBrk="1" hangingPunct="1"/>
            <a:r>
              <a:rPr lang="en-US" altLang="en-US"/>
              <a:t>What should be stored in our discourse model?  I.e., what types of information do we need to keep track of?</a:t>
            </a:r>
          </a:p>
          <a:p>
            <a:pPr eaLnBrk="1" hangingPunct="1"/>
            <a:r>
              <a:rPr lang="en-US" altLang="en-US"/>
              <a:t>How to evaluate?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7EB7-39A5-8B42-9CA5-D6B1B5A3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Coreference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17DC-13CA-FC43-9971-6BD7E9EC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text</a:t>
            </a:r>
          </a:p>
          <a:p>
            <a:r>
              <a:rPr lang="en-US" dirty="0"/>
              <a:t>Output: all entities (via mention detection) and the coreference links between them (create clusters)</a:t>
            </a:r>
          </a:p>
        </p:txBody>
      </p:sp>
    </p:spTree>
    <p:extLst>
      <p:ext uri="{BB962C8B-B14F-4D97-AF65-F5344CB8AC3E}">
        <p14:creationId xmlns:p14="http://schemas.microsoft.com/office/powerpoint/2010/main" val="406176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B792-5CF7-0745-A8BD-B960D85B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F2A2AC-81A0-3647-9F47-6E00A3F89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3382"/>
            <a:ext cx="9067800" cy="136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6AA7E-E650-7B49-9A93-3EF8141F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8328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7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A7B7-1AD9-AC43-88A1-4B38A6F8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A41C-3CE7-C04E-944E-AC2F15F4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Finding the spans of text</a:t>
            </a:r>
          </a:p>
          <a:p>
            <a:r>
              <a:rPr lang="en-US" dirty="0"/>
              <a:t>Usually liberal (focus on recall), e.g.,</a:t>
            </a:r>
          </a:p>
          <a:p>
            <a:pPr lvl="1"/>
            <a:r>
              <a:rPr lang="en-US" dirty="0"/>
              <a:t>run parser and NER and return all spans that are NPs, possessive pronouns, or named entity</a:t>
            </a:r>
          </a:p>
          <a:p>
            <a:pPr lvl="1"/>
            <a:r>
              <a:rPr lang="en-US" dirty="0"/>
              <a:t>Or, N-grams up to some value of N</a:t>
            </a:r>
          </a:p>
          <a:p>
            <a:r>
              <a:rPr lang="en-US" dirty="0"/>
              <a:t>Followed by filtering, e.g., </a:t>
            </a:r>
          </a:p>
          <a:p>
            <a:pPr lvl="1"/>
            <a:r>
              <a:rPr lang="en-US" dirty="0"/>
              <a:t>rules </a:t>
            </a:r>
          </a:p>
          <a:p>
            <a:pPr lvl="1"/>
            <a:r>
              <a:rPr lang="en-US" dirty="0"/>
              <a:t>learned classifiers using hand-labeled datasets</a:t>
            </a:r>
          </a:p>
          <a:p>
            <a:pPr lvl="1"/>
            <a:r>
              <a:rPr lang="en-US" dirty="0"/>
              <a:t>end-to-end via neural methods</a:t>
            </a:r>
          </a:p>
        </p:txBody>
      </p:sp>
    </p:spTree>
    <p:extLst>
      <p:ext uri="{BB962C8B-B14F-4D97-AF65-F5344CB8AC3E}">
        <p14:creationId xmlns:p14="http://schemas.microsoft.com/office/powerpoint/2010/main" val="3319904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1A50-9E4B-824D-B3BF-E4D26892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OntoNotes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B4D0-AB13-7B4E-9F03-FE5A3112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popular hand-labeled coreference dataset</a:t>
            </a:r>
          </a:p>
          <a:p>
            <a:pPr lvl="1"/>
            <a:r>
              <a:rPr lang="en-US" dirty="0"/>
              <a:t>1 million words each of English and Chinese</a:t>
            </a:r>
            <a:r>
              <a:rPr lang="en-US"/>
              <a:t>, plus less Arabic</a:t>
            </a:r>
            <a:endParaRPr lang="en-US" dirty="0"/>
          </a:p>
          <a:p>
            <a:pPr lvl="1"/>
            <a:r>
              <a:rPr lang="en-US" dirty="0"/>
              <a:t>Does not label singletons (an entity that has only a single mention, e.g. cluster with only one member; majority of data)</a:t>
            </a:r>
          </a:p>
        </p:txBody>
      </p:sp>
    </p:spTree>
    <p:extLst>
      <p:ext uri="{BB962C8B-B14F-4D97-AF65-F5344CB8AC3E}">
        <p14:creationId xmlns:p14="http://schemas.microsoft.com/office/powerpoint/2010/main" val="3063073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3C7-4254-B844-B6FB-CBA4D99B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for Coreference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0DC7-2B15-C94A-A8CF-0E26F309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Mention-based</a:t>
            </a:r>
          </a:p>
          <a:p>
            <a:pPr lvl="1"/>
            <a:r>
              <a:rPr lang="en-US" dirty="0"/>
              <a:t>Consider each mention independently, then rank</a:t>
            </a:r>
          </a:p>
          <a:p>
            <a:pPr lvl="1"/>
            <a:endParaRPr lang="en-US" dirty="0"/>
          </a:p>
          <a:p>
            <a:r>
              <a:rPr lang="en-US" dirty="0"/>
              <a:t>Entity-based</a:t>
            </a:r>
          </a:p>
        </p:txBody>
      </p:sp>
    </p:spTree>
    <p:extLst>
      <p:ext uri="{BB962C8B-B14F-4D97-AF65-F5344CB8AC3E}">
        <p14:creationId xmlns:p14="http://schemas.microsoft.com/office/powerpoint/2010/main" val="225480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What makes a text coherent?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dirty="0"/>
              <a:t>Discourse structure</a:t>
            </a:r>
          </a:p>
          <a:p>
            <a:pPr lvl="1"/>
            <a:r>
              <a:rPr lang="en-US" altLang="en-US" dirty="0"/>
              <a:t>In a coherent text the parts of the discourse exhibit a sensible ordering and hierarchical relationship</a:t>
            </a:r>
          </a:p>
          <a:p>
            <a:r>
              <a:rPr lang="en-US" altLang="en-US" dirty="0"/>
              <a:t>Rhetorical structure</a:t>
            </a:r>
          </a:p>
          <a:p>
            <a:pPr lvl="1"/>
            <a:r>
              <a:rPr lang="en-US" altLang="en-US" dirty="0"/>
              <a:t>The elements in a coherent text are related via meaningful relations (“coherence relations”)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Entity structure (“Focus”)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 coherent text is </a:t>
            </a:r>
            <a:r>
              <a:rPr lang="en-US" altLang="en-US" b="1" dirty="0">
                <a:solidFill>
                  <a:srgbClr val="FF0000"/>
                </a:solidFill>
              </a:rPr>
              <a:t>about</a:t>
            </a:r>
            <a:r>
              <a:rPr lang="en-US" altLang="en-US" dirty="0">
                <a:solidFill>
                  <a:srgbClr val="FF0000"/>
                </a:solidFill>
              </a:rPr>
              <a:t> some entity or entities, and the entity/entities is/are referred to in a structured way throughout the text.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Appropriate use of referring expressions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08E5-98C6-1947-AC9D-1C1B80B4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Mention-Pair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A97B-0A73-4741-A367-17A7F9452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A candidate anaphor and a candidate antecedent</a:t>
            </a:r>
          </a:p>
          <a:p>
            <a:r>
              <a:rPr lang="en-US" dirty="0"/>
              <a:t>Output: Probabilistic binary decision about coreference</a:t>
            </a:r>
          </a:p>
          <a:p>
            <a:endParaRPr lang="en-US" dirty="0"/>
          </a:p>
          <a:p>
            <a:r>
              <a:rPr lang="en-US" dirty="0"/>
              <a:t>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849B5-7F8B-0D46-8C3A-549C151F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1" y="3581400"/>
            <a:ext cx="844940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3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476A-FCC6-6F4B-91B7-D1DD8F30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DEC3-5C2F-A646-9F19-97D2B958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learning supervised classifiers</a:t>
            </a:r>
          </a:p>
          <a:p>
            <a:r>
              <a:rPr lang="en-US" dirty="0"/>
              <a:t>Need a heuristic for sampling training examples due to class imbalance</a:t>
            </a:r>
          </a:p>
          <a:p>
            <a:pPr lvl="1"/>
            <a:r>
              <a:rPr lang="en-US" dirty="0"/>
              <a:t>E.g., choose pair with closest antecedent as positive example, and all intervening pairs as negative examples</a:t>
            </a:r>
          </a:p>
        </p:txBody>
      </p:sp>
    </p:spTree>
    <p:extLst>
      <p:ext uri="{BB962C8B-B14F-4D97-AF65-F5344CB8AC3E}">
        <p14:creationId xmlns:p14="http://schemas.microsoft.com/office/powerpoint/2010/main" val="1834284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2B35-77C9-2F44-BE7B-85AAD82C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DF07-27C7-D340-B13F-9DE74A38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Task-dependent metrics have been developed, e.g.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C2B7B-5526-9E4B-89D0-72388EA9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527300"/>
            <a:ext cx="8343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6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D244-4762-2247-833E-867BB612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97CA-0944-3343-9143-6231C079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Linking – link mentions to Wikipedia, </a:t>
            </a:r>
            <a:r>
              <a:rPr lang="en-US" dirty="0" err="1"/>
              <a:t>gazeeter</a:t>
            </a:r>
            <a:r>
              <a:rPr lang="en-US" dirty="0"/>
              <a:t>, etc.</a:t>
            </a:r>
          </a:p>
          <a:p>
            <a:r>
              <a:rPr lang="en-US" dirty="0"/>
              <a:t>Difficult evaluation sets</a:t>
            </a:r>
          </a:p>
          <a:p>
            <a:pPr lvl="1"/>
            <a:r>
              <a:rPr lang="en-US" dirty="0"/>
              <a:t>Winograd schema (e.g., feared vs advocating violence example) has examples more likely to require world knowledge and reasoning methods from AI</a:t>
            </a:r>
          </a:p>
          <a:p>
            <a:r>
              <a:rPr lang="en-US" dirty="0"/>
              <a:t>Detecting and mitigating bias (e.g., gender)</a:t>
            </a:r>
          </a:p>
        </p:txBody>
      </p:sp>
    </p:spTree>
    <p:extLst>
      <p:ext uri="{BB962C8B-B14F-4D97-AF65-F5344CB8AC3E}">
        <p14:creationId xmlns:p14="http://schemas.microsoft.com/office/powerpoint/2010/main" val="273662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Pronouns and Reference Resolution</a:t>
            </a:r>
            <a:br>
              <a:rPr lang="en-US" altLang="en-US" dirty="0"/>
            </a:br>
            <a:r>
              <a:rPr lang="en-US" altLang="en-US" dirty="0"/>
              <a:t>A Reference Joke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Gracie:  </a:t>
            </a:r>
            <a:r>
              <a:rPr lang="en-US" altLang="en-US" sz="2400" dirty="0">
                <a:solidFill>
                  <a:srgbClr val="0070C0"/>
                </a:solidFill>
              </a:rPr>
              <a:t>Oh yeah ... and then Mr. and Mrs. Jones were having matrimonial trouble, and my brother was hired to watch Mrs. Jones.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George</a:t>
            </a:r>
            <a:r>
              <a:rPr lang="en-US" altLang="en-US" sz="2400" dirty="0">
                <a:solidFill>
                  <a:srgbClr val="0070C0"/>
                </a:solidFill>
              </a:rPr>
              <a:t>:  Well, I imagine </a:t>
            </a:r>
            <a:r>
              <a:rPr lang="en-US" altLang="en-US" sz="2400" b="1" dirty="0">
                <a:solidFill>
                  <a:schemeClr val="accent2"/>
                </a:solidFill>
              </a:rPr>
              <a:t>she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was a very attractive woman.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Gracie:  </a:t>
            </a:r>
            <a:r>
              <a:rPr lang="en-US" altLang="en-US" sz="2400" b="1" dirty="0">
                <a:solidFill>
                  <a:schemeClr val="accent2"/>
                </a:solidFill>
              </a:rPr>
              <a:t>She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was, and my brother watched </a:t>
            </a:r>
            <a:r>
              <a:rPr lang="en-US" altLang="en-US" sz="2400" b="1" dirty="0">
                <a:solidFill>
                  <a:schemeClr val="accent2"/>
                </a:solidFill>
              </a:rPr>
              <a:t>her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day and night for six months.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George:  </a:t>
            </a:r>
            <a:r>
              <a:rPr lang="en-US" altLang="en-US" sz="2400" dirty="0">
                <a:solidFill>
                  <a:srgbClr val="0070C0"/>
                </a:solidFill>
              </a:rPr>
              <a:t>Well, what happened?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Gracie:  </a:t>
            </a:r>
            <a:r>
              <a:rPr lang="en-US" altLang="en-US" sz="2400" b="1" dirty="0">
                <a:solidFill>
                  <a:schemeClr val="accent2"/>
                </a:solidFill>
              </a:rPr>
              <a:t>She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finally got a divorce.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George:  </a:t>
            </a:r>
            <a:r>
              <a:rPr lang="en-US" altLang="en-US" sz="2400" dirty="0">
                <a:solidFill>
                  <a:srgbClr val="0070C0"/>
                </a:solidFill>
              </a:rPr>
              <a:t>Mrs. Jones?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Gracie:  </a:t>
            </a:r>
            <a:r>
              <a:rPr lang="en-US" altLang="en-US" sz="2400" dirty="0">
                <a:solidFill>
                  <a:srgbClr val="0070C0"/>
                </a:solidFill>
              </a:rPr>
              <a:t>No, my brother's wife.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Coreference</a:t>
            </a:r>
            <a:r>
              <a:rPr lang="en-US" dirty="0"/>
              <a:t> Resolution Examples </a:t>
            </a:r>
            <a:br>
              <a:rPr lang="en-US" dirty="0"/>
            </a:br>
            <a:r>
              <a:rPr lang="en-US" sz="2800" dirty="0"/>
              <a:t>(from Jacob Eisenstein)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</a:t>
            </a:r>
            <a:r>
              <a:rPr lang="en-US" dirty="0" err="1"/>
              <a:t>Inc</a:t>
            </a:r>
            <a:r>
              <a:rPr lang="en-US" dirty="0"/>
              <a:t> Chief Executive Tim Cook has jetted into China for talks with government officials as he seeks to clear up a pile of problems in the firm's biggest growth market... Cook is on his first trip to the country since taking over...</a:t>
            </a:r>
          </a:p>
        </p:txBody>
      </p:sp>
    </p:spTree>
    <p:extLst>
      <p:ext uri="{BB962C8B-B14F-4D97-AF65-F5344CB8AC3E}">
        <p14:creationId xmlns:p14="http://schemas.microsoft.com/office/powerpoint/2010/main" val="152767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</a:t>
            </a:r>
            <a:r>
              <a:rPr lang="en-US" dirty="0" err="1"/>
              <a:t>recency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doctor found an old map in the captain's chest.</a:t>
            </a:r>
          </a:p>
          <a:p>
            <a:r>
              <a:rPr lang="en-US" dirty="0"/>
              <a:t>Jim found an even older map hidden on the shelf.</a:t>
            </a:r>
          </a:p>
          <a:p>
            <a:r>
              <a:rPr lang="en-US" dirty="0"/>
              <a:t>It described an island.</a:t>
            </a:r>
          </a:p>
        </p:txBody>
      </p:sp>
    </p:spTree>
    <p:extLst>
      <p:ext uri="{BB962C8B-B14F-4D97-AF65-F5344CB8AC3E}">
        <p14:creationId xmlns:p14="http://schemas.microsoft.com/office/powerpoint/2010/main" val="7487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prominence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Asha loaned Mei a book on Spanish.</a:t>
            </a:r>
          </a:p>
          <a:p>
            <a:r>
              <a:rPr lang="en-US" dirty="0"/>
              <a:t>She is always trying to help people.</a:t>
            </a:r>
          </a:p>
        </p:txBody>
      </p:sp>
    </p:spTree>
    <p:extLst>
      <p:ext uri="{BB962C8B-B14F-4D97-AF65-F5344CB8AC3E}">
        <p14:creationId xmlns:p14="http://schemas.microsoft.com/office/powerpoint/2010/main" val="13517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Heuristics: parallelism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Asha loaned Mei a book on Spanish.</a:t>
            </a:r>
          </a:p>
          <a:p>
            <a:r>
              <a:rPr lang="en-US" dirty="0" err="1"/>
              <a:t>Olya</a:t>
            </a:r>
            <a:r>
              <a:rPr lang="en-US" dirty="0"/>
              <a:t> loaned her a book on Portuguese.</a:t>
            </a:r>
          </a:p>
        </p:txBody>
      </p:sp>
    </p:spTree>
    <p:extLst>
      <p:ext uri="{BB962C8B-B14F-4D97-AF65-F5344CB8AC3E}">
        <p14:creationId xmlns:p14="http://schemas.microsoft.com/office/powerpoint/2010/main" val="6337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13701</TotalTime>
  <Words>1903</Words>
  <Application>Microsoft Macintosh PowerPoint</Application>
  <PresentationFormat>On-screen Show (4:3)</PresentationFormat>
  <Paragraphs>225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Default Design</vt:lpstr>
      <vt:lpstr>Coreference Resolution</vt:lpstr>
      <vt:lpstr>Is this text coherent? </vt:lpstr>
      <vt:lpstr>Or, this?</vt:lpstr>
      <vt:lpstr>What makes a text coherent?</vt:lpstr>
      <vt:lpstr>Pronouns and Reference Resolution A Reference Joke</vt:lpstr>
      <vt:lpstr>Coreference Resolution Examples  (from Jacob Eisenstein)</vt:lpstr>
      <vt:lpstr>Heuristics: recency</vt:lpstr>
      <vt:lpstr>Heuristics: prominence</vt:lpstr>
      <vt:lpstr>Heuristics: parallelism </vt:lpstr>
      <vt:lpstr>Beyond heuristics</vt:lpstr>
      <vt:lpstr>Pronouns that do not refer to entities</vt:lpstr>
      <vt:lpstr>Names</vt:lpstr>
      <vt:lpstr>Nominals</vt:lpstr>
      <vt:lpstr>Reference Resolution: Vocabulary</vt:lpstr>
      <vt:lpstr>PowerPoint Presentation</vt:lpstr>
      <vt:lpstr>Discourse Models</vt:lpstr>
      <vt:lpstr>PowerPoint Presentation</vt:lpstr>
      <vt:lpstr>Types of Referring Expressions</vt:lpstr>
      <vt:lpstr>Reference Phenomena:  5 Types of Referring Expressions</vt:lpstr>
      <vt:lpstr>Pronouns</vt:lpstr>
      <vt:lpstr>Salience vs. Recency</vt:lpstr>
      <vt:lpstr>Reference Phenomena: Information Status</vt:lpstr>
      <vt:lpstr>Inferables</vt:lpstr>
      <vt:lpstr>Discontinuous Sets</vt:lpstr>
      <vt:lpstr>Generics</vt:lpstr>
      <vt:lpstr>Constraints on Pronominal Reference</vt:lpstr>
      <vt:lpstr>PowerPoint Presentation</vt:lpstr>
      <vt:lpstr>Preferences in Pronoun Interpretation</vt:lpstr>
      <vt:lpstr>PowerPoint Presentation</vt:lpstr>
      <vt:lpstr>PowerPoint Presentation</vt:lpstr>
      <vt:lpstr>Summary: What Affects Reference Resolution?</vt:lpstr>
      <vt:lpstr>Reference Resolution Algorithms</vt:lpstr>
      <vt:lpstr>Reference Resolution Task</vt:lpstr>
      <vt:lpstr>Issues</vt:lpstr>
      <vt:lpstr>Coreference Resolution</vt:lpstr>
      <vt:lpstr>PowerPoint Presentation</vt:lpstr>
      <vt:lpstr>Mention Detection</vt:lpstr>
      <vt:lpstr>OntoNotes</vt:lpstr>
      <vt:lpstr>Architectures for Coreference Algorithms</vt:lpstr>
      <vt:lpstr>Mention-Pair Architecture</vt:lpstr>
      <vt:lpstr>Approaches</vt:lpstr>
      <vt:lpstr>Evaluation</vt:lpstr>
      <vt:lpstr>Other Comments</vt:lpstr>
    </vt:vector>
  </TitlesOfParts>
  <Manager/>
  <Company>Stanford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CS4705: Discourse</dc:title>
  <dc:subject/>
  <dc:creator>Kathy McKeown</dc:creator>
  <cp:keywords/>
  <dc:description/>
  <cp:lastModifiedBy>Microsoft Office User</cp:lastModifiedBy>
  <cp:revision>675</cp:revision>
  <cp:lastPrinted>2011-11-14T14:01:27Z</cp:lastPrinted>
  <dcterms:created xsi:type="dcterms:W3CDTF">2003-01-18T03:56:53Z</dcterms:created>
  <dcterms:modified xsi:type="dcterms:W3CDTF">2019-11-21T17:33:14Z</dcterms:modified>
  <cp:category/>
</cp:coreProperties>
</file>