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embeddings/oleObject1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94"/>
  </p:notesMasterIdLst>
  <p:handoutMasterIdLst>
    <p:handoutMasterId r:id="rId95"/>
  </p:handoutMasterIdLst>
  <p:sldIdLst>
    <p:sldId id="660" r:id="rId2"/>
    <p:sldId id="421" r:id="rId3"/>
    <p:sldId id="669" r:id="rId4"/>
    <p:sldId id="541" r:id="rId5"/>
    <p:sldId id="662" r:id="rId6"/>
    <p:sldId id="542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543" r:id="rId15"/>
    <p:sldId id="630" r:id="rId16"/>
    <p:sldId id="545" r:id="rId17"/>
    <p:sldId id="638" r:id="rId18"/>
    <p:sldId id="639" r:id="rId19"/>
    <p:sldId id="640" r:id="rId20"/>
    <p:sldId id="641" r:id="rId21"/>
    <p:sldId id="643" r:id="rId22"/>
    <p:sldId id="644" r:id="rId23"/>
    <p:sldId id="645" r:id="rId24"/>
    <p:sldId id="646" r:id="rId25"/>
    <p:sldId id="670" r:id="rId26"/>
    <p:sldId id="546" r:id="rId27"/>
    <p:sldId id="637" r:id="rId28"/>
    <p:sldId id="547" r:id="rId29"/>
    <p:sldId id="548" r:id="rId30"/>
    <p:sldId id="549" r:id="rId31"/>
    <p:sldId id="553" r:id="rId32"/>
    <p:sldId id="554" r:id="rId33"/>
    <p:sldId id="555" r:id="rId34"/>
    <p:sldId id="632" r:id="rId35"/>
    <p:sldId id="556" r:id="rId36"/>
    <p:sldId id="557" r:id="rId37"/>
    <p:sldId id="608" r:id="rId38"/>
    <p:sldId id="609" r:id="rId39"/>
    <p:sldId id="647" r:id="rId40"/>
    <p:sldId id="648" r:id="rId41"/>
    <p:sldId id="559" r:id="rId42"/>
    <p:sldId id="633" r:id="rId43"/>
    <p:sldId id="560" r:id="rId44"/>
    <p:sldId id="561" r:id="rId45"/>
    <p:sldId id="562" r:id="rId46"/>
    <p:sldId id="661" r:id="rId47"/>
    <p:sldId id="567" r:id="rId48"/>
    <p:sldId id="663" r:id="rId49"/>
    <p:sldId id="568" r:id="rId50"/>
    <p:sldId id="569" r:id="rId51"/>
    <p:sldId id="570" r:id="rId52"/>
    <p:sldId id="664" r:id="rId53"/>
    <p:sldId id="665" r:id="rId54"/>
    <p:sldId id="571" r:id="rId55"/>
    <p:sldId id="572" r:id="rId56"/>
    <p:sldId id="573" r:id="rId57"/>
    <p:sldId id="666" r:id="rId58"/>
    <p:sldId id="667" r:id="rId59"/>
    <p:sldId id="668" r:id="rId60"/>
    <p:sldId id="574" r:id="rId61"/>
    <p:sldId id="575" r:id="rId62"/>
    <p:sldId id="576" r:id="rId63"/>
    <p:sldId id="577" r:id="rId64"/>
    <p:sldId id="578" r:id="rId65"/>
    <p:sldId id="579" r:id="rId66"/>
    <p:sldId id="618" r:id="rId67"/>
    <p:sldId id="580" r:id="rId68"/>
    <p:sldId id="581" r:id="rId69"/>
    <p:sldId id="635" r:id="rId70"/>
    <p:sldId id="586" r:id="rId71"/>
    <p:sldId id="671" r:id="rId72"/>
    <p:sldId id="588" r:id="rId73"/>
    <p:sldId id="589" r:id="rId74"/>
    <p:sldId id="590" r:id="rId75"/>
    <p:sldId id="593" r:id="rId76"/>
    <p:sldId id="619" r:id="rId77"/>
    <p:sldId id="672" r:id="rId78"/>
    <p:sldId id="594" r:id="rId79"/>
    <p:sldId id="596" r:id="rId80"/>
    <p:sldId id="597" r:id="rId81"/>
    <p:sldId id="620" r:id="rId82"/>
    <p:sldId id="604" r:id="rId83"/>
    <p:sldId id="622" r:id="rId84"/>
    <p:sldId id="607" r:id="rId85"/>
    <p:sldId id="606" r:id="rId86"/>
    <p:sldId id="659" r:id="rId87"/>
    <p:sldId id="605" r:id="rId88"/>
    <p:sldId id="601" r:id="rId89"/>
    <p:sldId id="602" r:id="rId90"/>
    <p:sldId id="617" r:id="rId91"/>
    <p:sldId id="621" r:id="rId92"/>
    <p:sldId id="603" r:id="rId93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559"/>
  </p:normalViewPr>
  <p:slideViewPr>
    <p:cSldViewPr>
      <p:cViewPr varScale="1">
        <p:scale>
          <a:sx n="85" d="100"/>
          <a:sy n="85" d="100"/>
        </p:scale>
        <p:origin x="2128" y="184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2F126CEB-C241-3C42-96C2-C52A673BC0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3B8C04E8-6E86-9C45-BF42-4A327CF50D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id="{C64CBEBD-90AD-E54F-B99E-82BA9BF78F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>
            <a:extLst>
              <a:ext uri="{FF2B5EF4-FFF2-40B4-BE49-F238E27FC236}">
                <a16:creationId xmlns:a16="http://schemas.microsoft.com/office/drawing/2014/main" id="{71BC6C91-29F1-5345-A593-B0227D2051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A1096-9F66-B24D-A3CC-FCB012A7F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52AD1E5-65F4-1B4F-A908-AC4C8CC151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42F8E0-F6A4-DE4C-8F8F-288A22254B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FC7BE52-D822-9A48-8EDA-74FA13E390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201B81A-59A3-5548-BDF1-F3A958C093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2F1AF4B2-1CF0-1A44-A7B0-7805428BAD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BA1CB7B4-C10C-334E-8DCA-9B9A772EC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9A9607-FF8C-A846-8095-40AE76806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B8D4C16-F6C5-E242-A2F7-456C2DEAC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34C49F-7F7E-5848-82B3-EDDDA62ADA2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C36707A-5551-954A-AB45-A60A5975F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AF753F-8D73-E84E-B19B-25310E14D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0A5E9FD-B10D-CF4A-BABB-73581BF41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6096BF-8BA1-5145-8F5E-519172A625D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0265865-E847-E44F-BD5C-D612F5567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1445EA2-E8BF-CD44-802A-277DA9C9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3C723E3-160F-AD44-A147-21DC3F7FE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5E5322-1C06-EF4A-B7CB-0602A6EF753D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706F8FB-6F97-C14A-B604-F7145537D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D6A4E68-3790-1A4C-A821-49BDBD123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0FE46627-EF37-EA4F-BE62-2C3E3B1C5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4993D-F79E-C745-A97F-B6990C60F98F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1173243-5737-B54A-AA9D-9D4D6A680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5987B2E-8E89-4C43-B47F-2F621621A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7168EA1-5760-8C40-93E3-D64C7B913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709E57-5C96-C546-B48A-D7AD7A22A41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8292925-9A1C-3645-B2FB-DFDBF7EAA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C7BFBE0-6729-FD45-AE3B-A9ED13650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3E9669D4-ADFD-FE4C-A7DC-F637DD874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CEA44C-2560-D84C-B44A-C92199C97D89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FB39828-A7AE-B84C-A07A-6E82B04C8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28FAE94-B1B9-8D48-87F7-44C475BE6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417BE23-02E1-FC40-9FBE-30EF308AE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0B0255-2466-BD41-B38A-87EBCD3E5EDC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83EC62F-2A78-BA41-B0A8-779140A4E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50153CC-F90F-0442-8D0F-0496D1387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E66E6283-0BDB-AF45-B72B-2333D4EE1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928E61-B5E8-8D4A-8B1B-76B687EE21F1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E22C020-9E30-C94C-B5AC-B9F3E4E0F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DFE0893-700D-144A-8E6F-5E01E5F7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1824443-DF65-8A48-896C-8D5922D08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65FD47-B383-0B41-A0F2-D1811D57E83F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4B5CD81-3D8C-4146-97D4-EF577E2C7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5D8EECE-1A5F-5D4D-B396-824C54FBD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2DB9FA9-A3D9-C94C-A666-01A1D8238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163864-87D3-504A-A28D-7CDD59221C2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1F8A5F8-491F-6E4E-A442-5109FE135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B9578A1-89E3-6949-AB77-403D46204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003ACF5B-D980-8744-90D8-472B5D5C5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4AFA48-E8AD-FA4F-BF61-AE02A894501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D5DCC0A-551E-074D-B808-12C4D47ED7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D11A5CF-FBC4-DD42-8C6D-3942EDD96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F401D14-96DF-CE46-A7AE-1C6E6D475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E94DE9-9644-1D47-8AF5-DE95C02B57C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26F2137-E3E9-CC49-BD21-021FB9396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96002A8-BDB2-A444-9B63-17401159F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465E82A-7174-5648-A1FC-DDAFD17E4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95A1E5-E511-5242-A676-D798D2FCF31B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7B11411-E2EF-D340-B340-5D5F8BB04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8A8A96E-E600-AB4F-B12B-F911F3303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A1096777-81A0-9E44-A9C8-7B4CE138B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6BDB78-0EAF-F74C-A3B7-63410733E647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C6293B2-33AF-AE47-B27F-EA841F89F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66456F0-6B12-CB46-A908-7F214FCDD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8DB5BD59-B156-424D-9655-F5C8E5A1A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D9BD12-281A-AB43-993B-11621AA221C2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7402BEA-B348-854A-9C7D-05D3CBE07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05D4DF4-0FD0-864E-8E01-2A5181FE2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99811413-528D-C84C-9623-7E014EB76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F00AC1-5685-B047-ABBD-3AC2D40A70C7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6F48B8FD-79C7-EF41-9FBB-F2122A339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89535D2-33A3-F849-AFE8-84B64F22B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FCC446D5-F7AB-0E46-94BA-F35017FA6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52C532-8005-5345-B946-4EB0AA983CDE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CA6A834-D20C-A746-B994-E2BCD0195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A762DA3-7B07-4440-8984-924B6F2CF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69667E0A-F797-D646-936D-702DCC66C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77B83-3F49-D84D-88BD-C30250073510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FAE2A17-AC40-C346-925C-85FAA881D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0E76A55-0090-B544-A3F3-1BFD5A942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26B5ABCD-E68A-D049-848A-1BF85E74F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7367E3-7CD6-0549-8A89-F2221F0E03FA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15786FE-F26A-AD4A-90B2-FAB72018D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2703A0A-1AEA-E943-B275-4A4E4F5F1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AD2A932-6DAD-2E46-AB0C-C88776257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6E065A-5734-6141-AAC1-1D5349D6DACF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EDC8ECD-668B-474B-BD40-8FE8AC252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3D4758C-FC3D-934A-B1BB-E25343BB0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E42379E1-525E-F344-8045-4CB27614B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C67206-5EE8-6E4A-8D65-78196C96A31F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E4C95358-3409-2B44-AFC9-8419CF972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F422E52-6BFF-BE47-8CA6-1D1D4BB34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0E000861-C9DE-834B-BA15-BD30C7944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9E7906-922C-BC4F-B194-1F8D2F63B3BC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1B30DD2B-E181-2F4D-96F9-CF778B450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EA53539-ACFC-ED41-8600-5C5CE6C8A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9BEF7B6-AD8A-DD4A-A7B3-35C2B3C2D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37114B-8256-C443-AA8E-97C3231C9008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B4F34C3-8C1D-154A-977A-4AF156C41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513C2E3-3FE2-0E4C-A5C1-03A8E13F7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6021861-0D4E-624B-BB0F-3ED84F8AD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E7ABCB-E4C0-334C-B14B-DB8578E585DB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234D80C-2FFE-1741-92DD-4497DB523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C47FAF3-6C0C-CE42-AD12-664252792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6F269B8-BE72-E148-967B-9E97EE082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E018AA-40AF-1849-A5D3-64C59357D98A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0612FD2E-C155-A345-9970-0B112CC67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3A9BB55-4D03-7E45-8741-48E486D6E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98D3A9E2-516B-5C4D-856B-3AD1EF696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4C89C6-75A4-7B47-8901-C9112DB203F3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83C9267D-43D4-4A4A-A76A-D77B824E8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EE3993B-D3CB-844C-9209-E2B2E2B35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7">
            <a:extLst>
              <a:ext uri="{FF2B5EF4-FFF2-40B4-BE49-F238E27FC236}">
                <a16:creationId xmlns:a16="http://schemas.microsoft.com/office/drawing/2014/main" id="{67F79E50-889F-2141-B739-16DB1AB50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915B6A-D4FF-C04B-BB35-63B754F6C82D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86018" name="Rectangle 7">
            <a:extLst>
              <a:ext uri="{FF2B5EF4-FFF2-40B4-BE49-F238E27FC236}">
                <a16:creationId xmlns:a16="http://schemas.microsoft.com/office/drawing/2014/main" id="{CAF3D331-121B-554C-9EB8-D5B58A4264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A999734-8CEB-1745-8DB9-9B024F73E668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11FB05B-4D66-3442-8DAB-5B0181CFC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19570D6-0C72-B14B-B391-4E79EC54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7">
            <a:extLst>
              <a:ext uri="{FF2B5EF4-FFF2-40B4-BE49-F238E27FC236}">
                <a16:creationId xmlns:a16="http://schemas.microsoft.com/office/drawing/2014/main" id="{4A87E8FF-E20F-B346-8C06-9E47237D1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64AED3-BCBB-D64B-BD4A-838EA69AF3E9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88066" name="Rectangle 7">
            <a:extLst>
              <a:ext uri="{FF2B5EF4-FFF2-40B4-BE49-F238E27FC236}">
                <a16:creationId xmlns:a16="http://schemas.microsoft.com/office/drawing/2014/main" id="{5A0D0120-21C7-3546-939F-76B78D8240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65AD258-A373-BF4C-A338-FF5269EFF55D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0DE3B41-5B3A-9D42-AC4A-B2339E2F3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F108011-3B3B-FD4E-A1D1-5FE35647B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B23BC9EC-7979-5E4C-AAF3-8ECCA5A89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4C4E0264-0B3A-E144-95BD-1A31ACD2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Doing better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9EAA717B-F841-C24A-897E-E8F195613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C5DD4C-46B1-0A44-926A-613D7938D7D3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3166A409-9C6E-4F4B-BF70-D07B0021F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14FB9452-114E-F84F-B69A-97272EDD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68A07338-A048-EF42-A88F-3DD5301B8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36D013-1DAC-1C4F-B27A-9FE9E47B41DA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BD3E4239-6A7D-DC43-B582-4088008F2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0EBF59-67A5-AD44-91B4-6361E159007E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CCBEF06-59DC-FA42-8AD2-D53FF82CA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0235A9-475A-B34A-9714-D8467A090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817481F9-144D-0F47-AABE-37061390F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662417-AB68-FB45-9980-50BB344EEB9B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9F741C9-F078-DB4D-B8B4-48200F163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BB86A92-D912-0348-8F50-597F3B225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83D309CA-E1B6-3B4E-9EFB-0A4188D1D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AEF887-CC5E-B746-B767-493189780420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38A19173-649F-5E42-90DF-AB37F2EB1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7D7DBDB-3E24-BA4B-95F9-BC7DFEC2F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529F6D20-53BE-4943-8B77-A4B63CB75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A464B-DAA3-A749-933D-0A8FAEB3447A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56C8B0C-BEBE-B94C-A1AE-57AFE5437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CEA37C0-80E3-FA49-8325-5496510AA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942F2B1B-F1DD-8145-BA60-D19EEA13C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BB7E909-10C0-6949-BF7D-D1F031F66977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2AD6B27-D3B2-704A-93D6-7ECCDCAB9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CE5B08B-058C-4F4D-A9B6-AE658FC0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43F40B7D-4A9C-5848-BDD1-191AFE688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7BC5BC-19C8-F14D-BC82-FF315E917D9C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7924535-7AF6-C84E-A828-CA2CFD5F1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9020E6C-CB06-5D49-B46B-70C478EF3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Vbn eaten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Vbd ate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AB682AD2-F6A7-EB45-BC74-9BE1BBC89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A3456E-8737-9C47-8C07-92905D477091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85056A62-2D39-A243-BE8B-7F5E91BB4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69334A4-AB14-F848-95B2-DB4DEE50F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472BEC58-0003-2B46-BC2B-159BC050A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030971-69E9-9842-A86A-BE5EA677A0C0}" type="slidenum">
              <a:rPr lang="en-US" altLang="en-US" sz="1200" smtClean="0"/>
              <a:pPr/>
              <a:t>49</a:t>
            </a:fld>
            <a:endParaRPr lang="en-US" altLang="en-US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CA54ABC4-B0BF-8B41-BBC3-FE4B17304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494D96B-1172-0441-8AF6-6622F0552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2A3F46EE-9E9D-194B-BBDE-6A93335C5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2B8725-4C41-C040-AE50-159179C6AF21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2CD1EC-0C0B-B64D-AC4E-E2E0AA2B5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8C070B5-94A1-3B4E-B271-7194FFE81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70DBB11C-7AF7-8A4C-9FF6-85825091C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A2C78B-0047-304D-B24F-151E47879ECE}" type="slidenum">
              <a:rPr lang="en-US" altLang="en-US" sz="1200" smtClean="0"/>
              <a:pPr/>
              <a:t>51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C958CCE-1F4B-4544-82E8-010B2EBC8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B278485-DA5C-AA4E-B54F-A34FC2BE0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366FB784-0D61-A64D-B06D-85DCA728D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B3FC10-7F2C-F340-A742-23C260C35026}" type="slidenum">
              <a:rPr lang="en-US" altLang="en-US" sz="1200" smtClean="0"/>
              <a:pPr/>
              <a:t>54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6FFACE6B-AC7F-5C42-8B8C-CCB990456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BC573DF4-D381-D04A-AA32-CACC266CF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9CC677D8-EE01-FE4A-BDE2-FA60B12F6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750A54-C24A-464B-89F3-2175B9B37529}" type="slidenum">
              <a:rPr lang="en-US" altLang="en-US" sz="1200" smtClean="0"/>
              <a:pPr/>
              <a:t>55</a:t>
            </a:fld>
            <a:endParaRPr lang="en-US" altLang="en-US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E473AC9E-67DA-E946-A1C9-8AE6BE36F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2CAD0A60-03FE-5548-80AF-C5C12C85A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D9F52687-5338-5242-893C-32782D7A4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CA9147-78BC-F94D-AC84-A24F787C7C80}" type="slidenum">
              <a:rPr lang="en-US" altLang="en-US" sz="1200" smtClean="0"/>
              <a:pPr/>
              <a:t>56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4AA2104C-BDB6-5A4B-BBE5-2807B91B1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D8BF1918-79B3-564E-BEF3-7D1F45B9E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5115B8F0-C461-9448-8C8B-C8C7B80D1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EA3481-2095-AF41-AB6E-2BBCA0F945D7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1C2DE0EA-D7B5-BF40-B94A-83C102407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2150"/>
            <a:ext cx="4616450" cy="3462338"/>
          </a:xfrm>
          <a:solidFill>
            <a:srgbClr val="FFFFFF"/>
          </a:solidFill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BE19906-BD12-8C4A-AC4A-DDDE0274D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06" tIns="45603" rIns="91206" bIns="4560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14B863E-F3A3-2047-8192-B684D22A9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E4BBB0-7B7D-C44B-BE27-CE61F96B85F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F3300BA-EE3F-AA41-846B-BA84594DD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610C93-974B-0443-8071-22FA0657F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02F9F49D-0DF7-044B-938C-38D15C2888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120F03-DA1F-9D4A-9407-3C074082512E}" type="slidenum">
              <a:rPr lang="en-US" altLang="en-US" sz="1200" smtClean="0"/>
              <a:pPr/>
              <a:t>61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FCB3D0B-D093-6E49-934A-6936F0D8B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648222B-0011-7645-811B-53CB2DFCC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E7B1909B-D57F-844A-81ED-63007F9EA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B0224A-754F-7549-A424-9568C7243461}" type="slidenum">
              <a:rPr lang="en-US" altLang="en-US" sz="1200" smtClean="0"/>
              <a:pPr/>
              <a:t>62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440E639C-59E7-7C43-9493-ED5656CCB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01A8D76C-4971-3741-BAE3-51F66F3AF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23D7591A-0416-F64B-9F4E-65115F7F6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6E1035-5A77-DD4A-A454-23017294DA7A}" type="slidenum">
              <a:rPr lang="en-US" altLang="en-US" sz="1200" smtClean="0"/>
              <a:pPr/>
              <a:t>63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0CBFB287-E90F-1A4C-A11B-E8BC21A03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8EC10CC-7FC9-AA40-BEFD-DBBCA31BB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FBA0321C-C385-F747-B93C-A124D08E6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91E788-66D4-A141-A6E9-DC775BDB06C3}" type="slidenum">
              <a:rPr lang="en-US" altLang="en-US" sz="1200" smtClean="0"/>
              <a:pPr/>
              <a:t>64</a:t>
            </a:fld>
            <a:endParaRPr lang="en-US" altLang="en-US" sz="120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2259DE5A-D04E-664D-AF24-55C652353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EC9625D9-7E1B-EB43-A613-BDF1B3D8C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here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3DEADBE6-1B3F-7343-B109-4B93E6AD9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799DF1-DCFD-2F4B-BF9D-4414C17F5E2F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E6BA6B92-CDD5-9E47-981C-DBA4C4C43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5FCE139-B8B6-A243-9076-7CBAC0A99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7">
            <a:extLst>
              <a:ext uri="{FF2B5EF4-FFF2-40B4-BE49-F238E27FC236}">
                <a16:creationId xmlns:a16="http://schemas.microsoft.com/office/drawing/2014/main" id="{0C3CBA9D-7863-814B-B3C1-050B71DCD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E04412-0F89-4246-BB5D-5A1992DB2C84}" type="slidenum">
              <a:rPr lang="en-US" altLang="en-US" sz="1200" smtClean="0"/>
              <a:pPr/>
              <a:t>66</a:t>
            </a:fld>
            <a:endParaRPr lang="en-US" altLang="en-US" sz="1200"/>
          </a:p>
        </p:txBody>
      </p:sp>
      <p:sp>
        <p:nvSpPr>
          <p:cNvPr id="138242" name="Rectangle 7">
            <a:extLst>
              <a:ext uri="{FF2B5EF4-FFF2-40B4-BE49-F238E27FC236}">
                <a16:creationId xmlns:a16="http://schemas.microsoft.com/office/drawing/2014/main" id="{3F818B6F-3304-0547-8F0B-8962DCBF6C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4E0EF33-6CDA-4F44-BA5F-76ABAC18039B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66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4DF3BEC9-9BBF-FA4C-AB83-A78B81C42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239E9D4-711A-D849-B83A-F71F923EF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.3 * .2 * .5 = .030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86D7293F-9C33-4D4B-A5A9-1D56EA704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EC998C-54BB-F34F-838C-6510A5132FF0}" type="slidenum">
              <a:rPr lang="en-US" altLang="en-US" sz="1200" smtClean="0"/>
              <a:pPr/>
              <a:t>67</a:t>
            </a:fld>
            <a:endParaRPr lang="en-US" altLang="en-US" sz="120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9FE90D49-68A5-3049-B739-C974F9326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E3ACDD9-0790-AF47-9886-918F7362A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2761B575-7908-B24F-8AFA-D2D101E44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753220-5A08-264F-BE75-E7E27430CFA7}" type="slidenum">
              <a:rPr lang="en-US" altLang="en-US" sz="1200" smtClean="0"/>
              <a:pPr/>
              <a:t>68</a:t>
            </a:fld>
            <a:endParaRPr lang="en-US" altLang="en-US" sz="12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050542A1-9EC2-0842-AE8D-C825A5904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D197580-2514-1A47-9BD3-C29B72C7F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CA9273C0-6782-F248-9AA4-AC812D9B5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E9E87C-923D-634C-BC50-379DC09E04CC}" type="slidenum">
              <a:rPr lang="en-US" altLang="en-US" sz="1200" smtClean="0"/>
              <a:pPr/>
              <a:t>69</a:t>
            </a:fld>
            <a:endParaRPr lang="en-US" altLang="en-US" sz="12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6A9F3E6E-B795-3346-867C-BAA1C5A07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F8CDEE1-DDAD-7F4E-940A-AB7E18F4E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25D2A93D-D8FE-8B46-8EED-6176BCF46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2F9DEF-B95D-9D49-96F8-DFB64C30FBE5}" type="slidenum">
              <a:rPr lang="en-US" altLang="en-US" sz="1200" smtClean="0"/>
              <a:pPr/>
              <a:t>70</a:t>
            </a:fld>
            <a:endParaRPr lang="en-US" altLang="en-US" sz="12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DF6AC0C0-103A-AD47-9BAD-5135BFC8E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057B521D-2AAF-BE48-8C37-BDB2B1515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3BE5408-82B5-F74D-831B-F94E9D1E3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5BFA97-8DCB-6245-8A85-45768B145921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3FB1BE2-AEA0-7147-880D-377E82960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D80888F-3A13-1C4B-9C70-12AC2D473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97616F2E-D5B7-8C41-BFD6-8C294EC8B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3851767-DF8D-F84F-9373-914359A33BE1}" type="slidenum">
              <a:rPr lang="en-US" altLang="en-US" sz="1200" smtClean="0"/>
              <a:pPr/>
              <a:t>72</a:t>
            </a:fld>
            <a:endParaRPr lang="en-US" altLang="en-US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664EC6AB-66C5-DA45-A9A6-FAAC8E9CE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CFC03FBF-1ABF-7F49-9B74-2C0CCC4A1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7C91FE7D-FA76-C24C-9DEC-71EC69424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4F4ED-947D-1C4E-A4CD-693F9D535189}" type="slidenum">
              <a:rPr lang="en-US" altLang="en-US" sz="1200" smtClean="0"/>
              <a:pPr/>
              <a:t>73</a:t>
            </a:fld>
            <a:endParaRPr lang="en-US" altLang="en-US" sz="120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FEC61E36-711B-0E4C-973B-3394128C1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381F462-DFBA-8E4F-B91F-1E0434BB2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79267C88-529C-1249-B909-E5AA33FCE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0580BB-7B9F-2D42-9707-CDB60B2606AE}" type="slidenum">
              <a:rPr lang="en-US" altLang="en-US" sz="1200" smtClean="0"/>
              <a:pPr/>
              <a:t>74</a:t>
            </a:fld>
            <a:endParaRPr lang="en-US" altLang="en-US" sz="1200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56E15233-8934-4740-A2A0-FE5651042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58436DE9-D2B8-FE43-8467-65F35A698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5830C06F-B1E9-A745-8F43-A3ED7EA52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EE74DC-EE90-F241-B4EB-621007693B03}" type="slidenum">
              <a:rPr lang="en-US" altLang="en-US" sz="1200" smtClean="0"/>
              <a:pPr/>
              <a:t>75</a:t>
            </a:fld>
            <a:endParaRPr lang="en-US" altLang="en-US" sz="1200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38673835-1AF8-F24F-AAFE-6A92D27AC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01B658C-9476-7A41-A094-6F5D527C5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15059605-D69C-324C-93B8-E468A3F21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2D3598-9D01-8447-811F-423428FC6B5B}" type="slidenum">
              <a:rPr lang="en-US" altLang="en-US" sz="1200" smtClean="0"/>
              <a:pPr/>
              <a:t>78</a:t>
            </a:fld>
            <a:endParaRPr lang="en-US" altLang="en-US" sz="12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95FCA59F-2CD7-6D4D-94EB-16592CF73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FA8F222-AD75-694C-AAC6-7B781BD9D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22B07D87-C2F6-AF43-AE44-2F5DB0663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BAEEF1-4EF2-C545-8A3A-8F09604A9B94}" type="slidenum">
              <a:rPr lang="en-US" altLang="en-US" sz="1200" smtClean="0"/>
              <a:pPr/>
              <a:t>79</a:t>
            </a:fld>
            <a:endParaRPr lang="en-US" altLang="en-US" sz="1200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7596270D-3957-DE43-9F08-ED6DC44A1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0A84121-1F38-7342-BFC6-AFBA61E82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BA892981-5FEE-704D-8681-C42546E13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D063E3-741B-804B-A0D2-9BAF621CD752}" type="slidenum">
              <a:rPr lang="en-US" altLang="en-US" sz="1200" smtClean="0"/>
              <a:pPr/>
              <a:t>80</a:t>
            </a:fld>
            <a:endParaRPr lang="en-US" altLang="en-US" sz="120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DA177192-65AD-534C-B49B-75A0551A1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9E0EB9F-27F7-0D4F-8550-A83B25C2C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Number Placeholder 7">
            <a:extLst>
              <a:ext uri="{FF2B5EF4-FFF2-40B4-BE49-F238E27FC236}">
                <a16:creationId xmlns:a16="http://schemas.microsoft.com/office/drawing/2014/main" id="{49D566D9-59F1-3246-8B9C-8AA234E13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5C7B4D-EA75-824F-AC99-33C46C9B7F52}" type="slidenum">
              <a:rPr lang="en-US" altLang="en-US" sz="1200" smtClean="0"/>
              <a:pPr/>
              <a:t>81</a:t>
            </a:fld>
            <a:endParaRPr lang="en-US" altLang="en-US" sz="1200"/>
          </a:p>
        </p:txBody>
      </p:sp>
      <p:sp>
        <p:nvSpPr>
          <p:cNvPr id="163842" name="Rectangle 7">
            <a:extLst>
              <a:ext uri="{FF2B5EF4-FFF2-40B4-BE49-F238E27FC236}">
                <a16:creationId xmlns:a16="http://schemas.microsoft.com/office/drawing/2014/main" id="{6F05C27C-D1B1-3F4C-9035-A15C3401B1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3E74DE6-BADB-7B48-A66A-29E6F3981525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81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C339B649-27C1-5443-907F-5A494A3B1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BF41D789-EC2C-7047-BC80-2915E495D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5D093215-F140-C04E-8D62-6D06AD973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EFB95EDD-E946-3E47-A4A1-B2C1BD3A8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here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FD58D43A-27A0-374C-B92B-62F66D0BB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85033B-9604-F84B-9D44-4478E7289509}" type="slidenum">
              <a:rPr lang="en-US" altLang="en-US" sz="1200" smtClean="0"/>
              <a:pPr/>
              <a:t>84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6D1F8349-EBE7-624E-BB89-F88AC9B8A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DD0BB5-F934-0844-84A4-CF98180ED385}" type="slidenum">
              <a:rPr lang="en-US" altLang="en-US" sz="1200" smtClean="0"/>
              <a:pPr/>
              <a:t>85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8E8E78AD-C824-9140-A1A7-0FDA0AA58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49B4EE8-84C1-D544-B9A3-98676C9B0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A659858-604A-9B44-98DC-1C0262E40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3FD6F4-DC9A-514D-B0E5-3EC7A949F13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DA023DD-D61A-F04A-8FDE-E1F11B9BD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157531-CDE7-3C4B-9F20-240832385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C1FBFC0E-5C5C-0640-AC8C-074699372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A7069-BF7D-E140-8048-98A5E512A6F4}" type="slidenum">
              <a:rPr lang="en-US" altLang="en-US" sz="1200" smtClean="0"/>
              <a:pPr/>
              <a:t>88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C96A8904-30A3-934B-B580-3BA1442FF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385F757-E50F-D448-AAED-3399675C2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E4A4691A-C8B6-FE40-9A1B-2ECFD21D5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74D5A-40FB-2A4D-880A-E191C5DD348E}" type="slidenum">
              <a:rPr lang="en-US" altLang="en-US" sz="1200" smtClean="0"/>
              <a:pPr/>
              <a:t>89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A85CFB70-3E5A-8840-A0F5-EF45708C7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2150"/>
            <a:ext cx="4616450" cy="3462338"/>
          </a:xfrm>
          <a:solidFill>
            <a:srgbClr val="FFFFFF"/>
          </a:solidFill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F0ECFF6-FC12-5B4C-9B06-7A6BF8BAB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06" tIns="45603" rIns="91206" bIns="4560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5ECC8337-9B6B-9449-BD5E-682661E5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BCD69D-C273-9D48-A5D0-AFC98971DE2A}" type="slidenum">
              <a:rPr lang="en-US" altLang="en-US" sz="1200" smtClean="0"/>
              <a:pPr/>
              <a:t>90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24349055-0D95-B94E-9AA5-EDE2F7A63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38B0CF3-1D42-3843-8A0C-E655E382D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A515EAE8-5174-F641-8CFC-06E521561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13B6C5-E9E8-F846-9D87-8AD270EC6FD6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DB1EC75-0F19-744E-9672-DA17ED49B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21B4F8D-6A5B-1746-A308-88698623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8E77FC99-4ACF-D943-8BAD-0D466C67A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EFD41E-DD92-3A4A-9A44-5B2C2CFCB97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306A643-3E87-B043-A1A1-A2BC5EE1D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E6B44B6-FA54-EE44-84CC-D5CCE7C56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2400F62D-5E64-D64E-B27C-596F8AA11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0980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181813"/>
              </a:solidFill>
              <a:latin typeface="Tahoma" pitchFamily="34" charset="0"/>
            </a:endParaRPr>
          </a:p>
        </p:txBody>
      </p:sp>
      <p:sp>
        <p:nvSpPr>
          <p:cNvPr id="1397762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754188"/>
            <a:ext cx="7772400" cy="14716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97763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3213"/>
            <a:ext cx="6400800" cy="1752600"/>
          </a:xfrm>
        </p:spPr>
        <p:txBody>
          <a:bodyPr/>
          <a:lstStyle>
            <a:lvl1pPr marL="0" indent="0" algn="ctr">
              <a:buFont typeface="Wingdings" pitchFamily="6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930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3445E-FF47-044B-AB51-0792A1E92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674A-BE04-F843-BF86-86794E397C71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B744D-51A3-5F4B-8C55-38DD15650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D013E-B385-2140-8163-E19BFF759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4E0F-9466-B344-8E51-9B95CD9E4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2288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341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9B399-4A6E-D944-A719-5B594CEA7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4C64-F9FC-5545-AAD0-97CB5C3A8CA1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029270-2C3A-4145-9B1A-CC2EE1F14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8B02EA-D92D-334A-AFE2-3F9F44521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34BA-3A8C-4648-BB1E-C93AF1895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7F1B38-1FE3-D842-88AC-C28F722D7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4632-C6F5-F043-87A7-89FF7877837A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AF81C-2DF7-BE4F-9419-96F50C239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8DD70-EB88-0346-A261-64EBBCD72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B19B-0796-F84A-AA0F-B28B49EB3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35CB56-F95A-4A4D-B185-8B43E0C8A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B2AD-5A7D-EC4F-AFAE-DB9DBACAA63E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8485E-70C1-A84C-BB8F-E5CF3284F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D57585-0391-FB48-862C-7E51A3D94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374D-DF27-DC42-95C5-1F48CDCFD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09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7CDFB-DB63-6347-BE5E-B5BF55FA1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95FC-9E39-074A-9865-3D8F8702AAB8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AAF6D-E2EE-4C42-A2E0-A7508F866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3416E-6B17-7E48-A356-98E260A6C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0573-7E6B-E449-8927-56686F90E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FB83BA-8052-AF4B-810C-CC01D281D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EE74-E092-6149-8B60-A04478086B79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21737F-92D6-EF41-A3F7-7E8B0A541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3BB9F0-3F70-3B48-AAF8-59D92000E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5BE7-C36D-E44D-B9CD-B9FC45109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E3032B-A680-4043-81F8-1AEA9BDFF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D399-1C34-7F41-A0BE-31C16EF32049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85EB54-2742-CC41-BBB1-66B82E441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C18FC-6CDB-D440-A100-902D3396F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BC72-D7EE-144E-9FF2-D947A6BE2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4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8B2C59-A66B-4B43-B666-D6A653500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D893-E5AC-5443-8844-C6BAAB9CDBFE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D03A1-3203-5A4A-A737-406B75768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30D10E-64B7-394C-BE63-797520D1F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5E27-5C99-E94F-B3EB-CFDDD8BA9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5370B-9425-B14B-9B8C-8A090D181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0EC7-AF1A-6B4D-B032-8C3AE61504B5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A8994-E241-9D41-9ECA-596BDAB35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C277F-0FB9-2640-A087-22B4C18FB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ECA3-B678-1B49-A6E7-EF1B67AAE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5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86812-BBAD-134F-AA68-1C35B8048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78BE-9640-E049-A2C3-6FC9D7563F5E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B7C21-FCB3-B245-8578-E666DF1C1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D6A4E-C43E-E94D-B6B1-E9DD85542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E825-843C-EA48-B9F9-EF9BB2CC1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>
            <a:extLst>
              <a:ext uri="{FF2B5EF4-FFF2-40B4-BE49-F238E27FC236}">
                <a16:creationId xmlns:a16="http://schemas.microsoft.com/office/drawing/2014/main" id="{B006A433-CA7D-9B40-BC4F-C97CF98B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1143000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185346" name="AutoShape 2">
            <a:extLst>
              <a:ext uri="{FF2B5EF4-FFF2-40B4-BE49-F238E27FC236}">
                <a16:creationId xmlns:a16="http://schemas.microsoft.com/office/drawing/2014/main" id="{DD7CC637-D1D7-5647-A39A-3D1F4473C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" pitchFamily="64" charset="0"/>
              <a:ea typeface="+mn-ea"/>
            </a:endParaRPr>
          </a:p>
        </p:txBody>
      </p:sp>
      <p:sp>
        <p:nvSpPr>
          <p:cNvPr id="185347" name="AutoShape 3">
            <a:extLst>
              <a:ext uri="{FF2B5EF4-FFF2-40B4-BE49-F238E27FC236}">
                <a16:creationId xmlns:a16="http://schemas.microsoft.com/office/drawing/2014/main" id="{C7DE2D35-306A-854D-A3AE-0771FF17BE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86800" y="1905000"/>
            <a:ext cx="454025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" pitchFamily="64" charset="0"/>
              <a:ea typeface="+mn-ea"/>
            </a:endParaRP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B25D35BB-5032-D542-8F67-62E1FA213F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0A0E"/>
                </a:solidFill>
              </a:defRPr>
            </a:lvl1pPr>
          </a:lstStyle>
          <a:p>
            <a:pPr>
              <a:defRPr/>
            </a:pPr>
            <a:fld id="{44A59089-3482-0444-BF1C-E53B705D441A}" type="datetime1">
              <a:rPr lang="en-US" altLang="en-US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CF101EA1-5585-464C-B067-976111C798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5532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181813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9DFA441D-51BB-704C-8CC4-155CF9F0F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90A0E"/>
                </a:solidFill>
              </a:defRPr>
            </a:lvl1pPr>
          </a:lstStyle>
          <a:p>
            <a:pPr>
              <a:defRPr/>
            </a:pPr>
            <a:fld id="{3AC0297C-055C-2941-8118-49463752C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17">
            <a:extLst>
              <a:ext uri="{FF2B5EF4-FFF2-40B4-BE49-F238E27FC236}">
                <a16:creationId xmlns:a16="http://schemas.microsoft.com/office/drawing/2014/main" id="{BDE75EE2-A1B0-C042-83A9-A9B3150BB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18">
            <a:extLst>
              <a:ext uri="{FF2B5EF4-FFF2-40B4-BE49-F238E27FC236}">
                <a16:creationId xmlns:a16="http://schemas.microsoft.com/office/drawing/2014/main" id="{62AF4AEB-C393-DE4D-8C8C-35269AB91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ＭＳ Ｐゴシック" pitchFamily="6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ＭＳ Ｐゴシック" pitchFamily="6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ＭＳ Ｐゴシック" pitchFamily="6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1813"/>
          </a:solidFill>
          <a:latin typeface="Verdana" pitchFamily="64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590A0E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2D506B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m/ngrams/graph?content=_ADJ_+_NOUN_,_ADV_+_NOUN_,+_ADV_+_VERB_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4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4672982-46CA-3748-82EC-FD8E55A4C3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0" y="990600"/>
            <a:ext cx="3657600" cy="3581400"/>
          </a:xfrm>
        </p:spPr>
        <p:txBody>
          <a:bodyPr/>
          <a:lstStyle/>
          <a:p>
            <a:br>
              <a:rPr lang="en-US" altLang="en-US" sz="4400"/>
            </a:br>
            <a:r>
              <a:rPr lang="en-US" altLang="en-US" sz="4400">
                <a:solidFill>
                  <a:schemeClr val="tx1"/>
                </a:solidFill>
              </a:rPr>
              <a:t>Part-of-Speech Tagging</a:t>
            </a:r>
            <a:br>
              <a:rPr lang="en-US" altLang="en-US" sz="4400">
                <a:solidFill>
                  <a:schemeClr val="tx1"/>
                </a:solidFill>
              </a:rPr>
            </a:br>
            <a:br>
              <a:rPr lang="en-US" altLang="en-US" sz="4400">
                <a:solidFill>
                  <a:schemeClr val="tx1"/>
                </a:solidFill>
              </a:rPr>
            </a:br>
            <a:r>
              <a:rPr lang="en-US" altLang="en-US" sz="2800"/>
              <a:t>Chapter 8</a:t>
            </a:r>
            <a:br>
              <a:rPr lang="en-US" altLang="en-US" sz="2800"/>
            </a:br>
            <a:r>
              <a:rPr lang="en-US" altLang="en-US" sz="2800"/>
              <a:t>(8.1-8.4.6)</a:t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15362" name="Subtitle 1">
            <a:extLst>
              <a:ext uri="{FF2B5EF4-FFF2-40B4-BE49-F238E27FC236}">
                <a16:creationId xmlns:a16="http://schemas.microsoft.com/office/drawing/2014/main" id="{2069B24E-E938-A945-A0DF-013B984303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712247BE-1B5A-4249-A5BE-9E94F17363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183C2-7467-7E44-9E1D-24DBA03E6B76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5F894A18-E1D3-C849-80AE-049CE3A6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06EE2626-9460-9643-AFFC-2181C4C2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3EBC7-64F5-E14A-A438-C420FC52D78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A8A5DAE-C0BF-AB41-8E96-1087AE3E3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CD385907-F0D2-D044-92C3-F5C2C7076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32774" name="Rectangle 19">
            <a:extLst>
              <a:ext uri="{FF2B5EF4-FFF2-40B4-BE49-F238E27FC236}">
                <a16:creationId xmlns:a16="http://schemas.microsoft.com/office/drawing/2014/main" id="{5AE710EB-B8AB-C14E-8914-83040CA5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V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>
            <a:extLst>
              <a:ext uri="{FF2B5EF4-FFF2-40B4-BE49-F238E27FC236}">
                <a16:creationId xmlns:a16="http://schemas.microsoft.com/office/drawing/2014/main" id="{B0DF425C-547A-AD43-A841-F10BA11EF1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05423-4756-E04A-AEE0-53B207F759F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5063C78D-DBA6-5246-9017-C1A20A2D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60EE7511-3BF9-D04F-8024-05DFCFB4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71AE3-004B-0042-BDDE-833A8A71FA5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0C48D61C-3E6A-D041-9FA9-FA280B667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5C7375F4-D1F4-AE42-AC8B-FF0CA6197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34822" name="Rectangle 19">
            <a:extLst>
              <a:ext uri="{FF2B5EF4-FFF2-40B4-BE49-F238E27FC236}">
                <a16:creationId xmlns:a16="http://schemas.microsoft.com/office/drawing/2014/main" id="{6A296733-EFE1-5A46-8C24-00150A48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V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>
            <a:extLst>
              <a:ext uri="{FF2B5EF4-FFF2-40B4-BE49-F238E27FC236}">
                <a16:creationId xmlns:a16="http://schemas.microsoft.com/office/drawing/2014/main" id="{1F9BA6A2-6A6C-EB48-BB43-AA86ADFD71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40104-C8F3-AD43-BC5C-C6722D116F3E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4DE45DF9-6302-6546-B3A6-CF8B7341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4F4192C2-E116-CC4D-A59B-4F95BF2C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7BB34-F1B3-024E-A8E7-F53A40A3BEA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A1994B77-44AD-AF43-B5EC-9D786161C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DE1E9679-7356-4743-ADD1-8A31D3058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36870" name="Rectangle 19">
            <a:extLst>
              <a:ext uri="{FF2B5EF4-FFF2-40B4-BE49-F238E27FC236}">
                <a16:creationId xmlns:a16="http://schemas.microsoft.com/office/drawing/2014/main" id="{3EAF9F97-722E-7040-82BF-AE2FEE6C0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V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>
            <a:extLst>
              <a:ext uri="{FF2B5EF4-FFF2-40B4-BE49-F238E27FC236}">
                <a16:creationId xmlns:a16="http://schemas.microsoft.com/office/drawing/2014/main" id="{8B60CEBF-DFF5-804D-BC97-074DCC513E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437BF6-D521-FA42-B77B-6840D45C3D9B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AD40E60A-0DBD-8A45-8212-1C8E6C00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AB1C3E63-8313-044E-8A6B-77C2861D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905D0-EF79-AC44-94D5-7D710D55358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CBBDB746-14F4-AB4A-A0C7-76653DD1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2F6CED7D-C4AB-5645-93CA-59B8BCE05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38918" name="Rectangle 19">
            <a:extLst>
              <a:ext uri="{FF2B5EF4-FFF2-40B4-BE49-F238E27FC236}">
                <a16:creationId xmlns:a16="http://schemas.microsoft.com/office/drawing/2014/main" id="{1CAC0B20-71F8-484C-9144-171CC65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V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>
            <a:extLst>
              <a:ext uri="{FF2B5EF4-FFF2-40B4-BE49-F238E27FC236}">
                <a16:creationId xmlns:a16="http://schemas.microsoft.com/office/drawing/2014/main" id="{96E2912D-EE28-0B43-94F2-ED65C41C39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C02A9-E6B6-D741-91D0-36EF3CE6AF10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9D0D3589-C997-D44B-8076-A2B98D46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A1542396-6557-4446-9B58-8792E658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248FF-370E-AB49-851D-4FB4C9DCEC1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F1547D6E-2AA0-0045-94A7-3961CE321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4AD02F3D-4077-A245-A8AC-46A20E239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40966" name="Rectangle 19">
            <a:extLst>
              <a:ext uri="{FF2B5EF4-FFF2-40B4-BE49-F238E27FC236}">
                <a16:creationId xmlns:a16="http://schemas.microsoft.com/office/drawing/2014/main" id="{ABE9A9D7-E39F-394F-911D-7AD8D146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V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>
            <a:extLst>
              <a:ext uri="{FF2B5EF4-FFF2-40B4-BE49-F238E27FC236}">
                <a16:creationId xmlns:a16="http://schemas.microsoft.com/office/drawing/2014/main" id="{FEBDE745-E0C4-A049-9E09-BED78DE81C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0BED63-ABD5-774A-9B91-0007042EF48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0F834489-DFB5-534A-A87E-2336FE74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229EE505-E12E-4B4C-86B1-DF8982CE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5581E5-0F9A-434B-B25E-1E9666EBBA7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C6594938-0B59-4448-A133-27EBF1139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7BE717BC-969B-A94C-AD50-EB618AED1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43014" name="Rectangle 19">
            <a:extLst>
              <a:ext uri="{FF2B5EF4-FFF2-40B4-BE49-F238E27FC236}">
                <a16:creationId xmlns:a16="http://schemas.microsoft.com/office/drawing/2014/main" id="{10BEB503-6A0B-3046-966F-6899337D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V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6113AE95-3A0C-B549-BAB1-2FB4C15A0D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C4F197-3739-9247-BC4D-77FB3C34F0E1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3" name="Footer Placeholder 4">
            <a:extLst>
              <a:ext uri="{FF2B5EF4-FFF2-40B4-BE49-F238E27FC236}">
                <a16:creationId xmlns:a16="http://schemas.microsoft.com/office/drawing/2014/main" id="{94C83436-C971-E445-AAF1-C74D9FC9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053DCAE8-E788-7B4E-8BF6-6ECDDD2B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8C115-4213-E448-B833-2FC50992E53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6B27EDD7-1F00-FB42-AC36-14856336F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POS Tagging Useful? 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03221627-9F3E-CE4D-B445-295A9B7DE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First step of many practical tasks, e.g.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/>
              <a:t>Speech synthesis (aka text to speech)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How to pronounce </a:t>
            </a:r>
            <a:r>
              <a:rPr lang="en-US" altLang="en-US" sz="1600">
                <a:latin typeface="Comic Sans MS" panose="030F0902030302020204" pitchFamily="66" charset="0"/>
              </a:rPr>
              <a:t>“</a:t>
            </a:r>
            <a:r>
              <a:rPr lang="en-US" altLang="ja-JP" sz="1600"/>
              <a:t>lead</a:t>
            </a:r>
            <a:r>
              <a:rPr lang="en-US" altLang="en-US" sz="1600">
                <a:latin typeface="Comic Sans MS" panose="030F0902030302020204" pitchFamily="66" charset="0"/>
              </a:rPr>
              <a:t>”</a:t>
            </a:r>
            <a:r>
              <a:rPr lang="en-US" altLang="ja-JP" sz="160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OBject	 	obJECT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CONtent 		conTENT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Parsing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Need to know if a word is an N or V before you can parse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Information extraction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Finding names, relations, etc.</a:t>
            </a:r>
          </a:p>
          <a:p>
            <a:pPr>
              <a:lnSpc>
                <a:spcPct val="90000"/>
              </a:lnSpc>
            </a:pPr>
            <a:r>
              <a:rPr lang="en-US" altLang="en-US"/>
              <a:t>Language modeling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Backoff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C2340FE-8CC0-424A-83C7-9DDB3CAB7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POS Tagging Difficult?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9241D4A-6DEC-B74B-9463-BBFC85A72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Words often have more than one POS: </a:t>
            </a:r>
            <a:r>
              <a:rPr lang="en-US" altLang="en-US" i="1"/>
              <a:t>back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The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door</a:t>
            </a:r>
            <a:r>
              <a:rPr lang="en-US" altLang="en-US"/>
              <a:t> = adjective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On my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Win the voters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Promised to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the bill</a:t>
            </a:r>
            <a:r>
              <a:rPr lang="en-US" altLang="en-US"/>
              <a:t>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359B339F-2F3B-4043-A702-94A04A8CF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POS Tagging Difficult?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EE754873-0495-664B-9800-FD5FCD81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Words often have more than one POS: </a:t>
            </a:r>
            <a:r>
              <a:rPr lang="en-US" altLang="en-US" i="1"/>
              <a:t>back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The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door</a:t>
            </a:r>
            <a:r>
              <a:rPr lang="en-US" altLang="en-US"/>
              <a:t> = adjective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On my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noun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Win the voters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Promised to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the bill</a:t>
            </a:r>
            <a:r>
              <a:rPr lang="en-US" altLang="en-US"/>
              <a:t> =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56042D3-3FAE-F842-B966-6C09E548C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POS Tagging Difficult?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B65145C2-BBA7-A84D-9C88-E42DC2F79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Words often have more than one POS: </a:t>
            </a:r>
            <a:r>
              <a:rPr lang="en-US" altLang="en-US" i="1"/>
              <a:t>back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The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door</a:t>
            </a:r>
            <a:r>
              <a:rPr lang="en-US" altLang="en-US"/>
              <a:t> = adjective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On my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noun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Win the voters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adverb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Promised to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the bill</a:t>
            </a:r>
            <a:r>
              <a:rPr lang="en-US" altLang="en-US"/>
              <a:t> =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>
            <a:extLst>
              <a:ext uri="{FF2B5EF4-FFF2-40B4-BE49-F238E27FC236}">
                <a16:creationId xmlns:a16="http://schemas.microsoft.com/office/drawing/2014/main" id="{9C46C9C8-719E-244A-953C-999723BB36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0D3AF3-91F9-9443-A2BE-DBFA6B3C9817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7" name="Footer Placeholder 4">
            <a:extLst>
              <a:ext uri="{FF2B5EF4-FFF2-40B4-BE49-F238E27FC236}">
                <a16:creationId xmlns:a16="http://schemas.microsoft.com/office/drawing/2014/main" id="{FC0DBF56-F737-2742-9608-3AA23F1F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501B09A-B584-314A-A3A0-5F2CED3A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300FA-D0A2-264D-9D81-7571DD41547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4CF17B00-C955-5C43-A2A5-43F3B7AE5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499B0BF6-9743-1448-97CB-D70F51A93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Parts of speech (POS)</a:t>
            </a:r>
          </a:p>
          <a:p>
            <a:r>
              <a:rPr lang="en-US" altLang="en-US"/>
              <a:t>Tagsets</a:t>
            </a:r>
          </a:p>
          <a:p>
            <a:r>
              <a:rPr lang="en-US" altLang="en-US"/>
              <a:t>POS Tagging</a:t>
            </a:r>
          </a:p>
          <a:p>
            <a:pPr lvl="1"/>
            <a:r>
              <a:rPr lang="en-US" altLang="en-US"/>
              <a:t>Rule-based tagging</a:t>
            </a:r>
          </a:p>
          <a:p>
            <a:pPr lvl="1"/>
            <a:r>
              <a:rPr lang="en-US" altLang="en-US"/>
              <a:t>Probabilistic (HMM) tagging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8A858996-0AD5-1F46-AD86-4359A5A73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POS Tagging Difficult?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C352E426-6462-8A4E-8EC0-C81F716C1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Words often have more than one POS: </a:t>
            </a:r>
            <a:r>
              <a:rPr lang="en-US" altLang="en-US" i="1"/>
              <a:t>back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The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door</a:t>
            </a:r>
            <a:r>
              <a:rPr lang="en-US" altLang="en-US"/>
              <a:t> = adjective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On my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noun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Win the voters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/>
              <a:t> = adverb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Promised to </a:t>
            </a:r>
            <a:r>
              <a:rPr lang="en-US" altLang="en-US" i="1" u="sng">
                <a:solidFill>
                  <a:schemeClr val="accent2"/>
                </a:solidFill>
              </a:rPr>
              <a:t>back</a:t>
            </a:r>
            <a:r>
              <a:rPr lang="en-US" altLang="en-US">
                <a:solidFill>
                  <a:schemeClr val="accent2"/>
                </a:solidFill>
              </a:rPr>
              <a:t> the bill</a:t>
            </a:r>
            <a:r>
              <a:rPr lang="en-US" altLang="en-US"/>
              <a:t> = verb</a:t>
            </a:r>
          </a:p>
          <a:p>
            <a:r>
              <a:rPr lang="en-US" altLang="en-US"/>
              <a:t>The POS tagging problem is to determine the POS tag for a particular instance of a word.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26">
            <a:extLst>
              <a:ext uri="{FF2B5EF4-FFF2-40B4-BE49-F238E27FC236}">
                <a16:creationId xmlns:a16="http://schemas.microsoft.com/office/drawing/2014/main" id="{9C3A29AA-1034-BE46-8C6B-39BF4CC7F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542723" name="Rectangle 1027">
            <a:extLst>
              <a:ext uri="{FF2B5EF4-FFF2-40B4-BE49-F238E27FC236}">
                <a16:creationId xmlns:a16="http://schemas.microsoft.com/office/drawing/2014/main" id="{A968C1D5-4FFA-1A47-8ADE-49D919A2F9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915400" cy="5257800"/>
          </a:xfrm>
        </p:spPr>
        <p:txBody>
          <a:bodyPr/>
          <a:lstStyle/>
          <a:p>
            <a:r>
              <a:rPr lang="en-US" altLang="en-US"/>
              <a:t>Input:   Plays well with others</a:t>
            </a:r>
          </a:p>
          <a:p>
            <a:r>
              <a:rPr lang="en-US" altLang="en-US"/>
              <a:t>Ambiguity:  NNS/VBZ UH/JJ/NN/RB IN      NNS</a:t>
            </a:r>
          </a:p>
          <a:p>
            <a:r>
              <a:rPr lang="en-US" altLang="en-US"/>
              <a:t>Output:	Plays/VBZ well/RB with/IN others/NNS</a:t>
            </a:r>
          </a:p>
          <a:p>
            <a:pPr lvl="2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8CBCA-BE5E-9A46-B2AD-065801B5473D}"/>
              </a:ext>
            </a:extLst>
          </p:cNvPr>
          <p:cNvSpPr/>
          <p:nvPr/>
        </p:nvSpPr>
        <p:spPr bwMode="auto">
          <a:xfrm>
            <a:off x="7315200" y="2362200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1800" dirty="0">
                <a:latin typeface="+mn-lt"/>
                <a:ea typeface="ＭＳ Ｐゴシック" panose="020B0600070205080204" pitchFamily="34" charset="-128"/>
              </a:rPr>
              <a:t>Penn Treebank POS tags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 bldLvl="2" autoUpdateAnimBg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330193E5-B5CB-284C-9E89-5D8D121AE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 performance</a:t>
            </a:r>
          </a:p>
        </p:txBody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5816FDE4-8161-DF42-949D-BBA0C7812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many tags are correct?  (Tag accuracy)</a:t>
            </a:r>
          </a:p>
          <a:p>
            <a:pPr lvl="1"/>
            <a:r>
              <a:rPr lang="en-US" altLang="en-US"/>
              <a:t>About 97% currently</a:t>
            </a:r>
          </a:p>
          <a:p>
            <a:pPr lvl="1"/>
            <a:r>
              <a:rPr lang="en-US" altLang="en-US"/>
              <a:t>But baseline is already 90%</a:t>
            </a:r>
          </a:p>
          <a:p>
            <a:pPr lvl="2"/>
            <a:r>
              <a:rPr lang="en-US" altLang="en-US"/>
              <a:t>Baseline is performance of stupidest possible method</a:t>
            </a:r>
          </a:p>
          <a:p>
            <a:pPr lvl="3"/>
            <a:r>
              <a:rPr lang="en-US" altLang="en-US"/>
              <a:t>Tag every word with its most frequent tag</a:t>
            </a:r>
          </a:p>
          <a:p>
            <a:pPr lvl="3"/>
            <a:r>
              <a:rPr lang="en-US" altLang="en-US"/>
              <a:t>Tag unknown words as nouns</a:t>
            </a:r>
          </a:p>
          <a:p>
            <a:pPr lvl="1"/>
            <a:r>
              <a:rPr lang="en-US" altLang="en-US"/>
              <a:t>Partly easy because</a:t>
            </a:r>
          </a:p>
          <a:p>
            <a:pPr lvl="2"/>
            <a:r>
              <a:rPr lang="en-US" altLang="en-US"/>
              <a:t>Many words are unambiguous</a:t>
            </a:r>
          </a:p>
          <a:p>
            <a:pPr lvl="2"/>
            <a:r>
              <a:rPr lang="en-US" altLang="en-US"/>
              <a:t>You get points for them (</a:t>
            </a:r>
            <a:r>
              <a:rPr lang="en-US" altLang="en-US" i="1">
                <a:solidFill>
                  <a:srgbClr val="2584BB"/>
                </a:solidFill>
              </a:rPr>
              <a:t>the</a:t>
            </a:r>
            <a:r>
              <a:rPr lang="en-US" altLang="en-US" i="1"/>
              <a:t>, </a:t>
            </a:r>
            <a:r>
              <a:rPr lang="en-US" altLang="en-US" i="1">
                <a:solidFill>
                  <a:srgbClr val="2584BB"/>
                </a:solidFill>
              </a:rPr>
              <a:t>a</a:t>
            </a:r>
            <a:r>
              <a:rPr lang="en-US" altLang="en-US" i="1"/>
              <a:t>, </a:t>
            </a:r>
            <a:r>
              <a:rPr lang="en-US" altLang="en-US"/>
              <a:t>etc.) and for punctuation marks!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32D1A34-2C3B-0A40-A5CF-48D1BFEC9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/>
              <a:t>Deciding on the correct part </a:t>
            </a:r>
            <a:r>
              <a:rPr lang="en-US" altLang="en-US" sz="3200"/>
              <a:t>of speech can be difficult even for people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80A24546-854A-3347-B07A-E081A489E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Mrs/NNP Shaefer/NNP never/RB got/VBD </a:t>
            </a:r>
            <a:r>
              <a:rPr lang="en-US" altLang="en-US">
                <a:solidFill>
                  <a:schemeClr val="accent2"/>
                </a:solidFill>
              </a:rPr>
              <a:t>around/RP</a:t>
            </a:r>
            <a:r>
              <a:rPr lang="en-US" altLang="en-US"/>
              <a:t> to/TO joining/VBG</a:t>
            </a:r>
          </a:p>
          <a:p>
            <a:endParaRPr lang="en-US" altLang="en-US"/>
          </a:p>
          <a:p>
            <a:r>
              <a:rPr lang="en-US" altLang="en-US"/>
              <a:t>All/DT we/PRP gotta/VBN do/VB is/VBZ go/VB </a:t>
            </a:r>
            <a:r>
              <a:rPr lang="en-US" altLang="en-US">
                <a:solidFill>
                  <a:srgbClr val="2584BB"/>
                </a:solidFill>
              </a:rPr>
              <a:t>around/IN </a:t>
            </a:r>
            <a:r>
              <a:rPr lang="en-US" altLang="en-US"/>
              <a:t>the/DT corner/NN</a:t>
            </a:r>
          </a:p>
          <a:p>
            <a:endParaRPr lang="en-US" altLang="en-US"/>
          </a:p>
          <a:p>
            <a:r>
              <a:rPr lang="en-US" altLang="en-US"/>
              <a:t>Chateau/NNP Petrus/NNP costs/VBZ </a:t>
            </a:r>
            <a:r>
              <a:rPr lang="en-US" altLang="en-US">
                <a:solidFill>
                  <a:srgbClr val="2584BB"/>
                </a:solidFill>
              </a:rPr>
              <a:t>around/RB </a:t>
            </a:r>
            <a:r>
              <a:rPr lang="en-US" altLang="en-US"/>
              <a:t>250/CD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6E4ECB3-6803-574B-83AA-52BFBF365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difficult is POS tagging?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708AF9D1-A1A9-514C-B4BC-D5649EC9D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About 11% of the word types in the Brown corpus are ambiguous with regard to part of speech</a:t>
            </a:r>
          </a:p>
          <a:p>
            <a:r>
              <a:rPr lang="en-US" altLang="en-US"/>
              <a:t>But they tend to be very common words. E.g., </a:t>
            </a:r>
            <a:r>
              <a:rPr lang="en-US" altLang="en-US" i="1">
                <a:solidFill>
                  <a:srgbClr val="2584BB"/>
                </a:solidFill>
              </a:rPr>
              <a:t>that</a:t>
            </a:r>
            <a:endParaRPr lang="en-US" altLang="en-US">
              <a:solidFill>
                <a:srgbClr val="2584BB"/>
              </a:solidFill>
            </a:endParaRPr>
          </a:p>
          <a:p>
            <a:pPr lvl="1"/>
            <a:r>
              <a:rPr lang="en-US" altLang="en-US" sz="2400"/>
              <a:t>I know </a:t>
            </a:r>
            <a:r>
              <a:rPr lang="en-US" altLang="en-US" sz="2400" i="1">
                <a:solidFill>
                  <a:schemeClr val="accent2"/>
                </a:solidFill>
              </a:rPr>
              <a:t>that</a:t>
            </a:r>
            <a:r>
              <a:rPr lang="en-US" altLang="en-US" sz="2400"/>
              <a:t> he is honest = IN</a:t>
            </a:r>
          </a:p>
          <a:p>
            <a:pPr lvl="1"/>
            <a:r>
              <a:rPr lang="en-US" altLang="en-US" sz="2400"/>
              <a:t>Yes, </a:t>
            </a:r>
            <a:r>
              <a:rPr lang="en-US" altLang="en-US" sz="2400" i="1">
                <a:solidFill>
                  <a:srgbClr val="2584BB"/>
                </a:solidFill>
              </a:rPr>
              <a:t>that</a:t>
            </a:r>
            <a:r>
              <a:rPr lang="en-US" altLang="en-US" sz="2400"/>
              <a:t> play was nice = DT</a:t>
            </a:r>
          </a:p>
          <a:p>
            <a:pPr lvl="1"/>
            <a:r>
              <a:rPr lang="en-US" altLang="en-US" sz="2400"/>
              <a:t>You can’t go </a:t>
            </a:r>
            <a:r>
              <a:rPr lang="en-US" altLang="en-US" sz="2400" i="1">
                <a:solidFill>
                  <a:srgbClr val="2584BB"/>
                </a:solidFill>
              </a:rPr>
              <a:t>that</a:t>
            </a:r>
            <a:r>
              <a:rPr lang="en-US" altLang="en-US" sz="2400"/>
              <a:t> far = RB</a:t>
            </a:r>
            <a:endParaRPr lang="en-US" altLang="en-US"/>
          </a:p>
          <a:p>
            <a:r>
              <a:rPr lang="en-US" altLang="en-US"/>
              <a:t>40% of the word tokens are ambiguous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272F4B8-C822-1441-9012-DFE9D8EC4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6A50A4B-2B5C-2740-B4FC-7A543BFC6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382000" cy="5638800"/>
          </a:xfrm>
        </p:spPr>
        <p:txBody>
          <a:bodyPr/>
          <a:lstStyle/>
          <a:p>
            <a:r>
              <a:rPr lang="en-US" altLang="en-US" dirty="0" err="1"/>
              <a:t>Backoff</a:t>
            </a:r>
            <a:r>
              <a:rPr lang="en-US" altLang="en-US" dirty="0"/>
              <a:t>/Interpolation</a:t>
            </a:r>
          </a:p>
          <a:p>
            <a:endParaRPr lang="en-US" altLang="en-US" dirty="0"/>
          </a:p>
          <a:p>
            <a:r>
              <a:rPr lang="en-US" altLang="en-US" dirty="0"/>
              <a:t>Parts of Speech</a:t>
            </a:r>
          </a:p>
          <a:p>
            <a:pPr lvl="1"/>
            <a:r>
              <a:rPr lang="en-US" altLang="en-US" dirty="0"/>
              <a:t>What?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Part of Speech Tagging</a:t>
            </a:r>
          </a:p>
          <a:p>
            <a:pPr lvl="1"/>
            <a:r>
              <a:rPr lang="en-US" altLang="en-US" dirty="0"/>
              <a:t>What?</a:t>
            </a:r>
          </a:p>
          <a:p>
            <a:pPr lvl="1"/>
            <a:r>
              <a:rPr lang="en-US" altLang="en-US" dirty="0"/>
              <a:t>Why?</a:t>
            </a:r>
          </a:p>
          <a:p>
            <a:pPr lvl="1"/>
            <a:r>
              <a:rPr lang="en-US" altLang="en-US" dirty="0"/>
              <a:t>Easy or hard?</a:t>
            </a:r>
          </a:p>
          <a:p>
            <a:pPr lvl="1"/>
            <a:r>
              <a:rPr lang="en-US" altLang="en-US" dirty="0"/>
              <a:t>Evaluation</a:t>
            </a:r>
          </a:p>
          <a:p>
            <a:pPr lvl="1"/>
            <a:endParaRPr lang="en-US" altLang="en-US" dirty="0"/>
          </a:p>
        </p:txBody>
      </p:sp>
      <p:sp>
        <p:nvSpPr>
          <p:cNvPr id="61443" name="Date Placeholder 3">
            <a:extLst>
              <a:ext uri="{FF2B5EF4-FFF2-40B4-BE49-F238E27FC236}">
                <a16:creationId xmlns:a16="http://schemas.microsoft.com/office/drawing/2014/main" id="{9565E9CB-A1E8-D746-84AD-B6909A58E9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B068B2-8574-4245-BFF2-59FAE9BCB1E7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F036-7774-EA4C-9DF4-2D087C1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79D74F3E-A1F0-DD4A-93B1-9F09D138D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FD919-AA63-1D41-833A-D586E2524E4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>
            <a:extLst>
              <a:ext uri="{FF2B5EF4-FFF2-40B4-BE49-F238E27FC236}">
                <a16:creationId xmlns:a16="http://schemas.microsoft.com/office/drawing/2014/main" id="{0C8431FE-8793-8546-8164-25557B0AA7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60286-C085-2942-ADF5-2F423A290AB7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Footer Placeholder 4">
            <a:extLst>
              <a:ext uri="{FF2B5EF4-FFF2-40B4-BE49-F238E27FC236}">
                <a16:creationId xmlns:a16="http://schemas.microsoft.com/office/drawing/2014/main" id="{FE672401-E17C-BC43-900E-CBB41768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B3E0233F-2472-4147-BFD7-9A4580A9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ACE2A2-448D-7B40-8425-F2ECEA16A39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912EEE9E-3B29-8F47-B452-71E217B63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vs. Closed Classes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87EB93F9-FFE5-F74A-A73B-BAAABAC79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r>
              <a:rPr lang="en-US" altLang="en-US" sz="2800"/>
              <a:t>Closed class: </a:t>
            </a:r>
            <a:r>
              <a:rPr lang="en-US" altLang="en-US" sz="2800" b="1" i="1">
                <a:solidFill>
                  <a:srgbClr val="0070C0"/>
                </a:solidFill>
              </a:rPr>
              <a:t>why?</a:t>
            </a:r>
          </a:p>
          <a:p>
            <a:pPr lvl="1"/>
            <a:r>
              <a:rPr lang="en-US" altLang="en-US" sz="2400"/>
              <a:t>Determiners: a, an, the</a:t>
            </a:r>
          </a:p>
          <a:p>
            <a:pPr lvl="1"/>
            <a:r>
              <a:rPr lang="en-US" altLang="en-US" sz="2400"/>
              <a:t>Prepositions: of, in, by, …</a:t>
            </a:r>
          </a:p>
          <a:p>
            <a:pPr lvl="1"/>
            <a:r>
              <a:rPr lang="en-US" altLang="en-US" sz="2400"/>
              <a:t>Auxiliaries: may, can, will had, been, …</a:t>
            </a:r>
          </a:p>
          <a:p>
            <a:pPr lvl="1"/>
            <a:r>
              <a:rPr lang="en-US" altLang="en-US" sz="2400"/>
              <a:t>Pronouns: I, you, she, mine, his, them, …</a:t>
            </a:r>
          </a:p>
          <a:p>
            <a:pPr lvl="1"/>
            <a:r>
              <a:rPr lang="en-US" altLang="en-US" sz="2400"/>
              <a:t>Usually </a:t>
            </a:r>
            <a:r>
              <a:rPr lang="en-US" altLang="en-US" sz="2400">
                <a:solidFill>
                  <a:srgbClr val="A50021"/>
                </a:solidFill>
              </a:rPr>
              <a:t>function words </a:t>
            </a:r>
            <a:r>
              <a:rPr lang="en-US" altLang="en-US" sz="2400"/>
              <a:t>(short common words which play a role in grammar)</a:t>
            </a:r>
          </a:p>
          <a:p>
            <a:r>
              <a:rPr lang="en-US" altLang="en-US" sz="2800"/>
              <a:t>Open class: </a:t>
            </a:r>
            <a:r>
              <a:rPr lang="en-US" altLang="en-US" sz="2800" b="1" i="1">
                <a:solidFill>
                  <a:srgbClr val="0070C0"/>
                </a:solidFill>
              </a:rPr>
              <a:t>why?</a:t>
            </a:r>
          </a:p>
          <a:p>
            <a:pPr lvl="1"/>
            <a:r>
              <a:rPr lang="en-US" altLang="en-US" sz="2400"/>
              <a:t>English has 4: Nouns, Verbs, Adjectives, Adverbs</a:t>
            </a:r>
          </a:p>
          <a:p>
            <a:pPr lvl="1"/>
            <a:r>
              <a:rPr lang="en-US" altLang="en-US" sz="2400"/>
              <a:t>Many languages have these 4, but not all!</a:t>
            </a:r>
          </a:p>
          <a:p>
            <a:pPr marL="1143000" lvl="2"/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7F3526F6-565F-664D-B150-682F8F3785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E669D-D820-4745-88D1-EEAC99D7851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Footer Placeholder 4">
            <a:extLst>
              <a:ext uri="{FF2B5EF4-FFF2-40B4-BE49-F238E27FC236}">
                <a16:creationId xmlns:a16="http://schemas.microsoft.com/office/drawing/2014/main" id="{01DDE27D-42BF-8F43-B4D0-CE6CEB0D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9ECE00B8-D74D-7C47-B6DD-B34DF7D1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84A9E0-5832-0E42-A291-63AF84CB656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7FEC2038-9291-C04E-A962-42EBDECEB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vs. Closed Classes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37EFBA50-C6EF-C244-B03A-A35A8A07D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r>
              <a:rPr lang="en-US" altLang="en-US" sz="2800"/>
              <a:t>Closed class: a small fixed membership </a:t>
            </a:r>
          </a:p>
          <a:p>
            <a:pPr lvl="1"/>
            <a:r>
              <a:rPr lang="en-US" altLang="en-US" sz="2400"/>
              <a:t>Determiners: a, an, the</a:t>
            </a:r>
          </a:p>
          <a:p>
            <a:pPr lvl="1"/>
            <a:r>
              <a:rPr lang="en-US" altLang="en-US" sz="2400"/>
              <a:t>Prepositions: of, in, by, …</a:t>
            </a:r>
          </a:p>
          <a:p>
            <a:pPr lvl="1"/>
            <a:r>
              <a:rPr lang="en-US" altLang="en-US" sz="2400"/>
              <a:t>Auxiliaries: may, can, will had, been, …</a:t>
            </a:r>
          </a:p>
          <a:p>
            <a:pPr lvl="1"/>
            <a:r>
              <a:rPr lang="en-US" altLang="en-US" sz="2400"/>
              <a:t>Pronouns: I, you, she, mine, his, them, …</a:t>
            </a:r>
          </a:p>
          <a:p>
            <a:pPr lvl="1"/>
            <a:r>
              <a:rPr lang="en-US" altLang="en-US" sz="2400"/>
              <a:t>Usually </a:t>
            </a:r>
            <a:r>
              <a:rPr lang="en-US" altLang="en-US" sz="2400">
                <a:solidFill>
                  <a:srgbClr val="A50021"/>
                </a:solidFill>
              </a:rPr>
              <a:t>function words </a:t>
            </a:r>
            <a:r>
              <a:rPr lang="en-US" altLang="en-US" sz="2400"/>
              <a:t>(short common words which play a role in grammar)</a:t>
            </a:r>
          </a:p>
          <a:p>
            <a:r>
              <a:rPr lang="en-US" altLang="en-US" sz="2800"/>
              <a:t>Open class: new ones can be created all the time</a:t>
            </a:r>
          </a:p>
          <a:p>
            <a:pPr lvl="1"/>
            <a:r>
              <a:rPr lang="en-US" altLang="en-US" sz="2400"/>
              <a:t>English has 4: Nouns, Verbs, Adjectives, Adverbs</a:t>
            </a:r>
          </a:p>
          <a:p>
            <a:pPr lvl="1"/>
            <a:r>
              <a:rPr lang="en-US" altLang="en-US" sz="2400"/>
              <a:t>Many languages have these 4, but not all!</a:t>
            </a:r>
          </a:p>
          <a:p>
            <a:pPr marL="1143000" lvl="2"/>
            <a:endParaRPr lang="en-US" altLang="en-US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C8B03308-6613-874A-8671-F3F0C10782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B1DD7-6BFB-9346-A476-1C9506F4CF7D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1" name="Footer Placeholder 4">
            <a:extLst>
              <a:ext uri="{FF2B5EF4-FFF2-40B4-BE49-F238E27FC236}">
                <a16:creationId xmlns:a16="http://schemas.microsoft.com/office/drawing/2014/main" id="{4CD111F0-D2AA-6F4B-BE21-80530AD0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1F48AB5F-BB8B-6745-9E53-0FE7FAB1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998953-ED33-3A46-AF44-573135012A3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39648E8B-CDFA-AD4E-AEE3-D36E9DA8E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Class Words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63DFDCEA-678C-4949-A7EF-592CE908A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Nouns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1800"/>
              <a:t>Proper nouns (Pittsburgh, Pat Gallagher)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English capitalizes these.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Common nouns (the rest). 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Count nouns and mass nouns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Count: have plurals, get counted: goat/goats, one goat, two goats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Mass: don’t get counted (snow, salt, communism) (*two snows)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Adverbs: tend to modify things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solidFill>
                  <a:srgbClr val="A50021"/>
                </a:solidFill>
              </a:rPr>
              <a:t>Unfortunately, </a:t>
            </a:r>
            <a:r>
              <a:rPr lang="en-US" altLang="en-US" sz="1800"/>
              <a:t>John</a:t>
            </a:r>
            <a:r>
              <a:rPr lang="en-US" altLang="en-US" sz="1800">
                <a:solidFill>
                  <a:srgbClr val="A50021"/>
                </a:solidFill>
              </a:rPr>
              <a:t> </a:t>
            </a:r>
            <a:r>
              <a:rPr lang="en-US" altLang="en-US" sz="1800"/>
              <a:t>walked home</a:t>
            </a:r>
            <a:r>
              <a:rPr lang="en-US" altLang="en-US" sz="1800">
                <a:solidFill>
                  <a:srgbClr val="A50021"/>
                </a:solidFill>
              </a:rPr>
              <a:t> extremely slowly yesterday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Directional/locative adverbs (here,home, downhill)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Degree adverbs (extremely, very, somewhat)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Manner adverbs (slowly, slinkily, delicately)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Verbs</a:t>
            </a: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1800"/>
              <a:t>In English, have morphological affixes (eat/eats/eaten)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74F95518-CB69-744D-BB34-0F970DC384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719734-0E88-E644-9DE6-598D3FCA41BA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DCD915CA-F7B6-3D43-BC45-667020EA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0AB55E4D-D8CF-C745-A3D5-1314B261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9A15C-209A-5545-97B2-0973D13F57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B1B7C118-BCD5-B14E-A75C-F8C146B86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Class Words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7277316B-CA67-024A-95BA-2264D6917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Examples</a:t>
            </a:r>
            <a:r>
              <a:rPr lang="en-US" altLang="en-US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prepositions: </a:t>
            </a:r>
            <a:r>
              <a:rPr lang="en-US" altLang="en-US" i="1">
                <a:solidFill>
                  <a:schemeClr val="hlink"/>
                </a:solidFill>
              </a:rPr>
              <a:t>on, under, over,</a:t>
            </a:r>
            <a:r>
              <a:rPr lang="en-US" altLang="en-US">
                <a:solidFill>
                  <a:schemeClr val="hlink"/>
                </a:solidFill>
              </a:rPr>
              <a:t> …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particles: </a:t>
            </a:r>
            <a:r>
              <a:rPr lang="en-US" altLang="en-US" i="1">
                <a:solidFill>
                  <a:schemeClr val="hlink"/>
                </a:solidFill>
              </a:rPr>
              <a:t>up, down, on, off,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determiners: </a:t>
            </a:r>
            <a:r>
              <a:rPr lang="en-US" altLang="en-US" i="1">
                <a:solidFill>
                  <a:schemeClr val="hlink"/>
                </a:solidFill>
              </a:rPr>
              <a:t>a, an, the,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pronouns: </a:t>
            </a:r>
            <a:r>
              <a:rPr lang="en-US" altLang="en-US" i="1">
                <a:solidFill>
                  <a:schemeClr val="hlink"/>
                </a:solidFill>
              </a:rPr>
              <a:t>she, who, I, ..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conjunctions: </a:t>
            </a:r>
            <a:r>
              <a:rPr lang="en-US" altLang="en-US" i="1">
                <a:solidFill>
                  <a:schemeClr val="hlink"/>
                </a:solidFill>
              </a:rPr>
              <a:t>and, but, or,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auxiliary verbs: </a:t>
            </a:r>
            <a:r>
              <a:rPr lang="en-US" altLang="en-US" i="1">
                <a:solidFill>
                  <a:schemeClr val="hlink"/>
                </a:solidFill>
              </a:rPr>
              <a:t>can, may should,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numerals: </a:t>
            </a:r>
            <a:r>
              <a:rPr lang="en-US" altLang="en-US" i="1">
                <a:solidFill>
                  <a:schemeClr val="hlink"/>
                </a:solidFill>
              </a:rPr>
              <a:t>one, two, three, third, …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A8FBC5C-EB07-9F4D-B5E9-B848E35D1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Garden Path Sentences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6ED4B2CA-6A60-6748-BB5B-F0DE9AEE0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old dog the footsteps of the young</a:t>
            </a:r>
          </a:p>
        </p:txBody>
      </p:sp>
      <p:sp>
        <p:nvSpPr>
          <p:cNvPr id="19459" name="Date Placeholder 3">
            <a:extLst>
              <a:ext uri="{FF2B5EF4-FFF2-40B4-BE49-F238E27FC236}">
                <a16:creationId xmlns:a16="http://schemas.microsoft.com/office/drawing/2014/main" id="{BAC3C62B-AD05-5B46-BDF3-AF54DC46A7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D9D8F2-9A14-C546-9720-43067F7A6B9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D8C0-AFDA-B04C-951F-1CA73CB4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583FF5A0-8953-A548-8D04-7D245140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21A383-E292-B248-9A38-FF433F69EAC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5358A173-AEA7-954D-8BBF-0625874C04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DCBD78-C9CF-0949-8841-8E6E7372ADB6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9" name="Footer Placeholder 4">
            <a:extLst>
              <a:ext uri="{FF2B5EF4-FFF2-40B4-BE49-F238E27FC236}">
                <a16:creationId xmlns:a16="http://schemas.microsoft.com/office/drawing/2014/main" id="{CAB94942-CF33-114D-B18F-AA4F532E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6C2159DB-38F3-554D-8D48-EE3716AF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0EF996-6B3E-C447-9FE3-D5A511089D0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72B5DDD9-6177-A842-BFD5-2952ACACB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Prepositions from CELEX</a:t>
            </a:r>
          </a:p>
        </p:txBody>
      </p:sp>
      <p:pic>
        <p:nvPicPr>
          <p:cNvPr id="32774" name="Picture 5" descr="fig05">
            <a:extLst>
              <a:ext uri="{FF2B5EF4-FFF2-40B4-BE49-F238E27FC236}">
                <a16:creationId xmlns:a16="http://schemas.microsoft.com/office/drawing/2014/main" id="{DE4CEC79-B77F-B540-AE8E-57776470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610600" cy="33718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>
            <a:extLst>
              <a:ext uri="{FF2B5EF4-FFF2-40B4-BE49-F238E27FC236}">
                <a16:creationId xmlns:a16="http://schemas.microsoft.com/office/drawing/2014/main" id="{CB24F41A-74F6-5544-94DA-9C095E8A8E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6B8E6-4ABC-CC4B-8B2A-C9FF4BD95F4F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FE387B9A-3092-2443-A5EA-EBF5EBD6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F6DE93EF-7E83-8048-92A1-9BF59713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4F092A-E0AA-5840-B5C2-10F376BC3CF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B25A0C8F-84E8-A740-9668-79F115DA4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066800"/>
          </a:xfrm>
        </p:spPr>
        <p:txBody>
          <a:bodyPr/>
          <a:lstStyle/>
          <a:p>
            <a:r>
              <a:rPr lang="en-US" altLang="en-US"/>
              <a:t>POS Tagging</a:t>
            </a:r>
            <a:br>
              <a:rPr lang="en-US" altLang="en-US"/>
            </a:br>
            <a:r>
              <a:rPr lang="en-US" altLang="en-US"/>
              <a:t>Choosing a Tagset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2235451E-4E4E-8B40-A4C6-134824664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495800"/>
          </a:xfrm>
        </p:spPr>
        <p:txBody>
          <a:bodyPr/>
          <a:lstStyle/>
          <a:p>
            <a:r>
              <a:rPr lang="en-US" altLang="en-US" sz="2400"/>
              <a:t>There are so many parts of speech, potential distinctions we can draw</a:t>
            </a:r>
          </a:p>
          <a:p>
            <a:r>
              <a:rPr lang="en-US" altLang="en-US" sz="2400"/>
              <a:t>To do POS tagging, we need to choose a standard set of tags to work with</a:t>
            </a:r>
          </a:p>
          <a:p>
            <a:r>
              <a:rPr lang="en-US" altLang="en-US" sz="2400"/>
              <a:t>Could pick very coarse tagsets</a:t>
            </a:r>
          </a:p>
          <a:p>
            <a:pPr lvl="1"/>
            <a:r>
              <a:rPr lang="en-US" altLang="en-US" sz="2000"/>
              <a:t>N, V, Adj, Adv.</a:t>
            </a:r>
          </a:p>
          <a:p>
            <a:r>
              <a:rPr lang="en-US" altLang="en-US" sz="2400"/>
              <a:t>More commonly used set is finer grained, the “Penn TreeBank tagset”, 45 tags</a:t>
            </a:r>
          </a:p>
          <a:p>
            <a:r>
              <a:rPr lang="en-US" altLang="en-US" sz="2400"/>
              <a:t>Even more fine-grained tagsets exist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>
            <a:extLst>
              <a:ext uri="{FF2B5EF4-FFF2-40B4-BE49-F238E27FC236}">
                <a16:creationId xmlns:a16="http://schemas.microsoft.com/office/drawing/2014/main" id="{5D63CCFA-DE5E-474A-9665-D7BB2D0F0A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DFE2B-9418-DD44-BC17-EEDE77C9A7B7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7" name="Footer Placeholder 4">
            <a:extLst>
              <a:ext uri="{FF2B5EF4-FFF2-40B4-BE49-F238E27FC236}">
                <a16:creationId xmlns:a16="http://schemas.microsoft.com/office/drawing/2014/main" id="{728D2002-E294-0840-9F63-20AB585A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2D5C4E23-50E4-6E4D-9E92-87937401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60482-41ED-154D-B6B8-E5C562EA448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90EE8AB8-7010-F841-B06A-550D2E9F8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Penn TreeBank POS Tagset</a:t>
            </a:r>
          </a:p>
        </p:txBody>
      </p:sp>
      <p:pic>
        <p:nvPicPr>
          <p:cNvPr id="34822" name="Picture 7" descr="fig05">
            <a:extLst>
              <a:ext uri="{FF2B5EF4-FFF2-40B4-BE49-F238E27FC236}">
                <a16:creationId xmlns:a16="http://schemas.microsoft.com/office/drawing/2014/main" id="{69D5E653-5863-0949-805C-84DFF786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162800" cy="55546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>
            <a:extLst>
              <a:ext uri="{FF2B5EF4-FFF2-40B4-BE49-F238E27FC236}">
                <a16:creationId xmlns:a16="http://schemas.microsoft.com/office/drawing/2014/main" id="{22E8FA1D-9D95-3842-9E50-5C43900AB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07ED89-96B9-084C-9932-C7385126BD16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7DFEC892-CFBC-3B42-8CF2-918CC218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620822AD-4942-A44F-811A-6DCAE38A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BF641-3B38-5B43-8BD1-2707C117A7B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91014533-0FDD-1241-8AF4-96E0740BE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Penn Tagset</a:t>
            </a:r>
          </a:p>
        </p:txBody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616D465B-F31E-5646-9E65-6D9AF7EF0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The/? grand/? jury/? commmented/? on/? a/? number/? of/? other/? topics/? ./?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>
            <a:extLst>
              <a:ext uri="{FF2B5EF4-FFF2-40B4-BE49-F238E27FC236}">
                <a16:creationId xmlns:a16="http://schemas.microsoft.com/office/drawing/2014/main" id="{6486FD02-B734-4F4B-85FB-E4A7C1BEF2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144C49-61BE-374D-A35F-8181C3D47FEB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3D0A352A-A945-674A-BACC-9A7D8414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CEDD810-5CAE-A74D-942E-44DB4D5B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AEDA9-5532-024F-BC28-2B70923174D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13F7FF84-5C9D-2544-A780-9674FA91B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Penn Tagset</a:t>
            </a:r>
          </a:p>
        </p:txBody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07E3CA53-9FC4-DB48-B3EC-7ABB98CB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The/DT grand/JJ jury/NN commented/VBD on/IN a/DT number/NN of/IN other/JJ topics/NNS ./.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>
            <a:extLst>
              <a:ext uri="{FF2B5EF4-FFF2-40B4-BE49-F238E27FC236}">
                <a16:creationId xmlns:a16="http://schemas.microsoft.com/office/drawing/2014/main" id="{C0EABF55-59BA-D04B-9579-DDB0A93382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ABEEA9-01AC-D445-B833-0BCCC242EC39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AD9631FF-4E3D-8F4D-88EE-F521E038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97633FD5-8769-3E4B-8367-587F85C1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E464B-1451-D141-B680-A06AFE2E4CF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ECE1065D-B349-C04E-87D4-F5EAF9004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 POS Tagging Difficulty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E476D875-A76C-D34C-AB75-4005FB3D8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Words often have more than one POS: </a:t>
            </a:r>
            <a:r>
              <a:rPr lang="en-US" altLang="en-US" i="1"/>
              <a:t>back</a:t>
            </a:r>
          </a:p>
          <a:p>
            <a:pPr lvl="1"/>
            <a:r>
              <a:rPr lang="en-US" altLang="en-US"/>
              <a:t>The </a:t>
            </a:r>
            <a:r>
              <a:rPr lang="en-US" altLang="en-US" i="1"/>
              <a:t>back</a:t>
            </a:r>
            <a:r>
              <a:rPr lang="en-US" altLang="en-US"/>
              <a:t> door = JJ</a:t>
            </a:r>
          </a:p>
          <a:p>
            <a:pPr lvl="1"/>
            <a:r>
              <a:rPr lang="en-US" altLang="en-US"/>
              <a:t>On my </a:t>
            </a:r>
            <a:r>
              <a:rPr lang="en-US" altLang="en-US" i="1"/>
              <a:t>back</a:t>
            </a:r>
            <a:r>
              <a:rPr lang="en-US" altLang="en-US"/>
              <a:t> = NN</a:t>
            </a:r>
          </a:p>
          <a:p>
            <a:pPr lvl="1"/>
            <a:r>
              <a:rPr lang="en-US" altLang="en-US"/>
              <a:t>Win the voters </a:t>
            </a:r>
            <a:r>
              <a:rPr lang="en-US" altLang="en-US" i="1"/>
              <a:t>back</a:t>
            </a:r>
            <a:r>
              <a:rPr lang="en-US" altLang="en-US"/>
              <a:t> = RB</a:t>
            </a:r>
          </a:p>
          <a:p>
            <a:pPr lvl="1"/>
            <a:r>
              <a:rPr lang="en-US" altLang="en-US"/>
              <a:t>Promised to </a:t>
            </a:r>
            <a:r>
              <a:rPr lang="en-US" altLang="en-US" i="1"/>
              <a:t>back</a:t>
            </a:r>
            <a:r>
              <a:rPr lang="en-US" altLang="en-US"/>
              <a:t> the bill = VB</a:t>
            </a:r>
          </a:p>
          <a:p>
            <a:r>
              <a:rPr lang="en-US" altLang="en-US"/>
              <a:t>The POS tagging problem is to determine the POS tag for a particular instance of a word.</a:t>
            </a:r>
          </a:p>
        </p:txBody>
      </p:sp>
      <p:sp>
        <p:nvSpPr>
          <p:cNvPr id="80902" name="Text Box 4">
            <a:extLst>
              <a:ext uri="{FF2B5EF4-FFF2-40B4-BE49-F238E27FC236}">
                <a16:creationId xmlns:a16="http://schemas.microsoft.com/office/drawing/2014/main" id="{65A38A5F-687E-D547-8575-5F03097F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019800"/>
            <a:ext cx="294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These examples from Dekang Lin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>
            <a:extLst>
              <a:ext uri="{FF2B5EF4-FFF2-40B4-BE49-F238E27FC236}">
                <a16:creationId xmlns:a16="http://schemas.microsoft.com/office/drawing/2014/main" id="{B380F0D0-9411-EC4B-8848-82EE26F44A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C8F07-2E13-3C45-8031-05DEBE906FB5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02577C11-5B77-4F4F-AFB9-9675C2DF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974E1983-F5BE-2C49-A41C-A76C80CF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EA08A-3EEC-5345-B506-C764809B63B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5C4AA099-A3BD-D541-A391-5E7EED6D1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Hard is POS Tagging? Measuring Ambiguity</a:t>
            </a:r>
          </a:p>
        </p:txBody>
      </p:sp>
      <p:pic>
        <p:nvPicPr>
          <p:cNvPr id="38918" name="Picture 4" descr="fig05">
            <a:extLst>
              <a:ext uri="{FF2B5EF4-FFF2-40B4-BE49-F238E27FC236}">
                <a16:creationId xmlns:a16="http://schemas.microsoft.com/office/drawing/2014/main" id="{EF3A1FBA-12A0-5F45-84ED-BBC6BD830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86800" cy="3716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>
            <a:extLst>
              <a:ext uri="{FF2B5EF4-FFF2-40B4-BE49-F238E27FC236}">
                <a16:creationId xmlns:a16="http://schemas.microsoft.com/office/drawing/2014/main" id="{7C9ABDDE-D1A2-2F4B-8BD6-37B5DF748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Tagging Whole Sentences with POS is Hard too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E1504FA8-9C39-D24E-910C-625FCD965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Ambiguous POS contexts </a:t>
            </a:r>
          </a:p>
          <a:p>
            <a:pPr marL="620713" lvl="1" indent="-228600"/>
            <a:r>
              <a:rPr lang="en-US" altLang="en-US"/>
              <a:t>E.g.,</a:t>
            </a:r>
            <a:r>
              <a:rPr lang="en-US" altLang="en-US">
                <a:solidFill>
                  <a:srgbClr val="FF0066"/>
                </a:solidFill>
              </a:rPr>
              <a:t> Time flies like an arrow.</a:t>
            </a:r>
          </a:p>
          <a:p>
            <a:r>
              <a:rPr lang="en-US" altLang="en-US"/>
              <a:t>Possible POS assignments</a:t>
            </a:r>
          </a:p>
          <a:p>
            <a:pPr marL="620713" lvl="1" indent="-228600"/>
            <a:r>
              <a:rPr lang="en-US" altLang="en-US">
                <a:solidFill>
                  <a:srgbClr val="FF0066"/>
                </a:solidFill>
              </a:rPr>
              <a:t>Time/[V,N] flies/[V,N] like/[V,Prep] an/Det arrow/N</a:t>
            </a:r>
          </a:p>
          <a:p>
            <a:pPr marL="620713" lvl="1" indent="-228600"/>
            <a:r>
              <a:rPr lang="en-US" altLang="en-US">
                <a:solidFill>
                  <a:srgbClr val="FF0066"/>
                </a:solidFill>
              </a:rPr>
              <a:t>Time/N flies/V like/Prep an/Det arrow/N</a:t>
            </a:r>
          </a:p>
          <a:p>
            <a:pPr marL="620713" lvl="1" indent="-228600"/>
            <a:r>
              <a:rPr lang="en-US" altLang="en-US">
                <a:solidFill>
                  <a:srgbClr val="FF0066"/>
                </a:solidFill>
              </a:rPr>
              <a:t>Time/V flies/N like/Prep an/Det arrow/N</a:t>
            </a:r>
          </a:p>
          <a:p>
            <a:pPr marL="620713" lvl="1" indent="-228600"/>
            <a:r>
              <a:rPr lang="en-US" altLang="en-US">
                <a:solidFill>
                  <a:srgbClr val="FF0066"/>
                </a:solidFill>
              </a:rPr>
              <a:t>Time/N flies/N like/V an/Det arrow/N</a:t>
            </a:r>
          </a:p>
          <a:p>
            <a:pPr marL="620713" lvl="1" indent="-228600"/>
            <a:r>
              <a:rPr lang="en-US" altLang="en-US">
                <a:solidFill>
                  <a:srgbClr val="FF0066"/>
                </a:solidFill>
              </a:rPr>
              <a:t>…..</a:t>
            </a:r>
          </a:p>
          <a:p>
            <a:pPr marL="620713" lvl="1" indent="-228600"/>
            <a:endParaRPr lang="en-US" altLang="en-US">
              <a:solidFill>
                <a:srgbClr val="FF0066"/>
              </a:solidFill>
            </a:endParaRPr>
          </a:p>
          <a:p>
            <a:pPr marL="620713" lvl="1" indent="-228600"/>
            <a:endParaRPr lang="en-US" altLang="en-US"/>
          </a:p>
        </p:txBody>
      </p:sp>
      <p:sp>
        <p:nvSpPr>
          <p:cNvPr id="84995" name="Slide Number Placeholder 4">
            <a:extLst>
              <a:ext uri="{FF2B5EF4-FFF2-40B4-BE49-F238E27FC236}">
                <a16:creationId xmlns:a16="http://schemas.microsoft.com/office/drawing/2014/main" id="{90C2948A-6EF0-AD47-9FAA-41939DA1B844}"/>
              </a:ext>
            </a:extLst>
          </p:cNvPr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DEF2BD-6EC8-9741-BE83-A282B899376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>
            <a:extLst>
              <a:ext uri="{FF2B5EF4-FFF2-40B4-BE49-F238E27FC236}">
                <a16:creationId xmlns:a16="http://schemas.microsoft.com/office/drawing/2014/main" id="{CA5896E7-35B7-7249-A292-E54ED19CE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Disambiguate POS?</a:t>
            </a:r>
          </a:p>
        </p:txBody>
      </p:sp>
      <p:sp>
        <p:nvSpPr>
          <p:cNvPr id="949251" name="Rectangle 3">
            <a:extLst>
              <a:ext uri="{FF2B5EF4-FFF2-40B4-BE49-F238E27FC236}">
                <a16:creationId xmlns:a16="http://schemas.microsoft.com/office/drawing/2014/main" id="{08F0D8AE-291D-D443-B2EC-FBCD93EC06B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lnSpc>
                <a:spcPct val="90000"/>
              </a:lnSpc>
            </a:pPr>
            <a:r>
              <a:rPr lang="en-US" altLang="en-US"/>
              <a:t>Many words have only one POS tag (e.g. </a:t>
            </a:r>
            <a:r>
              <a:rPr lang="en-US" altLang="en-US">
                <a:solidFill>
                  <a:srgbClr val="FF0066"/>
                </a:solidFill>
              </a:rPr>
              <a:t>is, Mary, smallest</a:t>
            </a:r>
            <a:r>
              <a:rPr lang="en-US" altLang="en-US"/>
              <a:t>)</a:t>
            </a:r>
          </a:p>
          <a:p>
            <a:pPr marL="365125" indent="-255588">
              <a:lnSpc>
                <a:spcPct val="90000"/>
              </a:lnSpc>
            </a:pPr>
            <a:r>
              <a:rPr lang="en-US" altLang="en-US"/>
              <a:t>Others have a single </a:t>
            </a:r>
            <a:r>
              <a:rPr lang="en-US" altLang="en-US" b="1" i="1"/>
              <a:t>most likely</a:t>
            </a:r>
            <a:r>
              <a:rPr lang="en-US" altLang="en-US"/>
              <a:t> tag (e.g. </a:t>
            </a:r>
            <a:r>
              <a:rPr lang="en-US" altLang="en-US">
                <a:solidFill>
                  <a:srgbClr val="FF0066"/>
                </a:solidFill>
              </a:rPr>
              <a:t> Dog </a:t>
            </a:r>
            <a:r>
              <a:rPr lang="en-US" altLang="en-US">
                <a:solidFill>
                  <a:schemeClr val="tx1"/>
                </a:solidFill>
              </a:rPr>
              <a:t>is less used as a V</a:t>
            </a:r>
            <a:r>
              <a:rPr lang="en-US" altLang="en-US"/>
              <a:t>)</a:t>
            </a:r>
          </a:p>
          <a:p>
            <a:pPr marL="365125" indent="-255588">
              <a:lnSpc>
                <a:spcPct val="90000"/>
              </a:lnSpc>
            </a:pPr>
            <a:r>
              <a:rPr lang="en-US" altLang="en-US"/>
              <a:t>Tags also tend to </a:t>
            </a:r>
            <a:r>
              <a:rPr lang="en-US" altLang="en-US" i="1"/>
              <a:t>co-occur</a:t>
            </a:r>
            <a:r>
              <a:rPr lang="en-US" altLang="en-US"/>
              <a:t> regularly with other tags (e.g. Det, N)</a:t>
            </a:r>
          </a:p>
          <a:p>
            <a:pPr marL="365125" indent="-255588">
              <a:lnSpc>
                <a:spcPct val="90000"/>
              </a:lnSpc>
            </a:pPr>
            <a:r>
              <a:rPr lang="en-US" altLang="en-US"/>
              <a:t>In addition to conditional probabilities of words P(w</a:t>
            </a:r>
            <a:r>
              <a:rPr lang="en-US" altLang="en-US" baseline="-25000"/>
              <a:t>1</a:t>
            </a:r>
            <a:r>
              <a:rPr lang="en-US" altLang="en-US"/>
              <a:t>|w</a:t>
            </a:r>
            <a:r>
              <a:rPr lang="en-US" altLang="en-US" baseline="-25000"/>
              <a:t>n-1</a:t>
            </a:r>
            <a:r>
              <a:rPr lang="en-US" altLang="en-US"/>
              <a:t>), we can look at POS likelihoods P(t</a:t>
            </a:r>
            <a:r>
              <a:rPr lang="en-US" altLang="en-US" baseline="-25000"/>
              <a:t>1</a:t>
            </a:r>
            <a:r>
              <a:rPr lang="en-US" altLang="en-US"/>
              <a:t>|t</a:t>
            </a:r>
            <a:r>
              <a:rPr lang="en-US" altLang="en-US" baseline="-25000"/>
              <a:t>n-1</a:t>
            </a:r>
            <a:r>
              <a:rPr lang="en-US" altLang="en-US"/>
              <a:t>) to disambiguate sentences and to assess sentence likelihoods </a:t>
            </a:r>
          </a:p>
        </p:txBody>
      </p:sp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0ACB0CC5-25E3-7547-80BE-54093483DE1C}"/>
              </a:ext>
            </a:extLst>
          </p:cNvPr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56AEE6-C693-CA49-B6F3-2254E8453738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5A40747D-05C9-A443-BB3A-6F63B5BB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and Better Features </a:t>
            </a:r>
            <a:r>
              <a:rPr lang="en-US" altLang="en-US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>
                <a:sym typeface="Wingdings" pitchFamily="2" charset="2"/>
              </a:rPr>
              <a:t> Feature-based tagger</a:t>
            </a:r>
            <a:endParaRPr lang="en-US" altLang="en-US"/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BE9EF24A-0652-4A42-906C-76EB213A9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334000"/>
          </a:xfrm>
        </p:spPr>
        <p:txBody>
          <a:bodyPr/>
          <a:lstStyle/>
          <a:p>
            <a:r>
              <a:rPr lang="en-US" altLang="en-US" sz="2800"/>
              <a:t>Can do surprisingly well just looking at a word by itself:</a:t>
            </a:r>
          </a:p>
          <a:p>
            <a:pPr lvl="1"/>
            <a:r>
              <a:rPr lang="en-US" altLang="en-US" sz="2400"/>
              <a:t>Word		the: the </a:t>
            </a:r>
            <a:r>
              <a:rPr lang="en-US" altLang="en-US" sz="2400">
                <a:sym typeface="Symbol" pitchFamily="2" charset="2"/>
              </a:rPr>
              <a:t> DT</a:t>
            </a:r>
          </a:p>
          <a:p>
            <a:pPr lvl="1"/>
            <a:r>
              <a:rPr lang="en-US" altLang="en-US" sz="2400"/>
              <a:t>Lowercased word	Importantly: importantly </a:t>
            </a:r>
            <a:r>
              <a:rPr lang="en-US" altLang="en-US" sz="2400">
                <a:sym typeface="Symbol" pitchFamily="2" charset="2"/>
              </a:rPr>
              <a:t> RB</a:t>
            </a:r>
            <a:endParaRPr lang="en-US" altLang="en-US" sz="2400"/>
          </a:p>
          <a:p>
            <a:pPr lvl="1"/>
            <a:r>
              <a:rPr lang="en-US" altLang="en-US" sz="2400"/>
              <a:t>Prefixes		unfathomable: un- </a:t>
            </a:r>
            <a:r>
              <a:rPr lang="en-US" altLang="en-US" sz="2400">
                <a:sym typeface="Symbol" pitchFamily="2" charset="2"/>
              </a:rPr>
              <a:t> JJ</a:t>
            </a:r>
            <a:endParaRPr lang="en-US" altLang="en-US" sz="2400"/>
          </a:p>
          <a:p>
            <a:pPr lvl="1"/>
            <a:r>
              <a:rPr lang="en-US" altLang="en-US" sz="2400"/>
              <a:t>Suffixes		Importantly: -ly </a:t>
            </a:r>
            <a:r>
              <a:rPr lang="en-US" altLang="en-US" sz="2400">
                <a:sym typeface="Symbol" pitchFamily="2" charset="2"/>
              </a:rPr>
              <a:t> RB</a:t>
            </a:r>
            <a:endParaRPr lang="en-US" altLang="en-US" sz="2400"/>
          </a:p>
          <a:p>
            <a:pPr lvl="1"/>
            <a:r>
              <a:rPr lang="en-US" altLang="en-US" sz="2400"/>
              <a:t>Capitalization	Meridian: CAP </a:t>
            </a:r>
            <a:r>
              <a:rPr lang="en-US" altLang="en-US" sz="2400">
                <a:sym typeface="Symbol" pitchFamily="2" charset="2"/>
              </a:rPr>
              <a:t> NNP</a:t>
            </a:r>
            <a:endParaRPr lang="en-US" altLang="en-US" sz="2400"/>
          </a:p>
          <a:p>
            <a:pPr lvl="1"/>
            <a:r>
              <a:rPr lang="en-US" altLang="en-US" sz="2400"/>
              <a:t>Word shapes	35-year: d-x </a:t>
            </a:r>
            <a:r>
              <a:rPr lang="en-US" altLang="en-US" sz="2400">
                <a:sym typeface="Symbol" pitchFamily="2" charset="2"/>
              </a:rPr>
              <a:t> JJ</a:t>
            </a:r>
            <a:endParaRPr lang="en-US" altLang="en-US" sz="2400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>
            <a:extLst>
              <a:ext uri="{FF2B5EF4-FFF2-40B4-BE49-F238E27FC236}">
                <a16:creationId xmlns:a16="http://schemas.microsoft.com/office/drawing/2014/main" id="{31415925-76DD-0C41-B4DF-BB8B8B3E80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749F-0597-A446-9623-8EEEFDA8C178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Footer Placeholder 4">
            <a:extLst>
              <a:ext uri="{FF2B5EF4-FFF2-40B4-BE49-F238E27FC236}">
                <a16:creationId xmlns:a16="http://schemas.microsoft.com/office/drawing/2014/main" id="{0EF5625B-FE5B-314D-A491-ED03971C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1E89BBF4-97A7-504C-8441-CB218D50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CC1640-C65C-FE48-87A0-D3B8E8EFFBF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AAD7502-CEEA-5F40-AF4B-AD4AF145F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Parts of Speech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6012A5D5-179B-0740-A4C8-509E7A622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Traditional parts of speech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Noun, verb, adjective, preposition, adverb, article, interjection, pronoun, conjunction,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Called: parts-of-speech, lexical categories, word classes, morphological classes, lexical tags...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Lots of debate within linguistics about the number, nature, and universality of these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We’ll completely ignore this debate.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A2C33FD7-ACC6-5741-9786-30F8C5AFE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Overview: POS Tagging Accuracies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6EB27E66-6B46-7F4C-A924-B2E5E05C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Rough accuracies: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Most freq tag: 			~90% / ~50%</a:t>
            </a:r>
          </a:p>
          <a:p>
            <a:pPr lvl="1" eaLnBrk="1" hangingPunct="1"/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Trigram HMM: 			~95% / ~55%</a:t>
            </a: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Maxent P(t|w): 			93.7% / 82.6%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Upper bound: 			~98% (human)</a:t>
            </a:r>
          </a:p>
        </p:txBody>
      </p:sp>
      <p:sp>
        <p:nvSpPr>
          <p:cNvPr id="91139" name="Oval 4">
            <a:extLst>
              <a:ext uri="{FF2B5EF4-FFF2-40B4-BE49-F238E27FC236}">
                <a16:creationId xmlns:a16="http://schemas.microsoft.com/office/drawing/2014/main" id="{7502DAD2-EE05-204A-BCAA-CDC150D9F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1719263"/>
            <a:ext cx="1600200" cy="5334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31E799C6-EAF9-814F-B4FC-E4AB90672F6A}"/>
              </a:ext>
            </a:extLst>
          </p:cNvPr>
          <p:cNvSpPr>
            <a:spLocks/>
          </p:cNvSpPr>
          <p:nvPr/>
        </p:nvSpPr>
        <p:spPr bwMode="auto">
          <a:xfrm>
            <a:off x="7467600" y="738188"/>
            <a:ext cx="1676400" cy="981075"/>
          </a:xfrm>
          <a:prstGeom prst="borderCallout2">
            <a:avLst>
              <a:gd name="adj1" fmla="val 12000"/>
              <a:gd name="adj2" fmla="val -4764"/>
              <a:gd name="adj3" fmla="val 12000"/>
              <a:gd name="adj4" fmla="val -28273"/>
              <a:gd name="adj5" fmla="val 76437"/>
              <a:gd name="adj6" fmla="val -912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sz="2000" dirty="0">
                <a:latin typeface="+mn-lt"/>
                <a:ea typeface="ＭＳ Ｐゴシック" panose="020B0600070205080204" pitchFamily="34" charset="-128"/>
              </a:rPr>
              <a:t>Most errors on unknown words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>
            <a:extLst>
              <a:ext uri="{FF2B5EF4-FFF2-40B4-BE49-F238E27FC236}">
                <a16:creationId xmlns:a16="http://schemas.microsoft.com/office/drawing/2014/main" id="{AD310443-2C97-6A4A-9086-25B0958E84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43F042-9CB3-1D4D-8E96-C18CF7CA343D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A5D5A638-9001-8548-88AA-BA6F1D69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9FA93D77-6B9F-6241-B51A-1E44E910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43C46-A2AA-8445-982F-657E28DC683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B18A7598-E38E-194B-8C0F-52273A010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Rule-Based Tagging</a:t>
            </a: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17597D83-BDD2-BD4A-95BE-9D14A8D58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Start with a dictionary</a:t>
            </a:r>
          </a:p>
          <a:p>
            <a:r>
              <a:rPr lang="en-US" altLang="en-US"/>
              <a:t>Assign all possible tags to words from the dictionary</a:t>
            </a:r>
          </a:p>
          <a:p>
            <a:r>
              <a:rPr lang="en-US" altLang="en-US"/>
              <a:t>Write rules by hand to selectively remove tags</a:t>
            </a:r>
          </a:p>
          <a:p>
            <a:r>
              <a:rPr lang="en-US" altLang="en-US"/>
              <a:t>Leaving the correct tag for each word.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>
            <a:extLst>
              <a:ext uri="{FF2B5EF4-FFF2-40B4-BE49-F238E27FC236}">
                <a16:creationId xmlns:a16="http://schemas.microsoft.com/office/drawing/2014/main" id="{8D9FEF13-A777-AA41-8EAF-EEF0CB53F0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535F1-8FA2-9A4D-9C04-BECC61E5102B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687F9874-CC08-F640-BA08-7DFCF94C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E0AEC259-C6DB-2947-8B6B-17D8D0C4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E2170-9433-F84D-97CD-69569BE0475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ECBB23B1-68A8-854B-8F95-4F2843098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With a Dictionary</a:t>
            </a: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B33A3C05-2112-EF49-BEB3-E4EACFF09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181600"/>
          </a:xfrm>
        </p:spPr>
        <p:txBody>
          <a:bodyPr/>
          <a:lstStyle/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she:		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promised:	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to			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back:			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the:	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bill:		        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endParaRPr lang="en-US" altLang="en-US" sz="280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/>
              <a:t>				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>
            <a:extLst>
              <a:ext uri="{FF2B5EF4-FFF2-40B4-BE49-F238E27FC236}">
                <a16:creationId xmlns:a16="http://schemas.microsoft.com/office/drawing/2014/main" id="{BC6C2AB0-8629-DA4B-AABC-E504958B80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C92967-3507-8546-A86E-6951977CA67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5A375262-73C3-E648-950E-89927908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747239B1-0C7E-CE49-B4CC-AD62D137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2020E-DE9C-5044-93AE-0A67A8DAA03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66C5F001-30DA-0C45-B813-8A31581DD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With a Dictionary</a:t>
            </a: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BD0E4534-27B4-AC4F-B0A9-03C933B9D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181600"/>
          </a:xfrm>
        </p:spPr>
        <p:txBody>
          <a:bodyPr/>
          <a:lstStyle/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she:		PRP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promised:	VBN,VBD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to			TO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back:		VB, JJ, RB, NN	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the:		DT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r>
              <a:rPr lang="en-US" altLang="en-US" sz="2800"/>
              <a:t>bill:		        NN, VB</a:t>
            </a:r>
          </a:p>
          <a:p>
            <a:pPr>
              <a:buClr>
                <a:schemeClr val="tx1"/>
              </a:buClr>
              <a:buFont typeface="Times" pitchFamily="2" charset="0"/>
              <a:buChar char="•"/>
            </a:pPr>
            <a:endParaRPr lang="en-US" altLang="en-US" sz="280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/>
              <a:t>			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>
            <a:extLst>
              <a:ext uri="{FF2B5EF4-FFF2-40B4-BE49-F238E27FC236}">
                <a16:creationId xmlns:a16="http://schemas.microsoft.com/office/drawing/2014/main" id="{5C320DA9-DCEB-7940-8C06-60A929D21D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B1F6F-B608-FB4F-AE82-466E9FC3FB4E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44CB30F8-CC2F-8044-BB19-C7DDB49C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B4EE753C-E55A-9D43-8D1A-CD6247B0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8F394-96CA-EE4D-9C67-19F1A5A19D6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69A53C63-7630-F841-A2F1-3EE01DB60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 Every Possible Tag</a:t>
            </a:r>
          </a:p>
        </p:txBody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0424DD8D-6E33-AB4D-8195-5FA624296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391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					NN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					RB		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		VBN</a:t>
            </a:r>
            <a:r>
              <a:rPr lang="en-US" altLang="en-US">
                <a:latin typeface="ヒラギノ角ゴ Pro W3" panose="020B0300000000000000" pitchFamily="34" charset="-128"/>
              </a:rPr>
              <a:t>			</a:t>
            </a:r>
            <a:r>
              <a:rPr lang="en-US" altLang="en-US"/>
              <a:t>JJ             VB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PRP	VBD		 TO	VB     DT	 NN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/>
              <a:t>She	promised to   back the	 bill</a:t>
            </a:r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>
            <a:extLst>
              <a:ext uri="{FF2B5EF4-FFF2-40B4-BE49-F238E27FC236}">
                <a16:creationId xmlns:a16="http://schemas.microsoft.com/office/drawing/2014/main" id="{F9C81EAA-FD20-D247-99B3-078F1EBA0D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F091A-374A-7140-9BE6-9595D8E0DAFD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1249CF99-8CFB-4D4D-B91C-E81F759F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                                      Speech and Language Processing - </a:t>
            </a:r>
            <a:r>
              <a:rPr lang="en-US" dirty="0" err="1"/>
              <a:t>Jurafsky</a:t>
            </a:r>
            <a:r>
              <a:rPr lang="en-US" dirty="0"/>
              <a:t> and Martin       </a:t>
            </a:r>
            <a:endParaRPr lang="en-US" sz="1400" dirty="0"/>
          </a:p>
        </p:txBody>
      </p:sp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451651B0-D5CC-7640-9CC0-141C3EE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52E1B-CE68-8245-86E9-EE56596F618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3907AA78-F067-0244-9EA2-BA1E2126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Write Rules to Eliminate Tags</a:t>
            </a: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A4023D91-03CB-9B49-8B0F-44841D7FF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Eliminate VBN if VBD is an option when VBN|VBD follows “&lt;start&gt; PRP”</a:t>
            </a:r>
            <a:endParaRPr lang="en-US" altLang="ja-JP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					       NN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					       RB		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		</a:t>
            </a:r>
            <a:r>
              <a:rPr lang="en-US" altLang="en-US">
                <a:latin typeface="ヒラギノ角ゴ Pro W3" panose="020B0300000000000000" pitchFamily="34" charset="-128"/>
              </a:rPr>
              <a:t>			       </a:t>
            </a:r>
            <a:r>
              <a:rPr lang="en-US" altLang="en-US"/>
              <a:t>JJ		 VB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/>
              <a:t>PRP	VBD		       TO   VB	 DT	NN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/>
              <a:t>She	promised	to	back the	bill</a:t>
            </a:r>
          </a:p>
        </p:txBody>
      </p:sp>
      <p:sp>
        <p:nvSpPr>
          <p:cNvPr id="1276932" name="Text Box 4">
            <a:extLst>
              <a:ext uri="{FF2B5EF4-FFF2-40B4-BE49-F238E27FC236}">
                <a16:creationId xmlns:a16="http://schemas.microsoft.com/office/drawing/2014/main" id="{6F79B284-0D86-184A-B677-C7168AFF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81400"/>
            <a:ext cx="94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itchFamily="3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itchFamily="3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VBN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76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D914ED01-167F-7D4A-BAD6-F90BF1AE2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 sequences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162BD6EA-8957-9448-B1F8-45332561E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tag sequences are more likely occur than others </a:t>
            </a:r>
          </a:p>
          <a:p>
            <a:r>
              <a:rPr lang="en-US" altLang="en-US"/>
              <a:t>POS Ngram view</a:t>
            </a:r>
            <a:br>
              <a:rPr lang="en-US" altLang="en-US"/>
            </a:br>
            <a:r>
              <a:rPr lang="en-US" altLang="en-US">
                <a:hlinkClick r:id="rId2"/>
              </a:rPr>
              <a:t>https://books.google.com/ngrams/graph?content=_ADJ_+_NOUN_%2C_ADV_+_NOUN_%2C+_ADV_+_VERB_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52C93-2CA1-E144-B784-0549F6E7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428" name="Slide Number Placeholder 4">
            <a:extLst>
              <a:ext uri="{FF2B5EF4-FFF2-40B4-BE49-F238E27FC236}">
                <a16:creationId xmlns:a16="http://schemas.microsoft.com/office/drawing/2014/main" id="{C27CEE69-2B61-0C48-91F5-08C0E669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079D1-2670-1043-8CE0-AD5987424D9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D3141-F718-0041-9503-EFC8204E8CFA}"/>
              </a:ext>
            </a:extLst>
          </p:cNvPr>
          <p:cNvSpPr txBox="1"/>
          <p:nvPr/>
        </p:nvSpPr>
        <p:spPr>
          <a:xfrm>
            <a:off x="1474788" y="4826000"/>
            <a:ext cx="7212012" cy="89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3C58AD"/>
                </a:solidFill>
                <a:latin typeface="Arial" charset="0"/>
                <a:ea typeface="ＭＳ Ｐゴシック" pitchFamily="84" charset="-128"/>
              </a:rPr>
              <a:t>Existing methods often model POS tagging as a </a:t>
            </a:r>
          </a:p>
          <a:p>
            <a:pPr>
              <a:defRPr/>
            </a:pPr>
            <a:r>
              <a:rPr lang="en-US" sz="2600" dirty="0">
                <a:solidFill>
                  <a:srgbClr val="FF0000"/>
                </a:solidFill>
                <a:latin typeface="Arial" charset="0"/>
                <a:ea typeface="ＭＳ Ｐゴシック" pitchFamily="84" charset="-128"/>
              </a:rPr>
              <a:t>sequence tagging</a:t>
            </a:r>
            <a:r>
              <a:rPr lang="en-US" sz="2600" dirty="0">
                <a:solidFill>
                  <a:srgbClr val="3C58AD"/>
                </a:solidFill>
                <a:latin typeface="Arial" charset="0"/>
                <a:ea typeface="ＭＳ Ｐゴシック" pitchFamily="84" charset="-128"/>
              </a:rPr>
              <a:t> problem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>
            <a:extLst>
              <a:ext uri="{FF2B5EF4-FFF2-40B4-BE49-F238E27FC236}">
                <a16:creationId xmlns:a16="http://schemas.microsoft.com/office/drawing/2014/main" id="{48FC6611-52A9-6E4E-8900-252A58E863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E5511-DC32-F54B-A1D6-C32C9CC46159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F6B3C833-2535-5643-9C8F-919977B0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EE59AE8E-D273-1749-AA02-8862979E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87458-F28B-F14C-8D98-B0731E1CEC8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F14D777C-3F29-804B-8EEB-980B99DF4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POS Tagging as Sequence Classification</a:t>
            </a:r>
            <a:endParaRPr lang="en-US" altLang="en-US"/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88EC79C1-6309-1848-9072-7407BD8E3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given a sentence (an “observation” or “sequence of observations”)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Secretariat is expected to race tomorrow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is the best sequence of tags that corresponds to this sequence of observations?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Probabilistic view: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Consider all possible sequences of tags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Out of this universe of sequences, choose the tag sequence which is most probable given the observation sequence of n words w</a:t>
            </a:r>
            <a:r>
              <a:rPr lang="en-US" altLang="en-US" baseline="-25000"/>
              <a:t>1</a:t>
            </a:r>
            <a:r>
              <a:rPr lang="en-US" altLang="en-US"/>
              <a:t>…w</a:t>
            </a:r>
            <a:r>
              <a:rPr lang="en-US" altLang="en-US" baseline="-25000"/>
              <a:t>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6D12426A-33FE-7446-8736-DD3070F6E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you predict the tags?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D8B34EBE-77E9-544A-A6DB-F2898C108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Two types of information are useful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Relations between </a:t>
            </a:r>
            <a:r>
              <a:rPr lang="en-U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Relations between </a:t>
            </a:r>
            <a:r>
              <a:rPr lang="en-U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</a:p>
          <a:p>
            <a:pPr lvl="2"/>
            <a:r>
              <a:rPr lang="en-U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NN, DT JJ NN</a:t>
            </a:r>
            <a:r>
              <a:rPr lang="is-I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altLang="en-US">
              <a:solidFill>
                <a:srgbClr val="3C5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BE3D6-E9F2-E446-BEB6-35B34734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6500" name="Slide Number Placeholder 4">
            <a:extLst>
              <a:ext uri="{FF2B5EF4-FFF2-40B4-BE49-F238E27FC236}">
                <a16:creationId xmlns:a16="http://schemas.microsoft.com/office/drawing/2014/main" id="{195E6FAB-8EC1-C44B-B4B3-89E3158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69E6E7-7383-FF4E-8022-BCEBA952F04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B1270D44-9338-3A40-BF4E-BD53972E36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9274A-20C7-4346-B71E-1804E29426F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69D4D89B-5355-C44B-B347-960247F7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C570A1C2-FB89-9C49-9391-1E8B95BA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400ADF-7802-0243-8D49-E5DC3C5BE69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BCCAB6D-C833-0043-BD1A-07E3F3ED8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to HMMs</a:t>
            </a:r>
            <a:br>
              <a:rPr lang="en-US" altLang="en-US"/>
            </a:br>
            <a:r>
              <a:rPr lang="en-US" altLang="en-US"/>
              <a:t>(Hidden Markov Models)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5432745C-04AB-1143-91E7-F7F41FA77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We want, out of all sequences of n tags t</a:t>
            </a:r>
            <a:r>
              <a:rPr lang="en-US" altLang="en-US" sz="2400" baseline="-25000"/>
              <a:t>1</a:t>
            </a:r>
            <a:r>
              <a:rPr lang="en-US" altLang="en-US" sz="2400"/>
              <a:t>…t</a:t>
            </a:r>
            <a:r>
              <a:rPr lang="en-US" altLang="en-US" sz="2400" baseline="-25000"/>
              <a:t>n</a:t>
            </a:r>
            <a:r>
              <a:rPr lang="en-US" altLang="en-US" sz="2400"/>
              <a:t> the single tag sequence such that P(t</a:t>
            </a:r>
            <a:r>
              <a:rPr lang="en-US" altLang="en-US" sz="2400" baseline="-25000"/>
              <a:t>1</a:t>
            </a:r>
            <a:r>
              <a:rPr lang="en-US" altLang="en-US" sz="2400"/>
              <a:t>…t</a:t>
            </a:r>
            <a:r>
              <a:rPr lang="en-US" altLang="en-US" sz="2400" baseline="-25000"/>
              <a:t>n</a:t>
            </a:r>
            <a:r>
              <a:rPr lang="en-US" altLang="en-US" sz="2400"/>
              <a:t>|w</a:t>
            </a:r>
            <a:r>
              <a:rPr lang="en-US" altLang="en-US" sz="2400" baseline="-25000"/>
              <a:t>1</a:t>
            </a:r>
            <a:r>
              <a:rPr lang="en-US" altLang="en-US" sz="2400"/>
              <a:t>…w</a:t>
            </a:r>
            <a:r>
              <a:rPr lang="en-US" altLang="en-US" sz="2400" baseline="-25000"/>
              <a:t>n</a:t>
            </a:r>
            <a:r>
              <a:rPr lang="en-US" altLang="en-US" sz="2400"/>
              <a:t>) is highest.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Hat ^ means “our estimate of the best one”</a:t>
            </a:r>
          </a:p>
          <a:p>
            <a:r>
              <a:rPr lang="en-US" altLang="en-US" sz="2400"/>
              <a:t>Argmax</a:t>
            </a:r>
            <a:r>
              <a:rPr lang="en-US" altLang="en-US" sz="2400" baseline="-25000"/>
              <a:t>x</a:t>
            </a:r>
            <a:r>
              <a:rPr lang="en-US" altLang="en-US" sz="2400"/>
              <a:t> f(x) means “the x such that f(x) is maximized”</a:t>
            </a:r>
          </a:p>
          <a:p>
            <a:endParaRPr lang="en-US" altLang="en-US" sz="2400"/>
          </a:p>
        </p:txBody>
      </p:sp>
      <p:pic>
        <p:nvPicPr>
          <p:cNvPr id="52231" name="Picture 4" descr="argmax1">
            <a:extLst>
              <a:ext uri="{FF2B5EF4-FFF2-40B4-BE49-F238E27FC236}">
                <a16:creationId xmlns:a16="http://schemas.microsoft.com/office/drawing/2014/main" id="{4A15B079-1A10-5A45-BD53-138EFAD0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438400"/>
            <a:ext cx="5791200" cy="1563688"/>
          </a:xfrm>
          <a:prstGeom prst="rect">
            <a:avLst/>
          </a:prstGeom>
          <a:solidFill>
            <a:schemeClr val="accent2">
              <a:alpha val="74901"/>
            </a:schemeClr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/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AB41-D03D-0A43-A08A-DBA12991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z="1400" dirty="0"/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31E8109F-DB5F-7A48-9431-9EF6A7D6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704A8D-4214-614D-8A4C-01F74EA5151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3915E77-EF25-5047-9701-9C915C5A7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Parts of Speech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DEB1DA7-FF70-994C-B04F-D641E4071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Traditional parts of speech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~ 8 of them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30A385B6-4246-6347-BC08-9D3D03414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128838"/>
            <a:ext cx="40497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77ADB76C-ABFC-BD47-BDD2-DAA42E5D9A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C46F90-F6A3-F54A-94A2-608CCAF3F8AF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4A5EEE5D-14FD-9C4E-BD0F-77292750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33084983-7D49-A14B-AE0A-792108F0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940C2-2ECF-4F47-8EEE-F4E84491A3C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AB3AC2CC-13AC-C74A-B9F9-66F2FC6A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to HMMs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AA786ADE-2810-EF4F-8E6B-37D4E1EC7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equation is guaranteed to give us the best tag sequence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But how to make it operational? How to compute this value?</a:t>
            </a:r>
          </a:p>
          <a:p>
            <a:r>
              <a:rPr lang="en-US" altLang="en-US"/>
              <a:t>Intuition of Bayesian classification:</a:t>
            </a:r>
          </a:p>
          <a:p>
            <a:pPr lvl="1"/>
            <a:r>
              <a:rPr lang="en-US" altLang="en-US"/>
              <a:t>Use Bayes rule to transform this equation into a set of other probabilities that are easier to compute</a:t>
            </a:r>
          </a:p>
        </p:txBody>
      </p:sp>
      <p:pic>
        <p:nvPicPr>
          <p:cNvPr id="109574" name="Picture 4" descr="argmax1">
            <a:extLst>
              <a:ext uri="{FF2B5EF4-FFF2-40B4-BE49-F238E27FC236}">
                <a16:creationId xmlns:a16="http://schemas.microsoft.com/office/drawing/2014/main" id="{F5F33192-F2E3-CD44-91DF-1B41841B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657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ate Placeholder 3">
            <a:extLst>
              <a:ext uri="{FF2B5EF4-FFF2-40B4-BE49-F238E27FC236}">
                <a16:creationId xmlns:a16="http://schemas.microsoft.com/office/drawing/2014/main" id="{037D5C11-DDB3-8E4F-BE07-BE7CED6974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8D29A0-F34C-4B41-8941-897980CA9607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2F08B9F1-56E3-1D43-B37C-9D159908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11619" name="Slide Number Placeholder 5">
            <a:extLst>
              <a:ext uri="{FF2B5EF4-FFF2-40B4-BE49-F238E27FC236}">
                <a16:creationId xmlns:a16="http://schemas.microsoft.com/office/drawing/2014/main" id="{C5B9B439-FB3B-334C-A6AD-FCEFF803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4AB814-8D60-D54E-BD5D-C412033FFA4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561388B8-4356-A84A-A916-7DE96EA0A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Bayes Rule</a:t>
            </a:r>
          </a:p>
        </p:txBody>
      </p:sp>
      <p:pic>
        <p:nvPicPr>
          <p:cNvPr id="111621" name="Picture 4" descr="tag1">
            <a:extLst>
              <a:ext uri="{FF2B5EF4-FFF2-40B4-BE49-F238E27FC236}">
                <a16:creationId xmlns:a16="http://schemas.microsoft.com/office/drawing/2014/main" id="{19A114D0-8071-5A4D-9053-EDE72567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38290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5" descr="tag2">
            <a:extLst>
              <a:ext uri="{FF2B5EF4-FFF2-40B4-BE49-F238E27FC236}">
                <a16:creationId xmlns:a16="http://schemas.microsoft.com/office/drawing/2014/main" id="{C6CD3220-8EFE-F94D-8071-70944B22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49149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6" descr="tag3">
            <a:extLst>
              <a:ext uri="{FF2B5EF4-FFF2-40B4-BE49-F238E27FC236}">
                <a16:creationId xmlns:a16="http://schemas.microsoft.com/office/drawing/2014/main" id="{6889AC16-F018-4A44-A90F-B180E587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6057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B3216D9D-2E73-F44A-A828-F85BF4E46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POS tagging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5CB8B36A-6BE6-574D-A828-E64808858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</a:t>
            </a:r>
            <a:r>
              <a:rPr lang="en-US" altLang="en-US">
                <a:solidFill>
                  <a:srgbClr val="3C58AD"/>
                </a:solidFill>
              </a:rPr>
              <a:t>most likely sequence of tags </a:t>
            </a:r>
            <a:r>
              <a:rPr lang="en-US" altLang="en-US"/>
              <a:t>for the given </a:t>
            </a:r>
            <a:r>
              <a:rPr lang="en-US" altLang="en-US">
                <a:solidFill>
                  <a:srgbClr val="3C58AD"/>
                </a:solidFill>
              </a:rPr>
              <a:t>sequence of words </a:t>
            </a:r>
            <a:r>
              <a:rPr lang="en-US" altLang="en-US"/>
              <a:t>w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C6666-E51B-8746-AF6B-396B70FA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3668" name="Slide Number Placeholder 4">
            <a:extLst>
              <a:ext uri="{FF2B5EF4-FFF2-40B4-BE49-F238E27FC236}">
                <a16:creationId xmlns:a16="http://schemas.microsoft.com/office/drawing/2014/main" id="{89E96DBA-C0DE-064B-9549-E483B16F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EFD0D0-6774-BC45-9555-4F529E364CE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13669" name="Picture 5">
            <a:extLst>
              <a:ext uri="{FF2B5EF4-FFF2-40B4-BE49-F238E27FC236}">
                <a16:creationId xmlns:a16="http://schemas.microsoft.com/office/drawing/2014/main" id="{118EA72E-A9BD-AB4C-AC74-B8A91C83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93950"/>
            <a:ext cx="6048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54080-9B6D-C443-928F-0255242FE59A}"/>
              </a:ext>
            </a:extLst>
          </p:cNvPr>
          <p:cNvSpPr txBox="1"/>
          <p:nvPr/>
        </p:nvSpPr>
        <p:spPr>
          <a:xfrm>
            <a:off x="152400" y="4756150"/>
            <a:ext cx="348456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8AD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pitchFamily="84" charset="-128"/>
              </a:rPr>
              <a:t>P( </a:t>
            </a:r>
            <a:r>
              <a:rPr lang="en-US" sz="2000" dirty="0">
                <a:solidFill>
                  <a:srgbClr val="3C58AD"/>
                </a:solidFill>
                <a:latin typeface="Arial" charset="0"/>
                <a:ea typeface="ＭＳ Ｐゴシック" pitchFamily="84" charset="-128"/>
              </a:rPr>
              <a:t>DT JJ NN </a:t>
            </a:r>
            <a:r>
              <a:rPr lang="en-US" sz="2000" dirty="0">
                <a:latin typeface="Arial" charset="0"/>
                <a:ea typeface="ＭＳ Ｐゴシック" pitchFamily="84" charset="-128"/>
              </a:rPr>
              <a:t>| a smart dog) =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6BEC6D4F-FA9C-0941-BCD1-48049965E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POS tagging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3F7CED00-95FD-4040-80D6-FDB328A8AD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</a:t>
            </a:r>
            <a:r>
              <a:rPr lang="en-US" altLang="en-US">
                <a:solidFill>
                  <a:srgbClr val="3C58AD"/>
                </a:solidFill>
              </a:rPr>
              <a:t>most likely sequence of tags </a:t>
            </a:r>
            <a:r>
              <a:rPr lang="en-US" altLang="en-US"/>
              <a:t>for the given </a:t>
            </a:r>
            <a:r>
              <a:rPr lang="en-US" altLang="en-US">
                <a:solidFill>
                  <a:srgbClr val="3C58AD"/>
                </a:solidFill>
              </a:rPr>
              <a:t>sequence of words </a:t>
            </a:r>
            <a:r>
              <a:rPr lang="en-US" altLang="en-US"/>
              <a:t>w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2D52E-35C8-A240-A97A-1582B224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4692" name="Slide Number Placeholder 4">
            <a:extLst>
              <a:ext uri="{FF2B5EF4-FFF2-40B4-BE49-F238E27FC236}">
                <a16:creationId xmlns:a16="http://schemas.microsoft.com/office/drawing/2014/main" id="{B1D2EF38-6F5C-8A4B-A16D-2A360602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B29A8-85B1-8345-93C8-AFC4E067C15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14693" name="Picture 5">
            <a:extLst>
              <a:ext uri="{FF2B5EF4-FFF2-40B4-BE49-F238E27FC236}">
                <a16:creationId xmlns:a16="http://schemas.microsoft.com/office/drawing/2014/main" id="{F166EE57-23F2-BF4A-9C7D-E53A6CEAA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93950"/>
            <a:ext cx="60483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2DB1F-11E3-304F-A01F-CEC394F5F46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4756740"/>
            <a:ext cx="8543108" cy="1015663"/>
          </a:xfrm>
          <a:prstGeom prst="rect">
            <a:avLst/>
          </a:prstGeom>
          <a:blipFill rotWithShape="1">
            <a:blip r:embed="rId3"/>
            <a:stretch>
              <a:fillRect l="-641" t="-1775" b="-9467"/>
            </a:stretch>
          </a:blipFill>
          <a:ln>
            <a:solidFill>
              <a:srgbClr val="3C58AD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ate Placeholder 3">
            <a:extLst>
              <a:ext uri="{FF2B5EF4-FFF2-40B4-BE49-F238E27FC236}">
                <a16:creationId xmlns:a16="http://schemas.microsoft.com/office/drawing/2014/main" id="{78BA6314-D9A5-6141-9D23-42678C1E07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D1C60-DA04-B14B-9134-9C55A9FCDB7F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B5FD1FD5-2CC4-D74B-AFCB-46B2A640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15715" name="Slide Number Placeholder 5">
            <a:extLst>
              <a:ext uri="{FF2B5EF4-FFF2-40B4-BE49-F238E27FC236}">
                <a16:creationId xmlns:a16="http://schemas.microsoft.com/office/drawing/2014/main" id="{4582616D-BBB8-8942-94C9-CBF2A239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CC2B-58AB-FA4C-AB63-944A04F5175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B243870E-A186-D24B-96FB-44766BC27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Likelihood and Prior</a:t>
            </a:r>
          </a:p>
        </p:txBody>
      </p:sp>
      <p:pic>
        <p:nvPicPr>
          <p:cNvPr id="115717" name="Picture 3" descr="tag4">
            <a:extLst>
              <a:ext uri="{FF2B5EF4-FFF2-40B4-BE49-F238E27FC236}">
                <a16:creationId xmlns:a16="http://schemas.microsoft.com/office/drawing/2014/main" id="{5D33E1C4-8FB9-C64A-B935-D2D1DAA2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308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4" descr="tag5">
            <a:extLst>
              <a:ext uri="{FF2B5EF4-FFF2-40B4-BE49-F238E27FC236}">
                <a16:creationId xmlns:a16="http://schemas.microsoft.com/office/drawing/2014/main" id="{2935AE84-18DE-E247-B5F0-167E8D03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>
            <a:fillRect/>
          </a:stretch>
        </p:blipFill>
        <p:spPr bwMode="auto">
          <a:xfrm>
            <a:off x="2590800" y="2971800"/>
            <a:ext cx="4025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5" descr="tag6">
            <a:extLst>
              <a:ext uri="{FF2B5EF4-FFF2-40B4-BE49-F238E27FC236}">
                <a16:creationId xmlns:a16="http://schemas.microsoft.com/office/drawing/2014/main" id="{2298B3A5-E8EF-A34B-A474-D3771C35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4254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6" descr="tag7">
            <a:extLst>
              <a:ext uri="{FF2B5EF4-FFF2-40B4-BE49-F238E27FC236}">
                <a16:creationId xmlns:a16="http://schemas.microsoft.com/office/drawing/2014/main" id="{B6518C56-9C9C-FD42-BD9F-78B211F5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7797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4042" name="Picture 10">
            <a:extLst>
              <a:ext uri="{FF2B5EF4-FFF2-40B4-BE49-F238E27FC236}">
                <a16:creationId xmlns:a16="http://schemas.microsoft.com/office/drawing/2014/main" id="{881AEA85-25E2-6C42-9024-0077508E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993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4043" name="Picture 11" descr="markov">
            <a:extLst>
              <a:ext uri="{FF2B5EF4-FFF2-40B4-BE49-F238E27FC236}">
                <a16:creationId xmlns:a16="http://schemas.microsoft.com/office/drawing/2014/main" id="{24439ACD-2382-2941-80FC-49D40B11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858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2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Date Placeholder 3">
            <a:extLst>
              <a:ext uri="{FF2B5EF4-FFF2-40B4-BE49-F238E27FC236}">
                <a16:creationId xmlns:a16="http://schemas.microsoft.com/office/drawing/2014/main" id="{0B24661A-C002-114F-8858-111C976363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DCC4A-1A9E-404C-BEA1-F13D50C79F0E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F5824336-7EB7-914D-BF4A-A32A4A57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17763" name="Slide Number Placeholder 5">
            <a:extLst>
              <a:ext uri="{FF2B5EF4-FFF2-40B4-BE49-F238E27FC236}">
                <a16:creationId xmlns:a16="http://schemas.microsoft.com/office/drawing/2014/main" id="{995BAB8C-6F25-2744-AC7F-63985060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CEE845-FBB5-144E-9716-102799B6790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DF846EFD-5A92-E747-8C14-605D56BA5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Kinds of Probabilities</a:t>
            </a:r>
          </a:p>
        </p:txBody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7710971F-64FA-5C44-813A-82BB0BD98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4724400"/>
          </a:xfrm>
        </p:spPr>
        <p:txBody>
          <a:bodyPr/>
          <a:lstStyle/>
          <a:p>
            <a:r>
              <a:rPr lang="en-US" altLang="en-US"/>
              <a:t>Tag transition probabilities p(t</a:t>
            </a:r>
            <a:r>
              <a:rPr lang="en-US" altLang="en-US" baseline="-25000"/>
              <a:t>i</a:t>
            </a:r>
            <a:r>
              <a:rPr lang="en-US" altLang="en-US"/>
              <a:t>|t</a:t>
            </a:r>
            <a:r>
              <a:rPr lang="en-US" altLang="en-US" baseline="-25000"/>
              <a:t>i-1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Determiners likely to precede adjs and nouns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That/DT flight/NN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The/DT yellow/JJ hat/NN</a:t>
            </a:r>
          </a:p>
          <a:p>
            <a:pPr lvl="2"/>
            <a:r>
              <a:rPr lang="en-US" altLang="en-US"/>
              <a:t>So we expect P(NN|DT) and P(JJ|DT) to be high</a:t>
            </a:r>
          </a:p>
          <a:p>
            <a:pPr lvl="2"/>
            <a:r>
              <a:rPr lang="en-US" altLang="en-US"/>
              <a:t>But P(DT|JJ) to be:</a:t>
            </a:r>
          </a:p>
          <a:p>
            <a:pPr lvl="1"/>
            <a:r>
              <a:rPr lang="en-US" altLang="en-US"/>
              <a:t>Compute P(NN|DT) by counting in a labeled corpus:</a:t>
            </a:r>
            <a:endParaRPr lang="en-US" altLang="en-US" sz="2400"/>
          </a:p>
        </p:txBody>
      </p:sp>
      <p:pic>
        <p:nvPicPr>
          <p:cNvPr id="117766" name="Picture 4" descr="tag8">
            <a:extLst>
              <a:ext uri="{FF2B5EF4-FFF2-40B4-BE49-F238E27FC236}">
                <a16:creationId xmlns:a16="http://schemas.microsoft.com/office/drawing/2014/main" id="{C8CCF4A5-23D2-DF4F-ABAB-AA16590A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5" descr="tag9">
            <a:extLst>
              <a:ext uri="{FF2B5EF4-FFF2-40B4-BE49-F238E27FC236}">
                <a16:creationId xmlns:a16="http://schemas.microsoft.com/office/drawing/2014/main" id="{EBC298AE-E57F-8447-8342-A3DCE5AA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6470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3">
            <a:extLst>
              <a:ext uri="{FF2B5EF4-FFF2-40B4-BE49-F238E27FC236}">
                <a16:creationId xmlns:a16="http://schemas.microsoft.com/office/drawing/2014/main" id="{836F7349-60FF-6E49-853A-7A7859A9B0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F3104-0483-EF45-89E7-FBA8FC18CEF6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7" name="Footer Placeholder 4">
            <a:extLst>
              <a:ext uri="{FF2B5EF4-FFF2-40B4-BE49-F238E27FC236}">
                <a16:creationId xmlns:a16="http://schemas.microsoft.com/office/drawing/2014/main" id="{15EC6D4B-8A83-4647-BDE5-161BCF4B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9FC5C414-58D1-3A4D-B174-703462C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831E4-2626-024E-B003-87BE0D843ED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523FE3BD-EFF0-E54D-812B-57F04C26B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Kinds of Probabilities</a:t>
            </a:r>
          </a:p>
        </p:txBody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6BDFC835-73F6-594E-8A1D-276320FD8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63000" cy="4724400"/>
          </a:xfrm>
        </p:spPr>
        <p:txBody>
          <a:bodyPr/>
          <a:lstStyle/>
          <a:p>
            <a:r>
              <a:rPr lang="en-US" altLang="en-US" sz="3600"/>
              <a:t>Word likelihood (emission) probabilities p(w</a:t>
            </a:r>
            <a:r>
              <a:rPr lang="en-US" altLang="en-US" sz="3600" baseline="-25000"/>
              <a:t>i</a:t>
            </a:r>
            <a:r>
              <a:rPr lang="en-US" altLang="en-US" sz="3600"/>
              <a:t>|t</a:t>
            </a:r>
            <a:r>
              <a:rPr lang="en-US" altLang="en-US" sz="3600" baseline="-25000"/>
              <a:t>i</a:t>
            </a:r>
            <a:r>
              <a:rPr lang="en-US" altLang="en-US" sz="3600"/>
              <a:t>)</a:t>
            </a:r>
          </a:p>
          <a:p>
            <a:pPr lvl="1"/>
            <a:r>
              <a:rPr lang="en-US" altLang="en-US" sz="3200"/>
              <a:t>VBZ (3sg Pres verb) likely to be “is”</a:t>
            </a:r>
          </a:p>
          <a:p>
            <a:pPr lvl="1"/>
            <a:r>
              <a:rPr lang="en-US" altLang="en-US" sz="3200"/>
              <a:t>Compute P(is|VBZ) by counting in a labeled corpus:</a:t>
            </a:r>
            <a:endParaRPr lang="en-US" altLang="en-US"/>
          </a:p>
        </p:txBody>
      </p:sp>
      <p:pic>
        <p:nvPicPr>
          <p:cNvPr id="119814" name="Picture 4" descr="tag10">
            <a:extLst>
              <a:ext uri="{FF2B5EF4-FFF2-40B4-BE49-F238E27FC236}">
                <a16:creationId xmlns:a16="http://schemas.microsoft.com/office/drawing/2014/main" id="{8136FA3E-6E12-8F40-B26F-6491B98C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600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5" descr="tag11">
            <a:extLst>
              <a:ext uri="{FF2B5EF4-FFF2-40B4-BE49-F238E27FC236}">
                <a16:creationId xmlns:a16="http://schemas.microsoft.com/office/drawing/2014/main" id="{C5D66B0C-6C2B-0D41-BBE3-C9C2D85F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75755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6CB47747-A966-684D-8967-9DF7B72AD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Put them together</a:t>
            </a:r>
          </a:p>
        </p:txBody>
      </p:sp>
      <p:sp>
        <p:nvSpPr>
          <p:cNvPr id="121858" name="Content Placeholder 2">
            <a:extLst>
              <a:ext uri="{FF2B5EF4-FFF2-40B4-BE49-F238E27FC236}">
                <a16:creationId xmlns:a16="http://schemas.microsoft.com/office/drawing/2014/main" id="{F0E0AC69-1613-684A-85C7-C4B5F151D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Two independent assumptions</a:t>
            </a:r>
          </a:p>
          <a:p>
            <a:pPr lvl="1"/>
            <a:r>
              <a:rPr lang="en-US" altLang="en-US"/>
              <a:t>Approximate P(</a:t>
            </a:r>
            <a:r>
              <a:rPr lang="en-US" altLang="en-US" b="1"/>
              <a:t>t</a:t>
            </a:r>
            <a:r>
              <a:rPr lang="en-US" altLang="en-US"/>
              <a:t>) by a bi(or N)-gram model </a:t>
            </a:r>
          </a:p>
          <a:p>
            <a:pPr lvl="1"/>
            <a:r>
              <a:rPr lang="en-US" altLang="en-US"/>
              <a:t>Assume each word depends only on its POS tag</a:t>
            </a:r>
          </a:p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B17FC-3B56-3A46-8ED5-540613EB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1860" name="Slide Number Placeholder 4">
            <a:extLst>
              <a:ext uri="{FF2B5EF4-FFF2-40B4-BE49-F238E27FC236}">
                <a16:creationId xmlns:a16="http://schemas.microsoft.com/office/drawing/2014/main" id="{E904A502-182D-1347-A37F-FBD5EDD2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3770A7-443C-944A-B2C0-233E0AC26F6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21861" name="Picture 5">
            <a:extLst>
              <a:ext uri="{FF2B5EF4-FFF2-40B4-BE49-F238E27FC236}">
                <a16:creationId xmlns:a16="http://schemas.microsoft.com/office/drawing/2014/main" id="{FD71C940-500C-EB4D-B52B-AAA7F6C21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162300"/>
            <a:ext cx="65151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708DD-5043-9B41-88DC-0C989612BF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61" y="4612640"/>
            <a:ext cx="1772729" cy="646331"/>
          </a:xfrm>
          <a:prstGeom prst="rect">
            <a:avLst/>
          </a:prstGeom>
          <a:blipFill rotWithShape="1">
            <a:blip r:embed="rId3"/>
            <a:stretch>
              <a:fillRect l="-1718" t="-28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28C22D-66BB-7A4A-80B9-234C5DB7B74E}"/>
              </a:ext>
            </a:extLst>
          </p:cNvPr>
          <p:cNvCxnSpPr/>
          <p:nvPr/>
        </p:nvCxnSpPr>
        <p:spPr>
          <a:xfrm flipV="1">
            <a:off x="925513" y="4217988"/>
            <a:ext cx="831850" cy="325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D55E619C-A221-184A-AC52-CB957A1CB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 representation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A698F94D-0EC9-4B45-ACD1-B3D5ACB31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C5E7E-9CF8-AD48-9901-BAEC37C6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884" name="Slide Number Placeholder 4">
            <a:extLst>
              <a:ext uri="{FF2B5EF4-FFF2-40B4-BE49-F238E27FC236}">
                <a16:creationId xmlns:a16="http://schemas.microsoft.com/office/drawing/2014/main" id="{5CF3C72C-BB7F-9546-ACF6-1BA35D79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85FE57-942C-C34B-BF77-B67BCC5B9D5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22885" name="Picture 5">
            <a:extLst>
              <a:ext uri="{FF2B5EF4-FFF2-40B4-BE49-F238E27FC236}">
                <a16:creationId xmlns:a16="http://schemas.microsoft.com/office/drawing/2014/main" id="{F2637070-5EE5-CF43-8915-67612B52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8225"/>
            <a:ext cx="83820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B0E2B-FE12-AF4B-947D-EEA1372DBF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6570" y="5591495"/>
            <a:ext cx="6856942" cy="553998"/>
          </a:xfrm>
          <a:prstGeom prst="rect">
            <a:avLst/>
          </a:prstGeom>
          <a:blipFill rotWithShape="1">
            <a:blip r:embed="rId3"/>
            <a:stretch>
              <a:fillRect l="-2044" t="-14286" r="-8178" b="-329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11780ECE-328C-8642-BA66-36381B07C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 in generative model</a:t>
            </a:r>
          </a:p>
        </p:txBody>
      </p:sp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AC0B7C10-9864-154F-BAB7-D772E82B9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D5570C"/>
                </a:solidFill>
              </a:rPr>
              <a:t>Inference:</a:t>
            </a:r>
            <a:r>
              <a:rPr lang="en-US" altLang="en-US"/>
              <a:t> What is the </a:t>
            </a:r>
            <a:r>
              <a:rPr lang="en-US" altLang="en-US">
                <a:solidFill>
                  <a:srgbClr val="3C58AD"/>
                </a:solidFill>
              </a:rPr>
              <a:t>most likely sequence of tags </a:t>
            </a:r>
            <a:r>
              <a:rPr lang="en-US" altLang="en-US"/>
              <a:t>for the given </a:t>
            </a:r>
            <a:r>
              <a:rPr lang="en-US" altLang="en-US">
                <a:solidFill>
                  <a:srgbClr val="3C58AD"/>
                </a:solidFill>
              </a:rPr>
              <a:t>sequence of words </a:t>
            </a:r>
            <a:r>
              <a:rPr lang="en-US" altLang="en-US" b="1"/>
              <a:t>w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US" altLang="en-US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states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that most likely generate the sequence of word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3D95B-757E-A74F-912F-D9B69521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53200"/>
            <a:ext cx="7467600" cy="304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3908" name="Slide Number Placeholder 4">
            <a:extLst>
              <a:ext uri="{FF2B5EF4-FFF2-40B4-BE49-F238E27FC236}">
                <a16:creationId xmlns:a16="http://schemas.microsoft.com/office/drawing/2014/main" id="{69A9BE8A-7684-2E49-9B2B-8D7645C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130568-6A18-6B43-92C0-05C64BE3DDA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23909" name="Picture 6">
            <a:extLst>
              <a:ext uri="{FF2B5EF4-FFF2-40B4-BE49-F238E27FC236}">
                <a16:creationId xmlns:a16="http://schemas.microsoft.com/office/drawing/2014/main" id="{578BCE2D-ED8B-F34F-BB97-BB89328F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674938"/>
            <a:ext cx="577691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D255A-DB9B-8048-9C74-141C8E5389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3891280"/>
            <a:ext cx="1772729" cy="646331"/>
          </a:xfrm>
          <a:prstGeom prst="rect">
            <a:avLst/>
          </a:prstGeom>
          <a:blipFill rotWithShape="1">
            <a:blip r:embed="rId3"/>
            <a:stretch>
              <a:fillRect l="-1718" t="-28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AB55D7-8632-754C-8CE9-3F87DC68315A}"/>
              </a:ext>
            </a:extLst>
          </p:cNvPr>
          <p:cNvCxnSpPr>
            <a:stCxn id="8" idx="0"/>
          </p:cNvCxnSpPr>
          <p:nvPr/>
        </p:nvCxnSpPr>
        <p:spPr>
          <a:xfrm flipV="1">
            <a:off x="1038225" y="3565525"/>
            <a:ext cx="831850" cy="32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D5804061-F227-E343-9E34-E925D83AD0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5304A-82F5-4E4F-B7B9-125727939930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8D6A23F8-A15D-6D48-AE16-695971E8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DA3E859D-2736-0744-AC6A-34858081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07982-EF4A-9E49-8DA8-0F6660F5F0E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20C28667-8506-6D4E-9CF8-7705D6005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examples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5A1422FE-3675-C646-803E-9073DDD3D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525963"/>
          </a:xfrm>
        </p:spPr>
        <p:txBody>
          <a:bodyPr/>
          <a:lstStyle/>
          <a:p>
            <a:r>
              <a:rPr lang="en-US" altLang="en-US"/>
              <a:t>N		noun		</a:t>
            </a:r>
            <a:r>
              <a:rPr lang="en-US" altLang="en-US" i="1">
                <a:solidFill>
                  <a:schemeClr val="hlink"/>
                </a:solidFill>
              </a:rPr>
              <a:t>chair, bandwidth, pacing</a:t>
            </a:r>
            <a:endParaRPr lang="en-US" altLang="en-US"/>
          </a:p>
          <a:p>
            <a:r>
              <a:rPr lang="en-US" altLang="en-US"/>
              <a:t>V		verb		</a:t>
            </a:r>
            <a:r>
              <a:rPr lang="en-US" altLang="en-US" i="1">
                <a:solidFill>
                  <a:schemeClr val="hlink"/>
                </a:solidFill>
              </a:rPr>
              <a:t>study, debate, munch</a:t>
            </a:r>
            <a:endParaRPr lang="en-US" altLang="en-US"/>
          </a:p>
          <a:p>
            <a:r>
              <a:rPr lang="en-US" altLang="en-US"/>
              <a:t>ADJ	adjective	</a:t>
            </a:r>
            <a:r>
              <a:rPr lang="en-US" altLang="en-US" i="1">
                <a:solidFill>
                  <a:schemeClr val="hlink"/>
                </a:solidFill>
              </a:rPr>
              <a:t>purple, tall, ridiculous</a:t>
            </a:r>
            <a:endParaRPr lang="en-US" altLang="en-US"/>
          </a:p>
          <a:p>
            <a:r>
              <a:rPr lang="en-US" altLang="en-US"/>
              <a:t>ADV	adverb	</a:t>
            </a:r>
            <a:r>
              <a:rPr lang="en-US" altLang="en-US" i="1">
                <a:solidFill>
                  <a:schemeClr val="hlink"/>
                </a:solidFill>
              </a:rPr>
              <a:t>unfortunately, slowly</a:t>
            </a:r>
            <a:endParaRPr lang="en-US" altLang="en-US"/>
          </a:p>
          <a:p>
            <a:r>
              <a:rPr lang="en-US" altLang="en-US"/>
              <a:t>P		preposition	</a:t>
            </a:r>
            <a:r>
              <a:rPr lang="en-US" altLang="en-US" i="1">
                <a:solidFill>
                  <a:schemeClr val="hlink"/>
                </a:solidFill>
              </a:rPr>
              <a:t>of, by, to</a:t>
            </a:r>
          </a:p>
          <a:p>
            <a:r>
              <a:rPr lang="en-US" altLang="en-US"/>
              <a:t>PRO	pronoun	</a:t>
            </a:r>
            <a:r>
              <a:rPr lang="en-US" altLang="en-US" i="1">
                <a:solidFill>
                  <a:schemeClr val="hlink"/>
                </a:solidFill>
              </a:rPr>
              <a:t>I, me, mine</a:t>
            </a:r>
          </a:p>
          <a:p>
            <a:r>
              <a:rPr lang="en-US" altLang="en-US"/>
              <a:t>DET	determiner	</a:t>
            </a:r>
            <a:r>
              <a:rPr lang="en-US" altLang="en-US" i="1">
                <a:solidFill>
                  <a:schemeClr val="hlink"/>
                </a:solidFill>
              </a:rPr>
              <a:t>the, a, that, those</a:t>
            </a:r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ate Placeholder 3">
            <a:extLst>
              <a:ext uri="{FF2B5EF4-FFF2-40B4-BE49-F238E27FC236}">
                <a16:creationId xmlns:a16="http://schemas.microsoft.com/office/drawing/2014/main" id="{D01C714E-6C49-A046-9748-411476EA36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9B0D24-91CB-D846-A053-16F956C0E125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992B9CD3-D786-8741-8AE6-C843DC77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878D5530-CFA7-BE49-91CB-4DF2867A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05B0DF-E010-1641-9AD1-5A2AC0477BB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1519BF78-8DA4-724A-AF0C-60AE47695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The Verb “race”</a:t>
            </a:r>
          </a:p>
        </p:txBody>
      </p:sp>
      <p:sp>
        <p:nvSpPr>
          <p:cNvPr id="1330179" name="Rectangle 3">
            <a:extLst>
              <a:ext uri="{FF2B5EF4-FFF2-40B4-BE49-F238E27FC236}">
                <a16:creationId xmlns:a16="http://schemas.microsoft.com/office/drawing/2014/main" id="{026BBD5B-9EE7-5147-BB7A-2BE1BB1F2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Secretariat/</a:t>
            </a:r>
            <a:r>
              <a:rPr lang="en-US" altLang="en-US">
                <a:solidFill>
                  <a:schemeClr val="accent2"/>
                </a:solidFill>
              </a:rPr>
              <a:t>NNP</a:t>
            </a:r>
            <a:r>
              <a:rPr lang="en-US" altLang="en-US"/>
              <a:t> is/</a:t>
            </a:r>
            <a:r>
              <a:rPr lang="en-US" altLang="en-US">
                <a:solidFill>
                  <a:schemeClr val="accent2"/>
                </a:solidFill>
              </a:rPr>
              <a:t>VBZ</a:t>
            </a:r>
            <a:r>
              <a:rPr lang="en-US" altLang="en-US"/>
              <a:t> expected/</a:t>
            </a:r>
            <a:r>
              <a:rPr lang="en-US" altLang="en-US">
                <a:solidFill>
                  <a:schemeClr val="accent2"/>
                </a:solidFill>
              </a:rPr>
              <a:t>VBN</a:t>
            </a:r>
            <a:r>
              <a:rPr lang="en-US" altLang="en-US"/>
              <a:t> to/</a:t>
            </a:r>
            <a:r>
              <a:rPr lang="en-US" altLang="en-US">
                <a:solidFill>
                  <a:schemeClr val="accent2"/>
                </a:solidFill>
              </a:rPr>
              <a:t>TO </a:t>
            </a:r>
            <a:r>
              <a:rPr lang="en-US" altLang="en-US" b="1">
                <a:solidFill>
                  <a:srgbClr val="A50021"/>
                </a:solidFill>
              </a:rPr>
              <a:t>race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VB</a:t>
            </a:r>
            <a:r>
              <a:rPr lang="en-US" altLang="en-US"/>
              <a:t> tomorrow/</a:t>
            </a:r>
            <a:r>
              <a:rPr lang="en-US" altLang="en-US">
                <a:solidFill>
                  <a:schemeClr val="accent2"/>
                </a:solidFill>
              </a:rPr>
              <a:t>NR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People/</a:t>
            </a:r>
            <a:r>
              <a:rPr lang="en-US" altLang="en-US">
                <a:solidFill>
                  <a:schemeClr val="accent2"/>
                </a:solidFill>
              </a:rPr>
              <a:t>NNS</a:t>
            </a:r>
            <a:r>
              <a:rPr lang="en-US" altLang="en-US"/>
              <a:t> continue/</a:t>
            </a:r>
            <a:r>
              <a:rPr lang="en-US" altLang="en-US">
                <a:solidFill>
                  <a:schemeClr val="accent2"/>
                </a:solidFill>
              </a:rPr>
              <a:t>VB</a:t>
            </a:r>
            <a:r>
              <a:rPr lang="en-US" altLang="en-US"/>
              <a:t> to/</a:t>
            </a:r>
            <a:r>
              <a:rPr lang="en-US" altLang="en-US">
                <a:solidFill>
                  <a:schemeClr val="accent2"/>
                </a:solidFill>
              </a:rPr>
              <a:t>TO</a:t>
            </a:r>
            <a:r>
              <a:rPr lang="en-US" altLang="en-US"/>
              <a:t> inquire/</a:t>
            </a:r>
            <a:r>
              <a:rPr lang="en-US" altLang="en-US">
                <a:solidFill>
                  <a:schemeClr val="accent2"/>
                </a:solidFill>
              </a:rPr>
              <a:t>VB</a:t>
            </a:r>
            <a:r>
              <a:rPr lang="en-US" altLang="en-US"/>
              <a:t> the/</a:t>
            </a:r>
            <a:r>
              <a:rPr lang="en-US" altLang="en-US">
                <a:solidFill>
                  <a:schemeClr val="accent2"/>
                </a:solidFill>
              </a:rPr>
              <a:t>DT</a:t>
            </a:r>
            <a:r>
              <a:rPr lang="en-US" altLang="en-US"/>
              <a:t> reason/</a:t>
            </a:r>
            <a:r>
              <a:rPr lang="en-US" altLang="en-US">
                <a:solidFill>
                  <a:schemeClr val="accent2"/>
                </a:solidFill>
              </a:rPr>
              <a:t>NN</a:t>
            </a:r>
            <a:r>
              <a:rPr lang="en-US" altLang="en-US"/>
              <a:t> for/</a:t>
            </a:r>
            <a:r>
              <a:rPr lang="en-US" altLang="en-US">
                <a:solidFill>
                  <a:schemeClr val="accent2"/>
                </a:solidFill>
              </a:rPr>
              <a:t>IN</a:t>
            </a:r>
            <a:r>
              <a:rPr lang="en-US" altLang="en-US"/>
              <a:t> the/</a:t>
            </a:r>
            <a:r>
              <a:rPr lang="en-US" altLang="en-US">
                <a:solidFill>
                  <a:schemeClr val="accent2"/>
                </a:solidFill>
              </a:rPr>
              <a:t>DT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A50021"/>
                </a:solidFill>
              </a:rPr>
              <a:t>race</a:t>
            </a:r>
            <a:r>
              <a:rPr lang="en-US" altLang="en-US"/>
              <a:t>/</a:t>
            </a:r>
            <a:r>
              <a:rPr lang="en-US" altLang="en-US">
                <a:solidFill>
                  <a:schemeClr val="accent2"/>
                </a:solidFill>
              </a:rPr>
              <a:t>NN</a:t>
            </a:r>
            <a:r>
              <a:rPr lang="en-US" altLang="en-US"/>
              <a:t> for/</a:t>
            </a:r>
            <a:r>
              <a:rPr lang="en-US" altLang="en-US">
                <a:solidFill>
                  <a:schemeClr val="accent2"/>
                </a:solidFill>
              </a:rPr>
              <a:t>IN</a:t>
            </a:r>
            <a:r>
              <a:rPr lang="en-US" altLang="en-US"/>
              <a:t> outer/</a:t>
            </a:r>
            <a:r>
              <a:rPr lang="en-US" altLang="en-US">
                <a:solidFill>
                  <a:schemeClr val="accent2"/>
                </a:solidFill>
              </a:rPr>
              <a:t>JJ</a:t>
            </a:r>
            <a:r>
              <a:rPr lang="en-US" altLang="en-US"/>
              <a:t> space/</a:t>
            </a:r>
            <a:r>
              <a:rPr lang="en-US" altLang="en-US">
                <a:solidFill>
                  <a:schemeClr val="accent2"/>
                </a:solidFill>
              </a:rPr>
              <a:t>NN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do we pick the right tag?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ate Placeholder 3">
            <a:extLst>
              <a:ext uri="{FF2B5EF4-FFF2-40B4-BE49-F238E27FC236}">
                <a16:creationId xmlns:a16="http://schemas.microsoft.com/office/drawing/2014/main" id="{585058FD-A960-5B4E-85A9-B3D49F691E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A50A1A-81FB-624A-A90B-E4C0E8E26094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645E5AD0-AED8-EE46-882D-48FF4ABF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903C8065-672F-7D4C-B1BF-C5A0D677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7586B-4D40-8640-9C96-958DA8652D1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8E10CD04-AB9B-9C45-8072-A6B1E8784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Disambiguating “race”</a:t>
            </a:r>
          </a:p>
        </p:txBody>
      </p:sp>
      <p:pic>
        <p:nvPicPr>
          <p:cNvPr id="126981" name="Picture 6" descr="raceposright">
            <a:extLst>
              <a:ext uri="{FF2B5EF4-FFF2-40B4-BE49-F238E27FC236}">
                <a16:creationId xmlns:a16="http://schemas.microsoft.com/office/drawing/2014/main" id="{DAA973DE-134D-A746-B018-4AA16554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7" descr="raceposwrong">
            <a:extLst>
              <a:ext uri="{FF2B5EF4-FFF2-40B4-BE49-F238E27FC236}">
                <a16:creationId xmlns:a16="http://schemas.microsoft.com/office/drawing/2014/main" id="{D60AD52F-F08C-1141-8F60-F1880829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Date Placeholder 3">
            <a:extLst>
              <a:ext uri="{FF2B5EF4-FFF2-40B4-BE49-F238E27FC236}">
                <a16:creationId xmlns:a16="http://schemas.microsoft.com/office/drawing/2014/main" id="{EFBE2EE8-62F7-0647-A398-0E395FC31E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4E9D1D-1C3A-0F4A-AE7A-922B7CF1F8EB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FF85135D-D75D-F54F-85D6-E7A7E363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29027" name="Slide Number Placeholder 5">
            <a:extLst>
              <a:ext uri="{FF2B5EF4-FFF2-40B4-BE49-F238E27FC236}">
                <a16:creationId xmlns:a16="http://schemas.microsoft.com/office/drawing/2014/main" id="{D4811096-E20F-4A43-84C3-56FE03B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9802E-B1CB-C141-AE65-7C9C08D8403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A118357A-FCB3-7F4C-AEDA-E9240EAB6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11622" name="Rectangle 3">
            <a:extLst>
              <a:ext uri="{FF2B5EF4-FFF2-40B4-BE49-F238E27FC236}">
                <a16:creationId xmlns:a16="http://schemas.microsoft.com/office/drawing/2014/main" id="{E240593A-BC61-9243-A98F-5DDF0693A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534400" cy="5562600"/>
          </a:xfrm>
        </p:spPr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P(NN|TO) = .00047</a:t>
            </a:r>
          </a:p>
          <a:p>
            <a:r>
              <a:rPr lang="en-US" altLang="en-US" sz="2400">
                <a:solidFill>
                  <a:srgbClr val="00B050"/>
                </a:solidFill>
              </a:rPr>
              <a:t>P(VB|TO) = .83</a:t>
            </a:r>
          </a:p>
          <a:p>
            <a:endParaRPr lang="en-US" altLang="en-US" sz="2400">
              <a:solidFill>
                <a:srgbClr val="00B050"/>
              </a:solidFill>
            </a:endParaRPr>
          </a:p>
          <a:p>
            <a:r>
              <a:rPr lang="en-US" altLang="en-US" sz="2400">
                <a:solidFill>
                  <a:srgbClr val="FF0000"/>
                </a:solidFill>
              </a:rPr>
              <a:t>P(race|NN) = .00057</a:t>
            </a:r>
          </a:p>
          <a:p>
            <a:r>
              <a:rPr lang="en-US" altLang="en-US" sz="2400">
                <a:solidFill>
                  <a:srgbClr val="00B050"/>
                </a:solidFill>
              </a:rPr>
              <a:t>P(race|VB) = .00012</a:t>
            </a:r>
          </a:p>
          <a:p>
            <a:endParaRPr lang="en-US" altLang="en-US" sz="2400">
              <a:solidFill>
                <a:srgbClr val="00B050"/>
              </a:solidFill>
            </a:endParaRPr>
          </a:p>
          <a:p>
            <a:r>
              <a:rPr lang="en-US" altLang="en-US" sz="2400">
                <a:solidFill>
                  <a:srgbClr val="00B050"/>
                </a:solidFill>
              </a:rPr>
              <a:t>P(NR|VB) = .0027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P(NR|NN) = .0012</a:t>
            </a:r>
          </a:p>
          <a:p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>
                <a:solidFill>
                  <a:srgbClr val="00B050"/>
                </a:solidFill>
              </a:rPr>
              <a:t>P(VB|TO)P(NR|VB)P(race|VB) = .00000027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P(NN|TO)P(NR|NN)P(race|NN)=.00000000032</a:t>
            </a:r>
          </a:p>
          <a:p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/>
              <a:t>So we (correctly) choose the </a:t>
            </a:r>
            <a:r>
              <a:rPr lang="en-US" altLang="en-US" sz="2400">
                <a:solidFill>
                  <a:srgbClr val="00B050"/>
                </a:solidFill>
              </a:rPr>
              <a:t>verb</a:t>
            </a:r>
            <a:r>
              <a:rPr lang="en-US" altLang="en-US" sz="2400"/>
              <a:t>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E3911F03-F552-CE49-AE1C-53F4FD25C4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B7974-F20F-ED49-941F-C40466FB1DB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EE98937C-FC70-EE44-B591-1C1AFCD1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C8A1200B-46D4-2B4C-8D4C-F3266903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484D3-A439-4947-8AC5-6368A04B190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8629E594-6B2E-6446-B778-4D04EC0AC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Hidden Markov Models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1B725F5A-4518-084F-9F6E-1E39AD06A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we’ve described with these two kinds of probabilities is a Hidden Markov Model (HMM)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ate Placeholder 3">
            <a:extLst>
              <a:ext uri="{FF2B5EF4-FFF2-40B4-BE49-F238E27FC236}">
                <a16:creationId xmlns:a16="http://schemas.microsoft.com/office/drawing/2014/main" id="{AD709B9E-F635-1A4B-9738-0E1E4C9372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A9235-8273-FB43-B583-0CB28E1DAC70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21B9621C-E2A8-0D4E-9492-FF9D9047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33123" name="Slide Number Placeholder 5">
            <a:extLst>
              <a:ext uri="{FF2B5EF4-FFF2-40B4-BE49-F238E27FC236}">
                <a16:creationId xmlns:a16="http://schemas.microsoft.com/office/drawing/2014/main" id="{42C3B7CA-0DFB-054C-9294-E8B45512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11071-E42B-5D4A-BC5F-B9CBA439D60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9E0AE469-4A4C-0A40-A5AF-76D39E5D8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133125" name="Rectangle 3">
            <a:extLst>
              <a:ext uri="{FF2B5EF4-FFF2-40B4-BE49-F238E27FC236}">
                <a16:creationId xmlns:a16="http://schemas.microsoft.com/office/drawing/2014/main" id="{0245BC39-1690-F141-AE34-C86CBA1DE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A50021"/>
                </a:solidFill>
              </a:rPr>
              <a:t>weighted finite-state automaton</a:t>
            </a:r>
            <a:r>
              <a:rPr lang="en-US" altLang="en-US" sz="2800"/>
              <a:t> adds probabilities to the arcs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sum of the probabilities leaving any arc must sum to one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A50021"/>
                </a:solidFill>
              </a:rPr>
              <a:t>Markov chain</a:t>
            </a:r>
            <a:r>
              <a:rPr lang="en-US" altLang="en-US" sz="2800"/>
              <a:t> is a special case of a WFSA in which the input sequence uniquely determines which states the automaton will go through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Markov chains can’t represent inherently ambiguous problems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Useful for assigning probabilities to unambiguous sequences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Date Placeholder 3">
            <a:extLst>
              <a:ext uri="{FF2B5EF4-FFF2-40B4-BE49-F238E27FC236}">
                <a16:creationId xmlns:a16="http://schemas.microsoft.com/office/drawing/2014/main" id="{36827EF3-A129-B043-A4C6-A28389C867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342696-94BE-7A40-AB89-63374E737389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2D44797D-6750-674D-AD10-BC7DBBAA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35171" name="Slide Number Placeholder 5">
            <a:extLst>
              <a:ext uri="{FF2B5EF4-FFF2-40B4-BE49-F238E27FC236}">
                <a16:creationId xmlns:a16="http://schemas.microsoft.com/office/drawing/2014/main" id="{9EB318DB-2367-8949-848A-608F242E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785FC-6C7F-3241-B32C-25B5FB38497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C3BF66FB-ACF1-E244-818A-5BF08DBB9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Chain for Weather</a:t>
            </a:r>
          </a:p>
        </p:txBody>
      </p:sp>
      <p:pic>
        <p:nvPicPr>
          <p:cNvPr id="135173" name="Picture 4" descr="markovchain1">
            <a:extLst>
              <a:ext uri="{FF2B5EF4-FFF2-40B4-BE49-F238E27FC236}">
                <a16:creationId xmlns:a16="http://schemas.microsoft.com/office/drawing/2014/main" id="{53C5F21E-19A1-684E-9D5D-C429DB20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1346D88C-5CFC-B84D-9E15-106D784CD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 continued</a:t>
            </a:r>
          </a:p>
        </p:txBody>
      </p:sp>
      <p:sp>
        <p:nvSpPr>
          <p:cNvPr id="137218" name="Rectangle 8">
            <a:extLst>
              <a:ext uri="{FF2B5EF4-FFF2-40B4-BE49-F238E27FC236}">
                <a16:creationId xmlns:a16="http://schemas.microsoft.com/office/drawing/2014/main" id="{91BE006E-DD7E-E349-8416-C30C6FA8C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7219" name="Date Placeholder 3">
            <a:extLst>
              <a:ext uri="{FF2B5EF4-FFF2-40B4-BE49-F238E27FC236}">
                <a16:creationId xmlns:a16="http://schemas.microsoft.com/office/drawing/2014/main" id="{1E09311B-5CB5-9646-BC9B-A144B270B6D3}"/>
              </a:ext>
            </a:extLst>
          </p:cNvPr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31E7DB-7C9A-7E48-A1EB-B227678E1F46}" type="datetime1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Slide Number Placeholder 5">
            <a:extLst>
              <a:ext uri="{FF2B5EF4-FFF2-40B4-BE49-F238E27FC236}">
                <a16:creationId xmlns:a16="http://schemas.microsoft.com/office/drawing/2014/main" id="{34B088C9-5743-2148-8D7E-8446735954B6}"/>
              </a:ext>
            </a:extLst>
          </p:cNvPr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83CB61-614E-D14B-B810-53C06E6F734A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7221" name="Picture 5" descr="markovchainpi2">
            <a:extLst>
              <a:ext uri="{FF2B5EF4-FFF2-40B4-BE49-F238E27FC236}">
                <a16:creationId xmlns:a16="http://schemas.microsoft.com/office/drawing/2014/main" id="{875F2672-0048-394B-9AC9-6E2F774B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259263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ate Placeholder 3">
            <a:extLst>
              <a:ext uri="{FF2B5EF4-FFF2-40B4-BE49-F238E27FC236}">
                <a16:creationId xmlns:a16="http://schemas.microsoft.com/office/drawing/2014/main" id="{B71A0EA6-532D-F74A-AFD9-63A99E26AD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8E85B-CA02-B046-AB51-6AECAB750F7D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962C4469-5BD8-A546-BD17-7F903BE4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39267" name="Slide Number Placeholder 5">
            <a:extLst>
              <a:ext uri="{FF2B5EF4-FFF2-40B4-BE49-F238E27FC236}">
                <a16:creationId xmlns:a16="http://schemas.microsoft.com/office/drawing/2014/main" id="{B2968315-B15F-0A46-BF0E-2E9DC90E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8B45A-EC18-4944-8B9B-9EED0F7E96C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0C356EB9-F271-7147-99D5-B3EC6AD25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Chain for Words</a:t>
            </a:r>
          </a:p>
        </p:txBody>
      </p:sp>
      <p:pic>
        <p:nvPicPr>
          <p:cNvPr id="139269" name="Picture 4" descr="markovchain2">
            <a:extLst>
              <a:ext uri="{FF2B5EF4-FFF2-40B4-BE49-F238E27FC236}">
                <a16:creationId xmlns:a16="http://schemas.microsoft.com/office/drawing/2014/main" id="{3E471362-EC1B-3047-8B12-EA2B7C49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6849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ate Placeholder 3">
            <a:extLst>
              <a:ext uri="{FF2B5EF4-FFF2-40B4-BE49-F238E27FC236}">
                <a16:creationId xmlns:a16="http://schemas.microsoft.com/office/drawing/2014/main" id="{36733F19-8F2D-F845-9C12-80B87EBC67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3774B-37E7-5942-919B-87556DD09DBF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8" name="Footer Placeholder 4">
            <a:extLst>
              <a:ext uri="{FF2B5EF4-FFF2-40B4-BE49-F238E27FC236}">
                <a16:creationId xmlns:a16="http://schemas.microsoft.com/office/drawing/2014/main" id="{E3BFB37A-5845-E34C-9B3A-CAC3D919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41315" name="Slide Number Placeholder 5">
            <a:extLst>
              <a:ext uri="{FF2B5EF4-FFF2-40B4-BE49-F238E27FC236}">
                <a16:creationId xmlns:a16="http://schemas.microsoft.com/office/drawing/2014/main" id="{1A5C4F9E-5EF8-BA4D-861E-425F1FA7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19582-024C-4447-8892-84A74A829AA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1316" name="Rectangle 2">
            <a:extLst>
              <a:ext uri="{FF2B5EF4-FFF2-40B4-BE49-F238E27FC236}">
                <a16:creationId xmlns:a16="http://schemas.microsoft.com/office/drawing/2014/main" id="{016306A7-5ECB-2B44-B77B-EBE237FB2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Chain: “First-order observable Markov Model”</a:t>
            </a:r>
          </a:p>
        </p:txBody>
      </p:sp>
      <p:sp>
        <p:nvSpPr>
          <p:cNvPr id="141317" name="Rectangle 3">
            <a:extLst>
              <a:ext uri="{FF2B5EF4-FFF2-40B4-BE49-F238E27FC236}">
                <a16:creationId xmlns:a16="http://schemas.microsoft.com/office/drawing/2014/main" id="{80110264-A812-874B-B6FC-0AF029840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set of states </a:t>
            </a:r>
          </a:p>
          <a:p>
            <a:pPr lvl="1"/>
            <a:r>
              <a:rPr lang="en-US" altLang="en-US" sz="2400"/>
              <a:t>Q = q</a:t>
            </a:r>
            <a:r>
              <a:rPr lang="en-US" altLang="en-US" sz="2400" baseline="-25000"/>
              <a:t>1</a:t>
            </a:r>
            <a:r>
              <a:rPr lang="en-US" altLang="en-US" sz="2400"/>
              <a:t>, q</a:t>
            </a:r>
            <a:r>
              <a:rPr lang="en-US" altLang="en-US" sz="2400" baseline="-25000"/>
              <a:t>2</a:t>
            </a:r>
            <a:r>
              <a:rPr lang="en-US" altLang="en-US" sz="2400"/>
              <a:t>…q</a:t>
            </a:r>
            <a:r>
              <a:rPr lang="en-US" altLang="en-US" sz="2400" baseline="-25000"/>
              <a:t>N; </a:t>
            </a:r>
            <a:r>
              <a:rPr lang="en-US" altLang="en-US" sz="2400"/>
              <a:t> the state at time t is q</a:t>
            </a:r>
            <a:r>
              <a:rPr lang="en-US" altLang="en-US" sz="2400" baseline="-25000"/>
              <a:t>t</a:t>
            </a:r>
            <a:endParaRPr lang="en-US" altLang="en-US" sz="2400"/>
          </a:p>
          <a:p>
            <a:r>
              <a:rPr lang="en-US" altLang="en-US" sz="2800"/>
              <a:t>Transition probabilities: </a:t>
            </a:r>
          </a:p>
          <a:p>
            <a:pPr lvl="1"/>
            <a:r>
              <a:rPr lang="en-US" altLang="en-US" sz="2400"/>
              <a:t>a set of probabilities A = a</a:t>
            </a:r>
            <a:r>
              <a:rPr lang="en-US" altLang="en-US" sz="2400" baseline="-25000"/>
              <a:t>01</a:t>
            </a:r>
            <a:r>
              <a:rPr lang="en-US" altLang="en-US" sz="2400"/>
              <a:t>a</a:t>
            </a:r>
            <a:r>
              <a:rPr lang="en-US" altLang="en-US" sz="2400" baseline="-25000"/>
              <a:t>02</a:t>
            </a:r>
            <a:r>
              <a:rPr lang="en-US" altLang="en-US" sz="2400"/>
              <a:t>…a</a:t>
            </a:r>
            <a:r>
              <a:rPr lang="en-US" altLang="en-US" sz="2400" baseline="-25000"/>
              <a:t>n1</a:t>
            </a:r>
            <a:r>
              <a:rPr lang="en-US" altLang="en-US" sz="2400"/>
              <a:t>…a</a:t>
            </a:r>
            <a:r>
              <a:rPr lang="en-US" altLang="en-US" sz="2400" baseline="-25000"/>
              <a:t>nn</a:t>
            </a:r>
            <a:r>
              <a:rPr lang="en-US" altLang="en-US" sz="2400"/>
              <a:t>. </a:t>
            </a:r>
          </a:p>
          <a:p>
            <a:pPr lvl="1"/>
            <a:r>
              <a:rPr lang="en-US" altLang="en-US" sz="2400"/>
              <a:t>Each a</a:t>
            </a:r>
            <a:r>
              <a:rPr lang="en-US" altLang="en-US" sz="2400" baseline="-25000"/>
              <a:t>ij </a:t>
            </a:r>
            <a:r>
              <a:rPr lang="en-US" altLang="en-US" sz="2400"/>
              <a:t>represents the probability of transitioning from state i to state j</a:t>
            </a:r>
          </a:p>
          <a:p>
            <a:pPr lvl="1"/>
            <a:r>
              <a:rPr lang="en-US" altLang="en-US" sz="2400"/>
              <a:t>The set of these is the transition probability matrix A</a:t>
            </a:r>
          </a:p>
          <a:p>
            <a:pPr lvl="1"/>
            <a:endParaRPr lang="en-US" altLang="en-US" sz="1800"/>
          </a:p>
          <a:p>
            <a:r>
              <a:rPr lang="en-US" altLang="en-US" sz="2800"/>
              <a:t>Current state only depends on previous state </a:t>
            </a:r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endParaRPr lang="en-US" altLang="en-US" sz="2800">
              <a:sym typeface="Symbol" pitchFamily="2" charset="2"/>
            </a:endParaRPr>
          </a:p>
        </p:txBody>
      </p:sp>
      <p:graphicFrame>
        <p:nvGraphicFramePr>
          <p:cNvPr id="141318" name="Object 6">
            <a:extLst>
              <a:ext uri="{FF2B5EF4-FFF2-40B4-BE49-F238E27FC236}">
                <a16:creationId xmlns:a16="http://schemas.microsoft.com/office/drawing/2014/main" id="{0655D465-1A70-2E41-AAEB-71A97A4FD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638800"/>
          <a:ext cx="36623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Equation" r:id="rId4" imgW="9144000" imgH="1028700" progId="Equation.3">
                  <p:embed/>
                </p:oleObj>
              </mc:Choice>
              <mc:Fallback>
                <p:oleObj name="Equation" r:id="rId4" imgW="9144000" imgH="1028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36623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ate Placeholder 3">
            <a:extLst>
              <a:ext uri="{FF2B5EF4-FFF2-40B4-BE49-F238E27FC236}">
                <a16:creationId xmlns:a16="http://schemas.microsoft.com/office/drawing/2014/main" id="{0B194419-116A-4244-9E8A-2866B1581F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6C8CC-D97F-D64F-B733-B6EC9DA7EE65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E28BB6EE-8581-2246-810A-2DF37C76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43363" name="Slide Number Placeholder 5">
            <a:extLst>
              <a:ext uri="{FF2B5EF4-FFF2-40B4-BE49-F238E27FC236}">
                <a16:creationId xmlns:a16="http://schemas.microsoft.com/office/drawing/2014/main" id="{83459D30-0CA1-B74C-AA0B-FCCA1CA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1A6D7-5C83-474A-AFF9-D14F3963D97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64" name="Rectangle 2">
            <a:extLst>
              <a:ext uri="{FF2B5EF4-FFF2-40B4-BE49-F238E27FC236}">
                <a16:creationId xmlns:a16="http://schemas.microsoft.com/office/drawing/2014/main" id="{E9043705-E65A-8B49-AEA4-B73F7E46C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Chain for Weather</a:t>
            </a:r>
          </a:p>
        </p:txBody>
      </p:sp>
      <p:sp>
        <p:nvSpPr>
          <p:cNvPr id="1354755" name="Rectangle 3">
            <a:extLst>
              <a:ext uri="{FF2B5EF4-FFF2-40B4-BE49-F238E27FC236}">
                <a16:creationId xmlns:a16="http://schemas.microsoft.com/office/drawing/2014/main" id="{D79DA0D0-C531-DF47-9998-EB8873564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probability of 4 consecutive rainy days?</a:t>
            </a:r>
          </a:p>
          <a:p>
            <a:r>
              <a:rPr lang="en-US" altLang="en-US"/>
              <a:t>Sequence is rainy-rainy-rainy-rainy</a:t>
            </a:r>
          </a:p>
          <a:p>
            <a:r>
              <a:rPr lang="en-US" altLang="en-US"/>
              <a:t>I.e., state sequence is 3-3-3-3</a:t>
            </a:r>
          </a:p>
          <a:p>
            <a:r>
              <a:rPr lang="en-US" altLang="en-US"/>
              <a:t>P(3,3,3,3)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57E878D8-415A-F14D-971A-0D4E5D2C24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420D9D-A88F-9045-A19B-F9BF4F4B4AD2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99AB4B0A-48AE-8240-A575-510EE4A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42D32420-78B9-F442-BE17-890DF87E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BCFE7B-90FC-9A42-B05B-9C7C27FC5F1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6C580C2-BA75-7F4E-8253-8EE4AE13D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CCAC3C06-61F2-B540-982C-8C86C30EE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26630" name="Rectangle 19">
            <a:extLst>
              <a:ext uri="{FF2B5EF4-FFF2-40B4-BE49-F238E27FC236}">
                <a16:creationId xmlns:a16="http://schemas.microsoft.com/office/drawing/2014/main" id="{75F7ED6A-0603-5440-8605-81CBD68F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Date Placeholder 3">
            <a:extLst>
              <a:ext uri="{FF2B5EF4-FFF2-40B4-BE49-F238E27FC236}">
                <a16:creationId xmlns:a16="http://schemas.microsoft.com/office/drawing/2014/main" id="{CCAF7FFB-6904-084A-9BBB-5D34E3C6DB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B53177-CCA3-F348-BD82-42E231EDA2E8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D1283552-BFF1-3742-B282-D1517FCF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45411" name="Slide Number Placeholder 5">
            <a:extLst>
              <a:ext uri="{FF2B5EF4-FFF2-40B4-BE49-F238E27FC236}">
                <a16:creationId xmlns:a16="http://schemas.microsoft.com/office/drawing/2014/main" id="{25FF4B03-C16D-594D-9351-4F6CD94F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78005E-F6ED-8849-AEA3-0B875834498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5412" name="Rectangle 2">
            <a:extLst>
              <a:ext uri="{FF2B5EF4-FFF2-40B4-BE49-F238E27FC236}">
                <a16:creationId xmlns:a16="http://schemas.microsoft.com/office/drawing/2014/main" id="{A7C6059D-B13D-7A46-B90A-DE547DBEF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Chain for Weather</a:t>
            </a:r>
          </a:p>
        </p:txBody>
      </p:sp>
      <p:sp>
        <p:nvSpPr>
          <p:cNvPr id="1354755" name="Rectangle 3">
            <a:extLst>
              <a:ext uri="{FF2B5EF4-FFF2-40B4-BE49-F238E27FC236}">
                <a16:creationId xmlns:a16="http://schemas.microsoft.com/office/drawing/2014/main" id="{3126CB48-49FB-0A4A-97DA-EBBE82449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probability of 4 consecutive rainy days?</a:t>
            </a:r>
          </a:p>
          <a:p>
            <a:r>
              <a:rPr lang="en-US" altLang="en-US"/>
              <a:t>Sequence is rainy-rainy-rainy-rainy</a:t>
            </a:r>
          </a:p>
          <a:p>
            <a:r>
              <a:rPr lang="en-US" altLang="en-US"/>
              <a:t>I.e., state sequence is 3-3-3-3</a:t>
            </a:r>
          </a:p>
          <a:p>
            <a:r>
              <a:rPr lang="en-US" altLang="en-US"/>
              <a:t>P(3,3,3,3) = </a:t>
            </a:r>
          </a:p>
          <a:p>
            <a:pPr lvl="1"/>
            <a:r>
              <a:rPr lang="en-US" altLang="en-US">
                <a:sym typeface="Symbol" pitchFamily="2" charset="2"/>
              </a:rPr>
              <a:t></a:t>
            </a:r>
            <a:r>
              <a:rPr lang="en-US" altLang="en-US" baseline="-25000">
                <a:sym typeface="Symbol" pitchFamily="2" charset="2"/>
              </a:rPr>
              <a:t>3</a:t>
            </a:r>
            <a:r>
              <a:rPr lang="en-US" altLang="en-US">
                <a:sym typeface="Symbol" pitchFamily="2" charset="2"/>
              </a:rPr>
              <a:t>a</a:t>
            </a:r>
            <a:r>
              <a:rPr lang="en-US" altLang="en-US" baseline="-25000">
                <a:sym typeface="Symbol" pitchFamily="2" charset="2"/>
              </a:rPr>
              <a:t>33</a:t>
            </a:r>
            <a:r>
              <a:rPr lang="en-US" altLang="en-US">
                <a:sym typeface="Symbol" pitchFamily="2" charset="2"/>
              </a:rPr>
              <a:t>a</a:t>
            </a:r>
            <a:r>
              <a:rPr lang="en-US" altLang="en-US" baseline="-25000">
                <a:sym typeface="Symbol" pitchFamily="2" charset="2"/>
              </a:rPr>
              <a:t>33</a:t>
            </a:r>
            <a:r>
              <a:rPr lang="en-US" altLang="en-US">
                <a:sym typeface="Symbol" pitchFamily="2" charset="2"/>
              </a:rPr>
              <a:t>a</a:t>
            </a:r>
            <a:r>
              <a:rPr lang="en-US" altLang="en-US" baseline="-25000">
                <a:sym typeface="Symbol" pitchFamily="2" charset="2"/>
              </a:rPr>
              <a:t>33</a:t>
            </a:r>
            <a:r>
              <a:rPr lang="en-US" altLang="en-US">
                <a:sym typeface="Symbol" pitchFamily="2" charset="2"/>
              </a:rPr>
              <a:t> = 0.2 x (0.6)</a:t>
            </a:r>
            <a:r>
              <a:rPr lang="en-US" altLang="en-US" baseline="30000">
                <a:sym typeface="Symbol" pitchFamily="2" charset="2"/>
              </a:rPr>
              <a:t>3</a:t>
            </a:r>
            <a:r>
              <a:rPr lang="en-US" altLang="en-US">
                <a:sym typeface="Symbol" pitchFamily="2" charset="2"/>
              </a:rPr>
              <a:t> = 0.0432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2BE2-8C45-EB40-BFA3-81A66D34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52AF4-D4B8-5F47-BD5A-E633035E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Tagsets</a:t>
            </a:r>
            <a:endParaRPr lang="en-US" dirty="0"/>
          </a:p>
          <a:p>
            <a:pPr lvl="1"/>
            <a:r>
              <a:rPr lang="en-US" dirty="0"/>
              <a:t>What?</a:t>
            </a:r>
          </a:p>
          <a:p>
            <a:pPr lvl="1"/>
            <a:r>
              <a:rPr lang="en-US" dirty="0"/>
              <a:t>Example(s)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Baseline(s) for tagging evaluation</a:t>
            </a:r>
          </a:p>
          <a:p>
            <a:pPr lvl="1"/>
            <a:endParaRPr lang="en-US" dirty="0"/>
          </a:p>
          <a:p>
            <a:r>
              <a:rPr lang="en-US" dirty="0"/>
              <a:t>Two types of probabilities for POS tagging</a:t>
            </a:r>
          </a:p>
          <a:p>
            <a:pPr lvl="1"/>
            <a:r>
              <a:rPr lang="en-US" dirty="0"/>
              <a:t>assumptions</a:t>
            </a:r>
          </a:p>
          <a:p>
            <a:endParaRPr lang="en-US" dirty="0"/>
          </a:p>
          <a:p>
            <a:r>
              <a:rPr lang="en-US" dirty="0"/>
              <a:t>Markov Chain vs Hidden Markov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3644E-070E-A145-80EB-FF34E371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C4632-C6F5-F043-87A7-89FF7877837A}" type="datetime1">
              <a:rPr lang="en-US" altLang="en-US" smtClean="0"/>
              <a:pPr>
                <a:defRPr/>
              </a:pPr>
              <a:t>9/19/19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D1CF-F542-E540-9894-E4296D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46871-8423-1343-9885-3B8AAD11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6B19B-0796-F84A-AA0F-B28B49EB3C8C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646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Date Placeholder 3">
            <a:extLst>
              <a:ext uri="{FF2B5EF4-FFF2-40B4-BE49-F238E27FC236}">
                <a16:creationId xmlns:a16="http://schemas.microsoft.com/office/drawing/2014/main" id="{408B5F4B-5074-AB4F-8C7F-BBD3CA53F9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B2175-0986-B043-8FC0-776015328AF3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63" name="Footer Placeholder 4">
            <a:extLst>
              <a:ext uri="{FF2B5EF4-FFF2-40B4-BE49-F238E27FC236}">
                <a16:creationId xmlns:a16="http://schemas.microsoft.com/office/drawing/2014/main" id="{5FC3A639-0390-EF4B-81B8-AF19E487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47459" name="Slide Number Placeholder 5">
            <a:extLst>
              <a:ext uri="{FF2B5EF4-FFF2-40B4-BE49-F238E27FC236}">
                <a16:creationId xmlns:a16="http://schemas.microsoft.com/office/drawing/2014/main" id="{96541656-C3BF-C94D-92FF-C2C7B1D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60C22B-748D-D749-9CDB-04266B4DD55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6573824D-37EF-1843-A4D4-16023EE06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HMM</a:t>
            </a:r>
            <a:r>
              <a:rPr lang="en-US" altLang="en-US"/>
              <a:t> for Ice Cream</a:t>
            </a:r>
          </a:p>
        </p:txBody>
      </p:sp>
      <p:sp>
        <p:nvSpPr>
          <p:cNvPr id="147461" name="Rectangle 3">
            <a:extLst>
              <a:ext uri="{FF2B5EF4-FFF2-40B4-BE49-F238E27FC236}">
                <a16:creationId xmlns:a16="http://schemas.microsoft.com/office/drawing/2014/main" id="{6B7A1702-A651-9243-A8D5-A60A8B613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You are a climatologist in the year 2799</a:t>
            </a:r>
          </a:p>
          <a:p>
            <a:r>
              <a:rPr lang="en-US" altLang="en-US"/>
              <a:t>Studying global warming</a:t>
            </a:r>
          </a:p>
          <a:p>
            <a:r>
              <a:rPr lang="en-US" altLang="en-US"/>
              <a:t>You can’t find any records of the weather in Pittsburgh for summer of 2018</a:t>
            </a:r>
          </a:p>
          <a:p>
            <a:r>
              <a:rPr lang="en-US" altLang="en-US"/>
              <a:t>But you find a diary</a:t>
            </a:r>
          </a:p>
          <a:p>
            <a:r>
              <a:rPr lang="en-US" altLang="en-US"/>
              <a:t>Which lists how many ice-creams someone ate every date that summer</a:t>
            </a:r>
          </a:p>
          <a:p>
            <a:r>
              <a:rPr lang="en-US" altLang="en-US"/>
              <a:t>Our job: figure out how hot it was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Date Placeholder 3">
            <a:extLst>
              <a:ext uri="{FF2B5EF4-FFF2-40B4-BE49-F238E27FC236}">
                <a16:creationId xmlns:a16="http://schemas.microsoft.com/office/drawing/2014/main" id="{B3997F49-4018-4C41-AC3E-F377A99850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F6F8C-80AE-124C-A7E1-3046B847C87E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987" name="Footer Placeholder 4">
            <a:extLst>
              <a:ext uri="{FF2B5EF4-FFF2-40B4-BE49-F238E27FC236}">
                <a16:creationId xmlns:a16="http://schemas.microsoft.com/office/drawing/2014/main" id="{87700AC5-4CAA-B845-8521-DE1399A0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49507" name="Slide Number Placeholder 5">
            <a:extLst>
              <a:ext uri="{FF2B5EF4-FFF2-40B4-BE49-F238E27FC236}">
                <a16:creationId xmlns:a16="http://schemas.microsoft.com/office/drawing/2014/main" id="{1165CA36-771F-3D42-8BC1-F52A407A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8C780-4691-9E45-B839-24DE16F06DD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05D567ED-15D9-A444-B8C9-7867BE65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Hidden Markov Model</a:t>
            </a:r>
          </a:p>
        </p:txBody>
      </p:sp>
      <p:sp>
        <p:nvSpPr>
          <p:cNvPr id="149509" name="Rectangle 3">
            <a:extLst>
              <a:ext uri="{FF2B5EF4-FFF2-40B4-BE49-F238E27FC236}">
                <a16:creationId xmlns:a16="http://schemas.microsoft.com/office/drawing/2014/main" id="{26F023EB-892E-8643-890A-2B3CBF4D2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For Markov chains, the output symbols are the same as the states.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See </a:t>
            </a:r>
            <a:r>
              <a:rPr lang="en-US" altLang="en-US" sz="2400" b="1"/>
              <a:t>hot</a:t>
            </a:r>
            <a:r>
              <a:rPr lang="en-US" altLang="en-US" sz="2400"/>
              <a:t> weather: we’re in state </a:t>
            </a:r>
            <a:r>
              <a:rPr lang="en-US" altLang="en-US" sz="2400" b="1"/>
              <a:t>hot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But in part-of-speech tagging (and other things)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output symbols are </a:t>
            </a:r>
            <a:r>
              <a:rPr lang="en-US" altLang="en-US" sz="2400" b="1"/>
              <a:t>words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2400"/>
              <a:t>But the hidden states are </a:t>
            </a:r>
            <a:r>
              <a:rPr lang="en-US" altLang="en-US" sz="2400" b="1"/>
              <a:t>part-of-speech tags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So we need an extension!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A50021"/>
                </a:solidFill>
              </a:rPr>
              <a:t>Hidden Markov Model</a:t>
            </a:r>
            <a:r>
              <a:rPr lang="en-US" altLang="en-US" sz="2800"/>
              <a:t> is an extension of a Markov chain in which the input symbols are not the same as the states.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means </a:t>
            </a:r>
            <a:r>
              <a:rPr lang="en-US" altLang="en-US" sz="2800">
                <a:solidFill>
                  <a:srgbClr val="A50021"/>
                </a:solidFill>
              </a:rPr>
              <a:t>we don’t know which state we are in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Date Placeholder 3">
            <a:extLst>
              <a:ext uri="{FF2B5EF4-FFF2-40B4-BE49-F238E27FC236}">
                <a16:creationId xmlns:a16="http://schemas.microsoft.com/office/drawing/2014/main" id="{6C01FC2C-06DA-FA4C-8F2B-E9DA0C4563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F166A-06AF-2340-81CA-3A186E1D5624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54" name="Footer Placeholder 4">
            <a:extLst>
              <a:ext uri="{FF2B5EF4-FFF2-40B4-BE49-F238E27FC236}">
                <a16:creationId xmlns:a16="http://schemas.microsoft.com/office/drawing/2014/main" id="{1559A3B3-FB09-A742-80B8-96451475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51555" name="Slide Number Placeholder 5">
            <a:extLst>
              <a:ext uri="{FF2B5EF4-FFF2-40B4-BE49-F238E27FC236}">
                <a16:creationId xmlns:a16="http://schemas.microsoft.com/office/drawing/2014/main" id="{46243148-DD8B-A049-809D-D9B79676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9B9AC0-7E7D-BB40-8F71-7FDD8F13CDE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D672D63E-634D-B148-AE4F-951A1F55F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States </a:t>
            </a:r>
            <a:r>
              <a:rPr lang="en-US" altLang="en-US" sz="2800">
                <a:latin typeface="Times New Roman" panose="02020603050405020304" pitchFamily="18" charset="0"/>
              </a:rPr>
              <a:t>Q = q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q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/>
              <a:t>…</a:t>
            </a:r>
            <a:r>
              <a:rPr lang="en-US" altLang="en-US" sz="2800">
                <a:latin typeface="Times New Roman" panose="02020603050405020304" pitchFamily="18" charset="0"/>
              </a:rPr>
              <a:t>q</a:t>
            </a:r>
            <a:r>
              <a:rPr lang="en-US" altLang="en-US" sz="2800" baseline="-25000">
                <a:latin typeface="Times New Roman" panose="02020603050405020304" pitchFamily="18" charset="0"/>
              </a:rPr>
              <a:t>N;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Observations </a:t>
            </a:r>
            <a:r>
              <a:rPr lang="en-US" altLang="en-US" sz="2800">
                <a:latin typeface="Times New Roman" panose="02020603050405020304" pitchFamily="18" charset="0"/>
              </a:rPr>
              <a:t>O= o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o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/>
              <a:t>…</a:t>
            </a:r>
            <a:r>
              <a:rPr lang="en-US" altLang="en-US" sz="2800">
                <a:latin typeface="Times New Roman" panose="02020603050405020304" pitchFamily="18" charset="0"/>
              </a:rPr>
              <a:t>o</a:t>
            </a:r>
            <a:r>
              <a:rPr lang="en-US" altLang="en-US" sz="2800" baseline="-25000">
                <a:latin typeface="Times New Roman" panose="02020603050405020304" pitchFamily="18" charset="0"/>
              </a:rPr>
              <a:t>N;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Each observation is a symbol from a vocabulary V = {v</a:t>
            </a:r>
            <a:r>
              <a:rPr lang="en-US" altLang="en-US" sz="2400" baseline="-25000"/>
              <a:t>1</a:t>
            </a:r>
            <a:r>
              <a:rPr lang="en-US" altLang="en-US" sz="2400"/>
              <a:t>,v</a:t>
            </a:r>
            <a:r>
              <a:rPr lang="en-US" altLang="en-US" sz="2400" baseline="-25000"/>
              <a:t>2</a:t>
            </a:r>
            <a:r>
              <a:rPr lang="en-US" altLang="en-US" sz="2400"/>
              <a:t>,…v</a:t>
            </a:r>
            <a:r>
              <a:rPr lang="en-US" altLang="en-US" sz="2400" baseline="-25000"/>
              <a:t>V</a:t>
            </a:r>
            <a:r>
              <a:rPr lang="en-US" altLang="en-US" sz="2400"/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Transition probabilities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Transition probability matrix A = {a</a:t>
            </a:r>
            <a:r>
              <a:rPr lang="en-US" altLang="en-US" baseline="-25000">
                <a:latin typeface="Times New Roman" panose="02020603050405020304" pitchFamily="18" charset="0"/>
              </a:rPr>
              <a:t>ij</a:t>
            </a:r>
            <a:r>
              <a:rPr lang="en-US" altLang="en-US">
                <a:latin typeface="Times New Roman" panose="02020603050405020304" pitchFamily="18" charset="0"/>
              </a:rPr>
              <a:t>}</a:t>
            </a: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Observation likelihoods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Output probability matrix B={b</a:t>
            </a:r>
            <a:r>
              <a:rPr lang="en-US" altLang="en-US" baseline="-25000">
                <a:latin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</a:rPr>
              <a:t>(k)}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sym typeface="Symbol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Special initial probability vector </a:t>
            </a:r>
            <a:r>
              <a:rPr lang="en-US" altLang="en-US" sz="2800">
                <a:latin typeface="Times New Roman" panose="02020603050405020304" pitchFamily="18" charset="0"/>
                <a:sym typeface="Symbol" pitchFamily="2" charset="2"/>
              </a:rPr>
              <a:t></a:t>
            </a:r>
            <a:endParaRPr lang="en-US" altLang="en-US" sz="2800"/>
          </a:p>
        </p:txBody>
      </p:sp>
      <p:graphicFrame>
        <p:nvGraphicFramePr>
          <p:cNvPr id="151557" name="Object 3">
            <a:extLst>
              <a:ext uri="{FF2B5EF4-FFF2-40B4-BE49-F238E27FC236}">
                <a16:creationId xmlns:a16="http://schemas.microsoft.com/office/drawing/2014/main" id="{153F96BC-62FD-BA4B-932E-59F2B53CD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791200"/>
          <a:ext cx="339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6" name="Equation" r:id="rId4" imgW="8559800" imgH="1028700" progId="Equation.3">
                  <p:embed/>
                </p:oleObj>
              </mc:Choice>
              <mc:Fallback>
                <p:oleObj name="Equation" r:id="rId4" imgW="8559800" imgH="1028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91200"/>
                        <a:ext cx="3390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4">
            <a:extLst>
              <a:ext uri="{FF2B5EF4-FFF2-40B4-BE49-F238E27FC236}">
                <a16:creationId xmlns:a16="http://schemas.microsoft.com/office/drawing/2014/main" id="{F10DEC24-68B0-8E45-97C0-320B2A956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886200"/>
          <a:ext cx="48641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Equation" r:id="rId6" imgW="12141200" imgH="1168400" progId="Equation.3">
                  <p:embed/>
                </p:oleObj>
              </mc:Choice>
              <mc:Fallback>
                <p:oleObj name="Equation" r:id="rId6" imgW="12141200" imgH="11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86200"/>
                        <a:ext cx="48641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9" name="Object 5">
            <a:extLst>
              <a:ext uri="{FF2B5EF4-FFF2-40B4-BE49-F238E27FC236}">
                <a16:creationId xmlns:a16="http://schemas.microsoft.com/office/drawing/2014/main" id="{A8AF1C22-E070-7346-B20D-0D99A607BC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334000"/>
          <a:ext cx="3751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8" name="Equation" r:id="rId8" imgW="9359900" imgH="1028700" progId="Equation.3">
                  <p:embed/>
                </p:oleObj>
              </mc:Choice>
              <mc:Fallback>
                <p:oleObj name="Equation" r:id="rId8" imgW="9359900" imgH="1028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3751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0" name="Rectangle 6">
            <a:extLst>
              <a:ext uri="{FF2B5EF4-FFF2-40B4-BE49-F238E27FC236}">
                <a16:creationId xmlns:a16="http://schemas.microsoft.com/office/drawing/2014/main" id="{7C7F2CE6-15AE-3441-ACA7-8EE3E9333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Hidden Markov Models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Date Placeholder 3">
            <a:extLst>
              <a:ext uri="{FF2B5EF4-FFF2-40B4-BE49-F238E27FC236}">
                <a16:creationId xmlns:a16="http://schemas.microsoft.com/office/drawing/2014/main" id="{524695A3-D1DC-9344-8351-B4AE19A1AF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A0627-21FC-1149-8865-688509F423A8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638E8484-1D03-2947-8C41-A0D19ABD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53603" name="Slide Number Placeholder 5">
            <a:extLst>
              <a:ext uri="{FF2B5EF4-FFF2-40B4-BE49-F238E27FC236}">
                <a16:creationId xmlns:a16="http://schemas.microsoft.com/office/drawing/2014/main" id="{DC04D3DD-F555-2E4C-8982-12D35145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E6074-1A4D-C045-968B-946893E19DE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66C6B5C3-11A7-F642-846F-AFF4D8BDE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Task</a:t>
            </a:r>
          </a:p>
        </p:txBody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A7069B54-066C-BC4C-B667-24D64B91E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</a:t>
            </a:r>
          </a:p>
          <a:p>
            <a:pPr lvl="1"/>
            <a:r>
              <a:rPr lang="en-US" altLang="en-US"/>
              <a:t>Ice Cream Observation Sequence: 1,2,3,2,2,2,3…</a:t>
            </a:r>
          </a:p>
          <a:p>
            <a:r>
              <a:rPr lang="en-US" altLang="en-US"/>
              <a:t>Produce:</a:t>
            </a:r>
          </a:p>
          <a:p>
            <a:pPr lvl="1"/>
            <a:r>
              <a:rPr lang="en-US" altLang="en-US"/>
              <a:t>Weather Sequence: H,C,H,H,H,C…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EA36B394-189F-2943-8C37-D1C5E97C7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Weather/Ice Cream HMM</a:t>
            </a:r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B6FF0AB9-F85F-4341-803C-C4D9F75E2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Hidden States: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Transition probabilities: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Observations: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EA36B394-189F-2943-8C37-D1C5E97C7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Weather/Ice Cream HMM</a:t>
            </a:r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B6FF0AB9-F85F-4341-803C-C4D9F75E2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Hidden States:  {Hot,Cold}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Transition probabilities (A Matrix) between H and C</a:t>
            </a:r>
          </a:p>
          <a:p>
            <a:pPr>
              <a:lnSpc>
                <a:spcPct val="90000"/>
              </a:lnSpc>
            </a:pPr>
            <a:r>
              <a:rPr lang="en-US" altLang="en-US"/>
              <a:t>Observations: {1,2,3} # of ice creams eaten per day</a:t>
            </a:r>
          </a:p>
        </p:txBody>
      </p:sp>
    </p:spTree>
    <p:extLst>
      <p:ext uri="{BB962C8B-B14F-4D97-AF65-F5344CB8AC3E}">
        <p14:creationId xmlns:p14="http://schemas.microsoft.com/office/powerpoint/2010/main" val="42039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Date Placeholder 3">
            <a:extLst>
              <a:ext uri="{FF2B5EF4-FFF2-40B4-BE49-F238E27FC236}">
                <a16:creationId xmlns:a16="http://schemas.microsoft.com/office/drawing/2014/main" id="{2EBC2B18-BDF6-1144-85E8-171CA7B5C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16CC1-6381-144A-8784-02B977133572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76FE9561-445A-394D-B90A-BA5A516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56675" name="Slide Number Placeholder 5">
            <a:extLst>
              <a:ext uri="{FF2B5EF4-FFF2-40B4-BE49-F238E27FC236}">
                <a16:creationId xmlns:a16="http://schemas.microsoft.com/office/drawing/2014/main" id="{5F52A8EB-0C5F-B84A-A776-6A2A7D73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4C3F73-7593-F149-A240-FC8058F1031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B2FAD8EA-DA2E-064F-B374-6BEE02632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HMM for Ice Cream</a:t>
            </a:r>
          </a:p>
        </p:txBody>
      </p:sp>
      <p:pic>
        <p:nvPicPr>
          <p:cNvPr id="156677" name="Picture 4" descr="hmmweather">
            <a:extLst>
              <a:ext uri="{FF2B5EF4-FFF2-40B4-BE49-F238E27FC236}">
                <a16:creationId xmlns:a16="http://schemas.microsoft.com/office/drawing/2014/main" id="{17AC7B54-7162-8C45-8327-DB1A2F07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9135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Date Placeholder 3">
            <a:extLst>
              <a:ext uri="{FF2B5EF4-FFF2-40B4-BE49-F238E27FC236}">
                <a16:creationId xmlns:a16="http://schemas.microsoft.com/office/drawing/2014/main" id="{9080C6C9-834F-C64F-B870-F354F5945A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E2CC8F-4136-3B42-9242-EDB6939A8853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5059" name="Footer Placeholder 4">
            <a:extLst>
              <a:ext uri="{FF2B5EF4-FFF2-40B4-BE49-F238E27FC236}">
                <a16:creationId xmlns:a16="http://schemas.microsoft.com/office/drawing/2014/main" id="{756111FD-67C7-4B4D-A489-4B99FFC8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58723" name="Slide Number Placeholder 5">
            <a:extLst>
              <a:ext uri="{FF2B5EF4-FFF2-40B4-BE49-F238E27FC236}">
                <a16:creationId xmlns:a16="http://schemas.microsoft.com/office/drawing/2014/main" id="{48789889-87D4-5746-955A-DB787944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F94BF-0E47-154C-84DC-169D7BE7CED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85649947-29DD-2E4F-9F54-3699F3260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 sz="3600"/>
              <a:t>Back to POS Tagging: Transition Probabilities</a:t>
            </a:r>
          </a:p>
        </p:txBody>
      </p:sp>
      <p:pic>
        <p:nvPicPr>
          <p:cNvPr id="158725" name="Picture 4" descr="hmmtagger1">
            <a:extLst>
              <a:ext uri="{FF2B5EF4-FFF2-40B4-BE49-F238E27FC236}">
                <a16:creationId xmlns:a16="http://schemas.microsoft.com/office/drawing/2014/main" id="{077224F0-1558-9547-A8BE-4FB7CEB5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2659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4636F67A-4654-674B-AA49-DAAF075AE0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A9514-2EAA-3D43-A83F-50BAF91086FC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AE68D8DC-2AEB-744E-A0F6-DFC27BB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CD123950-B133-FB44-9E09-501713D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BD970-FE8E-D94D-A00A-1882685B1BC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8CCC1D5-BEB2-1240-A930-2E0BFDE40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B1659B54-CB8D-9E40-80EB-FFDE4AAA3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28678" name="Rectangle 19">
            <a:extLst>
              <a:ext uri="{FF2B5EF4-FFF2-40B4-BE49-F238E27FC236}">
                <a16:creationId xmlns:a16="http://schemas.microsoft.com/office/drawing/2014/main" id="{AD52B54E-CDAF-7244-B0D4-727186CED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Date Placeholder 3">
            <a:extLst>
              <a:ext uri="{FF2B5EF4-FFF2-40B4-BE49-F238E27FC236}">
                <a16:creationId xmlns:a16="http://schemas.microsoft.com/office/drawing/2014/main" id="{096BA287-73A5-F742-BBC0-91545C0D46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15F8E-FE0F-CC4A-9F83-11035DB55C64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3" name="Footer Placeholder 4">
            <a:extLst>
              <a:ext uri="{FF2B5EF4-FFF2-40B4-BE49-F238E27FC236}">
                <a16:creationId xmlns:a16="http://schemas.microsoft.com/office/drawing/2014/main" id="{0A1FECB2-1EBA-A342-8747-19BA0DEB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60771" name="Slide Number Placeholder 5">
            <a:extLst>
              <a:ext uri="{FF2B5EF4-FFF2-40B4-BE49-F238E27FC236}">
                <a16:creationId xmlns:a16="http://schemas.microsoft.com/office/drawing/2014/main" id="{68A7594D-6773-3E48-B1B6-10DCAD93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AC393-B62F-014D-BEBA-F5D96EBB405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93F920EB-4B20-8A42-919F-920F80DAC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Observation Likelihoods</a:t>
            </a:r>
          </a:p>
        </p:txBody>
      </p:sp>
      <p:pic>
        <p:nvPicPr>
          <p:cNvPr id="160773" name="Picture 4" descr="hmmtagger2">
            <a:extLst>
              <a:ext uri="{FF2B5EF4-FFF2-40B4-BE49-F238E27FC236}">
                <a16:creationId xmlns:a16="http://schemas.microsoft.com/office/drawing/2014/main" id="{C5EE08F6-3ADC-9041-9B62-9D63C6FE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5406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6">
            <a:extLst>
              <a:ext uri="{FF2B5EF4-FFF2-40B4-BE49-F238E27FC236}">
                <a16:creationId xmlns:a16="http://schemas.microsoft.com/office/drawing/2014/main" id="{A148882D-72B1-D847-9A62-3B3277490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HMMs Do?</a:t>
            </a:r>
          </a:p>
        </p:txBody>
      </p:sp>
      <p:sp>
        <p:nvSpPr>
          <p:cNvPr id="357378" name="Rectangle 3">
            <a:extLst>
              <a:ext uri="{FF2B5EF4-FFF2-40B4-BE49-F238E27FC236}">
                <a16:creationId xmlns:a16="http://schemas.microsoft.com/office/drawing/2014/main" id="{2660557D-D946-2B4E-9C29-8FAD89E23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90000"/>
              </a:lnSpc>
            </a:pPr>
            <a:r>
              <a:rPr lang="en-US" altLang="en-US" b="1" i="1"/>
              <a:t>Likelihood</a:t>
            </a:r>
            <a:r>
              <a:rPr lang="en-US" altLang="en-US"/>
              <a:t>: Given an HMM </a:t>
            </a:r>
            <a:r>
              <a:rPr lang="el-GR" altLang="en-US">
                <a:cs typeface="Arial" panose="020B0604020202020204" pitchFamily="34" charset="0"/>
              </a:rPr>
              <a:t>λ</a:t>
            </a:r>
            <a:r>
              <a:rPr lang="en-US" altLang="en-US">
                <a:cs typeface="Arial" panose="020B0604020202020204" pitchFamily="34" charset="0"/>
              </a:rPr>
              <a:t> and an observation sequence O, determine the likelihood P(O, </a:t>
            </a:r>
            <a:r>
              <a:rPr lang="el-GR" altLang="en-US">
                <a:cs typeface="Arial" panose="020B0604020202020204" pitchFamily="34" charset="0"/>
              </a:rPr>
              <a:t>λ</a:t>
            </a:r>
            <a:r>
              <a:rPr lang="en-US" altLang="en-US">
                <a:cs typeface="Arial" panose="020B0604020202020204" pitchFamily="34" charset="0"/>
              </a:rPr>
              <a:t>):  </a:t>
            </a:r>
            <a:r>
              <a:rPr lang="en-US" altLang="en-US" i="1">
                <a:cs typeface="Arial" panose="020B0604020202020204" pitchFamily="34" charset="0"/>
              </a:rPr>
              <a:t>language modeling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FF0000"/>
                </a:solidFill>
                <a:cs typeface="Arial" panose="020B0604020202020204" pitchFamily="34" charset="0"/>
              </a:rPr>
              <a:t>Decoding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: Given an observation sequence O and an HMM </a:t>
            </a:r>
            <a:r>
              <a:rPr lang="el-GR" altLang="en-US">
                <a:solidFill>
                  <a:srgbClr val="FF0000"/>
                </a:solidFill>
                <a:cs typeface="Arial" panose="020B0604020202020204" pitchFamily="34" charset="0"/>
              </a:rPr>
              <a:t>λ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, discover the </a:t>
            </a:r>
            <a:r>
              <a:rPr lang="en-US" altLang="en-US" i="1">
                <a:solidFill>
                  <a:srgbClr val="FF0000"/>
                </a:solidFill>
                <a:cs typeface="Arial" panose="020B0604020202020204" pitchFamily="34" charset="0"/>
              </a:rPr>
              <a:t>best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 hidden state sequence Q:  Given seq of ice creams, what was the most likely weather on those days? </a:t>
            </a:r>
            <a:r>
              <a:rPr lang="en-US" altLang="en-US" i="1">
                <a:solidFill>
                  <a:srgbClr val="FF0000"/>
                </a:solidFill>
                <a:cs typeface="Arial" panose="020B0604020202020204" pitchFamily="34" charset="0"/>
              </a:rPr>
              <a:t>(tagging)</a:t>
            </a:r>
          </a:p>
          <a:p>
            <a:pPr marL="365125" indent="-255588" eaLnBrk="1" hangingPunct="1">
              <a:lnSpc>
                <a:spcPct val="90000"/>
              </a:lnSpc>
            </a:pPr>
            <a:r>
              <a:rPr lang="en-US" altLang="en-US" b="1" i="1">
                <a:cs typeface="Arial" panose="020B0604020202020204" pitchFamily="34" charset="0"/>
              </a:rPr>
              <a:t>Learning</a:t>
            </a:r>
            <a:r>
              <a:rPr lang="en-US" altLang="en-US">
                <a:cs typeface="Arial" panose="020B0604020202020204" pitchFamily="34" charset="0"/>
              </a:rPr>
              <a:t>: Given an observation sequence O and the set of states in the HMM, learn the HMM </a:t>
            </a:r>
            <a:r>
              <a:rPr lang="en-US" altLang="en-US" i="1">
                <a:cs typeface="Arial" panose="020B0604020202020204" pitchFamily="34" charset="0"/>
              </a:rPr>
              <a:t>parameters</a:t>
            </a:r>
            <a:endParaRPr lang="el-GR" altLang="en-US" i="1">
              <a:cs typeface="Arial" panose="020B0604020202020204" pitchFamily="34" charset="0"/>
            </a:endParaRPr>
          </a:p>
        </p:txBody>
      </p:sp>
      <p:sp>
        <p:nvSpPr>
          <p:cNvPr id="162819" name="Date Placeholder 3">
            <a:extLst>
              <a:ext uri="{FF2B5EF4-FFF2-40B4-BE49-F238E27FC236}">
                <a16:creationId xmlns:a16="http://schemas.microsoft.com/office/drawing/2014/main" id="{B11DA29C-AA63-624C-BA6E-EABED7779CED}"/>
              </a:ext>
            </a:extLst>
          </p:cNvPr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051D4-00CC-BC44-879E-40134F363946}" type="datetime1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65205A9-39B8-7F46-AF55-B824D5B1A3D6}"/>
              </a:ext>
            </a:extLst>
          </p:cNvPr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BACB6C-BC63-6D4A-BEA0-1F30F57C7DFE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Date Placeholder 3">
            <a:extLst>
              <a:ext uri="{FF2B5EF4-FFF2-40B4-BE49-F238E27FC236}">
                <a16:creationId xmlns:a16="http://schemas.microsoft.com/office/drawing/2014/main" id="{77D87293-7F20-1D42-A2E1-D02FC09FAD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938800-6CAA-DC4F-8587-56A969DEC0BD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7" name="Footer Placeholder 4">
            <a:extLst>
              <a:ext uri="{FF2B5EF4-FFF2-40B4-BE49-F238E27FC236}">
                <a16:creationId xmlns:a16="http://schemas.microsoft.com/office/drawing/2014/main" id="{F3F71762-5B55-8D4A-BB16-CA0B521A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64867" name="Slide Number Placeholder 5">
            <a:extLst>
              <a:ext uri="{FF2B5EF4-FFF2-40B4-BE49-F238E27FC236}">
                <a16:creationId xmlns:a16="http://schemas.microsoft.com/office/drawing/2014/main" id="{E8DE6E69-D8E9-124D-BBF7-A7000259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0A62CE-92BE-1C4C-A0F3-F343C817DBE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E2B2B725-CBAC-2F41-A4F7-E86181D8B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Decoding</a:t>
            </a:r>
          </a:p>
        </p:txBody>
      </p:sp>
      <p:sp>
        <p:nvSpPr>
          <p:cNvPr id="164869" name="Rectangle 3">
            <a:extLst>
              <a:ext uri="{FF2B5EF4-FFF2-40B4-BE49-F238E27FC236}">
                <a16:creationId xmlns:a16="http://schemas.microsoft.com/office/drawing/2014/main" id="{9C747243-0CED-0145-9FAA-6329E2BCF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Ok, now we have a complete model that can give us what we need. Recall that we need to get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We could just enumerate all paths given the input and use the model to assign probabilities to each.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a good idea.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 practice: Viterbi Algorithm (dynamic programming)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</p:txBody>
      </p:sp>
      <p:pic>
        <p:nvPicPr>
          <p:cNvPr id="83975" name="Picture 4" descr="argmax1">
            <a:extLst>
              <a:ext uri="{FF2B5EF4-FFF2-40B4-BE49-F238E27FC236}">
                <a16:creationId xmlns:a16="http://schemas.microsoft.com/office/drawing/2014/main" id="{D85358E8-8418-1C44-A326-486A87A9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133600"/>
            <a:ext cx="4267200" cy="1152525"/>
          </a:xfrm>
          <a:prstGeom prst="rect">
            <a:avLst/>
          </a:prstGeom>
          <a:solidFill>
            <a:schemeClr val="accent2">
              <a:alpha val="74901"/>
            </a:schemeClr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/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>
            <a:extLst>
              <a:ext uri="{FF2B5EF4-FFF2-40B4-BE49-F238E27FC236}">
                <a16:creationId xmlns:a16="http://schemas.microsoft.com/office/drawing/2014/main" id="{1DFCE51A-479D-E641-9363-75BADE9B1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Algorithm</a:t>
            </a:r>
          </a:p>
        </p:txBody>
      </p:sp>
      <p:sp>
        <p:nvSpPr>
          <p:cNvPr id="165890" name="Content Placeholder 2">
            <a:extLst>
              <a:ext uri="{FF2B5EF4-FFF2-40B4-BE49-F238E27FC236}">
                <a16:creationId xmlns:a16="http://schemas.microsoft.com/office/drawing/2014/main" id="{4CE5DD6F-96B3-0C4E-9227-B95B6393C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Intuition:  since state transition out of a state only depend on the current state (and not previous states), we can record for each state the optimal path</a:t>
            </a:r>
          </a:p>
          <a:p>
            <a:r>
              <a:rPr lang="en-US" altLang="en-US"/>
              <a:t>We record</a:t>
            </a:r>
          </a:p>
          <a:p>
            <a:pPr lvl="1"/>
            <a:r>
              <a:rPr lang="en-US" altLang="en-US"/>
              <a:t>Cheapest cost to state at step</a:t>
            </a:r>
          </a:p>
          <a:p>
            <a:pPr lvl="1"/>
            <a:r>
              <a:rPr lang="en-US" altLang="en-US"/>
              <a:t>Backtrace for that state to best predecessor</a:t>
            </a:r>
          </a:p>
        </p:txBody>
      </p:sp>
      <p:sp>
        <p:nvSpPr>
          <p:cNvPr id="165891" name="Date Placeholder 3">
            <a:extLst>
              <a:ext uri="{FF2B5EF4-FFF2-40B4-BE49-F238E27FC236}">
                <a16:creationId xmlns:a16="http://schemas.microsoft.com/office/drawing/2014/main" id="{D68F9635-21DC-9048-88BE-E96F0FE372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B1B07-6C7F-C746-B23B-3AFF56C94F54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9D94-CD68-5143-8883-1ED6D423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65893" name="Slide Number Placeholder 5">
            <a:extLst>
              <a:ext uri="{FF2B5EF4-FFF2-40B4-BE49-F238E27FC236}">
                <a16:creationId xmlns:a16="http://schemas.microsoft.com/office/drawing/2014/main" id="{633248BF-7B1C-B440-89E8-E885C0A7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D06D0-2268-134F-9DE1-342D4E02D44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Date Placeholder 3">
            <a:extLst>
              <a:ext uri="{FF2B5EF4-FFF2-40B4-BE49-F238E27FC236}">
                <a16:creationId xmlns:a16="http://schemas.microsoft.com/office/drawing/2014/main" id="{46431C73-15CB-C249-B79E-0ED90B464B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45729F-7EE6-5042-9CAD-BEA12C90835B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CE9B0-1EE7-2948-9CC6-263D172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66915" name="Slide Number Placeholder 5">
            <a:extLst>
              <a:ext uri="{FF2B5EF4-FFF2-40B4-BE49-F238E27FC236}">
                <a16:creationId xmlns:a16="http://schemas.microsoft.com/office/drawing/2014/main" id="{3BE0C3CC-FD87-E248-A0D7-AC50B004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5D680-2A11-174F-A220-B58CB032FC3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71FDE1AF-4F71-8C47-81E5-63ECC8B23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Summary</a:t>
            </a:r>
          </a:p>
        </p:txBody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2116496D-E7DA-7449-A690-B48BBDF3E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 an array</a:t>
            </a:r>
          </a:p>
          <a:p>
            <a:pPr lvl="1"/>
            <a:r>
              <a:rPr lang="en-US" altLang="en-US"/>
              <a:t>With columns corresponding to inputs</a:t>
            </a:r>
          </a:p>
          <a:p>
            <a:pPr lvl="1"/>
            <a:r>
              <a:rPr lang="en-US" altLang="en-US"/>
              <a:t>Rows corresponding to possible states</a:t>
            </a:r>
          </a:p>
          <a:p>
            <a:r>
              <a:rPr lang="en-US" altLang="en-US"/>
              <a:t>Sweep through the array in one pass filling the columns left to right using our transition probs and observations probs</a:t>
            </a:r>
          </a:p>
          <a:p>
            <a:r>
              <a:rPr lang="en-US" altLang="en-US"/>
              <a:t>Dynamic programming key is that we need only store the MAX prob path to each cell (not all paths).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E767A143-2A95-8D4E-BBF3-891FF4E6EA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EC8D0-40C3-5349-B1E2-69725A1827F4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5DE2-C939-8A40-9249-EE5B65BC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BF2670D3-9E53-B74F-BDE2-4CB375CA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70825-0F43-224E-974C-47C177736C2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9FED099-C1E5-5243-960B-5994D0757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Viterbi Example</a:t>
            </a:r>
          </a:p>
        </p:txBody>
      </p:sp>
      <p:pic>
        <p:nvPicPr>
          <p:cNvPr id="168965" name="Picture 3" descr="posvlattice">
            <a:extLst>
              <a:ext uri="{FF2B5EF4-FFF2-40B4-BE49-F238E27FC236}">
                <a16:creationId xmlns:a16="http://schemas.microsoft.com/office/drawing/2014/main" id="{AB42EE87-88F9-414D-9065-43A01461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6263"/>
            <a:ext cx="815975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>
            <a:extLst>
              <a:ext uri="{FF2B5EF4-FFF2-40B4-BE49-F238E27FC236}">
                <a16:creationId xmlns:a16="http://schemas.microsoft.com/office/drawing/2014/main" id="{4C9C01B4-5029-B544-A1FA-E0FE42D32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Viterbi Example</a:t>
            </a:r>
          </a:p>
        </p:txBody>
      </p:sp>
      <p:sp>
        <p:nvSpPr>
          <p:cNvPr id="171010" name="Content Placeholder 2">
            <a:extLst>
              <a:ext uri="{FF2B5EF4-FFF2-40B4-BE49-F238E27FC236}">
                <a16:creationId xmlns:a16="http://schemas.microsoft.com/office/drawing/2014/main" id="{E7CC1411-48E5-1647-915B-1216FC3C9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Analyzing “Fish sleep”</a:t>
            </a:r>
          </a:p>
          <a:p>
            <a:pPr lvl="1"/>
            <a:r>
              <a:rPr lang="en-US" altLang="en-US"/>
              <a:t>Done in class</a:t>
            </a:r>
          </a:p>
        </p:txBody>
      </p:sp>
      <p:sp>
        <p:nvSpPr>
          <p:cNvPr id="171011" name="Date Placeholder 3">
            <a:extLst>
              <a:ext uri="{FF2B5EF4-FFF2-40B4-BE49-F238E27FC236}">
                <a16:creationId xmlns:a16="http://schemas.microsoft.com/office/drawing/2014/main" id="{DA3287C8-196F-FB48-81C4-638AFA404E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3FF5D6-D61A-E14C-85DC-61913133AD40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7E6E-9225-4145-A2EE-FCE18562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71013" name="Slide Number Placeholder 5">
            <a:extLst>
              <a:ext uri="{FF2B5EF4-FFF2-40B4-BE49-F238E27FC236}">
                <a16:creationId xmlns:a16="http://schemas.microsoft.com/office/drawing/2014/main" id="{87A14844-6399-0B44-9C3A-3E50FAA4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9030D-522D-6342-815C-39411987DF7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Date Placeholder 3">
            <a:extLst>
              <a:ext uri="{FF2B5EF4-FFF2-40B4-BE49-F238E27FC236}">
                <a16:creationId xmlns:a16="http://schemas.microsoft.com/office/drawing/2014/main" id="{A5BD9759-26FA-8241-84BB-632175DD71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86A65-AF51-8E47-A6B8-FF3ACF079000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8131" name="Footer Placeholder 4">
            <a:extLst>
              <a:ext uri="{FF2B5EF4-FFF2-40B4-BE49-F238E27FC236}">
                <a16:creationId xmlns:a16="http://schemas.microsoft.com/office/drawing/2014/main" id="{08EAE0E0-5FDB-5A47-B361-1B1E888D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72035" name="Slide Number Placeholder 5">
            <a:extLst>
              <a:ext uri="{FF2B5EF4-FFF2-40B4-BE49-F238E27FC236}">
                <a16:creationId xmlns:a16="http://schemas.microsoft.com/office/drawing/2014/main" id="{84FEE103-D6EF-9A40-9691-B799B34B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54A6A7-4B98-9444-AA67-E3A3F1AADD5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2036" name="Rectangle 2">
            <a:extLst>
              <a:ext uri="{FF2B5EF4-FFF2-40B4-BE49-F238E27FC236}">
                <a16:creationId xmlns:a16="http://schemas.microsoft.com/office/drawing/2014/main" id="{FDD80A89-98CD-F844-A172-A48975D51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</a:t>
            </a:r>
          </a:p>
        </p:txBody>
      </p:sp>
      <p:sp>
        <p:nvSpPr>
          <p:cNvPr id="172037" name="Rectangle 3">
            <a:extLst>
              <a:ext uri="{FF2B5EF4-FFF2-40B4-BE49-F238E27FC236}">
                <a16:creationId xmlns:a16="http://schemas.microsoft.com/office/drawing/2014/main" id="{AB529C0D-73C1-0347-BC48-15AF8CB19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once you have your POS tagger running how do you evaluate it?</a:t>
            </a:r>
          </a:p>
          <a:p>
            <a:pPr lvl="1"/>
            <a:r>
              <a:rPr lang="en-US" altLang="en-US"/>
              <a:t>Overall error rate with respect to a gold-standard test set.</a:t>
            </a:r>
          </a:p>
          <a:p>
            <a:pPr lvl="1"/>
            <a:r>
              <a:rPr lang="en-US" altLang="en-US"/>
              <a:t>Error rates on particular tags</a:t>
            </a:r>
          </a:p>
          <a:p>
            <a:pPr lvl="1"/>
            <a:r>
              <a:rPr lang="en-US" altLang="en-US"/>
              <a:t>Error rates on particular words</a:t>
            </a:r>
          </a:p>
          <a:p>
            <a:pPr lvl="1"/>
            <a:r>
              <a:rPr lang="en-US" altLang="en-US"/>
              <a:t>Tag confusions...</a:t>
            </a:r>
          </a:p>
          <a:p>
            <a:r>
              <a:rPr lang="en-US" altLang="en-US"/>
              <a:t>Need a baseline – just the most frequent tag is 90% accurate!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Date Placeholder 3">
            <a:extLst>
              <a:ext uri="{FF2B5EF4-FFF2-40B4-BE49-F238E27FC236}">
                <a16:creationId xmlns:a16="http://schemas.microsoft.com/office/drawing/2014/main" id="{C8044F78-FC57-C24F-B7BD-5202A1F88D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DCFA6C-83D4-EA45-A9AE-5D8E75504255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9155" name="Footer Placeholder 4">
            <a:extLst>
              <a:ext uri="{FF2B5EF4-FFF2-40B4-BE49-F238E27FC236}">
                <a16:creationId xmlns:a16="http://schemas.microsoft.com/office/drawing/2014/main" id="{DF736A9A-F24E-284F-8AD5-9EAAD842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73059" name="Slide Number Placeholder 5">
            <a:extLst>
              <a:ext uri="{FF2B5EF4-FFF2-40B4-BE49-F238E27FC236}">
                <a16:creationId xmlns:a16="http://schemas.microsoft.com/office/drawing/2014/main" id="{58EFBF77-31E8-3C4C-A1DD-C7B5933F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5D6A7-A1B7-D349-B146-3D0A150CC94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33EFE52B-47FA-4B4C-AC4D-F220C9BAF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Error Analysis</a:t>
            </a:r>
          </a:p>
        </p:txBody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7DDCD588-E4B6-1644-8B2C-BF83ADB87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Look at a confusion matrix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See what errors are causing problems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Noun (NN) vs ProperNoun (NNP) vs Adj (JJ)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Preterite (VBD) vs Participle (VBN) vs Adjective (JJ)</a:t>
            </a:r>
          </a:p>
        </p:txBody>
      </p:sp>
      <p:pic>
        <p:nvPicPr>
          <p:cNvPr id="173062" name="Picture 5" descr="pos-confusions">
            <a:extLst>
              <a:ext uri="{FF2B5EF4-FFF2-40B4-BE49-F238E27FC236}">
                <a16:creationId xmlns:a16="http://schemas.microsoft.com/office/drawing/2014/main" id="{6FF39D73-76A6-D34A-A352-51E76908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1247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Date Placeholder 3">
            <a:extLst>
              <a:ext uri="{FF2B5EF4-FFF2-40B4-BE49-F238E27FC236}">
                <a16:creationId xmlns:a16="http://schemas.microsoft.com/office/drawing/2014/main" id="{CB04872D-8730-BE4B-A7FA-EA9D67FE2C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FC823-E922-5046-8DB9-EB08DF879907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0179" name="Footer Placeholder 4">
            <a:extLst>
              <a:ext uri="{FF2B5EF4-FFF2-40B4-BE49-F238E27FC236}">
                <a16:creationId xmlns:a16="http://schemas.microsoft.com/office/drawing/2014/main" id="{56537389-FC4A-1342-8032-4E5BD1E2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75107" name="Slide Number Placeholder 5">
            <a:extLst>
              <a:ext uri="{FF2B5EF4-FFF2-40B4-BE49-F238E27FC236}">
                <a16:creationId xmlns:a16="http://schemas.microsoft.com/office/drawing/2014/main" id="{F1A4FEA1-B859-7644-BC81-CBCE99EC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2FF98E-344F-3442-9024-C716D1FD418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5108" name="Rectangle 2">
            <a:extLst>
              <a:ext uri="{FF2B5EF4-FFF2-40B4-BE49-F238E27FC236}">
                <a16:creationId xmlns:a16="http://schemas.microsoft.com/office/drawing/2014/main" id="{1E4531B4-03A0-944E-938A-22EE55B93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</a:t>
            </a:r>
          </a:p>
        </p:txBody>
      </p:sp>
      <p:sp>
        <p:nvSpPr>
          <p:cNvPr id="175109" name="Rectangle 3">
            <a:extLst>
              <a:ext uri="{FF2B5EF4-FFF2-40B4-BE49-F238E27FC236}">
                <a16:creationId xmlns:a16="http://schemas.microsoft.com/office/drawing/2014/main" id="{AAA1DD28-00CA-FA45-9683-1C1A13C8D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result is compared with a manually coded “Gold Standard”</a:t>
            </a:r>
          </a:p>
          <a:p>
            <a:pPr lvl="1"/>
            <a:r>
              <a:rPr lang="en-US" altLang="en-US"/>
              <a:t>Typically accuracy reaches 96-97%</a:t>
            </a:r>
          </a:p>
          <a:p>
            <a:pPr lvl="1"/>
            <a:r>
              <a:rPr lang="en-US" altLang="en-US"/>
              <a:t>This may be compared with result for a baseline tagger (one that uses no context).</a:t>
            </a:r>
          </a:p>
          <a:p>
            <a:r>
              <a:rPr lang="en-US" altLang="en-US"/>
              <a:t>Important: 100% is impossible even for human annotators.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B0B956D0-3954-034D-9662-BCC4B93559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30772F-DA31-B640-9C04-1F7CD20F8062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A857C9EE-8FC7-1E42-9B16-3C52C72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C286DDB6-DEC5-514D-B733-5CF1C85A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C2C90C-8BBF-C043-92E6-91EE17B766B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2DC2593-0338-4B4C-84D8-A707A92D3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 Tagging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A3B7B3AE-B614-6341-B1E2-86E0AEE23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752600"/>
          </a:xfrm>
        </p:spPr>
        <p:txBody>
          <a:bodyPr/>
          <a:lstStyle/>
          <a:p>
            <a:r>
              <a:rPr lang="en-US" altLang="en-US"/>
              <a:t>The process of assigning a part-of-speech or lexical class marker to each word in a collection.</a:t>
            </a:r>
          </a:p>
        </p:txBody>
      </p:sp>
      <p:sp>
        <p:nvSpPr>
          <p:cNvPr id="30726" name="Rectangle 19">
            <a:extLst>
              <a:ext uri="{FF2B5EF4-FFF2-40B4-BE49-F238E27FC236}">
                <a16:creationId xmlns:a16="http://schemas.microsoft.com/office/drawing/2014/main" id="{ED71ECF1-67DF-1941-97C2-50AB83B38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/>
              <a:t>			</a:t>
            </a:r>
            <a:r>
              <a:rPr lang="en-US" altLang="en-US" sz="2400">
                <a:solidFill>
                  <a:schemeClr val="hlink"/>
                </a:solidFill>
              </a:rPr>
              <a:t>WORD		 	tag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altLang="en-US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/>
              <a:t>			</a:t>
            </a:r>
            <a:r>
              <a:rPr lang="en-US" altLang="en-US" sz="2400" b="1">
                <a:solidFill>
                  <a:schemeClr val="hlink"/>
                </a:solidFill>
              </a:rPr>
              <a:t>the			DET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koala			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put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 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keys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on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the	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	table			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>
            <a:extLst>
              <a:ext uri="{FF2B5EF4-FFF2-40B4-BE49-F238E27FC236}">
                <a16:creationId xmlns:a16="http://schemas.microsoft.com/office/drawing/2014/main" id="{7781AEE2-C03C-D74E-8B98-523DD27A9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Complex Issues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5A8A6D8-19F8-1D43-9AD8-DE9D7629A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Tag indeterminacy: when ‘truth’ isn’t clear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0066"/>
                </a:solidFill>
              </a:rPr>
              <a:t>Caribbean cooking, child seat</a:t>
            </a:r>
          </a:p>
          <a:p>
            <a:r>
              <a:rPr lang="en-US" altLang="en-US"/>
              <a:t>Tagging multipart words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0066"/>
                </a:solidFill>
              </a:rPr>
              <a:t>wouldn’t</a:t>
            </a:r>
            <a:r>
              <a:rPr lang="en-US" altLang="en-US"/>
              <a:t> --&gt; </a:t>
            </a:r>
            <a:r>
              <a:rPr lang="en-US" altLang="en-US">
                <a:solidFill>
                  <a:srgbClr val="FF0066"/>
                </a:solidFill>
              </a:rPr>
              <a:t>would/MD n’t/RB</a:t>
            </a:r>
          </a:p>
          <a:p>
            <a:r>
              <a:rPr lang="en-US" altLang="en-US"/>
              <a:t>How to handle unknown words</a:t>
            </a:r>
          </a:p>
          <a:p>
            <a:pPr lvl="1"/>
            <a:r>
              <a:rPr lang="en-US" altLang="en-US"/>
              <a:t>Assume all tags equally likely</a:t>
            </a:r>
          </a:p>
          <a:p>
            <a:pPr lvl="1"/>
            <a:r>
              <a:rPr lang="en-US" altLang="en-US"/>
              <a:t>Assume same tag distribution as all other singletons in corpus</a:t>
            </a:r>
          </a:p>
          <a:p>
            <a:pPr lvl="1"/>
            <a:r>
              <a:rPr lang="en-US" altLang="en-US"/>
              <a:t>Use morphology, word length,….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BBD522C7-3D65-4447-B4B3-0D2BEF2AC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Tagging Tasks</a:t>
            </a:r>
          </a:p>
        </p:txBody>
      </p:sp>
      <p:sp>
        <p:nvSpPr>
          <p:cNvPr id="179202" name="Content Placeholder 2">
            <a:extLst>
              <a:ext uri="{FF2B5EF4-FFF2-40B4-BE49-F238E27FC236}">
                <a16:creationId xmlns:a16="http://schemas.microsoft.com/office/drawing/2014/main" id="{F8FC4B62-4FFF-9441-93D9-4DDE3B99B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r>
              <a:rPr lang="en-US" altLang="en-US"/>
              <a:t>Noun Phrase (NP) Chunking</a:t>
            </a:r>
          </a:p>
          <a:p>
            <a:r>
              <a:rPr lang="en-US" altLang="en-US"/>
              <a:t>[the student] said [the exam] is hard</a:t>
            </a:r>
          </a:p>
          <a:p>
            <a:r>
              <a:rPr lang="en-US" altLang="en-US"/>
              <a:t>Three tabs</a:t>
            </a:r>
          </a:p>
          <a:p>
            <a:pPr lvl="1"/>
            <a:r>
              <a:rPr lang="en-US" altLang="en-US"/>
              <a:t>B = beginning of NP</a:t>
            </a:r>
          </a:p>
          <a:p>
            <a:pPr lvl="1"/>
            <a:r>
              <a:rPr lang="en-US" altLang="en-US"/>
              <a:t>I = continuing in NP</a:t>
            </a:r>
          </a:p>
          <a:p>
            <a:pPr lvl="1"/>
            <a:r>
              <a:rPr lang="en-US" altLang="en-US"/>
              <a:t>O = other word</a:t>
            </a:r>
          </a:p>
          <a:p>
            <a:r>
              <a:rPr lang="en-US" altLang="en-US"/>
              <a:t>Tagging result</a:t>
            </a:r>
          </a:p>
          <a:p>
            <a:pPr lvl="1"/>
            <a:r>
              <a:rPr lang="en-US" altLang="en-US"/>
              <a:t>The/B student/I said/O the/B exam/I is/0 hard/0</a:t>
            </a:r>
          </a:p>
        </p:txBody>
      </p:sp>
      <p:sp>
        <p:nvSpPr>
          <p:cNvPr id="179203" name="Date Placeholder 3">
            <a:extLst>
              <a:ext uri="{FF2B5EF4-FFF2-40B4-BE49-F238E27FC236}">
                <a16:creationId xmlns:a16="http://schemas.microsoft.com/office/drawing/2014/main" id="{4E2B2B7E-FB18-444F-ACC7-7BF4628E75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1AA817-A5B1-004F-BEE1-5BFFB761D05F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D0DCB-2E13-9E4B-9798-39DB48DB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79205" name="Slide Number Placeholder 5">
            <a:extLst>
              <a:ext uri="{FF2B5EF4-FFF2-40B4-BE49-F238E27FC236}">
                <a16:creationId xmlns:a16="http://schemas.microsoft.com/office/drawing/2014/main" id="{61B614EA-E40E-3646-A4EB-AEE9FA87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85D9E-A038-E44C-A6CB-3775403E5D9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Date Placeholder 3">
            <a:extLst>
              <a:ext uri="{FF2B5EF4-FFF2-40B4-BE49-F238E27FC236}">
                <a16:creationId xmlns:a16="http://schemas.microsoft.com/office/drawing/2014/main" id="{7C5139D3-2DE9-3C4E-BB29-F038F96D5B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9850" y="6524625"/>
            <a:ext cx="1219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948D8-90F0-D44C-A275-C0EA0877533B}" type="datetime1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9/19/19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3798A59B-0B86-534B-9C7B-BB30C4F6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Speech and Language Processing - Jurafsky and Martin       </a:t>
            </a:r>
            <a:endParaRPr lang="en-US" sz="1400"/>
          </a:p>
        </p:txBody>
      </p:sp>
      <p:sp>
        <p:nvSpPr>
          <p:cNvPr id="180227" name="Slide Number Placeholder 5">
            <a:extLst>
              <a:ext uri="{FF2B5EF4-FFF2-40B4-BE49-F238E27FC236}">
                <a16:creationId xmlns:a16="http://schemas.microsoft.com/office/drawing/2014/main" id="{5AB41974-F13F-7C42-BFB9-25F601EF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rgbClr val="590A0E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2D506B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3964FC-C487-474D-91AC-8FE6ED81D6B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0228" name="Rectangle 2">
            <a:extLst>
              <a:ext uri="{FF2B5EF4-FFF2-40B4-BE49-F238E27FC236}">
                <a16:creationId xmlns:a16="http://schemas.microsoft.com/office/drawing/2014/main" id="{FFD94E7E-CD71-AD4E-B1B2-82F91C40A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80229" name="Rectangle 3">
            <a:extLst>
              <a:ext uri="{FF2B5EF4-FFF2-40B4-BE49-F238E27FC236}">
                <a16:creationId xmlns:a16="http://schemas.microsoft.com/office/drawing/2014/main" id="{97A935B2-EB14-0745-B0F1-85B7300CB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Parts of speech</a:t>
            </a:r>
          </a:p>
          <a:p>
            <a:r>
              <a:rPr lang="en-US" altLang="en-US" sz="3600"/>
              <a:t>Tagsets</a:t>
            </a:r>
          </a:p>
          <a:p>
            <a:r>
              <a:rPr lang="en-US" altLang="en-US" sz="3600"/>
              <a:t>Part of speech tagging</a:t>
            </a:r>
          </a:p>
          <a:p>
            <a:r>
              <a:rPr lang="en-US" altLang="en-US" sz="3600"/>
              <a:t>Rule-Based, HMM Tagging	</a:t>
            </a:r>
          </a:p>
          <a:p>
            <a:pPr lvl="1"/>
            <a:r>
              <a:rPr lang="en-US" altLang="en-US"/>
              <a:t>Other methods later in course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P">
  <a:themeElements>
    <a:clrScheme name="">
      <a:dk1>
        <a:srgbClr val="000000"/>
      </a:dk1>
      <a:lt1>
        <a:srgbClr val="FFFFFF"/>
      </a:lt1>
      <a:dk2>
        <a:srgbClr val="590A0E"/>
      </a:dk2>
      <a:lt2>
        <a:srgbClr val="9FA795"/>
      </a:lt2>
      <a:accent1>
        <a:srgbClr val="981535"/>
      </a:accent1>
      <a:accent2>
        <a:srgbClr val="5C029B"/>
      </a:accent2>
      <a:accent3>
        <a:srgbClr val="FFFFFF"/>
      </a:accent3>
      <a:accent4>
        <a:srgbClr val="000000"/>
      </a:accent4>
      <a:accent5>
        <a:srgbClr val="CAAAAE"/>
      </a:accent5>
      <a:accent6>
        <a:srgbClr val="53028C"/>
      </a:accent6>
      <a:hlink>
        <a:srgbClr val="514ECD"/>
      </a:hlink>
      <a:folHlink>
        <a:srgbClr val="C0C000"/>
      </a:folHlink>
    </a:clrScheme>
    <a:fontScheme name="SLP">
      <a:majorFont>
        <a:latin typeface="Verdan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P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P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P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P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P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P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Templates:SLP.pot</Template>
  <TotalTime>12332</TotalTime>
  <Words>4190</Words>
  <Application>Microsoft Macintosh PowerPoint</Application>
  <PresentationFormat>On-screen Show (4:3)</PresentationFormat>
  <Paragraphs>890</Paragraphs>
  <Slides>92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6" baseType="lpstr">
      <vt:lpstr>ＭＳ Ｐゴシック</vt:lpstr>
      <vt:lpstr>ＭＳ Ｐゴシック</vt:lpstr>
      <vt:lpstr>ヒラギノ角ゴ Pro W3</vt:lpstr>
      <vt:lpstr>Arial</vt:lpstr>
      <vt:lpstr>Comic Sans MS</vt:lpstr>
      <vt:lpstr>Helvetica</vt:lpstr>
      <vt:lpstr>Symbol</vt:lpstr>
      <vt:lpstr>Tahoma</vt:lpstr>
      <vt:lpstr>Times</vt:lpstr>
      <vt:lpstr>Times New Roman</vt:lpstr>
      <vt:lpstr>Verdana</vt:lpstr>
      <vt:lpstr>Wingdings</vt:lpstr>
      <vt:lpstr>SLP</vt:lpstr>
      <vt:lpstr>Equation</vt:lpstr>
      <vt:lpstr> Part-of-Speech Tagging  Chapter 8 (8.1-8.4.6) </vt:lpstr>
      <vt:lpstr>Outline</vt:lpstr>
      <vt:lpstr>Garden Path Sentences</vt:lpstr>
      <vt:lpstr>Parts of Speech</vt:lpstr>
      <vt:lpstr>Parts of Speech</vt:lpstr>
      <vt:lpstr>POS examples</vt:lpstr>
      <vt:lpstr>POS Tagging</vt:lpstr>
      <vt:lpstr>POS Tagging</vt:lpstr>
      <vt:lpstr>POS Tagging</vt:lpstr>
      <vt:lpstr>POS Tagging</vt:lpstr>
      <vt:lpstr>POS Tagging</vt:lpstr>
      <vt:lpstr>POS Tagging</vt:lpstr>
      <vt:lpstr>POS Tagging</vt:lpstr>
      <vt:lpstr>POS Tagging</vt:lpstr>
      <vt:lpstr>POS Tagging</vt:lpstr>
      <vt:lpstr>Why is POS Tagging Useful? </vt:lpstr>
      <vt:lpstr>Why is POS Tagging Difficult?</vt:lpstr>
      <vt:lpstr>Why is POS Tagging Difficult?</vt:lpstr>
      <vt:lpstr>Why is POS Tagging Difficult?</vt:lpstr>
      <vt:lpstr>Why is POS Tagging Difficult?</vt:lpstr>
      <vt:lpstr>POS Tagging</vt:lpstr>
      <vt:lpstr>POS tagging performance</vt:lpstr>
      <vt:lpstr>Deciding on the correct part of speech can be difficult even for people</vt:lpstr>
      <vt:lpstr>How difficult is POS tagging?</vt:lpstr>
      <vt:lpstr>Review</vt:lpstr>
      <vt:lpstr>Open vs. Closed Classes</vt:lpstr>
      <vt:lpstr>Open vs. Closed Classes</vt:lpstr>
      <vt:lpstr>Open Class Words</vt:lpstr>
      <vt:lpstr>Closed Class Words</vt:lpstr>
      <vt:lpstr>Prepositions from CELEX</vt:lpstr>
      <vt:lpstr>POS Tagging Choosing a Tagset</vt:lpstr>
      <vt:lpstr>Penn TreeBank POS Tagset</vt:lpstr>
      <vt:lpstr>Using the Penn Tagset</vt:lpstr>
      <vt:lpstr>Using the Penn Tagset</vt:lpstr>
      <vt:lpstr>Recall POS Tagging Difficulty</vt:lpstr>
      <vt:lpstr>How Hard is POS Tagging? Measuring Ambiguity</vt:lpstr>
      <vt:lpstr>Tagging Whole Sentences with POS is Hard too</vt:lpstr>
      <vt:lpstr>How Do We Disambiguate POS?</vt:lpstr>
      <vt:lpstr>More and Better Features  Feature-based tagger</vt:lpstr>
      <vt:lpstr>Overview: POS Tagging Accuracies</vt:lpstr>
      <vt:lpstr>Rule-Based Tagging</vt:lpstr>
      <vt:lpstr>Start With a Dictionary</vt:lpstr>
      <vt:lpstr>Start With a Dictionary</vt:lpstr>
      <vt:lpstr>Assign Every Possible Tag</vt:lpstr>
      <vt:lpstr>Write Rules to Eliminate Tags</vt:lpstr>
      <vt:lpstr>POS tag sequences</vt:lpstr>
      <vt:lpstr>POS Tagging as Sequence Classification</vt:lpstr>
      <vt:lpstr>How do you predict the tags?</vt:lpstr>
      <vt:lpstr>Getting to HMMs (Hidden Markov Models)</vt:lpstr>
      <vt:lpstr>Getting to HMMs</vt:lpstr>
      <vt:lpstr>Using Bayes Rule</vt:lpstr>
      <vt:lpstr>Statistical POS tagging</vt:lpstr>
      <vt:lpstr>Statistical POS tagging</vt:lpstr>
      <vt:lpstr>Likelihood and Prior</vt:lpstr>
      <vt:lpstr>Two Kinds of Probabilities</vt:lpstr>
      <vt:lpstr>Two Kinds of Probabilities</vt:lpstr>
      <vt:lpstr>Put them together</vt:lpstr>
      <vt:lpstr>Table representation</vt:lpstr>
      <vt:lpstr>Prediction in generative model</vt:lpstr>
      <vt:lpstr>Example: The Verb “race”</vt:lpstr>
      <vt:lpstr>Disambiguating “race”</vt:lpstr>
      <vt:lpstr>Example</vt:lpstr>
      <vt:lpstr>Hidden Markov Models</vt:lpstr>
      <vt:lpstr>Definitions</vt:lpstr>
      <vt:lpstr>Markov Chain for Weather</vt:lpstr>
      <vt:lpstr>Weather continued</vt:lpstr>
      <vt:lpstr>Markov Chain for Words</vt:lpstr>
      <vt:lpstr>Markov Chain: “First-order observable Markov Model”</vt:lpstr>
      <vt:lpstr>Markov Chain for Weather</vt:lpstr>
      <vt:lpstr>Markov Chain for Weather</vt:lpstr>
      <vt:lpstr>Review</vt:lpstr>
      <vt:lpstr>HMM for Ice Cream</vt:lpstr>
      <vt:lpstr>Hidden Markov Model</vt:lpstr>
      <vt:lpstr>Hidden Markov Models</vt:lpstr>
      <vt:lpstr>Task</vt:lpstr>
      <vt:lpstr>Weather/Ice Cream HMM</vt:lpstr>
      <vt:lpstr>Weather/Ice Cream HMM</vt:lpstr>
      <vt:lpstr>HMM for Ice Cream</vt:lpstr>
      <vt:lpstr>Back to POS Tagging: Transition Probabilities</vt:lpstr>
      <vt:lpstr>Observation Likelihoods</vt:lpstr>
      <vt:lpstr>What can HMMs Do?</vt:lpstr>
      <vt:lpstr>Decoding</vt:lpstr>
      <vt:lpstr>Viterbi Algorithm</vt:lpstr>
      <vt:lpstr>Viterbi Summary</vt:lpstr>
      <vt:lpstr>Viterbi Example</vt:lpstr>
      <vt:lpstr>Another Viterbi Example</vt:lpstr>
      <vt:lpstr>Evaluation</vt:lpstr>
      <vt:lpstr>Error Analysis</vt:lpstr>
      <vt:lpstr>Evaluation</vt:lpstr>
      <vt:lpstr>More Complex Issues</vt:lpstr>
      <vt:lpstr>Other Tagging Tasks</vt:lpstr>
      <vt:lpstr>Summary</vt:lpstr>
    </vt:vector>
  </TitlesOfParts>
  <Manager/>
  <Company>Stanford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subject/>
  <dc:creator>Dan Jurafsky</dc:creator>
  <cp:keywords/>
  <dc:description/>
  <cp:lastModifiedBy>Microsoft Office User</cp:lastModifiedBy>
  <cp:revision>243</cp:revision>
  <cp:lastPrinted>2019-09-10T15:07:42Z</cp:lastPrinted>
  <dcterms:created xsi:type="dcterms:W3CDTF">2003-01-18T03:56:53Z</dcterms:created>
  <dcterms:modified xsi:type="dcterms:W3CDTF">2019-09-19T13:17:45Z</dcterms:modified>
  <cp:category/>
</cp:coreProperties>
</file>