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63" r:id="rId3"/>
    <p:sldId id="393" r:id="rId4"/>
    <p:sldId id="394" r:id="rId5"/>
    <p:sldId id="465" r:id="rId6"/>
    <p:sldId id="397" r:id="rId7"/>
    <p:sldId id="464" r:id="rId8"/>
    <p:sldId id="497" r:id="rId9"/>
    <p:sldId id="398" r:id="rId10"/>
    <p:sldId id="399" r:id="rId11"/>
    <p:sldId id="503" r:id="rId12"/>
    <p:sldId id="400" r:id="rId13"/>
    <p:sldId id="499" r:id="rId14"/>
    <p:sldId id="500" r:id="rId15"/>
    <p:sldId id="501" r:id="rId16"/>
    <p:sldId id="502" r:id="rId17"/>
    <p:sldId id="498" r:id="rId18"/>
    <p:sldId id="504" r:id="rId19"/>
    <p:sldId id="505" r:id="rId20"/>
    <p:sldId id="506" r:id="rId21"/>
    <p:sldId id="404" r:id="rId22"/>
    <p:sldId id="470" r:id="rId23"/>
    <p:sldId id="408" r:id="rId24"/>
    <p:sldId id="507" r:id="rId25"/>
    <p:sldId id="474" r:id="rId26"/>
    <p:sldId id="508" r:id="rId27"/>
    <p:sldId id="471" r:id="rId28"/>
    <p:sldId id="1767" r:id="rId29"/>
    <p:sldId id="1765" r:id="rId30"/>
    <p:sldId id="412" r:id="rId31"/>
    <p:sldId id="413" r:id="rId32"/>
    <p:sldId id="472" r:id="rId33"/>
    <p:sldId id="473" r:id="rId34"/>
    <p:sldId id="416" r:id="rId35"/>
    <p:sldId id="420" r:id="rId36"/>
    <p:sldId id="421" r:id="rId37"/>
    <p:sldId id="509" r:id="rId38"/>
    <p:sldId id="415" r:id="rId39"/>
    <p:sldId id="510" r:id="rId40"/>
    <p:sldId id="513" r:id="rId41"/>
    <p:sldId id="512" r:id="rId42"/>
    <p:sldId id="1761" r:id="rId43"/>
    <p:sldId id="1762" r:id="rId44"/>
    <p:sldId id="1763" r:id="rId45"/>
    <p:sldId id="1764" r:id="rId46"/>
    <p:sldId id="1766" r:id="rId47"/>
    <p:sldId id="475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  <a:srgbClr val="D60093"/>
    <a:srgbClr val="33CC3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3" autoAdjust="0"/>
    <p:restoredTop sz="94925" autoAdjust="0"/>
  </p:normalViewPr>
  <p:slideViewPr>
    <p:cSldViewPr>
      <p:cViewPr varScale="1">
        <p:scale>
          <a:sx n="91" d="100"/>
          <a:sy n="91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406514" y="3331563"/>
            <a:ext cx="6858002" cy="194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41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966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705600"/>
            <a:ext cx="3617103" cy="11931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7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3414009" y="3339058"/>
            <a:ext cx="6858002" cy="17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3329835" y="340613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62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10/22/19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375856" y="3330886"/>
            <a:ext cx="68580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"/><Relationship Id="rId3" Type="http://schemas.openxmlformats.org/officeDocument/2006/relationships/image" Target="../media/image17.jpeg"/><Relationship Id="rId7" Type="http://schemas.openxmlformats.org/officeDocument/2006/relationships/image" Target="../media/image21.t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text.cc/" TargetMode="External"/><Relationship Id="rId2" Type="http://schemas.openxmlformats.org/officeDocument/2006/relationships/hyperlink" Target="https://code.google.com/archive/p/word2ve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lp.stanford.edu/projects/glov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2798"/>
            <a:ext cx="6324600" cy="348762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307181"/>
            <a:ext cx="7205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Chapter 6:</a:t>
            </a:r>
          </a:p>
          <a:p>
            <a:r>
              <a:rPr lang="en-US" sz="4000" dirty="0">
                <a:solidFill>
                  <a:srgbClr val="C00000"/>
                </a:solidFill>
              </a:rPr>
              <a:t>Vector Semantics, continued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 the target word and a neighboring context word as positive examples.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Randomly sample other words in the lexicon to get negative samples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logistic regression to train a classifier to distinguish those two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the weights as the </a:t>
            </a:r>
            <a:r>
              <a:rPr lang="en-US" sz="3200" dirty="0" err="1"/>
              <a:t>embeddings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c2   </a:t>
            </a:r>
            <a:r>
              <a:rPr lang="en-US" sz="2800" dirty="0">
                <a:solidFill>
                  <a:srgbClr val="C00000"/>
                </a:solidFill>
              </a:rPr>
              <a:t>target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F3B17-D3CC-D947-AFB2-4BB69E8F44CA}"/>
              </a:ext>
            </a:extLst>
          </p:cNvPr>
          <p:cNvSpPr txBox="1"/>
          <p:nvPr/>
        </p:nvSpPr>
        <p:spPr>
          <a:xfrm>
            <a:off x="1678488" y="4809994"/>
            <a:ext cx="6474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Asssume</a:t>
            </a:r>
            <a:r>
              <a:rPr lang="en-US" sz="2800" dirty="0"/>
              <a:t> context words are those in +/- 2 word window</a:t>
            </a:r>
          </a:p>
        </p:txBody>
      </p:sp>
    </p:spTree>
    <p:extLst>
      <p:ext uri="{BB962C8B-B14F-4D97-AF65-F5344CB8AC3E}">
        <p14:creationId xmlns:p14="http://schemas.microsoft.com/office/powerpoint/2010/main" val="129850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/>
          <a:p>
            <a:r>
              <a:rPr lang="en-US" b="0" dirty="0"/>
              <a:t>Skip-Gram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92441" cy="402336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1400"/>
              </a:spcAft>
            </a:pPr>
            <a:r>
              <a:rPr lang="en-US" sz="9600" dirty="0"/>
              <a:t>Given a tuple (</a:t>
            </a:r>
            <a:r>
              <a:rPr lang="en-US" sz="9600" dirty="0" err="1"/>
              <a:t>t,c</a:t>
            </a:r>
            <a:r>
              <a:rPr lang="en-US" sz="9600" dirty="0"/>
              <a:t>)  = target, context</a:t>
            </a:r>
          </a:p>
          <a:p>
            <a:pPr lvl="1"/>
            <a:r>
              <a:rPr lang="en-US" sz="9400" dirty="0"/>
              <a:t>(</a:t>
            </a:r>
            <a:r>
              <a:rPr lang="en-US" sz="9400" i="1" dirty="0">
                <a:solidFill>
                  <a:srgbClr val="C00000"/>
                </a:solidFill>
              </a:rPr>
              <a:t>apricot</a:t>
            </a:r>
            <a:r>
              <a:rPr lang="en-US" sz="9400" i="1" dirty="0"/>
              <a:t>, </a:t>
            </a:r>
            <a:r>
              <a:rPr lang="en-US" sz="9400" i="1" dirty="0">
                <a:solidFill>
                  <a:srgbClr val="0000FF"/>
                </a:solidFill>
              </a:rPr>
              <a:t>jam</a:t>
            </a:r>
            <a:r>
              <a:rPr lang="en-US" sz="9400" dirty="0"/>
              <a:t>)</a:t>
            </a:r>
          </a:p>
          <a:p>
            <a:pPr lvl="1"/>
            <a:r>
              <a:rPr lang="en-US" sz="9400" dirty="0"/>
              <a:t>(</a:t>
            </a:r>
            <a:r>
              <a:rPr lang="en-US" sz="9400" i="1" dirty="0">
                <a:solidFill>
                  <a:srgbClr val="C00000"/>
                </a:solidFill>
              </a:rPr>
              <a:t>apricot</a:t>
            </a:r>
            <a:r>
              <a:rPr lang="en-US" sz="9400" i="1" dirty="0"/>
              <a:t>, </a:t>
            </a:r>
            <a:r>
              <a:rPr lang="en-US" sz="9400" i="1" dirty="0">
                <a:solidFill>
                  <a:srgbClr val="0000FF"/>
                </a:solidFill>
              </a:rPr>
              <a:t>aardvark</a:t>
            </a:r>
            <a:r>
              <a:rPr lang="en-US" sz="9400" dirty="0"/>
              <a:t>)</a:t>
            </a:r>
          </a:p>
          <a:p>
            <a:r>
              <a:rPr lang="en-US" sz="9600" dirty="0"/>
              <a:t>Return probability that c is a real context word:</a:t>
            </a:r>
          </a:p>
          <a:p>
            <a:endParaRPr lang="en-US" sz="9600" dirty="0"/>
          </a:p>
          <a:p>
            <a:r>
              <a:rPr lang="en-US" sz="9800" dirty="0"/>
              <a:t>P(+|</a:t>
            </a:r>
            <a:r>
              <a:rPr lang="en-US" sz="9800" dirty="0" err="1"/>
              <a:t>t,c</a:t>
            </a:r>
            <a:r>
              <a:rPr lang="en-US" sz="9800" dirty="0"/>
              <a:t>)</a:t>
            </a:r>
          </a:p>
          <a:p>
            <a:r>
              <a:rPr lang="en-US" sz="9800" i="1" dirty="0"/>
              <a:t>P</a:t>
            </a:r>
            <a:r>
              <a:rPr lang="en-US" sz="9800" dirty="0"/>
              <a:t>(−|</a:t>
            </a:r>
            <a:r>
              <a:rPr lang="en-US" sz="9800" i="1" dirty="0" err="1"/>
              <a:t>t</a:t>
            </a:r>
            <a:r>
              <a:rPr lang="en-US" sz="9800" dirty="0" err="1"/>
              <a:t>,</a:t>
            </a:r>
            <a:r>
              <a:rPr lang="en-US" sz="9800" i="1" dirty="0" err="1"/>
              <a:t>c</a:t>
            </a:r>
            <a:r>
              <a:rPr lang="en-US" sz="9800" dirty="0"/>
              <a:t>) = 1−</a:t>
            </a:r>
            <a:r>
              <a:rPr lang="en-US" sz="9800" i="1" dirty="0"/>
              <a:t>P</a:t>
            </a:r>
            <a:r>
              <a:rPr lang="en-US" sz="9800" dirty="0"/>
              <a:t>(+|</a:t>
            </a:r>
            <a:r>
              <a:rPr lang="en-US" sz="9800" i="1" dirty="0" err="1"/>
              <a:t>t</a:t>
            </a:r>
            <a:r>
              <a:rPr lang="en-US" sz="9800" dirty="0" err="1"/>
              <a:t>,</a:t>
            </a:r>
            <a:r>
              <a:rPr lang="en-US" sz="9800" i="1" dirty="0" err="1"/>
              <a:t>c</a:t>
            </a:r>
            <a:r>
              <a:rPr lang="en-US" sz="9800" dirty="0"/>
              <a:t>)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3D9D-DF6A-A74D-9A7B-B9CC8A70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p(+|</a:t>
            </a:r>
            <a:r>
              <a:rPr lang="en-US" dirty="0" err="1"/>
              <a:t>t,c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E4F3A-A530-C44F-941F-6816ADC9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Intuition:</a:t>
            </a:r>
          </a:p>
          <a:p>
            <a:pPr lvl="1"/>
            <a:r>
              <a:rPr lang="en-US" sz="2800" dirty="0"/>
              <a:t>Words are likely to appear near similar words</a:t>
            </a:r>
          </a:p>
          <a:p>
            <a:pPr lvl="1"/>
            <a:r>
              <a:rPr lang="en-US" sz="2800" dirty="0"/>
              <a:t>Model similarity with dot-product!</a:t>
            </a:r>
          </a:p>
          <a:p>
            <a:pPr lvl="1"/>
            <a:r>
              <a:rPr lang="en-US" sz="2800" dirty="0"/>
              <a:t>Similarity(</a:t>
            </a:r>
            <a:r>
              <a:rPr lang="en-US" sz="2800" dirty="0" err="1"/>
              <a:t>t,c</a:t>
            </a:r>
            <a:r>
              <a:rPr lang="en-US" sz="2800" dirty="0"/>
              <a:t>)  ∝ t</a:t>
            </a:r>
            <a:r>
              <a:rPr lang="en-US" sz="2800" baseline="-25000" dirty="0"/>
              <a:t> </a:t>
            </a:r>
            <a:r>
              <a:rPr lang="en-US" sz="2800" dirty="0"/>
              <a:t>∙ c</a:t>
            </a:r>
            <a:endParaRPr lang="en-US" sz="2800" baseline="-25000" dirty="0"/>
          </a:p>
          <a:p>
            <a:r>
              <a:rPr lang="en-US" sz="3400" i="1" dirty="0"/>
              <a:t>Problem:</a:t>
            </a:r>
          </a:p>
          <a:p>
            <a:pPr lvl="1"/>
            <a:r>
              <a:rPr lang="en-US" sz="3200" i="1" dirty="0"/>
              <a:t>Dot product is not a probability!</a:t>
            </a:r>
          </a:p>
          <a:p>
            <a:pPr lvl="2"/>
            <a:r>
              <a:rPr lang="en-US" sz="2800" i="1" dirty="0"/>
              <a:t>(Neither is cosine)</a:t>
            </a:r>
          </a:p>
          <a:p>
            <a:pPr marL="384048" lvl="2" indent="0">
              <a:buNone/>
            </a:pPr>
            <a:r>
              <a:rPr lang="en-US" sz="2800" i="1" dirty="0"/>
              <a:t>	 </a:t>
            </a:r>
            <a:r>
              <a:rPr lang="en-US" sz="2800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5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F3AA-3634-9D4E-AB40-C7415094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dot product into a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2C0E-61C9-5E4C-973B-FFF6886E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sigmoid lies between 0 and 1: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0DA86-05DE-2347-A314-A71A8463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98464"/>
            <a:ext cx="3993292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AD202-F263-B043-914F-F1E2C5754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8729"/>
            <a:ext cx="6553200" cy="29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8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F3AA-3634-9D4E-AB40-C7415094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dot product into a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2C0E-61C9-5E4C-973B-FFF6886E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AB5DA-2BE0-D74A-A52C-3AE8D701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27" y="2300394"/>
            <a:ext cx="4866331" cy="168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AD43D-7A4A-284E-AD5B-4724F13D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73" y="4437804"/>
            <a:ext cx="5238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EC9F-BB6E-5C4D-8208-07A09CD0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all the context words: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BB1A2-5034-9247-A2E4-A73FA2FF4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Assume all context words are independent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76DFE-3BCA-2448-9659-6BD44C55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1" y="3429000"/>
            <a:ext cx="6838920" cy="29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3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  c2   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  <a:p>
            <a:endParaRPr lang="en-US" sz="3200" dirty="0"/>
          </a:p>
          <a:p>
            <a:r>
              <a:rPr lang="en-US" sz="3200" dirty="0"/>
              <a:t>Training data: input/output pairs centering on </a:t>
            </a:r>
            <a:r>
              <a:rPr lang="en-US" sz="3200" i="1" dirty="0">
                <a:solidFill>
                  <a:srgbClr val="009900"/>
                </a:solidFill>
              </a:rPr>
              <a:t>apricot</a:t>
            </a:r>
            <a:r>
              <a:rPr lang="en-US" sz="3200" i="1" dirty="0"/>
              <a:t> </a:t>
            </a:r>
          </a:p>
          <a:p>
            <a:r>
              <a:rPr lang="en-US" sz="3200" dirty="0" err="1"/>
              <a:t>Asssume</a:t>
            </a:r>
            <a:r>
              <a:rPr lang="en-US" sz="3200" dirty="0"/>
              <a:t> a +/- 2 word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63090"/>
            <a:ext cx="7543801" cy="2175510"/>
          </a:xfrm>
        </p:spPr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  c2   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3BE19-49A1-6941-8FD0-DC7760DB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35" y="3966659"/>
            <a:ext cx="2917658" cy="246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DAFE1-71BD-6648-84D9-27905691965A}"/>
              </a:ext>
            </a:extLst>
          </p:cNvPr>
          <p:cNvSpPr txBox="1"/>
          <p:nvPr/>
        </p:nvSpPr>
        <p:spPr>
          <a:xfrm>
            <a:off x="4531369" y="4121063"/>
            <a:ext cx="45364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11125">
              <a:buFont typeface="Arial" panose="020B0604020202020204" pitchFamily="34" charset="0"/>
              <a:buChar char="•"/>
            </a:pPr>
            <a:r>
              <a:rPr lang="en-US" sz="2800" dirty="0"/>
              <a:t>For each positive example, we'll create </a:t>
            </a:r>
            <a:r>
              <a:rPr lang="en-US" sz="2800" i="1" dirty="0"/>
              <a:t>k</a:t>
            </a:r>
            <a:r>
              <a:rPr lang="en-US" sz="2800" dirty="0"/>
              <a:t> negative examples.</a:t>
            </a:r>
          </a:p>
          <a:p>
            <a:pPr marL="173038" indent="-111125">
              <a:buFont typeface="Arial" panose="020B0604020202020204" pitchFamily="34" charset="0"/>
              <a:buChar char="•"/>
            </a:pPr>
            <a:r>
              <a:rPr lang="en-US" sz="2800" dirty="0"/>
              <a:t>Using </a:t>
            </a:r>
            <a:r>
              <a:rPr lang="en-US" sz="2800" i="1" dirty="0"/>
              <a:t>noise</a:t>
            </a:r>
            <a:r>
              <a:rPr lang="en-US" sz="2800" dirty="0"/>
              <a:t> words</a:t>
            </a:r>
          </a:p>
          <a:p>
            <a:pPr marL="173038" lvl="1" indent="-111125">
              <a:buFont typeface="Arial" panose="020B0604020202020204" pitchFamily="34" charset="0"/>
              <a:buChar char="•"/>
            </a:pPr>
            <a:r>
              <a:rPr lang="en-US" sz="2800" dirty="0"/>
              <a:t>Any random word that isn't</a:t>
            </a:r>
            <a:r>
              <a:rPr lang="en-US" sz="2800" i="1" dirty="0"/>
              <a:t> 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2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63090"/>
            <a:ext cx="7543801" cy="2175510"/>
          </a:xfrm>
        </p:spPr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  c2   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3BE19-49A1-6941-8FD0-DC7760DB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35" y="3966659"/>
            <a:ext cx="2917658" cy="246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7A3C9-AE98-1E41-8F56-6A11C1C5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150" y="3966659"/>
            <a:ext cx="4495800" cy="2342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2C8FA-10B3-AD44-9B6B-9D75978EB7D2}"/>
              </a:ext>
            </a:extLst>
          </p:cNvPr>
          <p:cNvSpPr txBox="1"/>
          <p:nvPr/>
        </p:nvSpPr>
        <p:spPr>
          <a:xfrm>
            <a:off x="8279704" y="382043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</a:t>
            </a:r>
          </a:p>
        </p:txBody>
      </p:sp>
    </p:spTree>
    <p:extLst>
      <p:ext uri="{BB962C8B-B14F-4D97-AF65-F5344CB8AC3E}">
        <p14:creationId xmlns:p14="http://schemas.microsoft.com/office/powerpoint/2010/main" val="193199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016240" cy="10849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Tf-idf</a:t>
            </a:r>
            <a:r>
              <a:rPr lang="en-US" dirty="0"/>
              <a:t> and PPMI are </a:t>
            </a:r>
            <a:br>
              <a:rPr lang="en-US" dirty="0"/>
            </a:br>
            <a:r>
              <a:rPr lang="en-US" dirty="0"/>
              <a:t>sparse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tf-idf</a:t>
            </a:r>
            <a:r>
              <a:rPr lang="en-US" sz="4800" dirty="0"/>
              <a:t> and PPMI vectors are</a:t>
            </a:r>
          </a:p>
          <a:p>
            <a:pPr lvl="1"/>
            <a:r>
              <a:rPr lang="en-US" sz="3600" b="1" dirty="0"/>
              <a:t>long</a:t>
            </a:r>
            <a:r>
              <a:rPr lang="en-US" sz="3600" dirty="0"/>
              <a:t> (length |V|= 20,000 to 50,000)</a:t>
            </a:r>
          </a:p>
          <a:p>
            <a:pPr lvl="1"/>
            <a:r>
              <a:rPr lang="en-US" sz="3600" b="1" dirty="0"/>
              <a:t>sparse </a:t>
            </a:r>
            <a:r>
              <a:rPr lang="en-US" sz="3600" dirty="0"/>
              <a:t>(most elements are zero)</a:t>
            </a:r>
          </a:p>
        </p:txBody>
      </p:sp>
    </p:spTree>
    <p:extLst>
      <p:ext uri="{BB962C8B-B14F-4D97-AF65-F5344CB8AC3E}">
        <p14:creationId xmlns:p14="http://schemas.microsoft.com/office/powerpoint/2010/main" val="186925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BD92-E14C-CD40-B489-9A25858F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Choosing noise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8E31-57AF-2B4F-8897-1D611433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0931"/>
            <a:ext cx="7543801" cy="4023360"/>
          </a:xfrm>
        </p:spPr>
        <p:txBody>
          <a:bodyPr/>
          <a:lstStyle/>
          <a:p>
            <a:r>
              <a:rPr lang="en-US" dirty="0"/>
              <a:t>Could pick w according to their unigram frequency P(w)</a:t>
            </a:r>
          </a:p>
          <a:p>
            <a:r>
              <a:rPr lang="en-US" dirty="0"/>
              <a:t>More common to chosen then according to p</a:t>
            </a:r>
            <a:r>
              <a:rPr lang="en-US" baseline="-25000" dirty="0"/>
              <a:t>α</a:t>
            </a:r>
            <a:r>
              <a:rPr lang="en-US" dirty="0"/>
              <a:t>(w)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α= ¾ works well because it gives rare noise words slightly higher probability</a:t>
            </a:r>
          </a:p>
          <a:p>
            <a:r>
              <a:rPr lang="en-US" dirty="0"/>
              <a:t>To show this, imagine two events p(a)=.99 and p(b) = .01: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81F38-C70B-9541-B5D3-1BA59515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47565"/>
            <a:ext cx="3577281" cy="122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72408-2FDF-8D40-8538-17DDC9CF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208308"/>
            <a:ext cx="3412773" cy="14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Let's represent words as vectors of some length (say 300), randomly initialized. </a:t>
            </a:r>
          </a:p>
          <a:p>
            <a:r>
              <a:rPr lang="en-US" sz="2800" dirty="0"/>
              <a:t>So we start with 300 * V random parameters</a:t>
            </a:r>
          </a:p>
          <a:p>
            <a:r>
              <a:rPr lang="en-US" sz="2800" dirty="0"/>
              <a:t>Over the entire training set, we’d like to adjust those word vectors such that we</a:t>
            </a:r>
          </a:p>
          <a:p>
            <a:pPr lvl="1"/>
            <a:r>
              <a:rPr lang="en-US" sz="2800" dirty="0"/>
              <a:t>Maximize the similarity of the </a:t>
            </a:r>
            <a:r>
              <a:rPr lang="en-US" sz="2800" dirty="0">
                <a:solidFill>
                  <a:srgbClr val="009900"/>
                </a:solidFill>
              </a:rPr>
              <a:t>target word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9900"/>
                </a:solidFill>
              </a:rPr>
              <a:t>context word</a:t>
            </a:r>
            <a:r>
              <a:rPr lang="en-US" sz="2800" dirty="0"/>
              <a:t> pairs (</a:t>
            </a:r>
            <a:r>
              <a:rPr lang="en-US" sz="2800" dirty="0" err="1"/>
              <a:t>t,c</a:t>
            </a:r>
            <a:r>
              <a:rPr lang="en-US" sz="2800" dirty="0"/>
              <a:t>) drawn from the positive data</a:t>
            </a:r>
          </a:p>
          <a:p>
            <a:pPr lvl="1"/>
            <a:r>
              <a:rPr lang="en-US" sz="2800" dirty="0"/>
              <a:t>Minimize the similarity of the (</a:t>
            </a:r>
            <a:r>
              <a:rPr lang="en-US" sz="2800" dirty="0" err="1"/>
              <a:t>t,c</a:t>
            </a:r>
            <a:r>
              <a:rPr lang="en-US" sz="2800" dirty="0"/>
              <a:t>) pairs drawn from the negative data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Iterative process.</a:t>
            </a:r>
          </a:p>
          <a:p>
            <a:r>
              <a:rPr lang="en-US" sz="3200" dirty="0"/>
              <a:t>We’ll start with 0 or random weights</a:t>
            </a:r>
          </a:p>
          <a:p>
            <a:r>
              <a:rPr lang="en-US" sz="3200" dirty="0"/>
              <a:t>Then adjust the word weights to</a:t>
            </a:r>
          </a:p>
          <a:p>
            <a:pPr lvl="1"/>
            <a:r>
              <a:rPr lang="en-US" sz="2800" dirty="0"/>
              <a:t>make the positive pairs more likely </a:t>
            </a:r>
          </a:p>
          <a:p>
            <a:pPr lvl="1"/>
            <a:r>
              <a:rPr lang="en-US" sz="2800" dirty="0"/>
              <a:t>and the negative pairs less likely</a:t>
            </a:r>
          </a:p>
          <a:p>
            <a:r>
              <a:rPr lang="en-US" sz="3000" dirty="0"/>
              <a:t>over the entire training set: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4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Objective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rmAutofit/>
          </a:bodyPr>
          <a:lstStyle/>
          <a:p>
            <a:r>
              <a:rPr lang="en-US" sz="2800" dirty="0"/>
              <a:t>We want to maximize</a:t>
            </a:r>
            <a:r>
              <a:rPr lang="mr-IN" sz="2800" dirty="0"/>
              <a:t>…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Maximize the + label for the pairs from the positive training data, and the </a:t>
            </a:r>
            <a:r>
              <a:rPr lang="mr-IN" sz="2800" dirty="0"/>
              <a:t>–</a:t>
            </a:r>
            <a:r>
              <a:rPr lang="en-US" sz="2800" dirty="0"/>
              <a:t> label for the pairs sample from the negative data.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10/22/19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66743"/>
            <a:ext cx="6026150" cy="8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5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05BA-0E29-0C4F-9164-9FEF62A4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one target word 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E4AD-4539-D64E-8A73-2854A5128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1C6EE-7383-9347-A64E-8AE159FFE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25" y="2666999"/>
            <a:ext cx="6143135" cy="3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592375"/>
            <a:ext cx="8911647" cy="3667752"/>
          </a:xfrm>
        </p:spPr>
      </p:pic>
      <p:sp>
        <p:nvSpPr>
          <p:cNvPr id="5" name="Rectangle 4"/>
          <p:cNvSpPr/>
          <p:nvPr/>
        </p:nvSpPr>
        <p:spPr>
          <a:xfrm>
            <a:off x="314793" y="4901784"/>
            <a:ext cx="1169233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8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1B21-9E8C-9540-A7C9-61626657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using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5EA6-7E13-914B-AD14-E10ED2BA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 learns two separate embedding matrices W and C</a:t>
            </a:r>
          </a:p>
          <a:p>
            <a:r>
              <a:rPr lang="en-US" dirty="0"/>
              <a:t>Can use W and throw away C, or merge them somehow</a:t>
            </a:r>
          </a:p>
        </p:txBody>
      </p:sp>
    </p:spTree>
    <p:extLst>
      <p:ext uri="{BB962C8B-B14F-4D97-AF65-F5344CB8AC3E}">
        <p14:creationId xmlns:p14="http://schemas.microsoft.com/office/powerpoint/2010/main" val="284667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How to learn word2vec (skip-gram)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Start with V random 300-dimensional vectors as initial </a:t>
            </a:r>
            <a:r>
              <a:rPr lang="en-US" sz="2800" dirty="0" err="1"/>
              <a:t>embeddings</a:t>
            </a:r>
            <a:endParaRPr lang="en-US" sz="2800" dirty="0"/>
          </a:p>
          <a:p>
            <a:r>
              <a:rPr lang="en-US" sz="2800" dirty="0"/>
              <a:t>Use logistic regression, the second most basic classifier used in machine learning after naïve </a:t>
            </a:r>
            <a:r>
              <a:rPr lang="en-US" sz="2800" dirty="0" err="1"/>
              <a:t>bayes</a:t>
            </a:r>
            <a:endParaRPr lang="en-US" sz="2800" dirty="0"/>
          </a:p>
          <a:p>
            <a:pPr lvl="1"/>
            <a:r>
              <a:rPr lang="en-US" sz="2400" dirty="0"/>
              <a:t>Take a corpus and take pairs of words that co-occur as positive examples</a:t>
            </a:r>
          </a:p>
          <a:p>
            <a:pPr lvl="1"/>
            <a:r>
              <a:rPr lang="en-US" sz="2400" dirty="0"/>
              <a:t>Take pairs of words that don't co-occur as negative examples</a:t>
            </a:r>
          </a:p>
          <a:p>
            <a:pPr lvl="1"/>
            <a:r>
              <a:rPr lang="en-US" sz="2400" dirty="0"/>
              <a:t>Train the classifier to distinguish these by slowly adjusting all the </a:t>
            </a:r>
            <a:r>
              <a:rPr lang="en-US" sz="2400" dirty="0" err="1"/>
              <a:t>embeddings</a:t>
            </a:r>
            <a:r>
              <a:rPr lang="en-US" sz="2400" dirty="0"/>
              <a:t> to improve the classifier performance</a:t>
            </a:r>
          </a:p>
          <a:p>
            <a:pPr lvl="1"/>
            <a:r>
              <a:rPr lang="en-US" sz="2400" dirty="0"/>
              <a:t>Throw away the classifier code and keep the </a:t>
            </a:r>
            <a:r>
              <a:rPr lang="en-US" sz="2400" dirty="0" err="1"/>
              <a:t>embeddings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957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3E0E-F49B-CB46-A311-1E83A366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8C44-3935-304D-9C86-4293E906F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See end of chapter in text for pointers</a:t>
            </a:r>
          </a:p>
        </p:txBody>
      </p:sp>
    </p:spTree>
    <p:extLst>
      <p:ext uri="{BB962C8B-B14F-4D97-AF65-F5344CB8AC3E}">
        <p14:creationId xmlns:p14="http://schemas.microsoft.com/office/powerpoint/2010/main" val="181150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C931-C4D3-6543-803C-212CE025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1B482-CFE4-6341-8AD4-AC9F3BDD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Compare to human scores on word similarity-type tasks: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WordSim-353 (Finkelstein et al., 2002)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SimLex-999 (Hill et al., 2015)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Stanford Contextual Word Similarity (SCWS) dataset (Huang et al., 2012) 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TOEFL dataset: </a:t>
            </a:r>
            <a:r>
              <a:rPr lang="en-US" sz="2400" i="1" dirty="0"/>
              <a:t>Levied is closest in meaning to: imposed, believed, requested, correlated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7467600" cy="742950"/>
          </a:xfrm>
        </p:spPr>
        <p:txBody>
          <a:bodyPr/>
          <a:lstStyle/>
          <a:p>
            <a:r>
              <a:rPr lang="en-US" dirty="0"/>
              <a:t>Alternative: dense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620000" cy="2895600"/>
          </a:xfrm>
        </p:spPr>
        <p:txBody>
          <a:bodyPr>
            <a:normAutofit/>
          </a:bodyPr>
          <a:lstStyle/>
          <a:p>
            <a:r>
              <a:rPr lang="en-US" sz="4000" dirty="0"/>
              <a:t>vectors which are</a:t>
            </a:r>
          </a:p>
          <a:p>
            <a:pPr lvl="1"/>
            <a:r>
              <a:rPr lang="en-US" sz="2800" b="1" dirty="0"/>
              <a:t>short</a:t>
            </a:r>
            <a:r>
              <a:rPr lang="en-US" sz="2800" dirty="0"/>
              <a:t> (length 50-1000)</a:t>
            </a:r>
          </a:p>
          <a:p>
            <a:pPr lvl="1"/>
            <a:r>
              <a:rPr lang="en-US" sz="2800" b="1" dirty="0"/>
              <a:t>dense</a:t>
            </a:r>
            <a:r>
              <a:rPr lang="en-US" sz="2800" dirty="0"/>
              <a:t> (most elements are non-zero)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2590800"/>
            <a:ext cx="7543801" cy="327829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 = ±2 The nearest words to </a:t>
            </a:r>
            <a:r>
              <a:rPr lang="en-US" sz="3200" i="1" dirty="0"/>
              <a:t>Hogwarts:</a:t>
            </a:r>
          </a:p>
          <a:p>
            <a:pPr lvl="1"/>
            <a:r>
              <a:rPr lang="en-US" sz="2800" i="1" dirty="0"/>
              <a:t>Sunnydale</a:t>
            </a:r>
          </a:p>
          <a:p>
            <a:pPr lvl="1"/>
            <a:r>
              <a:rPr lang="en-US" sz="2800" i="1" dirty="0" err="1"/>
              <a:t>Evernight</a:t>
            </a:r>
            <a:endParaRPr lang="en-US" sz="2800" i="1" dirty="0"/>
          </a:p>
          <a:p>
            <a:r>
              <a:rPr lang="en-US" sz="3200" dirty="0"/>
              <a:t>C = ±5 The nearest words to </a:t>
            </a:r>
            <a:r>
              <a:rPr lang="en-US" sz="3200" i="1" dirty="0"/>
              <a:t>Hogwarts:</a:t>
            </a:r>
          </a:p>
          <a:p>
            <a:pPr lvl="1"/>
            <a:r>
              <a:rPr lang="en-US" sz="2800" i="1" dirty="0"/>
              <a:t>Dumbledore</a:t>
            </a:r>
          </a:p>
          <a:p>
            <a:pPr lvl="1"/>
            <a:r>
              <a:rPr lang="en-US" sz="2800" i="1" dirty="0"/>
              <a:t>Malfoy</a:t>
            </a:r>
          </a:p>
          <a:p>
            <a:pPr lvl="1"/>
            <a:r>
              <a:rPr lang="en-US" sz="2800" i="1" dirty="0" err="1"/>
              <a:t>halfblood</a:t>
            </a:r>
            <a:endParaRPr lang="en-US" sz="2800" i="1" dirty="0"/>
          </a:p>
          <a:p>
            <a:pPr lvl="1"/>
            <a:endParaRPr lang="en-US" sz="2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812D2-77F0-6942-B278-E40C9CCEAD9F}"/>
              </a:ext>
            </a:extLst>
          </p:cNvPr>
          <p:cNvSpPr txBox="1"/>
          <p:nvPr/>
        </p:nvSpPr>
        <p:spPr>
          <a:xfrm>
            <a:off x="1878904" y="1478071"/>
            <a:ext cx="471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Similarity depends on window size C</a:t>
            </a:r>
          </a:p>
        </p:txBody>
      </p:sp>
    </p:spTree>
    <p:extLst>
      <p:ext uri="{BB962C8B-B14F-4D97-AF65-F5344CB8AC3E}">
        <p14:creationId xmlns:p14="http://schemas.microsoft.com/office/powerpoint/2010/main" val="1407486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Embeddings capture relational meaning!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09800"/>
                <a:ext cx="8686800" cy="3333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vector(</a:t>
                </a:r>
                <a:r>
                  <a:rPr lang="en-US" i="1" dirty="0"/>
                  <a:t>‘king’</a:t>
                </a:r>
                <a:r>
                  <a:rPr lang="en-US" dirty="0"/>
                  <a:t>) - vector(</a:t>
                </a:r>
                <a:r>
                  <a:rPr lang="en-US" i="1" dirty="0"/>
                  <a:t>‘man’</a:t>
                </a:r>
                <a:r>
                  <a:rPr lang="en-US" dirty="0"/>
                  <a:t>) + vector(</a:t>
                </a:r>
                <a:r>
                  <a:rPr lang="en-US" i="1" dirty="0"/>
                  <a:t>‘woman’</a:t>
                </a:r>
                <a:r>
                  <a:rPr lang="en-US" dirty="0"/>
                  <a:t>)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vector(‘queen’)</a:t>
                </a:r>
              </a:p>
              <a:p>
                <a:pPr marL="0" indent="0">
                  <a:buNone/>
                </a:pPr>
                <a:r>
                  <a:rPr lang="en-US" dirty="0"/>
                  <a:t>vector(</a:t>
                </a:r>
                <a:r>
                  <a:rPr lang="en-US" i="1" dirty="0"/>
                  <a:t>‘Paris’</a:t>
                </a:r>
                <a:r>
                  <a:rPr lang="en-US" dirty="0"/>
                  <a:t>) - vector(</a:t>
                </a:r>
                <a:r>
                  <a:rPr lang="en-US" i="1" dirty="0"/>
                  <a:t>‘France’</a:t>
                </a:r>
                <a:r>
                  <a:rPr lang="en-US" dirty="0"/>
                  <a:t>) + vector(</a:t>
                </a:r>
                <a:r>
                  <a:rPr lang="en-US" i="1" dirty="0"/>
                  <a:t>‘Italy’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/>
                  <a:t> vector(‘Rome’)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52550"/>
                <a:ext cx="8686800" cy="3333750"/>
              </a:xfrm>
              <a:blipFill rotWithShape="0">
                <a:blip r:embed="rId2"/>
                <a:stretch>
                  <a:fillRect l="-1053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4" y="3176053"/>
            <a:ext cx="7269513" cy="25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1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0" y="122453"/>
            <a:ext cx="8691030" cy="6735548"/>
          </a:xfrm>
        </p:spPr>
      </p:pic>
    </p:spTree>
    <p:extLst>
      <p:ext uri="{BB962C8B-B14F-4D97-AF65-F5344CB8AC3E}">
        <p14:creationId xmlns:p14="http://schemas.microsoft.com/office/powerpoint/2010/main" val="66062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" y="152400"/>
            <a:ext cx="8343755" cy="6483099"/>
          </a:xfrm>
        </p:spPr>
      </p:pic>
    </p:spTree>
    <p:extLst>
      <p:ext uri="{BB962C8B-B14F-4D97-AF65-F5344CB8AC3E}">
        <p14:creationId xmlns:p14="http://schemas.microsoft.com/office/powerpoint/2010/main" val="2057296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Embeddings can help study word history!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Train </a:t>
            </a:r>
            <a:r>
              <a:rPr lang="en-US" sz="3600" dirty="0" err="1"/>
              <a:t>embeddings</a:t>
            </a:r>
            <a:r>
              <a:rPr lang="en-US" sz="3600" dirty="0"/>
              <a:t> on old books to study changes in word meaning!!</a:t>
            </a:r>
          </a:p>
        </p:txBody>
      </p:sp>
    </p:spTree>
    <p:extLst>
      <p:ext uri="{BB962C8B-B14F-4D97-AF65-F5344CB8AC3E}">
        <p14:creationId xmlns:p14="http://schemas.microsoft.com/office/powerpoint/2010/main" val="2704839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83081" y="349746"/>
            <a:ext cx="7783768" cy="9214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400" dirty="0"/>
              <a:t>Word </a:t>
            </a:r>
            <a:r>
              <a:rPr sz="4400" dirty="0" err="1"/>
              <a:t>embeddings</a:t>
            </a:r>
            <a:r>
              <a:rPr lang="en-US" sz="4400" dirty="0"/>
              <a:t> for studying language change!</a:t>
            </a:r>
            <a:endParaRPr sz="4400" dirty="0"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8756166" y="6465094"/>
            <a:ext cx="89298" cy="1393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35</a:t>
            </a:fld>
            <a:endParaRPr sz="2200"/>
          </a:p>
        </p:txBody>
      </p:sp>
      <p:sp>
        <p:nvSpPr>
          <p:cNvPr id="103" name="Shape 103"/>
          <p:cNvSpPr/>
          <p:nvPr/>
        </p:nvSpPr>
        <p:spPr>
          <a:xfrm>
            <a:off x="4504405" y="5363812"/>
            <a:ext cx="993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sz="2200"/>
              <a:t>￼</a:t>
            </a:r>
          </a:p>
        </p:txBody>
      </p:sp>
      <p:sp>
        <p:nvSpPr>
          <p:cNvPr id="104" name="Shape 104"/>
          <p:cNvSpPr/>
          <p:nvPr/>
        </p:nvSpPr>
        <p:spPr>
          <a:xfrm>
            <a:off x="4374759" y="5093777"/>
            <a:ext cx="179382" cy="28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sz="2200"/>
              <a:t>￼</a:t>
            </a:r>
          </a:p>
        </p:txBody>
      </p:sp>
      <p:sp>
        <p:nvSpPr>
          <p:cNvPr id="105" name="Shape 105"/>
          <p:cNvSpPr/>
          <p:nvPr/>
        </p:nvSpPr>
        <p:spPr>
          <a:xfrm>
            <a:off x="300682" y="4668159"/>
            <a:ext cx="8577183" cy="151473"/>
          </a:xfrm>
          <a:prstGeom prst="leftRightArrow">
            <a:avLst>
              <a:gd name="adj1" fmla="val 32000"/>
              <a:gd name="adj2" fmla="val 274132"/>
            </a:avLst>
          </a:prstGeom>
          <a:solid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200"/>
          </a:p>
        </p:txBody>
      </p:sp>
      <p:pic>
        <p:nvPicPr>
          <p:cNvPr id="106" name="boo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447" y="4813638"/>
            <a:ext cx="973337" cy="73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open-book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111855" y="4825985"/>
            <a:ext cx="1221633" cy="81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kindle-voyage-100441320-ori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1620" y="4813638"/>
            <a:ext cx="655229" cy="74941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634784" y="4374807"/>
            <a:ext cx="799000" cy="28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200" dirty="0"/>
              <a:t>1900</a:t>
            </a:r>
          </a:p>
        </p:txBody>
      </p:sp>
      <p:sp>
        <p:nvSpPr>
          <p:cNvPr id="110" name="Shape 110"/>
          <p:cNvSpPr/>
          <p:nvPr/>
        </p:nvSpPr>
        <p:spPr>
          <a:xfrm>
            <a:off x="4336924" y="4374808"/>
            <a:ext cx="712401" cy="21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200"/>
              <a:t>1950</a:t>
            </a:r>
          </a:p>
        </p:txBody>
      </p:sp>
      <p:sp>
        <p:nvSpPr>
          <p:cNvPr id="111" name="Shape 111"/>
          <p:cNvSpPr/>
          <p:nvPr/>
        </p:nvSpPr>
        <p:spPr>
          <a:xfrm>
            <a:off x="8039064" y="4374807"/>
            <a:ext cx="707707" cy="26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200" dirty="0"/>
              <a:t>2000</a:t>
            </a:r>
          </a:p>
        </p:txBody>
      </p:sp>
      <p:pic>
        <p:nvPicPr>
          <p:cNvPr id="112" name="pasted-image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27" y="3222650"/>
            <a:ext cx="1210212" cy="9741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3" name="pasted-image.t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24" y="3222650"/>
            <a:ext cx="1201578" cy="9741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4" name="Shape 114"/>
          <p:cNvSpPr/>
          <p:nvPr/>
        </p:nvSpPr>
        <p:spPr>
          <a:xfrm flipV="1">
            <a:off x="2816408" y="4222411"/>
            <a:ext cx="1" cy="4978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200"/>
          </a:p>
        </p:txBody>
      </p:sp>
      <p:sp>
        <p:nvSpPr>
          <p:cNvPr id="115" name="Shape 115"/>
          <p:cNvSpPr/>
          <p:nvPr/>
        </p:nvSpPr>
        <p:spPr>
          <a:xfrm flipV="1">
            <a:off x="7496813" y="4222456"/>
            <a:ext cx="1" cy="4978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200"/>
          </a:p>
        </p:txBody>
      </p:sp>
      <p:grpSp>
        <p:nvGrpSpPr>
          <p:cNvPr id="122" name="Group 122"/>
          <p:cNvGrpSpPr/>
          <p:nvPr/>
        </p:nvGrpSpPr>
        <p:grpSpPr>
          <a:xfrm>
            <a:off x="2251275" y="2790980"/>
            <a:ext cx="4633786" cy="1535943"/>
            <a:chOff x="0" y="-1"/>
            <a:chExt cx="6590271" cy="2184451"/>
          </a:xfrm>
        </p:grpSpPr>
        <p:sp>
          <p:nvSpPr>
            <p:cNvPr id="137" name="Shape 137"/>
            <p:cNvSpPr/>
            <p:nvPr/>
          </p:nvSpPr>
          <p:spPr>
            <a:xfrm>
              <a:off x="0" y="-1"/>
              <a:ext cx="3562040" cy="65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68" extrusionOk="0">
                  <a:moveTo>
                    <a:pt x="0" y="12338"/>
                  </a:moveTo>
                  <a:cubicBezTo>
                    <a:pt x="7402" y="-5332"/>
                    <a:pt x="14602" y="-4022"/>
                    <a:pt x="21600" y="1626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 lvl="0"/>
              <a:endParaRPr sz="22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3669834" y="1130289"/>
              <a:ext cx="2920437" cy="105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16361" extrusionOk="0">
                  <a:moveTo>
                    <a:pt x="21" y="5852"/>
                  </a:moveTo>
                  <a:cubicBezTo>
                    <a:pt x="-434" y="21600"/>
                    <a:pt x="6614" y="19649"/>
                    <a:pt x="21166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 sz="2200"/>
            </a:p>
          </p:txBody>
        </p:sp>
        <p:pic>
          <p:nvPicPr>
            <p:cNvPr id="119" name="pasted-image.ti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3574718" y="146806"/>
              <a:ext cx="173758" cy="138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asted-image.ti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6200000">
              <a:off x="3566826" y="614524"/>
              <a:ext cx="189542" cy="138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" name="Shape 121"/>
            <p:cNvSpPr/>
            <p:nvPr/>
          </p:nvSpPr>
          <p:spPr>
            <a:xfrm>
              <a:off x="3466486" y="831516"/>
              <a:ext cx="512961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7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/>
                <a:t>vs.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347561" y="1934102"/>
            <a:ext cx="7836830" cy="1232455"/>
            <a:chOff x="-73281" y="-37549"/>
            <a:chExt cx="11145712" cy="1752824"/>
          </a:xfrm>
        </p:grpSpPr>
        <p:grpSp>
          <p:nvGrpSpPr>
            <p:cNvPr id="125" name="Group 125"/>
            <p:cNvGrpSpPr/>
            <p:nvPr/>
          </p:nvGrpSpPr>
          <p:grpSpPr>
            <a:xfrm>
              <a:off x="-73281" y="125914"/>
              <a:ext cx="3976016" cy="1589361"/>
              <a:chOff x="-73280" y="-37549"/>
              <a:chExt cx="3976015" cy="1589359"/>
            </a:xfrm>
          </p:grpSpPr>
          <p:sp>
            <p:nvSpPr>
              <p:cNvPr id="123" name="Shape 123"/>
              <p:cNvSpPr/>
              <p:nvPr/>
            </p:nvSpPr>
            <p:spPr>
              <a:xfrm>
                <a:off x="1241412" y="488300"/>
                <a:ext cx="376818" cy="106351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2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-73280" y="-37549"/>
                <a:ext cx="3976015" cy="481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</a:lstStyle>
              <a:p>
                <a:pPr lvl="0">
                  <a:defRPr sz="1800"/>
                </a:pPr>
                <a:r>
                  <a:rPr sz="2200" dirty="0"/>
                  <a:t>Word vectors for 1920</a:t>
                </a:r>
              </a:p>
            </p:txBody>
          </p:sp>
        </p:grpSp>
        <p:sp>
          <p:nvSpPr>
            <p:cNvPr id="126" name="Shape 126"/>
            <p:cNvSpPr/>
            <p:nvPr/>
          </p:nvSpPr>
          <p:spPr>
            <a:xfrm flipH="1">
              <a:off x="8574013" y="473969"/>
              <a:ext cx="212815" cy="10647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7677769" y="-37549"/>
              <a:ext cx="3394662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 dirty="0"/>
                <a:t>Word vectors 1990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2204792" y="3143518"/>
            <a:ext cx="4822878" cy="1132227"/>
            <a:chOff x="0" y="0"/>
            <a:chExt cx="6859202" cy="1610277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179635" cy="1610278"/>
            </a:xfrm>
            <a:prstGeom prst="rect">
              <a:avLst/>
            </a:prstGeom>
            <a:noFill/>
            <a:ln w="12700" cap="flat">
              <a:solidFill>
                <a:srgbClr val="C82506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6679567" y="0"/>
              <a:ext cx="179636" cy="1610278"/>
            </a:xfrm>
            <a:prstGeom prst="rect">
              <a:avLst/>
            </a:prstGeom>
            <a:noFill/>
            <a:ln w="12700" cap="flat">
              <a:solidFill>
                <a:srgbClr val="C82506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266134" y="2222561"/>
            <a:ext cx="7728023" cy="1361286"/>
            <a:chOff x="-1" y="-37549"/>
            <a:chExt cx="10990964" cy="1936050"/>
          </a:xfrm>
        </p:grpSpPr>
        <p:sp>
          <p:nvSpPr>
            <p:cNvPr id="132" name="Shape 132"/>
            <p:cNvSpPr/>
            <p:nvPr/>
          </p:nvSpPr>
          <p:spPr>
            <a:xfrm>
              <a:off x="1408671" y="1195865"/>
              <a:ext cx="1210309" cy="7026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-1" y="670016"/>
              <a:ext cx="4265555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 dirty="0"/>
                <a:t>“dog” 1920 word vector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8134080" y="488301"/>
              <a:ext cx="1210159" cy="7785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6725408" y="-37549"/>
              <a:ext cx="4265555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/>
                <a:t>“dog” 1990 word vector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48418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8" grpId="0" animBg="1" advAuto="0"/>
      <p:bldP spid="128" grpId="1" animBg="1" advAuto="0"/>
      <p:bldP spid="131" grpId="0" animBg="1" advAuto="0"/>
      <p:bldP spid="136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36" y="890102"/>
            <a:ext cx="8066207" cy="612807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370" y="188860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Project 300 dimensions down into 2</a:t>
            </a:r>
          </a:p>
        </p:txBody>
      </p:sp>
      <p:sp>
        <p:nvSpPr>
          <p:cNvPr id="6" name="Shape 168"/>
          <p:cNvSpPr/>
          <p:nvPr/>
        </p:nvSpPr>
        <p:spPr>
          <a:xfrm>
            <a:off x="959370" y="6382542"/>
            <a:ext cx="4700710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lang="en-US" sz="1800" dirty="0"/>
              <a:t>~30 million books, 1850-1990, Google Books data</a:t>
            </a:r>
          </a:p>
        </p:txBody>
      </p:sp>
      <p:pic>
        <p:nvPicPr>
          <p:cNvPr id="7" name="wordpaths-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1" y="3049747"/>
            <a:ext cx="8839200" cy="29487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9437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D5A4-05BD-2A44-A2BB-10E89FA5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Embeddings and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40453-6BC0-D64A-888D-B5495ADF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48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Embeddings</a:t>
            </a:r>
            <a:r>
              <a:rPr lang="en-US" dirty="0"/>
              <a:t> reflect cultural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59" y="2590800"/>
            <a:ext cx="8321041" cy="3810000"/>
          </a:xfrm>
        </p:spPr>
        <p:txBody>
          <a:bodyPr>
            <a:normAutofit/>
          </a:bodyPr>
          <a:lstStyle/>
          <a:p>
            <a:r>
              <a:rPr lang="en-US" sz="3200" dirty="0"/>
              <a:t>Ask </a:t>
            </a:r>
            <a:r>
              <a:rPr lang="en-US" sz="2800" dirty="0"/>
              <a:t>“Paris : France :: Tokyo : x” </a:t>
            </a:r>
          </a:p>
          <a:p>
            <a:pPr lvl="1"/>
            <a:r>
              <a:rPr lang="en-US" sz="2800" dirty="0"/>
              <a:t>x = Japan</a:t>
            </a:r>
          </a:p>
          <a:p>
            <a:r>
              <a:rPr lang="en-US" sz="3200" dirty="0"/>
              <a:t>Ask </a:t>
            </a:r>
            <a:r>
              <a:rPr lang="en-US" sz="2800" dirty="0"/>
              <a:t>“father : doctor :: mother : x” </a:t>
            </a:r>
          </a:p>
          <a:p>
            <a:pPr lvl="1"/>
            <a:r>
              <a:rPr lang="en-US" sz="2800" dirty="0"/>
              <a:t>x = nurse</a:t>
            </a:r>
          </a:p>
          <a:p>
            <a:r>
              <a:rPr lang="en-US" sz="3200" dirty="0"/>
              <a:t>Ask “man : computer programmer :: woman : x” </a:t>
            </a:r>
          </a:p>
          <a:p>
            <a:pPr lvl="1"/>
            <a:r>
              <a:rPr lang="en-US" sz="2800" dirty="0"/>
              <a:t>x = homemaker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990600"/>
            <a:ext cx="692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Bolukbasi</a:t>
            </a:r>
            <a:r>
              <a:rPr lang="en-US" dirty="0"/>
              <a:t>, </a:t>
            </a:r>
            <a:r>
              <a:rPr lang="en-US" dirty="0" err="1"/>
              <a:t>Tolga</a:t>
            </a:r>
            <a:r>
              <a:rPr lang="en-US" dirty="0"/>
              <a:t>, Kai-Wei Chang, James Y. Zou, </a:t>
            </a:r>
            <a:r>
              <a:rPr lang="en-US" dirty="0" err="1"/>
              <a:t>Venkatesh</a:t>
            </a:r>
            <a:r>
              <a:rPr lang="en-US" dirty="0"/>
              <a:t> </a:t>
            </a:r>
            <a:r>
              <a:rPr lang="en-US" dirty="0" err="1"/>
              <a:t>Saligrama</a:t>
            </a:r>
            <a:r>
              <a:rPr lang="en-US" dirty="0"/>
              <a:t>, and Adam T. </a:t>
            </a:r>
            <a:r>
              <a:rPr lang="en-US" dirty="0" err="1"/>
              <a:t>Kalai</a:t>
            </a:r>
            <a:r>
              <a:rPr lang="en-US" dirty="0"/>
              <a:t>. "Man is to computer programmer as woman is to homemaker? </a:t>
            </a:r>
            <a:r>
              <a:rPr lang="en-US" dirty="0" err="1"/>
              <a:t>debiasing</a:t>
            </a:r>
            <a:r>
              <a:rPr lang="en-US" dirty="0"/>
              <a:t> word </a:t>
            </a:r>
            <a:r>
              <a:rPr lang="en-US" dirty="0" err="1"/>
              <a:t>embeddings</a:t>
            </a:r>
            <a:r>
              <a:rPr lang="en-US" dirty="0"/>
              <a:t>." In </a:t>
            </a:r>
            <a:r>
              <a:rPr lang="en-US" i="1" dirty="0"/>
              <a:t>Advances in Neural Information Processing Systems</a:t>
            </a:r>
            <a:r>
              <a:rPr lang="en-US" dirty="0"/>
              <a:t>, pp. 4349-4357. 2016.</a:t>
            </a:r>
          </a:p>
        </p:txBody>
      </p:sp>
    </p:spTree>
    <p:extLst>
      <p:ext uri="{BB962C8B-B14F-4D97-AF65-F5344CB8AC3E}">
        <p14:creationId xmlns:p14="http://schemas.microsoft.com/office/powerpoint/2010/main" val="11856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Embeddings</a:t>
            </a:r>
            <a:r>
              <a:rPr lang="en-US" dirty="0"/>
              <a:t> reflect cultural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7526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Implicit Association test (Greenwald et al 1998): How associated are </a:t>
            </a:r>
          </a:p>
          <a:p>
            <a:pPr lvl="1"/>
            <a:r>
              <a:rPr lang="en-US" dirty="0"/>
              <a:t>concepts (</a:t>
            </a:r>
            <a:r>
              <a:rPr lang="en-US" i="1" dirty="0"/>
              <a:t>flowers</a:t>
            </a:r>
            <a:r>
              <a:rPr lang="en-US" dirty="0"/>
              <a:t>, </a:t>
            </a:r>
            <a:r>
              <a:rPr lang="en-US" i="1" dirty="0"/>
              <a:t>insects</a:t>
            </a:r>
            <a:r>
              <a:rPr lang="en-US" dirty="0"/>
              <a:t>) &amp;  attributes (</a:t>
            </a:r>
            <a:r>
              <a:rPr lang="en-US" i="1" dirty="0"/>
              <a:t>pleasantness</a:t>
            </a:r>
            <a:r>
              <a:rPr lang="en-US" dirty="0"/>
              <a:t>, </a:t>
            </a:r>
            <a:r>
              <a:rPr lang="en-US" i="1" dirty="0"/>
              <a:t>unpleasantness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Studied by measuring timing latencies for categorization.</a:t>
            </a:r>
          </a:p>
          <a:p>
            <a:r>
              <a:rPr lang="en-US" dirty="0"/>
              <a:t>Psychological findings on US participants:</a:t>
            </a:r>
          </a:p>
          <a:p>
            <a:pPr lvl="1"/>
            <a:r>
              <a:rPr lang="en-US" dirty="0"/>
              <a:t>African-American names are associated with unpleasant words (more than European-American names)</a:t>
            </a:r>
          </a:p>
          <a:p>
            <a:pPr lvl="1"/>
            <a:r>
              <a:rPr lang="en-US" dirty="0"/>
              <a:t>Male names associated more with math, female names with arts</a:t>
            </a:r>
          </a:p>
          <a:p>
            <a:pPr lvl="1"/>
            <a:r>
              <a:rPr lang="en-US" dirty="0"/>
              <a:t>Old people's names with unpleasant words, young people with pleasant words.</a:t>
            </a:r>
          </a:p>
          <a:p>
            <a:r>
              <a:rPr lang="en-US" sz="2800" dirty="0" err="1"/>
              <a:t>Caliskan</a:t>
            </a:r>
            <a:r>
              <a:rPr lang="en-US" sz="2800" dirty="0"/>
              <a:t> et al. replication with embeddings:</a:t>
            </a:r>
          </a:p>
          <a:p>
            <a:pPr lvl="1"/>
            <a:r>
              <a:rPr lang="en-US" sz="2400" dirty="0"/>
              <a:t>African-American names (</a:t>
            </a:r>
            <a:r>
              <a:rPr lang="en-US" sz="2400" i="1" dirty="0"/>
              <a:t>Leroy, Shaniqua</a:t>
            </a:r>
            <a:r>
              <a:rPr lang="en-US" sz="2400" dirty="0"/>
              <a:t>) had a higher </a:t>
            </a:r>
            <a:r>
              <a:rPr lang="en-US" sz="2400" dirty="0" err="1"/>
              <a:t>GloVe</a:t>
            </a:r>
            <a:r>
              <a:rPr lang="en-US" sz="2400" dirty="0"/>
              <a:t> cosine with unpleasant words  (</a:t>
            </a:r>
            <a:r>
              <a:rPr lang="en-US" sz="2400" i="1" dirty="0"/>
              <a:t>abuse, stink, ugly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European American names (</a:t>
            </a:r>
            <a:r>
              <a:rPr lang="en-US" sz="2400" i="1" dirty="0"/>
              <a:t>Brad, Greg, Courtney</a:t>
            </a:r>
            <a:r>
              <a:rPr lang="en-US" sz="2400" dirty="0"/>
              <a:t>) had a higher cosine with pleasant words (</a:t>
            </a:r>
            <a:r>
              <a:rPr lang="en-US" sz="2400" i="1" dirty="0"/>
              <a:t>love, peace, miracle</a:t>
            </a:r>
            <a:r>
              <a:rPr lang="en-US" sz="2400" dirty="0"/>
              <a:t>)</a:t>
            </a:r>
          </a:p>
          <a:p>
            <a:r>
              <a:rPr lang="en-US" sz="2600" dirty="0"/>
              <a:t>Embeddings reflect and replicate all sorts of pernicious biases.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67770"/>
            <a:ext cx="74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Caliskan</a:t>
            </a:r>
            <a:r>
              <a:rPr lang="en-US" sz="1400" dirty="0"/>
              <a:t>, Aylin, Joanna J. </a:t>
            </a:r>
            <a:r>
              <a:rPr lang="en-US" sz="1400" dirty="0" err="1"/>
              <a:t>Bruson</a:t>
            </a:r>
            <a:r>
              <a:rPr lang="en-US" sz="1400" dirty="0"/>
              <a:t> and Arvind Narayanan. 2017. Semantics derived automatically from language corpora contain human-like biases. Science 356:6334, 183-186.</a:t>
            </a:r>
          </a:p>
        </p:txBody>
      </p:sp>
    </p:spTree>
    <p:extLst>
      <p:ext uri="{BB962C8B-B14F-4D97-AF65-F5344CB8AC3E}">
        <p14:creationId xmlns:p14="http://schemas.microsoft.com/office/powerpoint/2010/main" val="405751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7467600" cy="742950"/>
          </a:xfrm>
        </p:spPr>
        <p:txBody>
          <a:bodyPr/>
          <a:lstStyle/>
          <a:p>
            <a:r>
              <a:rPr lang="en-US"/>
              <a:t>Sparse versus dense </a:t>
            </a:r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Why dense vectors?</a:t>
            </a:r>
          </a:p>
          <a:p>
            <a:pPr lvl="1"/>
            <a:r>
              <a:rPr lang="en-US" sz="2800" dirty="0"/>
              <a:t>Short vectors may be easier to use as </a:t>
            </a:r>
            <a:r>
              <a:rPr lang="en-US" sz="2800" b="1" dirty="0"/>
              <a:t>features</a:t>
            </a:r>
            <a:r>
              <a:rPr lang="en-US" sz="2800" dirty="0"/>
              <a:t> in machine learning (less weights to tune)</a:t>
            </a:r>
          </a:p>
          <a:p>
            <a:pPr lvl="1"/>
            <a:r>
              <a:rPr lang="en-US" sz="2800" dirty="0"/>
              <a:t>Dense vectors may </a:t>
            </a:r>
            <a:r>
              <a:rPr lang="en-US" sz="2800" b="1" dirty="0"/>
              <a:t>generalize</a:t>
            </a:r>
            <a:r>
              <a:rPr lang="en-US" sz="2800" dirty="0"/>
              <a:t> better than storing explicit counts</a:t>
            </a:r>
          </a:p>
          <a:p>
            <a:pPr lvl="1"/>
            <a:r>
              <a:rPr lang="en-US" sz="2800" dirty="0"/>
              <a:t>They may do better at capturing synonymy:</a:t>
            </a:r>
          </a:p>
          <a:p>
            <a:pPr lvl="2"/>
            <a:r>
              <a:rPr lang="en-US" sz="2400" i="1" dirty="0"/>
              <a:t>car</a:t>
            </a:r>
            <a:r>
              <a:rPr lang="en-US" sz="2400" dirty="0"/>
              <a:t> and </a:t>
            </a:r>
            <a:r>
              <a:rPr lang="en-US" sz="2400" i="1" dirty="0"/>
              <a:t>automobile</a:t>
            </a:r>
            <a:r>
              <a:rPr lang="en-US" sz="2400" dirty="0"/>
              <a:t> are synonyms; but are distinct dimensions</a:t>
            </a:r>
          </a:p>
          <a:p>
            <a:pPr lvl="3"/>
            <a:r>
              <a:rPr lang="en-US" sz="2400" dirty="0"/>
              <a:t>a word with </a:t>
            </a:r>
            <a:r>
              <a:rPr lang="en-US" sz="2400" i="1" dirty="0"/>
              <a:t>car</a:t>
            </a:r>
            <a:r>
              <a:rPr lang="en-US" sz="2400" dirty="0"/>
              <a:t> as a neighbor and a word with </a:t>
            </a:r>
            <a:r>
              <a:rPr lang="en-US" sz="2400" i="1" dirty="0"/>
              <a:t>automobile</a:t>
            </a:r>
            <a:r>
              <a:rPr lang="en-US" sz="2400" dirty="0"/>
              <a:t> as a neighbor should be similar, but aren't</a:t>
            </a:r>
          </a:p>
          <a:p>
            <a:pPr lvl="1"/>
            <a:r>
              <a:rPr lang="en-US" sz="2800" b="1" dirty="0"/>
              <a:t>In practice, they work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34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F679-433C-9748-85CA-19F6D9F4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E126-25B8-C745-AE37-7C30EFF5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Debiasing algorithms for embeddings</a:t>
            </a:r>
          </a:p>
          <a:p>
            <a:pPr lvl="1"/>
            <a:r>
              <a:rPr lang="en-US" sz="2400" dirty="0" err="1"/>
              <a:t>Bolukbasi</a:t>
            </a:r>
            <a:r>
              <a:rPr lang="en-US" sz="2400" dirty="0"/>
              <a:t>, </a:t>
            </a:r>
            <a:r>
              <a:rPr lang="en-US" sz="2400" dirty="0" err="1"/>
              <a:t>Tolga</a:t>
            </a:r>
            <a:r>
              <a:rPr lang="en-US" sz="2400" dirty="0"/>
              <a:t>, Chang, Kai-Wei, Zou, James Y., </a:t>
            </a:r>
            <a:r>
              <a:rPr lang="en-US" sz="2400" dirty="0" err="1"/>
              <a:t>Saligrama</a:t>
            </a:r>
            <a:r>
              <a:rPr lang="en-US" sz="2400" dirty="0"/>
              <a:t>, Venkatesh, and </a:t>
            </a:r>
            <a:r>
              <a:rPr lang="en-US" sz="2400" dirty="0" err="1"/>
              <a:t>Kalai</a:t>
            </a:r>
            <a:r>
              <a:rPr lang="en-US" sz="2400" dirty="0"/>
              <a:t>, Adam T. (2016). Man is to computer programmer as woman is to homemaker? debiasing word embeddings. In </a:t>
            </a:r>
            <a:r>
              <a:rPr lang="en-US" sz="2400" i="1" dirty="0"/>
              <a:t>Advances in Neural Infor- </a:t>
            </a:r>
            <a:r>
              <a:rPr lang="en-US" sz="2400" i="1" dirty="0" err="1"/>
              <a:t>mation</a:t>
            </a:r>
            <a:r>
              <a:rPr lang="en-US" sz="2400" i="1" dirty="0"/>
              <a:t> Processing Systems</a:t>
            </a:r>
            <a:r>
              <a:rPr lang="en-US" sz="2400" dirty="0"/>
              <a:t>, pp. 4349–4357. </a:t>
            </a:r>
          </a:p>
          <a:p>
            <a:r>
              <a:rPr lang="en-US" sz="2800" dirty="0"/>
              <a:t>Use embeddings as a historical tool to study bias</a:t>
            </a:r>
          </a:p>
        </p:txBody>
      </p:sp>
    </p:spTree>
    <p:extLst>
      <p:ext uri="{BB962C8B-B14F-4D97-AF65-F5344CB8AC3E}">
        <p14:creationId xmlns:p14="http://schemas.microsoft.com/office/powerpoint/2010/main" val="2033324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6605"/>
            <a:ext cx="8549639" cy="627795"/>
          </a:xfrm>
        </p:spPr>
        <p:txBody>
          <a:bodyPr>
            <a:normAutofit fontScale="90000"/>
          </a:bodyPr>
          <a:lstStyle/>
          <a:p>
            <a:r>
              <a:rPr lang="en-US" dirty="0"/>
              <a:t>Embeddings as a window onto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752600"/>
            <a:ext cx="8686800" cy="4648200"/>
          </a:xfrm>
        </p:spPr>
        <p:txBody>
          <a:bodyPr>
            <a:normAutofit/>
          </a:bodyPr>
          <a:lstStyle/>
          <a:p>
            <a:r>
              <a:rPr lang="en-US" sz="3200" dirty="0"/>
              <a:t>The cosine similarity of embeddings for decade X for occupations (like teacher) to male vs female names</a:t>
            </a:r>
          </a:p>
          <a:p>
            <a:pPr lvl="1"/>
            <a:r>
              <a:rPr lang="en-US" sz="2800" dirty="0"/>
              <a:t>Is correlated with the actual percentage of women teachers in decade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67770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22960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183880" cy="932595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 of biased framings of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14600"/>
            <a:ext cx="7543801" cy="4697941"/>
          </a:xfrm>
        </p:spPr>
        <p:txBody>
          <a:bodyPr/>
          <a:lstStyle/>
          <a:p>
            <a:r>
              <a:rPr lang="en-US" sz="3200" dirty="0" err="1"/>
              <a:t>Embeddings</a:t>
            </a:r>
            <a:r>
              <a:rPr lang="en-US" sz="3200" dirty="0"/>
              <a:t> for competence adjectives are biased toward men</a:t>
            </a:r>
          </a:p>
          <a:p>
            <a:pPr lvl="1"/>
            <a:r>
              <a:rPr lang="en-US" sz="3000" i="1" dirty="0"/>
              <a:t>Smart, wise, brilliant, intelligent, resourceful, thoughtful, logical, etc.</a:t>
            </a:r>
          </a:p>
          <a:p>
            <a:r>
              <a:rPr lang="en-US" sz="3200" dirty="0"/>
              <a:t>This bias is slowly decreasing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8424D-76FB-844E-AD46-DC8C6DD6949F}"/>
              </a:ext>
            </a:extLst>
          </p:cNvPr>
          <p:cNvSpPr txBox="1"/>
          <p:nvPr/>
        </p:nvSpPr>
        <p:spPr>
          <a:xfrm>
            <a:off x="1524000" y="1219200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93897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5" y="286604"/>
            <a:ext cx="7992428" cy="1450757"/>
          </a:xfrm>
        </p:spPr>
        <p:txBody>
          <a:bodyPr/>
          <a:lstStyle/>
          <a:p>
            <a:r>
              <a:rPr lang="en-US" dirty="0" err="1"/>
              <a:t>Embeddings</a:t>
            </a:r>
            <a:r>
              <a:rPr lang="en-US" dirty="0"/>
              <a:t> reflect ethnic stereotypes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17234"/>
            <a:ext cx="7543801" cy="4023360"/>
          </a:xfrm>
        </p:spPr>
        <p:txBody>
          <a:bodyPr>
            <a:normAutofit/>
          </a:bodyPr>
          <a:lstStyle/>
          <a:p>
            <a:pPr marL="298450" indent="-228600">
              <a:buFont typeface="Arial" charset="0"/>
              <a:buChar char="•"/>
            </a:pPr>
            <a:r>
              <a:rPr lang="en-US" sz="3200" dirty="0"/>
              <a:t>Princeton trilogy experiments</a:t>
            </a:r>
          </a:p>
          <a:p>
            <a:pPr marL="298450" indent="-228600">
              <a:buFont typeface="Arial" charset="0"/>
              <a:buChar char="•"/>
            </a:pPr>
            <a:r>
              <a:rPr lang="en-US" sz="3200" dirty="0"/>
              <a:t>Attitudes toward ethnic groups (1933, 1951, 1969) scores for adjectives</a:t>
            </a:r>
          </a:p>
          <a:p>
            <a:pPr marL="481330" lvl="2" indent="-228600">
              <a:buFont typeface="Arial" charset="0"/>
              <a:buChar char="•"/>
            </a:pPr>
            <a:r>
              <a:rPr lang="en-US" sz="3000" i="1" dirty="0"/>
              <a:t>industrious, superstitious, nationalistic</a:t>
            </a:r>
            <a:r>
              <a:rPr lang="en-US" sz="3000" dirty="0"/>
              <a:t>, </a:t>
            </a:r>
            <a:r>
              <a:rPr lang="en-US" sz="3000" dirty="0" err="1"/>
              <a:t>etc</a:t>
            </a:r>
            <a:endParaRPr lang="en-US" sz="3000" dirty="0"/>
          </a:p>
          <a:p>
            <a:pPr marL="298450" indent="-228600">
              <a:buFont typeface="Arial" charset="0"/>
              <a:buChar char="•"/>
            </a:pPr>
            <a:r>
              <a:rPr lang="en-US" sz="3200" dirty="0"/>
              <a:t>Cosine of Chinese name embeddings with those adjective embeddings correlates with human ratings.</a:t>
            </a:r>
          </a:p>
          <a:p>
            <a:endParaRPr lang="is-I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06755-AB9F-7F4C-BFEA-7E1A273530B3}"/>
              </a:ext>
            </a:extLst>
          </p:cNvPr>
          <p:cNvSpPr txBox="1"/>
          <p:nvPr/>
        </p:nvSpPr>
        <p:spPr>
          <a:xfrm>
            <a:off x="1524000" y="1740493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8058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linguistic framing 1910-1990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1" y="3198812"/>
            <a:ext cx="6082490" cy="3659187"/>
          </a:xfrm>
        </p:spPr>
      </p:pic>
      <p:sp>
        <p:nvSpPr>
          <p:cNvPr id="3" name="TextBox 2"/>
          <p:cNvSpPr txBox="1"/>
          <p:nvPr/>
        </p:nvSpPr>
        <p:spPr>
          <a:xfrm>
            <a:off x="501491" y="2256961"/>
            <a:ext cx="864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in association of Chinese names with adjectives framed as "othering" (</a:t>
            </a:r>
            <a:r>
              <a:rPr lang="en-US" sz="2800" i="1" dirty="0"/>
              <a:t>barbaric</a:t>
            </a:r>
            <a:r>
              <a:rPr lang="en-US" sz="2800" dirty="0"/>
              <a:t>, </a:t>
            </a:r>
            <a:r>
              <a:rPr lang="en-US" sz="2800" i="1" dirty="0"/>
              <a:t>monstrous</a:t>
            </a:r>
            <a:r>
              <a:rPr lang="en-US" sz="2800" dirty="0"/>
              <a:t>, </a:t>
            </a:r>
            <a:r>
              <a:rPr lang="en-US" sz="2800" i="1" dirty="0"/>
              <a:t>bizarre</a:t>
            </a:r>
            <a:r>
              <a:rPr lang="en-US" sz="28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9C93A-61D1-3942-998B-777BEB9C29E2}"/>
              </a:ext>
            </a:extLst>
          </p:cNvPr>
          <p:cNvSpPr txBox="1"/>
          <p:nvPr/>
        </p:nvSpPr>
        <p:spPr>
          <a:xfrm>
            <a:off x="1524000" y="1740493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47445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86604"/>
            <a:ext cx="8601074" cy="1450757"/>
          </a:xfrm>
        </p:spPr>
        <p:txBody>
          <a:bodyPr>
            <a:normAutofit/>
          </a:bodyPr>
          <a:lstStyle/>
          <a:p>
            <a:r>
              <a:rPr lang="en-US" dirty="0"/>
              <a:t>Changes in framing:</a:t>
            </a:r>
            <a:br>
              <a:rPr lang="en-US" dirty="0"/>
            </a:br>
            <a:r>
              <a:rPr lang="en-US" dirty="0"/>
              <a:t>adjectives associated with Chinese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" y="2286000"/>
            <a:ext cx="8213467" cy="40576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D244A3-909B-D642-9B6F-F7F5021BD292}"/>
              </a:ext>
            </a:extLst>
          </p:cNvPr>
          <p:cNvSpPr txBox="1"/>
          <p:nvPr/>
        </p:nvSpPr>
        <p:spPr>
          <a:xfrm>
            <a:off x="1524000" y="1740493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85794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86604"/>
            <a:ext cx="8601074" cy="1450757"/>
          </a:xfrm>
        </p:spPr>
        <p:txBody>
          <a:bodyPr>
            <a:normAutofit/>
          </a:bodyPr>
          <a:lstStyle/>
          <a:p>
            <a:r>
              <a:rPr lang="en-US" dirty="0"/>
              <a:t>Changes in framing:</a:t>
            </a:r>
            <a:br>
              <a:rPr lang="en-US" dirty="0"/>
            </a:br>
            <a:r>
              <a:rPr lang="en-US" dirty="0"/>
              <a:t>adjectives associated with Chinese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" y="2286000"/>
            <a:ext cx="8213467" cy="40576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D244A3-909B-D642-9B6F-F7F5021BD292}"/>
              </a:ext>
            </a:extLst>
          </p:cNvPr>
          <p:cNvSpPr txBox="1"/>
          <p:nvPr/>
        </p:nvSpPr>
        <p:spPr>
          <a:xfrm>
            <a:off x="1524000" y="1740493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59628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24000"/>
            <a:ext cx="8016241" cy="52578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Concepts</a:t>
            </a:r>
            <a:r>
              <a:rPr lang="en-US" sz="2800" dirty="0"/>
              <a:t> or word senses</a:t>
            </a:r>
          </a:p>
          <a:p>
            <a:pPr lvl="1"/>
            <a:r>
              <a:rPr lang="en-US" sz="2400" dirty="0"/>
              <a:t>Have a complex many-to-many association with </a:t>
            </a:r>
            <a:r>
              <a:rPr lang="en-US" sz="2400" b="1" dirty="0"/>
              <a:t>words</a:t>
            </a:r>
            <a:r>
              <a:rPr lang="en-US" sz="2400" dirty="0"/>
              <a:t> (homonymy, multiple senses)</a:t>
            </a:r>
          </a:p>
          <a:p>
            <a:pPr lvl="1"/>
            <a:r>
              <a:rPr lang="en-US" sz="2400" dirty="0"/>
              <a:t>Have relations with each other</a:t>
            </a:r>
          </a:p>
          <a:p>
            <a:pPr lvl="2"/>
            <a:r>
              <a:rPr lang="en-US" sz="2000" dirty="0"/>
              <a:t>Synonymy, </a:t>
            </a:r>
            <a:r>
              <a:rPr lang="en-US" sz="2000" dirty="0" err="1"/>
              <a:t>Antonymy</a:t>
            </a:r>
            <a:r>
              <a:rPr lang="en-US" sz="2000" dirty="0"/>
              <a:t>, Superordinate</a:t>
            </a:r>
          </a:p>
          <a:p>
            <a:pPr lvl="1"/>
            <a:r>
              <a:rPr lang="en-US" sz="2400" dirty="0"/>
              <a:t>But are hard to define formally (necessary &amp; sufficient conditions)</a:t>
            </a:r>
          </a:p>
          <a:p>
            <a:r>
              <a:rPr lang="en-US" sz="2600" b="1" dirty="0" err="1"/>
              <a:t>Embeddings</a:t>
            </a:r>
            <a:r>
              <a:rPr lang="en-US" sz="2600" dirty="0"/>
              <a:t> = vector models of meaning</a:t>
            </a:r>
          </a:p>
          <a:p>
            <a:pPr lvl="1"/>
            <a:r>
              <a:rPr lang="en-US" sz="2400" dirty="0"/>
              <a:t>More fine-grained than just a string or index</a:t>
            </a:r>
          </a:p>
          <a:p>
            <a:pPr lvl="1"/>
            <a:r>
              <a:rPr lang="en-US" sz="2400" dirty="0"/>
              <a:t>Especially good at modeling similarity/analogy</a:t>
            </a:r>
          </a:p>
          <a:p>
            <a:pPr lvl="2"/>
            <a:r>
              <a:rPr lang="en-US" sz="2000" dirty="0"/>
              <a:t>Just download them and use cosines!!</a:t>
            </a:r>
          </a:p>
          <a:p>
            <a:pPr lvl="1"/>
            <a:r>
              <a:rPr lang="en-US" sz="2400" dirty="0"/>
              <a:t>Can use sparse models (</a:t>
            </a:r>
            <a:r>
              <a:rPr lang="en-US" sz="2400" dirty="0" err="1"/>
              <a:t>tf-idf</a:t>
            </a:r>
            <a:r>
              <a:rPr lang="en-US" sz="2400" dirty="0"/>
              <a:t>) or dense models (word2vec, </a:t>
            </a:r>
            <a:r>
              <a:rPr lang="en-US" sz="2400" dirty="0" err="1"/>
              <a:t>GLoVE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Useful in practice but know they encode cultural stereotypes</a:t>
            </a:r>
          </a:p>
        </p:txBody>
      </p:sp>
    </p:spTree>
    <p:extLst>
      <p:ext uri="{BB962C8B-B14F-4D97-AF65-F5344CB8AC3E}">
        <p14:creationId xmlns:p14="http://schemas.microsoft.com/office/powerpoint/2010/main" val="192579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>
            <a:normAutofit fontScale="90000"/>
          </a:bodyPr>
          <a:lstStyle/>
          <a:p>
            <a:r>
              <a:rPr lang="en-US" dirty="0"/>
              <a:t>Dense embeddings you can download!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41" y="2075596"/>
            <a:ext cx="8092441" cy="381169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200" b="1" dirty="0"/>
              <a:t>Word2vec</a:t>
            </a:r>
            <a:r>
              <a:rPr lang="en-US" sz="3200" dirty="0"/>
              <a:t> (</a:t>
            </a:r>
            <a:r>
              <a:rPr lang="en-US" sz="3200" dirty="0" err="1"/>
              <a:t>Mikolov</a:t>
            </a:r>
            <a:r>
              <a:rPr lang="en-US" sz="3200" dirty="0"/>
              <a:t> et al.)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hlinkClick r:id="rId2"/>
              </a:rPr>
              <a:t>https://code.google.com/archive/p/word2vec/</a:t>
            </a:r>
            <a:endParaRPr lang="en-US" sz="3200" dirty="0"/>
          </a:p>
          <a:p>
            <a:r>
              <a:rPr lang="en-US" sz="3200" b="1" dirty="0" err="1"/>
              <a:t>Fasttext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http://www.fasttext.cc/</a:t>
            </a:r>
            <a:endParaRPr lang="en-US" sz="3200" dirty="0"/>
          </a:p>
          <a:p>
            <a:endParaRPr lang="en-US" sz="800" dirty="0"/>
          </a:p>
          <a:p>
            <a:pPr>
              <a:lnSpc>
                <a:spcPct val="60000"/>
              </a:lnSpc>
            </a:pPr>
            <a:r>
              <a:rPr lang="en-US" sz="3200" b="1" dirty="0"/>
              <a:t>Glove</a:t>
            </a:r>
            <a:r>
              <a:rPr lang="en-US" sz="3200" dirty="0"/>
              <a:t> (Pennington, </a:t>
            </a:r>
            <a:r>
              <a:rPr lang="en-US" sz="3200" dirty="0" err="1"/>
              <a:t>Socher</a:t>
            </a:r>
            <a:r>
              <a:rPr lang="en-US" sz="3200" dirty="0"/>
              <a:t>, Manning)</a:t>
            </a:r>
          </a:p>
          <a:p>
            <a:pPr>
              <a:lnSpc>
                <a:spcPct val="60000"/>
              </a:lnSpc>
            </a:pPr>
            <a:r>
              <a:rPr lang="en-US" sz="3200" dirty="0">
                <a:hlinkClick r:id="rId4"/>
              </a:rPr>
              <a:t>http://nlp.stanford.edu/projects/glove/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/>
          <a:lstStyle/>
          <a:p>
            <a:r>
              <a:rPr lang="en-US" b="0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168641" cy="4555066"/>
          </a:xfrm>
        </p:spPr>
        <p:txBody>
          <a:bodyPr>
            <a:normAutofit/>
          </a:bodyPr>
          <a:lstStyle/>
          <a:p>
            <a:r>
              <a:rPr lang="en-US" sz="4400" dirty="0"/>
              <a:t>Popular embedding method</a:t>
            </a:r>
          </a:p>
          <a:p>
            <a:r>
              <a:rPr lang="en-US" sz="4400" dirty="0"/>
              <a:t>Very fast to train</a:t>
            </a:r>
          </a:p>
          <a:p>
            <a:r>
              <a:rPr lang="en-US" sz="4400" dirty="0"/>
              <a:t>Code available on the web</a:t>
            </a:r>
          </a:p>
          <a:p>
            <a:r>
              <a:rPr lang="en-US" sz="4400" dirty="0"/>
              <a:t>Idea: </a:t>
            </a:r>
            <a:r>
              <a:rPr lang="en-US" sz="4400" b="1" dirty="0"/>
              <a:t>predict</a:t>
            </a:r>
            <a:r>
              <a:rPr lang="en-US" sz="4400" dirty="0"/>
              <a:t> rather than </a:t>
            </a:r>
            <a:r>
              <a:rPr lang="en-US" sz="4400" b="1" dirty="0"/>
              <a:t>count </a:t>
            </a:r>
          </a:p>
        </p:txBody>
      </p:sp>
    </p:spTree>
    <p:extLst>
      <p:ext uri="{BB962C8B-B14F-4D97-AF65-F5344CB8AC3E}">
        <p14:creationId xmlns:p14="http://schemas.microsoft.com/office/powerpoint/2010/main" val="188738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37396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16241" cy="501226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/>
              <a:t>Instead of </a:t>
            </a:r>
            <a:r>
              <a:rPr lang="en-US" sz="4000" b="1" dirty="0"/>
              <a:t>counting</a:t>
            </a:r>
            <a:r>
              <a:rPr lang="en-US" sz="4000" dirty="0"/>
              <a:t> how often each word </a:t>
            </a:r>
            <a:r>
              <a:rPr lang="en-US" sz="4000" i="1" dirty="0"/>
              <a:t>w</a:t>
            </a:r>
            <a:r>
              <a:rPr lang="en-US" sz="4000" dirty="0"/>
              <a:t> occurs near "</a:t>
            </a:r>
            <a:r>
              <a:rPr lang="en-US" sz="4000" i="1" dirty="0"/>
              <a:t>apricot"</a:t>
            </a:r>
          </a:p>
          <a:p>
            <a:pPr lvl="1"/>
            <a:r>
              <a:rPr lang="en-US" sz="4000" dirty="0"/>
              <a:t>Train a classifier on a binary </a:t>
            </a:r>
            <a:r>
              <a:rPr lang="en-US" sz="4000" b="1" dirty="0"/>
              <a:t>prediction</a:t>
            </a:r>
            <a:r>
              <a:rPr lang="en-US" sz="4000" dirty="0"/>
              <a:t> task:</a:t>
            </a:r>
          </a:p>
          <a:p>
            <a:pPr lvl="2"/>
            <a:r>
              <a:rPr lang="en-US" sz="3200" dirty="0"/>
              <a:t>Is </a:t>
            </a:r>
            <a:r>
              <a:rPr lang="en-US" sz="3200" i="1" dirty="0"/>
              <a:t>w </a:t>
            </a:r>
            <a:r>
              <a:rPr lang="en-US" sz="3200" dirty="0"/>
              <a:t>likely to show up near "</a:t>
            </a:r>
            <a:r>
              <a:rPr lang="en-US" sz="3200" i="1" dirty="0"/>
              <a:t>apricot"</a:t>
            </a:r>
            <a:r>
              <a:rPr lang="en-US" sz="3200" dirty="0"/>
              <a:t>?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We don’t actually care about this task</a:t>
            </a:r>
          </a:p>
          <a:p>
            <a:pPr lvl="2"/>
            <a:r>
              <a:rPr lang="en-US" sz="3200" dirty="0"/>
              <a:t>But we'll take the learned classifier weights as the word </a:t>
            </a:r>
            <a:r>
              <a:rPr lang="en-US" sz="3200" dirty="0" err="1"/>
              <a:t>embeddings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0472-79BA-A447-9ECC-EDE5274B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0738"/>
            <a:ext cx="7819789" cy="610862"/>
          </a:xfrm>
        </p:spPr>
        <p:txBody>
          <a:bodyPr>
            <a:normAutofit fontScale="90000"/>
          </a:bodyPr>
          <a:lstStyle/>
          <a:p>
            <a:r>
              <a:rPr lang="en-US" dirty="0"/>
              <a:t>Insight: Use running text as implicitly supervised training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27B6-F21E-174C-B5D3-2D10632E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rmAutofit/>
          </a:bodyPr>
          <a:lstStyle/>
          <a:p>
            <a:pPr marL="460375" indent="-287338">
              <a:buFont typeface="Arial" panose="020B0604020202020204" pitchFamily="34" charset="0"/>
              <a:buChar char="•"/>
            </a:pPr>
            <a:r>
              <a:rPr lang="en-US" sz="3200" dirty="0"/>
              <a:t>A word </a:t>
            </a:r>
            <a:r>
              <a:rPr lang="en-US" sz="3200" i="1" dirty="0"/>
              <a:t>s </a:t>
            </a:r>
            <a:r>
              <a:rPr lang="en-US" sz="3200" dirty="0"/>
              <a:t>near </a:t>
            </a:r>
            <a:r>
              <a:rPr lang="en-US" sz="3200" i="1" dirty="0"/>
              <a:t>apricot </a:t>
            </a:r>
          </a:p>
          <a:p>
            <a:pPr marL="752983" lvl="1" indent="-287338">
              <a:buFont typeface="Arial" panose="020B0604020202020204" pitchFamily="34" charset="0"/>
              <a:buChar char="•"/>
            </a:pPr>
            <a:r>
              <a:rPr lang="en-US" sz="3000" dirty="0"/>
              <a:t>Acts as gold ‘correct answer’ to the question </a:t>
            </a:r>
          </a:p>
          <a:p>
            <a:pPr marL="752983" lvl="1" indent="-287338">
              <a:buFont typeface="Arial" panose="020B0604020202020204" pitchFamily="34" charset="0"/>
              <a:buChar char="•"/>
            </a:pPr>
            <a:r>
              <a:rPr lang="en-US" sz="3000" dirty="0"/>
              <a:t>“Is word </a:t>
            </a:r>
            <a:r>
              <a:rPr lang="en-US" sz="3000" i="1" dirty="0"/>
              <a:t>w </a:t>
            </a:r>
            <a:r>
              <a:rPr lang="en-US" sz="3000" dirty="0"/>
              <a:t>likely to show up near </a:t>
            </a:r>
            <a:r>
              <a:rPr lang="en-US" sz="3000" i="1" dirty="0"/>
              <a:t>apricot</a:t>
            </a:r>
            <a:r>
              <a:rPr lang="en-US" sz="3000" dirty="0"/>
              <a:t>?” </a:t>
            </a:r>
          </a:p>
          <a:p>
            <a:pPr marL="460375" indent="-287338">
              <a:buFont typeface="Arial" panose="020B0604020202020204" pitchFamily="34" charset="0"/>
              <a:buChar char="•"/>
            </a:pPr>
            <a:r>
              <a:rPr lang="en-US" sz="3200" dirty="0"/>
              <a:t>No need for hand-labeled supervision</a:t>
            </a:r>
          </a:p>
          <a:p>
            <a:pPr marL="460375" indent="-287338">
              <a:buFont typeface="Arial" panose="020B0604020202020204" pitchFamily="34" charset="0"/>
              <a:buChar char="•"/>
            </a:pPr>
            <a:r>
              <a:rPr lang="en-US" sz="3200" dirty="0"/>
              <a:t>The idea comes from neural language modeling</a:t>
            </a:r>
          </a:p>
          <a:p>
            <a:pPr marL="752983" lvl="1" indent="-287338">
              <a:buFont typeface="Arial" panose="020B0604020202020204" pitchFamily="34" charset="0"/>
              <a:buChar char="•"/>
            </a:pP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Word2Vec: </a:t>
            </a:r>
            <a:r>
              <a:rPr lang="en-US" b="1" dirty="0"/>
              <a:t>Skip-Gram</a:t>
            </a:r>
            <a:r>
              <a:rPr lang="en-US" b="0" dirty="0"/>
              <a:t>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114800"/>
          </a:xfrm>
        </p:spPr>
        <p:txBody>
          <a:bodyPr>
            <a:noAutofit/>
          </a:bodyPr>
          <a:lstStyle/>
          <a:p>
            <a:r>
              <a:rPr lang="en-US" sz="2800" dirty="0"/>
              <a:t>Word2vec provides a variety of options. Let's do</a:t>
            </a:r>
          </a:p>
          <a:p>
            <a:pPr lvl="1"/>
            <a:r>
              <a:rPr lang="en-US" sz="2600" dirty="0"/>
              <a:t> "skip-gram with negative sampling" (SGNS)</a:t>
            </a:r>
          </a:p>
        </p:txBody>
      </p:sp>
    </p:spTree>
    <p:extLst>
      <p:ext uri="{BB962C8B-B14F-4D97-AF65-F5344CB8AC3E}">
        <p14:creationId xmlns:p14="http://schemas.microsoft.com/office/powerpoint/2010/main" val="7948459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35180</TotalTime>
  <Words>2041</Words>
  <Application>Microsoft Macintosh PowerPoint</Application>
  <PresentationFormat>On-screen Show (4:3)</PresentationFormat>
  <Paragraphs>254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Helvetica Light</vt:lpstr>
      <vt:lpstr>Mangal</vt:lpstr>
      <vt:lpstr>Times</vt:lpstr>
      <vt:lpstr>Retrospect</vt:lpstr>
      <vt:lpstr>PowerPoint Presentation</vt:lpstr>
      <vt:lpstr>Tf-idf and PPMI are  sparse representations</vt:lpstr>
      <vt:lpstr>Alternative: dense vectors</vt:lpstr>
      <vt:lpstr>Sparse versus dense vectors</vt:lpstr>
      <vt:lpstr>Dense embeddings you can download!</vt:lpstr>
      <vt:lpstr>Word2vec</vt:lpstr>
      <vt:lpstr>Word2vec</vt:lpstr>
      <vt:lpstr>Insight: Use running text as implicitly supervised training data!</vt:lpstr>
      <vt:lpstr>Word2Vec: Skip-Gram Task</vt:lpstr>
      <vt:lpstr>Skip-gram algorithm</vt:lpstr>
      <vt:lpstr>Skip-Gram Training Data</vt:lpstr>
      <vt:lpstr>Skip-Gram Goal</vt:lpstr>
      <vt:lpstr>How to compute p(+|t,c)?</vt:lpstr>
      <vt:lpstr>Turning dot product into a probability</vt:lpstr>
      <vt:lpstr>Turning dot product into a probability</vt:lpstr>
      <vt:lpstr>For all the context words:</vt:lpstr>
      <vt:lpstr>Skip-Gram Training Data</vt:lpstr>
      <vt:lpstr>Skip-Gram Training</vt:lpstr>
      <vt:lpstr>Skip-Gram Training</vt:lpstr>
      <vt:lpstr>Choosing noise words</vt:lpstr>
      <vt:lpstr>Setup</vt:lpstr>
      <vt:lpstr>Learning the classifier</vt:lpstr>
      <vt:lpstr>Objective Criteria</vt:lpstr>
      <vt:lpstr>Focusing on one target word t:</vt:lpstr>
      <vt:lpstr>PowerPoint Presentation</vt:lpstr>
      <vt:lpstr>Train using gradient descent</vt:lpstr>
      <vt:lpstr>Summary: How to learn word2vec (skip-gram) embeddings</vt:lpstr>
      <vt:lpstr>Other approaches</vt:lpstr>
      <vt:lpstr>Evaluating embeddings</vt:lpstr>
      <vt:lpstr>Properties of embeddings</vt:lpstr>
      <vt:lpstr>Analogy: Embeddings capture relational meaning!</vt:lpstr>
      <vt:lpstr>PowerPoint Presentation</vt:lpstr>
      <vt:lpstr>PowerPoint Presentation</vt:lpstr>
      <vt:lpstr>Embeddings can help study word history!</vt:lpstr>
      <vt:lpstr>Word embeddings for studying language change!</vt:lpstr>
      <vt:lpstr>Visualizing changes</vt:lpstr>
      <vt:lpstr>Embeddings and bias</vt:lpstr>
      <vt:lpstr>Embeddings reflect cultural bias</vt:lpstr>
      <vt:lpstr>Embeddings reflect cultural bias</vt:lpstr>
      <vt:lpstr>Directions</vt:lpstr>
      <vt:lpstr>Embeddings as a window onto history</vt:lpstr>
      <vt:lpstr>History of biased framings of women</vt:lpstr>
      <vt:lpstr>Embeddings reflect ethnic stereotypes over time</vt:lpstr>
      <vt:lpstr>Change in linguistic framing 1910-1990</vt:lpstr>
      <vt:lpstr>Changes in framing: adjectives associated with Chinese</vt:lpstr>
      <vt:lpstr>Changes in framing: adjectives associated with Chinese</vt:lpstr>
      <vt:lpstr>Conclusion</vt:lpstr>
    </vt:vector>
  </TitlesOfParts>
  <Company>Carnegie Mellon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Microsoft Office User</cp:lastModifiedBy>
  <cp:revision>1682</cp:revision>
  <cp:lastPrinted>2018-08-13T23:14:25Z</cp:lastPrinted>
  <dcterms:created xsi:type="dcterms:W3CDTF">2009-06-12T17:14:38Z</dcterms:created>
  <dcterms:modified xsi:type="dcterms:W3CDTF">2019-10-22T18:19:56Z</dcterms:modified>
</cp:coreProperties>
</file>