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Lst>
  <p:notesMasterIdLst>
    <p:notesMasterId r:id="rId90"/>
  </p:notesMasterIdLst>
  <p:handoutMasterIdLst>
    <p:handoutMasterId r:id="rId91"/>
  </p:handoutMasterIdLst>
  <p:sldIdLst>
    <p:sldId id="579" r:id="rId2"/>
    <p:sldId id="268" r:id="rId3"/>
    <p:sldId id="386" r:id="rId4"/>
    <p:sldId id="436" r:id="rId5"/>
    <p:sldId id="434" r:id="rId6"/>
    <p:sldId id="472" r:id="rId7"/>
    <p:sldId id="387" r:id="rId8"/>
    <p:sldId id="388" r:id="rId9"/>
    <p:sldId id="390" r:id="rId10"/>
    <p:sldId id="439" r:id="rId11"/>
    <p:sldId id="391" r:id="rId12"/>
    <p:sldId id="515" r:id="rId13"/>
    <p:sldId id="392" r:id="rId14"/>
    <p:sldId id="544" r:id="rId15"/>
    <p:sldId id="447" r:id="rId16"/>
    <p:sldId id="400" r:id="rId17"/>
    <p:sldId id="450" r:id="rId18"/>
    <p:sldId id="451" r:id="rId19"/>
    <p:sldId id="453" r:id="rId20"/>
    <p:sldId id="454" r:id="rId21"/>
    <p:sldId id="455" r:id="rId22"/>
    <p:sldId id="456" r:id="rId23"/>
    <p:sldId id="519" r:id="rId24"/>
    <p:sldId id="458" r:id="rId25"/>
    <p:sldId id="477" r:id="rId26"/>
    <p:sldId id="459" r:id="rId27"/>
    <p:sldId id="409" r:id="rId28"/>
    <p:sldId id="410" r:id="rId29"/>
    <p:sldId id="521" r:id="rId30"/>
    <p:sldId id="582" r:id="rId31"/>
    <p:sldId id="580" r:id="rId32"/>
    <p:sldId id="489" r:id="rId33"/>
    <p:sldId id="473" r:id="rId34"/>
    <p:sldId id="461" r:id="rId35"/>
    <p:sldId id="460" r:id="rId36"/>
    <p:sldId id="523" r:id="rId37"/>
    <p:sldId id="474" r:id="rId38"/>
    <p:sldId id="484" r:id="rId39"/>
    <p:sldId id="485" r:id="rId40"/>
    <p:sldId id="537" r:id="rId41"/>
    <p:sldId id="538" r:id="rId42"/>
    <p:sldId id="539" r:id="rId43"/>
    <p:sldId id="540" r:id="rId44"/>
    <p:sldId id="585" r:id="rId45"/>
    <p:sldId id="586" r:id="rId46"/>
    <p:sldId id="528" r:id="rId47"/>
    <p:sldId id="529" r:id="rId48"/>
    <p:sldId id="530" r:id="rId49"/>
    <p:sldId id="531" r:id="rId50"/>
    <p:sldId id="532" r:id="rId51"/>
    <p:sldId id="533" r:id="rId52"/>
    <p:sldId id="534" r:id="rId53"/>
    <p:sldId id="535" r:id="rId54"/>
    <p:sldId id="584" r:id="rId55"/>
    <p:sldId id="542" r:id="rId56"/>
    <p:sldId id="581" r:id="rId57"/>
    <p:sldId id="525" r:id="rId58"/>
    <p:sldId id="493" r:id="rId59"/>
    <p:sldId id="494" r:id="rId60"/>
    <p:sldId id="495" r:id="rId61"/>
    <p:sldId id="496" r:id="rId62"/>
    <p:sldId id="497" r:id="rId63"/>
    <p:sldId id="498" r:id="rId64"/>
    <p:sldId id="543" r:id="rId65"/>
    <p:sldId id="500" r:id="rId66"/>
    <p:sldId id="545" r:id="rId67"/>
    <p:sldId id="546" r:id="rId68"/>
    <p:sldId id="547" r:id="rId69"/>
    <p:sldId id="549" r:id="rId70"/>
    <p:sldId id="552" r:id="rId71"/>
    <p:sldId id="553" r:id="rId72"/>
    <p:sldId id="554" r:id="rId73"/>
    <p:sldId id="558" r:id="rId74"/>
    <p:sldId id="559" r:id="rId75"/>
    <p:sldId id="561" r:id="rId76"/>
    <p:sldId id="562" r:id="rId77"/>
    <p:sldId id="563" r:id="rId78"/>
    <p:sldId id="564" r:id="rId79"/>
    <p:sldId id="565" r:id="rId80"/>
    <p:sldId id="566" r:id="rId81"/>
    <p:sldId id="567" r:id="rId82"/>
    <p:sldId id="568" r:id="rId83"/>
    <p:sldId id="569" r:id="rId84"/>
    <p:sldId id="570" r:id="rId85"/>
    <p:sldId id="571" r:id="rId86"/>
    <p:sldId id="572" r:id="rId87"/>
    <p:sldId id="576" r:id="rId88"/>
    <p:sldId id="577" r:id="rId89"/>
  </p:sldIdLst>
  <p:sldSz cx="9144000" cy="5143500" type="screen16x9"/>
  <p:notesSz cx="6845300" cy="9396413"/>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23" autoAdjust="0"/>
    <p:restoredTop sz="86867" autoAdjust="0"/>
  </p:normalViewPr>
  <p:slideViewPr>
    <p:cSldViewPr>
      <p:cViewPr varScale="1">
        <p:scale>
          <a:sx n="92" d="100"/>
          <a:sy n="92" d="100"/>
        </p:scale>
        <p:origin x="168" y="3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608"/>
    </p:cViewPr>
  </p:sorterViewPr>
  <p:notesViewPr>
    <p:cSldViewPr snapToGrid="0" snapToObjects="1">
      <p:cViewPr varScale="1">
        <p:scale>
          <a:sx n="62" d="100"/>
          <a:sy n="62" d="100"/>
        </p:scale>
        <p:origin x="-2224" y="-112"/>
      </p:cViewPr>
      <p:guideLst>
        <p:guide orient="horz" pos="2959"/>
        <p:guide pos="215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emf"/><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90513" y="704850"/>
            <a:ext cx="6264275" cy="352425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20837" name="Rectangle 5"/>
          <p:cNvSpPr>
            <a:spLocks noGrp="1" noChangeArrowheads="1"/>
          </p:cNvSpPr>
          <p:nvPr>
            <p:ph type="body" sz="quarter" idx="3"/>
          </p:nvPr>
        </p:nvSpPr>
        <p:spPr bwMode="auto">
          <a:xfrm>
            <a:off x="912813" y="4464050"/>
            <a:ext cx="5019675"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1</a:t>
            </a:fld>
            <a:endParaRPr lang="en-US"/>
          </a:p>
        </p:txBody>
      </p:sp>
    </p:spTree>
    <p:extLst>
      <p:ext uri="{BB962C8B-B14F-4D97-AF65-F5344CB8AC3E}">
        <p14:creationId xmlns:p14="http://schemas.microsoft.com/office/powerpoint/2010/main" val="2659619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ko-KR" alt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40</a:t>
            </a:fld>
            <a:endParaRPr lang="en-US"/>
          </a:p>
        </p:txBody>
      </p:sp>
    </p:spTree>
    <p:extLst>
      <p:ext uri="{BB962C8B-B14F-4D97-AF65-F5344CB8AC3E}">
        <p14:creationId xmlns:p14="http://schemas.microsoft.com/office/powerpoint/2010/main" val="547407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846" indent="-285710" eaLnBrk="0" hangingPunct="0">
              <a:defRPr sz="2400">
                <a:solidFill>
                  <a:schemeClr val="tx1"/>
                </a:solidFill>
                <a:latin typeface="Lucida Sans" charset="0"/>
                <a:ea typeface="ＭＳ Ｐゴシック" charset="0"/>
              </a:defRPr>
            </a:lvl2pPr>
            <a:lvl3pPr marL="1142840" indent="-228568" eaLnBrk="0" hangingPunct="0">
              <a:defRPr sz="2400">
                <a:solidFill>
                  <a:schemeClr val="tx1"/>
                </a:solidFill>
                <a:latin typeface="Lucida Sans" charset="0"/>
                <a:ea typeface="ＭＳ Ｐゴシック" charset="0"/>
              </a:defRPr>
            </a:lvl3pPr>
            <a:lvl4pPr marL="1599975" indent="-228568" eaLnBrk="0" hangingPunct="0">
              <a:defRPr sz="2400">
                <a:solidFill>
                  <a:schemeClr val="tx1"/>
                </a:solidFill>
                <a:latin typeface="Lucida Sans" charset="0"/>
                <a:ea typeface="ＭＳ Ｐゴシック" charset="0"/>
              </a:defRPr>
            </a:lvl4pPr>
            <a:lvl5pPr marL="2057111" indent="-228568" eaLnBrk="0" hangingPunct="0">
              <a:defRPr sz="2400">
                <a:solidFill>
                  <a:schemeClr val="tx1"/>
                </a:solidFill>
                <a:latin typeface="Lucida Sans" charset="0"/>
                <a:ea typeface="ＭＳ Ｐゴシック" charset="0"/>
              </a:defRPr>
            </a:lvl5pPr>
            <a:lvl6pPr marL="2514247" indent="-228568" eaLnBrk="0" fontAlgn="base" hangingPunct="0">
              <a:spcBef>
                <a:spcPct val="0"/>
              </a:spcBef>
              <a:spcAft>
                <a:spcPct val="0"/>
              </a:spcAft>
              <a:defRPr sz="2400">
                <a:solidFill>
                  <a:schemeClr val="tx1"/>
                </a:solidFill>
                <a:latin typeface="Lucida Sans" charset="0"/>
                <a:ea typeface="ＭＳ Ｐゴシック" charset="0"/>
              </a:defRPr>
            </a:lvl6pPr>
            <a:lvl7pPr marL="2971383" indent="-228568" eaLnBrk="0" fontAlgn="base" hangingPunct="0">
              <a:spcBef>
                <a:spcPct val="0"/>
              </a:spcBef>
              <a:spcAft>
                <a:spcPct val="0"/>
              </a:spcAft>
              <a:defRPr sz="2400">
                <a:solidFill>
                  <a:schemeClr val="tx1"/>
                </a:solidFill>
                <a:latin typeface="Lucida Sans" charset="0"/>
                <a:ea typeface="ＭＳ Ｐゴシック" charset="0"/>
              </a:defRPr>
            </a:lvl7pPr>
            <a:lvl8pPr marL="3428519" indent="-228568" eaLnBrk="0" fontAlgn="base" hangingPunct="0">
              <a:spcBef>
                <a:spcPct val="0"/>
              </a:spcBef>
              <a:spcAft>
                <a:spcPct val="0"/>
              </a:spcAft>
              <a:defRPr sz="2400">
                <a:solidFill>
                  <a:schemeClr val="tx1"/>
                </a:solidFill>
                <a:latin typeface="Lucida Sans" charset="0"/>
                <a:ea typeface="ＭＳ Ｐゴシック" charset="0"/>
              </a:defRPr>
            </a:lvl8pPr>
            <a:lvl9pPr marL="3885655" indent="-228568"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384C32A9-5A2D-B045-843B-D06D034130F2}" type="slidenum">
              <a:rPr lang="en-US" sz="1200"/>
              <a:pPr eaLnBrk="1" hangingPunct="1"/>
              <a:t>41</a:t>
            </a:fld>
            <a:endParaRPr lang="en-US" sz="1200"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precision, recall, f-measure [many have seen before]</a:t>
            </a:r>
          </a:p>
          <a:p>
            <a:r>
              <a:rPr lang="en-US">
                <a:latin typeface="Arial" charset="0"/>
                <a:ea typeface="ＭＳ Ｐゴシック" charset="0"/>
                <a:cs typeface="ＭＳ Ｐゴシック" charset="0"/>
              </a:rPr>
              <a:t>there are two sets: CORRECT entities and SELECTED entities</a:t>
            </a:r>
          </a:p>
          <a:p>
            <a:r>
              <a:rPr lang="en-US">
                <a:latin typeface="Arial" charset="0"/>
                <a:ea typeface="ＭＳ Ｐゴシック" charset="0"/>
                <a:cs typeface="ＭＳ Ｐゴシック" charset="0"/>
              </a:rPr>
              <a:t>2x2 contingency table, four possible outcomes</a:t>
            </a:r>
          </a:p>
          <a:p>
            <a:r>
              <a:rPr lang="en-US">
                <a:latin typeface="Arial" charset="0"/>
                <a:ea typeface="ＭＳ Ｐゴシック" charset="0"/>
                <a:cs typeface="ＭＳ Ｐゴシック" charset="0"/>
              </a:rPr>
              <a:t>for precision &amp; recall, you're ignoring bottom corner (where you get O right)</a:t>
            </a:r>
          </a:p>
          <a:p>
            <a:r>
              <a:rPr lang="en-US">
                <a:latin typeface="Arial" charset="0"/>
                <a:ea typeface="ＭＳ Ｐゴシック" charset="0"/>
                <a:cs typeface="ＭＳ Ｐゴシック" charset="0"/>
              </a:rPr>
              <a:t>precision: what proportion of your guesses are correct?</a:t>
            </a:r>
          </a:p>
          <a:p>
            <a:r>
              <a:rPr lang="en-US">
                <a:latin typeface="Arial" charset="0"/>
                <a:ea typeface="ＭＳ Ｐゴシック" charset="0"/>
                <a:cs typeface="ＭＳ Ｐゴシック" charset="0"/>
              </a:rPr>
              <a:t>note that correctness means (a) correct boundaries, and (b) correct label</a:t>
            </a:r>
          </a:p>
          <a:p>
            <a:r>
              <a:rPr lang="en-US">
                <a:latin typeface="Arial" charset="0"/>
                <a:ea typeface="ＭＳ Ｐゴシック" charset="0"/>
                <a:cs typeface="ＭＳ Ｐゴシック" charset="0"/>
              </a:rPr>
              <a:t>recall: what proportion of true entities did you get right?</a:t>
            </a:r>
          </a:p>
          <a:p>
            <a:r>
              <a:rPr lang="en-US">
                <a:latin typeface="Arial" charset="0"/>
                <a:ea typeface="ＭＳ Ｐゴシック" charset="0"/>
                <a:cs typeface="ＭＳ Ｐゴシック" charset="0"/>
              </a:rPr>
              <a:t>ASK STUDENTS HERE ABOUT WHY NOT TO USE ACCURACY</a:t>
            </a:r>
          </a:p>
          <a:p>
            <a:r>
              <a:rPr lang="en-US">
                <a:latin typeface="Arial" charset="0"/>
                <a:ea typeface="ＭＳ Ｐゴシック" charset="0"/>
                <a:cs typeface="ＭＳ Ｐゴシック" charset="0"/>
              </a:rPr>
              <a:t>[note that there is typically a trade-off between precision and recall!]</a:t>
            </a:r>
          </a:p>
          <a:p>
            <a:r>
              <a:rPr lang="en-US">
                <a:latin typeface="Arial" charset="0"/>
                <a:ea typeface="ＭＳ Ｐゴシック" charset="0"/>
                <a:cs typeface="ＭＳ Ｐゴシック" charset="0"/>
              </a:rPr>
              <a:t>[to get high precision, be very reluctant to make guesses – but then you may have poor recall]</a:t>
            </a:r>
          </a:p>
          <a:p>
            <a:r>
              <a:rPr lang="en-US">
                <a:latin typeface="Arial" charset="0"/>
                <a:ea typeface="ＭＳ Ｐゴシック" charset="0"/>
                <a:cs typeface="ＭＳ Ｐゴシック" charset="0"/>
              </a:rPr>
              <a:t>[to get high recall, be very promiscuous in making guesses – but then you may have poor precision]</a:t>
            </a: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40846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846" indent="-285710" eaLnBrk="0" hangingPunct="0">
              <a:defRPr sz="2400">
                <a:solidFill>
                  <a:schemeClr val="tx1"/>
                </a:solidFill>
                <a:latin typeface="Lucida Sans" charset="0"/>
                <a:ea typeface="ＭＳ Ｐゴシック" charset="0"/>
              </a:defRPr>
            </a:lvl2pPr>
            <a:lvl3pPr marL="1142840" indent="-228568" eaLnBrk="0" hangingPunct="0">
              <a:defRPr sz="2400">
                <a:solidFill>
                  <a:schemeClr val="tx1"/>
                </a:solidFill>
                <a:latin typeface="Lucida Sans" charset="0"/>
                <a:ea typeface="ＭＳ Ｐゴシック" charset="0"/>
              </a:defRPr>
            </a:lvl3pPr>
            <a:lvl4pPr marL="1599975" indent="-228568" eaLnBrk="0" hangingPunct="0">
              <a:defRPr sz="2400">
                <a:solidFill>
                  <a:schemeClr val="tx1"/>
                </a:solidFill>
                <a:latin typeface="Lucida Sans" charset="0"/>
                <a:ea typeface="ＭＳ Ｐゴシック" charset="0"/>
              </a:defRPr>
            </a:lvl4pPr>
            <a:lvl5pPr marL="2057111" indent="-228568" eaLnBrk="0" hangingPunct="0">
              <a:defRPr sz="2400">
                <a:solidFill>
                  <a:schemeClr val="tx1"/>
                </a:solidFill>
                <a:latin typeface="Lucida Sans" charset="0"/>
                <a:ea typeface="ＭＳ Ｐゴシック" charset="0"/>
              </a:defRPr>
            </a:lvl5pPr>
            <a:lvl6pPr marL="2514247" indent="-228568" eaLnBrk="0" fontAlgn="base" hangingPunct="0">
              <a:spcBef>
                <a:spcPct val="0"/>
              </a:spcBef>
              <a:spcAft>
                <a:spcPct val="0"/>
              </a:spcAft>
              <a:defRPr sz="2400">
                <a:solidFill>
                  <a:schemeClr val="tx1"/>
                </a:solidFill>
                <a:latin typeface="Lucida Sans" charset="0"/>
                <a:ea typeface="ＭＳ Ｐゴシック" charset="0"/>
              </a:defRPr>
            </a:lvl6pPr>
            <a:lvl7pPr marL="2971383" indent="-228568" eaLnBrk="0" fontAlgn="base" hangingPunct="0">
              <a:spcBef>
                <a:spcPct val="0"/>
              </a:spcBef>
              <a:spcAft>
                <a:spcPct val="0"/>
              </a:spcAft>
              <a:defRPr sz="2400">
                <a:solidFill>
                  <a:schemeClr val="tx1"/>
                </a:solidFill>
                <a:latin typeface="Lucida Sans" charset="0"/>
                <a:ea typeface="ＭＳ Ｐゴシック" charset="0"/>
              </a:defRPr>
            </a:lvl7pPr>
            <a:lvl8pPr marL="3428519" indent="-228568" eaLnBrk="0" fontAlgn="base" hangingPunct="0">
              <a:spcBef>
                <a:spcPct val="0"/>
              </a:spcBef>
              <a:spcAft>
                <a:spcPct val="0"/>
              </a:spcAft>
              <a:defRPr sz="2400">
                <a:solidFill>
                  <a:schemeClr val="tx1"/>
                </a:solidFill>
                <a:latin typeface="Lucida Sans" charset="0"/>
                <a:ea typeface="ＭＳ Ｐゴシック" charset="0"/>
              </a:defRPr>
            </a:lvl8pPr>
            <a:lvl9pPr marL="3885655" indent="-228568"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384C32A9-5A2D-B045-843B-D06D034130F2}" type="slidenum">
              <a:rPr lang="en-US" sz="1200"/>
              <a:pPr eaLnBrk="1" hangingPunct="1"/>
              <a:t>42</a:t>
            </a:fld>
            <a:endParaRPr lang="en-US" sz="1200"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buFont typeface="Times" charset="0"/>
              <a:buNone/>
            </a:pPr>
            <a:r>
              <a:rPr lang="en-US" sz="1600" dirty="0">
                <a:latin typeface="Lucida Sans" charset="0"/>
                <a:ea typeface="ＭＳ Ｐゴシック" charset="0"/>
                <a:cs typeface="ＭＳ Ｐゴシック" charset="0"/>
              </a:rPr>
              <a:t>Precision P = </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 + </a:t>
            </a:r>
            <a:r>
              <a:rPr lang="en-US" sz="1600" dirty="0" err="1">
                <a:latin typeface="Lucida Sans" charset="0"/>
                <a:ea typeface="ＭＳ Ｐゴシック" charset="0"/>
                <a:cs typeface="ＭＳ Ｐゴシック" charset="0"/>
              </a:rPr>
              <a:t>fp</a:t>
            </a:r>
            <a:r>
              <a:rPr lang="en-US" sz="1600" dirty="0">
                <a:latin typeface="Lucida Sans" charset="0"/>
                <a:ea typeface="ＭＳ Ｐゴシック" charset="0"/>
                <a:cs typeface="ＭＳ Ｐゴシック" charset="0"/>
              </a:rPr>
              <a:t>)</a:t>
            </a:r>
          </a:p>
          <a:p>
            <a:pPr algn="l" eaLnBrk="1" hangingPunct="1">
              <a:buFont typeface="Times" charset="0"/>
              <a:buNone/>
            </a:pPr>
            <a:r>
              <a:rPr lang="en-US" sz="1600" dirty="0">
                <a:latin typeface="Lucida Sans" charset="0"/>
                <a:ea typeface="ＭＳ Ｐゴシック" charset="0"/>
                <a:cs typeface="ＭＳ Ｐゴシック" charset="0"/>
              </a:rPr>
              <a:t>Recall  </a:t>
            </a:r>
            <a:r>
              <a:rPr lang="en-US" dirty="0">
                <a:latin typeface="Lucida Sans" charset="0"/>
                <a:ea typeface="ＭＳ Ｐゴシック" charset="0"/>
                <a:cs typeface="ＭＳ Ｐゴシック" charset="0"/>
              </a:rPr>
              <a:t> </a:t>
            </a:r>
            <a:r>
              <a:rPr lang="en-US" sz="1600" dirty="0">
                <a:latin typeface="Lucida Sans" charset="0"/>
                <a:ea typeface="ＭＳ Ｐゴシック" charset="0"/>
                <a:cs typeface="ＭＳ Ｐゴシック" charset="0"/>
              </a:rPr>
              <a:t>   R = </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a:t>
            </a:r>
            <a:r>
              <a:rPr lang="en-US" sz="1600" dirty="0" err="1">
                <a:latin typeface="Lucida Sans" charset="0"/>
                <a:ea typeface="ＭＳ Ｐゴシック" charset="0"/>
                <a:cs typeface="ＭＳ Ｐゴシック" charset="0"/>
              </a:rPr>
              <a:t>tp</a:t>
            </a:r>
            <a:r>
              <a:rPr lang="en-US" sz="1600" dirty="0">
                <a:latin typeface="Lucida Sans" charset="0"/>
                <a:ea typeface="ＭＳ Ｐゴシック" charset="0"/>
                <a:cs typeface="ＭＳ Ｐゴシック" charset="0"/>
              </a:rPr>
              <a:t> + </a:t>
            </a:r>
            <a:r>
              <a:rPr lang="en-US" sz="1600" dirty="0" err="1">
                <a:latin typeface="Lucida Sans" charset="0"/>
                <a:ea typeface="ＭＳ Ｐゴシック" charset="0"/>
                <a:cs typeface="ＭＳ Ｐゴシック" charset="0"/>
              </a:rPr>
              <a:t>fn</a:t>
            </a:r>
            <a:r>
              <a:rPr lang="en-US" sz="1600" dirty="0">
                <a:latin typeface="Lucida Sans" charset="0"/>
                <a:ea typeface="ＭＳ Ｐゴシック" charset="0"/>
                <a:cs typeface="ＭＳ Ｐゴシック" charset="0"/>
              </a:rPr>
              <a:t>)</a:t>
            </a:r>
          </a:p>
          <a:p>
            <a:pPr algn="l" eaLnBrk="1" hangingPunct="1">
              <a:buFont typeface="Times" charset="0"/>
              <a:buNone/>
            </a:pPr>
            <a:r>
              <a:rPr lang="en-US" sz="1600" dirty="0">
                <a:latin typeface="Lucida Sans" charset="0"/>
                <a:ea typeface="ＭＳ Ｐゴシック" charset="0"/>
                <a:cs typeface="ＭＳ Ｐゴシック" charset="0"/>
              </a:rPr>
              <a:t>Mention precision recall tradeoff.</a:t>
            </a: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precision, recall, f-measure [many have seen before]</a:t>
            </a:r>
          </a:p>
          <a:p>
            <a:r>
              <a:rPr lang="en-US" dirty="0">
                <a:latin typeface="Arial" charset="0"/>
                <a:ea typeface="ＭＳ Ｐゴシック" charset="0"/>
                <a:cs typeface="ＭＳ Ｐゴシック" charset="0"/>
              </a:rPr>
              <a:t>there are two sets: CORRECT entities and SELECTED entities</a:t>
            </a:r>
          </a:p>
          <a:p>
            <a:r>
              <a:rPr lang="en-US" dirty="0">
                <a:latin typeface="Arial" charset="0"/>
                <a:ea typeface="ＭＳ Ｐゴシック" charset="0"/>
                <a:cs typeface="ＭＳ Ｐゴシック" charset="0"/>
              </a:rPr>
              <a:t>2x2 contingency table, four possible outcomes</a:t>
            </a:r>
          </a:p>
          <a:p>
            <a:r>
              <a:rPr lang="en-US" dirty="0">
                <a:latin typeface="Arial" charset="0"/>
                <a:ea typeface="ＭＳ Ｐゴシック" charset="0"/>
                <a:cs typeface="ＭＳ Ｐゴシック" charset="0"/>
              </a:rPr>
              <a:t>for precision &amp; recall, you're ignoring bottom corner (where you get O right)</a:t>
            </a:r>
          </a:p>
          <a:p>
            <a:r>
              <a:rPr lang="en-US" dirty="0">
                <a:latin typeface="Arial" charset="0"/>
                <a:ea typeface="ＭＳ Ｐゴシック" charset="0"/>
                <a:cs typeface="ＭＳ Ｐゴシック" charset="0"/>
              </a:rPr>
              <a:t>precision: what proportion of your guesses are correct?</a:t>
            </a:r>
          </a:p>
          <a:p>
            <a:r>
              <a:rPr lang="en-US" dirty="0">
                <a:latin typeface="Arial" charset="0"/>
                <a:ea typeface="ＭＳ Ｐゴシック" charset="0"/>
                <a:cs typeface="ＭＳ Ｐゴシック" charset="0"/>
              </a:rPr>
              <a:t>note that correctness means (a) correct boundaries, and (b) correct label</a:t>
            </a:r>
          </a:p>
          <a:p>
            <a:r>
              <a:rPr lang="en-US" dirty="0">
                <a:latin typeface="Arial" charset="0"/>
                <a:ea typeface="ＭＳ Ｐゴシック" charset="0"/>
                <a:cs typeface="ＭＳ Ｐゴシック" charset="0"/>
              </a:rPr>
              <a:t>recall: what proportion of true entities did you get right?</a:t>
            </a:r>
          </a:p>
          <a:p>
            <a:r>
              <a:rPr lang="en-US" dirty="0">
                <a:latin typeface="Arial" charset="0"/>
                <a:ea typeface="ＭＳ Ｐゴシック" charset="0"/>
                <a:cs typeface="ＭＳ Ｐゴシック" charset="0"/>
              </a:rPr>
              <a:t>ASK STUDENTS HERE ABOUT WHY NOT TO USE ACCURACY</a:t>
            </a:r>
          </a:p>
          <a:p>
            <a:r>
              <a:rPr lang="en-US" dirty="0">
                <a:latin typeface="Arial" charset="0"/>
                <a:ea typeface="ＭＳ Ｐゴシック" charset="0"/>
                <a:cs typeface="ＭＳ Ｐゴシック" charset="0"/>
              </a:rPr>
              <a:t>[note that there is typically a trade-off between precision and recall!]</a:t>
            </a:r>
          </a:p>
          <a:p>
            <a:r>
              <a:rPr lang="en-US" dirty="0">
                <a:latin typeface="Arial" charset="0"/>
                <a:ea typeface="ＭＳ Ｐゴシック" charset="0"/>
                <a:cs typeface="ＭＳ Ｐゴシック" charset="0"/>
              </a:rPr>
              <a:t>[to get high precision, be very reluctant to make guesses – but then you may have poor recall]</a:t>
            </a:r>
          </a:p>
          <a:p>
            <a:r>
              <a:rPr lang="en-US" dirty="0">
                <a:latin typeface="Arial" charset="0"/>
                <a:ea typeface="ＭＳ Ｐゴシック" charset="0"/>
                <a:cs typeface="ＭＳ Ｐゴシック" charset="0"/>
              </a:rPr>
              <a:t>[to get high recall, be very promiscuous in making guesses – but then you may have poor precision]</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18041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846" indent="-285710" eaLnBrk="0" hangingPunct="0">
              <a:defRPr sz="2400">
                <a:solidFill>
                  <a:schemeClr val="tx1"/>
                </a:solidFill>
                <a:latin typeface="Lucida Sans" charset="0"/>
                <a:ea typeface="ＭＳ Ｐゴシック" charset="0"/>
              </a:defRPr>
            </a:lvl2pPr>
            <a:lvl3pPr marL="1142840" indent="-228568" eaLnBrk="0" hangingPunct="0">
              <a:defRPr sz="2400">
                <a:solidFill>
                  <a:schemeClr val="tx1"/>
                </a:solidFill>
                <a:latin typeface="Lucida Sans" charset="0"/>
                <a:ea typeface="ＭＳ Ｐゴシック" charset="0"/>
              </a:defRPr>
            </a:lvl3pPr>
            <a:lvl4pPr marL="1599975" indent="-228568" eaLnBrk="0" hangingPunct="0">
              <a:defRPr sz="2400">
                <a:solidFill>
                  <a:schemeClr val="tx1"/>
                </a:solidFill>
                <a:latin typeface="Lucida Sans" charset="0"/>
                <a:ea typeface="ＭＳ Ｐゴシック" charset="0"/>
              </a:defRPr>
            </a:lvl4pPr>
            <a:lvl5pPr marL="2057111" indent="-228568" eaLnBrk="0" hangingPunct="0">
              <a:defRPr sz="2400">
                <a:solidFill>
                  <a:schemeClr val="tx1"/>
                </a:solidFill>
                <a:latin typeface="Lucida Sans" charset="0"/>
                <a:ea typeface="ＭＳ Ｐゴシック" charset="0"/>
              </a:defRPr>
            </a:lvl5pPr>
            <a:lvl6pPr marL="2514247" indent="-228568" eaLnBrk="0" fontAlgn="base" hangingPunct="0">
              <a:spcBef>
                <a:spcPct val="0"/>
              </a:spcBef>
              <a:spcAft>
                <a:spcPct val="0"/>
              </a:spcAft>
              <a:defRPr sz="2400">
                <a:solidFill>
                  <a:schemeClr val="tx1"/>
                </a:solidFill>
                <a:latin typeface="Lucida Sans" charset="0"/>
                <a:ea typeface="ＭＳ Ｐゴシック" charset="0"/>
              </a:defRPr>
            </a:lvl6pPr>
            <a:lvl7pPr marL="2971383" indent="-228568" eaLnBrk="0" fontAlgn="base" hangingPunct="0">
              <a:spcBef>
                <a:spcPct val="0"/>
              </a:spcBef>
              <a:spcAft>
                <a:spcPct val="0"/>
              </a:spcAft>
              <a:defRPr sz="2400">
                <a:solidFill>
                  <a:schemeClr val="tx1"/>
                </a:solidFill>
                <a:latin typeface="Lucida Sans" charset="0"/>
                <a:ea typeface="ＭＳ Ｐゴシック" charset="0"/>
              </a:defRPr>
            </a:lvl7pPr>
            <a:lvl8pPr marL="3428519" indent="-228568" eaLnBrk="0" fontAlgn="base" hangingPunct="0">
              <a:spcBef>
                <a:spcPct val="0"/>
              </a:spcBef>
              <a:spcAft>
                <a:spcPct val="0"/>
              </a:spcAft>
              <a:defRPr sz="2400">
                <a:solidFill>
                  <a:schemeClr val="tx1"/>
                </a:solidFill>
                <a:latin typeface="Lucida Sans" charset="0"/>
                <a:ea typeface="ＭＳ Ｐゴシック" charset="0"/>
              </a:defRPr>
            </a:lvl8pPr>
            <a:lvl9pPr marL="3885655" indent="-228568"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CE933F43-4F06-6E4C-A88E-635F26D155D2}" type="slidenum">
              <a:rPr lang="en-US" sz="1200"/>
              <a:pPr eaLnBrk="1" hangingPunct="1"/>
              <a:t>43</a:t>
            </a:fld>
            <a:endParaRPr lang="en-US" sz="1200"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 combined measure: F-measure: weighted harmonic mean between precision and recall</a:t>
            </a:r>
          </a:p>
          <a:p>
            <a:r>
              <a:rPr lang="en-US">
                <a:latin typeface="Arial" charset="0"/>
                <a:ea typeface="ＭＳ Ｐゴシック" charset="0"/>
                <a:cs typeface="ＭＳ Ｐゴシック" charset="0"/>
              </a:rPr>
              <a:t>[why weighted?  in some applications you may care more about P or R]</a:t>
            </a:r>
          </a:p>
          <a:p>
            <a:r>
              <a:rPr lang="en-US">
                <a:latin typeface="Arial" charset="0"/>
                <a:ea typeface="ＭＳ Ｐゴシック" charset="0"/>
                <a:cs typeface="ＭＳ Ｐゴシック" charset="0"/>
              </a:rPr>
              <a:t>[why harmonic?  it's conservative -- lower than arith or geo mean]</a:t>
            </a:r>
          </a:p>
          <a:p>
            <a:r>
              <a:rPr lang="en-US">
                <a:latin typeface="Arial" charset="0"/>
                <a:ea typeface="ＭＳ Ｐゴシック" charset="0"/>
                <a:cs typeface="ＭＳ Ｐゴシック" charset="0"/>
              </a:rPr>
              <a:t>[if P and R are far apart, F tends to be near lower value]</a:t>
            </a:r>
          </a:p>
          <a:p>
            <a:r>
              <a:rPr lang="en-US">
                <a:latin typeface="Arial" charset="0"/>
                <a:ea typeface="ＭＳ Ｐゴシック" charset="0"/>
                <a:cs typeface="ＭＳ Ｐゴシック" charset="0"/>
              </a:rPr>
              <a:t>[in order to do well on F1, need to do well on BOTH P and R]</a:t>
            </a:r>
          </a:p>
          <a:p>
            <a:r>
              <a:rPr lang="en-US">
                <a:latin typeface="Arial" charset="0"/>
                <a:ea typeface="ＭＳ Ｐゴシック" charset="0"/>
                <a:cs typeface="ＭＳ Ｐゴシック" charset="0"/>
              </a:rPr>
              <a:t>[this way, can't beat the system by being either too reluctant or too promiscuous]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Comment: when ppl say f-measure w/o specifying beta, they mean balanced, and this is by far the most common way of doing it</a:t>
            </a:r>
          </a:p>
        </p:txBody>
      </p:sp>
    </p:spTree>
    <p:extLst>
      <p:ext uri="{BB962C8B-B14F-4D97-AF65-F5344CB8AC3E}">
        <p14:creationId xmlns:p14="http://schemas.microsoft.com/office/powerpoint/2010/main" val="184809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f1 ignores true </a:t>
            </a:r>
            <a:r>
              <a:rPr lang="en-US" dirty="0" err="1"/>
              <a:t>negs</a:t>
            </a:r>
            <a:r>
              <a:rPr lang="en-US" baseline="0" dirty="0"/>
              <a:t> </a:t>
            </a:r>
            <a:r>
              <a:rPr lang="en-US" dirty="0"/>
              <a:t>and its magnitude is mostly determined by the number of true positives, large classes dominate small classes in </a:t>
            </a:r>
            <a:r>
              <a:rPr lang="en-US" dirty="0" err="1"/>
              <a:t>microaverage</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53</a:t>
            </a:fld>
            <a:endParaRPr lang="en-US"/>
          </a:p>
        </p:txBody>
      </p:sp>
    </p:spTree>
    <p:extLst>
      <p:ext uri="{BB962C8B-B14F-4D97-AF65-F5344CB8AC3E}">
        <p14:creationId xmlns:p14="http://schemas.microsoft.com/office/powerpoint/2010/main" val="653478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f1 ignores true </a:t>
            </a:r>
            <a:r>
              <a:rPr lang="en-US" dirty="0" err="1"/>
              <a:t>negs</a:t>
            </a:r>
            <a:r>
              <a:rPr lang="en-US" baseline="0" dirty="0"/>
              <a:t> </a:t>
            </a:r>
            <a:r>
              <a:rPr lang="en-US" dirty="0"/>
              <a:t>and its magnitude is mostly determined by the number of true positives, large classes dominate small classes in </a:t>
            </a:r>
            <a:r>
              <a:rPr lang="en-US" dirty="0" err="1"/>
              <a:t>microaverage</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54</a:t>
            </a:fld>
            <a:endParaRPr lang="en-US"/>
          </a:p>
        </p:txBody>
      </p:sp>
    </p:spTree>
    <p:extLst>
      <p:ext uri="{BB962C8B-B14F-4D97-AF65-F5344CB8AC3E}">
        <p14:creationId xmlns:p14="http://schemas.microsoft.com/office/powerpoint/2010/main" val="1007746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57</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70132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66</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307166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Brendan</a:t>
            </a:r>
            <a:r>
              <a:rPr lang="en-US" baseline="0" dirty="0"/>
              <a:t> O’Connor and Noah Smith (email, 1/18/12) for </a:t>
            </a:r>
            <a:r>
              <a:rPr lang="en-US" dirty="0"/>
              <a:t>permission to use this figure.</a:t>
            </a:r>
          </a:p>
        </p:txBody>
      </p:sp>
      <p:sp>
        <p:nvSpPr>
          <p:cNvPr id="4" name="Slide Number Placeholder 3"/>
          <p:cNvSpPr>
            <a:spLocks noGrp="1"/>
          </p:cNvSpPr>
          <p:nvPr>
            <p:ph type="sldNum" sz="quarter" idx="10"/>
          </p:nvPr>
        </p:nvSpPr>
        <p:spPr/>
        <p:txBody>
          <a:bodyPr/>
          <a:lstStyle/>
          <a:p>
            <a:fld id="{3EB9031F-EB71-7642-8F3C-6FDC1408CB92}" type="slidenum">
              <a:rPr lang="en-US" smtClean="0"/>
              <a:pPr/>
              <a:t>69</a:t>
            </a:fld>
            <a:endParaRPr lang="en-US"/>
          </a:p>
        </p:txBody>
      </p:sp>
    </p:spTree>
    <p:extLst>
      <p:ext uri="{BB962C8B-B14F-4D97-AF65-F5344CB8AC3E}">
        <p14:creationId xmlns:p14="http://schemas.microsoft.com/office/powerpoint/2010/main" val="500382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75</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7406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3135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1E6D798-0D31-0647-AB71-9E94307BC9C4}" type="slidenum">
              <a:rPr lang="en-US"/>
              <a:pPr/>
              <a:t>9</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24898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041FE78-3ECD-CD47-AF85-D701825482C7}" type="slidenum">
              <a:rPr lang="en-US"/>
              <a:pPr/>
              <a:t>11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4515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12</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41417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23</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9086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27</a:t>
            </a:fld>
            <a:endParaRPr lang="en-US"/>
          </a:p>
        </p:txBody>
      </p:sp>
    </p:spTree>
    <p:extLst>
      <p:ext uri="{BB962C8B-B14F-4D97-AF65-F5344CB8AC3E}">
        <p14:creationId xmlns:p14="http://schemas.microsoft.com/office/powerpoint/2010/main" val="4230322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29</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8848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36</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3733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32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endParaRPr lang="en-US" dirty="0"/>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8072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331698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74308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0"/>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057525"/>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349530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68580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xfrm>
            <a:off x="2286000" y="4705350"/>
            <a:ext cx="2895600" cy="342900"/>
          </a:xfr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81770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077200" cy="742950"/>
          </a:xfrm>
        </p:spPr>
        <p:txBody>
          <a:bodyPr/>
          <a:lstStyle/>
          <a:p>
            <a:r>
              <a:rPr lang="en-US"/>
              <a:t>Click to edit Master title style</a:t>
            </a:r>
          </a:p>
        </p:txBody>
      </p:sp>
      <p:sp>
        <p:nvSpPr>
          <p:cNvPr id="3" name="Text Placeholder 2"/>
          <p:cNvSpPr>
            <a:spLocks noGrp="1"/>
          </p:cNvSpPr>
          <p:nvPr>
            <p:ph type="body" sz="half" idx="1"/>
          </p:nvPr>
        </p:nvSpPr>
        <p:spPr>
          <a:xfrm>
            <a:off x="685800" y="1314450"/>
            <a:ext cx="3810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4450"/>
            <a:ext cx="3810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73E132B-8114-9C40-BEEF-D3730B172957}" type="slidenum">
              <a:rPr lang="en-US"/>
              <a:pPr/>
              <a:t>‹#›</a:t>
            </a:fld>
            <a:endParaRPr lang="en-US"/>
          </a:p>
        </p:txBody>
      </p:sp>
    </p:spTree>
    <p:extLst>
      <p:ext uri="{BB962C8B-B14F-4D97-AF65-F5344CB8AC3E}">
        <p14:creationId xmlns:p14="http://schemas.microsoft.com/office/powerpoint/2010/main" val="31752627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077200" cy="742950"/>
          </a:xfrm>
        </p:spPr>
        <p:txBody>
          <a:bodyPr/>
          <a:lstStyle/>
          <a:p>
            <a:r>
              <a:rPr lang="en-US"/>
              <a:t>Click to edit Master title style</a:t>
            </a:r>
          </a:p>
        </p:txBody>
      </p:sp>
      <p:sp>
        <p:nvSpPr>
          <p:cNvPr id="3" name="Content Placeholder 2"/>
          <p:cNvSpPr>
            <a:spLocks noGrp="1"/>
          </p:cNvSpPr>
          <p:nvPr>
            <p:ph sz="half" idx="1"/>
          </p:nvPr>
        </p:nvSpPr>
        <p:spPr>
          <a:xfrm>
            <a:off x="685800" y="1314450"/>
            <a:ext cx="3810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14450"/>
            <a:ext cx="3810000" cy="177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00400"/>
            <a:ext cx="3810000" cy="177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7575C677-3EFC-664E-9CFB-474B877C6D06}" type="slidenum">
              <a:rPr lang="en-US"/>
              <a:pPr/>
              <a:t>‹#›</a:t>
            </a:fld>
            <a:endParaRPr lang="en-US"/>
          </a:p>
        </p:txBody>
      </p:sp>
    </p:spTree>
    <p:extLst>
      <p:ext uri="{BB962C8B-B14F-4D97-AF65-F5344CB8AC3E}">
        <p14:creationId xmlns:p14="http://schemas.microsoft.com/office/powerpoint/2010/main" val="38047699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85344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38617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23117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63913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6"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48027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862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394127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3008313" cy="871538"/>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343150"/>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8331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150604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dirty="0"/>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dirty="0"/>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 id="2147483712" r:id="rId14"/>
    <p:sldLayoutId id="2147483713" r:id="rId15"/>
    <p:sldLayoutId id="2147483714" r:id="rId16"/>
  </p:sldLayoutIdLst>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6.bin"/><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emf"/><Relationship Id="rId5" Type="http://schemas.openxmlformats.org/officeDocument/2006/relationships/oleObject" Target="../embeddings/oleObject9.bin"/><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11.bin"/><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emf"/><Relationship Id="rId5" Type="http://schemas.openxmlformats.org/officeDocument/2006/relationships/oleObject" Target="../embeddings/oleObject14.bin"/><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22.emf"/><Relationship Id="rId5" Type="http://schemas.openxmlformats.org/officeDocument/2006/relationships/oleObject" Target="../embeddings/oleObject17.bin"/><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7.xml"/><Relationship Id="rId7" Type="http://schemas.openxmlformats.org/officeDocument/2006/relationships/image" Target="../media/image24.e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23.emf"/><Relationship Id="rId4" Type="http://schemas.openxmlformats.org/officeDocument/2006/relationships/oleObject" Target="../embeddings/oleObject18.bin"/><Relationship Id="rId9"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7.emf"/><Relationship Id="rId5" Type="http://schemas.openxmlformats.org/officeDocument/2006/relationships/oleObject" Target="../embeddings/oleObject22.bin"/><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9.emf"/><Relationship Id="rId5" Type="http://schemas.openxmlformats.org/officeDocument/2006/relationships/oleObject" Target="../embeddings/oleObject24.bin"/><Relationship Id="rId4" Type="http://schemas.openxmlformats.org/officeDocument/2006/relationships/image" Target="../media/image28.emf"/><Relationship Id="rId9" Type="http://schemas.openxmlformats.org/officeDocument/2006/relationships/oleObject" Target="../embeddings/oleObject26.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7.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3.emf"/><Relationship Id="rId5" Type="http://schemas.openxmlformats.org/officeDocument/2006/relationships/oleObject" Target="../embeddings/oleObject29.bin"/><Relationship Id="rId4" Type="http://schemas.openxmlformats.org/officeDocument/2006/relationships/image" Target="../media/image32.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6.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hyperlink" Target="http://www.google.com/products/catalog?hl=en&amp;q=hp+printer&amp;gs_upl=0l0l0l3005l0l0l0l0l0l0l0l0ll0l0&amp;bav=on.2,or.r_gc.r_pw.,cf.osb&amp;biw=845&amp;bih=543&amp;um=1&amp;ie=UTF-8&amp;tbm=shop&amp;cid=1773312189370889584&amp;sa=X&amp;ei=WvTYTpyBLemhiQK_l7j6CQ&amp;ved=0CKkBEOUNMAA"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hyperlink" Target="http://twittersentiment.appspot.com/" TargetMode="External"/><Relationship Id="rId1" Type="http://schemas.openxmlformats.org/officeDocument/2006/relationships/slideLayout" Target="../slideLayouts/slideLayout2.xml"/><Relationship Id="rId4" Type="http://schemas.openxmlformats.org/officeDocument/2006/relationships/image" Target="../media/image42.tif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www.cs.cornell.edu/people/pabo/movie-review-data"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4.emf"/><Relationship Id="rId5" Type="http://schemas.openxmlformats.org/officeDocument/2006/relationships/oleObject" Target="../embeddings/oleObject33.bin"/><Relationship Id="rId4" Type="http://schemas.openxmlformats.org/officeDocument/2006/relationships/image" Target="../media/image43.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6.emf"/><Relationship Id="rId5" Type="http://schemas.openxmlformats.org/officeDocument/2006/relationships/oleObject" Target="../embeddings/oleObject35.bin"/><Relationship Id="rId4" Type="http://schemas.openxmlformats.org/officeDocument/2006/relationships/image" Target="../media/image27.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4.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510778"/>
            <a:ext cx="6705600" cy="1298972"/>
          </a:xfrm>
        </p:spPr>
        <p:txBody>
          <a:bodyPr/>
          <a:lstStyle/>
          <a:p>
            <a:r>
              <a:rPr lang="en-US" dirty="0"/>
              <a:t>Naive Bayes Classification </a:t>
            </a:r>
            <a:br>
              <a:rPr lang="en-US" dirty="0"/>
            </a:br>
            <a:r>
              <a:rPr lang="en-US" dirty="0"/>
              <a:t>(and Sentiment)</a:t>
            </a:r>
          </a:p>
        </p:txBody>
      </p:sp>
      <p:sp>
        <p:nvSpPr>
          <p:cNvPr id="3" name="Subtitle 2"/>
          <p:cNvSpPr>
            <a:spLocks noGrp="1"/>
          </p:cNvSpPr>
          <p:nvPr>
            <p:ph type="subTitle" idx="1"/>
          </p:nvPr>
        </p:nvSpPr>
        <p:spPr>
          <a:xfrm>
            <a:off x="3429000" y="2876550"/>
            <a:ext cx="4764882" cy="1676400"/>
          </a:xfrm>
        </p:spPr>
        <p:txBody>
          <a:bodyPr/>
          <a:lstStyle/>
          <a:p>
            <a:r>
              <a:rPr lang="en-US" dirty="0"/>
              <a:t>Chapter 4</a:t>
            </a:r>
          </a:p>
        </p:txBody>
      </p:sp>
    </p:spTree>
    <p:extLst>
      <p:ext uri="{BB962C8B-B14F-4D97-AF65-F5344CB8AC3E}">
        <p14:creationId xmlns:p14="http://schemas.microsoft.com/office/powerpoint/2010/main" val="185780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467600" cy="742950"/>
          </a:xfrm>
        </p:spPr>
        <p:txBody>
          <a:bodyPr/>
          <a:lstStyle/>
          <a:p>
            <a:r>
              <a:rPr lang="en-US" sz="3600" dirty="0"/>
              <a:t>Classification Methods:</a:t>
            </a:r>
            <a:br>
              <a:rPr lang="en-US" sz="3600" dirty="0"/>
            </a:br>
            <a:r>
              <a:rPr lang="en-US" sz="3600" dirty="0"/>
              <a:t>Supervised Machine Learning</a:t>
            </a:r>
          </a:p>
        </p:txBody>
      </p:sp>
      <p:sp>
        <p:nvSpPr>
          <p:cNvPr id="3" name="Content Placeholder 2"/>
          <p:cNvSpPr>
            <a:spLocks noGrp="1"/>
          </p:cNvSpPr>
          <p:nvPr>
            <p:ph idx="1"/>
          </p:nvPr>
        </p:nvSpPr>
        <p:spPr/>
        <p:txBody>
          <a:bodyPr/>
          <a:lstStyle/>
          <a:p>
            <a:r>
              <a:rPr lang="en-US" sz="2800" i="1" dirty="0">
                <a:latin typeface="Calibri" charset="0"/>
              </a:rPr>
              <a:t>Input: </a:t>
            </a:r>
          </a:p>
          <a:p>
            <a:pPr lvl="1"/>
            <a:r>
              <a:rPr lang="en-US" sz="2400" dirty="0">
                <a:latin typeface="Calibri" charset="0"/>
              </a:rPr>
              <a:t>a document </a:t>
            </a:r>
            <a:r>
              <a:rPr lang="en-US" sz="2400" i="1" dirty="0">
                <a:solidFill>
                  <a:srgbClr val="FF0000"/>
                </a:solidFill>
                <a:latin typeface="Calibri" charset="0"/>
              </a:rPr>
              <a:t>d</a:t>
            </a:r>
          </a:p>
          <a:p>
            <a:pPr lvl="1"/>
            <a:r>
              <a:rPr lang="en-US" sz="2400" i="1" dirty="0">
                <a:latin typeface="Calibri" charset="0"/>
              </a:rPr>
              <a:t> </a:t>
            </a:r>
            <a:r>
              <a:rPr lang="en-US" sz="2400" dirty="0">
                <a:latin typeface="Calibri" charset="0"/>
                <a:ea typeface="ＭＳ Ｐゴシック" charset="0"/>
              </a:rPr>
              <a:t>a fixed set of classes  </a:t>
            </a:r>
            <a:r>
              <a:rPr lang="en-US" sz="2400" i="1" dirty="0">
                <a:solidFill>
                  <a:srgbClr val="FF0000"/>
                </a:solidFill>
                <a:latin typeface="Calibri" charset="0"/>
                <a:ea typeface="ＭＳ Ｐゴシック" charset="0"/>
              </a:rPr>
              <a:t>C </a:t>
            </a:r>
            <a:r>
              <a:rPr lang="en-US" sz="2400" dirty="0">
                <a:solidFill>
                  <a:srgbClr val="FF0000"/>
                </a:solidFill>
                <a:latin typeface="Calibri" charset="0"/>
                <a:ea typeface="ＭＳ Ｐゴシック" charset="0"/>
              </a:rPr>
              <a:t>=</a:t>
            </a:r>
            <a:r>
              <a:rPr lang="en-US" sz="2400" i="1" dirty="0">
                <a:solidFill>
                  <a:srgbClr val="FF0000"/>
                </a:solidFill>
                <a:latin typeface="Calibri" charset="0"/>
                <a:ea typeface="ＭＳ Ｐゴシック" charset="0"/>
              </a:rPr>
              <a:t> </a:t>
            </a:r>
            <a:r>
              <a:rPr lang="en-US" sz="2400" dirty="0">
                <a:solidFill>
                  <a:srgbClr val="FF0000"/>
                </a:solidFill>
                <a:latin typeface="Calibri" charset="0"/>
                <a:ea typeface="ＭＳ Ｐゴシック" charset="0"/>
                <a:sym typeface="Symbol" charset="0"/>
              </a:rPr>
              <a:t>{</a:t>
            </a:r>
            <a:r>
              <a:rPr lang="en-US" sz="2400" i="1" dirty="0">
                <a:solidFill>
                  <a:srgbClr val="FF0000"/>
                </a:solidFill>
                <a:latin typeface="Calibri" charset="0"/>
                <a:ea typeface="ＭＳ Ｐゴシック" charset="0"/>
                <a:sym typeface="Symbol" charset="0"/>
              </a:rPr>
              <a:t>c</a:t>
            </a:r>
            <a:r>
              <a:rPr lang="en-US" sz="2400" baseline="-25000" dirty="0">
                <a:solidFill>
                  <a:srgbClr val="FF0000"/>
                </a:solidFill>
                <a:latin typeface="Calibri" charset="0"/>
                <a:ea typeface="ＭＳ Ｐゴシック" charset="0"/>
                <a:sym typeface="Symbol" charset="0"/>
              </a:rPr>
              <a:t>1</a:t>
            </a:r>
            <a:r>
              <a:rPr lang="en-US" sz="2400" dirty="0">
                <a:solidFill>
                  <a:srgbClr val="FF0000"/>
                </a:solidFill>
                <a:latin typeface="Calibri" charset="0"/>
                <a:ea typeface="ＭＳ Ｐゴシック" charset="0"/>
                <a:sym typeface="Symbol" charset="0"/>
              </a:rPr>
              <a:t>, </a:t>
            </a:r>
            <a:r>
              <a:rPr lang="en-US" sz="2400" i="1" dirty="0">
                <a:solidFill>
                  <a:srgbClr val="FF0000"/>
                </a:solidFill>
                <a:latin typeface="Calibri" charset="0"/>
                <a:ea typeface="ＭＳ Ｐゴシック" charset="0"/>
                <a:sym typeface="Symbol" charset="0"/>
              </a:rPr>
              <a:t>c</a:t>
            </a:r>
            <a:r>
              <a:rPr lang="en-US" sz="2400" baseline="-25000" dirty="0">
                <a:solidFill>
                  <a:srgbClr val="FF0000"/>
                </a:solidFill>
                <a:latin typeface="Calibri" charset="0"/>
                <a:ea typeface="ＭＳ Ｐゴシック" charset="0"/>
                <a:sym typeface="Symbol" charset="0"/>
              </a:rPr>
              <a:t>2</a:t>
            </a:r>
            <a:r>
              <a:rPr lang="en-US" sz="2400" dirty="0">
                <a:solidFill>
                  <a:srgbClr val="FF0000"/>
                </a:solidFill>
                <a:latin typeface="Calibri" charset="0"/>
                <a:ea typeface="ＭＳ Ｐゴシック" charset="0"/>
                <a:sym typeface="Symbol" charset="0"/>
              </a:rPr>
              <a:t>,…, </a:t>
            </a:r>
            <a:r>
              <a:rPr lang="en-US" sz="2400" i="1" dirty="0" err="1">
                <a:solidFill>
                  <a:srgbClr val="FF0000"/>
                </a:solidFill>
                <a:latin typeface="Calibri" charset="0"/>
                <a:ea typeface="ＭＳ Ｐゴシック" charset="0"/>
                <a:sym typeface="Symbol" charset="0"/>
              </a:rPr>
              <a:t>c</a:t>
            </a:r>
            <a:r>
              <a:rPr lang="en-US" sz="2400" i="1" baseline="-25000" dirty="0" err="1">
                <a:solidFill>
                  <a:srgbClr val="FF0000"/>
                </a:solidFill>
                <a:latin typeface="Calibri" charset="0"/>
                <a:ea typeface="ＭＳ Ｐゴシック" charset="0"/>
                <a:sym typeface="Symbol" charset="0"/>
              </a:rPr>
              <a:t>J</a:t>
            </a:r>
            <a:r>
              <a:rPr lang="en-US" sz="2400" dirty="0">
                <a:solidFill>
                  <a:srgbClr val="FF0000"/>
                </a:solidFill>
                <a:latin typeface="Calibri" charset="0"/>
                <a:ea typeface="ＭＳ Ｐゴシック" charset="0"/>
                <a:sym typeface="Symbol" charset="0"/>
              </a:rPr>
              <a:t>}</a:t>
            </a:r>
            <a:endParaRPr lang="en-US" sz="1800" i="1" dirty="0">
              <a:solidFill>
                <a:srgbClr val="FF0000"/>
              </a:solidFill>
              <a:latin typeface="Calibri" charset="0"/>
            </a:endParaRPr>
          </a:p>
          <a:p>
            <a:pPr lvl="1"/>
            <a:r>
              <a:rPr lang="en-US" sz="2400" dirty="0">
                <a:latin typeface="Calibri" charset="0"/>
              </a:rPr>
              <a:t>A training set of </a:t>
            </a:r>
            <a:r>
              <a:rPr lang="en-US" sz="2400" i="1" dirty="0">
                <a:solidFill>
                  <a:srgbClr val="FF0000"/>
                </a:solidFill>
                <a:latin typeface="Calibri" charset="0"/>
              </a:rPr>
              <a:t>m</a:t>
            </a:r>
            <a:r>
              <a:rPr lang="en-US" sz="2400" i="1" dirty="0">
                <a:latin typeface="Calibri" charset="0"/>
              </a:rPr>
              <a:t> </a:t>
            </a:r>
            <a:r>
              <a:rPr lang="en-US" sz="2400" dirty="0">
                <a:latin typeface="Calibri" charset="0"/>
              </a:rPr>
              <a:t>hand-labeled documents </a:t>
            </a:r>
            <a:r>
              <a:rPr lang="en-US" sz="2400" i="1" dirty="0">
                <a:solidFill>
                  <a:srgbClr val="FF0000"/>
                </a:solidFill>
                <a:latin typeface="Calibri" charset="0"/>
              </a:rPr>
              <a:t>(d</a:t>
            </a:r>
            <a:r>
              <a:rPr lang="en-US" sz="2400" i="1" baseline="-25000" dirty="0">
                <a:solidFill>
                  <a:srgbClr val="FF0000"/>
                </a:solidFill>
                <a:latin typeface="Calibri" charset="0"/>
              </a:rPr>
              <a:t>1</a:t>
            </a:r>
            <a:r>
              <a:rPr lang="en-US" sz="2400" i="1" dirty="0">
                <a:solidFill>
                  <a:srgbClr val="FF0000"/>
                </a:solidFill>
                <a:latin typeface="Calibri" charset="0"/>
              </a:rPr>
              <a:t>,c</a:t>
            </a:r>
            <a:r>
              <a:rPr lang="en-US" sz="2400" i="1" baseline="-25000" dirty="0">
                <a:solidFill>
                  <a:srgbClr val="FF0000"/>
                </a:solidFill>
                <a:latin typeface="Calibri" charset="0"/>
              </a:rPr>
              <a:t>1</a:t>
            </a:r>
            <a:r>
              <a:rPr lang="en-US" sz="2400" i="1" dirty="0">
                <a:solidFill>
                  <a:srgbClr val="FF0000"/>
                </a:solidFill>
                <a:latin typeface="Calibri" charset="0"/>
              </a:rPr>
              <a:t>),....,(</a:t>
            </a:r>
            <a:r>
              <a:rPr lang="en-US" sz="2400" i="1" dirty="0" err="1">
                <a:solidFill>
                  <a:srgbClr val="FF0000"/>
                </a:solidFill>
                <a:latin typeface="Calibri" charset="0"/>
              </a:rPr>
              <a:t>d</a:t>
            </a:r>
            <a:r>
              <a:rPr lang="en-US" sz="2400" i="1" baseline="-25000" dirty="0" err="1">
                <a:solidFill>
                  <a:srgbClr val="FF0000"/>
                </a:solidFill>
                <a:latin typeface="Calibri" charset="0"/>
              </a:rPr>
              <a:t>m</a:t>
            </a:r>
            <a:r>
              <a:rPr lang="en-US" sz="2400" i="1" dirty="0" err="1">
                <a:solidFill>
                  <a:srgbClr val="FF0000"/>
                </a:solidFill>
                <a:latin typeface="Calibri" charset="0"/>
              </a:rPr>
              <a:t>,c</a:t>
            </a:r>
            <a:r>
              <a:rPr lang="en-US" sz="2400" i="1" baseline="-25000" dirty="0" err="1">
                <a:solidFill>
                  <a:srgbClr val="FF0000"/>
                </a:solidFill>
                <a:latin typeface="Calibri" charset="0"/>
              </a:rPr>
              <a:t>m</a:t>
            </a:r>
            <a:r>
              <a:rPr lang="en-US" sz="2400" i="1" dirty="0">
                <a:solidFill>
                  <a:srgbClr val="FF0000"/>
                </a:solidFill>
                <a:latin typeface="Calibri" charset="0"/>
              </a:rPr>
              <a:t>)</a:t>
            </a:r>
          </a:p>
          <a:p>
            <a:r>
              <a:rPr lang="en-US" sz="2800" i="1" dirty="0">
                <a:latin typeface="Calibri" charset="0"/>
              </a:rPr>
              <a:t>Output: </a:t>
            </a:r>
          </a:p>
          <a:p>
            <a:pPr lvl="1"/>
            <a:r>
              <a:rPr lang="en-US" sz="2400" dirty="0">
                <a:latin typeface="Calibri" charset="0"/>
              </a:rPr>
              <a:t>a learned classifier </a:t>
            </a:r>
            <a:r>
              <a:rPr lang="en-US" sz="2400" i="1" dirty="0" err="1">
                <a:solidFill>
                  <a:srgbClr val="FF0000"/>
                </a:solidFill>
                <a:latin typeface="Calibri" charset="0"/>
              </a:rPr>
              <a:t>γ:d</a:t>
            </a:r>
            <a:r>
              <a:rPr lang="en-US" sz="2400" i="1" dirty="0">
                <a:solidFill>
                  <a:srgbClr val="FF0000"/>
                </a:solidFill>
                <a:latin typeface="Calibri" charset="0"/>
              </a:rPr>
              <a:t> </a:t>
            </a:r>
            <a:r>
              <a:rPr lang="en-US" sz="2400" i="1" dirty="0">
                <a:solidFill>
                  <a:srgbClr val="FF0000"/>
                </a:solidFill>
                <a:latin typeface="Calibri" charset="0"/>
                <a:sym typeface="Wingdings" charset="2"/>
              </a:rPr>
              <a:t> c</a:t>
            </a:r>
            <a:endParaRPr lang="en-US" sz="2400" i="1" dirty="0">
              <a:solidFill>
                <a:srgbClr val="FF0000"/>
              </a:solidFill>
              <a:latin typeface="Calibri" charset="0"/>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10</a:t>
            </a:fld>
            <a:endParaRPr lang="en-US"/>
          </a:p>
        </p:txBody>
      </p:sp>
    </p:spTree>
    <p:extLst>
      <p:ext uri="{BB962C8B-B14F-4D97-AF65-F5344CB8AC3E}">
        <p14:creationId xmlns:p14="http://schemas.microsoft.com/office/powerpoint/2010/main" val="309159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1371600" y="361950"/>
            <a:ext cx="7467600" cy="742950"/>
          </a:xfrm>
        </p:spPr>
        <p:txBody>
          <a:bodyPr/>
          <a:lstStyle/>
          <a:p>
            <a:r>
              <a:rPr lang="en-US" sz="3600" dirty="0"/>
              <a:t>Classification Methods:</a:t>
            </a:r>
            <a:br>
              <a:rPr lang="en-US" sz="3600" dirty="0"/>
            </a:br>
            <a:r>
              <a:rPr lang="en-US" sz="3600" dirty="0"/>
              <a:t>Supervised Machine Learning</a:t>
            </a:r>
          </a:p>
        </p:txBody>
      </p:sp>
      <p:sp>
        <p:nvSpPr>
          <p:cNvPr id="29699" name="Rectangle 5"/>
          <p:cNvSpPr>
            <a:spLocks noGrp="1" noChangeArrowheads="1"/>
          </p:cNvSpPr>
          <p:nvPr>
            <p:ph sz="quarter" idx="1"/>
          </p:nvPr>
        </p:nvSpPr>
        <p:spPr/>
        <p:txBody>
          <a:bodyPr/>
          <a:lstStyle/>
          <a:p>
            <a:r>
              <a:rPr lang="en-US" sz="2800" dirty="0">
                <a:latin typeface="Calibri" charset="0"/>
              </a:rPr>
              <a:t>Any kind of classifier</a:t>
            </a:r>
          </a:p>
          <a:p>
            <a:pPr lvl="1"/>
            <a:r>
              <a:rPr lang="en-US" sz="2400" dirty="0">
                <a:latin typeface="Calibri" charset="0"/>
              </a:rPr>
              <a:t>Na</a:t>
            </a:r>
            <a:r>
              <a:rPr lang="fr-FR" sz="2400" dirty="0">
                <a:latin typeface="Calibri" charset="0"/>
              </a:rPr>
              <a:t>i</a:t>
            </a:r>
            <a:r>
              <a:rPr lang="en-US" sz="2400" dirty="0" err="1">
                <a:latin typeface="Calibri" charset="0"/>
              </a:rPr>
              <a:t>ve</a:t>
            </a:r>
            <a:r>
              <a:rPr lang="en-US" sz="2400" dirty="0">
                <a:latin typeface="Calibri" charset="0"/>
              </a:rPr>
              <a:t> Bayes</a:t>
            </a:r>
          </a:p>
          <a:p>
            <a:pPr lvl="1"/>
            <a:r>
              <a:rPr lang="en-US" sz="2400" dirty="0">
                <a:latin typeface="Calibri" charset="0"/>
              </a:rPr>
              <a:t>Logistic regression</a:t>
            </a:r>
          </a:p>
          <a:p>
            <a:pPr lvl="1"/>
            <a:r>
              <a:rPr lang="en-US" sz="2400" dirty="0">
                <a:latin typeface="Calibri" charset="0"/>
              </a:rPr>
              <a:t>Support-vector machines</a:t>
            </a:r>
          </a:p>
          <a:p>
            <a:pPr lvl="1"/>
            <a:r>
              <a:rPr lang="en-US" sz="2400" dirty="0">
                <a:latin typeface="Calibri" charset="0"/>
              </a:rPr>
              <a:t>k-Nearest Neighbors</a:t>
            </a:r>
          </a:p>
          <a:p>
            <a:pPr lvl="1"/>
            <a:r>
              <a:rPr lang="en-US" sz="2400" dirty="0">
                <a:latin typeface="Calibri" charset="0"/>
              </a:rPr>
              <a:t>Neural Nets</a:t>
            </a:r>
          </a:p>
          <a:p>
            <a:pPr lvl="1"/>
            <a:endParaRPr lang="en-US" sz="2400" dirty="0">
              <a:latin typeface="Calibri" charset="0"/>
            </a:endParaRPr>
          </a:p>
          <a:p>
            <a:pPr lvl="1"/>
            <a:r>
              <a:rPr lang="en-US" sz="2400" dirty="0">
                <a:latin typeface="Calibri" charset="0"/>
              </a:rPr>
              <a:t>…</a:t>
            </a:r>
            <a:endParaRPr lang="en-US" sz="1000" dirty="0">
              <a:latin typeface="Calibri" charset="0"/>
            </a:endParaRPr>
          </a:p>
        </p:txBody>
      </p:sp>
    </p:spTree>
    <p:extLst>
      <p:ext uri="{BB962C8B-B14F-4D97-AF65-F5344CB8AC3E}">
        <p14:creationId xmlns:p14="http://schemas.microsoft.com/office/powerpoint/2010/main" val="33512738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a:latin typeface="Calibri (Headings)"/>
                <a:cs typeface="Calibri (Headings)"/>
              </a:rPr>
              <a:t>Na</a:t>
            </a:r>
            <a:r>
              <a:rPr lang="fr-FR" sz="4000" dirty="0">
                <a:latin typeface="Calibri (Headings)"/>
                <a:cs typeface="Calibri (Headings)"/>
              </a:rPr>
              <a:t>i</a:t>
            </a:r>
            <a:r>
              <a:rPr lang="en-US" sz="4000" dirty="0" err="1">
                <a:latin typeface="Calibri (Headings)"/>
                <a:cs typeface="Calibri (Headings)"/>
              </a:rPr>
              <a:t>ve</a:t>
            </a:r>
            <a:r>
              <a:rPr lang="en-US" sz="4000" dirty="0">
                <a:latin typeface="Calibri (Headings)"/>
                <a:cs typeface="Calibri (Headings)"/>
              </a:rPr>
              <a:t>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a:solidFill>
                  <a:srgbClr val="A4001D"/>
                </a:solidFill>
                <a:latin typeface="Calibri"/>
                <a:ea typeface="ＭＳ Ｐゴシック" charset="0"/>
                <a:cs typeface="Calibri"/>
              </a:rPr>
              <a:t>Intuition and </a:t>
            </a:r>
          </a:p>
          <a:p>
            <a:pPr eaLnBrk="1" hangingPunct="1">
              <a:buFont typeface="Times" charset="0"/>
              <a:buNone/>
            </a:pPr>
            <a:r>
              <a:rPr lang="en-US" sz="3600" dirty="0">
                <a:solidFill>
                  <a:srgbClr val="A4001D"/>
                </a:solidFill>
                <a:latin typeface="Calibri"/>
                <a:ea typeface="ＭＳ Ｐゴシック" charset="0"/>
                <a:cs typeface="Calibri"/>
              </a:rPr>
              <a:t>Formalization</a:t>
            </a:r>
          </a:p>
        </p:txBody>
      </p:sp>
    </p:spTree>
    <p:extLst>
      <p:ext uri="{BB962C8B-B14F-4D97-AF65-F5344CB8AC3E}">
        <p14:creationId xmlns:p14="http://schemas.microsoft.com/office/powerpoint/2010/main" val="5038318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Naive Bayes Intuition</a:t>
            </a:r>
          </a:p>
        </p:txBody>
      </p:sp>
      <p:sp>
        <p:nvSpPr>
          <p:cNvPr id="31747" name="Content Placeholder 2"/>
          <p:cNvSpPr>
            <a:spLocks noGrp="1"/>
          </p:cNvSpPr>
          <p:nvPr>
            <p:ph sz="quarter" idx="1"/>
          </p:nvPr>
        </p:nvSpPr>
        <p:spPr>
          <a:xfrm>
            <a:off x="304800" y="1352550"/>
            <a:ext cx="8153400" cy="3333750"/>
          </a:xfrm>
        </p:spPr>
        <p:txBody>
          <a:bodyPr/>
          <a:lstStyle/>
          <a:p>
            <a:r>
              <a:rPr lang="en-US" sz="2800" dirty="0">
                <a:latin typeface="Calibri" charset="0"/>
              </a:rPr>
              <a:t>Simple (“</a:t>
            </a:r>
            <a:r>
              <a:rPr lang="en-US" sz="2800" dirty="0" err="1">
                <a:latin typeface="Calibri" charset="0"/>
              </a:rPr>
              <a:t>na</a:t>
            </a:r>
            <a:r>
              <a:rPr lang="fr-FR" sz="2800" dirty="0" err="1">
                <a:latin typeface="Calibri" charset="0"/>
              </a:rPr>
              <a:t>i</a:t>
            </a:r>
            <a:r>
              <a:rPr lang="en-US" sz="2800" dirty="0" err="1">
                <a:latin typeface="Calibri" charset="0"/>
              </a:rPr>
              <a:t>ve</a:t>
            </a:r>
            <a:r>
              <a:rPr lang="en-US" sz="2800" dirty="0">
                <a:latin typeface="Calibri" charset="0"/>
              </a:rPr>
              <a:t>”) classification method based on Bayes rule</a:t>
            </a:r>
          </a:p>
          <a:p>
            <a:r>
              <a:rPr lang="en-US" sz="2800" dirty="0">
                <a:latin typeface="Calibri" charset="0"/>
              </a:rPr>
              <a:t>Relies on very simple representation of document</a:t>
            </a:r>
          </a:p>
          <a:p>
            <a:pPr lvl="1"/>
            <a:r>
              <a:rPr lang="en-US" sz="2800" dirty="0">
                <a:latin typeface="Calibri" charset="0"/>
              </a:rPr>
              <a:t>Bag of words</a:t>
            </a:r>
          </a:p>
          <a:p>
            <a:endParaRPr lang="en-US" dirty="0">
              <a:latin typeface="Calibri" charset="0"/>
            </a:endParaRPr>
          </a:p>
        </p:txBody>
      </p:sp>
    </p:spTree>
    <p:extLst>
      <p:ext uri="{BB962C8B-B14F-4D97-AF65-F5344CB8AC3E}">
        <p14:creationId xmlns:p14="http://schemas.microsoft.com/office/powerpoint/2010/main" val="2235890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7150"/>
            <a:ext cx="7467600" cy="742950"/>
          </a:xfrm>
        </p:spPr>
        <p:txBody>
          <a:bodyPr/>
          <a:lstStyle/>
          <a:p>
            <a:r>
              <a:rPr lang="en-US" dirty="0"/>
              <a:t>The Bag of Words Representation</a:t>
            </a:r>
          </a:p>
        </p:txBody>
      </p:sp>
      <p:sp>
        <p:nvSpPr>
          <p:cNvPr id="4" name="Slide Number Placeholder 3"/>
          <p:cNvSpPr>
            <a:spLocks noGrp="1"/>
          </p:cNvSpPr>
          <p:nvPr>
            <p:ph type="sldNum" sz="quarter" idx="12"/>
          </p:nvPr>
        </p:nvSpPr>
        <p:spPr/>
        <p:txBody>
          <a:bodyPr/>
          <a:lstStyle/>
          <a:p>
            <a:fld id="{10F35DC5-7E65-8247-99AB-4E984F8A921E}" type="slidenum">
              <a:rPr lang="en-US" smtClean="0"/>
              <a:pPr/>
              <a:t>14</a:t>
            </a:fld>
            <a:endParaRPr lang="en-US"/>
          </a:p>
        </p:txBody>
      </p:sp>
      <p:pic>
        <p:nvPicPr>
          <p:cNvPr id="5" name="Picture 4" descr="bagofwords.pdf"/>
          <p:cNvPicPr>
            <a:picLocks noChangeAspect="1"/>
          </p:cNvPicPr>
          <p:nvPr/>
        </p:nvPicPr>
        <p:blipFill rotWithShape="1">
          <a:blip r:embed="rId2">
            <a:extLst>
              <a:ext uri="{28A0092B-C50C-407E-A947-70E740481C1C}">
                <a14:useLocalDpi xmlns:a14="http://schemas.microsoft.com/office/drawing/2010/main" val="0"/>
              </a:ext>
            </a:extLst>
          </a:blip>
          <a:srcRect l="1" r="72556"/>
          <a:stretch/>
        </p:blipFill>
        <p:spPr>
          <a:xfrm>
            <a:off x="304800" y="666750"/>
            <a:ext cx="2496312" cy="5143500"/>
          </a:xfrm>
          <a:prstGeom prst="rect">
            <a:avLst/>
          </a:prstGeom>
        </p:spPr>
      </p:pic>
      <p:pic>
        <p:nvPicPr>
          <p:cNvPr id="6" name="Picture 5" descr="bagofwords.pdf"/>
          <p:cNvPicPr>
            <a:picLocks noChangeAspect="1"/>
          </p:cNvPicPr>
          <p:nvPr/>
        </p:nvPicPr>
        <p:blipFill rotWithShape="1">
          <a:blip r:embed="rId2">
            <a:extLst>
              <a:ext uri="{28A0092B-C50C-407E-A947-70E740481C1C}">
                <a14:useLocalDpi xmlns:a14="http://schemas.microsoft.com/office/drawing/2010/main" val="0"/>
              </a:ext>
            </a:extLst>
          </a:blip>
          <a:srcRect l="72368" r="-2024"/>
          <a:stretch/>
        </p:blipFill>
        <p:spPr>
          <a:xfrm>
            <a:off x="6690021" y="742950"/>
            <a:ext cx="2377779" cy="4533900"/>
          </a:xfrm>
          <a:prstGeom prst="rect">
            <a:avLst/>
          </a:prstGeom>
        </p:spPr>
      </p:pic>
      <p:pic>
        <p:nvPicPr>
          <p:cNvPr id="7" name="Picture 6" descr="bagofwords.pdf"/>
          <p:cNvPicPr>
            <a:picLocks noChangeAspect="1"/>
          </p:cNvPicPr>
          <p:nvPr/>
        </p:nvPicPr>
        <p:blipFill rotWithShape="1">
          <a:blip r:embed="rId2">
            <a:extLst>
              <a:ext uri="{28A0092B-C50C-407E-A947-70E740481C1C}">
                <a14:useLocalDpi xmlns:a14="http://schemas.microsoft.com/office/drawing/2010/main" val="0"/>
              </a:ext>
            </a:extLst>
          </a:blip>
          <a:srcRect l="27128" r="27127"/>
          <a:stretch/>
        </p:blipFill>
        <p:spPr>
          <a:xfrm>
            <a:off x="2895600" y="819150"/>
            <a:ext cx="3667421" cy="4533900"/>
          </a:xfrm>
          <a:prstGeom prst="rect">
            <a:avLst/>
          </a:prstGeom>
        </p:spPr>
      </p:pic>
    </p:spTree>
    <p:extLst>
      <p:ext uri="{BB962C8B-B14F-4D97-AF65-F5344CB8AC3E}">
        <p14:creationId xmlns:p14="http://schemas.microsoft.com/office/powerpoint/2010/main" val="413059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71600" y="285750"/>
            <a:ext cx="7467600" cy="742950"/>
          </a:xfrm>
        </p:spPr>
        <p:txBody>
          <a:bodyPr/>
          <a:lstStyle/>
          <a:p>
            <a:r>
              <a:rPr lang="en-US" dirty="0"/>
              <a:t>The bag of words representation</a:t>
            </a:r>
          </a:p>
        </p:txBody>
      </p:sp>
      <p:sp>
        <p:nvSpPr>
          <p:cNvPr id="32772" name="Rectangle 4"/>
          <p:cNvSpPr>
            <a:spLocks noChangeArrowheads="1"/>
          </p:cNvSpPr>
          <p:nvPr/>
        </p:nvSpPr>
        <p:spPr bwMode="auto">
          <a:xfrm>
            <a:off x="1905000" y="1352550"/>
            <a:ext cx="4876800" cy="3276600"/>
          </a:xfrm>
          <a:prstGeom prst="rect">
            <a:avLst/>
          </a:prstGeom>
          <a:solidFill>
            <a:schemeClr val="accent6">
              <a:lumMod val="40000"/>
              <a:lumOff val="60000"/>
            </a:schemeClr>
          </a:solidFill>
          <a:ln w="28575">
            <a:solidFill>
              <a:schemeClr val="tx1"/>
            </a:solidFill>
            <a:miter lim="800000"/>
            <a:headEnd/>
            <a:tailEnd/>
          </a:ln>
        </p:spPr>
        <p:txBody>
          <a:bodyPr>
            <a:prstTxWarp prst="textNoShape">
              <a:avLst/>
            </a:prstTxWarp>
          </a:bodyPr>
          <a:lstStyle/>
          <a:p>
            <a:pPr>
              <a:lnSpc>
                <a:spcPct val="80000"/>
              </a:lnSpc>
              <a:spcBef>
                <a:spcPct val="20000"/>
              </a:spcBef>
            </a:pPr>
            <a:endParaRPr lang="en-US" sz="2000" dirty="0">
              <a:latin typeface="Courier"/>
              <a:cs typeface="Courier"/>
            </a:endParaRPr>
          </a:p>
        </p:txBody>
      </p:sp>
      <p:sp>
        <p:nvSpPr>
          <p:cNvPr id="32773" name="Text Box 5"/>
          <p:cNvSpPr txBox="1">
            <a:spLocks noChangeArrowheads="1"/>
          </p:cNvSpPr>
          <p:nvPr/>
        </p:nvSpPr>
        <p:spPr bwMode="auto">
          <a:xfrm>
            <a:off x="457200" y="1733550"/>
            <a:ext cx="1371599" cy="1723549"/>
          </a:xfrm>
          <a:prstGeom prst="rect">
            <a:avLst/>
          </a:prstGeom>
          <a:noFill/>
          <a:ln w="25400">
            <a:noFill/>
            <a:miter lim="800000"/>
            <a:headEnd/>
            <a:tailEnd/>
          </a:ln>
        </p:spPr>
        <p:txBody>
          <a:bodyPr wrap="square">
            <a:prstTxWarp prst="textNoShape">
              <a:avLst/>
            </a:prstTxWarp>
            <a:spAutoFit/>
          </a:bodyPr>
          <a:lstStyle/>
          <a:p>
            <a:r>
              <a:rPr lang="en-US" sz="10600" dirty="0" err="1">
                <a:latin typeface="Lucida Grande"/>
                <a:ea typeface="Lucida Grande"/>
                <a:cs typeface="Lucida Grande"/>
              </a:rPr>
              <a:t>γ</a:t>
            </a:r>
            <a:r>
              <a:rPr lang="en-US" sz="10600" dirty="0"/>
              <a:t>(</a:t>
            </a:r>
          </a:p>
        </p:txBody>
      </p:sp>
      <p:sp>
        <p:nvSpPr>
          <p:cNvPr id="32774" name="Text Box 6"/>
          <p:cNvSpPr txBox="1">
            <a:spLocks noChangeArrowheads="1"/>
          </p:cNvSpPr>
          <p:nvPr/>
        </p:nvSpPr>
        <p:spPr bwMode="auto">
          <a:xfrm>
            <a:off x="6732866" y="1838801"/>
            <a:ext cx="2182534" cy="1723549"/>
          </a:xfrm>
          <a:prstGeom prst="rect">
            <a:avLst/>
          </a:prstGeom>
          <a:noFill/>
          <a:ln w="25400">
            <a:noFill/>
            <a:miter lim="800000"/>
            <a:headEnd/>
            <a:tailEnd/>
          </a:ln>
        </p:spPr>
        <p:txBody>
          <a:bodyPr wrap="none">
            <a:prstTxWarp prst="textNoShape">
              <a:avLst/>
            </a:prstTxWarp>
            <a:spAutoFit/>
          </a:bodyPr>
          <a:lstStyle/>
          <a:p>
            <a:r>
              <a:rPr lang="en-US" sz="10600" dirty="0"/>
              <a:t>)=c</a:t>
            </a:r>
          </a:p>
        </p:txBody>
      </p:sp>
      <p:graphicFrame>
        <p:nvGraphicFramePr>
          <p:cNvPr id="8" name="Group 44"/>
          <p:cNvGraphicFramePr>
            <a:graphicFrameLocks noGrp="1"/>
          </p:cNvGraphicFramePr>
          <p:nvPr>
            <p:extLst>
              <p:ext uri="{D42A27DB-BD31-4B8C-83A1-F6EECF244321}">
                <p14:modId xmlns:p14="http://schemas.microsoft.com/office/powerpoint/2010/main" val="2373167832"/>
              </p:ext>
            </p:extLst>
          </p:nvPr>
        </p:nvGraphicFramePr>
        <p:xfrm>
          <a:off x="1905000" y="1352550"/>
          <a:ext cx="4876800" cy="3284222"/>
        </p:xfrm>
        <a:graphic>
          <a:graphicData uri="http://schemas.openxmlformats.org/drawingml/2006/table">
            <a:tbl>
              <a:tblPr/>
              <a:tblGrid>
                <a:gridCol w="2926080">
                  <a:extLst>
                    <a:ext uri="{9D8B030D-6E8A-4147-A177-3AD203B41FA5}">
                      <a16:colId xmlns:a16="http://schemas.microsoft.com/office/drawing/2014/main" val="20000"/>
                    </a:ext>
                  </a:extLst>
                </a:gridCol>
                <a:gridCol w="1950720">
                  <a:extLst>
                    <a:ext uri="{9D8B030D-6E8A-4147-A177-3AD203B41FA5}">
                      <a16:colId xmlns:a16="http://schemas.microsoft.com/office/drawing/2014/main" val="20001"/>
                    </a:ext>
                  </a:extLst>
                </a:gridCol>
              </a:tblGrid>
              <a:tr h="4267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seen</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2</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4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sweet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whimsical</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4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recommend</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38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happy</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1</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29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urier"/>
                          <a:ea typeface="Arial" charset="0"/>
                          <a:cs typeface="Courier"/>
                        </a:rPr>
                        <a: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9" name="Picture 8"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248150"/>
            <a:ext cx="558800" cy="503632"/>
          </a:xfrm>
          <a:prstGeom prst="rect">
            <a:avLst/>
          </a:prstGeom>
        </p:spPr>
      </p:pic>
      <p:pic>
        <p:nvPicPr>
          <p:cNvPr id="10" name="Picture 9"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3562350"/>
            <a:ext cx="591828" cy="533399"/>
          </a:xfrm>
          <a:prstGeom prst="rect">
            <a:avLst/>
          </a:prstGeom>
        </p:spPr>
      </p:pic>
    </p:spTree>
    <p:extLst>
      <p:ext uri="{BB962C8B-B14F-4D97-AF65-F5344CB8AC3E}">
        <p14:creationId xmlns:p14="http://schemas.microsoft.com/office/powerpoint/2010/main" val="4254093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685800" y="381000"/>
            <a:ext cx="8153400" cy="742950"/>
          </a:xfrm>
        </p:spPr>
        <p:txBody>
          <a:bodyPr/>
          <a:lstStyle/>
          <a:p>
            <a:r>
              <a:rPr lang="en-US" dirty="0"/>
              <a:t>Bayes’ Rule Applied to Documents and Classes</a:t>
            </a:r>
          </a:p>
        </p:txBody>
      </p:sp>
      <p:graphicFrame>
        <p:nvGraphicFramePr>
          <p:cNvPr id="7" name="Object 3"/>
          <p:cNvGraphicFramePr>
            <a:graphicFrameLocks noChangeAspect="1"/>
          </p:cNvGraphicFramePr>
          <p:nvPr>
            <p:extLst>
              <p:ext uri="{D42A27DB-BD31-4B8C-83A1-F6EECF244321}">
                <p14:modId xmlns:p14="http://schemas.microsoft.com/office/powerpoint/2010/main" val="2202393601"/>
              </p:ext>
            </p:extLst>
          </p:nvPr>
        </p:nvGraphicFramePr>
        <p:xfrm>
          <a:off x="2479675" y="2759075"/>
          <a:ext cx="4421188" cy="1377950"/>
        </p:xfrm>
        <a:graphic>
          <a:graphicData uri="http://schemas.openxmlformats.org/presentationml/2006/ole">
            <mc:AlternateContent xmlns:mc="http://schemas.openxmlformats.org/markup-compatibility/2006">
              <mc:Choice xmlns:v="urn:schemas-microsoft-com:vml" Requires="v">
                <p:oleObj spid="_x0000_s3235" name="Equation" r:id="rId3" imgW="1371600" imgH="419100" progId="Equation.3">
                  <p:embed/>
                </p:oleObj>
              </mc:Choice>
              <mc:Fallback>
                <p:oleObj name="Equation" r:id="rId3" imgW="1371600" imgH="419100" progId="Equation.3">
                  <p:embed/>
                  <p:pic>
                    <p:nvPicPr>
                      <p:cNvPr id="0" name=""/>
                      <p:cNvPicPr>
                        <a:picLocks noChangeAspect="1" noChangeArrowheads="1"/>
                      </p:cNvPicPr>
                      <p:nvPr/>
                    </p:nvPicPr>
                    <p:blipFill>
                      <a:blip r:embed="rId4"/>
                      <a:srcRect/>
                      <a:stretch>
                        <a:fillRect/>
                      </a:stretch>
                    </p:blipFill>
                    <p:spPr bwMode="auto">
                      <a:xfrm>
                        <a:off x="2479675" y="2759075"/>
                        <a:ext cx="4421188" cy="1377950"/>
                      </a:xfrm>
                      <a:prstGeom prst="rect">
                        <a:avLst/>
                      </a:prstGeom>
                      <a:noFill/>
                      <a:ln>
                        <a:noFill/>
                      </a:ln>
                      <a:effectLst/>
                    </p:spPr>
                  </p:pic>
                </p:oleObj>
              </mc:Fallback>
            </mc:AlternateContent>
          </a:graphicData>
        </a:graphic>
      </p:graphicFrame>
      <p:sp>
        <p:nvSpPr>
          <p:cNvPr id="10" name="Content Placeholder 1"/>
          <p:cNvSpPr>
            <a:spLocks noGrp="1"/>
          </p:cNvSpPr>
          <p:nvPr>
            <p:ph idx="1"/>
          </p:nvPr>
        </p:nvSpPr>
        <p:spPr>
          <a:xfrm>
            <a:off x="304800" y="1428750"/>
            <a:ext cx="8229600" cy="2667000"/>
          </a:xfrm>
        </p:spPr>
        <p:txBody>
          <a:bodyPr/>
          <a:lstStyle/>
          <a:p>
            <a:pPr marL="228600" indent="-228600">
              <a:spcBef>
                <a:spcPct val="50000"/>
              </a:spcBef>
              <a:buFontTx/>
              <a:buChar char="•"/>
            </a:pPr>
            <a:r>
              <a:rPr lang="en-US" sz="3200" dirty="0"/>
              <a:t>For a document </a:t>
            </a:r>
            <a:r>
              <a:rPr lang="en-US" sz="3600" i="1" dirty="0">
                <a:solidFill>
                  <a:srgbClr val="FF0000"/>
                </a:solidFill>
              </a:rPr>
              <a:t>d</a:t>
            </a:r>
            <a:r>
              <a:rPr lang="en-US" sz="4000" dirty="0"/>
              <a:t> </a:t>
            </a:r>
            <a:r>
              <a:rPr lang="en-US" sz="3600" dirty="0"/>
              <a:t>and a class </a:t>
            </a:r>
            <a:r>
              <a:rPr lang="en-US" sz="4000" i="1" dirty="0">
                <a:solidFill>
                  <a:srgbClr val="FF0000"/>
                </a:solidFill>
              </a:rPr>
              <a:t>c</a:t>
            </a:r>
            <a:endParaRPr lang="en-US" sz="3200" i="1" dirty="0">
              <a:solidFill>
                <a:srgbClr val="FF0000"/>
              </a:solidFill>
            </a:endParaRPr>
          </a:p>
        </p:txBody>
      </p:sp>
    </p:spTree>
    <p:extLst>
      <p:ext uri="{BB962C8B-B14F-4D97-AF65-F5344CB8AC3E}">
        <p14:creationId xmlns:p14="http://schemas.microsoft.com/office/powerpoint/2010/main" val="5506746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dirty="0"/>
              <a:t>Na</a:t>
            </a:r>
            <a:r>
              <a:rPr lang="fr-FR" dirty="0" err="1"/>
              <a:t>i</a:t>
            </a:r>
            <a:r>
              <a:rPr lang="en-US" dirty="0" err="1"/>
              <a:t>ve</a:t>
            </a:r>
            <a:r>
              <a:rPr lang="en-US" dirty="0"/>
              <a:t> Bayes Classifier</a:t>
            </a:r>
          </a:p>
        </p:txBody>
      </p:sp>
      <p:graphicFrame>
        <p:nvGraphicFramePr>
          <p:cNvPr id="5" name="Object 3"/>
          <p:cNvGraphicFramePr>
            <a:graphicFrameLocks noChangeAspect="1"/>
          </p:cNvGraphicFramePr>
          <p:nvPr>
            <p:extLst>
              <p:ext uri="{D42A27DB-BD31-4B8C-83A1-F6EECF244321}">
                <p14:modId xmlns:p14="http://schemas.microsoft.com/office/powerpoint/2010/main" val="816637004"/>
              </p:ext>
            </p:extLst>
          </p:nvPr>
        </p:nvGraphicFramePr>
        <p:xfrm>
          <a:off x="1672596" y="1633538"/>
          <a:ext cx="4072567" cy="862012"/>
        </p:xfrm>
        <a:graphic>
          <a:graphicData uri="http://schemas.openxmlformats.org/presentationml/2006/ole">
            <mc:AlternateContent xmlns:mc="http://schemas.openxmlformats.org/markup-compatibility/2006">
              <mc:Choice xmlns:v="urn:schemas-microsoft-com:vml" Requires="v">
                <p:oleObj spid="_x0000_s20892" name="Equation" r:id="rId3" imgW="1371600" imgH="292100" progId="Equation.3">
                  <p:embed/>
                </p:oleObj>
              </mc:Choice>
              <mc:Fallback>
                <p:oleObj name="Equation" r:id="rId3" imgW="1371600" imgH="292100" progId="Equation.3">
                  <p:embed/>
                  <p:pic>
                    <p:nvPicPr>
                      <p:cNvPr id="0" name=""/>
                      <p:cNvPicPr>
                        <a:picLocks noChangeAspect="1" noChangeArrowheads="1"/>
                      </p:cNvPicPr>
                      <p:nvPr/>
                    </p:nvPicPr>
                    <p:blipFill>
                      <a:blip r:embed="rId4"/>
                      <a:srcRect/>
                      <a:stretch>
                        <a:fillRect/>
                      </a:stretch>
                    </p:blipFill>
                    <p:spPr bwMode="auto">
                      <a:xfrm>
                        <a:off x="1672596" y="1633538"/>
                        <a:ext cx="4072567" cy="862012"/>
                      </a:xfrm>
                      <a:prstGeom prst="rect">
                        <a:avLst/>
                      </a:prstGeom>
                      <a:noFill/>
                      <a:ln>
                        <a:noFill/>
                      </a:ln>
                      <a:effec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4069616719"/>
              </p:ext>
            </p:extLst>
          </p:nvPr>
        </p:nvGraphicFramePr>
        <p:xfrm>
          <a:off x="2542619" y="2495550"/>
          <a:ext cx="4010581" cy="1219200"/>
        </p:xfrm>
        <a:graphic>
          <a:graphicData uri="http://schemas.openxmlformats.org/presentationml/2006/ole">
            <mc:AlternateContent xmlns:mc="http://schemas.openxmlformats.org/markup-compatibility/2006">
              <mc:Choice xmlns:v="urn:schemas-microsoft-com:vml" Requires="v">
                <p:oleObj spid="_x0000_s20893" name="Equation" r:id="rId5" imgW="1371600" imgH="419100" progId="Equation.3">
                  <p:embed/>
                </p:oleObj>
              </mc:Choice>
              <mc:Fallback>
                <p:oleObj name="Equation" r:id="rId5" imgW="1371600" imgH="419100" progId="Equation.3">
                  <p:embed/>
                  <p:pic>
                    <p:nvPicPr>
                      <p:cNvPr id="0" name=""/>
                      <p:cNvPicPr>
                        <a:picLocks noChangeAspect="1" noChangeArrowheads="1"/>
                      </p:cNvPicPr>
                      <p:nvPr/>
                    </p:nvPicPr>
                    <p:blipFill>
                      <a:blip r:embed="rId6"/>
                      <a:srcRect/>
                      <a:stretch>
                        <a:fillRect/>
                      </a:stretch>
                    </p:blipFill>
                    <p:spPr bwMode="auto">
                      <a:xfrm>
                        <a:off x="2542619" y="2495550"/>
                        <a:ext cx="4010581" cy="1219200"/>
                      </a:xfrm>
                      <a:prstGeom prst="rect">
                        <a:avLst/>
                      </a:prstGeom>
                      <a:noFill/>
                      <a:ln>
                        <a:noFill/>
                      </a:ln>
                      <a:effectLst/>
                    </p:spPr>
                  </p:pic>
                </p:oleObj>
              </mc:Fallback>
            </mc:AlternateContent>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val="1942638856"/>
              </p:ext>
            </p:extLst>
          </p:nvPr>
        </p:nvGraphicFramePr>
        <p:xfrm>
          <a:off x="2511425" y="3867150"/>
          <a:ext cx="3886200" cy="838200"/>
        </p:xfrm>
        <a:graphic>
          <a:graphicData uri="http://schemas.openxmlformats.org/presentationml/2006/ole">
            <mc:AlternateContent xmlns:mc="http://schemas.openxmlformats.org/markup-compatibility/2006">
              <mc:Choice xmlns:v="urn:schemas-microsoft-com:vml" Requires="v">
                <p:oleObj spid="_x0000_s20894" name="Equation" r:id="rId7" imgW="1346200" imgH="292100" progId="Equation.3">
                  <p:embed/>
                </p:oleObj>
              </mc:Choice>
              <mc:Fallback>
                <p:oleObj name="Equation" r:id="rId7" imgW="1346200" imgH="292100" progId="Equation.3">
                  <p:embed/>
                  <p:pic>
                    <p:nvPicPr>
                      <p:cNvPr id="0" name=""/>
                      <p:cNvPicPr>
                        <a:picLocks noChangeAspect="1" noChangeArrowheads="1"/>
                      </p:cNvPicPr>
                      <p:nvPr/>
                    </p:nvPicPr>
                    <p:blipFill>
                      <a:blip r:embed="rId8"/>
                      <a:srcRect/>
                      <a:stretch>
                        <a:fillRect/>
                      </a:stretch>
                    </p:blipFill>
                    <p:spPr bwMode="auto">
                      <a:xfrm>
                        <a:off x="2511425" y="3867150"/>
                        <a:ext cx="3886200" cy="838200"/>
                      </a:xfrm>
                      <a:prstGeom prst="rect">
                        <a:avLst/>
                      </a:prstGeom>
                      <a:noFill/>
                      <a:ln>
                        <a:noFill/>
                      </a:ln>
                      <a:effectLst/>
                    </p:spPr>
                  </p:pic>
                </p:oleObj>
              </mc:Fallback>
            </mc:AlternateContent>
          </a:graphicData>
        </a:graphic>
      </p:graphicFrame>
      <p:sp>
        <p:nvSpPr>
          <p:cNvPr id="2" name="Content Placeholder 1"/>
          <p:cNvSpPr>
            <a:spLocks noGrp="1"/>
          </p:cNvSpPr>
          <p:nvPr>
            <p:ph idx="1"/>
          </p:nvPr>
        </p:nvSpPr>
        <p:spPr>
          <a:xfrm>
            <a:off x="304800" y="1352550"/>
            <a:ext cx="8534400" cy="838200"/>
          </a:xfrm>
        </p:spPr>
        <p:txBody>
          <a:bodyPr/>
          <a:lstStyle/>
          <a:p>
            <a:endParaRPr lang="en-US" dirty="0"/>
          </a:p>
        </p:txBody>
      </p:sp>
      <p:sp>
        <p:nvSpPr>
          <p:cNvPr id="9" name="Text Box 16"/>
          <p:cNvSpPr txBox="1">
            <a:spLocks noChangeArrowheads="1"/>
          </p:cNvSpPr>
          <p:nvPr/>
        </p:nvSpPr>
        <p:spPr bwMode="auto">
          <a:xfrm>
            <a:off x="6248400" y="1581150"/>
            <a:ext cx="2438400" cy="830997"/>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a:t>MAP is “maximum a posteriori”  = most likely class</a:t>
            </a:r>
          </a:p>
        </p:txBody>
      </p:sp>
      <p:sp>
        <p:nvSpPr>
          <p:cNvPr id="11" name="Text Box 16"/>
          <p:cNvSpPr txBox="1">
            <a:spLocks noChangeArrowheads="1"/>
          </p:cNvSpPr>
          <p:nvPr/>
        </p:nvSpPr>
        <p:spPr bwMode="auto">
          <a:xfrm>
            <a:off x="6934200" y="2876550"/>
            <a:ext cx="1676400" cy="338554"/>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a:t>Bayes Rule</a:t>
            </a:r>
          </a:p>
        </p:txBody>
      </p:sp>
      <p:sp>
        <p:nvSpPr>
          <p:cNvPr id="12" name="Text Box 16"/>
          <p:cNvSpPr txBox="1">
            <a:spLocks noChangeArrowheads="1"/>
          </p:cNvSpPr>
          <p:nvPr/>
        </p:nvSpPr>
        <p:spPr bwMode="auto">
          <a:xfrm>
            <a:off x="7010400" y="3943350"/>
            <a:ext cx="1676400" cy="584776"/>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a:t>Dropping the denominator</a:t>
            </a:r>
          </a:p>
        </p:txBody>
      </p:sp>
    </p:spTree>
    <p:extLst>
      <p:ext uri="{BB962C8B-B14F-4D97-AF65-F5344CB8AC3E}">
        <p14:creationId xmlns:p14="http://schemas.microsoft.com/office/powerpoint/2010/main" val="109718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1"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dirty="0"/>
              <a:t>Na</a:t>
            </a:r>
            <a:r>
              <a:rPr lang="fr-FR" dirty="0" err="1"/>
              <a:t>i</a:t>
            </a:r>
            <a:r>
              <a:rPr lang="en-US" dirty="0" err="1"/>
              <a:t>ve</a:t>
            </a:r>
            <a:r>
              <a:rPr lang="en-US" dirty="0"/>
              <a:t> Bayes Classifier</a:t>
            </a:r>
          </a:p>
        </p:txBody>
      </p:sp>
      <p:graphicFrame>
        <p:nvGraphicFramePr>
          <p:cNvPr id="5" name="Object 3"/>
          <p:cNvGraphicFramePr>
            <a:graphicFrameLocks noChangeAspect="1"/>
          </p:cNvGraphicFramePr>
          <p:nvPr>
            <p:extLst>
              <p:ext uri="{D42A27DB-BD31-4B8C-83A1-F6EECF244321}">
                <p14:modId xmlns:p14="http://schemas.microsoft.com/office/powerpoint/2010/main" val="2614248283"/>
              </p:ext>
            </p:extLst>
          </p:nvPr>
        </p:nvGraphicFramePr>
        <p:xfrm>
          <a:off x="381000" y="1581150"/>
          <a:ext cx="4900612" cy="862012"/>
        </p:xfrm>
        <a:graphic>
          <a:graphicData uri="http://schemas.openxmlformats.org/presentationml/2006/ole">
            <mc:AlternateContent xmlns:mc="http://schemas.openxmlformats.org/markup-compatibility/2006">
              <mc:Choice xmlns:v="urn:schemas-microsoft-com:vml" Requires="v">
                <p:oleObj spid="_x0000_s21783" name="Equation" r:id="rId3" imgW="1651000" imgH="292100" progId="Equation.3">
                  <p:embed/>
                </p:oleObj>
              </mc:Choice>
              <mc:Fallback>
                <p:oleObj name="Equation" r:id="rId3" imgW="1651000" imgH="292100" progId="Equation.3">
                  <p:embed/>
                  <p:pic>
                    <p:nvPicPr>
                      <p:cNvPr id="0" name=""/>
                      <p:cNvPicPr>
                        <a:picLocks noChangeAspect="1" noChangeArrowheads="1"/>
                      </p:cNvPicPr>
                      <p:nvPr/>
                    </p:nvPicPr>
                    <p:blipFill>
                      <a:blip r:embed="rId4"/>
                      <a:srcRect/>
                      <a:stretch>
                        <a:fillRect/>
                      </a:stretch>
                    </p:blipFill>
                    <p:spPr bwMode="auto">
                      <a:xfrm>
                        <a:off x="381000" y="1581150"/>
                        <a:ext cx="4900612" cy="862012"/>
                      </a:xfrm>
                      <a:prstGeom prst="rect">
                        <a:avLst/>
                      </a:prstGeom>
                      <a:noFill/>
                      <a:ln>
                        <a:noFill/>
                      </a:ln>
                      <a:effectLst/>
                    </p:spPr>
                  </p:pic>
                </p:oleObj>
              </mc:Fallback>
            </mc:AlternateContent>
          </a:graphicData>
        </a:graphic>
      </p:graphicFrame>
      <p:sp>
        <p:nvSpPr>
          <p:cNvPr id="11" name="Text Box 16"/>
          <p:cNvSpPr txBox="1">
            <a:spLocks noChangeArrowheads="1"/>
          </p:cNvSpPr>
          <p:nvPr/>
        </p:nvSpPr>
        <p:spPr bwMode="auto">
          <a:xfrm>
            <a:off x="7239000" y="2571750"/>
            <a:ext cx="1676400" cy="1077218"/>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a:t>Document d represented as features x1...xn</a:t>
            </a:r>
          </a:p>
        </p:txBody>
      </p:sp>
      <p:graphicFrame>
        <p:nvGraphicFramePr>
          <p:cNvPr id="10" name="Object 3"/>
          <p:cNvGraphicFramePr>
            <a:graphicFrameLocks noChangeAspect="1"/>
          </p:cNvGraphicFramePr>
          <p:nvPr>
            <p:extLst>
              <p:ext uri="{D42A27DB-BD31-4B8C-83A1-F6EECF244321}">
                <p14:modId xmlns:p14="http://schemas.microsoft.com/office/powerpoint/2010/main" val="4279749968"/>
              </p:ext>
            </p:extLst>
          </p:nvPr>
        </p:nvGraphicFramePr>
        <p:xfrm>
          <a:off x="1295400" y="2724150"/>
          <a:ext cx="5768975" cy="862013"/>
        </p:xfrm>
        <a:graphic>
          <a:graphicData uri="http://schemas.openxmlformats.org/presentationml/2006/ole">
            <mc:AlternateContent xmlns:mc="http://schemas.openxmlformats.org/markup-compatibility/2006">
              <mc:Choice xmlns:v="urn:schemas-microsoft-com:vml" Requires="v">
                <p:oleObj spid="_x0000_s21784" name="Equation" r:id="rId5" imgW="1943100" imgH="292100" progId="Equation.3">
                  <p:embed/>
                </p:oleObj>
              </mc:Choice>
              <mc:Fallback>
                <p:oleObj name="Equation" r:id="rId5" imgW="1943100" imgH="292100" progId="Equation.3">
                  <p:embed/>
                  <p:pic>
                    <p:nvPicPr>
                      <p:cNvPr id="0" name=""/>
                      <p:cNvPicPr>
                        <a:picLocks noChangeAspect="1" noChangeArrowheads="1"/>
                      </p:cNvPicPr>
                      <p:nvPr/>
                    </p:nvPicPr>
                    <p:blipFill>
                      <a:blip r:embed="rId6"/>
                      <a:srcRect/>
                      <a:stretch>
                        <a:fillRect/>
                      </a:stretch>
                    </p:blipFill>
                    <p:spPr bwMode="auto">
                      <a:xfrm>
                        <a:off x="1295400" y="2724150"/>
                        <a:ext cx="5768975" cy="8620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61460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371600" y="381000"/>
            <a:ext cx="7620000" cy="742950"/>
          </a:xfrm>
        </p:spPr>
        <p:txBody>
          <a:bodyPr/>
          <a:lstStyle/>
          <a:p>
            <a:r>
              <a:rPr lang="en-US" dirty="0"/>
              <a:t>Na</a:t>
            </a:r>
            <a:r>
              <a:rPr lang="fr-FR" dirty="0" err="1"/>
              <a:t>i</a:t>
            </a:r>
            <a:r>
              <a:rPr lang="en-US" dirty="0" err="1"/>
              <a:t>ve</a:t>
            </a:r>
            <a:r>
              <a:rPr lang="en-US" dirty="0"/>
              <a:t> Bayes Classifier</a:t>
            </a:r>
          </a:p>
        </p:txBody>
      </p:sp>
      <p:sp>
        <p:nvSpPr>
          <p:cNvPr id="11" name="Text Box 16"/>
          <p:cNvSpPr txBox="1">
            <a:spLocks noChangeArrowheads="1"/>
          </p:cNvSpPr>
          <p:nvPr/>
        </p:nvSpPr>
        <p:spPr bwMode="auto">
          <a:xfrm>
            <a:off x="6324600" y="2655153"/>
            <a:ext cx="2438400" cy="584776"/>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a:t>How often does this class occur?</a:t>
            </a:r>
          </a:p>
        </p:txBody>
      </p:sp>
      <p:graphicFrame>
        <p:nvGraphicFramePr>
          <p:cNvPr id="10" name="Object 3"/>
          <p:cNvGraphicFramePr>
            <a:graphicFrameLocks noChangeAspect="1"/>
          </p:cNvGraphicFramePr>
          <p:nvPr>
            <p:extLst>
              <p:ext uri="{D42A27DB-BD31-4B8C-83A1-F6EECF244321}">
                <p14:modId xmlns:p14="http://schemas.microsoft.com/office/powerpoint/2010/main" val="4278591522"/>
              </p:ext>
            </p:extLst>
          </p:nvPr>
        </p:nvGraphicFramePr>
        <p:xfrm>
          <a:off x="762000" y="1504950"/>
          <a:ext cx="6637337" cy="862013"/>
        </p:xfrm>
        <a:graphic>
          <a:graphicData uri="http://schemas.openxmlformats.org/presentationml/2006/ole">
            <mc:AlternateContent xmlns:mc="http://schemas.openxmlformats.org/markup-compatibility/2006">
              <mc:Choice xmlns:v="urn:schemas-microsoft-com:vml" Requires="v">
                <p:oleObj spid="_x0000_s22680" name="Equation" r:id="rId3" imgW="2235200" imgH="292100" progId="Equation.3">
                  <p:embed/>
                </p:oleObj>
              </mc:Choice>
              <mc:Fallback>
                <p:oleObj name="Equation" r:id="rId3" imgW="2235200" imgH="292100" progId="Equation.3">
                  <p:embed/>
                  <p:pic>
                    <p:nvPicPr>
                      <p:cNvPr id="0" name=""/>
                      <p:cNvPicPr>
                        <a:picLocks noChangeAspect="1" noChangeArrowheads="1"/>
                      </p:cNvPicPr>
                      <p:nvPr/>
                    </p:nvPicPr>
                    <p:blipFill>
                      <a:blip r:embed="rId4"/>
                      <a:srcRect/>
                      <a:stretch>
                        <a:fillRect/>
                      </a:stretch>
                    </p:blipFill>
                    <p:spPr bwMode="auto">
                      <a:xfrm>
                        <a:off x="762000" y="1504950"/>
                        <a:ext cx="6637337" cy="862013"/>
                      </a:xfrm>
                      <a:prstGeom prst="rect">
                        <a:avLst/>
                      </a:prstGeom>
                      <a:noFill/>
                      <a:ln>
                        <a:noFill/>
                      </a:ln>
                      <a:effectLst/>
                    </p:spPr>
                  </p:pic>
                </p:oleObj>
              </mc:Fallback>
            </mc:AlternateContent>
          </a:graphicData>
        </a:graphic>
      </p:graphicFrame>
      <p:sp>
        <p:nvSpPr>
          <p:cNvPr id="8" name="Text Box 16"/>
          <p:cNvSpPr txBox="1">
            <a:spLocks noChangeArrowheads="1"/>
          </p:cNvSpPr>
          <p:nvPr/>
        </p:nvSpPr>
        <p:spPr bwMode="auto">
          <a:xfrm>
            <a:off x="6400800" y="3645753"/>
            <a:ext cx="2438400" cy="830997"/>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a:defRPr/>
            </a:pPr>
            <a:r>
              <a:rPr lang="en-US" altLang="zh-TW" sz="1600" dirty="0"/>
              <a:t>We can just count the relative frequencies in a corpus</a:t>
            </a:r>
          </a:p>
        </p:txBody>
      </p:sp>
      <p:sp>
        <p:nvSpPr>
          <p:cNvPr id="9" name="Text Box 16"/>
          <p:cNvSpPr txBox="1">
            <a:spLocks noChangeArrowheads="1"/>
          </p:cNvSpPr>
          <p:nvPr/>
        </p:nvSpPr>
        <p:spPr bwMode="auto">
          <a:xfrm>
            <a:off x="1600200" y="3364290"/>
            <a:ext cx="4343400" cy="1569660"/>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prstTxWarp prst="textNoShape">
              <a:avLst/>
            </a:prstTxWarp>
            <a:spAutoFit/>
          </a:bodyPr>
          <a:lstStyle/>
          <a:p>
            <a:pPr lvl="1" eaLnBrk="1" hangingPunct="1"/>
            <a:r>
              <a:rPr lang="en-US" dirty="0">
                <a:latin typeface="Calibri" charset="0"/>
              </a:rPr>
              <a:t>Could only be estimated if a very, very large number of training examples was available.</a:t>
            </a:r>
          </a:p>
        </p:txBody>
      </p:sp>
    </p:spTree>
    <p:extLst>
      <p:ext uri="{BB962C8B-B14F-4D97-AF65-F5344CB8AC3E}">
        <p14:creationId xmlns:p14="http://schemas.microsoft.com/office/powerpoint/2010/main" val="3148717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a:latin typeface="Calibri (Headings)"/>
                <a:cs typeface="Calibri (Headings)"/>
              </a:rPr>
              <a:t>Text Classification</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endParaRPr lang="en-US" sz="3600" dirty="0">
              <a:solidFill>
                <a:srgbClr val="A4001D"/>
              </a:solidFill>
              <a:latin typeface="Calibri"/>
              <a:ea typeface="ＭＳ Ｐゴシック" charset="0"/>
              <a:cs typeface="Calibri"/>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371600" y="0"/>
            <a:ext cx="7620000" cy="846137"/>
          </a:xfrm>
        </p:spPr>
        <p:txBody>
          <a:bodyPr/>
          <a:lstStyle/>
          <a:p>
            <a:r>
              <a:rPr lang="en-US" dirty="0"/>
              <a:t>Na</a:t>
            </a:r>
            <a:r>
              <a:rPr lang="fr-FR" dirty="0" err="1"/>
              <a:t>i</a:t>
            </a:r>
            <a:r>
              <a:rPr lang="en-US" dirty="0" err="1"/>
              <a:t>ve</a:t>
            </a:r>
            <a:r>
              <a:rPr lang="en-US" dirty="0"/>
              <a:t> Bayes Independence Assumptions</a:t>
            </a:r>
          </a:p>
        </p:txBody>
      </p:sp>
      <p:graphicFrame>
        <p:nvGraphicFramePr>
          <p:cNvPr id="10" name="Object 3"/>
          <p:cNvGraphicFramePr>
            <a:graphicFrameLocks noChangeAspect="1"/>
          </p:cNvGraphicFramePr>
          <p:nvPr>
            <p:extLst>
              <p:ext uri="{D42A27DB-BD31-4B8C-83A1-F6EECF244321}">
                <p14:modId xmlns:p14="http://schemas.microsoft.com/office/powerpoint/2010/main" val="3424151913"/>
              </p:ext>
            </p:extLst>
          </p:nvPr>
        </p:nvGraphicFramePr>
        <p:xfrm>
          <a:off x="2586038" y="1200150"/>
          <a:ext cx="3205162" cy="636587"/>
        </p:xfrm>
        <a:graphic>
          <a:graphicData uri="http://schemas.openxmlformats.org/presentationml/2006/ole">
            <mc:AlternateContent xmlns:mc="http://schemas.openxmlformats.org/markup-compatibility/2006">
              <mc:Choice xmlns:v="urn:schemas-microsoft-com:vml" Requires="v">
                <p:oleObj spid="_x0000_s24859" name="Equation" r:id="rId3" imgW="1079500" imgH="215900" progId="Equation.3">
                  <p:embed/>
                </p:oleObj>
              </mc:Choice>
              <mc:Fallback>
                <p:oleObj name="Equation" r:id="rId3" imgW="1079500" imgH="215900" progId="Equation.3">
                  <p:embed/>
                  <p:pic>
                    <p:nvPicPr>
                      <p:cNvPr id="0" name=""/>
                      <p:cNvPicPr>
                        <a:picLocks noChangeAspect="1" noChangeArrowheads="1"/>
                      </p:cNvPicPr>
                      <p:nvPr/>
                    </p:nvPicPr>
                    <p:blipFill>
                      <a:blip r:embed="rId4"/>
                      <a:srcRect/>
                      <a:stretch>
                        <a:fillRect/>
                      </a:stretch>
                    </p:blipFill>
                    <p:spPr bwMode="auto">
                      <a:xfrm>
                        <a:off x="2586038" y="1200150"/>
                        <a:ext cx="3205162" cy="636587"/>
                      </a:xfrm>
                      <a:prstGeom prst="rect">
                        <a:avLst/>
                      </a:prstGeom>
                      <a:noFill/>
                      <a:ln>
                        <a:noFill/>
                      </a:ln>
                      <a:effectLst/>
                    </p:spPr>
                  </p:pic>
                </p:oleObj>
              </mc:Fallback>
            </mc:AlternateContent>
          </a:graphicData>
        </a:graphic>
      </p:graphicFrame>
      <p:sp>
        <p:nvSpPr>
          <p:cNvPr id="12" name="Rectangle 3"/>
          <p:cNvSpPr>
            <a:spLocks noGrp="1" noChangeArrowheads="1"/>
          </p:cNvSpPr>
          <p:nvPr>
            <p:ph sz="quarter" idx="1"/>
          </p:nvPr>
        </p:nvSpPr>
        <p:spPr>
          <a:xfrm>
            <a:off x="304800" y="2190750"/>
            <a:ext cx="8686800" cy="2590800"/>
          </a:xfrm>
        </p:spPr>
        <p:txBody>
          <a:bodyPr/>
          <a:lstStyle/>
          <a:p>
            <a:r>
              <a:rPr lang="en-US" sz="2800" b="1" dirty="0">
                <a:latin typeface="Calibri" charset="0"/>
                <a:sym typeface="Symbol" charset="2"/>
              </a:rPr>
              <a:t>Bag of Words assumption</a:t>
            </a:r>
            <a:r>
              <a:rPr lang="en-US" sz="2800" dirty="0">
                <a:latin typeface="Calibri" charset="0"/>
                <a:sym typeface="Symbol" charset="2"/>
              </a:rPr>
              <a:t>: Assume position doesn’t matter</a:t>
            </a:r>
          </a:p>
          <a:p>
            <a:r>
              <a:rPr lang="en-US" sz="2800" b="1" dirty="0">
                <a:latin typeface="Calibri" charset="0"/>
                <a:sym typeface="Symbol" charset="2"/>
              </a:rPr>
              <a:t>Conditional Independence</a:t>
            </a:r>
            <a:r>
              <a:rPr lang="en-US" sz="2800" dirty="0">
                <a:latin typeface="Calibri" charset="0"/>
                <a:sym typeface="Symbol" charset="2"/>
              </a:rPr>
              <a:t>: Assume the feature probabilities </a:t>
            </a:r>
            <a:r>
              <a:rPr lang="en-US" sz="2800" i="1" dirty="0">
                <a:latin typeface="Calibri" charset="0"/>
                <a:sym typeface="Symbol" charset="2"/>
              </a:rPr>
              <a:t>P</a:t>
            </a:r>
            <a:r>
              <a:rPr lang="en-US" sz="2800" dirty="0">
                <a:latin typeface="Calibri" charset="0"/>
                <a:sym typeface="Symbol" charset="2"/>
              </a:rPr>
              <a:t>(</a:t>
            </a:r>
            <a:r>
              <a:rPr lang="en-US" sz="2800" i="1" dirty="0" err="1">
                <a:latin typeface="Calibri" charset="0"/>
                <a:sym typeface="Symbol" charset="2"/>
              </a:rPr>
              <a:t>x</a:t>
            </a:r>
            <a:r>
              <a:rPr lang="en-US" sz="2800" i="1" baseline="-25000" dirty="0" err="1">
                <a:latin typeface="Calibri" charset="0"/>
                <a:sym typeface="Symbol" charset="2"/>
              </a:rPr>
              <a:t>i</a:t>
            </a:r>
            <a:r>
              <a:rPr lang="en-US" sz="2800" dirty="0" err="1">
                <a:latin typeface="Calibri" charset="0"/>
                <a:sym typeface="Symbol" charset="2"/>
              </a:rPr>
              <a:t>|</a:t>
            </a:r>
            <a:r>
              <a:rPr lang="en-US" sz="2800" i="1" dirty="0" err="1">
                <a:latin typeface="Calibri" charset="0"/>
                <a:sym typeface="Symbol" charset="2"/>
              </a:rPr>
              <a:t>c</a:t>
            </a:r>
            <a:r>
              <a:rPr lang="en-US" sz="2800" i="1" baseline="-25000" dirty="0" err="1">
                <a:latin typeface="Calibri" charset="0"/>
                <a:sym typeface="Symbol" charset="2"/>
              </a:rPr>
              <a:t>j</a:t>
            </a:r>
            <a:r>
              <a:rPr lang="en-US" sz="2800" dirty="0">
                <a:latin typeface="Calibri" charset="0"/>
                <a:sym typeface="Symbol" charset="2"/>
              </a:rPr>
              <a:t>) are independent given the class </a:t>
            </a:r>
            <a:r>
              <a:rPr lang="en-US" sz="2800" i="1" dirty="0">
                <a:latin typeface="Calibri" charset="0"/>
                <a:sym typeface="Symbol" charset="2"/>
              </a:rPr>
              <a:t>c.</a:t>
            </a:r>
            <a:endParaRPr lang="en-US" sz="2800" i="1" dirty="0">
              <a:latin typeface="Times New Roman" charset="0"/>
            </a:endParaRPr>
          </a:p>
        </p:txBody>
      </p:sp>
      <p:graphicFrame>
        <p:nvGraphicFramePr>
          <p:cNvPr id="13" name="Object 2"/>
          <p:cNvGraphicFramePr>
            <a:graphicFrameLocks noChangeAspect="1"/>
          </p:cNvGraphicFramePr>
          <p:nvPr>
            <p:extLst>
              <p:ext uri="{D42A27DB-BD31-4B8C-83A1-F6EECF244321}">
                <p14:modId xmlns:p14="http://schemas.microsoft.com/office/powerpoint/2010/main" val="2450069037"/>
              </p:ext>
            </p:extLst>
          </p:nvPr>
        </p:nvGraphicFramePr>
        <p:xfrm>
          <a:off x="661988" y="4324350"/>
          <a:ext cx="7826375" cy="482600"/>
        </p:xfrm>
        <a:graphic>
          <a:graphicData uri="http://schemas.openxmlformats.org/presentationml/2006/ole">
            <mc:AlternateContent xmlns:mc="http://schemas.openxmlformats.org/markup-compatibility/2006">
              <mc:Choice xmlns:v="urn:schemas-microsoft-com:vml" Requires="v">
                <p:oleObj spid="_x0000_s24860" name="Equation" r:id="rId5" imgW="3492500" imgH="215900" progId="Equation.3">
                  <p:embed/>
                </p:oleObj>
              </mc:Choice>
              <mc:Fallback>
                <p:oleObj name="Equation" r:id="rId5" imgW="3492500" imgH="215900" progId="Equation.3">
                  <p:embed/>
                  <p:pic>
                    <p:nvPicPr>
                      <p:cNvPr id="0" name=""/>
                      <p:cNvPicPr>
                        <a:picLocks noChangeAspect="1" noChangeArrowheads="1"/>
                      </p:cNvPicPr>
                      <p:nvPr/>
                    </p:nvPicPr>
                    <p:blipFill>
                      <a:blip r:embed="rId6"/>
                      <a:srcRect/>
                      <a:stretch>
                        <a:fillRect/>
                      </a:stretch>
                    </p:blipFill>
                    <p:spPr bwMode="auto">
                      <a:xfrm>
                        <a:off x="661988" y="4324350"/>
                        <a:ext cx="7826375"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87489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1371600" y="381000"/>
            <a:ext cx="7620000" cy="742950"/>
          </a:xfrm>
        </p:spPr>
        <p:txBody>
          <a:bodyPr/>
          <a:lstStyle/>
          <a:p>
            <a:r>
              <a:rPr lang="en-US" dirty="0"/>
              <a:t>Na</a:t>
            </a:r>
            <a:r>
              <a:rPr lang="fr-FR" dirty="0" err="1"/>
              <a:t>i</a:t>
            </a:r>
            <a:r>
              <a:rPr lang="en-US" dirty="0" err="1"/>
              <a:t>ve</a:t>
            </a:r>
            <a:r>
              <a:rPr lang="en-US" dirty="0"/>
              <a:t> Bayes Classifier</a:t>
            </a:r>
          </a:p>
        </p:txBody>
      </p:sp>
      <p:graphicFrame>
        <p:nvGraphicFramePr>
          <p:cNvPr id="10" name="Object 3"/>
          <p:cNvGraphicFramePr>
            <a:graphicFrameLocks noChangeAspect="1"/>
          </p:cNvGraphicFramePr>
          <p:nvPr>
            <p:extLst>
              <p:ext uri="{D42A27DB-BD31-4B8C-83A1-F6EECF244321}">
                <p14:modId xmlns:p14="http://schemas.microsoft.com/office/powerpoint/2010/main" val="359395911"/>
              </p:ext>
            </p:extLst>
          </p:nvPr>
        </p:nvGraphicFramePr>
        <p:xfrm>
          <a:off x="762000" y="1504950"/>
          <a:ext cx="6637337" cy="862013"/>
        </p:xfrm>
        <a:graphic>
          <a:graphicData uri="http://schemas.openxmlformats.org/presentationml/2006/ole">
            <mc:AlternateContent xmlns:mc="http://schemas.openxmlformats.org/markup-compatibility/2006">
              <mc:Choice xmlns:v="urn:schemas-microsoft-com:vml" Requires="v">
                <p:oleObj spid="_x0000_s25877" name="Equation" r:id="rId3" imgW="2235200" imgH="292100" progId="Equation.3">
                  <p:embed/>
                </p:oleObj>
              </mc:Choice>
              <mc:Fallback>
                <p:oleObj name="Equation" r:id="rId3" imgW="2235200" imgH="292100" progId="Equation.3">
                  <p:embed/>
                  <p:pic>
                    <p:nvPicPr>
                      <p:cNvPr id="0" name=""/>
                      <p:cNvPicPr>
                        <a:picLocks noChangeAspect="1" noChangeArrowheads="1"/>
                      </p:cNvPicPr>
                      <p:nvPr/>
                    </p:nvPicPr>
                    <p:blipFill>
                      <a:blip r:embed="rId4"/>
                      <a:srcRect/>
                      <a:stretch>
                        <a:fillRect/>
                      </a:stretch>
                    </p:blipFill>
                    <p:spPr bwMode="auto">
                      <a:xfrm>
                        <a:off x="762000" y="1504950"/>
                        <a:ext cx="6637337" cy="862013"/>
                      </a:xfrm>
                      <a:prstGeom prst="rect">
                        <a:avLst/>
                      </a:prstGeom>
                      <a:noFill/>
                      <a:ln>
                        <a:noFill/>
                      </a:ln>
                      <a:effec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4004451346"/>
              </p:ext>
            </p:extLst>
          </p:nvPr>
        </p:nvGraphicFramePr>
        <p:xfrm>
          <a:off x="914400" y="2730500"/>
          <a:ext cx="5635625" cy="1136650"/>
        </p:xfrm>
        <a:graphic>
          <a:graphicData uri="http://schemas.openxmlformats.org/presentationml/2006/ole">
            <mc:AlternateContent xmlns:mc="http://schemas.openxmlformats.org/markup-compatibility/2006">
              <mc:Choice xmlns:v="urn:schemas-microsoft-com:vml" Requires="v">
                <p:oleObj spid="_x0000_s25878" name="Equation" r:id="rId5" imgW="1828800" imgH="368300" progId="Equation.3">
                  <p:embed/>
                </p:oleObj>
              </mc:Choice>
              <mc:Fallback>
                <p:oleObj name="Equation" r:id="rId5" imgW="1828800" imgH="368300" progId="Equation.3">
                  <p:embed/>
                  <p:pic>
                    <p:nvPicPr>
                      <p:cNvPr id="0" name=""/>
                      <p:cNvPicPr>
                        <a:picLocks noChangeAspect="1" noChangeArrowheads="1"/>
                      </p:cNvPicPr>
                      <p:nvPr/>
                    </p:nvPicPr>
                    <p:blipFill>
                      <a:blip r:embed="rId6"/>
                      <a:srcRect/>
                      <a:stretch>
                        <a:fillRect/>
                      </a:stretch>
                    </p:blipFill>
                    <p:spPr bwMode="auto">
                      <a:xfrm>
                        <a:off x="914400" y="2730500"/>
                        <a:ext cx="5635625" cy="11366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627280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304800" y="371606"/>
            <a:ext cx="8991600" cy="742950"/>
          </a:xfrm>
        </p:spPr>
        <p:txBody>
          <a:bodyPr/>
          <a:lstStyle/>
          <a:p>
            <a:r>
              <a:rPr lang="en-US" dirty="0"/>
              <a:t>Applying Naive Bayes to Text Classification</a:t>
            </a:r>
          </a:p>
        </p:txBody>
      </p:sp>
      <p:graphicFrame>
        <p:nvGraphicFramePr>
          <p:cNvPr id="5" name="Object 2"/>
          <p:cNvGraphicFramePr>
            <a:graphicFrameLocks noChangeAspect="1"/>
          </p:cNvGraphicFramePr>
          <p:nvPr>
            <p:extLst>
              <p:ext uri="{D42A27DB-BD31-4B8C-83A1-F6EECF244321}">
                <p14:modId xmlns:p14="http://schemas.microsoft.com/office/powerpoint/2010/main" val="4214424164"/>
              </p:ext>
            </p:extLst>
          </p:nvPr>
        </p:nvGraphicFramePr>
        <p:xfrm>
          <a:off x="1524000" y="3028950"/>
          <a:ext cx="6045200" cy="1103313"/>
        </p:xfrm>
        <a:graphic>
          <a:graphicData uri="http://schemas.openxmlformats.org/presentationml/2006/ole">
            <mc:AlternateContent xmlns:mc="http://schemas.openxmlformats.org/markup-compatibility/2006">
              <mc:Choice xmlns:v="urn:schemas-microsoft-com:vml" Requires="v">
                <p:oleObj spid="_x0000_s26772" name="Equation" r:id="rId3" imgW="2146300" imgH="393700" progId="Equation.3">
                  <p:embed/>
                </p:oleObj>
              </mc:Choice>
              <mc:Fallback>
                <p:oleObj name="Equation" r:id="rId3" imgW="2146300" imgH="393700" progId="Equation.3">
                  <p:embed/>
                  <p:pic>
                    <p:nvPicPr>
                      <p:cNvPr id="0" name=""/>
                      <p:cNvPicPr>
                        <a:picLocks noChangeAspect="1" noChangeArrowheads="1"/>
                      </p:cNvPicPr>
                      <p:nvPr/>
                    </p:nvPicPr>
                    <p:blipFill>
                      <a:blip r:embed="rId4"/>
                      <a:srcRect/>
                      <a:stretch>
                        <a:fillRect/>
                      </a:stretch>
                    </p:blipFill>
                    <p:spPr bwMode="auto">
                      <a:xfrm>
                        <a:off x="1524000" y="3028950"/>
                        <a:ext cx="6045200" cy="1103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685801" y="1581150"/>
            <a:ext cx="7620000" cy="954107"/>
          </a:xfrm>
          <a:prstGeom prst="rect">
            <a:avLst/>
          </a:prstGeom>
          <a:noFill/>
        </p:spPr>
        <p:txBody>
          <a:bodyPr wrap="square" rtlCol="0">
            <a:spAutoFit/>
          </a:bodyPr>
          <a:lstStyle/>
          <a:p>
            <a:pPr eaLnBrk="1" hangingPunct="1"/>
            <a:r>
              <a:rPr lang="en-US" sz="2800" dirty="0">
                <a:latin typeface="Times New Roman" charset="0"/>
              </a:rPr>
              <a:t>positions </a:t>
            </a:r>
            <a:r>
              <a:rPr lang="en-US" sz="2800" dirty="0">
                <a:latin typeface="Calibri" charset="0"/>
                <a:sym typeface="Symbol" charset="0"/>
              </a:rPr>
              <a:t> all word positions in test document      			</a:t>
            </a:r>
            <a:endParaRPr lang="en-US" sz="2800" i="1" dirty="0">
              <a:latin typeface="Times New Roman" charset="0"/>
            </a:endParaRPr>
          </a:p>
        </p:txBody>
      </p:sp>
    </p:spTree>
    <p:extLst>
      <p:ext uri="{BB962C8B-B14F-4D97-AF65-F5344CB8AC3E}">
        <p14:creationId xmlns:p14="http://schemas.microsoft.com/office/powerpoint/2010/main" val="21608980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a:latin typeface="Calibri (Headings)"/>
                <a:cs typeface="Calibri (Headings)"/>
              </a:rPr>
              <a:t>Na</a:t>
            </a:r>
            <a:r>
              <a:rPr lang="fr-FR" sz="4000" dirty="0">
                <a:latin typeface="Calibri (Headings)"/>
                <a:cs typeface="Calibri (Headings)"/>
              </a:rPr>
              <a:t>i</a:t>
            </a:r>
            <a:r>
              <a:rPr lang="en-US" sz="4000" dirty="0" err="1">
                <a:latin typeface="Calibri (Headings)"/>
                <a:cs typeface="Calibri (Headings)"/>
              </a:rPr>
              <a:t>ve</a:t>
            </a:r>
            <a:r>
              <a:rPr lang="en-US" sz="4000" dirty="0">
                <a:latin typeface="Calibri (Headings)"/>
                <a:cs typeface="Calibri (Headings)"/>
              </a:rPr>
              <a:t>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a:solidFill>
                  <a:srgbClr val="A4001D"/>
                </a:solidFill>
                <a:latin typeface="Calibri"/>
                <a:ea typeface="ＭＳ Ｐゴシック" charset="0"/>
                <a:cs typeface="Calibri"/>
              </a:rPr>
              <a:t>Learning</a:t>
            </a:r>
          </a:p>
        </p:txBody>
      </p:sp>
    </p:spTree>
    <p:extLst>
      <p:ext uri="{BB962C8B-B14F-4D97-AF65-F5344CB8AC3E}">
        <p14:creationId xmlns:p14="http://schemas.microsoft.com/office/powerpoint/2010/main" val="21044563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371600" y="361950"/>
            <a:ext cx="7467600" cy="742950"/>
          </a:xfrm>
        </p:spPr>
        <p:txBody>
          <a:bodyPr/>
          <a:lstStyle/>
          <a:p>
            <a:pPr eaLnBrk="1" hangingPunct="1"/>
            <a:r>
              <a:rPr lang="en-US" sz="3000" dirty="0">
                <a:latin typeface="Calibri" charset="0"/>
                <a:ea typeface="ＭＳ Ｐゴシック" charset="0"/>
                <a:cs typeface="ＭＳ Ｐゴシック" charset="0"/>
              </a:rPr>
              <a:t>Learning the Na</a:t>
            </a:r>
            <a:r>
              <a:rPr lang="fr-FR" sz="3000" dirty="0" err="1">
                <a:latin typeface="Calibri" charset="0"/>
                <a:ea typeface="ＭＳ Ｐゴシック" charset="0"/>
                <a:cs typeface="ＭＳ Ｐゴシック" charset="0"/>
              </a:rPr>
              <a:t>i</a:t>
            </a:r>
            <a:r>
              <a:rPr lang="en-US" sz="3000" dirty="0" err="1">
                <a:latin typeface="Calibri" charset="0"/>
                <a:ea typeface="ＭＳ Ｐゴシック" charset="0"/>
                <a:cs typeface="ＭＳ Ｐゴシック" charset="0"/>
              </a:rPr>
              <a:t>ve</a:t>
            </a:r>
            <a:r>
              <a:rPr lang="en-US" sz="3000" dirty="0">
                <a:latin typeface="Calibri" charset="0"/>
                <a:ea typeface="ＭＳ Ｐゴシック" charset="0"/>
                <a:cs typeface="ＭＳ Ｐゴシック" charset="0"/>
              </a:rPr>
              <a:t> Bayes Model</a:t>
            </a:r>
          </a:p>
        </p:txBody>
      </p:sp>
      <p:sp>
        <p:nvSpPr>
          <p:cNvPr id="41986" name="Rectangle 3"/>
          <p:cNvSpPr>
            <a:spLocks noGrp="1" noChangeArrowheads="1"/>
          </p:cNvSpPr>
          <p:nvPr>
            <p:ph type="body" idx="1"/>
          </p:nvPr>
        </p:nvSpPr>
        <p:spPr>
          <a:xfrm>
            <a:off x="533400" y="1352550"/>
            <a:ext cx="8077200" cy="1447800"/>
          </a:xfrm>
        </p:spPr>
        <p:txBody>
          <a:bodyPr/>
          <a:lstStyle/>
          <a:p>
            <a:pPr eaLnBrk="1" hangingPunct="1"/>
            <a:r>
              <a:rPr lang="en-US" sz="3200" dirty="0">
                <a:latin typeface="Calibri" charset="0"/>
                <a:ea typeface="ＭＳ Ｐゴシック" charset="0"/>
                <a:cs typeface="ＭＳ Ｐゴシック" charset="0"/>
              </a:rPr>
              <a:t>First attempt: maximum likelihood estimates</a:t>
            </a:r>
          </a:p>
          <a:p>
            <a:pPr lvl="1" eaLnBrk="1" hangingPunct="1"/>
            <a:r>
              <a:rPr lang="en-US" sz="2800" dirty="0">
                <a:latin typeface="Calibri" charset="0"/>
                <a:ea typeface="ＭＳ Ｐゴシック" charset="0"/>
              </a:rPr>
              <a:t>simply use the frequencies in the data</a:t>
            </a:r>
          </a:p>
        </p:txBody>
      </p:sp>
      <p:sp>
        <p:nvSpPr>
          <p:cNvPr id="41990" name="TextBox 20"/>
          <p:cNvSpPr txBox="1">
            <a:spLocks noChangeArrowheads="1"/>
          </p:cNvSpPr>
          <p:nvPr/>
        </p:nvSpPr>
        <p:spPr bwMode="auto">
          <a:xfrm>
            <a:off x="7620001" y="-67479"/>
            <a:ext cx="103365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1600">
                <a:solidFill>
                  <a:srgbClr val="FBFCFF"/>
                </a:solidFill>
              </a:rPr>
              <a:t>Sec.13.3</a:t>
            </a:r>
          </a:p>
        </p:txBody>
      </p:sp>
      <p:graphicFrame>
        <p:nvGraphicFramePr>
          <p:cNvPr id="60" name="Object 2"/>
          <p:cNvGraphicFramePr>
            <a:graphicFrameLocks noChangeAspect="1"/>
          </p:cNvGraphicFramePr>
          <p:nvPr>
            <p:extLst>
              <p:ext uri="{D42A27DB-BD31-4B8C-83A1-F6EECF244321}">
                <p14:modId xmlns:p14="http://schemas.microsoft.com/office/powerpoint/2010/main" val="3340180986"/>
              </p:ext>
            </p:extLst>
          </p:nvPr>
        </p:nvGraphicFramePr>
        <p:xfrm>
          <a:off x="2530031" y="3666504"/>
          <a:ext cx="3870769" cy="1292846"/>
        </p:xfrm>
        <a:graphic>
          <a:graphicData uri="http://schemas.openxmlformats.org/presentationml/2006/ole">
            <mc:AlternateContent xmlns:mc="http://schemas.openxmlformats.org/markup-compatibility/2006">
              <mc:Choice xmlns:v="urn:schemas-microsoft-com:vml" Requires="v">
                <p:oleObj spid="_x0000_s27921" name="Equation" r:id="rId3" imgW="1739900" imgH="584200" progId="Equation.3">
                  <p:embed/>
                </p:oleObj>
              </mc:Choice>
              <mc:Fallback>
                <p:oleObj name="Equation" r:id="rId3" imgW="1739900" imgH="584200" progId="Equation.3">
                  <p:embed/>
                  <p:pic>
                    <p:nvPicPr>
                      <p:cNvPr id="0" name=""/>
                      <p:cNvPicPr>
                        <a:picLocks noChangeAspect="1" noChangeArrowheads="1"/>
                      </p:cNvPicPr>
                      <p:nvPr/>
                    </p:nvPicPr>
                    <p:blipFill>
                      <a:blip r:embed="rId4"/>
                      <a:srcRect/>
                      <a:stretch>
                        <a:fillRect/>
                      </a:stretch>
                    </p:blipFill>
                    <p:spPr bwMode="auto">
                      <a:xfrm>
                        <a:off x="2530031" y="3666504"/>
                        <a:ext cx="3870769" cy="1292846"/>
                      </a:xfrm>
                      <a:prstGeom prst="rect">
                        <a:avLst/>
                      </a:prstGeom>
                      <a:noFill/>
                      <a:ln>
                        <a:noFill/>
                      </a:ln>
                      <a:effectLst/>
                      <a:extLst/>
                    </p:spPr>
                  </p:pic>
                </p:oleObj>
              </mc:Fallback>
            </mc:AlternateContent>
          </a:graphicData>
        </a:graphic>
      </p:graphicFrame>
      <p:graphicFrame>
        <p:nvGraphicFramePr>
          <p:cNvPr id="61" name="Object 3"/>
          <p:cNvGraphicFramePr>
            <a:graphicFrameLocks noChangeAspect="1"/>
          </p:cNvGraphicFramePr>
          <p:nvPr>
            <p:extLst>
              <p:ext uri="{D42A27DB-BD31-4B8C-83A1-F6EECF244321}">
                <p14:modId xmlns:p14="http://schemas.microsoft.com/office/powerpoint/2010/main" val="2350214483"/>
              </p:ext>
            </p:extLst>
          </p:nvPr>
        </p:nvGraphicFramePr>
        <p:xfrm>
          <a:off x="3009519" y="2592954"/>
          <a:ext cx="3524249" cy="980695"/>
        </p:xfrm>
        <a:graphic>
          <a:graphicData uri="http://schemas.openxmlformats.org/presentationml/2006/ole">
            <mc:AlternateContent xmlns:mc="http://schemas.openxmlformats.org/markup-compatibility/2006">
              <mc:Choice xmlns:v="urn:schemas-microsoft-com:vml" Requires="v">
                <p:oleObj spid="_x0000_s27922" name="Equation" r:id="rId5" imgW="1587500" imgH="444500" progId="Equation.3">
                  <p:embed/>
                </p:oleObj>
              </mc:Choice>
              <mc:Fallback>
                <p:oleObj name="Equation" r:id="rId5" imgW="1587500" imgH="444500" progId="Equation.3">
                  <p:embed/>
                  <p:pic>
                    <p:nvPicPr>
                      <p:cNvPr id="0" name=""/>
                      <p:cNvPicPr>
                        <a:picLocks noChangeAspect="1" noChangeArrowheads="1"/>
                      </p:cNvPicPr>
                      <p:nvPr/>
                    </p:nvPicPr>
                    <p:blipFill>
                      <a:blip r:embed="rId6"/>
                      <a:srcRect/>
                      <a:stretch>
                        <a:fillRect/>
                      </a:stretch>
                    </p:blipFill>
                    <p:spPr bwMode="auto">
                      <a:xfrm>
                        <a:off x="3009519" y="2592954"/>
                        <a:ext cx="3524249" cy="98069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6329770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Grp="1" noChangeArrowheads="1"/>
          </p:cNvSpPr>
          <p:nvPr>
            <p:ph type="body" idx="1"/>
          </p:nvPr>
        </p:nvSpPr>
        <p:spPr>
          <a:xfrm>
            <a:off x="457200" y="3028950"/>
            <a:ext cx="8305800" cy="1600200"/>
          </a:xfrm>
        </p:spPr>
        <p:txBody>
          <a:bodyPr/>
          <a:lstStyle/>
          <a:p>
            <a:pPr>
              <a:lnSpc>
                <a:spcPct val="90000"/>
              </a:lnSpc>
            </a:pPr>
            <a:r>
              <a:rPr lang="en-US" dirty="0">
                <a:ea typeface="ＭＳ Ｐゴシック" charset="0"/>
                <a:cs typeface="Calibri"/>
              </a:rPr>
              <a:t>Create mega-document for topic </a:t>
            </a:r>
            <a:r>
              <a:rPr lang="en-US" i="1" dirty="0">
                <a:ea typeface="ＭＳ Ｐゴシック" charset="0"/>
                <a:cs typeface="Calibri"/>
              </a:rPr>
              <a:t>j</a:t>
            </a:r>
            <a:r>
              <a:rPr lang="en-US" dirty="0">
                <a:ea typeface="ＭＳ Ｐゴシック" charset="0"/>
                <a:cs typeface="Calibri"/>
              </a:rPr>
              <a:t> by concatenating all docs in this topic</a:t>
            </a:r>
          </a:p>
          <a:p>
            <a:pPr lvl="1">
              <a:lnSpc>
                <a:spcPct val="90000"/>
              </a:lnSpc>
            </a:pPr>
            <a:r>
              <a:rPr lang="en-US" sz="2400" dirty="0">
                <a:ea typeface="ＭＳ Ｐゴシック" charset="0"/>
                <a:cs typeface="Calibri"/>
              </a:rPr>
              <a:t>Use frequency of </a:t>
            </a:r>
            <a:r>
              <a:rPr lang="en-US" sz="2400" i="1" dirty="0">
                <a:ea typeface="ＭＳ Ｐゴシック" charset="0"/>
                <a:cs typeface="Calibri"/>
              </a:rPr>
              <a:t>w</a:t>
            </a:r>
            <a:r>
              <a:rPr lang="en-US" sz="2400" dirty="0">
                <a:ea typeface="ＭＳ Ｐゴシック" charset="0"/>
                <a:cs typeface="Calibri"/>
              </a:rPr>
              <a:t> in mega-document</a:t>
            </a:r>
            <a:endParaRPr lang="en-US" sz="2400" dirty="0">
              <a:latin typeface="Calibri"/>
              <a:ea typeface="ＭＳ Ｐゴシック" charset="0"/>
              <a:cs typeface="Calibri"/>
            </a:endParaRPr>
          </a:p>
          <a:p>
            <a:pPr eaLnBrk="1" hangingPunct="1">
              <a:lnSpc>
                <a:spcPct val="90000"/>
              </a:lnSpc>
            </a:pPr>
            <a:endParaRPr lang="en-US" sz="2200" dirty="0">
              <a:latin typeface="Calibri"/>
              <a:ea typeface="ＭＳ Ｐゴシック" charset="0"/>
              <a:cs typeface="Calibri"/>
            </a:endParaRPr>
          </a:p>
          <a:p>
            <a:pPr eaLnBrk="1" hangingPunct="1">
              <a:lnSpc>
                <a:spcPct val="90000"/>
              </a:lnSpc>
            </a:pPr>
            <a:endParaRPr lang="en-US" sz="2200" dirty="0">
              <a:latin typeface="Calibri"/>
              <a:ea typeface="ＭＳ Ｐゴシック" charset="0"/>
              <a:cs typeface="Calibri"/>
            </a:endParaRPr>
          </a:p>
        </p:txBody>
      </p:sp>
      <p:sp>
        <p:nvSpPr>
          <p:cNvPr id="58370"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Parameter estimation</a:t>
            </a:r>
          </a:p>
        </p:txBody>
      </p:sp>
      <p:sp>
        <p:nvSpPr>
          <p:cNvPr id="58373" name="Text Box 6"/>
          <p:cNvSpPr txBox="1">
            <a:spLocks noChangeArrowheads="1"/>
          </p:cNvSpPr>
          <p:nvPr/>
        </p:nvSpPr>
        <p:spPr bwMode="auto">
          <a:xfrm>
            <a:off x="3657600" y="1733550"/>
            <a:ext cx="5257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algn="ctr"/>
            <a:r>
              <a:rPr lang="en-US" dirty="0">
                <a:latin typeface="Calibri"/>
                <a:cs typeface="Calibri"/>
              </a:rPr>
              <a:t>fraction of times word </a:t>
            </a:r>
            <a:r>
              <a:rPr lang="en-US" i="1" dirty="0" err="1">
                <a:latin typeface="Calibri"/>
                <a:cs typeface="Calibri"/>
              </a:rPr>
              <a:t>w</a:t>
            </a:r>
            <a:r>
              <a:rPr lang="en-US" i="1" baseline="-25000" dirty="0" err="1">
                <a:latin typeface="Calibri"/>
                <a:cs typeface="Calibri"/>
              </a:rPr>
              <a:t>i</a:t>
            </a:r>
            <a:r>
              <a:rPr lang="en-US" dirty="0">
                <a:latin typeface="Calibri"/>
                <a:cs typeface="Calibri"/>
              </a:rPr>
              <a:t> appears </a:t>
            </a:r>
          </a:p>
          <a:p>
            <a:pPr algn="ctr"/>
            <a:r>
              <a:rPr lang="en-US" dirty="0">
                <a:latin typeface="Calibri"/>
                <a:cs typeface="Calibri"/>
              </a:rPr>
              <a:t>among all words in documents of topic </a:t>
            </a:r>
            <a:r>
              <a:rPr lang="en-US" i="1" dirty="0" err="1">
                <a:latin typeface="Calibri"/>
                <a:cs typeface="Calibri"/>
              </a:rPr>
              <a:t>c</a:t>
            </a:r>
            <a:r>
              <a:rPr lang="en-US" i="1" baseline="-25000" dirty="0" err="1">
                <a:latin typeface="Calibri"/>
                <a:cs typeface="Calibri"/>
              </a:rPr>
              <a:t>j</a:t>
            </a:r>
            <a:endParaRPr lang="en-US" i="1" baseline="-25000" dirty="0">
              <a:latin typeface="Calibri"/>
              <a:cs typeface="Calibri"/>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1414023520"/>
              </p:ext>
            </p:extLst>
          </p:nvPr>
        </p:nvGraphicFramePr>
        <p:xfrm>
          <a:off x="304800" y="1733550"/>
          <a:ext cx="3192462" cy="1066290"/>
        </p:xfrm>
        <a:graphic>
          <a:graphicData uri="http://schemas.openxmlformats.org/presentationml/2006/ole">
            <mc:AlternateContent xmlns:mc="http://schemas.openxmlformats.org/markup-compatibility/2006">
              <mc:Choice xmlns:v="urn:schemas-microsoft-com:vml" Requires="v">
                <p:oleObj spid="_x0000_s40051" name="Equation" r:id="rId3" imgW="1739900" imgH="584200" progId="Equation.3">
                  <p:embed/>
                </p:oleObj>
              </mc:Choice>
              <mc:Fallback>
                <p:oleObj name="Equation" r:id="rId3" imgW="1739900" imgH="584200" progId="Equation.3">
                  <p:embed/>
                  <p:pic>
                    <p:nvPicPr>
                      <p:cNvPr id="0" name=""/>
                      <p:cNvPicPr>
                        <a:picLocks noChangeAspect="1" noChangeArrowheads="1"/>
                      </p:cNvPicPr>
                      <p:nvPr/>
                    </p:nvPicPr>
                    <p:blipFill>
                      <a:blip r:embed="rId4"/>
                      <a:srcRect/>
                      <a:stretch>
                        <a:fillRect/>
                      </a:stretch>
                    </p:blipFill>
                    <p:spPr bwMode="auto">
                      <a:xfrm>
                        <a:off x="304800" y="1733550"/>
                        <a:ext cx="3192462" cy="106629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50686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Problem with Maximum Likelihood</a:t>
            </a:r>
          </a:p>
        </p:txBody>
      </p:sp>
      <p:sp>
        <p:nvSpPr>
          <p:cNvPr id="43010" name="Rectangle 4"/>
          <p:cNvSpPr>
            <a:spLocks noGrp="1" noChangeArrowheads="1"/>
          </p:cNvSpPr>
          <p:nvPr>
            <p:ph type="body" sz="half" idx="4294967295"/>
          </p:nvPr>
        </p:nvSpPr>
        <p:spPr>
          <a:xfrm>
            <a:off x="457200" y="1428750"/>
            <a:ext cx="8077200" cy="1771650"/>
          </a:xfrm>
        </p:spPr>
        <p:txBody>
          <a:bodyPr/>
          <a:lstStyle/>
          <a:p>
            <a:pPr eaLnBrk="1" hangingPunct="1">
              <a:lnSpc>
                <a:spcPct val="90000"/>
              </a:lnSpc>
            </a:pPr>
            <a:r>
              <a:rPr lang="en-US" dirty="0">
                <a:latin typeface="Calibri" charset="0"/>
                <a:ea typeface="ＭＳ Ｐゴシック" charset="0"/>
                <a:cs typeface="ＭＳ Ｐゴシック" charset="0"/>
              </a:rPr>
              <a:t>What if we have seen no training documents with the word </a:t>
            </a:r>
            <a:r>
              <a:rPr lang="en-US" b="1" i="1" dirty="0">
                <a:latin typeface="Calibri" charset="0"/>
                <a:ea typeface="ＭＳ Ｐゴシック" charset="0"/>
                <a:cs typeface="ＭＳ Ｐゴシック" charset="0"/>
              </a:rPr>
              <a:t>fantastic</a:t>
            </a:r>
            <a:r>
              <a:rPr lang="en-US" b="1" dirty="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 and classified in the topic </a:t>
            </a:r>
            <a:r>
              <a:rPr lang="en-US" b="1" dirty="0">
                <a:latin typeface="Calibri" charset="0"/>
                <a:ea typeface="ＭＳ Ｐゴシック" charset="0"/>
                <a:cs typeface="ＭＳ Ｐゴシック" charset="0"/>
              </a:rPr>
              <a:t>positive</a:t>
            </a:r>
            <a:r>
              <a:rPr lang="en-US" dirty="0">
                <a:latin typeface="Calibri" charset="0"/>
                <a:ea typeface="ＭＳ Ｐゴシック" charset="0"/>
                <a:cs typeface="ＭＳ Ｐゴシック" charset="0"/>
              </a:rPr>
              <a:t> (</a:t>
            </a:r>
            <a:r>
              <a:rPr lang="en-US" b="1" i="1" dirty="0">
                <a:latin typeface="Calibri" charset="0"/>
                <a:ea typeface="ＭＳ Ｐゴシック" charset="0"/>
                <a:cs typeface="ＭＳ Ｐゴシック" charset="0"/>
              </a:rPr>
              <a:t>thumbs-up)</a:t>
            </a:r>
            <a:r>
              <a:rPr lang="en-US" dirty="0">
                <a:latin typeface="Calibri" charset="0"/>
                <a:ea typeface="ＭＳ Ｐゴシック" charset="0"/>
                <a:cs typeface="ＭＳ Ｐゴシック" charset="0"/>
              </a:rPr>
              <a:t>?</a:t>
            </a:r>
          </a:p>
          <a:p>
            <a:pPr lvl="1" eaLnBrk="1" hangingPunct="1">
              <a:lnSpc>
                <a:spcPct val="90000"/>
              </a:lnSpc>
            </a:pPr>
            <a:endParaRPr lang="en-US" dirty="0">
              <a:latin typeface="Calibri" charset="0"/>
              <a:ea typeface="ＭＳ Ｐゴシック" charset="0"/>
            </a:endParaRPr>
          </a:p>
          <a:p>
            <a:pPr lvl="1" eaLnBrk="1" hangingPunct="1">
              <a:lnSpc>
                <a:spcPct val="90000"/>
              </a:lnSpc>
            </a:pPr>
            <a:endParaRPr lang="en-US" dirty="0">
              <a:latin typeface="Calibri" charset="0"/>
              <a:ea typeface="ＭＳ Ｐゴシック" charset="0"/>
            </a:endParaRPr>
          </a:p>
          <a:p>
            <a:pPr marL="0" indent="0" eaLnBrk="1" hangingPunct="1">
              <a:lnSpc>
                <a:spcPct val="90000"/>
              </a:lnSpc>
              <a:buNone/>
            </a:pPr>
            <a:endParaRPr lang="en-US" dirty="0">
              <a:latin typeface="Calibri" charset="0"/>
              <a:ea typeface="ＭＳ Ｐゴシック" charset="0"/>
            </a:endParaRPr>
          </a:p>
          <a:p>
            <a:pPr marL="0" indent="0" eaLnBrk="1" hangingPunct="1">
              <a:lnSpc>
                <a:spcPct val="90000"/>
              </a:lnSpc>
              <a:buNone/>
            </a:pPr>
            <a:endParaRPr lang="en-US" sz="600" dirty="0">
              <a:latin typeface="Calibri" charset="0"/>
              <a:ea typeface="ＭＳ Ｐゴシック" charset="0"/>
              <a:cs typeface="ＭＳ Ｐゴシック" charset="0"/>
            </a:endParaRPr>
          </a:p>
          <a:p>
            <a:pPr eaLnBrk="1" hangingPunct="1">
              <a:lnSpc>
                <a:spcPct val="90000"/>
              </a:lnSpc>
            </a:pPr>
            <a:r>
              <a:rPr lang="en-US" dirty="0">
                <a:latin typeface="Calibri" charset="0"/>
                <a:ea typeface="ＭＳ Ｐゴシック" charset="0"/>
                <a:cs typeface="ＭＳ Ｐゴシック" charset="0"/>
              </a:rPr>
              <a:t>Zero probabilities cannot be conditioned away, no matter the other evidence!</a:t>
            </a:r>
          </a:p>
        </p:txBody>
      </p:sp>
      <p:graphicFrame>
        <p:nvGraphicFramePr>
          <p:cNvPr id="43011" name="Object 2"/>
          <p:cNvGraphicFramePr>
            <a:graphicFrameLocks noGrp="1" noChangeAspect="1"/>
          </p:cNvGraphicFramePr>
          <p:nvPr>
            <p:ph sz="half" idx="4294967295"/>
            <p:extLst>
              <p:ext uri="{D42A27DB-BD31-4B8C-83A1-F6EECF244321}">
                <p14:modId xmlns:p14="http://schemas.microsoft.com/office/powerpoint/2010/main" val="2028936193"/>
              </p:ext>
            </p:extLst>
          </p:nvPr>
        </p:nvGraphicFramePr>
        <p:xfrm>
          <a:off x="1828800" y="2370138"/>
          <a:ext cx="5508625" cy="854075"/>
        </p:xfrm>
        <a:graphic>
          <a:graphicData uri="http://schemas.openxmlformats.org/presentationml/2006/ole">
            <mc:AlternateContent xmlns:mc="http://schemas.openxmlformats.org/markup-compatibility/2006">
              <mc:Choice xmlns:v="urn:schemas-microsoft-com:vml" Requires="v">
                <p:oleObj spid="_x0000_s28945" name="Equation" r:id="rId3" imgW="3683000" imgH="571500" progId="Equation.3">
                  <p:embed/>
                </p:oleObj>
              </mc:Choice>
              <mc:Fallback>
                <p:oleObj name="Equation" r:id="rId3" imgW="3683000" imgH="571500" progId="Equation.3">
                  <p:embed/>
                  <p:pic>
                    <p:nvPicPr>
                      <p:cNvPr id="0" name=""/>
                      <p:cNvPicPr>
                        <a:picLocks noChangeAspect="1" noChangeArrowheads="1"/>
                      </p:cNvPicPr>
                      <p:nvPr/>
                    </p:nvPicPr>
                    <p:blipFill>
                      <a:blip r:embed="rId4"/>
                      <a:srcRect/>
                      <a:stretch>
                        <a:fillRect/>
                      </a:stretch>
                    </p:blipFill>
                    <p:spPr bwMode="auto">
                      <a:xfrm>
                        <a:off x="1828800" y="2370138"/>
                        <a:ext cx="5508625" cy="854075"/>
                      </a:xfrm>
                      <a:prstGeom prst="rect">
                        <a:avLst/>
                      </a:prstGeom>
                      <a:noFill/>
                      <a:ln>
                        <a:noFill/>
                      </a:ln>
                      <a:extLst/>
                    </p:spPr>
                  </p:pic>
                </p:oleObj>
              </mc:Fallback>
            </mc:AlternateContent>
          </a:graphicData>
        </a:graphic>
      </p:graphicFrame>
      <p:graphicFrame>
        <p:nvGraphicFramePr>
          <p:cNvPr id="43012" name="Object 3"/>
          <p:cNvGraphicFramePr>
            <a:graphicFrameLocks noChangeAspect="1"/>
          </p:cNvGraphicFramePr>
          <p:nvPr>
            <p:extLst>
              <p:ext uri="{D42A27DB-BD31-4B8C-83A1-F6EECF244321}">
                <p14:modId xmlns:p14="http://schemas.microsoft.com/office/powerpoint/2010/main" val="910014982"/>
              </p:ext>
            </p:extLst>
          </p:nvPr>
        </p:nvGraphicFramePr>
        <p:xfrm>
          <a:off x="2195513" y="4248150"/>
          <a:ext cx="4194175" cy="622300"/>
        </p:xfrm>
        <a:graphic>
          <a:graphicData uri="http://schemas.openxmlformats.org/presentationml/2006/ole">
            <mc:AlternateContent xmlns:mc="http://schemas.openxmlformats.org/markup-compatibility/2006">
              <mc:Choice xmlns:v="urn:schemas-microsoft-com:vml" Requires="v">
                <p:oleObj spid="_x0000_s28946" name="Equation" r:id="rId5" imgW="1968500" imgH="292100" progId="Equation.3">
                  <p:embed/>
                </p:oleObj>
              </mc:Choice>
              <mc:Fallback>
                <p:oleObj name="Equation" r:id="rId5" imgW="1968500" imgH="292100" progId="Equation.3">
                  <p:embed/>
                  <p:pic>
                    <p:nvPicPr>
                      <p:cNvPr id="0" name=""/>
                      <p:cNvPicPr>
                        <a:picLocks noChangeAspect="1" noChangeArrowheads="1"/>
                      </p:cNvPicPr>
                      <p:nvPr/>
                    </p:nvPicPr>
                    <p:blipFill>
                      <a:blip r:embed="rId6"/>
                      <a:srcRect/>
                      <a:stretch>
                        <a:fillRect/>
                      </a:stretch>
                    </p:blipFill>
                    <p:spPr bwMode="auto">
                      <a:xfrm>
                        <a:off x="2195513" y="4248150"/>
                        <a:ext cx="4194175" cy="622300"/>
                      </a:xfrm>
                      <a:prstGeom prst="rect">
                        <a:avLst/>
                      </a:prstGeom>
                      <a:noFill/>
                      <a:ln>
                        <a:noFill/>
                      </a:ln>
                      <a:effectLst/>
                      <a:extLst/>
                    </p:spPr>
                  </p:pic>
                </p:oleObj>
              </mc:Fallback>
            </mc:AlternateContent>
          </a:graphicData>
        </a:graphic>
      </p:graphicFrame>
      <p:sp>
        <p:nvSpPr>
          <p:cNvPr id="43015" name="TextBox 24"/>
          <p:cNvSpPr txBox="1">
            <a:spLocks noChangeArrowheads="1"/>
          </p:cNvSpPr>
          <p:nvPr/>
        </p:nvSpPr>
        <p:spPr bwMode="auto">
          <a:xfrm>
            <a:off x="7620001" y="-67479"/>
            <a:ext cx="103365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1600">
                <a:solidFill>
                  <a:srgbClr val="FBFCFF"/>
                </a:solidFill>
              </a:rPr>
              <a:t>Sec.13.3</a:t>
            </a:r>
          </a:p>
        </p:txBody>
      </p:sp>
    </p:spTree>
    <p:extLst>
      <p:ext uri="{BB962C8B-B14F-4D97-AF65-F5344CB8AC3E}">
        <p14:creationId xmlns:p14="http://schemas.microsoft.com/office/powerpoint/2010/main" val="38382832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1371600" y="361950"/>
            <a:ext cx="7467600" cy="742950"/>
          </a:xfrm>
        </p:spPr>
        <p:txBody>
          <a:bodyPr/>
          <a:lstStyle/>
          <a:p>
            <a:r>
              <a:rPr lang="en-US" dirty="0"/>
              <a:t>Laplace (add-1) smoothing for Na</a:t>
            </a:r>
            <a:r>
              <a:rPr lang="fr-FR" dirty="0" err="1"/>
              <a:t>i</a:t>
            </a:r>
            <a:r>
              <a:rPr lang="en-US" dirty="0" err="1"/>
              <a:t>ve</a:t>
            </a:r>
            <a:r>
              <a:rPr lang="en-US" dirty="0"/>
              <a:t> Bayes</a:t>
            </a:r>
          </a:p>
        </p:txBody>
      </p:sp>
      <p:graphicFrame>
        <p:nvGraphicFramePr>
          <p:cNvPr id="11" name="Object 2"/>
          <p:cNvGraphicFramePr>
            <a:graphicFrameLocks noChangeAspect="1"/>
          </p:cNvGraphicFramePr>
          <p:nvPr>
            <p:extLst>
              <p:ext uri="{D42A27DB-BD31-4B8C-83A1-F6EECF244321}">
                <p14:modId xmlns:p14="http://schemas.microsoft.com/office/powerpoint/2010/main" val="4032682244"/>
              </p:ext>
            </p:extLst>
          </p:nvPr>
        </p:nvGraphicFramePr>
        <p:xfrm>
          <a:off x="1306513" y="1581150"/>
          <a:ext cx="4505325" cy="1350963"/>
        </p:xfrm>
        <a:graphic>
          <a:graphicData uri="http://schemas.openxmlformats.org/presentationml/2006/ole">
            <mc:AlternateContent xmlns:mc="http://schemas.openxmlformats.org/markup-compatibility/2006">
              <mc:Choice xmlns:v="urn:schemas-microsoft-com:vml" Requires="v">
                <p:oleObj spid="_x0000_s11612" name="Equation" r:id="rId4" imgW="1905000" imgH="571500" progId="Equation.3">
                  <p:embed/>
                </p:oleObj>
              </mc:Choice>
              <mc:Fallback>
                <p:oleObj name="Equation" r:id="rId4" imgW="1905000" imgH="571500" progId="Equation.3">
                  <p:embed/>
                  <p:pic>
                    <p:nvPicPr>
                      <p:cNvPr id="0" name=""/>
                      <p:cNvPicPr>
                        <a:picLocks noChangeAspect="1" noChangeArrowheads="1"/>
                      </p:cNvPicPr>
                      <p:nvPr/>
                    </p:nvPicPr>
                    <p:blipFill>
                      <a:blip r:embed="rId5"/>
                      <a:srcRect/>
                      <a:stretch>
                        <a:fillRect/>
                      </a:stretch>
                    </p:blipFill>
                    <p:spPr bwMode="auto">
                      <a:xfrm>
                        <a:off x="1306513" y="1581150"/>
                        <a:ext cx="4505325" cy="1350963"/>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2328567934"/>
              </p:ext>
            </p:extLst>
          </p:nvPr>
        </p:nvGraphicFramePr>
        <p:xfrm>
          <a:off x="2508250" y="3176588"/>
          <a:ext cx="3816350" cy="1681162"/>
        </p:xfrm>
        <a:graphic>
          <a:graphicData uri="http://schemas.openxmlformats.org/presentationml/2006/ole">
            <mc:AlternateContent xmlns:mc="http://schemas.openxmlformats.org/markup-compatibility/2006">
              <mc:Choice xmlns:v="urn:schemas-microsoft-com:vml" Requires="v">
                <p:oleObj spid="_x0000_s11613" name="Equation" r:id="rId6" imgW="1612900" imgH="711200" progId="Equation.3">
                  <p:embed/>
                </p:oleObj>
              </mc:Choice>
              <mc:Fallback>
                <p:oleObj name="Equation" r:id="rId6" imgW="1612900" imgH="711200" progId="Equation.3">
                  <p:embed/>
                  <p:pic>
                    <p:nvPicPr>
                      <p:cNvPr id="0" name=""/>
                      <p:cNvPicPr>
                        <a:picLocks noChangeAspect="1" noChangeArrowheads="1"/>
                      </p:cNvPicPr>
                      <p:nvPr/>
                    </p:nvPicPr>
                    <p:blipFill>
                      <a:blip r:embed="rId7"/>
                      <a:srcRect/>
                      <a:stretch>
                        <a:fillRect/>
                      </a:stretch>
                    </p:blipFill>
                    <p:spPr bwMode="auto">
                      <a:xfrm>
                        <a:off x="2508250" y="3176588"/>
                        <a:ext cx="3816350" cy="1681162"/>
                      </a:xfrm>
                      <a:prstGeom prst="rect">
                        <a:avLst/>
                      </a:prstGeom>
                      <a:noFill/>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274791014"/>
              </p:ext>
            </p:extLst>
          </p:nvPr>
        </p:nvGraphicFramePr>
        <p:xfrm>
          <a:off x="1311720" y="1579109"/>
          <a:ext cx="4084638" cy="1350963"/>
        </p:xfrm>
        <a:graphic>
          <a:graphicData uri="http://schemas.openxmlformats.org/presentationml/2006/ole">
            <mc:AlternateContent xmlns:mc="http://schemas.openxmlformats.org/markup-compatibility/2006">
              <mc:Choice xmlns:v="urn:schemas-microsoft-com:vml" Requires="v">
                <p:oleObj spid="_x0000_s11614" name="Equation" r:id="rId8" imgW="1727200" imgH="571500" progId="Equation.3">
                  <p:embed/>
                </p:oleObj>
              </mc:Choice>
              <mc:Fallback>
                <p:oleObj name="Equation" r:id="rId8" imgW="1727200" imgH="571500" progId="Equation.3">
                  <p:embed/>
                  <p:pic>
                    <p:nvPicPr>
                      <p:cNvPr id="0" name=""/>
                      <p:cNvPicPr>
                        <a:picLocks noChangeAspect="1" noChangeArrowheads="1"/>
                      </p:cNvPicPr>
                      <p:nvPr/>
                    </p:nvPicPr>
                    <p:blipFill>
                      <a:blip r:embed="rId9"/>
                      <a:srcRect/>
                      <a:stretch>
                        <a:fillRect/>
                      </a:stretch>
                    </p:blipFill>
                    <p:spPr bwMode="auto">
                      <a:xfrm>
                        <a:off x="1311720" y="1579109"/>
                        <a:ext cx="4084638" cy="1350963"/>
                      </a:xfrm>
                      <a:prstGeom prst="rect">
                        <a:avLst/>
                      </a:prstGeom>
                      <a:noFill/>
                      <a:extLst/>
                    </p:spPr>
                  </p:pic>
                </p:oleObj>
              </mc:Fallback>
            </mc:AlternateContent>
          </a:graphicData>
        </a:graphic>
      </p:graphicFrame>
    </p:spTree>
    <p:extLst>
      <p:ext uri="{BB962C8B-B14F-4D97-AF65-F5344CB8AC3E}">
        <p14:creationId xmlns:p14="http://schemas.microsoft.com/office/powerpoint/2010/main" val="13623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type="title"/>
          </p:nvPr>
        </p:nvSpPr>
        <p:spPr>
          <a:xfrm>
            <a:off x="1219200" y="114300"/>
            <a:ext cx="7772400" cy="857250"/>
          </a:xfrm>
        </p:spPr>
        <p:txBody>
          <a:bodyPr/>
          <a:lstStyle/>
          <a:p>
            <a:r>
              <a:rPr lang="en-US" dirty="0"/>
              <a:t>Naive Bayes: Learning</a:t>
            </a:r>
          </a:p>
        </p:txBody>
      </p:sp>
      <p:sp>
        <p:nvSpPr>
          <p:cNvPr id="52230" name="Rectangle 4"/>
          <p:cNvSpPr>
            <a:spLocks noGrp="1" noChangeArrowheads="1"/>
          </p:cNvSpPr>
          <p:nvPr>
            <p:ph sz="quarter" idx="1"/>
          </p:nvPr>
        </p:nvSpPr>
        <p:spPr>
          <a:xfrm>
            <a:off x="152400" y="2132543"/>
            <a:ext cx="4572000" cy="2649007"/>
          </a:xfrm>
        </p:spPr>
        <p:txBody>
          <a:bodyPr/>
          <a:lstStyle/>
          <a:p>
            <a:pPr>
              <a:lnSpc>
                <a:spcPct val="90000"/>
              </a:lnSpc>
            </a:pPr>
            <a:r>
              <a:rPr lang="en-US" sz="2200" dirty="0">
                <a:latin typeface="Calibri"/>
                <a:cs typeface="Calibri"/>
              </a:rPr>
              <a:t>Calculate </a:t>
            </a:r>
            <a:r>
              <a:rPr lang="en-US" sz="2200" i="1" dirty="0">
                <a:latin typeface="Calibri"/>
                <a:cs typeface="Calibri"/>
              </a:rPr>
              <a:t>P</a:t>
            </a:r>
            <a:r>
              <a:rPr lang="en-US" sz="2200" dirty="0">
                <a:latin typeface="Calibri"/>
                <a:cs typeface="Calibri"/>
              </a:rPr>
              <a:t>(</a:t>
            </a:r>
            <a:r>
              <a:rPr lang="en-US" sz="2200" i="1" dirty="0" err="1">
                <a:latin typeface="Calibri"/>
                <a:cs typeface="Calibri"/>
              </a:rPr>
              <a:t>c</a:t>
            </a:r>
            <a:r>
              <a:rPr lang="en-US" sz="2200" i="1" baseline="-25000" dirty="0" err="1">
                <a:latin typeface="Calibri"/>
                <a:cs typeface="Calibri"/>
              </a:rPr>
              <a:t>j</a:t>
            </a:r>
            <a:r>
              <a:rPr lang="en-US" sz="2200" dirty="0">
                <a:latin typeface="Calibri"/>
                <a:cs typeface="Calibri"/>
              </a:rPr>
              <a:t>)</a:t>
            </a:r>
            <a:r>
              <a:rPr lang="en-US" sz="2200" i="1" dirty="0">
                <a:latin typeface="Calibri"/>
                <a:cs typeface="Calibri"/>
              </a:rPr>
              <a:t> </a:t>
            </a:r>
            <a:r>
              <a:rPr lang="en-US" sz="2200" dirty="0">
                <a:latin typeface="Calibri"/>
                <a:cs typeface="Calibri"/>
              </a:rPr>
              <a:t>terms</a:t>
            </a:r>
          </a:p>
          <a:p>
            <a:pPr lvl="1">
              <a:lnSpc>
                <a:spcPct val="90000"/>
              </a:lnSpc>
            </a:pPr>
            <a:r>
              <a:rPr lang="en-US" sz="2000" dirty="0">
                <a:latin typeface="Calibri"/>
                <a:cs typeface="Calibri"/>
              </a:rPr>
              <a:t>For each </a:t>
            </a:r>
            <a:r>
              <a:rPr lang="en-US" sz="2000" i="1" dirty="0" err="1">
                <a:latin typeface="Calibri"/>
                <a:cs typeface="Calibri"/>
              </a:rPr>
              <a:t>c</a:t>
            </a:r>
            <a:r>
              <a:rPr lang="en-US" sz="2000" i="1" baseline="-25000" dirty="0" err="1">
                <a:latin typeface="Calibri"/>
                <a:cs typeface="Calibri"/>
              </a:rPr>
              <a:t>j</a:t>
            </a:r>
            <a:r>
              <a:rPr lang="en-US" sz="2000" i="1" baseline="-25000" dirty="0">
                <a:latin typeface="Calibri"/>
                <a:cs typeface="Calibri"/>
              </a:rPr>
              <a:t> </a:t>
            </a:r>
            <a:r>
              <a:rPr lang="en-US" sz="2000" dirty="0">
                <a:latin typeface="Calibri"/>
                <a:cs typeface="Calibri"/>
              </a:rPr>
              <a:t>in </a:t>
            </a:r>
            <a:r>
              <a:rPr lang="en-US" sz="2000" i="1" dirty="0">
                <a:latin typeface="Calibri"/>
                <a:cs typeface="Calibri"/>
              </a:rPr>
              <a:t>C</a:t>
            </a:r>
            <a:r>
              <a:rPr lang="en-US" sz="2000" dirty="0">
                <a:latin typeface="Calibri"/>
                <a:cs typeface="Calibri"/>
              </a:rPr>
              <a:t> do</a:t>
            </a:r>
          </a:p>
          <a:p>
            <a:pPr marL="800100" lvl="2" indent="0">
              <a:lnSpc>
                <a:spcPct val="90000"/>
              </a:lnSpc>
              <a:buNone/>
            </a:pPr>
            <a:r>
              <a:rPr lang="en-US" i="1" dirty="0">
                <a:latin typeface="Calibri"/>
                <a:cs typeface="Calibri"/>
              </a:rPr>
              <a:t> </a:t>
            </a:r>
            <a:r>
              <a:rPr lang="en-US" i="1" dirty="0" err="1">
                <a:latin typeface="Calibri"/>
                <a:cs typeface="Calibri"/>
              </a:rPr>
              <a:t>docs</a:t>
            </a:r>
            <a:r>
              <a:rPr lang="en-US" i="1" baseline="-25000" dirty="0" err="1">
                <a:latin typeface="Calibri"/>
                <a:cs typeface="Calibri"/>
              </a:rPr>
              <a:t>j</a:t>
            </a:r>
            <a:r>
              <a:rPr lang="en-US" i="1" dirty="0">
                <a:latin typeface="Calibri"/>
                <a:cs typeface="Calibri"/>
              </a:rPr>
              <a:t> </a:t>
            </a:r>
            <a:r>
              <a:rPr lang="en-US" dirty="0">
                <a:latin typeface="Calibri"/>
                <a:cs typeface="Calibri"/>
                <a:sym typeface="Symbol" charset="2"/>
              </a:rPr>
              <a:t></a:t>
            </a:r>
            <a:r>
              <a:rPr lang="en-US" i="1" dirty="0">
                <a:latin typeface="Calibri"/>
                <a:cs typeface="Calibri"/>
                <a:sym typeface="Symbol" charset="2"/>
              </a:rPr>
              <a:t> </a:t>
            </a:r>
            <a:r>
              <a:rPr lang="en-US" dirty="0">
                <a:latin typeface="Calibri"/>
                <a:cs typeface="Calibri"/>
                <a:sym typeface="Symbol" charset="2"/>
              </a:rPr>
              <a:t>all docs with  class =</a:t>
            </a:r>
            <a:r>
              <a:rPr lang="en-US" i="1" dirty="0" err="1">
                <a:latin typeface="Calibri"/>
                <a:cs typeface="Calibri"/>
              </a:rPr>
              <a:t>c</a:t>
            </a:r>
            <a:r>
              <a:rPr lang="en-US" i="1" baseline="-25000" dirty="0" err="1">
                <a:latin typeface="Calibri"/>
                <a:cs typeface="Calibri"/>
              </a:rPr>
              <a:t>j</a:t>
            </a:r>
            <a:endParaRPr lang="en-US" i="1" baseline="-25000" dirty="0">
              <a:latin typeface="Calibri"/>
              <a:cs typeface="Calibri"/>
            </a:endParaRPr>
          </a:p>
          <a:p>
            <a:pPr>
              <a:spcBef>
                <a:spcPts val="0"/>
              </a:spcBef>
            </a:pPr>
            <a:endParaRPr lang="en-US" sz="2200" dirty="0">
              <a:latin typeface="Calibri"/>
              <a:cs typeface="Calibri"/>
            </a:endParaRPr>
          </a:p>
        </p:txBody>
      </p:sp>
      <p:graphicFrame>
        <p:nvGraphicFramePr>
          <p:cNvPr id="52226" name="Object 2"/>
          <p:cNvGraphicFramePr>
            <a:graphicFrameLocks noChangeAspect="1"/>
          </p:cNvGraphicFramePr>
          <p:nvPr>
            <p:extLst>
              <p:ext uri="{D42A27DB-BD31-4B8C-83A1-F6EECF244321}">
                <p14:modId xmlns:p14="http://schemas.microsoft.com/office/powerpoint/2010/main" val="1052552574"/>
              </p:ext>
            </p:extLst>
          </p:nvPr>
        </p:nvGraphicFramePr>
        <p:xfrm>
          <a:off x="5233147" y="3486150"/>
          <a:ext cx="3606053" cy="785935"/>
        </p:xfrm>
        <a:graphic>
          <a:graphicData uri="http://schemas.openxmlformats.org/presentationml/2006/ole">
            <mc:AlternateContent xmlns:mc="http://schemas.openxmlformats.org/markup-compatibility/2006">
              <mc:Choice xmlns:v="urn:schemas-microsoft-com:vml" Requires="v">
                <p:oleObj spid="_x0000_s12586" name="Equation" r:id="rId3" imgW="1981200" imgH="431800" progId="Equation.3">
                  <p:embed/>
                </p:oleObj>
              </mc:Choice>
              <mc:Fallback>
                <p:oleObj name="Equation" r:id="rId3" imgW="1981200" imgH="431800" progId="Equation.3">
                  <p:embed/>
                  <p:pic>
                    <p:nvPicPr>
                      <p:cNvPr id="0" name=""/>
                      <p:cNvPicPr>
                        <a:picLocks noChangeAspect="1" noChangeArrowheads="1"/>
                      </p:cNvPicPr>
                      <p:nvPr/>
                    </p:nvPicPr>
                    <p:blipFill>
                      <a:blip r:embed="rId4"/>
                      <a:srcRect/>
                      <a:stretch>
                        <a:fillRect/>
                      </a:stretch>
                    </p:blipFill>
                    <p:spPr bwMode="auto">
                      <a:xfrm>
                        <a:off x="5233147" y="3486150"/>
                        <a:ext cx="3606053" cy="785935"/>
                      </a:xfrm>
                      <a:prstGeom prst="rect">
                        <a:avLst/>
                      </a:prstGeom>
                      <a:noFill/>
                      <a:extLst/>
                    </p:spPr>
                  </p:pic>
                </p:oleObj>
              </mc:Fallback>
            </mc:AlternateContent>
          </a:graphicData>
        </a:graphic>
      </p:graphicFrame>
      <p:graphicFrame>
        <p:nvGraphicFramePr>
          <p:cNvPr id="52227" name="Object 3"/>
          <p:cNvGraphicFramePr>
            <a:graphicFrameLocks noChangeAspect="1"/>
          </p:cNvGraphicFramePr>
          <p:nvPr>
            <p:extLst>
              <p:ext uri="{D42A27DB-BD31-4B8C-83A1-F6EECF244321}">
                <p14:modId xmlns:p14="http://schemas.microsoft.com/office/powerpoint/2010/main" val="3549097549"/>
              </p:ext>
            </p:extLst>
          </p:nvPr>
        </p:nvGraphicFramePr>
        <p:xfrm>
          <a:off x="1066800" y="3257550"/>
          <a:ext cx="3200400" cy="742122"/>
        </p:xfrm>
        <a:graphic>
          <a:graphicData uri="http://schemas.openxmlformats.org/presentationml/2006/ole">
            <mc:AlternateContent xmlns:mc="http://schemas.openxmlformats.org/markup-compatibility/2006">
              <mc:Choice xmlns:v="urn:schemas-microsoft-com:vml" Requires="v">
                <p:oleObj spid="_x0000_s12587" name="Equation" r:id="rId5" imgW="1752600" imgH="406400" progId="Equation.3">
                  <p:embed/>
                </p:oleObj>
              </mc:Choice>
              <mc:Fallback>
                <p:oleObj name="Equation" r:id="rId5" imgW="1752600" imgH="406400" progId="Equation.3">
                  <p:embed/>
                  <p:pic>
                    <p:nvPicPr>
                      <p:cNvPr id="0" name=""/>
                      <p:cNvPicPr>
                        <a:picLocks noChangeAspect="1" noChangeArrowheads="1"/>
                      </p:cNvPicPr>
                      <p:nvPr/>
                    </p:nvPicPr>
                    <p:blipFill>
                      <a:blip r:embed="rId6"/>
                      <a:srcRect/>
                      <a:stretch>
                        <a:fillRect/>
                      </a:stretch>
                    </p:blipFill>
                    <p:spPr bwMode="auto">
                      <a:xfrm>
                        <a:off x="1066800" y="3257550"/>
                        <a:ext cx="3200400" cy="742122"/>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038600" y="2114550"/>
            <a:ext cx="5791200" cy="1524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a:spcBef>
                <a:spcPts val="0"/>
              </a:spcBef>
            </a:pPr>
            <a:r>
              <a:rPr lang="en-US" sz="2200" dirty="0">
                <a:latin typeface="Calibri"/>
                <a:cs typeface="Calibri"/>
              </a:rPr>
              <a:t>Calculate </a:t>
            </a:r>
            <a:r>
              <a:rPr lang="en-US" sz="2200" i="1" dirty="0">
                <a:latin typeface="Calibri"/>
                <a:cs typeface="Calibri"/>
              </a:rPr>
              <a:t>P</a:t>
            </a:r>
            <a:r>
              <a:rPr lang="en-US" sz="2200" dirty="0">
                <a:latin typeface="Calibri"/>
                <a:cs typeface="Calibri"/>
              </a:rPr>
              <a:t>(</a:t>
            </a:r>
            <a:r>
              <a:rPr lang="en-US" sz="2200" i="1" dirty="0" err="1">
                <a:latin typeface="Calibri"/>
                <a:cs typeface="Calibri"/>
              </a:rPr>
              <a:t>w</a:t>
            </a:r>
            <a:r>
              <a:rPr lang="en-US" sz="2200" i="1" baseline="-25000" dirty="0" err="1">
                <a:latin typeface="Calibri"/>
                <a:cs typeface="Calibri"/>
              </a:rPr>
              <a:t>k</a:t>
            </a:r>
            <a:r>
              <a:rPr lang="en-US" sz="2200" i="1" dirty="0">
                <a:latin typeface="Calibri"/>
                <a:cs typeface="Calibri"/>
              </a:rPr>
              <a:t> </a:t>
            </a:r>
            <a:r>
              <a:rPr lang="en-US" sz="2200" dirty="0">
                <a:latin typeface="Calibri"/>
                <a:cs typeface="Calibri"/>
              </a:rPr>
              <a:t>|</a:t>
            </a:r>
            <a:r>
              <a:rPr lang="en-US" sz="2200" i="1" dirty="0">
                <a:latin typeface="Calibri"/>
                <a:cs typeface="Calibri"/>
              </a:rPr>
              <a:t> </a:t>
            </a:r>
            <a:r>
              <a:rPr lang="en-US" sz="2200" i="1" dirty="0" err="1">
                <a:latin typeface="Calibri"/>
                <a:cs typeface="Calibri"/>
              </a:rPr>
              <a:t>c</a:t>
            </a:r>
            <a:r>
              <a:rPr lang="en-US" sz="2200" i="1" baseline="-25000" dirty="0" err="1">
                <a:latin typeface="Calibri"/>
                <a:cs typeface="Calibri"/>
              </a:rPr>
              <a:t>j</a:t>
            </a:r>
            <a:r>
              <a:rPr lang="en-US" sz="2200" dirty="0">
                <a:latin typeface="Calibri"/>
                <a:cs typeface="Calibri"/>
              </a:rPr>
              <a:t>)</a:t>
            </a:r>
            <a:r>
              <a:rPr lang="en-US" sz="2200" i="1" dirty="0">
                <a:latin typeface="Calibri"/>
                <a:cs typeface="Calibri"/>
              </a:rPr>
              <a:t> </a:t>
            </a:r>
            <a:r>
              <a:rPr lang="en-US" sz="2200" dirty="0">
                <a:latin typeface="Calibri"/>
                <a:cs typeface="Calibri"/>
              </a:rPr>
              <a:t>terms</a:t>
            </a:r>
          </a:p>
          <a:p>
            <a:pPr lvl="1">
              <a:spcBef>
                <a:spcPts val="0"/>
              </a:spcBef>
            </a:pPr>
            <a:r>
              <a:rPr lang="en-US" i="1" dirty="0" err="1">
                <a:latin typeface="Calibri"/>
                <a:ea typeface="ＭＳ Ｐゴシック" charset="-128"/>
                <a:cs typeface="Calibri"/>
              </a:rPr>
              <a:t>Text</a:t>
            </a:r>
            <a:r>
              <a:rPr lang="en-US" i="1" baseline="-25000" dirty="0" err="1">
                <a:latin typeface="Calibri"/>
                <a:ea typeface="ＭＳ Ｐゴシック" charset="-128"/>
                <a:cs typeface="Calibri"/>
              </a:rPr>
              <a:t>j</a:t>
            </a:r>
            <a:r>
              <a:rPr lang="en-US" i="1" dirty="0">
                <a:latin typeface="Calibri"/>
                <a:ea typeface="ＭＳ Ｐゴシック" charset="-128"/>
                <a:cs typeface="Calibri"/>
              </a:rPr>
              <a:t> </a:t>
            </a:r>
            <a:r>
              <a:rPr lang="en-US" dirty="0">
                <a:latin typeface="Calibri"/>
                <a:ea typeface="ＭＳ Ｐゴシック" charset="-128"/>
                <a:cs typeface="Calibri"/>
                <a:sym typeface="Symbol" charset="2"/>
              </a:rPr>
              <a:t> single doc containing all </a:t>
            </a:r>
            <a:r>
              <a:rPr lang="en-US" i="1" dirty="0" err="1">
                <a:latin typeface="Calibri"/>
                <a:ea typeface="ＭＳ Ｐゴシック" charset="-128"/>
                <a:cs typeface="Calibri"/>
              </a:rPr>
              <a:t>docs</a:t>
            </a:r>
            <a:r>
              <a:rPr lang="en-US" i="1" baseline="-25000" dirty="0" err="1">
                <a:latin typeface="Calibri"/>
                <a:ea typeface="ＭＳ Ｐゴシック" charset="-128"/>
                <a:cs typeface="Calibri"/>
              </a:rPr>
              <a:t>j</a:t>
            </a:r>
            <a:endParaRPr lang="en-US" i="1" baseline="-25000" dirty="0">
              <a:latin typeface="Calibri"/>
              <a:ea typeface="ＭＳ Ｐゴシック" charset="-128"/>
              <a:cs typeface="Calibri"/>
            </a:endParaRPr>
          </a:p>
          <a:p>
            <a:pPr lvl="1">
              <a:spcBef>
                <a:spcPts val="0"/>
              </a:spcBef>
            </a:pPr>
            <a:r>
              <a:rPr lang="en-US" dirty="0">
                <a:latin typeface="Calibri"/>
                <a:ea typeface="ＭＳ Ｐゴシック" charset="-128"/>
                <a:cs typeface="Calibri"/>
              </a:rPr>
              <a:t>For</a:t>
            </a:r>
            <a:r>
              <a:rPr lang="en-US" i="1" baseline="-25000" dirty="0">
                <a:latin typeface="Calibri"/>
                <a:ea typeface="ＭＳ Ｐゴシック" charset="-128"/>
                <a:cs typeface="Calibri"/>
              </a:rPr>
              <a:t> </a:t>
            </a:r>
            <a:r>
              <a:rPr lang="en-US" dirty="0">
                <a:latin typeface="Calibri"/>
                <a:ea typeface="ＭＳ Ｐゴシック" charset="-128"/>
                <a:cs typeface="Calibri"/>
              </a:rPr>
              <a:t>each word </a:t>
            </a:r>
            <a:r>
              <a:rPr lang="en-US" i="1" dirty="0" err="1">
                <a:latin typeface="Calibri"/>
                <a:ea typeface="ＭＳ Ｐゴシック" charset="-128"/>
                <a:cs typeface="Calibri"/>
              </a:rPr>
              <a:t>w</a:t>
            </a:r>
            <a:r>
              <a:rPr lang="en-US" i="1" baseline="-25000" dirty="0" err="1">
                <a:latin typeface="Calibri"/>
                <a:ea typeface="ＭＳ Ｐゴシック" charset="-128"/>
                <a:cs typeface="Calibri"/>
              </a:rPr>
              <a:t>k</a:t>
            </a:r>
            <a:r>
              <a:rPr lang="en-US" i="1" dirty="0">
                <a:latin typeface="Calibri"/>
                <a:ea typeface="ＭＳ Ｐゴシック" charset="-128"/>
                <a:cs typeface="Calibri"/>
              </a:rPr>
              <a:t> </a:t>
            </a:r>
            <a:r>
              <a:rPr lang="en-US" dirty="0">
                <a:latin typeface="Calibri"/>
                <a:ea typeface="ＭＳ Ｐゴシック" charset="-128"/>
                <a:cs typeface="Calibri"/>
              </a:rPr>
              <a:t>in </a:t>
            </a:r>
            <a:r>
              <a:rPr lang="en-US" i="1" dirty="0">
                <a:latin typeface="Calibri"/>
                <a:ea typeface="ＭＳ Ｐゴシック" charset="-128"/>
                <a:cs typeface="Calibri"/>
              </a:rPr>
              <a:t>Vocabulary</a:t>
            </a:r>
          </a:p>
          <a:p>
            <a:pPr marL="800100" lvl="2" indent="0">
              <a:spcBef>
                <a:spcPts val="0"/>
              </a:spcBef>
              <a:buNone/>
            </a:pPr>
            <a:r>
              <a:rPr lang="en-US" i="1" dirty="0">
                <a:latin typeface="Calibri"/>
                <a:ea typeface="ＭＳ Ｐゴシック" charset="-128"/>
                <a:cs typeface="Calibri"/>
              </a:rPr>
              <a:t>    </a:t>
            </a:r>
            <a:r>
              <a:rPr lang="en-US" i="1" dirty="0" err="1">
                <a:latin typeface="Calibri"/>
                <a:ea typeface="ＭＳ Ｐゴシック" charset="-128"/>
                <a:cs typeface="Calibri"/>
              </a:rPr>
              <a:t>n</a:t>
            </a:r>
            <a:r>
              <a:rPr lang="en-US" i="1" baseline="-25000" dirty="0" err="1">
                <a:latin typeface="Calibri"/>
                <a:ea typeface="ＭＳ Ｐゴシック" charset="-128"/>
                <a:cs typeface="Calibri"/>
              </a:rPr>
              <a:t>k</a:t>
            </a:r>
            <a:r>
              <a:rPr lang="en-US" i="1" dirty="0">
                <a:latin typeface="Calibri"/>
                <a:ea typeface="ＭＳ Ｐゴシック" charset="-128"/>
                <a:cs typeface="Calibri"/>
              </a:rPr>
              <a:t> </a:t>
            </a:r>
            <a:r>
              <a:rPr lang="en-US" dirty="0">
                <a:latin typeface="Calibri"/>
                <a:ea typeface="ＭＳ Ｐゴシック" charset="-128"/>
                <a:cs typeface="Calibri"/>
                <a:sym typeface="Symbol" charset="2"/>
              </a:rPr>
              <a:t> # of occurrences of </a:t>
            </a:r>
            <a:r>
              <a:rPr lang="en-US" i="1" dirty="0" err="1">
                <a:latin typeface="Calibri"/>
                <a:ea typeface="ＭＳ Ｐゴシック" charset="-128"/>
                <a:cs typeface="Calibri"/>
                <a:sym typeface="Symbol" charset="2"/>
              </a:rPr>
              <a:t>w</a:t>
            </a:r>
            <a:r>
              <a:rPr lang="en-US" i="1" baseline="-25000" dirty="0" err="1">
                <a:latin typeface="Calibri"/>
                <a:ea typeface="ＭＳ Ｐゴシック" charset="-128"/>
                <a:cs typeface="Calibri"/>
              </a:rPr>
              <a:t>k</a:t>
            </a:r>
            <a:r>
              <a:rPr lang="en-US" i="1" dirty="0">
                <a:latin typeface="Calibri"/>
                <a:ea typeface="ＭＳ Ｐゴシック" charset="-128"/>
                <a:cs typeface="Calibri"/>
              </a:rPr>
              <a:t> </a:t>
            </a:r>
            <a:r>
              <a:rPr lang="en-US" dirty="0">
                <a:latin typeface="Calibri"/>
                <a:ea typeface="ＭＳ Ｐゴシック" charset="-128"/>
                <a:cs typeface="Calibri"/>
              </a:rPr>
              <a:t>in </a:t>
            </a:r>
            <a:r>
              <a:rPr lang="en-US" i="1" dirty="0" err="1">
                <a:latin typeface="Calibri"/>
                <a:ea typeface="ＭＳ Ｐゴシック" charset="-128"/>
                <a:cs typeface="Calibri"/>
              </a:rPr>
              <a:t>Text</a:t>
            </a:r>
            <a:r>
              <a:rPr lang="en-US" i="1" baseline="-25000" dirty="0" err="1">
                <a:latin typeface="Calibri"/>
                <a:ea typeface="ＭＳ Ｐゴシック" charset="-128"/>
                <a:cs typeface="Calibri"/>
              </a:rPr>
              <a:t>j</a:t>
            </a:r>
            <a:endParaRPr lang="en-US" i="1" baseline="-25000" dirty="0">
              <a:latin typeface="Calibri"/>
              <a:ea typeface="ＭＳ Ｐゴシック" charset="-128"/>
              <a:cs typeface="Calibri"/>
            </a:endParaRPr>
          </a:p>
        </p:txBody>
      </p:sp>
      <p:sp>
        <p:nvSpPr>
          <p:cNvPr id="9" name="Rectangle 4"/>
          <p:cNvSpPr txBox="1">
            <a:spLocks noChangeArrowheads="1"/>
          </p:cNvSpPr>
          <p:nvPr/>
        </p:nvSpPr>
        <p:spPr bwMode="auto">
          <a:xfrm>
            <a:off x="152400" y="1581150"/>
            <a:ext cx="5410200" cy="381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a:lnSpc>
                <a:spcPct val="90000"/>
              </a:lnSpc>
            </a:pPr>
            <a:r>
              <a:rPr lang="en-US" sz="2200" dirty="0">
                <a:latin typeface="Calibri" charset="0"/>
              </a:rPr>
              <a:t>From training corpus, extract </a:t>
            </a:r>
            <a:r>
              <a:rPr lang="en-US" sz="2200" i="1" dirty="0">
                <a:latin typeface="Times New Roman" charset="0"/>
              </a:rPr>
              <a:t>Vocabulary</a:t>
            </a:r>
            <a:endParaRPr lang="en-US" sz="2200" dirty="0">
              <a:latin typeface="Calibri" charset="0"/>
            </a:endParaRPr>
          </a:p>
        </p:txBody>
      </p:sp>
    </p:spTree>
    <p:extLst>
      <p:ext uri="{BB962C8B-B14F-4D97-AF65-F5344CB8AC3E}">
        <p14:creationId xmlns:p14="http://schemas.microsoft.com/office/powerpoint/2010/main" val="556939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3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a:latin typeface="Calibri (Headings)"/>
                <a:cs typeface="Calibri (Headings)"/>
              </a:rPr>
              <a:t>Na</a:t>
            </a:r>
            <a:r>
              <a:rPr lang="fr-FR" sz="4000" dirty="0">
                <a:latin typeface="Calibri (Headings)"/>
                <a:cs typeface="Calibri (Headings)"/>
              </a:rPr>
              <a:t>i</a:t>
            </a:r>
            <a:r>
              <a:rPr lang="en-US" sz="4000" dirty="0" err="1">
                <a:latin typeface="Calibri (Headings)"/>
                <a:cs typeface="Calibri (Headings)"/>
              </a:rPr>
              <a:t>ve</a:t>
            </a:r>
            <a:r>
              <a:rPr lang="en-US" sz="4000" dirty="0">
                <a:latin typeface="Calibri (Headings)"/>
                <a:cs typeface="Calibri (Headings)"/>
              </a:rPr>
              <a:t>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a:solidFill>
                  <a:srgbClr val="A4001D"/>
                </a:solidFill>
                <a:latin typeface="Calibri"/>
                <a:ea typeface="ＭＳ Ｐゴシック" charset="0"/>
                <a:cs typeface="Calibri"/>
              </a:rPr>
              <a:t>Relationship to Language Modeling</a:t>
            </a:r>
          </a:p>
        </p:txBody>
      </p:sp>
    </p:spTree>
    <p:extLst>
      <p:ext uri="{BB962C8B-B14F-4D97-AF65-F5344CB8AC3E}">
        <p14:creationId xmlns:p14="http://schemas.microsoft.com/office/powerpoint/2010/main" val="36371313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Is this spam?</a:t>
            </a:r>
          </a:p>
        </p:txBody>
      </p:sp>
      <p:sp>
        <p:nvSpPr>
          <p:cNvPr id="2" name="Content Placeholder 1"/>
          <p:cNvSpPr>
            <a:spLocks noGrp="1"/>
          </p:cNvSpPr>
          <p:nvPr>
            <p:ph idx="1"/>
          </p:nvPr>
        </p:nvSpPr>
        <p:spPr/>
        <p:txBody>
          <a:bodyPr/>
          <a:lstStyle/>
          <a:p>
            <a:pPr marL="0" indent="0">
              <a:buNone/>
            </a:pPr>
            <a:r>
              <a:rPr lang="en-US" sz="1200" dirty="0"/>
              <a:t>RE: INVESTMENT/BUSINESS PARTNERSHIP.</a:t>
            </a:r>
          </a:p>
          <a:p>
            <a:pPr marL="0" indent="0">
              <a:buNone/>
            </a:pPr>
            <a:endParaRPr lang="en-US" sz="1200" dirty="0"/>
          </a:p>
          <a:p>
            <a:pPr marL="0" indent="0">
              <a:buNone/>
            </a:pPr>
            <a:r>
              <a:rPr lang="en-US" sz="1200" dirty="0"/>
              <a:t>DOES YOUR BUSINESS/PROJECT STILL NEED FUNDING?</a:t>
            </a:r>
          </a:p>
          <a:p>
            <a:pPr marL="0" indent="0">
              <a:buNone/>
            </a:pPr>
            <a:endParaRPr lang="en-US" sz="1200" dirty="0"/>
          </a:p>
          <a:p>
            <a:pPr marL="0" indent="0">
              <a:buNone/>
            </a:pPr>
            <a:r>
              <a:rPr lang="en-US" sz="1200" dirty="0"/>
              <a:t>DO YOU HAVE PROJECT/INVESTMENT CAPABLE OF GENERATING 15% AROI?</a:t>
            </a:r>
          </a:p>
          <a:p>
            <a:pPr marL="0" indent="0">
              <a:buNone/>
            </a:pPr>
            <a:endParaRPr lang="en-US" sz="1200" dirty="0"/>
          </a:p>
          <a:p>
            <a:pPr marL="0" indent="0">
              <a:buNone/>
            </a:pPr>
            <a:r>
              <a:rPr lang="en-US" sz="1200" dirty="0"/>
              <a:t>IF THE ANSWER IS YES, I represent a group of company based in the Gulf Region. We are seeking means of expanding and relocating our business interest abroad in the following sector, Oil &amp; Gas, Energy, Mining, Construction, Real Estate, Communication, Agriculture, Health Sector or any other VIABLE business/project capable of generating 15% AROI.</a:t>
            </a:r>
          </a:p>
          <a:p>
            <a:pPr marL="0" indent="0">
              <a:buNone/>
            </a:pPr>
            <a:endParaRPr lang="en-US" sz="1200" dirty="0"/>
          </a:p>
          <a:p>
            <a:pPr marL="0" indent="0">
              <a:buNone/>
            </a:pPr>
            <a:r>
              <a:rPr lang="en-US" sz="1200" dirty="0"/>
              <a:t>If you have a solid background and idea of making good profit in any of the following  SECTORS, please write me for possible business co-operation. More so, we are ready to  facilitate and fund any business that is capable of generating 15%  Annual Return on Investment (AROI) Joint Venture partnership and Hard loan funding can  also be considered.</a:t>
            </a:r>
          </a:p>
          <a:p>
            <a:pPr marL="0" indent="0">
              <a:buNone/>
            </a:pPr>
            <a:endParaRPr lang="en-US" sz="1200" dirty="0"/>
          </a:p>
          <a:p>
            <a:pPr marL="0" indent="0">
              <a:buNone/>
            </a:pPr>
            <a:r>
              <a:rPr lang="en-US" sz="1200" dirty="0"/>
              <a:t>I look forward to discussing this opportunity further with you.</a:t>
            </a:r>
          </a:p>
          <a:p>
            <a:endParaRPr lang="en-US" dirty="0"/>
          </a:p>
        </p:txBody>
      </p:sp>
    </p:spTree>
    <p:extLst>
      <p:ext uri="{BB962C8B-B14F-4D97-AF65-F5344CB8AC3E}">
        <p14:creationId xmlns:p14="http://schemas.microsoft.com/office/powerpoint/2010/main" val="397106192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Generative vs Discriminative Classifiers</a:t>
            </a:r>
          </a:p>
        </p:txBody>
      </p:sp>
      <p:sp>
        <p:nvSpPr>
          <p:cNvPr id="3" name="Content Placeholder 2"/>
          <p:cNvSpPr>
            <a:spLocks noGrp="1"/>
          </p:cNvSpPr>
          <p:nvPr>
            <p:ph idx="1"/>
          </p:nvPr>
        </p:nvSpPr>
        <p:spPr/>
        <p:txBody>
          <a:bodyPr/>
          <a:lstStyle/>
          <a:p>
            <a:pPr marL="0" indent="0">
              <a:buNone/>
            </a:pPr>
            <a:r>
              <a:rPr lang="en-US" dirty="0"/>
              <a:t>Naive Bayes is the prototypical generative classifier.</a:t>
            </a:r>
          </a:p>
          <a:p>
            <a:r>
              <a:rPr lang="en-US" dirty="0"/>
              <a:t>It describes a probabilistic process – “generative story“ for a text input X</a:t>
            </a:r>
          </a:p>
          <a:p>
            <a:r>
              <a:rPr lang="en-US" dirty="0"/>
              <a:t>But why model X? It's always observed.</a:t>
            </a:r>
          </a:p>
          <a:p>
            <a:pPr marL="0" indent="0">
              <a:buNone/>
            </a:pPr>
            <a:r>
              <a:rPr lang="en-US" dirty="0"/>
              <a:t>Discriminative models instead:</a:t>
            </a:r>
          </a:p>
          <a:p>
            <a:r>
              <a:rPr lang="en-US" dirty="0"/>
              <a:t>seek to optimize a performance measure, like accuracy</a:t>
            </a:r>
          </a:p>
          <a:p>
            <a:r>
              <a:rPr lang="en-US" dirty="0"/>
              <a:t>do not worry about p(X)</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30</a:t>
            </a:fld>
            <a:endParaRPr lang="en-US"/>
          </a:p>
        </p:txBody>
      </p:sp>
    </p:spTree>
    <p:extLst>
      <p:ext uri="{BB962C8B-B14F-4D97-AF65-F5344CB8AC3E}">
        <p14:creationId xmlns:p14="http://schemas.microsoft.com/office/powerpoint/2010/main" val="3311690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Generative vs Discriminative Classifiers</a:t>
            </a:r>
          </a:p>
        </p:txBody>
      </p:sp>
      <p:sp>
        <p:nvSpPr>
          <p:cNvPr id="3" name="Content Placeholder 2"/>
          <p:cNvSpPr>
            <a:spLocks noGrp="1"/>
          </p:cNvSpPr>
          <p:nvPr>
            <p:ph idx="1"/>
          </p:nvPr>
        </p:nvSpPr>
        <p:spPr>
          <a:xfrm>
            <a:off x="304800" y="1352550"/>
            <a:ext cx="8839200" cy="3333750"/>
          </a:xfrm>
        </p:spPr>
        <p:txBody>
          <a:bodyPr/>
          <a:lstStyle/>
          <a:p>
            <a:pPr marL="0" indent="0">
              <a:buNone/>
            </a:pPr>
            <a:r>
              <a:rPr lang="en-US" dirty="0"/>
              <a:t>• Generative</a:t>
            </a:r>
          </a:p>
          <a:p>
            <a:pPr marL="342900" lvl="1" indent="0">
              <a:buNone/>
            </a:pPr>
            <a:r>
              <a:rPr lang="en-US" dirty="0"/>
              <a:t>• Probabilistic</a:t>
            </a:r>
          </a:p>
          <a:p>
            <a:pPr marL="342900" lvl="1" indent="0">
              <a:buNone/>
            </a:pPr>
            <a:r>
              <a:rPr lang="en-US" dirty="0"/>
              <a:t>• Specify a joint probability distribution over observations and targets: P(</a:t>
            </a:r>
            <a:r>
              <a:rPr lang="en-US" dirty="0" err="1"/>
              <a:t>c,d</a:t>
            </a:r>
            <a:r>
              <a:rPr lang="en-US" dirty="0"/>
              <a:t>)</a:t>
            </a:r>
          </a:p>
          <a:p>
            <a:pPr marL="342900" lvl="1" indent="0">
              <a:buNone/>
            </a:pPr>
            <a:r>
              <a:rPr lang="en-US" dirty="0"/>
              <a:t>• Bayes rule enables a conditional distribution</a:t>
            </a:r>
          </a:p>
          <a:p>
            <a:pPr marL="0" indent="0">
              <a:buNone/>
            </a:pPr>
            <a:r>
              <a:rPr lang="en-US" dirty="0"/>
              <a:t>• Discriminative</a:t>
            </a:r>
          </a:p>
          <a:p>
            <a:pPr marL="342900" lvl="1" indent="0">
              <a:buNone/>
            </a:pPr>
            <a:r>
              <a:rPr lang="en-US" dirty="0"/>
              <a:t>• Provide a model for the target variable</a:t>
            </a:r>
          </a:p>
          <a:p>
            <a:pPr marL="342900" lvl="1" indent="0">
              <a:buNone/>
            </a:pPr>
            <a:r>
              <a:rPr lang="en-US" dirty="0"/>
              <a:t>• Use analysis of observed variables</a:t>
            </a:r>
          </a:p>
          <a:p>
            <a:pPr marL="342900" lvl="1" indent="0">
              <a:buNone/>
            </a:pPr>
            <a:r>
              <a:rPr lang="en-US" dirty="0"/>
              <a:t>• Learn boundaries between classes</a:t>
            </a:r>
          </a:p>
          <a:p>
            <a:pPr marL="342900" lvl="1" indent="0">
              <a:buNone/>
            </a:pPr>
            <a:r>
              <a:rPr lang="en-US" dirty="0"/>
              <a:t>• Infer outputs based on inputs: P(</a:t>
            </a:r>
            <a:r>
              <a:rPr lang="en-US" dirty="0" err="1"/>
              <a:t>c|d</a:t>
            </a:r>
            <a:r>
              <a:rPr lang="en-US" dirty="0"/>
              <a:t>)</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31</a:t>
            </a:fld>
            <a:endParaRPr lang="en-US"/>
          </a:p>
        </p:txBody>
      </p:sp>
    </p:spTree>
    <p:extLst>
      <p:ext uri="{BB962C8B-B14F-4D97-AF65-F5344CB8AC3E}">
        <p14:creationId xmlns:p14="http://schemas.microsoft.com/office/powerpoint/2010/main" val="3340620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Generative Model for Na</a:t>
            </a:r>
            <a:r>
              <a:rPr lang="fr-FR" sz="2800" dirty="0" err="1"/>
              <a:t>i</a:t>
            </a:r>
            <a:r>
              <a:rPr lang="en-US" sz="2800" dirty="0" err="1"/>
              <a:t>ve</a:t>
            </a:r>
            <a:r>
              <a:rPr lang="en-US" sz="2800" dirty="0"/>
              <a:t> Bayes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32</a:t>
            </a:fld>
            <a:endParaRPr lang="en-US"/>
          </a:p>
        </p:txBody>
      </p:sp>
      <p:sp>
        <p:nvSpPr>
          <p:cNvPr id="32" name="Oval 4"/>
          <p:cNvSpPr>
            <a:spLocks noChangeArrowheads="1"/>
          </p:cNvSpPr>
          <p:nvPr/>
        </p:nvSpPr>
        <p:spPr bwMode="auto">
          <a:xfrm>
            <a:off x="3886200" y="1905000"/>
            <a:ext cx="11430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sysClr val="windowText" lastClr="000000"/>
                </a:solidFill>
              </a:rPr>
              <a:t>c</a:t>
            </a:r>
            <a:r>
              <a:rPr kumimoji="0" lang="en-US" sz="1800" b="0" i="0" u="none" strike="noStrike" kern="0" cap="none" spc="0" normalizeH="0" baseline="0" noProof="0" dirty="0">
                <a:ln>
                  <a:noFill/>
                </a:ln>
                <a:solidFill>
                  <a:sysClr val="windowText" lastClr="000000"/>
                </a:solidFill>
                <a:effectLst/>
                <a:uLnTx/>
                <a:uFillTx/>
              </a:rPr>
              <a:t>=China</a:t>
            </a:r>
          </a:p>
        </p:txBody>
      </p:sp>
      <p:sp>
        <p:nvSpPr>
          <p:cNvPr id="33" name="Oval 6"/>
          <p:cNvSpPr>
            <a:spLocks noChangeArrowheads="1"/>
          </p:cNvSpPr>
          <p:nvPr/>
        </p:nvSpPr>
        <p:spPr bwMode="auto">
          <a:xfrm>
            <a:off x="533400" y="3790950"/>
            <a:ext cx="16002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ysClr val="windowText" lastClr="000000"/>
                </a:solidFill>
                <a:effectLst/>
                <a:uLnTx/>
                <a:uFillTx/>
              </a:rPr>
              <a:t>X</a:t>
            </a:r>
            <a:r>
              <a:rPr kumimoji="0" lang="en-US" sz="1800" b="0" i="1" u="none" strike="noStrike" kern="0" cap="none" spc="0" normalizeH="0" baseline="-25000" noProof="0" dirty="0">
                <a:ln>
                  <a:noFill/>
                </a:ln>
                <a:solidFill>
                  <a:sysClr val="windowText" lastClr="000000"/>
                </a:solidFill>
                <a:effectLst/>
                <a:uLnTx/>
                <a:uFillTx/>
              </a:rPr>
              <a:t>1</a:t>
            </a:r>
            <a:r>
              <a:rPr kumimoji="0" lang="en-US" sz="1800" b="0" i="1" u="none" strike="noStrike" kern="0" cap="none" spc="0" normalizeH="0" baseline="0" noProof="0" dirty="0">
                <a:ln>
                  <a:noFill/>
                </a:ln>
                <a:solidFill>
                  <a:sysClr val="windowText" lastClr="000000"/>
                </a:solidFill>
                <a:effectLst/>
                <a:uLnTx/>
                <a:uFillTx/>
              </a:rPr>
              <a:t>=Shanghai</a:t>
            </a:r>
            <a:endParaRPr kumimoji="0" lang="en-US" sz="1800" b="0" i="0" u="none" strike="noStrike" kern="0" cap="none" spc="0" normalizeH="0" baseline="-25000" noProof="0" dirty="0">
              <a:ln>
                <a:noFill/>
              </a:ln>
              <a:solidFill>
                <a:sysClr val="windowText" lastClr="000000"/>
              </a:solidFill>
              <a:effectLst/>
              <a:uLnTx/>
              <a:uFillTx/>
            </a:endParaRPr>
          </a:p>
        </p:txBody>
      </p:sp>
      <p:sp>
        <p:nvSpPr>
          <p:cNvPr id="39" name="Line 14"/>
          <p:cNvSpPr>
            <a:spLocks noChangeShapeType="1"/>
          </p:cNvSpPr>
          <p:nvPr/>
        </p:nvSpPr>
        <p:spPr bwMode="auto">
          <a:xfrm flipH="1">
            <a:off x="1524000" y="2419350"/>
            <a:ext cx="2590800" cy="1371600"/>
          </a:xfrm>
          <a:prstGeom prst="line">
            <a:avLst/>
          </a:prstGeom>
          <a:noFill/>
          <a:ln w="28575">
            <a:solidFill>
              <a:sysClr val="windowText" lastClr="000000"/>
            </a:solidFill>
            <a:miter lim="800000"/>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Line 15"/>
          <p:cNvSpPr>
            <a:spLocks noChangeShapeType="1"/>
          </p:cNvSpPr>
          <p:nvPr/>
        </p:nvSpPr>
        <p:spPr bwMode="auto">
          <a:xfrm flipH="1">
            <a:off x="3048000" y="2514600"/>
            <a:ext cx="1295400" cy="1276350"/>
          </a:xfrm>
          <a:prstGeom prst="line">
            <a:avLst/>
          </a:prstGeom>
          <a:noFill/>
          <a:ln w="28575">
            <a:solidFill>
              <a:sysClr val="windowText" lastClr="000000"/>
            </a:solidFill>
            <a:miter lim="800000"/>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Line 16"/>
          <p:cNvSpPr>
            <a:spLocks noChangeShapeType="1"/>
          </p:cNvSpPr>
          <p:nvPr/>
        </p:nvSpPr>
        <p:spPr bwMode="auto">
          <a:xfrm flipH="1">
            <a:off x="4419600" y="2495550"/>
            <a:ext cx="76200" cy="1295400"/>
          </a:xfrm>
          <a:prstGeom prst="line">
            <a:avLst/>
          </a:prstGeom>
          <a:noFill/>
          <a:ln w="28575">
            <a:solidFill>
              <a:sysClr val="windowText" lastClr="000000"/>
            </a:solidFill>
            <a:miter lim="800000"/>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Line 18"/>
          <p:cNvSpPr>
            <a:spLocks noChangeShapeType="1"/>
          </p:cNvSpPr>
          <p:nvPr/>
        </p:nvSpPr>
        <p:spPr bwMode="auto">
          <a:xfrm>
            <a:off x="4648200" y="2495550"/>
            <a:ext cx="1447800" cy="1295400"/>
          </a:xfrm>
          <a:prstGeom prst="line">
            <a:avLst/>
          </a:prstGeom>
          <a:noFill/>
          <a:ln w="28575">
            <a:solidFill>
              <a:sysClr val="windowText" lastClr="000000"/>
            </a:solidFill>
            <a:miter lim="800000"/>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Line 19"/>
          <p:cNvSpPr>
            <a:spLocks noChangeShapeType="1"/>
          </p:cNvSpPr>
          <p:nvPr/>
        </p:nvSpPr>
        <p:spPr bwMode="auto">
          <a:xfrm>
            <a:off x="4800600" y="2438400"/>
            <a:ext cx="2667000" cy="1352550"/>
          </a:xfrm>
          <a:prstGeom prst="line">
            <a:avLst/>
          </a:prstGeom>
          <a:noFill/>
          <a:ln w="28575">
            <a:solidFill>
              <a:sysClr val="windowText" lastClr="000000"/>
            </a:solidFill>
            <a:miter lim="800000"/>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Oval 6"/>
          <p:cNvSpPr>
            <a:spLocks noChangeArrowheads="1"/>
          </p:cNvSpPr>
          <p:nvPr/>
        </p:nvSpPr>
        <p:spPr bwMode="auto">
          <a:xfrm>
            <a:off x="2286000" y="3790950"/>
            <a:ext cx="1295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ysClr val="windowText" lastClr="000000"/>
                </a:solidFill>
                <a:effectLst/>
                <a:uLnTx/>
                <a:uFillTx/>
              </a:rPr>
              <a:t>X</a:t>
            </a:r>
            <a:r>
              <a:rPr kumimoji="0" lang="en-US" sz="1800" b="0" i="1" u="none" strike="noStrike" kern="0" cap="none" spc="0" normalizeH="0" baseline="-25000" noProof="0" dirty="0">
                <a:ln>
                  <a:noFill/>
                </a:ln>
                <a:solidFill>
                  <a:sysClr val="windowText" lastClr="000000"/>
                </a:solidFill>
                <a:effectLst/>
                <a:uLnTx/>
                <a:uFillTx/>
              </a:rPr>
              <a:t>2</a:t>
            </a:r>
            <a:r>
              <a:rPr kumimoji="0" lang="en-US" sz="1800" b="0" i="1" u="none" strike="noStrike" kern="0" cap="none" spc="0" normalizeH="0" baseline="0" noProof="0" dirty="0">
                <a:ln>
                  <a:noFill/>
                </a:ln>
                <a:solidFill>
                  <a:sysClr val="windowText" lastClr="000000"/>
                </a:solidFill>
                <a:effectLst/>
                <a:uLnTx/>
                <a:uFillTx/>
              </a:rPr>
              <a:t>=and</a:t>
            </a:r>
            <a:endParaRPr kumimoji="0" lang="en-US" sz="1800" b="0" i="0" u="none" strike="noStrike" kern="0" cap="none" spc="0" normalizeH="0" baseline="-25000" noProof="0" dirty="0">
              <a:ln>
                <a:noFill/>
              </a:ln>
              <a:solidFill>
                <a:sysClr val="windowText" lastClr="000000"/>
              </a:solidFill>
              <a:effectLst/>
              <a:uLnTx/>
              <a:uFillTx/>
            </a:endParaRPr>
          </a:p>
        </p:txBody>
      </p:sp>
      <p:sp>
        <p:nvSpPr>
          <p:cNvPr id="72" name="Oval 6"/>
          <p:cNvSpPr>
            <a:spLocks noChangeArrowheads="1"/>
          </p:cNvSpPr>
          <p:nvPr/>
        </p:nvSpPr>
        <p:spPr bwMode="auto">
          <a:xfrm>
            <a:off x="3657600" y="3790950"/>
            <a:ext cx="1676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ysClr val="windowText" lastClr="000000"/>
                </a:solidFill>
                <a:effectLst/>
                <a:uLnTx/>
                <a:uFillTx/>
              </a:rPr>
              <a:t>X</a:t>
            </a:r>
            <a:r>
              <a:rPr kumimoji="0" lang="en-US" sz="1800" b="0" i="1" u="none" strike="noStrike" kern="0" cap="none" spc="0" normalizeH="0" baseline="-25000" noProof="0" dirty="0">
                <a:ln>
                  <a:noFill/>
                </a:ln>
                <a:solidFill>
                  <a:sysClr val="windowText" lastClr="000000"/>
                </a:solidFill>
                <a:effectLst/>
                <a:uLnTx/>
                <a:uFillTx/>
              </a:rPr>
              <a:t>3</a:t>
            </a:r>
            <a:r>
              <a:rPr kumimoji="0" lang="en-US" sz="1800" b="0" i="1" u="none" strike="noStrike" kern="0" cap="none" spc="0" normalizeH="0" baseline="0" noProof="0" dirty="0">
                <a:ln>
                  <a:noFill/>
                </a:ln>
                <a:solidFill>
                  <a:sysClr val="windowText" lastClr="000000"/>
                </a:solidFill>
                <a:effectLst/>
                <a:uLnTx/>
                <a:uFillTx/>
              </a:rPr>
              <a:t>=Shenzhen</a:t>
            </a:r>
            <a:endParaRPr kumimoji="0" lang="en-US" sz="1800" b="0" i="0" u="none" strike="noStrike" kern="0" cap="none" spc="0" normalizeH="0" baseline="-25000" noProof="0" dirty="0">
              <a:ln>
                <a:noFill/>
              </a:ln>
              <a:solidFill>
                <a:sysClr val="windowText" lastClr="000000"/>
              </a:solidFill>
              <a:effectLst/>
              <a:uLnTx/>
              <a:uFillTx/>
            </a:endParaRPr>
          </a:p>
        </p:txBody>
      </p:sp>
      <p:sp>
        <p:nvSpPr>
          <p:cNvPr id="73" name="Oval 6"/>
          <p:cNvSpPr>
            <a:spLocks noChangeArrowheads="1"/>
          </p:cNvSpPr>
          <p:nvPr/>
        </p:nvSpPr>
        <p:spPr bwMode="auto">
          <a:xfrm>
            <a:off x="5486400" y="3790950"/>
            <a:ext cx="1295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ysClr val="windowText" lastClr="000000"/>
                </a:solidFill>
                <a:effectLst/>
                <a:uLnTx/>
                <a:uFillTx/>
              </a:rPr>
              <a:t>X</a:t>
            </a:r>
            <a:r>
              <a:rPr kumimoji="0" lang="en-US" sz="1800" b="0" i="1" u="none" strike="noStrike" kern="0" cap="none" spc="0" normalizeH="0" baseline="-25000" noProof="0" dirty="0">
                <a:ln>
                  <a:noFill/>
                </a:ln>
                <a:solidFill>
                  <a:sysClr val="windowText" lastClr="000000"/>
                </a:solidFill>
                <a:effectLst/>
                <a:uLnTx/>
                <a:uFillTx/>
              </a:rPr>
              <a:t>4</a:t>
            </a:r>
            <a:r>
              <a:rPr kumimoji="0" lang="en-US" sz="1800" b="0" i="1" u="none" strike="noStrike" kern="0" cap="none" spc="0" normalizeH="0" baseline="0" noProof="0" dirty="0">
                <a:ln>
                  <a:noFill/>
                </a:ln>
                <a:solidFill>
                  <a:sysClr val="windowText" lastClr="000000"/>
                </a:solidFill>
                <a:effectLst/>
                <a:uLnTx/>
                <a:uFillTx/>
              </a:rPr>
              <a:t>=issue</a:t>
            </a:r>
            <a:endParaRPr kumimoji="0" lang="en-US" sz="1800" b="0" i="0" u="none" strike="noStrike" kern="0" cap="none" spc="0" normalizeH="0" baseline="-25000" noProof="0" dirty="0">
              <a:ln>
                <a:noFill/>
              </a:ln>
              <a:solidFill>
                <a:sysClr val="windowText" lastClr="000000"/>
              </a:solidFill>
              <a:effectLst/>
              <a:uLnTx/>
              <a:uFillTx/>
            </a:endParaRPr>
          </a:p>
        </p:txBody>
      </p:sp>
      <p:sp>
        <p:nvSpPr>
          <p:cNvPr id="74" name="Oval 6"/>
          <p:cNvSpPr>
            <a:spLocks noChangeArrowheads="1"/>
          </p:cNvSpPr>
          <p:nvPr/>
        </p:nvSpPr>
        <p:spPr bwMode="auto">
          <a:xfrm>
            <a:off x="6934200" y="3790950"/>
            <a:ext cx="1295400" cy="609600"/>
          </a:xfrm>
          <a:prstGeom prst="ellipse">
            <a:avLst/>
          </a:prstGeom>
          <a:solidFill>
            <a:srgbClr val="C0504D"/>
          </a:solidFill>
          <a:ln w="9525">
            <a:solidFill>
              <a:sysClr val="windowText" lastClr="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ysClr val="windowText" lastClr="000000"/>
                </a:solidFill>
                <a:effectLst/>
                <a:uLnTx/>
                <a:uFillTx/>
              </a:rPr>
              <a:t>X</a:t>
            </a:r>
            <a:r>
              <a:rPr kumimoji="0" lang="en-US" sz="1800" b="0" i="1" u="none" strike="noStrike" kern="0" cap="none" spc="0" normalizeH="0" baseline="-25000" noProof="0" dirty="0">
                <a:ln>
                  <a:noFill/>
                </a:ln>
                <a:solidFill>
                  <a:sysClr val="windowText" lastClr="000000"/>
                </a:solidFill>
                <a:effectLst/>
                <a:uLnTx/>
                <a:uFillTx/>
              </a:rPr>
              <a:t>5</a:t>
            </a:r>
            <a:r>
              <a:rPr kumimoji="0" lang="en-US" sz="1800" b="0" i="1" u="none" strike="noStrike" kern="0" cap="none" spc="0" normalizeH="0" baseline="0" noProof="0" dirty="0">
                <a:ln>
                  <a:noFill/>
                </a:ln>
                <a:solidFill>
                  <a:sysClr val="windowText" lastClr="000000"/>
                </a:solidFill>
                <a:effectLst/>
                <a:uLnTx/>
                <a:uFillTx/>
              </a:rPr>
              <a:t>=bonds</a:t>
            </a:r>
            <a:endParaRPr kumimoji="0" lang="en-US" sz="1800" b="0" i="0" u="none" strike="noStrike" kern="0" cap="none" spc="0" normalizeH="0" baseline="-25000" noProof="0" dirty="0">
              <a:ln>
                <a:noFill/>
              </a:ln>
              <a:solidFill>
                <a:sysClr val="windowText" lastClr="000000"/>
              </a:solidFill>
              <a:effectLst/>
              <a:uLnTx/>
              <a:uFillTx/>
            </a:endParaRPr>
          </a:p>
        </p:txBody>
      </p:sp>
    </p:spTree>
    <p:extLst>
      <p:ext uri="{BB962C8B-B14F-4D97-AF65-F5344CB8AC3E}">
        <p14:creationId xmlns:p14="http://schemas.microsoft.com/office/powerpoint/2010/main" val="232028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9" grpId="0" animBg="1"/>
      <p:bldP spid="40" grpId="0" animBg="1"/>
      <p:bldP spid="41" grpId="0" animBg="1"/>
      <p:bldP spid="43" grpId="0" animBg="1"/>
      <p:bldP spid="44" grpId="0" animBg="1"/>
      <p:bldP spid="71" grpId="0" animBg="1"/>
      <p:bldP spid="72" grpId="0" animBg="1"/>
      <p:bldP spid="73" grpId="0" animBg="1"/>
      <p:bldP spid="7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a:t>
            </a:r>
            <a:r>
              <a:rPr lang="fr-FR" dirty="0" err="1"/>
              <a:t>i</a:t>
            </a:r>
            <a:r>
              <a:rPr lang="en-US" dirty="0" err="1"/>
              <a:t>ve</a:t>
            </a:r>
            <a:r>
              <a:rPr lang="en-US" dirty="0"/>
              <a:t> Bayes and Language Modeling</a:t>
            </a:r>
          </a:p>
        </p:txBody>
      </p:sp>
      <p:sp>
        <p:nvSpPr>
          <p:cNvPr id="3" name="Content Placeholder 2"/>
          <p:cNvSpPr>
            <a:spLocks noGrp="1"/>
          </p:cNvSpPr>
          <p:nvPr>
            <p:ph idx="1"/>
          </p:nvPr>
        </p:nvSpPr>
        <p:spPr/>
        <p:txBody>
          <a:bodyPr/>
          <a:lstStyle/>
          <a:p>
            <a:r>
              <a:rPr lang="fr-FR" sz="2800" dirty="0" err="1"/>
              <a:t>Nai</a:t>
            </a:r>
            <a:r>
              <a:rPr lang="en-US" sz="2800" dirty="0" err="1"/>
              <a:t>ve</a:t>
            </a:r>
            <a:r>
              <a:rPr lang="en-US" sz="2800" dirty="0"/>
              <a:t> </a:t>
            </a:r>
            <a:r>
              <a:rPr lang="en-US" sz="2800" dirty="0" err="1"/>
              <a:t>bayes</a:t>
            </a:r>
            <a:r>
              <a:rPr lang="en-US" sz="2800" dirty="0"/>
              <a:t> classifiers can use any sort of feature</a:t>
            </a:r>
          </a:p>
          <a:p>
            <a:pPr lvl="1"/>
            <a:r>
              <a:rPr lang="en-US" sz="2400" dirty="0"/>
              <a:t>URL, email address, dictionaries, network features</a:t>
            </a:r>
          </a:p>
          <a:p>
            <a:r>
              <a:rPr lang="en-US" sz="2800" dirty="0"/>
              <a:t>But if, as in the previous slides</a:t>
            </a:r>
          </a:p>
          <a:p>
            <a:pPr lvl="1"/>
            <a:r>
              <a:rPr lang="en-US" sz="2400" dirty="0"/>
              <a:t>We use </a:t>
            </a:r>
            <a:r>
              <a:rPr lang="en-US" sz="2400" b="1" dirty="0"/>
              <a:t>only</a:t>
            </a:r>
            <a:r>
              <a:rPr lang="en-US" sz="2400" dirty="0"/>
              <a:t> word features </a:t>
            </a:r>
          </a:p>
          <a:p>
            <a:pPr lvl="1"/>
            <a:r>
              <a:rPr lang="en-US" sz="2400" dirty="0"/>
              <a:t>we use </a:t>
            </a:r>
            <a:r>
              <a:rPr lang="en-US" sz="2400" b="1" dirty="0"/>
              <a:t>all</a:t>
            </a:r>
            <a:r>
              <a:rPr lang="en-US" sz="2400" dirty="0"/>
              <a:t> of the words in the text (not a subset)</a:t>
            </a:r>
          </a:p>
          <a:p>
            <a:r>
              <a:rPr lang="en-US" sz="2800" dirty="0"/>
              <a:t>Then </a:t>
            </a:r>
          </a:p>
          <a:p>
            <a:pPr lvl="1"/>
            <a:r>
              <a:rPr lang="en-US" sz="2400" dirty="0"/>
              <a:t>Na</a:t>
            </a:r>
            <a:r>
              <a:rPr lang="fr-FR" sz="2400" dirty="0" err="1"/>
              <a:t>i</a:t>
            </a:r>
            <a:r>
              <a:rPr lang="en-US" sz="2400" dirty="0" err="1"/>
              <a:t>ve</a:t>
            </a:r>
            <a:r>
              <a:rPr lang="en-US" sz="2400" dirty="0"/>
              <a:t> </a:t>
            </a:r>
            <a:r>
              <a:rPr lang="en-US" sz="2400" dirty="0" err="1"/>
              <a:t>bayes</a:t>
            </a:r>
            <a:r>
              <a:rPr lang="en-US" sz="2400" dirty="0"/>
              <a:t> has an important similarity to language modeling.</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33</a:t>
            </a:fld>
            <a:endParaRPr lang="en-US"/>
          </a:p>
        </p:txBody>
      </p:sp>
    </p:spTree>
    <p:extLst>
      <p:ext uri="{BB962C8B-B14F-4D97-AF65-F5344CB8AC3E}">
        <p14:creationId xmlns:p14="http://schemas.microsoft.com/office/powerpoint/2010/main" val="3636641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Each class = a unigram language model</a:t>
            </a:r>
          </a:p>
        </p:txBody>
      </p:sp>
      <p:sp>
        <p:nvSpPr>
          <p:cNvPr id="46082" name="Rectangle 3"/>
          <p:cNvSpPr>
            <a:spLocks noGrp="1" noChangeArrowheads="1"/>
          </p:cNvSpPr>
          <p:nvPr>
            <p:ph type="body" idx="1"/>
          </p:nvPr>
        </p:nvSpPr>
        <p:spPr>
          <a:xfrm>
            <a:off x="685800" y="1314450"/>
            <a:ext cx="7772400" cy="1028700"/>
          </a:xfrm>
        </p:spPr>
        <p:txBody>
          <a:bodyPr/>
          <a:lstStyle/>
          <a:p>
            <a:pPr eaLnBrk="1" hangingPunct="1"/>
            <a:r>
              <a:rPr lang="en-US" dirty="0">
                <a:latin typeface="Calibri"/>
                <a:ea typeface="ＭＳ Ｐゴシック" charset="0"/>
                <a:cs typeface="Calibri"/>
              </a:rPr>
              <a:t>Assigning each word: P(word | c)</a:t>
            </a:r>
          </a:p>
          <a:p>
            <a:pPr eaLnBrk="1" hangingPunct="1"/>
            <a:r>
              <a:rPr lang="en-US" dirty="0">
                <a:latin typeface="Calibri"/>
                <a:ea typeface="ＭＳ Ｐゴシック" charset="0"/>
                <a:cs typeface="Calibri"/>
              </a:rPr>
              <a:t>Assigning each sentence: P(</a:t>
            </a:r>
            <a:r>
              <a:rPr lang="en-US" dirty="0" err="1">
                <a:latin typeface="Calibri"/>
                <a:ea typeface="ＭＳ Ｐゴシック" charset="0"/>
                <a:cs typeface="Calibri"/>
              </a:rPr>
              <a:t>s|c</a:t>
            </a:r>
            <a:r>
              <a:rPr lang="en-US" dirty="0">
                <a:latin typeface="Calibri"/>
                <a:ea typeface="ＭＳ Ｐゴシック" charset="0"/>
                <a:cs typeface="Calibri"/>
              </a:rPr>
              <a:t>)=</a:t>
            </a:r>
            <a:r>
              <a:rPr lang="en-US" dirty="0" err="1">
                <a:latin typeface="Symbol" charset="2"/>
                <a:ea typeface="ＭＳ Ｐゴシック" charset="0"/>
                <a:cs typeface="Symbol" charset="2"/>
              </a:rPr>
              <a:t>Π</a:t>
            </a:r>
            <a:r>
              <a:rPr lang="en-US" dirty="0">
                <a:latin typeface="Calibri"/>
                <a:ea typeface="ＭＳ Ｐゴシック" charset="0"/>
                <a:cs typeface="Calibri"/>
              </a:rPr>
              <a:t> P(</a:t>
            </a:r>
            <a:r>
              <a:rPr lang="en-US" dirty="0" err="1">
                <a:latin typeface="Calibri"/>
                <a:ea typeface="ＭＳ Ｐゴシック" charset="0"/>
                <a:cs typeface="Calibri"/>
              </a:rPr>
              <a:t>word|c</a:t>
            </a:r>
            <a:r>
              <a:rPr lang="en-US" dirty="0">
                <a:latin typeface="Calibri"/>
                <a:ea typeface="ＭＳ Ｐゴシック" charset="0"/>
                <a:cs typeface="Calibri"/>
              </a:rPr>
              <a:t>)</a:t>
            </a:r>
          </a:p>
        </p:txBody>
      </p:sp>
      <p:sp>
        <p:nvSpPr>
          <p:cNvPr id="46083" name="Text Box 4"/>
          <p:cNvSpPr txBox="1">
            <a:spLocks noChangeArrowheads="1"/>
          </p:cNvSpPr>
          <p:nvPr/>
        </p:nvSpPr>
        <p:spPr bwMode="auto">
          <a:xfrm>
            <a:off x="457200" y="2628901"/>
            <a:ext cx="2438400" cy="2708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a:latin typeface="Calibri"/>
                <a:cs typeface="Calibri"/>
              </a:rPr>
              <a:t>0.1	I</a:t>
            </a:r>
          </a:p>
          <a:p>
            <a:pPr eaLnBrk="1" hangingPunct="1">
              <a:spcBef>
                <a:spcPct val="50000"/>
              </a:spcBef>
            </a:pPr>
            <a:r>
              <a:rPr lang="en-US" sz="2000" dirty="0">
                <a:latin typeface="Calibri"/>
                <a:cs typeface="Calibri"/>
              </a:rPr>
              <a:t>0.1	love</a:t>
            </a:r>
          </a:p>
          <a:p>
            <a:pPr eaLnBrk="1" hangingPunct="1">
              <a:spcBef>
                <a:spcPct val="50000"/>
              </a:spcBef>
            </a:pPr>
            <a:r>
              <a:rPr lang="en-US" sz="2000" dirty="0">
                <a:latin typeface="Calibri"/>
                <a:cs typeface="Calibri"/>
              </a:rPr>
              <a:t>0.01	this</a:t>
            </a:r>
          </a:p>
          <a:p>
            <a:pPr eaLnBrk="1" hangingPunct="1">
              <a:spcBef>
                <a:spcPct val="50000"/>
              </a:spcBef>
            </a:pPr>
            <a:r>
              <a:rPr lang="en-US" sz="2000">
                <a:latin typeface="Calibri"/>
                <a:cs typeface="Calibri"/>
              </a:rPr>
              <a:t>0.05</a:t>
            </a:r>
            <a:r>
              <a:rPr lang="en-US" sz="2000" dirty="0">
                <a:latin typeface="Calibri"/>
                <a:cs typeface="Calibri"/>
              </a:rPr>
              <a:t>	fun</a:t>
            </a:r>
          </a:p>
          <a:p>
            <a:pPr eaLnBrk="1" hangingPunct="1">
              <a:spcBef>
                <a:spcPct val="50000"/>
              </a:spcBef>
            </a:pPr>
            <a:r>
              <a:rPr lang="en-US" sz="2000" dirty="0">
                <a:latin typeface="Calibri"/>
                <a:cs typeface="Calibri"/>
              </a:rPr>
              <a:t>0.1	film</a:t>
            </a:r>
          </a:p>
          <a:p>
            <a:pPr eaLnBrk="1" hangingPunct="1">
              <a:spcBef>
                <a:spcPct val="50000"/>
              </a:spcBef>
            </a:pPr>
            <a:r>
              <a:rPr lang="en-US" sz="2000" dirty="0">
                <a:latin typeface="Calibri"/>
                <a:cs typeface="Calibri"/>
              </a:rPr>
              <a:t>…</a:t>
            </a:r>
          </a:p>
        </p:txBody>
      </p:sp>
      <p:sp>
        <p:nvSpPr>
          <p:cNvPr id="753669" name="Text Box 5"/>
          <p:cNvSpPr txBox="1">
            <a:spLocks noChangeArrowheads="1"/>
          </p:cNvSpPr>
          <p:nvPr/>
        </p:nvSpPr>
        <p:spPr bwMode="auto">
          <a:xfrm>
            <a:off x="3505200" y="2743200"/>
            <a:ext cx="609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I</a:t>
            </a:r>
          </a:p>
        </p:txBody>
      </p:sp>
      <p:sp>
        <p:nvSpPr>
          <p:cNvPr id="753670" name="Text Box 6"/>
          <p:cNvSpPr txBox="1">
            <a:spLocks noChangeArrowheads="1"/>
          </p:cNvSpPr>
          <p:nvPr/>
        </p:nvSpPr>
        <p:spPr bwMode="auto">
          <a:xfrm>
            <a:off x="4419600" y="2743200"/>
            <a:ext cx="76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love</a:t>
            </a:r>
          </a:p>
        </p:txBody>
      </p:sp>
      <p:sp>
        <p:nvSpPr>
          <p:cNvPr id="753671" name="Text Box 7"/>
          <p:cNvSpPr txBox="1">
            <a:spLocks noChangeArrowheads="1"/>
          </p:cNvSpPr>
          <p:nvPr/>
        </p:nvSpPr>
        <p:spPr bwMode="auto">
          <a:xfrm>
            <a:off x="5257800" y="2743200"/>
            <a:ext cx="76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this</a:t>
            </a:r>
          </a:p>
        </p:txBody>
      </p:sp>
      <p:sp>
        <p:nvSpPr>
          <p:cNvPr id="753672" name="Text Box 8"/>
          <p:cNvSpPr txBox="1">
            <a:spLocks noChangeArrowheads="1"/>
          </p:cNvSpPr>
          <p:nvPr/>
        </p:nvSpPr>
        <p:spPr bwMode="auto">
          <a:xfrm>
            <a:off x="6324600" y="2743200"/>
            <a:ext cx="76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fun</a:t>
            </a:r>
          </a:p>
        </p:txBody>
      </p:sp>
      <p:sp>
        <p:nvSpPr>
          <p:cNvPr id="753673" name="Text Box 9"/>
          <p:cNvSpPr txBox="1">
            <a:spLocks noChangeArrowheads="1"/>
          </p:cNvSpPr>
          <p:nvPr/>
        </p:nvSpPr>
        <p:spPr bwMode="auto">
          <a:xfrm>
            <a:off x="7086600" y="2743200"/>
            <a:ext cx="1371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film</a:t>
            </a:r>
          </a:p>
        </p:txBody>
      </p:sp>
      <p:grpSp>
        <p:nvGrpSpPr>
          <p:cNvPr id="2" name="Group 10"/>
          <p:cNvGrpSpPr>
            <a:grpSpLocks/>
          </p:cNvGrpSpPr>
          <p:nvPr/>
        </p:nvGrpSpPr>
        <p:grpSpPr bwMode="auto">
          <a:xfrm>
            <a:off x="3581400" y="3143250"/>
            <a:ext cx="4191000" cy="0"/>
            <a:chOff x="2256" y="2640"/>
            <a:chExt cx="2640" cy="0"/>
          </a:xfrm>
        </p:grpSpPr>
        <p:sp>
          <p:nvSpPr>
            <p:cNvPr id="46101" name="Line 11"/>
            <p:cNvSpPr>
              <a:spLocks noChangeShapeType="1"/>
            </p:cNvSpPr>
            <p:nvPr/>
          </p:nvSpPr>
          <p:spPr bwMode="auto">
            <a:xfrm>
              <a:off x="2256"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a:cs typeface="Calibri"/>
              </a:endParaRPr>
            </a:p>
          </p:txBody>
        </p:sp>
        <p:sp>
          <p:nvSpPr>
            <p:cNvPr id="46102" name="Line 12"/>
            <p:cNvSpPr>
              <a:spLocks noChangeShapeType="1"/>
            </p:cNvSpPr>
            <p:nvPr/>
          </p:nvSpPr>
          <p:spPr bwMode="auto">
            <a:xfrm>
              <a:off x="2832"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a:cs typeface="Calibri"/>
              </a:endParaRPr>
            </a:p>
          </p:txBody>
        </p:sp>
        <p:sp>
          <p:nvSpPr>
            <p:cNvPr id="46103" name="Line 13"/>
            <p:cNvSpPr>
              <a:spLocks noChangeShapeType="1"/>
            </p:cNvSpPr>
            <p:nvPr/>
          </p:nvSpPr>
          <p:spPr bwMode="auto">
            <a:xfrm>
              <a:off x="3408"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a:cs typeface="Calibri"/>
              </a:endParaRPr>
            </a:p>
          </p:txBody>
        </p:sp>
        <p:sp>
          <p:nvSpPr>
            <p:cNvPr id="46104" name="Line 14"/>
            <p:cNvSpPr>
              <a:spLocks noChangeShapeType="1"/>
            </p:cNvSpPr>
            <p:nvPr/>
          </p:nvSpPr>
          <p:spPr bwMode="auto">
            <a:xfrm>
              <a:off x="3984"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a:cs typeface="Calibri"/>
              </a:endParaRPr>
            </a:p>
          </p:txBody>
        </p:sp>
        <p:sp>
          <p:nvSpPr>
            <p:cNvPr id="46105" name="Line 15"/>
            <p:cNvSpPr>
              <a:spLocks noChangeShapeType="1"/>
            </p:cNvSpPr>
            <p:nvPr/>
          </p:nvSpPr>
          <p:spPr bwMode="auto">
            <a:xfrm>
              <a:off x="4608"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a:cs typeface="Calibri"/>
              </a:endParaRPr>
            </a:p>
          </p:txBody>
        </p:sp>
      </p:grpSp>
      <p:sp>
        <p:nvSpPr>
          <p:cNvPr id="753680" name="Text Box 16"/>
          <p:cNvSpPr txBox="1">
            <a:spLocks noChangeArrowheads="1"/>
          </p:cNvSpPr>
          <p:nvPr/>
        </p:nvSpPr>
        <p:spPr bwMode="auto">
          <a:xfrm>
            <a:off x="3505200" y="3314700"/>
            <a:ext cx="609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0.1</a:t>
            </a:r>
          </a:p>
        </p:txBody>
      </p:sp>
      <p:sp>
        <p:nvSpPr>
          <p:cNvPr id="753681" name="Text Box 17"/>
          <p:cNvSpPr txBox="1">
            <a:spLocks noChangeArrowheads="1"/>
          </p:cNvSpPr>
          <p:nvPr/>
        </p:nvSpPr>
        <p:spPr bwMode="auto">
          <a:xfrm>
            <a:off x="4419600" y="3314700"/>
            <a:ext cx="76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0.1</a:t>
            </a:r>
          </a:p>
        </p:txBody>
      </p:sp>
      <p:sp>
        <p:nvSpPr>
          <p:cNvPr id="753682" name="Text Box 18"/>
          <p:cNvSpPr txBox="1">
            <a:spLocks noChangeArrowheads="1"/>
          </p:cNvSpPr>
          <p:nvPr/>
        </p:nvSpPr>
        <p:spPr bwMode="auto">
          <a:xfrm>
            <a:off x="5257800" y="3314700"/>
            <a:ext cx="76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.01</a:t>
            </a:r>
          </a:p>
        </p:txBody>
      </p:sp>
      <p:sp>
        <p:nvSpPr>
          <p:cNvPr id="753683" name="Text Box 19"/>
          <p:cNvSpPr txBox="1">
            <a:spLocks noChangeArrowheads="1"/>
          </p:cNvSpPr>
          <p:nvPr/>
        </p:nvSpPr>
        <p:spPr bwMode="auto">
          <a:xfrm>
            <a:off x="6324600" y="3314700"/>
            <a:ext cx="76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.05</a:t>
            </a:r>
          </a:p>
        </p:txBody>
      </p:sp>
      <p:sp>
        <p:nvSpPr>
          <p:cNvPr id="753684" name="Text Box 20"/>
          <p:cNvSpPr txBox="1">
            <a:spLocks noChangeArrowheads="1"/>
          </p:cNvSpPr>
          <p:nvPr/>
        </p:nvSpPr>
        <p:spPr bwMode="auto">
          <a:xfrm>
            <a:off x="7086600" y="3314700"/>
            <a:ext cx="1371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0.1</a:t>
            </a:r>
          </a:p>
        </p:txBody>
      </p:sp>
      <p:sp>
        <p:nvSpPr>
          <p:cNvPr id="46096" name="Text Box 24"/>
          <p:cNvSpPr txBox="1">
            <a:spLocks noChangeArrowheads="1"/>
          </p:cNvSpPr>
          <p:nvPr/>
        </p:nvSpPr>
        <p:spPr bwMode="auto">
          <a:xfrm>
            <a:off x="609600" y="2228850"/>
            <a:ext cx="1371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Class </a:t>
            </a:r>
            <a:r>
              <a:rPr lang="en-US" i="1" dirty="0" err="1">
                <a:latin typeface="Calibri"/>
                <a:cs typeface="Calibri"/>
              </a:rPr>
              <a:t>pos</a:t>
            </a:r>
            <a:endParaRPr lang="en-US" i="1" dirty="0">
              <a:latin typeface="Calibri"/>
              <a:cs typeface="Calibri"/>
            </a:endParaRPr>
          </a:p>
        </p:txBody>
      </p:sp>
      <p:sp>
        <p:nvSpPr>
          <p:cNvPr id="753689" name="Text Box 25"/>
          <p:cNvSpPr txBox="1">
            <a:spLocks noChangeArrowheads="1"/>
          </p:cNvSpPr>
          <p:nvPr/>
        </p:nvSpPr>
        <p:spPr bwMode="auto">
          <a:xfrm>
            <a:off x="5791200" y="4457700"/>
            <a:ext cx="2971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P(s | </a:t>
            </a:r>
            <a:r>
              <a:rPr lang="en-US" dirty="0" err="1">
                <a:latin typeface="Calibri"/>
                <a:cs typeface="Calibri"/>
              </a:rPr>
              <a:t>pos</a:t>
            </a:r>
            <a:r>
              <a:rPr lang="en-US" dirty="0">
                <a:latin typeface="Calibri"/>
                <a:cs typeface="Calibri"/>
              </a:rPr>
              <a:t>) = 0.0000005 </a:t>
            </a:r>
          </a:p>
        </p:txBody>
      </p:sp>
      <p:sp>
        <p:nvSpPr>
          <p:cNvPr id="46098" name="TextBox 26"/>
          <p:cNvSpPr txBox="1">
            <a:spLocks noChangeArrowheads="1"/>
          </p:cNvSpPr>
          <p:nvPr/>
        </p:nvSpPr>
        <p:spPr bwMode="auto">
          <a:xfrm>
            <a:off x="7620001" y="-67479"/>
            <a:ext cx="103916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1600">
                <a:solidFill>
                  <a:srgbClr val="FBFCFF"/>
                </a:solidFill>
                <a:latin typeface="Calibri"/>
                <a:cs typeface="Calibri"/>
              </a:rPr>
              <a:t>Sec.13.2.1</a:t>
            </a:r>
          </a:p>
        </p:txBody>
      </p:sp>
    </p:spTree>
    <p:extLst>
      <p:ext uri="{BB962C8B-B14F-4D97-AF65-F5344CB8AC3E}">
        <p14:creationId xmlns:p14="http://schemas.microsoft.com/office/powerpoint/2010/main" val="63898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36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7536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7536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7536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5367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75368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75368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9"/>
                                          </p:stCondLst>
                                        </p:cTn>
                                        <p:tgtEl>
                                          <p:spTgt spid="75368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9"/>
                                          </p:stCondLst>
                                        </p:cTn>
                                        <p:tgtEl>
                                          <p:spTgt spid="75368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9"/>
                                          </p:stCondLst>
                                        </p:cTn>
                                        <p:tgtEl>
                                          <p:spTgt spid="75368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753689"/>
                                        </p:tgtEl>
                                        <p:attrNameLst>
                                          <p:attrName>style.visibility</p:attrName>
                                        </p:attrNameLst>
                                      </p:cBhvr>
                                      <p:to>
                                        <p:strVal val="visible"/>
                                      </p:to>
                                    </p:set>
                                    <p:anim calcmode="lin" valueType="num">
                                      <p:cBhvr additive="base">
                                        <p:cTn id="51" dur="10" fill="hold"/>
                                        <p:tgtEl>
                                          <p:spTgt spid="753689"/>
                                        </p:tgtEl>
                                        <p:attrNameLst>
                                          <p:attrName>ppt_x</p:attrName>
                                        </p:attrNameLst>
                                      </p:cBhvr>
                                      <p:tavLst>
                                        <p:tav tm="0">
                                          <p:val>
                                            <p:strVal val="0-#ppt_w/2"/>
                                          </p:val>
                                        </p:tav>
                                        <p:tav tm="100000">
                                          <p:val>
                                            <p:strVal val="#ppt_x"/>
                                          </p:val>
                                        </p:tav>
                                      </p:tavLst>
                                    </p:anim>
                                    <p:anim calcmode="lin" valueType="num">
                                      <p:cBhvr additive="base">
                                        <p:cTn id="52" dur="10" fill="hold"/>
                                        <p:tgtEl>
                                          <p:spTgt spid="7536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9" grpId="0" autoUpdateAnimBg="0"/>
      <p:bldP spid="753670" grpId="0" autoUpdateAnimBg="0"/>
      <p:bldP spid="753671" grpId="0" autoUpdateAnimBg="0"/>
      <p:bldP spid="753672" grpId="0" autoUpdateAnimBg="0"/>
      <p:bldP spid="753673" grpId="0" autoUpdateAnimBg="0"/>
      <p:bldP spid="753680" grpId="0" autoUpdateAnimBg="0"/>
      <p:bldP spid="753681" grpId="0" autoUpdateAnimBg="0"/>
      <p:bldP spid="753682" grpId="0" autoUpdateAnimBg="0"/>
      <p:bldP spid="753683" grpId="0" autoUpdateAnimBg="0"/>
      <p:bldP spid="753684" grpId="0" autoUpdateAnimBg="0"/>
      <p:bldP spid="75368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Na</a:t>
            </a:r>
            <a:r>
              <a:rPr lang="fr-FR" dirty="0" err="1">
                <a:latin typeface="Calibri" charset="0"/>
                <a:ea typeface="ＭＳ Ｐゴシック" charset="0"/>
                <a:cs typeface="ＭＳ Ｐゴシック" charset="0"/>
              </a:rPr>
              <a:t>ï</a:t>
            </a:r>
            <a:r>
              <a:rPr lang="en-US" dirty="0" err="1">
                <a:latin typeface="Calibri" charset="0"/>
                <a:ea typeface="ＭＳ Ｐゴシック" charset="0"/>
                <a:cs typeface="ＭＳ Ｐゴシック" charset="0"/>
              </a:rPr>
              <a:t>ve</a:t>
            </a:r>
            <a:r>
              <a:rPr lang="en-US" dirty="0">
                <a:latin typeface="Calibri" charset="0"/>
                <a:ea typeface="ＭＳ Ｐゴシック" charset="0"/>
                <a:cs typeface="ＭＳ Ｐゴシック" charset="0"/>
              </a:rPr>
              <a:t> Bayes as a Language Model</a:t>
            </a:r>
          </a:p>
        </p:txBody>
      </p:sp>
      <p:sp>
        <p:nvSpPr>
          <p:cNvPr id="47106" name="Rectangle 3"/>
          <p:cNvSpPr>
            <a:spLocks noGrp="1" noChangeArrowheads="1"/>
          </p:cNvSpPr>
          <p:nvPr>
            <p:ph type="body" idx="1"/>
          </p:nvPr>
        </p:nvSpPr>
        <p:spPr>
          <a:xfrm>
            <a:off x="685800" y="1314451"/>
            <a:ext cx="7772400" cy="813197"/>
          </a:xfrm>
        </p:spPr>
        <p:txBody>
          <a:bodyPr/>
          <a:lstStyle/>
          <a:p>
            <a:pPr eaLnBrk="1" hangingPunct="1"/>
            <a:r>
              <a:rPr lang="en-US" dirty="0">
                <a:latin typeface="Calibri"/>
                <a:ea typeface="ＭＳ Ｐゴシック" charset="0"/>
                <a:cs typeface="Calibri"/>
              </a:rPr>
              <a:t>Which class assigns the higher probability to s?</a:t>
            </a:r>
          </a:p>
        </p:txBody>
      </p:sp>
      <p:sp>
        <p:nvSpPr>
          <p:cNvPr id="47107" name="Text Box 4"/>
          <p:cNvSpPr txBox="1">
            <a:spLocks noChangeArrowheads="1"/>
          </p:cNvSpPr>
          <p:nvPr/>
        </p:nvSpPr>
        <p:spPr bwMode="auto">
          <a:xfrm>
            <a:off x="381000" y="2628900"/>
            <a:ext cx="24384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a:solidFill>
                  <a:srgbClr val="00AB7E"/>
                </a:solidFill>
                <a:latin typeface="Calibri"/>
                <a:cs typeface="Calibri"/>
              </a:rPr>
              <a:t>0.1	I</a:t>
            </a:r>
          </a:p>
          <a:p>
            <a:pPr eaLnBrk="1" hangingPunct="1">
              <a:spcBef>
                <a:spcPct val="50000"/>
              </a:spcBef>
            </a:pPr>
            <a:r>
              <a:rPr lang="en-US" sz="2000" dirty="0">
                <a:solidFill>
                  <a:srgbClr val="00AB7E"/>
                </a:solidFill>
                <a:latin typeface="Calibri"/>
                <a:cs typeface="Calibri"/>
              </a:rPr>
              <a:t>0.1	love</a:t>
            </a:r>
          </a:p>
          <a:p>
            <a:pPr eaLnBrk="1" hangingPunct="1">
              <a:spcBef>
                <a:spcPct val="50000"/>
              </a:spcBef>
            </a:pPr>
            <a:r>
              <a:rPr lang="en-US" sz="2000" dirty="0">
                <a:solidFill>
                  <a:srgbClr val="00AB7E"/>
                </a:solidFill>
                <a:latin typeface="Calibri"/>
                <a:cs typeface="Calibri"/>
              </a:rPr>
              <a:t>0.01	this</a:t>
            </a:r>
          </a:p>
          <a:p>
            <a:pPr eaLnBrk="1" hangingPunct="1">
              <a:spcBef>
                <a:spcPct val="50000"/>
              </a:spcBef>
            </a:pPr>
            <a:r>
              <a:rPr lang="en-US" sz="2000" dirty="0">
                <a:solidFill>
                  <a:srgbClr val="00AB7E"/>
                </a:solidFill>
                <a:latin typeface="Calibri"/>
                <a:cs typeface="Calibri"/>
              </a:rPr>
              <a:t>0.05	fun</a:t>
            </a:r>
          </a:p>
          <a:p>
            <a:pPr eaLnBrk="1" hangingPunct="1">
              <a:spcBef>
                <a:spcPct val="50000"/>
              </a:spcBef>
            </a:pPr>
            <a:r>
              <a:rPr lang="en-US" sz="2000" dirty="0">
                <a:solidFill>
                  <a:srgbClr val="00AB7E"/>
                </a:solidFill>
                <a:latin typeface="Calibri"/>
                <a:cs typeface="Calibri"/>
              </a:rPr>
              <a:t>0.1	film</a:t>
            </a:r>
          </a:p>
        </p:txBody>
      </p:sp>
      <p:sp>
        <p:nvSpPr>
          <p:cNvPr id="47108" name="Text Box 5"/>
          <p:cNvSpPr txBox="1">
            <a:spLocks noChangeArrowheads="1"/>
          </p:cNvSpPr>
          <p:nvPr/>
        </p:nvSpPr>
        <p:spPr bwMode="auto">
          <a:xfrm>
            <a:off x="533400" y="2114550"/>
            <a:ext cx="1600200" cy="46166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00AB7E"/>
                </a:solidFill>
                <a:latin typeface="Calibri"/>
                <a:cs typeface="Calibri"/>
              </a:rPr>
              <a:t>Model </a:t>
            </a:r>
            <a:r>
              <a:rPr lang="en-US" dirty="0" err="1">
                <a:solidFill>
                  <a:srgbClr val="00AB7E"/>
                </a:solidFill>
                <a:latin typeface="Calibri"/>
                <a:cs typeface="Calibri"/>
              </a:rPr>
              <a:t>pos</a:t>
            </a:r>
            <a:endParaRPr lang="en-US" dirty="0">
              <a:solidFill>
                <a:srgbClr val="00AB7E"/>
              </a:solidFill>
              <a:latin typeface="Calibri"/>
              <a:cs typeface="Calibri"/>
            </a:endParaRPr>
          </a:p>
        </p:txBody>
      </p:sp>
      <p:sp>
        <p:nvSpPr>
          <p:cNvPr id="47109" name="Text Box 6"/>
          <p:cNvSpPr txBox="1">
            <a:spLocks noChangeArrowheads="1"/>
          </p:cNvSpPr>
          <p:nvPr/>
        </p:nvSpPr>
        <p:spPr bwMode="auto">
          <a:xfrm>
            <a:off x="2819400" y="2114550"/>
            <a:ext cx="1600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solidFill>
                  <a:srgbClr val="FF0000"/>
                </a:solidFill>
                <a:latin typeface="Calibri"/>
                <a:cs typeface="Calibri"/>
              </a:rPr>
              <a:t>Model </a:t>
            </a:r>
            <a:r>
              <a:rPr lang="en-US" dirty="0" err="1">
                <a:solidFill>
                  <a:srgbClr val="FF0000"/>
                </a:solidFill>
                <a:latin typeface="Calibri"/>
                <a:cs typeface="Calibri"/>
              </a:rPr>
              <a:t>neg</a:t>
            </a:r>
            <a:endParaRPr lang="en-US" dirty="0">
              <a:solidFill>
                <a:srgbClr val="FF0000"/>
              </a:solidFill>
              <a:latin typeface="Calibri"/>
              <a:cs typeface="Calibri"/>
            </a:endParaRPr>
          </a:p>
        </p:txBody>
      </p:sp>
      <p:sp>
        <p:nvSpPr>
          <p:cNvPr id="47110" name="Rectangle 7"/>
          <p:cNvSpPr>
            <a:spLocks noChangeArrowheads="1"/>
          </p:cNvSpPr>
          <p:nvPr/>
        </p:nvSpPr>
        <p:spPr bwMode="auto">
          <a:xfrm>
            <a:off x="228600" y="2000250"/>
            <a:ext cx="2133600" cy="2971800"/>
          </a:xfrm>
          <a:prstGeom prst="rect">
            <a:avLst/>
          </a:prstGeom>
          <a:noFill/>
          <a:ln w="9525">
            <a:solidFill>
              <a:srgbClr val="00E4A8"/>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7111" name="Rectangle 8"/>
          <p:cNvSpPr>
            <a:spLocks noChangeArrowheads="1"/>
          </p:cNvSpPr>
          <p:nvPr/>
        </p:nvSpPr>
        <p:spPr bwMode="auto">
          <a:xfrm>
            <a:off x="2438400" y="2000250"/>
            <a:ext cx="2133600" cy="297180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grpSp>
        <p:nvGrpSpPr>
          <p:cNvPr id="2" name="Group 9"/>
          <p:cNvGrpSpPr>
            <a:grpSpLocks/>
          </p:cNvGrpSpPr>
          <p:nvPr/>
        </p:nvGrpSpPr>
        <p:grpSpPr bwMode="auto">
          <a:xfrm>
            <a:off x="4648200" y="2743200"/>
            <a:ext cx="4953000" cy="401241"/>
            <a:chOff x="2928" y="2304"/>
            <a:chExt cx="3120" cy="337"/>
          </a:xfrm>
        </p:grpSpPr>
        <p:sp>
          <p:nvSpPr>
            <p:cNvPr id="47127" name="Text Box 10"/>
            <p:cNvSpPr txBox="1">
              <a:spLocks noChangeArrowheads="1"/>
            </p:cNvSpPr>
            <p:nvPr/>
          </p:nvSpPr>
          <p:spPr bwMode="auto">
            <a:xfrm>
              <a:off x="5184" y="2304"/>
              <a:ext cx="86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a:latin typeface="Calibri"/>
                  <a:cs typeface="Calibri"/>
                </a:rPr>
                <a:t>film</a:t>
              </a:r>
            </a:p>
          </p:txBody>
        </p:sp>
        <p:sp>
          <p:nvSpPr>
            <p:cNvPr id="47128" name="Text Box 11"/>
            <p:cNvSpPr txBox="1">
              <a:spLocks noChangeArrowheads="1"/>
            </p:cNvSpPr>
            <p:nvPr/>
          </p:nvSpPr>
          <p:spPr bwMode="auto">
            <a:xfrm>
              <a:off x="3504" y="2304"/>
              <a:ext cx="6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a:latin typeface="Calibri"/>
                  <a:cs typeface="Calibri"/>
                </a:rPr>
                <a:t>love</a:t>
              </a:r>
            </a:p>
          </p:txBody>
        </p:sp>
        <p:sp>
          <p:nvSpPr>
            <p:cNvPr id="47129" name="Text Box 12"/>
            <p:cNvSpPr txBox="1">
              <a:spLocks noChangeArrowheads="1"/>
            </p:cNvSpPr>
            <p:nvPr/>
          </p:nvSpPr>
          <p:spPr bwMode="auto">
            <a:xfrm>
              <a:off x="4032" y="2304"/>
              <a:ext cx="6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a:latin typeface="Calibri"/>
                  <a:cs typeface="Calibri"/>
                </a:rPr>
                <a:t>this</a:t>
              </a:r>
            </a:p>
          </p:txBody>
        </p:sp>
        <p:sp>
          <p:nvSpPr>
            <p:cNvPr id="47130" name="Text Box 13"/>
            <p:cNvSpPr txBox="1">
              <a:spLocks noChangeArrowheads="1"/>
            </p:cNvSpPr>
            <p:nvPr/>
          </p:nvSpPr>
          <p:spPr bwMode="auto">
            <a:xfrm>
              <a:off x="4704" y="2304"/>
              <a:ext cx="480"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a:latin typeface="Calibri"/>
                  <a:cs typeface="Calibri"/>
                </a:rPr>
                <a:t>fun</a:t>
              </a:r>
            </a:p>
          </p:txBody>
        </p:sp>
        <p:grpSp>
          <p:nvGrpSpPr>
            <p:cNvPr id="47131" name="Group 14"/>
            <p:cNvGrpSpPr>
              <a:grpSpLocks/>
            </p:cNvGrpSpPr>
            <p:nvPr/>
          </p:nvGrpSpPr>
          <p:grpSpPr bwMode="auto">
            <a:xfrm>
              <a:off x="2976" y="2640"/>
              <a:ext cx="2640" cy="1"/>
              <a:chOff x="2256" y="2640"/>
              <a:chExt cx="2640" cy="0"/>
            </a:xfrm>
          </p:grpSpPr>
          <p:sp>
            <p:nvSpPr>
              <p:cNvPr id="47133" name="Line 15"/>
              <p:cNvSpPr>
                <a:spLocks noChangeShapeType="1"/>
              </p:cNvSpPr>
              <p:nvPr/>
            </p:nvSpPr>
            <p:spPr bwMode="auto">
              <a:xfrm>
                <a:off x="2256"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a:cs typeface="Calibri"/>
                </a:endParaRPr>
              </a:p>
            </p:txBody>
          </p:sp>
          <p:sp>
            <p:nvSpPr>
              <p:cNvPr id="47134" name="Line 16"/>
              <p:cNvSpPr>
                <a:spLocks noChangeShapeType="1"/>
              </p:cNvSpPr>
              <p:nvPr/>
            </p:nvSpPr>
            <p:spPr bwMode="auto">
              <a:xfrm>
                <a:off x="2832"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a:cs typeface="Calibri"/>
                </a:endParaRPr>
              </a:p>
            </p:txBody>
          </p:sp>
          <p:sp>
            <p:nvSpPr>
              <p:cNvPr id="47135" name="Line 17"/>
              <p:cNvSpPr>
                <a:spLocks noChangeShapeType="1"/>
              </p:cNvSpPr>
              <p:nvPr/>
            </p:nvSpPr>
            <p:spPr bwMode="auto">
              <a:xfrm>
                <a:off x="3408"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a:cs typeface="Calibri"/>
                </a:endParaRPr>
              </a:p>
            </p:txBody>
          </p:sp>
          <p:sp>
            <p:nvSpPr>
              <p:cNvPr id="47136" name="Line 18"/>
              <p:cNvSpPr>
                <a:spLocks noChangeShapeType="1"/>
              </p:cNvSpPr>
              <p:nvPr/>
            </p:nvSpPr>
            <p:spPr bwMode="auto">
              <a:xfrm>
                <a:off x="3984"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a:cs typeface="Calibri"/>
                </a:endParaRPr>
              </a:p>
            </p:txBody>
          </p:sp>
          <p:sp>
            <p:nvSpPr>
              <p:cNvPr id="47137" name="Line 19"/>
              <p:cNvSpPr>
                <a:spLocks noChangeShapeType="1"/>
              </p:cNvSpPr>
              <p:nvPr/>
            </p:nvSpPr>
            <p:spPr bwMode="auto">
              <a:xfrm>
                <a:off x="4608" y="2640"/>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a:cs typeface="Calibri"/>
                </a:endParaRPr>
              </a:p>
            </p:txBody>
          </p:sp>
        </p:grpSp>
        <p:sp>
          <p:nvSpPr>
            <p:cNvPr id="47132" name="Text Box 20"/>
            <p:cNvSpPr txBox="1">
              <a:spLocks noChangeArrowheads="1"/>
            </p:cNvSpPr>
            <p:nvPr/>
          </p:nvSpPr>
          <p:spPr bwMode="auto">
            <a:xfrm>
              <a:off x="2928" y="2304"/>
              <a:ext cx="6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2000" dirty="0">
                  <a:latin typeface="Calibri"/>
                  <a:cs typeface="Calibri"/>
                </a:rPr>
                <a:t>I</a:t>
              </a:r>
            </a:p>
          </p:txBody>
        </p:sp>
      </p:grpSp>
      <p:grpSp>
        <p:nvGrpSpPr>
          <p:cNvPr id="4" name="Group 21"/>
          <p:cNvGrpSpPr>
            <a:grpSpLocks/>
          </p:cNvGrpSpPr>
          <p:nvPr/>
        </p:nvGrpSpPr>
        <p:grpSpPr bwMode="auto">
          <a:xfrm>
            <a:off x="4648200" y="3314698"/>
            <a:ext cx="4953000" cy="608409"/>
            <a:chOff x="2928" y="2784"/>
            <a:chExt cx="3120" cy="511"/>
          </a:xfrm>
        </p:grpSpPr>
        <p:sp>
          <p:nvSpPr>
            <p:cNvPr id="47117" name="Text Box 22"/>
            <p:cNvSpPr txBox="1">
              <a:spLocks noChangeArrowheads="1"/>
            </p:cNvSpPr>
            <p:nvPr/>
          </p:nvSpPr>
          <p:spPr bwMode="auto">
            <a:xfrm>
              <a:off x="5184" y="2784"/>
              <a:ext cx="864" cy="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00AB7E"/>
                  </a:solidFill>
                  <a:latin typeface="Calibri"/>
                  <a:cs typeface="Calibri"/>
                </a:rPr>
                <a:t>0.1</a:t>
              </a:r>
            </a:p>
          </p:txBody>
        </p:sp>
        <p:sp>
          <p:nvSpPr>
            <p:cNvPr id="47118" name="Text Box 23"/>
            <p:cNvSpPr txBox="1">
              <a:spLocks noChangeArrowheads="1"/>
            </p:cNvSpPr>
            <p:nvPr/>
          </p:nvSpPr>
          <p:spPr bwMode="auto">
            <a:xfrm>
              <a:off x="3504" y="2784"/>
              <a:ext cx="480" cy="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00AB7E"/>
                  </a:solidFill>
                  <a:latin typeface="Calibri"/>
                  <a:cs typeface="Calibri"/>
                </a:rPr>
                <a:t>0.1</a:t>
              </a:r>
            </a:p>
          </p:txBody>
        </p:sp>
        <p:sp>
          <p:nvSpPr>
            <p:cNvPr id="47119" name="Text Box 24"/>
            <p:cNvSpPr txBox="1">
              <a:spLocks noChangeArrowheads="1"/>
            </p:cNvSpPr>
            <p:nvPr/>
          </p:nvSpPr>
          <p:spPr bwMode="auto">
            <a:xfrm>
              <a:off x="4032" y="2784"/>
              <a:ext cx="576" cy="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00AB7E"/>
                  </a:solidFill>
                  <a:latin typeface="Calibri"/>
                  <a:cs typeface="Calibri"/>
                </a:rPr>
                <a:t>0.01</a:t>
              </a:r>
            </a:p>
          </p:txBody>
        </p:sp>
        <p:sp>
          <p:nvSpPr>
            <p:cNvPr id="47120" name="Text Box 25"/>
            <p:cNvSpPr txBox="1">
              <a:spLocks noChangeArrowheads="1"/>
            </p:cNvSpPr>
            <p:nvPr/>
          </p:nvSpPr>
          <p:spPr bwMode="auto">
            <a:xfrm>
              <a:off x="4704" y="2784"/>
              <a:ext cx="576" cy="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00AB7E"/>
                  </a:solidFill>
                  <a:latin typeface="Calibri"/>
                  <a:cs typeface="Calibri"/>
                </a:rPr>
                <a:t>0.05</a:t>
              </a:r>
            </a:p>
          </p:txBody>
        </p:sp>
        <p:sp>
          <p:nvSpPr>
            <p:cNvPr id="47121" name="Text Box 26"/>
            <p:cNvSpPr txBox="1">
              <a:spLocks noChangeArrowheads="1"/>
            </p:cNvSpPr>
            <p:nvPr/>
          </p:nvSpPr>
          <p:spPr bwMode="auto">
            <a:xfrm>
              <a:off x="2928" y="2784"/>
              <a:ext cx="480" cy="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00AB7E"/>
                  </a:solidFill>
                  <a:latin typeface="Calibri"/>
                  <a:cs typeface="Calibri"/>
                </a:rPr>
                <a:t>0.1</a:t>
              </a:r>
            </a:p>
          </p:txBody>
        </p:sp>
        <p:sp>
          <p:nvSpPr>
            <p:cNvPr id="47122" name="Text Box 27"/>
            <p:cNvSpPr txBox="1">
              <a:spLocks noChangeArrowheads="1"/>
            </p:cNvSpPr>
            <p:nvPr/>
          </p:nvSpPr>
          <p:spPr bwMode="auto">
            <a:xfrm>
              <a:off x="5184" y="2985"/>
              <a:ext cx="864" cy="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FF0000"/>
                  </a:solidFill>
                  <a:latin typeface="Calibri"/>
                  <a:cs typeface="Calibri"/>
                </a:rPr>
                <a:t>0.1</a:t>
              </a:r>
            </a:p>
          </p:txBody>
        </p:sp>
        <p:sp>
          <p:nvSpPr>
            <p:cNvPr id="47123" name="Text Box 28"/>
            <p:cNvSpPr txBox="1">
              <a:spLocks noChangeArrowheads="1"/>
            </p:cNvSpPr>
            <p:nvPr/>
          </p:nvSpPr>
          <p:spPr bwMode="auto">
            <a:xfrm>
              <a:off x="3504" y="2985"/>
              <a:ext cx="528" cy="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FF0000"/>
                  </a:solidFill>
                  <a:latin typeface="Calibri"/>
                  <a:cs typeface="Calibri"/>
                </a:rPr>
                <a:t>0.001</a:t>
              </a:r>
            </a:p>
          </p:txBody>
        </p:sp>
        <p:sp>
          <p:nvSpPr>
            <p:cNvPr id="47124" name="Text Box 29"/>
            <p:cNvSpPr txBox="1">
              <a:spLocks noChangeArrowheads="1"/>
            </p:cNvSpPr>
            <p:nvPr/>
          </p:nvSpPr>
          <p:spPr bwMode="auto">
            <a:xfrm>
              <a:off x="4032" y="2985"/>
              <a:ext cx="576" cy="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FF0000"/>
                  </a:solidFill>
                  <a:latin typeface="Calibri"/>
                  <a:cs typeface="Calibri"/>
                </a:rPr>
                <a:t>0.01</a:t>
              </a:r>
            </a:p>
          </p:txBody>
        </p:sp>
        <p:sp>
          <p:nvSpPr>
            <p:cNvPr id="47125" name="Text Box 30"/>
            <p:cNvSpPr txBox="1">
              <a:spLocks noChangeArrowheads="1"/>
            </p:cNvSpPr>
            <p:nvPr/>
          </p:nvSpPr>
          <p:spPr bwMode="auto">
            <a:xfrm>
              <a:off x="4704" y="2985"/>
              <a:ext cx="576" cy="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FF0000"/>
                  </a:solidFill>
                  <a:latin typeface="Calibri"/>
                  <a:cs typeface="Calibri"/>
                </a:rPr>
                <a:t>0.005</a:t>
              </a:r>
            </a:p>
          </p:txBody>
        </p:sp>
        <p:sp>
          <p:nvSpPr>
            <p:cNvPr id="47126" name="Text Box 31"/>
            <p:cNvSpPr txBox="1">
              <a:spLocks noChangeArrowheads="1"/>
            </p:cNvSpPr>
            <p:nvPr/>
          </p:nvSpPr>
          <p:spPr bwMode="auto">
            <a:xfrm>
              <a:off x="2928" y="2985"/>
              <a:ext cx="480" cy="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sz="1800" dirty="0">
                  <a:solidFill>
                    <a:srgbClr val="FF0000"/>
                  </a:solidFill>
                  <a:latin typeface="Calibri"/>
                  <a:cs typeface="Calibri"/>
                </a:rPr>
                <a:t>0.2</a:t>
              </a:r>
            </a:p>
          </p:txBody>
        </p:sp>
      </p:grpSp>
      <p:sp>
        <p:nvSpPr>
          <p:cNvPr id="754720" name="Text Box 32"/>
          <p:cNvSpPr txBox="1">
            <a:spLocks noChangeArrowheads="1"/>
          </p:cNvSpPr>
          <p:nvPr/>
        </p:nvSpPr>
        <p:spPr bwMode="auto">
          <a:xfrm>
            <a:off x="5410200" y="4286250"/>
            <a:ext cx="2895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dirty="0">
                <a:latin typeface="Calibri"/>
                <a:cs typeface="Calibri"/>
              </a:rPr>
              <a:t>P(</a:t>
            </a:r>
            <a:r>
              <a:rPr lang="en-US" dirty="0" err="1">
                <a:latin typeface="Calibri"/>
                <a:cs typeface="Calibri"/>
              </a:rPr>
              <a:t>s|</a:t>
            </a:r>
            <a:r>
              <a:rPr lang="en-US" dirty="0" err="1">
                <a:solidFill>
                  <a:srgbClr val="008000"/>
                </a:solidFill>
                <a:latin typeface="Calibri"/>
                <a:cs typeface="Calibri"/>
              </a:rPr>
              <a:t>pos</a:t>
            </a:r>
            <a:r>
              <a:rPr lang="en-US" dirty="0">
                <a:latin typeface="Calibri"/>
                <a:cs typeface="Calibri"/>
              </a:rPr>
              <a:t>)  &gt;  P(</a:t>
            </a:r>
            <a:r>
              <a:rPr lang="en-US" dirty="0" err="1">
                <a:latin typeface="Calibri"/>
                <a:cs typeface="Calibri"/>
              </a:rPr>
              <a:t>s|</a:t>
            </a:r>
            <a:r>
              <a:rPr lang="en-US" dirty="0" err="1">
                <a:solidFill>
                  <a:srgbClr val="FF0000"/>
                </a:solidFill>
                <a:latin typeface="Calibri"/>
                <a:cs typeface="Calibri"/>
              </a:rPr>
              <a:t>neg</a:t>
            </a:r>
            <a:r>
              <a:rPr lang="en-US" dirty="0">
                <a:latin typeface="Calibri"/>
                <a:cs typeface="Calibri"/>
              </a:rPr>
              <a:t>)</a:t>
            </a:r>
          </a:p>
        </p:txBody>
      </p:sp>
      <p:sp>
        <p:nvSpPr>
          <p:cNvPr id="47115" name="Text Box 33"/>
          <p:cNvSpPr txBox="1">
            <a:spLocks noChangeArrowheads="1"/>
          </p:cNvSpPr>
          <p:nvPr/>
        </p:nvSpPr>
        <p:spPr bwMode="auto">
          <a:xfrm>
            <a:off x="2574925" y="2513410"/>
            <a:ext cx="1545565" cy="2375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lnSpc>
                <a:spcPct val="150000"/>
              </a:lnSpc>
            </a:pPr>
            <a:r>
              <a:rPr lang="en-US" sz="2000" dirty="0">
                <a:solidFill>
                  <a:schemeClr val="hlink"/>
                </a:solidFill>
                <a:latin typeface="Calibri"/>
                <a:cs typeface="Calibri"/>
              </a:rPr>
              <a:t>0.2	I</a:t>
            </a:r>
          </a:p>
          <a:p>
            <a:pPr eaLnBrk="1" hangingPunct="1">
              <a:lnSpc>
                <a:spcPct val="150000"/>
              </a:lnSpc>
            </a:pPr>
            <a:r>
              <a:rPr lang="en-US" sz="2000" dirty="0">
                <a:solidFill>
                  <a:schemeClr val="hlink"/>
                </a:solidFill>
                <a:latin typeface="Calibri"/>
                <a:cs typeface="Calibri"/>
              </a:rPr>
              <a:t>0.001	love</a:t>
            </a:r>
          </a:p>
          <a:p>
            <a:pPr eaLnBrk="1" hangingPunct="1">
              <a:lnSpc>
                <a:spcPct val="150000"/>
              </a:lnSpc>
            </a:pPr>
            <a:r>
              <a:rPr lang="en-US" sz="2000" dirty="0">
                <a:solidFill>
                  <a:schemeClr val="hlink"/>
                </a:solidFill>
                <a:latin typeface="Calibri"/>
                <a:cs typeface="Calibri"/>
              </a:rPr>
              <a:t>0.01	this</a:t>
            </a:r>
          </a:p>
          <a:p>
            <a:pPr eaLnBrk="1" hangingPunct="1">
              <a:lnSpc>
                <a:spcPct val="150000"/>
              </a:lnSpc>
            </a:pPr>
            <a:r>
              <a:rPr lang="en-US" sz="2000" dirty="0">
                <a:solidFill>
                  <a:schemeClr val="hlink"/>
                </a:solidFill>
                <a:latin typeface="Calibri"/>
                <a:cs typeface="Calibri"/>
              </a:rPr>
              <a:t>0.005	fun</a:t>
            </a:r>
          </a:p>
          <a:p>
            <a:pPr eaLnBrk="1" hangingPunct="1">
              <a:lnSpc>
                <a:spcPct val="150000"/>
              </a:lnSpc>
            </a:pPr>
            <a:r>
              <a:rPr lang="en-US" sz="2000" dirty="0">
                <a:solidFill>
                  <a:schemeClr val="hlink"/>
                </a:solidFill>
                <a:latin typeface="Calibri"/>
                <a:cs typeface="Calibri"/>
              </a:rPr>
              <a:t>0.1	film</a:t>
            </a:r>
          </a:p>
        </p:txBody>
      </p:sp>
      <p:sp>
        <p:nvSpPr>
          <p:cNvPr id="47116" name="TextBox 34"/>
          <p:cNvSpPr txBox="1">
            <a:spLocks noChangeArrowheads="1"/>
          </p:cNvSpPr>
          <p:nvPr/>
        </p:nvSpPr>
        <p:spPr bwMode="auto">
          <a:xfrm>
            <a:off x="7620001" y="-67479"/>
            <a:ext cx="122832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1600">
                <a:solidFill>
                  <a:srgbClr val="FBFCFF"/>
                </a:solidFill>
              </a:rPr>
              <a:t>Sec.13.2.1</a:t>
            </a:r>
          </a:p>
        </p:txBody>
      </p:sp>
    </p:spTree>
    <p:extLst>
      <p:ext uri="{BB962C8B-B14F-4D97-AF65-F5344CB8AC3E}">
        <p14:creationId xmlns:p14="http://schemas.microsoft.com/office/powerpoint/2010/main" val="2358845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47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72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a:latin typeface="Calibri (Headings)"/>
                <a:cs typeface="Calibri (Headings)"/>
              </a:rPr>
              <a:t>Na</a:t>
            </a:r>
            <a:r>
              <a:rPr lang="fr-FR" sz="4000" dirty="0">
                <a:latin typeface="Calibri (Headings)"/>
                <a:cs typeface="Calibri (Headings)"/>
              </a:rPr>
              <a:t>i</a:t>
            </a:r>
            <a:r>
              <a:rPr lang="en-US" sz="4000" dirty="0" err="1">
                <a:latin typeface="Calibri (Headings)"/>
                <a:cs typeface="Calibri (Headings)"/>
              </a:rPr>
              <a:t>ve</a:t>
            </a:r>
            <a:r>
              <a:rPr lang="en-US" sz="4000" dirty="0">
                <a:latin typeface="Calibri (Headings)"/>
                <a:cs typeface="Calibri (Headings)"/>
              </a:rPr>
              <a:t> Bayes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a:solidFill>
                  <a:srgbClr val="A4001D"/>
                </a:solidFill>
                <a:latin typeface="Calibri"/>
                <a:ea typeface="ＭＳ Ｐゴシック" charset="0"/>
                <a:cs typeface="Calibri"/>
              </a:rPr>
              <a:t>A Worked Example</a:t>
            </a:r>
          </a:p>
        </p:txBody>
      </p:sp>
    </p:spTree>
    <p:extLst>
      <p:ext uri="{BB962C8B-B14F-4D97-AF65-F5344CB8AC3E}">
        <p14:creationId xmlns:p14="http://schemas.microsoft.com/office/powerpoint/2010/main" val="89821091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57800" y="2266950"/>
            <a:ext cx="4038600" cy="2585323"/>
          </a:xfrm>
          <a:prstGeom prst="rect">
            <a:avLst/>
          </a:prstGeom>
          <a:noFill/>
        </p:spPr>
        <p:txBody>
          <a:bodyPr wrap="square" rtlCol="0">
            <a:spAutoFit/>
          </a:bodyPr>
          <a:lstStyle/>
          <a:p>
            <a:r>
              <a:rPr lang="en-US" sz="1800" b="1" dirty="0">
                <a:latin typeface="+mn-lt"/>
              </a:rPr>
              <a:t>Choosing a class:</a:t>
            </a:r>
          </a:p>
          <a:p>
            <a:r>
              <a:rPr lang="en-US" sz="1800" dirty="0">
                <a:latin typeface="+mn-lt"/>
              </a:rPr>
              <a:t>P(c|d5) </a:t>
            </a:r>
          </a:p>
          <a:p>
            <a:endParaRPr lang="en-US" sz="1800" dirty="0">
              <a:latin typeface="+mn-lt"/>
            </a:endParaRPr>
          </a:p>
          <a:p>
            <a:endParaRPr lang="en-US" sz="1800" dirty="0">
              <a:latin typeface="+mn-lt"/>
            </a:endParaRPr>
          </a:p>
          <a:p>
            <a:endParaRPr lang="en-US" sz="1800" dirty="0">
              <a:latin typeface="+mn-lt"/>
            </a:endParaRPr>
          </a:p>
          <a:p>
            <a:r>
              <a:rPr lang="en-US" sz="1800" dirty="0">
                <a:latin typeface="+mn-lt"/>
              </a:rPr>
              <a:t>P(j|d5) </a:t>
            </a:r>
          </a:p>
          <a:p>
            <a:endParaRPr lang="en-US" sz="1800" dirty="0">
              <a:latin typeface="+mn-lt"/>
            </a:endParaRPr>
          </a:p>
          <a:p>
            <a:endParaRPr lang="en-US" sz="1800" dirty="0">
              <a:latin typeface="+mn-lt"/>
            </a:endParaRPr>
          </a:p>
          <a:p>
            <a:endParaRPr lang="en-US" sz="1800" dirty="0">
              <a:latin typeface="+mn-lt"/>
            </a:endParaRPr>
          </a:p>
        </p:txBody>
      </p:sp>
      <p:sp>
        <p:nvSpPr>
          <p:cNvPr id="40" name="TextBox 39"/>
          <p:cNvSpPr txBox="1"/>
          <p:nvPr/>
        </p:nvSpPr>
        <p:spPr>
          <a:xfrm>
            <a:off x="5867400" y="3663374"/>
            <a:ext cx="2158664" cy="584776"/>
          </a:xfrm>
          <a:prstGeom prst="rect">
            <a:avLst/>
          </a:prstGeom>
          <a:noFill/>
        </p:spPr>
        <p:txBody>
          <a:bodyPr wrap="none" rtlCol="0">
            <a:spAutoFit/>
          </a:bodyPr>
          <a:lstStyle/>
          <a:p>
            <a:pPr lvl="1"/>
            <a:r>
              <a:rPr lang="en-US" altLang="zh-TW" sz="1600" dirty="0">
                <a:latin typeface="Calibri" charset="0"/>
              </a:rPr>
              <a:t> </a:t>
            </a:r>
            <a:r>
              <a:rPr lang="en-US" altLang="zh-TW" sz="1600" dirty="0">
                <a:latin typeface="Calibri" charset="0"/>
                <a:ea typeface="Arial" charset="0"/>
                <a:cs typeface="Arial" charset="0"/>
              </a:rPr>
              <a:t>1/4 * (2/9)</a:t>
            </a:r>
            <a:r>
              <a:rPr lang="en-US" altLang="zh-TW" sz="1600" baseline="30000" dirty="0">
                <a:latin typeface="Calibri" charset="0"/>
                <a:ea typeface="Arial" charset="0"/>
                <a:cs typeface="Arial" charset="0"/>
              </a:rPr>
              <a:t>3</a:t>
            </a:r>
            <a:r>
              <a:rPr lang="en-US" altLang="zh-TW" sz="1600" dirty="0">
                <a:latin typeface="Calibri" charset="0"/>
                <a:ea typeface="Arial" charset="0"/>
                <a:cs typeface="Arial" charset="0"/>
              </a:rPr>
              <a:t> * 2/9 * 2/9 </a:t>
            </a:r>
            <a:r>
              <a:rPr lang="en-US" altLang="zh-TW" sz="1600" dirty="0">
                <a:latin typeface="Calibri" charset="0"/>
              </a:rPr>
              <a:t> </a:t>
            </a:r>
          </a:p>
          <a:p>
            <a:pPr lvl="1">
              <a:buFont typeface="Wingdings" charset="2"/>
              <a:buNone/>
            </a:pPr>
            <a:r>
              <a:rPr lang="en-US" altLang="zh-TW" sz="1600" dirty="0">
                <a:latin typeface="Calibri" charset="0"/>
                <a:ea typeface="Arial" charset="0"/>
                <a:cs typeface="Arial" charset="0"/>
              </a:rPr>
              <a:t>	≈ 0.0001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2673228"/>
              </p:ext>
            </p:extLst>
          </p:nvPr>
        </p:nvGraphicFramePr>
        <p:xfrm>
          <a:off x="2895600" y="133350"/>
          <a:ext cx="5867400" cy="1676400"/>
        </p:xfrm>
        <a:graphic>
          <a:graphicData uri="http://schemas.openxmlformats.org/drawingml/2006/table">
            <a:tbl>
              <a:tblPr firstRow="1" bandRow="1">
                <a:tableStyleId>{5C22544A-7EE6-4342-B048-85BDC9FD1C3A}</a:tableStyleId>
              </a:tblPr>
              <a:tblGrid>
                <a:gridCol w="995363">
                  <a:extLst>
                    <a:ext uri="{9D8B030D-6E8A-4147-A177-3AD203B41FA5}">
                      <a16:colId xmlns:a16="http://schemas.microsoft.com/office/drawing/2014/main" val="20000"/>
                    </a:ext>
                  </a:extLst>
                </a:gridCol>
                <a:gridCol w="523874">
                  <a:extLst>
                    <a:ext uri="{9D8B030D-6E8A-4147-A177-3AD203B41FA5}">
                      <a16:colId xmlns:a16="http://schemas.microsoft.com/office/drawing/2014/main" val="20001"/>
                    </a:ext>
                  </a:extLst>
                </a:gridCol>
                <a:gridCol w="3586163">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79400">
                <a:tc>
                  <a:txBody>
                    <a:bodyPr/>
                    <a:lstStyle/>
                    <a:p>
                      <a:pPr>
                        <a:lnSpc>
                          <a:spcPct val="70000"/>
                        </a:lnSpc>
                      </a:pPr>
                      <a:endParaRPr lang="en-US" sz="1600" dirty="0"/>
                    </a:p>
                  </a:txBody>
                  <a:tcPr/>
                </a:tc>
                <a:tc>
                  <a:txBody>
                    <a:bodyPr/>
                    <a:lstStyle/>
                    <a:p>
                      <a:pPr>
                        <a:lnSpc>
                          <a:spcPct val="70000"/>
                        </a:lnSpc>
                      </a:pPr>
                      <a:r>
                        <a:rPr lang="en-US" sz="1600" dirty="0"/>
                        <a:t>Doc</a:t>
                      </a:r>
                    </a:p>
                  </a:txBody>
                  <a:tcPr/>
                </a:tc>
                <a:tc>
                  <a:txBody>
                    <a:bodyPr/>
                    <a:lstStyle/>
                    <a:p>
                      <a:pPr>
                        <a:lnSpc>
                          <a:spcPct val="70000"/>
                        </a:lnSpc>
                      </a:pPr>
                      <a:r>
                        <a:rPr lang="en-US" sz="1600" dirty="0"/>
                        <a:t>Words</a:t>
                      </a:r>
                    </a:p>
                  </a:txBody>
                  <a:tcPr/>
                </a:tc>
                <a:tc>
                  <a:txBody>
                    <a:bodyPr/>
                    <a:lstStyle/>
                    <a:p>
                      <a:pPr>
                        <a:lnSpc>
                          <a:spcPct val="70000"/>
                        </a:lnSpc>
                      </a:pPr>
                      <a:r>
                        <a:rPr lang="en-US" sz="1600" dirty="0"/>
                        <a:t>Class</a:t>
                      </a:r>
                    </a:p>
                  </a:txBody>
                  <a:tcPr/>
                </a:tc>
                <a:extLst>
                  <a:ext uri="{0D108BD9-81ED-4DB2-BD59-A6C34878D82A}">
                    <a16:rowId xmlns:a16="http://schemas.microsoft.com/office/drawing/2014/main" val="10000"/>
                  </a:ext>
                </a:extLst>
              </a:tr>
              <a:tr h="279400">
                <a:tc>
                  <a:txBody>
                    <a:bodyPr/>
                    <a:lstStyle/>
                    <a:p>
                      <a:pPr>
                        <a:lnSpc>
                          <a:spcPct val="70000"/>
                        </a:lnSpc>
                      </a:pPr>
                      <a:r>
                        <a:rPr lang="en-US" sz="1600" dirty="0"/>
                        <a:t>Training</a:t>
                      </a:r>
                    </a:p>
                  </a:txBody>
                  <a:tcPr>
                    <a:solidFill>
                      <a:schemeClr val="accent6">
                        <a:lumMod val="20000"/>
                        <a:lumOff val="80000"/>
                      </a:schemeClr>
                    </a:solidFill>
                  </a:tcPr>
                </a:tc>
                <a:tc>
                  <a:txBody>
                    <a:bodyPr/>
                    <a:lstStyle/>
                    <a:p>
                      <a:pPr>
                        <a:lnSpc>
                          <a:spcPct val="70000"/>
                        </a:lnSpc>
                      </a:pPr>
                      <a:r>
                        <a:rPr lang="en-US" sz="1600" dirty="0"/>
                        <a:t>1</a:t>
                      </a:r>
                    </a:p>
                  </a:txBody>
                  <a:tcPr>
                    <a:solidFill>
                      <a:schemeClr val="accent6">
                        <a:lumMod val="20000"/>
                        <a:lumOff val="80000"/>
                      </a:schemeClr>
                    </a:solidFill>
                  </a:tcPr>
                </a:tc>
                <a:tc>
                  <a:txBody>
                    <a:bodyPr/>
                    <a:lstStyle/>
                    <a:p>
                      <a:pPr>
                        <a:lnSpc>
                          <a:spcPct val="70000"/>
                        </a:lnSpc>
                      </a:pPr>
                      <a:r>
                        <a:rPr lang="en-US" sz="1600" dirty="0"/>
                        <a:t>Chinese</a:t>
                      </a:r>
                      <a:r>
                        <a:rPr lang="en-US" sz="1600" baseline="0" dirty="0"/>
                        <a:t> Beijing Chinese</a:t>
                      </a:r>
                      <a:endParaRPr lang="en-US" sz="1600" dirty="0"/>
                    </a:p>
                  </a:txBody>
                  <a:tcPr>
                    <a:solidFill>
                      <a:schemeClr val="accent6">
                        <a:lumMod val="20000"/>
                        <a:lumOff val="80000"/>
                      </a:schemeClr>
                    </a:solidFill>
                  </a:tcPr>
                </a:tc>
                <a:tc>
                  <a:txBody>
                    <a:bodyPr/>
                    <a:lstStyle/>
                    <a:p>
                      <a:pPr>
                        <a:lnSpc>
                          <a:spcPct val="70000"/>
                        </a:lnSpc>
                      </a:pPr>
                      <a:r>
                        <a:rPr lang="en-US" sz="1600" dirty="0"/>
                        <a:t>c</a:t>
                      </a:r>
                    </a:p>
                  </a:txBody>
                  <a:tcPr>
                    <a:solidFill>
                      <a:schemeClr val="accent6">
                        <a:lumMod val="20000"/>
                        <a:lumOff val="80000"/>
                      </a:schemeClr>
                    </a:solidFill>
                  </a:tcPr>
                </a:tc>
                <a:extLst>
                  <a:ext uri="{0D108BD9-81ED-4DB2-BD59-A6C34878D82A}">
                    <a16:rowId xmlns:a16="http://schemas.microsoft.com/office/drawing/2014/main" val="10001"/>
                  </a:ext>
                </a:extLst>
              </a:tr>
              <a:tr h="279400">
                <a:tc>
                  <a:txBody>
                    <a:bodyPr/>
                    <a:lstStyle/>
                    <a:p>
                      <a:pPr>
                        <a:lnSpc>
                          <a:spcPct val="70000"/>
                        </a:lnSpc>
                      </a:pPr>
                      <a:endParaRPr lang="en-US" sz="1600" dirty="0"/>
                    </a:p>
                  </a:txBody>
                  <a:tcPr>
                    <a:solidFill>
                      <a:schemeClr val="accent6">
                        <a:lumMod val="20000"/>
                        <a:lumOff val="80000"/>
                      </a:schemeClr>
                    </a:solidFill>
                  </a:tcPr>
                </a:tc>
                <a:tc>
                  <a:txBody>
                    <a:bodyPr/>
                    <a:lstStyle/>
                    <a:p>
                      <a:pPr>
                        <a:lnSpc>
                          <a:spcPct val="70000"/>
                        </a:lnSpc>
                      </a:pPr>
                      <a:r>
                        <a:rPr lang="en-US" sz="1600" dirty="0"/>
                        <a:t>2</a:t>
                      </a:r>
                    </a:p>
                  </a:txBody>
                  <a:tcPr>
                    <a:solidFill>
                      <a:schemeClr val="accent6">
                        <a:lumMod val="20000"/>
                        <a:lumOff val="80000"/>
                      </a:schemeClr>
                    </a:solidFill>
                  </a:tcPr>
                </a:tc>
                <a:tc>
                  <a:txBody>
                    <a:bodyPr/>
                    <a:lstStyle/>
                    <a:p>
                      <a:pPr>
                        <a:lnSpc>
                          <a:spcPct val="70000"/>
                        </a:lnSpc>
                      </a:pPr>
                      <a:r>
                        <a:rPr lang="en-US" sz="1600" dirty="0"/>
                        <a:t>Chinese Chinese Shanghai</a:t>
                      </a:r>
                    </a:p>
                  </a:txBody>
                  <a:tcPr>
                    <a:solidFill>
                      <a:schemeClr val="accent6">
                        <a:lumMod val="20000"/>
                        <a:lumOff val="80000"/>
                      </a:schemeClr>
                    </a:solidFill>
                  </a:tcPr>
                </a:tc>
                <a:tc>
                  <a:txBody>
                    <a:bodyPr/>
                    <a:lstStyle/>
                    <a:p>
                      <a:pPr>
                        <a:lnSpc>
                          <a:spcPct val="70000"/>
                        </a:lnSpc>
                      </a:pPr>
                      <a:r>
                        <a:rPr lang="en-US" sz="1600" dirty="0"/>
                        <a:t>c</a:t>
                      </a:r>
                    </a:p>
                  </a:txBody>
                  <a:tcPr>
                    <a:solidFill>
                      <a:schemeClr val="accent6">
                        <a:lumMod val="20000"/>
                        <a:lumOff val="80000"/>
                      </a:schemeClr>
                    </a:solidFill>
                  </a:tcPr>
                </a:tc>
                <a:extLst>
                  <a:ext uri="{0D108BD9-81ED-4DB2-BD59-A6C34878D82A}">
                    <a16:rowId xmlns:a16="http://schemas.microsoft.com/office/drawing/2014/main" val="10002"/>
                  </a:ext>
                </a:extLst>
              </a:tr>
              <a:tr h="279400">
                <a:tc>
                  <a:txBody>
                    <a:bodyPr/>
                    <a:lstStyle/>
                    <a:p>
                      <a:pPr>
                        <a:lnSpc>
                          <a:spcPct val="70000"/>
                        </a:lnSpc>
                      </a:pPr>
                      <a:endParaRPr lang="en-US" sz="1600"/>
                    </a:p>
                  </a:txBody>
                  <a:tcPr>
                    <a:solidFill>
                      <a:schemeClr val="accent6">
                        <a:lumMod val="20000"/>
                        <a:lumOff val="80000"/>
                      </a:schemeClr>
                    </a:solidFill>
                  </a:tcPr>
                </a:tc>
                <a:tc>
                  <a:txBody>
                    <a:bodyPr/>
                    <a:lstStyle/>
                    <a:p>
                      <a:pPr>
                        <a:lnSpc>
                          <a:spcPct val="70000"/>
                        </a:lnSpc>
                      </a:pPr>
                      <a:r>
                        <a:rPr lang="en-US" sz="1600" dirty="0"/>
                        <a:t>3</a:t>
                      </a:r>
                    </a:p>
                  </a:txBody>
                  <a:tcPr>
                    <a:solidFill>
                      <a:schemeClr val="accent6">
                        <a:lumMod val="20000"/>
                        <a:lumOff val="80000"/>
                      </a:schemeClr>
                    </a:solidFill>
                  </a:tcPr>
                </a:tc>
                <a:tc>
                  <a:txBody>
                    <a:bodyPr/>
                    <a:lstStyle/>
                    <a:p>
                      <a:pPr>
                        <a:lnSpc>
                          <a:spcPct val="70000"/>
                        </a:lnSpc>
                      </a:pPr>
                      <a:r>
                        <a:rPr lang="en-US" sz="1600" dirty="0"/>
                        <a:t>Chinese Macao</a:t>
                      </a:r>
                    </a:p>
                  </a:txBody>
                  <a:tcPr>
                    <a:solidFill>
                      <a:schemeClr val="accent6">
                        <a:lumMod val="20000"/>
                        <a:lumOff val="80000"/>
                      </a:schemeClr>
                    </a:solidFill>
                  </a:tcPr>
                </a:tc>
                <a:tc>
                  <a:txBody>
                    <a:bodyPr/>
                    <a:lstStyle/>
                    <a:p>
                      <a:pPr>
                        <a:lnSpc>
                          <a:spcPct val="70000"/>
                        </a:lnSpc>
                      </a:pPr>
                      <a:r>
                        <a:rPr lang="en-US" sz="1600" dirty="0"/>
                        <a:t>c</a:t>
                      </a:r>
                    </a:p>
                  </a:txBody>
                  <a:tcPr>
                    <a:solidFill>
                      <a:schemeClr val="accent6">
                        <a:lumMod val="20000"/>
                        <a:lumOff val="80000"/>
                      </a:schemeClr>
                    </a:solidFill>
                  </a:tcPr>
                </a:tc>
                <a:extLst>
                  <a:ext uri="{0D108BD9-81ED-4DB2-BD59-A6C34878D82A}">
                    <a16:rowId xmlns:a16="http://schemas.microsoft.com/office/drawing/2014/main" val="10003"/>
                  </a:ext>
                </a:extLst>
              </a:tr>
              <a:tr h="279400">
                <a:tc>
                  <a:txBody>
                    <a:bodyPr/>
                    <a:lstStyle/>
                    <a:p>
                      <a:pPr>
                        <a:lnSpc>
                          <a:spcPct val="70000"/>
                        </a:lnSpc>
                      </a:pPr>
                      <a:endParaRPr lang="en-US" sz="1600"/>
                    </a:p>
                  </a:txBody>
                  <a:tcPr>
                    <a:solidFill>
                      <a:schemeClr val="accent6">
                        <a:lumMod val="20000"/>
                        <a:lumOff val="80000"/>
                      </a:schemeClr>
                    </a:solidFill>
                  </a:tcPr>
                </a:tc>
                <a:tc>
                  <a:txBody>
                    <a:bodyPr/>
                    <a:lstStyle/>
                    <a:p>
                      <a:pPr>
                        <a:lnSpc>
                          <a:spcPct val="70000"/>
                        </a:lnSpc>
                      </a:pPr>
                      <a:r>
                        <a:rPr lang="en-US" sz="1600" dirty="0"/>
                        <a:t>4</a:t>
                      </a:r>
                    </a:p>
                  </a:txBody>
                  <a:tcPr>
                    <a:solidFill>
                      <a:schemeClr val="accent6">
                        <a:lumMod val="20000"/>
                        <a:lumOff val="80000"/>
                      </a:schemeClr>
                    </a:solidFill>
                  </a:tcPr>
                </a:tc>
                <a:tc>
                  <a:txBody>
                    <a:bodyPr/>
                    <a:lstStyle/>
                    <a:p>
                      <a:pPr>
                        <a:lnSpc>
                          <a:spcPct val="70000"/>
                        </a:lnSpc>
                      </a:pPr>
                      <a:r>
                        <a:rPr lang="en-US" sz="1600" dirty="0"/>
                        <a:t>Tokyo Japan Chinese</a:t>
                      </a:r>
                    </a:p>
                  </a:txBody>
                  <a:tcPr>
                    <a:solidFill>
                      <a:schemeClr val="accent6">
                        <a:lumMod val="20000"/>
                        <a:lumOff val="80000"/>
                      </a:schemeClr>
                    </a:solidFill>
                  </a:tcPr>
                </a:tc>
                <a:tc>
                  <a:txBody>
                    <a:bodyPr/>
                    <a:lstStyle/>
                    <a:p>
                      <a:pPr>
                        <a:lnSpc>
                          <a:spcPct val="70000"/>
                        </a:lnSpc>
                      </a:pPr>
                      <a:r>
                        <a:rPr lang="en-US" sz="1600" dirty="0"/>
                        <a:t>j</a:t>
                      </a:r>
                    </a:p>
                  </a:txBody>
                  <a:tcPr>
                    <a:solidFill>
                      <a:schemeClr val="accent6">
                        <a:lumMod val="20000"/>
                        <a:lumOff val="80000"/>
                      </a:schemeClr>
                    </a:solidFill>
                  </a:tcPr>
                </a:tc>
                <a:extLst>
                  <a:ext uri="{0D108BD9-81ED-4DB2-BD59-A6C34878D82A}">
                    <a16:rowId xmlns:a16="http://schemas.microsoft.com/office/drawing/2014/main" val="10004"/>
                  </a:ext>
                </a:extLst>
              </a:tr>
              <a:tr h="279400">
                <a:tc>
                  <a:txBody>
                    <a:bodyPr/>
                    <a:lstStyle/>
                    <a:p>
                      <a:pPr>
                        <a:lnSpc>
                          <a:spcPct val="70000"/>
                        </a:lnSpc>
                      </a:pPr>
                      <a:r>
                        <a:rPr lang="en-US" sz="1600" dirty="0"/>
                        <a:t>Test</a:t>
                      </a:r>
                    </a:p>
                  </a:txBody>
                  <a:tcPr/>
                </a:tc>
                <a:tc>
                  <a:txBody>
                    <a:bodyPr/>
                    <a:lstStyle/>
                    <a:p>
                      <a:pPr>
                        <a:lnSpc>
                          <a:spcPct val="70000"/>
                        </a:lnSpc>
                      </a:pPr>
                      <a:r>
                        <a:rPr lang="en-US" sz="1600" dirty="0"/>
                        <a:t>5</a:t>
                      </a:r>
                    </a:p>
                  </a:txBody>
                  <a:tcPr/>
                </a:tc>
                <a:tc>
                  <a:txBody>
                    <a:bodyPr/>
                    <a:lstStyle/>
                    <a:p>
                      <a:pPr>
                        <a:lnSpc>
                          <a:spcPct val="70000"/>
                        </a:lnSpc>
                      </a:pPr>
                      <a:r>
                        <a:rPr lang="en-US" sz="1600" dirty="0"/>
                        <a:t>Chinese Chinese Chinese Tokyo</a:t>
                      </a:r>
                      <a:r>
                        <a:rPr lang="en-US" sz="1600" baseline="0" dirty="0"/>
                        <a:t> Japan</a:t>
                      </a:r>
                      <a:endParaRPr lang="en-US" sz="1600" dirty="0"/>
                    </a:p>
                  </a:txBody>
                  <a:tcPr/>
                </a:tc>
                <a:tc>
                  <a:txBody>
                    <a:bodyPr/>
                    <a:lstStyle/>
                    <a:p>
                      <a:pPr>
                        <a:lnSpc>
                          <a:spcPct val="70000"/>
                        </a:lnSpc>
                      </a:pPr>
                      <a:r>
                        <a:rPr lang="en-US" sz="1600" dirty="0"/>
                        <a:t>?</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10F35DC5-7E65-8247-99AB-4E984F8A921E}" type="slidenum">
              <a:rPr lang="en-US" smtClean="0"/>
              <a:pPr/>
              <a:t>37</a:t>
            </a:fld>
            <a:endParaRPr lang="en-US"/>
          </a:p>
        </p:txBody>
      </p:sp>
      <p:sp>
        <p:nvSpPr>
          <p:cNvPr id="7" name="TextBox 6"/>
          <p:cNvSpPr txBox="1"/>
          <p:nvPr/>
        </p:nvSpPr>
        <p:spPr>
          <a:xfrm>
            <a:off x="838200" y="3028950"/>
            <a:ext cx="2609195" cy="2031325"/>
          </a:xfrm>
          <a:prstGeom prst="rect">
            <a:avLst/>
          </a:prstGeom>
          <a:noFill/>
        </p:spPr>
        <p:txBody>
          <a:bodyPr wrap="none" rtlCol="0">
            <a:spAutoFit/>
          </a:bodyPr>
          <a:lstStyle/>
          <a:p>
            <a:r>
              <a:rPr lang="en-US" sz="1800" b="1" dirty="0">
                <a:latin typeface="+mn-lt"/>
              </a:rPr>
              <a:t>Conditional Probabilities:</a:t>
            </a:r>
          </a:p>
          <a:p>
            <a:r>
              <a:rPr lang="en-US" sz="1800" dirty="0">
                <a:latin typeface="+mn-lt"/>
              </a:rPr>
              <a:t>P(</a:t>
            </a:r>
            <a:r>
              <a:rPr lang="en-US" sz="1800" dirty="0" err="1">
                <a:latin typeface="+mn-lt"/>
              </a:rPr>
              <a:t>Chinese|</a:t>
            </a:r>
            <a:r>
              <a:rPr lang="en-US" sz="1800" i="1" dirty="0" err="1">
                <a:latin typeface="+mn-lt"/>
              </a:rPr>
              <a:t>c</a:t>
            </a:r>
            <a:r>
              <a:rPr lang="en-US" sz="1800" dirty="0">
                <a:latin typeface="+mn-lt"/>
              </a:rPr>
              <a:t>) =</a:t>
            </a:r>
          </a:p>
          <a:p>
            <a:r>
              <a:rPr lang="en-US" sz="1800" dirty="0">
                <a:latin typeface="+mn-lt"/>
              </a:rPr>
              <a:t>P(</a:t>
            </a:r>
            <a:r>
              <a:rPr lang="en-US" sz="1800" dirty="0" err="1">
                <a:latin typeface="+mn-lt"/>
              </a:rPr>
              <a:t>Tokyo|</a:t>
            </a:r>
            <a:r>
              <a:rPr lang="en-US" sz="1800" i="1" dirty="0" err="1">
                <a:latin typeface="+mn-lt"/>
              </a:rPr>
              <a:t>c</a:t>
            </a:r>
            <a:r>
              <a:rPr lang="en-US" sz="1800" dirty="0">
                <a:latin typeface="+mn-lt"/>
              </a:rPr>
              <a:t>)    =</a:t>
            </a:r>
          </a:p>
          <a:p>
            <a:r>
              <a:rPr lang="en-US" sz="1800" dirty="0">
                <a:latin typeface="+mn-lt"/>
              </a:rPr>
              <a:t>P(</a:t>
            </a:r>
            <a:r>
              <a:rPr lang="en-US" sz="1800" dirty="0" err="1">
                <a:latin typeface="+mn-lt"/>
              </a:rPr>
              <a:t>Japan|</a:t>
            </a:r>
            <a:r>
              <a:rPr lang="en-US" sz="1800" i="1" dirty="0" err="1">
                <a:latin typeface="+mn-lt"/>
              </a:rPr>
              <a:t>c</a:t>
            </a:r>
            <a:r>
              <a:rPr lang="en-US" sz="1800" dirty="0">
                <a:latin typeface="+mn-lt"/>
              </a:rPr>
              <a:t>)     =</a:t>
            </a:r>
          </a:p>
          <a:p>
            <a:r>
              <a:rPr lang="en-US" sz="1800" dirty="0">
                <a:latin typeface="+mn-lt"/>
              </a:rPr>
              <a:t>P(</a:t>
            </a:r>
            <a:r>
              <a:rPr lang="en-US" sz="1800" dirty="0" err="1">
                <a:latin typeface="+mn-lt"/>
              </a:rPr>
              <a:t>Chinese|</a:t>
            </a:r>
            <a:r>
              <a:rPr lang="en-US" sz="1800" i="1" dirty="0" err="1">
                <a:latin typeface="+mn-lt"/>
              </a:rPr>
              <a:t>j</a:t>
            </a:r>
            <a:r>
              <a:rPr lang="en-US" sz="1800" dirty="0">
                <a:latin typeface="+mn-lt"/>
              </a:rPr>
              <a:t>) =</a:t>
            </a:r>
          </a:p>
          <a:p>
            <a:r>
              <a:rPr lang="en-US" sz="1800" dirty="0">
                <a:latin typeface="+mn-lt"/>
              </a:rPr>
              <a:t>P(</a:t>
            </a:r>
            <a:r>
              <a:rPr lang="en-US" sz="1800" dirty="0" err="1">
                <a:latin typeface="+mn-lt"/>
              </a:rPr>
              <a:t>Tokyo|</a:t>
            </a:r>
            <a:r>
              <a:rPr lang="en-US" sz="1800" i="1" dirty="0" err="1">
                <a:latin typeface="+mn-lt"/>
              </a:rPr>
              <a:t>j</a:t>
            </a:r>
            <a:r>
              <a:rPr lang="en-US" sz="1800" dirty="0">
                <a:latin typeface="+mn-lt"/>
              </a:rPr>
              <a:t>)     =</a:t>
            </a:r>
          </a:p>
          <a:p>
            <a:r>
              <a:rPr lang="en-US" sz="1800" dirty="0">
                <a:latin typeface="+mn-lt"/>
              </a:rPr>
              <a:t>P(</a:t>
            </a:r>
            <a:r>
              <a:rPr lang="en-US" sz="1800" dirty="0" err="1">
                <a:latin typeface="+mn-lt"/>
              </a:rPr>
              <a:t>Japan|</a:t>
            </a:r>
            <a:r>
              <a:rPr lang="en-US" sz="1800" i="1" dirty="0" err="1">
                <a:latin typeface="+mn-lt"/>
              </a:rPr>
              <a:t>j</a:t>
            </a:r>
            <a:r>
              <a:rPr lang="en-US" sz="1800" dirty="0">
                <a:latin typeface="+mn-lt"/>
              </a:rPr>
              <a:t>)      = </a:t>
            </a:r>
          </a:p>
        </p:txBody>
      </p:sp>
      <p:sp>
        <p:nvSpPr>
          <p:cNvPr id="8" name="TextBox 7"/>
          <p:cNvSpPr txBox="1"/>
          <p:nvPr/>
        </p:nvSpPr>
        <p:spPr>
          <a:xfrm>
            <a:off x="457200" y="1834574"/>
            <a:ext cx="838199" cy="954107"/>
          </a:xfrm>
          <a:prstGeom prst="rect">
            <a:avLst/>
          </a:prstGeom>
          <a:noFill/>
        </p:spPr>
        <p:txBody>
          <a:bodyPr wrap="square" rtlCol="0">
            <a:spAutoFit/>
          </a:bodyPr>
          <a:lstStyle/>
          <a:p>
            <a:r>
              <a:rPr lang="en-US" sz="1800" b="1" dirty="0">
                <a:latin typeface="+mn-lt"/>
              </a:rPr>
              <a:t>Priors:</a:t>
            </a:r>
          </a:p>
          <a:p>
            <a:r>
              <a:rPr lang="en-US" sz="1800" i="1" dirty="0">
                <a:latin typeface="+mn-lt"/>
              </a:rPr>
              <a:t>P</a:t>
            </a:r>
            <a:r>
              <a:rPr lang="en-US" sz="1800" dirty="0">
                <a:latin typeface="+mn-lt"/>
              </a:rPr>
              <a:t>(</a:t>
            </a:r>
            <a:r>
              <a:rPr lang="en-US" sz="1800" i="1" dirty="0">
                <a:latin typeface="+mn-lt"/>
              </a:rPr>
              <a:t>c</a:t>
            </a:r>
            <a:r>
              <a:rPr lang="en-US" sz="1800" dirty="0">
                <a:latin typeface="+mn-lt"/>
              </a:rPr>
              <a:t>)= </a:t>
            </a:r>
          </a:p>
          <a:p>
            <a:endParaRPr lang="en-US" sz="200" i="1" dirty="0">
              <a:latin typeface="+mn-lt"/>
            </a:endParaRPr>
          </a:p>
          <a:p>
            <a:r>
              <a:rPr lang="en-US" sz="1800" i="1" dirty="0">
                <a:latin typeface="+mn-lt"/>
              </a:rPr>
              <a:t>P</a:t>
            </a:r>
            <a:r>
              <a:rPr lang="en-US" sz="1800" dirty="0">
                <a:latin typeface="+mn-lt"/>
              </a:rPr>
              <a:t>(</a:t>
            </a:r>
            <a:r>
              <a:rPr lang="en-US" sz="1800" i="1" dirty="0">
                <a:latin typeface="+mn-lt"/>
              </a:rPr>
              <a:t>j</a:t>
            </a:r>
            <a:r>
              <a:rPr lang="en-US" sz="1800" dirty="0">
                <a:latin typeface="+mn-lt"/>
              </a:rPr>
              <a:t>)= </a:t>
            </a:r>
          </a:p>
        </p:txBody>
      </p:sp>
      <p:sp>
        <p:nvSpPr>
          <p:cNvPr id="12" name="TextBox 11"/>
          <p:cNvSpPr txBox="1"/>
          <p:nvPr/>
        </p:nvSpPr>
        <p:spPr>
          <a:xfrm>
            <a:off x="1143000" y="2087998"/>
            <a:ext cx="331537" cy="584776"/>
          </a:xfrm>
          <a:prstGeom prst="rect">
            <a:avLst/>
          </a:prstGeom>
          <a:noFill/>
        </p:spPr>
        <p:txBody>
          <a:bodyPr wrap="square" rtlCol="0">
            <a:spAutoFit/>
          </a:bodyPr>
          <a:lstStyle/>
          <a:p>
            <a:r>
              <a:rPr lang="en-US" sz="1600" dirty="0">
                <a:latin typeface="+mn-lt"/>
              </a:rPr>
              <a:t>3</a:t>
            </a:r>
          </a:p>
          <a:p>
            <a:endParaRPr lang="en-US" sz="1600" dirty="0">
              <a:latin typeface="+mn-lt"/>
            </a:endParaRPr>
          </a:p>
        </p:txBody>
      </p:sp>
      <p:sp>
        <p:nvSpPr>
          <p:cNvPr id="13" name="TextBox 12"/>
          <p:cNvSpPr txBox="1"/>
          <p:nvPr/>
        </p:nvSpPr>
        <p:spPr>
          <a:xfrm>
            <a:off x="1143000" y="2312590"/>
            <a:ext cx="304800" cy="338554"/>
          </a:xfrm>
          <a:prstGeom prst="rect">
            <a:avLst/>
          </a:prstGeom>
          <a:noFill/>
        </p:spPr>
        <p:txBody>
          <a:bodyPr wrap="square" rtlCol="0">
            <a:spAutoFit/>
          </a:bodyPr>
          <a:lstStyle/>
          <a:p>
            <a:r>
              <a:rPr lang="en-US" sz="1600" dirty="0">
                <a:latin typeface="+mn-lt"/>
              </a:rPr>
              <a:t>4</a:t>
            </a:r>
          </a:p>
        </p:txBody>
      </p:sp>
      <p:cxnSp>
        <p:nvCxnSpPr>
          <p:cNvPr id="15" name="Straight Connector 14"/>
          <p:cNvCxnSpPr/>
          <p:nvPr/>
        </p:nvCxnSpPr>
        <p:spPr bwMode="auto">
          <a:xfrm>
            <a:off x="1196472" y="2388790"/>
            <a:ext cx="177960"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1371600" y="2291774"/>
            <a:ext cx="331537" cy="584776"/>
          </a:xfrm>
          <a:prstGeom prst="rect">
            <a:avLst/>
          </a:prstGeom>
          <a:noFill/>
        </p:spPr>
        <p:txBody>
          <a:bodyPr wrap="square" rtlCol="0">
            <a:spAutoFit/>
          </a:bodyPr>
          <a:lstStyle/>
          <a:p>
            <a:r>
              <a:rPr lang="en-US" sz="1600" dirty="0">
                <a:latin typeface="+mn-lt"/>
              </a:rPr>
              <a:t>1</a:t>
            </a:r>
          </a:p>
          <a:p>
            <a:endParaRPr lang="en-US" sz="1600" dirty="0">
              <a:latin typeface="+mn-lt"/>
            </a:endParaRPr>
          </a:p>
        </p:txBody>
      </p:sp>
      <p:sp>
        <p:nvSpPr>
          <p:cNvPr id="24" name="TextBox 23"/>
          <p:cNvSpPr txBox="1"/>
          <p:nvPr/>
        </p:nvSpPr>
        <p:spPr>
          <a:xfrm>
            <a:off x="1371600" y="2516366"/>
            <a:ext cx="304800" cy="338554"/>
          </a:xfrm>
          <a:prstGeom prst="rect">
            <a:avLst/>
          </a:prstGeom>
          <a:noFill/>
        </p:spPr>
        <p:txBody>
          <a:bodyPr wrap="square" rtlCol="0">
            <a:spAutoFit/>
          </a:bodyPr>
          <a:lstStyle/>
          <a:p>
            <a:r>
              <a:rPr lang="en-US" sz="1600" dirty="0">
                <a:latin typeface="+mn-lt"/>
              </a:rPr>
              <a:t>4</a:t>
            </a:r>
          </a:p>
        </p:txBody>
      </p:sp>
      <p:cxnSp>
        <p:nvCxnSpPr>
          <p:cNvPr id="25" name="Straight Connector 24"/>
          <p:cNvCxnSpPr/>
          <p:nvPr/>
        </p:nvCxnSpPr>
        <p:spPr bwMode="auto">
          <a:xfrm>
            <a:off x="1425072" y="2592566"/>
            <a:ext cx="177960"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aphicFrame>
        <p:nvGraphicFramePr>
          <p:cNvPr id="27" name="Object 2"/>
          <p:cNvGraphicFramePr>
            <a:graphicFrameLocks noChangeAspect="1"/>
          </p:cNvGraphicFramePr>
          <p:nvPr>
            <p:extLst>
              <p:ext uri="{D42A27DB-BD31-4B8C-83A1-F6EECF244321}">
                <p14:modId xmlns:p14="http://schemas.microsoft.com/office/powerpoint/2010/main" val="3982358750"/>
              </p:ext>
            </p:extLst>
          </p:nvPr>
        </p:nvGraphicFramePr>
        <p:xfrm>
          <a:off x="228600" y="1123951"/>
          <a:ext cx="2493718" cy="685800"/>
        </p:xfrm>
        <a:graphic>
          <a:graphicData uri="http://schemas.openxmlformats.org/presentationml/2006/ole">
            <mc:AlternateContent xmlns:mc="http://schemas.openxmlformats.org/markup-compatibility/2006">
              <mc:Choice xmlns:v="urn:schemas-microsoft-com:vml" Requires="v">
                <p:oleObj spid="_x0000_s36266" name="Equation" r:id="rId3" imgW="1524000" imgH="419100" progId="Equation.3">
                  <p:embed/>
                </p:oleObj>
              </mc:Choice>
              <mc:Fallback>
                <p:oleObj name="Equation" r:id="rId3" imgW="1524000" imgH="419100" progId="Equation.3">
                  <p:embed/>
                  <p:pic>
                    <p:nvPicPr>
                      <p:cNvPr id="0" name=""/>
                      <p:cNvPicPr>
                        <a:picLocks noChangeAspect="1" noChangeArrowheads="1"/>
                      </p:cNvPicPr>
                      <p:nvPr/>
                    </p:nvPicPr>
                    <p:blipFill>
                      <a:blip r:embed="rId4"/>
                      <a:srcRect/>
                      <a:stretch>
                        <a:fillRect/>
                      </a:stretch>
                    </p:blipFill>
                    <p:spPr bwMode="auto">
                      <a:xfrm>
                        <a:off x="228600" y="1123951"/>
                        <a:ext cx="2493718" cy="685800"/>
                      </a:xfrm>
                      <a:prstGeom prst="rect">
                        <a:avLst/>
                      </a:prstGeom>
                      <a:noFill/>
                      <a:extLst/>
                    </p:spPr>
                  </p:pic>
                </p:oleObj>
              </mc:Fallback>
            </mc:AlternateContent>
          </a:graphicData>
        </a:graphic>
      </p:graphicFrame>
      <p:graphicFrame>
        <p:nvGraphicFramePr>
          <p:cNvPr id="28" name="Object 2"/>
          <p:cNvGraphicFramePr>
            <a:graphicFrameLocks noChangeAspect="1"/>
          </p:cNvGraphicFramePr>
          <p:nvPr>
            <p:extLst>
              <p:ext uri="{D42A27DB-BD31-4B8C-83A1-F6EECF244321}">
                <p14:modId xmlns:p14="http://schemas.microsoft.com/office/powerpoint/2010/main" val="2025775752"/>
              </p:ext>
            </p:extLst>
          </p:nvPr>
        </p:nvGraphicFramePr>
        <p:xfrm>
          <a:off x="1524000" y="306388"/>
          <a:ext cx="1079500" cy="644525"/>
        </p:xfrm>
        <a:graphic>
          <a:graphicData uri="http://schemas.openxmlformats.org/presentationml/2006/ole">
            <mc:AlternateContent xmlns:mc="http://schemas.openxmlformats.org/markup-compatibility/2006">
              <mc:Choice xmlns:v="urn:schemas-microsoft-com:vml" Requires="v">
                <p:oleObj spid="_x0000_s36267" name="Equation" r:id="rId5" imgW="660400" imgH="393700" progId="Equation.3">
                  <p:embed/>
                </p:oleObj>
              </mc:Choice>
              <mc:Fallback>
                <p:oleObj name="Equation" r:id="rId5" imgW="660400" imgH="393700" progId="Equation.3">
                  <p:embed/>
                  <p:pic>
                    <p:nvPicPr>
                      <p:cNvPr id="0" name=""/>
                      <p:cNvPicPr>
                        <a:picLocks noChangeAspect="1" noChangeArrowheads="1"/>
                      </p:cNvPicPr>
                      <p:nvPr/>
                    </p:nvPicPr>
                    <p:blipFill>
                      <a:blip r:embed="rId6"/>
                      <a:srcRect/>
                      <a:stretch>
                        <a:fillRect/>
                      </a:stretch>
                    </p:blipFill>
                    <p:spPr bwMode="auto">
                      <a:xfrm>
                        <a:off x="1524000" y="306388"/>
                        <a:ext cx="1079500" cy="644525"/>
                      </a:xfrm>
                      <a:prstGeom prst="rect">
                        <a:avLst/>
                      </a:prstGeom>
                      <a:noFill/>
                      <a:extLst/>
                    </p:spPr>
                  </p:pic>
                </p:oleObj>
              </mc:Fallback>
            </mc:AlternateContent>
          </a:graphicData>
        </a:graphic>
      </p:graphicFrame>
      <p:sp>
        <p:nvSpPr>
          <p:cNvPr id="29" name="TextBox 28"/>
          <p:cNvSpPr txBox="1"/>
          <p:nvPr/>
        </p:nvSpPr>
        <p:spPr>
          <a:xfrm>
            <a:off x="2438400" y="3293646"/>
            <a:ext cx="2558024" cy="369332"/>
          </a:xfrm>
          <a:prstGeom prst="rect">
            <a:avLst/>
          </a:prstGeom>
          <a:noFill/>
        </p:spPr>
        <p:txBody>
          <a:bodyPr wrap="none" rtlCol="0">
            <a:spAutoFit/>
          </a:bodyPr>
          <a:lstStyle/>
          <a:p>
            <a:r>
              <a:rPr lang="en-US" sz="1800" dirty="0">
                <a:latin typeface="+mn-lt"/>
              </a:rPr>
              <a:t>(5+1) / (8+6) = 6/14 = 3/7</a:t>
            </a:r>
          </a:p>
        </p:txBody>
      </p:sp>
      <p:sp>
        <p:nvSpPr>
          <p:cNvPr id="30" name="TextBox 29"/>
          <p:cNvSpPr txBox="1"/>
          <p:nvPr/>
        </p:nvSpPr>
        <p:spPr>
          <a:xfrm>
            <a:off x="2438400" y="3562350"/>
            <a:ext cx="2018501" cy="369332"/>
          </a:xfrm>
          <a:prstGeom prst="rect">
            <a:avLst/>
          </a:prstGeom>
          <a:noFill/>
        </p:spPr>
        <p:txBody>
          <a:bodyPr wrap="none" rtlCol="0">
            <a:spAutoFit/>
          </a:bodyPr>
          <a:lstStyle/>
          <a:p>
            <a:r>
              <a:rPr lang="en-US" sz="1800" dirty="0">
                <a:latin typeface="+mn-lt"/>
              </a:rPr>
              <a:t>(0+1) / (8+6) = 1/14</a:t>
            </a:r>
          </a:p>
        </p:txBody>
      </p:sp>
      <p:sp>
        <p:nvSpPr>
          <p:cNvPr id="32" name="TextBox 31"/>
          <p:cNvSpPr txBox="1"/>
          <p:nvPr/>
        </p:nvSpPr>
        <p:spPr>
          <a:xfrm>
            <a:off x="2438400" y="4145214"/>
            <a:ext cx="1898552" cy="369332"/>
          </a:xfrm>
          <a:prstGeom prst="rect">
            <a:avLst/>
          </a:prstGeom>
          <a:noFill/>
        </p:spPr>
        <p:txBody>
          <a:bodyPr wrap="none" rtlCol="0">
            <a:spAutoFit/>
          </a:bodyPr>
          <a:lstStyle/>
          <a:p>
            <a:r>
              <a:rPr lang="en-US" altLang="zh-TW" sz="1800" dirty="0">
                <a:latin typeface="Calibri" charset="0"/>
              </a:rPr>
              <a:t>(1+1) / (3+6) = 2/9 </a:t>
            </a:r>
            <a:endParaRPr lang="en-US" sz="1800" dirty="0">
              <a:latin typeface="+mn-lt"/>
            </a:endParaRPr>
          </a:p>
        </p:txBody>
      </p:sp>
      <p:sp>
        <p:nvSpPr>
          <p:cNvPr id="33" name="TextBox 32"/>
          <p:cNvSpPr txBox="1"/>
          <p:nvPr/>
        </p:nvSpPr>
        <p:spPr>
          <a:xfrm>
            <a:off x="2438400" y="3852082"/>
            <a:ext cx="2018501" cy="369332"/>
          </a:xfrm>
          <a:prstGeom prst="rect">
            <a:avLst/>
          </a:prstGeom>
          <a:noFill/>
        </p:spPr>
        <p:txBody>
          <a:bodyPr wrap="none" rtlCol="0">
            <a:spAutoFit/>
          </a:bodyPr>
          <a:lstStyle/>
          <a:p>
            <a:r>
              <a:rPr lang="en-US" sz="1800" dirty="0">
                <a:latin typeface="+mn-lt"/>
              </a:rPr>
              <a:t>(0+1) / (8+6) = 1/14</a:t>
            </a:r>
          </a:p>
        </p:txBody>
      </p:sp>
      <p:sp>
        <p:nvSpPr>
          <p:cNvPr id="34" name="TextBox 33"/>
          <p:cNvSpPr txBox="1"/>
          <p:nvPr/>
        </p:nvSpPr>
        <p:spPr>
          <a:xfrm>
            <a:off x="2438400" y="4412218"/>
            <a:ext cx="1898552" cy="369332"/>
          </a:xfrm>
          <a:prstGeom prst="rect">
            <a:avLst/>
          </a:prstGeom>
          <a:noFill/>
        </p:spPr>
        <p:txBody>
          <a:bodyPr wrap="none" rtlCol="0">
            <a:spAutoFit/>
          </a:bodyPr>
          <a:lstStyle/>
          <a:p>
            <a:r>
              <a:rPr lang="en-US" altLang="zh-TW" sz="1800" dirty="0">
                <a:latin typeface="Calibri" charset="0"/>
              </a:rPr>
              <a:t>(1+1) / (3+6) = 2/9 </a:t>
            </a:r>
            <a:endParaRPr lang="en-US" sz="1800" dirty="0">
              <a:latin typeface="+mn-lt"/>
            </a:endParaRPr>
          </a:p>
        </p:txBody>
      </p:sp>
      <p:sp>
        <p:nvSpPr>
          <p:cNvPr id="35" name="TextBox 34"/>
          <p:cNvSpPr txBox="1"/>
          <p:nvPr/>
        </p:nvSpPr>
        <p:spPr>
          <a:xfrm>
            <a:off x="2444848" y="4669254"/>
            <a:ext cx="1898552" cy="369332"/>
          </a:xfrm>
          <a:prstGeom prst="rect">
            <a:avLst/>
          </a:prstGeom>
          <a:noFill/>
        </p:spPr>
        <p:txBody>
          <a:bodyPr wrap="none" rtlCol="0">
            <a:spAutoFit/>
          </a:bodyPr>
          <a:lstStyle/>
          <a:p>
            <a:r>
              <a:rPr lang="en-US" altLang="zh-TW" sz="1800" dirty="0">
                <a:latin typeface="Calibri" charset="0"/>
              </a:rPr>
              <a:t>(1+1) / (3+6) = 2/9 </a:t>
            </a:r>
            <a:endParaRPr lang="en-US" sz="1800" dirty="0">
              <a:latin typeface="+mn-lt"/>
            </a:endParaRPr>
          </a:p>
        </p:txBody>
      </p:sp>
      <p:sp>
        <p:nvSpPr>
          <p:cNvPr id="36" name="TextBox 35"/>
          <p:cNvSpPr txBox="1"/>
          <p:nvPr/>
        </p:nvSpPr>
        <p:spPr>
          <a:xfrm>
            <a:off x="5862947" y="2585118"/>
            <a:ext cx="2366653" cy="584776"/>
          </a:xfrm>
          <a:prstGeom prst="rect">
            <a:avLst/>
          </a:prstGeom>
          <a:noFill/>
        </p:spPr>
        <p:txBody>
          <a:bodyPr wrap="none" rtlCol="0">
            <a:spAutoFit/>
          </a:bodyPr>
          <a:lstStyle/>
          <a:p>
            <a:pPr lvl="1"/>
            <a:r>
              <a:rPr lang="en-US" altLang="zh-TW" sz="1600" dirty="0">
                <a:latin typeface="Calibri" charset="0"/>
              </a:rPr>
              <a:t> 3/4 * (3/7)</a:t>
            </a:r>
            <a:r>
              <a:rPr lang="en-US" altLang="zh-TW" sz="1600" baseline="30000" dirty="0">
                <a:latin typeface="Calibri" charset="0"/>
              </a:rPr>
              <a:t>3</a:t>
            </a:r>
            <a:r>
              <a:rPr lang="en-US" altLang="zh-TW" sz="1600" dirty="0">
                <a:latin typeface="Calibri" charset="0"/>
              </a:rPr>
              <a:t> * 1/14 * 1/14 </a:t>
            </a:r>
          </a:p>
          <a:p>
            <a:pPr lvl="1">
              <a:buFont typeface="Wingdings" charset="2"/>
              <a:buNone/>
            </a:pPr>
            <a:r>
              <a:rPr lang="en-US" altLang="zh-TW" sz="1600" dirty="0">
                <a:latin typeface="Calibri" charset="0"/>
                <a:ea typeface="Arial" charset="0"/>
                <a:cs typeface="Arial" charset="0"/>
              </a:rPr>
              <a:t>	≈ 0.0003</a:t>
            </a:r>
          </a:p>
        </p:txBody>
      </p:sp>
      <p:graphicFrame>
        <p:nvGraphicFramePr>
          <p:cNvPr id="38" name="Object 2"/>
          <p:cNvGraphicFramePr>
            <a:graphicFrameLocks noChangeAspect="1"/>
          </p:cNvGraphicFramePr>
          <p:nvPr>
            <p:extLst>
              <p:ext uri="{D42A27DB-BD31-4B8C-83A1-F6EECF244321}">
                <p14:modId xmlns:p14="http://schemas.microsoft.com/office/powerpoint/2010/main" val="1024907398"/>
              </p:ext>
            </p:extLst>
          </p:nvPr>
        </p:nvGraphicFramePr>
        <p:xfrm>
          <a:off x="6158832" y="2701422"/>
          <a:ext cx="223838" cy="140494"/>
        </p:xfrm>
        <a:graphic>
          <a:graphicData uri="http://schemas.openxmlformats.org/presentationml/2006/ole">
            <mc:AlternateContent xmlns:mc="http://schemas.openxmlformats.org/markup-compatibility/2006">
              <mc:Choice xmlns:v="urn:schemas-microsoft-com:vml" Requires="v">
                <p:oleObj spid="_x0000_s36268" name="Equation" r:id="rId7" imgW="152280" imgH="126720" progId="Equation.3">
                  <p:embed/>
                </p:oleObj>
              </mc:Choice>
              <mc:Fallback>
                <p:oleObj name="Equation" r:id="rId7" imgW="152280" imgH="126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8832" y="2701422"/>
                        <a:ext cx="223838" cy="140494"/>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39" name="Object 2"/>
          <p:cNvGraphicFramePr>
            <a:graphicFrameLocks noChangeAspect="1"/>
          </p:cNvGraphicFramePr>
          <p:nvPr>
            <p:extLst>
              <p:ext uri="{D42A27DB-BD31-4B8C-83A1-F6EECF244321}">
                <p14:modId xmlns:p14="http://schemas.microsoft.com/office/powerpoint/2010/main" val="3081629764"/>
              </p:ext>
            </p:extLst>
          </p:nvPr>
        </p:nvGraphicFramePr>
        <p:xfrm>
          <a:off x="6096000" y="3768222"/>
          <a:ext cx="223838" cy="140494"/>
        </p:xfrm>
        <a:graphic>
          <a:graphicData uri="http://schemas.openxmlformats.org/presentationml/2006/ole">
            <mc:AlternateContent xmlns:mc="http://schemas.openxmlformats.org/markup-compatibility/2006">
              <mc:Choice xmlns:v="urn:schemas-microsoft-com:vml" Requires="v">
                <p:oleObj spid="_x0000_s36269" name="Equation" r:id="rId9" imgW="152280" imgH="126720" progId="Equation.3">
                  <p:embed/>
                </p:oleObj>
              </mc:Choice>
              <mc:Fallback>
                <p:oleObj name="Equation" r:id="rId9" imgW="152280" imgH="126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768222"/>
                        <a:ext cx="223838" cy="140494"/>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837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0" grpId="1"/>
      <p:bldP spid="7" grpId="0"/>
      <p:bldP spid="8" grpId="0" build="allAtOnce"/>
      <p:bldP spid="13" grpId="0"/>
      <p:bldP spid="24" grpId="0"/>
      <p:bldP spid="29" grpId="0"/>
      <p:bldP spid="30" grpId="0"/>
      <p:bldP spid="32" grpId="0"/>
      <p:bldP spid="33" grpId="0"/>
      <p:bldP spid="34" grpId="0"/>
      <p:bldP spid="35" grpId="0"/>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dirty="0"/>
              <a:t>Na</a:t>
            </a:r>
            <a:r>
              <a:rPr lang="fr-FR" dirty="0" err="1"/>
              <a:t>ï</a:t>
            </a:r>
            <a:r>
              <a:rPr lang="en-GB" dirty="0" err="1"/>
              <a:t>ve</a:t>
            </a:r>
            <a:r>
              <a:rPr lang="en-GB" dirty="0"/>
              <a:t> Bayes in Spam Filtering</a:t>
            </a:r>
            <a:endParaRPr lang="en-US" dirty="0"/>
          </a:p>
        </p:txBody>
      </p:sp>
      <p:sp>
        <p:nvSpPr>
          <p:cNvPr id="74755" name="Rectangle 3"/>
          <p:cNvSpPr>
            <a:spLocks noGrp="1" noChangeArrowheads="1"/>
          </p:cNvSpPr>
          <p:nvPr>
            <p:ph sz="quarter" idx="1"/>
          </p:nvPr>
        </p:nvSpPr>
        <p:spPr/>
        <p:txBody>
          <a:bodyPr/>
          <a:lstStyle/>
          <a:p>
            <a:r>
              <a:rPr lang="en-US" dirty="0" err="1">
                <a:latin typeface="Calibri" charset="0"/>
              </a:rPr>
              <a:t>SpamAssassin</a:t>
            </a:r>
            <a:r>
              <a:rPr lang="en-US" dirty="0">
                <a:latin typeface="Calibri" charset="0"/>
              </a:rPr>
              <a:t> Features:</a:t>
            </a:r>
          </a:p>
          <a:p>
            <a:pPr lvl="1"/>
            <a:r>
              <a:rPr lang="en-US" sz="1600" dirty="0"/>
              <a:t>Mentions Generic Viagra</a:t>
            </a:r>
          </a:p>
          <a:p>
            <a:pPr lvl="1"/>
            <a:r>
              <a:rPr lang="en-US" sz="1600" dirty="0"/>
              <a:t>Online Pharmacy</a:t>
            </a:r>
          </a:p>
          <a:p>
            <a:pPr lvl="1"/>
            <a:r>
              <a:rPr lang="en-US" sz="1600" dirty="0"/>
              <a:t>Mentions millions of (dollar) ((dollar) NN,NNN,NNN.NN)</a:t>
            </a:r>
          </a:p>
          <a:p>
            <a:pPr lvl="1"/>
            <a:r>
              <a:rPr lang="en-US" sz="1600" dirty="0"/>
              <a:t>Phrase: impress ... girl</a:t>
            </a:r>
          </a:p>
          <a:p>
            <a:pPr lvl="1"/>
            <a:r>
              <a:rPr lang="en-US" sz="1600" dirty="0"/>
              <a:t>From: starts with many numbers</a:t>
            </a:r>
          </a:p>
          <a:p>
            <a:pPr lvl="1"/>
            <a:r>
              <a:rPr lang="en-US" sz="1600" dirty="0"/>
              <a:t>Subject is all capitals</a:t>
            </a:r>
          </a:p>
          <a:p>
            <a:pPr lvl="1"/>
            <a:r>
              <a:rPr lang="en-US" sz="1600" dirty="0"/>
              <a:t>HTML has a low ratio of text to image area</a:t>
            </a:r>
          </a:p>
          <a:p>
            <a:pPr lvl="1"/>
            <a:r>
              <a:rPr lang="en-US" sz="1600" dirty="0"/>
              <a:t>One hundred percent guaranteed</a:t>
            </a:r>
          </a:p>
          <a:p>
            <a:pPr lvl="1"/>
            <a:r>
              <a:rPr lang="en-US" sz="1600" dirty="0"/>
              <a:t>Claims you can be removed from the list</a:t>
            </a:r>
          </a:p>
          <a:p>
            <a:pPr lvl="1"/>
            <a:r>
              <a:rPr lang="en-US" sz="1600" dirty="0"/>
              <a:t>'Prestigious Non-Accredited Universities'		</a:t>
            </a:r>
          </a:p>
        </p:txBody>
      </p:sp>
    </p:spTree>
    <p:extLst>
      <p:ext uri="{BB962C8B-B14F-4D97-AF65-F5344CB8AC3E}">
        <p14:creationId xmlns:p14="http://schemas.microsoft.com/office/powerpoint/2010/main" val="49457148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371600" y="209550"/>
            <a:ext cx="7467600" cy="742950"/>
          </a:xfrm>
        </p:spPr>
        <p:txBody>
          <a:bodyPr/>
          <a:lstStyle/>
          <a:p>
            <a:r>
              <a:rPr lang="en-US" dirty="0"/>
              <a:t>Summary: Naive Bayes is Not So Naive</a:t>
            </a:r>
          </a:p>
        </p:txBody>
      </p:sp>
      <p:sp>
        <p:nvSpPr>
          <p:cNvPr id="73731" name="Rectangle 3"/>
          <p:cNvSpPr>
            <a:spLocks noGrp="1" noChangeArrowheads="1"/>
          </p:cNvSpPr>
          <p:nvPr>
            <p:ph sz="quarter" idx="1"/>
          </p:nvPr>
        </p:nvSpPr>
        <p:spPr>
          <a:xfrm>
            <a:off x="152400" y="1143000"/>
            <a:ext cx="8763000" cy="3771900"/>
          </a:xfrm>
        </p:spPr>
        <p:txBody>
          <a:bodyPr/>
          <a:lstStyle/>
          <a:p>
            <a:pPr marL="228600" indent="-228600"/>
            <a:r>
              <a:rPr lang="en-US" dirty="0">
                <a:latin typeface="Calibri" charset="0"/>
              </a:rPr>
              <a:t>Very fast, low storage requirements</a:t>
            </a:r>
          </a:p>
          <a:p>
            <a:pPr marL="228600" indent="-228600"/>
            <a:r>
              <a:rPr lang="en-US" dirty="0">
                <a:latin typeface="Calibri" charset="0"/>
              </a:rPr>
              <a:t>Robust to irrelevant features</a:t>
            </a:r>
            <a:endParaRPr lang="en-US" sz="1800" dirty="0">
              <a:latin typeface="Calibri" charset="0"/>
            </a:endParaRPr>
          </a:p>
          <a:p>
            <a:pPr marL="228600" indent="-228600"/>
            <a:r>
              <a:rPr lang="en-US" dirty="0">
                <a:latin typeface="Calibri" charset="0"/>
              </a:rPr>
              <a:t>Very good in domains with many equally important features</a:t>
            </a:r>
            <a:endParaRPr lang="en-US" sz="1800" dirty="0">
              <a:latin typeface="Calibri" charset="0"/>
            </a:endParaRPr>
          </a:p>
          <a:p>
            <a:pPr marL="228600" indent="-228600"/>
            <a:r>
              <a:rPr lang="en-US" dirty="0">
                <a:latin typeface="Calibri" charset="0"/>
              </a:rPr>
              <a:t>Optimal if the independence assumptions hold</a:t>
            </a:r>
          </a:p>
          <a:p>
            <a:pPr marL="228600" indent="-228600"/>
            <a:r>
              <a:rPr lang="en-US" dirty="0">
                <a:latin typeface="Calibri" charset="0"/>
              </a:rPr>
              <a:t>A good dependable baseline for text classification</a:t>
            </a:r>
          </a:p>
          <a:p>
            <a:pPr marL="571500" lvl="1"/>
            <a:r>
              <a:rPr lang="en-US" sz="2400" b="1" dirty="0">
                <a:solidFill>
                  <a:srgbClr val="FF0000"/>
                </a:solidFill>
                <a:latin typeface="Calibri" charset="0"/>
              </a:rPr>
              <a:t>But often other classifiers give better accuracy</a:t>
            </a:r>
          </a:p>
          <a:p>
            <a:pPr marL="228600" indent="-228600"/>
            <a:endParaRPr lang="en-US" dirty="0">
              <a:latin typeface="Calibri" charset="0"/>
            </a:endParaRPr>
          </a:p>
        </p:txBody>
      </p:sp>
    </p:spTree>
    <p:extLst>
      <p:ext uri="{BB962C8B-B14F-4D97-AF65-F5344CB8AC3E}">
        <p14:creationId xmlns:p14="http://schemas.microsoft.com/office/powerpoint/2010/main" val="80412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a:xfrm>
            <a:off x="1219200" y="-17150"/>
            <a:ext cx="7772400" cy="857250"/>
          </a:xfrm>
        </p:spPr>
        <p:txBody>
          <a:bodyPr/>
          <a:lstStyle/>
          <a:p>
            <a:r>
              <a:rPr lang="en-US" dirty="0"/>
              <a:t>Who wrote which Federalist papers?</a:t>
            </a:r>
          </a:p>
        </p:txBody>
      </p:sp>
      <p:sp>
        <p:nvSpPr>
          <p:cNvPr id="1359875" name="Rectangle 3"/>
          <p:cNvSpPr>
            <a:spLocks noGrp="1" noChangeArrowheads="1"/>
          </p:cNvSpPr>
          <p:nvPr>
            <p:ph sz="quarter" idx="1"/>
          </p:nvPr>
        </p:nvSpPr>
        <p:spPr>
          <a:xfrm>
            <a:off x="457200" y="1352550"/>
            <a:ext cx="7162800" cy="3086100"/>
          </a:xfrm>
        </p:spPr>
        <p:txBody>
          <a:bodyPr>
            <a:normAutofit/>
          </a:bodyPr>
          <a:lstStyle/>
          <a:p>
            <a:pPr>
              <a:lnSpc>
                <a:spcPct val="110000"/>
              </a:lnSpc>
              <a:spcAft>
                <a:spcPts val="0"/>
              </a:spcAft>
            </a:pPr>
            <a:r>
              <a:rPr lang="en-US" dirty="0"/>
              <a:t>1787-8: anonymous essays try to convince New York to ratify U.S Constitution.  </a:t>
            </a:r>
          </a:p>
          <a:p>
            <a:pPr>
              <a:lnSpc>
                <a:spcPct val="110000"/>
              </a:lnSpc>
              <a:spcAft>
                <a:spcPts val="0"/>
              </a:spcAft>
            </a:pPr>
            <a:r>
              <a:rPr lang="en-US" dirty="0"/>
              <a:t>Authorship of 12 of the letters in dispute</a:t>
            </a:r>
          </a:p>
          <a:p>
            <a:pPr>
              <a:lnSpc>
                <a:spcPct val="110000"/>
              </a:lnSpc>
              <a:spcAft>
                <a:spcPts val="0"/>
              </a:spcAft>
            </a:pPr>
            <a:r>
              <a:rPr lang="en-US" dirty="0"/>
              <a:t>1963: solved by </a:t>
            </a:r>
            <a:r>
              <a:rPr lang="en-US" dirty="0" err="1"/>
              <a:t>Mosteller</a:t>
            </a:r>
            <a:r>
              <a:rPr lang="en-US" dirty="0"/>
              <a:t> and Wallace using Bayesian methods</a:t>
            </a:r>
          </a:p>
          <a:p>
            <a:pPr>
              <a:lnSpc>
                <a:spcPct val="110000"/>
              </a:lnSpc>
              <a:spcAft>
                <a:spcPts val="0"/>
              </a:spcAft>
            </a:pPr>
            <a:endParaRPr lang="en-US" dirty="0"/>
          </a:p>
        </p:txBody>
      </p:sp>
      <p:pic>
        <p:nvPicPr>
          <p:cNvPr id="12" name="Picture 11" descr="370px-Federalist.jpg"/>
          <p:cNvPicPr>
            <a:picLocks noChangeAspect="1"/>
          </p:cNvPicPr>
          <p:nvPr/>
        </p:nvPicPr>
        <p:blipFill>
          <a:blip r:embed="rId2"/>
          <a:stretch>
            <a:fillRect/>
          </a:stretch>
        </p:blipFill>
        <p:spPr>
          <a:xfrm>
            <a:off x="7797800" y="133350"/>
            <a:ext cx="1270000" cy="2059459"/>
          </a:xfrm>
          <a:prstGeom prst="rect">
            <a:avLst/>
          </a:prstGeom>
        </p:spPr>
      </p:pic>
      <p:pic>
        <p:nvPicPr>
          <p:cNvPr id="2" name="Picture 1" descr="220px-James_Madi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93" y="3714750"/>
            <a:ext cx="907007" cy="1104900"/>
          </a:xfrm>
          <a:prstGeom prst="rect">
            <a:avLst/>
          </a:prstGeom>
        </p:spPr>
      </p:pic>
      <p:pic>
        <p:nvPicPr>
          <p:cNvPr id="3" name="Picture 2" descr="220px-Alexander_Hamilton_portrait_by_John_Trumbull_180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718" y="3657600"/>
            <a:ext cx="947391" cy="1123950"/>
          </a:xfrm>
          <a:prstGeom prst="rect">
            <a:avLst/>
          </a:prstGeom>
        </p:spPr>
      </p:pic>
      <p:sp>
        <p:nvSpPr>
          <p:cNvPr id="4" name="TextBox 3"/>
          <p:cNvSpPr txBox="1"/>
          <p:nvPr/>
        </p:nvSpPr>
        <p:spPr>
          <a:xfrm>
            <a:off x="228600" y="4774168"/>
            <a:ext cx="1626016" cy="369332"/>
          </a:xfrm>
          <a:prstGeom prst="rect">
            <a:avLst/>
          </a:prstGeom>
          <a:noFill/>
        </p:spPr>
        <p:txBody>
          <a:bodyPr wrap="none" rtlCol="0">
            <a:spAutoFit/>
          </a:bodyPr>
          <a:lstStyle/>
          <a:p>
            <a:r>
              <a:rPr lang="en-US" sz="1800" dirty="0">
                <a:latin typeface="+mn-lt"/>
              </a:rPr>
              <a:t>James Madison</a:t>
            </a:r>
          </a:p>
        </p:txBody>
      </p:sp>
      <p:sp>
        <p:nvSpPr>
          <p:cNvPr id="15" name="TextBox 14"/>
          <p:cNvSpPr txBox="1"/>
          <p:nvPr/>
        </p:nvSpPr>
        <p:spPr>
          <a:xfrm>
            <a:off x="4724400" y="4793218"/>
            <a:ext cx="2051726" cy="369332"/>
          </a:xfrm>
          <a:prstGeom prst="rect">
            <a:avLst/>
          </a:prstGeom>
          <a:noFill/>
        </p:spPr>
        <p:txBody>
          <a:bodyPr wrap="none" rtlCol="0">
            <a:spAutoFit/>
          </a:bodyPr>
          <a:lstStyle/>
          <a:p>
            <a:r>
              <a:rPr lang="en-US" sz="1800" dirty="0">
                <a:latin typeface="+mn-lt"/>
              </a:rPr>
              <a:t>Alexander Hamilton</a:t>
            </a:r>
          </a:p>
        </p:txBody>
      </p:sp>
    </p:spTree>
    <p:extLst>
      <p:ext uri="{BB962C8B-B14F-4D97-AF65-F5344CB8AC3E}">
        <p14:creationId xmlns:p14="http://schemas.microsoft.com/office/powerpoint/2010/main" val="2403579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95936" y="438150"/>
            <a:ext cx="4680520" cy="1371600"/>
          </a:xfrm>
        </p:spPr>
        <p:txBody>
          <a:bodyPr/>
          <a:lstStyle/>
          <a:p>
            <a:r>
              <a:rPr lang="en-US" sz="4000" dirty="0">
                <a:latin typeface="Calibri (Headings)"/>
                <a:cs typeface="Calibri (Headings)"/>
              </a:rPr>
              <a:t>Na</a:t>
            </a:r>
            <a:r>
              <a:rPr lang="fr-FR" sz="4000" dirty="0" err="1">
                <a:latin typeface="Calibri (Headings)"/>
                <a:cs typeface="Calibri (Headings)"/>
              </a:rPr>
              <a:t>i</a:t>
            </a:r>
            <a:r>
              <a:rPr lang="en-US" sz="4000" dirty="0" err="1">
                <a:latin typeface="Calibri (Headings)"/>
                <a:cs typeface="Calibri (Headings)"/>
              </a:rPr>
              <a:t>ve</a:t>
            </a:r>
            <a:r>
              <a:rPr lang="en-US" sz="4000" dirty="0">
                <a:latin typeface="Calibri (Headings)"/>
                <a:cs typeface="Calibri (Headings)"/>
              </a:rPr>
              <a:t> Bayes</a:t>
            </a:r>
            <a:endParaRPr lang="en-US" sz="4000" dirty="0"/>
          </a:p>
        </p:txBody>
      </p:sp>
      <p:sp>
        <p:nvSpPr>
          <p:cNvPr id="6" name="Subtitle 5"/>
          <p:cNvSpPr>
            <a:spLocks noGrp="1"/>
          </p:cNvSpPr>
          <p:nvPr>
            <p:ph type="subTitle" idx="1"/>
          </p:nvPr>
        </p:nvSpPr>
        <p:spPr/>
        <p:txBody>
          <a:bodyPr/>
          <a:lstStyle/>
          <a:p>
            <a:r>
              <a:rPr lang="en-US" sz="3200" dirty="0">
                <a:solidFill>
                  <a:srgbClr val="A4001D"/>
                </a:solidFill>
                <a:ea typeface="ＭＳ Ｐゴシック" charset="0"/>
                <a:cs typeface="Calibri"/>
              </a:rPr>
              <a:t>Evaluation: Precision, Recall, F-measure</a:t>
            </a:r>
          </a:p>
        </p:txBody>
      </p:sp>
    </p:spTree>
    <p:extLst>
      <p:ext uri="{BB962C8B-B14F-4D97-AF65-F5344CB8AC3E}">
        <p14:creationId xmlns:p14="http://schemas.microsoft.com/office/powerpoint/2010/main" val="3366809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The 2-by-2 contingency table</a:t>
            </a:r>
          </a:p>
        </p:txBody>
      </p:sp>
      <p:graphicFrame>
        <p:nvGraphicFramePr>
          <p:cNvPr id="188420" name="Group 4"/>
          <p:cNvGraphicFramePr>
            <a:graphicFrameLocks noGrp="1"/>
          </p:cNvGraphicFramePr>
          <p:nvPr>
            <p:extLst>
              <p:ext uri="{D42A27DB-BD31-4B8C-83A1-F6EECF244321}">
                <p14:modId xmlns:p14="http://schemas.microsoft.com/office/powerpoint/2010/main" val="1175069005"/>
              </p:ext>
            </p:extLst>
          </p:nvPr>
        </p:nvGraphicFramePr>
        <p:xfrm>
          <a:off x="1447800" y="1504950"/>
          <a:ext cx="6172200" cy="130302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n-lt"/>
                        <a:ea typeface="ＭＳ Ｐゴシック" charset="0"/>
                        <a:cs typeface="ＭＳ Ｐゴシック" charset="0"/>
                      </a:endParaRP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ea typeface="ＭＳ Ｐゴシック" charset="0"/>
                          <a:cs typeface="ＭＳ Ｐゴシック" charset="0"/>
                        </a:rPr>
                        <a:t>correct</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not correct</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ea typeface="ＭＳ Ｐゴシック" charset="0"/>
                          <a:cs typeface="ＭＳ Ｐゴシック" charset="0"/>
                        </a:rPr>
                        <a:t>selected</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tp</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fp</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not selected</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ea typeface="ＭＳ Ｐゴシック" charset="0"/>
                          <a:cs typeface="ＭＳ Ｐゴシック" charset="0"/>
                        </a:rPr>
                        <a:t>fn</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mn-lt"/>
                          <a:ea typeface="ＭＳ Ｐゴシック" charset="0"/>
                          <a:cs typeface="ＭＳ Ｐゴシック" charset="0"/>
                        </a:rPr>
                        <a:t>tn</a:t>
                      </a:r>
                      <a:endParaRPr kumimoji="0" lang="en-US" sz="2400" b="0" i="0" u="none" strike="noStrike" cap="none" normalizeH="0" baseline="0" dirty="0">
                        <a:ln>
                          <a:noFill/>
                        </a:ln>
                        <a:solidFill>
                          <a:schemeClr val="tx1"/>
                        </a:solidFill>
                        <a:effectLst/>
                        <a:latin typeface="+mn-lt"/>
                        <a:ea typeface="ＭＳ Ｐゴシック" charset="0"/>
                        <a:cs typeface="ＭＳ Ｐゴシック" charset="0"/>
                      </a:endParaRP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27794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Precision and recall</a:t>
            </a:r>
          </a:p>
        </p:txBody>
      </p:sp>
      <p:sp>
        <p:nvSpPr>
          <p:cNvPr id="65538" name="Rectangle 3"/>
          <p:cNvSpPr>
            <a:spLocks noGrp="1" noChangeArrowheads="1"/>
          </p:cNvSpPr>
          <p:nvPr>
            <p:ph type="body" idx="1"/>
          </p:nvPr>
        </p:nvSpPr>
        <p:spPr/>
        <p:txBody>
          <a:bodyPr/>
          <a:lstStyle/>
          <a:p>
            <a:pPr eaLnBrk="1" hangingPunct="1"/>
            <a:r>
              <a:rPr lang="en-US" b="1" dirty="0">
                <a:ea typeface="ＭＳ Ｐゴシック" charset="0"/>
                <a:cs typeface="ＭＳ Ｐゴシック" charset="0"/>
              </a:rPr>
              <a:t>Precision</a:t>
            </a:r>
            <a:r>
              <a:rPr lang="en-US" dirty="0">
                <a:ea typeface="ＭＳ Ｐゴシック" charset="0"/>
                <a:cs typeface="ＭＳ Ｐゴシック" charset="0"/>
              </a:rPr>
              <a:t>: % of selected items that are correct</a:t>
            </a:r>
            <a:br>
              <a:rPr lang="en-US" dirty="0">
                <a:ea typeface="ＭＳ Ｐゴシック" charset="0"/>
                <a:cs typeface="ＭＳ Ｐゴシック" charset="0"/>
              </a:rPr>
            </a:br>
            <a:r>
              <a:rPr lang="en-US" b="1" dirty="0">
                <a:ea typeface="ＭＳ Ｐゴシック" charset="0"/>
                <a:cs typeface="ＭＳ Ｐゴシック" charset="0"/>
              </a:rPr>
              <a:t>Recall</a:t>
            </a:r>
            <a:r>
              <a:rPr lang="en-US" dirty="0">
                <a:ea typeface="ＭＳ Ｐゴシック" charset="0"/>
                <a:cs typeface="ＭＳ Ｐゴシック" charset="0"/>
              </a:rPr>
              <a:t>: % of correct items that are selected</a:t>
            </a:r>
          </a:p>
          <a:p>
            <a:pPr eaLnBrk="1" hangingPunct="1"/>
            <a:endParaRPr lang="en-US" dirty="0">
              <a:ea typeface="ＭＳ Ｐゴシック" charset="0"/>
              <a:cs typeface="ＭＳ Ｐゴシック" charset="0"/>
            </a:endParaRPr>
          </a:p>
        </p:txBody>
      </p:sp>
      <p:graphicFrame>
        <p:nvGraphicFramePr>
          <p:cNvPr id="188420" name="Group 4"/>
          <p:cNvGraphicFramePr>
            <a:graphicFrameLocks noGrp="1"/>
          </p:cNvGraphicFramePr>
          <p:nvPr>
            <p:extLst>
              <p:ext uri="{D42A27DB-BD31-4B8C-83A1-F6EECF244321}">
                <p14:modId xmlns:p14="http://schemas.microsoft.com/office/powerpoint/2010/main" val="3801760762"/>
              </p:ext>
            </p:extLst>
          </p:nvPr>
        </p:nvGraphicFramePr>
        <p:xfrm>
          <a:off x="1447800" y="3695700"/>
          <a:ext cx="6172200" cy="112014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mn-lt"/>
                        <a:ea typeface="ＭＳ Ｐゴシック" charset="0"/>
                        <a:cs typeface="ＭＳ Ｐゴシック" charset="0"/>
                      </a:endParaRP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correct</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charset="0"/>
                          <a:cs typeface="ＭＳ Ｐゴシック" charset="0"/>
                        </a:rPr>
                        <a:t>not correct</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selected</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mn-lt"/>
                          <a:ea typeface="ＭＳ Ｐゴシック" charset="0"/>
                          <a:cs typeface="ＭＳ Ｐゴシック" charset="0"/>
                        </a:rPr>
                        <a:t>tp</a:t>
                      </a:r>
                      <a:endParaRPr kumimoji="0" lang="en-US" sz="2000" b="0" i="0" u="none" strike="noStrike" cap="none" normalizeH="0" baseline="0" dirty="0">
                        <a:ln>
                          <a:noFill/>
                        </a:ln>
                        <a:solidFill>
                          <a:schemeClr val="tx1"/>
                        </a:solidFill>
                        <a:effectLst/>
                        <a:latin typeface="+mn-lt"/>
                        <a:ea typeface="ＭＳ Ｐゴシック" charset="0"/>
                        <a:cs typeface="ＭＳ Ｐゴシック" charset="0"/>
                      </a:endParaRP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charset="0"/>
                          <a:cs typeface="ＭＳ Ｐゴシック" charset="0"/>
                        </a:rPr>
                        <a:t>fp</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1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charset="0"/>
                          <a:cs typeface="ＭＳ Ｐゴシック" charset="0"/>
                        </a:rPr>
                        <a:t>not selected</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n-lt"/>
                          <a:ea typeface="ＭＳ Ｐゴシック" charset="0"/>
                          <a:cs typeface="ＭＳ Ｐゴシック" charset="0"/>
                        </a:rPr>
                        <a:t>fn</a:t>
                      </a:r>
                    </a:p>
                  </a:txBody>
                  <a:tcPr marT="34290" marB="3429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mn-lt"/>
                          <a:ea typeface="ＭＳ Ｐゴシック" charset="0"/>
                          <a:cs typeface="ＭＳ Ｐゴシック" charset="0"/>
                        </a:rPr>
                        <a:t>tn</a:t>
                      </a:r>
                      <a:endParaRPr kumimoji="0" lang="en-US" sz="2000" b="0" i="0" u="none" strike="noStrike" cap="none" normalizeH="0" baseline="0" dirty="0">
                        <a:ln>
                          <a:noFill/>
                        </a:ln>
                        <a:solidFill>
                          <a:schemeClr val="tx1"/>
                        </a:solidFill>
                        <a:effectLst/>
                        <a:latin typeface="+mn-lt"/>
                        <a:ea typeface="ＭＳ Ｐゴシック" charset="0"/>
                        <a:cs typeface="ＭＳ Ｐゴシック" charset="0"/>
                      </a:endParaRP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46803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dirty="0"/>
              <a:t>A combined measure: F</a:t>
            </a:r>
          </a:p>
        </p:txBody>
      </p:sp>
      <p:sp>
        <p:nvSpPr>
          <p:cNvPr id="67586" name="Rectangle 3"/>
          <p:cNvSpPr>
            <a:spLocks noGrp="1" noChangeArrowheads="1"/>
          </p:cNvSpPr>
          <p:nvPr>
            <p:ph type="body" idx="1"/>
          </p:nvPr>
        </p:nvSpPr>
        <p:spPr/>
        <p:txBody>
          <a:bodyPr/>
          <a:lstStyle/>
          <a:p>
            <a:r>
              <a:rPr lang="en-US" dirty="0"/>
              <a:t>A combined measure that assesses the P/R tradeoff is F measure (weighted harmonic mean):</a:t>
            </a:r>
          </a:p>
          <a:p>
            <a:endParaRPr lang="en-US" dirty="0"/>
          </a:p>
          <a:p>
            <a:endParaRPr lang="en-US" dirty="0"/>
          </a:p>
          <a:p>
            <a:endParaRPr lang="en-US" dirty="0"/>
          </a:p>
          <a:p>
            <a:r>
              <a:rPr lang="en-US" dirty="0"/>
              <a:t>The harmonic mean is a conservative average</a:t>
            </a:r>
          </a:p>
          <a:p>
            <a:r>
              <a:rPr lang="en-US" dirty="0"/>
              <a:t>People usually use balanced F1 measure</a:t>
            </a:r>
          </a:p>
          <a:p>
            <a:pPr lvl="1"/>
            <a:r>
              <a:rPr lang="en-US" dirty="0"/>
              <a:t>  i.e., with </a:t>
            </a:r>
            <a:r>
              <a:rPr lang="en-US" dirty="0">
                <a:sym typeface="Symbol" charset="0"/>
              </a:rPr>
              <a:t></a:t>
            </a:r>
            <a:r>
              <a:rPr lang="en-US" dirty="0"/>
              <a:t> = 1 (that is, </a:t>
            </a:r>
            <a:r>
              <a:rPr lang="en-US" dirty="0">
                <a:sym typeface="Symbol" charset="0"/>
              </a:rPr>
              <a:t> = ½):   		     </a:t>
            </a:r>
            <a:r>
              <a:rPr lang="en-US" i="1" dirty="0">
                <a:sym typeface="Symbol" charset="0"/>
              </a:rPr>
              <a:t>F</a:t>
            </a:r>
            <a:r>
              <a:rPr lang="en-US" dirty="0">
                <a:sym typeface="Symbol" charset="0"/>
              </a:rPr>
              <a:t> = 2</a:t>
            </a:r>
            <a:r>
              <a:rPr lang="en-US" i="1" dirty="0">
                <a:sym typeface="Symbol" charset="0"/>
              </a:rPr>
              <a:t>PR</a:t>
            </a:r>
            <a:r>
              <a:rPr lang="en-US" dirty="0">
                <a:sym typeface="Symbol" charset="0"/>
              </a:rPr>
              <a:t>/(</a:t>
            </a:r>
            <a:r>
              <a:rPr lang="en-US" i="1" dirty="0">
                <a:sym typeface="Symbol" charset="0"/>
              </a:rPr>
              <a:t>P</a:t>
            </a:r>
            <a:r>
              <a:rPr lang="en-US" dirty="0">
                <a:sym typeface="Symbol" charset="0"/>
              </a:rPr>
              <a:t>+</a:t>
            </a:r>
            <a:r>
              <a:rPr lang="en-US" i="1" dirty="0">
                <a:sym typeface="Symbol" charset="0"/>
              </a:rPr>
              <a:t>R</a:t>
            </a:r>
            <a:r>
              <a:rPr lang="en-US" dirty="0">
                <a:sym typeface="Symbol" charset="0"/>
              </a:rPr>
              <a:t>)</a:t>
            </a:r>
            <a:endParaRPr lang="en-US" dirty="0"/>
          </a:p>
        </p:txBody>
      </p:sp>
      <p:graphicFrame>
        <p:nvGraphicFramePr>
          <p:cNvPr id="67587" name="Object 2"/>
          <p:cNvGraphicFramePr>
            <a:graphicFrameLocks noChangeAspect="1"/>
          </p:cNvGraphicFramePr>
          <p:nvPr>
            <p:extLst>
              <p:ext uri="{D42A27DB-BD31-4B8C-83A1-F6EECF244321}">
                <p14:modId xmlns:p14="http://schemas.microsoft.com/office/powerpoint/2010/main" val="1204514945"/>
              </p:ext>
            </p:extLst>
          </p:nvPr>
        </p:nvGraphicFramePr>
        <p:xfrm>
          <a:off x="2057400" y="2190750"/>
          <a:ext cx="4191000" cy="1219200"/>
        </p:xfrm>
        <a:graphic>
          <a:graphicData uri="http://schemas.openxmlformats.org/presentationml/2006/ole">
            <mc:AlternateContent xmlns:mc="http://schemas.openxmlformats.org/markup-compatibility/2006">
              <mc:Choice xmlns:v="urn:schemas-microsoft-com:vml" Requires="v">
                <p:oleObj spid="_x0000_s42047" name="Equation" r:id="rId4" imgW="2084400" imgH="594000" progId="Equation.3">
                  <p:embed/>
                </p:oleObj>
              </mc:Choice>
              <mc:Fallback>
                <p:oleObj name="Equation" r:id="rId4" imgW="2084400" imgH="59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190750"/>
                        <a:ext cx="4191000" cy="121920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7"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90278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467600" cy="742950"/>
          </a:xfrm>
        </p:spPr>
        <p:txBody>
          <a:bodyPr/>
          <a:lstStyle/>
          <a:p>
            <a:r>
              <a:rPr lang="en-US" sz="3600" dirty="0"/>
              <a:t>Classification Methods: Review</a:t>
            </a:r>
          </a:p>
        </p:txBody>
      </p:sp>
      <p:sp>
        <p:nvSpPr>
          <p:cNvPr id="3" name="Content Placeholder 2"/>
          <p:cNvSpPr>
            <a:spLocks noGrp="1"/>
          </p:cNvSpPr>
          <p:nvPr>
            <p:ph idx="1"/>
          </p:nvPr>
        </p:nvSpPr>
        <p:spPr>
          <a:xfrm>
            <a:off x="304800" y="1200150"/>
            <a:ext cx="8534400" cy="3733800"/>
          </a:xfrm>
        </p:spPr>
        <p:txBody>
          <a:bodyPr/>
          <a:lstStyle/>
          <a:p>
            <a:r>
              <a:rPr lang="en-US" sz="2800" i="1" dirty="0">
                <a:latin typeface="Calibri" charset="0"/>
              </a:rPr>
              <a:t>Input: </a:t>
            </a:r>
          </a:p>
          <a:p>
            <a:pPr lvl="1"/>
            <a:r>
              <a:rPr lang="en-US" sz="2400" dirty="0">
                <a:latin typeface="Calibri" charset="0"/>
              </a:rPr>
              <a:t>a document </a:t>
            </a:r>
            <a:r>
              <a:rPr lang="en-US" sz="2400" i="1" dirty="0">
                <a:solidFill>
                  <a:srgbClr val="FF0000"/>
                </a:solidFill>
                <a:latin typeface="Calibri" charset="0"/>
              </a:rPr>
              <a:t>d</a:t>
            </a:r>
          </a:p>
          <a:p>
            <a:pPr lvl="1"/>
            <a:r>
              <a:rPr lang="en-US" sz="2400" i="1" dirty="0">
                <a:latin typeface="Calibri" charset="0"/>
              </a:rPr>
              <a:t> </a:t>
            </a:r>
            <a:r>
              <a:rPr lang="en-US" sz="2400" dirty="0">
                <a:latin typeface="Calibri" charset="0"/>
                <a:ea typeface="ＭＳ Ｐゴシック" charset="0"/>
              </a:rPr>
              <a:t>a fixed set of classes  </a:t>
            </a:r>
            <a:r>
              <a:rPr lang="en-US" sz="2400" i="1" dirty="0">
                <a:solidFill>
                  <a:srgbClr val="FF0000"/>
                </a:solidFill>
                <a:latin typeface="Calibri" charset="0"/>
                <a:ea typeface="ＭＳ Ｐゴシック" charset="0"/>
              </a:rPr>
              <a:t>C </a:t>
            </a:r>
            <a:r>
              <a:rPr lang="en-US" sz="2400" dirty="0">
                <a:solidFill>
                  <a:srgbClr val="FF0000"/>
                </a:solidFill>
                <a:latin typeface="Calibri" charset="0"/>
                <a:ea typeface="ＭＳ Ｐゴシック" charset="0"/>
              </a:rPr>
              <a:t>=</a:t>
            </a:r>
            <a:r>
              <a:rPr lang="en-US" sz="2400" i="1" dirty="0">
                <a:solidFill>
                  <a:srgbClr val="FF0000"/>
                </a:solidFill>
                <a:latin typeface="Calibri" charset="0"/>
                <a:ea typeface="ＭＳ Ｐゴシック" charset="0"/>
              </a:rPr>
              <a:t> </a:t>
            </a:r>
            <a:r>
              <a:rPr lang="en-US" sz="2400" dirty="0">
                <a:solidFill>
                  <a:srgbClr val="FF0000"/>
                </a:solidFill>
                <a:latin typeface="Calibri" charset="0"/>
                <a:ea typeface="ＭＳ Ｐゴシック" charset="0"/>
                <a:sym typeface="Symbol" charset="0"/>
              </a:rPr>
              <a:t>{</a:t>
            </a:r>
            <a:r>
              <a:rPr lang="en-US" sz="2400" i="1" dirty="0">
                <a:solidFill>
                  <a:srgbClr val="FF0000"/>
                </a:solidFill>
                <a:latin typeface="Calibri" charset="0"/>
                <a:ea typeface="ＭＳ Ｐゴシック" charset="0"/>
                <a:sym typeface="Symbol" charset="0"/>
              </a:rPr>
              <a:t>c</a:t>
            </a:r>
            <a:r>
              <a:rPr lang="en-US" sz="2400" baseline="-25000" dirty="0">
                <a:solidFill>
                  <a:srgbClr val="FF0000"/>
                </a:solidFill>
                <a:latin typeface="Calibri" charset="0"/>
                <a:ea typeface="ＭＳ Ｐゴシック" charset="0"/>
                <a:sym typeface="Symbol" charset="0"/>
              </a:rPr>
              <a:t>1</a:t>
            </a:r>
            <a:r>
              <a:rPr lang="en-US" sz="2400" dirty="0">
                <a:solidFill>
                  <a:srgbClr val="FF0000"/>
                </a:solidFill>
                <a:latin typeface="Calibri" charset="0"/>
                <a:ea typeface="ＭＳ Ｐゴシック" charset="0"/>
                <a:sym typeface="Symbol" charset="0"/>
              </a:rPr>
              <a:t>, </a:t>
            </a:r>
            <a:r>
              <a:rPr lang="en-US" sz="2400" i="1" dirty="0">
                <a:solidFill>
                  <a:srgbClr val="FF0000"/>
                </a:solidFill>
                <a:latin typeface="Calibri" charset="0"/>
                <a:ea typeface="ＭＳ Ｐゴシック" charset="0"/>
                <a:sym typeface="Symbol" charset="0"/>
              </a:rPr>
              <a:t>c</a:t>
            </a:r>
            <a:r>
              <a:rPr lang="en-US" sz="2400" baseline="-25000" dirty="0">
                <a:solidFill>
                  <a:srgbClr val="FF0000"/>
                </a:solidFill>
                <a:latin typeface="Calibri" charset="0"/>
                <a:ea typeface="ＭＳ Ｐゴシック" charset="0"/>
                <a:sym typeface="Symbol" charset="0"/>
              </a:rPr>
              <a:t>2</a:t>
            </a:r>
            <a:r>
              <a:rPr lang="en-US" sz="2400" dirty="0">
                <a:solidFill>
                  <a:srgbClr val="FF0000"/>
                </a:solidFill>
                <a:latin typeface="Calibri" charset="0"/>
                <a:ea typeface="ＭＳ Ｐゴシック" charset="0"/>
                <a:sym typeface="Symbol" charset="0"/>
              </a:rPr>
              <a:t>,…, </a:t>
            </a:r>
            <a:r>
              <a:rPr lang="en-US" sz="2400" i="1" dirty="0" err="1">
                <a:solidFill>
                  <a:srgbClr val="FF0000"/>
                </a:solidFill>
                <a:latin typeface="Calibri" charset="0"/>
                <a:ea typeface="ＭＳ Ｐゴシック" charset="0"/>
                <a:sym typeface="Symbol" charset="0"/>
              </a:rPr>
              <a:t>c</a:t>
            </a:r>
            <a:r>
              <a:rPr lang="en-US" sz="2400" i="1" baseline="-25000" dirty="0" err="1">
                <a:solidFill>
                  <a:srgbClr val="FF0000"/>
                </a:solidFill>
                <a:latin typeface="Calibri" charset="0"/>
                <a:ea typeface="ＭＳ Ｐゴシック" charset="0"/>
                <a:sym typeface="Symbol" charset="0"/>
              </a:rPr>
              <a:t>J</a:t>
            </a:r>
            <a:r>
              <a:rPr lang="en-US" sz="2400" dirty="0">
                <a:solidFill>
                  <a:srgbClr val="FF0000"/>
                </a:solidFill>
                <a:latin typeface="Calibri" charset="0"/>
                <a:ea typeface="ＭＳ Ｐゴシック" charset="0"/>
                <a:sym typeface="Symbol" charset="0"/>
              </a:rPr>
              <a:t>}</a:t>
            </a:r>
            <a:endParaRPr lang="en-US" sz="1800" i="1" dirty="0">
              <a:solidFill>
                <a:srgbClr val="FF0000"/>
              </a:solidFill>
              <a:latin typeface="Calibri" charset="0"/>
            </a:endParaRPr>
          </a:p>
          <a:p>
            <a:pPr lvl="1"/>
            <a:r>
              <a:rPr lang="en-US" sz="2400" dirty="0">
                <a:latin typeface="Calibri" charset="0"/>
              </a:rPr>
              <a:t>A training set of </a:t>
            </a:r>
            <a:r>
              <a:rPr lang="en-US" sz="2400" i="1" dirty="0">
                <a:solidFill>
                  <a:srgbClr val="FF0000"/>
                </a:solidFill>
                <a:latin typeface="Calibri" charset="0"/>
              </a:rPr>
              <a:t>m</a:t>
            </a:r>
            <a:r>
              <a:rPr lang="en-US" sz="2400" i="1" dirty="0">
                <a:latin typeface="Calibri" charset="0"/>
              </a:rPr>
              <a:t> </a:t>
            </a:r>
            <a:r>
              <a:rPr lang="en-US" sz="2400" dirty="0">
                <a:latin typeface="Calibri" charset="0"/>
              </a:rPr>
              <a:t>hand-labeled documents </a:t>
            </a:r>
            <a:r>
              <a:rPr lang="en-US" sz="2400" i="1" dirty="0">
                <a:solidFill>
                  <a:srgbClr val="FF0000"/>
                </a:solidFill>
                <a:latin typeface="Calibri" charset="0"/>
              </a:rPr>
              <a:t>(d</a:t>
            </a:r>
            <a:r>
              <a:rPr lang="en-US" sz="2400" i="1" baseline="-25000" dirty="0">
                <a:solidFill>
                  <a:srgbClr val="FF0000"/>
                </a:solidFill>
                <a:latin typeface="Calibri" charset="0"/>
              </a:rPr>
              <a:t>1</a:t>
            </a:r>
            <a:r>
              <a:rPr lang="en-US" sz="2400" i="1" dirty="0">
                <a:solidFill>
                  <a:srgbClr val="FF0000"/>
                </a:solidFill>
                <a:latin typeface="Calibri" charset="0"/>
              </a:rPr>
              <a:t>,c</a:t>
            </a:r>
            <a:r>
              <a:rPr lang="en-US" sz="2400" i="1" baseline="-25000" dirty="0">
                <a:solidFill>
                  <a:srgbClr val="FF0000"/>
                </a:solidFill>
                <a:latin typeface="Calibri" charset="0"/>
              </a:rPr>
              <a:t>1</a:t>
            </a:r>
            <a:r>
              <a:rPr lang="en-US" sz="2400" i="1" dirty="0">
                <a:solidFill>
                  <a:srgbClr val="FF0000"/>
                </a:solidFill>
                <a:latin typeface="Calibri" charset="0"/>
              </a:rPr>
              <a:t>),....,(</a:t>
            </a:r>
            <a:r>
              <a:rPr lang="en-US" sz="2400" i="1" dirty="0" err="1">
                <a:solidFill>
                  <a:srgbClr val="FF0000"/>
                </a:solidFill>
                <a:latin typeface="Calibri" charset="0"/>
              </a:rPr>
              <a:t>d</a:t>
            </a:r>
            <a:r>
              <a:rPr lang="en-US" sz="2400" i="1" baseline="-25000" dirty="0" err="1">
                <a:solidFill>
                  <a:srgbClr val="FF0000"/>
                </a:solidFill>
                <a:latin typeface="Calibri" charset="0"/>
              </a:rPr>
              <a:t>m</a:t>
            </a:r>
            <a:r>
              <a:rPr lang="en-US" sz="2400" i="1" dirty="0" err="1">
                <a:solidFill>
                  <a:srgbClr val="FF0000"/>
                </a:solidFill>
                <a:latin typeface="Calibri" charset="0"/>
              </a:rPr>
              <a:t>,c</a:t>
            </a:r>
            <a:r>
              <a:rPr lang="en-US" sz="2400" i="1" baseline="-25000" dirty="0" err="1">
                <a:solidFill>
                  <a:srgbClr val="FF0000"/>
                </a:solidFill>
                <a:latin typeface="Calibri" charset="0"/>
              </a:rPr>
              <a:t>m</a:t>
            </a:r>
            <a:r>
              <a:rPr lang="en-US" sz="2400" i="1" dirty="0">
                <a:solidFill>
                  <a:srgbClr val="FF0000"/>
                </a:solidFill>
                <a:latin typeface="Calibri" charset="0"/>
              </a:rPr>
              <a:t>)</a:t>
            </a:r>
          </a:p>
          <a:p>
            <a:r>
              <a:rPr lang="en-US" sz="2800" i="1" dirty="0">
                <a:latin typeface="Calibri" charset="0"/>
              </a:rPr>
              <a:t>Output: </a:t>
            </a:r>
          </a:p>
          <a:p>
            <a:pPr lvl="1"/>
            <a:r>
              <a:rPr lang="en-US" sz="2400" dirty="0">
                <a:latin typeface="Calibri" charset="0"/>
              </a:rPr>
              <a:t>a (learned) classifier </a:t>
            </a:r>
            <a:r>
              <a:rPr lang="en-US" sz="2400" i="1" dirty="0" err="1">
                <a:solidFill>
                  <a:srgbClr val="FF0000"/>
                </a:solidFill>
                <a:latin typeface="Calibri" charset="0"/>
              </a:rPr>
              <a:t>γ:d</a:t>
            </a:r>
            <a:r>
              <a:rPr lang="en-US" sz="2400" i="1" dirty="0">
                <a:solidFill>
                  <a:srgbClr val="FF0000"/>
                </a:solidFill>
                <a:latin typeface="Calibri" charset="0"/>
              </a:rPr>
              <a:t> </a:t>
            </a:r>
            <a:r>
              <a:rPr lang="en-US" sz="2400" i="1" dirty="0">
                <a:solidFill>
                  <a:srgbClr val="FF0000"/>
                </a:solidFill>
                <a:latin typeface="Calibri" charset="0"/>
                <a:sym typeface="Wingdings" charset="2"/>
              </a:rPr>
              <a:t> c</a:t>
            </a:r>
          </a:p>
        </p:txBody>
      </p:sp>
      <p:sp>
        <p:nvSpPr>
          <p:cNvPr id="4" name="Slide Number Placeholder 3"/>
          <p:cNvSpPr>
            <a:spLocks noGrp="1"/>
          </p:cNvSpPr>
          <p:nvPr>
            <p:ph type="sldNum" sz="quarter" idx="12"/>
          </p:nvPr>
        </p:nvSpPr>
        <p:spPr/>
        <p:txBody>
          <a:bodyPr/>
          <a:lstStyle/>
          <a:p>
            <a:fld id="{10F35DC5-7E65-8247-99AB-4E984F8A921E}" type="slidenum">
              <a:rPr lang="en-US" smtClean="0"/>
              <a:pPr/>
              <a:t>44</a:t>
            </a:fld>
            <a:endParaRPr lang="en-US" dirty="0"/>
          </a:p>
        </p:txBody>
      </p:sp>
    </p:spTree>
    <p:extLst>
      <p:ext uri="{BB962C8B-B14F-4D97-AF65-F5344CB8AC3E}">
        <p14:creationId xmlns:p14="http://schemas.microsoft.com/office/powerpoint/2010/main" val="187867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C6D5-BC5E-D34D-A999-1EAF4977E367}"/>
              </a:ext>
            </a:extLst>
          </p:cNvPr>
          <p:cNvSpPr>
            <a:spLocks noGrp="1"/>
          </p:cNvSpPr>
          <p:nvPr>
            <p:ph type="title"/>
          </p:nvPr>
        </p:nvSpPr>
        <p:spPr/>
        <p:txBody>
          <a:bodyPr/>
          <a:lstStyle/>
          <a:p>
            <a:r>
              <a:rPr lang="en-US" dirty="0"/>
              <a:t>Naïve Bayes: Review</a:t>
            </a:r>
          </a:p>
        </p:txBody>
      </p:sp>
      <p:sp>
        <p:nvSpPr>
          <p:cNvPr id="3" name="Content Placeholder 2">
            <a:extLst>
              <a:ext uri="{FF2B5EF4-FFF2-40B4-BE49-F238E27FC236}">
                <a16:creationId xmlns:a16="http://schemas.microsoft.com/office/drawing/2014/main" id="{4C0A8189-56CF-5F4C-BAB3-AE31CB2BF0B0}"/>
              </a:ext>
            </a:extLst>
          </p:cNvPr>
          <p:cNvSpPr>
            <a:spLocks noGrp="1"/>
          </p:cNvSpPr>
          <p:nvPr>
            <p:ph idx="1"/>
          </p:nvPr>
        </p:nvSpPr>
        <p:spPr/>
        <p:txBody>
          <a:bodyPr/>
          <a:lstStyle/>
          <a:p>
            <a:r>
              <a:rPr lang="en-US" dirty="0"/>
              <a:t>What type of classifier?</a:t>
            </a:r>
          </a:p>
          <a:p>
            <a:r>
              <a:rPr lang="en-US" dirty="0"/>
              <a:t>Two simplifying assumptions (one specific to text classification)</a:t>
            </a:r>
          </a:p>
          <a:p>
            <a:r>
              <a:rPr lang="en-US" dirty="0"/>
              <a:t>Two types of probabilities</a:t>
            </a:r>
          </a:p>
          <a:p>
            <a:endParaRPr lang="en-US" dirty="0"/>
          </a:p>
          <a:p>
            <a:endParaRPr lang="en-US" dirty="0"/>
          </a:p>
          <a:p>
            <a:endParaRPr lang="en-US" dirty="0"/>
          </a:p>
          <a:p>
            <a:pPr marL="0" indent="0">
              <a:buNone/>
            </a:pPr>
            <a:endParaRPr lang="en-US" dirty="0"/>
          </a:p>
          <a:p>
            <a:r>
              <a:rPr lang="en-US" dirty="0"/>
              <a:t>Learning</a:t>
            </a:r>
          </a:p>
          <a:p>
            <a:endParaRPr lang="en-US" dirty="0"/>
          </a:p>
          <a:p>
            <a:endParaRPr lang="en-US" dirty="0"/>
          </a:p>
        </p:txBody>
      </p:sp>
      <p:sp>
        <p:nvSpPr>
          <p:cNvPr id="4" name="Slide Number Placeholder 3">
            <a:extLst>
              <a:ext uri="{FF2B5EF4-FFF2-40B4-BE49-F238E27FC236}">
                <a16:creationId xmlns:a16="http://schemas.microsoft.com/office/drawing/2014/main" id="{F37D9680-FC15-0D44-8015-18FFE0B5B6BF}"/>
              </a:ext>
            </a:extLst>
          </p:cNvPr>
          <p:cNvSpPr>
            <a:spLocks noGrp="1"/>
          </p:cNvSpPr>
          <p:nvPr>
            <p:ph type="sldNum" sz="quarter" idx="12"/>
          </p:nvPr>
        </p:nvSpPr>
        <p:spPr/>
        <p:txBody>
          <a:bodyPr/>
          <a:lstStyle/>
          <a:p>
            <a:fld id="{10F35DC5-7E65-8247-99AB-4E984F8A921E}" type="slidenum">
              <a:rPr lang="en-US" smtClean="0"/>
              <a:pPr/>
              <a:t>45</a:t>
            </a:fld>
            <a:endParaRPr lang="en-US"/>
          </a:p>
        </p:txBody>
      </p:sp>
      <p:graphicFrame>
        <p:nvGraphicFramePr>
          <p:cNvPr id="5" name="Object 2">
            <a:extLst>
              <a:ext uri="{FF2B5EF4-FFF2-40B4-BE49-F238E27FC236}">
                <a16:creationId xmlns:a16="http://schemas.microsoft.com/office/drawing/2014/main" id="{F670A51A-E94A-3F46-A0BE-ACC29F4DF652}"/>
              </a:ext>
            </a:extLst>
          </p:cNvPr>
          <p:cNvGraphicFramePr>
            <a:graphicFrameLocks noChangeAspect="1"/>
          </p:cNvGraphicFramePr>
          <p:nvPr>
            <p:extLst>
              <p:ext uri="{D42A27DB-BD31-4B8C-83A1-F6EECF244321}">
                <p14:modId xmlns:p14="http://schemas.microsoft.com/office/powerpoint/2010/main" val="4276624636"/>
              </p:ext>
            </p:extLst>
          </p:nvPr>
        </p:nvGraphicFramePr>
        <p:xfrm>
          <a:off x="1295400" y="2990850"/>
          <a:ext cx="5635625" cy="1136650"/>
        </p:xfrm>
        <a:graphic>
          <a:graphicData uri="http://schemas.openxmlformats.org/presentationml/2006/ole">
            <mc:AlternateContent xmlns:mc="http://schemas.openxmlformats.org/markup-compatibility/2006">
              <mc:Choice xmlns:v="urn:schemas-microsoft-com:vml" Requires="v">
                <p:oleObj spid="_x0000_s59393" name="Equation" r:id="rId3" imgW="1828800" imgH="368300" progId="Equation.3">
                  <p:embed/>
                </p:oleObj>
              </mc:Choice>
              <mc:Fallback>
                <p:oleObj name="Equation" r:id="rId3" imgW="1828800" imgH="368300" progId="Equation.3">
                  <p:embed/>
                  <p:pic>
                    <p:nvPicPr>
                      <p:cNvPr id="12" name="Object 2"/>
                      <p:cNvPicPr>
                        <a:picLocks noChangeAspect="1" noChangeArrowheads="1"/>
                      </p:cNvPicPr>
                      <p:nvPr/>
                    </p:nvPicPr>
                    <p:blipFill>
                      <a:blip r:embed="rId4"/>
                      <a:srcRect/>
                      <a:stretch>
                        <a:fillRect/>
                      </a:stretch>
                    </p:blipFill>
                    <p:spPr bwMode="auto">
                      <a:xfrm>
                        <a:off x="1295400" y="2990850"/>
                        <a:ext cx="5635625" cy="11366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0175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2AF2582C-5254-7A4F-91A6-4BD07F8621D0}" type="slidenum">
              <a:rPr lang="en-US" sz="1200">
                <a:solidFill>
                  <a:srgbClr val="898989"/>
                </a:solidFill>
                <a:latin typeface="Calibri" charset="0"/>
              </a:rPr>
              <a:pPr eaLnBrk="1" hangingPunct="1"/>
              <a:t>46</a:t>
            </a:fld>
            <a:endParaRPr lang="en-US" sz="1200">
              <a:solidFill>
                <a:srgbClr val="898989"/>
              </a:solidFill>
              <a:latin typeface="Calibri" charset="0"/>
            </a:endParaRPr>
          </a:p>
        </p:txBody>
      </p:sp>
      <p:sp>
        <p:nvSpPr>
          <p:cNvPr id="60419"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More Than Two Classes: </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Sets of binary classifiers</a:t>
            </a:r>
          </a:p>
        </p:txBody>
      </p:sp>
      <p:sp>
        <p:nvSpPr>
          <p:cNvPr id="60420" name="Rectangle 3"/>
          <p:cNvSpPr>
            <a:spLocks noGrp="1" noChangeArrowheads="1"/>
          </p:cNvSpPr>
          <p:nvPr>
            <p:ph type="body" idx="1"/>
          </p:nvPr>
        </p:nvSpPr>
        <p:spPr/>
        <p:txBody>
          <a:bodyPr/>
          <a:lstStyle/>
          <a:p>
            <a:pPr eaLnBrk="1" hangingPunct="1"/>
            <a:r>
              <a:rPr lang="en-US" dirty="0">
                <a:latin typeface="Calibri" charset="0"/>
                <a:ea typeface="ＭＳ Ｐゴシック" charset="0"/>
                <a:cs typeface="ＭＳ Ｐゴシック" charset="0"/>
              </a:rPr>
              <a:t>Dealing with </a:t>
            </a:r>
            <a:r>
              <a:rPr lang="en-US" dirty="0">
                <a:solidFill>
                  <a:srgbClr val="008000"/>
                </a:solidFill>
                <a:latin typeface="Calibri" charset="0"/>
                <a:ea typeface="ＭＳ Ｐゴシック" charset="0"/>
                <a:cs typeface="ＭＳ Ｐゴシック" charset="0"/>
              </a:rPr>
              <a:t>any-of </a:t>
            </a:r>
            <a:r>
              <a:rPr lang="en-US" dirty="0">
                <a:latin typeface="Calibri" charset="0"/>
                <a:ea typeface="ＭＳ Ｐゴシック" charset="0"/>
                <a:cs typeface="ＭＳ Ｐゴシック" charset="0"/>
              </a:rPr>
              <a:t>or </a:t>
            </a:r>
            <a:r>
              <a:rPr lang="en-US" dirty="0" err="1">
                <a:solidFill>
                  <a:srgbClr val="008000"/>
                </a:solidFill>
                <a:latin typeface="Calibri" charset="0"/>
                <a:ea typeface="ＭＳ Ｐゴシック" charset="0"/>
                <a:cs typeface="ＭＳ Ｐゴシック" charset="0"/>
              </a:rPr>
              <a:t>multivalue</a:t>
            </a:r>
            <a:r>
              <a:rPr lang="en-US" dirty="0">
                <a:solidFill>
                  <a:srgbClr val="008000"/>
                </a:solidFill>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classification</a:t>
            </a:r>
          </a:p>
          <a:p>
            <a:pPr lvl="1"/>
            <a:r>
              <a:rPr lang="en-US" dirty="0">
                <a:latin typeface="Calibri" charset="0"/>
                <a:ea typeface="ＭＳ Ｐゴシック" charset="0"/>
              </a:rPr>
              <a:t>A document can belong to 0, 1, or &gt;1 classes.</a:t>
            </a:r>
          </a:p>
          <a:p>
            <a:pPr lvl="1"/>
            <a:endParaRPr lang="en-US" dirty="0">
              <a:latin typeface="Calibri" charset="0"/>
              <a:ea typeface="ＭＳ Ｐゴシック" charset="0"/>
            </a:endParaRPr>
          </a:p>
          <a:p>
            <a:r>
              <a:rPr lang="en-US" dirty="0">
                <a:latin typeface="Calibri" charset="0"/>
                <a:ea typeface="ＭＳ Ｐゴシック" charset="0"/>
                <a:cs typeface="ＭＳ Ｐゴシック" charset="0"/>
              </a:rPr>
              <a:t>For each class </a:t>
            </a:r>
            <a:r>
              <a:rPr lang="en-US" dirty="0" err="1">
                <a:solidFill>
                  <a:srgbClr val="FF0000"/>
                </a:solidFill>
                <a:latin typeface="Calibri" charset="0"/>
                <a:ea typeface="ＭＳ Ｐゴシック" charset="0"/>
                <a:cs typeface="ＭＳ Ｐゴシック" charset="0"/>
              </a:rPr>
              <a:t>c∈C</a:t>
            </a:r>
            <a:endParaRPr lang="en-US" dirty="0">
              <a:solidFill>
                <a:srgbClr val="FF0000"/>
              </a:solidFill>
              <a:latin typeface="Symbol" charset="2"/>
              <a:ea typeface="ＭＳ Ｐゴシック" charset="0"/>
              <a:cs typeface="Symbol" charset="2"/>
            </a:endParaRPr>
          </a:p>
          <a:p>
            <a:pPr lvl="1"/>
            <a:r>
              <a:rPr lang="en-US" dirty="0">
                <a:latin typeface="Calibri" charset="0"/>
                <a:ea typeface="ＭＳ Ｐゴシック" charset="0"/>
                <a:cs typeface="ＭＳ Ｐゴシック" charset="0"/>
              </a:rPr>
              <a:t>Build a classifier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to distinguish </a:t>
            </a:r>
            <a:r>
              <a:rPr lang="en-US" dirty="0">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from all other classes </a:t>
            </a:r>
            <a:r>
              <a:rPr lang="en-US" dirty="0">
                <a:solidFill>
                  <a:srgbClr val="FF0000"/>
                </a:solidFill>
                <a:latin typeface="Calibri" charset="0"/>
                <a:ea typeface="ＭＳ Ｐゴシック" charset="0"/>
                <a:cs typeface="ＭＳ Ｐゴシック" charset="0"/>
              </a:rPr>
              <a:t>c’ ∈C</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Given test doc </a:t>
            </a:r>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a:t>
            </a:r>
          </a:p>
          <a:p>
            <a:pPr lvl="1"/>
            <a:r>
              <a:rPr lang="en-US" dirty="0">
                <a:latin typeface="Calibri" charset="0"/>
                <a:ea typeface="ＭＳ Ｐゴシック" charset="0"/>
                <a:cs typeface="ＭＳ Ｐゴシック" charset="0"/>
              </a:rPr>
              <a:t>Evaluate it for membership in each class using each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endParaRPr lang="en-US" dirty="0">
              <a:solidFill>
                <a:srgbClr val="FF0000"/>
              </a:solidFill>
              <a:latin typeface="Calibri" charset="0"/>
              <a:ea typeface="ＭＳ Ｐゴシック" charset="0"/>
              <a:cs typeface="ＭＳ Ｐゴシック" charset="0"/>
            </a:endParaRPr>
          </a:p>
          <a:p>
            <a:pPr lvl="1"/>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belongs to </a:t>
            </a:r>
            <a:r>
              <a:rPr lang="en-US" dirty="0">
                <a:solidFill>
                  <a:srgbClr val="008000"/>
                </a:solidFill>
                <a:latin typeface="Calibri" charset="0"/>
                <a:ea typeface="ＭＳ Ｐゴシック" charset="0"/>
                <a:cs typeface="ＭＳ Ｐゴシック" charset="0"/>
              </a:rPr>
              <a:t>any</a:t>
            </a:r>
            <a:r>
              <a:rPr lang="en-US" dirty="0">
                <a:latin typeface="Calibri" charset="0"/>
                <a:ea typeface="ＭＳ Ｐゴシック" charset="0"/>
                <a:cs typeface="ＭＳ Ｐゴシック" charset="0"/>
              </a:rPr>
              <a:t> class for which</a:t>
            </a:r>
            <a:r>
              <a:rPr lang="en-US" dirty="0">
                <a:solidFill>
                  <a:srgbClr val="FF0000"/>
                </a:solidFill>
                <a:latin typeface="Calibri" charset="0"/>
                <a:ea typeface="ＭＳ Ｐゴシック" charset="0"/>
                <a:cs typeface="ＭＳ Ｐゴシック" charset="0"/>
              </a:rPr>
              <a:t>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r>
              <a:rPr lang="en-US" baseline="-25000" dirty="0">
                <a:solidFill>
                  <a:srgbClr val="FF0000"/>
                </a:solidFill>
                <a:latin typeface="Calibri" charset="0"/>
                <a:ea typeface="ＭＳ Ｐゴシック" charset="0"/>
                <a:cs typeface="ＭＳ Ｐゴシック" charset="0"/>
              </a:rPr>
              <a:t> </a:t>
            </a:r>
            <a:r>
              <a:rPr lang="en-US" dirty="0">
                <a:solidFill>
                  <a:srgbClr val="FF0000"/>
                </a:solidFill>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returns true</a:t>
            </a:r>
          </a:p>
          <a:p>
            <a:endParaRPr lang="en-US" dirty="0">
              <a:latin typeface="Calibri" charset="0"/>
              <a:ea typeface="ＭＳ Ｐゴシック" charset="0"/>
            </a:endParaRPr>
          </a:p>
        </p:txBody>
      </p:sp>
      <p:sp>
        <p:nvSpPr>
          <p:cNvPr id="60421" name="TextBox 5"/>
          <p:cNvSpPr txBox="1">
            <a:spLocks noChangeArrowheads="1"/>
          </p:cNvSpPr>
          <p:nvPr/>
        </p:nvSpPr>
        <p:spPr bwMode="auto">
          <a:xfrm>
            <a:off x="7620001" y="-67479"/>
            <a:ext cx="103365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Sec.14.5</a:t>
            </a:r>
          </a:p>
        </p:txBody>
      </p:sp>
    </p:spTree>
    <p:extLst>
      <p:ext uri="{BB962C8B-B14F-4D97-AF65-F5344CB8AC3E}">
        <p14:creationId xmlns:p14="http://schemas.microsoft.com/office/powerpoint/2010/main" val="4177543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2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2AF2582C-5254-7A4F-91A6-4BD07F8621D0}" type="slidenum">
              <a:rPr lang="en-US" sz="1200">
                <a:solidFill>
                  <a:srgbClr val="898989"/>
                </a:solidFill>
                <a:latin typeface="Calibri" charset="0"/>
              </a:rPr>
              <a:pPr eaLnBrk="1" hangingPunct="1"/>
              <a:t>47</a:t>
            </a:fld>
            <a:endParaRPr lang="en-US" sz="1200">
              <a:solidFill>
                <a:srgbClr val="898989"/>
              </a:solidFill>
              <a:latin typeface="Calibri" charset="0"/>
            </a:endParaRPr>
          </a:p>
        </p:txBody>
      </p:sp>
      <p:sp>
        <p:nvSpPr>
          <p:cNvPr id="60419" name="Rectangle 2"/>
          <p:cNvSpPr>
            <a:spLocks noGrp="1" noChangeArrowheads="1"/>
          </p:cNvSpPr>
          <p:nvPr>
            <p:ph type="title"/>
          </p:nvPr>
        </p:nvSpPr>
        <p:spPr/>
        <p:txBody>
          <a:bodyPr/>
          <a:lstStyle/>
          <a:p>
            <a:r>
              <a:rPr lang="en-US" dirty="0">
                <a:latin typeface="Calibri" charset="0"/>
                <a:ea typeface="ＭＳ Ｐゴシック" charset="0"/>
                <a:cs typeface="ＭＳ Ｐゴシック" charset="0"/>
              </a:rPr>
              <a:t>More Than Two Classes: </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Sets of binary classifiers</a:t>
            </a:r>
          </a:p>
        </p:txBody>
      </p:sp>
      <p:sp>
        <p:nvSpPr>
          <p:cNvPr id="60420" name="Rectangle 3"/>
          <p:cNvSpPr>
            <a:spLocks noGrp="1" noChangeArrowheads="1"/>
          </p:cNvSpPr>
          <p:nvPr>
            <p:ph type="body" idx="1"/>
          </p:nvPr>
        </p:nvSpPr>
        <p:spPr>
          <a:xfrm>
            <a:off x="304800" y="1352550"/>
            <a:ext cx="8534400" cy="3581400"/>
          </a:xfrm>
        </p:spPr>
        <p:txBody>
          <a:bodyPr/>
          <a:lstStyle/>
          <a:p>
            <a:pPr eaLnBrk="1" hangingPunct="1"/>
            <a:r>
              <a:rPr lang="en-US" dirty="0">
                <a:solidFill>
                  <a:srgbClr val="008000"/>
                </a:solidFill>
                <a:latin typeface="Calibri" charset="0"/>
                <a:ea typeface="ＭＳ Ｐゴシック" charset="0"/>
                <a:cs typeface="ＭＳ Ｐゴシック" charset="0"/>
              </a:rPr>
              <a:t>One-of </a:t>
            </a:r>
            <a:r>
              <a:rPr lang="en-US" dirty="0">
                <a:latin typeface="Calibri" charset="0"/>
                <a:ea typeface="ＭＳ Ｐゴシック" charset="0"/>
                <a:cs typeface="ＭＳ Ｐゴシック" charset="0"/>
              </a:rPr>
              <a:t>or </a:t>
            </a:r>
            <a:r>
              <a:rPr lang="en-US" dirty="0">
                <a:solidFill>
                  <a:srgbClr val="008000"/>
                </a:solidFill>
                <a:latin typeface="Calibri" charset="0"/>
                <a:ea typeface="ＭＳ Ｐゴシック" charset="0"/>
                <a:cs typeface="ＭＳ Ｐゴシック" charset="0"/>
              </a:rPr>
              <a:t>multinomial </a:t>
            </a:r>
            <a:r>
              <a:rPr lang="en-US" dirty="0">
                <a:latin typeface="Calibri" charset="0"/>
                <a:ea typeface="ＭＳ Ｐゴシック" charset="0"/>
                <a:cs typeface="ＭＳ Ｐゴシック" charset="0"/>
              </a:rPr>
              <a:t>classification</a:t>
            </a:r>
          </a:p>
          <a:p>
            <a:pPr lvl="1" eaLnBrk="1" hangingPunct="1"/>
            <a:r>
              <a:rPr lang="en-US" dirty="0">
                <a:latin typeface="Calibri" charset="0"/>
                <a:ea typeface="ＭＳ Ｐゴシック" charset="0"/>
              </a:rPr>
              <a:t>Classes are mutually exclusive:  each document in exactly one class</a:t>
            </a:r>
          </a:p>
          <a:p>
            <a:pPr lvl="1" eaLnBrk="1" hangingPunct="1"/>
            <a:endParaRPr lang="en-US" dirty="0">
              <a:latin typeface="Calibri" charset="0"/>
              <a:ea typeface="ＭＳ Ｐゴシック" charset="0"/>
            </a:endParaRPr>
          </a:p>
          <a:p>
            <a:r>
              <a:rPr lang="en-US" dirty="0">
                <a:latin typeface="Calibri" charset="0"/>
                <a:ea typeface="ＭＳ Ｐゴシック" charset="0"/>
                <a:cs typeface="ＭＳ Ｐゴシック" charset="0"/>
              </a:rPr>
              <a:t>For each class </a:t>
            </a:r>
            <a:r>
              <a:rPr lang="en-US" dirty="0" err="1">
                <a:solidFill>
                  <a:srgbClr val="FF0000"/>
                </a:solidFill>
                <a:latin typeface="Calibri" charset="0"/>
                <a:ea typeface="ＭＳ Ｐゴシック" charset="0"/>
                <a:cs typeface="ＭＳ Ｐゴシック" charset="0"/>
              </a:rPr>
              <a:t>c∈C</a:t>
            </a:r>
            <a:endParaRPr lang="en-US" dirty="0">
              <a:solidFill>
                <a:srgbClr val="FF0000"/>
              </a:solidFill>
              <a:latin typeface="Symbol" charset="2"/>
              <a:ea typeface="ＭＳ Ｐゴシック" charset="0"/>
              <a:cs typeface="Symbol" charset="2"/>
            </a:endParaRPr>
          </a:p>
          <a:p>
            <a:pPr lvl="1"/>
            <a:r>
              <a:rPr lang="en-US" dirty="0">
                <a:latin typeface="Calibri" charset="0"/>
                <a:ea typeface="ＭＳ Ｐゴシック" charset="0"/>
                <a:cs typeface="ＭＳ Ｐゴシック" charset="0"/>
              </a:rPr>
              <a:t>Build a classifier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to distinguish </a:t>
            </a:r>
            <a:r>
              <a:rPr lang="en-US" dirty="0">
                <a:solidFill>
                  <a:srgbClr val="FF0000"/>
                </a:solidFill>
                <a:latin typeface="Calibri" charset="0"/>
                <a:ea typeface="ＭＳ Ｐゴシック" charset="0"/>
                <a:cs typeface="ＭＳ Ｐゴシック" charset="0"/>
              </a:rPr>
              <a:t>c</a:t>
            </a:r>
            <a:r>
              <a:rPr lang="en-US" dirty="0">
                <a:latin typeface="Calibri" charset="0"/>
                <a:ea typeface="ＭＳ Ｐゴシック" charset="0"/>
                <a:cs typeface="ＭＳ Ｐゴシック" charset="0"/>
              </a:rPr>
              <a:t> from all other classes </a:t>
            </a:r>
            <a:r>
              <a:rPr lang="en-US" dirty="0">
                <a:solidFill>
                  <a:srgbClr val="FF0000"/>
                </a:solidFill>
                <a:latin typeface="Calibri" charset="0"/>
                <a:ea typeface="ＭＳ Ｐゴシック" charset="0"/>
                <a:cs typeface="ＭＳ Ｐゴシック" charset="0"/>
              </a:rPr>
              <a:t>c’ ∈C</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Given test doc </a:t>
            </a:r>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a:t>
            </a:r>
          </a:p>
          <a:p>
            <a:pPr lvl="1"/>
            <a:r>
              <a:rPr lang="en-US" dirty="0">
                <a:latin typeface="Calibri" charset="0"/>
                <a:ea typeface="ＭＳ Ｐゴシック" charset="0"/>
                <a:cs typeface="ＭＳ Ｐゴシック" charset="0"/>
              </a:rPr>
              <a:t>Evaluate it for membership in each class using each </a:t>
            </a:r>
            <a:r>
              <a:rPr lang="en-US" dirty="0" err="1">
                <a:solidFill>
                  <a:srgbClr val="FF0000"/>
                </a:solidFill>
                <a:latin typeface="Calibri" charset="0"/>
                <a:ea typeface="ＭＳ Ｐゴシック" charset="0"/>
                <a:cs typeface="ＭＳ Ｐゴシック" charset="0"/>
              </a:rPr>
              <a:t>γ</a:t>
            </a:r>
            <a:r>
              <a:rPr lang="en-US" baseline="-25000" dirty="0" err="1">
                <a:solidFill>
                  <a:srgbClr val="FF0000"/>
                </a:solidFill>
                <a:latin typeface="Calibri" charset="0"/>
                <a:ea typeface="ＭＳ Ｐゴシック" charset="0"/>
                <a:cs typeface="ＭＳ Ｐゴシック" charset="0"/>
              </a:rPr>
              <a:t>c</a:t>
            </a:r>
            <a:endParaRPr lang="en-US" dirty="0">
              <a:solidFill>
                <a:srgbClr val="FF0000"/>
              </a:solidFill>
              <a:latin typeface="Calibri" charset="0"/>
              <a:ea typeface="ＭＳ Ｐゴシック" charset="0"/>
              <a:cs typeface="ＭＳ Ｐゴシック" charset="0"/>
            </a:endParaRPr>
          </a:p>
          <a:p>
            <a:pPr lvl="1"/>
            <a:r>
              <a:rPr lang="en-US" dirty="0">
                <a:solidFill>
                  <a:srgbClr val="FF0000"/>
                </a:solidFill>
                <a:latin typeface="Calibri" charset="0"/>
                <a:ea typeface="ＭＳ Ｐゴシック" charset="0"/>
                <a:cs typeface="ＭＳ Ｐゴシック" charset="0"/>
              </a:rPr>
              <a:t>d</a:t>
            </a:r>
            <a:r>
              <a:rPr lang="en-US" dirty="0">
                <a:latin typeface="Calibri" charset="0"/>
                <a:ea typeface="ＭＳ Ｐゴシック" charset="0"/>
                <a:cs typeface="ＭＳ Ｐゴシック" charset="0"/>
              </a:rPr>
              <a:t> belongs to the </a:t>
            </a:r>
            <a:r>
              <a:rPr lang="en-US" dirty="0">
                <a:solidFill>
                  <a:srgbClr val="008000"/>
                </a:solidFill>
                <a:latin typeface="Calibri" charset="0"/>
                <a:ea typeface="ＭＳ Ｐゴシック" charset="0"/>
                <a:cs typeface="ＭＳ Ｐゴシック" charset="0"/>
              </a:rPr>
              <a:t>one</a:t>
            </a:r>
            <a:r>
              <a:rPr lang="en-US" dirty="0">
                <a:latin typeface="Calibri" charset="0"/>
                <a:ea typeface="ＭＳ Ｐゴシック" charset="0"/>
                <a:cs typeface="ＭＳ Ｐゴシック" charset="0"/>
              </a:rPr>
              <a:t> class with maximum score</a:t>
            </a:r>
          </a:p>
          <a:p>
            <a:pPr lvl="1"/>
            <a:endParaRPr lang="en-US" dirty="0">
              <a:latin typeface="Calibri" charset="0"/>
              <a:ea typeface="ＭＳ Ｐゴシック" charset="0"/>
              <a:cs typeface="ＭＳ Ｐゴシック" charset="0"/>
            </a:endParaRPr>
          </a:p>
          <a:p>
            <a:pPr lvl="1" eaLnBrk="1" hangingPunct="1"/>
            <a:endParaRPr lang="en-US" dirty="0">
              <a:latin typeface="Calibri" charset="0"/>
              <a:ea typeface="ＭＳ Ｐゴシック" charset="0"/>
            </a:endParaRPr>
          </a:p>
        </p:txBody>
      </p:sp>
      <p:sp>
        <p:nvSpPr>
          <p:cNvPr id="60421" name="TextBox 5"/>
          <p:cNvSpPr txBox="1">
            <a:spLocks noChangeArrowheads="1"/>
          </p:cNvSpPr>
          <p:nvPr/>
        </p:nvSpPr>
        <p:spPr bwMode="auto">
          <a:xfrm>
            <a:off x="7620001" y="-67479"/>
            <a:ext cx="103365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Sec.14.5</a:t>
            </a:r>
          </a:p>
        </p:txBody>
      </p:sp>
    </p:spTree>
    <p:extLst>
      <p:ext uri="{BB962C8B-B14F-4D97-AF65-F5344CB8AC3E}">
        <p14:creationId xmlns:p14="http://schemas.microsoft.com/office/powerpoint/2010/main" val="225635308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E620381B-3AA2-4540-B229-7447A8D9845A}" type="slidenum">
              <a:rPr lang="en-US" sz="1200">
                <a:solidFill>
                  <a:srgbClr val="898989"/>
                </a:solidFill>
                <a:latin typeface="Calibri" charset="0"/>
              </a:rPr>
              <a:pPr eaLnBrk="1" hangingPunct="1"/>
              <a:t>48</a:t>
            </a:fld>
            <a:endParaRPr lang="en-US" sz="1200">
              <a:solidFill>
                <a:srgbClr val="898989"/>
              </a:solidFill>
              <a:latin typeface="Calibri" charset="0"/>
            </a:endParaRPr>
          </a:p>
        </p:txBody>
      </p:sp>
      <p:sp>
        <p:nvSpPr>
          <p:cNvPr id="46083" name="Rectangle 2"/>
          <p:cNvSpPr>
            <a:spLocks noGrp="1" noChangeArrowheads="1"/>
          </p:cNvSpPr>
          <p:nvPr>
            <p:ph type="body" idx="1"/>
          </p:nvPr>
        </p:nvSpPr>
        <p:spPr>
          <a:xfrm>
            <a:off x="685800" y="1200150"/>
            <a:ext cx="8153400" cy="3657600"/>
          </a:xfrm>
        </p:spPr>
        <p:txBody>
          <a:bodyPr/>
          <a:lstStyle/>
          <a:p>
            <a:pPr eaLnBrk="1" hangingPunct="1"/>
            <a:r>
              <a:rPr lang="en-US" sz="2100" dirty="0">
                <a:latin typeface="Calibri" charset="0"/>
                <a:ea typeface="ＭＳ Ｐゴシック" charset="0"/>
                <a:cs typeface="ＭＳ Ｐゴシック" charset="0"/>
              </a:rPr>
              <a:t>Most (over)used data set, 21,578 docs (each 90 types, 200 tokens)</a:t>
            </a:r>
          </a:p>
          <a:p>
            <a:pPr eaLnBrk="1" hangingPunct="1"/>
            <a:r>
              <a:rPr lang="en-US" sz="2100" dirty="0">
                <a:latin typeface="Calibri" charset="0"/>
                <a:ea typeface="ＭＳ Ｐゴシック" charset="0"/>
                <a:cs typeface="ＭＳ Ｐゴシック" charset="0"/>
              </a:rPr>
              <a:t>9603 training, 3299 test articles (</a:t>
            </a:r>
            <a:r>
              <a:rPr lang="en-US" sz="2100" dirty="0" err="1">
                <a:latin typeface="Calibri" charset="0"/>
                <a:ea typeface="ＭＳ Ｐゴシック" charset="0"/>
                <a:cs typeface="ＭＳ Ｐゴシック" charset="0"/>
              </a:rPr>
              <a:t>ModApte</a:t>
            </a:r>
            <a:r>
              <a:rPr lang="en-US" sz="2100" dirty="0">
                <a:latin typeface="Calibri" charset="0"/>
                <a:ea typeface="ＭＳ Ｐゴシック" charset="0"/>
                <a:cs typeface="ＭＳ Ｐゴシック" charset="0"/>
              </a:rPr>
              <a:t>/Lewis split)</a:t>
            </a:r>
          </a:p>
          <a:p>
            <a:pPr eaLnBrk="1" hangingPunct="1"/>
            <a:r>
              <a:rPr lang="en-US" sz="2100" dirty="0">
                <a:latin typeface="Calibri" charset="0"/>
                <a:ea typeface="ＭＳ Ｐゴシック" charset="0"/>
                <a:cs typeface="ＭＳ Ｐゴシック" charset="0"/>
              </a:rPr>
              <a:t>118 categories</a:t>
            </a:r>
          </a:p>
          <a:p>
            <a:pPr lvl="1" eaLnBrk="1" hangingPunct="1"/>
            <a:r>
              <a:rPr lang="en-US" sz="2000" dirty="0">
                <a:latin typeface="Calibri" charset="0"/>
                <a:ea typeface="ＭＳ Ｐゴシック" charset="0"/>
              </a:rPr>
              <a:t>An article can be in more than one category</a:t>
            </a:r>
          </a:p>
          <a:p>
            <a:pPr lvl="1" eaLnBrk="1" hangingPunct="1"/>
            <a:r>
              <a:rPr lang="en-US" sz="2000" dirty="0">
                <a:latin typeface="Calibri" charset="0"/>
                <a:ea typeface="ＭＳ Ｐゴシック" charset="0"/>
              </a:rPr>
              <a:t>Learn 118 binary category distinctions</a:t>
            </a:r>
          </a:p>
          <a:p>
            <a:pPr eaLnBrk="1" hangingPunct="1"/>
            <a:r>
              <a:rPr lang="en-US" sz="2200" dirty="0">
                <a:latin typeface="Calibri" charset="0"/>
                <a:ea typeface="ＭＳ Ｐゴシック" charset="0"/>
                <a:cs typeface="ＭＳ Ｐゴシック" charset="0"/>
              </a:rPr>
              <a:t>Average document (with at least one category) has 1.24 classes</a:t>
            </a:r>
          </a:p>
          <a:p>
            <a:pPr eaLnBrk="1" hangingPunct="1"/>
            <a:r>
              <a:rPr lang="en-US" sz="2200" dirty="0">
                <a:latin typeface="Calibri" charset="0"/>
                <a:ea typeface="ＭＳ Ｐゴシック" charset="0"/>
                <a:cs typeface="ＭＳ Ｐゴシック" charset="0"/>
              </a:rPr>
              <a:t>Only about 10 out of 118 categories are large</a:t>
            </a:r>
          </a:p>
          <a:p>
            <a:pPr lvl="1" eaLnBrk="1" hangingPunct="1"/>
            <a:endParaRPr lang="en-US" sz="3400" dirty="0">
              <a:latin typeface="Calibri" charset="0"/>
              <a:ea typeface="ＭＳ Ｐゴシック" charset="0"/>
            </a:endParaRPr>
          </a:p>
          <a:p>
            <a:pPr lvl="1" eaLnBrk="1" hangingPunct="1">
              <a:spcBef>
                <a:spcPct val="0"/>
              </a:spcBef>
              <a:buFont typeface="Wingdings" charset="0"/>
              <a:buNone/>
            </a:pPr>
            <a:endParaRPr lang="en-US" sz="2000" dirty="0">
              <a:latin typeface="Calibri" charset="0"/>
              <a:ea typeface="ＭＳ Ｐゴシック" charset="0"/>
            </a:endParaRPr>
          </a:p>
          <a:p>
            <a:pPr eaLnBrk="1" hangingPunct="1"/>
            <a:endParaRPr lang="en-US" sz="3700" dirty="0">
              <a:latin typeface="Calibri" charset="0"/>
              <a:ea typeface="ＭＳ Ｐゴシック" charset="0"/>
              <a:cs typeface="ＭＳ Ｐゴシック" charset="0"/>
            </a:endParaRPr>
          </a:p>
          <a:p>
            <a:pPr eaLnBrk="1" hangingPunct="1"/>
            <a:endParaRPr lang="en-US" sz="3700" dirty="0">
              <a:latin typeface="Calibri" charset="0"/>
              <a:ea typeface="ＭＳ Ｐゴシック" charset="0"/>
              <a:cs typeface="ＭＳ Ｐゴシック" charset="0"/>
            </a:endParaRPr>
          </a:p>
        </p:txBody>
      </p:sp>
      <p:sp>
        <p:nvSpPr>
          <p:cNvPr id="46084" name="Text Box 3"/>
          <p:cNvSpPr txBox="1">
            <a:spLocks noChangeArrowheads="1"/>
          </p:cNvSpPr>
          <p:nvPr/>
        </p:nvSpPr>
        <p:spPr bwMode="auto">
          <a:xfrm>
            <a:off x="212725" y="4171951"/>
            <a:ext cx="267846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dirty="0"/>
              <a:t>Common categories</a:t>
            </a:r>
          </a:p>
          <a:p>
            <a:pPr eaLnBrk="1" hangingPunct="1"/>
            <a:r>
              <a:rPr lang="en-US" sz="2000" dirty="0"/>
              <a:t>(#train, #test)</a:t>
            </a:r>
          </a:p>
        </p:txBody>
      </p:sp>
      <p:sp>
        <p:nvSpPr>
          <p:cNvPr id="46085" name="Rectangle 4"/>
          <p:cNvSpPr>
            <a:spLocks noGrp="1" noChangeArrowheads="1"/>
          </p:cNvSpPr>
          <p:nvPr>
            <p:ph type="title"/>
          </p:nvPr>
        </p:nvSpPr>
        <p:spPr/>
        <p:txBody>
          <a:bodyPr/>
          <a:lstStyle/>
          <a:p>
            <a:pPr eaLnBrk="1" hangingPunct="1"/>
            <a:r>
              <a:rPr lang="en-US" sz="3600" dirty="0">
                <a:latin typeface="Calibri" charset="0"/>
                <a:ea typeface="ＭＳ Ｐゴシック" charset="0"/>
                <a:cs typeface="ＭＳ Ｐゴシック" charset="0"/>
              </a:rPr>
              <a:t>Evaluation: </a:t>
            </a:r>
            <a:br>
              <a:rPr lang="en-US" sz="3600" dirty="0">
                <a:latin typeface="Calibri" charset="0"/>
                <a:ea typeface="ＭＳ Ｐゴシック" charset="0"/>
                <a:cs typeface="ＭＳ Ｐゴシック" charset="0"/>
              </a:rPr>
            </a:br>
            <a:r>
              <a:rPr lang="en-US" sz="3600" dirty="0">
                <a:latin typeface="Calibri" charset="0"/>
                <a:ea typeface="ＭＳ Ｐゴシック" charset="0"/>
                <a:cs typeface="ＭＳ Ｐゴシック" charset="0"/>
              </a:rPr>
              <a:t>Classic Reuters-21578 Data Set </a:t>
            </a:r>
            <a:endParaRPr lang="en-US" sz="3500" dirty="0">
              <a:latin typeface="Calibri" charset="0"/>
              <a:ea typeface="ＭＳ Ｐゴシック" charset="0"/>
              <a:cs typeface="ＭＳ Ｐゴシック" charset="0"/>
            </a:endParaRPr>
          </a:p>
        </p:txBody>
      </p:sp>
      <p:sp>
        <p:nvSpPr>
          <p:cNvPr id="46086" name="Text Box 5"/>
          <p:cNvSpPr txBox="1">
            <a:spLocks noChangeArrowheads="1"/>
          </p:cNvSpPr>
          <p:nvPr/>
        </p:nvSpPr>
        <p:spPr bwMode="auto">
          <a:xfrm>
            <a:off x="3048000" y="3867150"/>
            <a:ext cx="30480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a:buFontTx/>
              <a:buChar char="•"/>
            </a:pPr>
            <a:r>
              <a:rPr lang="en-US" sz="1600" dirty="0">
                <a:latin typeface="Tahoma" charset="0"/>
              </a:rPr>
              <a:t> Earn (2877, 1087) </a:t>
            </a:r>
          </a:p>
          <a:p>
            <a:pPr>
              <a:buFontTx/>
              <a:buChar char="•"/>
            </a:pPr>
            <a:r>
              <a:rPr lang="en-US" sz="1600" dirty="0">
                <a:latin typeface="Tahoma" charset="0"/>
              </a:rPr>
              <a:t> Acquisitions (1650, 179)</a:t>
            </a:r>
          </a:p>
          <a:p>
            <a:pPr>
              <a:buFontTx/>
              <a:buChar char="•"/>
            </a:pPr>
            <a:r>
              <a:rPr lang="en-US" sz="1600" dirty="0">
                <a:latin typeface="Tahoma" charset="0"/>
              </a:rPr>
              <a:t> Money-</a:t>
            </a:r>
            <a:r>
              <a:rPr lang="en-US" sz="1600" dirty="0" err="1">
                <a:latin typeface="Tahoma" charset="0"/>
              </a:rPr>
              <a:t>fx</a:t>
            </a:r>
            <a:r>
              <a:rPr lang="en-US" sz="1600" dirty="0">
                <a:latin typeface="Tahoma" charset="0"/>
              </a:rPr>
              <a:t> (538, 179)</a:t>
            </a:r>
          </a:p>
          <a:p>
            <a:pPr>
              <a:buFontTx/>
              <a:buChar char="•"/>
            </a:pPr>
            <a:r>
              <a:rPr lang="en-US" sz="1600" dirty="0">
                <a:latin typeface="Tahoma" charset="0"/>
              </a:rPr>
              <a:t> Grain (433, 149)</a:t>
            </a:r>
          </a:p>
          <a:p>
            <a:pPr>
              <a:buFontTx/>
              <a:buChar char="•"/>
            </a:pPr>
            <a:r>
              <a:rPr lang="en-US" sz="1600" dirty="0">
                <a:latin typeface="Tahoma" charset="0"/>
              </a:rPr>
              <a:t> Crude (389, 189)</a:t>
            </a:r>
            <a:endParaRPr lang="en-US" sz="1600" dirty="0">
              <a:latin typeface="Times New Roman" charset="0"/>
            </a:endParaRPr>
          </a:p>
        </p:txBody>
      </p:sp>
      <p:sp>
        <p:nvSpPr>
          <p:cNvPr id="46087" name="Text Box 6"/>
          <p:cNvSpPr txBox="1">
            <a:spLocks noChangeArrowheads="1"/>
          </p:cNvSpPr>
          <p:nvPr/>
        </p:nvSpPr>
        <p:spPr bwMode="auto">
          <a:xfrm>
            <a:off x="5781682" y="3820061"/>
            <a:ext cx="33528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a:buFontTx/>
              <a:buChar char="•"/>
            </a:pPr>
            <a:r>
              <a:rPr lang="en-US" sz="1600" dirty="0">
                <a:latin typeface="Tahoma" charset="0"/>
              </a:rPr>
              <a:t> Trade (369,119)</a:t>
            </a:r>
          </a:p>
          <a:p>
            <a:pPr>
              <a:buFontTx/>
              <a:buChar char="•"/>
            </a:pPr>
            <a:r>
              <a:rPr lang="en-US" sz="1600" dirty="0">
                <a:latin typeface="Tahoma" charset="0"/>
              </a:rPr>
              <a:t> Interest (347, 131)</a:t>
            </a:r>
          </a:p>
          <a:p>
            <a:pPr>
              <a:buFontTx/>
              <a:buChar char="•"/>
            </a:pPr>
            <a:r>
              <a:rPr lang="en-US" sz="1600" dirty="0">
                <a:latin typeface="Tahoma" charset="0"/>
              </a:rPr>
              <a:t> Ship (197, 89)</a:t>
            </a:r>
          </a:p>
          <a:p>
            <a:pPr>
              <a:buFontTx/>
              <a:buChar char="•"/>
            </a:pPr>
            <a:r>
              <a:rPr lang="en-US" sz="1600" dirty="0">
                <a:latin typeface="Tahoma" charset="0"/>
              </a:rPr>
              <a:t> Wheat (212, 71)</a:t>
            </a:r>
          </a:p>
          <a:p>
            <a:pPr>
              <a:buFontTx/>
              <a:buChar char="•"/>
            </a:pPr>
            <a:r>
              <a:rPr lang="en-US" sz="1600" dirty="0">
                <a:latin typeface="Tahoma" charset="0"/>
              </a:rPr>
              <a:t> Corn (182, 56)</a:t>
            </a:r>
          </a:p>
        </p:txBody>
      </p:sp>
      <p:sp>
        <p:nvSpPr>
          <p:cNvPr id="46088"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15.2.4</a:t>
            </a:r>
          </a:p>
        </p:txBody>
      </p:sp>
    </p:spTree>
    <p:extLst>
      <p:ext uri="{BB962C8B-B14F-4D97-AF65-F5344CB8AC3E}">
        <p14:creationId xmlns:p14="http://schemas.microsoft.com/office/powerpoint/2010/main" val="1625553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AEF13E72-E374-4845-A759-C94A06C3B9C8}" type="slidenum">
              <a:rPr lang="en-US" sz="1200">
                <a:solidFill>
                  <a:srgbClr val="898989"/>
                </a:solidFill>
                <a:latin typeface="Calibri" charset="0"/>
              </a:rPr>
              <a:pPr eaLnBrk="1" hangingPunct="1"/>
              <a:t>49</a:t>
            </a:fld>
            <a:endParaRPr lang="en-US" sz="1200">
              <a:solidFill>
                <a:srgbClr val="898989"/>
              </a:solidFill>
              <a:latin typeface="Calibri" charset="0"/>
            </a:endParaRPr>
          </a:p>
        </p:txBody>
      </p:sp>
      <p:sp>
        <p:nvSpPr>
          <p:cNvPr id="47107" name="Rectangle 2"/>
          <p:cNvSpPr>
            <a:spLocks noGrp="1" noChangeArrowheads="1"/>
          </p:cNvSpPr>
          <p:nvPr>
            <p:ph type="title"/>
          </p:nvPr>
        </p:nvSpPr>
        <p:spPr/>
        <p:txBody>
          <a:bodyPr>
            <a:normAutofit fontScale="90000"/>
          </a:bodyPr>
          <a:lstStyle/>
          <a:p>
            <a:pPr eaLnBrk="1" hangingPunct="1"/>
            <a:r>
              <a:rPr lang="en-US" sz="3600">
                <a:latin typeface="Calibri" charset="0"/>
                <a:ea typeface="ＭＳ Ｐゴシック" charset="0"/>
                <a:cs typeface="ＭＳ Ｐゴシック" charset="0"/>
              </a:rPr>
              <a:t>Reuters Text Categorization data set (</a:t>
            </a:r>
            <a:r>
              <a:rPr lang="en-US" sz="3600" b="1">
                <a:latin typeface="Calibri" charset="0"/>
                <a:ea typeface="ＭＳ Ｐゴシック" charset="0"/>
                <a:cs typeface="ＭＳ Ｐゴシック" charset="0"/>
              </a:rPr>
              <a:t>Reuters-21578) </a:t>
            </a:r>
            <a:r>
              <a:rPr lang="en-US" sz="3600">
                <a:latin typeface="Calibri" charset="0"/>
                <a:ea typeface="ＭＳ Ｐゴシック" charset="0"/>
                <a:cs typeface="ＭＳ Ｐゴシック" charset="0"/>
              </a:rPr>
              <a:t>document</a:t>
            </a:r>
          </a:p>
        </p:txBody>
      </p:sp>
      <p:sp>
        <p:nvSpPr>
          <p:cNvPr id="47108" name="Rectangle 3"/>
          <p:cNvSpPr>
            <a:spLocks noChangeArrowheads="1"/>
          </p:cNvSpPr>
          <p:nvPr/>
        </p:nvSpPr>
        <p:spPr bwMode="auto">
          <a:xfrm>
            <a:off x="242888" y="1253788"/>
            <a:ext cx="8748712" cy="390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1400" dirty="0">
                <a:latin typeface="Times New Roman" charset="0"/>
              </a:rPr>
              <a:t>&lt;REUTERS TOPICS="YES" LEWISSPLIT="TRAIN" CGISPLIT="TRAINING-SET" OLDID="12981" NEWID="798"&gt;</a:t>
            </a:r>
          </a:p>
          <a:p>
            <a:pPr>
              <a:spcBef>
                <a:spcPct val="50000"/>
              </a:spcBef>
            </a:pPr>
            <a:r>
              <a:rPr lang="en-US" sz="1400" dirty="0">
                <a:latin typeface="Times New Roman" charset="0"/>
              </a:rPr>
              <a:t>&lt;DATE&gt; 2-MAR-1987 16:51:43.42&lt;/DATE&gt;</a:t>
            </a:r>
          </a:p>
          <a:p>
            <a:pPr>
              <a:spcBef>
                <a:spcPct val="50000"/>
              </a:spcBef>
            </a:pPr>
            <a:r>
              <a:rPr lang="en-US" sz="1400" dirty="0">
                <a:solidFill>
                  <a:srgbClr val="FF0000"/>
                </a:solidFill>
                <a:latin typeface="Times New Roman" charset="0"/>
              </a:rPr>
              <a:t>&lt;TOPICS&gt;&lt;D&gt;livestock&lt;/D&gt;&lt;D&gt;hog&lt;/D&gt;&lt;/TOPICS&gt;</a:t>
            </a:r>
          </a:p>
          <a:p>
            <a:pPr>
              <a:spcBef>
                <a:spcPct val="50000"/>
              </a:spcBef>
            </a:pPr>
            <a:r>
              <a:rPr lang="en-US" sz="1400" dirty="0">
                <a:latin typeface="Times New Roman" charset="0"/>
              </a:rPr>
              <a:t>&lt;TITLE&gt;AMERICAN PORK CONGRESS KICKS OFF TOMORROW&lt;/TITLE&gt;</a:t>
            </a:r>
          </a:p>
          <a:p>
            <a:pPr>
              <a:spcBef>
                <a:spcPct val="50000"/>
              </a:spcBef>
            </a:pPr>
            <a:r>
              <a:rPr lang="en-US" sz="1400" dirty="0">
                <a:latin typeface="Times New Roman" charset="0"/>
              </a:rPr>
              <a:t>&lt;DATELINE&gt;    CHICAGO, March 2 - &lt;/DATELINE&gt;&lt;BODY&gt;The American Pork Congress kicks off tomorrow, March 3, in Indianapolis with 160 of the nations pork producers from 44 member states determining industry positions on a number of issues, according to the National Pork Producers Council, NPPC.</a:t>
            </a:r>
          </a:p>
          <a:p>
            <a:pPr>
              <a:spcBef>
                <a:spcPct val="50000"/>
              </a:spcBef>
            </a:pPr>
            <a:r>
              <a:rPr lang="en-US" sz="1400" dirty="0">
                <a:latin typeface="Times New Roman" charset="0"/>
              </a:rPr>
              <a:t>    Delegates to the three day Congress will be considering 26 resolutions concerning various issues, including the future direction of farm policy and the tax law as it applies to the agriculture sector. The delegates will also debate whether to endorse concepts of a national PRV (</a:t>
            </a:r>
            <a:r>
              <a:rPr lang="en-US" sz="1400" dirty="0" err="1">
                <a:latin typeface="Times New Roman" charset="0"/>
              </a:rPr>
              <a:t>pseudorabies</a:t>
            </a:r>
            <a:r>
              <a:rPr lang="en-US" sz="1400" dirty="0">
                <a:latin typeface="Times New Roman" charset="0"/>
              </a:rPr>
              <a:t> virus) control and eradication program, the NPPC said.</a:t>
            </a:r>
          </a:p>
          <a:p>
            <a:pPr>
              <a:spcBef>
                <a:spcPct val="50000"/>
              </a:spcBef>
            </a:pPr>
            <a:r>
              <a:rPr lang="en-US" sz="1400" dirty="0">
                <a:latin typeface="Times New Roman" charset="0"/>
              </a:rPr>
              <a:t>    A large trade show, in conjunction with the congress, will feature the latest in technology in all areas of the industry, the NPPC added. Reuter</a:t>
            </a:r>
          </a:p>
          <a:p>
            <a:pPr>
              <a:spcBef>
                <a:spcPct val="50000"/>
              </a:spcBef>
            </a:pPr>
            <a:r>
              <a:rPr lang="en-US" sz="1400" dirty="0">
                <a:latin typeface="Times New Roman" charset="0"/>
              </a:rPr>
              <a:t>&amp;#3;&lt;/BODY&gt;&lt;/TEXT&gt;&lt;/REUTERS</a:t>
            </a:r>
            <a:r>
              <a:rPr lang="en-US" sz="1600" dirty="0">
                <a:latin typeface="Times New Roman" charset="0"/>
              </a:rPr>
              <a:t>&gt;</a:t>
            </a:r>
          </a:p>
        </p:txBody>
      </p:sp>
      <p:sp>
        <p:nvSpPr>
          <p:cNvPr id="47109"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15.2.4</a:t>
            </a:r>
          </a:p>
        </p:txBody>
      </p:sp>
    </p:spTree>
    <p:extLst>
      <p:ext uri="{BB962C8B-B14F-4D97-AF65-F5344CB8AC3E}">
        <p14:creationId xmlns:p14="http://schemas.microsoft.com/office/powerpoint/2010/main" val="239301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or negative movie review?</a:t>
            </a:r>
          </a:p>
        </p:txBody>
      </p:sp>
      <p:sp>
        <p:nvSpPr>
          <p:cNvPr id="3" name="Content Placeholder 2"/>
          <p:cNvSpPr>
            <a:spLocks noGrp="1"/>
          </p:cNvSpPr>
          <p:nvPr>
            <p:ph idx="1"/>
          </p:nvPr>
        </p:nvSpPr>
        <p:spPr>
          <a:xfrm>
            <a:off x="762000" y="1352550"/>
            <a:ext cx="7924800" cy="3333750"/>
          </a:xfrm>
        </p:spPr>
        <p:txBody>
          <a:bodyPr/>
          <a:lstStyle/>
          <a:p>
            <a:r>
              <a:rPr lang="en-US" dirty="0"/>
              <a:t>unbelievably disappointing </a:t>
            </a:r>
          </a:p>
          <a:p>
            <a:r>
              <a:rPr lang="en-US" dirty="0"/>
              <a:t>Full of zany characters and richly applied satire, and some great plot twists</a:t>
            </a:r>
          </a:p>
          <a:p>
            <a:r>
              <a:rPr lang="en-US" dirty="0"/>
              <a:t> this is the greatest screwball comedy ever filmed</a:t>
            </a:r>
          </a:p>
          <a:p>
            <a:r>
              <a:rPr lang="en-US" dirty="0"/>
              <a:t> It was pathetic. The worst part about it was the boxing scenes.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a:t>
            </a:fld>
            <a:endParaRPr lang="en-US" dirty="0"/>
          </a:p>
        </p:txBody>
      </p:sp>
      <p:pic>
        <p:nvPicPr>
          <p:cNvPr id="5" name="Picture 4"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181350"/>
            <a:ext cx="558800" cy="503632"/>
          </a:xfrm>
          <a:prstGeom prst="rect">
            <a:avLst/>
          </a:prstGeom>
        </p:spPr>
      </p:pic>
      <p:pic>
        <p:nvPicPr>
          <p:cNvPr id="6" name="Picture 5"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885951"/>
            <a:ext cx="591828" cy="533399"/>
          </a:xfrm>
          <a:prstGeom prst="rect">
            <a:avLst/>
          </a:prstGeom>
        </p:spPr>
      </p:pic>
      <p:pic>
        <p:nvPicPr>
          <p:cNvPr id="7" name="Picture 6"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52550"/>
            <a:ext cx="558800" cy="503632"/>
          </a:xfrm>
          <a:prstGeom prst="rect">
            <a:avLst/>
          </a:prstGeom>
        </p:spPr>
      </p:pic>
      <p:pic>
        <p:nvPicPr>
          <p:cNvPr id="8" name="Picture 7"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495550"/>
            <a:ext cx="591828" cy="533399"/>
          </a:xfrm>
          <a:prstGeom prst="rect">
            <a:avLst/>
          </a:prstGeom>
        </p:spPr>
      </p:pic>
    </p:spTree>
    <p:extLst>
      <p:ext uri="{BB962C8B-B14F-4D97-AF65-F5344CB8AC3E}">
        <p14:creationId xmlns:p14="http://schemas.microsoft.com/office/powerpoint/2010/main" val="77853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9550"/>
            <a:ext cx="7467600" cy="742950"/>
          </a:xfrm>
        </p:spPr>
        <p:txBody>
          <a:bodyPr/>
          <a:lstStyle/>
          <a:p>
            <a:r>
              <a:rPr lang="en-US" dirty="0"/>
              <a:t>Confusion matrix c</a:t>
            </a:r>
          </a:p>
        </p:txBody>
      </p:sp>
      <p:sp>
        <p:nvSpPr>
          <p:cNvPr id="3" name="Content Placeholder 2"/>
          <p:cNvSpPr>
            <a:spLocks noGrp="1"/>
          </p:cNvSpPr>
          <p:nvPr>
            <p:ph idx="1"/>
          </p:nvPr>
        </p:nvSpPr>
        <p:spPr>
          <a:xfrm>
            <a:off x="685800" y="1047750"/>
            <a:ext cx="8534400" cy="3333750"/>
          </a:xfrm>
        </p:spPr>
        <p:txBody>
          <a:bodyPr/>
          <a:lstStyle/>
          <a:p>
            <a:r>
              <a:rPr lang="en-US" dirty="0"/>
              <a:t>For each pair of classes &lt;c</a:t>
            </a:r>
            <a:r>
              <a:rPr lang="en-US" baseline="-25000" dirty="0"/>
              <a:t>1</a:t>
            </a:r>
            <a:r>
              <a:rPr lang="en-US" dirty="0"/>
              <a:t>,c</a:t>
            </a:r>
            <a:r>
              <a:rPr lang="en-US" baseline="-25000" dirty="0"/>
              <a:t>2</a:t>
            </a:r>
            <a:r>
              <a:rPr lang="en-US" dirty="0"/>
              <a:t>&gt; how many documents from c</a:t>
            </a:r>
            <a:r>
              <a:rPr lang="en-US" baseline="-25000" dirty="0"/>
              <a:t>1</a:t>
            </a:r>
            <a:r>
              <a:rPr lang="en-US" dirty="0"/>
              <a:t> were incorrectly assigned to c</a:t>
            </a:r>
            <a:r>
              <a:rPr lang="en-US" baseline="-25000" dirty="0"/>
              <a:t>2</a:t>
            </a:r>
            <a:r>
              <a:rPr lang="en-US" dirty="0"/>
              <a:t>?</a:t>
            </a:r>
          </a:p>
          <a:p>
            <a:pPr lvl="1"/>
            <a:r>
              <a:rPr lang="en-US" dirty="0"/>
              <a:t>c</a:t>
            </a:r>
            <a:r>
              <a:rPr lang="en-US" baseline="-25000" dirty="0"/>
              <a:t>3,2</a:t>
            </a:r>
            <a:r>
              <a:rPr lang="en-US" dirty="0"/>
              <a:t>: 90 wheat documents incorrectly assigned to poultry</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50</a:t>
            </a:fld>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1597575897"/>
              </p:ext>
            </p:extLst>
          </p:nvPr>
        </p:nvGraphicFramePr>
        <p:xfrm>
          <a:off x="838200" y="2334177"/>
          <a:ext cx="7772400" cy="2736215"/>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066799">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143001">
                  <a:extLst>
                    <a:ext uri="{9D8B030D-6E8A-4147-A177-3AD203B41FA5}">
                      <a16:colId xmlns:a16="http://schemas.microsoft.com/office/drawing/2014/main" val="20006"/>
                    </a:ext>
                  </a:extLst>
                </a:gridCol>
              </a:tblGrid>
              <a:tr h="370840">
                <a:tc>
                  <a:txBody>
                    <a:bodyPr/>
                    <a:lstStyle/>
                    <a:p>
                      <a:pPr>
                        <a:lnSpc>
                          <a:spcPct val="80000"/>
                        </a:lnSpc>
                      </a:pPr>
                      <a:r>
                        <a:rPr lang="en-US" sz="1700" dirty="0"/>
                        <a:t>Docs in test set</a:t>
                      </a:r>
                    </a:p>
                  </a:txBody>
                  <a:tcPr/>
                </a:tc>
                <a:tc>
                  <a:txBody>
                    <a:bodyPr/>
                    <a:lstStyle/>
                    <a:p>
                      <a:pPr>
                        <a:lnSpc>
                          <a:spcPct val="80000"/>
                        </a:lnSpc>
                      </a:pPr>
                      <a:r>
                        <a:rPr lang="en-US" sz="1700" dirty="0"/>
                        <a:t>Assigned</a:t>
                      </a:r>
                    </a:p>
                    <a:p>
                      <a:pPr>
                        <a:lnSpc>
                          <a:spcPct val="80000"/>
                        </a:lnSpc>
                      </a:pPr>
                      <a:r>
                        <a:rPr lang="en-US" sz="1700" dirty="0"/>
                        <a:t>UK</a:t>
                      </a:r>
                    </a:p>
                  </a:txBody>
                  <a:tcPr/>
                </a:tc>
                <a:tc>
                  <a:txBody>
                    <a:bodyPr/>
                    <a:lstStyle/>
                    <a:p>
                      <a:pPr>
                        <a:lnSpc>
                          <a:spcPct val="80000"/>
                        </a:lnSpc>
                      </a:pPr>
                      <a:r>
                        <a:rPr lang="en-US" sz="1700" dirty="0"/>
                        <a:t>Assigned poultry</a:t>
                      </a:r>
                    </a:p>
                  </a:txBody>
                  <a:tcPr/>
                </a:tc>
                <a:tc>
                  <a:txBody>
                    <a:bodyPr/>
                    <a:lstStyle/>
                    <a:p>
                      <a:pPr>
                        <a:lnSpc>
                          <a:spcPct val="80000"/>
                        </a:lnSpc>
                      </a:pPr>
                      <a:r>
                        <a:rPr lang="en-US" sz="1700" dirty="0"/>
                        <a:t>Assigned </a:t>
                      </a:r>
                      <a:r>
                        <a:rPr lang="en-US" sz="1700" baseline="0" dirty="0"/>
                        <a:t>wheat</a:t>
                      </a:r>
                      <a:endParaRPr lang="en-US" sz="1700" dirty="0"/>
                    </a:p>
                  </a:txBody>
                  <a:tcPr/>
                </a:tc>
                <a:tc>
                  <a:txBody>
                    <a:bodyPr/>
                    <a:lstStyle/>
                    <a:p>
                      <a:pPr>
                        <a:lnSpc>
                          <a:spcPct val="80000"/>
                        </a:lnSpc>
                      </a:pPr>
                      <a:r>
                        <a:rPr lang="en-US" sz="1700" dirty="0"/>
                        <a:t>Assigned coffee</a:t>
                      </a:r>
                    </a:p>
                  </a:txBody>
                  <a:tcPr/>
                </a:tc>
                <a:tc>
                  <a:txBody>
                    <a:bodyPr/>
                    <a:lstStyle/>
                    <a:p>
                      <a:pPr>
                        <a:lnSpc>
                          <a:spcPct val="80000"/>
                        </a:lnSpc>
                      </a:pPr>
                      <a:r>
                        <a:rPr lang="en-US" sz="1700" dirty="0"/>
                        <a:t>Assigned </a:t>
                      </a:r>
                      <a:r>
                        <a:rPr lang="en-US" sz="1700" baseline="0" dirty="0"/>
                        <a:t>interest</a:t>
                      </a:r>
                      <a:endParaRPr lang="en-US" sz="1700" dirty="0"/>
                    </a:p>
                  </a:txBody>
                  <a:tcPr/>
                </a:tc>
                <a:tc>
                  <a:txBody>
                    <a:bodyPr/>
                    <a:lstStyle/>
                    <a:p>
                      <a:pPr>
                        <a:lnSpc>
                          <a:spcPct val="80000"/>
                        </a:lnSpc>
                      </a:pPr>
                      <a:r>
                        <a:rPr lang="en-US" sz="1700" dirty="0"/>
                        <a:t>Assigned trade</a:t>
                      </a:r>
                    </a:p>
                  </a:txBody>
                  <a:tcPr/>
                </a:tc>
                <a:extLst>
                  <a:ext uri="{0D108BD9-81ED-4DB2-BD59-A6C34878D82A}">
                    <a16:rowId xmlns:a16="http://schemas.microsoft.com/office/drawing/2014/main" val="10000"/>
                  </a:ext>
                </a:extLst>
              </a:tr>
              <a:tr h="370840">
                <a:tc>
                  <a:txBody>
                    <a:bodyPr/>
                    <a:lstStyle/>
                    <a:p>
                      <a:pPr>
                        <a:lnSpc>
                          <a:spcPct val="80000"/>
                        </a:lnSpc>
                      </a:pPr>
                      <a:r>
                        <a:rPr lang="en-US" sz="1700" dirty="0"/>
                        <a:t>True UK</a:t>
                      </a:r>
                    </a:p>
                  </a:txBody>
                  <a:tcPr/>
                </a:tc>
                <a:tc>
                  <a:txBody>
                    <a:bodyPr/>
                    <a:lstStyle/>
                    <a:p>
                      <a:pPr>
                        <a:lnSpc>
                          <a:spcPct val="80000"/>
                        </a:lnSpc>
                      </a:pPr>
                      <a:r>
                        <a:rPr lang="en-US" sz="1700" dirty="0"/>
                        <a:t>95</a:t>
                      </a:r>
                    </a:p>
                  </a:txBody>
                  <a:tcPr/>
                </a:tc>
                <a:tc>
                  <a:txBody>
                    <a:bodyPr/>
                    <a:lstStyle/>
                    <a:p>
                      <a:pPr>
                        <a:lnSpc>
                          <a:spcPct val="80000"/>
                        </a:lnSpc>
                      </a:pPr>
                      <a:r>
                        <a:rPr lang="en-US" sz="1700" dirty="0"/>
                        <a:t>1</a:t>
                      </a:r>
                    </a:p>
                  </a:txBody>
                  <a:tcPr/>
                </a:tc>
                <a:tc>
                  <a:txBody>
                    <a:bodyPr/>
                    <a:lstStyle/>
                    <a:p>
                      <a:pPr>
                        <a:lnSpc>
                          <a:spcPct val="80000"/>
                        </a:lnSpc>
                      </a:pPr>
                      <a:r>
                        <a:rPr lang="en-US" sz="1700" dirty="0"/>
                        <a:t>13</a:t>
                      </a:r>
                    </a:p>
                  </a:txBody>
                  <a:tcPr/>
                </a:tc>
                <a:tc>
                  <a:txBody>
                    <a:bodyPr/>
                    <a:lstStyle/>
                    <a:p>
                      <a:pPr>
                        <a:lnSpc>
                          <a:spcPct val="80000"/>
                        </a:lnSpc>
                      </a:pPr>
                      <a:r>
                        <a:rPr lang="en-US" sz="1700" dirty="0"/>
                        <a:t>0</a:t>
                      </a:r>
                    </a:p>
                  </a:txBody>
                  <a:tcPr/>
                </a:tc>
                <a:tc>
                  <a:txBody>
                    <a:bodyPr/>
                    <a:lstStyle/>
                    <a:p>
                      <a:pPr>
                        <a:lnSpc>
                          <a:spcPct val="80000"/>
                        </a:lnSpc>
                      </a:pPr>
                      <a:r>
                        <a:rPr lang="en-US" sz="1700" dirty="0"/>
                        <a:t>1</a:t>
                      </a:r>
                    </a:p>
                  </a:txBody>
                  <a:tcPr/>
                </a:tc>
                <a:tc>
                  <a:txBody>
                    <a:bodyPr/>
                    <a:lstStyle/>
                    <a:p>
                      <a:pPr>
                        <a:lnSpc>
                          <a:spcPct val="80000"/>
                        </a:lnSpc>
                      </a:pPr>
                      <a:r>
                        <a:rPr lang="en-US" sz="1700" dirty="0"/>
                        <a:t>0</a:t>
                      </a:r>
                    </a:p>
                  </a:txBody>
                  <a:tcPr/>
                </a:tc>
                <a:extLst>
                  <a:ext uri="{0D108BD9-81ED-4DB2-BD59-A6C34878D82A}">
                    <a16:rowId xmlns:a16="http://schemas.microsoft.com/office/drawing/2014/main" val="10001"/>
                  </a:ext>
                </a:extLst>
              </a:tr>
              <a:tr h="370840">
                <a:tc>
                  <a:txBody>
                    <a:bodyPr/>
                    <a:lstStyle/>
                    <a:p>
                      <a:pPr>
                        <a:lnSpc>
                          <a:spcPct val="80000"/>
                        </a:lnSpc>
                      </a:pPr>
                      <a:r>
                        <a:rPr lang="en-US" sz="1700" dirty="0"/>
                        <a:t>True poultry</a:t>
                      </a:r>
                    </a:p>
                  </a:txBody>
                  <a:tcPr/>
                </a:tc>
                <a:tc>
                  <a:txBody>
                    <a:bodyPr/>
                    <a:lstStyle/>
                    <a:p>
                      <a:pPr>
                        <a:lnSpc>
                          <a:spcPct val="80000"/>
                        </a:lnSpc>
                      </a:pPr>
                      <a:r>
                        <a:rPr lang="en-US" sz="1700" dirty="0"/>
                        <a:t>0</a:t>
                      </a:r>
                    </a:p>
                  </a:txBody>
                  <a:tcPr/>
                </a:tc>
                <a:tc>
                  <a:txBody>
                    <a:bodyPr/>
                    <a:lstStyle/>
                    <a:p>
                      <a:pPr>
                        <a:lnSpc>
                          <a:spcPct val="80000"/>
                        </a:lnSpc>
                      </a:pPr>
                      <a:r>
                        <a:rPr lang="en-US" sz="1700" dirty="0"/>
                        <a:t>1</a:t>
                      </a:r>
                    </a:p>
                  </a:txBody>
                  <a:tcPr/>
                </a:tc>
                <a:tc>
                  <a:txBody>
                    <a:bodyPr/>
                    <a:lstStyle/>
                    <a:p>
                      <a:pPr>
                        <a:lnSpc>
                          <a:spcPct val="80000"/>
                        </a:lnSpc>
                      </a:pPr>
                      <a:r>
                        <a:rPr lang="en-US" sz="1700" dirty="0"/>
                        <a:t>0</a:t>
                      </a:r>
                    </a:p>
                  </a:txBody>
                  <a:tcPr/>
                </a:tc>
                <a:tc>
                  <a:txBody>
                    <a:bodyPr/>
                    <a:lstStyle/>
                    <a:p>
                      <a:pPr>
                        <a:lnSpc>
                          <a:spcPct val="80000"/>
                        </a:lnSpc>
                      </a:pPr>
                      <a:r>
                        <a:rPr lang="en-US" sz="1700" dirty="0"/>
                        <a:t>0</a:t>
                      </a:r>
                    </a:p>
                  </a:txBody>
                  <a:tcPr/>
                </a:tc>
                <a:tc>
                  <a:txBody>
                    <a:bodyPr/>
                    <a:lstStyle/>
                    <a:p>
                      <a:pPr>
                        <a:lnSpc>
                          <a:spcPct val="80000"/>
                        </a:lnSpc>
                      </a:pPr>
                      <a:r>
                        <a:rPr lang="en-US" sz="1700" dirty="0"/>
                        <a:t>0</a:t>
                      </a:r>
                    </a:p>
                  </a:txBody>
                  <a:tcPr/>
                </a:tc>
                <a:tc>
                  <a:txBody>
                    <a:bodyPr/>
                    <a:lstStyle/>
                    <a:p>
                      <a:pPr>
                        <a:lnSpc>
                          <a:spcPct val="80000"/>
                        </a:lnSpc>
                      </a:pPr>
                      <a:r>
                        <a:rPr lang="en-US" sz="1700" dirty="0"/>
                        <a:t>0</a:t>
                      </a:r>
                    </a:p>
                  </a:txBody>
                  <a:tcPr/>
                </a:tc>
                <a:extLst>
                  <a:ext uri="{0D108BD9-81ED-4DB2-BD59-A6C34878D82A}">
                    <a16:rowId xmlns:a16="http://schemas.microsoft.com/office/drawing/2014/main" val="10002"/>
                  </a:ext>
                </a:extLst>
              </a:tr>
              <a:tr h="370840">
                <a:tc>
                  <a:txBody>
                    <a:bodyPr/>
                    <a:lstStyle/>
                    <a:p>
                      <a:pPr>
                        <a:lnSpc>
                          <a:spcPct val="80000"/>
                        </a:lnSpc>
                      </a:pPr>
                      <a:r>
                        <a:rPr lang="en-US" sz="1700" dirty="0"/>
                        <a:t>True wheat</a:t>
                      </a:r>
                    </a:p>
                  </a:txBody>
                  <a:tcPr/>
                </a:tc>
                <a:tc>
                  <a:txBody>
                    <a:bodyPr/>
                    <a:lstStyle/>
                    <a:p>
                      <a:pPr>
                        <a:lnSpc>
                          <a:spcPct val="80000"/>
                        </a:lnSpc>
                      </a:pPr>
                      <a:r>
                        <a:rPr lang="en-US" sz="1700" dirty="0"/>
                        <a:t>10</a:t>
                      </a:r>
                    </a:p>
                  </a:txBody>
                  <a:tcPr/>
                </a:tc>
                <a:tc>
                  <a:txBody>
                    <a:bodyPr/>
                    <a:lstStyle/>
                    <a:p>
                      <a:pPr>
                        <a:lnSpc>
                          <a:spcPct val="80000"/>
                        </a:lnSpc>
                      </a:pPr>
                      <a:r>
                        <a:rPr lang="en-US" sz="1700" dirty="0"/>
                        <a:t>90</a:t>
                      </a:r>
                    </a:p>
                  </a:txBody>
                  <a:tcPr/>
                </a:tc>
                <a:tc>
                  <a:txBody>
                    <a:bodyPr/>
                    <a:lstStyle/>
                    <a:p>
                      <a:pPr>
                        <a:lnSpc>
                          <a:spcPct val="80000"/>
                        </a:lnSpc>
                      </a:pPr>
                      <a:r>
                        <a:rPr lang="en-US" sz="1700" dirty="0"/>
                        <a:t>0</a:t>
                      </a:r>
                    </a:p>
                  </a:txBody>
                  <a:tcPr/>
                </a:tc>
                <a:tc>
                  <a:txBody>
                    <a:bodyPr/>
                    <a:lstStyle/>
                    <a:p>
                      <a:pPr>
                        <a:lnSpc>
                          <a:spcPct val="80000"/>
                        </a:lnSpc>
                      </a:pPr>
                      <a:r>
                        <a:rPr lang="en-US" sz="1700" dirty="0"/>
                        <a:t>1</a:t>
                      </a:r>
                    </a:p>
                  </a:txBody>
                  <a:tcPr/>
                </a:tc>
                <a:tc>
                  <a:txBody>
                    <a:bodyPr/>
                    <a:lstStyle/>
                    <a:p>
                      <a:pPr>
                        <a:lnSpc>
                          <a:spcPct val="80000"/>
                        </a:lnSpc>
                      </a:pPr>
                      <a:r>
                        <a:rPr lang="en-US" sz="1700" dirty="0"/>
                        <a:t>0</a:t>
                      </a:r>
                    </a:p>
                  </a:txBody>
                  <a:tcPr/>
                </a:tc>
                <a:tc>
                  <a:txBody>
                    <a:bodyPr/>
                    <a:lstStyle/>
                    <a:p>
                      <a:pPr>
                        <a:lnSpc>
                          <a:spcPct val="80000"/>
                        </a:lnSpc>
                      </a:pPr>
                      <a:r>
                        <a:rPr lang="en-US" sz="1700" dirty="0"/>
                        <a:t>0</a:t>
                      </a:r>
                    </a:p>
                  </a:txBody>
                  <a:tcPr/>
                </a:tc>
                <a:extLst>
                  <a:ext uri="{0D108BD9-81ED-4DB2-BD59-A6C34878D82A}">
                    <a16:rowId xmlns:a16="http://schemas.microsoft.com/office/drawing/2014/main" val="10003"/>
                  </a:ext>
                </a:extLst>
              </a:tr>
              <a:tr h="370840">
                <a:tc>
                  <a:txBody>
                    <a:bodyPr/>
                    <a:lstStyle/>
                    <a:p>
                      <a:pPr>
                        <a:lnSpc>
                          <a:spcPct val="80000"/>
                        </a:lnSpc>
                      </a:pPr>
                      <a:r>
                        <a:rPr lang="en-US" sz="1700" dirty="0"/>
                        <a:t>True coffee</a:t>
                      </a:r>
                    </a:p>
                  </a:txBody>
                  <a:tcPr/>
                </a:tc>
                <a:tc>
                  <a:txBody>
                    <a:bodyPr/>
                    <a:lstStyle/>
                    <a:p>
                      <a:pPr>
                        <a:lnSpc>
                          <a:spcPct val="80000"/>
                        </a:lnSpc>
                      </a:pPr>
                      <a:r>
                        <a:rPr lang="en-US" sz="1700" dirty="0"/>
                        <a:t>0</a:t>
                      </a:r>
                    </a:p>
                  </a:txBody>
                  <a:tcPr/>
                </a:tc>
                <a:tc>
                  <a:txBody>
                    <a:bodyPr/>
                    <a:lstStyle/>
                    <a:p>
                      <a:pPr>
                        <a:lnSpc>
                          <a:spcPct val="80000"/>
                        </a:lnSpc>
                      </a:pPr>
                      <a:r>
                        <a:rPr lang="en-US" sz="1700" dirty="0"/>
                        <a:t>0</a:t>
                      </a:r>
                    </a:p>
                  </a:txBody>
                  <a:tcPr/>
                </a:tc>
                <a:tc>
                  <a:txBody>
                    <a:bodyPr/>
                    <a:lstStyle/>
                    <a:p>
                      <a:pPr>
                        <a:lnSpc>
                          <a:spcPct val="80000"/>
                        </a:lnSpc>
                      </a:pPr>
                      <a:r>
                        <a:rPr lang="en-US" sz="1700" dirty="0"/>
                        <a:t>0</a:t>
                      </a:r>
                    </a:p>
                  </a:txBody>
                  <a:tcPr/>
                </a:tc>
                <a:tc>
                  <a:txBody>
                    <a:bodyPr/>
                    <a:lstStyle/>
                    <a:p>
                      <a:pPr>
                        <a:lnSpc>
                          <a:spcPct val="80000"/>
                        </a:lnSpc>
                      </a:pPr>
                      <a:r>
                        <a:rPr lang="en-US" sz="1700" dirty="0"/>
                        <a:t>34</a:t>
                      </a:r>
                    </a:p>
                  </a:txBody>
                  <a:tcPr/>
                </a:tc>
                <a:tc>
                  <a:txBody>
                    <a:bodyPr/>
                    <a:lstStyle/>
                    <a:p>
                      <a:pPr>
                        <a:lnSpc>
                          <a:spcPct val="80000"/>
                        </a:lnSpc>
                      </a:pPr>
                      <a:r>
                        <a:rPr lang="en-US" sz="1700" dirty="0"/>
                        <a:t>3</a:t>
                      </a:r>
                    </a:p>
                  </a:txBody>
                  <a:tcPr/>
                </a:tc>
                <a:tc>
                  <a:txBody>
                    <a:bodyPr/>
                    <a:lstStyle/>
                    <a:p>
                      <a:pPr>
                        <a:lnSpc>
                          <a:spcPct val="80000"/>
                        </a:lnSpc>
                      </a:pPr>
                      <a:r>
                        <a:rPr lang="en-US" sz="1700" dirty="0"/>
                        <a:t>7</a:t>
                      </a:r>
                    </a:p>
                  </a:txBody>
                  <a:tcPr/>
                </a:tc>
                <a:extLst>
                  <a:ext uri="{0D108BD9-81ED-4DB2-BD59-A6C34878D82A}">
                    <a16:rowId xmlns:a16="http://schemas.microsoft.com/office/drawing/2014/main" val="10004"/>
                  </a:ext>
                </a:extLst>
              </a:tr>
              <a:tr h="370840">
                <a:tc>
                  <a:txBody>
                    <a:bodyPr/>
                    <a:lstStyle/>
                    <a:p>
                      <a:pPr>
                        <a:lnSpc>
                          <a:spcPct val="80000"/>
                        </a:lnSpc>
                      </a:pPr>
                      <a:r>
                        <a:rPr lang="en-US" sz="1700" dirty="0"/>
                        <a:t>True interest</a:t>
                      </a:r>
                    </a:p>
                  </a:txBody>
                  <a:tcPr/>
                </a:tc>
                <a:tc>
                  <a:txBody>
                    <a:bodyPr/>
                    <a:lstStyle/>
                    <a:p>
                      <a:pPr>
                        <a:lnSpc>
                          <a:spcPct val="80000"/>
                        </a:lnSpc>
                      </a:pPr>
                      <a:r>
                        <a:rPr lang="en-US" sz="1700" dirty="0"/>
                        <a:t>-</a:t>
                      </a:r>
                    </a:p>
                  </a:txBody>
                  <a:tcPr/>
                </a:tc>
                <a:tc>
                  <a:txBody>
                    <a:bodyPr/>
                    <a:lstStyle/>
                    <a:p>
                      <a:pPr>
                        <a:lnSpc>
                          <a:spcPct val="80000"/>
                        </a:lnSpc>
                      </a:pPr>
                      <a:r>
                        <a:rPr lang="en-US" sz="1700" dirty="0"/>
                        <a:t>1</a:t>
                      </a:r>
                    </a:p>
                  </a:txBody>
                  <a:tcPr/>
                </a:tc>
                <a:tc>
                  <a:txBody>
                    <a:bodyPr/>
                    <a:lstStyle/>
                    <a:p>
                      <a:pPr>
                        <a:lnSpc>
                          <a:spcPct val="80000"/>
                        </a:lnSpc>
                      </a:pPr>
                      <a:r>
                        <a:rPr lang="en-US" sz="1700" dirty="0"/>
                        <a:t>2</a:t>
                      </a:r>
                    </a:p>
                  </a:txBody>
                  <a:tcPr/>
                </a:tc>
                <a:tc>
                  <a:txBody>
                    <a:bodyPr/>
                    <a:lstStyle/>
                    <a:p>
                      <a:pPr>
                        <a:lnSpc>
                          <a:spcPct val="80000"/>
                        </a:lnSpc>
                      </a:pPr>
                      <a:r>
                        <a:rPr lang="en-US" sz="1700" dirty="0"/>
                        <a:t>13</a:t>
                      </a:r>
                    </a:p>
                  </a:txBody>
                  <a:tcPr/>
                </a:tc>
                <a:tc>
                  <a:txBody>
                    <a:bodyPr/>
                    <a:lstStyle/>
                    <a:p>
                      <a:pPr>
                        <a:lnSpc>
                          <a:spcPct val="80000"/>
                        </a:lnSpc>
                      </a:pPr>
                      <a:r>
                        <a:rPr lang="en-US" sz="1700" dirty="0"/>
                        <a:t>26</a:t>
                      </a:r>
                    </a:p>
                  </a:txBody>
                  <a:tcPr/>
                </a:tc>
                <a:tc>
                  <a:txBody>
                    <a:bodyPr/>
                    <a:lstStyle/>
                    <a:p>
                      <a:pPr>
                        <a:lnSpc>
                          <a:spcPct val="80000"/>
                        </a:lnSpc>
                      </a:pPr>
                      <a:r>
                        <a:rPr lang="en-US" sz="1700" dirty="0"/>
                        <a:t>5</a:t>
                      </a:r>
                    </a:p>
                  </a:txBody>
                  <a:tcPr/>
                </a:tc>
                <a:extLst>
                  <a:ext uri="{0D108BD9-81ED-4DB2-BD59-A6C34878D82A}">
                    <a16:rowId xmlns:a16="http://schemas.microsoft.com/office/drawing/2014/main" val="10005"/>
                  </a:ext>
                </a:extLst>
              </a:tr>
              <a:tr h="370840">
                <a:tc>
                  <a:txBody>
                    <a:bodyPr/>
                    <a:lstStyle/>
                    <a:p>
                      <a:pPr>
                        <a:lnSpc>
                          <a:spcPct val="80000"/>
                        </a:lnSpc>
                      </a:pPr>
                      <a:r>
                        <a:rPr lang="en-US" sz="1700" dirty="0"/>
                        <a:t>True trade</a:t>
                      </a:r>
                    </a:p>
                  </a:txBody>
                  <a:tcPr/>
                </a:tc>
                <a:tc>
                  <a:txBody>
                    <a:bodyPr/>
                    <a:lstStyle/>
                    <a:p>
                      <a:pPr>
                        <a:lnSpc>
                          <a:spcPct val="80000"/>
                        </a:lnSpc>
                      </a:pPr>
                      <a:r>
                        <a:rPr lang="en-US" sz="1700" dirty="0"/>
                        <a:t>0</a:t>
                      </a:r>
                    </a:p>
                  </a:txBody>
                  <a:tcPr/>
                </a:tc>
                <a:tc>
                  <a:txBody>
                    <a:bodyPr/>
                    <a:lstStyle/>
                    <a:p>
                      <a:pPr>
                        <a:lnSpc>
                          <a:spcPct val="80000"/>
                        </a:lnSpc>
                      </a:pPr>
                      <a:r>
                        <a:rPr lang="en-US" sz="1700" dirty="0"/>
                        <a:t>0</a:t>
                      </a:r>
                    </a:p>
                  </a:txBody>
                  <a:tcPr/>
                </a:tc>
                <a:tc>
                  <a:txBody>
                    <a:bodyPr/>
                    <a:lstStyle/>
                    <a:p>
                      <a:pPr>
                        <a:lnSpc>
                          <a:spcPct val="80000"/>
                        </a:lnSpc>
                      </a:pPr>
                      <a:r>
                        <a:rPr lang="en-US" sz="1700" dirty="0"/>
                        <a:t>2</a:t>
                      </a:r>
                    </a:p>
                  </a:txBody>
                  <a:tcPr/>
                </a:tc>
                <a:tc>
                  <a:txBody>
                    <a:bodyPr/>
                    <a:lstStyle/>
                    <a:p>
                      <a:pPr>
                        <a:lnSpc>
                          <a:spcPct val="80000"/>
                        </a:lnSpc>
                      </a:pPr>
                      <a:r>
                        <a:rPr lang="en-US" sz="1700" dirty="0"/>
                        <a:t>14</a:t>
                      </a:r>
                    </a:p>
                  </a:txBody>
                  <a:tcPr/>
                </a:tc>
                <a:tc>
                  <a:txBody>
                    <a:bodyPr/>
                    <a:lstStyle/>
                    <a:p>
                      <a:pPr>
                        <a:lnSpc>
                          <a:spcPct val="80000"/>
                        </a:lnSpc>
                      </a:pPr>
                      <a:r>
                        <a:rPr lang="en-US" sz="1700" dirty="0"/>
                        <a:t>5</a:t>
                      </a:r>
                    </a:p>
                  </a:txBody>
                  <a:tcPr/>
                </a:tc>
                <a:tc>
                  <a:txBody>
                    <a:bodyPr/>
                    <a:lstStyle/>
                    <a:p>
                      <a:pPr>
                        <a:lnSpc>
                          <a:spcPct val="80000"/>
                        </a:lnSpc>
                      </a:pPr>
                      <a:r>
                        <a:rPr lang="en-US" sz="1700" dirty="0"/>
                        <a:t>10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539098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67634553-58CF-BD48-882D-354BD150ED96}" type="slidenum">
              <a:rPr lang="en-US" sz="1200">
                <a:solidFill>
                  <a:srgbClr val="898989"/>
                </a:solidFill>
                <a:latin typeface="Calibri" charset="0"/>
              </a:rPr>
              <a:pPr eaLnBrk="1" hangingPunct="1"/>
              <a:t>51</a:t>
            </a:fld>
            <a:endParaRPr lang="en-US" sz="1200">
              <a:solidFill>
                <a:srgbClr val="898989"/>
              </a:solidFill>
              <a:latin typeface="Calibri" charset="0"/>
            </a:endParaRPr>
          </a:p>
        </p:txBody>
      </p:sp>
      <p:sp>
        <p:nvSpPr>
          <p:cNvPr id="48134" name="Rectangle 2"/>
          <p:cNvSpPr>
            <a:spLocks noGrp="1" noChangeArrowheads="1"/>
          </p:cNvSpPr>
          <p:nvPr>
            <p:ph type="title"/>
          </p:nvPr>
        </p:nvSpPr>
        <p:spPr>
          <a:xfrm>
            <a:off x="1371600" y="285750"/>
            <a:ext cx="7467600" cy="742950"/>
          </a:xfrm>
        </p:spPr>
        <p:txBody>
          <a:bodyPr/>
          <a:lstStyle/>
          <a:p>
            <a:pPr eaLnBrk="1" hangingPunct="1"/>
            <a:r>
              <a:rPr lang="en-US" dirty="0">
                <a:latin typeface="Calibri" charset="0"/>
                <a:ea typeface="ＭＳ Ｐゴシック" charset="0"/>
                <a:cs typeface="ＭＳ Ｐゴシック" charset="0"/>
              </a:rPr>
              <a:t>Per class evaluation measures</a:t>
            </a:r>
          </a:p>
        </p:txBody>
      </p:sp>
      <p:sp>
        <p:nvSpPr>
          <p:cNvPr id="48135" name="Rectangle 3"/>
          <p:cNvSpPr>
            <a:spLocks noGrp="1" noChangeArrowheads="1"/>
          </p:cNvSpPr>
          <p:nvPr>
            <p:ph type="body" idx="1"/>
          </p:nvPr>
        </p:nvSpPr>
        <p:spPr>
          <a:xfrm>
            <a:off x="685800" y="1314450"/>
            <a:ext cx="6324600" cy="3829050"/>
          </a:xfrm>
        </p:spPr>
        <p:txBody>
          <a:bodyPr>
            <a:normAutofit fontScale="85000" lnSpcReduction="20000"/>
          </a:bodyPr>
          <a:lstStyle/>
          <a:p>
            <a:pPr marL="0" indent="0" eaLnBrk="1" hangingPunct="1">
              <a:buNone/>
            </a:pPr>
            <a:r>
              <a:rPr lang="en-US" sz="2800" b="1" dirty="0">
                <a:solidFill>
                  <a:srgbClr val="800000"/>
                </a:solidFill>
                <a:latin typeface="Calibri" charset="0"/>
                <a:ea typeface="ＭＳ Ｐゴシック" charset="0"/>
                <a:cs typeface="ＭＳ Ｐゴシック" charset="0"/>
              </a:rPr>
              <a:t>Recall</a:t>
            </a:r>
            <a:r>
              <a:rPr lang="en-US" sz="2800" dirty="0">
                <a:latin typeface="Calibri" charset="0"/>
                <a:ea typeface="ＭＳ Ｐゴシック" charset="0"/>
                <a:cs typeface="ＭＳ Ｐゴシック" charset="0"/>
              </a:rPr>
              <a:t>: </a:t>
            </a:r>
          </a:p>
          <a:p>
            <a:pPr marL="0" indent="0" eaLnBrk="1" hangingPunct="1">
              <a:buNone/>
            </a:pPr>
            <a:r>
              <a:rPr lang="en-US" sz="2800" dirty="0">
                <a:latin typeface="Calibri" charset="0"/>
                <a:ea typeface="ＭＳ Ｐゴシック" charset="0"/>
                <a:cs typeface="ＭＳ Ｐゴシック" charset="0"/>
              </a:rPr>
              <a:t>    Fraction of docs in class </a:t>
            </a:r>
            <a:r>
              <a:rPr lang="en-US" sz="2800" i="1" dirty="0" err="1">
                <a:latin typeface="Calibri" charset="0"/>
                <a:ea typeface="ＭＳ Ｐゴシック" charset="0"/>
                <a:cs typeface="ＭＳ Ｐゴシック" charset="0"/>
              </a:rPr>
              <a:t>i</a:t>
            </a:r>
            <a:r>
              <a:rPr lang="en-US" sz="2800" dirty="0">
                <a:latin typeface="Calibri" charset="0"/>
                <a:ea typeface="ＭＳ Ｐゴシック" charset="0"/>
                <a:cs typeface="ＭＳ Ｐゴシック" charset="0"/>
              </a:rPr>
              <a:t> classified correctly:</a:t>
            </a:r>
          </a:p>
          <a:p>
            <a:pPr eaLnBrk="1" hangingPunct="1"/>
            <a:endParaRPr lang="en-US" dirty="0">
              <a:latin typeface="Calibri" charset="0"/>
              <a:ea typeface="ＭＳ Ｐゴシック" charset="0"/>
              <a:cs typeface="ＭＳ Ｐゴシック" charset="0"/>
            </a:endParaRPr>
          </a:p>
          <a:p>
            <a:pPr eaLnBrk="1" hangingPunct="1"/>
            <a:endParaRPr lang="en-US" dirty="0">
              <a:latin typeface="Calibri" charset="0"/>
              <a:ea typeface="ＭＳ Ｐゴシック" charset="0"/>
              <a:cs typeface="ＭＳ Ｐゴシック" charset="0"/>
            </a:endParaRPr>
          </a:p>
          <a:p>
            <a:pPr marL="0" indent="0" eaLnBrk="1" hangingPunct="1">
              <a:buNone/>
            </a:pPr>
            <a:r>
              <a:rPr lang="en-US" sz="2800" b="1" dirty="0">
                <a:solidFill>
                  <a:srgbClr val="800000"/>
                </a:solidFill>
                <a:latin typeface="Calibri" charset="0"/>
                <a:ea typeface="ＭＳ Ｐゴシック" charset="0"/>
                <a:cs typeface="ＭＳ Ｐゴシック" charset="0"/>
              </a:rPr>
              <a:t>Precision</a:t>
            </a:r>
            <a:r>
              <a:rPr lang="en-US" sz="2800" dirty="0">
                <a:latin typeface="Calibri" charset="0"/>
                <a:ea typeface="ＭＳ Ｐゴシック" charset="0"/>
                <a:cs typeface="ＭＳ Ｐゴシック" charset="0"/>
              </a:rPr>
              <a:t>: </a:t>
            </a:r>
          </a:p>
          <a:p>
            <a:pPr marL="0" indent="0" eaLnBrk="1" hangingPunct="1">
              <a:buNone/>
            </a:pPr>
            <a:r>
              <a:rPr lang="en-US" sz="2600" dirty="0">
                <a:latin typeface="Calibri" charset="0"/>
                <a:ea typeface="ＭＳ Ｐゴシック" charset="0"/>
                <a:cs typeface="ＭＳ Ｐゴシック" charset="0"/>
              </a:rPr>
              <a:t>    </a:t>
            </a:r>
            <a:r>
              <a:rPr lang="en-US" sz="2800" dirty="0">
                <a:latin typeface="Calibri" charset="0"/>
                <a:ea typeface="ＭＳ Ｐゴシック" charset="0"/>
                <a:cs typeface="ＭＳ Ｐゴシック" charset="0"/>
              </a:rPr>
              <a:t>Fraction of docs assigned class </a:t>
            </a:r>
            <a:r>
              <a:rPr lang="en-US" sz="2800" i="1" dirty="0" err="1">
                <a:latin typeface="Calibri" charset="0"/>
                <a:ea typeface="ＭＳ Ｐゴシック" charset="0"/>
                <a:cs typeface="ＭＳ Ｐゴシック" charset="0"/>
              </a:rPr>
              <a:t>i</a:t>
            </a:r>
            <a:r>
              <a:rPr lang="en-US" sz="2800" dirty="0">
                <a:latin typeface="Calibri" charset="0"/>
                <a:ea typeface="ＭＳ Ｐゴシック" charset="0"/>
                <a:cs typeface="ＭＳ Ｐゴシック" charset="0"/>
              </a:rPr>
              <a:t> that are actually about class </a:t>
            </a:r>
            <a:r>
              <a:rPr lang="en-US" sz="2800" i="1" dirty="0" err="1">
                <a:latin typeface="Calibri" charset="0"/>
                <a:ea typeface="ＭＳ Ｐゴシック" charset="0"/>
                <a:cs typeface="ＭＳ Ｐゴシック" charset="0"/>
              </a:rPr>
              <a:t>i</a:t>
            </a:r>
            <a:r>
              <a:rPr lang="en-US" sz="2800" dirty="0">
                <a:latin typeface="Calibri" charset="0"/>
                <a:ea typeface="ＭＳ Ｐゴシック" charset="0"/>
                <a:cs typeface="ＭＳ Ｐゴシック" charset="0"/>
              </a:rPr>
              <a:t>:</a:t>
            </a:r>
          </a:p>
          <a:p>
            <a:pPr eaLnBrk="1" hangingPunct="1"/>
            <a:endParaRPr lang="en-US" dirty="0">
              <a:latin typeface="Calibri" charset="0"/>
              <a:ea typeface="ＭＳ Ｐゴシック" charset="0"/>
              <a:cs typeface="ＭＳ Ｐゴシック" charset="0"/>
            </a:endParaRPr>
          </a:p>
          <a:p>
            <a:pPr marL="0" indent="0" eaLnBrk="1" hangingPunct="1">
              <a:buNone/>
            </a:pPr>
            <a:endParaRPr lang="en-US" dirty="0">
              <a:latin typeface="Calibri" charset="0"/>
              <a:ea typeface="ＭＳ Ｐゴシック" charset="0"/>
              <a:cs typeface="ＭＳ Ｐゴシック" charset="0"/>
            </a:endParaRPr>
          </a:p>
          <a:p>
            <a:pPr marL="0" indent="0" eaLnBrk="1" hangingPunct="1">
              <a:buNone/>
            </a:pPr>
            <a:r>
              <a:rPr lang="en-US" sz="2800" b="1">
                <a:solidFill>
                  <a:srgbClr val="800000"/>
                </a:solidFill>
                <a:latin typeface="Calibri" charset="0"/>
                <a:ea typeface="ＭＳ Ｐゴシック" charset="0"/>
                <a:cs typeface="ＭＳ Ｐゴシック" charset="0"/>
              </a:rPr>
              <a:t>Accuracy</a:t>
            </a:r>
            <a:r>
              <a:rPr lang="en-US" sz="2800">
                <a:latin typeface="Calibri" charset="0"/>
                <a:ea typeface="ＭＳ Ｐゴシック" charset="0"/>
                <a:cs typeface="ＭＳ Ｐゴシック" charset="0"/>
              </a:rPr>
              <a:t>: (1 - error rate) </a:t>
            </a:r>
            <a:endParaRPr lang="en-US" sz="2800" dirty="0">
              <a:latin typeface="Calibri" charset="0"/>
              <a:ea typeface="ＭＳ Ｐゴシック" charset="0"/>
              <a:cs typeface="ＭＳ Ｐゴシック" charset="0"/>
            </a:endParaRPr>
          </a:p>
          <a:p>
            <a:pPr marL="0" indent="0" eaLnBrk="1" hangingPunct="1">
              <a:buNone/>
            </a:pPr>
            <a:r>
              <a:rPr lang="en-US" sz="2800" dirty="0">
                <a:latin typeface="Calibri" charset="0"/>
                <a:ea typeface="ＭＳ Ｐゴシック" charset="0"/>
                <a:cs typeface="ＭＳ Ｐゴシック" charset="0"/>
              </a:rPr>
              <a:t>       Fraction of docs classified correctly:</a:t>
            </a:r>
          </a:p>
        </p:txBody>
      </p:sp>
      <p:graphicFrame>
        <p:nvGraphicFramePr>
          <p:cNvPr id="48130" name="Object 2"/>
          <p:cNvGraphicFramePr>
            <a:graphicFrameLocks noChangeAspect="1"/>
          </p:cNvGraphicFramePr>
          <p:nvPr>
            <p:extLst>
              <p:ext uri="{D42A27DB-BD31-4B8C-83A1-F6EECF244321}">
                <p14:modId xmlns:p14="http://schemas.microsoft.com/office/powerpoint/2010/main" val="2944944086"/>
              </p:ext>
            </p:extLst>
          </p:nvPr>
        </p:nvGraphicFramePr>
        <p:xfrm>
          <a:off x="7069139" y="3786079"/>
          <a:ext cx="931861" cy="1300271"/>
        </p:xfrm>
        <a:graphic>
          <a:graphicData uri="http://schemas.openxmlformats.org/presentationml/2006/ole">
            <mc:AlternateContent xmlns:mc="http://schemas.openxmlformats.org/markup-compatibility/2006">
              <mc:Choice xmlns:v="urn:schemas-microsoft-com:vml" Requires="v">
                <p:oleObj spid="_x0000_s1196" name="Equation" r:id="rId3" imgW="546100" imgH="762000" progId="Equation.3">
                  <p:embed/>
                </p:oleObj>
              </mc:Choice>
              <mc:Fallback>
                <p:oleObj name="Equation" r:id="rId3" imgW="546100" imgH="762000" progId="Equation.3">
                  <p:embed/>
                  <p:pic>
                    <p:nvPicPr>
                      <p:cNvPr id="0" name=""/>
                      <p:cNvPicPr>
                        <a:picLocks noChangeAspect="1" noChangeArrowheads="1"/>
                      </p:cNvPicPr>
                      <p:nvPr/>
                    </p:nvPicPr>
                    <p:blipFill>
                      <a:blip r:embed="rId4"/>
                      <a:srcRect/>
                      <a:stretch>
                        <a:fillRect/>
                      </a:stretch>
                    </p:blipFill>
                    <p:spPr bwMode="auto">
                      <a:xfrm>
                        <a:off x="7069139" y="3786079"/>
                        <a:ext cx="931861" cy="1300271"/>
                      </a:xfrm>
                      <a:prstGeom prst="rect">
                        <a:avLst/>
                      </a:prstGeom>
                      <a:noFill/>
                      <a:ln>
                        <a:noFill/>
                      </a:ln>
                      <a:effec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3140319259"/>
              </p:ext>
            </p:extLst>
          </p:nvPr>
        </p:nvGraphicFramePr>
        <p:xfrm>
          <a:off x="7086600" y="2571750"/>
          <a:ext cx="696912" cy="1056609"/>
        </p:xfrm>
        <a:graphic>
          <a:graphicData uri="http://schemas.openxmlformats.org/presentationml/2006/ole">
            <mc:AlternateContent xmlns:mc="http://schemas.openxmlformats.org/markup-compatibility/2006">
              <mc:Choice xmlns:v="urn:schemas-microsoft-com:vml" Requires="v">
                <p:oleObj spid="_x0000_s1197" name="Equation" r:id="rId5" imgW="393700" imgH="596900" progId="Equation.3">
                  <p:embed/>
                </p:oleObj>
              </mc:Choice>
              <mc:Fallback>
                <p:oleObj name="Equation" r:id="rId5" imgW="393700" imgH="596900" progId="Equation.3">
                  <p:embed/>
                  <p:pic>
                    <p:nvPicPr>
                      <p:cNvPr id="0" name=""/>
                      <p:cNvPicPr>
                        <a:picLocks noChangeAspect="1" noChangeArrowheads="1"/>
                      </p:cNvPicPr>
                      <p:nvPr/>
                    </p:nvPicPr>
                    <p:blipFill>
                      <a:blip r:embed="rId6"/>
                      <a:srcRect/>
                      <a:stretch>
                        <a:fillRect/>
                      </a:stretch>
                    </p:blipFill>
                    <p:spPr bwMode="auto">
                      <a:xfrm>
                        <a:off x="7086600" y="2571750"/>
                        <a:ext cx="696912" cy="1056609"/>
                      </a:xfrm>
                      <a:prstGeom prst="rect">
                        <a:avLst/>
                      </a:prstGeom>
                      <a:noFill/>
                      <a:ln>
                        <a:noFill/>
                      </a:ln>
                      <a:effectLst/>
                    </p:spPr>
                  </p:pic>
                </p:oleObj>
              </mc:Fallback>
            </mc:AlternateContent>
          </a:graphicData>
        </a:graphic>
      </p:graphicFrame>
      <p:graphicFrame>
        <p:nvGraphicFramePr>
          <p:cNvPr id="48132" name="Object 4"/>
          <p:cNvGraphicFramePr>
            <a:graphicFrameLocks noChangeAspect="1"/>
          </p:cNvGraphicFramePr>
          <p:nvPr>
            <p:extLst>
              <p:ext uri="{D42A27DB-BD31-4B8C-83A1-F6EECF244321}">
                <p14:modId xmlns:p14="http://schemas.microsoft.com/office/powerpoint/2010/main" val="3219573797"/>
              </p:ext>
            </p:extLst>
          </p:nvPr>
        </p:nvGraphicFramePr>
        <p:xfrm>
          <a:off x="7086600" y="1200150"/>
          <a:ext cx="696912" cy="1091829"/>
        </p:xfrm>
        <a:graphic>
          <a:graphicData uri="http://schemas.openxmlformats.org/presentationml/2006/ole">
            <mc:AlternateContent xmlns:mc="http://schemas.openxmlformats.org/markup-compatibility/2006">
              <mc:Choice xmlns:v="urn:schemas-microsoft-com:vml" Requires="v">
                <p:oleObj spid="_x0000_s1198" name="Equation" r:id="rId7" imgW="381000" imgH="596900" progId="Equation.3">
                  <p:embed/>
                </p:oleObj>
              </mc:Choice>
              <mc:Fallback>
                <p:oleObj name="Equation" r:id="rId7" imgW="381000" imgH="596900" progId="Equation.3">
                  <p:embed/>
                  <p:pic>
                    <p:nvPicPr>
                      <p:cNvPr id="0" name=""/>
                      <p:cNvPicPr>
                        <a:picLocks noChangeAspect="1" noChangeArrowheads="1"/>
                      </p:cNvPicPr>
                      <p:nvPr/>
                    </p:nvPicPr>
                    <p:blipFill>
                      <a:blip r:embed="rId8"/>
                      <a:srcRect/>
                      <a:stretch>
                        <a:fillRect/>
                      </a:stretch>
                    </p:blipFill>
                    <p:spPr bwMode="auto">
                      <a:xfrm>
                        <a:off x="7086600" y="1200150"/>
                        <a:ext cx="696912" cy="1091829"/>
                      </a:xfrm>
                      <a:prstGeom prst="rect">
                        <a:avLst/>
                      </a:prstGeom>
                      <a:noFill/>
                      <a:ln>
                        <a:noFill/>
                      </a:ln>
                      <a:effectLst/>
                    </p:spPr>
                  </p:pic>
                </p:oleObj>
              </mc:Fallback>
            </mc:AlternateContent>
          </a:graphicData>
        </a:graphic>
      </p:graphicFrame>
      <p:sp>
        <p:nvSpPr>
          <p:cNvPr id="48136"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15.2.4</a:t>
            </a:r>
          </a:p>
        </p:txBody>
      </p:sp>
    </p:spTree>
    <p:extLst>
      <p:ext uri="{BB962C8B-B14F-4D97-AF65-F5344CB8AC3E}">
        <p14:creationId xmlns:p14="http://schemas.microsoft.com/office/powerpoint/2010/main" val="2831028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A6C1029A-DF45-7846-AFA3-32E834E0998A}" type="slidenum">
              <a:rPr lang="en-US" sz="1200">
                <a:solidFill>
                  <a:srgbClr val="898989"/>
                </a:solidFill>
                <a:latin typeface="Calibri" charset="0"/>
              </a:rPr>
              <a:pPr eaLnBrk="1" hangingPunct="1"/>
              <a:t>52</a:t>
            </a:fld>
            <a:endParaRPr lang="en-US" sz="1200">
              <a:solidFill>
                <a:srgbClr val="898989"/>
              </a:solidFill>
              <a:latin typeface="Calibri" charset="0"/>
            </a:endParaRPr>
          </a:p>
        </p:txBody>
      </p:sp>
      <p:sp>
        <p:nvSpPr>
          <p:cNvPr id="49155"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Micro- vs. Macro-Averaging</a:t>
            </a:r>
          </a:p>
        </p:txBody>
      </p:sp>
      <p:sp>
        <p:nvSpPr>
          <p:cNvPr id="49156" name="Rectangle 3"/>
          <p:cNvSpPr>
            <a:spLocks noGrp="1" noChangeArrowheads="1"/>
          </p:cNvSpPr>
          <p:nvPr>
            <p:ph type="body" idx="1"/>
          </p:nvPr>
        </p:nvSpPr>
        <p:spPr/>
        <p:txBody>
          <a:bodyPr/>
          <a:lstStyle/>
          <a:p>
            <a:pPr marL="342900" lvl="1" indent="-342900">
              <a:buClr>
                <a:srgbClr val="CC0000"/>
              </a:buClr>
            </a:pPr>
            <a:r>
              <a:rPr lang="en-US" sz="2800" dirty="0">
                <a:latin typeface="Calibri" charset="0"/>
                <a:ea typeface="ＭＳ Ｐゴシック" charset="0"/>
                <a:cs typeface="ＭＳ Ｐゴシック" charset="0"/>
              </a:rPr>
              <a:t>If we have more than one class, how do we combine multiple performance measures into one quantity?</a:t>
            </a:r>
          </a:p>
          <a:p>
            <a:pPr eaLnBrk="1" hangingPunct="1"/>
            <a:r>
              <a:rPr lang="en-US" sz="2800" b="1" dirty="0" err="1">
                <a:latin typeface="Calibri" charset="0"/>
                <a:ea typeface="ＭＳ Ｐゴシック" charset="0"/>
                <a:cs typeface="ＭＳ Ｐゴシック" charset="0"/>
              </a:rPr>
              <a:t>Macroaveraging</a:t>
            </a:r>
            <a:r>
              <a:rPr lang="en-US" sz="2800" dirty="0">
                <a:latin typeface="Calibri" charset="0"/>
                <a:ea typeface="ＭＳ Ｐゴシック" charset="0"/>
                <a:cs typeface="ＭＳ Ｐゴシック" charset="0"/>
              </a:rPr>
              <a:t>: Compute performance for each class, then average.</a:t>
            </a:r>
          </a:p>
          <a:p>
            <a:pPr eaLnBrk="1" hangingPunct="1"/>
            <a:r>
              <a:rPr lang="en-US" sz="2800" b="1" dirty="0" err="1">
                <a:latin typeface="Calibri" charset="0"/>
                <a:ea typeface="ＭＳ Ｐゴシック" charset="0"/>
                <a:cs typeface="ＭＳ Ｐゴシック" charset="0"/>
              </a:rPr>
              <a:t>Microaveraging</a:t>
            </a:r>
            <a:r>
              <a:rPr lang="en-US" sz="2800" dirty="0">
                <a:latin typeface="Calibri" charset="0"/>
                <a:ea typeface="ＭＳ Ｐゴシック" charset="0"/>
                <a:cs typeface="ＭＳ Ｐゴシック" charset="0"/>
              </a:rPr>
              <a:t>: Collect decisions for all classes, compute contingency table, evaluate.</a:t>
            </a:r>
          </a:p>
          <a:p>
            <a:pPr lvl="1" eaLnBrk="1" hangingPunct="1"/>
            <a:endParaRPr lang="en-US" dirty="0">
              <a:latin typeface="Calibri" charset="0"/>
              <a:ea typeface="ＭＳ Ｐゴシック" charset="0"/>
            </a:endParaRPr>
          </a:p>
        </p:txBody>
      </p:sp>
      <p:sp>
        <p:nvSpPr>
          <p:cNvPr id="49157"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15.2.4</a:t>
            </a:r>
          </a:p>
        </p:txBody>
      </p:sp>
    </p:spTree>
    <p:extLst>
      <p:ext uri="{BB962C8B-B14F-4D97-AF65-F5344CB8AC3E}">
        <p14:creationId xmlns:p14="http://schemas.microsoft.com/office/powerpoint/2010/main" val="3992966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7"/>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424D7412-C234-A149-A8E9-CC60E500F88F}" type="slidenum">
              <a:rPr lang="en-US" sz="1200">
                <a:solidFill>
                  <a:srgbClr val="898989"/>
                </a:solidFill>
                <a:latin typeface="Calibri"/>
                <a:cs typeface="Calibri"/>
              </a:rPr>
              <a:pPr eaLnBrk="1" hangingPunct="1"/>
              <a:t>53</a:t>
            </a:fld>
            <a:endParaRPr lang="en-US" sz="1200">
              <a:solidFill>
                <a:srgbClr val="898989"/>
              </a:solidFill>
              <a:latin typeface="Calibri"/>
              <a:cs typeface="Calibri"/>
            </a:endParaRPr>
          </a:p>
        </p:txBody>
      </p:sp>
      <p:sp>
        <p:nvSpPr>
          <p:cNvPr id="50179" name="Rectangle 2"/>
          <p:cNvSpPr>
            <a:spLocks noGrp="1" noChangeArrowheads="1"/>
          </p:cNvSpPr>
          <p:nvPr>
            <p:ph type="title"/>
          </p:nvPr>
        </p:nvSpPr>
        <p:spPr>
          <a:xfrm>
            <a:off x="1322917" y="285750"/>
            <a:ext cx="7668683" cy="742950"/>
          </a:xfrm>
        </p:spPr>
        <p:txBody>
          <a:bodyPr/>
          <a:lstStyle/>
          <a:p>
            <a:pPr eaLnBrk="1" hangingPunct="1"/>
            <a:r>
              <a:rPr lang="en-US" sz="3600" dirty="0">
                <a:latin typeface="Calibri"/>
                <a:ea typeface="ＭＳ Ｐゴシック" charset="0"/>
                <a:cs typeface="Calibri"/>
              </a:rPr>
              <a:t>Micro- vs. Macro-Averaging: Example</a:t>
            </a:r>
          </a:p>
        </p:txBody>
      </p:sp>
      <p:graphicFrame>
        <p:nvGraphicFramePr>
          <p:cNvPr id="1036291" name="Group 3"/>
          <p:cNvGraphicFramePr>
            <a:graphicFrameLocks noGrp="1"/>
          </p:cNvGraphicFramePr>
          <p:nvPr>
            <p:ph sz="half" idx="1"/>
            <p:extLst>
              <p:ext uri="{D42A27DB-BD31-4B8C-83A1-F6EECF244321}">
                <p14:modId xmlns:p14="http://schemas.microsoft.com/office/powerpoint/2010/main" val="2173074032"/>
              </p:ext>
            </p:extLst>
          </p:nvPr>
        </p:nvGraphicFramePr>
        <p:xfrm>
          <a:off x="76200" y="1714500"/>
          <a:ext cx="2743200" cy="1363904"/>
        </p:xfrm>
        <a:graphic>
          <a:graphicData uri="http://schemas.openxmlformats.org/drawingml/2006/table">
            <a:tbl>
              <a:tblPr/>
              <a:tblGrid>
                <a:gridCol w="12192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970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36309" name="Group 21"/>
          <p:cNvGraphicFramePr>
            <a:graphicFrameLocks noGrp="1"/>
          </p:cNvGraphicFramePr>
          <p:nvPr>
            <p:ph sz="quarter" idx="2"/>
            <p:extLst>
              <p:ext uri="{D42A27DB-BD31-4B8C-83A1-F6EECF244321}">
                <p14:modId xmlns:p14="http://schemas.microsoft.com/office/powerpoint/2010/main" val="1295538991"/>
              </p:ext>
            </p:extLst>
          </p:nvPr>
        </p:nvGraphicFramePr>
        <p:xfrm>
          <a:off x="2971800" y="1714500"/>
          <a:ext cx="2667000" cy="1363904"/>
        </p:xfrm>
        <a:graphic>
          <a:graphicData uri="http://schemas.openxmlformats.org/drawingml/2006/table">
            <a:tbl>
              <a:tblPr/>
              <a:tblGrid>
                <a:gridCol w="1293091">
                  <a:extLst>
                    <a:ext uri="{9D8B030D-6E8A-4147-A177-3AD203B41FA5}">
                      <a16:colId xmlns:a16="http://schemas.microsoft.com/office/drawing/2014/main" val="20000"/>
                    </a:ext>
                  </a:extLst>
                </a:gridCol>
                <a:gridCol w="727364">
                  <a:extLst>
                    <a:ext uri="{9D8B030D-6E8A-4147-A177-3AD203B41FA5}">
                      <a16:colId xmlns:a16="http://schemas.microsoft.com/office/drawing/2014/main" val="20001"/>
                    </a:ext>
                  </a:extLst>
                </a:gridCol>
                <a:gridCol w="646545">
                  <a:extLst>
                    <a:ext uri="{9D8B030D-6E8A-4147-A177-3AD203B41FA5}">
                      <a16:colId xmlns:a16="http://schemas.microsoft.com/office/drawing/2014/main" val="20002"/>
                    </a:ext>
                  </a:extLst>
                </a:gridCol>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90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890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36327" name="Group 39"/>
          <p:cNvGraphicFramePr>
            <a:graphicFrameLocks noGrp="1"/>
          </p:cNvGraphicFramePr>
          <p:nvPr>
            <p:ph sz="quarter" idx="3"/>
            <p:extLst>
              <p:ext uri="{D42A27DB-BD31-4B8C-83A1-F6EECF244321}">
                <p14:modId xmlns:p14="http://schemas.microsoft.com/office/powerpoint/2010/main" val="3857356530"/>
              </p:ext>
            </p:extLst>
          </p:nvPr>
        </p:nvGraphicFramePr>
        <p:xfrm>
          <a:off x="5943601" y="1714500"/>
          <a:ext cx="2666998" cy="1363904"/>
        </p:xfrm>
        <a:graphic>
          <a:graphicData uri="http://schemas.openxmlformats.org/drawingml/2006/table">
            <a:tbl>
              <a:tblPr/>
              <a:tblGrid>
                <a:gridCol w="1219199">
                  <a:extLst>
                    <a:ext uri="{9D8B030D-6E8A-4147-A177-3AD203B41FA5}">
                      <a16:colId xmlns:a16="http://schemas.microsoft.com/office/drawing/2014/main" val="20000"/>
                    </a:ext>
                  </a:extLst>
                </a:gridCol>
                <a:gridCol w="720435">
                  <a:extLst>
                    <a:ext uri="{9D8B030D-6E8A-4147-A177-3AD203B41FA5}">
                      <a16:colId xmlns:a16="http://schemas.microsoft.com/office/drawing/2014/main" val="20001"/>
                    </a:ext>
                  </a:extLst>
                </a:gridCol>
                <a:gridCol w="727364">
                  <a:extLst>
                    <a:ext uri="{9D8B030D-6E8A-4147-A177-3AD203B41FA5}">
                      <a16:colId xmlns:a16="http://schemas.microsoft.com/office/drawing/2014/main" val="20002"/>
                    </a:ext>
                  </a:extLst>
                </a:gridCol>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20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20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1860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0234" name="Text Box 57"/>
          <p:cNvSpPr txBox="1">
            <a:spLocks noChangeArrowheads="1"/>
          </p:cNvSpPr>
          <p:nvPr/>
        </p:nvSpPr>
        <p:spPr bwMode="auto">
          <a:xfrm>
            <a:off x="685800" y="1228725"/>
            <a:ext cx="1828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dirty="0">
                <a:latin typeface="Calibri"/>
                <a:cs typeface="Calibri"/>
              </a:rPr>
              <a:t>Class 1</a:t>
            </a:r>
          </a:p>
        </p:txBody>
      </p:sp>
      <p:sp>
        <p:nvSpPr>
          <p:cNvPr id="50235" name="Text Box 58"/>
          <p:cNvSpPr txBox="1">
            <a:spLocks noChangeArrowheads="1"/>
          </p:cNvSpPr>
          <p:nvPr/>
        </p:nvSpPr>
        <p:spPr bwMode="auto">
          <a:xfrm>
            <a:off x="3505200" y="1228725"/>
            <a:ext cx="1828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a:latin typeface="Calibri"/>
                <a:cs typeface="Calibri"/>
              </a:rPr>
              <a:t>Class 2</a:t>
            </a:r>
          </a:p>
        </p:txBody>
      </p:sp>
      <p:sp>
        <p:nvSpPr>
          <p:cNvPr id="50236" name="Text Box 59"/>
          <p:cNvSpPr txBox="1">
            <a:spLocks noChangeArrowheads="1"/>
          </p:cNvSpPr>
          <p:nvPr/>
        </p:nvSpPr>
        <p:spPr bwMode="auto">
          <a:xfrm>
            <a:off x="6096000" y="1228726"/>
            <a:ext cx="2667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a:latin typeface="Calibri"/>
                <a:cs typeface="Calibri"/>
              </a:rPr>
              <a:t>Micro Ave. Table</a:t>
            </a:r>
          </a:p>
        </p:txBody>
      </p:sp>
      <p:sp>
        <p:nvSpPr>
          <p:cNvPr id="50238" name="TextBox 4"/>
          <p:cNvSpPr txBox="1">
            <a:spLocks noChangeArrowheads="1"/>
          </p:cNvSpPr>
          <p:nvPr/>
        </p:nvSpPr>
        <p:spPr bwMode="auto">
          <a:xfrm>
            <a:off x="7620001" y="-67479"/>
            <a:ext cx="108555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latin typeface="Calibri"/>
                <a:cs typeface="Calibri"/>
              </a:rPr>
              <a:t>Sec. 15.2.4</a:t>
            </a:r>
          </a:p>
        </p:txBody>
      </p:sp>
      <p:sp>
        <p:nvSpPr>
          <p:cNvPr id="12" name="Rectangle 3"/>
          <p:cNvSpPr txBox="1">
            <a:spLocks noChangeArrowheads="1"/>
          </p:cNvSpPr>
          <p:nvPr/>
        </p:nvSpPr>
        <p:spPr bwMode="auto">
          <a:xfrm>
            <a:off x="304800" y="3257550"/>
            <a:ext cx="8534400" cy="1676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342900" lvl="1" indent="-342900">
              <a:buClr>
                <a:srgbClr val="CC0000"/>
              </a:buClr>
            </a:pPr>
            <a:r>
              <a:rPr lang="en-US" sz="2400" dirty="0" err="1">
                <a:latin typeface="Calibri" charset="0"/>
                <a:ea typeface="ＭＳ Ｐゴシック" charset="0"/>
              </a:rPr>
              <a:t>Macroaveraged</a:t>
            </a:r>
            <a:r>
              <a:rPr lang="en-US" sz="2400" dirty="0">
                <a:latin typeface="Calibri" charset="0"/>
                <a:ea typeface="ＭＳ Ｐゴシック" charset="0"/>
              </a:rPr>
              <a:t> precision:</a:t>
            </a:r>
          </a:p>
          <a:p>
            <a:pPr marL="342900" lvl="1" indent="-342900">
              <a:buClr>
                <a:srgbClr val="CC0000"/>
              </a:buClr>
            </a:pPr>
            <a:r>
              <a:rPr lang="en-US" sz="2400" dirty="0" err="1">
                <a:latin typeface="Calibri" charset="0"/>
                <a:ea typeface="ＭＳ Ｐゴシック" charset="0"/>
              </a:rPr>
              <a:t>Microaveraged</a:t>
            </a:r>
            <a:r>
              <a:rPr lang="en-US" sz="2400" dirty="0">
                <a:latin typeface="Calibri" charset="0"/>
                <a:ea typeface="ＭＳ Ｐゴシック" charset="0"/>
              </a:rPr>
              <a:t> precision:</a:t>
            </a:r>
          </a:p>
          <a:p>
            <a:pPr marL="342900" lvl="1" indent="-342900">
              <a:buClr>
                <a:srgbClr val="CC0000"/>
              </a:buClr>
            </a:pPr>
            <a:r>
              <a:rPr lang="en-US" sz="2400" dirty="0" err="1">
                <a:latin typeface="Calibri" charset="0"/>
                <a:ea typeface="ＭＳ Ｐゴシック" charset="0"/>
              </a:rPr>
              <a:t>Microaveraged</a:t>
            </a:r>
            <a:r>
              <a:rPr lang="en-US" sz="2400" dirty="0">
                <a:latin typeface="Calibri" charset="0"/>
                <a:ea typeface="ＭＳ Ｐゴシック" charset="0"/>
              </a:rPr>
              <a:t> score is dominated by score on common classes</a:t>
            </a:r>
          </a:p>
          <a:p>
            <a:pPr lvl="1"/>
            <a:endParaRPr lang="en-US" dirty="0">
              <a:latin typeface="Calibri" charset="0"/>
              <a:ea typeface="ＭＳ Ｐゴシック" charset="0"/>
            </a:endParaRPr>
          </a:p>
        </p:txBody>
      </p:sp>
    </p:spTree>
    <p:extLst>
      <p:ext uri="{BB962C8B-B14F-4D97-AF65-F5344CB8AC3E}">
        <p14:creationId xmlns:p14="http://schemas.microsoft.com/office/powerpoint/2010/main" val="20612044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7"/>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424D7412-C234-A149-A8E9-CC60E500F88F}" type="slidenum">
              <a:rPr lang="en-US" sz="1200">
                <a:solidFill>
                  <a:srgbClr val="898989"/>
                </a:solidFill>
                <a:latin typeface="Calibri"/>
                <a:cs typeface="Calibri"/>
              </a:rPr>
              <a:pPr eaLnBrk="1" hangingPunct="1"/>
              <a:t>54</a:t>
            </a:fld>
            <a:endParaRPr lang="en-US" sz="1200">
              <a:solidFill>
                <a:srgbClr val="898989"/>
              </a:solidFill>
              <a:latin typeface="Calibri"/>
              <a:cs typeface="Calibri"/>
            </a:endParaRPr>
          </a:p>
        </p:txBody>
      </p:sp>
      <p:sp>
        <p:nvSpPr>
          <p:cNvPr id="50179" name="Rectangle 2"/>
          <p:cNvSpPr>
            <a:spLocks noGrp="1" noChangeArrowheads="1"/>
          </p:cNvSpPr>
          <p:nvPr>
            <p:ph type="title"/>
          </p:nvPr>
        </p:nvSpPr>
        <p:spPr>
          <a:xfrm>
            <a:off x="1322917" y="285750"/>
            <a:ext cx="7668683" cy="742950"/>
          </a:xfrm>
        </p:spPr>
        <p:txBody>
          <a:bodyPr/>
          <a:lstStyle/>
          <a:p>
            <a:pPr eaLnBrk="1" hangingPunct="1"/>
            <a:r>
              <a:rPr lang="en-US" sz="3600" dirty="0">
                <a:latin typeface="Calibri"/>
                <a:ea typeface="ＭＳ Ｐゴシック" charset="0"/>
                <a:cs typeface="Calibri"/>
              </a:rPr>
              <a:t>Micro- vs. Macro-Averaging: Example</a:t>
            </a:r>
          </a:p>
        </p:txBody>
      </p:sp>
      <p:graphicFrame>
        <p:nvGraphicFramePr>
          <p:cNvPr id="1036291" name="Group 3"/>
          <p:cNvGraphicFramePr>
            <a:graphicFrameLocks noGrp="1"/>
          </p:cNvGraphicFramePr>
          <p:nvPr>
            <p:ph sz="half" idx="1"/>
            <p:extLst/>
          </p:nvPr>
        </p:nvGraphicFramePr>
        <p:xfrm>
          <a:off x="76200" y="1714500"/>
          <a:ext cx="2743200" cy="1363904"/>
        </p:xfrm>
        <a:graphic>
          <a:graphicData uri="http://schemas.openxmlformats.org/drawingml/2006/table">
            <a:tbl>
              <a:tblPr/>
              <a:tblGrid>
                <a:gridCol w="12192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970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36309" name="Group 21"/>
          <p:cNvGraphicFramePr>
            <a:graphicFrameLocks noGrp="1"/>
          </p:cNvGraphicFramePr>
          <p:nvPr>
            <p:ph sz="quarter" idx="2"/>
            <p:extLst/>
          </p:nvPr>
        </p:nvGraphicFramePr>
        <p:xfrm>
          <a:off x="2971800" y="1714500"/>
          <a:ext cx="2667000" cy="1363904"/>
        </p:xfrm>
        <a:graphic>
          <a:graphicData uri="http://schemas.openxmlformats.org/drawingml/2006/table">
            <a:tbl>
              <a:tblPr/>
              <a:tblGrid>
                <a:gridCol w="1293091">
                  <a:extLst>
                    <a:ext uri="{9D8B030D-6E8A-4147-A177-3AD203B41FA5}">
                      <a16:colId xmlns:a16="http://schemas.microsoft.com/office/drawing/2014/main" val="20000"/>
                    </a:ext>
                  </a:extLst>
                </a:gridCol>
                <a:gridCol w="727364">
                  <a:extLst>
                    <a:ext uri="{9D8B030D-6E8A-4147-A177-3AD203B41FA5}">
                      <a16:colId xmlns:a16="http://schemas.microsoft.com/office/drawing/2014/main" val="20001"/>
                    </a:ext>
                  </a:extLst>
                </a:gridCol>
                <a:gridCol w="646545">
                  <a:extLst>
                    <a:ext uri="{9D8B030D-6E8A-4147-A177-3AD203B41FA5}">
                      <a16:colId xmlns:a16="http://schemas.microsoft.com/office/drawing/2014/main" val="20002"/>
                    </a:ext>
                  </a:extLst>
                </a:gridCol>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90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10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890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36327" name="Group 39"/>
          <p:cNvGraphicFramePr>
            <a:graphicFrameLocks noGrp="1"/>
          </p:cNvGraphicFramePr>
          <p:nvPr>
            <p:ph sz="quarter" idx="3"/>
            <p:extLst/>
          </p:nvPr>
        </p:nvGraphicFramePr>
        <p:xfrm>
          <a:off x="5943601" y="1714500"/>
          <a:ext cx="2666998" cy="1363904"/>
        </p:xfrm>
        <a:graphic>
          <a:graphicData uri="http://schemas.openxmlformats.org/drawingml/2006/table">
            <a:tbl>
              <a:tblPr/>
              <a:tblGrid>
                <a:gridCol w="1219199">
                  <a:extLst>
                    <a:ext uri="{9D8B030D-6E8A-4147-A177-3AD203B41FA5}">
                      <a16:colId xmlns:a16="http://schemas.microsoft.com/office/drawing/2014/main" val="20000"/>
                    </a:ext>
                  </a:extLst>
                </a:gridCol>
                <a:gridCol w="720435">
                  <a:extLst>
                    <a:ext uri="{9D8B030D-6E8A-4147-A177-3AD203B41FA5}">
                      <a16:colId xmlns:a16="http://schemas.microsoft.com/office/drawing/2014/main" val="20001"/>
                    </a:ext>
                  </a:extLst>
                </a:gridCol>
                <a:gridCol w="727364">
                  <a:extLst>
                    <a:ext uri="{9D8B030D-6E8A-4147-A177-3AD203B41FA5}">
                      <a16:colId xmlns:a16="http://schemas.microsoft.com/office/drawing/2014/main" val="20002"/>
                    </a:ext>
                  </a:extLst>
                </a:gridCol>
              </a:tblGrid>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400" b="0" i="0" u="none" strike="noStrike" cap="none" normalizeH="0" baseline="0" dirty="0">
                        <a:ln>
                          <a:noFill/>
                        </a:ln>
                        <a:solidFill>
                          <a:schemeClr val="tx1"/>
                        </a:solidFill>
                        <a:effectLst/>
                        <a:latin typeface="Calibri"/>
                        <a:cs typeface="Calibri"/>
                      </a:endParaRP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yes</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Truth: no</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yes</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100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20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315">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Classifier: no</a:t>
                      </a:r>
                    </a:p>
                  </a:txBody>
                  <a:tcPr marT="34277" marB="3427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a:ln>
                            <a:noFill/>
                          </a:ln>
                          <a:solidFill>
                            <a:schemeClr val="tx1"/>
                          </a:solidFill>
                          <a:effectLst/>
                          <a:latin typeface="Calibri"/>
                          <a:cs typeface="Calibri"/>
                        </a:rPr>
                        <a:t>20</a:t>
                      </a:r>
                    </a:p>
                  </a:txBody>
                  <a:tcPr marT="34277" marB="3427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400" b="0" i="0" u="none" strike="noStrike" cap="none" normalizeH="0" baseline="0" dirty="0">
                          <a:ln>
                            <a:noFill/>
                          </a:ln>
                          <a:solidFill>
                            <a:schemeClr val="tx1"/>
                          </a:solidFill>
                          <a:effectLst/>
                          <a:latin typeface="Calibri"/>
                          <a:cs typeface="Calibri"/>
                        </a:rPr>
                        <a:t>1860</a:t>
                      </a:r>
                    </a:p>
                  </a:txBody>
                  <a:tcPr marT="34277" marB="3427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0234" name="Text Box 57"/>
          <p:cNvSpPr txBox="1">
            <a:spLocks noChangeArrowheads="1"/>
          </p:cNvSpPr>
          <p:nvPr/>
        </p:nvSpPr>
        <p:spPr bwMode="auto">
          <a:xfrm>
            <a:off x="685800" y="1228725"/>
            <a:ext cx="1828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dirty="0">
                <a:latin typeface="Calibri"/>
                <a:cs typeface="Calibri"/>
              </a:rPr>
              <a:t>Class 1</a:t>
            </a:r>
          </a:p>
        </p:txBody>
      </p:sp>
      <p:sp>
        <p:nvSpPr>
          <p:cNvPr id="50235" name="Text Box 58"/>
          <p:cNvSpPr txBox="1">
            <a:spLocks noChangeArrowheads="1"/>
          </p:cNvSpPr>
          <p:nvPr/>
        </p:nvSpPr>
        <p:spPr bwMode="auto">
          <a:xfrm>
            <a:off x="3505200" y="1228725"/>
            <a:ext cx="1828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a:latin typeface="Calibri"/>
                <a:cs typeface="Calibri"/>
              </a:rPr>
              <a:t>Class 2</a:t>
            </a:r>
          </a:p>
        </p:txBody>
      </p:sp>
      <p:sp>
        <p:nvSpPr>
          <p:cNvPr id="50236" name="Text Box 59"/>
          <p:cNvSpPr txBox="1">
            <a:spLocks noChangeArrowheads="1"/>
          </p:cNvSpPr>
          <p:nvPr/>
        </p:nvSpPr>
        <p:spPr bwMode="auto">
          <a:xfrm>
            <a:off x="6096000" y="1228726"/>
            <a:ext cx="2667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spcBef>
                <a:spcPct val="50000"/>
              </a:spcBef>
            </a:pPr>
            <a:r>
              <a:rPr lang="en-US">
                <a:latin typeface="Calibri"/>
                <a:cs typeface="Calibri"/>
              </a:rPr>
              <a:t>Micro Ave. Table</a:t>
            </a:r>
          </a:p>
        </p:txBody>
      </p:sp>
      <p:sp>
        <p:nvSpPr>
          <p:cNvPr id="50238" name="TextBox 4"/>
          <p:cNvSpPr txBox="1">
            <a:spLocks noChangeArrowheads="1"/>
          </p:cNvSpPr>
          <p:nvPr/>
        </p:nvSpPr>
        <p:spPr bwMode="auto">
          <a:xfrm>
            <a:off x="7620001" y="-67479"/>
            <a:ext cx="108555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latin typeface="Calibri"/>
                <a:cs typeface="Calibri"/>
              </a:rPr>
              <a:t>Sec. 15.2.4</a:t>
            </a:r>
          </a:p>
        </p:txBody>
      </p:sp>
      <p:sp>
        <p:nvSpPr>
          <p:cNvPr id="12" name="Rectangle 3"/>
          <p:cNvSpPr txBox="1">
            <a:spLocks noChangeArrowheads="1"/>
          </p:cNvSpPr>
          <p:nvPr/>
        </p:nvSpPr>
        <p:spPr bwMode="auto">
          <a:xfrm>
            <a:off x="304800" y="3257550"/>
            <a:ext cx="8534400" cy="1676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342900" lvl="1" indent="-342900">
              <a:buClr>
                <a:srgbClr val="CC0000"/>
              </a:buClr>
            </a:pPr>
            <a:r>
              <a:rPr lang="en-US" sz="2400" dirty="0" err="1">
                <a:latin typeface="Calibri" charset="0"/>
                <a:ea typeface="ＭＳ Ｐゴシック" charset="0"/>
              </a:rPr>
              <a:t>Macroaveraged</a:t>
            </a:r>
            <a:r>
              <a:rPr lang="en-US" sz="2400" dirty="0">
                <a:latin typeface="Calibri" charset="0"/>
                <a:ea typeface="ＭＳ Ｐゴシック" charset="0"/>
              </a:rPr>
              <a:t> precision: (0.5 + 0.9)/2 = 0.7</a:t>
            </a:r>
          </a:p>
          <a:p>
            <a:pPr marL="342900" lvl="1" indent="-342900">
              <a:buClr>
                <a:srgbClr val="CC0000"/>
              </a:buClr>
            </a:pPr>
            <a:r>
              <a:rPr lang="en-US" sz="2400" dirty="0" err="1">
                <a:latin typeface="Calibri" charset="0"/>
                <a:ea typeface="ＭＳ Ｐゴシック" charset="0"/>
              </a:rPr>
              <a:t>Microaveraged</a:t>
            </a:r>
            <a:r>
              <a:rPr lang="en-US" sz="2400" dirty="0">
                <a:latin typeface="Calibri" charset="0"/>
                <a:ea typeface="ＭＳ Ｐゴシック" charset="0"/>
              </a:rPr>
              <a:t> precision: 100/120 = .83</a:t>
            </a:r>
          </a:p>
          <a:p>
            <a:pPr marL="342900" lvl="1" indent="-342900">
              <a:buClr>
                <a:srgbClr val="CC0000"/>
              </a:buClr>
            </a:pPr>
            <a:r>
              <a:rPr lang="en-US" sz="2400" dirty="0" err="1">
                <a:latin typeface="Calibri" charset="0"/>
                <a:ea typeface="ＭＳ Ｐゴシック" charset="0"/>
              </a:rPr>
              <a:t>Microaveraged</a:t>
            </a:r>
            <a:r>
              <a:rPr lang="en-US" sz="2400" dirty="0">
                <a:latin typeface="Calibri" charset="0"/>
                <a:ea typeface="ＭＳ Ｐゴシック" charset="0"/>
              </a:rPr>
              <a:t> score is dominated by score on common classes</a:t>
            </a:r>
          </a:p>
          <a:p>
            <a:pPr lvl="1"/>
            <a:endParaRPr lang="en-US" dirty="0">
              <a:latin typeface="Calibri" charset="0"/>
              <a:ea typeface="ＭＳ Ｐゴシック" charset="0"/>
            </a:endParaRPr>
          </a:p>
        </p:txBody>
      </p:sp>
    </p:spTree>
    <p:extLst>
      <p:ext uri="{BB962C8B-B14F-4D97-AF65-F5344CB8AC3E}">
        <p14:creationId xmlns:p14="http://schemas.microsoft.com/office/powerpoint/2010/main" val="398325461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71600" y="209550"/>
            <a:ext cx="7772400" cy="742950"/>
          </a:xfrm>
        </p:spPr>
        <p:txBody>
          <a:bodyPr/>
          <a:lstStyle/>
          <a:p>
            <a:r>
              <a:rPr lang="en-US" dirty="0"/>
              <a:t>Development Test Sets and Cross-validation</a:t>
            </a:r>
          </a:p>
        </p:txBody>
      </p:sp>
      <p:sp>
        <p:nvSpPr>
          <p:cNvPr id="63491" name="Rectangle 3"/>
          <p:cNvSpPr>
            <a:spLocks noGrp="1" noChangeArrowheads="1"/>
          </p:cNvSpPr>
          <p:nvPr>
            <p:ph sz="quarter" idx="1"/>
          </p:nvPr>
        </p:nvSpPr>
        <p:spPr>
          <a:xfrm>
            <a:off x="228600" y="1352550"/>
            <a:ext cx="7239000" cy="3790950"/>
          </a:xfrm>
        </p:spPr>
        <p:txBody>
          <a:bodyPr/>
          <a:lstStyle/>
          <a:p>
            <a:pPr>
              <a:lnSpc>
                <a:spcPct val="90000"/>
              </a:lnSpc>
            </a:pPr>
            <a:endParaRPr lang="en-US" sz="2400" i="1" dirty="0">
              <a:solidFill>
                <a:srgbClr val="FF0000"/>
              </a:solidFill>
              <a:latin typeface="Calibri" charset="0"/>
            </a:endParaRPr>
          </a:p>
          <a:p>
            <a:pPr>
              <a:lnSpc>
                <a:spcPct val="90000"/>
              </a:lnSpc>
            </a:pPr>
            <a:endParaRPr lang="en-US" i="1" dirty="0">
              <a:solidFill>
                <a:srgbClr val="FF0000"/>
              </a:solidFill>
              <a:latin typeface="Calibri" charset="0"/>
            </a:endParaRPr>
          </a:p>
          <a:p>
            <a:pPr>
              <a:lnSpc>
                <a:spcPct val="90000"/>
              </a:lnSpc>
            </a:pPr>
            <a:r>
              <a:rPr lang="en-US" sz="2400" dirty="0">
                <a:solidFill>
                  <a:srgbClr val="0000FF"/>
                </a:solidFill>
                <a:latin typeface="Calibri" charset="0"/>
              </a:rPr>
              <a:t>Metric: P/R/F1  or Accuracy</a:t>
            </a:r>
          </a:p>
          <a:p>
            <a:pPr>
              <a:lnSpc>
                <a:spcPct val="90000"/>
              </a:lnSpc>
            </a:pPr>
            <a:r>
              <a:rPr lang="en-US" dirty="0">
                <a:latin typeface="Calibri" charset="0"/>
              </a:rPr>
              <a:t>Unseen test set</a:t>
            </a:r>
          </a:p>
          <a:p>
            <a:pPr lvl="1">
              <a:lnSpc>
                <a:spcPct val="90000"/>
              </a:lnSpc>
            </a:pPr>
            <a:r>
              <a:rPr lang="en-US" dirty="0">
                <a:latin typeface="Calibri" charset="0"/>
              </a:rPr>
              <a:t>avoid </a:t>
            </a:r>
            <a:r>
              <a:rPr lang="en-US" dirty="0" err="1">
                <a:latin typeface="Calibri" charset="0"/>
              </a:rPr>
              <a:t>overfitting</a:t>
            </a:r>
            <a:r>
              <a:rPr lang="en-US" dirty="0">
                <a:latin typeface="Calibri" charset="0"/>
              </a:rPr>
              <a:t> (‘tuning to the test set’)</a:t>
            </a:r>
          </a:p>
          <a:p>
            <a:pPr lvl="1">
              <a:lnSpc>
                <a:spcPct val="90000"/>
              </a:lnSpc>
            </a:pPr>
            <a:r>
              <a:rPr lang="en-US" dirty="0">
                <a:latin typeface="Calibri" charset="0"/>
              </a:rPr>
              <a:t>more conservative estimate of performance</a:t>
            </a:r>
            <a:endParaRPr lang="en-US" sz="2400" dirty="0">
              <a:solidFill>
                <a:srgbClr val="0000FF"/>
              </a:solidFill>
              <a:latin typeface="Calibri" charset="0"/>
            </a:endParaRPr>
          </a:p>
          <a:p>
            <a:pPr marL="342900" lvl="1" indent="-342900">
              <a:lnSpc>
                <a:spcPct val="90000"/>
              </a:lnSpc>
              <a:buClr>
                <a:srgbClr val="CC0000"/>
              </a:buClr>
            </a:pPr>
            <a:r>
              <a:rPr lang="en-US" sz="2400" dirty="0">
                <a:latin typeface="Calibri" charset="0"/>
              </a:rPr>
              <a:t>Cross-validation over multiple splits</a:t>
            </a:r>
          </a:p>
          <a:p>
            <a:pPr lvl="2">
              <a:lnSpc>
                <a:spcPct val="90000"/>
              </a:lnSpc>
            </a:pPr>
            <a:r>
              <a:rPr lang="en-US" sz="1800" dirty="0">
                <a:latin typeface="Calibri" charset="0"/>
              </a:rPr>
              <a:t>Handle sampling errors from different datasets</a:t>
            </a:r>
          </a:p>
          <a:p>
            <a:pPr lvl="1">
              <a:lnSpc>
                <a:spcPct val="90000"/>
              </a:lnSpc>
            </a:pPr>
            <a:r>
              <a:rPr lang="en-US" dirty="0">
                <a:latin typeface="Calibri" charset="0"/>
              </a:rPr>
              <a:t>Pool results over each split</a:t>
            </a:r>
          </a:p>
          <a:p>
            <a:pPr lvl="1">
              <a:lnSpc>
                <a:spcPct val="90000"/>
              </a:lnSpc>
            </a:pPr>
            <a:r>
              <a:rPr lang="en-US" dirty="0">
                <a:latin typeface="Calibri" charset="0"/>
              </a:rPr>
              <a:t>Compute pooled </a:t>
            </a:r>
            <a:r>
              <a:rPr lang="en-US" dirty="0" err="1">
                <a:latin typeface="Calibri" charset="0"/>
              </a:rPr>
              <a:t>dev</a:t>
            </a:r>
            <a:r>
              <a:rPr lang="en-US" dirty="0">
                <a:latin typeface="Calibri" charset="0"/>
              </a:rPr>
              <a:t> set performance</a:t>
            </a:r>
          </a:p>
        </p:txBody>
      </p:sp>
      <p:sp>
        <p:nvSpPr>
          <p:cNvPr id="2" name="Rectangle 1"/>
          <p:cNvSpPr/>
          <p:nvPr/>
        </p:nvSpPr>
        <p:spPr bwMode="auto">
          <a:xfrm>
            <a:off x="457200" y="1428750"/>
            <a:ext cx="2057400" cy="6096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rPr>
              <a:t>Training set</a:t>
            </a:r>
          </a:p>
        </p:txBody>
      </p:sp>
      <p:sp>
        <p:nvSpPr>
          <p:cNvPr id="5" name="Rectangle 4"/>
          <p:cNvSpPr/>
          <p:nvPr/>
        </p:nvSpPr>
        <p:spPr bwMode="auto">
          <a:xfrm>
            <a:off x="3048000" y="1428750"/>
            <a:ext cx="2819400" cy="6096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rPr>
              <a:t>Development</a:t>
            </a:r>
            <a:r>
              <a:rPr lang="en-US" sz="2000" dirty="0">
                <a:latin typeface="Calibri"/>
                <a:cs typeface="Calibri"/>
              </a:rPr>
              <a:t> </a:t>
            </a:r>
            <a:r>
              <a:rPr kumimoji="0" lang="en-US" sz="2000" b="0" i="0" u="none" strike="noStrike" cap="none" normalizeH="0" baseline="0" dirty="0">
                <a:ln>
                  <a:noFill/>
                </a:ln>
                <a:solidFill>
                  <a:schemeClr val="tx1"/>
                </a:solidFill>
                <a:effectLst/>
                <a:latin typeface="Calibri"/>
                <a:cs typeface="Calibri"/>
              </a:rPr>
              <a:t>Test</a:t>
            </a:r>
            <a:r>
              <a:rPr kumimoji="0" lang="en-US" sz="2000" b="0" i="0" u="none" strike="noStrike" cap="none" normalizeH="0" dirty="0">
                <a:ln>
                  <a:noFill/>
                </a:ln>
                <a:solidFill>
                  <a:schemeClr val="tx1"/>
                </a:solidFill>
                <a:effectLst/>
                <a:latin typeface="Calibri"/>
                <a:cs typeface="Calibri"/>
              </a:rPr>
              <a:t> Set</a:t>
            </a:r>
            <a:endParaRPr kumimoji="0" lang="en-US" sz="2000" b="0" i="0" u="none" strike="noStrike" cap="none" normalizeH="0" baseline="0" dirty="0">
              <a:ln>
                <a:noFill/>
              </a:ln>
              <a:solidFill>
                <a:schemeClr val="tx1"/>
              </a:solidFill>
              <a:effectLst/>
              <a:latin typeface="Calibri"/>
              <a:cs typeface="Calibri"/>
            </a:endParaRPr>
          </a:p>
        </p:txBody>
      </p:sp>
      <p:sp>
        <p:nvSpPr>
          <p:cNvPr id="6" name="Rectangle 5"/>
          <p:cNvSpPr/>
          <p:nvPr/>
        </p:nvSpPr>
        <p:spPr bwMode="auto">
          <a:xfrm>
            <a:off x="6248400" y="1428750"/>
            <a:ext cx="1219200" cy="609600"/>
          </a:xfrm>
          <a:prstGeom prst="rect">
            <a:avLst/>
          </a:prstGeom>
          <a:solidFill>
            <a:schemeClr val="accent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rPr>
              <a:t>Test Set</a:t>
            </a:r>
          </a:p>
        </p:txBody>
      </p:sp>
      <p:sp>
        <p:nvSpPr>
          <p:cNvPr id="19" name="Rectangle 18"/>
          <p:cNvSpPr/>
          <p:nvPr/>
        </p:nvSpPr>
        <p:spPr bwMode="auto">
          <a:xfrm>
            <a:off x="7162800" y="4629150"/>
            <a:ext cx="1143000" cy="304800"/>
          </a:xfrm>
          <a:prstGeom prst="rect">
            <a:avLst/>
          </a:prstGeom>
          <a:solidFill>
            <a:schemeClr val="accent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rPr>
              <a:t>Test Set</a:t>
            </a:r>
          </a:p>
        </p:txBody>
      </p:sp>
      <p:grpSp>
        <p:nvGrpSpPr>
          <p:cNvPr id="3" name="Group 2"/>
          <p:cNvGrpSpPr/>
          <p:nvPr/>
        </p:nvGrpSpPr>
        <p:grpSpPr>
          <a:xfrm>
            <a:off x="6151418" y="2647950"/>
            <a:ext cx="2916382" cy="1752600"/>
            <a:chOff x="6012873" y="2876550"/>
            <a:chExt cx="2916382" cy="1752600"/>
          </a:xfrm>
        </p:grpSpPr>
        <p:sp>
          <p:nvSpPr>
            <p:cNvPr id="8" name="Rectangle 7"/>
            <p:cNvSpPr/>
            <p:nvPr/>
          </p:nvSpPr>
          <p:spPr bwMode="auto">
            <a:xfrm>
              <a:off x="6012873" y="3486150"/>
              <a:ext cx="2909455" cy="533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rPr>
                <a:t>Training Set</a:t>
              </a:r>
            </a:p>
          </p:txBody>
        </p:sp>
        <p:sp>
          <p:nvSpPr>
            <p:cNvPr id="12" name="Rectangle 11"/>
            <p:cNvSpPr/>
            <p:nvPr/>
          </p:nvSpPr>
          <p:spPr bwMode="auto">
            <a:xfrm>
              <a:off x="6012873" y="4095750"/>
              <a:ext cx="2909455" cy="533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rPr>
                <a:t>                         Training Set</a:t>
              </a:r>
            </a:p>
          </p:txBody>
        </p:sp>
        <p:sp>
          <p:nvSpPr>
            <p:cNvPr id="14" name="Rectangle 13"/>
            <p:cNvSpPr/>
            <p:nvPr/>
          </p:nvSpPr>
          <p:spPr bwMode="auto">
            <a:xfrm>
              <a:off x="6019495" y="40957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Calibri"/>
                  <a:cs typeface="Calibri"/>
                </a:rPr>
                <a:t>Dev</a:t>
              </a:r>
              <a:r>
                <a:rPr lang="en-US" sz="2000" dirty="0">
                  <a:latin typeface="Calibri"/>
                  <a:cs typeface="Calibri"/>
                </a:rPr>
                <a:t> Test</a:t>
              </a:r>
              <a:endParaRPr kumimoji="0" lang="en-US" sz="2000" b="0" i="0" u="none" strike="noStrike" cap="none" normalizeH="0" baseline="0" dirty="0">
                <a:ln>
                  <a:noFill/>
                </a:ln>
                <a:solidFill>
                  <a:schemeClr val="tx1"/>
                </a:solidFill>
                <a:effectLst/>
                <a:latin typeface="Calibri"/>
                <a:cs typeface="Calibri"/>
              </a:endParaRPr>
            </a:p>
          </p:txBody>
        </p:sp>
        <p:sp>
          <p:nvSpPr>
            <p:cNvPr id="15" name="Rectangle 14"/>
            <p:cNvSpPr/>
            <p:nvPr/>
          </p:nvSpPr>
          <p:spPr bwMode="auto">
            <a:xfrm>
              <a:off x="6019800" y="2876550"/>
              <a:ext cx="2909455" cy="533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rPr>
                <a:t>Training Set</a:t>
              </a:r>
            </a:p>
          </p:txBody>
        </p:sp>
        <p:sp>
          <p:nvSpPr>
            <p:cNvPr id="16" name="Rectangle 15"/>
            <p:cNvSpPr/>
            <p:nvPr/>
          </p:nvSpPr>
          <p:spPr bwMode="auto">
            <a:xfrm>
              <a:off x="7848600" y="34861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Calibri"/>
                  <a:cs typeface="Calibri"/>
                </a:rPr>
                <a:t>Dev</a:t>
              </a:r>
              <a:r>
                <a:rPr lang="en-US" sz="2000" dirty="0">
                  <a:latin typeface="Calibri"/>
                  <a:cs typeface="Calibri"/>
                </a:rPr>
                <a:t> Test</a:t>
              </a:r>
              <a:endParaRPr kumimoji="0" lang="en-US" sz="2000" b="0" i="0" u="none" strike="noStrike" cap="none" normalizeH="0" baseline="0" dirty="0">
                <a:ln>
                  <a:noFill/>
                </a:ln>
                <a:solidFill>
                  <a:schemeClr val="tx1"/>
                </a:solidFill>
                <a:effectLst/>
                <a:latin typeface="Calibri"/>
                <a:cs typeface="Calibri"/>
              </a:endParaRPr>
            </a:p>
          </p:txBody>
        </p:sp>
        <p:sp>
          <p:nvSpPr>
            <p:cNvPr id="17" name="Rectangle 16"/>
            <p:cNvSpPr/>
            <p:nvPr/>
          </p:nvSpPr>
          <p:spPr bwMode="auto">
            <a:xfrm>
              <a:off x="7391400" y="28765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Calibri"/>
                  <a:cs typeface="Calibri"/>
                </a:rPr>
                <a:t>Dev</a:t>
              </a:r>
              <a:r>
                <a:rPr lang="en-US" sz="2000" dirty="0">
                  <a:latin typeface="Calibri"/>
                  <a:cs typeface="Calibri"/>
                </a:rPr>
                <a:t> Test</a:t>
              </a:r>
              <a:endParaRPr kumimoji="0" lang="en-US" sz="2000" b="0" i="0" u="none" strike="noStrike" cap="none" normalizeH="0" baseline="0" dirty="0">
                <a:ln>
                  <a:noFill/>
                </a:ln>
                <a:solidFill>
                  <a:schemeClr val="tx1"/>
                </a:solidFill>
                <a:effectLst/>
                <a:latin typeface="Calibri"/>
                <a:cs typeface="Calibri"/>
              </a:endParaRPr>
            </a:p>
          </p:txBody>
        </p:sp>
      </p:grpSp>
    </p:spTree>
    <p:extLst>
      <p:ext uri="{BB962C8B-B14F-4D97-AF65-F5344CB8AC3E}">
        <p14:creationId xmlns:p14="http://schemas.microsoft.com/office/powerpoint/2010/main" val="1903932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49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49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49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Significance</a:t>
            </a:r>
          </a:p>
        </p:txBody>
      </p:sp>
      <p:sp>
        <p:nvSpPr>
          <p:cNvPr id="3" name="Content Placeholder 2"/>
          <p:cNvSpPr>
            <a:spLocks noGrp="1"/>
          </p:cNvSpPr>
          <p:nvPr>
            <p:ph idx="1"/>
          </p:nvPr>
        </p:nvSpPr>
        <p:spPr/>
        <p:txBody>
          <a:bodyPr/>
          <a:lstStyle/>
          <a:p>
            <a:r>
              <a:rPr lang="en-US" dirty="0"/>
              <a:t>Suppose we have two </a:t>
            </a:r>
            <a:r>
              <a:rPr lang="en-US" dirty="0" err="1"/>
              <a:t>classiers</a:t>
            </a:r>
            <a:r>
              <a:rPr lang="en-US" dirty="0"/>
              <a:t>, classify1 and classify2.</a:t>
            </a:r>
          </a:p>
          <a:p>
            <a:r>
              <a:rPr lang="en-US" dirty="0"/>
              <a:t>Is classify1 better? The “null hypothesis," denoted H0, is that it isn't. But if Accuracy1 &gt;&gt; Accuracy2 (or whatever your evaluation </a:t>
            </a:r>
            <a:r>
              <a:rPr lang="en-US" dirty="0" err="1"/>
              <a:t>metricis</a:t>
            </a:r>
            <a:r>
              <a:rPr lang="en-US" dirty="0"/>
              <a:t> instead of accuracy) we are tempted to believe otherwise.</a:t>
            </a:r>
          </a:p>
          <a:p>
            <a:r>
              <a:rPr lang="en-US" dirty="0"/>
              <a:t>How much larger must A1 be than A2 to reject H0?</a:t>
            </a:r>
          </a:p>
          <a:p>
            <a:r>
              <a:rPr lang="en-US" dirty="0"/>
              <a:t>Frequentist view: how (</a:t>
            </a:r>
            <a:r>
              <a:rPr lang="en-US" dirty="0" err="1"/>
              <a:t>im</a:t>
            </a:r>
            <a:r>
              <a:rPr lang="en-US" dirty="0"/>
              <a:t>)probable is the observed difference, given H0 = true?</a:t>
            </a:r>
          </a:p>
        </p:txBody>
      </p:sp>
      <p:sp>
        <p:nvSpPr>
          <p:cNvPr id="4" name="Slide Number Placeholder 3"/>
          <p:cNvSpPr>
            <a:spLocks noGrp="1"/>
          </p:cNvSpPr>
          <p:nvPr>
            <p:ph type="sldNum" sz="quarter" idx="12"/>
          </p:nvPr>
        </p:nvSpPr>
        <p:spPr/>
        <p:txBody>
          <a:bodyPr/>
          <a:lstStyle/>
          <a:p>
            <a:fld id="{10F35DC5-7E65-8247-99AB-4E984F8A921E}" type="slidenum">
              <a:rPr lang="en-US" smtClean="0"/>
              <a:pPr/>
              <a:t>56</a:t>
            </a:fld>
            <a:endParaRPr lang="en-US"/>
          </a:p>
        </p:txBody>
      </p:sp>
    </p:spTree>
    <p:extLst>
      <p:ext uri="{BB962C8B-B14F-4D97-AF65-F5344CB8AC3E}">
        <p14:creationId xmlns:p14="http://schemas.microsoft.com/office/powerpoint/2010/main" val="3984358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a:latin typeface="Calibri (Headings)"/>
                <a:cs typeface="Calibri (Headings)"/>
              </a:rPr>
              <a:t>Text Classification</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a:solidFill>
                  <a:srgbClr val="A4001D"/>
                </a:solidFill>
                <a:latin typeface="Calibri"/>
                <a:ea typeface="ＭＳ Ｐゴシック" charset="0"/>
                <a:cs typeface="Calibri"/>
              </a:rPr>
              <a:t>Practical Issues</a:t>
            </a:r>
          </a:p>
        </p:txBody>
      </p:sp>
    </p:spTree>
    <p:extLst>
      <p:ext uri="{BB962C8B-B14F-4D97-AF65-F5344CB8AC3E}">
        <p14:creationId xmlns:p14="http://schemas.microsoft.com/office/powerpoint/2010/main" val="181008659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E93D819E-6B48-E24C-8E34-4D8EC5CE1E38}" type="slidenum">
              <a:rPr lang="en-US" sz="1200">
                <a:solidFill>
                  <a:srgbClr val="898989"/>
                </a:solidFill>
                <a:latin typeface="Calibri" charset="0"/>
              </a:rPr>
              <a:pPr eaLnBrk="1" hangingPunct="1"/>
              <a:t>58</a:t>
            </a:fld>
            <a:endParaRPr lang="en-US" sz="1200">
              <a:solidFill>
                <a:srgbClr val="898989"/>
              </a:solidFill>
              <a:latin typeface="Calibri" charset="0"/>
            </a:endParaRPr>
          </a:p>
        </p:txBody>
      </p:sp>
      <p:sp>
        <p:nvSpPr>
          <p:cNvPr id="56323" name="Rectangle 2"/>
          <p:cNvSpPr>
            <a:spLocks noGrp="1" noChangeArrowheads="1"/>
          </p:cNvSpPr>
          <p:nvPr>
            <p:ph type="title"/>
          </p:nvPr>
        </p:nvSpPr>
        <p:spPr/>
        <p:txBody>
          <a:bodyPr/>
          <a:lstStyle/>
          <a:p>
            <a:pPr eaLnBrk="1" hangingPunct="1"/>
            <a:r>
              <a:rPr lang="en-US" dirty="0">
                <a:latin typeface="Calibri (Headings)"/>
                <a:ea typeface="ＭＳ Ｐゴシック" charset="0"/>
                <a:cs typeface="Calibri (Headings)"/>
              </a:rPr>
              <a:t>The Real World</a:t>
            </a:r>
          </a:p>
        </p:txBody>
      </p:sp>
      <p:sp>
        <p:nvSpPr>
          <p:cNvPr id="56324" name="Rectangle 3"/>
          <p:cNvSpPr>
            <a:spLocks noGrp="1" noChangeArrowheads="1"/>
          </p:cNvSpPr>
          <p:nvPr>
            <p:ph type="body" idx="1"/>
          </p:nvPr>
        </p:nvSpPr>
        <p:spPr/>
        <p:txBody>
          <a:bodyPr/>
          <a:lstStyle/>
          <a:p>
            <a:pPr eaLnBrk="1" hangingPunct="1"/>
            <a:r>
              <a:rPr lang="en-US" dirty="0">
                <a:latin typeface="Calibri" charset="0"/>
                <a:ea typeface="ＭＳ Ｐゴシック" charset="0"/>
                <a:cs typeface="ＭＳ Ｐゴシック" charset="0"/>
              </a:rPr>
              <a:t>Gee, I’m building a text classifier for real, now!</a:t>
            </a:r>
          </a:p>
          <a:p>
            <a:pPr eaLnBrk="1" hangingPunct="1"/>
            <a:r>
              <a:rPr lang="en-US" dirty="0">
                <a:latin typeface="Calibri" charset="0"/>
                <a:ea typeface="ＭＳ Ｐゴシック" charset="0"/>
                <a:cs typeface="ＭＳ Ｐゴシック" charset="0"/>
              </a:rPr>
              <a:t>What should I do?</a:t>
            </a:r>
          </a:p>
        </p:txBody>
      </p:sp>
      <p:sp>
        <p:nvSpPr>
          <p:cNvPr id="56325"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329263115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8BA3F27A-247D-4641-BB88-BB430BF7C007}" type="slidenum">
              <a:rPr lang="en-US" sz="1200">
                <a:solidFill>
                  <a:srgbClr val="898989"/>
                </a:solidFill>
                <a:latin typeface="Calibri" charset="0"/>
              </a:rPr>
              <a:pPr eaLnBrk="1" hangingPunct="1"/>
              <a:t>59</a:t>
            </a:fld>
            <a:endParaRPr lang="en-US" sz="1200">
              <a:solidFill>
                <a:srgbClr val="898989"/>
              </a:solidFill>
              <a:latin typeface="Calibri" charset="0"/>
            </a:endParaRPr>
          </a:p>
        </p:txBody>
      </p:sp>
      <p:sp>
        <p:nvSpPr>
          <p:cNvPr id="57347" name="Rectangle 2"/>
          <p:cNvSpPr>
            <a:spLocks noGrp="1" noChangeArrowheads="1"/>
          </p:cNvSpPr>
          <p:nvPr>
            <p:ph type="title"/>
          </p:nvPr>
        </p:nvSpPr>
        <p:spPr/>
        <p:txBody>
          <a:bodyPr/>
          <a:lstStyle/>
          <a:p>
            <a:pPr eaLnBrk="1" hangingPunct="1"/>
            <a:r>
              <a:rPr lang="en-US" dirty="0">
                <a:latin typeface="Calibri (Headings)"/>
                <a:ea typeface="ＭＳ Ｐゴシック" charset="0"/>
                <a:cs typeface="Calibri (Headings)"/>
              </a:rPr>
              <a:t>No training data?</a:t>
            </a:r>
            <a:br>
              <a:rPr lang="en-US" dirty="0">
                <a:latin typeface="Calibri (Headings)"/>
                <a:ea typeface="ＭＳ Ｐゴシック" charset="0"/>
                <a:cs typeface="Calibri (Headings)"/>
              </a:rPr>
            </a:br>
            <a:r>
              <a:rPr lang="en-US" dirty="0">
                <a:latin typeface="Calibri (Headings)"/>
                <a:ea typeface="ＭＳ Ｐゴシック" charset="0"/>
                <a:cs typeface="Calibri (Headings)"/>
              </a:rPr>
              <a:t>Manually written rules</a:t>
            </a:r>
          </a:p>
        </p:txBody>
      </p:sp>
      <p:sp>
        <p:nvSpPr>
          <p:cNvPr id="57348" name="Rectangle 3"/>
          <p:cNvSpPr>
            <a:spLocks noGrp="1" noChangeArrowheads="1"/>
          </p:cNvSpPr>
          <p:nvPr>
            <p:ph type="body" idx="1"/>
          </p:nvPr>
        </p:nvSpPr>
        <p:spPr/>
        <p:txBody>
          <a:bodyPr/>
          <a:lstStyle/>
          <a:p>
            <a:pPr marL="0" indent="0">
              <a:lnSpc>
                <a:spcPct val="90000"/>
              </a:lnSpc>
              <a:buNone/>
            </a:pPr>
            <a:r>
              <a:rPr lang="en-US" sz="2800" dirty="0">
                <a:solidFill>
                  <a:srgbClr val="008000"/>
                </a:solidFill>
                <a:latin typeface="Calibri" charset="0"/>
                <a:ea typeface="ＭＳ Ｐゴシック" charset="0"/>
              </a:rPr>
              <a:t>If (wheat or grain) and not (whole or bread) then</a:t>
            </a:r>
          </a:p>
          <a:p>
            <a:pPr marL="457200" lvl="1" indent="0">
              <a:lnSpc>
                <a:spcPct val="90000"/>
              </a:lnSpc>
              <a:buNone/>
            </a:pPr>
            <a:r>
              <a:rPr lang="en-US" sz="2800" dirty="0">
                <a:solidFill>
                  <a:srgbClr val="008000"/>
                </a:solidFill>
                <a:latin typeface="Calibri" charset="0"/>
                <a:ea typeface="ＭＳ Ｐゴシック" charset="0"/>
              </a:rPr>
              <a:t>Categorize as grain</a:t>
            </a:r>
          </a:p>
          <a:p>
            <a:pPr eaLnBrk="1" hangingPunct="1">
              <a:lnSpc>
                <a:spcPct val="90000"/>
              </a:lnSpc>
            </a:pPr>
            <a:endParaRPr lang="en-US" dirty="0">
              <a:latin typeface="Calibri" charset="0"/>
              <a:ea typeface="ＭＳ Ｐゴシック" charset="0"/>
              <a:cs typeface="ＭＳ Ｐゴシック" charset="0"/>
            </a:endParaRPr>
          </a:p>
          <a:p>
            <a:pPr eaLnBrk="1" hangingPunct="1">
              <a:lnSpc>
                <a:spcPct val="90000"/>
              </a:lnSpc>
            </a:pPr>
            <a:r>
              <a:rPr lang="en-US" sz="2800" dirty="0">
                <a:latin typeface="Calibri" charset="0"/>
                <a:ea typeface="ＭＳ Ｐゴシック" charset="0"/>
                <a:cs typeface="ＭＳ Ｐゴシック" charset="0"/>
              </a:rPr>
              <a:t>Need careful crafting </a:t>
            </a:r>
          </a:p>
          <a:p>
            <a:pPr lvl="1">
              <a:lnSpc>
                <a:spcPct val="90000"/>
              </a:lnSpc>
            </a:pPr>
            <a:r>
              <a:rPr lang="en-US" sz="2400" dirty="0">
                <a:latin typeface="Calibri" charset="0"/>
                <a:ea typeface="ＭＳ Ｐゴシック" charset="0"/>
                <a:cs typeface="ＭＳ Ｐゴシック" charset="0"/>
              </a:rPr>
              <a:t>Human tuning on development data</a:t>
            </a:r>
          </a:p>
          <a:p>
            <a:pPr lvl="1">
              <a:lnSpc>
                <a:spcPct val="90000"/>
              </a:lnSpc>
            </a:pPr>
            <a:r>
              <a:rPr lang="en-US" sz="2400" dirty="0">
                <a:latin typeface="Calibri" charset="0"/>
                <a:ea typeface="ＭＳ Ｐゴシック" charset="0"/>
                <a:cs typeface="ＭＳ Ｐゴシック" charset="0"/>
              </a:rPr>
              <a:t>Time-consuming: 2 days per class</a:t>
            </a:r>
            <a:endParaRPr lang="en-US" dirty="0">
              <a:latin typeface="Calibri" charset="0"/>
              <a:ea typeface="ＭＳ Ｐゴシック" charset="0"/>
              <a:cs typeface="ＭＳ Ｐゴシック" charset="0"/>
            </a:endParaRPr>
          </a:p>
          <a:p>
            <a:pPr lvl="1">
              <a:lnSpc>
                <a:spcPct val="90000"/>
              </a:lnSpc>
            </a:pPr>
            <a:endParaRPr lang="en-US" sz="1600" dirty="0">
              <a:latin typeface="Calibri" charset="0"/>
              <a:ea typeface="ＭＳ Ｐゴシック" charset="0"/>
              <a:cs typeface="ＭＳ Ｐゴシック" charset="0"/>
            </a:endParaRPr>
          </a:p>
        </p:txBody>
      </p:sp>
      <p:sp>
        <p:nvSpPr>
          <p:cNvPr id="57349"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8920397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bwMode="auto">
          <a:xfrm>
            <a:off x="3124200" y="2571750"/>
            <a:ext cx="1219200" cy="1066800"/>
          </a:xfrm>
          <a:prstGeom prst="rightArrow">
            <a:avLst/>
          </a:prstGeom>
          <a:solidFill>
            <a:schemeClr val="bg2"/>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2" name="Title 1"/>
          <p:cNvSpPr>
            <a:spLocks noGrp="1"/>
          </p:cNvSpPr>
          <p:nvPr>
            <p:ph type="title"/>
          </p:nvPr>
        </p:nvSpPr>
        <p:spPr>
          <a:xfrm>
            <a:off x="1371600" y="0"/>
            <a:ext cx="7467600" cy="895350"/>
          </a:xfrm>
        </p:spPr>
        <p:txBody>
          <a:bodyPr/>
          <a:lstStyle/>
          <a:p>
            <a:r>
              <a:rPr lang="en-US" dirty="0"/>
              <a:t>What is the subject of this article?</a:t>
            </a:r>
          </a:p>
        </p:txBody>
      </p:sp>
      <p:sp>
        <p:nvSpPr>
          <p:cNvPr id="3" name="Content Placeholder 2"/>
          <p:cNvSpPr>
            <a:spLocks noGrp="1"/>
          </p:cNvSpPr>
          <p:nvPr>
            <p:ph idx="1"/>
          </p:nvPr>
        </p:nvSpPr>
        <p:spPr>
          <a:xfrm>
            <a:off x="4876800" y="1752600"/>
            <a:ext cx="3810000" cy="3333750"/>
          </a:xfrm>
        </p:spPr>
        <p:txBody>
          <a:bodyPr/>
          <a:lstStyle/>
          <a:p>
            <a:r>
              <a:rPr lang="en-US" dirty="0" err="1"/>
              <a:t>Antogonists</a:t>
            </a:r>
            <a:r>
              <a:rPr lang="en-US" dirty="0"/>
              <a:t> and Inhibitors</a:t>
            </a:r>
          </a:p>
          <a:p>
            <a:r>
              <a:rPr lang="en-US" dirty="0"/>
              <a:t>Blood Supply</a:t>
            </a:r>
          </a:p>
          <a:p>
            <a:r>
              <a:rPr lang="en-US" dirty="0"/>
              <a:t>Chemistry</a:t>
            </a:r>
          </a:p>
          <a:p>
            <a:r>
              <a:rPr lang="en-US" dirty="0"/>
              <a:t>Drug Therapy</a:t>
            </a:r>
          </a:p>
          <a:p>
            <a:r>
              <a:rPr lang="en-US" dirty="0"/>
              <a:t>Embryology</a:t>
            </a:r>
          </a:p>
          <a:p>
            <a:r>
              <a:rPr lang="en-US" dirty="0"/>
              <a:t>Epidemiology</a:t>
            </a:r>
          </a:p>
          <a:p>
            <a:r>
              <a:rPr lang="en-US" dirty="0"/>
              <a:t>…</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a:t>
            </a:fld>
            <a:endParaRPr lang="en-US"/>
          </a:p>
        </p:txBody>
      </p:sp>
      <p:sp>
        <p:nvSpPr>
          <p:cNvPr id="6" name="TextBox 5"/>
          <p:cNvSpPr txBox="1"/>
          <p:nvPr/>
        </p:nvSpPr>
        <p:spPr>
          <a:xfrm>
            <a:off x="3945141" y="1276350"/>
            <a:ext cx="5198859" cy="523220"/>
          </a:xfrm>
          <a:prstGeom prst="rect">
            <a:avLst/>
          </a:prstGeom>
          <a:noFill/>
        </p:spPr>
        <p:txBody>
          <a:bodyPr wrap="none" rtlCol="0">
            <a:spAutoFit/>
          </a:bodyPr>
          <a:lstStyle/>
          <a:p>
            <a:r>
              <a:rPr lang="en-US" sz="2800" b="1" dirty="0" err="1">
                <a:latin typeface="+mn-lt"/>
              </a:rPr>
              <a:t>MeSH</a:t>
            </a:r>
            <a:r>
              <a:rPr lang="en-US" sz="2800" b="1" dirty="0">
                <a:latin typeface="+mn-lt"/>
              </a:rPr>
              <a:t> Subject Category Hierarchy</a:t>
            </a:r>
          </a:p>
        </p:txBody>
      </p:sp>
      <p:sp>
        <p:nvSpPr>
          <p:cNvPr id="7" name="TextBox 6"/>
          <p:cNvSpPr txBox="1"/>
          <p:nvPr/>
        </p:nvSpPr>
        <p:spPr>
          <a:xfrm>
            <a:off x="3429001" y="2724150"/>
            <a:ext cx="533400" cy="646331"/>
          </a:xfrm>
          <a:prstGeom prst="rect">
            <a:avLst/>
          </a:prstGeom>
          <a:noFill/>
        </p:spPr>
        <p:txBody>
          <a:bodyPr wrap="square" rtlCol="0">
            <a:spAutoFit/>
          </a:bodyPr>
          <a:lstStyle/>
          <a:p>
            <a:r>
              <a:rPr lang="en-US" sz="3600" dirty="0">
                <a:latin typeface="+mn-lt"/>
              </a:rPr>
              <a:t>?</a:t>
            </a:r>
          </a:p>
        </p:txBody>
      </p:sp>
      <p:sp>
        <p:nvSpPr>
          <p:cNvPr id="9" name="TextBox 8"/>
          <p:cNvSpPr txBox="1"/>
          <p:nvPr/>
        </p:nvSpPr>
        <p:spPr>
          <a:xfrm>
            <a:off x="762000" y="1352550"/>
            <a:ext cx="2133600" cy="646331"/>
          </a:xfrm>
          <a:prstGeom prst="rect">
            <a:avLst/>
          </a:prstGeom>
          <a:noFill/>
        </p:spPr>
        <p:txBody>
          <a:bodyPr wrap="square" rtlCol="0">
            <a:spAutoFit/>
          </a:bodyPr>
          <a:lstStyle/>
          <a:p>
            <a:r>
              <a:rPr lang="en-US" sz="1800" dirty="0">
                <a:latin typeface="Lucida Sans" pitchFamily="-65" charset="0"/>
              </a:rPr>
              <a:t>MEDLINE Article</a:t>
            </a:r>
          </a:p>
          <a:p>
            <a:endParaRPr lang="en-US" sz="1800" dirty="0">
              <a:latin typeface="+mn-lt"/>
            </a:endParaRPr>
          </a:p>
        </p:txBody>
      </p:sp>
      <p:pic>
        <p:nvPicPr>
          <p:cNvPr id="10" name="Picture 9" descr="medlin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09750"/>
            <a:ext cx="2009622" cy="2673350"/>
          </a:xfrm>
          <a:prstGeom prst="rect">
            <a:avLst/>
          </a:prstGeom>
          <a:ln>
            <a:solidFill>
              <a:schemeClr val="tx1"/>
            </a:solidFill>
          </a:ln>
        </p:spPr>
      </p:pic>
    </p:spTree>
    <p:extLst>
      <p:ext uri="{BB962C8B-B14F-4D97-AF65-F5344CB8AC3E}">
        <p14:creationId xmlns:p14="http://schemas.microsoft.com/office/powerpoint/2010/main" val="1664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E712AF20-936C-8347-8ABF-1FC576708ED0}" type="slidenum">
              <a:rPr lang="en-US" sz="1200">
                <a:solidFill>
                  <a:srgbClr val="898989"/>
                </a:solidFill>
                <a:latin typeface="Calibri" charset="0"/>
              </a:rPr>
              <a:pPr eaLnBrk="1" hangingPunct="1"/>
              <a:t>60</a:t>
            </a:fld>
            <a:endParaRPr lang="en-US" sz="1200">
              <a:solidFill>
                <a:srgbClr val="898989"/>
              </a:solidFill>
              <a:latin typeface="Calibri" charset="0"/>
            </a:endParaRPr>
          </a:p>
        </p:txBody>
      </p:sp>
      <p:sp>
        <p:nvSpPr>
          <p:cNvPr id="58371" name="Rectangle 2"/>
          <p:cNvSpPr>
            <a:spLocks noGrp="1" noChangeArrowheads="1"/>
          </p:cNvSpPr>
          <p:nvPr>
            <p:ph type="title"/>
          </p:nvPr>
        </p:nvSpPr>
        <p:spPr/>
        <p:txBody>
          <a:bodyPr/>
          <a:lstStyle/>
          <a:p>
            <a:pPr eaLnBrk="1" hangingPunct="1"/>
            <a:r>
              <a:rPr lang="en-US" dirty="0">
                <a:latin typeface="Calibri (Headings)"/>
                <a:ea typeface="ＭＳ Ｐゴシック" charset="0"/>
                <a:cs typeface="Calibri (Headings)"/>
              </a:rPr>
              <a:t>Very little data?</a:t>
            </a:r>
          </a:p>
        </p:txBody>
      </p:sp>
      <p:sp>
        <p:nvSpPr>
          <p:cNvPr id="58372" name="Rectangle 3"/>
          <p:cNvSpPr>
            <a:spLocks noGrp="1" noChangeArrowheads="1"/>
          </p:cNvSpPr>
          <p:nvPr>
            <p:ph type="body" idx="1"/>
          </p:nvPr>
        </p:nvSpPr>
        <p:spPr>
          <a:xfrm>
            <a:off x="304800" y="1352550"/>
            <a:ext cx="8686800" cy="3333750"/>
          </a:xfrm>
        </p:spPr>
        <p:txBody>
          <a:bodyPr/>
          <a:lstStyle/>
          <a:p>
            <a:pPr eaLnBrk="1" hangingPunct="1">
              <a:lnSpc>
                <a:spcPct val="90000"/>
              </a:lnSpc>
            </a:pPr>
            <a:r>
              <a:rPr lang="en-US" sz="2800" dirty="0">
                <a:latin typeface="Calibri" charset="0"/>
                <a:ea typeface="ＭＳ Ｐゴシック" charset="0"/>
                <a:cs typeface="ＭＳ Ｐゴシック" charset="0"/>
              </a:rPr>
              <a:t>Use Na</a:t>
            </a:r>
            <a:r>
              <a:rPr lang="fr-FR" sz="2800" dirty="0" err="1">
                <a:latin typeface="Calibri" charset="0"/>
                <a:ea typeface="ＭＳ Ｐゴシック" charset="0"/>
                <a:cs typeface="ＭＳ Ｐゴシック" charset="0"/>
              </a:rPr>
              <a:t>i</a:t>
            </a:r>
            <a:r>
              <a:rPr lang="en-US" sz="2800" dirty="0" err="1">
                <a:latin typeface="Calibri" charset="0"/>
                <a:ea typeface="ＭＳ Ｐゴシック" charset="0"/>
                <a:cs typeface="ＭＳ Ｐゴシック" charset="0"/>
              </a:rPr>
              <a:t>ve</a:t>
            </a:r>
            <a:r>
              <a:rPr lang="en-US" sz="2800" dirty="0">
                <a:latin typeface="Calibri" charset="0"/>
                <a:ea typeface="ＭＳ Ｐゴシック" charset="0"/>
                <a:cs typeface="ＭＳ Ｐゴシック" charset="0"/>
              </a:rPr>
              <a:t> Bayes</a:t>
            </a:r>
          </a:p>
          <a:p>
            <a:pPr lvl="1"/>
            <a:r>
              <a:rPr lang="en-US" b="1" dirty="0"/>
              <a:t>On Discriminative vs. Generative classifiers: A comparison of logistic regression and naive Bayes (</a:t>
            </a:r>
            <a:r>
              <a:rPr lang="en-US" dirty="0">
                <a:solidFill>
                  <a:srgbClr val="00A000"/>
                </a:solidFill>
                <a:latin typeface="Calibri" charset="0"/>
                <a:ea typeface="ＭＳ Ｐゴシック" charset="0"/>
              </a:rPr>
              <a:t>Ng and Jordan 2002 NIPS)</a:t>
            </a:r>
            <a:endParaRPr lang="en-US" sz="3200" dirty="0">
              <a:solidFill>
                <a:srgbClr val="00A000"/>
              </a:solidFill>
              <a:latin typeface="Calibri" charset="0"/>
              <a:ea typeface="ＭＳ Ｐゴシック" charset="0"/>
            </a:endParaRPr>
          </a:p>
          <a:p>
            <a:pPr eaLnBrk="1" hangingPunct="1">
              <a:lnSpc>
                <a:spcPct val="90000"/>
              </a:lnSpc>
            </a:pPr>
            <a:r>
              <a:rPr lang="en-US" sz="2800" dirty="0">
                <a:latin typeface="Calibri" charset="0"/>
                <a:ea typeface="ＭＳ Ｐゴシック" charset="0"/>
                <a:cs typeface="ＭＳ Ｐゴシック" charset="0"/>
              </a:rPr>
              <a:t>Get more labeled data </a:t>
            </a:r>
          </a:p>
          <a:p>
            <a:pPr lvl="1">
              <a:lnSpc>
                <a:spcPct val="90000"/>
              </a:lnSpc>
            </a:pPr>
            <a:r>
              <a:rPr lang="en-US" sz="2400" dirty="0">
                <a:latin typeface="Calibri" charset="0"/>
                <a:ea typeface="ＭＳ Ｐゴシック" charset="0"/>
              </a:rPr>
              <a:t>Find clever ways to get humans to label data for you</a:t>
            </a:r>
          </a:p>
          <a:p>
            <a:pPr>
              <a:lnSpc>
                <a:spcPct val="90000"/>
              </a:lnSpc>
            </a:pPr>
            <a:r>
              <a:rPr lang="en-US" sz="2800" dirty="0">
                <a:latin typeface="Calibri" charset="0"/>
                <a:ea typeface="ＭＳ Ｐゴシック" charset="0"/>
                <a:cs typeface="ＭＳ Ｐゴシック" charset="0"/>
              </a:rPr>
              <a:t>Try semi-supervised machine learning methods</a:t>
            </a:r>
          </a:p>
        </p:txBody>
      </p:sp>
      <p:sp>
        <p:nvSpPr>
          <p:cNvPr id="58373"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112573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3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7DA7C9FA-0169-554C-A7A2-CAA9C2AF56C1}" type="slidenum">
              <a:rPr lang="en-US" sz="1200">
                <a:solidFill>
                  <a:srgbClr val="898989"/>
                </a:solidFill>
                <a:latin typeface="Calibri" charset="0"/>
              </a:rPr>
              <a:pPr eaLnBrk="1" hangingPunct="1"/>
              <a:t>61</a:t>
            </a:fld>
            <a:endParaRPr lang="en-US" sz="1200">
              <a:solidFill>
                <a:srgbClr val="898989"/>
              </a:solidFill>
              <a:latin typeface="Calibri" charset="0"/>
            </a:endParaRPr>
          </a:p>
        </p:txBody>
      </p:sp>
      <p:sp>
        <p:nvSpPr>
          <p:cNvPr id="59395" name="Rectangle 2"/>
          <p:cNvSpPr>
            <a:spLocks noGrp="1" noChangeArrowheads="1"/>
          </p:cNvSpPr>
          <p:nvPr>
            <p:ph type="title"/>
          </p:nvPr>
        </p:nvSpPr>
        <p:spPr/>
        <p:txBody>
          <a:bodyPr/>
          <a:lstStyle/>
          <a:p>
            <a:pPr eaLnBrk="1" hangingPunct="1"/>
            <a:r>
              <a:rPr lang="en-US" dirty="0">
                <a:latin typeface="Calibri (Headings)"/>
                <a:ea typeface="ＭＳ Ｐゴシック" charset="0"/>
                <a:cs typeface="Calibri (Headings)"/>
              </a:rPr>
              <a:t>A reasonable amount of data?</a:t>
            </a:r>
          </a:p>
        </p:txBody>
      </p:sp>
      <p:sp>
        <p:nvSpPr>
          <p:cNvPr id="59396" name="Rectangle 3"/>
          <p:cNvSpPr>
            <a:spLocks noGrp="1" noChangeArrowheads="1"/>
          </p:cNvSpPr>
          <p:nvPr>
            <p:ph type="body" idx="1"/>
          </p:nvPr>
        </p:nvSpPr>
        <p:spPr/>
        <p:txBody>
          <a:bodyPr/>
          <a:lstStyle/>
          <a:p>
            <a:pPr eaLnBrk="1" hangingPunct="1"/>
            <a:r>
              <a:rPr lang="en-US" sz="2800" dirty="0">
                <a:latin typeface="Calibri" charset="0"/>
                <a:ea typeface="ＭＳ Ｐゴシック" charset="0"/>
                <a:cs typeface="ＭＳ Ｐゴシック" charset="0"/>
              </a:rPr>
              <a:t>Try more clever classifiers</a:t>
            </a:r>
          </a:p>
          <a:p>
            <a:pPr marL="457200" lvl="1" indent="0">
              <a:buNone/>
            </a:pPr>
            <a:endParaRPr lang="en-US" sz="2400" dirty="0">
              <a:latin typeface="Calibri" charset="0"/>
              <a:ea typeface="ＭＳ Ｐゴシック" charset="0"/>
              <a:cs typeface="ＭＳ Ｐゴシック" charset="0"/>
            </a:endParaRPr>
          </a:p>
        </p:txBody>
      </p:sp>
      <p:sp>
        <p:nvSpPr>
          <p:cNvPr id="59397"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175393893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6FC4700D-FF62-754F-9206-1607C0FCBFA4}" type="slidenum">
              <a:rPr lang="en-US" sz="1200">
                <a:solidFill>
                  <a:srgbClr val="898989"/>
                </a:solidFill>
                <a:latin typeface="Calibri" charset="0"/>
              </a:rPr>
              <a:pPr eaLnBrk="1" hangingPunct="1"/>
              <a:t>62</a:t>
            </a:fld>
            <a:endParaRPr lang="en-US" sz="1200">
              <a:solidFill>
                <a:srgbClr val="898989"/>
              </a:solidFill>
              <a:latin typeface="Calibri" charset="0"/>
            </a:endParaRPr>
          </a:p>
        </p:txBody>
      </p:sp>
      <p:sp>
        <p:nvSpPr>
          <p:cNvPr id="60419" name="Rectangle 2"/>
          <p:cNvSpPr>
            <a:spLocks noGrp="1" noChangeArrowheads="1"/>
          </p:cNvSpPr>
          <p:nvPr>
            <p:ph type="title"/>
          </p:nvPr>
        </p:nvSpPr>
        <p:spPr/>
        <p:txBody>
          <a:bodyPr/>
          <a:lstStyle/>
          <a:p>
            <a:pPr eaLnBrk="1" hangingPunct="1"/>
            <a:r>
              <a:rPr lang="en-US" dirty="0">
                <a:latin typeface="Calibri (Headings)"/>
                <a:ea typeface="ＭＳ Ｐゴシック" charset="0"/>
                <a:cs typeface="Calibri (Headings)"/>
              </a:rPr>
              <a:t>A huge amount of data?</a:t>
            </a:r>
          </a:p>
        </p:txBody>
      </p:sp>
      <p:sp>
        <p:nvSpPr>
          <p:cNvPr id="60420" name="Rectangle 3"/>
          <p:cNvSpPr>
            <a:spLocks noGrp="1" noChangeArrowheads="1"/>
          </p:cNvSpPr>
          <p:nvPr>
            <p:ph type="body" idx="1"/>
          </p:nvPr>
        </p:nvSpPr>
        <p:spPr/>
        <p:txBody>
          <a:bodyPr/>
          <a:lstStyle/>
          <a:p>
            <a:pPr eaLnBrk="1" hangingPunct="1"/>
            <a:r>
              <a:rPr lang="en-US" sz="2800" dirty="0">
                <a:latin typeface="Calibri" charset="0"/>
                <a:ea typeface="ＭＳ Ｐゴシック" charset="0"/>
                <a:cs typeface="ＭＳ Ｐゴシック" charset="0"/>
              </a:rPr>
              <a:t>Can achieve high accuracy!</a:t>
            </a:r>
          </a:p>
          <a:p>
            <a:r>
              <a:rPr lang="en-US" sz="2800" dirty="0">
                <a:latin typeface="Calibri" charset="0"/>
                <a:ea typeface="ＭＳ Ｐゴシック" charset="0"/>
                <a:cs typeface="ＭＳ Ｐゴシック" charset="0"/>
              </a:rPr>
              <a:t>At a cost (high train or test time for some methods)</a:t>
            </a:r>
          </a:p>
          <a:p>
            <a:pPr eaLnBrk="1" hangingPunct="1"/>
            <a:r>
              <a:rPr lang="en-US" sz="2800" dirty="0">
                <a:latin typeface="Calibri" charset="0"/>
                <a:ea typeface="ＭＳ Ｐゴシック" charset="0"/>
                <a:cs typeface="ＭＳ Ｐゴシック" charset="0"/>
              </a:rPr>
              <a:t>So Naive Bayes can come back into its own again!</a:t>
            </a:r>
          </a:p>
        </p:txBody>
      </p:sp>
      <p:sp>
        <p:nvSpPr>
          <p:cNvPr id="60421"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spTree>
    <p:extLst>
      <p:ext uri="{BB962C8B-B14F-4D97-AF65-F5344CB8AC3E}">
        <p14:creationId xmlns:p14="http://schemas.microsoft.com/office/powerpoint/2010/main" val="2931342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841DE7FB-5D3A-D24B-8DA3-5B28FAA32400}" type="slidenum">
              <a:rPr lang="en-US" sz="1200">
                <a:solidFill>
                  <a:srgbClr val="898989"/>
                </a:solidFill>
                <a:latin typeface="Calibri" charset="0"/>
              </a:rPr>
              <a:pPr eaLnBrk="1" hangingPunct="1"/>
              <a:t>63</a:t>
            </a:fld>
            <a:endParaRPr lang="en-US" sz="1200">
              <a:solidFill>
                <a:srgbClr val="898989"/>
              </a:solidFill>
              <a:latin typeface="Calibri" charset="0"/>
            </a:endParaRPr>
          </a:p>
        </p:txBody>
      </p:sp>
      <p:sp>
        <p:nvSpPr>
          <p:cNvPr id="61443" name="Rectangle 2"/>
          <p:cNvSpPr>
            <a:spLocks noGrp="1" noChangeArrowheads="1"/>
          </p:cNvSpPr>
          <p:nvPr>
            <p:ph type="title"/>
          </p:nvPr>
        </p:nvSpPr>
        <p:spPr>
          <a:xfrm>
            <a:off x="1524000" y="23525"/>
            <a:ext cx="7440324" cy="742950"/>
          </a:xfrm>
        </p:spPr>
        <p:txBody>
          <a:bodyPr/>
          <a:lstStyle/>
          <a:p>
            <a:pPr eaLnBrk="1" hangingPunct="1"/>
            <a:r>
              <a:rPr lang="en-US" dirty="0">
                <a:latin typeface="Calibri (Headings)"/>
                <a:ea typeface="ＭＳ Ｐゴシック" charset="0"/>
                <a:cs typeface="Calibri (Headings)"/>
              </a:rPr>
              <a:t>Accuracy as a function of data size</a:t>
            </a:r>
          </a:p>
        </p:txBody>
      </p:sp>
      <p:sp>
        <p:nvSpPr>
          <p:cNvPr id="61444" name="Rectangle 3"/>
          <p:cNvSpPr>
            <a:spLocks noGrp="1" noChangeArrowheads="1"/>
          </p:cNvSpPr>
          <p:nvPr>
            <p:ph type="body" sz="half" idx="1"/>
          </p:nvPr>
        </p:nvSpPr>
        <p:spPr>
          <a:xfrm>
            <a:off x="228600" y="1733550"/>
            <a:ext cx="4495800" cy="3200400"/>
          </a:xfrm>
        </p:spPr>
        <p:txBody>
          <a:bodyPr/>
          <a:lstStyle/>
          <a:p>
            <a:pPr eaLnBrk="1" hangingPunct="1"/>
            <a:r>
              <a:rPr lang="en-US" sz="2800" dirty="0">
                <a:latin typeface="Calibri" charset="0"/>
                <a:ea typeface="ＭＳ Ｐゴシック" charset="0"/>
                <a:cs typeface="ＭＳ Ｐゴシック" charset="0"/>
              </a:rPr>
              <a:t>With enough data</a:t>
            </a:r>
          </a:p>
          <a:p>
            <a:pPr lvl="1"/>
            <a:r>
              <a:rPr lang="en-US" sz="2400" dirty="0">
                <a:latin typeface="Calibri" charset="0"/>
                <a:ea typeface="ＭＳ Ｐゴシック" charset="0"/>
                <a:cs typeface="ＭＳ Ｐゴシック" charset="0"/>
              </a:rPr>
              <a:t>Classifier may not matter</a:t>
            </a:r>
          </a:p>
        </p:txBody>
      </p:sp>
      <p:sp>
        <p:nvSpPr>
          <p:cNvPr id="61446" name="TextBox 5"/>
          <p:cNvSpPr txBox="1">
            <a:spLocks noChangeArrowheads="1"/>
          </p:cNvSpPr>
          <p:nvPr/>
        </p:nvSpPr>
        <p:spPr bwMode="auto">
          <a:xfrm>
            <a:off x="7620001" y="-67479"/>
            <a:ext cx="12932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15.3.1</a:t>
            </a:r>
          </a:p>
        </p:txBody>
      </p:sp>
      <p:pic>
        <p:nvPicPr>
          <p:cNvPr id="3" name="Content Placeholder 2" descr="brillbanko.tiff"/>
          <p:cNvPicPr>
            <a:picLocks noGrp="1" noChangeAspect="1"/>
          </p:cNvPicPr>
          <p:nvPr>
            <p:ph sz="half" idx="2"/>
          </p:nvPr>
        </p:nvPicPr>
        <p:blipFill>
          <a:blip r:embed="rId2">
            <a:extLst>
              <a:ext uri="{28A0092B-C50C-407E-A947-70E740481C1C}">
                <a14:useLocalDpi xmlns:a14="http://schemas.microsoft.com/office/drawing/2010/main" val="0"/>
              </a:ext>
            </a:extLst>
          </a:blip>
          <a:srcRect t="308" b="308"/>
          <a:stretch>
            <a:fillRect/>
          </a:stretch>
        </p:blipFill>
        <p:spPr>
          <a:xfrm>
            <a:off x="4572000" y="825246"/>
            <a:ext cx="4191000" cy="4023360"/>
          </a:xfrm>
        </p:spPr>
      </p:pic>
      <p:sp>
        <p:nvSpPr>
          <p:cNvPr id="4" name="TextBox 3"/>
          <p:cNvSpPr txBox="1"/>
          <p:nvPr/>
        </p:nvSpPr>
        <p:spPr>
          <a:xfrm>
            <a:off x="5105400" y="4793218"/>
            <a:ext cx="4800600" cy="369332"/>
          </a:xfrm>
          <a:prstGeom prst="rect">
            <a:avLst/>
          </a:prstGeom>
          <a:noFill/>
        </p:spPr>
        <p:txBody>
          <a:bodyPr wrap="square" rtlCol="0">
            <a:spAutoFit/>
          </a:bodyPr>
          <a:lstStyle/>
          <a:p>
            <a:r>
              <a:rPr lang="en-US" sz="1800" dirty="0">
                <a:latin typeface="Calibri" charset="0"/>
              </a:rPr>
              <a:t>Brill and </a:t>
            </a:r>
            <a:r>
              <a:rPr lang="en-US" sz="1800" dirty="0" err="1">
                <a:latin typeface="Calibri" charset="0"/>
              </a:rPr>
              <a:t>Banko</a:t>
            </a:r>
            <a:r>
              <a:rPr lang="en-US" sz="1800" dirty="0">
                <a:latin typeface="Calibri" charset="0"/>
              </a:rPr>
              <a:t> on spelling correction</a:t>
            </a:r>
          </a:p>
        </p:txBody>
      </p:sp>
    </p:spTree>
    <p:extLst>
      <p:ext uri="{BB962C8B-B14F-4D97-AF65-F5344CB8AC3E}">
        <p14:creationId xmlns:p14="http://schemas.microsoft.com/office/powerpoint/2010/main" val="7116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t>Underflow Prevention: log space</a:t>
            </a:r>
          </a:p>
        </p:txBody>
      </p:sp>
      <p:sp>
        <p:nvSpPr>
          <p:cNvPr id="54276" name="Rectangle 3"/>
          <p:cNvSpPr>
            <a:spLocks noGrp="1" noChangeArrowheads="1"/>
          </p:cNvSpPr>
          <p:nvPr>
            <p:ph sz="quarter" idx="1"/>
          </p:nvPr>
        </p:nvSpPr>
        <p:spPr/>
        <p:txBody>
          <a:bodyPr/>
          <a:lstStyle/>
          <a:p>
            <a:r>
              <a:rPr lang="en-US" sz="2000" dirty="0">
                <a:latin typeface="Calibri" charset="0"/>
              </a:rPr>
              <a:t>Multiplying lots of probabilities can result in floating-point underflow.</a:t>
            </a:r>
          </a:p>
          <a:p>
            <a:r>
              <a:rPr lang="en-US" sz="2000" dirty="0">
                <a:latin typeface="Calibri" charset="0"/>
              </a:rPr>
              <a:t>Since log(</a:t>
            </a:r>
            <a:r>
              <a:rPr lang="en-US" sz="2000" i="1" dirty="0" err="1">
                <a:latin typeface="Calibri" charset="0"/>
              </a:rPr>
              <a:t>xy</a:t>
            </a:r>
            <a:r>
              <a:rPr lang="en-US" sz="2000" dirty="0">
                <a:latin typeface="Calibri" charset="0"/>
              </a:rPr>
              <a:t>) = log(</a:t>
            </a:r>
            <a:r>
              <a:rPr lang="en-US" sz="2000" i="1" dirty="0">
                <a:latin typeface="Calibri" charset="0"/>
              </a:rPr>
              <a:t>x</a:t>
            </a:r>
            <a:r>
              <a:rPr lang="en-US" sz="2000" dirty="0">
                <a:latin typeface="Calibri" charset="0"/>
              </a:rPr>
              <a:t>) + log(</a:t>
            </a:r>
            <a:r>
              <a:rPr lang="en-US" sz="2000" i="1" dirty="0">
                <a:latin typeface="Calibri" charset="0"/>
              </a:rPr>
              <a:t>y</a:t>
            </a:r>
            <a:r>
              <a:rPr lang="en-US" sz="2000" dirty="0">
                <a:latin typeface="Calibri" charset="0"/>
              </a:rPr>
              <a:t>)</a:t>
            </a:r>
          </a:p>
          <a:p>
            <a:pPr lvl="1"/>
            <a:r>
              <a:rPr lang="en-US" sz="1800" dirty="0">
                <a:latin typeface="Calibri" charset="0"/>
              </a:rPr>
              <a:t>Better to sum logs of probabilities instead of multiplying probabilities.</a:t>
            </a:r>
          </a:p>
          <a:p>
            <a:r>
              <a:rPr lang="en-US" sz="2000" dirty="0">
                <a:latin typeface="Calibri" charset="0"/>
              </a:rPr>
              <a:t>Class with highest un-normalized log probability score is still most probable.</a:t>
            </a:r>
          </a:p>
          <a:p>
            <a:endParaRPr lang="en-US" sz="2000" dirty="0">
              <a:latin typeface="Calibri" charset="0"/>
            </a:endParaRPr>
          </a:p>
          <a:p>
            <a:endParaRPr lang="en-US" sz="2000" dirty="0">
              <a:latin typeface="Calibri" charset="0"/>
            </a:endParaRPr>
          </a:p>
          <a:p>
            <a:endParaRPr lang="en-US" sz="2000" dirty="0">
              <a:latin typeface="Calibri" charset="0"/>
            </a:endParaRPr>
          </a:p>
          <a:p>
            <a:r>
              <a:rPr lang="en-US" sz="2000" dirty="0">
                <a:latin typeface="Calibri" charset="0"/>
              </a:rPr>
              <a:t>Model is now just max of sum of weights</a:t>
            </a:r>
          </a:p>
        </p:txBody>
      </p:sp>
      <p:graphicFrame>
        <p:nvGraphicFramePr>
          <p:cNvPr id="54274" name="Object 2"/>
          <p:cNvGraphicFramePr>
            <a:graphicFrameLocks noChangeAspect="1"/>
          </p:cNvGraphicFramePr>
          <p:nvPr>
            <p:extLst>
              <p:ext uri="{D42A27DB-BD31-4B8C-83A1-F6EECF244321}">
                <p14:modId xmlns:p14="http://schemas.microsoft.com/office/powerpoint/2010/main" val="4063993659"/>
              </p:ext>
            </p:extLst>
          </p:nvPr>
        </p:nvGraphicFramePr>
        <p:xfrm>
          <a:off x="1219200" y="2952750"/>
          <a:ext cx="6354318" cy="929169"/>
        </p:xfrm>
        <a:graphic>
          <a:graphicData uri="http://schemas.openxmlformats.org/presentationml/2006/ole">
            <mc:AlternateContent xmlns:mc="http://schemas.openxmlformats.org/markup-compatibility/2006">
              <mc:Choice xmlns:v="urn:schemas-microsoft-com:vml" Requires="v">
                <p:oleObj spid="_x0000_s55344" name="Equation" r:id="rId3" imgW="2692400" imgH="393700" progId="Equation.3">
                  <p:embed/>
                </p:oleObj>
              </mc:Choice>
              <mc:Fallback>
                <p:oleObj name="Equation" r:id="rId3" imgW="2692400" imgH="393700" progId="Equation.3">
                  <p:embed/>
                  <p:pic>
                    <p:nvPicPr>
                      <p:cNvPr id="0" name=""/>
                      <p:cNvPicPr>
                        <a:picLocks noChangeAspect="1" noChangeArrowheads="1"/>
                      </p:cNvPicPr>
                      <p:nvPr/>
                    </p:nvPicPr>
                    <p:blipFill>
                      <a:blip r:embed="rId4"/>
                      <a:srcRect/>
                      <a:stretch>
                        <a:fillRect/>
                      </a:stretch>
                    </p:blipFill>
                    <p:spPr bwMode="auto">
                      <a:xfrm>
                        <a:off x="1219200" y="2952750"/>
                        <a:ext cx="6354318" cy="929169"/>
                      </a:xfrm>
                      <a:prstGeom prst="rect">
                        <a:avLst/>
                      </a:prstGeom>
                      <a:noFill/>
                      <a:extLst/>
                    </p:spPr>
                  </p:pic>
                </p:oleObj>
              </mc:Fallback>
            </mc:AlternateContent>
          </a:graphicData>
        </a:graphic>
      </p:graphicFrame>
    </p:spTree>
    <p:extLst>
      <p:ext uri="{BB962C8B-B14F-4D97-AF65-F5344CB8AC3E}">
        <p14:creationId xmlns:p14="http://schemas.microsoft.com/office/powerpoint/2010/main" val="81770503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3DA08929-3E2A-B24F-9DE7-90664FB2FF62}" type="slidenum">
              <a:rPr lang="en-US" sz="1200">
                <a:solidFill>
                  <a:srgbClr val="898989"/>
                </a:solidFill>
                <a:latin typeface="Calibri" charset="0"/>
              </a:rPr>
              <a:pPr eaLnBrk="1" hangingPunct="1"/>
              <a:t>65</a:t>
            </a:fld>
            <a:endParaRPr lang="en-US" sz="1200">
              <a:solidFill>
                <a:srgbClr val="898989"/>
              </a:solidFill>
              <a:latin typeface="Calibri" charset="0"/>
            </a:endParaRPr>
          </a:p>
        </p:txBody>
      </p:sp>
      <p:sp>
        <p:nvSpPr>
          <p:cNvPr id="63491" name="Rectangle 2"/>
          <p:cNvSpPr>
            <a:spLocks noGrp="1" noChangeArrowheads="1"/>
          </p:cNvSpPr>
          <p:nvPr>
            <p:ph type="title"/>
          </p:nvPr>
        </p:nvSpPr>
        <p:spPr>
          <a:xfrm>
            <a:off x="1295400" y="361950"/>
            <a:ext cx="7467600" cy="742950"/>
          </a:xfrm>
        </p:spPr>
        <p:txBody>
          <a:bodyPr/>
          <a:lstStyle/>
          <a:p>
            <a:pPr eaLnBrk="1" hangingPunct="1"/>
            <a:r>
              <a:rPr lang="en-US" dirty="0">
                <a:latin typeface="Calibri (Headings)"/>
                <a:ea typeface="ＭＳ Ｐゴシック" charset="0"/>
                <a:cs typeface="Calibri (Headings)"/>
              </a:rPr>
              <a:t>How to tweak performance</a:t>
            </a:r>
          </a:p>
        </p:txBody>
      </p:sp>
      <p:sp>
        <p:nvSpPr>
          <p:cNvPr id="63492" name="Rectangle 3"/>
          <p:cNvSpPr>
            <a:spLocks noGrp="1" noChangeArrowheads="1"/>
          </p:cNvSpPr>
          <p:nvPr>
            <p:ph type="body" idx="1"/>
          </p:nvPr>
        </p:nvSpPr>
        <p:spPr>
          <a:xfrm>
            <a:off x="304800" y="1352550"/>
            <a:ext cx="8534400" cy="3581400"/>
          </a:xfrm>
        </p:spPr>
        <p:txBody>
          <a:bodyPr/>
          <a:lstStyle/>
          <a:p>
            <a:pPr marL="342900" lvl="2" indent="-342900"/>
            <a:r>
              <a:rPr lang="en-US" sz="2400" dirty="0">
                <a:latin typeface="Calibri" charset="0"/>
                <a:ea typeface="ＭＳ Ｐゴシック" charset="0"/>
                <a:cs typeface="ＭＳ Ｐゴシック" charset="0"/>
              </a:rPr>
              <a:t>Domain-specific features and weights: </a:t>
            </a:r>
            <a:r>
              <a:rPr lang="en-US" sz="2400" i="1" dirty="0">
                <a:latin typeface="Calibri" charset="0"/>
                <a:ea typeface="ＭＳ Ｐゴシック" charset="0"/>
                <a:cs typeface="ＭＳ Ｐゴシック" charset="0"/>
              </a:rPr>
              <a:t>very </a:t>
            </a:r>
            <a:r>
              <a:rPr lang="en-US" sz="2400" dirty="0">
                <a:latin typeface="Calibri" charset="0"/>
                <a:ea typeface="ＭＳ Ｐゴシック" charset="0"/>
                <a:cs typeface="ＭＳ Ｐゴシック" charset="0"/>
              </a:rPr>
              <a:t>important in real performance</a:t>
            </a:r>
          </a:p>
          <a:p>
            <a:pPr marL="342900" lvl="2" indent="-342900"/>
            <a:r>
              <a:rPr lang="en-US" sz="2400" dirty="0">
                <a:latin typeface="Calibri" charset="0"/>
                <a:ea typeface="ＭＳ Ｐゴシック" charset="0"/>
                <a:cs typeface="ＭＳ Ｐゴシック" charset="0"/>
              </a:rPr>
              <a:t>Sometimes need to collapse terms:</a:t>
            </a:r>
          </a:p>
          <a:p>
            <a:pPr lvl="1" eaLnBrk="1" hangingPunct="1"/>
            <a:r>
              <a:rPr lang="en-US" dirty="0">
                <a:latin typeface="Calibri" charset="0"/>
                <a:ea typeface="ＭＳ Ｐゴシック" charset="0"/>
              </a:rPr>
              <a:t>Part numbers, chemical formulas, …</a:t>
            </a:r>
            <a:endParaRPr lang="en-US" dirty="0">
              <a:latin typeface="Calibri" charset="0"/>
              <a:ea typeface="ＭＳ Ｐゴシック" charset="0"/>
              <a:cs typeface="ＭＳ Ｐゴシック" charset="0"/>
            </a:endParaRPr>
          </a:p>
          <a:p>
            <a:pPr lvl="1"/>
            <a:r>
              <a:rPr lang="en-US" dirty="0">
                <a:latin typeface="Calibri" charset="0"/>
                <a:ea typeface="ＭＳ Ｐゴシック" charset="0"/>
                <a:cs typeface="ＭＳ Ｐゴシック" charset="0"/>
              </a:rPr>
              <a:t>But stemming generally doesn’t help</a:t>
            </a:r>
          </a:p>
          <a:p>
            <a:r>
              <a:rPr lang="en-US" dirty="0" err="1">
                <a:latin typeface="Calibri" charset="0"/>
                <a:ea typeface="ＭＳ Ｐゴシック" charset="0"/>
                <a:cs typeface="ＭＳ Ｐゴシック" charset="0"/>
              </a:rPr>
              <a:t>Upweighting</a:t>
            </a:r>
            <a:r>
              <a:rPr lang="en-US" dirty="0">
                <a:latin typeface="Calibri" charset="0"/>
                <a:ea typeface="ＭＳ Ｐゴシック" charset="0"/>
                <a:cs typeface="ＭＳ Ｐゴシック" charset="0"/>
              </a:rPr>
              <a:t>: Counting a word as if it occurred twice:</a:t>
            </a:r>
          </a:p>
          <a:p>
            <a:pPr lvl="1"/>
            <a:r>
              <a:rPr lang="en-US" dirty="0">
                <a:latin typeface="Calibri" charset="0"/>
                <a:ea typeface="ＭＳ Ｐゴシック" charset="0"/>
              </a:rPr>
              <a:t>title words </a:t>
            </a:r>
            <a:r>
              <a:rPr lang="en-US" dirty="0">
                <a:solidFill>
                  <a:schemeClr val="accent5">
                    <a:lumMod val="75000"/>
                  </a:schemeClr>
                </a:solidFill>
                <a:latin typeface="Calibri" charset="0"/>
                <a:ea typeface="ＭＳ Ｐゴシック" charset="0"/>
              </a:rPr>
              <a:t>(Cohen &amp; Singer 1996)</a:t>
            </a:r>
          </a:p>
          <a:p>
            <a:pPr lvl="1"/>
            <a:r>
              <a:rPr lang="en-US" dirty="0">
                <a:latin typeface="Calibri" charset="0"/>
                <a:ea typeface="ＭＳ Ｐゴシック" charset="0"/>
              </a:rPr>
              <a:t>first sentence of each paragraph </a:t>
            </a:r>
            <a:r>
              <a:rPr lang="en-US" dirty="0">
                <a:solidFill>
                  <a:schemeClr val="accent5">
                    <a:lumMod val="75000"/>
                  </a:schemeClr>
                </a:solidFill>
                <a:latin typeface="Calibri" charset="0"/>
                <a:ea typeface="ＭＳ Ｐゴシック" charset="0"/>
              </a:rPr>
              <a:t>(Murata, 1999)</a:t>
            </a:r>
          </a:p>
          <a:p>
            <a:pPr lvl="1"/>
            <a:r>
              <a:rPr lang="en-US" dirty="0">
                <a:latin typeface="Calibri" charset="0"/>
                <a:ea typeface="ＭＳ Ｐゴシック" charset="0"/>
              </a:rPr>
              <a:t>In sentences that contain title words </a:t>
            </a:r>
            <a:r>
              <a:rPr lang="en-US" dirty="0">
                <a:solidFill>
                  <a:schemeClr val="accent5">
                    <a:lumMod val="75000"/>
                  </a:schemeClr>
                </a:solidFill>
                <a:latin typeface="Calibri" charset="0"/>
                <a:ea typeface="ＭＳ Ｐゴシック" charset="0"/>
              </a:rPr>
              <a:t>(</a:t>
            </a:r>
            <a:r>
              <a:rPr lang="en-US" dirty="0" err="1">
                <a:solidFill>
                  <a:schemeClr val="accent5">
                    <a:lumMod val="75000"/>
                  </a:schemeClr>
                </a:solidFill>
                <a:latin typeface="Calibri" charset="0"/>
                <a:ea typeface="ＭＳ Ｐゴシック" charset="0"/>
              </a:rPr>
              <a:t>Ko</a:t>
            </a:r>
            <a:r>
              <a:rPr lang="en-US" dirty="0">
                <a:solidFill>
                  <a:schemeClr val="accent5">
                    <a:lumMod val="75000"/>
                  </a:schemeClr>
                </a:solidFill>
                <a:latin typeface="Calibri" charset="0"/>
                <a:ea typeface="ＭＳ Ｐゴシック" charset="0"/>
              </a:rPr>
              <a:t> </a:t>
            </a:r>
            <a:r>
              <a:rPr lang="en-US" i="1" dirty="0">
                <a:solidFill>
                  <a:schemeClr val="accent5">
                    <a:lumMod val="75000"/>
                  </a:schemeClr>
                </a:solidFill>
                <a:latin typeface="Calibri" charset="0"/>
                <a:ea typeface="ＭＳ Ｐゴシック" charset="0"/>
              </a:rPr>
              <a:t>et al,</a:t>
            </a:r>
            <a:r>
              <a:rPr lang="en-US" dirty="0">
                <a:solidFill>
                  <a:schemeClr val="accent5">
                    <a:lumMod val="75000"/>
                  </a:schemeClr>
                </a:solidFill>
                <a:latin typeface="Calibri" charset="0"/>
                <a:ea typeface="ＭＳ Ｐゴシック" charset="0"/>
              </a:rPr>
              <a:t> 2002)</a:t>
            </a:r>
          </a:p>
          <a:p>
            <a:endParaRPr lang="en-US" dirty="0">
              <a:latin typeface="Calibri" charset="0"/>
              <a:ea typeface="ＭＳ Ｐゴシック" charset="0"/>
            </a:endParaRPr>
          </a:p>
        </p:txBody>
      </p:sp>
      <p:sp>
        <p:nvSpPr>
          <p:cNvPr id="63493" name="TextBox 4"/>
          <p:cNvSpPr txBox="1">
            <a:spLocks noChangeArrowheads="1"/>
          </p:cNvSpPr>
          <p:nvPr/>
        </p:nvSpPr>
        <p:spPr bwMode="auto">
          <a:xfrm>
            <a:off x="7620001" y="-67479"/>
            <a:ext cx="12932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15.3.2</a:t>
            </a:r>
          </a:p>
        </p:txBody>
      </p:sp>
    </p:spTree>
    <p:extLst>
      <p:ext uri="{BB962C8B-B14F-4D97-AF65-F5344CB8AC3E}">
        <p14:creationId xmlns:p14="http://schemas.microsoft.com/office/powerpoint/2010/main" val="266273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4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a:latin typeface="Calibri (Headings)"/>
                <a:cs typeface="Calibri (Headings)"/>
              </a:rPr>
              <a:t>Sentiment Analysis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endParaRPr lang="en-US" sz="3600" dirty="0">
              <a:solidFill>
                <a:srgbClr val="A4001D"/>
              </a:solidFill>
              <a:latin typeface="Calibri"/>
              <a:ea typeface="ＭＳ Ｐゴシック" charset="0"/>
              <a:cs typeface="Calibri"/>
            </a:endParaRPr>
          </a:p>
        </p:txBody>
      </p:sp>
    </p:spTree>
    <p:extLst>
      <p:ext uri="{BB962C8B-B14F-4D97-AF65-F5344CB8AC3E}">
        <p14:creationId xmlns:p14="http://schemas.microsoft.com/office/powerpoint/2010/main" val="121059547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or negative movie review?</a:t>
            </a:r>
          </a:p>
        </p:txBody>
      </p:sp>
      <p:sp>
        <p:nvSpPr>
          <p:cNvPr id="3" name="Content Placeholder 2"/>
          <p:cNvSpPr>
            <a:spLocks noGrp="1"/>
          </p:cNvSpPr>
          <p:nvPr>
            <p:ph idx="1"/>
          </p:nvPr>
        </p:nvSpPr>
        <p:spPr>
          <a:xfrm>
            <a:off x="762000" y="1352550"/>
            <a:ext cx="7924800" cy="3333750"/>
          </a:xfrm>
        </p:spPr>
        <p:txBody>
          <a:bodyPr/>
          <a:lstStyle/>
          <a:p>
            <a:r>
              <a:rPr lang="en-US" dirty="0"/>
              <a:t>unbelievably disappointing </a:t>
            </a:r>
          </a:p>
          <a:p>
            <a:r>
              <a:rPr lang="en-US" dirty="0"/>
              <a:t>Full of zany characters and richly applied satire, and some great plot twists</a:t>
            </a:r>
          </a:p>
          <a:p>
            <a:r>
              <a:rPr lang="en-US" dirty="0"/>
              <a:t> this is the greatest screwball comedy ever filmed</a:t>
            </a:r>
          </a:p>
          <a:p>
            <a:r>
              <a:rPr lang="en-US" dirty="0"/>
              <a:t> It was pathetic. The worst part about it was the boxing scenes.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67</a:t>
            </a:fld>
            <a:endParaRPr lang="en-US" dirty="0"/>
          </a:p>
        </p:txBody>
      </p:sp>
      <p:pic>
        <p:nvPicPr>
          <p:cNvPr id="5" name="Picture 4"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181350"/>
            <a:ext cx="558800" cy="503632"/>
          </a:xfrm>
          <a:prstGeom prst="rect">
            <a:avLst/>
          </a:prstGeom>
        </p:spPr>
      </p:pic>
      <p:pic>
        <p:nvPicPr>
          <p:cNvPr id="6" name="Picture 5"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885951"/>
            <a:ext cx="591828" cy="533399"/>
          </a:xfrm>
          <a:prstGeom prst="rect">
            <a:avLst/>
          </a:prstGeom>
        </p:spPr>
      </p:pic>
      <p:pic>
        <p:nvPicPr>
          <p:cNvPr id="7" name="Picture 6"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52550"/>
            <a:ext cx="558800" cy="503632"/>
          </a:xfrm>
          <a:prstGeom prst="rect">
            <a:avLst/>
          </a:prstGeom>
        </p:spPr>
      </p:pic>
      <p:pic>
        <p:nvPicPr>
          <p:cNvPr id="8" name="Picture 7"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495550"/>
            <a:ext cx="591828" cy="533399"/>
          </a:xfrm>
          <a:prstGeom prst="rect">
            <a:avLst/>
          </a:prstGeom>
        </p:spPr>
      </p:pic>
    </p:spTree>
    <p:extLst>
      <p:ext uri="{BB962C8B-B14F-4D97-AF65-F5344CB8AC3E}">
        <p14:creationId xmlns:p14="http://schemas.microsoft.com/office/powerpoint/2010/main" val="311419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350"/>
            <a:ext cx="7467600" cy="742950"/>
          </a:xfrm>
        </p:spPr>
        <p:txBody>
          <a:bodyPr/>
          <a:lstStyle/>
          <a:p>
            <a:r>
              <a:rPr lang="en-US" dirty="0">
                <a:hlinkClick r:id="rId2"/>
              </a:rPr>
              <a:t>Google Product Search</a:t>
            </a:r>
            <a:endParaRPr lang="en-US" dirty="0"/>
          </a:p>
        </p:txBody>
      </p:sp>
      <p:sp>
        <p:nvSpPr>
          <p:cNvPr id="3" name="Content Placeholder 2"/>
          <p:cNvSpPr>
            <a:spLocks noGrp="1"/>
          </p:cNvSpPr>
          <p:nvPr>
            <p:ph idx="1"/>
          </p:nvPr>
        </p:nvSpPr>
        <p:spPr>
          <a:xfrm>
            <a:off x="2362200" y="1352550"/>
            <a:ext cx="8534400" cy="3333750"/>
          </a:xfrm>
        </p:spPr>
        <p:txBody>
          <a:bodyPr/>
          <a:lstStyle/>
          <a:p>
            <a:r>
              <a:rPr lang="en-US" dirty="0"/>
              <a:t>a</a:t>
            </a:r>
          </a:p>
        </p:txBody>
      </p:sp>
      <p:sp>
        <p:nvSpPr>
          <p:cNvPr id="4" name="Slide Number Placeholder 3"/>
          <p:cNvSpPr>
            <a:spLocks noGrp="1"/>
          </p:cNvSpPr>
          <p:nvPr>
            <p:ph type="sldNum" sz="quarter" idx="12"/>
          </p:nvPr>
        </p:nvSpPr>
        <p:spPr/>
        <p:txBody>
          <a:bodyPr/>
          <a:lstStyle/>
          <a:p>
            <a:fld id="{10F35DC5-7E65-8247-99AB-4E984F8A921E}" type="slidenum">
              <a:rPr lang="en-US" smtClean="0"/>
              <a:pPr/>
              <a:t>68</a:t>
            </a:fld>
            <a:endParaRPr lang="en-US"/>
          </a:p>
        </p:txBody>
      </p:sp>
      <p:pic>
        <p:nvPicPr>
          <p:cNvPr id="5" name="Picture 4" descr="googleproductsearch.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123950"/>
            <a:ext cx="7467600" cy="3857163"/>
          </a:xfrm>
          <a:prstGeom prst="rect">
            <a:avLst/>
          </a:prstGeom>
        </p:spPr>
      </p:pic>
    </p:spTree>
    <p:extLst>
      <p:ext uri="{BB962C8B-B14F-4D97-AF65-F5344CB8AC3E}">
        <p14:creationId xmlns:p14="http://schemas.microsoft.com/office/powerpoint/2010/main" val="19779108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350"/>
            <a:ext cx="7467600" cy="742950"/>
          </a:xfrm>
        </p:spPr>
        <p:txBody>
          <a:bodyPr>
            <a:normAutofit fontScale="90000"/>
          </a:bodyPr>
          <a:lstStyle/>
          <a:p>
            <a:r>
              <a:rPr lang="en-US" dirty="0"/>
              <a:t>Twitter sentiment versus Gallup Poll of Consumer Confidence</a:t>
            </a:r>
            <a:endParaRPr lang="en-US" sz="3556" dirty="0"/>
          </a:p>
        </p:txBody>
      </p:sp>
      <p:pic>
        <p:nvPicPr>
          <p:cNvPr id="4" name="Content Placeholder 3" descr="twoplot_consconf2_k=15.png"/>
          <p:cNvPicPr>
            <a:picLocks noGrp="1" noChangeAspect="1"/>
          </p:cNvPicPr>
          <p:nvPr>
            <p:ph idx="1"/>
          </p:nvPr>
        </p:nvPicPr>
        <p:blipFill>
          <a:blip r:embed="rId3"/>
          <a:srcRect t="-1111" b="-1111"/>
          <a:stretch>
            <a:fillRect/>
          </a:stretch>
        </p:blipFill>
        <p:spPr>
          <a:xfrm>
            <a:off x="778566" y="1352550"/>
            <a:ext cx="7421214" cy="4267188"/>
          </a:xfrm>
        </p:spPr>
      </p:pic>
      <p:pic>
        <p:nvPicPr>
          <p:cNvPr id="5" name="Picture 4"/>
          <p:cNvPicPr>
            <a:picLocks noChangeAspect="1"/>
          </p:cNvPicPr>
          <p:nvPr/>
        </p:nvPicPr>
        <p:blipFill>
          <a:blip r:embed="rId4"/>
          <a:stretch>
            <a:fillRect/>
          </a:stretch>
        </p:blipFill>
        <p:spPr>
          <a:xfrm>
            <a:off x="2209800" y="1776479"/>
            <a:ext cx="1447800" cy="1023871"/>
          </a:xfrm>
          <a:prstGeom prst="rect">
            <a:avLst/>
          </a:prstGeom>
        </p:spPr>
      </p:pic>
      <p:pic>
        <p:nvPicPr>
          <p:cNvPr id="7" name="Picture 6"/>
          <p:cNvPicPr>
            <a:picLocks noChangeAspect="1"/>
          </p:cNvPicPr>
          <p:nvPr/>
        </p:nvPicPr>
        <p:blipFill>
          <a:blip r:embed="rId5"/>
          <a:stretch>
            <a:fillRect/>
          </a:stretch>
        </p:blipFill>
        <p:spPr>
          <a:xfrm>
            <a:off x="3657616" y="1892300"/>
            <a:ext cx="1078124" cy="1060450"/>
          </a:xfrm>
          <a:prstGeom prst="rect">
            <a:avLst/>
          </a:prstGeom>
        </p:spPr>
      </p:pic>
      <p:sp>
        <p:nvSpPr>
          <p:cNvPr id="3" name="TextBox 2"/>
          <p:cNvSpPr txBox="1"/>
          <p:nvPr/>
        </p:nvSpPr>
        <p:spPr>
          <a:xfrm>
            <a:off x="1676400" y="819150"/>
            <a:ext cx="7315200" cy="461665"/>
          </a:xfrm>
          <a:prstGeom prst="rect">
            <a:avLst/>
          </a:prstGeom>
          <a:noFill/>
        </p:spPr>
        <p:txBody>
          <a:bodyPr wrap="square" rtlCol="0">
            <a:spAutoFit/>
          </a:bodyPr>
          <a:lstStyle/>
          <a:p>
            <a:r>
              <a:rPr lang="en-US" sz="1200" dirty="0">
                <a:solidFill>
                  <a:schemeClr val="accent5">
                    <a:lumMod val="75000"/>
                  </a:schemeClr>
                </a:solidFill>
              </a:rPr>
              <a:t>Brendan O'Connor, </a:t>
            </a:r>
            <a:r>
              <a:rPr lang="en-US" sz="1200" dirty="0" err="1">
                <a:solidFill>
                  <a:schemeClr val="accent5">
                    <a:lumMod val="75000"/>
                  </a:schemeClr>
                </a:solidFill>
              </a:rPr>
              <a:t>Ramnath</a:t>
            </a:r>
            <a:r>
              <a:rPr lang="en-US" sz="1200" dirty="0">
                <a:solidFill>
                  <a:schemeClr val="accent5">
                    <a:lumMod val="75000"/>
                  </a:schemeClr>
                </a:solidFill>
              </a:rPr>
              <a:t> </a:t>
            </a:r>
            <a:r>
              <a:rPr lang="en-US" sz="1200" dirty="0" err="1">
                <a:solidFill>
                  <a:schemeClr val="accent5">
                    <a:lumMod val="75000"/>
                  </a:schemeClr>
                </a:solidFill>
              </a:rPr>
              <a:t>Balasubramanyan</a:t>
            </a:r>
            <a:r>
              <a:rPr lang="en-US" sz="1200" dirty="0">
                <a:solidFill>
                  <a:schemeClr val="accent5">
                    <a:lumMod val="75000"/>
                  </a:schemeClr>
                </a:solidFill>
              </a:rPr>
              <a:t>, Bryan R. </a:t>
            </a:r>
            <a:r>
              <a:rPr lang="en-US" sz="1200" dirty="0" err="1">
                <a:solidFill>
                  <a:schemeClr val="accent5">
                    <a:lumMod val="75000"/>
                  </a:schemeClr>
                </a:solidFill>
              </a:rPr>
              <a:t>Routledge</a:t>
            </a:r>
            <a:r>
              <a:rPr lang="en-US" sz="1200" dirty="0">
                <a:solidFill>
                  <a:schemeClr val="accent5">
                    <a:lumMod val="75000"/>
                  </a:schemeClr>
                </a:solidFill>
              </a:rPr>
              <a:t>, and Noah A. Smith. 2010. </a:t>
            </a:r>
            <a:r>
              <a:rPr lang="en-US" sz="1200" dirty="0">
                <a:solidFill>
                  <a:schemeClr val="accent5">
                    <a:lumMod val="75000"/>
                  </a:schemeClr>
                </a:solidFill>
                <a:latin typeface="+mn-lt"/>
              </a:rPr>
              <a:t>From Tweets to Polls: Linking Text Sentiment to Public Opinion Time Series. In ICWSM-2010</a:t>
            </a:r>
          </a:p>
        </p:txBody>
      </p:sp>
    </p:spTree>
    <p:extLst>
      <p:ext uri="{BB962C8B-B14F-4D97-AF65-F5344CB8AC3E}">
        <p14:creationId xmlns:p14="http://schemas.microsoft.com/office/powerpoint/2010/main" val="374590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a:t>Text Classification</a:t>
            </a:r>
          </a:p>
        </p:txBody>
      </p:sp>
      <p:sp>
        <p:nvSpPr>
          <p:cNvPr id="23555" name="Rectangle 3"/>
          <p:cNvSpPr>
            <a:spLocks noGrp="1" noChangeArrowheads="1"/>
          </p:cNvSpPr>
          <p:nvPr>
            <p:ph sz="quarter" idx="1"/>
          </p:nvPr>
        </p:nvSpPr>
        <p:spPr>
          <a:xfrm>
            <a:off x="914400" y="1428750"/>
            <a:ext cx="7467600" cy="3714750"/>
          </a:xfrm>
        </p:spPr>
        <p:txBody>
          <a:bodyPr/>
          <a:lstStyle/>
          <a:p>
            <a:r>
              <a:rPr lang="en-US" sz="2800" dirty="0">
                <a:latin typeface="Calibri" charset="0"/>
              </a:rPr>
              <a:t>Assigning subject categories, topics, or genres</a:t>
            </a:r>
          </a:p>
          <a:p>
            <a:r>
              <a:rPr lang="en-US" sz="2800" dirty="0">
                <a:latin typeface="Calibri" charset="0"/>
              </a:rPr>
              <a:t>Spam detection</a:t>
            </a:r>
          </a:p>
          <a:p>
            <a:r>
              <a:rPr lang="en-US" sz="2800" dirty="0">
                <a:latin typeface="Calibri" charset="0"/>
              </a:rPr>
              <a:t>Authorship identification</a:t>
            </a:r>
          </a:p>
          <a:p>
            <a:r>
              <a:rPr lang="en-US" sz="2800" dirty="0">
                <a:latin typeface="Calibri" charset="0"/>
              </a:rPr>
              <a:t>Age/gender identification</a:t>
            </a:r>
          </a:p>
          <a:p>
            <a:r>
              <a:rPr lang="en-US" sz="2800" dirty="0">
                <a:latin typeface="Calibri" charset="0"/>
              </a:rPr>
              <a:t>Language Identification</a:t>
            </a:r>
          </a:p>
          <a:p>
            <a:r>
              <a:rPr lang="en-US" sz="2800" dirty="0">
                <a:latin typeface="Calibri" charset="0"/>
              </a:rPr>
              <a:t>Sentiment analysis</a:t>
            </a:r>
          </a:p>
          <a:p>
            <a:r>
              <a:rPr lang="en-US" sz="2800" dirty="0">
                <a:latin typeface="Calibri" charset="0"/>
              </a:rPr>
              <a:t>…</a:t>
            </a:r>
          </a:p>
        </p:txBody>
      </p:sp>
    </p:spTree>
    <p:extLst>
      <p:ext uri="{BB962C8B-B14F-4D97-AF65-F5344CB8AC3E}">
        <p14:creationId xmlns:p14="http://schemas.microsoft.com/office/powerpoint/2010/main" val="242309653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3350"/>
            <a:ext cx="7467600" cy="742950"/>
          </a:xfrm>
        </p:spPr>
        <p:txBody>
          <a:bodyPr/>
          <a:lstStyle/>
          <a:p>
            <a:r>
              <a:rPr lang="en-US" dirty="0"/>
              <a:t>Target Sentiment on Twitter</a:t>
            </a:r>
          </a:p>
        </p:txBody>
      </p:sp>
      <p:sp>
        <p:nvSpPr>
          <p:cNvPr id="3" name="Content Placeholder 2"/>
          <p:cNvSpPr>
            <a:spLocks noGrp="1"/>
          </p:cNvSpPr>
          <p:nvPr>
            <p:ph idx="1"/>
          </p:nvPr>
        </p:nvSpPr>
        <p:spPr>
          <a:xfrm>
            <a:off x="76200" y="1428750"/>
            <a:ext cx="3505200" cy="3333750"/>
          </a:xfrm>
        </p:spPr>
        <p:txBody>
          <a:bodyPr/>
          <a:lstStyle/>
          <a:p>
            <a:r>
              <a:rPr lang="en-US" dirty="0">
                <a:hlinkClick r:id="rId2"/>
              </a:rPr>
              <a:t>Twitter Sentiment App</a:t>
            </a:r>
            <a:endParaRPr lang="en-US" dirty="0"/>
          </a:p>
          <a:p>
            <a:r>
              <a:rPr lang="en-US" sz="1400" dirty="0"/>
              <a:t>Alec Go, </a:t>
            </a:r>
            <a:r>
              <a:rPr lang="en-US" sz="1400" dirty="0" err="1"/>
              <a:t>Richa</a:t>
            </a:r>
            <a:r>
              <a:rPr lang="en-US" sz="1400" dirty="0"/>
              <a:t> </a:t>
            </a:r>
            <a:r>
              <a:rPr lang="en-US" sz="1400" dirty="0" err="1"/>
              <a:t>Bhayani</a:t>
            </a:r>
            <a:r>
              <a:rPr lang="en-US" sz="1400" dirty="0"/>
              <a:t>, Lei Huang. 2009. Twitter Sentiment Classification using Distant Supervision</a:t>
            </a:r>
          </a:p>
          <a:p>
            <a:endParaRPr lang="en-US" sz="14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70</a:t>
            </a:fld>
            <a:endParaRPr lang="en-US"/>
          </a:p>
        </p:txBody>
      </p:sp>
      <p:pic>
        <p:nvPicPr>
          <p:cNvPr id="6" name="Picture 5" descr="twittersentiment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02" y="1123950"/>
            <a:ext cx="5607698" cy="2544233"/>
          </a:xfrm>
          <a:prstGeom prst="rect">
            <a:avLst/>
          </a:prstGeom>
        </p:spPr>
      </p:pic>
      <p:pic>
        <p:nvPicPr>
          <p:cNvPr id="8" name="Picture 7" descr="twittersent3.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3656564"/>
            <a:ext cx="9144000" cy="1505986"/>
          </a:xfrm>
          <a:prstGeom prst="rect">
            <a:avLst/>
          </a:prstGeom>
        </p:spPr>
      </p:pic>
    </p:spTree>
    <p:extLst>
      <p:ext uri="{BB962C8B-B14F-4D97-AF65-F5344CB8AC3E}">
        <p14:creationId xmlns:p14="http://schemas.microsoft.com/office/powerpoint/2010/main" val="22626851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Sentiment analysis has many other names</a:t>
            </a:r>
          </a:p>
        </p:txBody>
      </p:sp>
      <p:sp>
        <p:nvSpPr>
          <p:cNvPr id="3" name="Content Placeholder 2"/>
          <p:cNvSpPr>
            <a:spLocks noGrp="1"/>
          </p:cNvSpPr>
          <p:nvPr>
            <p:ph idx="1"/>
          </p:nvPr>
        </p:nvSpPr>
        <p:spPr/>
        <p:txBody>
          <a:bodyPr/>
          <a:lstStyle/>
          <a:p>
            <a:r>
              <a:rPr lang="en-US" sz="2800" dirty="0"/>
              <a:t>Opinion extraction</a:t>
            </a:r>
          </a:p>
          <a:p>
            <a:r>
              <a:rPr lang="en-US" sz="2800" dirty="0"/>
              <a:t>Opinion mining</a:t>
            </a:r>
          </a:p>
          <a:p>
            <a:r>
              <a:rPr lang="en-US" sz="2800" dirty="0"/>
              <a:t>Sentiment mining</a:t>
            </a:r>
          </a:p>
          <a:p>
            <a:r>
              <a:rPr lang="en-US" sz="2800" dirty="0"/>
              <a:t>Subjectivity analysis</a:t>
            </a:r>
          </a:p>
        </p:txBody>
      </p:sp>
      <p:sp>
        <p:nvSpPr>
          <p:cNvPr id="4" name="Slide Number Placeholder 3"/>
          <p:cNvSpPr>
            <a:spLocks noGrp="1"/>
          </p:cNvSpPr>
          <p:nvPr>
            <p:ph type="sldNum" sz="quarter" idx="12"/>
          </p:nvPr>
        </p:nvSpPr>
        <p:spPr/>
        <p:txBody>
          <a:bodyPr/>
          <a:lstStyle/>
          <a:p>
            <a:fld id="{10F35DC5-7E65-8247-99AB-4E984F8A921E}" type="slidenum">
              <a:rPr lang="en-US" smtClean="0"/>
              <a:pPr/>
              <a:t>71</a:t>
            </a:fld>
            <a:endParaRPr lang="en-US"/>
          </a:p>
        </p:txBody>
      </p:sp>
    </p:spTree>
    <p:extLst>
      <p:ext uri="{BB962C8B-B14F-4D97-AF65-F5344CB8AC3E}">
        <p14:creationId xmlns:p14="http://schemas.microsoft.com/office/powerpoint/2010/main" val="29686912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sentiment analysis?</a:t>
            </a:r>
          </a:p>
        </p:txBody>
      </p:sp>
      <p:sp>
        <p:nvSpPr>
          <p:cNvPr id="3" name="Content Placeholder 2"/>
          <p:cNvSpPr>
            <a:spLocks noGrp="1"/>
          </p:cNvSpPr>
          <p:nvPr>
            <p:ph idx="1"/>
          </p:nvPr>
        </p:nvSpPr>
        <p:spPr>
          <a:xfrm>
            <a:off x="228600" y="1352550"/>
            <a:ext cx="8915400" cy="3333750"/>
          </a:xfrm>
        </p:spPr>
        <p:txBody>
          <a:bodyPr/>
          <a:lstStyle/>
          <a:p>
            <a:r>
              <a:rPr lang="en-US" sz="2700" i="1" dirty="0">
                <a:cs typeface="ＭＳ Ｐゴシック" pitchFamily="-65" charset="-128"/>
              </a:rPr>
              <a:t>Movie</a:t>
            </a:r>
            <a:r>
              <a:rPr lang="en-US" sz="2700" dirty="0">
                <a:cs typeface="ＭＳ Ｐゴシック" pitchFamily="-65" charset="-128"/>
              </a:rPr>
              <a:t>:  is this review positive or negative?</a:t>
            </a:r>
          </a:p>
          <a:p>
            <a:r>
              <a:rPr lang="en-US" sz="2700" i="1" dirty="0">
                <a:cs typeface="ＭＳ Ｐゴシック" pitchFamily="-65" charset="-128"/>
              </a:rPr>
              <a:t>Products</a:t>
            </a:r>
            <a:r>
              <a:rPr lang="en-US" sz="2700" dirty="0">
                <a:cs typeface="ＭＳ Ｐゴシック" pitchFamily="-65" charset="-128"/>
              </a:rPr>
              <a:t>: what do people think about the new iPhone?</a:t>
            </a:r>
          </a:p>
          <a:p>
            <a:r>
              <a:rPr lang="en-US" sz="2700" i="1" dirty="0">
                <a:cs typeface="ＭＳ Ｐゴシック" pitchFamily="-65" charset="-128"/>
              </a:rPr>
              <a:t>Public sentiment</a:t>
            </a:r>
            <a:r>
              <a:rPr lang="en-US" sz="2700" dirty="0">
                <a:cs typeface="ＭＳ Ｐゴシック" pitchFamily="-65" charset="-128"/>
              </a:rPr>
              <a:t>: how is consumer confidence? Is despair increasing?</a:t>
            </a:r>
          </a:p>
          <a:p>
            <a:r>
              <a:rPr lang="en-US" sz="2700" i="1" dirty="0">
                <a:cs typeface="ＭＳ Ｐゴシック" pitchFamily="-65" charset="-128"/>
              </a:rPr>
              <a:t>Politics</a:t>
            </a:r>
            <a:r>
              <a:rPr lang="en-US" sz="2700" dirty="0">
                <a:cs typeface="ＭＳ Ｐゴシック" pitchFamily="-65" charset="-128"/>
              </a:rPr>
              <a:t>: what do people think about this candidate or issue?</a:t>
            </a:r>
          </a:p>
          <a:p>
            <a:r>
              <a:rPr lang="en-US" sz="2700" i="1" dirty="0">
                <a:cs typeface="ＭＳ Ｐゴシック" pitchFamily="-65" charset="-128"/>
              </a:rPr>
              <a:t>Prediction</a:t>
            </a:r>
            <a:r>
              <a:rPr lang="en-US" sz="2700" dirty="0">
                <a:cs typeface="ＭＳ Ｐゴシック" pitchFamily="-65" charset="-128"/>
              </a:rPr>
              <a:t>: predict election outcomes or market trends from sentiment</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72</a:t>
            </a:fld>
            <a:endParaRPr lang="en-US"/>
          </a:p>
        </p:txBody>
      </p:sp>
    </p:spTree>
    <p:extLst>
      <p:ext uri="{BB962C8B-B14F-4D97-AF65-F5344CB8AC3E}">
        <p14:creationId xmlns:p14="http://schemas.microsoft.com/office/powerpoint/2010/main" val="9377888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Sentiment Analysis</a:t>
            </a:r>
          </a:p>
        </p:txBody>
      </p:sp>
      <p:sp>
        <p:nvSpPr>
          <p:cNvPr id="3" name="Content Placeholder 2"/>
          <p:cNvSpPr>
            <a:spLocks noGrp="1"/>
          </p:cNvSpPr>
          <p:nvPr>
            <p:ph sz="quarter" idx="1"/>
          </p:nvPr>
        </p:nvSpPr>
        <p:spPr/>
        <p:txBody>
          <a:bodyPr/>
          <a:lstStyle/>
          <a:p>
            <a:r>
              <a:rPr lang="en-US" sz="3200" dirty="0"/>
              <a:t>Simplest task:</a:t>
            </a:r>
          </a:p>
          <a:p>
            <a:pPr lvl="1"/>
            <a:r>
              <a:rPr lang="en-US" sz="2800" dirty="0"/>
              <a:t>Is the attitude of this text positive or negative?</a:t>
            </a:r>
          </a:p>
          <a:p>
            <a:r>
              <a:rPr lang="en-US" sz="3200" dirty="0"/>
              <a:t>More complex:</a:t>
            </a:r>
          </a:p>
          <a:p>
            <a:pPr lvl="1"/>
            <a:r>
              <a:rPr lang="en-US" sz="2800" dirty="0"/>
              <a:t>Rank the attitude of this text from 1 to 5</a:t>
            </a:r>
          </a:p>
          <a:p>
            <a:r>
              <a:rPr lang="en-US" sz="3200" dirty="0"/>
              <a:t>Advanced:</a:t>
            </a:r>
          </a:p>
          <a:p>
            <a:pPr lvl="1"/>
            <a:r>
              <a:rPr lang="en-US" sz="2800" dirty="0"/>
              <a:t>Detect the target, source, or complex attitude types</a:t>
            </a:r>
            <a:endParaRPr lang="en-US" dirty="0"/>
          </a:p>
          <a:p>
            <a:endParaRPr lang="en-US" dirty="0"/>
          </a:p>
          <a:p>
            <a:endParaRPr lang="en-US" dirty="0"/>
          </a:p>
        </p:txBody>
      </p:sp>
    </p:spTree>
    <p:extLst>
      <p:ext uri="{BB962C8B-B14F-4D97-AF65-F5344CB8AC3E}">
        <p14:creationId xmlns:p14="http://schemas.microsoft.com/office/powerpoint/2010/main" val="335890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Sentiment Analysis</a:t>
            </a:r>
          </a:p>
        </p:txBody>
      </p:sp>
      <p:sp>
        <p:nvSpPr>
          <p:cNvPr id="3" name="Content Placeholder 2"/>
          <p:cNvSpPr>
            <a:spLocks noGrp="1"/>
          </p:cNvSpPr>
          <p:nvPr>
            <p:ph sz="quarter" idx="1"/>
          </p:nvPr>
        </p:nvSpPr>
        <p:spPr/>
        <p:txBody>
          <a:bodyPr/>
          <a:lstStyle/>
          <a:p>
            <a:r>
              <a:rPr lang="en-US" sz="3200" dirty="0"/>
              <a:t>Simplest task:</a:t>
            </a:r>
          </a:p>
          <a:p>
            <a:pPr lvl="1"/>
            <a:r>
              <a:rPr lang="en-US" sz="2800" dirty="0">
                <a:solidFill>
                  <a:srgbClr val="000090"/>
                </a:solidFill>
              </a:rPr>
              <a:t>Is the attitude of this text positive or negative?</a:t>
            </a:r>
          </a:p>
          <a:p>
            <a:r>
              <a:rPr lang="en-US" sz="3200" dirty="0"/>
              <a:t>More complex:</a:t>
            </a:r>
          </a:p>
          <a:p>
            <a:pPr lvl="1"/>
            <a:r>
              <a:rPr lang="en-US" sz="2800" dirty="0"/>
              <a:t>Rank the attitude of this text from 1 to 5</a:t>
            </a:r>
          </a:p>
          <a:p>
            <a:r>
              <a:rPr lang="en-US" sz="3200" dirty="0"/>
              <a:t>Advanced:</a:t>
            </a:r>
          </a:p>
          <a:p>
            <a:pPr lvl="1"/>
            <a:r>
              <a:rPr lang="en-US" sz="2800" dirty="0"/>
              <a:t>Detect the target, source, or complex attitude types</a:t>
            </a:r>
            <a:endParaRPr lang="en-US" dirty="0"/>
          </a:p>
          <a:p>
            <a:endParaRPr lang="en-US" dirty="0"/>
          </a:p>
          <a:p>
            <a:endParaRPr lang="en-US" dirty="0"/>
          </a:p>
        </p:txBody>
      </p:sp>
    </p:spTree>
    <p:extLst>
      <p:ext uri="{BB962C8B-B14F-4D97-AF65-F5344CB8AC3E}">
        <p14:creationId xmlns:p14="http://schemas.microsoft.com/office/powerpoint/2010/main" val="24878759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133350"/>
            <a:ext cx="4800600" cy="1905000"/>
          </a:xfrm>
        </p:spPr>
        <p:txBody>
          <a:bodyPr/>
          <a:lstStyle/>
          <a:p>
            <a:r>
              <a:rPr lang="en-US" sz="4000" dirty="0">
                <a:latin typeface="Calibri (Headings)"/>
                <a:cs typeface="Calibri (Headings)"/>
              </a:rPr>
              <a:t>Sentiment Analysis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p:txBody>
          <a:bodyPr/>
          <a:lstStyle/>
          <a:p>
            <a:pPr eaLnBrk="1" hangingPunct="1">
              <a:buFont typeface="Times" charset="0"/>
              <a:buNone/>
            </a:pPr>
            <a:r>
              <a:rPr lang="en-US" sz="3600" dirty="0">
                <a:solidFill>
                  <a:srgbClr val="A4001D"/>
                </a:solidFill>
                <a:latin typeface="Calibri"/>
                <a:ea typeface="ＭＳ Ｐゴシック" charset="0"/>
                <a:cs typeface="Calibri"/>
              </a:rPr>
              <a:t>Using Naive Bayes</a:t>
            </a:r>
          </a:p>
        </p:txBody>
      </p:sp>
    </p:spTree>
    <p:extLst>
      <p:ext uri="{BB962C8B-B14F-4D97-AF65-F5344CB8AC3E}">
        <p14:creationId xmlns:p14="http://schemas.microsoft.com/office/powerpoint/2010/main" val="43941315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96200" cy="857250"/>
          </a:xfrm>
        </p:spPr>
        <p:txBody>
          <a:bodyPr/>
          <a:lstStyle/>
          <a:p>
            <a:pPr lvl="1"/>
            <a:r>
              <a:rPr lang="en-US" sz="2800" dirty="0"/>
              <a:t>Sentiment Classification in Movie Reviews</a:t>
            </a:r>
            <a:endParaRPr lang="en-US" sz="4400" dirty="0"/>
          </a:p>
        </p:txBody>
      </p:sp>
      <p:sp>
        <p:nvSpPr>
          <p:cNvPr id="3" name="Content Placeholder 2"/>
          <p:cNvSpPr>
            <a:spLocks noGrp="1"/>
          </p:cNvSpPr>
          <p:nvPr>
            <p:ph sz="quarter" idx="1"/>
          </p:nvPr>
        </p:nvSpPr>
        <p:spPr>
          <a:xfrm>
            <a:off x="533400" y="2038350"/>
            <a:ext cx="7772400" cy="2362200"/>
          </a:xfrm>
        </p:spPr>
        <p:txBody>
          <a:bodyPr/>
          <a:lstStyle/>
          <a:p>
            <a:r>
              <a:rPr lang="en-US" dirty="0"/>
              <a:t>Polarity detection:</a:t>
            </a:r>
          </a:p>
          <a:p>
            <a:pPr lvl="1"/>
            <a:r>
              <a:rPr lang="en-US" dirty="0"/>
              <a:t>Is an IMDB movie review positive or negative?</a:t>
            </a:r>
          </a:p>
          <a:p>
            <a:r>
              <a:rPr lang="en-US" dirty="0"/>
              <a:t>Data: </a:t>
            </a:r>
            <a:r>
              <a:rPr lang="en-US" i="1" dirty="0"/>
              <a:t>Polarity Data 2.0: </a:t>
            </a:r>
          </a:p>
          <a:p>
            <a:pPr lvl="1"/>
            <a:r>
              <a:rPr lang="en-US" dirty="0">
                <a:hlinkClick r:id="rId2"/>
              </a:rPr>
              <a:t>http://www.cs.cornell.edu/people/pabo/movie-review-data</a:t>
            </a:r>
            <a:endParaRPr lang="en-US" dirty="0"/>
          </a:p>
        </p:txBody>
      </p:sp>
      <p:sp>
        <p:nvSpPr>
          <p:cNvPr id="4" name="TextBox 3"/>
          <p:cNvSpPr txBox="1"/>
          <p:nvPr/>
        </p:nvSpPr>
        <p:spPr>
          <a:xfrm>
            <a:off x="2667000" y="931843"/>
            <a:ext cx="6629400" cy="954107"/>
          </a:xfrm>
          <a:prstGeom prst="rect">
            <a:avLst/>
          </a:prstGeom>
          <a:noFill/>
        </p:spPr>
        <p:txBody>
          <a:bodyPr wrap="square" rtlCol="0">
            <a:spAutoFit/>
          </a:bodyPr>
          <a:lstStyle/>
          <a:p>
            <a:r>
              <a:rPr lang="en-US" sz="1400" dirty="0">
                <a:solidFill>
                  <a:schemeClr val="accent5">
                    <a:lumMod val="75000"/>
                  </a:schemeClr>
                </a:solidFill>
                <a:latin typeface="+mn-lt"/>
              </a:rPr>
              <a:t>Bo Pang, Lillian Lee, and </a:t>
            </a:r>
            <a:r>
              <a:rPr lang="en-US" sz="1400" dirty="0" err="1">
                <a:solidFill>
                  <a:schemeClr val="accent5">
                    <a:lumMod val="75000"/>
                  </a:schemeClr>
                </a:solidFill>
                <a:latin typeface="+mn-lt"/>
              </a:rPr>
              <a:t>Shivakumar</a:t>
            </a:r>
            <a:r>
              <a:rPr lang="en-US" sz="1400" dirty="0">
                <a:solidFill>
                  <a:schemeClr val="accent5">
                    <a:lumMod val="75000"/>
                  </a:schemeClr>
                </a:solidFill>
                <a:latin typeface="+mn-lt"/>
              </a:rPr>
              <a:t> </a:t>
            </a:r>
            <a:r>
              <a:rPr lang="en-US" sz="1400" dirty="0" err="1">
                <a:solidFill>
                  <a:schemeClr val="accent5">
                    <a:lumMod val="75000"/>
                  </a:schemeClr>
                </a:solidFill>
                <a:latin typeface="+mn-lt"/>
              </a:rPr>
              <a:t>Vaithyanathan</a:t>
            </a:r>
            <a:r>
              <a:rPr lang="en-US" sz="1400" dirty="0">
                <a:solidFill>
                  <a:schemeClr val="accent5">
                    <a:lumMod val="75000"/>
                  </a:schemeClr>
                </a:solidFill>
                <a:latin typeface="+mn-lt"/>
              </a:rPr>
              <a:t>.  2002.  Thumbs up? Sentiment Classification using Machine Learning Techniques. EMNLP-2002, 79—86.</a:t>
            </a:r>
          </a:p>
          <a:p>
            <a:r>
              <a:rPr lang="en-US" sz="1400" dirty="0">
                <a:solidFill>
                  <a:schemeClr val="accent5">
                    <a:lumMod val="75000"/>
                  </a:schemeClr>
                </a:solidFill>
                <a:latin typeface="+mn-lt"/>
              </a:rPr>
              <a:t>Bo Pang and Lillian Lee.  2004.  A Sentimental Education: Sentiment Analysis Using Subjectivity Summarization Based on Minimum Cuts.  ACL, 271-278</a:t>
            </a:r>
          </a:p>
        </p:txBody>
      </p:sp>
    </p:spTree>
    <p:extLst>
      <p:ext uri="{BB962C8B-B14F-4D97-AF65-F5344CB8AC3E}">
        <p14:creationId xmlns:p14="http://schemas.microsoft.com/office/powerpoint/2010/main" val="17288104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857250"/>
          </a:xfrm>
        </p:spPr>
        <p:txBody>
          <a:bodyPr/>
          <a:lstStyle/>
          <a:p>
            <a:r>
              <a:rPr lang="en-US" dirty="0"/>
              <a:t>IMDB data in the Pang and Lee database</a:t>
            </a:r>
          </a:p>
        </p:txBody>
      </p:sp>
      <p:sp>
        <p:nvSpPr>
          <p:cNvPr id="3" name="Content Placeholder 2"/>
          <p:cNvSpPr>
            <a:spLocks noGrp="1"/>
          </p:cNvSpPr>
          <p:nvPr>
            <p:ph sz="quarter" idx="1"/>
          </p:nvPr>
        </p:nvSpPr>
        <p:spPr>
          <a:xfrm>
            <a:off x="76200" y="1657350"/>
            <a:ext cx="4953000" cy="4171950"/>
          </a:xfrm>
        </p:spPr>
        <p:txBody>
          <a:bodyPr/>
          <a:lstStyle/>
          <a:p>
            <a:pPr marL="0" indent="0">
              <a:buNone/>
            </a:pPr>
            <a:r>
              <a:rPr lang="en-US" sz="1800" dirty="0"/>
              <a:t>when _star wars_ came out some twenty years ago , the image of traveling throughout the stars has become a commonplace image . […]</a:t>
            </a:r>
          </a:p>
          <a:p>
            <a:pPr marL="0" indent="0">
              <a:buNone/>
            </a:pPr>
            <a:r>
              <a:rPr lang="en-US" sz="1800" dirty="0"/>
              <a:t>when </a:t>
            </a:r>
            <a:r>
              <a:rPr lang="en-US" sz="1800" dirty="0" err="1"/>
              <a:t>han</a:t>
            </a:r>
            <a:r>
              <a:rPr lang="en-US" sz="1800" dirty="0"/>
              <a:t> solo goes light speed , the stars change to bright lines , going towards the viewer in lines that converge at an invisible point . </a:t>
            </a:r>
          </a:p>
          <a:p>
            <a:pPr marL="0" indent="0">
              <a:buNone/>
            </a:pPr>
            <a:r>
              <a:rPr lang="en-US" sz="1800" dirty="0"/>
              <a:t>cool . </a:t>
            </a:r>
          </a:p>
          <a:p>
            <a:pPr marL="0" indent="0">
              <a:buNone/>
            </a:pPr>
            <a:r>
              <a:rPr lang="en-US" sz="1800" dirty="0"/>
              <a:t>_</a:t>
            </a:r>
            <a:r>
              <a:rPr lang="en-US" sz="1800" dirty="0" err="1"/>
              <a:t>october</a:t>
            </a:r>
            <a:r>
              <a:rPr lang="en-US" sz="1800" dirty="0"/>
              <a:t> sky_ offers a much simpler image–that of a single white dot , traveling horizontally across the night sky .   [. . . ]</a:t>
            </a:r>
          </a:p>
        </p:txBody>
      </p:sp>
      <p:sp>
        <p:nvSpPr>
          <p:cNvPr id="4" name="Content Placeholder 2"/>
          <p:cNvSpPr txBox="1">
            <a:spLocks/>
          </p:cNvSpPr>
          <p:nvPr/>
        </p:nvSpPr>
        <p:spPr bwMode="auto">
          <a:xfrm>
            <a:off x="5105400" y="1657350"/>
            <a:ext cx="4038600" cy="36576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sz="1800" dirty="0"/>
              <a:t>“ snake eyes ” is the most aggravating kind of movie : the kind that shows so much potential then becomes unbelievably disappointing . </a:t>
            </a:r>
          </a:p>
          <a:p>
            <a:pPr marL="0" indent="0">
              <a:buNone/>
            </a:pPr>
            <a:r>
              <a:rPr lang="en-US" sz="1800" dirty="0"/>
              <a:t>it’s not just because this is a </a:t>
            </a:r>
            <a:r>
              <a:rPr lang="en-US" sz="1800" dirty="0" err="1"/>
              <a:t>brian</a:t>
            </a:r>
            <a:r>
              <a:rPr lang="en-US" sz="1800" dirty="0"/>
              <a:t> </a:t>
            </a:r>
            <a:r>
              <a:rPr lang="en-US" sz="1800" dirty="0" err="1"/>
              <a:t>depalma</a:t>
            </a:r>
            <a:r>
              <a:rPr lang="en-US" sz="1800" dirty="0"/>
              <a:t> film , and since he’s a great director and one who’s films are always greeted with at least some fanfare . </a:t>
            </a:r>
          </a:p>
          <a:p>
            <a:pPr marL="0" indent="0">
              <a:buNone/>
            </a:pPr>
            <a:r>
              <a:rPr lang="en-US" sz="1800" dirty="0"/>
              <a:t>and it’s not even because this was a film starring </a:t>
            </a:r>
            <a:r>
              <a:rPr lang="en-US" sz="1800" dirty="0" err="1"/>
              <a:t>nicolas</a:t>
            </a:r>
            <a:r>
              <a:rPr lang="en-US" sz="1800" dirty="0"/>
              <a:t> cage and since he gives a </a:t>
            </a:r>
            <a:r>
              <a:rPr lang="en-US" sz="1800" dirty="0" err="1"/>
              <a:t>brauvara</a:t>
            </a:r>
            <a:r>
              <a:rPr lang="en-US" sz="1800" dirty="0"/>
              <a:t> performance , this film is hardly worth his talents . </a:t>
            </a:r>
          </a:p>
        </p:txBody>
      </p:sp>
      <p:sp>
        <p:nvSpPr>
          <p:cNvPr id="5" name="TextBox 4"/>
          <p:cNvSpPr txBox="1"/>
          <p:nvPr/>
        </p:nvSpPr>
        <p:spPr>
          <a:xfrm>
            <a:off x="2057400" y="1047750"/>
            <a:ext cx="533169" cy="646331"/>
          </a:xfrm>
          <a:prstGeom prst="rect">
            <a:avLst/>
          </a:prstGeom>
          <a:noFill/>
        </p:spPr>
        <p:txBody>
          <a:bodyPr wrap="none" rtlCol="0">
            <a:spAutoFit/>
          </a:bodyPr>
          <a:lstStyle/>
          <a:p>
            <a:r>
              <a:rPr lang="en-US" sz="3600" dirty="0">
                <a:solidFill>
                  <a:srgbClr val="3366FF"/>
                </a:solidFill>
                <a:latin typeface="Zapf Dingbats"/>
                <a:ea typeface="Zapf Dingbats"/>
                <a:cs typeface="Zapf Dingbats"/>
                <a:sym typeface="Zapf Dingbats"/>
              </a:rPr>
              <a:t>✓</a:t>
            </a:r>
            <a:endParaRPr lang="en-US" sz="3600" dirty="0">
              <a:solidFill>
                <a:srgbClr val="3366FF"/>
              </a:solidFill>
              <a:latin typeface="+mn-lt"/>
            </a:endParaRPr>
          </a:p>
        </p:txBody>
      </p:sp>
      <p:sp>
        <p:nvSpPr>
          <p:cNvPr id="6" name="TextBox 5"/>
          <p:cNvSpPr txBox="1"/>
          <p:nvPr/>
        </p:nvSpPr>
        <p:spPr>
          <a:xfrm>
            <a:off x="6705600" y="1047750"/>
            <a:ext cx="453970" cy="646331"/>
          </a:xfrm>
          <a:prstGeom prst="rect">
            <a:avLst/>
          </a:prstGeom>
          <a:noFill/>
        </p:spPr>
        <p:txBody>
          <a:bodyPr wrap="none" rtlCol="0">
            <a:spAutoFit/>
          </a:bodyPr>
          <a:lstStyle/>
          <a:p>
            <a:r>
              <a:rPr lang="en-US" sz="3600" dirty="0">
                <a:solidFill>
                  <a:srgbClr val="FF0000"/>
                </a:solidFill>
                <a:latin typeface="Zapf Dingbats"/>
                <a:ea typeface="Zapf Dingbats"/>
                <a:cs typeface="Zapf Dingbats"/>
                <a:sym typeface="Zapf Dingbats"/>
              </a:rPr>
              <a:t>✗</a:t>
            </a:r>
            <a:endParaRPr lang="en-US" sz="3600" dirty="0">
              <a:solidFill>
                <a:srgbClr val="FF0000"/>
              </a:solidFill>
              <a:latin typeface="+mn-lt"/>
            </a:endParaRPr>
          </a:p>
        </p:txBody>
      </p:sp>
    </p:spTree>
    <p:extLst>
      <p:ext uri="{BB962C8B-B14F-4D97-AF65-F5344CB8AC3E}">
        <p14:creationId xmlns:p14="http://schemas.microsoft.com/office/powerpoint/2010/main" val="7911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Algorithm (adapted from Pang and Lee)</a:t>
            </a:r>
          </a:p>
        </p:txBody>
      </p:sp>
      <p:sp>
        <p:nvSpPr>
          <p:cNvPr id="3" name="Content Placeholder 2"/>
          <p:cNvSpPr>
            <a:spLocks noGrp="1"/>
          </p:cNvSpPr>
          <p:nvPr>
            <p:ph sz="quarter" idx="1"/>
          </p:nvPr>
        </p:nvSpPr>
        <p:spPr/>
        <p:txBody>
          <a:bodyPr/>
          <a:lstStyle/>
          <a:p>
            <a:r>
              <a:rPr lang="en-US" sz="2800" dirty="0"/>
              <a:t>Tokenization</a:t>
            </a:r>
          </a:p>
          <a:p>
            <a:r>
              <a:rPr lang="en-US" sz="2800" dirty="0"/>
              <a:t>Feature Extraction</a:t>
            </a:r>
          </a:p>
          <a:p>
            <a:r>
              <a:rPr lang="en-US" sz="2800" dirty="0"/>
              <a:t>Classification using different classifiers</a:t>
            </a:r>
          </a:p>
          <a:p>
            <a:pPr lvl="1"/>
            <a:r>
              <a:rPr lang="en-US" sz="2400" dirty="0"/>
              <a:t>Naive Bayes</a:t>
            </a:r>
          </a:p>
          <a:p>
            <a:pPr lvl="1"/>
            <a:r>
              <a:rPr lang="en-US" sz="2400" dirty="0"/>
              <a:t>…</a:t>
            </a:r>
          </a:p>
        </p:txBody>
      </p:sp>
    </p:spTree>
    <p:extLst>
      <p:ext uri="{BB962C8B-B14F-4D97-AF65-F5344CB8AC3E}">
        <p14:creationId xmlns:p14="http://schemas.microsoft.com/office/powerpoint/2010/main" val="18691361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Sentiment Tokenization Issues</a:t>
            </a:r>
          </a:p>
        </p:txBody>
      </p:sp>
      <p:sp>
        <p:nvSpPr>
          <p:cNvPr id="3" name="Content Placeholder 2"/>
          <p:cNvSpPr>
            <a:spLocks noGrp="1"/>
          </p:cNvSpPr>
          <p:nvPr>
            <p:ph idx="1"/>
          </p:nvPr>
        </p:nvSpPr>
        <p:spPr>
          <a:xfrm>
            <a:off x="304800" y="1352550"/>
            <a:ext cx="6096000" cy="3333750"/>
          </a:xfrm>
        </p:spPr>
        <p:txBody>
          <a:bodyPr/>
          <a:lstStyle/>
          <a:p>
            <a:r>
              <a:rPr lang="en-US" dirty="0"/>
              <a:t>Deal with HTML and XML markup</a:t>
            </a:r>
          </a:p>
          <a:p>
            <a:r>
              <a:rPr lang="en-US" dirty="0"/>
              <a:t>Twitter mark-up (names, hash tags)</a:t>
            </a:r>
          </a:p>
          <a:p>
            <a:r>
              <a:rPr lang="en-US" dirty="0"/>
              <a:t>Capitalization (preserve for words in all caps)</a:t>
            </a:r>
          </a:p>
          <a:p>
            <a:r>
              <a:rPr lang="en-US" dirty="0"/>
              <a:t>Phone numbers, dates</a:t>
            </a:r>
          </a:p>
          <a:p>
            <a:r>
              <a:rPr lang="en-US" dirty="0"/>
              <a:t>Emoticons</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79</a:t>
            </a:fld>
            <a:endParaRPr lang="en-US"/>
          </a:p>
        </p:txBody>
      </p:sp>
    </p:spTree>
    <p:extLst>
      <p:ext uri="{BB962C8B-B14F-4D97-AF65-F5344CB8AC3E}">
        <p14:creationId xmlns:p14="http://schemas.microsoft.com/office/powerpoint/2010/main" val="65963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Text Classification: definition</a:t>
            </a:r>
          </a:p>
        </p:txBody>
      </p:sp>
      <p:sp>
        <p:nvSpPr>
          <p:cNvPr id="24579" name="Rectangle 3"/>
          <p:cNvSpPr>
            <a:spLocks noGrp="1" noChangeArrowheads="1"/>
          </p:cNvSpPr>
          <p:nvPr>
            <p:ph sz="quarter" idx="1"/>
          </p:nvPr>
        </p:nvSpPr>
        <p:spPr/>
        <p:txBody>
          <a:bodyPr/>
          <a:lstStyle/>
          <a:p>
            <a:r>
              <a:rPr lang="en-US" sz="3200" i="1" dirty="0">
                <a:latin typeface="Calibri" charset="0"/>
              </a:rPr>
              <a:t>Input</a:t>
            </a:r>
            <a:r>
              <a:rPr lang="en-US" sz="3200" dirty="0">
                <a:latin typeface="Calibri" charset="0"/>
              </a:rPr>
              <a:t>:</a:t>
            </a:r>
          </a:p>
          <a:p>
            <a:pPr lvl="1"/>
            <a:r>
              <a:rPr lang="en-US" sz="2800" dirty="0">
                <a:latin typeface="Calibri" charset="0"/>
              </a:rPr>
              <a:t> a document </a:t>
            </a:r>
            <a:r>
              <a:rPr lang="en-US" sz="2800" i="1" dirty="0">
                <a:solidFill>
                  <a:srgbClr val="FF0000"/>
                </a:solidFill>
                <a:latin typeface="Calibri" charset="0"/>
              </a:rPr>
              <a:t>d</a:t>
            </a:r>
          </a:p>
          <a:p>
            <a:pPr lvl="1"/>
            <a:r>
              <a:rPr lang="en-US" sz="2800" i="1" dirty="0">
                <a:latin typeface="Calibri" charset="0"/>
              </a:rPr>
              <a:t> </a:t>
            </a:r>
            <a:r>
              <a:rPr lang="en-US" sz="2800" dirty="0">
                <a:latin typeface="Calibri" charset="0"/>
                <a:ea typeface="ＭＳ Ｐゴシック" charset="0"/>
              </a:rPr>
              <a:t>a fixed set of classes  </a:t>
            </a:r>
            <a:r>
              <a:rPr lang="en-US" sz="2800" i="1" dirty="0">
                <a:solidFill>
                  <a:srgbClr val="FF0000"/>
                </a:solidFill>
                <a:latin typeface="Calibri" charset="0"/>
                <a:ea typeface="ＭＳ Ｐゴシック" charset="0"/>
              </a:rPr>
              <a:t>C </a:t>
            </a:r>
            <a:r>
              <a:rPr lang="en-US" sz="2800" dirty="0">
                <a:solidFill>
                  <a:srgbClr val="FF0000"/>
                </a:solidFill>
                <a:latin typeface="Calibri" charset="0"/>
                <a:ea typeface="ＭＳ Ｐゴシック" charset="0"/>
              </a:rPr>
              <a:t>=</a:t>
            </a:r>
            <a:r>
              <a:rPr lang="en-US" sz="2800" i="1" dirty="0">
                <a:solidFill>
                  <a:srgbClr val="FF0000"/>
                </a:solidFill>
                <a:latin typeface="Calibri" charset="0"/>
                <a:ea typeface="ＭＳ Ｐゴシック" charset="0"/>
              </a:rPr>
              <a:t> </a:t>
            </a:r>
            <a:r>
              <a:rPr lang="en-US" sz="2800" dirty="0">
                <a:solidFill>
                  <a:srgbClr val="FF0000"/>
                </a:solidFill>
                <a:latin typeface="Calibri" charset="0"/>
                <a:ea typeface="ＭＳ Ｐゴシック" charset="0"/>
                <a:sym typeface="Symbol" charset="0"/>
              </a:rPr>
              <a:t>{</a:t>
            </a:r>
            <a:r>
              <a:rPr lang="en-US" sz="2800" i="1" dirty="0">
                <a:solidFill>
                  <a:srgbClr val="FF0000"/>
                </a:solidFill>
                <a:latin typeface="Calibri" charset="0"/>
                <a:ea typeface="ＭＳ Ｐゴシック" charset="0"/>
                <a:sym typeface="Symbol" charset="0"/>
              </a:rPr>
              <a:t>c</a:t>
            </a:r>
            <a:r>
              <a:rPr lang="en-US" sz="2800" baseline="-25000" dirty="0">
                <a:solidFill>
                  <a:srgbClr val="FF0000"/>
                </a:solidFill>
                <a:latin typeface="Calibri" charset="0"/>
                <a:ea typeface="ＭＳ Ｐゴシック" charset="0"/>
                <a:sym typeface="Symbol" charset="0"/>
              </a:rPr>
              <a:t>1</a:t>
            </a:r>
            <a:r>
              <a:rPr lang="en-US" sz="2800" dirty="0">
                <a:solidFill>
                  <a:srgbClr val="FF0000"/>
                </a:solidFill>
                <a:latin typeface="Calibri" charset="0"/>
                <a:ea typeface="ＭＳ Ｐゴシック" charset="0"/>
                <a:sym typeface="Symbol" charset="0"/>
              </a:rPr>
              <a:t>, </a:t>
            </a:r>
            <a:r>
              <a:rPr lang="en-US" sz="2800" i="1" dirty="0">
                <a:solidFill>
                  <a:srgbClr val="FF0000"/>
                </a:solidFill>
                <a:latin typeface="Calibri" charset="0"/>
                <a:ea typeface="ＭＳ Ｐゴシック" charset="0"/>
                <a:sym typeface="Symbol" charset="0"/>
              </a:rPr>
              <a:t>c</a:t>
            </a:r>
            <a:r>
              <a:rPr lang="en-US" sz="2800" baseline="-25000" dirty="0">
                <a:solidFill>
                  <a:srgbClr val="FF0000"/>
                </a:solidFill>
                <a:latin typeface="Calibri" charset="0"/>
                <a:ea typeface="ＭＳ Ｐゴシック" charset="0"/>
                <a:sym typeface="Symbol" charset="0"/>
              </a:rPr>
              <a:t>2</a:t>
            </a:r>
            <a:r>
              <a:rPr lang="en-US" sz="2800" dirty="0">
                <a:solidFill>
                  <a:srgbClr val="FF0000"/>
                </a:solidFill>
                <a:latin typeface="Calibri" charset="0"/>
                <a:ea typeface="ＭＳ Ｐゴシック" charset="0"/>
                <a:sym typeface="Symbol" charset="0"/>
              </a:rPr>
              <a:t>,…, </a:t>
            </a:r>
            <a:r>
              <a:rPr lang="en-US" sz="2800" i="1" dirty="0" err="1">
                <a:solidFill>
                  <a:srgbClr val="FF0000"/>
                </a:solidFill>
                <a:latin typeface="Calibri" charset="0"/>
                <a:ea typeface="ＭＳ Ｐゴシック" charset="0"/>
                <a:sym typeface="Symbol" charset="0"/>
              </a:rPr>
              <a:t>c</a:t>
            </a:r>
            <a:r>
              <a:rPr lang="en-US" sz="2800" i="1" baseline="-25000" dirty="0" err="1">
                <a:solidFill>
                  <a:srgbClr val="FF0000"/>
                </a:solidFill>
                <a:latin typeface="Calibri" charset="0"/>
                <a:ea typeface="ＭＳ Ｐゴシック" charset="0"/>
                <a:sym typeface="Symbol" charset="0"/>
              </a:rPr>
              <a:t>J</a:t>
            </a:r>
            <a:r>
              <a:rPr lang="en-US" sz="2800" dirty="0">
                <a:solidFill>
                  <a:srgbClr val="FF0000"/>
                </a:solidFill>
                <a:latin typeface="Calibri" charset="0"/>
                <a:ea typeface="ＭＳ Ｐゴシック" charset="0"/>
                <a:sym typeface="Symbol" charset="0"/>
              </a:rPr>
              <a:t>}</a:t>
            </a:r>
          </a:p>
          <a:p>
            <a:pPr lvl="1"/>
            <a:endParaRPr lang="en-US" sz="2800" i="1" dirty="0">
              <a:latin typeface="Calibri" charset="0"/>
            </a:endParaRPr>
          </a:p>
          <a:p>
            <a:r>
              <a:rPr lang="en-US" sz="3200" i="1" dirty="0">
                <a:latin typeface="Calibri" charset="0"/>
              </a:rPr>
              <a:t>Output</a:t>
            </a:r>
            <a:r>
              <a:rPr lang="en-US" sz="3200" dirty="0">
                <a:latin typeface="Calibri" charset="0"/>
              </a:rPr>
              <a:t>: a predicted class </a:t>
            </a:r>
            <a:r>
              <a:rPr lang="en-US" sz="3200" i="1" dirty="0">
                <a:solidFill>
                  <a:srgbClr val="FF0000"/>
                </a:solidFill>
                <a:latin typeface="Calibri" charset="0"/>
              </a:rPr>
              <a:t>c</a:t>
            </a:r>
            <a:r>
              <a:rPr lang="en-US" sz="3200" dirty="0">
                <a:solidFill>
                  <a:srgbClr val="FF0000"/>
                </a:solidFill>
                <a:latin typeface="Calibri" charset="0"/>
              </a:rPr>
              <a:t> </a:t>
            </a:r>
            <a:r>
              <a:rPr lang="en-US" sz="3200" dirty="0">
                <a:solidFill>
                  <a:srgbClr val="FF0000"/>
                </a:solidFill>
                <a:latin typeface="Calibri" charset="0"/>
                <a:ea typeface="ＭＳ Ｐゴシック" charset="0"/>
                <a:sym typeface="Symbol" charset="0"/>
              </a:rPr>
              <a:t> </a:t>
            </a:r>
            <a:r>
              <a:rPr lang="en-US" sz="3200" i="1" dirty="0">
                <a:solidFill>
                  <a:srgbClr val="FF0000"/>
                </a:solidFill>
                <a:latin typeface="Calibri" charset="0"/>
                <a:ea typeface="ＭＳ Ｐゴシック" charset="0"/>
                <a:sym typeface="Symbol" charset="0"/>
              </a:rPr>
              <a:t>C</a:t>
            </a:r>
            <a:endParaRPr lang="en-US" sz="3200" i="1" baseline="-25000" dirty="0">
              <a:solidFill>
                <a:srgbClr val="FF0000"/>
              </a:solidFill>
              <a:latin typeface="Calibri" charset="0"/>
            </a:endParaRPr>
          </a:p>
        </p:txBody>
      </p:sp>
    </p:spTree>
    <p:extLst>
      <p:ext uri="{BB962C8B-B14F-4D97-AF65-F5344CB8AC3E}">
        <p14:creationId xmlns:p14="http://schemas.microsoft.com/office/powerpoint/2010/main" val="34249524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Extracting Features for Sentiment Classification</a:t>
            </a:r>
          </a:p>
        </p:txBody>
      </p:sp>
      <p:sp>
        <p:nvSpPr>
          <p:cNvPr id="3" name="Content Placeholder 2"/>
          <p:cNvSpPr>
            <a:spLocks noGrp="1"/>
          </p:cNvSpPr>
          <p:nvPr>
            <p:ph idx="1"/>
          </p:nvPr>
        </p:nvSpPr>
        <p:spPr>
          <a:xfrm>
            <a:off x="304800" y="1352550"/>
            <a:ext cx="8534400" cy="3733800"/>
          </a:xfrm>
        </p:spPr>
        <p:txBody>
          <a:bodyPr/>
          <a:lstStyle/>
          <a:p>
            <a:r>
              <a:rPr lang="en-US" dirty="0"/>
              <a:t>How to handle negation</a:t>
            </a:r>
          </a:p>
          <a:p>
            <a:pPr lvl="1"/>
            <a:r>
              <a:rPr lang="en-US" dirty="0">
                <a:latin typeface="Courier"/>
                <a:cs typeface="Courier"/>
              </a:rPr>
              <a:t>I </a:t>
            </a:r>
            <a:r>
              <a:rPr lang="en-US" b="1" dirty="0">
                <a:latin typeface="Courier"/>
                <a:cs typeface="Courier"/>
              </a:rPr>
              <a:t>didn’t</a:t>
            </a:r>
            <a:r>
              <a:rPr lang="en-US" dirty="0">
                <a:latin typeface="Courier"/>
                <a:cs typeface="Courier"/>
              </a:rPr>
              <a:t> like this movie</a:t>
            </a:r>
          </a:p>
          <a:p>
            <a:pPr marL="457200" lvl="1" indent="0">
              <a:buNone/>
            </a:pPr>
            <a:r>
              <a:rPr lang="en-US" dirty="0"/>
              <a:t>   </a:t>
            </a:r>
            <a:r>
              <a:rPr lang="en-US" dirty="0" err="1"/>
              <a:t>vs</a:t>
            </a:r>
            <a:endParaRPr lang="en-US" dirty="0"/>
          </a:p>
          <a:p>
            <a:pPr lvl="1"/>
            <a:r>
              <a:rPr lang="en-US" dirty="0">
                <a:latin typeface="Courier"/>
                <a:cs typeface="Courier"/>
              </a:rPr>
              <a:t>I really like this movie</a:t>
            </a:r>
          </a:p>
          <a:p>
            <a:r>
              <a:rPr lang="en-US" dirty="0"/>
              <a:t>Which words to use?</a:t>
            </a:r>
          </a:p>
          <a:p>
            <a:pPr lvl="1"/>
            <a:r>
              <a:rPr lang="en-US" dirty="0"/>
              <a:t>Only adjectives</a:t>
            </a:r>
          </a:p>
          <a:p>
            <a:pPr lvl="1"/>
            <a:r>
              <a:rPr lang="en-US" dirty="0"/>
              <a:t>All words</a:t>
            </a:r>
          </a:p>
          <a:p>
            <a:pPr lvl="2"/>
            <a:r>
              <a:rPr lang="en-US" dirty="0"/>
              <a:t>All words turns out to work better, at least on this data</a:t>
            </a:r>
          </a:p>
        </p:txBody>
      </p:sp>
      <p:sp>
        <p:nvSpPr>
          <p:cNvPr id="4" name="Slide Number Placeholder 3"/>
          <p:cNvSpPr>
            <a:spLocks noGrp="1"/>
          </p:cNvSpPr>
          <p:nvPr>
            <p:ph type="sldNum" sz="quarter" idx="12"/>
          </p:nvPr>
        </p:nvSpPr>
        <p:spPr/>
        <p:txBody>
          <a:bodyPr/>
          <a:lstStyle/>
          <a:p>
            <a:fld id="{10F35DC5-7E65-8247-99AB-4E984F8A921E}" type="slidenum">
              <a:rPr lang="en-US" smtClean="0"/>
              <a:pPr/>
              <a:t>80</a:t>
            </a:fld>
            <a:endParaRPr lang="en-US"/>
          </a:p>
        </p:txBody>
      </p:sp>
    </p:spTree>
    <p:extLst>
      <p:ext uri="{BB962C8B-B14F-4D97-AF65-F5344CB8AC3E}">
        <p14:creationId xmlns:p14="http://schemas.microsoft.com/office/powerpoint/2010/main" val="422367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3350"/>
            <a:ext cx="7467600" cy="742950"/>
          </a:xfrm>
        </p:spPr>
        <p:txBody>
          <a:bodyPr/>
          <a:lstStyle/>
          <a:p>
            <a:r>
              <a:rPr lang="en-US" dirty="0"/>
              <a:t>Negation</a:t>
            </a:r>
          </a:p>
        </p:txBody>
      </p:sp>
      <p:sp>
        <p:nvSpPr>
          <p:cNvPr id="3" name="Content Placeholder 2"/>
          <p:cNvSpPr>
            <a:spLocks noGrp="1"/>
          </p:cNvSpPr>
          <p:nvPr>
            <p:ph sz="quarter" idx="1"/>
          </p:nvPr>
        </p:nvSpPr>
        <p:spPr>
          <a:xfrm>
            <a:off x="228600" y="2038350"/>
            <a:ext cx="8839200" cy="2895600"/>
          </a:xfrm>
        </p:spPr>
        <p:txBody>
          <a:bodyPr/>
          <a:lstStyle/>
          <a:p>
            <a:pPr marL="0" indent="0">
              <a:buNone/>
            </a:pPr>
            <a:r>
              <a:rPr lang="en-US" sz="2300" dirty="0"/>
              <a:t>Add NOT_ to every word between negation and following punctuation:</a:t>
            </a:r>
          </a:p>
          <a:p>
            <a:endParaRPr lang="en-US" sz="1600" dirty="0"/>
          </a:p>
          <a:p>
            <a:pPr>
              <a:buNone/>
            </a:pPr>
            <a:r>
              <a:rPr lang="en-US" sz="2700" dirty="0">
                <a:solidFill>
                  <a:srgbClr val="660066"/>
                </a:solidFill>
                <a:latin typeface="Courier"/>
                <a:cs typeface="Courier"/>
              </a:rPr>
              <a:t>didn’t like this movie , but I</a:t>
            </a:r>
          </a:p>
          <a:p>
            <a:endParaRPr lang="en-US" sz="2700" dirty="0">
              <a:solidFill>
                <a:srgbClr val="660066"/>
              </a:solidFill>
            </a:endParaRPr>
          </a:p>
          <a:p>
            <a:pPr>
              <a:buNone/>
            </a:pPr>
            <a:r>
              <a:rPr lang="en-US" sz="2700" dirty="0">
                <a:solidFill>
                  <a:srgbClr val="660066"/>
                </a:solidFill>
                <a:latin typeface="Courier"/>
                <a:cs typeface="Courier"/>
              </a:rPr>
              <a:t>didn’t </a:t>
            </a:r>
            <a:r>
              <a:rPr lang="en-US" sz="2700" dirty="0" err="1">
                <a:solidFill>
                  <a:srgbClr val="660066"/>
                </a:solidFill>
                <a:latin typeface="Courier"/>
                <a:cs typeface="Courier"/>
              </a:rPr>
              <a:t>NOT_like</a:t>
            </a:r>
            <a:r>
              <a:rPr lang="en-US" sz="2700" dirty="0">
                <a:solidFill>
                  <a:srgbClr val="660066"/>
                </a:solidFill>
                <a:latin typeface="Courier"/>
                <a:cs typeface="Courier"/>
              </a:rPr>
              <a:t> </a:t>
            </a:r>
            <a:r>
              <a:rPr lang="en-US" sz="2700" dirty="0" err="1">
                <a:solidFill>
                  <a:srgbClr val="660066"/>
                </a:solidFill>
                <a:latin typeface="Courier"/>
                <a:cs typeface="Courier"/>
              </a:rPr>
              <a:t>NOT_this</a:t>
            </a:r>
            <a:r>
              <a:rPr lang="en-US" sz="2700" dirty="0">
                <a:solidFill>
                  <a:srgbClr val="660066"/>
                </a:solidFill>
                <a:latin typeface="Courier"/>
                <a:cs typeface="Courier"/>
              </a:rPr>
              <a:t> </a:t>
            </a:r>
            <a:r>
              <a:rPr lang="en-US" sz="2700" dirty="0" err="1">
                <a:solidFill>
                  <a:srgbClr val="660066"/>
                </a:solidFill>
                <a:latin typeface="Courier"/>
                <a:cs typeface="Courier"/>
              </a:rPr>
              <a:t>NOT_movie</a:t>
            </a:r>
            <a:r>
              <a:rPr lang="en-US" sz="2700" dirty="0">
                <a:solidFill>
                  <a:srgbClr val="660066"/>
                </a:solidFill>
                <a:latin typeface="Courier"/>
                <a:cs typeface="Courier"/>
              </a:rPr>
              <a:t> but I</a:t>
            </a:r>
          </a:p>
        </p:txBody>
      </p:sp>
      <p:sp>
        <p:nvSpPr>
          <p:cNvPr id="4" name="Down Arrow 3"/>
          <p:cNvSpPr/>
          <p:nvPr/>
        </p:nvSpPr>
        <p:spPr>
          <a:xfrm>
            <a:off x="3124200" y="3333750"/>
            <a:ext cx="914400" cy="400050"/>
          </a:xfrm>
          <a:prstGeom prst="down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600200" y="971550"/>
            <a:ext cx="7462061" cy="892552"/>
          </a:xfrm>
          <a:prstGeom prst="rect">
            <a:avLst/>
          </a:prstGeom>
          <a:noFill/>
        </p:spPr>
        <p:txBody>
          <a:bodyPr wrap="square" rtlCol="0">
            <a:spAutoFit/>
          </a:bodyPr>
          <a:lstStyle/>
          <a:p>
            <a:r>
              <a:rPr lang="en-US" sz="1400" dirty="0">
                <a:solidFill>
                  <a:srgbClr val="28817A"/>
                </a:solidFill>
                <a:latin typeface="+mn-lt"/>
              </a:rPr>
              <a:t>Das, </a:t>
            </a:r>
            <a:r>
              <a:rPr lang="en-US" sz="1400" dirty="0" err="1">
                <a:solidFill>
                  <a:srgbClr val="28817A"/>
                </a:solidFill>
                <a:latin typeface="+mn-lt"/>
              </a:rPr>
              <a:t>Sanjiv</a:t>
            </a:r>
            <a:r>
              <a:rPr lang="en-US" sz="1400" dirty="0">
                <a:solidFill>
                  <a:srgbClr val="28817A"/>
                </a:solidFill>
                <a:latin typeface="+mn-lt"/>
              </a:rPr>
              <a:t> and Mike Chen. 2001. Yahoo! for Amazon: Extracting market sentiment from stock message boards. In Proceedings of the Asia Pacific Finance Association Annual Conference (APFA).</a:t>
            </a:r>
          </a:p>
          <a:p>
            <a:r>
              <a:rPr lang="en-US" sz="1200" dirty="0">
                <a:solidFill>
                  <a:schemeClr val="accent5">
                    <a:lumMod val="75000"/>
                  </a:schemeClr>
                </a:solidFill>
              </a:rPr>
              <a:t>Bo Pang, Lillian Lee, and </a:t>
            </a:r>
            <a:r>
              <a:rPr lang="en-US" sz="1200" dirty="0" err="1">
                <a:solidFill>
                  <a:schemeClr val="accent5">
                    <a:lumMod val="75000"/>
                  </a:schemeClr>
                </a:solidFill>
              </a:rPr>
              <a:t>Shivakumar</a:t>
            </a:r>
            <a:r>
              <a:rPr lang="en-US" sz="1200" dirty="0">
                <a:solidFill>
                  <a:schemeClr val="accent5">
                    <a:lumMod val="75000"/>
                  </a:schemeClr>
                </a:solidFill>
              </a:rPr>
              <a:t> </a:t>
            </a:r>
            <a:r>
              <a:rPr lang="en-US" sz="1200" dirty="0" err="1">
                <a:solidFill>
                  <a:schemeClr val="accent5">
                    <a:lumMod val="75000"/>
                  </a:schemeClr>
                </a:solidFill>
              </a:rPr>
              <a:t>Vaithyanathan</a:t>
            </a:r>
            <a:r>
              <a:rPr lang="en-US" sz="1200" dirty="0">
                <a:solidFill>
                  <a:schemeClr val="accent5">
                    <a:lumMod val="75000"/>
                  </a:schemeClr>
                </a:solidFill>
              </a:rPr>
              <a:t>.  2002.  Thumbs up? Sentiment Classification using Machine Learning Techniques. EMNLP-2002, 79—86.</a:t>
            </a:r>
          </a:p>
        </p:txBody>
      </p:sp>
    </p:spTree>
    <p:extLst>
      <p:ext uri="{BB962C8B-B14F-4D97-AF65-F5344CB8AC3E}">
        <p14:creationId xmlns:p14="http://schemas.microsoft.com/office/powerpoint/2010/main" val="39471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Na</a:t>
            </a:r>
            <a:r>
              <a:rPr lang="fr-FR" dirty="0" err="1"/>
              <a:t>ï</a:t>
            </a:r>
            <a:r>
              <a:rPr lang="en-US" dirty="0" err="1"/>
              <a:t>ve</a:t>
            </a:r>
            <a:r>
              <a:rPr lang="en-US" dirty="0"/>
              <a:t> Bayes</a:t>
            </a:r>
          </a:p>
        </p:txBody>
      </p:sp>
      <p:sp>
        <p:nvSpPr>
          <p:cNvPr id="4" name="Slide Number Placeholder 3"/>
          <p:cNvSpPr>
            <a:spLocks noGrp="1"/>
          </p:cNvSpPr>
          <p:nvPr>
            <p:ph type="sldNum" sz="quarter" idx="12"/>
          </p:nvPr>
        </p:nvSpPr>
        <p:spPr/>
        <p:txBody>
          <a:bodyPr/>
          <a:lstStyle/>
          <a:p>
            <a:fld id="{10F35DC5-7E65-8247-99AB-4E984F8A921E}" type="slidenum">
              <a:rPr lang="en-US" smtClean="0"/>
              <a:pPr/>
              <a:t>82</a:t>
            </a:fld>
            <a:endParaRPr lang="en-US"/>
          </a:p>
        </p:txBody>
      </p:sp>
      <p:graphicFrame>
        <p:nvGraphicFramePr>
          <p:cNvPr id="5" name="Object 2"/>
          <p:cNvGraphicFramePr>
            <a:graphicFrameLocks noGrp="1" noChangeAspect="1"/>
          </p:cNvGraphicFramePr>
          <p:nvPr>
            <p:ph idx="1"/>
            <p:extLst/>
          </p:nvPr>
        </p:nvGraphicFramePr>
        <p:xfrm>
          <a:off x="1443038" y="3028950"/>
          <a:ext cx="4892675" cy="1427163"/>
        </p:xfrm>
        <a:graphic>
          <a:graphicData uri="http://schemas.openxmlformats.org/presentationml/2006/ole">
            <mc:AlternateContent xmlns:mc="http://schemas.openxmlformats.org/markup-compatibility/2006">
              <mc:Choice xmlns:v="urn:schemas-microsoft-com:vml" Requires="v">
                <p:oleObj spid="_x0000_s56372" name="Equation" r:id="rId3" imgW="1524000" imgH="444500" progId="Equation.3">
                  <p:embed/>
                </p:oleObj>
              </mc:Choice>
              <mc:Fallback>
                <p:oleObj name="Equation" r:id="rId3" imgW="1524000" imgH="444500" progId="Equation.3">
                  <p:embed/>
                  <p:pic>
                    <p:nvPicPr>
                      <p:cNvPr id="0" name=""/>
                      <p:cNvPicPr>
                        <a:picLocks noChangeAspect="1" noChangeArrowheads="1"/>
                      </p:cNvPicPr>
                      <p:nvPr/>
                    </p:nvPicPr>
                    <p:blipFill>
                      <a:blip r:embed="rId4"/>
                      <a:srcRect/>
                      <a:stretch>
                        <a:fillRect/>
                      </a:stretch>
                    </p:blipFill>
                    <p:spPr bwMode="auto">
                      <a:xfrm>
                        <a:off x="1443038" y="3028950"/>
                        <a:ext cx="4892675" cy="1427163"/>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nvPr>
        </p:nvGraphicFramePr>
        <p:xfrm>
          <a:off x="990600" y="1504950"/>
          <a:ext cx="6400800" cy="1154570"/>
        </p:xfrm>
        <a:graphic>
          <a:graphicData uri="http://schemas.openxmlformats.org/presentationml/2006/ole">
            <mc:AlternateContent xmlns:mc="http://schemas.openxmlformats.org/markup-compatibility/2006">
              <mc:Choice xmlns:v="urn:schemas-microsoft-com:vml" Requires="v">
                <p:oleObj spid="_x0000_s56373" name="Equation" r:id="rId5" imgW="2171700" imgH="393700" progId="Equation.3">
                  <p:embed/>
                </p:oleObj>
              </mc:Choice>
              <mc:Fallback>
                <p:oleObj name="Equation" r:id="rId5" imgW="2171700" imgH="393700" progId="Equation.3">
                  <p:embed/>
                  <p:pic>
                    <p:nvPicPr>
                      <p:cNvPr id="0" name=""/>
                      <p:cNvPicPr>
                        <a:picLocks noChangeAspect="1" noChangeArrowheads="1"/>
                      </p:cNvPicPr>
                      <p:nvPr/>
                    </p:nvPicPr>
                    <p:blipFill>
                      <a:blip r:embed="rId6"/>
                      <a:srcRect/>
                      <a:stretch>
                        <a:fillRect/>
                      </a:stretch>
                    </p:blipFill>
                    <p:spPr bwMode="auto">
                      <a:xfrm>
                        <a:off x="990600" y="1504950"/>
                        <a:ext cx="6400800" cy="115457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144030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5250"/>
            <a:ext cx="7772400" cy="742950"/>
          </a:xfrm>
        </p:spPr>
        <p:txBody>
          <a:bodyPr/>
          <a:lstStyle/>
          <a:p>
            <a:r>
              <a:rPr lang="en-US" sz="2600" dirty="0" err="1"/>
              <a:t>Binarized</a:t>
            </a:r>
            <a:r>
              <a:rPr lang="en-US" sz="2600" dirty="0"/>
              <a:t> (Boolean feature) Na</a:t>
            </a:r>
            <a:r>
              <a:rPr lang="fr-FR" sz="2600" dirty="0" err="1"/>
              <a:t>i</a:t>
            </a:r>
            <a:r>
              <a:rPr lang="en-US" sz="2600" dirty="0" err="1"/>
              <a:t>ve</a:t>
            </a:r>
            <a:r>
              <a:rPr lang="en-US" sz="2600" dirty="0"/>
              <a:t> Bayes</a:t>
            </a:r>
          </a:p>
        </p:txBody>
      </p:sp>
      <p:sp>
        <p:nvSpPr>
          <p:cNvPr id="3" name="Content Placeholder 2"/>
          <p:cNvSpPr>
            <a:spLocks noGrp="1"/>
          </p:cNvSpPr>
          <p:nvPr>
            <p:ph idx="1"/>
          </p:nvPr>
        </p:nvSpPr>
        <p:spPr/>
        <p:txBody>
          <a:bodyPr/>
          <a:lstStyle/>
          <a:p>
            <a:r>
              <a:rPr lang="en-US" dirty="0"/>
              <a:t>Intuition:</a:t>
            </a:r>
          </a:p>
          <a:p>
            <a:pPr lvl="1"/>
            <a:r>
              <a:rPr lang="en-US" dirty="0"/>
              <a:t>For sentiment (and probably for other text classification domains)…</a:t>
            </a:r>
          </a:p>
          <a:p>
            <a:pPr lvl="1"/>
            <a:r>
              <a:rPr lang="en-US" dirty="0"/>
              <a:t>Word occurrence may matter more than word frequency</a:t>
            </a:r>
          </a:p>
          <a:p>
            <a:pPr lvl="2"/>
            <a:r>
              <a:rPr lang="en-US" dirty="0"/>
              <a:t>The occurrence of the word </a:t>
            </a:r>
            <a:r>
              <a:rPr lang="en-US" i="1" dirty="0"/>
              <a:t>fantastic</a:t>
            </a:r>
            <a:r>
              <a:rPr lang="en-US" dirty="0"/>
              <a:t> tells us a lot</a:t>
            </a:r>
          </a:p>
          <a:p>
            <a:pPr lvl="2"/>
            <a:r>
              <a:rPr lang="en-US" dirty="0"/>
              <a:t>The fact that it occurs 5 times may not tell us much more.</a:t>
            </a:r>
          </a:p>
          <a:p>
            <a:pPr lvl="1"/>
            <a:r>
              <a:rPr lang="en-US" dirty="0"/>
              <a:t>Boolean Na</a:t>
            </a:r>
            <a:r>
              <a:rPr lang="fr-FR" dirty="0" err="1"/>
              <a:t>i</a:t>
            </a:r>
            <a:r>
              <a:rPr lang="en-US" dirty="0" err="1"/>
              <a:t>ve</a:t>
            </a:r>
            <a:r>
              <a:rPr lang="en-US" dirty="0"/>
              <a:t> Bayes</a:t>
            </a:r>
          </a:p>
          <a:p>
            <a:pPr lvl="2"/>
            <a:r>
              <a:rPr lang="en-US" dirty="0"/>
              <a:t>Clips all the word counts in each document at 1</a:t>
            </a:r>
          </a:p>
        </p:txBody>
      </p:sp>
      <p:sp>
        <p:nvSpPr>
          <p:cNvPr id="4" name="Slide Number Placeholder 3"/>
          <p:cNvSpPr>
            <a:spLocks noGrp="1"/>
          </p:cNvSpPr>
          <p:nvPr>
            <p:ph type="sldNum" sz="quarter" idx="12"/>
          </p:nvPr>
        </p:nvSpPr>
        <p:spPr/>
        <p:txBody>
          <a:bodyPr/>
          <a:lstStyle/>
          <a:p>
            <a:fld id="{10F35DC5-7E65-8247-99AB-4E984F8A921E}" type="slidenum">
              <a:rPr lang="en-US" smtClean="0"/>
              <a:pPr/>
              <a:t>83</a:t>
            </a:fld>
            <a:endParaRPr lang="en-US"/>
          </a:p>
        </p:txBody>
      </p:sp>
    </p:spTree>
    <p:extLst>
      <p:ext uri="{BB962C8B-B14F-4D97-AF65-F5344CB8AC3E}">
        <p14:creationId xmlns:p14="http://schemas.microsoft.com/office/powerpoint/2010/main" val="44640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type="title"/>
          </p:nvPr>
        </p:nvSpPr>
        <p:spPr>
          <a:xfrm>
            <a:off x="1219200" y="114300"/>
            <a:ext cx="7772400" cy="857250"/>
          </a:xfrm>
        </p:spPr>
        <p:txBody>
          <a:bodyPr/>
          <a:lstStyle/>
          <a:p>
            <a:r>
              <a:rPr lang="en-US"/>
              <a:t>Boolean Naive </a:t>
            </a:r>
            <a:r>
              <a:rPr lang="en-US" dirty="0"/>
              <a:t>Bayes: Learning</a:t>
            </a:r>
          </a:p>
        </p:txBody>
      </p:sp>
      <p:sp>
        <p:nvSpPr>
          <p:cNvPr id="52230" name="Rectangle 4"/>
          <p:cNvSpPr>
            <a:spLocks noGrp="1" noChangeArrowheads="1"/>
          </p:cNvSpPr>
          <p:nvPr>
            <p:ph sz="quarter" idx="1"/>
          </p:nvPr>
        </p:nvSpPr>
        <p:spPr>
          <a:xfrm>
            <a:off x="152400" y="1827743"/>
            <a:ext cx="4572000" cy="2649007"/>
          </a:xfrm>
        </p:spPr>
        <p:txBody>
          <a:bodyPr/>
          <a:lstStyle/>
          <a:p>
            <a:pPr>
              <a:lnSpc>
                <a:spcPct val="90000"/>
              </a:lnSpc>
            </a:pPr>
            <a:r>
              <a:rPr lang="en-US" sz="2200" dirty="0">
                <a:latin typeface="Calibri"/>
                <a:cs typeface="Calibri"/>
              </a:rPr>
              <a:t>Calculate </a:t>
            </a:r>
            <a:r>
              <a:rPr lang="en-US" sz="2200" i="1" dirty="0">
                <a:latin typeface="Calibri"/>
                <a:cs typeface="Calibri"/>
              </a:rPr>
              <a:t>P</a:t>
            </a:r>
            <a:r>
              <a:rPr lang="en-US" sz="2200" dirty="0">
                <a:latin typeface="Calibri"/>
                <a:cs typeface="Calibri"/>
              </a:rPr>
              <a:t>(</a:t>
            </a:r>
            <a:r>
              <a:rPr lang="en-US" sz="2200" i="1" dirty="0" err="1">
                <a:latin typeface="Calibri"/>
                <a:cs typeface="Calibri"/>
              </a:rPr>
              <a:t>c</a:t>
            </a:r>
            <a:r>
              <a:rPr lang="en-US" sz="2200" i="1" baseline="-25000" dirty="0" err="1">
                <a:latin typeface="Calibri"/>
                <a:cs typeface="Calibri"/>
              </a:rPr>
              <a:t>j</a:t>
            </a:r>
            <a:r>
              <a:rPr lang="en-US" sz="2200" dirty="0">
                <a:latin typeface="Calibri"/>
                <a:cs typeface="Calibri"/>
              </a:rPr>
              <a:t>)</a:t>
            </a:r>
            <a:r>
              <a:rPr lang="en-US" sz="2200" i="1" dirty="0">
                <a:latin typeface="Calibri"/>
                <a:cs typeface="Calibri"/>
              </a:rPr>
              <a:t> </a:t>
            </a:r>
            <a:r>
              <a:rPr lang="en-US" sz="2200" dirty="0">
                <a:latin typeface="Calibri"/>
                <a:cs typeface="Calibri"/>
              </a:rPr>
              <a:t>terms</a:t>
            </a:r>
          </a:p>
          <a:p>
            <a:pPr lvl="1">
              <a:lnSpc>
                <a:spcPct val="90000"/>
              </a:lnSpc>
            </a:pPr>
            <a:r>
              <a:rPr lang="en-US" sz="2000" dirty="0">
                <a:latin typeface="Calibri"/>
                <a:cs typeface="Calibri"/>
              </a:rPr>
              <a:t>For each </a:t>
            </a:r>
            <a:r>
              <a:rPr lang="en-US" sz="2000" i="1" dirty="0" err="1">
                <a:latin typeface="Calibri"/>
                <a:cs typeface="Calibri"/>
              </a:rPr>
              <a:t>c</a:t>
            </a:r>
            <a:r>
              <a:rPr lang="en-US" sz="2000" i="1" baseline="-25000" dirty="0" err="1">
                <a:latin typeface="Calibri"/>
                <a:cs typeface="Calibri"/>
              </a:rPr>
              <a:t>j</a:t>
            </a:r>
            <a:r>
              <a:rPr lang="en-US" sz="2000" i="1" baseline="-25000" dirty="0">
                <a:latin typeface="Calibri"/>
                <a:cs typeface="Calibri"/>
              </a:rPr>
              <a:t> </a:t>
            </a:r>
            <a:r>
              <a:rPr lang="en-US" sz="2000" dirty="0">
                <a:latin typeface="Calibri"/>
                <a:cs typeface="Calibri"/>
              </a:rPr>
              <a:t>in </a:t>
            </a:r>
            <a:r>
              <a:rPr lang="en-US" sz="2000" i="1" dirty="0">
                <a:latin typeface="Calibri"/>
                <a:cs typeface="Calibri"/>
              </a:rPr>
              <a:t>C</a:t>
            </a:r>
            <a:r>
              <a:rPr lang="en-US" sz="2000" dirty="0">
                <a:latin typeface="Calibri"/>
                <a:cs typeface="Calibri"/>
              </a:rPr>
              <a:t> do</a:t>
            </a:r>
          </a:p>
          <a:p>
            <a:pPr marL="800100" lvl="2" indent="0">
              <a:lnSpc>
                <a:spcPct val="90000"/>
              </a:lnSpc>
              <a:buNone/>
            </a:pPr>
            <a:r>
              <a:rPr lang="en-US" i="1" dirty="0">
                <a:latin typeface="Calibri"/>
                <a:cs typeface="Calibri"/>
              </a:rPr>
              <a:t> </a:t>
            </a:r>
            <a:r>
              <a:rPr lang="en-US" i="1" dirty="0" err="1">
                <a:latin typeface="Calibri"/>
                <a:cs typeface="Calibri"/>
              </a:rPr>
              <a:t>docs</a:t>
            </a:r>
            <a:r>
              <a:rPr lang="en-US" i="1" baseline="-25000" dirty="0" err="1">
                <a:latin typeface="Calibri"/>
                <a:cs typeface="Calibri"/>
              </a:rPr>
              <a:t>j</a:t>
            </a:r>
            <a:r>
              <a:rPr lang="en-US" i="1" dirty="0">
                <a:latin typeface="Calibri"/>
                <a:cs typeface="Calibri"/>
              </a:rPr>
              <a:t> </a:t>
            </a:r>
            <a:r>
              <a:rPr lang="en-US" dirty="0">
                <a:latin typeface="Calibri"/>
                <a:cs typeface="Calibri"/>
                <a:sym typeface="Symbol" charset="2"/>
              </a:rPr>
              <a:t></a:t>
            </a:r>
            <a:r>
              <a:rPr lang="en-US" i="1" dirty="0">
                <a:latin typeface="Calibri"/>
                <a:cs typeface="Calibri"/>
                <a:sym typeface="Symbol" charset="2"/>
              </a:rPr>
              <a:t> </a:t>
            </a:r>
            <a:r>
              <a:rPr lang="en-US" dirty="0">
                <a:latin typeface="Calibri"/>
                <a:cs typeface="Calibri"/>
                <a:sym typeface="Symbol" charset="2"/>
              </a:rPr>
              <a:t>all docs with  class =</a:t>
            </a:r>
            <a:r>
              <a:rPr lang="en-US" i="1" dirty="0" err="1">
                <a:latin typeface="Calibri"/>
                <a:cs typeface="Calibri"/>
              </a:rPr>
              <a:t>c</a:t>
            </a:r>
            <a:r>
              <a:rPr lang="en-US" i="1" baseline="-25000" dirty="0" err="1">
                <a:latin typeface="Calibri"/>
                <a:cs typeface="Calibri"/>
              </a:rPr>
              <a:t>j</a:t>
            </a:r>
            <a:endParaRPr lang="en-US" i="1" baseline="-25000" dirty="0">
              <a:latin typeface="Calibri"/>
              <a:cs typeface="Calibri"/>
            </a:endParaRPr>
          </a:p>
          <a:p>
            <a:pPr>
              <a:spcBef>
                <a:spcPts val="0"/>
              </a:spcBef>
            </a:pPr>
            <a:endParaRPr lang="en-US" sz="2200" dirty="0">
              <a:latin typeface="Calibri"/>
              <a:cs typeface="Calibri"/>
            </a:endParaRPr>
          </a:p>
        </p:txBody>
      </p:sp>
      <p:graphicFrame>
        <p:nvGraphicFramePr>
          <p:cNvPr id="52227" name="Object 3"/>
          <p:cNvGraphicFramePr>
            <a:graphicFrameLocks noChangeAspect="1"/>
          </p:cNvGraphicFramePr>
          <p:nvPr>
            <p:extLst/>
          </p:nvPr>
        </p:nvGraphicFramePr>
        <p:xfrm>
          <a:off x="1066800" y="2952750"/>
          <a:ext cx="3200400" cy="742122"/>
        </p:xfrm>
        <a:graphic>
          <a:graphicData uri="http://schemas.openxmlformats.org/presentationml/2006/ole">
            <mc:AlternateContent xmlns:mc="http://schemas.openxmlformats.org/markup-compatibility/2006">
              <mc:Choice xmlns:v="urn:schemas-microsoft-com:vml" Requires="v">
                <p:oleObj spid="_x0000_s57396" name="Equation" r:id="rId3" imgW="1752600" imgH="406400" progId="Equation.3">
                  <p:embed/>
                </p:oleObj>
              </mc:Choice>
              <mc:Fallback>
                <p:oleObj name="Equation" r:id="rId3" imgW="1752600" imgH="406400" progId="Equation.3">
                  <p:embed/>
                  <p:pic>
                    <p:nvPicPr>
                      <p:cNvPr id="0" name=""/>
                      <p:cNvPicPr>
                        <a:picLocks noChangeAspect="1" noChangeArrowheads="1"/>
                      </p:cNvPicPr>
                      <p:nvPr/>
                    </p:nvPicPr>
                    <p:blipFill>
                      <a:blip r:embed="rId4"/>
                      <a:srcRect/>
                      <a:stretch>
                        <a:fillRect/>
                      </a:stretch>
                    </p:blipFill>
                    <p:spPr bwMode="auto">
                      <a:xfrm>
                        <a:off x="1066800" y="2952750"/>
                        <a:ext cx="3200400" cy="742122"/>
                      </a:xfrm>
                      <a:prstGeom prst="rect">
                        <a:avLst/>
                      </a:prstGeom>
                      <a:noFill/>
                      <a:extLst/>
                    </p:spPr>
                  </p:pic>
                </p:oleObj>
              </mc:Fallback>
            </mc:AlternateContent>
          </a:graphicData>
        </a:graphic>
      </p:graphicFrame>
      <p:grpSp>
        <p:nvGrpSpPr>
          <p:cNvPr id="2" name="Group 1"/>
          <p:cNvGrpSpPr/>
          <p:nvPr/>
        </p:nvGrpSpPr>
        <p:grpSpPr>
          <a:xfrm>
            <a:off x="4038600" y="2190750"/>
            <a:ext cx="5791200" cy="1776535"/>
            <a:chOff x="4038600" y="2495550"/>
            <a:chExt cx="5791200" cy="1776535"/>
          </a:xfrm>
        </p:grpSpPr>
        <p:graphicFrame>
          <p:nvGraphicFramePr>
            <p:cNvPr id="52226" name="Object 2"/>
            <p:cNvGraphicFramePr>
              <a:graphicFrameLocks noChangeAspect="1"/>
            </p:cNvGraphicFramePr>
            <p:nvPr>
              <p:extLst/>
            </p:nvPr>
          </p:nvGraphicFramePr>
          <p:xfrm>
            <a:off x="5233147" y="3486150"/>
            <a:ext cx="3606053" cy="785935"/>
          </p:xfrm>
          <a:graphic>
            <a:graphicData uri="http://schemas.openxmlformats.org/presentationml/2006/ole">
              <mc:AlternateContent xmlns:mc="http://schemas.openxmlformats.org/markup-compatibility/2006">
                <mc:Choice xmlns:v="urn:schemas-microsoft-com:vml" Requires="v">
                  <p:oleObj spid="_x0000_s57397" name="Equation" r:id="rId5" imgW="1981200" imgH="431800" progId="Equation.3">
                    <p:embed/>
                  </p:oleObj>
                </mc:Choice>
                <mc:Fallback>
                  <p:oleObj name="Equation" r:id="rId5" imgW="1981200" imgH="431800" progId="Equation.3">
                    <p:embed/>
                    <p:pic>
                      <p:nvPicPr>
                        <p:cNvPr id="0" name=""/>
                        <p:cNvPicPr>
                          <a:picLocks noChangeAspect="1" noChangeArrowheads="1"/>
                        </p:cNvPicPr>
                        <p:nvPr/>
                      </p:nvPicPr>
                      <p:blipFill>
                        <a:blip r:embed="rId6"/>
                        <a:srcRect/>
                        <a:stretch>
                          <a:fillRect/>
                        </a:stretch>
                      </p:blipFill>
                      <p:spPr bwMode="auto">
                        <a:xfrm>
                          <a:off x="5233147" y="3486150"/>
                          <a:ext cx="3606053" cy="785935"/>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038600" y="2495550"/>
              <a:ext cx="5791200" cy="1524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lvl="1">
                <a:spcBef>
                  <a:spcPts val="0"/>
                </a:spcBef>
              </a:pPr>
              <a:r>
                <a:rPr lang="en-US" i="1" dirty="0" err="1">
                  <a:latin typeface="Calibri"/>
                  <a:ea typeface="ＭＳ Ｐゴシック" charset="-128"/>
                  <a:cs typeface="Calibri"/>
                </a:rPr>
                <a:t>Text</a:t>
              </a:r>
              <a:r>
                <a:rPr lang="en-US" i="1" baseline="-25000" dirty="0" err="1">
                  <a:latin typeface="Calibri"/>
                  <a:ea typeface="ＭＳ Ｐゴシック" charset="-128"/>
                  <a:cs typeface="Calibri"/>
                </a:rPr>
                <a:t>j</a:t>
              </a:r>
              <a:r>
                <a:rPr lang="en-US" i="1" dirty="0">
                  <a:latin typeface="Calibri"/>
                  <a:ea typeface="ＭＳ Ｐゴシック" charset="-128"/>
                  <a:cs typeface="Calibri"/>
                </a:rPr>
                <a:t> </a:t>
              </a:r>
              <a:r>
                <a:rPr lang="en-US" dirty="0">
                  <a:latin typeface="Calibri"/>
                  <a:ea typeface="ＭＳ Ｐゴシック" charset="-128"/>
                  <a:cs typeface="Calibri"/>
                  <a:sym typeface="Symbol" charset="2"/>
                </a:rPr>
                <a:t> single doc containing all </a:t>
              </a:r>
              <a:r>
                <a:rPr lang="en-US" i="1" dirty="0" err="1">
                  <a:latin typeface="Calibri"/>
                  <a:ea typeface="ＭＳ Ｐゴシック" charset="-128"/>
                  <a:cs typeface="Calibri"/>
                </a:rPr>
                <a:t>docs</a:t>
              </a:r>
              <a:r>
                <a:rPr lang="en-US" i="1" baseline="-25000" dirty="0" err="1">
                  <a:latin typeface="Calibri"/>
                  <a:ea typeface="ＭＳ Ｐゴシック" charset="-128"/>
                  <a:cs typeface="Calibri"/>
                </a:rPr>
                <a:t>j</a:t>
              </a:r>
              <a:endParaRPr lang="en-US" i="1" baseline="-25000" dirty="0">
                <a:latin typeface="Calibri"/>
                <a:ea typeface="ＭＳ Ｐゴシック" charset="-128"/>
                <a:cs typeface="Calibri"/>
              </a:endParaRPr>
            </a:p>
            <a:p>
              <a:pPr lvl="1">
                <a:spcBef>
                  <a:spcPts val="0"/>
                </a:spcBef>
              </a:pPr>
              <a:r>
                <a:rPr lang="en-US" dirty="0">
                  <a:latin typeface="Calibri"/>
                  <a:ea typeface="ＭＳ Ｐゴシック" charset="-128"/>
                  <a:cs typeface="Calibri"/>
                </a:rPr>
                <a:t>For</a:t>
              </a:r>
              <a:r>
                <a:rPr lang="en-US" i="1" baseline="-25000" dirty="0">
                  <a:latin typeface="Calibri"/>
                  <a:ea typeface="ＭＳ Ｐゴシック" charset="-128"/>
                  <a:cs typeface="Calibri"/>
                </a:rPr>
                <a:t> </a:t>
              </a:r>
              <a:r>
                <a:rPr lang="en-US" dirty="0">
                  <a:latin typeface="Calibri"/>
                  <a:ea typeface="ＭＳ Ｐゴシック" charset="-128"/>
                  <a:cs typeface="Calibri"/>
                </a:rPr>
                <a:t>each word </a:t>
              </a:r>
              <a:r>
                <a:rPr lang="en-US" i="1" dirty="0" err="1">
                  <a:latin typeface="Calibri"/>
                  <a:ea typeface="ＭＳ Ｐゴシック" charset="-128"/>
                  <a:cs typeface="Calibri"/>
                </a:rPr>
                <a:t>w</a:t>
              </a:r>
              <a:r>
                <a:rPr lang="en-US" i="1" baseline="-25000" dirty="0" err="1">
                  <a:latin typeface="Calibri"/>
                  <a:ea typeface="ＭＳ Ｐゴシック" charset="-128"/>
                  <a:cs typeface="Calibri"/>
                </a:rPr>
                <a:t>k</a:t>
              </a:r>
              <a:r>
                <a:rPr lang="en-US" i="1" dirty="0">
                  <a:latin typeface="Calibri"/>
                  <a:ea typeface="ＭＳ Ｐゴシック" charset="-128"/>
                  <a:cs typeface="Calibri"/>
                </a:rPr>
                <a:t> </a:t>
              </a:r>
              <a:r>
                <a:rPr lang="en-US" dirty="0">
                  <a:latin typeface="Calibri"/>
                  <a:ea typeface="ＭＳ Ｐゴシック" charset="-128"/>
                  <a:cs typeface="Calibri"/>
                </a:rPr>
                <a:t>in </a:t>
              </a:r>
              <a:r>
                <a:rPr lang="en-US" i="1" dirty="0">
                  <a:latin typeface="Calibri"/>
                  <a:ea typeface="ＭＳ Ｐゴシック" charset="-128"/>
                  <a:cs typeface="Calibri"/>
                </a:rPr>
                <a:t>Vocabulary</a:t>
              </a:r>
            </a:p>
            <a:p>
              <a:pPr marL="800100" lvl="2" indent="0">
                <a:spcBef>
                  <a:spcPts val="0"/>
                </a:spcBef>
                <a:buNone/>
              </a:pPr>
              <a:r>
                <a:rPr lang="en-US" i="1" dirty="0">
                  <a:latin typeface="Calibri"/>
                  <a:ea typeface="ＭＳ Ｐゴシック" charset="-128"/>
                  <a:cs typeface="Calibri"/>
                </a:rPr>
                <a:t>    </a:t>
              </a:r>
              <a:r>
                <a:rPr lang="en-US" i="1" dirty="0" err="1">
                  <a:latin typeface="Calibri"/>
                  <a:ea typeface="ＭＳ Ｐゴシック" charset="-128"/>
                  <a:cs typeface="Calibri"/>
                </a:rPr>
                <a:t>n</a:t>
              </a:r>
              <a:r>
                <a:rPr lang="en-US" i="1" baseline="-25000" dirty="0" err="1">
                  <a:latin typeface="Calibri"/>
                  <a:ea typeface="ＭＳ Ｐゴシック" charset="-128"/>
                  <a:cs typeface="Calibri"/>
                </a:rPr>
                <a:t>k</a:t>
              </a:r>
              <a:r>
                <a:rPr lang="en-US" i="1" dirty="0">
                  <a:latin typeface="Calibri"/>
                  <a:ea typeface="ＭＳ Ｐゴシック" charset="-128"/>
                  <a:cs typeface="Calibri"/>
                </a:rPr>
                <a:t> </a:t>
              </a:r>
              <a:r>
                <a:rPr lang="en-US" dirty="0">
                  <a:latin typeface="Calibri"/>
                  <a:ea typeface="ＭＳ Ｐゴシック" charset="-128"/>
                  <a:cs typeface="Calibri"/>
                  <a:sym typeface="Symbol" charset="2"/>
                </a:rPr>
                <a:t> # of occurrences of </a:t>
              </a:r>
              <a:r>
                <a:rPr lang="en-US" i="1" dirty="0" err="1">
                  <a:latin typeface="Calibri"/>
                  <a:ea typeface="ＭＳ Ｐゴシック" charset="-128"/>
                  <a:cs typeface="Calibri"/>
                  <a:sym typeface="Symbol" charset="2"/>
                </a:rPr>
                <a:t>w</a:t>
              </a:r>
              <a:r>
                <a:rPr lang="en-US" i="1" baseline="-25000" dirty="0" err="1">
                  <a:latin typeface="Calibri"/>
                  <a:ea typeface="ＭＳ Ｐゴシック" charset="-128"/>
                  <a:cs typeface="Calibri"/>
                </a:rPr>
                <a:t>k</a:t>
              </a:r>
              <a:r>
                <a:rPr lang="en-US" i="1" dirty="0">
                  <a:latin typeface="Calibri"/>
                  <a:ea typeface="ＭＳ Ｐゴシック" charset="-128"/>
                  <a:cs typeface="Calibri"/>
                </a:rPr>
                <a:t> </a:t>
              </a:r>
              <a:r>
                <a:rPr lang="en-US" dirty="0">
                  <a:latin typeface="Calibri"/>
                  <a:ea typeface="ＭＳ Ｐゴシック" charset="-128"/>
                  <a:cs typeface="Calibri"/>
                </a:rPr>
                <a:t>in </a:t>
              </a:r>
              <a:r>
                <a:rPr lang="en-US" i="1" dirty="0" err="1">
                  <a:latin typeface="Calibri"/>
                  <a:ea typeface="ＭＳ Ｐゴシック" charset="-128"/>
                  <a:cs typeface="Calibri"/>
                </a:rPr>
                <a:t>Text</a:t>
              </a:r>
              <a:r>
                <a:rPr lang="en-US" i="1" baseline="-25000" dirty="0" err="1">
                  <a:latin typeface="Calibri"/>
                  <a:ea typeface="ＭＳ Ｐゴシック" charset="-128"/>
                  <a:cs typeface="Calibri"/>
                </a:rPr>
                <a:t>j</a:t>
              </a:r>
              <a:endParaRPr lang="en-US" i="1" baseline="-25000" dirty="0">
                <a:latin typeface="Calibri"/>
                <a:ea typeface="ＭＳ Ｐゴシック" charset="-128"/>
                <a:cs typeface="Calibri"/>
              </a:endParaRPr>
            </a:p>
          </p:txBody>
        </p:sp>
      </p:grpSp>
      <p:sp>
        <p:nvSpPr>
          <p:cNvPr id="9" name="Rectangle 4"/>
          <p:cNvSpPr txBox="1">
            <a:spLocks noChangeArrowheads="1"/>
          </p:cNvSpPr>
          <p:nvPr/>
        </p:nvSpPr>
        <p:spPr bwMode="auto">
          <a:xfrm>
            <a:off x="152400" y="1276350"/>
            <a:ext cx="5410200" cy="381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a:lnSpc>
                <a:spcPct val="90000"/>
              </a:lnSpc>
            </a:pPr>
            <a:r>
              <a:rPr lang="en-US" sz="2200" dirty="0">
                <a:latin typeface="Calibri" charset="0"/>
              </a:rPr>
              <a:t>From training corpus, extract </a:t>
            </a:r>
            <a:r>
              <a:rPr lang="en-US" sz="2200" i="1" dirty="0">
                <a:latin typeface="Times New Roman" charset="0"/>
              </a:rPr>
              <a:t>Vocabulary</a:t>
            </a:r>
            <a:endParaRPr lang="en-US" sz="2200" dirty="0">
              <a:latin typeface="Calibri" charset="0"/>
            </a:endParaRPr>
          </a:p>
        </p:txBody>
      </p:sp>
      <p:sp>
        <p:nvSpPr>
          <p:cNvPr id="10" name="Rectangle 4"/>
          <p:cNvSpPr txBox="1">
            <a:spLocks noChangeArrowheads="1"/>
          </p:cNvSpPr>
          <p:nvPr/>
        </p:nvSpPr>
        <p:spPr bwMode="auto">
          <a:xfrm>
            <a:off x="3962400" y="1809750"/>
            <a:ext cx="5791200" cy="533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a:spcBef>
                <a:spcPts val="0"/>
              </a:spcBef>
            </a:pPr>
            <a:r>
              <a:rPr lang="en-US" sz="2200" dirty="0">
                <a:latin typeface="Calibri"/>
                <a:cs typeface="Calibri"/>
              </a:rPr>
              <a:t>Calculate </a:t>
            </a:r>
            <a:r>
              <a:rPr lang="en-US" sz="2200" i="1" dirty="0">
                <a:latin typeface="Calibri"/>
                <a:cs typeface="Calibri"/>
              </a:rPr>
              <a:t>P</a:t>
            </a:r>
            <a:r>
              <a:rPr lang="en-US" sz="2200" dirty="0">
                <a:latin typeface="Calibri"/>
                <a:cs typeface="Calibri"/>
              </a:rPr>
              <a:t>(</a:t>
            </a:r>
            <a:r>
              <a:rPr lang="en-US" sz="2200" i="1" dirty="0" err="1">
                <a:latin typeface="Calibri"/>
                <a:cs typeface="Calibri"/>
              </a:rPr>
              <a:t>w</a:t>
            </a:r>
            <a:r>
              <a:rPr lang="en-US" sz="2200" i="1" baseline="-25000" dirty="0" err="1">
                <a:latin typeface="Calibri"/>
                <a:cs typeface="Calibri"/>
              </a:rPr>
              <a:t>k</a:t>
            </a:r>
            <a:r>
              <a:rPr lang="en-US" sz="2200" i="1" dirty="0">
                <a:latin typeface="Calibri"/>
                <a:cs typeface="Calibri"/>
              </a:rPr>
              <a:t> </a:t>
            </a:r>
            <a:r>
              <a:rPr lang="en-US" sz="2200" dirty="0">
                <a:latin typeface="Calibri"/>
                <a:cs typeface="Calibri"/>
              </a:rPr>
              <a:t>|</a:t>
            </a:r>
            <a:r>
              <a:rPr lang="en-US" sz="2200" i="1" dirty="0">
                <a:latin typeface="Calibri"/>
                <a:cs typeface="Calibri"/>
              </a:rPr>
              <a:t> </a:t>
            </a:r>
            <a:r>
              <a:rPr lang="en-US" sz="2200" i="1" dirty="0" err="1">
                <a:latin typeface="Calibri"/>
                <a:cs typeface="Calibri"/>
              </a:rPr>
              <a:t>c</a:t>
            </a:r>
            <a:r>
              <a:rPr lang="en-US" sz="2200" i="1" baseline="-25000" dirty="0" err="1">
                <a:latin typeface="Calibri"/>
                <a:cs typeface="Calibri"/>
              </a:rPr>
              <a:t>j</a:t>
            </a:r>
            <a:r>
              <a:rPr lang="en-US" sz="2200" dirty="0">
                <a:latin typeface="Calibri"/>
                <a:cs typeface="Calibri"/>
              </a:rPr>
              <a:t>)</a:t>
            </a:r>
            <a:r>
              <a:rPr lang="en-US" sz="2200" i="1" dirty="0">
                <a:latin typeface="Calibri"/>
                <a:cs typeface="Calibri"/>
              </a:rPr>
              <a:t> </a:t>
            </a:r>
            <a:r>
              <a:rPr lang="en-US" sz="2200" dirty="0">
                <a:latin typeface="Calibri"/>
                <a:cs typeface="Calibri"/>
              </a:rPr>
              <a:t>terms</a:t>
            </a:r>
          </a:p>
        </p:txBody>
      </p:sp>
      <p:sp>
        <p:nvSpPr>
          <p:cNvPr id="11" name="Rectangle 4"/>
          <p:cNvSpPr txBox="1">
            <a:spLocks noChangeArrowheads="1"/>
          </p:cNvSpPr>
          <p:nvPr/>
        </p:nvSpPr>
        <p:spPr bwMode="auto">
          <a:xfrm>
            <a:off x="4038600" y="2190750"/>
            <a:ext cx="5791200" cy="685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lvl="1">
              <a:spcBef>
                <a:spcPts val="0"/>
              </a:spcBef>
            </a:pPr>
            <a:r>
              <a:rPr lang="en-US" sz="1800" dirty="0">
                <a:latin typeface="Calibri"/>
                <a:cs typeface="Calibri"/>
              </a:rPr>
              <a:t>Remove duplicates in each doc:</a:t>
            </a:r>
          </a:p>
          <a:p>
            <a:pPr lvl="2">
              <a:spcBef>
                <a:spcPts val="0"/>
              </a:spcBef>
            </a:pPr>
            <a:r>
              <a:rPr lang="en-US" sz="1800" dirty="0">
                <a:latin typeface="Calibri"/>
                <a:cs typeface="Calibri"/>
              </a:rPr>
              <a:t>For each word type w in </a:t>
            </a:r>
            <a:r>
              <a:rPr lang="en-US" sz="1800" dirty="0" err="1">
                <a:latin typeface="Calibri"/>
                <a:cs typeface="Calibri"/>
              </a:rPr>
              <a:t>doc</a:t>
            </a:r>
            <a:r>
              <a:rPr lang="en-US" sz="1800" baseline="-25000" dirty="0" err="1">
                <a:latin typeface="Calibri"/>
                <a:cs typeface="Calibri"/>
              </a:rPr>
              <a:t>j</a:t>
            </a:r>
            <a:r>
              <a:rPr lang="en-US" sz="1800" dirty="0">
                <a:latin typeface="Calibri"/>
                <a:cs typeface="Calibri"/>
              </a:rPr>
              <a:t>  </a:t>
            </a:r>
          </a:p>
          <a:p>
            <a:pPr lvl="3">
              <a:spcBef>
                <a:spcPts val="0"/>
              </a:spcBef>
            </a:pPr>
            <a:r>
              <a:rPr lang="en-US" sz="1800" dirty="0">
                <a:latin typeface="Calibri"/>
                <a:cs typeface="Calibri"/>
              </a:rPr>
              <a:t>Retain only a single instance of w</a:t>
            </a:r>
          </a:p>
        </p:txBody>
      </p:sp>
    </p:spTree>
    <p:extLst>
      <p:ext uri="{BB962C8B-B14F-4D97-AF65-F5344CB8AC3E}">
        <p14:creationId xmlns:p14="http://schemas.microsoft.com/office/powerpoint/2010/main" val="1282975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4544E-7 3.56393E-6 L -1.14544E-7 0.18313 " pathEditMode="relative" rAng="0" ptsTypes="AA">
                                      <p:cBhvr>
                                        <p:cTn id="6" dur="500" fill="hold"/>
                                        <p:tgtEl>
                                          <p:spTgt spid="2"/>
                                        </p:tgtEl>
                                        <p:attrNameLst>
                                          <p:attrName>ppt_x</p:attrName>
                                          <p:attrName>ppt_y</p:attrName>
                                        </p:attrNameLst>
                                      </p:cBhvr>
                                      <p:rCtr x="0" y="914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Multinomial Na</a:t>
            </a:r>
            <a:r>
              <a:rPr lang="fr-FR" dirty="0" err="1"/>
              <a:t>i</a:t>
            </a:r>
            <a:r>
              <a:rPr lang="en-US" dirty="0" err="1"/>
              <a:t>ve</a:t>
            </a:r>
            <a:r>
              <a:rPr lang="en-US" dirty="0"/>
              <a:t> Bayes</a:t>
            </a:r>
            <a:br>
              <a:rPr lang="en-US" dirty="0"/>
            </a:br>
            <a:r>
              <a:rPr lang="en-US" dirty="0"/>
              <a:t> on a test document </a:t>
            </a:r>
            <a:r>
              <a:rPr lang="en-US" i="1" dirty="0"/>
              <a:t>d</a:t>
            </a:r>
          </a:p>
        </p:txBody>
      </p:sp>
      <p:sp>
        <p:nvSpPr>
          <p:cNvPr id="4" name="Slide Number Placeholder 3"/>
          <p:cNvSpPr>
            <a:spLocks noGrp="1"/>
          </p:cNvSpPr>
          <p:nvPr>
            <p:ph type="sldNum" sz="quarter" idx="12"/>
          </p:nvPr>
        </p:nvSpPr>
        <p:spPr/>
        <p:txBody>
          <a:bodyPr/>
          <a:lstStyle/>
          <a:p>
            <a:fld id="{10F35DC5-7E65-8247-99AB-4E984F8A921E}" type="slidenum">
              <a:rPr lang="en-US" smtClean="0"/>
              <a:pPr/>
              <a:t>85</a:t>
            </a:fld>
            <a:endParaRPr lang="en-US"/>
          </a:p>
        </p:txBody>
      </p:sp>
      <p:sp>
        <p:nvSpPr>
          <p:cNvPr id="3" name="Content Placeholder 2"/>
          <p:cNvSpPr>
            <a:spLocks noGrp="1"/>
          </p:cNvSpPr>
          <p:nvPr>
            <p:ph idx="1"/>
          </p:nvPr>
        </p:nvSpPr>
        <p:spPr/>
        <p:txBody>
          <a:bodyPr/>
          <a:lstStyle/>
          <a:p>
            <a:r>
              <a:rPr lang="en-US" dirty="0"/>
              <a:t>First remove all duplicate words from </a:t>
            </a:r>
            <a:r>
              <a:rPr lang="en-US" i="1" dirty="0"/>
              <a:t>d</a:t>
            </a:r>
          </a:p>
          <a:p>
            <a:r>
              <a:rPr lang="en-US" dirty="0"/>
              <a:t>Then compute NB using the same equation: </a:t>
            </a:r>
          </a:p>
        </p:txBody>
      </p:sp>
      <p:graphicFrame>
        <p:nvGraphicFramePr>
          <p:cNvPr id="6" name="Object 2"/>
          <p:cNvGraphicFramePr>
            <a:graphicFrameLocks noChangeAspect="1"/>
          </p:cNvGraphicFramePr>
          <p:nvPr>
            <p:extLst/>
          </p:nvPr>
        </p:nvGraphicFramePr>
        <p:xfrm>
          <a:off x="1676400" y="2636380"/>
          <a:ext cx="5715000" cy="1030866"/>
        </p:xfrm>
        <a:graphic>
          <a:graphicData uri="http://schemas.openxmlformats.org/presentationml/2006/ole">
            <mc:AlternateContent xmlns:mc="http://schemas.openxmlformats.org/markup-compatibility/2006">
              <mc:Choice xmlns:v="urn:schemas-microsoft-com:vml" Requires="v">
                <p:oleObj spid="_x0000_s58395" name="Equation" r:id="rId3" imgW="2171700" imgH="393700" progId="Equation.3">
                  <p:embed/>
                </p:oleObj>
              </mc:Choice>
              <mc:Fallback>
                <p:oleObj name="Equation" r:id="rId3" imgW="2171700" imgH="393700" progId="Equation.3">
                  <p:embed/>
                  <p:pic>
                    <p:nvPicPr>
                      <p:cNvPr id="0" name=""/>
                      <p:cNvPicPr>
                        <a:picLocks noChangeAspect="1" noChangeArrowheads="1"/>
                      </p:cNvPicPr>
                      <p:nvPr/>
                    </p:nvPicPr>
                    <p:blipFill>
                      <a:blip r:embed="rId4"/>
                      <a:srcRect/>
                      <a:stretch>
                        <a:fillRect/>
                      </a:stretch>
                    </p:blipFill>
                    <p:spPr bwMode="auto">
                      <a:xfrm>
                        <a:off x="1676400" y="2636380"/>
                        <a:ext cx="5715000" cy="103086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40681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Normal vs. Boolean Multinomial NB</a:t>
            </a:r>
          </a:p>
        </p:txBody>
      </p:sp>
      <p:graphicFrame>
        <p:nvGraphicFramePr>
          <p:cNvPr id="5" name="Content Placeholder 4"/>
          <p:cNvGraphicFramePr>
            <a:graphicFrameLocks noGrp="1"/>
          </p:cNvGraphicFramePr>
          <p:nvPr>
            <p:ph idx="1"/>
            <p:extLst/>
          </p:nvPr>
        </p:nvGraphicFramePr>
        <p:xfrm>
          <a:off x="381000" y="1276350"/>
          <a:ext cx="8534401" cy="1676400"/>
        </p:xfrm>
        <a:graphic>
          <a:graphicData uri="http://schemas.openxmlformats.org/drawingml/2006/table">
            <a:tbl>
              <a:tblPr firstRow="1" bandRow="1">
                <a:tableStyleId>{5C22544A-7EE6-4342-B048-85BDC9FD1C3A}</a:tableStyleId>
              </a:tblPr>
              <a:tblGrid>
                <a:gridCol w="1447801">
                  <a:extLst>
                    <a:ext uri="{9D8B030D-6E8A-4147-A177-3AD203B41FA5}">
                      <a16:colId xmlns:a16="http://schemas.microsoft.com/office/drawing/2014/main" val="20000"/>
                    </a:ext>
                  </a:extLst>
                </a:gridCol>
                <a:gridCol w="761999">
                  <a:extLst>
                    <a:ext uri="{9D8B030D-6E8A-4147-A177-3AD203B41FA5}">
                      <a16:colId xmlns:a16="http://schemas.microsoft.com/office/drawing/2014/main" val="20001"/>
                    </a:ext>
                  </a:extLst>
                </a:gridCol>
                <a:gridCol w="5216237">
                  <a:extLst>
                    <a:ext uri="{9D8B030D-6E8A-4147-A177-3AD203B41FA5}">
                      <a16:colId xmlns:a16="http://schemas.microsoft.com/office/drawing/2014/main" val="20002"/>
                    </a:ext>
                  </a:extLst>
                </a:gridCol>
                <a:gridCol w="1108364">
                  <a:extLst>
                    <a:ext uri="{9D8B030D-6E8A-4147-A177-3AD203B41FA5}">
                      <a16:colId xmlns:a16="http://schemas.microsoft.com/office/drawing/2014/main" val="20003"/>
                    </a:ext>
                  </a:extLst>
                </a:gridCol>
              </a:tblGrid>
              <a:tr h="279400">
                <a:tc>
                  <a:txBody>
                    <a:bodyPr/>
                    <a:lstStyle/>
                    <a:p>
                      <a:pPr>
                        <a:lnSpc>
                          <a:spcPct val="70000"/>
                        </a:lnSpc>
                      </a:pPr>
                      <a:r>
                        <a:rPr lang="en-US" sz="1600" dirty="0"/>
                        <a:t>Normal</a:t>
                      </a:r>
                    </a:p>
                  </a:txBody>
                  <a:tcPr marL="133004" marR="133004"/>
                </a:tc>
                <a:tc>
                  <a:txBody>
                    <a:bodyPr/>
                    <a:lstStyle/>
                    <a:p>
                      <a:pPr>
                        <a:lnSpc>
                          <a:spcPct val="70000"/>
                        </a:lnSpc>
                      </a:pPr>
                      <a:r>
                        <a:rPr lang="en-US" sz="1600" dirty="0"/>
                        <a:t>Doc</a:t>
                      </a:r>
                    </a:p>
                  </a:txBody>
                  <a:tcPr marL="133004" marR="133004"/>
                </a:tc>
                <a:tc>
                  <a:txBody>
                    <a:bodyPr/>
                    <a:lstStyle/>
                    <a:p>
                      <a:pPr>
                        <a:lnSpc>
                          <a:spcPct val="70000"/>
                        </a:lnSpc>
                      </a:pPr>
                      <a:r>
                        <a:rPr lang="en-US" sz="1600" dirty="0"/>
                        <a:t>Words</a:t>
                      </a:r>
                    </a:p>
                  </a:txBody>
                  <a:tcPr marL="133004" marR="133004"/>
                </a:tc>
                <a:tc>
                  <a:txBody>
                    <a:bodyPr/>
                    <a:lstStyle/>
                    <a:p>
                      <a:pPr>
                        <a:lnSpc>
                          <a:spcPct val="70000"/>
                        </a:lnSpc>
                      </a:pPr>
                      <a:r>
                        <a:rPr lang="en-US" sz="1600" dirty="0"/>
                        <a:t>Class</a:t>
                      </a:r>
                    </a:p>
                  </a:txBody>
                  <a:tcPr marL="133004" marR="133004"/>
                </a:tc>
                <a:extLst>
                  <a:ext uri="{0D108BD9-81ED-4DB2-BD59-A6C34878D82A}">
                    <a16:rowId xmlns:a16="http://schemas.microsoft.com/office/drawing/2014/main" val="10000"/>
                  </a:ext>
                </a:extLst>
              </a:tr>
              <a:tr h="279400">
                <a:tc>
                  <a:txBody>
                    <a:bodyPr/>
                    <a:lstStyle/>
                    <a:p>
                      <a:pPr>
                        <a:lnSpc>
                          <a:spcPct val="70000"/>
                        </a:lnSpc>
                      </a:pPr>
                      <a:r>
                        <a:rPr lang="en-US" sz="1600" dirty="0"/>
                        <a:t>Training</a:t>
                      </a:r>
                    </a:p>
                  </a:txBody>
                  <a:tcPr marL="133004" marR="133004">
                    <a:solidFill>
                      <a:schemeClr val="accent6">
                        <a:lumMod val="20000"/>
                        <a:lumOff val="80000"/>
                      </a:schemeClr>
                    </a:solidFill>
                  </a:tcPr>
                </a:tc>
                <a:tc>
                  <a:txBody>
                    <a:bodyPr/>
                    <a:lstStyle/>
                    <a:p>
                      <a:pPr>
                        <a:lnSpc>
                          <a:spcPct val="70000"/>
                        </a:lnSpc>
                      </a:pPr>
                      <a:r>
                        <a:rPr lang="en-US" sz="1600" dirty="0"/>
                        <a:t>1</a:t>
                      </a:r>
                    </a:p>
                  </a:txBody>
                  <a:tcPr marL="133004" marR="133004">
                    <a:solidFill>
                      <a:schemeClr val="accent6">
                        <a:lumMod val="20000"/>
                        <a:lumOff val="80000"/>
                      </a:schemeClr>
                    </a:solidFill>
                  </a:tcPr>
                </a:tc>
                <a:tc>
                  <a:txBody>
                    <a:bodyPr/>
                    <a:lstStyle/>
                    <a:p>
                      <a:pPr>
                        <a:lnSpc>
                          <a:spcPct val="70000"/>
                        </a:lnSpc>
                      </a:pPr>
                      <a:r>
                        <a:rPr lang="en-US" sz="1600" dirty="0"/>
                        <a:t>Chinese</a:t>
                      </a:r>
                      <a:r>
                        <a:rPr lang="en-US" sz="1600" baseline="0" dirty="0"/>
                        <a:t> Beijing Chinese</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a:t>c</a:t>
                      </a:r>
                    </a:p>
                  </a:txBody>
                  <a:tcPr marL="133004" marR="133004">
                    <a:solidFill>
                      <a:schemeClr val="accent6">
                        <a:lumMod val="20000"/>
                        <a:lumOff val="80000"/>
                      </a:schemeClr>
                    </a:solidFill>
                  </a:tcPr>
                </a:tc>
                <a:extLst>
                  <a:ext uri="{0D108BD9-81ED-4DB2-BD59-A6C34878D82A}">
                    <a16:rowId xmlns:a16="http://schemas.microsoft.com/office/drawing/2014/main" val="10001"/>
                  </a:ext>
                </a:extLst>
              </a:tr>
              <a:tr h="279400">
                <a:tc>
                  <a:txBody>
                    <a:bodyPr/>
                    <a:lstStyle/>
                    <a:p>
                      <a:pPr>
                        <a:lnSpc>
                          <a:spcPct val="70000"/>
                        </a:lnSpc>
                      </a:pP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a:t>2</a:t>
                      </a:r>
                    </a:p>
                  </a:txBody>
                  <a:tcPr marL="133004" marR="133004">
                    <a:solidFill>
                      <a:schemeClr val="accent6">
                        <a:lumMod val="20000"/>
                        <a:lumOff val="80000"/>
                      </a:schemeClr>
                    </a:solidFill>
                  </a:tcPr>
                </a:tc>
                <a:tc>
                  <a:txBody>
                    <a:bodyPr/>
                    <a:lstStyle/>
                    <a:p>
                      <a:pPr>
                        <a:lnSpc>
                          <a:spcPct val="70000"/>
                        </a:lnSpc>
                      </a:pPr>
                      <a:r>
                        <a:rPr lang="en-US" sz="1600" dirty="0"/>
                        <a:t>Chinese Chinese Shanghai</a:t>
                      </a:r>
                    </a:p>
                  </a:txBody>
                  <a:tcPr marL="133004" marR="133004">
                    <a:solidFill>
                      <a:schemeClr val="accent6">
                        <a:lumMod val="20000"/>
                        <a:lumOff val="80000"/>
                      </a:schemeClr>
                    </a:solidFill>
                  </a:tcPr>
                </a:tc>
                <a:tc>
                  <a:txBody>
                    <a:bodyPr/>
                    <a:lstStyle/>
                    <a:p>
                      <a:pPr>
                        <a:lnSpc>
                          <a:spcPct val="70000"/>
                        </a:lnSpc>
                      </a:pPr>
                      <a:r>
                        <a:rPr lang="en-US" sz="1600" dirty="0"/>
                        <a:t>c</a:t>
                      </a:r>
                    </a:p>
                  </a:txBody>
                  <a:tcPr marL="133004" marR="133004">
                    <a:solidFill>
                      <a:schemeClr val="accent6">
                        <a:lumMod val="20000"/>
                        <a:lumOff val="80000"/>
                      </a:schemeClr>
                    </a:solidFill>
                  </a:tcPr>
                </a:tc>
                <a:extLst>
                  <a:ext uri="{0D108BD9-81ED-4DB2-BD59-A6C34878D82A}">
                    <a16:rowId xmlns:a16="http://schemas.microsoft.com/office/drawing/2014/main" val="10002"/>
                  </a:ext>
                </a:extLst>
              </a:tr>
              <a:tr h="279400">
                <a:tc>
                  <a:txBody>
                    <a:bodyPr/>
                    <a:lstStyle/>
                    <a:p>
                      <a:pPr>
                        <a:lnSpc>
                          <a:spcPct val="70000"/>
                        </a:lnSpc>
                      </a:pPr>
                      <a:endParaRPr lang="en-US" sz="1600"/>
                    </a:p>
                  </a:txBody>
                  <a:tcPr marL="133004" marR="133004">
                    <a:solidFill>
                      <a:schemeClr val="accent6">
                        <a:lumMod val="20000"/>
                        <a:lumOff val="80000"/>
                      </a:schemeClr>
                    </a:solidFill>
                  </a:tcPr>
                </a:tc>
                <a:tc>
                  <a:txBody>
                    <a:bodyPr/>
                    <a:lstStyle/>
                    <a:p>
                      <a:pPr>
                        <a:lnSpc>
                          <a:spcPct val="70000"/>
                        </a:lnSpc>
                      </a:pPr>
                      <a:r>
                        <a:rPr lang="en-US" sz="1600" dirty="0"/>
                        <a:t>3</a:t>
                      </a:r>
                    </a:p>
                  </a:txBody>
                  <a:tcPr marL="133004" marR="133004">
                    <a:solidFill>
                      <a:schemeClr val="accent6">
                        <a:lumMod val="20000"/>
                        <a:lumOff val="80000"/>
                      </a:schemeClr>
                    </a:solidFill>
                  </a:tcPr>
                </a:tc>
                <a:tc>
                  <a:txBody>
                    <a:bodyPr/>
                    <a:lstStyle/>
                    <a:p>
                      <a:pPr>
                        <a:lnSpc>
                          <a:spcPct val="70000"/>
                        </a:lnSpc>
                      </a:pPr>
                      <a:r>
                        <a:rPr lang="en-US" sz="1600" dirty="0"/>
                        <a:t>Chinese Macao</a:t>
                      </a:r>
                    </a:p>
                  </a:txBody>
                  <a:tcPr marL="133004" marR="133004">
                    <a:solidFill>
                      <a:schemeClr val="accent6">
                        <a:lumMod val="20000"/>
                        <a:lumOff val="80000"/>
                      </a:schemeClr>
                    </a:solidFill>
                  </a:tcPr>
                </a:tc>
                <a:tc>
                  <a:txBody>
                    <a:bodyPr/>
                    <a:lstStyle/>
                    <a:p>
                      <a:pPr>
                        <a:lnSpc>
                          <a:spcPct val="70000"/>
                        </a:lnSpc>
                      </a:pPr>
                      <a:r>
                        <a:rPr lang="en-US" sz="1600" dirty="0"/>
                        <a:t>c</a:t>
                      </a:r>
                    </a:p>
                  </a:txBody>
                  <a:tcPr marL="133004" marR="133004">
                    <a:solidFill>
                      <a:schemeClr val="accent6">
                        <a:lumMod val="20000"/>
                        <a:lumOff val="80000"/>
                      </a:schemeClr>
                    </a:solidFill>
                  </a:tcPr>
                </a:tc>
                <a:extLst>
                  <a:ext uri="{0D108BD9-81ED-4DB2-BD59-A6C34878D82A}">
                    <a16:rowId xmlns:a16="http://schemas.microsoft.com/office/drawing/2014/main" val="10003"/>
                  </a:ext>
                </a:extLst>
              </a:tr>
              <a:tr h="279400">
                <a:tc>
                  <a:txBody>
                    <a:bodyPr/>
                    <a:lstStyle/>
                    <a:p>
                      <a:pPr>
                        <a:lnSpc>
                          <a:spcPct val="70000"/>
                        </a:lnSpc>
                      </a:pPr>
                      <a:endParaRPr lang="en-US" sz="1600"/>
                    </a:p>
                  </a:txBody>
                  <a:tcPr marL="133004" marR="133004">
                    <a:solidFill>
                      <a:schemeClr val="accent6">
                        <a:lumMod val="20000"/>
                        <a:lumOff val="80000"/>
                      </a:schemeClr>
                    </a:solidFill>
                  </a:tcPr>
                </a:tc>
                <a:tc>
                  <a:txBody>
                    <a:bodyPr/>
                    <a:lstStyle/>
                    <a:p>
                      <a:pPr>
                        <a:lnSpc>
                          <a:spcPct val="70000"/>
                        </a:lnSpc>
                      </a:pPr>
                      <a:r>
                        <a:rPr lang="en-US" sz="1600" dirty="0"/>
                        <a:t>4</a:t>
                      </a:r>
                    </a:p>
                  </a:txBody>
                  <a:tcPr marL="133004" marR="133004">
                    <a:solidFill>
                      <a:schemeClr val="accent6">
                        <a:lumMod val="20000"/>
                        <a:lumOff val="80000"/>
                      </a:schemeClr>
                    </a:solidFill>
                  </a:tcPr>
                </a:tc>
                <a:tc>
                  <a:txBody>
                    <a:bodyPr/>
                    <a:lstStyle/>
                    <a:p>
                      <a:pPr>
                        <a:lnSpc>
                          <a:spcPct val="70000"/>
                        </a:lnSpc>
                      </a:pPr>
                      <a:r>
                        <a:rPr lang="en-US" sz="1600" dirty="0"/>
                        <a:t>Tokyo Japan Chinese</a:t>
                      </a:r>
                    </a:p>
                  </a:txBody>
                  <a:tcPr marL="133004" marR="133004">
                    <a:solidFill>
                      <a:schemeClr val="accent6">
                        <a:lumMod val="20000"/>
                        <a:lumOff val="80000"/>
                      </a:schemeClr>
                    </a:solidFill>
                  </a:tcPr>
                </a:tc>
                <a:tc>
                  <a:txBody>
                    <a:bodyPr/>
                    <a:lstStyle/>
                    <a:p>
                      <a:pPr>
                        <a:lnSpc>
                          <a:spcPct val="70000"/>
                        </a:lnSpc>
                      </a:pPr>
                      <a:r>
                        <a:rPr lang="en-US" sz="1600" dirty="0"/>
                        <a:t>j</a:t>
                      </a:r>
                    </a:p>
                  </a:txBody>
                  <a:tcPr marL="133004" marR="133004">
                    <a:solidFill>
                      <a:schemeClr val="accent6">
                        <a:lumMod val="20000"/>
                        <a:lumOff val="80000"/>
                      </a:schemeClr>
                    </a:solidFill>
                  </a:tcPr>
                </a:tc>
                <a:extLst>
                  <a:ext uri="{0D108BD9-81ED-4DB2-BD59-A6C34878D82A}">
                    <a16:rowId xmlns:a16="http://schemas.microsoft.com/office/drawing/2014/main" val="10004"/>
                  </a:ext>
                </a:extLst>
              </a:tr>
              <a:tr h="279400">
                <a:tc>
                  <a:txBody>
                    <a:bodyPr/>
                    <a:lstStyle/>
                    <a:p>
                      <a:pPr>
                        <a:lnSpc>
                          <a:spcPct val="70000"/>
                        </a:lnSpc>
                      </a:pPr>
                      <a:r>
                        <a:rPr lang="en-US" sz="1600" dirty="0"/>
                        <a:t>Test</a:t>
                      </a:r>
                    </a:p>
                  </a:txBody>
                  <a:tcPr marL="133004" marR="133004"/>
                </a:tc>
                <a:tc>
                  <a:txBody>
                    <a:bodyPr/>
                    <a:lstStyle/>
                    <a:p>
                      <a:pPr>
                        <a:lnSpc>
                          <a:spcPct val="70000"/>
                        </a:lnSpc>
                      </a:pPr>
                      <a:r>
                        <a:rPr lang="en-US" sz="1600" dirty="0"/>
                        <a:t>5</a:t>
                      </a:r>
                    </a:p>
                  </a:txBody>
                  <a:tcPr marL="133004" marR="133004"/>
                </a:tc>
                <a:tc>
                  <a:txBody>
                    <a:bodyPr/>
                    <a:lstStyle/>
                    <a:p>
                      <a:pPr>
                        <a:lnSpc>
                          <a:spcPct val="70000"/>
                        </a:lnSpc>
                      </a:pPr>
                      <a:r>
                        <a:rPr lang="en-US" sz="1600" dirty="0"/>
                        <a:t>Chinese Chinese Chinese Tokyo</a:t>
                      </a:r>
                      <a:r>
                        <a:rPr lang="en-US" sz="1600" baseline="0" dirty="0"/>
                        <a:t> Japan</a:t>
                      </a:r>
                      <a:endParaRPr lang="en-US" sz="1600" dirty="0"/>
                    </a:p>
                  </a:txBody>
                  <a:tcPr marL="133004" marR="133004"/>
                </a:tc>
                <a:tc>
                  <a:txBody>
                    <a:bodyPr/>
                    <a:lstStyle/>
                    <a:p>
                      <a:pPr>
                        <a:lnSpc>
                          <a:spcPct val="70000"/>
                        </a:lnSpc>
                      </a:pPr>
                      <a:r>
                        <a:rPr lang="en-US" sz="1600" dirty="0"/>
                        <a:t>?</a:t>
                      </a:r>
                    </a:p>
                  </a:txBody>
                  <a:tcPr marL="133004" marR="133004"/>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10F35DC5-7E65-8247-99AB-4E984F8A921E}" type="slidenum">
              <a:rPr lang="en-US" smtClean="0"/>
              <a:pPr/>
              <a:t>86</a:t>
            </a:fld>
            <a:endParaRPr lang="en-US"/>
          </a:p>
        </p:txBody>
      </p:sp>
      <p:graphicFrame>
        <p:nvGraphicFramePr>
          <p:cNvPr id="46" name="Content Placeholder 4"/>
          <p:cNvGraphicFramePr>
            <a:graphicFrameLocks/>
          </p:cNvGraphicFramePr>
          <p:nvPr>
            <p:extLst/>
          </p:nvPr>
        </p:nvGraphicFramePr>
        <p:xfrm>
          <a:off x="228600" y="3274822"/>
          <a:ext cx="8534401" cy="1670050"/>
        </p:xfrm>
        <a:graphic>
          <a:graphicData uri="http://schemas.openxmlformats.org/drawingml/2006/table">
            <a:tbl>
              <a:tblPr firstRow="1" bandRow="1">
                <a:tableStyleId>{5C22544A-7EE6-4342-B048-85BDC9FD1C3A}</a:tableStyleId>
              </a:tblPr>
              <a:tblGrid>
                <a:gridCol w="1447801">
                  <a:extLst>
                    <a:ext uri="{9D8B030D-6E8A-4147-A177-3AD203B41FA5}">
                      <a16:colId xmlns:a16="http://schemas.microsoft.com/office/drawing/2014/main" val="20000"/>
                    </a:ext>
                  </a:extLst>
                </a:gridCol>
                <a:gridCol w="761999">
                  <a:extLst>
                    <a:ext uri="{9D8B030D-6E8A-4147-A177-3AD203B41FA5}">
                      <a16:colId xmlns:a16="http://schemas.microsoft.com/office/drawing/2014/main" val="20001"/>
                    </a:ext>
                  </a:extLst>
                </a:gridCol>
                <a:gridCol w="5216237">
                  <a:extLst>
                    <a:ext uri="{9D8B030D-6E8A-4147-A177-3AD203B41FA5}">
                      <a16:colId xmlns:a16="http://schemas.microsoft.com/office/drawing/2014/main" val="20002"/>
                    </a:ext>
                  </a:extLst>
                </a:gridCol>
                <a:gridCol w="1108364">
                  <a:extLst>
                    <a:ext uri="{9D8B030D-6E8A-4147-A177-3AD203B41FA5}">
                      <a16:colId xmlns:a16="http://schemas.microsoft.com/office/drawing/2014/main" val="20003"/>
                    </a:ext>
                  </a:extLst>
                </a:gridCol>
              </a:tblGrid>
              <a:tr h="127000">
                <a:tc>
                  <a:txBody>
                    <a:bodyPr/>
                    <a:lstStyle/>
                    <a:p>
                      <a:pPr>
                        <a:lnSpc>
                          <a:spcPct val="70000"/>
                        </a:lnSpc>
                      </a:pPr>
                      <a:r>
                        <a:rPr lang="en-US" sz="1600" dirty="0"/>
                        <a:t>Boolean</a:t>
                      </a:r>
                    </a:p>
                  </a:txBody>
                  <a:tcPr marL="133004" marR="133004"/>
                </a:tc>
                <a:tc>
                  <a:txBody>
                    <a:bodyPr/>
                    <a:lstStyle/>
                    <a:p>
                      <a:pPr>
                        <a:lnSpc>
                          <a:spcPct val="70000"/>
                        </a:lnSpc>
                      </a:pPr>
                      <a:r>
                        <a:rPr lang="en-US" sz="1600" dirty="0"/>
                        <a:t>Doc</a:t>
                      </a:r>
                    </a:p>
                  </a:txBody>
                  <a:tcPr marL="133004" marR="133004"/>
                </a:tc>
                <a:tc>
                  <a:txBody>
                    <a:bodyPr/>
                    <a:lstStyle/>
                    <a:p>
                      <a:pPr>
                        <a:lnSpc>
                          <a:spcPct val="70000"/>
                        </a:lnSpc>
                      </a:pPr>
                      <a:r>
                        <a:rPr lang="en-US" sz="1600" dirty="0"/>
                        <a:t>Words</a:t>
                      </a:r>
                    </a:p>
                  </a:txBody>
                  <a:tcPr marL="133004" marR="133004"/>
                </a:tc>
                <a:tc>
                  <a:txBody>
                    <a:bodyPr/>
                    <a:lstStyle/>
                    <a:p>
                      <a:pPr>
                        <a:lnSpc>
                          <a:spcPct val="70000"/>
                        </a:lnSpc>
                      </a:pPr>
                      <a:r>
                        <a:rPr lang="en-US" sz="1600" dirty="0"/>
                        <a:t>Class</a:t>
                      </a:r>
                    </a:p>
                  </a:txBody>
                  <a:tcPr marL="133004" marR="133004"/>
                </a:tc>
                <a:extLst>
                  <a:ext uri="{0D108BD9-81ED-4DB2-BD59-A6C34878D82A}">
                    <a16:rowId xmlns:a16="http://schemas.microsoft.com/office/drawing/2014/main" val="10000"/>
                  </a:ext>
                </a:extLst>
              </a:tr>
              <a:tr h="279400">
                <a:tc>
                  <a:txBody>
                    <a:bodyPr/>
                    <a:lstStyle/>
                    <a:p>
                      <a:pPr>
                        <a:lnSpc>
                          <a:spcPct val="70000"/>
                        </a:lnSpc>
                      </a:pPr>
                      <a:r>
                        <a:rPr lang="en-US" sz="1600" dirty="0"/>
                        <a:t>Training</a:t>
                      </a:r>
                    </a:p>
                  </a:txBody>
                  <a:tcPr marL="133004" marR="133004">
                    <a:solidFill>
                      <a:schemeClr val="accent6">
                        <a:lumMod val="20000"/>
                        <a:lumOff val="80000"/>
                      </a:schemeClr>
                    </a:solidFill>
                  </a:tcPr>
                </a:tc>
                <a:tc>
                  <a:txBody>
                    <a:bodyPr/>
                    <a:lstStyle/>
                    <a:p>
                      <a:pPr>
                        <a:lnSpc>
                          <a:spcPct val="70000"/>
                        </a:lnSpc>
                      </a:pPr>
                      <a:r>
                        <a:rPr lang="en-US" sz="1600" dirty="0"/>
                        <a:t>1</a:t>
                      </a:r>
                    </a:p>
                  </a:txBody>
                  <a:tcPr marL="133004" marR="133004">
                    <a:solidFill>
                      <a:schemeClr val="accent6">
                        <a:lumMod val="20000"/>
                        <a:lumOff val="80000"/>
                      </a:schemeClr>
                    </a:solidFill>
                  </a:tcPr>
                </a:tc>
                <a:tc>
                  <a:txBody>
                    <a:bodyPr/>
                    <a:lstStyle/>
                    <a:p>
                      <a:pPr>
                        <a:lnSpc>
                          <a:spcPct val="70000"/>
                        </a:lnSpc>
                      </a:pPr>
                      <a:r>
                        <a:rPr lang="en-US" sz="1600" dirty="0"/>
                        <a:t>Chinese</a:t>
                      </a:r>
                      <a:r>
                        <a:rPr lang="en-US" sz="1600" baseline="0" dirty="0"/>
                        <a:t> Beijing</a:t>
                      </a: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a:t>c</a:t>
                      </a:r>
                    </a:p>
                  </a:txBody>
                  <a:tcPr marL="133004" marR="133004">
                    <a:solidFill>
                      <a:schemeClr val="accent6">
                        <a:lumMod val="20000"/>
                        <a:lumOff val="80000"/>
                      </a:schemeClr>
                    </a:solidFill>
                  </a:tcPr>
                </a:tc>
                <a:extLst>
                  <a:ext uri="{0D108BD9-81ED-4DB2-BD59-A6C34878D82A}">
                    <a16:rowId xmlns:a16="http://schemas.microsoft.com/office/drawing/2014/main" val="10001"/>
                  </a:ext>
                </a:extLst>
              </a:tr>
              <a:tr h="279400">
                <a:tc>
                  <a:txBody>
                    <a:bodyPr/>
                    <a:lstStyle/>
                    <a:p>
                      <a:pPr>
                        <a:lnSpc>
                          <a:spcPct val="70000"/>
                        </a:lnSpc>
                      </a:pPr>
                      <a:endParaRPr lang="en-US" sz="1600" dirty="0"/>
                    </a:p>
                  </a:txBody>
                  <a:tcPr marL="133004" marR="133004">
                    <a:solidFill>
                      <a:schemeClr val="accent6">
                        <a:lumMod val="20000"/>
                        <a:lumOff val="80000"/>
                      </a:schemeClr>
                    </a:solidFill>
                  </a:tcPr>
                </a:tc>
                <a:tc>
                  <a:txBody>
                    <a:bodyPr/>
                    <a:lstStyle/>
                    <a:p>
                      <a:pPr>
                        <a:lnSpc>
                          <a:spcPct val="70000"/>
                        </a:lnSpc>
                      </a:pPr>
                      <a:r>
                        <a:rPr lang="en-US" sz="1600" dirty="0"/>
                        <a:t>2</a:t>
                      </a:r>
                    </a:p>
                  </a:txBody>
                  <a:tcPr marL="133004" marR="133004">
                    <a:solidFill>
                      <a:schemeClr val="accent6">
                        <a:lumMod val="20000"/>
                        <a:lumOff val="80000"/>
                      </a:schemeClr>
                    </a:solidFill>
                  </a:tcPr>
                </a:tc>
                <a:tc>
                  <a:txBody>
                    <a:bodyPr/>
                    <a:lstStyle/>
                    <a:p>
                      <a:pPr>
                        <a:lnSpc>
                          <a:spcPct val="70000"/>
                        </a:lnSpc>
                      </a:pPr>
                      <a:r>
                        <a:rPr lang="en-US" sz="1600" dirty="0"/>
                        <a:t>Chinese Shanghai</a:t>
                      </a:r>
                    </a:p>
                  </a:txBody>
                  <a:tcPr marL="133004" marR="133004">
                    <a:solidFill>
                      <a:schemeClr val="accent6">
                        <a:lumMod val="20000"/>
                        <a:lumOff val="80000"/>
                      </a:schemeClr>
                    </a:solidFill>
                  </a:tcPr>
                </a:tc>
                <a:tc>
                  <a:txBody>
                    <a:bodyPr/>
                    <a:lstStyle/>
                    <a:p>
                      <a:pPr>
                        <a:lnSpc>
                          <a:spcPct val="70000"/>
                        </a:lnSpc>
                      </a:pPr>
                      <a:r>
                        <a:rPr lang="en-US" sz="1600" dirty="0"/>
                        <a:t>c</a:t>
                      </a:r>
                    </a:p>
                  </a:txBody>
                  <a:tcPr marL="133004" marR="133004">
                    <a:solidFill>
                      <a:schemeClr val="accent6">
                        <a:lumMod val="20000"/>
                        <a:lumOff val="80000"/>
                      </a:schemeClr>
                    </a:solidFill>
                  </a:tcPr>
                </a:tc>
                <a:extLst>
                  <a:ext uri="{0D108BD9-81ED-4DB2-BD59-A6C34878D82A}">
                    <a16:rowId xmlns:a16="http://schemas.microsoft.com/office/drawing/2014/main" val="10002"/>
                  </a:ext>
                </a:extLst>
              </a:tr>
              <a:tr h="279400">
                <a:tc>
                  <a:txBody>
                    <a:bodyPr/>
                    <a:lstStyle/>
                    <a:p>
                      <a:pPr>
                        <a:lnSpc>
                          <a:spcPct val="70000"/>
                        </a:lnSpc>
                      </a:pPr>
                      <a:endParaRPr lang="en-US" sz="1600"/>
                    </a:p>
                  </a:txBody>
                  <a:tcPr marL="133004" marR="133004">
                    <a:solidFill>
                      <a:schemeClr val="accent6">
                        <a:lumMod val="20000"/>
                        <a:lumOff val="80000"/>
                      </a:schemeClr>
                    </a:solidFill>
                  </a:tcPr>
                </a:tc>
                <a:tc>
                  <a:txBody>
                    <a:bodyPr/>
                    <a:lstStyle/>
                    <a:p>
                      <a:pPr>
                        <a:lnSpc>
                          <a:spcPct val="70000"/>
                        </a:lnSpc>
                      </a:pPr>
                      <a:r>
                        <a:rPr lang="en-US" sz="1600" dirty="0"/>
                        <a:t>3</a:t>
                      </a:r>
                    </a:p>
                  </a:txBody>
                  <a:tcPr marL="133004" marR="133004">
                    <a:solidFill>
                      <a:schemeClr val="accent6">
                        <a:lumMod val="20000"/>
                        <a:lumOff val="80000"/>
                      </a:schemeClr>
                    </a:solidFill>
                  </a:tcPr>
                </a:tc>
                <a:tc>
                  <a:txBody>
                    <a:bodyPr/>
                    <a:lstStyle/>
                    <a:p>
                      <a:pPr>
                        <a:lnSpc>
                          <a:spcPct val="70000"/>
                        </a:lnSpc>
                      </a:pPr>
                      <a:r>
                        <a:rPr lang="en-US" sz="1600" dirty="0"/>
                        <a:t>Chinese Macao</a:t>
                      </a:r>
                    </a:p>
                  </a:txBody>
                  <a:tcPr marL="133004" marR="133004">
                    <a:solidFill>
                      <a:schemeClr val="accent6">
                        <a:lumMod val="20000"/>
                        <a:lumOff val="80000"/>
                      </a:schemeClr>
                    </a:solidFill>
                  </a:tcPr>
                </a:tc>
                <a:tc>
                  <a:txBody>
                    <a:bodyPr/>
                    <a:lstStyle/>
                    <a:p>
                      <a:pPr>
                        <a:lnSpc>
                          <a:spcPct val="70000"/>
                        </a:lnSpc>
                      </a:pPr>
                      <a:r>
                        <a:rPr lang="en-US" sz="1600" dirty="0"/>
                        <a:t>c</a:t>
                      </a:r>
                    </a:p>
                  </a:txBody>
                  <a:tcPr marL="133004" marR="133004">
                    <a:solidFill>
                      <a:schemeClr val="accent6">
                        <a:lumMod val="20000"/>
                        <a:lumOff val="80000"/>
                      </a:schemeClr>
                    </a:solidFill>
                  </a:tcPr>
                </a:tc>
                <a:extLst>
                  <a:ext uri="{0D108BD9-81ED-4DB2-BD59-A6C34878D82A}">
                    <a16:rowId xmlns:a16="http://schemas.microsoft.com/office/drawing/2014/main" val="10003"/>
                  </a:ext>
                </a:extLst>
              </a:tr>
              <a:tr h="279400">
                <a:tc>
                  <a:txBody>
                    <a:bodyPr/>
                    <a:lstStyle/>
                    <a:p>
                      <a:pPr>
                        <a:lnSpc>
                          <a:spcPct val="70000"/>
                        </a:lnSpc>
                      </a:pPr>
                      <a:endParaRPr lang="en-US" sz="1600"/>
                    </a:p>
                  </a:txBody>
                  <a:tcPr marL="133004" marR="133004">
                    <a:solidFill>
                      <a:schemeClr val="accent6">
                        <a:lumMod val="20000"/>
                        <a:lumOff val="80000"/>
                      </a:schemeClr>
                    </a:solidFill>
                  </a:tcPr>
                </a:tc>
                <a:tc>
                  <a:txBody>
                    <a:bodyPr/>
                    <a:lstStyle/>
                    <a:p>
                      <a:pPr>
                        <a:lnSpc>
                          <a:spcPct val="70000"/>
                        </a:lnSpc>
                      </a:pPr>
                      <a:r>
                        <a:rPr lang="en-US" sz="1600" dirty="0"/>
                        <a:t>4</a:t>
                      </a:r>
                    </a:p>
                  </a:txBody>
                  <a:tcPr marL="133004" marR="133004">
                    <a:solidFill>
                      <a:schemeClr val="accent6">
                        <a:lumMod val="20000"/>
                        <a:lumOff val="80000"/>
                      </a:schemeClr>
                    </a:solidFill>
                  </a:tcPr>
                </a:tc>
                <a:tc>
                  <a:txBody>
                    <a:bodyPr/>
                    <a:lstStyle/>
                    <a:p>
                      <a:pPr>
                        <a:lnSpc>
                          <a:spcPct val="70000"/>
                        </a:lnSpc>
                      </a:pPr>
                      <a:r>
                        <a:rPr lang="en-US" sz="1600" dirty="0"/>
                        <a:t>Tokyo Japan Chinese</a:t>
                      </a:r>
                    </a:p>
                  </a:txBody>
                  <a:tcPr marL="133004" marR="133004">
                    <a:solidFill>
                      <a:schemeClr val="accent6">
                        <a:lumMod val="20000"/>
                        <a:lumOff val="80000"/>
                      </a:schemeClr>
                    </a:solidFill>
                  </a:tcPr>
                </a:tc>
                <a:tc>
                  <a:txBody>
                    <a:bodyPr/>
                    <a:lstStyle/>
                    <a:p>
                      <a:pPr>
                        <a:lnSpc>
                          <a:spcPct val="70000"/>
                        </a:lnSpc>
                      </a:pPr>
                      <a:r>
                        <a:rPr lang="en-US" sz="1600" dirty="0"/>
                        <a:t>j</a:t>
                      </a:r>
                    </a:p>
                  </a:txBody>
                  <a:tcPr marL="133004" marR="133004">
                    <a:solidFill>
                      <a:schemeClr val="accent6">
                        <a:lumMod val="20000"/>
                        <a:lumOff val="80000"/>
                      </a:schemeClr>
                    </a:solidFill>
                  </a:tcPr>
                </a:tc>
                <a:extLst>
                  <a:ext uri="{0D108BD9-81ED-4DB2-BD59-A6C34878D82A}">
                    <a16:rowId xmlns:a16="http://schemas.microsoft.com/office/drawing/2014/main" val="10004"/>
                  </a:ext>
                </a:extLst>
              </a:tr>
              <a:tr h="279400">
                <a:tc>
                  <a:txBody>
                    <a:bodyPr/>
                    <a:lstStyle/>
                    <a:p>
                      <a:pPr>
                        <a:lnSpc>
                          <a:spcPct val="70000"/>
                        </a:lnSpc>
                      </a:pPr>
                      <a:r>
                        <a:rPr lang="en-US" sz="1600" dirty="0"/>
                        <a:t>Test</a:t>
                      </a:r>
                    </a:p>
                  </a:txBody>
                  <a:tcPr marL="133004" marR="133004"/>
                </a:tc>
                <a:tc>
                  <a:txBody>
                    <a:bodyPr/>
                    <a:lstStyle/>
                    <a:p>
                      <a:pPr>
                        <a:lnSpc>
                          <a:spcPct val="70000"/>
                        </a:lnSpc>
                      </a:pPr>
                      <a:r>
                        <a:rPr lang="en-US" sz="1600" dirty="0"/>
                        <a:t>5</a:t>
                      </a:r>
                    </a:p>
                  </a:txBody>
                  <a:tcPr marL="133004" marR="133004"/>
                </a:tc>
                <a:tc>
                  <a:txBody>
                    <a:bodyPr/>
                    <a:lstStyle/>
                    <a:p>
                      <a:pPr>
                        <a:lnSpc>
                          <a:spcPct val="70000"/>
                        </a:lnSpc>
                      </a:pPr>
                      <a:r>
                        <a:rPr lang="en-US" sz="1600" dirty="0"/>
                        <a:t>Chinese Tokyo</a:t>
                      </a:r>
                      <a:r>
                        <a:rPr lang="en-US" sz="1600" baseline="0" dirty="0"/>
                        <a:t> Japan</a:t>
                      </a:r>
                      <a:endParaRPr lang="en-US" sz="1600" dirty="0"/>
                    </a:p>
                  </a:txBody>
                  <a:tcPr marL="133004" marR="133004"/>
                </a:tc>
                <a:tc>
                  <a:txBody>
                    <a:bodyPr/>
                    <a:lstStyle/>
                    <a:p>
                      <a:pPr>
                        <a:lnSpc>
                          <a:spcPct val="70000"/>
                        </a:lnSpc>
                      </a:pPr>
                      <a:r>
                        <a:rPr lang="en-US" sz="1600" dirty="0"/>
                        <a:t>?</a:t>
                      </a:r>
                    </a:p>
                  </a:txBody>
                  <a:tcPr marL="133004" marR="13300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7065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447800" y="133350"/>
            <a:ext cx="7391400" cy="857250"/>
          </a:xfrm>
        </p:spPr>
        <p:txBody>
          <a:bodyPr/>
          <a:lstStyle/>
          <a:p>
            <a:r>
              <a:rPr lang="en-US" dirty="0"/>
              <a:t>Problems: </a:t>
            </a:r>
            <a:br>
              <a:rPr lang="en-US" dirty="0"/>
            </a:br>
            <a:r>
              <a:rPr lang="en-US" dirty="0"/>
              <a:t>What makes reviews hard to classify?</a:t>
            </a:r>
          </a:p>
        </p:txBody>
      </p:sp>
      <p:sp>
        <p:nvSpPr>
          <p:cNvPr id="39939" name="Rectangle 3"/>
          <p:cNvSpPr>
            <a:spLocks noGrp="1" noChangeArrowheads="1"/>
          </p:cNvSpPr>
          <p:nvPr>
            <p:ph sz="quarter" idx="1"/>
          </p:nvPr>
        </p:nvSpPr>
        <p:spPr>
          <a:xfrm>
            <a:off x="381000" y="1219200"/>
            <a:ext cx="8610600" cy="3943350"/>
          </a:xfrm>
        </p:spPr>
        <p:txBody>
          <a:bodyPr/>
          <a:lstStyle/>
          <a:p>
            <a:r>
              <a:rPr lang="en-US" sz="2800" dirty="0"/>
              <a:t>Subtlety:</a:t>
            </a:r>
          </a:p>
          <a:p>
            <a:pPr lvl="1"/>
            <a:r>
              <a:rPr lang="en-US" sz="2400" dirty="0"/>
              <a:t>Perfume review in </a:t>
            </a:r>
            <a:r>
              <a:rPr lang="en-US" sz="2400" i="1" dirty="0"/>
              <a:t>Perfumes: the Guide</a:t>
            </a:r>
            <a:r>
              <a:rPr lang="en-US" sz="2400" dirty="0"/>
              <a:t>:</a:t>
            </a:r>
          </a:p>
          <a:p>
            <a:pPr lvl="2"/>
            <a:r>
              <a:rPr lang="en-US" sz="2400" dirty="0"/>
              <a:t>“If you are reading this because it is your darling fragrance, please wear it at home exclusively, and tape the windows shut.”</a:t>
            </a:r>
          </a:p>
          <a:p>
            <a:pPr lvl="1"/>
            <a:r>
              <a:rPr lang="en-US" sz="2400" dirty="0"/>
              <a:t> Dorothy Parker on Katherine Hepburn</a:t>
            </a:r>
          </a:p>
          <a:p>
            <a:pPr lvl="2"/>
            <a:r>
              <a:rPr lang="en-US" sz="2400" dirty="0"/>
              <a:t>“She runs the gamut of emotions from A to B”</a:t>
            </a:r>
          </a:p>
        </p:txBody>
      </p:sp>
      <p:sp>
        <p:nvSpPr>
          <p:cNvPr id="4" name="Slide Number Placeholder 5"/>
          <p:cNvSpPr>
            <a:spLocks noGrp="1"/>
          </p:cNvSpPr>
          <p:nvPr>
            <p:ph type="sldNum" sz="quarter" idx="4294967295"/>
          </p:nvPr>
        </p:nvSpPr>
        <p:spPr>
          <a:xfrm>
            <a:off x="8686800" y="4914900"/>
            <a:ext cx="457200" cy="228600"/>
          </a:xfrm>
          <a:prstGeom prst="rect">
            <a:avLst/>
          </a:prstGeom>
        </p:spPr>
        <p:txBody>
          <a:bodyPr/>
          <a:lstStyle/>
          <a:p>
            <a:fld id="{DCAB7E93-AD45-C349-8A19-0FCE009C7A3C}" type="slidenum">
              <a:rPr lang="en-US"/>
              <a:pPr/>
              <a:t>87</a:t>
            </a:fld>
            <a:endParaRPr lang="en-US"/>
          </a:p>
        </p:txBody>
      </p:sp>
    </p:spTree>
    <p:extLst>
      <p:ext uri="{BB962C8B-B14F-4D97-AF65-F5344CB8AC3E}">
        <p14:creationId xmlns:p14="http://schemas.microsoft.com/office/powerpoint/2010/main" val="38988048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Thwarted Expectations</a:t>
            </a:r>
            <a:br>
              <a:rPr lang="en-US" dirty="0"/>
            </a:br>
            <a:r>
              <a:rPr lang="en-US" dirty="0"/>
              <a:t>and Ordering Effects</a:t>
            </a:r>
          </a:p>
        </p:txBody>
      </p:sp>
      <p:sp>
        <p:nvSpPr>
          <p:cNvPr id="3" name="Content Placeholder 2"/>
          <p:cNvSpPr>
            <a:spLocks noGrp="1"/>
          </p:cNvSpPr>
          <p:nvPr>
            <p:ph idx="1"/>
          </p:nvPr>
        </p:nvSpPr>
        <p:spPr>
          <a:xfrm>
            <a:off x="304800" y="1352550"/>
            <a:ext cx="8686800" cy="3333750"/>
          </a:xfrm>
        </p:spPr>
        <p:txBody>
          <a:bodyPr/>
          <a:lstStyle/>
          <a:p>
            <a:r>
              <a:rPr lang="en-US" sz="2800" dirty="0"/>
              <a:t>“This film should be </a:t>
            </a:r>
            <a:r>
              <a:rPr lang="en-US" sz="2800" dirty="0">
                <a:solidFill>
                  <a:srgbClr val="0000FF"/>
                </a:solidFill>
              </a:rPr>
              <a:t>brilliant</a:t>
            </a:r>
            <a:r>
              <a:rPr lang="en-US" sz="2800" dirty="0"/>
              <a:t>.  It sounds like a </a:t>
            </a:r>
            <a:r>
              <a:rPr lang="en-US" sz="2800" dirty="0">
                <a:solidFill>
                  <a:srgbClr val="0000FF"/>
                </a:solidFill>
              </a:rPr>
              <a:t>great </a:t>
            </a:r>
            <a:r>
              <a:rPr lang="en-US" sz="2800" dirty="0"/>
              <a:t>plot, the actors are </a:t>
            </a:r>
            <a:r>
              <a:rPr lang="en-US" sz="2800" dirty="0">
                <a:solidFill>
                  <a:srgbClr val="0000FF"/>
                </a:solidFill>
              </a:rPr>
              <a:t>first grade</a:t>
            </a:r>
            <a:r>
              <a:rPr lang="en-US" sz="2800" dirty="0"/>
              <a:t>, and the supporting cast is </a:t>
            </a:r>
            <a:r>
              <a:rPr lang="en-US" sz="2800" dirty="0">
                <a:solidFill>
                  <a:srgbClr val="0000FF"/>
                </a:solidFill>
              </a:rPr>
              <a:t>good </a:t>
            </a:r>
            <a:r>
              <a:rPr lang="en-US" sz="2800" dirty="0"/>
              <a:t>as well, and Stallone is attempting to deliver a good performance. However, it </a:t>
            </a:r>
            <a:r>
              <a:rPr lang="en-US" sz="2800" b="1" dirty="0">
                <a:solidFill>
                  <a:srgbClr val="FF0000"/>
                </a:solidFill>
              </a:rPr>
              <a:t>can’t hold up</a:t>
            </a:r>
            <a:r>
              <a:rPr lang="en-US" sz="2800" dirty="0"/>
              <a:t>.”</a:t>
            </a:r>
            <a:endParaRPr lang="en-US" dirty="0"/>
          </a:p>
          <a:p>
            <a:r>
              <a:rPr lang="en-US" sz="2800" dirty="0"/>
              <a:t>Well as usual Keanu Reeves is nothing special, but surprisingly, the </a:t>
            </a:r>
            <a:r>
              <a:rPr lang="en-US" sz="2800" dirty="0">
                <a:solidFill>
                  <a:srgbClr val="0000FF"/>
                </a:solidFill>
              </a:rPr>
              <a:t>very talented </a:t>
            </a:r>
            <a:r>
              <a:rPr lang="en-US" sz="2800" dirty="0"/>
              <a:t>Laurence </a:t>
            </a:r>
            <a:r>
              <a:rPr lang="en-US" sz="2800" dirty="0" err="1"/>
              <a:t>Fishbourne</a:t>
            </a:r>
            <a:r>
              <a:rPr lang="en-US" sz="2800" dirty="0"/>
              <a:t> is </a:t>
            </a:r>
            <a:r>
              <a:rPr lang="en-US" sz="2800" b="1" dirty="0">
                <a:solidFill>
                  <a:srgbClr val="FF0000"/>
                </a:solidFill>
              </a:rPr>
              <a:t>not so good </a:t>
            </a:r>
            <a:r>
              <a:rPr lang="en-US" sz="2800" dirty="0"/>
              <a:t>either, I was surprised.</a:t>
            </a:r>
          </a:p>
        </p:txBody>
      </p:sp>
      <p:sp>
        <p:nvSpPr>
          <p:cNvPr id="4" name="Slide Number Placeholder 3"/>
          <p:cNvSpPr>
            <a:spLocks noGrp="1"/>
          </p:cNvSpPr>
          <p:nvPr>
            <p:ph type="sldNum" sz="quarter" idx="12"/>
          </p:nvPr>
        </p:nvSpPr>
        <p:spPr/>
        <p:txBody>
          <a:bodyPr/>
          <a:lstStyle/>
          <a:p>
            <a:fld id="{10F35DC5-7E65-8247-99AB-4E984F8A921E}" type="slidenum">
              <a:rPr lang="en-US" smtClean="0"/>
              <a:pPr/>
              <a:t>88</a:t>
            </a:fld>
            <a:endParaRPr lang="en-US"/>
          </a:p>
        </p:txBody>
      </p:sp>
    </p:spTree>
    <p:extLst>
      <p:ext uri="{BB962C8B-B14F-4D97-AF65-F5344CB8AC3E}">
        <p14:creationId xmlns:p14="http://schemas.microsoft.com/office/powerpoint/2010/main" val="174052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sz="3600" dirty="0"/>
              <a:t>Classification Methods: </a:t>
            </a:r>
            <a:br>
              <a:rPr lang="en-US" sz="3600" dirty="0"/>
            </a:br>
            <a:r>
              <a:rPr lang="en-US" sz="3600" dirty="0"/>
              <a:t>Hand-coded rules</a:t>
            </a:r>
          </a:p>
        </p:txBody>
      </p:sp>
      <p:sp>
        <p:nvSpPr>
          <p:cNvPr id="27651" name="Rectangle 5"/>
          <p:cNvSpPr>
            <a:spLocks noGrp="1" noChangeArrowheads="1"/>
          </p:cNvSpPr>
          <p:nvPr>
            <p:ph sz="quarter" idx="1"/>
          </p:nvPr>
        </p:nvSpPr>
        <p:spPr/>
        <p:txBody>
          <a:bodyPr/>
          <a:lstStyle/>
          <a:p>
            <a:r>
              <a:rPr lang="en-US" dirty="0">
                <a:latin typeface="Calibri" charset="0"/>
              </a:rPr>
              <a:t>Rules based on combinations of words or other features</a:t>
            </a:r>
          </a:p>
          <a:p>
            <a:pPr lvl="1"/>
            <a:r>
              <a:rPr lang="en-US" dirty="0">
                <a:latin typeface="Calibri" charset="0"/>
              </a:rPr>
              <a:t> spam: black-list-address OR (“dollars” AND “have been selected”)</a:t>
            </a:r>
          </a:p>
          <a:p>
            <a:r>
              <a:rPr lang="en-US" dirty="0">
                <a:latin typeface="Calibri" charset="0"/>
              </a:rPr>
              <a:t>Accuracy can be high</a:t>
            </a:r>
          </a:p>
          <a:p>
            <a:pPr lvl="1"/>
            <a:r>
              <a:rPr lang="en-US" dirty="0">
                <a:latin typeface="Calibri" charset="0"/>
              </a:rPr>
              <a:t>If rules carefully refined by expert</a:t>
            </a:r>
          </a:p>
          <a:p>
            <a:r>
              <a:rPr lang="en-US" dirty="0">
                <a:latin typeface="Calibri" charset="0"/>
              </a:rPr>
              <a:t>But building and maintaining these rules is expensive</a:t>
            </a:r>
          </a:p>
        </p:txBody>
      </p:sp>
    </p:spTree>
    <p:extLst>
      <p:ext uri="{BB962C8B-B14F-4D97-AF65-F5344CB8AC3E}">
        <p14:creationId xmlns:p14="http://schemas.microsoft.com/office/powerpoint/2010/main" val="1903313730"/>
      </p:ext>
    </p:extLst>
  </p:cSld>
  <p:clrMapOvr>
    <a:masterClrMapping/>
  </p:clrMapOvr>
  <p:transition/>
</p:sld>
</file>

<file path=ppt/theme/theme1.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cap="flat" cmpd="sng" algn="ctr">
          <a:noFill/>
          <a:prstDash val="solid"/>
          <a:miter lim="800000"/>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txDef>
      <a:spPr>
        <a:noFill/>
      </a:spPr>
      <a:bodyPr wrap="square" rtlCol="0">
        <a:spAutoFit/>
      </a:bodyPr>
      <a:lstStyle>
        <a:defPPr>
          <a:defRPr sz="1800" dirty="0">
            <a:latin typeface="+mn-lt"/>
          </a:defRPr>
        </a:defPPr>
      </a:lstStyle>
    </a:tx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NLP-jurafsky.potx</Template>
  <TotalTime>11698</TotalTime>
  <Words>4708</Words>
  <Application>Microsoft Macintosh PowerPoint</Application>
  <PresentationFormat>On-screen Show (16:9)</PresentationFormat>
  <Paragraphs>880</Paragraphs>
  <Slides>88</Slides>
  <Notes>19</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104" baseType="lpstr">
      <vt:lpstr>Arial Unicode MS</vt:lpstr>
      <vt:lpstr>ＭＳ Ｐゴシック</vt:lpstr>
      <vt:lpstr>Arial</vt:lpstr>
      <vt:lpstr>Calibri</vt:lpstr>
      <vt:lpstr>Calibri (Headings)</vt:lpstr>
      <vt:lpstr>Courier</vt:lpstr>
      <vt:lpstr>Lucida Grande</vt:lpstr>
      <vt:lpstr>Lucida Sans</vt:lpstr>
      <vt:lpstr>Symbol</vt:lpstr>
      <vt:lpstr>Tahoma</vt:lpstr>
      <vt:lpstr>Times</vt:lpstr>
      <vt:lpstr>Times New Roman</vt:lpstr>
      <vt:lpstr>Wingdings</vt:lpstr>
      <vt:lpstr>Zapf Dingbats</vt:lpstr>
      <vt:lpstr>NLP-jurafsky</vt:lpstr>
      <vt:lpstr>Equation</vt:lpstr>
      <vt:lpstr>Naive Bayes Classification  (and Sentiment)</vt:lpstr>
      <vt:lpstr>Text Classification</vt:lpstr>
      <vt:lpstr>Is this spam?</vt:lpstr>
      <vt:lpstr>Who wrote which Federalist papers?</vt:lpstr>
      <vt:lpstr>Positive or negative movie review?</vt:lpstr>
      <vt:lpstr>What is the subject of this article?</vt:lpstr>
      <vt:lpstr>Text Classification</vt:lpstr>
      <vt:lpstr>Text Classification: definition</vt:lpstr>
      <vt:lpstr>Classification Methods:  Hand-coded rules</vt:lpstr>
      <vt:lpstr>Classification Methods: Supervised Machine Learning</vt:lpstr>
      <vt:lpstr>Classification Methods: Supervised Machine Learning</vt:lpstr>
      <vt:lpstr>Naive Bayes</vt:lpstr>
      <vt:lpstr>Naive Bayes Intuition</vt:lpstr>
      <vt:lpstr>The Bag of Words Representation</vt:lpstr>
      <vt:lpstr>The bag of words representation</vt:lpstr>
      <vt:lpstr>Bayes’ Rule Applied to Documents and Classes</vt:lpstr>
      <vt:lpstr>Naive Bayes Classifier</vt:lpstr>
      <vt:lpstr>Naive Bayes Classifier</vt:lpstr>
      <vt:lpstr>Naive Bayes Classifier</vt:lpstr>
      <vt:lpstr>Naive Bayes Independence Assumptions</vt:lpstr>
      <vt:lpstr>Naive Bayes Classifier</vt:lpstr>
      <vt:lpstr>Applying Naive Bayes to Text Classification</vt:lpstr>
      <vt:lpstr>Naive Bayes</vt:lpstr>
      <vt:lpstr>Learning the Naive Bayes Model</vt:lpstr>
      <vt:lpstr>Parameter estimation</vt:lpstr>
      <vt:lpstr>Problem with Maximum Likelihood</vt:lpstr>
      <vt:lpstr>Laplace (add-1) smoothing for Naive Bayes</vt:lpstr>
      <vt:lpstr>Naive Bayes: Learning</vt:lpstr>
      <vt:lpstr>Naive Bayes</vt:lpstr>
      <vt:lpstr>Generative vs Discriminative Classifiers</vt:lpstr>
      <vt:lpstr>Generative vs Discriminative Classifiers</vt:lpstr>
      <vt:lpstr>Generative Model for Naive Bayes</vt:lpstr>
      <vt:lpstr>Naive Bayes and Language Modeling</vt:lpstr>
      <vt:lpstr>Each class = a unigram language model</vt:lpstr>
      <vt:lpstr>Naïve Bayes as a Language Model</vt:lpstr>
      <vt:lpstr>Naive Bayes</vt:lpstr>
      <vt:lpstr>PowerPoint Presentation</vt:lpstr>
      <vt:lpstr>Naïve Bayes in Spam Filtering</vt:lpstr>
      <vt:lpstr>Summary: Naive Bayes is Not So Naive</vt:lpstr>
      <vt:lpstr>Naive Bayes</vt:lpstr>
      <vt:lpstr>The 2-by-2 contingency table</vt:lpstr>
      <vt:lpstr>Precision and recall</vt:lpstr>
      <vt:lpstr>A combined measure: F</vt:lpstr>
      <vt:lpstr>Classification Methods: Review</vt:lpstr>
      <vt:lpstr>Naïve Bayes: Review</vt:lpstr>
      <vt:lpstr>More Than Two Classes:  Sets of binary classifiers</vt:lpstr>
      <vt:lpstr>More Than Two Classes:  Sets of binary classifiers</vt:lpstr>
      <vt:lpstr>Evaluation:  Classic Reuters-21578 Data Set </vt:lpstr>
      <vt:lpstr>Reuters Text Categorization data set (Reuters-21578) document</vt:lpstr>
      <vt:lpstr>Confusion matrix c</vt:lpstr>
      <vt:lpstr>Per class evaluation measures</vt:lpstr>
      <vt:lpstr>Micro- vs. Macro-Averaging</vt:lpstr>
      <vt:lpstr>Micro- vs. Macro-Averaging: Example</vt:lpstr>
      <vt:lpstr>Micro- vs. Macro-Averaging: Example</vt:lpstr>
      <vt:lpstr>Development Test Sets and Cross-validation</vt:lpstr>
      <vt:lpstr>Statistical Significance</vt:lpstr>
      <vt:lpstr>Text Classification</vt:lpstr>
      <vt:lpstr>The Real World</vt:lpstr>
      <vt:lpstr>No training data? Manually written rules</vt:lpstr>
      <vt:lpstr>Very little data?</vt:lpstr>
      <vt:lpstr>A reasonable amount of data?</vt:lpstr>
      <vt:lpstr>A huge amount of data?</vt:lpstr>
      <vt:lpstr>Accuracy as a function of data size</vt:lpstr>
      <vt:lpstr>Underflow Prevention: log space</vt:lpstr>
      <vt:lpstr>How to tweak performance</vt:lpstr>
      <vt:lpstr>Sentiment Analysis</vt:lpstr>
      <vt:lpstr>Positive or negative movie review?</vt:lpstr>
      <vt:lpstr>Google Product Search</vt:lpstr>
      <vt:lpstr>Twitter sentiment versus Gallup Poll of Consumer Confidence</vt:lpstr>
      <vt:lpstr>Target Sentiment on Twitter</vt:lpstr>
      <vt:lpstr>Sentiment analysis has many other names</vt:lpstr>
      <vt:lpstr>Why sentiment analysis?</vt:lpstr>
      <vt:lpstr>Sentiment Analysis</vt:lpstr>
      <vt:lpstr>Sentiment Analysis</vt:lpstr>
      <vt:lpstr>Sentiment Analysis</vt:lpstr>
      <vt:lpstr>Sentiment Classification in Movie Reviews</vt:lpstr>
      <vt:lpstr>IMDB data in the Pang and Lee database</vt:lpstr>
      <vt:lpstr>Baseline Algorithm (adapted from Pang and Lee)</vt:lpstr>
      <vt:lpstr>Sentiment Tokenization Issues</vt:lpstr>
      <vt:lpstr>Extracting Features for Sentiment Classification</vt:lpstr>
      <vt:lpstr>Negation</vt:lpstr>
      <vt:lpstr>Reminder: Naïve Bayes</vt:lpstr>
      <vt:lpstr>Binarized (Boolean feature) Naive Bayes</vt:lpstr>
      <vt:lpstr>Boolean Naive Bayes: Learning</vt:lpstr>
      <vt:lpstr>Boolean Multinomial Naive Bayes  on a test document d</vt:lpstr>
      <vt:lpstr>Normal vs. Boolean Multinomial NB</vt:lpstr>
      <vt:lpstr>Problems:  What makes reviews hard to classify?</vt:lpstr>
      <vt:lpstr>Thwarted Expectations and Ordering Effects</vt:lpstr>
    </vt:vector>
  </TitlesOfParts>
  <Company>Stanford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dc:title>
  <dc:creator>Christopher Manning</dc:creator>
  <cp:lastModifiedBy>Microsoft Office User</cp:lastModifiedBy>
  <cp:revision>248</cp:revision>
  <cp:lastPrinted>2012-03-27T19:39:52Z</cp:lastPrinted>
  <dcterms:created xsi:type="dcterms:W3CDTF">2010-04-19T15:31:24Z</dcterms:created>
  <dcterms:modified xsi:type="dcterms:W3CDTF">2019-10-03T15:54:04Z</dcterms:modified>
</cp:coreProperties>
</file>