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9" r:id="rId1"/>
  </p:sldMasterIdLst>
  <p:notesMasterIdLst>
    <p:notesMasterId r:id="rId24"/>
  </p:notesMasterIdLst>
  <p:handoutMasterIdLst>
    <p:handoutMasterId r:id="rId25"/>
  </p:handoutMasterIdLst>
  <p:sldIdLst>
    <p:sldId id="464" r:id="rId2"/>
    <p:sldId id="452" r:id="rId3"/>
    <p:sldId id="405" r:id="rId4"/>
    <p:sldId id="411" r:id="rId5"/>
    <p:sldId id="412" r:id="rId6"/>
    <p:sldId id="413" r:id="rId7"/>
    <p:sldId id="415" r:id="rId8"/>
    <p:sldId id="416" r:id="rId9"/>
    <p:sldId id="417" r:id="rId10"/>
    <p:sldId id="419" r:id="rId11"/>
    <p:sldId id="420" r:id="rId12"/>
    <p:sldId id="421" r:id="rId13"/>
    <p:sldId id="422" r:id="rId14"/>
    <p:sldId id="465" r:id="rId15"/>
    <p:sldId id="424" r:id="rId16"/>
    <p:sldId id="428" r:id="rId17"/>
    <p:sldId id="429" r:id="rId18"/>
    <p:sldId id="430" r:id="rId19"/>
    <p:sldId id="431" r:id="rId20"/>
    <p:sldId id="432" r:id="rId21"/>
    <p:sldId id="433" r:id="rId22"/>
    <p:sldId id="437" r:id="rId23"/>
  </p:sldIdLst>
  <p:sldSz cx="9144000" cy="5143500" type="screen16x9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Lucida Sans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3" userDrawn="1">
          <p15:clr>
            <a:srgbClr val="A4A3A4"/>
          </p15:clr>
        </p15:guide>
        <p15:guide id="2" pos="230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001D"/>
    <a:srgbClr val="A40508"/>
    <a:srgbClr val="A5002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23318" autoAdjust="0"/>
    <p:restoredTop sz="86851" autoAdjust="0"/>
  </p:normalViewPr>
  <p:slideViewPr>
    <p:cSldViewPr>
      <p:cViewPr varScale="1">
        <p:scale>
          <a:sx n="77" d="100"/>
          <a:sy n="77" d="100"/>
        </p:scale>
        <p:origin x="90" y="124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0" d="100"/>
        <a:sy n="130" d="100"/>
      </p:scale>
      <p:origin x="0" y="-9510"/>
    </p:cViewPr>
  </p:sorterViewPr>
  <p:notesViewPr>
    <p:cSldViewPr snapToGrid="0" snapToObjects="1">
      <p:cViewPr varScale="1">
        <p:scale>
          <a:sx n="62" d="100"/>
          <a:sy n="62" d="100"/>
        </p:scale>
        <p:origin x="-2224" y="-112"/>
      </p:cViewPr>
      <p:guideLst>
        <p:guide orient="horz" pos="3023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70713" cy="48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3" tIns="47611" rIns="95223" bIns="47611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490" y="1"/>
            <a:ext cx="3170711" cy="48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3" tIns="47611" rIns="95223" bIns="4761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059"/>
            <a:ext cx="3170713" cy="48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3" tIns="47611" rIns="95223" bIns="47611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ahoma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72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490" y="9121059"/>
            <a:ext cx="3170711" cy="48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3" tIns="47611" rIns="95223" bIns="47611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ahoma" charset="0"/>
              </a:defRPr>
            </a:lvl1pPr>
          </a:lstStyle>
          <a:p>
            <a:fld id="{8A029216-D615-3945-A1F3-D96FC886DA6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263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170713" cy="48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3" tIns="47611" rIns="95223" bIns="47611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490" y="1"/>
            <a:ext cx="3170711" cy="48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3" tIns="47611" rIns="95223" bIns="47611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08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5474" y="4561341"/>
            <a:ext cx="5364254" cy="4319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3" tIns="47611" rIns="95223" bIns="476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08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1059"/>
            <a:ext cx="3170713" cy="48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3" tIns="47611" rIns="95223" bIns="47611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08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490" y="9121059"/>
            <a:ext cx="3170711" cy="48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223" tIns="47611" rIns="95223" bIns="47611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EB9031F-EB71-7642-8F3C-6FDC1408CB9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2732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9500985" indent="-39024870"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7611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5223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42834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90445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E69DF897-5E92-F241-9A21-E64EA536231D}" type="slidenum">
              <a:rPr lang="en-US" sz="1200"/>
              <a:pPr eaLnBrk="1" hangingPunct="1"/>
              <a:t>1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18986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E383AF-40C9-E847-ACCB-98F997084513}" type="slidenum">
              <a:rPr lang="en-US"/>
              <a:pPr/>
              <a:t>11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23644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E383AF-40C9-E847-ACCB-98F997084513}" type="slidenum">
              <a:rPr lang="en-US"/>
              <a:pPr/>
              <a:t>12</a:t>
            </a:fld>
            <a:endParaRPr lang="en-US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6774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346639-C8C4-9A48-A995-2E425D4B1E5C}" type="slidenum">
              <a:rPr lang="en-US"/>
              <a:pPr/>
              <a:t>16</a:t>
            </a:fld>
            <a:endParaRPr lang="en-US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6648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9031F-EB71-7642-8F3C-6FDC1408CB9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9857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1B9DA1-D091-A64A-A0FC-8E8CCCAFB71C}" type="slidenum">
              <a:rPr lang="en-US"/>
              <a:pPr/>
              <a:t>20</a:t>
            </a:fld>
            <a:endParaRPr lang="en-US"/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2094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74D6FAE-BAB2-4B44-B9CF-68A8BE4C6FBA}" type="slidenum">
              <a:rPr lang="en-US"/>
              <a:pPr/>
              <a:t>22</a:t>
            </a:fld>
            <a:endParaRPr lang="en-US"/>
          </a:p>
        </p:txBody>
      </p:sp>
      <p:sp>
        <p:nvSpPr>
          <p:cNvPr id="6041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5298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9500985" indent="-39024870"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7611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5223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42834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90445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E69DF897-5E92-F241-9A21-E64EA536231D}" type="slidenum">
              <a:rPr lang="en-US" sz="1200"/>
              <a:pPr eaLnBrk="1" hangingPunct="1"/>
              <a:t>2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96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E64B176-3CE7-6A41-BE1E-57EEC52B0665}" type="slidenum">
              <a:rPr lang="en-US"/>
              <a:pPr/>
              <a:t>3</a:t>
            </a:fld>
            <a:endParaRPr lang="en-US"/>
          </a:p>
        </p:txBody>
      </p:sp>
      <p:sp>
        <p:nvSpPr>
          <p:cNvPr id="70659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545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0D70C18-464E-3545-9CA1-FC88A632BD18}" type="slidenum">
              <a:rPr lang="en-US"/>
              <a:pPr/>
              <a:t>4</a:t>
            </a:fld>
            <a:endParaRPr lang="en-US"/>
          </a:p>
        </p:txBody>
      </p:sp>
      <p:sp>
        <p:nvSpPr>
          <p:cNvPr id="8294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254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82BD90-5842-9D48-A685-621D2A4C3779}" type="slidenum">
              <a:rPr lang="en-US"/>
              <a:pPr/>
              <a:t>5</a:t>
            </a:fld>
            <a:endParaRPr lang="en-US"/>
          </a:p>
        </p:txBody>
      </p:sp>
      <p:sp>
        <p:nvSpPr>
          <p:cNvPr id="8499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49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349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0149E1A-5C54-D64B-9E9D-5A113A6AF7E6}" type="slidenum">
              <a:rPr lang="en-US"/>
              <a:pPr/>
              <a:t>6</a:t>
            </a:fld>
            <a:endParaRPr lang="en-US"/>
          </a:p>
        </p:txBody>
      </p:sp>
      <p:sp>
        <p:nvSpPr>
          <p:cNvPr id="8704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4620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  <a:cs typeface="ＭＳ Ｐゴシック" charset="0"/>
              </a:defRPr>
            </a:lvl1pPr>
            <a:lvl2pPr marL="39500985" indent="-39024870"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2pPr>
            <a:lvl3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3pPr>
            <a:lvl4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4pPr>
            <a:lvl5pPr eaLnBrk="0" hangingPunct="0"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5pPr>
            <a:lvl6pPr marL="476115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6pPr>
            <a:lvl7pPr marL="952230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7pPr>
            <a:lvl8pPr marL="1428344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8pPr>
            <a:lvl9pPr marL="1904458" eaLnBrk="0" fontAlgn="base" hangingPunct="0">
              <a:spcBef>
                <a:spcPct val="0"/>
              </a:spcBef>
              <a:spcAft>
                <a:spcPct val="0"/>
              </a:spcAft>
              <a:defRPr sz="2500">
                <a:solidFill>
                  <a:schemeClr val="tx1"/>
                </a:solidFill>
                <a:latin typeface="Lucida Sans" charset="0"/>
                <a:ea typeface="ＭＳ Ｐゴシック" charset="0"/>
              </a:defRPr>
            </a:lvl9pPr>
          </a:lstStyle>
          <a:p>
            <a:pPr eaLnBrk="1" hangingPunct="1"/>
            <a:fld id="{E69DF897-5E92-F241-9A21-E64EA536231D}" type="slidenum">
              <a:rPr lang="en-US" sz="1200"/>
              <a:pPr eaLnBrk="1" hangingPunct="1"/>
              <a:t>8</a:t>
            </a:fld>
            <a:endParaRPr lang="en-US" sz="120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457200" y="720725"/>
            <a:ext cx="6400800" cy="3600450"/>
          </a:xfrm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0162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4E9F685-F098-8E4C-B6D8-D94BDE4D6D6B}" type="slidenum">
              <a:rPr lang="en-US"/>
              <a:pPr/>
              <a:t>9</a:t>
            </a:fld>
            <a:endParaRPr lang="en-US"/>
          </a:p>
        </p:txBody>
      </p:sp>
      <p:sp>
        <p:nvSpPr>
          <p:cNvPr id="21507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4204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652608-6990-6E43-AA5F-49A5045801F2}" type="slidenum">
              <a:rPr lang="en-US"/>
              <a:pPr/>
              <a:t>10</a:t>
            </a:fld>
            <a:endParaRPr lang="en-US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76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8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0" y="510778"/>
            <a:ext cx="3890964" cy="1298972"/>
          </a:xfrm>
        </p:spPr>
        <p:txBody>
          <a:bodyPr/>
          <a:lstStyle>
            <a:lvl1pPr algn="ctr"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2876550"/>
            <a:ext cx="3886200" cy="1676400"/>
          </a:xfrm>
        </p:spPr>
        <p:txBody>
          <a:bodyPr/>
          <a:lstStyle>
            <a:lvl1pPr marL="0" indent="0" algn="ctr">
              <a:spcBef>
                <a:spcPts val="900"/>
              </a:spcBef>
              <a:buFont typeface="Times" pitchFamily="-65" charset="0"/>
              <a:buNone/>
              <a:defRPr/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7239000" y="4705350"/>
            <a:ext cx="12192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5334000" y="4705350"/>
            <a:ext cx="1905000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4572000" y="4705350"/>
            <a:ext cx="765174" cy="342900"/>
          </a:xfrm>
        </p:spPr>
        <p:txBody>
          <a:bodyPr anchor="b"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74C7FEE-6B48-4643-BCFB-F13B0E13E171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7211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DFA8D9-15F1-AF4D-8149-0C26EB27AC9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983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29450" y="285750"/>
            <a:ext cx="2114550" cy="44005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85750"/>
            <a:ext cx="6191250" cy="44005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7BED9-9427-674C-8047-314E304C86F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3081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7772400" cy="1628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3057525"/>
            <a:ext cx="7772400" cy="16287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3D734-B240-FB4D-AF6E-6869FD6691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467600" cy="742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53000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Narrow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6858000" cy="3333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51816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286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77066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mplete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768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52550"/>
            <a:ext cx="8534400" cy="33337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858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30480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0F35DC5-7E65-8247-99AB-4E984F8A921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6176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200" b="1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C2BDC8F-D922-0A4E-AAA0-9C7D97FF3D7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73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314450"/>
            <a:ext cx="3810000" cy="337185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0960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667000" y="468630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C7A63A-31A1-2C4C-95AA-A445DBCAB174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1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253728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733550"/>
            <a:ext cx="4040188" cy="2971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92626" y="1253728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92626" y="1733550"/>
            <a:ext cx="4041775" cy="2971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xfrm>
            <a:off x="6248400" y="4705350"/>
            <a:ext cx="19812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xfrm>
            <a:off x="2819400" y="4705350"/>
            <a:ext cx="2895600" cy="34290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1C68C3-6089-F349-9232-42643877B0C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371600" y="381000"/>
            <a:ext cx="7467600" cy="7429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0275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BC7101-16EA-C942-850C-355264FDE9E8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86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28E5E2-1321-4548-96C8-615581C5A8C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27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750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343150"/>
            <a:ext cx="3008313" cy="225147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3729988-E849-C549-AA67-252EA40F09C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Rectangle 2"/>
          <p:cNvSpPr>
            <a:spLocks noChangeArrowheads="1"/>
          </p:cNvSpPr>
          <p:nvPr userDrawn="1"/>
        </p:nvSpPr>
        <p:spPr bwMode="auto">
          <a:xfrm rot="5400000">
            <a:off x="-2548893" y="2548891"/>
            <a:ext cx="5143501" cy="45719"/>
          </a:xfrm>
          <a:prstGeom prst="rect">
            <a:avLst/>
          </a:prstGeom>
          <a:solidFill>
            <a:srgbClr val="A40508"/>
          </a:solidFill>
          <a:ln w="9525">
            <a:solidFill>
              <a:srgbClr val="A4001D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solidFill>
                <a:srgbClr val="A50021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3127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7882B1-C6D6-A945-BB8B-B7B1B12471B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046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371600" y="381000"/>
            <a:ext cx="7467600" cy="7429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52550"/>
            <a:ext cx="7772400" cy="33337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048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743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2048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4705350"/>
            <a:ext cx="19812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</a:defRPr>
            </a:lvl1pPr>
          </a:lstStyle>
          <a:p>
            <a:fld id="{91F816EA-24CC-2048-859A-C5EA9F27539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  <p:sldLayoutId id="2147483709" r:id="rId12"/>
    <p:sldLayoutId id="2147483711" r:id="rId13"/>
    <p:sldLayoutId id="2147483712" r:id="rId1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Lucida Sans" pitchFamily="-65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4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685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2pPr>
      <a:lvl3pPr marL="1028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 sz="2000">
          <a:solidFill>
            <a:schemeClr val="tx1"/>
          </a:solidFill>
          <a:latin typeface="+mn-lt"/>
          <a:ea typeface="ＭＳ Ｐゴシック" pitchFamily="-65" charset="-128"/>
        </a:defRPr>
      </a:lvl3pPr>
      <a:lvl4pPr marL="1371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4pPr>
      <a:lvl5pPr marL="17145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charset="0"/>
        <a:buChar char="•"/>
        <a:defRPr>
          <a:solidFill>
            <a:schemeClr val="tx1"/>
          </a:solidFill>
          <a:latin typeface="+mn-lt"/>
          <a:ea typeface="ＭＳ Ｐゴシック" pitchFamily="-65" charset="-128"/>
        </a:defRPr>
      </a:lvl5pPr>
      <a:lvl6pPr marL="21717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6pPr>
      <a:lvl7pPr marL="26289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7pPr>
      <a:lvl8pPr marL="30861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8pPr>
      <a:lvl9pPr marL="3543300" indent="-228600" algn="l" rtl="0" eaLnBrk="1" fontAlgn="base" hangingPunct="1">
        <a:spcBef>
          <a:spcPct val="20000"/>
        </a:spcBef>
        <a:spcAft>
          <a:spcPct val="0"/>
        </a:spcAft>
        <a:buClr>
          <a:srgbClr val="CC0000"/>
        </a:buClr>
        <a:buFont typeface="Times" pitchFamily="-65" charset="0"/>
        <a:buChar char="•"/>
        <a:defRPr sz="1400">
          <a:solidFill>
            <a:schemeClr val="tx1"/>
          </a:solidFill>
          <a:latin typeface="+mn-lt"/>
          <a:ea typeface="ＭＳ Ｐゴシック" pitchFamily="-65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81000" y="438150"/>
            <a:ext cx="8081964" cy="1371600"/>
          </a:xfrm>
        </p:spPr>
        <p:txBody>
          <a:bodyPr/>
          <a:lstStyle/>
          <a:p>
            <a:r>
              <a:rPr lang="en-US" sz="4000" dirty="0" smtClean="0"/>
              <a:t>Text Normalization</a:t>
            </a:r>
            <a:endParaRPr lang="en-US" sz="4000" dirty="0">
              <a:latin typeface="Calibri (Headings)"/>
              <a:ea typeface="ＭＳ Ｐゴシック" charset="0"/>
              <a:cs typeface="Calibri (Headings)"/>
            </a:endParaRP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subTitle" idx="1"/>
          </p:nvPr>
        </p:nvSpPr>
        <p:spPr>
          <a:xfrm>
            <a:off x="2478882" y="2495550"/>
            <a:ext cx="3886200" cy="1676400"/>
          </a:xfrm>
        </p:spPr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sz="3600" dirty="0" smtClean="0">
                <a:solidFill>
                  <a:srgbClr val="A4001D"/>
                </a:solidFill>
                <a:latin typeface="Calibri"/>
                <a:ea typeface="ＭＳ Ｐゴシック" charset="0"/>
                <a:cs typeface="Calibri"/>
              </a:rPr>
              <a:t>Chapter 2</a:t>
            </a:r>
          </a:p>
          <a:p>
            <a:pPr eaLnBrk="1" hangingPunct="1">
              <a:buFont typeface="Times" charset="0"/>
              <a:buNone/>
            </a:pPr>
            <a:r>
              <a:rPr lang="en-US" sz="3600" dirty="0" smtClean="0">
                <a:solidFill>
                  <a:srgbClr val="A4001D"/>
                </a:solidFill>
                <a:latin typeface="Calibri"/>
                <a:ea typeface="ＭＳ Ｐゴシック" charset="0"/>
                <a:cs typeface="Calibri"/>
              </a:rPr>
              <a:t>(2.1 – 2.4) </a:t>
            </a:r>
            <a:endParaRPr lang="en-US" sz="3600" dirty="0">
              <a:solidFill>
                <a:srgbClr val="A4001D"/>
              </a:solidFill>
              <a:latin typeface="Calibri"/>
              <a:ea typeface="ＭＳ Ｐゴシック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72446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words?</a:t>
            </a:r>
            <a:endParaRPr 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dirty="0"/>
              <a:t>I do uh main- mainly business data processing</a:t>
            </a:r>
          </a:p>
          <a:p>
            <a:pPr lvl="1"/>
            <a:r>
              <a:rPr lang="en-US" sz="2400" dirty="0" smtClean="0"/>
              <a:t>Fragments, filled pauses</a:t>
            </a:r>
            <a:endParaRPr lang="en-US" sz="2400" dirty="0"/>
          </a:p>
          <a:p>
            <a:r>
              <a:rPr lang="en-US" sz="2800" dirty="0" smtClean="0"/>
              <a:t>Terminology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endParaRPr lang="en-US" sz="2800" dirty="0"/>
          </a:p>
          <a:p>
            <a:pPr lvl="1"/>
            <a:r>
              <a:rPr lang="en-US" sz="2400" b="1" dirty="0" smtClean="0"/>
              <a:t>Lemma</a:t>
            </a:r>
            <a:r>
              <a:rPr lang="en-US" sz="2400" dirty="0"/>
              <a:t>: </a:t>
            </a:r>
            <a:r>
              <a:rPr lang="en-US" sz="2400" dirty="0" smtClean="0"/>
              <a:t>same </a:t>
            </a:r>
            <a:r>
              <a:rPr lang="en-US" sz="2400" dirty="0"/>
              <a:t>stem, </a:t>
            </a:r>
            <a:r>
              <a:rPr lang="en-US" sz="2400" dirty="0" smtClean="0"/>
              <a:t>part </a:t>
            </a:r>
            <a:r>
              <a:rPr lang="en-US" sz="2400" dirty="0"/>
              <a:t>of speech, </a:t>
            </a:r>
            <a:r>
              <a:rPr lang="en-US" sz="2400" dirty="0" smtClean="0"/>
              <a:t>rough word </a:t>
            </a:r>
            <a:r>
              <a:rPr lang="en-US" sz="2400" dirty="0"/>
              <a:t>sense</a:t>
            </a:r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cat </a:t>
            </a:r>
            <a:r>
              <a:rPr lang="en-US" sz="2000" dirty="0"/>
              <a:t>and </a:t>
            </a:r>
            <a:r>
              <a:rPr lang="en-US" sz="2000" dirty="0">
                <a:solidFill>
                  <a:srgbClr val="FF0000"/>
                </a:solidFill>
              </a:rPr>
              <a:t>cats </a:t>
            </a:r>
            <a:r>
              <a:rPr lang="en-US" sz="2000" dirty="0"/>
              <a:t>= same lemma</a:t>
            </a:r>
          </a:p>
          <a:p>
            <a:pPr lvl="1"/>
            <a:r>
              <a:rPr lang="en-US" sz="2400" b="1" dirty="0" err="1"/>
              <a:t>Wordform</a:t>
            </a:r>
            <a:r>
              <a:rPr lang="en-US" sz="2400" dirty="0"/>
              <a:t>: the full inflected surface </a:t>
            </a:r>
            <a:r>
              <a:rPr lang="en-US" sz="2400" dirty="0" smtClean="0"/>
              <a:t>form</a:t>
            </a:r>
            <a:endParaRPr lang="en-US" sz="2400" dirty="0"/>
          </a:p>
          <a:p>
            <a:pPr lvl="2"/>
            <a:r>
              <a:rPr lang="en-US" sz="2000" dirty="0" smtClean="0">
                <a:solidFill>
                  <a:srgbClr val="FF0000"/>
                </a:solidFill>
              </a:rPr>
              <a:t>cat </a:t>
            </a:r>
            <a:r>
              <a:rPr lang="en-US" sz="2000" dirty="0"/>
              <a:t>and </a:t>
            </a:r>
            <a:r>
              <a:rPr lang="en-US" sz="2000" dirty="0">
                <a:solidFill>
                  <a:srgbClr val="FF0000"/>
                </a:solidFill>
              </a:rPr>
              <a:t>cats </a:t>
            </a:r>
            <a:r>
              <a:rPr lang="en-US" sz="2000" dirty="0"/>
              <a:t>= different </a:t>
            </a:r>
            <a:r>
              <a:rPr lang="en-US" sz="2000" dirty="0" err="1" smtClean="0"/>
              <a:t>wordforms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977914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many words?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314450"/>
            <a:ext cx="8534400" cy="3543300"/>
          </a:xfrm>
        </p:spPr>
        <p:txBody>
          <a:bodyPr/>
          <a:lstStyle/>
          <a:p>
            <a:pPr marL="0" indent="0">
              <a:buNone/>
            </a:pPr>
            <a:r>
              <a:rPr lang="en-US" sz="2200" dirty="0">
                <a:solidFill>
                  <a:srgbClr val="FF0000"/>
                </a:solidFill>
              </a:rPr>
              <a:t>they lay back on the San Francisco grass and looked at the stars and </a:t>
            </a:r>
            <a:r>
              <a:rPr lang="en-US" sz="2200" dirty="0" smtClean="0">
                <a:solidFill>
                  <a:srgbClr val="FF0000"/>
                </a:solidFill>
              </a:rPr>
              <a:t>their</a:t>
            </a:r>
          </a:p>
          <a:p>
            <a:endParaRPr lang="en-US" dirty="0" smtClean="0">
              <a:solidFill>
                <a:srgbClr val="FF0000"/>
              </a:solidFill>
            </a:endParaRPr>
          </a:p>
          <a:p>
            <a:r>
              <a:rPr lang="en-US" b="1" dirty="0" smtClean="0">
                <a:solidFill>
                  <a:srgbClr val="000000"/>
                </a:solidFill>
              </a:rPr>
              <a:t>Type</a:t>
            </a:r>
            <a:r>
              <a:rPr lang="en-US" dirty="0" smtClean="0">
                <a:solidFill>
                  <a:srgbClr val="000000"/>
                </a:solidFill>
              </a:rPr>
              <a:t>: an element of the vocabulary.</a:t>
            </a:r>
            <a:endParaRPr lang="en-US" b="1" dirty="0" smtClean="0">
              <a:solidFill>
                <a:srgbClr val="000000"/>
              </a:solidFill>
            </a:endParaRPr>
          </a:p>
          <a:p>
            <a:r>
              <a:rPr lang="en-US" b="1" dirty="0" smtClean="0">
                <a:solidFill>
                  <a:srgbClr val="000000"/>
                </a:solidFill>
              </a:rPr>
              <a:t>Token</a:t>
            </a:r>
            <a:r>
              <a:rPr lang="en-US" dirty="0" smtClean="0">
                <a:solidFill>
                  <a:srgbClr val="000000"/>
                </a:solidFill>
              </a:rPr>
              <a:t>: an instance of that type in running text.</a:t>
            </a:r>
            <a:endParaRPr lang="en-US" dirty="0">
              <a:solidFill>
                <a:srgbClr val="000000"/>
              </a:solidFill>
            </a:endParaRPr>
          </a:p>
          <a:p>
            <a:r>
              <a:rPr lang="en-US" dirty="0" smtClean="0"/>
              <a:t>How many?</a:t>
            </a:r>
          </a:p>
          <a:p>
            <a:pPr lvl="1"/>
            <a:r>
              <a:rPr lang="en-US" dirty="0" smtClean="0"/>
              <a:t>15 </a:t>
            </a:r>
            <a:r>
              <a:rPr lang="en-US" dirty="0"/>
              <a:t>tokens (or 14)</a:t>
            </a:r>
          </a:p>
          <a:p>
            <a:pPr lvl="1"/>
            <a:r>
              <a:rPr lang="en-US" dirty="0"/>
              <a:t>13 types (or 12) (or 11?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75226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How many words?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57200" y="1428750"/>
            <a:ext cx="8458200" cy="3886200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/>
              <a:t>N</a:t>
            </a:r>
            <a:r>
              <a:rPr lang="en-US" dirty="0" smtClean="0"/>
              <a:t> = number of tokens</a:t>
            </a:r>
          </a:p>
          <a:p>
            <a:pPr marL="0" indent="0">
              <a:buNone/>
            </a:pPr>
            <a:r>
              <a:rPr lang="en-US" b="1" i="1" dirty="0" smtClean="0"/>
              <a:t>V</a:t>
            </a:r>
            <a:r>
              <a:rPr lang="en-US" dirty="0" smtClean="0"/>
              <a:t> = vocabulary = set of types</a:t>
            </a:r>
          </a:p>
          <a:p>
            <a:pPr marL="457200" lvl="1" indent="0">
              <a:buNone/>
            </a:pPr>
            <a:r>
              <a:rPr lang="en-US" sz="1800" dirty="0" smtClean="0"/>
              <a:t>|</a:t>
            </a:r>
            <a:r>
              <a:rPr lang="en-US" sz="1800" i="1" dirty="0" smtClean="0"/>
              <a:t>V</a:t>
            </a:r>
            <a:r>
              <a:rPr lang="en-US" sz="1800" dirty="0" smtClean="0"/>
              <a:t>|</a:t>
            </a:r>
            <a:r>
              <a:rPr lang="en-US" sz="1800" i="1" dirty="0" smtClean="0"/>
              <a:t> </a:t>
            </a:r>
            <a:r>
              <a:rPr lang="en-US" sz="1800" dirty="0" smtClean="0"/>
              <a:t>is the size of the vocabulary</a:t>
            </a:r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endParaRPr lang="en-US" sz="2000" dirty="0" smtClean="0"/>
          </a:p>
          <a:p>
            <a:pPr marL="0" indent="0">
              <a:buNone/>
            </a:pPr>
            <a:endParaRPr lang="en-US" sz="2000" dirty="0" smtClean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989096"/>
              </p:ext>
            </p:extLst>
          </p:nvPr>
        </p:nvGraphicFramePr>
        <p:xfrm>
          <a:off x="838200" y="2952750"/>
          <a:ext cx="70104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6800"/>
                <a:gridCol w="2336800"/>
                <a:gridCol w="23368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Tokens = 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Types = |V|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Switchboard phone</a:t>
                      </a:r>
                      <a:r>
                        <a:rPr lang="en-US" baseline="0" dirty="0" smtClean="0"/>
                        <a:t> conversations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2.4 million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</a:t>
                      </a:r>
                      <a:r>
                        <a:rPr lang="en-US" baseline="0" dirty="0" smtClean="0"/>
                        <a:t> thousand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Shakespeare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884,000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31</a:t>
                      </a:r>
                      <a:r>
                        <a:rPr lang="en-US" baseline="0" dirty="0" smtClean="0"/>
                        <a:t> thousand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Google N-grams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 trillion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13 million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8335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Issues in Tokenization</a:t>
            </a:r>
          </a:p>
        </p:txBody>
      </p:sp>
      <p:sp>
        <p:nvSpPr>
          <p:cNvPr id="26627" name="Rectangle 2051"/>
          <p:cNvSpPr>
            <a:spLocks noGrp="1" noChangeArrowheads="1"/>
          </p:cNvSpPr>
          <p:nvPr>
            <p:ph sz="quarter" idx="1"/>
          </p:nvPr>
        </p:nvSpPr>
        <p:spPr>
          <a:xfrm>
            <a:off x="304800" y="1352550"/>
            <a:ext cx="8839200" cy="3333750"/>
          </a:xfrm>
        </p:spPr>
        <p:txBody>
          <a:bodyPr/>
          <a:lstStyle/>
          <a:p>
            <a:r>
              <a:rPr lang="en-US" sz="2000" dirty="0">
                <a:latin typeface="Courier"/>
                <a:cs typeface="Courier"/>
              </a:rPr>
              <a:t>Finland’s capital </a:t>
            </a:r>
            <a:r>
              <a:rPr lang="en-US" sz="2000" dirty="0" smtClean="0">
                <a:latin typeface="Courier"/>
                <a:cs typeface="Courier"/>
                <a:sym typeface="Symbol" charset="2"/>
              </a:rPr>
              <a:t>   </a:t>
            </a:r>
            <a:endParaRPr lang="en-US" sz="2000" dirty="0">
              <a:latin typeface="Calibri"/>
              <a:cs typeface="Calibri"/>
              <a:sym typeface="Symbol" charset="2"/>
            </a:endParaRPr>
          </a:p>
          <a:p>
            <a:r>
              <a:rPr lang="en-US" sz="2000" dirty="0">
                <a:latin typeface="Courier"/>
                <a:cs typeface="Courier"/>
              </a:rPr>
              <a:t>what’re, I’m, </a:t>
            </a:r>
            <a:r>
              <a:rPr lang="en-US" sz="2000" dirty="0" smtClean="0">
                <a:latin typeface="Courier"/>
                <a:cs typeface="Courier"/>
              </a:rPr>
              <a:t>isn’t</a:t>
            </a:r>
            <a:r>
              <a:rPr lang="en-US" sz="2000" dirty="0">
                <a:latin typeface="Courier"/>
                <a:cs typeface="Courier"/>
              </a:rPr>
              <a:t> </a:t>
            </a:r>
            <a:r>
              <a:rPr lang="en-US" sz="2000" dirty="0" smtClean="0">
                <a:latin typeface="Courier"/>
                <a:cs typeface="Courier"/>
              </a:rPr>
              <a:t> </a:t>
            </a:r>
            <a:r>
              <a:rPr lang="en-US" sz="2000" dirty="0" smtClean="0">
                <a:latin typeface="Courier"/>
                <a:cs typeface="Courier"/>
                <a:sym typeface="Symbol" charset="2"/>
              </a:rPr>
              <a:t></a:t>
            </a:r>
          </a:p>
          <a:p>
            <a:r>
              <a:rPr lang="en-US" sz="2000" dirty="0" smtClean="0">
                <a:latin typeface="Courier"/>
                <a:cs typeface="Courier"/>
                <a:sym typeface="Symbol" charset="2"/>
              </a:rPr>
              <a:t>state-of-the-art     </a:t>
            </a:r>
            <a:endParaRPr lang="en-US" sz="2000" dirty="0" smtClean="0">
              <a:latin typeface="Calibri"/>
              <a:cs typeface="Calibri"/>
              <a:sym typeface="Symbol" charset="2"/>
            </a:endParaRPr>
          </a:p>
          <a:p>
            <a:r>
              <a:rPr lang="en-US" sz="2000" dirty="0" smtClean="0">
                <a:latin typeface="Courier"/>
                <a:cs typeface="Courier"/>
                <a:sym typeface="Symbol" charset="2"/>
              </a:rPr>
              <a:t>San </a:t>
            </a:r>
            <a:r>
              <a:rPr lang="en-US" sz="2000" dirty="0">
                <a:latin typeface="Courier"/>
                <a:cs typeface="Courier"/>
                <a:sym typeface="Symbol" charset="2"/>
              </a:rPr>
              <a:t>Francisco	</a:t>
            </a:r>
            <a:r>
              <a:rPr lang="en-US" sz="2000" dirty="0" smtClean="0">
                <a:latin typeface="Courier"/>
                <a:cs typeface="Courier"/>
                <a:sym typeface="Symbol" charset="2"/>
              </a:rPr>
              <a:t> </a:t>
            </a:r>
          </a:p>
        </p:txBody>
      </p:sp>
    </p:spTree>
    <p:extLst>
      <p:ext uri="{BB962C8B-B14F-4D97-AF65-F5344CB8AC3E}">
        <p14:creationId xmlns:p14="http://schemas.microsoft.com/office/powerpoint/2010/main" val="3964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05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Issues in Tokenization</a:t>
            </a:r>
          </a:p>
        </p:txBody>
      </p:sp>
      <p:sp>
        <p:nvSpPr>
          <p:cNvPr id="26627" name="Rectangle 2051"/>
          <p:cNvSpPr>
            <a:spLocks noGrp="1" noChangeArrowheads="1"/>
          </p:cNvSpPr>
          <p:nvPr>
            <p:ph sz="quarter" idx="1"/>
          </p:nvPr>
        </p:nvSpPr>
        <p:spPr>
          <a:xfrm>
            <a:off x="304800" y="1352550"/>
            <a:ext cx="8839200" cy="3333750"/>
          </a:xfrm>
        </p:spPr>
        <p:txBody>
          <a:bodyPr/>
          <a:lstStyle/>
          <a:p>
            <a:r>
              <a:rPr lang="en-US" sz="2000" dirty="0">
                <a:latin typeface="Courier"/>
                <a:cs typeface="Courier"/>
              </a:rPr>
              <a:t>Finland’s capital </a:t>
            </a:r>
            <a:r>
              <a:rPr lang="en-US" sz="2000" dirty="0" smtClean="0">
                <a:latin typeface="Courier"/>
                <a:cs typeface="Courier"/>
                <a:sym typeface="Symbol" charset="2"/>
              </a:rPr>
              <a:t>   </a:t>
            </a:r>
            <a:r>
              <a:rPr lang="en-US" sz="2000" i="1" dirty="0" smtClean="0">
                <a:latin typeface="Courier"/>
                <a:cs typeface="Courier"/>
                <a:sym typeface="Symbol" charset="2"/>
              </a:rPr>
              <a:t>  </a:t>
            </a:r>
            <a:r>
              <a:rPr lang="en-US" sz="2000" dirty="0" smtClean="0">
                <a:latin typeface="Courier"/>
                <a:cs typeface="Courier"/>
                <a:sym typeface="Symbol" charset="2"/>
              </a:rPr>
              <a:t>Finland </a:t>
            </a:r>
            <a:r>
              <a:rPr lang="en-US" sz="2000" dirty="0" err="1" smtClean="0">
                <a:latin typeface="Courier"/>
                <a:cs typeface="Courier"/>
                <a:sym typeface="Symbol" charset="2"/>
              </a:rPr>
              <a:t>Finlands</a:t>
            </a:r>
            <a:r>
              <a:rPr lang="en-US" sz="2000" dirty="0" smtClean="0">
                <a:latin typeface="Courier"/>
                <a:cs typeface="Courier"/>
                <a:sym typeface="Symbol" charset="2"/>
              </a:rPr>
              <a:t> Finland’s </a:t>
            </a:r>
            <a:r>
              <a:rPr lang="en-US" sz="2000" dirty="0" smtClean="0">
                <a:latin typeface="Calibri"/>
                <a:cs typeface="Calibri"/>
                <a:sym typeface="Symbol" charset="2"/>
              </a:rPr>
              <a:t> </a:t>
            </a:r>
            <a:r>
              <a:rPr lang="en-US" sz="2000" i="1" dirty="0" smtClean="0">
                <a:latin typeface="Calibri"/>
                <a:cs typeface="Calibri"/>
                <a:sym typeface="Symbol" charset="2"/>
              </a:rPr>
              <a:t>?</a:t>
            </a:r>
            <a:endParaRPr lang="en-US" sz="2000" dirty="0">
              <a:latin typeface="Calibri"/>
              <a:cs typeface="Calibri"/>
              <a:sym typeface="Symbol" charset="2"/>
            </a:endParaRPr>
          </a:p>
          <a:p>
            <a:r>
              <a:rPr lang="en-US" sz="2000" dirty="0">
                <a:latin typeface="Courier"/>
                <a:cs typeface="Courier"/>
              </a:rPr>
              <a:t>what’re, I’m, </a:t>
            </a:r>
            <a:r>
              <a:rPr lang="en-US" sz="2000" dirty="0" smtClean="0">
                <a:latin typeface="Courier"/>
                <a:cs typeface="Courier"/>
              </a:rPr>
              <a:t>isn’t</a:t>
            </a:r>
            <a:r>
              <a:rPr lang="en-US" sz="2000" dirty="0">
                <a:latin typeface="Courier"/>
                <a:cs typeface="Courier"/>
              </a:rPr>
              <a:t> </a:t>
            </a:r>
            <a:r>
              <a:rPr lang="en-US" sz="2000" dirty="0" smtClean="0">
                <a:latin typeface="Courier"/>
                <a:cs typeface="Courier"/>
              </a:rPr>
              <a:t> </a:t>
            </a:r>
            <a:r>
              <a:rPr lang="en-US" sz="2000" dirty="0" smtClean="0">
                <a:latin typeface="Courier"/>
                <a:cs typeface="Courier"/>
                <a:sym typeface="Symbol" charset="2"/>
              </a:rPr>
              <a:t></a:t>
            </a:r>
            <a:r>
              <a:rPr lang="en-US" sz="2000" i="1" dirty="0" smtClean="0">
                <a:latin typeface="Courier"/>
                <a:cs typeface="Courier"/>
              </a:rPr>
              <a:t>  </a:t>
            </a:r>
            <a:r>
              <a:rPr lang="en-US" sz="2000" dirty="0" smtClean="0">
                <a:latin typeface="Courier"/>
                <a:cs typeface="Courier"/>
                <a:sym typeface="Symbol" charset="2"/>
              </a:rPr>
              <a:t>What </a:t>
            </a:r>
            <a:r>
              <a:rPr lang="en-US" sz="2000" dirty="0">
                <a:latin typeface="Courier"/>
                <a:cs typeface="Courier"/>
                <a:sym typeface="Symbol" charset="2"/>
              </a:rPr>
              <a:t>are, I am, is not</a:t>
            </a:r>
          </a:p>
          <a:p>
            <a:r>
              <a:rPr lang="en-US" sz="2000" dirty="0" smtClean="0">
                <a:latin typeface="Courier"/>
                <a:cs typeface="Courier"/>
                <a:sym typeface="Symbol" charset="2"/>
              </a:rPr>
              <a:t>state-of-the-art     </a:t>
            </a:r>
            <a:r>
              <a:rPr lang="en-US" sz="2000" dirty="0">
                <a:latin typeface="Courier"/>
                <a:cs typeface="Courier"/>
                <a:sym typeface="Symbol" charset="2"/>
              </a:rPr>
              <a:t> </a:t>
            </a:r>
            <a:r>
              <a:rPr lang="en-US" sz="2000" dirty="0" smtClean="0">
                <a:latin typeface="Courier"/>
                <a:cs typeface="Courier"/>
                <a:sym typeface="Symbol" charset="2"/>
              </a:rPr>
              <a:t> state of the art </a:t>
            </a:r>
            <a:r>
              <a:rPr lang="en-US" sz="2000" dirty="0" smtClean="0">
                <a:latin typeface="Calibri"/>
                <a:cs typeface="Calibri"/>
                <a:sym typeface="Symbol" charset="2"/>
              </a:rPr>
              <a:t>?</a:t>
            </a:r>
          </a:p>
          <a:p>
            <a:r>
              <a:rPr lang="en-US" sz="2000" dirty="0" smtClean="0">
                <a:latin typeface="Courier"/>
                <a:cs typeface="Courier"/>
                <a:sym typeface="Symbol" charset="2"/>
              </a:rPr>
              <a:t>San </a:t>
            </a:r>
            <a:r>
              <a:rPr lang="en-US" sz="2000" dirty="0">
                <a:latin typeface="Courier"/>
                <a:cs typeface="Courier"/>
                <a:sym typeface="Symbol" charset="2"/>
              </a:rPr>
              <a:t>Francisco	</a:t>
            </a:r>
            <a:r>
              <a:rPr lang="en-US" sz="2000" dirty="0" smtClean="0">
                <a:latin typeface="Courier"/>
                <a:cs typeface="Courier"/>
                <a:sym typeface="Symbol" charset="2"/>
              </a:rPr>
              <a:t>  </a:t>
            </a:r>
            <a:r>
              <a:rPr lang="en-US" sz="2200" dirty="0" smtClean="0">
                <a:latin typeface="Calibri"/>
                <a:cs typeface="Calibri"/>
                <a:sym typeface="Symbol" charset="2"/>
              </a:rPr>
              <a:t>one token or two?</a:t>
            </a:r>
          </a:p>
        </p:txBody>
      </p:sp>
    </p:spTree>
    <p:extLst>
      <p:ext uri="{BB962C8B-B14F-4D97-AF65-F5344CB8AC3E}">
        <p14:creationId xmlns:p14="http://schemas.microsoft.com/office/powerpoint/2010/main" val="3585179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ChangeArrowheads="1"/>
          </p:cNvSpPr>
          <p:nvPr>
            <p:ph type="title"/>
          </p:nvPr>
        </p:nvSpPr>
        <p:spPr>
          <a:xfrm>
            <a:off x="1219200" y="-171450"/>
            <a:ext cx="7772400" cy="857250"/>
          </a:xfrm>
        </p:spPr>
        <p:txBody>
          <a:bodyPr/>
          <a:lstStyle/>
          <a:p>
            <a:pPr eaLnBrk="1" hangingPunct="1"/>
            <a:r>
              <a:rPr lang="en-US" dirty="0"/>
              <a:t>Tokenization: language issues</a:t>
            </a:r>
          </a:p>
        </p:txBody>
      </p:sp>
      <p:sp>
        <p:nvSpPr>
          <p:cNvPr id="1255427" name="Rectangle 1027"/>
          <p:cNvSpPr>
            <a:spLocks noGrp="1" noChangeArrowheads="1"/>
          </p:cNvSpPr>
          <p:nvPr>
            <p:ph sz="quarter" idx="1"/>
          </p:nvPr>
        </p:nvSpPr>
        <p:spPr>
          <a:xfrm>
            <a:off x="1219200" y="800100"/>
            <a:ext cx="8610600" cy="4343400"/>
          </a:xfrm>
        </p:spPr>
        <p:txBody>
          <a:bodyPr/>
          <a:lstStyle/>
          <a:p>
            <a:pPr eaLnBrk="1" hangingPunct="1"/>
            <a:r>
              <a:rPr lang="en-US" dirty="0">
                <a:sym typeface="Symbol" charset="2"/>
              </a:rPr>
              <a:t>Chinese and Japanese no spaces between words:</a:t>
            </a:r>
          </a:p>
          <a:p>
            <a:pPr lvl="1" eaLnBrk="1" hangingPunct="1"/>
            <a:r>
              <a:rPr lang="ja-JP" altLang="en-US" dirty="0" smtClean="0">
                <a:latin typeface="华文黑体"/>
                <a:ea typeface="华文黑体"/>
                <a:cs typeface="华文黑体"/>
                <a:sym typeface="Symbol" charset="2"/>
              </a:rPr>
              <a:t>莎拉波娃现在</a:t>
            </a:r>
            <a:r>
              <a:rPr lang="ja-JP" altLang="en-US" dirty="0">
                <a:latin typeface="华文黑体"/>
                <a:ea typeface="华文黑体"/>
                <a:cs typeface="华文黑体"/>
                <a:sym typeface="Symbol" charset="2"/>
              </a:rPr>
              <a:t>居住在美国东南部的佛罗里达。</a:t>
            </a:r>
            <a:endParaRPr lang="en-US" altLang="ja-JP" dirty="0">
              <a:latin typeface="华文黑体"/>
              <a:ea typeface="华文黑体"/>
              <a:cs typeface="华文黑体"/>
              <a:sym typeface="Symbol" charset="2"/>
            </a:endParaRPr>
          </a:p>
          <a:p>
            <a:pPr lvl="1" eaLnBrk="1" hangingPunct="1"/>
            <a:r>
              <a:rPr lang="ja-JP" altLang="en-US" dirty="0">
                <a:latin typeface="华文黑体"/>
                <a:ea typeface="华文黑体"/>
                <a:cs typeface="华文黑体"/>
                <a:sym typeface="Symbol" charset="2"/>
              </a:rPr>
              <a:t>莎拉波娃</a:t>
            </a:r>
            <a:r>
              <a:rPr lang="en-US" altLang="ja-JP" dirty="0">
                <a:latin typeface="华文黑体"/>
                <a:ea typeface="华文黑体"/>
                <a:cs typeface="华文黑体"/>
                <a:sym typeface="Symbol" charset="2"/>
              </a:rPr>
              <a:t>  </a:t>
            </a:r>
            <a:r>
              <a:rPr lang="ja-JP" altLang="en-US" dirty="0">
                <a:latin typeface="华文黑体"/>
                <a:ea typeface="华文黑体"/>
                <a:cs typeface="华文黑体"/>
                <a:sym typeface="Symbol" charset="2"/>
              </a:rPr>
              <a:t>现在</a:t>
            </a:r>
            <a:r>
              <a:rPr lang="en-US" altLang="ja-JP" dirty="0">
                <a:latin typeface="华文黑体"/>
                <a:ea typeface="华文黑体"/>
                <a:cs typeface="华文黑体"/>
                <a:sym typeface="Symbol" charset="2"/>
              </a:rPr>
              <a:t>   </a:t>
            </a:r>
            <a:r>
              <a:rPr lang="ja-JP" altLang="en-US" dirty="0">
                <a:latin typeface="华文黑体"/>
                <a:ea typeface="华文黑体"/>
                <a:cs typeface="华文黑体"/>
                <a:sym typeface="Symbol" charset="2"/>
              </a:rPr>
              <a:t>居住</a:t>
            </a:r>
            <a:r>
              <a:rPr lang="en-US" altLang="ja-JP" dirty="0">
                <a:latin typeface="华文黑体"/>
                <a:ea typeface="华文黑体"/>
                <a:cs typeface="华文黑体"/>
                <a:sym typeface="Symbol" charset="2"/>
              </a:rPr>
              <a:t>  </a:t>
            </a:r>
            <a:r>
              <a:rPr lang="ja-JP" altLang="en-US" dirty="0">
                <a:latin typeface="华文黑体"/>
                <a:ea typeface="华文黑体"/>
                <a:cs typeface="华文黑体"/>
                <a:sym typeface="Symbol" charset="2"/>
              </a:rPr>
              <a:t>在</a:t>
            </a:r>
            <a:r>
              <a:rPr lang="en-US" altLang="ja-JP" dirty="0">
                <a:latin typeface="华文黑体"/>
                <a:ea typeface="华文黑体"/>
                <a:cs typeface="华文黑体"/>
                <a:sym typeface="Symbol" charset="2"/>
              </a:rPr>
              <a:t>  </a:t>
            </a:r>
            <a:r>
              <a:rPr lang="en-US" altLang="ja-JP" dirty="0" smtClean="0">
                <a:latin typeface="华文黑体"/>
                <a:ea typeface="华文黑体"/>
                <a:cs typeface="华文黑体"/>
                <a:sym typeface="Symbol" charset="2"/>
              </a:rPr>
              <a:t>  </a:t>
            </a:r>
            <a:r>
              <a:rPr lang="ja-JP" altLang="en-US" dirty="0" smtClean="0">
                <a:latin typeface="华文黑体"/>
                <a:ea typeface="华文黑体"/>
                <a:cs typeface="华文黑体"/>
                <a:sym typeface="Symbol" charset="2"/>
              </a:rPr>
              <a:t>美</a:t>
            </a:r>
            <a:r>
              <a:rPr lang="ja-JP" altLang="en-US" dirty="0">
                <a:latin typeface="华文黑体"/>
                <a:ea typeface="华文黑体"/>
                <a:cs typeface="华文黑体"/>
                <a:sym typeface="Symbol" charset="2"/>
              </a:rPr>
              <a:t>国</a:t>
            </a:r>
            <a:r>
              <a:rPr lang="en-US" altLang="ja-JP" dirty="0">
                <a:latin typeface="华文黑体"/>
                <a:ea typeface="华文黑体"/>
                <a:cs typeface="华文黑体"/>
                <a:sym typeface="Symbol" charset="2"/>
              </a:rPr>
              <a:t>   </a:t>
            </a:r>
            <a:r>
              <a:rPr lang="ja-JP" altLang="en-US" dirty="0">
                <a:latin typeface="华文黑体"/>
                <a:ea typeface="华文黑体"/>
                <a:cs typeface="华文黑体"/>
                <a:sym typeface="Symbol" charset="2"/>
              </a:rPr>
              <a:t>东南部</a:t>
            </a:r>
            <a:r>
              <a:rPr lang="en-US" altLang="ja-JP" dirty="0">
                <a:latin typeface="华文黑体"/>
                <a:ea typeface="华文黑体"/>
                <a:cs typeface="华文黑体"/>
                <a:sym typeface="Symbol" charset="2"/>
              </a:rPr>
              <a:t>     </a:t>
            </a:r>
            <a:r>
              <a:rPr lang="ja-JP" altLang="en-US" dirty="0">
                <a:latin typeface="华文黑体"/>
                <a:ea typeface="华文黑体"/>
                <a:cs typeface="华文黑体"/>
                <a:sym typeface="Symbol" charset="2"/>
              </a:rPr>
              <a:t>的</a:t>
            </a:r>
            <a:r>
              <a:rPr lang="en-US" altLang="ja-JP" dirty="0">
                <a:latin typeface="华文黑体"/>
                <a:ea typeface="华文黑体"/>
                <a:cs typeface="华文黑体"/>
                <a:sym typeface="Symbol" charset="2"/>
              </a:rPr>
              <a:t>  </a:t>
            </a:r>
            <a:r>
              <a:rPr lang="en-US" altLang="ja-JP" dirty="0" smtClean="0">
                <a:latin typeface="华文黑体"/>
                <a:ea typeface="华文黑体"/>
                <a:cs typeface="华文黑体"/>
                <a:sym typeface="Symbol" charset="2"/>
              </a:rPr>
              <a:t>  </a:t>
            </a:r>
            <a:r>
              <a:rPr lang="ja-JP" altLang="en-US" dirty="0" smtClean="0">
                <a:latin typeface="华文黑体"/>
                <a:ea typeface="华文黑体"/>
                <a:cs typeface="华文黑体"/>
                <a:sym typeface="Symbol" charset="2"/>
              </a:rPr>
              <a:t>佛罗里达</a:t>
            </a:r>
            <a:endParaRPr lang="ja-JP" altLang="en-US" dirty="0">
              <a:latin typeface="华文黑体"/>
              <a:ea typeface="华文黑体"/>
              <a:cs typeface="华文黑体"/>
              <a:sym typeface="Symbol" charset="2"/>
            </a:endParaRPr>
          </a:p>
          <a:p>
            <a:pPr lvl="1" eaLnBrk="1" hangingPunct="1"/>
            <a:r>
              <a:rPr lang="en-US" dirty="0">
                <a:solidFill>
                  <a:srgbClr val="595959"/>
                </a:solidFill>
                <a:sym typeface="Symbol" charset="2"/>
              </a:rPr>
              <a:t>Sharapova now </a:t>
            </a:r>
            <a:r>
              <a:rPr lang="en-US" dirty="0" smtClean="0">
                <a:solidFill>
                  <a:srgbClr val="595959"/>
                </a:solidFill>
                <a:sym typeface="Symbol" charset="2"/>
              </a:rPr>
              <a:t>    </a:t>
            </a:r>
            <a:r>
              <a:rPr lang="en-US" dirty="0">
                <a:solidFill>
                  <a:srgbClr val="595959"/>
                </a:solidFill>
                <a:sym typeface="Symbol" charset="2"/>
              </a:rPr>
              <a:t>lives in    </a:t>
            </a:r>
            <a:r>
              <a:rPr lang="en-US" dirty="0" smtClean="0">
                <a:solidFill>
                  <a:srgbClr val="595959"/>
                </a:solidFill>
                <a:sym typeface="Symbol" charset="2"/>
              </a:rPr>
              <a:t>   US       southeastern     Florida</a:t>
            </a:r>
            <a:endParaRPr lang="en-US" dirty="0">
              <a:solidFill>
                <a:srgbClr val="595959"/>
              </a:solidFill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745674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54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86200" y="510778"/>
            <a:ext cx="4800600" cy="1298972"/>
          </a:xfrm>
        </p:spPr>
        <p:txBody>
          <a:bodyPr/>
          <a:lstStyle/>
          <a:p>
            <a:r>
              <a:rPr lang="en-US" sz="4400" dirty="0" smtClean="0"/>
              <a:t>Basic Text Processing</a:t>
            </a:r>
            <a:endParaRPr lang="en-US" sz="4400" dirty="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343400" y="2286000"/>
            <a:ext cx="4267200" cy="1714500"/>
          </a:xfrm>
        </p:spPr>
        <p:txBody>
          <a:bodyPr/>
          <a:lstStyle/>
          <a:p>
            <a:pPr eaLnBrk="1" hangingPunct="1"/>
            <a:endParaRPr lang="en-US" dirty="0">
              <a:solidFill>
                <a:srgbClr val="A50021"/>
              </a:solidFill>
              <a:latin typeface="Calibri" charset="0"/>
            </a:endParaRPr>
          </a:p>
          <a:p>
            <a:pPr eaLnBrk="1" hangingPunct="1">
              <a:spcAft>
                <a:spcPts val="600"/>
              </a:spcAft>
            </a:pPr>
            <a:r>
              <a:rPr lang="en-US" sz="3200" dirty="0" smtClean="0">
                <a:solidFill>
                  <a:srgbClr val="A50021"/>
                </a:solidFill>
                <a:latin typeface="Calibri" charset="0"/>
              </a:rPr>
              <a:t>Word Normalization and Stemming</a:t>
            </a:r>
            <a:endParaRPr lang="en-US" sz="3200" dirty="0">
              <a:latin typeface="Calibri" charset="0"/>
            </a:endParaRPr>
          </a:p>
          <a:p>
            <a:pPr eaLnBrk="1" hangingPunct="1"/>
            <a:endParaRPr lang="en-US" dirty="0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3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050"/>
          <p:cNvSpPr>
            <a:spLocks noGrp="1" noChangeArrowheads="1"/>
          </p:cNvSpPr>
          <p:nvPr>
            <p:ph type="title"/>
          </p:nvPr>
        </p:nvSpPr>
        <p:spPr>
          <a:xfrm>
            <a:off x="1371600" y="209550"/>
            <a:ext cx="7467600" cy="742950"/>
          </a:xfrm>
        </p:spPr>
        <p:txBody>
          <a:bodyPr/>
          <a:lstStyle/>
          <a:p>
            <a:pPr eaLnBrk="1" hangingPunct="1"/>
            <a:r>
              <a:rPr lang="en-US" dirty="0"/>
              <a:t>Normalization</a:t>
            </a:r>
          </a:p>
        </p:txBody>
      </p:sp>
      <p:sp>
        <p:nvSpPr>
          <p:cNvPr id="35843" name="Rectangle 2051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>
                <a:sym typeface="Symbol" charset="2"/>
              </a:rPr>
              <a:t>Need to “normalize” terms </a:t>
            </a:r>
          </a:p>
          <a:p>
            <a:pPr lvl="1" eaLnBrk="1" hangingPunct="1"/>
            <a:r>
              <a:rPr lang="en-US" dirty="0" smtClean="0">
                <a:sym typeface="Symbol" charset="2"/>
              </a:rPr>
              <a:t>Information Retrieval: </a:t>
            </a:r>
            <a:r>
              <a:rPr lang="en-US" dirty="0">
                <a:sym typeface="Symbol" charset="2"/>
              </a:rPr>
              <a:t>indexed text &amp; query terms must have same form.</a:t>
            </a:r>
          </a:p>
          <a:p>
            <a:pPr lvl="2" eaLnBrk="1" hangingPunct="1"/>
            <a:r>
              <a:rPr lang="en-US" sz="1800" dirty="0">
                <a:sym typeface="Symbol" charset="2"/>
              </a:rPr>
              <a:t>We want to match </a:t>
            </a:r>
            <a:r>
              <a:rPr lang="en-US" sz="1800" b="1" i="1" dirty="0">
                <a:sym typeface="Symbol" charset="2"/>
              </a:rPr>
              <a:t>U.S.A.</a:t>
            </a:r>
            <a:r>
              <a:rPr lang="en-US" sz="1800" dirty="0">
                <a:sym typeface="Symbol" charset="2"/>
              </a:rPr>
              <a:t> and </a:t>
            </a:r>
            <a:r>
              <a:rPr lang="en-US" sz="1800" b="1" i="1" dirty="0">
                <a:sym typeface="Symbol" charset="2"/>
              </a:rPr>
              <a:t>USA</a:t>
            </a:r>
            <a:endParaRPr lang="en-US" sz="1800" dirty="0">
              <a:sym typeface="Symbol" charset="2"/>
            </a:endParaRPr>
          </a:p>
          <a:p>
            <a:pPr eaLnBrk="1" hangingPunct="1"/>
            <a:r>
              <a:rPr lang="en-US" dirty="0" smtClean="0">
                <a:sym typeface="Symbol" charset="2"/>
              </a:rPr>
              <a:t>We implicitly define </a:t>
            </a:r>
            <a:r>
              <a:rPr lang="en-US" dirty="0">
                <a:sym typeface="Symbol" charset="2"/>
              </a:rPr>
              <a:t>equivalence classes of terms</a:t>
            </a:r>
          </a:p>
          <a:p>
            <a:pPr lvl="1" eaLnBrk="1" hangingPunct="1"/>
            <a:r>
              <a:rPr lang="en-US" dirty="0">
                <a:sym typeface="Symbol" charset="2"/>
              </a:rPr>
              <a:t>e.g., </a:t>
            </a:r>
            <a:r>
              <a:rPr lang="en-US" dirty="0" smtClean="0">
                <a:sym typeface="Symbol" charset="2"/>
              </a:rPr>
              <a:t>deleting </a:t>
            </a:r>
            <a:r>
              <a:rPr lang="en-US" dirty="0">
                <a:sym typeface="Symbol" charset="2"/>
              </a:rPr>
              <a:t>periods in a term</a:t>
            </a:r>
          </a:p>
          <a:p>
            <a:pPr eaLnBrk="1" hangingPunct="1"/>
            <a:r>
              <a:rPr lang="en-US" dirty="0" smtClean="0">
                <a:sym typeface="Symbol" charset="2"/>
              </a:rPr>
              <a:t>Alternative: asymmetric </a:t>
            </a:r>
            <a:r>
              <a:rPr lang="en-US" dirty="0">
                <a:sym typeface="Symbol" charset="2"/>
              </a:rPr>
              <a:t>expansion:</a:t>
            </a:r>
          </a:p>
          <a:p>
            <a:pPr lvl="1" eaLnBrk="1" hangingPunct="1"/>
            <a:r>
              <a:rPr lang="en-US" sz="1600" dirty="0" smtClean="0">
                <a:sym typeface="Symbol" charset="2"/>
              </a:rPr>
              <a:t>Enter</a:t>
            </a:r>
            <a:r>
              <a:rPr lang="en-US" sz="1600" dirty="0">
                <a:sym typeface="Symbol" charset="2"/>
              </a:rPr>
              <a:t>: </a:t>
            </a:r>
            <a:r>
              <a:rPr lang="en-US" sz="1600" b="1" i="1" dirty="0">
                <a:sym typeface="Symbol" charset="2"/>
              </a:rPr>
              <a:t>windows</a:t>
            </a:r>
            <a:r>
              <a:rPr lang="en-US" sz="1600" dirty="0">
                <a:sym typeface="Symbol" charset="2"/>
              </a:rPr>
              <a:t>	Search: </a:t>
            </a:r>
            <a:r>
              <a:rPr lang="en-US" sz="1600" b="1" i="1" dirty="0">
                <a:sym typeface="Symbol" charset="2"/>
              </a:rPr>
              <a:t>Windows, windows, window</a:t>
            </a:r>
          </a:p>
          <a:p>
            <a:pPr eaLnBrk="1" hangingPunct="1"/>
            <a:r>
              <a:rPr lang="en-US" dirty="0" smtClean="0">
                <a:sym typeface="Symbol" charset="2"/>
              </a:rPr>
              <a:t>Potentially </a:t>
            </a:r>
            <a:r>
              <a:rPr lang="en-US" dirty="0">
                <a:sym typeface="Symbol" charset="2"/>
              </a:rPr>
              <a:t>more powerful, but less efficient</a:t>
            </a:r>
          </a:p>
          <a:p>
            <a:pPr lvl="1" eaLnBrk="1" hangingPunct="1"/>
            <a:endParaRPr lang="en-US" sz="1800" dirty="0">
              <a:sym typeface="Symbol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3543184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Case folding</a:t>
            </a:r>
          </a:p>
        </p:txBody>
      </p:sp>
      <p:sp>
        <p:nvSpPr>
          <p:cNvPr id="36867" name="Rectangle 7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Applications like IR: reduce </a:t>
            </a:r>
            <a:r>
              <a:rPr lang="en-US" sz="2800" dirty="0"/>
              <a:t>all letters to lower case</a:t>
            </a:r>
          </a:p>
          <a:p>
            <a:pPr lvl="1" eaLnBrk="1" hangingPunct="1"/>
            <a:r>
              <a:rPr lang="en-US" sz="2400" dirty="0" smtClean="0"/>
              <a:t>Since users tend to use lower case</a:t>
            </a:r>
          </a:p>
          <a:p>
            <a:pPr lvl="1" eaLnBrk="1" hangingPunct="1"/>
            <a:r>
              <a:rPr lang="en-US" sz="2400" dirty="0" smtClean="0"/>
              <a:t>Possible exception</a:t>
            </a:r>
            <a:r>
              <a:rPr lang="en-US" sz="2400" dirty="0"/>
              <a:t>: upper case in mid-sentence?</a:t>
            </a:r>
          </a:p>
          <a:p>
            <a:pPr lvl="2" eaLnBrk="1" hangingPunct="1"/>
            <a:r>
              <a:rPr lang="en-US" sz="2000" dirty="0"/>
              <a:t>e.g., </a:t>
            </a:r>
            <a:r>
              <a:rPr lang="en-US" sz="2000" b="1" i="1" dirty="0"/>
              <a:t>General Motors</a:t>
            </a:r>
          </a:p>
          <a:p>
            <a:pPr lvl="2" eaLnBrk="1" hangingPunct="1"/>
            <a:r>
              <a:rPr lang="en-US" sz="2000" b="1" i="1" dirty="0"/>
              <a:t>Fed</a:t>
            </a:r>
            <a:r>
              <a:rPr lang="en-US" sz="2000" dirty="0"/>
              <a:t> vs. </a:t>
            </a:r>
            <a:r>
              <a:rPr lang="en-US" sz="2000" b="1" i="1" dirty="0"/>
              <a:t>fed</a:t>
            </a:r>
          </a:p>
          <a:p>
            <a:pPr lvl="2" eaLnBrk="1" hangingPunct="1"/>
            <a:r>
              <a:rPr lang="en-US" sz="2000" b="1" i="1" dirty="0"/>
              <a:t>SAIL</a:t>
            </a:r>
            <a:r>
              <a:rPr lang="en-US" sz="2000" dirty="0"/>
              <a:t> vs. </a:t>
            </a:r>
            <a:r>
              <a:rPr lang="en-US" sz="2000" b="1" i="1" dirty="0"/>
              <a:t>sail</a:t>
            </a:r>
          </a:p>
          <a:p>
            <a:r>
              <a:rPr lang="en-US" sz="2800" dirty="0" smtClean="0"/>
              <a:t>For </a:t>
            </a:r>
            <a:r>
              <a:rPr lang="en-US" sz="2800" dirty="0"/>
              <a:t>sentiment analysis, MT, </a:t>
            </a:r>
            <a:r>
              <a:rPr lang="en-US" sz="2800" dirty="0" smtClean="0"/>
              <a:t>Information </a:t>
            </a:r>
            <a:r>
              <a:rPr lang="en-US" sz="2800" dirty="0"/>
              <a:t>extraction</a:t>
            </a:r>
          </a:p>
          <a:p>
            <a:pPr lvl="1"/>
            <a:r>
              <a:rPr lang="en-US" sz="2400" dirty="0"/>
              <a:t>Case is helpful </a:t>
            </a:r>
            <a:r>
              <a:rPr lang="en-US" sz="2400" dirty="0" smtClean="0"/>
              <a:t>(</a:t>
            </a:r>
            <a:r>
              <a:rPr lang="en-US" sz="2400" b="1" i="1" dirty="0" smtClean="0"/>
              <a:t>US</a:t>
            </a:r>
            <a:r>
              <a:rPr lang="en-US" sz="2400" dirty="0" smtClean="0"/>
              <a:t> versus </a:t>
            </a:r>
            <a:r>
              <a:rPr lang="en-US" sz="2400" b="1" i="1" dirty="0" smtClean="0"/>
              <a:t>us </a:t>
            </a:r>
            <a:r>
              <a:rPr lang="en-US" sz="2400" dirty="0" smtClean="0"/>
              <a:t>is </a:t>
            </a:r>
            <a:r>
              <a:rPr lang="en-US" sz="2400" dirty="0"/>
              <a:t>important)</a:t>
            </a:r>
          </a:p>
        </p:txBody>
      </p:sp>
    </p:spTree>
    <p:extLst>
      <p:ext uri="{BB962C8B-B14F-4D97-AF65-F5344CB8AC3E}">
        <p14:creationId xmlns:p14="http://schemas.microsoft.com/office/powerpoint/2010/main" val="389163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Lemmatization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52400" y="1352550"/>
            <a:ext cx="8686800" cy="3333750"/>
          </a:xfrm>
        </p:spPr>
        <p:txBody>
          <a:bodyPr/>
          <a:lstStyle/>
          <a:p>
            <a:pPr eaLnBrk="1" hangingPunct="1"/>
            <a:r>
              <a:rPr lang="en-US" dirty="0"/>
              <a:t>Reduce </a:t>
            </a:r>
            <a:r>
              <a:rPr lang="en-US" dirty="0" smtClean="0"/>
              <a:t>inflections or variant </a:t>
            </a:r>
            <a:r>
              <a:rPr lang="en-US" dirty="0"/>
              <a:t>forms to base form</a:t>
            </a:r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sz="2400" i="1" dirty="0" smtClean="0"/>
              <a:t>am</a:t>
            </a:r>
            <a:r>
              <a:rPr lang="en-US" sz="2400" i="1" dirty="0"/>
              <a:t>, are,</a:t>
            </a:r>
            <a:r>
              <a:rPr lang="en-US" sz="2400" dirty="0"/>
              <a:t> </a:t>
            </a:r>
            <a:r>
              <a:rPr lang="en-US" sz="2400" i="1" dirty="0"/>
              <a:t>is </a:t>
            </a:r>
            <a:r>
              <a:rPr lang="en-US" sz="2400" dirty="0">
                <a:sym typeface="Symbol" charset="2"/>
              </a:rPr>
              <a:t></a:t>
            </a:r>
            <a:r>
              <a:rPr lang="en-US" sz="2400" dirty="0"/>
              <a:t> </a:t>
            </a:r>
            <a:r>
              <a:rPr lang="en-US" sz="2400" i="1" dirty="0"/>
              <a:t>be</a:t>
            </a:r>
            <a:endParaRPr lang="en-US" sz="2400" dirty="0"/>
          </a:p>
          <a:p>
            <a:pPr lvl="1"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sz="2400" i="1" dirty="0"/>
              <a:t>car, cars, car's</a:t>
            </a:r>
            <a:r>
              <a:rPr lang="en-US" sz="2400" dirty="0"/>
              <a:t>, </a:t>
            </a:r>
            <a:r>
              <a:rPr lang="en-US" sz="2400" i="1" dirty="0"/>
              <a:t>cars'</a:t>
            </a:r>
            <a:r>
              <a:rPr lang="en-US" sz="2400" dirty="0"/>
              <a:t> </a:t>
            </a:r>
            <a:r>
              <a:rPr lang="en-US" sz="2400" dirty="0">
                <a:sym typeface="Symbol" charset="2"/>
              </a:rPr>
              <a:t></a:t>
            </a:r>
            <a:r>
              <a:rPr lang="en-US" sz="2400" dirty="0"/>
              <a:t> </a:t>
            </a:r>
            <a:r>
              <a:rPr lang="en-US" sz="2400" i="1" dirty="0"/>
              <a:t>car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i="1" dirty="0"/>
              <a:t>the boy's cars are different colors</a:t>
            </a:r>
            <a:r>
              <a:rPr lang="en-US" dirty="0"/>
              <a:t> </a:t>
            </a:r>
            <a:r>
              <a:rPr lang="en-US" dirty="0">
                <a:sym typeface="Symbol" charset="2"/>
              </a:rPr>
              <a:t></a:t>
            </a:r>
            <a:r>
              <a:rPr lang="en-US" dirty="0"/>
              <a:t> </a:t>
            </a:r>
            <a:r>
              <a:rPr lang="en-US" i="1" dirty="0"/>
              <a:t>the boy car be different color</a:t>
            </a:r>
          </a:p>
          <a:p>
            <a:pPr eaLnBrk="1" hangingPunct="1">
              <a:spcBef>
                <a:spcPts val="500"/>
              </a:spcBef>
              <a:spcAft>
                <a:spcPts val="500"/>
              </a:spcAft>
            </a:pPr>
            <a:r>
              <a:rPr lang="en-US" dirty="0" smtClean="0"/>
              <a:t>Lemmatization: have to find correct dictionary </a:t>
            </a:r>
            <a:r>
              <a:rPr lang="en-US" dirty="0"/>
              <a:t>headword </a:t>
            </a:r>
            <a:r>
              <a:rPr lang="en-US" dirty="0" smtClean="0"/>
              <a:t>form</a:t>
            </a:r>
          </a:p>
          <a:p>
            <a:pPr lvl="1">
              <a:spcBef>
                <a:spcPts val="500"/>
              </a:spcBef>
              <a:spcAft>
                <a:spcPts val="500"/>
              </a:spcAft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70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4572000" y="438150"/>
            <a:ext cx="3890964" cy="1371600"/>
          </a:xfrm>
        </p:spPr>
        <p:txBody>
          <a:bodyPr/>
          <a:lstStyle/>
          <a:p>
            <a:pPr eaLnBrk="1" hangingPunct="1"/>
            <a:r>
              <a:rPr lang="en-US" sz="4000" dirty="0" smtClean="0">
                <a:latin typeface="Calibri (Headings)"/>
                <a:ea typeface="ＭＳ Ｐゴシック" charset="0"/>
                <a:cs typeface="Calibri (Headings)"/>
              </a:rPr>
              <a:t>Basic Text Processing</a:t>
            </a:r>
            <a:endParaRPr lang="en-US" sz="4000" dirty="0">
              <a:latin typeface="Calibri (Headings)"/>
              <a:ea typeface="ＭＳ Ｐゴシック" charset="0"/>
              <a:cs typeface="Calibri (Headings)"/>
            </a:endParaRP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Times" charset="0"/>
              <a:buNone/>
            </a:pPr>
            <a:r>
              <a:rPr lang="en-US" sz="3600" dirty="0" smtClean="0">
                <a:solidFill>
                  <a:srgbClr val="A4001D"/>
                </a:solidFill>
                <a:latin typeface="Calibri"/>
                <a:ea typeface="ＭＳ Ｐゴシック" charset="0"/>
                <a:cs typeface="Calibri"/>
              </a:rPr>
              <a:t>Regular Expressions</a:t>
            </a:r>
            <a:endParaRPr lang="en-US" sz="3600" dirty="0">
              <a:solidFill>
                <a:srgbClr val="A4001D"/>
              </a:solidFill>
              <a:latin typeface="Calibri"/>
              <a:ea typeface="ＭＳ Ｐゴシック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84867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Morphology</a:t>
            </a:r>
            <a:endParaRPr lang="en-US" dirty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z="2800" b="1" dirty="0" smtClean="0"/>
              <a:t>Morphemes</a:t>
            </a:r>
            <a:r>
              <a:rPr lang="en-US" sz="2800" dirty="0" smtClean="0"/>
              <a:t>:</a:t>
            </a:r>
          </a:p>
          <a:p>
            <a:pPr lvl="1"/>
            <a:r>
              <a:rPr lang="en-US" sz="2400" dirty="0" smtClean="0"/>
              <a:t>The small meaningful units that make up words</a:t>
            </a:r>
          </a:p>
          <a:p>
            <a:pPr lvl="1"/>
            <a:r>
              <a:rPr lang="en-US" sz="2400" b="1" dirty="0" smtClean="0">
                <a:solidFill>
                  <a:srgbClr val="FF0000"/>
                </a:solidFill>
              </a:rPr>
              <a:t>Stems</a:t>
            </a:r>
            <a:r>
              <a:rPr lang="en-US" sz="2400" dirty="0"/>
              <a:t>: The core </a:t>
            </a:r>
            <a:r>
              <a:rPr lang="en-US" sz="2400" dirty="0" smtClean="0"/>
              <a:t>meaning-bearing </a:t>
            </a:r>
            <a:r>
              <a:rPr lang="en-US" sz="2400" dirty="0"/>
              <a:t>units</a:t>
            </a:r>
          </a:p>
          <a:p>
            <a:pPr lvl="1"/>
            <a:r>
              <a:rPr lang="en-US" sz="2400" b="1" dirty="0">
                <a:solidFill>
                  <a:srgbClr val="FF0000"/>
                </a:solidFill>
              </a:rPr>
              <a:t>Affixes</a:t>
            </a:r>
            <a:r>
              <a:rPr lang="en-US" sz="2400" dirty="0"/>
              <a:t>: Bits and pieces that adhere to </a:t>
            </a:r>
            <a:r>
              <a:rPr lang="en-US" sz="2400" dirty="0" smtClean="0"/>
              <a:t>stems</a:t>
            </a:r>
          </a:p>
          <a:p>
            <a:pPr lvl="2"/>
            <a:r>
              <a:rPr lang="en-US" sz="2400" dirty="0" smtClean="0"/>
              <a:t>Often with grammatical </a:t>
            </a:r>
            <a:r>
              <a:rPr lang="en-US" sz="2400" dirty="0"/>
              <a:t>functions</a:t>
            </a:r>
          </a:p>
        </p:txBody>
      </p:sp>
    </p:spTree>
    <p:extLst>
      <p:ext uri="{BB962C8B-B14F-4D97-AF65-F5344CB8AC3E}">
        <p14:creationId xmlns:p14="http://schemas.microsoft.com/office/powerpoint/2010/main" val="1226545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Stemming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sz="quarter" idx="1"/>
          </p:nvPr>
        </p:nvSpPr>
        <p:spPr/>
        <p:txBody>
          <a:bodyPr/>
          <a:lstStyle/>
          <a:p>
            <a:pPr eaLnBrk="1" hangingPunct="1"/>
            <a:r>
              <a:rPr lang="en-US" dirty="0"/>
              <a:t>Reduce terms to their </a:t>
            </a:r>
            <a:r>
              <a:rPr lang="en-US" dirty="0" smtClean="0"/>
              <a:t>stems in information retrieval</a:t>
            </a:r>
            <a:endParaRPr lang="en-US" dirty="0"/>
          </a:p>
          <a:p>
            <a:pPr eaLnBrk="1" hangingPunct="1"/>
            <a:r>
              <a:rPr lang="en-US" i="1" dirty="0" smtClean="0"/>
              <a:t>Stemming</a:t>
            </a:r>
            <a:r>
              <a:rPr lang="en-US" dirty="0" smtClean="0"/>
              <a:t> is </a:t>
            </a:r>
            <a:r>
              <a:rPr lang="en-US" dirty="0"/>
              <a:t>crude chopping of </a:t>
            </a:r>
            <a:r>
              <a:rPr lang="en-US" dirty="0" smtClean="0"/>
              <a:t>affixes</a:t>
            </a:r>
            <a:endParaRPr lang="en-US" dirty="0"/>
          </a:p>
          <a:p>
            <a:pPr lvl="1" eaLnBrk="1" hangingPunct="1"/>
            <a:r>
              <a:rPr lang="en-US" dirty="0"/>
              <a:t>language dependent</a:t>
            </a:r>
          </a:p>
          <a:p>
            <a:pPr lvl="1" eaLnBrk="1" hangingPunct="1"/>
            <a:r>
              <a:rPr lang="en-US" dirty="0"/>
              <a:t>e.g., </a:t>
            </a:r>
            <a:r>
              <a:rPr lang="en-US" b="1" i="1" dirty="0"/>
              <a:t>automate(s), automatic, automation</a:t>
            </a:r>
            <a:r>
              <a:rPr lang="en-US" dirty="0"/>
              <a:t> all reduced to </a:t>
            </a:r>
            <a:r>
              <a:rPr lang="en-US" b="1" i="1" dirty="0"/>
              <a:t>automat</a:t>
            </a:r>
            <a:r>
              <a:rPr lang="en-US" dirty="0"/>
              <a:t>.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777875" y="1253729"/>
            <a:ext cx="1846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Arial" charset="0"/>
            </a:endParaRP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381000" y="3312765"/>
            <a:ext cx="3581400" cy="1384995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>
            <a:prstTxWarp prst="textNoShape">
              <a:avLst/>
            </a:prstTxWarp>
            <a:spAutoFit/>
          </a:bodyPr>
          <a:lstStyle/>
          <a:p>
            <a:r>
              <a:rPr lang="en-US" sz="2100" i="1" dirty="0">
                <a:solidFill>
                  <a:srgbClr val="404040"/>
                </a:solidFill>
                <a:latin typeface="Calibri"/>
                <a:cs typeface="Calibri"/>
              </a:rPr>
              <a:t>for example compressed </a:t>
            </a:r>
          </a:p>
          <a:p>
            <a:r>
              <a:rPr lang="en-US" sz="2100" i="1" dirty="0">
                <a:solidFill>
                  <a:srgbClr val="404040"/>
                </a:solidFill>
                <a:latin typeface="Calibri"/>
                <a:cs typeface="Calibri"/>
              </a:rPr>
              <a:t>and compression are both </a:t>
            </a:r>
          </a:p>
          <a:p>
            <a:r>
              <a:rPr lang="en-US" sz="2100" i="1" dirty="0">
                <a:solidFill>
                  <a:srgbClr val="404040"/>
                </a:solidFill>
                <a:latin typeface="Calibri"/>
                <a:cs typeface="Calibri"/>
              </a:rPr>
              <a:t>accepted as equivalent to </a:t>
            </a:r>
          </a:p>
          <a:p>
            <a:r>
              <a:rPr lang="en-US" sz="2100" i="1" dirty="0">
                <a:solidFill>
                  <a:srgbClr val="404040"/>
                </a:solidFill>
                <a:latin typeface="Calibri"/>
                <a:cs typeface="Calibri"/>
              </a:rPr>
              <a:t>compress</a:t>
            </a:r>
            <a:r>
              <a:rPr lang="en-US" sz="2100" dirty="0">
                <a:solidFill>
                  <a:srgbClr val="404040"/>
                </a:solidFill>
                <a:latin typeface="Calibri"/>
                <a:cs typeface="Calibri"/>
              </a:rPr>
              <a:t>.</a:t>
            </a:r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5000626" y="3429000"/>
            <a:ext cx="3609975" cy="1143000"/>
          </a:xfrm>
          <a:prstGeom prst="rect">
            <a:avLst/>
          </a:prstGeom>
          <a:solidFill>
            <a:schemeClr val="accent1">
              <a:alpha val="50195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</a:bodyPr>
          <a:lstStyle/>
          <a:p>
            <a:r>
              <a:rPr lang="en-US" sz="2100" dirty="0">
                <a:solidFill>
                  <a:srgbClr val="404040"/>
                </a:solidFill>
                <a:latin typeface="Calibri"/>
                <a:cs typeface="Calibri"/>
              </a:rPr>
              <a:t>for </a:t>
            </a:r>
            <a:r>
              <a:rPr lang="en-US" sz="2100" dirty="0" err="1">
                <a:solidFill>
                  <a:srgbClr val="404040"/>
                </a:solidFill>
                <a:latin typeface="Calibri"/>
                <a:cs typeface="Calibri"/>
              </a:rPr>
              <a:t>exampl</a:t>
            </a:r>
            <a:r>
              <a:rPr lang="en-US" sz="2100" dirty="0">
                <a:solidFill>
                  <a:srgbClr val="404040"/>
                </a:solidFill>
                <a:latin typeface="Calibri"/>
                <a:cs typeface="Calibri"/>
              </a:rPr>
              <a:t> compress and</a:t>
            </a:r>
          </a:p>
          <a:p>
            <a:r>
              <a:rPr lang="en-US" sz="2100" dirty="0">
                <a:solidFill>
                  <a:srgbClr val="404040"/>
                </a:solidFill>
                <a:latin typeface="Calibri"/>
                <a:cs typeface="Calibri"/>
              </a:rPr>
              <a:t>compress </a:t>
            </a:r>
            <a:r>
              <a:rPr lang="en-US" sz="2100" dirty="0" err="1">
                <a:solidFill>
                  <a:srgbClr val="404040"/>
                </a:solidFill>
                <a:latin typeface="Calibri"/>
                <a:cs typeface="Calibri"/>
              </a:rPr>
              <a:t>ar</a:t>
            </a:r>
            <a:r>
              <a:rPr lang="en-US" sz="2100" dirty="0">
                <a:solidFill>
                  <a:srgbClr val="404040"/>
                </a:solidFill>
                <a:latin typeface="Calibri"/>
                <a:cs typeface="Calibri"/>
              </a:rPr>
              <a:t> both accept</a:t>
            </a:r>
          </a:p>
          <a:p>
            <a:r>
              <a:rPr lang="en-US" sz="2100" dirty="0">
                <a:solidFill>
                  <a:srgbClr val="404040"/>
                </a:solidFill>
                <a:latin typeface="Calibri"/>
                <a:cs typeface="Calibri"/>
              </a:rPr>
              <a:t>as </a:t>
            </a:r>
            <a:r>
              <a:rPr lang="en-US" sz="2100" dirty="0" err="1">
                <a:solidFill>
                  <a:srgbClr val="404040"/>
                </a:solidFill>
                <a:latin typeface="Calibri"/>
                <a:cs typeface="Calibri"/>
              </a:rPr>
              <a:t>equival</a:t>
            </a:r>
            <a:r>
              <a:rPr lang="en-US" sz="2100" dirty="0">
                <a:solidFill>
                  <a:srgbClr val="404040"/>
                </a:solidFill>
                <a:latin typeface="Calibri"/>
                <a:cs typeface="Calibri"/>
              </a:rPr>
              <a:t> to compress</a:t>
            </a:r>
          </a:p>
        </p:txBody>
      </p:sp>
      <p:sp>
        <p:nvSpPr>
          <p:cNvPr id="38919" name="AutoShape 7"/>
          <p:cNvSpPr>
            <a:spLocks noChangeArrowheads="1"/>
          </p:cNvSpPr>
          <p:nvPr/>
        </p:nvSpPr>
        <p:spPr bwMode="auto">
          <a:xfrm>
            <a:off x="4419600" y="3829051"/>
            <a:ext cx="304800" cy="364331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58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7" grpId="0" animBg="1"/>
      <p:bldP spid="38918" grpId="0" animBg="1"/>
      <p:bldP spid="3891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Sentence Segmentation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304800" y="1352550"/>
            <a:ext cx="8534400" cy="3657600"/>
          </a:xfrm>
        </p:spPr>
        <p:txBody>
          <a:bodyPr/>
          <a:lstStyle/>
          <a:p>
            <a:r>
              <a:rPr lang="en-US" dirty="0"/>
              <a:t>!, ? </a:t>
            </a:r>
            <a:r>
              <a:rPr lang="en-US" dirty="0" smtClean="0"/>
              <a:t>are relatively </a:t>
            </a:r>
            <a:r>
              <a:rPr lang="en-US" dirty="0"/>
              <a:t>unambiguous</a:t>
            </a:r>
          </a:p>
          <a:p>
            <a:r>
              <a:rPr lang="en-US" dirty="0"/>
              <a:t>Period “.” is quite ambiguous</a:t>
            </a:r>
          </a:p>
          <a:p>
            <a:pPr lvl="1"/>
            <a:r>
              <a:rPr lang="en-US" dirty="0"/>
              <a:t>Sentence boundary</a:t>
            </a:r>
          </a:p>
          <a:p>
            <a:pPr lvl="1"/>
            <a:r>
              <a:rPr lang="en-US" dirty="0"/>
              <a:t>Abbreviations like Inc. or Dr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Numbers like .02% or 4.3</a:t>
            </a:r>
            <a:endParaRPr lang="en-US" dirty="0"/>
          </a:p>
          <a:p>
            <a:r>
              <a:rPr lang="en-US" dirty="0" smtClean="0"/>
              <a:t>Build a binary classifier</a:t>
            </a:r>
            <a:endParaRPr lang="en-US" dirty="0"/>
          </a:p>
          <a:p>
            <a:pPr lvl="1"/>
            <a:r>
              <a:rPr lang="en-US" dirty="0" smtClean="0"/>
              <a:t>Looks </a:t>
            </a:r>
            <a:r>
              <a:rPr lang="en-US" dirty="0"/>
              <a:t>at a “.”</a:t>
            </a:r>
          </a:p>
          <a:p>
            <a:pPr lvl="1"/>
            <a:r>
              <a:rPr lang="en-US" dirty="0"/>
              <a:t>Decides </a:t>
            </a:r>
            <a:r>
              <a:rPr lang="en-US" dirty="0" err="1" smtClean="0"/>
              <a:t>EndOfSentence</a:t>
            </a:r>
            <a:r>
              <a:rPr lang="en-US" dirty="0" smtClean="0"/>
              <a:t>/</a:t>
            </a:r>
            <a:r>
              <a:rPr lang="en-US" dirty="0" err="1" smtClean="0"/>
              <a:t>NotEndOfSentence</a:t>
            </a:r>
            <a:endParaRPr lang="en-US" dirty="0"/>
          </a:p>
          <a:p>
            <a:pPr lvl="1"/>
            <a:r>
              <a:rPr lang="en-US" dirty="0" smtClean="0"/>
              <a:t>Classifiers: hand</a:t>
            </a:r>
            <a:r>
              <a:rPr lang="en-US" dirty="0"/>
              <a:t>-written rules, </a:t>
            </a:r>
            <a:r>
              <a:rPr lang="en-US" dirty="0" smtClean="0"/>
              <a:t>regular </a:t>
            </a:r>
            <a:r>
              <a:rPr lang="en-US" dirty="0"/>
              <a:t>expressions, or machine-learning</a:t>
            </a:r>
          </a:p>
        </p:txBody>
      </p:sp>
    </p:spTree>
    <p:extLst>
      <p:ext uri="{BB962C8B-B14F-4D97-AF65-F5344CB8AC3E}">
        <p14:creationId xmlns:p14="http://schemas.microsoft.com/office/powerpoint/2010/main" val="3722384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Regular expressions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200150"/>
            <a:ext cx="8534400" cy="3543300"/>
          </a:xfrm>
        </p:spPr>
        <p:txBody>
          <a:bodyPr/>
          <a:lstStyle/>
          <a:p>
            <a:pPr eaLnBrk="1" hangingPunct="1"/>
            <a:r>
              <a:rPr lang="en-US" dirty="0"/>
              <a:t>A formal language for specifying text strings</a:t>
            </a:r>
          </a:p>
          <a:p>
            <a:pPr eaLnBrk="1" hangingPunct="1"/>
            <a:r>
              <a:rPr lang="en-US" dirty="0"/>
              <a:t>How can we </a:t>
            </a:r>
            <a:r>
              <a:rPr lang="en-US" i="1" dirty="0">
                <a:solidFill>
                  <a:srgbClr val="FF0000"/>
                </a:solidFill>
              </a:rPr>
              <a:t>search </a:t>
            </a:r>
            <a:r>
              <a:rPr lang="en-US" dirty="0"/>
              <a:t>for any of these?</a:t>
            </a:r>
          </a:p>
          <a:p>
            <a:pPr lvl="1" eaLnBrk="1" hangingPunct="1"/>
            <a:r>
              <a:rPr lang="en-US" dirty="0"/>
              <a:t>woodchuck</a:t>
            </a:r>
          </a:p>
          <a:p>
            <a:pPr lvl="1" eaLnBrk="1" hangingPunct="1"/>
            <a:r>
              <a:rPr lang="en-US" dirty="0"/>
              <a:t>woodchucks</a:t>
            </a:r>
          </a:p>
          <a:p>
            <a:pPr lvl="1" eaLnBrk="1" hangingPunct="1"/>
            <a:r>
              <a:rPr lang="en-US" dirty="0"/>
              <a:t>Woodchuck</a:t>
            </a:r>
          </a:p>
          <a:p>
            <a:pPr lvl="1" eaLnBrk="1" hangingPunct="1"/>
            <a:r>
              <a:rPr lang="en-US" dirty="0" smtClean="0"/>
              <a:t>Woodchucks</a:t>
            </a:r>
          </a:p>
          <a:p>
            <a:pPr lvl="1" eaLnBrk="1" hangingPunct="1"/>
            <a:endParaRPr lang="en-US" dirty="0"/>
          </a:p>
          <a:p>
            <a:pPr lvl="1" eaLnBrk="1" hangingPunct="1"/>
            <a:r>
              <a:rPr lang="en-US" dirty="0" smtClean="0"/>
              <a:t>Ill vs. illness</a:t>
            </a:r>
          </a:p>
          <a:p>
            <a:pPr lvl="1" eaLnBrk="1" hangingPunct="1"/>
            <a:r>
              <a:rPr lang="en-US" dirty="0" smtClean="0"/>
              <a:t>color vs. </a:t>
            </a:r>
            <a:r>
              <a:rPr lang="en-US" dirty="0" err="1" smtClean="0"/>
              <a:t>colour</a:t>
            </a:r>
            <a:endParaRPr lang="en-US" dirty="0" smtClean="0"/>
          </a:p>
          <a:p>
            <a:pPr marL="457200" lvl="1" indent="0" eaLnBrk="1" hangingPunct="1">
              <a:buNone/>
            </a:pPr>
            <a:endParaRPr lang="en-US" dirty="0"/>
          </a:p>
          <a:p>
            <a:pPr eaLnBrk="1" hangingPunct="1"/>
            <a:endParaRPr lang="en-US" dirty="0"/>
          </a:p>
        </p:txBody>
      </p:sp>
      <p:pic>
        <p:nvPicPr>
          <p:cNvPr id="2" name="Picture 1" descr="220px-Groundhog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190750"/>
            <a:ext cx="36576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4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/>
              <a:t>Example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endParaRPr lang="en-US" dirty="0" smtClean="0"/>
          </a:p>
          <a:p>
            <a:pPr eaLnBrk="1" hangingPunct="1"/>
            <a:r>
              <a:rPr lang="en-US" dirty="0" smtClean="0"/>
              <a:t>Does </a:t>
            </a:r>
            <a:r>
              <a:rPr lang="en-US" i="1" dirty="0" smtClean="0"/>
              <a:t>$&gt; </a:t>
            </a:r>
            <a:r>
              <a:rPr lang="en-US" i="1" dirty="0"/>
              <a:t>grep “elect” </a:t>
            </a:r>
            <a:r>
              <a:rPr lang="en-US" i="1" dirty="0" smtClean="0"/>
              <a:t>news.txt </a:t>
            </a:r>
            <a:r>
              <a:rPr lang="en-US" dirty="0" smtClean="0"/>
              <a:t>return </a:t>
            </a:r>
            <a:r>
              <a:rPr lang="en-US" dirty="0"/>
              <a:t>every line in a file called news.txt that contains the </a:t>
            </a:r>
            <a:r>
              <a:rPr lang="en-US" dirty="0" smtClean="0"/>
              <a:t>word </a:t>
            </a:r>
            <a:r>
              <a:rPr lang="en-US" dirty="0"/>
              <a:t>“elect” </a:t>
            </a:r>
            <a:endParaRPr lang="en-US" dirty="0" smtClean="0"/>
          </a:p>
          <a:p>
            <a:pPr marL="457200" lvl="1" indent="0" eaLnBrk="1" hangingPunct="1">
              <a:buNone/>
            </a:pPr>
            <a:r>
              <a:rPr lang="en-US" dirty="0" smtClean="0">
                <a:solidFill>
                  <a:srgbClr val="A50021"/>
                </a:solidFill>
                <a:latin typeface="Courier"/>
                <a:cs typeface="Courier"/>
              </a:rPr>
              <a:t>elect</a:t>
            </a:r>
          </a:p>
          <a:p>
            <a:pPr marL="800100" lvl="2" indent="0" eaLnBrk="1" hangingPunct="1">
              <a:buNone/>
            </a:pPr>
            <a:r>
              <a:rPr lang="en-US" dirty="0" smtClean="0">
                <a:solidFill>
                  <a:srgbClr val="000000"/>
                </a:solidFill>
                <a:latin typeface="Calibri"/>
                <a:cs typeface="Calibri"/>
              </a:rPr>
              <a:t>                                                Misses </a:t>
            </a:r>
            <a:r>
              <a:rPr lang="en-US" dirty="0">
                <a:solidFill>
                  <a:srgbClr val="000000"/>
                </a:solidFill>
                <a:latin typeface="Calibri"/>
                <a:cs typeface="Calibri"/>
              </a:rPr>
              <a:t>capitalized examples</a:t>
            </a:r>
          </a:p>
          <a:p>
            <a:pPr marL="457200" lvl="1" indent="0" eaLnBrk="1" hangingPunct="1">
              <a:buNone/>
            </a:pPr>
            <a:r>
              <a:rPr lang="en-US" dirty="0" smtClean="0">
                <a:solidFill>
                  <a:srgbClr val="009900"/>
                </a:solidFill>
                <a:latin typeface="Courier"/>
                <a:cs typeface="Courier"/>
              </a:rPr>
              <a:t>[</a:t>
            </a:r>
            <a:r>
              <a:rPr lang="en-US" dirty="0" err="1" smtClean="0">
                <a:solidFill>
                  <a:srgbClr val="009900"/>
                </a:solidFill>
                <a:latin typeface="Courier"/>
                <a:cs typeface="Courier"/>
              </a:rPr>
              <a:t>e</a:t>
            </a:r>
            <a:r>
              <a:rPr lang="en-US" dirty="0" err="1">
                <a:solidFill>
                  <a:srgbClr val="009900"/>
                </a:solidFill>
                <a:latin typeface="Courier"/>
                <a:cs typeface="Courier"/>
              </a:rPr>
              <a:t>E</a:t>
            </a:r>
            <a:r>
              <a:rPr lang="en-US" dirty="0" smtClean="0">
                <a:solidFill>
                  <a:srgbClr val="009900"/>
                </a:solidFill>
                <a:latin typeface="Courier"/>
                <a:cs typeface="Courier"/>
              </a:rPr>
              <a:t>]</a:t>
            </a:r>
            <a:r>
              <a:rPr lang="en-US" dirty="0" err="1" smtClean="0">
                <a:solidFill>
                  <a:srgbClr val="009900"/>
                </a:solidFill>
                <a:latin typeface="Courier"/>
                <a:cs typeface="Courier"/>
              </a:rPr>
              <a:t>lect</a:t>
            </a:r>
            <a:endParaRPr lang="en-US" dirty="0">
              <a:solidFill>
                <a:srgbClr val="009900"/>
              </a:solidFill>
              <a:latin typeface="Courier"/>
              <a:cs typeface="Courier"/>
            </a:endParaRPr>
          </a:p>
          <a:p>
            <a:pPr marL="800100" lvl="2" indent="0" eaLnBrk="1" hangingPunct="1">
              <a:buNone/>
            </a:pPr>
            <a:r>
              <a:rPr lang="en-US" dirty="0" smtClean="0">
                <a:latin typeface="Calibri"/>
                <a:cs typeface="Calibri"/>
              </a:rPr>
              <a:t>                                                </a:t>
            </a:r>
            <a:r>
              <a:rPr lang="en-US" dirty="0">
                <a:latin typeface="Calibri"/>
                <a:cs typeface="Calibri"/>
              </a:rPr>
              <a:t>I</a:t>
            </a:r>
            <a:r>
              <a:rPr lang="en-US" dirty="0" smtClean="0">
                <a:latin typeface="Calibri"/>
                <a:cs typeface="Calibri"/>
              </a:rPr>
              <a:t>ncorrectly </a:t>
            </a:r>
            <a:r>
              <a:rPr lang="en-US" dirty="0">
                <a:latin typeface="Calibri"/>
                <a:cs typeface="Calibri"/>
              </a:rPr>
              <a:t>r</a:t>
            </a:r>
            <a:r>
              <a:rPr lang="en-US" dirty="0" smtClean="0">
                <a:latin typeface="Calibri"/>
                <a:cs typeface="Calibri"/>
              </a:rPr>
              <a:t>eturns </a:t>
            </a:r>
            <a:r>
              <a:rPr lang="en-US" dirty="0" smtClean="0">
                <a:latin typeface="Courier"/>
                <a:cs typeface="Courier"/>
              </a:rPr>
              <a:t>select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en-US" dirty="0">
                <a:latin typeface="Calibri"/>
                <a:cs typeface="Calibri"/>
              </a:rPr>
              <a:t>or </a:t>
            </a:r>
            <a:r>
              <a:rPr lang="en-US" dirty="0" smtClean="0">
                <a:latin typeface="Courier"/>
                <a:cs typeface="Calibri"/>
              </a:rPr>
              <a:t>electives</a:t>
            </a:r>
            <a:endParaRPr lang="en-US" dirty="0">
              <a:latin typeface="Courier"/>
              <a:cs typeface="Courier"/>
            </a:endParaRPr>
          </a:p>
          <a:p>
            <a:pPr marL="457200" lvl="1" indent="0" eaLnBrk="1" hangingPunct="1">
              <a:buNone/>
            </a:pPr>
            <a:r>
              <a:rPr lang="en-US" dirty="0" smtClean="0">
                <a:solidFill>
                  <a:srgbClr val="0066FF"/>
                </a:solidFill>
                <a:latin typeface="Courier"/>
                <a:cs typeface="Courier"/>
              </a:rPr>
              <a:t>[</a:t>
            </a:r>
            <a:r>
              <a:rPr lang="en-US" dirty="0">
                <a:solidFill>
                  <a:srgbClr val="0066FF"/>
                </a:solidFill>
                <a:latin typeface="Courier"/>
                <a:cs typeface="Courier"/>
              </a:rPr>
              <a:t>^a-</a:t>
            </a:r>
            <a:r>
              <a:rPr lang="en-US" dirty="0" err="1">
                <a:solidFill>
                  <a:srgbClr val="0066FF"/>
                </a:solidFill>
                <a:latin typeface="Courier"/>
                <a:cs typeface="Courier"/>
              </a:rPr>
              <a:t>zA</a:t>
            </a:r>
            <a:r>
              <a:rPr lang="en-US" dirty="0">
                <a:solidFill>
                  <a:srgbClr val="0066FF"/>
                </a:solidFill>
                <a:latin typeface="Courier"/>
                <a:cs typeface="Courier"/>
              </a:rPr>
              <a:t>-Z</a:t>
            </a:r>
            <a:r>
              <a:rPr lang="en-US" dirty="0" smtClean="0">
                <a:solidFill>
                  <a:srgbClr val="0066FF"/>
                </a:solidFill>
                <a:latin typeface="Courier"/>
                <a:cs typeface="Courier"/>
              </a:rPr>
              <a:t>]</a:t>
            </a:r>
            <a:r>
              <a:rPr lang="en-US" dirty="0" smtClean="0">
                <a:solidFill>
                  <a:srgbClr val="CC3300"/>
                </a:solidFill>
                <a:latin typeface="Courier"/>
                <a:cs typeface="Courier"/>
              </a:rPr>
              <a:t>[</a:t>
            </a:r>
            <a:r>
              <a:rPr lang="en-US" dirty="0" err="1" smtClean="0">
                <a:solidFill>
                  <a:srgbClr val="CC3300"/>
                </a:solidFill>
                <a:latin typeface="Courier"/>
                <a:cs typeface="Courier"/>
              </a:rPr>
              <a:t>eE</a:t>
            </a:r>
            <a:r>
              <a:rPr lang="en-US" dirty="0" smtClean="0">
                <a:solidFill>
                  <a:srgbClr val="CC3300"/>
                </a:solidFill>
                <a:latin typeface="Courier"/>
                <a:cs typeface="Courier"/>
              </a:rPr>
              <a:t>]</a:t>
            </a:r>
            <a:r>
              <a:rPr lang="en-US" dirty="0" err="1" smtClean="0">
                <a:latin typeface="Courier"/>
                <a:cs typeface="Courier"/>
              </a:rPr>
              <a:t>lect</a:t>
            </a:r>
            <a:r>
              <a:rPr lang="en-US" dirty="0" smtClean="0">
                <a:solidFill>
                  <a:srgbClr val="0066FF"/>
                </a:solidFill>
                <a:latin typeface="Courier"/>
                <a:cs typeface="Courier"/>
              </a:rPr>
              <a:t>[^</a:t>
            </a:r>
            <a:r>
              <a:rPr lang="en-US" dirty="0">
                <a:solidFill>
                  <a:srgbClr val="0066FF"/>
                </a:solidFill>
                <a:latin typeface="Courier"/>
                <a:cs typeface="Courier"/>
              </a:rPr>
              <a:t>a-</a:t>
            </a:r>
            <a:r>
              <a:rPr lang="en-US" dirty="0" err="1">
                <a:solidFill>
                  <a:srgbClr val="0066FF"/>
                </a:solidFill>
                <a:latin typeface="Courier"/>
                <a:cs typeface="Courier"/>
              </a:rPr>
              <a:t>zA</a:t>
            </a:r>
            <a:r>
              <a:rPr lang="en-US" dirty="0">
                <a:solidFill>
                  <a:srgbClr val="0066FF"/>
                </a:solidFill>
                <a:latin typeface="Courier"/>
                <a:cs typeface="Courier"/>
              </a:rPr>
              <a:t>-Z</a:t>
            </a:r>
            <a:r>
              <a:rPr lang="en-US" dirty="0" smtClean="0">
                <a:solidFill>
                  <a:srgbClr val="0066FF"/>
                </a:solidFill>
                <a:latin typeface="Courier"/>
                <a:cs typeface="Courier"/>
              </a:rPr>
              <a:t>]</a:t>
            </a:r>
            <a:endParaRPr lang="en-US" dirty="0">
              <a:latin typeface="Courier"/>
              <a:cs typeface="Courier"/>
            </a:endParaRPr>
          </a:p>
          <a:p>
            <a:pPr marL="800100" lvl="2" indent="0" eaLnBrk="1" hangingPunct="1">
              <a:buNone/>
            </a:pPr>
            <a:r>
              <a:rPr lang="en-US" dirty="0" smtClean="0">
                <a:latin typeface="Calibri"/>
                <a:cs typeface="Calibri"/>
              </a:rPr>
              <a:t>                                          </a:t>
            </a:r>
            <a:endParaRPr lang="en-US" dirty="0">
              <a:solidFill>
                <a:srgbClr val="CC00CC"/>
              </a:solidFill>
              <a:latin typeface="Courier New" charset="0"/>
            </a:endParaRPr>
          </a:p>
          <a:p>
            <a:pPr lvl="1" eaLnBrk="1" hangingPunct="1"/>
            <a:endParaRPr lang="en-US" dirty="0">
              <a:latin typeface="Courier New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1177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2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35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/>
              <a:t>Errors</a:t>
            </a:r>
          </a:p>
        </p:txBody>
      </p:sp>
      <p:sp>
        <p:nvSpPr>
          <p:cNvPr id="839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/>
              <a:t>The process we just went through was based on </a:t>
            </a:r>
            <a:r>
              <a:rPr lang="en-US" sz="2800" dirty="0" smtClean="0">
                <a:solidFill>
                  <a:srgbClr val="A50021"/>
                </a:solidFill>
              </a:rPr>
              <a:t>fixing two kinds </a:t>
            </a:r>
            <a:r>
              <a:rPr lang="en-US" sz="2800" dirty="0">
                <a:solidFill>
                  <a:srgbClr val="A50021"/>
                </a:solidFill>
              </a:rPr>
              <a:t>of errors</a:t>
            </a:r>
          </a:p>
          <a:p>
            <a:pPr lvl="1" eaLnBrk="1" hangingPunct="1"/>
            <a:r>
              <a:rPr lang="en-US" sz="2400" dirty="0"/>
              <a:t>Matching strings that we should not have matched (</a:t>
            </a:r>
            <a:r>
              <a:rPr lang="en-US" sz="2400" dirty="0">
                <a:solidFill>
                  <a:srgbClr val="A50021"/>
                </a:solidFill>
              </a:rPr>
              <a:t>the</a:t>
            </a:r>
            <a:r>
              <a:rPr lang="en-US" sz="2400" dirty="0"/>
              <a:t>re, </a:t>
            </a:r>
            <a:r>
              <a:rPr lang="en-US" sz="2400" dirty="0">
                <a:solidFill>
                  <a:srgbClr val="A50021"/>
                </a:solidFill>
              </a:rPr>
              <a:t>the</a:t>
            </a:r>
            <a:r>
              <a:rPr lang="en-US" sz="2400" dirty="0"/>
              <a:t>n, o</a:t>
            </a:r>
            <a:r>
              <a:rPr lang="en-US" sz="2400" dirty="0">
                <a:solidFill>
                  <a:srgbClr val="A50021"/>
                </a:solidFill>
              </a:rPr>
              <a:t>the</a:t>
            </a:r>
            <a:r>
              <a:rPr lang="en-US" sz="2400" dirty="0"/>
              <a:t>r)</a:t>
            </a:r>
          </a:p>
          <a:p>
            <a:pPr lvl="2" eaLnBrk="1" hangingPunct="1"/>
            <a:r>
              <a:rPr lang="en-US" sz="2400" dirty="0">
                <a:solidFill>
                  <a:srgbClr val="A50021"/>
                </a:solidFill>
              </a:rPr>
              <a:t>False positives (Type I)</a:t>
            </a:r>
          </a:p>
          <a:p>
            <a:pPr lvl="1" eaLnBrk="1" hangingPunct="1"/>
            <a:r>
              <a:rPr lang="en-US" sz="2400" dirty="0"/>
              <a:t>Not matching things that we should have matched (The)</a:t>
            </a:r>
          </a:p>
          <a:p>
            <a:pPr lvl="2" eaLnBrk="1" hangingPunct="1"/>
            <a:r>
              <a:rPr lang="en-US" sz="2400" dirty="0">
                <a:solidFill>
                  <a:srgbClr val="A50021"/>
                </a:solidFill>
              </a:rPr>
              <a:t>False negatives (Type II)</a:t>
            </a:r>
          </a:p>
        </p:txBody>
      </p:sp>
    </p:spTree>
    <p:extLst>
      <p:ext uri="{BB962C8B-B14F-4D97-AF65-F5344CB8AC3E}">
        <p14:creationId xmlns:p14="http://schemas.microsoft.com/office/powerpoint/2010/main" val="5825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Errors cont.</a:t>
            </a:r>
            <a:endParaRPr lang="en-US" dirty="0"/>
          </a:p>
        </p:txBody>
      </p:sp>
      <p:sp>
        <p:nvSpPr>
          <p:cNvPr id="860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In NLP we are always dealing with these kinds of errors.</a:t>
            </a:r>
          </a:p>
          <a:p>
            <a:r>
              <a:rPr lang="en-US" sz="2800" dirty="0" smtClean="0"/>
              <a:t>Reducing the error rate for an application often involves two antagonistic efforts: </a:t>
            </a:r>
          </a:p>
          <a:p>
            <a:pPr lvl="1"/>
            <a:r>
              <a:rPr lang="en-US" sz="2400" dirty="0" smtClean="0">
                <a:solidFill>
                  <a:srgbClr val="008000"/>
                </a:solidFill>
              </a:rPr>
              <a:t>Increasing accuracy or precision </a:t>
            </a:r>
            <a:r>
              <a:rPr lang="en-US" sz="2400" dirty="0" smtClean="0"/>
              <a:t>(minimizing false positives)</a:t>
            </a:r>
          </a:p>
          <a:p>
            <a:pPr lvl="1"/>
            <a:r>
              <a:rPr lang="en-US" sz="2400" dirty="0" smtClean="0">
                <a:solidFill>
                  <a:srgbClr val="008000"/>
                </a:solidFill>
              </a:rPr>
              <a:t>Increasing coverage or recall </a:t>
            </a:r>
            <a:r>
              <a:rPr lang="en-US" sz="2400" dirty="0" smtClean="0"/>
              <a:t>(minimizing false negatives).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26071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901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Regular expressions play a surprisingly large role</a:t>
            </a:r>
          </a:p>
          <a:p>
            <a:pPr lvl="1"/>
            <a:r>
              <a:rPr lang="en-US" dirty="0" smtClean="0"/>
              <a:t>Sophisticated sequences </a:t>
            </a:r>
            <a:r>
              <a:rPr lang="en-US" dirty="0"/>
              <a:t>of regular expressions are often the first model </a:t>
            </a:r>
            <a:r>
              <a:rPr lang="en-US" dirty="0" smtClean="0"/>
              <a:t>for any text processing text</a:t>
            </a:r>
          </a:p>
          <a:p>
            <a:pPr lvl="1"/>
            <a:r>
              <a:rPr lang="en-US" dirty="0" smtClean="0"/>
              <a:t>I am assuming you know, or will learn, in a language of your choice</a:t>
            </a:r>
          </a:p>
          <a:p>
            <a:r>
              <a:rPr lang="en-US" dirty="0"/>
              <a:t>For many hard tasks, we use machine learning </a:t>
            </a:r>
            <a:r>
              <a:rPr lang="en-US" dirty="0" smtClean="0"/>
              <a:t>classifiers</a:t>
            </a:r>
          </a:p>
          <a:p>
            <a:pPr lvl="1"/>
            <a:r>
              <a:rPr lang="en-US" dirty="0" smtClean="0"/>
              <a:t>But regular expressions are used as features in the classifiers</a:t>
            </a:r>
          </a:p>
          <a:p>
            <a:pPr lvl="1"/>
            <a:r>
              <a:rPr lang="en-US" dirty="0" smtClean="0"/>
              <a:t>Can be very useful in capturing generalizations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9011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B8C8334-E00B-3A45-A77B-332115BBC150}" type="slidenum">
              <a:rPr lang="en-US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820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ctrTitle"/>
          </p:nvPr>
        </p:nvSpPr>
        <p:spPr>
          <a:xfrm>
            <a:off x="3962400" y="133350"/>
            <a:ext cx="4648200" cy="1905000"/>
          </a:xfrm>
        </p:spPr>
        <p:txBody>
          <a:bodyPr/>
          <a:lstStyle/>
          <a:p>
            <a:r>
              <a:rPr lang="en-US" sz="4400" dirty="0" smtClean="0"/>
              <a:t>Basic Text Processing</a:t>
            </a:r>
            <a:endParaRPr lang="en-US" sz="4400" dirty="0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16387" name="Rectangle 6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600" dirty="0" smtClean="0">
                <a:solidFill>
                  <a:srgbClr val="A4001D"/>
                </a:solidFill>
                <a:latin typeface="Calibri" charset="0"/>
              </a:rPr>
              <a:t>Word </a:t>
            </a:r>
            <a:r>
              <a:rPr lang="en-US" sz="3600" dirty="0">
                <a:solidFill>
                  <a:srgbClr val="A4001D"/>
                </a:solidFill>
                <a:latin typeface="Calibri" charset="0"/>
              </a:rPr>
              <a:t>tokenization</a:t>
            </a:r>
          </a:p>
          <a:p>
            <a:pPr eaLnBrk="1" hangingPunct="1">
              <a:buFont typeface="Times" charset="0"/>
              <a:buNone/>
            </a:pPr>
            <a:endParaRPr lang="en-US" dirty="0">
              <a:latin typeface="Lucida San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9954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6914"/>
            <a:ext cx="7772400" cy="857250"/>
          </a:xfrm>
        </p:spPr>
        <p:txBody>
          <a:bodyPr/>
          <a:lstStyle/>
          <a:p>
            <a:r>
              <a:rPr lang="en-US" dirty="0" smtClean="0"/>
              <a:t>Text Normalization</a:t>
            </a:r>
            <a:endParaRPr lang="en-U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914400" y="971550"/>
            <a:ext cx="7772400" cy="34290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3200" dirty="0" smtClean="0"/>
              <a:t>Every NLP task needs to do text normalization: 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800" dirty="0" smtClean="0"/>
              <a:t>Segmenting/tokenizing words in running text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800" dirty="0" smtClean="0"/>
              <a:t>Normalizing word formats</a:t>
            </a:r>
          </a:p>
          <a:p>
            <a:pPr marL="914400" lvl="1" indent="-457200">
              <a:lnSpc>
                <a:spcPct val="90000"/>
              </a:lnSpc>
              <a:buFont typeface="+mj-lt"/>
              <a:buAutoNum type="arabicPeriod"/>
            </a:pPr>
            <a:r>
              <a:rPr lang="en-US" sz="2800" dirty="0" smtClean="0"/>
              <a:t>Segmenting sentences in running text</a:t>
            </a:r>
            <a:endParaRPr lang="en-US" sz="3200" b="1" dirty="0" smtClean="0"/>
          </a:p>
          <a:p>
            <a:pPr lvl="1">
              <a:lnSpc>
                <a:spcPct val="90000"/>
              </a:lnSpc>
              <a:buFont typeface="Wingdings" charset="2"/>
              <a:buNone/>
            </a:pPr>
            <a:endParaRPr lang="en-US" sz="2000" b="1" dirty="0">
              <a:latin typeface="Courier" charset="0"/>
            </a:endParaRPr>
          </a:p>
          <a:p>
            <a:pPr>
              <a:lnSpc>
                <a:spcPct val="90000"/>
              </a:lnSpc>
            </a:pPr>
            <a:endParaRPr lang="en-US" sz="1800" b="1" dirty="0">
              <a:latin typeface="Courier" charset="0"/>
            </a:endParaRPr>
          </a:p>
          <a:p>
            <a:pPr>
              <a:lnSpc>
                <a:spcPct val="90000"/>
              </a:lnSpc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306790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LP-jurafsky">
  <a:themeElements>
    <a:clrScheme name="NLP Class">
      <a:dk1>
        <a:sysClr val="windowText" lastClr="000000"/>
      </a:dk1>
      <a:lt1>
        <a:sysClr val="window" lastClr="FFFFFF"/>
      </a:lt1>
      <a:dk2>
        <a:srgbClr val="605435"/>
      </a:dk2>
      <a:lt2>
        <a:srgbClr val="E7D19A"/>
      </a:lt2>
      <a:accent1>
        <a:srgbClr val="A4001D"/>
      </a:accent1>
      <a:accent2>
        <a:srgbClr val="2584BB"/>
      </a:accent2>
      <a:accent3>
        <a:srgbClr val="BB57BE"/>
      </a:accent3>
      <a:accent4>
        <a:srgbClr val="177245"/>
      </a:accent4>
      <a:accent5>
        <a:srgbClr val="35ACA2"/>
      </a:accent5>
      <a:accent6>
        <a:srgbClr val="FF8700"/>
      </a:accent6>
      <a:hlink>
        <a:srgbClr val="EF8E1C"/>
      </a:hlink>
      <a:folHlink>
        <a:srgbClr val="FEC60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2">
            <a:lumMod val="40000"/>
            <a:lumOff val="60000"/>
          </a:schemeClr>
        </a:solidFill>
        <a:ln w="9525" cap="flat" cmpd="sng" algn="ctr">
          <a:noFill/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rtlCol="0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rgbClr val="A50021"/>
            </a:gs>
            <a:gs pos="100000">
              <a:schemeClr val="tx1"/>
            </a:gs>
          </a:gsLst>
          <a:lin ang="0" scaled="1"/>
        </a:gra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65" charset="0"/>
          </a:defRPr>
        </a:defPPr>
      </a:lstStyle>
    </a:lnDef>
    <a:txDef>
      <a:spPr>
        <a:noFill/>
      </a:spPr>
      <a:bodyPr wrap="square" rtlCol="0">
        <a:spAutoFit/>
      </a:bodyPr>
      <a:lstStyle>
        <a:defPPr>
          <a:defRPr sz="1800" dirty="0">
            <a:latin typeface="+mn-lt"/>
          </a:defRPr>
        </a:defPPr>
      </a:lstStyle>
    </a:txDef>
  </a:objectDefaults>
  <a:extraClrSchemeLst>
    <a:extraClrScheme>
      <a:clrScheme name="nlp-lucida-scheme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lp-lucida-scheme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lp-lucida-scheme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NLP-jurafsky.potx</Template>
  <TotalTime>10552</TotalTime>
  <Words>854</Words>
  <Application>Microsoft Office PowerPoint</Application>
  <PresentationFormat>On-screen Show (16:9)</PresentationFormat>
  <Paragraphs>171</Paragraphs>
  <Slides>22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ＭＳ Ｐゴシック</vt:lpstr>
      <vt:lpstr>Arial</vt:lpstr>
      <vt:lpstr>Calibri</vt:lpstr>
      <vt:lpstr>Calibri (Headings)</vt:lpstr>
      <vt:lpstr>Courier</vt:lpstr>
      <vt:lpstr>Courier New</vt:lpstr>
      <vt:lpstr>Lucida Sans</vt:lpstr>
      <vt:lpstr>Symbol</vt:lpstr>
      <vt:lpstr>Tahoma</vt:lpstr>
      <vt:lpstr>Times</vt:lpstr>
      <vt:lpstr>Wingdings</vt:lpstr>
      <vt:lpstr>华文黑体</vt:lpstr>
      <vt:lpstr>NLP-jurafsky</vt:lpstr>
      <vt:lpstr>Text Normalization</vt:lpstr>
      <vt:lpstr>Basic Text Processing</vt:lpstr>
      <vt:lpstr>Regular expressions</vt:lpstr>
      <vt:lpstr>Example</vt:lpstr>
      <vt:lpstr>Errors</vt:lpstr>
      <vt:lpstr>Errors cont.</vt:lpstr>
      <vt:lpstr>Summary</vt:lpstr>
      <vt:lpstr>Basic Text Processing</vt:lpstr>
      <vt:lpstr>Text Normalization</vt:lpstr>
      <vt:lpstr>How many words?</vt:lpstr>
      <vt:lpstr>How many words?</vt:lpstr>
      <vt:lpstr>How many words?</vt:lpstr>
      <vt:lpstr>Issues in Tokenization</vt:lpstr>
      <vt:lpstr>Issues in Tokenization</vt:lpstr>
      <vt:lpstr>Tokenization: language issues</vt:lpstr>
      <vt:lpstr>Basic Text Processing</vt:lpstr>
      <vt:lpstr>Normalization</vt:lpstr>
      <vt:lpstr>Case folding</vt:lpstr>
      <vt:lpstr>Lemmatization</vt:lpstr>
      <vt:lpstr>Morphology</vt:lpstr>
      <vt:lpstr>Stemming</vt:lpstr>
      <vt:lpstr>Sentence Segmentation</vt:lpstr>
    </vt:vector>
  </TitlesOfParts>
  <Company>Stanford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Information Extraction</dc:title>
  <dc:creator>Christopher Manning</dc:creator>
  <cp:lastModifiedBy>Litman, Diane J</cp:lastModifiedBy>
  <cp:revision>169</cp:revision>
  <cp:lastPrinted>2018-08-29T16:03:14Z</cp:lastPrinted>
  <dcterms:created xsi:type="dcterms:W3CDTF">2010-04-19T15:31:24Z</dcterms:created>
  <dcterms:modified xsi:type="dcterms:W3CDTF">2019-08-29T20:48:25Z</dcterms:modified>
</cp:coreProperties>
</file>