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8"/>
  </p:notesMasterIdLst>
  <p:sldIdLst>
    <p:sldId id="256" r:id="rId2"/>
    <p:sldId id="325" r:id="rId3"/>
    <p:sldId id="331" r:id="rId4"/>
    <p:sldId id="316" r:id="rId5"/>
    <p:sldId id="332" r:id="rId6"/>
    <p:sldId id="326" r:id="rId7"/>
    <p:sldId id="324" r:id="rId8"/>
    <p:sldId id="262" r:id="rId9"/>
    <p:sldId id="341" r:id="rId10"/>
    <p:sldId id="305" r:id="rId11"/>
    <p:sldId id="265" r:id="rId12"/>
    <p:sldId id="335" r:id="rId13"/>
    <p:sldId id="336" r:id="rId14"/>
    <p:sldId id="333" r:id="rId15"/>
    <p:sldId id="327" r:id="rId16"/>
    <p:sldId id="334" r:id="rId17"/>
    <p:sldId id="338" r:id="rId18"/>
    <p:sldId id="339" r:id="rId19"/>
    <p:sldId id="263" r:id="rId20"/>
    <p:sldId id="318" r:id="rId21"/>
    <p:sldId id="319" r:id="rId22"/>
    <p:sldId id="321" r:id="rId23"/>
    <p:sldId id="320" r:id="rId24"/>
    <p:sldId id="268" r:id="rId25"/>
    <p:sldId id="288" r:id="rId26"/>
    <p:sldId id="275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CD5B5"/>
    <a:srgbClr val="D7E4BD"/>
    <a:srgbClr val="CCC1DA"/>
    <a:srgbClr val="F2DCDB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3829" autoAdjust="0"/>
  </p:normalViewPr>
  <p:slideViewPr>
    <p:cSldViewPr>
      <p:cViewPr varScale="1">
        <p:scale>
          <a:sx n="89" d="100"/>
          <a:sy n="89" d="100"/>
        </p:scale>
        <p:origin x="84" y="6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7254"/>
    </p:cViewPr>
  </p:sorterViewPr>
  <p:notesViewPr>
    <p:cSldViewPr>
      <p:cViewPr varScale="1">
        <p:scale>
          <a:sx n="85" d="100"/>
          <a:sy n="85" d="100"/>
        </p:scale>
        <p:origin x="-3786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errBars>
            <c:errBarType val="both"/>
            <c:errValType val="cust"/>
            <c:noEndCap val="0"/>
            <c:plus>
              <c:numRef>
                <c:f>Sheet1!$E$2:$E$12</c:f>
                <c:numCache>
                  <c:formatCode>General</c:formatCode>
                  <c:ptCount val="11"/>
                  <c:pt idx="0">
                    <c:v>2.3099999999999996E-2</c:v>
                  </c:pt>
                  <c:pt idx="1">
                    <c:v>2.18E-2</c:v>
                  </c:pt>
                  <c:pt idx="2">
                    <c:v>3.5999999999999976E-2</c:v>
                  </c:pt>
                  <c:pt idx="3">
                    <c:v>3.3899999999999986E-2</c:v>
                  </c:pt>
                  <c:pt idx="4">
                    <c:v>2.3299999999999987E-2</c:v>
                  </c:pt>
                  <c:pt idx="5">
                    <c:v>3.7199999999999997E-2</c:v>
                  </c:pt>
                  <c:pt idx="6">
                    <c:v>3.2899999999999999E-2</c:v>
                  </c:pt>
                  <c:pt idx="7">
                    <c:v>3.510000000000002E-2</c:v>
                  </c:pt>
                  <c:pt idx="8">
                    <c:v>4.5000000000000012E-2</c:v>
                  </c:pt>
                  <c:pt idx="9">
                    <c:v>2.3499999999999965E-2</c:v>
                  </c:pt>
                  <c:pt idx="10">
                    <c:v>3.0499999999999972E-2</c:v>
                  </c:pt>
                </c:numCache>
              </c:numRef>
            </c:plus>
            <c:minus>
              <c:numRef>
                <c:f>Sheet1!$E$2:$E$12</c:f>
                <c:numCache>
                  <c:formatCode>General</c:formatCode>
                  <c:ptCount val="11"/>
                  <c:pt idx="0">
                    <c:v>2.3099999999999996E-2</c:v>
                  </c:pt>
                  <c:pt idx="1">
                    <c:v>2.18E-2</c:v>
                  </c:pt>
                  <c:pt idx="2">
                    <c:v>3.5999999999999976E-2</c:v>
                  </c:pt>
                  <c:pt idx="3">
                    <c:v>3.3899999999999986E-2</c:v>
                  </c:pt>
                  <c:pt idx="4">
                    <c:v>2.3299999999999987E-2</c:v>
                  </c:pt>
                  <c:pt idx="5">
                    <c:v>3.7199999999999997E-2</c:v>
                  </c:pt>
                  <c:pt idx="6">
                    <c:v>3.2899999999999999E-2</c:v>
                  </c:pt>
                  <c:pt idx="7">
                    <c:v>3.510000000000002E-2</c:v>
                  </c:pt>
                  <c:pt idx="8">
                    <c:v>4.5000000000000012E-2</c:v>
                  </c:pt>
                  <c:pt idx="9">
                    <c:v>2.3499999999999965E-2</c:v>
                  </c:pt>
                  <c:pt idx="10">
                    <c:v>3.0499999999999972E-2</c:v>
                  </c:pt>
                </c:numCache>
              </c:numRef>
            </c:minus>
          </c:errBars>
          <c:cat>
            <c:strRef>
              <c:f>Sheet1!$A$2:$A$12</c:f>
              <c:strCache>
                <c:ptCount val="11"/>
                <c:pt idx="0">
                  <c:v>Baseline</c:v>
                </c:pt>
                <c:pt idx="1">
                  <c:v>1 Factor</c:v>
                </c:pt>
                <c:pt idx="2">
                  <c:v>Gender</c:v>
                </c:pt>
                <c:pt idx="3">
                  <c:v>SpatialReason</c:v>
                </c:pt>
                <c:pt idx="4">
                  <c:v>PreScore</c:v>
                </c:pt>
                <c:pt idx="5">
                  <c:v>PctThruProblem</c:v>
                </c:pt>
                <c:pt idx="6">
                  <c:v>PctThruSession</c:v>
                </c:pt>
                <c:pt idx="7">
                  <c:v>Gender</c:v>
                </c:pt>
                <c:pt idx="8">
                  <c:v>SpatialReason</c:v>
                </c:pt>
                <c:pt idx="9">
                  <c:v>PctThruProblem</c:v>
                </c:pt>
                <c:pt idx="10">
                  <c:v>PctThruSession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0.11269999999999999</c:v>
                </c:pt>
                <c:pt idx="1">
                  <c:v>9.5500000000000002E-2</c:v>
                </c:pt>
                <c:pt idx="2">
                  <c:v>0.17879999999999999</c:v>
                </c:pt>
                <c:pt idx="3">
                  <c:v>0.14879999999999999</c:v>
                </c:pt>
                <c:pt idx="4">
                  <c:v>0.34989999999999999</c:v>
                </c:pt>
                <c:pt idx="5">
                  <c:v>0.1007</c:v>
                </c:pt>
                <c:pt idx="6">
                  <c:v>0.11799999999999999</c:v>
                </c:pt>
                <c:pt idx="7">
                  <c:v>0.45710000000000001</c:v>
                </c:pt>
                <c:pt idx="8">
                  <c:v>0.28170000000000001</c:v>
                </c:pt>
                <c:pt idx="9">
                  <c:v>0.34179999999999999</c:v>
                </c:pt>
                <c:pt idx="10">
                  <c:v>0.30869999999999997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5142632"/>
        <c:axId val="205143024"/>
      </c:barChart>
      <c:catAx>
        <c:axId val="2051426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05143024"/>
        <c:crosses val="autoZero"/>
        <c:auto val="1"/>
        <c:lblAlgn val="ctr"/>
        <c:lblOffset val="100"/>
        <c:noMultiLvlLbl val="0"/>
      </c:catAx>
      <c:valAx>
        <c:axId val="20514302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Adj. R^2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1.1111111111111112E-2"/>
              <c:y val="0.36871962577258488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0514263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errBars>
            <c:errBarType val="both"/>
            <c:errValType val="cust"/>
            <c:noEndCap val="0"/>
            <c:plus>
              <c:numRef>
                <c:f>Sheet1!$E$2:$E$12</c:f>
                <c:numCache>
                  <c:formatCode>General</c:formatCode>
                  <c:ptCount val="11"/>
                  <c:pt idx="0">
                    <c:v>2.3099999999999996E-2</c:v>
                  </c:pt>
                  <c:pt idx="1">
                    <c:v>2.18E-2</c:v>
                  </c:pt>
                  <c:pt idx="2">
                    <c:v>3.5999999999999976E-2</c:v>
                  </c:pt>
                  <c:pt idx="3">
                    <c:v>3.3899999999999986E-2</c:v>
                  </c:pt>
                  <c:pt idx="4">
                    <c:v>2.3299999999999987E-2</c:v>
                  </c:pt>
                  <c:pt idx="5">
                    <c:v>3.7199999999999997E-2</c:v>
                  </c:pt>
                  <c:pt idx="6">
                    <c:v>3.2899999999999999E-2</c:v>
                  </c:pt>
                  <c:pt idx="7">
                    <c:v>3.510000000000002E-2</c:v>
                  </c:pt>
                  <c:pt idx="8">
                    <c:v>4.5000000000000012E-2</c:v>
                  </c:pt>
                  <c:pt idx="9">
                    <c:v>2.3499999999999965E-2</c:v>
                  </c:pt>
                  <c:pt idx="10">
                    <c:v>3.0499999999999972E-2</c:v>
                  </c:pt>
                </c:numCache>
              </c:numRef>
            </c:plus>
            <c:minus>
              <c:numRef>
                <c:f>Sheet1!$E$2:$E$12</c:f>
                <c:numCache>
                  <c:formatCode>General</c:formatCode>
                  <c:ptCount val="11"/>
                  <c:pt idx="0">
                    <c:v>2.3099999999999996E-2</c:v>
                  </c:pt>
                  <c:pt idx="1">
                    <c:v>2.18E-2</c:v>
                  </c:pt>
                  <c:pt idx="2">
                    <c:v>3.5999999999999976E-2</c:v>
                  </c:pt>
                  <c:pt idx="3">
                    <c:v>3.3899999999999986E-2</c:v>
                  </c:pt>
                  <c:pt idx="4">
                    <c:v>2.3299999999999987E-2</c:v>
                  </c:pt>
                  <c:pt idx="5">
                    <c:v>3.7199999999999997E-2</c:v>
                  </c:pt>
                  <c:pt idx="6">
                    <c:v>3.2899999999999999E-2</c:v>
                  </c:pt>
                  <c:pt idx="7">
                    <c:v>3.510000000000002E-2</c:v>
                  </c:pt>
                  <c:pt idx="8">
                    <c:v>4.5000000000000012E-2</c:v>
                  </c:pt>
                  <c:pt idx="9">
                    <c:v>2.3499999999999965E-2</c:v>
                  </c:pt>
                  <c:pt idx="10">
                    <c:v>3.0499999999999972E-2</c:v>
                  </c:pt>
                </c:numCache>
              </c:numRef>
            </c:minus>
          </c:errBars>
          <c:cat>
            <c:strRef>
              <c:f>Sheet1!$A$2:$A$12</c:f>
              <c:strCache>
                <c:ptCount val="11"/>
                <c:pt idx="0">
                  <c:v>Baseline</c:v>
                </c:pt>
                <c:pt idx="1">
                  <c:v>1 Factor</c:v>
                </c:pt>
                <c:pt idx="2">
                  <c:v>Gender</c:v>
                </c:pt>
                <c:pt idx="3">
                  <c:v>SpatialReason</c:v>
                </c:pt>
                <c:pt idx="4">
                  <c:v>PreScore</c:v>
                </c:pt>
                <c:pt idx="5">
                  <c:v>PctThruProblem</c:v>
                </c:pt>
                <c:pt idx="6">
                  <c:v>PctThruSession</c:v>
                </c:pt>
                <c:pt idx="7">
                  <c:v>Gender</c:v>
                </c:pt>
                <c:pt idx="8">
                  <c:v>SpatialReason</c:v>
                </c:pt>
                <c:pt idx="9">
                  <c:v>PctThruProblem</c:v>
                </c:pt>
                <c:pt idx="10">
                  <c:v>PctThruSession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0.11269999999999999</c:v>
                </c:pt>
                <c:pt idx="1">
                  <c:v>9.5500000000000002E-2</c:v>
                </c:pt>
                <c:pt idx="2">
                  <c:v>0.17879999999999999</c:v>
                </c:pt>
                <c:pt idx="3">
                  <c:v>0.14879999999999999</c:v>
                </c:pt>
                <c:pt idx="4">
                  <c:v>0.34989999999999999</c:v>
                </c:pt>
                <c:pt idx="5">
                  <c:v>0.1007</c:v>
                </c:pt>
                <c:pt idx="6">
                  <c:v>0.11799999999999999</c:v>
                </c:pt>
                <c:pt idx="7">
                  <c:v>0.45710000000000001</c:v>
                </c:pt>
                <c:pt idx="8">
                  <c:v>0.28170000000000001</c:v>
                </c:pt>
                <c:pt idx="9">
                  <c:v>0.34179999999999999</c:v>
                </c:pt>
                <c:pt idx="10">
                  <c:v>0.30869999999999997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1470584"/>
        <c:axId val="221475680"/>
      </c:barChart>
      <c:catAx>
        <c:axId val="2214705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21475680"/>
        <c:crosses val="autoZero"/>
        <c:auto val="1"/>
        <c:lblAlgn val="ctr"/>
        <c:lblOffset val="100"/>
        <c:noMultiLvlLbl val="0"/>
      </c:catAx>
      <c:valAx>
        <c:axId val="22147568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Adj. R^2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1.1111111111111112E-2"/>
              <c:y val="0.36871962577258488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2147058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7E9DA0-70E2-441A-8237-F73A3D0E5A84}" type="datetimeFigureOut">
              <a:rPr lang="en-US" smtClean="0"/>
              <a:t>9/16/2014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CBE666-BC37-41DE-870F-825CC3D4D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834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Does modeling algorithm transfer to other tasks?</a:t>
            </a:r>
          </a:p>
          <a:p>
            <a:endParaRPr lang="en-US" dirty="0" smtClean="0"/>
          </a:p>
          <a:p>
            <a:r>
              <a:rPr lang="en-US" dirty="0" smtClean="0"/>
              <a:t>Compare performance to Reinforcement Learning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CBE666-BC37-41DE-870F-825CC3D4D30B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264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8629A-C946-445F-BAA6-DCDA8CBAF650}" type="datetime1">
              <a:rPr lang="en-US" smtClean="0"/>
              <a:t>9/16/2014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C5E39-5EEE-4356-BAB3-5E5626DE3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276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CCADF-DC0D-4833-AAA0-CE1F2B097AE5}" type="datetime1">
              <a:rPr lang="en-US" smtClean="0"/>
              <a:t>9/16/2014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C5E39-5EEE-4356-BAB3-5E5626DE3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040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0D8C4-4DBC-41CB-9F96-19A8314DE8E3}" type="datetime1">
              <a:rPr lang="en-US" smtClean="0"/>
              <a:t>9/16/2014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C5E39-5EEE-4356-BAB3-5E5626DE3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00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720ED-A212-45BE-A75C-B49DFCE19569}" type="datetime1">
              <a:rPr lang="en-US" smtClean="0"/>
              <a:t>9/16/2014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C5E39-5EEE-4356-BAB3-5E5626DE3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503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6DF2D-5722-47A2-BAA3-EE4AB3CCA50B}" type="datetime1">
              <a:rPr lang="en-US" smtClean="0"/>
              <a:t>9/16/2014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C5E39-5EEE-4356-BAB3-5E5626DE3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395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77150-9BBE-45C8-A97B-0A22492C2C1C}" type="datetime1">
              <a:rPr lang="en-US" smtClean="0"/>
              <a:t>9/16/2014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C5E39-5EEE-4356-BAB3-5E5626DE3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361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456F4-C795-47CF-B7C7-EF081800D4B1}" type="datetime1">
              <a:rPr lang="en-US" smtClean="0"/>
              <a:t>9/16/2014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C5E39-5EEE-4356-BAB3-5E5626DE3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426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2988F-6B3A-4D12-8921-3D77AAF088BB}" type="datetime1">
              <a:rPr lang="en-US" smtClean="0"/>
              <a:t>9/16/2014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C5E39-5EEE-4356-BAB3-5E5626DE3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832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6198-3414-4E6F-840A-E5A3B5BA22A0}" type="datetime1">
              <a:rPr lang="en-US" smtClean="0"/>
              <a:t>9/16/2014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C5E39-5EEE-4356-BAB3-5E5626DE3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009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E2763-A4E5-41A2-B6B7-12D307CED4C2}" type="datetime1">
              <a:rPr lang="en-US" smtClean="0"/>
              <a:t>9/16/2014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C5E39-5EEE-4356-BAB3-5E5626DE3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930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B3F5C-2CCC-4B22-8C26-17CB6E68D3CC}" type="datetime1">
              <a:rPr lang="en-US" smtClean="0"/>
              <a:t>9/16/2014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C5E39-5EEE-4356-BAB3-5E5626DE3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305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001C2-50CD-47A3-B590-10874E22B9AB}" type="datetime1">
              <a:rPr lang="en-US" smtClean="0"/>
              <a:t>9/16/2014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C5E39-5EEE-4356-BAB3-5E5626DE3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776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Modeling Student Benefits from Illustrations and Graphs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4000" dirty="0" smtClean="0"/>
              <a:t>Michael </a:t>
            </a:r>
            <a:r>
              <a:rPr lang="en-US" sz="4000" dirty="0" err="1" smtClean="0"/>
              <a:t>Lipschultz</a:t>
            </a:r>
            <a:endParaRPr lang="en-US" sz="4000" dirty="0" smtClean="0"/>
          </a:p>
          <a:p>
            <a:r>
              <a:rPr lang="en-US" sz="4000" dirty="0" smtClean="0"/>
              <a:t>Diane </a:t>
            </a:r>
            <a:r>
              <a:rPr lang="en-US" sz="4000" dirty="0" err="1" smtClean="0"/>
              <a:t>Litman</a:t>
            </a:r>
            <a:endParaRPr lang="en-US" sz="4000" dirty="0" smtClean="0"/>
          </a:p>
          <a:p>
            <a:endParaRPr lang="en-US" dirty="0" smtClean="0"/>
          </a:p>
          <a:p>
            <a:r>
              <a:rPr lang="en-US" sz="2900" dirty="0" smtClean="0"/>
              <a:t>Computer Science Department</a:t>
            </a:r>
          </a:p>
          <a:p>
            <a:r>
              <a:rPr lang="en-US" sz="2900" dirty="0" smtClean="0"/>
              <a:t>University of Pittsburgh</a:t>
            </a:r>
            <a:endParaRPr lang="en-US" sz="2900" dirty="0"/>
          </a:p>
        </p:txBody>
      </p:sp>
    </p:spTree>
    <p:extLst>
      <p:ext uri="{BB962C8B-B14F-4D97-AF65-F5344CB8AC3E}">
        <p14:creationId xmlns:p14="http://schemas.microsoft.com/office/powerpoint/2010/main" val="774644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Modeling with Stepwise Regression</a:t>
            </a:r>
            <a:br>
              <a:rPr lang="en-US" dirty="0" smtClean="0"/>
            </a:br>
            <a:r>
              <a:rPr lang="en-US" sz="3100" dirty="0" smtClean="0"/>
              <a:t>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Stepwise </a:t>
            </a:r>
            <a:r>
              <a:rPr lang="en-US" dirty="0"/>
              <a:t>Linear </a:t>
            </a:r>
            <a:r>
              <a:rPr lang="en-US" dirty="0" smtClean="0"/>
              <a:t>Regression</a:t>
            </a:r>
          </a:p>
          <a:p>
            <a:pPr marL="914400" lvl="1" indent="-514350"/>
            <a:r>
              <a:rPr lang="en-US" dirty="0" smtClean="0"/>
              <a:t>Convert features to binary</a:t>
            </a:r>
          </a:p>
          <a:p>
            <a:pPr marL="514350" indent="-514350">
              <a:buFont typeface="+mj-lt"/>
              <a:buAutoNum type="arabicPeriod"/>
            </a:pPr>
            <a:endParaRPr lang="en-US" sz="1200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Identify Problematic Rules</a:t>
            </a:r>
          </a:p>
          <a:p>
            <a:pPr marL="914400" lvl="1" indent="-514350"/>
            <a:r>
              <a:rPr lang="en-US" dirty="0" smtClean="0"/>
              <a:t>Mutually Exclusive</a:t>
            </a:r>
          </a:p>
          <a:p>
            <a:pPr marL="914400" lvl="1" indent="-514350"/>
            <a:r>
              <a:rPr lang="en-US" dirty="0" smtClean="0"/>
              <a:t>Non-Adaptive</a:t>
            </a:r>
          </a:p>
          <a:p>
            <a:pPr marL="514350" indent="-514350">
              <a:buFont typeface="+mj-lt"/>
              <a:buAutoNum type="arabicPeriod"/>
            </a:pPr>
            <a:endParaRPr lang="en-US" sz="1200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Handle </a:t>
            </a:r>
            <a:r>
              <a:rPr lang="en-US" dirty="0"/>
              <a:t>Problematic Rules</a:t>
            </a:r>
            <a:endParaRPr lang="en-US" dirty="0" smtClean="0"/>
          </a:p>
          <a:p>
            <a:pPr marL="914400" lvl="1" indent="-514350"/>
            <a:r>
              <a:rPr lang="en-US" dirty="0" smtClean="0"/>
              <a:t>Remove Lesser Rule in Pair</a:t>
            </a:r>
          </a:p>
          <a:p>
            <a:pPr marL="514350" indent="-514350">
              <a:buFont typeface="+mj-lt"/>
              <a:buAutoNum type="arabicPeriod"/>
            </a:pPr>
            <a:endParaRPr lang="en-US" sz="1300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Relearn Model</a:t>
            </a:r>
          </a:p>
          <a:p>
            <a:pPr marL="914400" lvl="1" indent="-514350"/>
            <a:r>
              <a:rPr lang="en-US" dirty="0"/>
              <a:t>Regular Regression</a:t>
            </a:r>
          </a:p>
          <a:p>
            <a:pPr marL="514350" indent="-514350"/>
            <a:endParaRPr lang="en-US" sz="1300" dirty="0" smtClean="0"/>
          </a:p>
          <a:p>
            <a:pPr marL="514350" indent="-514350">
              <a:buFont typeface="+mj-lt"/>
              <a:buAutoNum type="arabicPeriod" startAt="5"/>
            </a:pPr>
            <a:r>
              <a:rPr lang="en-US" dirty="0" smtClean="0"/>
              <a:t>Rank by absolute value of coefficient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C5E39-5EEE-4356-BAB3-5E5626DE338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093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4000" dirty="0" smtClean="0"/>
              <a:t>Modeling with Stepwise Regression</a:t>
            </a:r>
            <a:br>
              <a:rPr lang="en-US" sz="4000" dirty="0" smtClean="0"/>
            </a:br>
            <a:r>
              <a:rPr lang="en-US" sz="3100" dirty="0" smtClean="0"/>
              <a:t>1. Stepwise Linear Regression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/>
            <a:r>
              <a:rPr lang="en-US" dirty="0" err="1" smtClean="0">
                <a:solidFill>
                  <a:schemeClr val="accent3"/>
                </a:solidFill>
              </a:rPr>
              <a:t>Postscore</a:t>
            </a:r>
            <a:r>
              <a:rPr lang="en-US" dirty="0" smtClean="0">
                <a:solidFill>
                  <a:schemeClr val="accent3"/>
                </a:solidFill>
              </a:rPr>
              <a:t> </a:t>
            </a:r>
            <a:r>
              <a:rPr lang="en-US" dirty="0"/>
              <a:t>= </a:t>
            </a:r>
            <a:r>
              <a:rPr lang="en-US" i="1" dirty="0"/>
              <a:t>terms</a:t>
            </a:r>
            <a:r>
              <a:rPr lang="en-US" dirty="0"/>
              <a:t> + </a:t>
            </a:r>
            <a:r>
              <a:rPr lang="en-US" dirty="0" err="1" smtClean="0"/>
              <a:t>prescore</a:t>
            </a:r>
            <a:endParaRPr lang="en-US" dirty="0" smtClean="0"/>
          </a:p>
          <a:p>
            <a:pPr marL="514350" indent="-514350"/>
            <a:r>
              <a:rPr lang="en-US" i="1" dirty="0" smtClean="0"/>
              <a:t>terms</a:t>
            </a:r>
            <a:r>
              <a:rPr lang="en-US" dirty="0" smtClean="0"/>
              <a:t>: </a:t>
            </a:r>
            <a:r>
              <a:rPr lang="el-GR" dirty="0" smtClean="0"/>
              <a:t>β</a:t>
            </a:r>
            <a:r>
              <a:rPr lang="en-US" baseline="-25000" dirty="0" err="1" smtClean="0"/>
              <a:t>i</a:t>
            </a:r>
            <a:r>
              <a:rPr lang="en-US" dirty="0" smtClean="0"/>
              <a:t>*</a:t>
            </a:r>
            <a:r>
              <a:rPr lang="en-US" dirty="0" smtClean="0">
                <a:solidFill>
                  <a:schemeClr val="accent6"/>
                </a:solidFill>
              </a:rPr>
              <a:t>representation</a:t>
            </a:r>
            <a:r>
              <a:rPr lang="en-US" dirty="0" smtClean="0"/>
              <a:t>*</a:t>
            </a:r>
            <a:r>
              <a:rPr lang="en-US" dirty="0" smtClean="0">
                <a:solidFill>
                  <a:schemeClr val="accent4"/>
                </a:solidFill>
              </a:rPr>
              <a:t>(tutoring context)</a:t>
            </a:r>
          </a:p>
          <a:p>
            <a:pPr marL="514350" indent="-514350"/>
            <a:r>
              <a:rPr lang="en-US" sz="1500" dirty="0">
                <a:solidFill>
                  <a:schemeClr val="bg1"/>
                </a:solidFill>
              </a:rPr>
              <a:t/>
            </a:r>
            <a:br>
              <a:rPr lang="en-US" sz="1500" dirty="0">
                <a:solidFill>
                  <a:schemeClr val="bg1"/>
                </a:solidFill>
              </a:rPr>
            </a:br>
            <a:r>
              <a:rPr lang="en-US" dirty="0" smtClean="0"/>
              <a:t>            </a:t>
            </a:r>
            <a:r>
              <a:rPr lang="el-GR" dirty="0"/>
              <a:t>β</a:t>
            </a:r>
            <a:r>
              <a:rPr lang="en-US" baseline="-25000" dirty="0" err="1"/>
              <a:t>i</a:t>
            </a:r>
            <a:r>
              <a:rPr lang="en-US" dirty="0"/>
              <a:t>*</a:t>
            </a:r>
            <a:r>
              <a:rPr lang="en-US" dirty="0" smtClean="0">
                <a:solidFill>
                  <a:schemeClr val="accent6"/>
                </a:solidFill>
              </a:rPr>
              <a:t>representation</a:t>
            </a:r>
            <a:r>
              <a:rPr lang="en-US" dirty="0" smtClean="0"/>
              <a:t>*</a:t>
            </a:r>
            <a:r>
              <a:rPr lang="en-US" dirty="0" smtClean="0">
                <a:solidFill>
                  <a:schemeClr val="accent1"/>
                </a:solidFill>
              </a:rPr>
              <a:t>partition</a:t>
            </a:r>
            <a:r>
              <a:rPr lang="en-US" dirty="0" smtClean="0"/>
              <a:t>*</a:t>
            </a:r>
            <a:r>
              <a:rPr lang="en-US" dirty="0" smtClean="0">
                <a:solidFill>
                  <a:schemeClr val="accent2"/>
                </a:solidFill>
              </a:rPr>
              <a:t>rule</a:t>
            </a:r>
            <a:endParaRPr lang="en-US" i="1" dirty="0" smtClean="0">
              <a:solidFill>
                <a:schemeClr val="accent2"/>
              </a:solidFill>
            </a:endParaRPr>
          </a:p>
          <a:p>
            <a:pPr marL="914400" lvl="1" indent="-514350"/>
            <a:r>
              <a:rPr lang="el-GR" dirty="0"/>
              <a:t>β</a:t>
            </a:r>
            <a:r>
              <a:rPr lang="en-US" baseline="-25000" dirty="0" err="1"/>
              <a:t>i</a:t>
            </a:r>
            <a:r>
              <a:rPr lang="en-US" sz="2200" dirty="0"/>
              <a:t>*</a:t>
            </a:r>
            <a:r>
              <a:rPr lang="en-US" dirty="0" smtClean="0">
                <a:solidFill>
                  <a:schemeClr val="accent6"/>
                </a:solidFill>
              </a:rPr>
              <a:t>Illustration</a:t>
            </a:r>
            <a:r>
              <a:rPr lang="en-US" sz="2600" dirty="0" smtClean="0"/>
              <a:t>*</a:t>
            </a:r>
            <a:r>
              <a:rPr lang="en-US" dirty="0" smtClean="0"/>
              <a:t>(</a:t>
            </a:r>
            <a:r>
              <a:rPr lang="en-US" dirty="0" err="1" smtClean="0">
                <a:solidFill>
                  <a:schemeClr val="accent1"/>
                </a:solidFill>
              </a:rPr>
              <a:t>PreScore</a:t>
            </a:r>
            <a:r>
              <a:rPr lang="en-US" dirty="0" smtClean="0">
                <a:solidFill>
                  <a:schemeClr val="accent1"/>
                </a:solidFill>
              </a:rPr>
              <a:t>=High</a:t>
            </a:r>
            <a:r>
              <a:rPr lang="en-US" dirty="0" smtClean="0"/>
              <a:t>)</a:t>
            </a:r>
            <a:r>
              <a:rPr lang="en-US" sz="2600" dirty="0" smtClean="0"/>
              <a:t>*</a:t>
            </a:r>
            <a:r>
              <a:rPr lang="en-US" dirty="0" smtClean="0"/>
              <a:t>(</a:t>
            </a:r>
            <a:r>
              <a:rPr lang="en-US" dirty="0" err="1" smtClean="0">
                <a:solidFill>
                  <a:schemeClr val="accent2"/>
                </a:solidFill>
              </a:rPr>
              <a:t>ResponseTime</a:t>
            </a:r>
            <a:r>
              <a:rPr lang="en-US" dirty="0" smtClean="0">
                <a:solidFill>
                  <a:schemeClr val="accent2"/>
                </a:solidFill>
              </a:rPr>
              <a:t>=Fast</a:t>
            </a:r>
            <a:r>
              <a:rPr lang="en-US" dirty="0" smtClean="0"/>
              <a:t>)</a:t>
            </a:r>
          </a:p>
          <a:p>
            <a:pPr marL="914400" lvl="1" indent="-514350"/>
            <a:r>
              <a:rPr lang="en-US" dirty="0"/>
              <a:t>For </a:t>
            </a:r>
            <a:r>
              <a:rPr lang="en-US" dirty="0">
                <a:solidFill>
                  <a:schemeClr val="accent1"/>
                </a:solidFill>
              </a:rPr>
              <a:t>high </a:t>
            </a:r>
            <a:r>
              <a:rPr lang="en-US" dirty="0" err="1">
                <a:solidFill>
                  <a:schemeClr val="accent1"/>
                </a:solidFill>
              </a:rPr>
              <a:t>pretesters</a:t>
            </a:r>
            <a:r>
              <a:rPr lang="en-US" dirty="0"/>
              <a:t>, when </a:t>
            </a:r>
            <a:r>
              <a:rPr lang="en-US" dirty="0" err="1">
                <a:solidFill>
                  <a:schemeClr val="accent2"/>
                </a:solidFill>
              </a:rPr>
              <a:t>ResponseTime</a:t>
            </a:r>
            <a:r>
              <a:rPr lang="en-US" dirty="0">
                <a:solidFill>
                  <a:schemeClr val="accent2"/>
                </a:solidFill>
              </a:rPr>
              <a:t>=Fast</a:t>
            </a:r>
            <a:r>
              <a:rPr lang="en-US" dirty="0"/>
              <a:t>, show </a:t>
            </a:r>
            <a:r>
              <a:rPr lang="en-US" dirty="0">
                <a:solidFill>
                  <a:schemeClr val="accent6"/>
                </a:solidFill>
              </a:rPr>
              <a:t>illustrations</a:t>
            </a:r>
            <a:endParaRPr lang="en-US" dirty="0"/>
          </a:p>
          <a:p>
            <a:pPr marL="914400" lvl="1" indent="-514350"/>
            <a:r>
              <a:rPr lang="en-US" dirty="0" smtClean="0"/>
              <a:t>Binary features</a:t>
            </a:r>
          </a:p>
          <a:p>
            <a:pPr marL="514350" indent="-514350"/>
            <a:endParaRPr lang="en-US" dirty="0" smtClean="0"/>
          </a:p>
          <a:p>
            <a:pPr marL="514350" indent="-514350"/>
            <a:r>
              <a:rPr lang="en-US" dirty="0" smtClean="0"/>
              <a:t>Learns coefficients (</a:t>
            </a:r>
            <a:r>
              <a:rPr lang="el-GR" dirty="0" smtClean="0"/>
              <a:t>β</a:t>
            </a:r>
            <a:r>
              <a:rPr lang="en-US" baseline="-25000" dirty="0" smtClean="0"/>
              <a:t>i</a:t>
            </a:r>
            <a:r>
              <a:rPr lang="en-US" dirty="0" smtClean="0"/>
              <a:t>’s)</a:t>
            </a:r>
            <a:endParaRPr lang="en-US" dirty="0"/>
          </a:p>
          <a:p>
            <a:pPr marL="514350" indent="-514350"/>
            <a:r>
              <a:rPr lang="en-US" dirty="0" smtClean="0"/>
              <a:t>Keeps only predictive terms</a:t>
            </a:r>
          </a:p>
          <a:p>
            <a:pPr marL="914400" lvl="1" indent="-514350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C5E39-5EEE-4356-BAB3-5E5626DE3380}" type="slidenum">
              <a:rPr lang="en-US" smtClean="0"/>
              <a:t>11</a:t>
            </a:fld>
            <a:endParaRPr lang="en-US"/>
          </a:p>
        </p:txBody>
      </p:sp>
      <p:sp>
        <p:nvSpPr>
          <p:cNvPr id="5" name="Right Brace 4"/>
          <p:cNvSpPr/>
          <p:nvPr/>
        </p:nvSpPr>
        <p:spPr>
          <a:xfrm rot="16200000">
            <a:off x="5905500" y="1485900"/>
            <a:ext cx="457200" cy="2209800"/>
          </a:xfrm>
          <a:prstGeom prst="rightBrace">
            <a:avLst>
              <a:gd name="adj1" fmla="val 69117"/>
              <a:gd name="adj2" fmla="val 65416"/>
            </a:avLst>
          </a:prstGeom>
          <a:ln w="190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847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000" dirty="0"/>
              <a:t>Modeling with Stepwise Regression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2800" dirty="0" smtClean="0"/>
              <a:t>Example</a:t>
            </a:r>
            <a:endParaRPr lang="en-US" sz="40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Starting Set of Terms (72)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 numCol="2">
            <a:normAutofit fontScale="25000" lnSpcReduction="20000"/>
          </a:bodyPr>
          <a:lstStyle/>
          <a:p>
            <a:pPr marL="0" indent="0">
              <a:buNone/>
            </a:pPr>
            <a:r>
              <a:rPr lang="en-US" dirty="0"/>
              <a:t>Illustration*(</a:t>
            </a:r>
            <a:r>
              <a:rPr lang="en-US" dirty="0" err="1"/>
              <a:t>PreScore</a:t>
            </a:r>
            <a:r>
              <a:rPr lang="en-US" dirty="0"/>
              <a:t>=High)*(</a:t>
            </a:r>
            <a:r>
              <a:rPr lang="en-US" dirty="0" err="1"/>
              <a:t>WalkThruPct</a:t>
            </a:r>
            <a:r>
              <a:rPr lang="en-US" dirty="0"/>
              <a:t>=Low)</a:t>
            </a:r>
          </a:p>
          <a:p>
            <a:pPr marL="0" indent="0">
              <a:buNone/>
            </a:pPr>
            <a:r>
              <a:rPr lang="en-US" dirty="0"/>
              <a:t>Illustration*(</a:t>
            </a:r>
            <a:r>
              <a:rPr lang="en-US" dirty="0" err="1"/>
              <a:t>PreScore</a:t>
            </a:r>
            <a:r>
              <a:rPr lang="en-US" dirty="0"/>
              <a:t>=High)*(</a:t>
            </a:r>
            <a:r>
              <a:rPr lang="en-US" dirty="0" err="1"/>
              <a:t>WalkThruPct</a:t>
            </a:r>
            <a:r>
              <a:rPr lang="en-US" dirty="0"/>
              <a:t>=High)</a:t>
            </a:r>
          </a:p>
          <a:p>
            <a:pPr marL="0" indent="0">
              <a:buNone/>
            </a:pPr>
            <a:r>
              <a:rPr lang="en-US" dirty="0"/>
              <a:t>Illustration*(</a:t>
            </a:r>
            <a:r>
              <a:rPr lang="en-US" dirty="0" err="1"/>
              <a:t>PreScore</a:t>
            </a:r>
            <a:r>
              <a:rPr lang="en-US" dirty="0"/>
              <a:t>=High)*(</a:t>
            </a:r>
            <a:r>
              <a:rPr lang="en-US" dirty="0" err="1"/>
              <a:t>RQPctCorrect</a:t>
            </a:r>
            <a:r>
              <a:rPr lang="en-US" dirty="0"/>
              <a:t>=Low)</a:t>
            </a:r>
          </a:p>
          <a:p>
            <a:pPr marL="0" indent="0">
              <a:buNone/>
            </a:pPr>
            <a:r>
              <a:rPr lang="en-US" dirty="0"/>
              <a:t>Illustration*(</a:t>
            </a:r>
            <a:r>
              <a:rPr lang="en-US" dirty="0" err="1"/>
              <a:t>PreScore</a:t>
            </a:r>
            <a:r>
              <a:rPr lang="en-US" dirty="0"/>
              <a:t>=High)*(</a:t>
            </a:r>
            <a:r>
              <a:rPr lang="en-US" dirty="0" err="1"/>
              <a:t>RQPctCorrect</a:t>
            </a:r>
            <a:r>
              <a:rPr lang="en-US" dirty="0"/>
              <a:t>=High)</a:t>
            </a:r>
          </a:p>
          <a:p>
            <a:pPr marL="0" indent="0">
              <a:buNone/>
            </a:pPr>
            <a:r>
              <a:rPr lang="en-US" dirty="0"/>
              <a:t>Illustration*(</a:t>
            </a:r>
            <a:r>
              <a:rPr lang="en-US" dirty="0" err="1"/>
              <a:t>PreScore</a:t>
            </a:r>
            <a:r>
              <a:rPr lang="en-US" dirty="0"/>
              <a:t>=High)*(</a:t>
            </a:r>
            <a:r>
              <a:rPr lang="en-US" dirty="0" err="1"/>
              <a:t>PctSituationCorrect</a:t>
            </a:r>
            <a:r>
              <a:rPr lang="en-US" dirty="0"/>
              <a:t>=Low)</a:t>
            </a:r>
          </a:p>
          <a:p>
            <a:pPr marL="0" indent="0">
              <a:buNone/>
            </a:pPr>
            <a:r>
              <a:rPr lang="en-US" dirty="0"/>
              <a:t>Illustration*(</a:t>
            </a:r>
            <a:r>
              <a:rPr lang="en-US" dirty="0" err="1"/>
              <a:t>PreScore</a:t>
            </a:r>
            <a:r>
              <a:rPr lang="en-US" dirty="0"/>
              <a:t>=High)*(</a:t>
            </a:r>
            <a:r>
              <a:rPr lang="en-US" dirty="0" err="1"/>
              <a:t>PctSituationCorrect</a:t>
            </a:r>
            <a:r>
              <a:rPr lang="en-US" dirty="0"/>
              <a:t>=High)</a:t>
            </a:r>
          </a:p>
          <a:p>
            <a:pPr marL="0" indent="0">
              <a:buNone/>
            </a:pPr>
            <a:r>
              <a:rPr lang="en-US" dirty="0"/>
              <a:t>Illustration*(</a:t>
            </a:r>
            <a:r>
              <a:rPr lang="en-US" dirty="0" err="1"/>
              <a:t>PreScore</a:t>
            </a:r>
            <a:r>
              <a:rPr lang="en-US" dirty="0"/>
              <a:t>=High)*(</a:t>
            </a:r>
            <a:r>
              <a:rPr lang="en-US" dirty="0" err="1"/>
              <a:t>PctSessionCorrect</a:t>
            </a:r>
            <a:r>
              <a:rPr lang="en-US" dirty="0"/>
              <a:t>=Low)</a:t>
            </a:r>
          </a:p>
          <a:p>
            <a:pPr marL="0" indent="0">
              <a:buNone/>
            </a:pPr>
            <a:r>
              <a:rPr lang="en-US" dirty="0"/>
              <a:t>Illustration*(</a:t>
            </a:r>
            <a:r>
              <a:rPr lang="en-US" dirty="0" err="1"/>
              <a:t>PreScore</a:t>
            </a:r>
            <a:r>
              <a:rPr lang="en-US" dirty="0"/>
              <a:t>=High)*(</a:t>
            </a:r>
            <a:r>
              <a:rPr lang="en-US" dirty="0" err="1"/>
              <a:t>PctSessionCorrect</a:t>
            </a:r>
            <a:r>
              <a:rPr lang="en-US" dirty="0"/>
              <a:t>=High)</a:t>
            </a:r>
          </a:p>
          <a:p>
            <a:pPr marL="0" indent="0">
              <a:buNone/>
            </a:pPr>
            <a:r>
              <a:rPr lang="en-US" dirty="0"/>
              <a:t>Illustration*(</a:t>
            </a:r>
            <a:r>
              <a:rPr lang="en-US" dirty="0" err="1"/>
              <a:t>PreScore</a:t>
            </a:r>
            <a:r>
              <a:rPr lang="en-US" dirty="0"/>
              <a:t>=High)*(</a:t>
            </a:r>
            <a:r>
              <a:rPr lang="en-US" dirty="0" err="1"/>
              <a:t>PctThruSituation</a:t>
            </a:r>
            <a:r>
              <a:rPr lang="en-US" dirty="0"/>
              <a:t>=Early)</a:t>
            </a:r>
          </a:p>
          <a:p>
            <a:pPr marL="0" indent="0">
              <a:buNone/>
            </a:pPr>
            <a:r>
              <a:rPr lang="en-US" dirty="0"/>
              <a:t>Illustration*(</a:t>
            </a:r>
            <a:r>
              <a:rPr lang="en-US" dirty="0" err="1"/>
              <a:t>PreScore</a:t>
            </a:r>
            <a:r>
              <a:rPr lang="en-US" dirty="0"/>
              <a:t>=High)*(</a:t>
            </a:r>
            <a:r>
              <a:rPr lang="en-US" dirty="0" err="1"/>
              <a:t>PctThruSituation</a:t>
            </a:r>
            <a:r>
              <a:rPr lang="en-US" dirty="0"/>
              <a:t>=Late)</a:t>
            </a:r>
          </a:p>
          <a:p>
            <a:pPr marL="0" indent="0">
              <a:buNone/>
            </a:pPr>
            <a:r>
              <a:rPr lang="en-US" dirty="0"/>
              <a:t>Illustration*(</a:t>
            </a:r>
            <a:r>
              <a:rPr lang="en-US" dirty="0" err="1"/>
              <a:t>PreScore</a:t>
            </a:r>
            <a:r>
              <a:rPr lang="en-US" dirty="0"/>
              <a:t>=High)*(</a:t>
            </a:r>
            <a:r>
              <a:rPr lang="en-US" dirty="0" err="1"/>
              <a:t>PctThruSession</a:t>
            </a:r>
            <a:r>
              <a:rPr lang="en-US" dirty="0"/>
              <a:t>=Early)</a:t>
            </a:r>
          </a:p>
          <a:p>
            <a:pPr marL="0" indent="0">
              <a:buNone/>
            </a:pPr>
            <a:r>
              <a:rPr lang="en-US" dirty="0"/>
              <a:t>Illustration*(</a:t>
            </a:r>
            <a:r>
              <a:rPr lang="en-US" dirty="0" err="1"/>
              <a:t>PreScore</a:t>
            </a:r>
            <a:r>
              <a:rPr lang="en-US" dirty="0"/>
              <a:t>=High)*(</a:t>
            </a:r>
            <a:r>
              <a:rPr lang="en-US" dirty="0" err="1"/>
              <a:t>PctThruSession</a:t>
            </a:r>
            <a:r>
              <a:rPr lang="en-US" dirty="0"/>
              <a:t>=Late)</a:t>
            </a:r>
          </a:p>
          <a:p>
            <a:pPr marL="0" indent="0">
              <a:buNone/>
            </a:pPr>
            <a:r>
              <a:rPr lang="en-US" dirty="0"/>
              <a:t>Illustration*(</a:t>
            </a:r>
            <a:r>
              <a:rPr lang="en-US" dirty="0" err="1"/>
              <a:t>PreScore</a:t>
            </a:r>
            <a:r>
              <a:rPr lang="en-US" dirty="0"/>
              <a:t>=High)*(</a:t>
            </a:r>
            <a:r>
              <a:rPr lang="en-US" dirty="0" err="1"/>
              <a:t>KCUsage</a:t>
            </a:r>
            <a:r>
              <a:rPr lang="en-US" dirty="0"/>
              <a:t>=State)</a:t>
            </a:r>
          </a:p>
          <a:p>
            <a:pPr marL="0" indent="0">
              <a:buNone/>
            </a:pPr>
            <a:r>
              <a:rPr lang="en-US" dirty="0"/>
              <a:t>Illustration*(</a:t>
            </a:r>
            <a:r>
              <a:rPr lang="en-US" dirty="0" err="1"/>
              <a:t>PreScore</a:t>
            </a:r>
            <a:r>
              <a:rPr lang="en-US" dirty="0"/>
              <a:t>=High)*(</a:t>
            </a:r>
            <a:r>
              <a:rPr lang="en-US" dirty="0" err="1"/>
              <a:t>KCUsage</a:t>
            </a:r>
            <a:r>
              <a:rPr lang="en-US" dirty="0"/>
              <a:t>=Apply)</a:t>
            </a:r>
          </a:p>
          <a:p>
            <a:pPr marL="0" indent="0">
              <a:buNone/>
            </a:pPr>
            <a:r>
              <a:rPr lang="en-US" dirty="0"/>
              <a:t>Illustration*(</a:t>
            </a:r>
            <a:r>
              <a:rPr lang="en-US" dirty="0" err="1"/>
              <a:t>PreScore</a:t>
            </a:r>
            <a:r>
              <a:rPr lang="en-US" dirty="0"/>
              <a:t>=High)*(</a:t>
            </a:r>
            <a:r>
              <a:rPr lang="en-US" dirty="0" err="1"/>
              <a:t>ItemDiff</a:t>
            </a:r>
            <a:r>
              <a:rPr lang="en-US" dirty="0"/>
              <a:t>=Easy)</a:t>
            </a:r>
          </a:p>
          <a:p>
            <a:pPr marL="0" indent="0">
              <a:buNone/>
            </a:pPr>
            <a:r>
              <a:rPr lang="en-US" dirty="0"/>
              <a:t>Illustration*(</a:t>
            </a:r>
            <a:r>
              <a:rPr lang="en-US" dirty="0" err="1"/>
              <a:t>PreScore</a:t>
            </a:r>
            <a:r>
              <a:rPr lang="en-US" dirty="0"/>
              <a:t>=High)*(</a:t>
            </a:r>
            <a:r>
              <a:rPr lang="en-US" dirty="0" err="1"/>
              <a:t>ItemDiff</a:t>
            </a:r>
            <a:r>
              <a:rPr lang="en-US" dirty="0"/>
              <a:t>=Hard)</a:t>
            </a:r>
          </a:p>
          <a:p>
            <a:pPr marL="0" indent="0">
              <a:buNone/>
            </a:pPr>
            <a:r>
              <a:rPr lang="en-US" dirty="0"/>
              <a:t>Illustration*(</a:t>
            </a:r>
            <a:r>
              <a:rPr lang="en-US" dirty="0" err="1"/>
              <a:t>PreScore</a:t>
            </a:r>
            <a:r>
              <a:rPr lang="en-US" dirty="0"/>
              <a:t>=High)*(</a:t>
            </a:r>
            <a:r>
              <a:rPr lang="en-US" dirty="0" err="1"/>
              <a:t>ResponseTime</a:t>
            </a:r>
            <a:r>
              <a:rPr lang="en-US" dirty="0"/>
              <a:t>=Fast)</a:t>
            </a:r>
          </a:p>
          <a:p>
            <a:pPr marL="0" indent="0">
              <a:buNone/>
            </a:pPr>
            <a:r>
              <a:rPr lang="en-US" dirty="0"/>
              <a:t>Illustration*(</a:t>
            </a:r>
            <a:r>
              <a:rPr lang="en-US" dirty="0" err="1"/>
              <a:t>PreScore</a:t>
            </a:r>
            <a:r>
              <a:rPr lang="en-US" dirty="0"/>
              <a:t>=High)*(</a:t>
            </a:r>
            <a:r>
              <a:rPr lang="en-US" dirty="0" err="1"/>
              <a:t>ResponseTime</a:t>
            </a:r>
            <a:r>
              <a:rPr lang="en-US" dirty="0"/>
              <a:t>=Slow)</a:t>
            </a:r>
          </a:p>
          <a:p>
            <a:pPr marL="0" indent="0">
              <a:buNone/>
            </a:pPr>
            <a:r>
              <a:rPr lang="en-US" dirty="0"/>
              <a:t>Graph*(</a:t>
            </a:r>
            <a:r>
              <a:rPr lang="en-US" dirty="0" err="1"/>
              <a:t>PreScore</a:t>
            </a:r>
            <a:r>
              <a:rPr lang="en-US" dirty="0"/>
              <a:t>=High)*(</a:t>
            </a:r>
            <a:r>
              <a:rPr lang="en-US" dirty="0" err="1"/>
              <a:t>WalkThruPct</a:t>
            </a:r>
            <a:r>
              <a:rPr lang="en-US" dirty="0"/>
              <a:t>=Low)</a:t>
            </a:r>
          </a:p>
          <a:p>
            <a:pPr marL="0" indent="0">
              <a:buNone/>
            </a:pPr>
            <a:r>
              <a:rPr lang="en-US" dirty="0"/>
              <a:t>Graph*(</a:t>
            </a:r>
            <a:r>
              <a:rPr lang="en-US" dirty="0" err="1"/>
              <a:t>PreScore</a:t>
            </a:r>
            <a:r>
              <a:rPr lang="en-US" dirty="0"/>
              <a:t>=High)*(</a:t>
            </a:r>
            <a:r>
              <a:rPr lang="en-US" dirty="0" err="1"/>
              <a:t>WalkThruPct</a:t>
            </a:r>
            <a:r>
              <a:rPr lang="en-US" dirty="0"/>
              <a:t>=High)</a:t>
            </a:r>
          </a:p>
          <a:p>
            <a:pPr marL="0" indent="0">
              <a:buNone/>
            </a:pPr>
            <a:r>
              <a:rPr lang="en-US" dirty="0"/>
              <a:t>Graph*(</a:t>
            </a:r>
            <a:r>
              <a:rPr lang="en-US" dirty="0" err="1"/>
              <a:t>PreScore</a:t>
            </a:r>
            <a:r>
              <a:rPr lang="en-US" dirty="0"/>
              <a:t>=High)*(</a:t>
            </a:r>
            <a:r>
              <a:rPr lang="en-US" dirty="0" err="1"/>
              <a:t>RQPctCorrect</a:t>
            </a:r>
            <a:r>
              <a:rPr lang="en-US" dirty="0"/>
              <a:t>=Low)</a:t>
            </a:r>
          </a:p>
          <a:p>
            <a:pPr marL="0" indent="0">
              <a:buNone/>
            </a:pPr>
            <a:r>
              <a:rPr lang="en-US" dirty="0"/>
              <a:t>Graph*(</a:t>
            </a:r>
            <a:r>
              <a:rPr lang="en-US" dirty="0" err="1"/>
              <a:t>PreScore</a:t>
            </a:r>
            <a:r>
              <a:rPr lang="en-US" dirty="0"/>
              <a:t>=High)*(</a:t>
            </a:r>
            <a:r>
              <a:rPr lang="en-US" dirty="0" err="1"/>
              <a:t>RQPctCorrect</a:t>
            </a:r>
            <a:r>
              <a:rPr lang="en-US" dirty="0"/>
              <a:t>=High)</a:t>
            </a:r>
          </a:p>
          <a:p>
            <a:pPr marL="0" indent="0">
              <a:buNone/>
            </a:pPr>
            <a:r>
              <a:rPr lang="en-US" dirty="0"/>
              <a:t>Graph*(</a:t>
            </a:r>
            <a:r>
              <a:rPr lang="en-US" dirty="0" err="1"/>
              <a:t>PreScore</a:t>
            </a:r>
            <a:r>
              <a:rPr lang="en-US" dirty="0"/>
              <a:t>=High)*(</a:t>
            </a:r>
            <a:r>
              <a:rPr lang="en-US" dirty="0" err="1"/>
              <a:t>PctSituationCorrect</a:t>
            </a:r>
            <a:r>
              <a:rPr lang="en-US" dirty="0"/>
              <a:t>=Low)</a:t>
            </a:r>
          </a:p>
          <a:p>
            <a:pPr marL="0" indent="0">
              <a:buNone/>
            </a:pPr>
            <a:r>
              <a:rPr lang="en-US" dirty="0"/>
              <a:t>Graph*(</a:t>
            </a:r>
            <a:r>
              <a:rPr lang="en-US" dirty="0" err="1"/>
              <a:t>PreScore</a:t>
            </a:r>
            <a:r>
              <a:rPr lang="en-US" dirty="0"/>
              <a:t>=High)*(</a:t>
            </a:r>
            <a:r>
              <a:rPr lang="en-US" dirty="0" err="1"/>
              <a:t>PctSituationCorrect</a:t>
            </a:r>
            <a:r>
              <a:rPr lang="en-US" dirty="0"/>
              <a:t>=High)</a:t>
            </a:r>
          </a:p>
          <a:p>
            <a:pPr marL="0" indent="0">
              <a:buNone/>
            </a:pPr>
            <a:r>
              <a:rPr lang="en-US" dirty="0"/>
              <a:t>Graph*(</a:t>
            </a:r>
            <a:r>
              <a:rPr lang="en-US" dirty="0" err="1"/>
              <a:t>PreScore</a:t>
            </a:r>
            <a:r>
              <a:rPr lang="en-US" dirty="0"/>
              <a:t>=High)*(</a:t>
            </a:r>
            <a:r>
              <a:rPr lang="en-US" dirty="0" err="1"/>
              <a:t>PctSessionCorrect</a:t>
            </a:r>
            <a:r>
              <a:rPr lang="en-US" dirty="0"/>
              <a:t>=Low)</a:t>
            </a:r>
          </a:p>
          <a:p>
            <a:pPr marL="0" indent="0">
              <a:buNone/>
            </a:pPr>
            <a:r>
              <a:rPr lang="en-US" dirty="0"/>
              <a:t>Graph*(</a:t>
            </a:r>
            <a:r>
              <a:rPr lang="en-US" dirty="0" err="1"/>
              <a:t>PreScore</a:t>
            </a:r>
            <a:r>
              <a:rPr lang="en-US" dirty="0"/>
              <a:t>=High)*(</a:t>
            </a:r>
            <a:r>
              <a:rPr lang="en-US" dirty="0" err="1"/>
              <a:t>PctSessionCorrect</a:t>
            </a:r>
            <a:r>
              <a:rPr lang="en-US" dirty="0"/>
              <a:t>=High)</a:t>
            </a:r>
          </a:p>
          <a:p>
            <a:pPr marL="0" indent="0">
              <a:buNone/>
            </a:pPr>
            <a:r>
              <a:rPr lang="en-US" dirty="0"/>
              <a:t>Graph*(</a:t>
            </a:r>
            <a:r>
              <a:rPr lang="en-US" dirty="0" err="1"/>
              <a:t>PreScore</a:t>
            </a:r>
            <a:r>
              <a:rPr lang="en-US" dirty="0"/>
              <a:t>=High)*(</a:t>
            </a:r>
            <a:r>
              <a:rPr lang="en-US" dirty="0" err="1"/>
              <a:t>PctThruSituation</a:t>
            </a:r>
            <a:r>
              <a:rPr lang="en-US" dirty="0"/>
              <a:t>=Early)</a:t>
            </a:r>
          </a:p>
          <a:p>
            <a:pPr marL="0" indent="0">
              <a:buNone/>
            </a:pPr>
            <a:r>
              <a:rPr lang="en-US" dirty="0"/>
              <a:t>Graph*(</a:t>
            </a:r>
            <a:r>
              <a:rPr lang="en-US" dirty="0" err="1"/>
              <a:t>PreScore</a:t>
            </a:r>
            <a:r>
              <a:rPr lang="en-US" dirty="0"/>
              <a:t>=High)*(</a:t>
            </a:r>
            <a:r>
              <a:rPr lang="en-US" dirty="0" err="1"/>
              <a:t>PctThruSituation</a:t>
            </a:r>
            <a:r>
              <a:rPr lang="en-US" dirty="0"/>
              <a:t>=Late)</a:t>
            </a:r>
          </a:p>
          <a:p>
            <a:pPr marL="0" indent="0">
              <a:buNone/>
            </a:pPr>
            <a:r>
              <a:rPr lang="en-US" dirty="0"/>
              <a:t>Graph*(</a:t>
            </a:r>
            <a:r>
              <a:rPr lang="en-US" dirty="0" err="1"/>
              <a:t>PreScore</a:t>
            </a:r>
            <a:r>
              <a:rPr lang="en-US" dirty="0"/>
              <a:t>=High)*(</a:t>
            </a:r>
            <a:r>
              <a:rPr lang="en-US" dirty="0" err="1"/>
              <a:t>PctThruSession</a:t>
            </a:r>
            <a:r>
              <a:rPr lang="en-US" dirty="0"/>
              <a:t>=Early)</a:t>
            </a:r>
          </a:p>
          <a:p>
            <a:pPr marL="0" indent="0">
              <a:buNone/>
            </a:pPr>
            <a:r>
              <a:rPr lang="en-US" dirty="0"/>
              <a:t>Graph*(</a:t>
            </a:r>
            <a:r>
              <a:rPr lang="en-US" dirty="0" err="1"/>
              <a:t>PreScore</a:t>
            </a:r>
            <a:r>
              <a:rPr lang="en-US" dirty="0"/>
              <a:t>=High)*(</a:t>
            </a:r>
            <a:r>
              <a:rPr lang="en-US" dirty="0" err="1"/>
              <a:t>PctThruSession</a:t>
            </a:r>
            <a:r>
              <a:rPr lang="en-US" dirty="0"/>
              <a:t>=Late)</a:t>
            </a:r>
          </a:p>
          <a:p>
            <a:pPr marL="0" indent="0">
              <a:buNone/>
            </a:pPr>
            <a:r>
              <a:rPr lang="en-US" dirty="0"/>
              <a:t>Graph*(</a:t>
            </a:r>
            <a:r>
              <a:rPr lang="en-US" dirty="0" err="1"/>
              <a:t>PreScore</a:t>
            </a:r>
            <a:r>
              <a:rPr lang="en-US" dirty="0"/>
              <a:t>=High)*(</a:t>
            </a:r>
            <a:r>
              <a:rPr lang="en-US" dirty="0" err="1"/>
              <a:t>KCUsage</a:t>
            </a:r>
            <a:r>
              <a:rPr lang="en-US" dirty="0"/>
              <a:t>=State)</a:t>
            </a:r>
          </a:p>
          <a:p>
            <a:pPr marL="0" indent="0">
              <a:buNone/>
            </a:pPr>
            <a:r>
              <a:rPr lang="en-US" dirty="0"/>
              <a:t>Graph*(</a:t>
            </a:r>
            <a:r>
              <a:rPr lang="en-US" dirty="0" err="1"/>
              <a:t>PreScore</a:t>
            </a:r>
            <a:r>
              <a:rPr lang="en-US" dirty="0"/>
              <a:t>=High)*(</a:t>
            </a:r>
            <a:r>
              <a:rPr lang="en-US" dirty="0" err="1"/>
              <a:t>KCUsage</a:t>
            </a:r>
            <a:r>
              <a:rPr lang="en-US" dirty="0"/>
              <a:t>=Apply)</a:t>
            </a:r>
          </a:p>
          <a:p>
            <a:pPr marL="0" indent="0">
              <a:buNone/>
            </a:pPr>
            <a:r>
              <a:rPr lang="en-US" dirty="0"/>
              <a:t>Graph*(</a:t>
            </a:r>
            <a:r>
              <a:rPr lang="en-US" dirty="0" err="1"/>
              <a:t>PreScore</a:t>
            </a:r>
            <a:r>
              <a:rPr lang="en-US" dirty="0"/>
              <a:t>=High)*(</a:t>
            </a:r>
            <a:r>
              <a:rPr lang="en-US" dirty="0" err="1"/>
              <a:t>ItemDiff</a:t>
            </a:r>
            <a:r>
              <a:rPr lang="en-US" dirty="0"/>
              <a:t>=Easy)</a:t>
            </a:r>
          </a:p>
          <a:p>
            <a:pPr marL="0" indent="0">
              <a:buNone/>
            </a:pPr>
            <a:r>
              <a:rPr lang="en-US" dirty="0"/>
              <a:t>Graph*(</a:t>
            </a:r>
            <a:r>
              <a:rPr lang="en-US" dirty="0" err="1"/>
              <a:t>PreScore</a:t>
            </a:r>
            <a:r>
              <a:rPr lang="en-US" dirty="0"/>
              <a:t>=High)*(</a:t>
            </a:r>
            <a:r>
              <a:rPr lang="en-US" dirty="0" err="1"/>
              <a:t>ItemDiff</a:t>
            </a:r>
            <a:r>
              <a:rPr lang="en-US" dirty="0"/>
              <a:t>=Hard)</a:t>
            </a:r>
          </a:p>
          <a:p>
            <a:pPr marL="0" indent="0">
              <a:buNone/>
            </a:pPr>
            <a:r>
              <a:rPr lang="en-US" dirty="0"/>
              <a:t>Graph*(</a:t>
            </a:r>
            <a:r>
              <a:rPr lang="en-US" dirty="0" err="1"/>
              <a:t>PreScore</a:t>
            </a:r>
            <a:r>
              <a:rPr lang="en-US" dirty="0"/>
              <a:t>=High)*(</a:t>
            </a:r>
            <a:r>
              <a:rPr lang="en-US" dirty="0" err="1"/>
              <a:t>ResponseTime</a:t>
            </a:r>
            <a:r>
              <a:rPr lang="en-US" dirty="0"/>
              <a:t>=Fast)</a:t>
            </a:r>
          </a:p>
          <a:p>
            <a:pPr marL="0" indent="0">
              <a:buNone/>
            </a:pPr>
            <a:r>
              <a:rPr lang="en-US" dirty="0"/>
              <a:t>Graph*(</a:t>
            </a:r>
            <a:r>
              <a:rPr lang="en-US" dirty="0" err="1"/>
              <a:t>PreScore</a:t>
            </a:r>
            <a:r>
              <a:rPr lang="en-US" dirty="0"/>
              <a:t>=High)*(</a:t>
            </a:r>
            <a:r>
              <a:rPr lang="en-US" dirty="0" err="1"/>
              <a:t>ResponseTime</a:t>
            </a:r>
            <a:r>
              <a:rPr lang="en-US" dirty="0"/>
              <a:t>=Slow)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Illustration*(</a:t>
            </a:r>
            <a:r>
              <a:rPr lang="en-US" dirty="0" err="1"/>
              <a:t>PreScore</a:t>
            </a:r>
            <a:r>
              <a:rPr lang="en-US" dirty="0"/>
              <a:t>=Low)*(</a:t>
            </a:r>
            <a:r>
              <a:rPr lang="en-US" dirty="0" err="1"/>
              <a:t>WalkThruPct</a:t>
            </a:r>
            <a:r>
              <a:rPr lang="en-US" dirty="0"/>
              <a:t>=Low)</a:t>
            </a:r>
          </a:p>
          <a:p>
            <a:pPr marL="0" indent="0">
              <a:buNone/>
            </a:pPr>
            <a:r>
              <a:rPr lang="en-US" dirty="0"/>
              <a:t>Illustration*(</a:t>
            </a:r>
            <a:r>
              <a:rPr lang="en-US" dirty="0" err="1"/>
              <a:t>PreScore</a:t>
            </a:r>
            <a:r>
              <a:rPr lang="en-US" dirty="0"/>
              <a:t>=Low)*(</a:t>
            </a:r>
            <a:r>
              <a:rPr lang="en-US" dirty="0" err="1"/>
              <a:t>WalkThruPct</a:t>
            </a:r>
            <a:r>
              <a:rPr lang="en-US" dirty="0"/>
              <a:t>=High)</a:t>
            </a:r>
          </a:p>
          <a:p>
            <a:pPr marL="0" indent="0">
              <a:buNone/>
            </a:pPr>
            <a:r>
              <a:rPr lang="en-US" dirty="0"/>
              <a:t>Illustration*(</a:t>
            </a:r>
            <a:r>
              <a:rPr lang="en-US" dirty="0" err="1"/>
              <a:t>PreScore</a:t>
            </a:r>
            <a:r>
              <a:rPr lang="en-US" dirty="0"/>
              <a:t>=Low)*(</a:t>
            </a:r>
            <a:r>
              <a:rPr lang="en-US" dirty="0" err="1"/>
              <a:t>RQPctCorrect</a:t>
            </a:r>
            <a:r>
              <a:rPr lang="en-US" dirty="0"/>
              <a:t>=Low)</a:t>
            </a:r>
          </a:p>
          <a:p>
            <a:pPr marL="0" indent="0">
              <a:buNone/>
            </a:pPr>
            <a:r>
              <a:rPr lang="en-US" dirty="0"/>
              <a:t>Illustration*(</a:t>
            </a:r>
            <a:r>
              <a:rPr lang="en-US" dirty="0" err="1"/>
              <a:t>PreScore</a:t>
            </a:r>
            <a:r>
              <a:rPr lang="en-US" dirty="0"/>
              <a:t>=Low)*(</a:t>
            </a:r>
            <a:r>
              <a:rPr lang="en-US" dirty="0" err="1"/>
              <a:t>RQPctCorrect</a:t>
            </a:r>
            <a:r>
              <a:rPr lang="en-US" dirty="0"/>
              <a:t>=High)</a:t>
            </a:r>
          </a:p>
          <a:p>
            <a:pPr marL="0" indent="0">
              <a:buNone/>
            </a:pPr>
            <a:r>
              <a:rPr lang="en-US" dirty="0"/>
              <a:t>Illustration*(</a:t>
            </a:r>
            <a:r>
              <a:rPr lang="en-US" dirty="0" err="1"/>
              <a:t>PreScore</a:t>
            </a:r>
            <a:r>
              <a:rPr lang="en-US" dirty="0"/>
              <a:t>=Low)*(</a:t>
            </a:r>
            <a:r>
              <a:rPr lang="en-US" dirty="0" err="1"/>
              <a:t>PctSituationCorrect</a:t>
            </a:r>
            <a:r>
              <a:rPr lang="en-US" dirty="0"/>
              <a:t>=Low)</a:t>
            </a:r>
          </a:p>
          <a:p>
            <a:pPr marL="0" indent="0">
              <a:buNone/>
            </a:pPr>
            <a:r>
              <a:rPr lang="en-US" dirty="0"/>
              <a:t>Illustration*(</a:t>
            </a:r>
            <a:r>
              <a:rPr lang="en-US" dirty="0" err="1"/>
              <a:t>PreScore</a:t>
            </a:r>
            <a:r>
              <a:rPr lang="en-US" dirty="0"/>
              <a:t>=Low)*(</a:t>
            </a:r>
            <a:r>
              <a:rPr lang="en-US" dirty="0" err="1"/>
              <a:t>PctSituationCorrect</a:t>
            </a:r>
            <a:r>
              <a:rPr lang="en-US" dirty="0"/>
              <a:t>=High)</a:t>
            </a:r>
          </a:p>
          <a:p>
            <a:pPr marL="0" indent="0">
              <a:buNone/>
            </a:pPr>
            <a:r>
              <a:rPr lang="en-US" dirty="0"/>
              <a:t>Illustration*(</a:t>
            </a:r>
            <a:r>
              <a:rPr lang="en-US" dirty="0" err="1"/>
              <a:t>PreScore</a:t>
            </a:r>
            <a:r>
              <a:rPr lang="en-US" dirty="0"/>
              <a:t>=Low)*(</a:t>
            </a:r>
            <a:r>
              <a:rPr lang="en-US" dirty="0" err="1"/>
              <a:t>PctSessionCorrect</a:t>
            </a:r>
            <a:r>
              <a:rPr lang="en-US" dirty="0"/>
              <a:t>=Low)</a:t>
            </a:r>
          </a:p>
          <a:p>
            <a:pPr marL="0" indent="0">
              <a:buNone/>
            </a:pPr>
            <a:r>
              <a:rPr lang="en-US" dirty="0"/>
              <a:t>Illustration*(</a:t>
            </a:r>
            <a:r>
              <a:rPr lang="en-US" dirty="0" err="1"/>
              <a:t>PreScore</a:t>
            </a:r>
            <a:r>
              <a:rPr lang="en-US" dirty="0"/>
              <a:t>=Low)*(</a:t>
            </a:r>
            <a:r>
              <a:rPr lang="en-US" dirty="0" err="1"/>
              <a:t>PctSessionCorrect</a:t>
            </a:r>
            <a:r>
              <a:rPr lang="en-US" dirty="0"/>
              <a:t>=High)</a:t>
            </a:r>
          </a:p>
          <a:p>
            <a:pPr marL="0" indent="0">
              <a:buNone/>
            </a:pPr>
            <a:r>
              <a:rPr lang="en-US" dirty="0"/>
              <a:t>Illustration*(</a:t>
            </a:r>
            <a:r>
              <a:rPr lang="en-US" dirty="0" err="1"/>
              <a:t>PreScore</a:t>
            </a:r>
            <a:r>
              <a:rPr lang="en-US" dirty="0"/>
              <a:t>=Low)*(</a:t>
            </a:r>
            <a:r>
              <a:rPr lang="en-US" dirty="0" err="1"/>
              <a:t>PctThruSituation</a:t>
            </a:r>
            <a:r>
              <a:rPr lang="en-US" dirty="0"/>
              <a:t>=Early)</a:t>
            </a:r>
          </a:p>
          <a:p>
            <a:pPr marL="0" indent="0">
              <a:buNone/>
            </a:pPr>
            <a:r>
              <a:rPr lang="en-US" dirty="0"/>
              <a:t>Illustration*(</a:t>
            </a:r>
            <a:r>
              <a:rPr lang="en-US" dirty="0" err="1"/>
              <a:t>PreScore</a:t>
            </a:r>
            <a:r>
              <a:rPr lang="en-US" dirty="0"/>
              <a:t>=Low)*(</a:t>
            </a:r>
            <a:r>
              <a:rPr lang="en-US" dirty="0" err="1"/>
              <a:t>PctThruSituation</a:t>
            </a:r>
            <a:r>
              <a:rPr lang="en-US" dirty="0"/>
              <a:t>=Late)</a:t>
            </a:r>
          </a:p>
          <a:p>
            <a:pPr marL="0" indent="0">
              <a:buNone/>
            </a:pPr>
            <a:r>
              <a:rPr lang="en-US" dirty="0"/>
              <a:t>Illustration*(</a:t>
            </a:r>
            <a:r>
              <a:rPr lang="en-US" dirty="0" err="1"/>
              <a:t>PreScore</a:t>
            </a:r>
            <a:r>
              <a:rPr lang="en-US" dirty="0"/>
              <a:t>=Low)*(</a:t>
            </a:r>
            <a:r>
              <a:rPr lang="en-US" dirty="0" err="1"/>
              <a:t>PctThruSession</a:t>
            </a:r>
            <a:r>
              <a:rPr lang="en-US" dirty="0"/>
              <a:t>=Early)</a:t>
            </a:r>
          </a:p>
          <a:p>
            <a:pPr marL="0" indent="0">
              <a:buNone/>
            </a:pPr>
            <a:r>
              <a:rPr lang="en-US" dirty="0"/>
              <a:t>Illustration*(</a:t>
            </a:r>
            <a:r>
              <a:rPr lang="en-US" dirty="0" err="1"/>
              <a:t>PreScore</a:t>
            </a:r>
            <a:r>
              <a:rPr lang="en-US" dirty="0"/>
              <a:t>=Low)*(</a:t>
            </a:r>
            <a:r>
              <a:rPr lang="en-US" dirty="0" err="1"/>
              <a:t>PctThruSession</a:t>
            </a:r>
            <a:r>
              <a:rPr lang="en-US" dirty="0"/>
              <a:t>=Late)</a:t>
            </a:r>
          </a:p>
          <a:p>
            <a:pPr marL="0" indent="0">
              <a:buNone/>
            </a:pPr>
            <a:r>
              <a:rPr lang="en-US" dirty="0"/>
              <a:t>Illustration*(</a:t>
            </a:r>
            <a:r>
              <a:rPr lang="en-US" dirty="0" err="1"/>
              <a:t>PreScore</a:t>
            </a:r>
            <a:r>
              <a:rPr lang="en-US" dirty="0"/>
              <a:t>=Low)*(</a:t>
            </a:r>
            <a:r>
              <a:rPr lang="en-US" dirty="0" err="1"/>
              <a:t>KCUsage</a:t>
            </a:r>
            <a:r>
              <a:rPr lang="en-US" dirty="0"/>
              <a:t>=State)</a:t>
            </a:r>
          </a:p>
          <a:p>
            <a:pPr marL="0" indent="0">
              <a:buNone/>
            </a:pPr>
            <a:r>
              <a:rPr lang="en-US" dirty="0"/>
              <a:t>Illustration*(</a:t>
            </a:r>
            <a:r>
              <a:rPr lang="en-US" dirty="0" err="1"/>
              <a:t>PreScore</a:t>
            </a:r>
            <a:r>
              <a:rPr lang="en-US" dirty="0"/>
              <a:t>=Low)*(</a:t>
            </a:r>
            <a:r>
              <a:rPr lang="en-US" dirty="0" err="1"/>
              <a:t>KCUsage</a:t>
            </a:r>
            <a:r>
              <a:rPr lang="en-US" dirty="0"/>
              <a:t>=Apply)</a:t>
            </a:r>
          </a:p>
          <a:p>
            <a:pPr marL="0" indent="0">
              <a:buNone/>
            </a:pPr>
            <a:r>
              <a:rPr lang="en-US" dirty="0"/>
              <a:t>Illustration*(</a:t>
            </a:r>
            <a:r>
              <a:rPr lang="en-US" dirty="0" err="1"/>
              <a:t>PreScore</a:t>
            </a:r>
            <a:r>
              <a:rPr lang="en-US" dirty="0"/>
              <a:t>=Low)*(</a:t>
            </a:r>
            <a:r>
              <a:rPr lang="en-US" dirty="0" err="1"/>
              <a:t>ItemDiff</a:t>
            </a:r>
            <a:r>
              <a:rPr lang="en-US" dirty="0"/>
              <a:t>=Easy)</a:t>
            </a:r>
          </a:p>
          <a:p>
            <a:pPr marL="0" indent="0">
              <a:buNone/>
            </a:pPr>
            <a:r>
              <a:rPr lang="en-US" dirty="0"/>
              <a:t>Illustration*(</a:t>
            </a:r>
            <a:r>
              <a:rPr lang="en-US" dirty="0" err="1"/>
              <a:t>PreScore</a:t>
            </a:r>
            <a:r>
              <a:rPr lang="en-US" dirty="0"/>
              <a:t>=Low)*(</a:t>
            </a:r>
            <a:r>
              <a:rPr lang="en-US" dirty="0" err="1"/>
              <a:t>ItemDiff</a:t>
            </a:r>
            <a:r>
              <a:rPr lang="en-US" dirty="0"/>
              <a:t>=Hard)</a:t>
            </a:r>
          </a:p>
          <a:p>
            <a:pPr marL="0" indent="0">
              <a:buNone/>
            </a:pPr>
            <a:r>
              <a:rPr lang="en-US" dirty="0"/>
              <a:t>Illustration*(</a:t>
            </a:r>
            <a:r>
              <a:rPr lang="en-US" dirty="0" err="1"/>
              <a:t>PreScore</a:t>
            </a:r>
            <a:r>
              <a:rPr lang="en-US" dirty="0"/>
              <a:t>=Low)*(</a:t>
            </a:r>
            <a:r>
              <a:rPr lang="en-US" dirty="0" err="1"/>
              <a:t>ResponseTime</a:t>
            </a:r>
            <a:r>
              <a:rPr lang="en-US" dirty="0"/>
              <a:t>=Fast)</a:t>
            </a:r>
          </a:p>
          <a:p>
            <a:pPr marL="0" indent="0">
              <a:buNone/>
            </a:pPr>
            <a:r>
              <a:rPr lang="en-US" dirty="0"/>
              <a:t>Illustration*(</a:t>
            </a:r>
            <a:r>
              <a:rPr lang="en-US" dirty="0" err="1"/>
              <a:t>PreScore</a:t>
            </a:r>
            <a:r>
              <a:rPr lang="en-US" dirty="0"/>
              <a:t>=Low)*(</a:t>
            </a:r>
            <a:r>
              <a:rPr lang="en-US" dirty="0" err="1"/>
              <a:t>ResponseTime</a:t>
            </a:r>
            <a:r>
              <a:rPr lang="en-US" dirty="0"/>
              <a:t>=Slow)</a:t>
            </a:r>
          </a:p>
          <a:p>
            <a:pPr marL="0" indent="0">
              <a:buNone/>
            </a:pPr>
            <a:r>
              <a:rPr lang="en-US" dirty="0"/>
              <a:t>Graph*(</a:t>
            </a:r>
            <a:r>
              <a:rPr lang="en-US" dirty="0" err="1"/>
              <a:t>PreScore</a:t>
            </a:r>
            <a:r>
              <a:rPr lang="en-US" dirty="0"/>
              <a:t>=Low)*(</a:t>
            </a:r>
            <a:r>
              <a:rPr lang="en-US" dirty="0" err="1"/>
              <a:t>WalkThruPct</a:t>
            </a:r>
            <a:r>
              <a:rPr lang="en-US" dirty="0"/>
              <a:t>=Low)</a:t>
            </a:r>
          </a:p>
          <a:p>
            <a:pPr marL="0" indent="0">
              <a:buNone/>
            </a:pPr>
            <a:r>
              <a:rPr lang="en-US" dirty="0"/>
              <a:t>Graph*(</a:t>
            </a:r>
            <a:r>
              <a:rPr lang="en-US" dirty="0" err="1"/>
              <a:t>PreScore</a:t>
            </a:r>
            <a:r>
              <a:rPr lang="en-US" dirty="0"/>
              <a:t>=Low)*(</a:t>
            </a:r>
            <a:r>
              <a:rPr lang="en-US" dirty="0" err="1"/>
              <a:t>WalkThruPct</a:t>
            </a:r>
            <a:r>
              <a:rPr lang="en-US" dirty="0"/>
              <a:t>=High)</a:t>
            </a:r>
          </a:p>
          <a:p>
            <a:pPr marL="0" indent="0">
              <a:buNone/>
            </a:pPr>
            <a:r>
              <a:rPr lang="en-US" dirty="0"/>
              <a:t>Graph*(</a:t>
            </a:r>
            <a:r>
              <a:rPr lang="en-US" dirty="0" err="1"/>
              <a:t>PreScore</a:t>
            </a:r>
            <a:r>
              <a:rPr lang="en-US" dirty="0"/>
              <a:t>=Low)*(</a:t>
            </a:r>
            <a:r>
              <a:rPr lang="en-US" dirty="0" err="1"/>
              <a:t>RQPctCorrect</a:t>
            </a:r>
            <a:r>
              <a:rPr lang="en-US" dirty="0"/>
              <a:t>=Low)</a:t>
            </a:r>
          </a:p>
          <a:p>
            <a:pPr marL="0" indent="0">
              <a:buNone/>
            </a:pPr>
            <a:r>
              <a:rPr lang="en-US" dirty="0"/>
              <a:t>Graph*(</a:t>
            </a:r>
            <a:r>
              <a:rPr lang="en-US" dirty="0" err="1"/>
              <a:t>PreScore</a:t>
            </a:r>
            <a:r>
              <a:rPr lang="en-US" dirty="0"/>
              <a:t>=Low)*(</a:t>
            </a:r>
            <a:r>
              <a:rPr lang="en-US" dirty="0" err="1"/>
              <a:t>RQPctCorrect</a:t>
            </a:r>
            <a:r>
              <a:rPr lang="en-US" dirty="0"/>
              <a:t>=High)</a:t>
            </a:r>
          </a:p>
          <a:p>
            <a:pPr marL="0" indent="0">
              <a:buNone/>
            </a:pPr>
            <a:r>
              <a:rPr lang="en-US" dirty="0"/>
              <a:t>Graph*(</a:t>
            </a:r>
            <a:r>
              <a:rPr lang="en-US" dirty="0" err="1"/>
              <a:t>PreScore</a:t>
            </a:r>
            <a:r>
              <a:rPr lang="en-US" dirty="0"/>
              <a:t>=Low)*(</a:t>
            </a:r>
            <a:r>
              <a:rPr lang="en-US" dirty="0" err="1"/>
              <a:t>PctSituationCorrect</a:t>
            </a:r>
            <a:r>
              <a:rPr lang="en-US" dirty="0"/>
              <a:t>=Low)</a:t>
            </a:r>
          </a:p>
          <a:p>
            <a:pPr marL="0" indent="0">
              <a:buNone/>
            </a:pPr>
            <a:r>
              <a:rPr lang="en-US" dirty="0"/>
              <a:t>Graph*(</a:t>
            </a:r>
            <a:r>
              <a:rPr lang="en-US" dirty="0" err="1"/>
              <a:t>PreScore</a:t>
            </a:r>
            <a:r>
              <a:rPr lang="en-US" dirty="0"/>
              <a:t>=Low)*(</a:t>
            </a:r>
            <a:r>
              <a:rPr lang="en-US" dirty="0" err="1"/>
              <a:t>PctSituationCorrect</a:t>
            </a:r>
            <a:r>
              <a:rPr lang="en-US" dirty="0"/>
              <a:t>=High)</a:t>
            </a:r>
          </a:p>
          <a:p>
            <a:pPr marL="0" indent="0">
              <a:buNone/>
            </a:pPr>
            <a:r>
              <a:rPr lang="en-US" dirty="0"/>
              <a:t>Graph*(</a:t>
            </a:r>
            <a:r>
              <a:rPr lang="en-US" dirty="0" err="1"/>
              <a:t>PreScore</a:t>
            </a:r>
            <a:r>
              <a:rPr lang="en-US" dirty="0"/>
              <a:t>=Low)*(</a:t>
            </a:r>
            <a:r>
              <a:rPr lang="en-US" dirty="0" err="1"/>
              <a:t>PctSessionCorrect</a:t>
            </a:r>
            <a:r>
              <a:rPr lang="en-US" dirty="0"/>
              <a:t>=Low)</a:t>
            </a:r>
          </a:p>
          <a:p>
            <a:pPr marL="0" indent="0">
              <a:buNone/>
            </a:pPr>
            <a:r>
              <a:rPr lang="en-US" dirty="0"/>
              <a:t>Graph*(</a:t>
            </a:r>
            <a:r>
              <a:rPr lang="en-US" dirty="0" err="1"/>
              <a:t>PreScore</a:t>
            </a:r>
            <a:r>
              <a:rPr lang="en-US" dirty="0"/>
              <a:t>=Low)*(</a:t>
            </a:r>
            <a:r>
              <a:rPr lang="en-US" dirty="0" err="1"/>
              <a:t>PctSessionCorrect</a:t>
            </a:r>
            <a:r>
              <a:rPr lang="en-US" dirty="0"/>
              <a:t>=High)</a:t>
            </a:r>
          </a:p>
          <a:p>
            <a:pPr marL="0" indent="0">
              <a:buNone/>
            </a:pPr>
            <a:r>
              <a:rPr lang="en-US" dirty="0"/>
              <a:t>Graph*(</a:t>
            </a:r>
            <a:r>
              <a:rPr lang="en-US" dirty="0" err="1"/>
              <a:t>PreScore</a:t>
            </a:r>
            <a:r>
              <a:rPr lang="en-US" dirty="0"/>
              <a:t>=Low)*(</a:t>
            </a:r>
            <a:r>
              <a:rPr lang="en-US" dirty="0" err="1"/>
              <a:t>PctThruSituation</a:t>
            </a:r>
            <a:r>
              <a:rPr lang="en-US" dirty="0"/>
              <a:t>=Early)</a:t>
            </a:r>
          </a:p>
          <a:p>
            <a:pPr marL="0" indent="0">
              <a:buNone/>
            </a:pPr>
            <a:r>
              <a:rPr lang="en-US" dirty="0"/>
              <a:t>Graph*(</a:t>
            </a:r>
            <a:r>
              <a:rPr lang="en-US" dirty="0" err="1"/>
              <a:t>PreScore</a:t>
            </a:r>
            <a:r>
              <a:rPr lang="en-US" dirty="0"/>
              <a:t>=Low)*(</a:t>
            </a:r>
            <a:r>
              <a:rPr lang="en-US" dirty="0" err="1"/>
              <a:t>PctThruSituation</a:t>
            </a:r>
            <a:r>
              <a:rPr lang="en-US" dirty="0"/>
              <a:t>=Late)</a:t>
            </a:r>
          </a:p>
          <a:p>
            <a:pPr marL="0" indent="0">
              <a:buNone/>
            </a:pPr>
            <a:r>
              <a:rPr lang="en-US" dirty="0"/>
              <a:t>Graph*(</a:t>
            </a:r>
            <a:r>
              <a:rPr lang="en-US" dirty="0" err="1"/>
              <a:t>PreScore</a:t>
            </a:r>
            <a:r>
              <a:rPr lang="en-US" dirty="0"/>
              <a:t>=Low)*(</a:t>
            </a:r>
            <a:r>
              <a:rPr lang="en-US" dirty="0" err="1"/>
              <a:t>PctThruSession</a:t>
            </a:r>
            <a:r>
              <a:rPr lang="en-US" dirty="0"/>
              <a:t>=Early)</a:t>
            </a:r>
          </a:p>
          <a:p>
            <a:pPr marL="0" indent="0">
              <a:buNone/>
            </a:pPr>
            <a:r>
              <a:rPr lang="en-US" dirty="0"/>
              <a:t>Graph*(</a:t>
            </a:r>
            <a:r>
              <a:rPr lang="en-US" dirty="0" err="1"/>
              <a:t>PreScore</a:t>
            </a:r>
            <a:r>
              <a:rPr lang="en-US" dirty="0"/>
              <a:t>=Low)*(</a:t>
            </a:r>
            <a:r>
              <a:rPr lang="en-US" dirty="0" err="1"/>
              <a:t>PctThruSession</a:t>
            </a:r>
            <a:r>
              <a:rPr lang="en-US" dirty="0"/>
              <a:t>=Late)</a:t>
            </a:r>
          </a:p>
          <a:p>
            <a:pPr marL="0" indent="0">
              <a:buNone/>
            </a:pPr>
            <a:r>
              <a:rPr lang="en-US" dirty="0"/>
              <a:t>Graph*(</a:t>
            </a:r>
            <a:r>
              <a:rPr lang="en-US" dirty="0" err="1"/>
              <a:t>PreScore</a:t>
            </a:r>
            <a:r>
              <a:rPr lang="en-US" dirty="0"/>
              <a:t>=Low)*(</a:t>
            </a:r>
            <a:r>
              <a:rPr lang="en-US" dirty="0" err="1"/>
              <a:t>KCUsage</a:t>
            </a:r>
            <a:r>
              <a:rPr lang="en-US" dirty="0"/>
              <a:t>=State)</a:t>
            </a:r>
          </a:p>
          <a:p>
            <a:pPr marL="0" indent="0">
              <a:buNone/>
            </a:pPr>
            <a:r>
              <a:rPr lang="en-US" dirty="0"/>
              <a:t>Graph*(</a:t>
            </a:r>
            <a:r>
              <a:rPr lang="en-US" dirty="0" err="1"/>
              <a:t>PreScore</a:t>
            </a:r>
            <a:r>
              <a:rPr lang="en-US" dirty="0"/>
              <a:t>=Low)*(</a:t>
            </a:r>
            <a:r>
              <a:rPr lang="en-US" dirty="0" err="1"/>
              <a:t>KCUsage</a:t>
            </a:r>
            <a:r>
              <a:rPr lang="en-US" dirty="0"/>
              <a:t>=Apply)</a:t>
            </a:r>
          </a:p>
          <a:p>
            <a:pPr marL="0" indent="0">
              <a:buNone/>
            </a:pPr>
            <a:r>
              <a:rPr lang="en-US" dirty="0"/>
              <a:t>Graph*(</a:t>
            </a:r>
            <a:r>
              <a:rPr lang="en-US" dirty="0" err="1"/>
              <a:t>PreScore</a:t>
            </a:r>
            <a:r>
              <a:rPr lang="en-US" dirty="0"/>
              <a:t>=Low)*(</a:t>
            </a:r>
            <a:r>
              <a:rPr lang="en-US" dirty="0" err="1"/>
              <a:t>ItemDiff</a:t>
            </a:r>
            <a:r>
              <a:rPr lang="en-US" dirty="0"/>
              <a:t>=Easy)</a:t>
            </a:r>
          </a:p>
          <a:p>
            <a:pPr marL="0" indent="0">
              <a:buNone/>
            </a:pPr>
            <a:r>
              <a:rPr lang="en-US" dirty="0"/>
              <a:t>Graph*(</a:t>
            </a:r>
            <a:r>
              <a:rPr lang="en-US" dirty="0" err="1"/>
              <a:t>PreScore</a:t>
            </a:r>
            <a:r>
              <a:rPr lang="en-US" dirty="0"/>
              <a:t>=Low)*(</a:t>
            </a:r>
            <a:r>
              <a:rPr lang="en-US" dirty="0" err="1"/>
              <a:t>ItemDiff</a:t>
            </a:r>
            <a:r>
              <a:rPr lang="en-US" dirty="0"/>
              <a:t>=Hard)</a:t>
            </a:r>
          </a:p>
          <a:p>
            <a:pPr marL="0" indent="0">
              <a:buNone/>
            </a:pPr>
            <a:r>
              <a:rPr lang="en-US" dirty="0"/>
              <a:t>Graph*(</a:t>
            </a:r>
            <a:r>
              <a:rPr lang="en-US" dirty="0" err="1"/>
              <a:t>PreScore</a:t>
            </a:r>
            <a:r>
              <a:rPr lang="en-US" dirty="0"/>
              <a:t>=Low)*(</a:t>
            </a:r>
            <a:r>
              <a:rPr lang="en-US" dirty="0" err="1"/>
              <a:t>ResponseTime</a:t>
            </a:r>
            <a:r>
              <a:rPr lang="en-US" dirty="0"/>
              <a:t>=Fast)</a:t>
            </a:r>
          </a:p>
          <a:p>
            <a:pPr marL="0" indent="0">
              <a:buNone/>
            </a:pPr>
            <a:r>
              <a:rPr lang="en-US" dirty="0"/>
              <a:t>Graph*(</a:t>
            </a:r>
            <a:r>
              <a:rPr lang="en-US" dirty="0" err="1"/>
              <a:t>PreScore</a:t>
            </a:r>
            <a:r>
              <a:rPr lang="en-US" dirty="0"/>
              <a:t>=Low)*(</a:t>
            </a:r>
            <a:r>
              <a:rPr lang="en-US" dirty="0" err="1"/>
              <a:t>ResponseTime</a:t>
            </a:r>
            <a:r>
              <a:rPr lang="en-US" dirty="0"/>
              <a:t>=Slow)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Terms from Step 1 (~10)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100" dirty="0"/>
              <a:t>0.1423*Illustration*(</a:t>
            </a:r>
            <a:r>
              <a:rPr lang="en-US" sz="1100" dirty="0" err="1"/>
              <a:t>PreScore</a:t>
            </a:r>
            <a:r>
              <a:rPr lang="en-US" sz="1100" dirty="0"/>
              <a:t>=High)*(</a:t>
            </a:r>
            <a:r>
              <a:rPr lang="en-US" sz="1100" dirty="0" err="1"/>
              <a:t>ResponseTime</a:t>
            </a:r>
            <a:r>
              <a:rPr lang="en-US" sz="1100" dirty="0"/>
              <a:t>=Fast)</a:t>
            </a:r>
          </a:p>
          <a:p>
            <a:pPr marL="0" indent="0">
              <a:buNone/>
            </a:pPr>
            <a:r>
              <a:rPr lang="en-US" sz="1100" dirty="0"/>
              <a:t>0.0342*Graph*(</a:t>
            </a:r>
            <a:r>
              <a:rPr lang="en-US" sz="1100" dirty="0" err="1"/>
              <a:t>PreScore</a:t>
            </a:r>
            <a:r>
              <a:rPr lang="en-US" sz="1100" dirty="0"/>
              <a:t>=High)*(</a:t>
            </a:r>
            <a:r>
              <a:rPr lang="en-US" sz="1100" dirty="0" err="1"/>
              <a:t>ResponseTime</a:t>
            </a:r>
            <a:r>
              <a:rPr lang="en-US" sz="1100" dirty="0"/>
              <a:t>=Fast</a:t>
            </a:r>
            <a:r>
              <a:rPr lang="en-US" sz="1100" dirty="0" smtClean="0"/>
              <a:t>)</a:t>
            </a:r>
            <a:endParaRPr lang="en-US" sz="1100" dirty="0"/>
          </a:p>
          <a:p>
            <a:pPr marL="0" indent="0">
              <a:buNone/>
            </a:pPr>
            <a:r>
              <a:rPr lang="en-US" sz="1100" dirty="0"/>
              <a:t>-0.5820*Illustration*(</a:t>
            </a:r>
            <a:r>
              <a:rPr lang="en-US" sz="1100" dirty="0" err="1"/>
              <a:t>PreScore</a:t>
            </a:r>
            <a:r>
              <a:rPr lang="en-US" sz="1100" dirty="0"/>
              <a:t>=Low)*(</a:t>
            </a:r>
            <a:r>
              <a:rPr lang="en-US" sz="1100" dirty="0" err="1"/>
              <a:t>PctThruTutoring</a:t>
            </a:r>
            <a:r>
              <a:rPr lang="en-US" sz="1100" dirty="0"/>
              <a:t>=High)</a:t>
            </a:r>
          </a:p>
          <a:p>
            <a:pPr marL="0" indent="0">
              <a:buNone/>
            </a:pPr>
            <a:r>
              <a:rPr lang="en-US" sz="1100" dirty="0"/>
              <a:t>0.2432*Graph*(</a:t>
            </a:r>
            <a:r>
              <a:rPr lang="en-US" sz="1100" dirty="0" err="1"/>
              <a:t>PreScore</a:t>
            </a:r>
            <a:r>
              <a:rPr lang="en-US" sz="1100" dirty="0"/>
              <a:t>=Low)*(</a:t>
            </a:r>
            <a:r>
              <a:rPr lang="en-US" sz="1100" dirty="0" err="1"/>
              <a:t>PctThruTutoring</a:t>
            </a:r>
            <a:r>
              <a:rPr lang="en-US" sz="1100" dirty="0"/>
              <a:t>=High</a:t>
            </a:r>
            <a:r>
              <a:rPr lang="en-US" sz="1100" dirty="0" smtClean="0"/>
              <a:t>)</a:t>
            </a:r>
            <a:endParaRPr lang="en-US" sz="1100" dirty="0"/>
          </a:p>
          <a:p>
            <a:pPr marL="0" indent="0">
              <a:buNone/>
            </a:pPr>
            <a:r>
              <a:rPr lang="en-US" sz="1100" dirty="0"/>
              <a:t>0.3895*Illustration*(</a:t>
            </a:r>
            <a:r>
              <a:rPr lang="en-US" sz="1100" dirty="0" err="1"/>
              <a:t>PreScore</a:t>
            </a:r>
            <a:r>
              <a:rPr lang="en-US" sz="1100" dirty="0"/>
              <a:t>=High)*(</a:t>
            </a:r>
            <a:r>
              <a:rPr lang="en-US" sz="1100" dirty="0" err="1"/>
              <a:t>PctSessionCorrect</a:t>
            </a:r>
            <a:r>
              <a:rPr lang="en-US" sz="1100" dirty="0"/>
              <a:t>=High)</a:t>
            </a:r>
          </a:p>
          <a:p>
            <a:pPr marL="0" indent="0">
              <a:buNone/>
            </a:pPr>
            <a:r>
              <a:rPr lang="en-US" sz="1100" dirty="0"/>
              <a:t>0.6921*Illustration*(</a:t>
            </a:r>
            <a:r>
              <a:rPr lang="en-US" sz="1100" dirty="0" err="1"/>
              <a:t>PreScore</a:t>
            </a:r>
            <a:r>
              <a:rPr lang="en-US" sz="1100" dirty="0"/>
              <a:t>=High)*(</a:t>
            </a:r>
            <a:r>
              <a:rPr lang="en-US" sz="1100" dirty="0" err="1"/>
              <a:t>PctSessionCorrect</a:t>
            </a:r>
            <a:r>
              <a:rPr lang="en-US" sz="1100" dirty="0"/>
              <a:t>=Low</a:t>
            </a:r>
            <a:r>
              <a:rPr lang="en-US" sz="1100" dirty="0" smtClean="0"/>
              <a:t>)</a:t>
            </a:r>
            <a:endParaRPr lang="en-US" sz="1100" dirty="0"/>
          </a:p>
          <a:p>
            <a:pPr marL="0" indent="0">
              <a:buNone/>
            </a:pPr>
            <a:r>
              <a:rPr lang="en-US" sz="1100" dirty="0"/>
              <a:t>-0.3382*Illustration*(</a:t>
            </a:r>
            <a:r>
              <a:rPr lang="en-US" sz="1100" dirty="0" err="1"/>
              <a:t>PreScore</a:t>
            </a:r>
            <a:r>
              <a:rPr lang="en-US" sz="1100" dirty="0"/>
              <a:t>=High)*(</a:t>
            </a:r>
            <a:r>
              <a:rPr lang="en-US" sz="1100" dirty="0" err="1"/>
              <a:t>KCUsage</a:t>
            </a:r>
            <a:r>
              <a:rPr lang="en-US" sz="1100" dirty="0"/>
              <a:t>=Apply)</a:t>
            </a:r>
          </a:p>
          <a:p>
            <a:pPr marL="0" indent="0">
              <a:buNone/>
            </a:pPr>
            <a:r>
              <a:rPr lang="en-US" sz="1100" dirty="0"/>
              <a:t>0.5243*Illustration*(</a:t>
            </a:r>
            <a:r>
              <a:rPr lang="en-US" sz="1100" dirty="0" err="1"/>
              <a:t>PreScore</a:t>
            </a:r>
            <a:r>
              <a:rPr lang="en-US" sz="1100" dirty="0"/>
              <a:t>=High)*(</a:t>
            </a:r>
            <a:r>
              <a:rPr lang="en-US" sz="1100" dirty="0" err="1"/>
              <a:t>ItemDiff</a:t>
            </a:r>
            <a:r>
              <a:rPr lang="en-US" sz="1100" dirty="0"/>
              <a:t>=Easy)</a:t>
            </a:r>
          </a:p>
          <a:p>
            <a:pPr marL="0" indent="0">
              <a:buNone/>
            </a:pPr>
            <a:r>
              <a:rPr lang="en-US" sz="1100" dirty="0"/>
              <a:t>0.1322*Graph*(</a:t>
            </a:r>
            <a:r>
              <a:rPr lang="en-US" sz="1100" dirty="0" err="1"/>
              <a:t>PreScore</a:t>
            </a:r>
            <a:r>
              <a:rPr lang="en-US" sz="1100" dirty="0"/>
              <a:t>=Low)*(</a:t>
            </a:r>
            <a:r>
              <a:rPr lang="en-US" sz="1100" dirty="0" err="1"/>
              <a:t>PctThruSituation</a:t>
            </a:r>
            <a:r>
              <a:rPr lang="en-US" sz="1100" dirty="0"/>
              <a:t>=High)</a:t>
            </a:r>
          </a:p>
          <a:p>
            <a:pPr marL="0" indent="0">
              <a:buNone/>
            </a:pPr>
            <a:r>
              <a:rPr lang="en-US" sz="1100" dirty="0"/>
              <a:t>-0.8225*Graph*(</a:t>
            </a:r>
            <a:r>
              <a:rPr lang="en-US" sz="1100" dirty="0" err="1"/>
              <a:t>PreScore</a:t>
            </a:r>
            <a:r>
              <a:rPr lang="en-US" sz="1100" dirty="0"/>
              <a:t>=Low)*(</a:t>
            </a:r>
            <a:r>
              <a:rPr lang="en-US" sz="1100" dirty="0" err="1"/>
              <a:t>PctWalkThru</a:t>
            </a:r>
            <a:r>
              <a:rPr lang="en-US" sz="1100" dirty="0"/>
              <a:t>=Low)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C5E39-5EEE-4356-BAB3-5E5626DE338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655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000" dirty="0"/>
              <a:t>Modeling with Stepwise Regression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2800" dirty="0" smtClean="0"/>
              <a:t>Example</a:t>
            </a:r>
            <a:endParaRPr lang="en-US" sz="40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Starting Set of Terms (72)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 numCol="2">
            <a:normAutofit fontScale="25000" lnSpcReduction="20000"/>
          </a:bodyPr>
          <a:lstStyle/>
          <a:p>
            <a:pPr marL="0" indent="0">
              <a:buNone/>
            </a:pPr>
            <a:r>
              <a:rPr lang="en-US" dirty="0"/>
              <a:t>Illustration*(</a:t>
            </a:r>
            <a:r>
              <a:rPr lang="en-US" dirty="0" err="1"/>
              <a:t>PreScore</a:t>
            </a:r>
            <a:r>
              <a:rPr lang="en-US" dirty="0"/>
              <a:t>=High)*(</a:t>
            </a:r>
            <a:r>
              <a:rPr lang="en-US" dirty="0" err="1"/>
              <a:t>WalkThruPct</a:t>
            </a:r>
            <a:r>
              <a:rPr lang="en-US" dirty="0"/>
              <a:t>=Low)</a:t>
            </a:r>
          </a:p>
          <a:p>
            <a:pPr marL="0" indent="0">
              <a:buNone/>
            </a:pPr>
            <a:r>
              <a:rPr lang="en-US" dirty="0"/>
              <a:t>Illustration*(</a:t>
            </a:r>
            <a:r>
              <a:rPr lang="en-US" dirty="0" err="1"/>
              <a:t>PreScore</a:t>
            </a:r>
            <a:r>
              <a:rPr lang="en-US" dirty="0"/>
              <a:t>=High)*(</a:t>
            </a:r>
            <a:r>
              <a:rPr lang="en-US" dirty="0" err="1"/>
              <a:t>WalkThruPct</a:t>
            </a:r>
            <a:r>
              <a:rPr lang="en-US" dirty="0"/>
              <a:t>=High)</a:t>
            </a:r>
          </a:p>
          <a:p>
            <a:pPr marL="0" indent="0">
              <a:buNone/>
            </a:pPr>
            <a:r>
              <a:rPr lang="en-US" dirty="0"/>
              <a:t>Illustration*(</a:t>
            </a:r>
            <a:r>
              <a:rPr lang="en-US" dirty="0" err="1"/>
              <a:t>PreScore</a:t>
            </a:r>
            <a:r>
              <a:rPr lang="en-US" dirty="0"/>
              <a:t>=High)*(</a:t>
            </a:r>
            <a:r>
              <a:rPr lang="en-US" dirty="0" err="1"/>
              <a:t>RQPctCorrect</a:t>
            </a:r>
            <a:r>
              <a:rPr lang="en-US" dirty="0"/>
              <a:t>=Low)</a:t>
            </a:r>
          </a:p>
          <a:p>
            <a:pPr marL="0" indent="0">
              <a:buNone/>
            </a:pPr>
            <a:r>
              <a:rPr lang="en-US" dirty="0"/>
              <a:t>Illustration*(</a:t>
            </a:r>
            <a:r>
              <a:rPr lang="en-US" dirty="0" err="1"/>
              <a:t>PreScore</a:t>
            </a:r>
            <a:r>
              <a:rPr lang="en-US" dirty="0"/>
              <a:t>=High)*(</a:t>
            </a:r>
            <a:r>
              <a:rPr lang="en-US" dirty="0" err="1"/>
              <a:t>RQPctCorrect</a:t>
            </a:r>
            <a:r>
              <a:rPr lang="en-US" dirty="0"/>
              <a:t>=High)</a:t>
            </a:r>
          </a:p>
          <a:p>
            <a:pPr marL="0" indent="0">
              <a:buNone/>
            </a:pPr>
            <a:r>
              <a:rPr lang="en-US" dirty="0"/>
              <a:t>Illustration*(</a:t>
            </a:r>
            <a:r>
              <a:rPr lang="en-US" dirty="0" err="1"/>
              <a:t>PreScore</a:t>
            </a:r>
            <a:r>
              <a:rPr lang="en-US" dirty="0"/>
              <a:t>=High)*(</a:t>
            </a:r>
            <a:r>
              <a:rPr lang="en-US" dirty="0" err="1"/>
              <a:t>PctSituationCorrect</a:t>
            </a:r>
            <a:r>
              <a:rPr lang="en-US" dirty="0"/>
              <a:t>=Low)</a:t>
            </a:r>
          </a:p>
          <a:p>
            <a:pPr marL="0" indent="0">
              <a:buNone/>
            </a:pPr>
            <a:r>
              <a:rPr lang="en-US" dirty="0"/>
              <a:t>Illustration*(</a:t>
            </a:r>
            <a:r>
              <a:rPr lang="en-US" dirty="0" err="1"/>
              <a:t>PreScore</a:t>
            </a:r>
            <a:r>
              <a:rPr lang="en-US" dirty="0"/>
              <a:t>=High)*(</a:t>
            </a:r>
            <a:r>
              <a:rPr lang="en-US" dirty="0" err="1"/>
              <a:t>PctSituationCorrect</a:t>
            </a:r>
            <a:r>
              <a:rPr lang="en-US" dirty="0"/>
              <a:t>=High)</a:t>
            </a:r>
          </a:p>
          <a:p>
            <a:pPr marL="0" indent="0">
              <a:buNone/>
            </a:pPr>
            <a:r>
              <a:rPr lang="en-US" dirty="0"/>
              <a:t>Illustration*(</a:t>
            </a:r>
            <a:r>
              <a:rPr lang="en-US" dirty="0" err="1"/>
              <a:t>PreScore</a:t>
            </a:r>
            <a:r>
              <a:rPr lang="en-US" dirty="0"/>
              <a:t>=High)*(</a:t>
            </a:r>
            <a:r>
              <a:rPr lang="en-US" dirty="0" err="1"/>
              <a:t>PctSessionCorrect</a:t>
            </a:r>
            <a:r>
              <a:rPr lang="en-US" dirty="0"/>
              <a:t>=Low)</a:t>
            </a:r>
          </a:p>
          <a:p>
            <a:pPr marL="0" indent="0">
              <a:buNone/>
            </a:pPr>
            <a:r>
              <a:rPr lang="en-US" dirty="0"/>
              <a:t>Illustration*(</a:t>
            </a:r>
            <a:r>
              <a:rPr lang="en-US" dirty="0" err="1"/>
              <a:t>PreScore</a:t>
            </a:r>
            <a:r>
              <a:rPr lang="en-US" dirty="0"/>
              <a:t>=High)*(</a:t>
            </a:r>
            <a:r>
              <a:rPr lang="en-US" dirty="0" err="1"/>
              <a:t>PctSessionCorrect</a:t>
            </a:r>
            <a:r>
              <a:rPr lang="en-US" dirty="0"/>
              <a:t>=High)</a:t>
            </a:r>
          </a:p>
          <a:p>
            <a:pPr marL="0" indent="0">
              <a:buNone/>
            </a:pPr>
            <a:r>
              <a:rPr lang="en-US" dirty="0"/>
              <a:t>Illustration*(</a:t>
            </a:r>
            <a:r>
              <a:rPr lang="en-US" dirty="0" err="1"/>
              <a:t>PreScore</a:t>
            </a:r>
            <a:r>
              <a:rPr lang="en-US" dirty="0"/>
              <a:t>=High)*(</a:t>
            </a:r>
            <a:r>
              <a:rPr lang="en-US" dirty="0" err="1"/>
              <a:t>PctThruSituation</a:t>
            </a:r>
            <a:r>
              <a:rPr lang="en-US" dirty="0"/>
              <a:t>=Early)</a:t>
            </a:r>
          </a:p>
          <a:p>
            <a:pPr marL="0" indent="0">
              <a:buNone/>
            </a:pPr>
            <a:r>
              <a:rPr lang="en-US" dirty="0"/>
              <a:t>Illustration*(</a:t>
            </a:r>
            <a:r>
              <a:rPr lang="en-US" dirty="0" err="1"/>
              <a:t>PreScore</a:t>
            </a:r>
            <a:r>
              <a:rPr lang="en-US" dirty="0"/>
              <a:t>=High)*(</a:t>
            </a:r>
            <a:r>
              <a:rPr lang="en-US" dirty="0" err="1"/>
              <a:t>PctThruSituation</a:t>
            </a:r>
            <a:r>
              <a:rPr lang="en-US" dirty="0"/>
              <a:t>=Late)</a:t>
            </a:r>
          </a:p>
          <a:p>
            <a:pPr marL="0" indent="0">
              <a:buNone/>
            </a:pPr>
            <a:r>
              <a:rPr lang="en-US" dirty="0"/>
              <a:t>Illustration*(</a:t>
            </a:r>
            <a:r>
              <a:rPr lang="en-US" dirty="0" err="1"/>
              <a:t>PreScore</a:t>
            </a:r>
            <a:r>
              <a:rPr lang="en-US" dirty="0"/>
              <a:t>=High)*(</a:t>
            </a:r>
            <a:r>
              <a:rPr lang="en-US" dirty="0" err="1"/>
              <a:t>PctThruSession</a:t>
            </a:r>
            <a:r>
              <a:rPr lang="en-US" dirty="0"/>
              <a:t>=Early)</a:t>
            </a:r>
          </a:p>
          <a:p>
            <a:pPr marL="0" indent="0">
              <a:buNone/>
            </a:pPr>
            <a:r>
              <a:rPr lang="en-US" dirty="0"/>
              <a:t>Illustration*(</a:t>
            </a:r>
            <a:r>
              <a:rPr lang="en-US" dirty="0" err="1"/>
              <a:t>PreScore</a:t>
            </a:r>
            <a:r>
              <a:rPr lang="en-US" dirty="0"/>
              <a:t>=High)*(</a:t>
            </a:r>
            <a:r>
              <a:rPr lang="en-US" dirty="0" err="1"/>
              <a:t>PctThruSession</a:t>
            </a:r>
            <a:r>
              <a:rPr lang="en-US" dirty="0"/>
              <a:t>=Late)</a:t>
            </a:r>
          </a:p>
          <a:p>
            <a:pPr marL="0" indent="0">
              <a:buNone/>
            </a:pPr>
            <a:r>
              <a:rPr lang="en-US" dirty="0"/>
              <a:t>Illustration*(</a:t>
            </a:r>
            <a:r>
              <a:rPr lang="en-US" dirty="0" err="1"/>
              <a:t>PreScore</a:t>
            </a:r>
            <a:r>
              <a:rPr lang="en-US" dirty="0"/>
              <a:t>=High)*(</a:t>
            </a:r>
            <a:r>
              <a:rPr lang="en-US" dirty="0" err="1"/>
              <a:t>KCUsage</a:t>
            </a:r>
            <a:r>
              <a:rPr lang="en-US" dirty="0"/>
              <a:t>=State)</a:t>
            </a:r>
          </a:p>
          <a:p>
            <a:pPr marL="0" indent="0">
              <a:buNone/>
            </a:pPr>
            <a:r>
              <a:rPr lang="en-US" dirty="0"/>
              <a:t>Illustration*(</a:t>
            </a:r>
            <a:r>
              <a:rPr lang="en-US" dirty="0" err="1"/>
              <a:t>PreScore</a:t>
            </a:r>
            <a:r>
              <a:rPr lang="en-US" dirty="0"/>
              <a:t>=High)*(</a:t>
            </a:r>
            <a:r>
              <a:rPr lang="en-US" dirty="0" err="1"/>
              <a:t>KCUsage</a:t>
            </a:r>
            <a:r>
              <a:rPr lang="en-US" dirty="0"/>
              <a:t>=Apply)</a:t>
            </a:r>
          </a:p>
          <a:p>
            <a:pPr marL="0" indent="0">
              <a:buNone/>
            </a:pPr>
            <a:r>
              <a:rPr lang="en-US" dirty="0"/>
              <a:t>Illustration*(</a:t>
            </a:r>
            <a:r>
              <a:rPr lang="en-US" dirty="0" err="1"/>
              <a:t>PreScore</a:t>
            </a:r>
            <a:r>
              <a:rPr lang="en-US" dirty="0"/>
              <a:t>=High)*(</a:t>
            </a:r>
            <a:r>
              <a:rPr lang="en-US" dirty="0" err="1"/>
              <a:t>ItemDiff</a:t>
            </a:r>
            <a:r>
              <a:rPr lang="en-US" dirty="0"/>
              <a:t>=Easy)</a:t>
            </a:r>
          </a:p>
          <a:p>
            <a:pPr marL="0" indent="0">
              <a:buNone/>
            </a:pPr>
            <a:r>
              <a:rPr lang="en-US" dirty="0"/>
              <a:t>Illustration*(</a:t>
            </a:r>
            <a:r>
              <a:rPr lang="en-US" dirty="0" err="1"/>
              <a:t>PreScore</a:t>
            </a:r>
            <a:r>
              <a:rPr lang="en-US" dirty="0"/>
              <a:t>=High)*(</a:t>
            </a:r>
            <a:r>
              <a:rPr lang="en-US" dirty="0" err="1"/>
              <a:t>ItemDiff</a:t>
            </a:r>
            <a:r>
              <a:rPr lang="en-US" dirty="0"/>
              <a:t>=Hard)</a:t>
            </a:r>
          </a:p>
          <a:p>
            <a:pPr marL="0" indent="0">
              <a:buNone/>
            </a:pPr>
            <a:r>
              <a:rPr lang="en-US" dirty="0"/>
              <a:t>Illustration*(</a:t>
            </a:r>
            <a:r>
              <a:rPr lang="en-US" dirty="0" err="1"/>
              <a:t>PreScore</a:t>
            </a:r>
            <a:r>
              <a:rPr lang="en-US" dirty="0"/>
              <a:t>=High)*(</a:t>
            </a:r>
            <a:r>
              <a:rPr lang="en-US" dirty="0" err="1"/>
              <a:t>ResponseTime</a:t>
            </a:r>
            <a:r>
              <a:rPr lang="en-US" dirty="0"/>
              <a:t>=Fast)</a:t>
            </a:r>
          </a:p>
          <a:p>
            <a:pPr marL="0" indent="0">
              <a:buNone/>
            </a:pPr>
            <a:r>
              <a:rPr lang="en-US" dirty="0"/>
              <a:t>Illustration*(</a:t>
            </a:r>
            <a:r>
              <a:rPr lang="en-US" dirty="0" err="1"/>
              <a:t>PreScore</a:t>
            </a:r>
            <a:r>
              <a:rPr lang="en-US" dirty="0"/>
              <a:t>=High)*(</a:t>
            </a:r>
            <a:r>
              <a:rPr lang="en-US" dirty="0" err="1"/>
              <a:t>ResponseTime</a:t>
            </a:r>
            <a:r>
              <a:rPr lang="en-US" dirty="0"/>
              <a:t>=Slow)</a:t>
            </a:r>
          </a:p>
          <a:p>
            <a:pPr marL="0" indent="0">
              <a:buNone/>
            </a:pPr>
            <a:r>
              <a:rPr lang="en-US" dirty="0"/>
              <a:t>Graph*(</a:t>
            </a:r>
            <a:r>
              <a:rPr lang="en-US" dirty="0" err="1"/>
              <a:t>PreScore</a:t>
            </a:r>
            <a:r>
              <a:rPr lang="en-US" dirty="0"/>
              <a:t>=High)*(</a:t>
            </a:r>
            <a:r>
              <a:rPr lang="en-US" dirty="0" err="1"/>
              <a:t>WalkThruPct</a:t>
            </a:r>
            <a:r>
              <a:rPr lang="en-US" dirty="0"/>
              <a:t>=Low)</a:t>
            </a:r>
          </a:p>
          <a:p>
            <a:pPr marL="0" indent="0">
              <a:buNone/>
            </a:pPr>
            <a:r>
              <a:rPr lang="en-US" dirty="0"/>
              <a:t>Graph*(</a:t>
            </a:r>
            <a:r>
              <a:rPr lang="en-US" dirty="0" err="1"/>
              <a:t>PreScore</a:t>
            </a:r>
            <a:r>
              <a:rPr lang="en-US" dirty="0"/>
              <a:t>=High)*(</a:t>
            </a:r>
            <a:r>
              <a:rPr lang="en-US" dirty="0" err="1"/>
              <a:t>WalkThruPct</a:t>
            </a:r>
            <a:r>
              <a:rPr lang="en-US" dirty="0"/>
              <a:t>=High)</a:t>
            </a:r>
          </a:p>
          <a:p>
            <a:pPr marL="0" indent="0">
              <a:buNone/>
            </a:pPr>
            <a:r>
              <a:rPr lang="en-US" dirty="0"/>
              <a:t>Graph*(</a:t>
            </a:r>
            <a:r>
              <a:rPr lang="en-US" dirty="0" err="1"/>
              <a:t>PreScore</a:t>
            </a:r>
            <a:r>
              <a:rPr lang="en-US" dirty="0"/>
              <a:t>=High)*(</a:t>
            </a:r>
            <a:r>
              <a:rPr lang="en-US" dirty="0" err="1"/>
              <a:t>RQPctCorrect</a:t>
            </a:r>
            <a:r>
              <a:rPr lang="en-US" dirty="0"/>
              <a:t>=Low)</a:t>
            </a:r>
          </a:p>
          <a:p>
            <a:pPr marL="0" indent="0">
              <a:buNone/>
            </a:pPr>
            <a:r>
              <a:rPr lang="en-US" dirty="0"/>
              <a:t>Graph*(</a:t>
            </a:r>
            <a:r>
              <a:rPr lang="en-US" dirty="0" err="1"/>
              <a:t>PreScore</a:t>
            </a:r>
            <a:r>
              <a:rPr lang="en-US" dirty="0"/>
              <a:t>=High)*(</a:t>
            </a:r>
            <a:r>
              <a:rPr lang="en-US" dirty="0" err="1"/>
              <a:t>RQPctCorrect</a:t>
            </a:r>
            <a:r>
              <a:rPr lang="en-US" dirty="0"/>
              <a:t>=High)</a:t>
            </a:r>
          </a:p>
          <a:p>
            <a:pPr marL="0" indent="0">
              <a:buNone/>
            </a:pPr>
            <a:r>
              <a:rPr lang="en-US" dirty="0"/>
              <a:t>Graph*(</a:t>
            </a:r>
            <a:r>
              <a:rPr lang="en-US" dirty="0" err="1"/>
              <a:t>PreScore</a:t>
            </a:r>
            <a:r>
              <a:rPr lang="en-US" dirty="0"/>
              <a:t>=High)*(</a:t>
            </a:r>
            <a:r>
              <a:rPr lang="en-US" dirty="0" err="1"/>
              <a:t>PctSituationCorrect</a:t>
            </a:r>
            <a:r>
              <a:rPr lang="en-US" dirty="0"/>
              <a:t>=Low)</a:t>
            </a:r>
          </a:p>
          <a:p>
            <a:pPr marL="0" indent="0">
              <a:buNone/>
            </a:pPr>
            <a:r>
              <a:rPr lang="en-US" dirty="0"/>
              <a:t>Graph*(</a:t>
            </a:r>
            <a:r>
              <a:rPr lang="en-US" dirty="0" err="1"/>
              <a:t>PreScore</a:t>
            </a:r>
            <a:r>
              <a:rPr lang="en-US" dirty="0"/>
              <a:t>=High)*(</a:t>
            </a:r>
            <a:r>
              <a:rPr lang="en-US" dirty="0" err="1"/>
              <a:t>PctSituationCorrect</a:t>
            </a:r>
            <a:r>
              <a:rPr lang="en-US" dirty="0"/>
              <a:t>=High)</a:t>
            </a:r>
          </a:p>
          <a:p>
            <a:pPr marL="0" indent="0">
              <a:buNone/>
            </a:pPr>
            <a:r>
              <a:rPr lang="en-US" dirty="0"/>
              <a:t>Graph*(</a:t>
            </a:r>
            <a:r>
              <a:rPr lang="en-US" dirty="0" err="1"/>
              <a:t>PreScore</a:t>
            </a:r>
            <a:r>
              <a:rPr lang="en-US" dirty="0"/>
              <a:t>=High)*(</a:t>
            </a:r>
            <a:r>
              <a:rPr lang="en-US" dirty="0" err="1"/>
              <a:t>PctSessionCorrect</a:t>
            </a:r>
            <a:r>
              <a:rPr lang="en-US" dirty="0"/>
              <a:t>=Low)</a:t>
            </a:r>
          </a:p>
          <a:p>
            <a:pPr marL="0" indent="0">
              <a:buNone/>
            </a:pPr>
            <a:r>
              <a:rPr lang="en-US" dirty="0"/>
              <a:t>Graph*(</a:t>
            </a:r>
            <a:r>
              <a:rPr lang="en-US" dirty="0" err="1"/>
              <a:t>PreScore</a:t>
            </a:r>
            <a:r>
              <a:rPr lang="en-US" dirty="0"/>
              <a:t>=High)*(</a:t>
            </a:r>
            <a:r>
              <a:rPr lang="en-US" dirty="0" err="1"/>
              <a:t>PctSessionCorrect</a:t>
            </a:r>
            <a:r>
              <a:rPr lang="en-US" dirty="0"/>
              <a:t>=High)</a:t>
            </a:r>
          </a:p>
          <a:p>
            <a:pPr marL="0" indent="0">
              <a:buNone/>
            </a:pPr>
            <a:r>
              <a:rPr lang="en-US" dirty="0"/>
              <a:t>Graph*(</a:t>
            </a:r>
            <a:r>
              <a:rPr lang="en-US" dirty="0" err="1"/>
              <a:t>PreScore</a:t>
            </a:r>
            <a:r>
              <a:rPr lang="en-US" dirty="0"/>
              <a:t>=High)*(</a:t>
            </a:r>
            <a:r>
              <a:rPr lang="en-US" dirty="0" err="1"/>
              <a:t>PctThruSituation</a:t>
            </a:r>
            <a:r>
              <a:rPr lang="en-US" dirty="0"/>
              <a:t>=Early)</a:t>
            </a:r>
          </a:p>
          <a:p>
            <a:pPr marL="0" indent="0">
              <a:buNone/>
            </a:pPr>
            <a:r>
              <a:rPr lang="en-US" dirty="0"/>
              <a:t>Graph*(</a:t>
            </a:r>
            <a:r>
              <a:rPr lang="en-US" dirty="0" err="1"/>
              <a:t>PreScore</a:t>
            </a:r>
            <a:r>
              <a:rPr lang="en-US" dirty="0"/>
              <a:t>=High)*(</a:t>
            </a:r>
            <a:r>
              <a:rPr lang="en-US" dirty="0" err="1"/>
              <a:t>PctThruSituation</a:t>
            </a:r>
            <a:r>
              <a:rPr lang="en-US" dirty="0"/>
              <a:t>=Late)</a:t>
            </a:r>
          </a:p>
          <a:p>
            <a:pPr marL="0" indent="0">
              <a:buNone/>
            </a:pPr>
            <a:r>
              <a:rPr lang="en-US" dirty="0"/>
              <a:t>Graph*(</a:t>
            </a:r>
            <a:r>
              <a:rPr lang="en-US" dirty="0" err="1"/>
              <a:t>PreScore</a:t>
            </a:r>
            <a:r>
              <a:rPr lang="en-US" dirty="0"/>
              <a:t>=High)*(</a:t>
            </a:r>
            <a:r>
              <a:rPr lang="en-US" dirty="0" err="1"/>
              <a:t>PctThruSession</a:t>
            </a:r>
            <a:r>
              <a:rPr lang="en-US" dirty="0"/>
              <a:t>=Early)</a:t>
            </a:r>
          </a:p>
          <a:p>
            <a:pPr marL="0" indent="0">
              <a:buNone/>
            </a:pPr>
            <a:r>
              <a:rPr lang="en-US" dirty="0"/>
              <a:t>Graph*(</a:t>
            </a:r>
            <a:r>
              <a:rPr lang="en-US" dirty="0" err="1"/>
              <a:t>PreScore</a:t>
            </a:r>
            <a:r>
              <a:rPr lang="en-US" dirty="0"/>
              <a:t>=High)*(</a:t>
            </a:r>
            <a:r>
              <a:rPr lang="en-US" dirty="0" err="1"/>
              <a:t>PctThruSession</a:t>
            </a:r>
            <a:r>
              <a:rPr lang="en-US" dirty="0"/>
              <a:t>=Late)</a:t>
            </a:r>
          </a:p>
          <a:p>
            <a:pPr marL="0" indent="0">
              <a:buNone/>
            </a:pPr>
            <a:r>
              <a:rPr lang="en-US" dirty="0"/>
              <a:t>Graph*(</a:t>
            </a:r>
            <a:r>
              <a:rPr lang="en-US" dirty="0" err="1"/>
              <a:t>PreScore</a:t>
            </a:r>
            <a:r>
              <a:rPr lang="en-US" dirty="0"/>
              <a:t>=High)*(</a:t>
            </a:r>
            <a:r>
              <a:rPr lang="en-US" dirty="0" err="1"/>
              <a:t>KCUsage</a:t>
            </a:r>
            <a:r>
              <a:rPr lang="en-US" dirty="0"/>
              <a:t>=State)</a:t>
            </a:r>
          </a:p>
          <a:p>
            <a:pPr marL="0" indent="0">
              <a:buNone/>
            </a:pPr>
            <a:r>
              <a:rPr lang="en-US" dirty="0"/>
              <a:t>Graph*(</a:t>
            </a:r>
            <a:r>
              <a:rPr lang="en-US" dirty="0" err="1"/>
              <a:t>PreScore</a:t>
            </a:r>
            <a:r>
              <a:rPr lang="en-US" dirty="0"/>
              <a:t>=High)*(</a:t>
            </a:r>
            <a:r>
              <a:rPr lang="en-US" dirty="0" err="1"/>
              <a:t>KCUsage</a:t>
            </a:r>
            <a:r>
              <a:rPr lang="en-US" dirty="0"/>
              <a:t>=Apply)</a:t>
            </a:r>
          </a:p>
          <a:p>
            <a:pPr marL="0" indent="0">
              <a:buNone/>
            </a:pPr>
            <a:r>
              <a:rPr lang="en-US" dirty="0"/>
              <a:t>Graph*(</a:t>
            </a:r>
            <a:r>
              <a:rPr lang="en-US" dirty="0" err="1"/>
              <a:t>PreScore</a:t>
            </a:r>
            <a:r>
              <a:rPr lang="en-US" dirty="0"/>
              <a:t>=High)*(</a:t>
            </a:r>
            <a:r>
              <a:rPr lang="en-US" dirty="0" err="1"/>
              <a:t>ItemDiff</a:t>
            </a:r>
            <a:r>
              <a:rPr lang="en-US" dirty="0"/>
              <a:t>=Easy)</a:t>
            </a:r>
          </a:p>
          <a:p>
            <a:pPr marL="0" indent="0">
              <a:buNone/>
            </a:pPr>
            <a:r>
              <a:rPr lang="en-US" dirty="0"/>
              <a:t>Graph*(</a:t>
            </a:r>
            <a:r>
              <a:rPr lang="en-US" dirty="0" err="1"/>
              <a:t>PreScore</a:t>
            </a:r>
            <a:r>
              <a:rPr lang="en-US" dirty="0"/>
              <a:t>=High)*(</a:t>
            </a:r>
            <a:r>
              <a:rPr lang="en-US" dirty="0" err="1"/>
              <a:t>ItemDiff</a:t>
            </a:r>
            <a:r>
              <a:rPr lang="en-US" dirty="0"/>
              <a:t>=Hard)</a:t>
            </a:r>
          </a:p>
          <a:p>
            <a:pPr marL="0" indent="0">
              <a:buNone/>
            </a:pPr>
            <a:r>
              <a:rPr lang="en-US" dirty="0"/>
              <a:t>Graph*(</a:t>
            </a:r>
            <a:r>
              <a:rPr lang="en-US" dirty="0" err="1"/>
              <a:t>PreScore</a:t>
            </a:r>
            <a:r>
              <a:rPr lang="en-US" dirty="0"/>
              <a:t>=High)*(</a:t>
            </a:r>
            <a:r>
              <a:rPr lang="en-US" dirty="0" err="1"/>
              <a:t>ResponseTime</a:t>
            </a:r>
            <a:r>
              <a:rPr lang="en-US" dirty="0"/>
              <a:t>=Fast)</a:t>
            </a:r>
          </a:p>
          <a:p>
            <a:pPr marL="0" indent="0">
              <a:buNone/>
            </a:pPr>
            <a:r>
              <a:rPr lang="en-US" dirty="0"/>
              <a:t>Graph*(</a:t>
            </a:r>
            <a:r>
              <a:rPr lang="en-US" dirty="0" err="1"/>
              <a:t>PreScore</a:t>
            </a:r>
            <a:r>
              <a:rPr lang="en-US" dirty="0"/>
              <a:t>=High)*(</a:t>
            </a:r>
            <a:r>
              <a:rPr lang="en-US" dirty="0" err="1"/>
              <a:t>ResponseTime</a:t>
            </a:r>
            <a:r>
              <a:rPr lang="en-US" dirty="0"/>
              <a:t>=Slow)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Illustration*(</a:t>
            </a:r>
            <a:r>
              <a:rPr lang="en-US" dirty="0" err="1"/>
              <a:t>PreScore</a:t>
            </a:r>
            <a:r>
              <a:rPr lang="en-US" dirty="0"/>
              <a:t>=Low)*(</a:t>
            </a:r>
            <a:r>
              <a:rPr lang="en-US" dirty="0" err="1"/>
              <a:t>WalkThruPct</a:t>
            </a:r>
            <a:r>
              <a:rPr lang="en-US" dirty="0"/>
              <a:t>=Low)</a:t>
            </a:r>
          </a:p>
          <a:p>
            <a:pPr marL="0" indent="0">
              <a:buNone/>
            </a:pPr>
            <a:r>
              <a:rPr lang="en-US" dirty="0"/>
              <a:t>Illustration*(</a:t>
            </a:r>
            <a:r>
              <a:rPr lang="en-US" dirty="0" err="1"/>
              <a:t>PreScore</a:t>
            </a:r>
            <a:r>
              <a:rPr lang="en-US" dirty="0"/>
              <a:t>=Low)*(</a:t>
            </a:r>
            <a:r>
              <a:rPr lang="en-US" dirty="0" err="1"/>
              <a:t>WalkThruPct</a:t>
            </a:r>
            <a:r>
              <a:rPr lang="en-US" dirty="0"/>
              <a:t>=High)</a:t>
            </a:r>
          </a:p>
          <a:p>
            <a:pPr marL="0" indent="0">
              <a:buNone/>
            </a:pPr>
            <a:r>
              <a:rPr lang="en-US" dirty="0"/>
              <a:t>Illustration*(</a:t>
            </a:r>
            <a:r>
              <a:rPr lang="en-US" dirty="0" err="1"/>
              <a:t>PreScore</a:t>
            </a:r>
            <a:r>
              <a:rPr lang="en-US" dirty="0"/>
              <a:t>=Low)*(</a:t>
            </a:r>
            <a:r>
              <a:rPr lang="en-US" dirty="0" err="1"/>
              <a:t>RQPctCorrect</a:t>
            </a:r>
            <a:r>
              <a:rPr lang="en-US" dirty="0"/>
              <a:t>=Low)</a:t>
            </a:r>
          </a:p>
          <a:p>
            <a:pPr marL="0" indent="0">
              <a:buNone/>
            </a:pPr>
            <a:r>
              <a:rPr lang="en-US" dirty="0"/>
              <a:t>Illustration*(</a:t>
            </a:r>
            <a:r>
              <a:rPr lang="en-US" dirty="0" err="1"/>
              <a:t>PreScore</a:t>
            </a:r>
            <a:r>
              <a:rPr lang="en-US" dirty="0"/>
              <a:t>=Low)*(</a:t>
            </a:r>
            <a:r>
              <a:rPr lang="en-US" dirty="0" err="1"/>
              <a:t>RQPctCorrect</a:t>
            </a:r>
            <a:r>
              <a:rPr lang="en-US" dirty="0"/>
              <a:t>=High)</a:t>
            </a:r>
          </a:p>
          <a:p>
            <a:pPr marL="0" indent="0">
              <a:buNone/>
            </a:pPr>
            <a:r>
              <a:rPr lang="en-US" dirty="0"/>
              <a:t>Illustration*(</a:t>
            </a:r>
            <a:r>
              <a:rPr lang="en-US" dirty="0" err="1"/>
              <a:t>PreScore</a:t>
            </a:r>
            <a:r>
              <a:rPr lang="en-US" dirty="0"/>
              <a:t>=Low)*(</a:t>
            </a:r>
            <a:r>
              <a:rPr lang="en-US" dirty="0" err="1"/>
              <a:t>PctSituationCorrect</a:t>
            </a:r>
            <a:r>
              <a:rPr lang="en-US" dirty="0"/>
              <a:t>=Low)</a:t>
            </a:r>
          </a:p>
          <a:p>
            <a:pPr marL="0" indent="0">
              <a:buNone/>
            </a:pPr>
            <a:r>
              <a:rPr lang="en-US" dirty="0"/>
              <a:t>Illustration*(</a:t>
            </a:r>
            <a:r>
              <a:rPr lang="en-US" dirty="0" err="1"/>
              <a:t>PreScore</a:t>
            </a:r>
            <a:r>
              <a:rPr lang="en-US" dirty="0"/>
              <a:t>=Low)*(</a:t>
            </a:r>
            <a:r>
              <a:rPr lang="en-US" dirty="0" err="1"/>
              <a:t>PctSituationCorrect</a:t>
            </a:r>
            <a:r>
              <a:rPr lang="en-US" dirty="0"/>
              <a:t>=High)</a:t>
            </a:r>
          </a:p>
          <a:p>
            <a:pPr marL="0" indent="0">
              <a:buNone/>
            </a:pPr>
            <a:r>
              <a:rPr lang="en-US" dirty="0"/>
              <a:t>Illustration*(</a:t>
            </a:r>
            <a:r>
              <a:rPr lang="en-US" dirty="0" err="1"/>
              <a:t>PreScore</a:t>
            </a:r>
            <a:r>
              <a:rPr lang="en-US" dirty="0"/>
              <a:t>=Low)*(</a:t>
            </a:r>
            <a:r>
              <a:rPr lang="en-US" dirty="0" err="1"/>
              <a:t>PctSessionCorrect</a:t>
            </a:r>
            <a:r>
              <a:rPr lang="en-US" dirty="0"/>
              <a:t>=Low)</a:t>
            </a:r>
          </a:p>
          <a:p>
            <a:pPr marL="0" indent="0">
              <a:buNone/>
            </a:pPr>
            <a:r>
              <a:rPr lang="en-US" dirty="0"/>
              <a:t>Illustration*(</a:t>
            </a:r>
            <a:r>
              <a:rPr lang="en-US" dirty="0" err="1"/>
              <a:t>PreScore</a:t>
            </a:r>
            <a:r>
              <a:rPr lang="en-US" dirty="0"/>
              <a:t>=Low)*(</a:t>
            </a:r>
            <a:r>
              <a:rPr lang="en-US" dirty="0" err="1"/>
              <a:t>PctSessionCorrect</a:t>
            </a:r>
            <a:r>
              <a:rPr lang="en-US" dirty="0"/>
              <a:t>=High)</a:t>
            </a:r>
          </a:p>
          <a:p>
            <a:pPr marL="0" indent="0">
              <a:buNone/>
            </a:pPr>
            <a:r>
              <a:rPr lang="en-US" dirty="0"/>
              <a:t>Illustration*(</a:t>
            </a:r>
            <a:r>
              <a:rPr lang="en-US" dirty="0" err="1"/>
              <a:t>PreScore</a:t>
            </a:r>
            <a:r>
              <a:rPr lang="en-US" dirty="0"/>
              <a:t>=Low)*(</a:t>
            </a:r>
            <a:r>
              <a:rPr lang="en-US" dirty="0" err="1"/>
              <a:t>PctThruSituation</a:t>
            </a:r>
            <a:r>
              <a:rPr lang="en-US" dirty="0"/>
              <a:t>=Early)</a:t>
            </a:r>
          </a:p>
          <a:p>
            <a:pPr marL="0" indent="0">
              <a:buNone/>
            </a:pPr>
            <a:r>
              <a:rPr lang="en-US" dirty="0"/>
              <a:t>Illustration*(</a:t>
            </a:r>
            <a:r>
              <a:rPr lang="en-US" dirty="0" err="1"/>
              <a:t>PreScore</a:t>
            </a:r>
            <a:r>
              <a:rPr lang="en-US" dirty="0"/>
              <a:t>=Low)*(</a:t>
            </a:r>
            <a:r>
              <a:rPr lang="en-US" dirty="0" err="1"/>
              <a:t>PctThruSituation</a:t>
            </a:r>
            <a:r>
              <a:rPr lang="en-US" dirty="0"/>
              <a:t>=Late)</a:t>
            </a:r>
          </a:p>
          <a:p>
            <a:pPr marL="0" indent="0">
              <a:buNone/>
            </a:pPr>
            <a:r>
              <a:rPr lang="en-US" dirty="0"/>
              <a:t>Illustration*(</a:t>
            </a:r>
            <a:r>
              <a:rPr lang="en-US" dirty="0" err="1"/>
              <a:t>PreScore</a:t>
            </a:r>
            <a:r>
              <a:rPr lang="en-US" dirty="0"/>
              <a:t>=Low)*(</a:t>
            </a:r>
            <a:r>
              <a:rPr lang="en-US" dirty="0" err="1"/>
              <a:t>PctThruSession</a:t>
            </a:r>
            <a:r>
              <a:rPr lang="en-US" dirty="0"/>
              <a:t>=Early)</a:t>
            </a:r>
          </a:p>
          <a:p>
            <a:pPr marL="0" indent="0">
              <a:buNone/>
            </a:pPr>
            <a:r>
              <a:rPr lang="en-US" dirty="0"/>
              <a:t>Illustration*(</a:t>
            </a:r>
            <a:r>
              <a:rPr lang="en-US" dirty="0" err="1"/>
              <a:t>PreScore</a:t>
            </a:r>
            <a:r>
              <a:rPr lang="en-US" dirty="0"/>
              <a:t>=Low)*(</a:t>
            </a:r>
            <a:r>
              <a:rPr lang="en-US" dirty="0" err="1"/>
              <a:t>PctThruSession</a:t>
            </a:r>
            <a:r>
              <a:rPr lang="en-US" dirty="0"/>
              <a:t>=Late)</a:t>
            </a:r>
          </a:p>
          <a:p>
            <a:pPr marL="0" indent="0">
              <a:buNone/>
            </a:pPr>
            <a:r>
              <a:rPr lang="en-US" dirty="0"/>
              <a:t>Illustration*(</a:t>
            </a:r>
            <a:r>
              <a:rPr lang="en-US" dirty="0" err="1"/>
              <a:t>PreScore</a:t>
            </a:r>
            <a:r>
              <a:rPr lang="en-US" dirty="0"/>
              <a:t>=Low)*(</a:t>
            </a:r>
            <a:r>
              <a:rPr lang="en-US" dirty="0" err="1"/>
              <a:t>KCUsage</a:t>
            </a:r>
            <a:r>
              <a:rPr lang="en-US" dirty="0"/>
              <a:t>=State)</a:t>
            </a:r>
          </a:p>
          <a:p>
            <a:pPr marL="0" indent="0">
              <a:buNone/>
            </a:pPr>
            <a:r>
              <a:rPr lang="en-US" dirty="0"/>
              <a:t>Illustration*(</a:t>
            </a:r>
            <a:r>
              <a:rPr lang="en-US" dirty="0" err="1"/>
              <a:t>PreScore</a:t>
            </a:r>
            <a:r>
              <a:rPr lang="en-US" dirty="0"/>
              <a:t>=Low)*(</a:t>
            </a:r>
            <a:r>
              <a:rPr lang="en-US" dirty="0" err="1"/>
              <a:t>KCUsage</a:t>
            </a:r>
            <a:r>
              <a:rPr lang="en-US" dirty="0"/>
              <a:t>=Apply)</a:t>
            </a:r>
          </a:p>
          <a:p>
            <a:pPr marL="0" indent="0">
              <a:buNone/>
            </a:pPr>
            <a:r>
              <a:rPr lang="en-US" dirty="0"/>
              <a:t>Illustration*(</a:t>
            </a:r>
            <a:r>
              <a:rPr lang="en-US" dirty="0" err="1"/>
              <a:t>PreScore</a:t>
            </a:r>
            <a:r>
              <a:rPr lang="en-US" dirty="0"/>
              <a:t>=Low)*(</a:t>
            </a:r>
            <a:r>
              <a:rPr lang="en-US" dirty="0" err="1"/>
              <a:t>ItemDiff</a:t>
            </a:r>
            <a:r>
              <a:rPr lang="en-US" dirty="0"/>
              <a:t>=Easy)</a:t>
            </a:r>
          </a:p>
          <a:p>
            <a:pPr marL="0" indent="0">
              <a:buNone/>
            </a:pPr>
            <a:r>
              <a:rPr lang="en-US" dirty="0"/>
              <a:t>Illustration*(</a:t>
            </a:r>
            <a:r>
              <a:rPr lang="en-US" dirty="0" err="1"/>
              <a:t>PreScore</a:t>
            </a:r>
            <a:r>
              <a:rPr lang="en-US" dirty="0"/>
              <a:t>=Low)*(</a:t>
            </a:r>
            <a:r>
              <a:rPr lang="en-US" dirty="0" err="1"/>
              <a:t>ItemDiff</a:t>
            </a:r>
            <a:r>
              <a:rPr lang="en-US" dirty="0"/>
              <a:t>=Hard)</a:t>
            </a:r>
          </a:p>
          <a:p>
            <a:pPr marL="0" indent="0">
              <a:buNone/>
            </a:pPr>
            <a:r>
              <a:rPr lang="en-US" dirty="0"/>
              <a:t>Illustration*(</a:t>
            </a:r>
            <a:r>
              <a:rPr lang="en-US" dirty="0" err="1"/>
              <a:t>PreScore</a:t>
            </a:r>
            <a:r>
              <a:rPr lang="en-US" dirty="0"/>
              <a:t>=Low)*(</a:t>
            </a:r>
            <a:r>
              <a:rPr lang="en-US" dirty="0" err="1"/>
              <a:t>ResponseTime</a:t>
            </a:r>
            <a:r>
              <a:rPr lang="en-US" dirty="0"/>
              <a:t>=Fast)</a:t>
            </a:r>
          </a:p>
          <a:p>
            <a:pPr marL="0" indent="0">
              <a:buNone/>
            </a:pPr>
            <a:r>
              <a:rPr lang="en-US" dirty="0"/>
              <a:t>Illustration*(</a:t>
            </a:r>
            <a:r>
              <a:rPr lang="en-US" dirty="0" err="1"/>
              <a:t>PreScore</a:t>
            </a:r>
            <a:r>
              <a:rPr lang="en-US" dirty="0"/>
              <a:t>=Low)*(</a:t>
            </a:r>
            <a:r>
              <a:rPr lang="en-US" dirty="0" err="1"/>
              <a:t>ResponseTime</a:t>
            </a:r>
            <a:r>
              <a:rPr lang="en-US" dirty="0"/>
              <a:t>=Slow)</a:t>
            </a:r>
          </a:p>
          <a:p>
            <a:pPr marL="0" indent="0">
              <a:buNone/>
            </a:pPr>
            <a:r>
              <a:rPr lang="en-US" dirty="0"/>
              <a:t>Graph*(</a:t>
            </a:r>
            <a:r>
              <a:rPr lang="en-US" dirty="0" err="1"/>
              <a:t>PreScore</a:t>
            </a:r>
            <a:r>
              <a:rPr lang="en-US" dirty="0"/>
              <a:t>=Low)*(</a:t>
            </a:r>
            <a:r>
              <a:rPr lang="en-US" dirty="0" err="1"/>
              <a:t>WalkThruPct</a:t>
            </a:r>
            <a:r>
              <a:rPr lang="en-US" dirty="0"/>
              <a:t>=Low)</a:t>
            </a:r>
          </a:p>
          <a:p>
            <a:pPr marL="0" indent="0">
              <a:buNone/>
            </a:pPr>
            <a:r>
              <a:rPr lang="en-US" dirty="0"/>
              <a:t>Graph*(</a:t>
            </a:r>
            <a:r>
              <a:rPr lang="en-US" dirty="0" err="1"/>
              <a:t>PreScore</a:t>
            </a:r>
            <a:r>
              <a:rPr lang="en-US" dirty="0"/>
              <a:t>=Low)*(</a:t>
            </a:r>
            <a:r>
              <a:rPr lang="en-US" dirty="0" err="1"/>
              <a:t>WalkThruPct</a:t>
            </a:r>
            <a:r>
              <a:rPr lang="en-US" dirty="0"/>
              <a:t>=High)</a:t>
            </a:r>
          </a:p>
          <a:p>
            <a:pPr marL="0" indent="0">
              <a:buNone/>
            </a:pPr>
            <a:r>
              <a:rPr lang="en-US" dirty="0"/>
              <a:t>Graph*(</a:t>
            </a:r>
            <a:r>
              <a:rPr lang="en-US" dirty="0" err="1"/>
              <a:t>PreScore</a:t>
            </a:r>
            <a:r>
              <a:rPr lang="en-US" dirty="0"/>
              <a:t>=Low)*(</a:t>
            </a:r>
            <a:r>
              <a:rPr lang="en-US" dirty="0" err="1"/>
              <a:t>RQPctCorrect</a:t>
            </a:r>
            <a:r>
              <a:rPr lang="en-US" dirty="0"/>
              <a:t>=Low)</a:t>
            </a:r>
          </a:p>
          <a:p>
            <a:pPr marL="0" indent="0">
              <a:buNone/>
            </a:pPr>
            <a:r>
              <a:rPr lang="en-US" dirty="0"/>
              <a:t>Graph*(</a:t>
            </a:r>
            <a:r>
              <a:rPr lang="en-US" dirty="0" err="1"/>
              <a:t>PreScore</a:t>
            </a:r>
            <a:r>
              <a:rPr lang="en-US" dirty="0"/>
              <a:t>=Low)*(</a:t>
            </a:r>
            <a:r>
              <a:rPr lang="en-US" dirty="0" err="1"/>
              <a:t>RQPctCorrect</a:t>
            </a:r>
            <a:r>
              <a:rPr lang="en-US" dirty="0"/>
              <a:t>=High)</a:t>
            </a:r>
          </a:p>
          <a:p>
            <a:pPr marL="0" indent="0">
              <a:buNone/>
            </a:pPr>
            <a:r>
              <a:rPr lang="en-US" dirty="0"/>
              <a:t>Graph*(</a:t>
            </a:r>
            <a:r>
              <a:rPr lang="en-US" dirty="0" err="1"/>
              <a:t>PreScore</a:t>
            </a:r>
            <a:r>
              <a:rPr lang="en-US" dirty="0"/>
              <a:t>=Low)*(</a:t>
            </a:r>
            <a:r>
              <a:rPr lang="en-US" dirty="0" err="1"/>
              <a:t>PctSituationCorrect</a:t>
            </a:r>
            <a:r>
              <a:rPr lang="en-US" dirty="0"/>
              <a:t>=Low)</a:t>
            </a:r>
          </a:p>
          <a:p>
            <a:pPr marL="0" indent="0">
              <a:buNone/>
            </a:pPr>
            <a:r>
              <a:rPr lang="en-US" dirty="0"/>
              <a:t>Graph*(</a:t>
            </a:r>
            <a:r>
              <a:rPr lang="en-US" dirty="0" err="1"/>
              <a:t>PreScore</a:t>
            </a:r>
            <a:r>
              <a:rPr lang="en-US" dirty="0"/>
              <a:t>=Low)*(</a:t>
            </a:r>
            <a:r>
              <a:rPr lang="en-US" dirty="0" err="1"/>
              <a:t>PctSituationCorrect</a:t>
            </a:r>
            <a:r>
              <a:rPr lang="en-US" dirty="0"/>
              <a:t>=High)</a:t>
            </a:r>
          </a:p>
          <a:p>
            <a:pPr marL="0" indent="0">
              <a:buNone/>
            </a:pPr>
            <a:r>
              <a:rPr lang="en-US" dirty="0"/>
              <a:t>Graph*(</a:t>
            </a:r>
            <a:r>
              <a:rPr lang="en-US" dirty="0" err="1"/>
              <a:t>PreScore</a:t>
            </a:r>
            <a:r>
              <a:rPr lang="en-US" dirty="0"/>
              <a:t>=Low)*(</a:t>
            </a:r>
            <a:r>
              <a:rPr lang="en-US" dirty="0" err="1"/>
              <a:t>PctSessionCorrect</a:t>
            </a:r>
            <a:r>
              <a:rPr lang="en-US" dirty="0"/>
              <a:t>=Low)</a:t>
            </a:r>
          </a:p>
          <a:p>
            <a:pPr marL="0" indent="0">
              <a:buNone/>
            </a:pPr>
            <a:r>
              <a:rPr lang="en-US" dirty="0"/>
              <a:t>Graph*(</a:t>
            </a:r>
            <a:r>
              <a:rPr lang="en-US" dirty="0" err="1"/>
              <a:t>PreScore</a:t>
            </a:r>
            <a:r>
              <a:rPr lang="en-US" dirty="0"/>
              <a:t>=Low)*(</a:t>
            </a:r>
            <a:r>
              <a:rPr lang="en-US" dirty="0" err="1"/>
              <a:t>PctSessionCorrect</a:t>
            </a:r>
            <a:r>
              <a:rPr lang="en-US" dirty="0"/>
              <a:t>=High)</a:t>
            </a:r>
          </a:p>
          <a:p>
            <a:pPr marL="0" indent="0">
              <a:buNone/>
            </a:pPr>
            <a:r>
              <a:rPr lang="en-US" dirty="0"/>
              <a:t>Graph*(</a:t>
            </a:r>
            <a:r>
              <a:rPr lang="en-US" dirty="0" err="1"/>
              <a:t>PreScore</a:t>
            </a:r>
            <a:r>
              <a:rPr lang="en-US" dirty="0"/>
              <a:t>=Low)*(</a:t>
            </a:r>
            <a:r>
              <a:rPr lang="en-US" dirty="0" err="1"/>
              <a:t>PctThruSituation</a:t>
            </a:r>
            <a:r>
              <a:rPr lang="en-US" dirty="0"/>
              <a:t>=Early)</a:t>
            </a:r>
          </a:p>
          <a:p>
            <a:pPr marL="0" indent="0">
              <a:buNone/>
            </a:pPr>
            <a:r>
              <a:rPr lang="en-US" dirty="0"/>
              <a:t>Graph*(</a:t>
            </a:r>
            <a:r>
              <a:rPr lang="en-US" dirty="0" err="1"/>
              <a:t>PreScore</a:t>
            </a:r>
            <a:r>
              <a:rPr lang="en-US" dirty="0"/>
              <a:t>=Low)*(</a:t>
            </a:r>
            <a:r>
              <a:rPr lang="en-US" dirty="0" err="1"/>
              <a:t>PctThruSituation</a:t>
            </a:r>
            <a:r>
              <a:rPr lang="en-US" dirty="0"/>
              <a:t>=Late)</a:t>
            </a:r>
          </a:p>
          <a:p>
            <a:pPr marL="0" indent="0">
              <a:buNone/>
            </a:pPr>
            <a:r>
              <a:rPr lang="en-US" dirty="0"/>
              <a:t>Graph*(</a:t>
            </a:r>
            <a:r>
              <a:rPr lang="en-US" dirty="0" err="1"/>
              <a:t>PreScore</a:t>
            </a:r>
            <a:r>
              <a:rPr lang="en-US" dirty="0"/>
              <a:t>=Low)*(</a:t>
            </a:r>
            <a:r>
              <a:rPr lang="en-US" dirty="0" err="1"/>
              <a:t>PctThruSession</a:t>
            </a:r>
            <a:r>
              <a:rPr lang="en-US" dirty="0"/>
              <a:t>=Early)</a:t>
            </a:r>
          </a:p>
          <a:p>
            <a:pPr marL="0" indent="0">
              <a:buNone/>
            </a:pPr>
            <a:r>
              <a:rPr lang="en-US" dirty="0"/>
              <a:t>Graph*(</a:t>
            </a:r>
            <a:r>
              <a:rPr lang="en-US" dirty="0" err="1"/>
              <a:t>PreScore</a:t>
            </a:r>
            <a:r>
              <a:rPr lang="en-US" dirty="0"/>
              <a:t>=Low)*(</a:t>
            </a:r>
            <a:r>
              <a:rPr lang="en-US" dirty="0" err="1"/>
              <a:t>PctThruSession</a:t>
            </a:r>
            <a:r>
              <a:rPr lang="en-US" dirty="0"/>
              <a:t>=Late)</a:t>
            </a:r>
          </a:p>
          <a:p>
            <a:pPr marL="0" indent="0">
              <a:buNone/>
            </a:pPr>
            <a:r>
              <a:rPr lang="en-US" dirty="0"/>
              <a:t>Graph*(</a:t>
            </a:r>
            <a:r>
              <a:rPr lang="en-US" dirty="0" err="1"/>
              <a:t>PreScore</a:t>
            </a:r>
            <a:r>
              <a:rPr lang="en-US" dirty="0"/>
              <a:t>=Low)*(</a:t>
            </a:r>
            <a:r>
              <a:rPr lang="en-US" dirty="0" err="1"/>
              <a:t>KCUsage</a:t>
            </a:r>
            <a:r>
              <a:rPr lang="en-US" dirty="0"/>
              <a:t>=State)</a:t>
            </a:r>
          </a:p>
          <a:p>
            <a:pPr marL="0" indent="0">
              <a:buNone/>
            </a:pPr>
            <a:r>
              <a:rPr lang="en-US" dirty="0"/>
              <a:t>Graph*(</a:t>
            </a:r>
            <a:r>
              <a:rPr lang="en-US" dirty="0" err="1"/>
              <a:t>PreScore</a:t>
            </a:r>
            <a:r>
              <a:rPr lang="en-US" dirty="0"/>
              <a:t>=Low)*(</a:t>
            </a:r>
            <a:r>
              <a:rPr lang="en-US" dirty="0" err="1"/>
              <a:t>KCUsage</a:t>
            </a:r>
            <a:r>
              <a:rPr lang="en-US" dirty="0"/>
              <a:t>=Apply)</a:t>
            </a:r>
          </a:p>
          <a:p>
            <a:pPr marL="0" indent="0">
              <a:buNone/>
            </a:pPr>
            <a:r>
              <a:rPr lang="en-US" dirty="0"/>
              <a:t>Graph*(</a:t>
            </a:r>
            <a:r>
              <a:rPr lang="en-US" dirty="0" err="1"/>
              <a:t>PreScore</a:t>
            </a:r>
            <a:r>
              <a:rPr lang="en-US" dirty="0"/>
              <a:t>=Low)*(</a:t>
            </a:r>
            <a:r>
              <a:rPr lang="en-US" dirty="0" err="1"/>
              <a:t>ItemDiff</a:t>
            </a:r>
            <a:r>
              <a:rPr lang="en-US" dirty="0"/>
              <a:t>=Easy)</a:t>
            </a:r>
          </a:p>
          <a:p>
            <a:pPr marL="0" indent="0">
              <a:buNone/>
            </a:pPr>
            <a:r>
              <a:rPr lang="en-US" dirty="0"/>
              <a:t>Graph*(</a:t>
            </a:r>
            <a:r>
              <a:rPr lang="en-US" dirty="0" err="1"/>
              <a:t>PreScore</a:t>
            </a:r>
            <a:r>
              <a:rPr lang="en-US" dirty="0"/>
              <a:t>=Low)*(</a:t>
            </a:r>
            <a:r>
              <a:rPr lang="en-US" dirty="0" err="1"/>
              <a:t>ItemDiff</a:t>
            </a:r>
            <a:r>
              <a:rPr lang="en-US" dirty="0"/>
              <a:t>=Hard)</a:t>
            </a:r>
          </a:p>
          <a:p>
            <a:pPr marL="0" indent="0">
              <a:buNone/>
            </a:pPr>
            <a:r>
              <a:rPr lang="en-US" dirty="0"/>
              <a:t>Graph*(</a:t>
            </a:r>
            <a:r>
              <a:rPr lang="en-US" dirty="0" err="1"/>
              <a:t>PreScore</a:t>
            </a:r>
            <a:r>
              <a:rPr lang="en-US" dirty="0"/>
              <a:t>=Low)*(</a:t>
            </a:r>
            <a:r>
              <a:rPr lang="en-US" dirty="0" err="1"/>
              <a:t>ResponseTime</a:t>
            </a:r>
            <a:r>
              <a:rPr lang="en-US" dirty="0"/>
              <a:t>=Fast)</a:t>
            </a:r>
          </a:p>
          <a:p>
            <a:pPr marL="0" indent="0">
              <a:buNone/>
            </a:pPr>
            <a:r>
              <a:rPr lang="en-US" dirty="0"/>
              <a:t>Graph*(</a:t>
            </a:r>
            <a:r>
              <a:rPr lang="en-US" dirty="0" err="1"/>
              <a:t>PreScore</a:t>
            </a:r>
            <a:r>
              <a:rPr lang="en-US" dirty="0"/>
              <a:t>=Low)*(</a:t>
            </a:r>
            <a:r>
              <a:rPr lang="en-US" dirty="0" err="1"/>
              <a:t>ResponseTime</a:t>
            </a:r>
            <a:r>
              <a:rPr lang="en-US" dirty="0"/>
              <a:t>=Slow)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Terms from Step </a:t>
            </a:r>
            <a:r>
              <a:rPr lang="en-US" dirty="0" smtClean="0"/>
              <a:t>1 (~10)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100" b="1" dirty="0" smtClean="0">
                <a:solidFill>
                  <a:schemeClr val="accent2"/>
                </a:solidFill>
              </a:rPr>
              <a:t>0.1230*Illustration</a:t>
            </a:r>
            <a:r>
              <a:rPr lang="en-US" sz="1100" b="1" dirty="0">
                <a:solidFill>
                  <a:schemeClr val="accent2"/>
                </a:solidFill>
              </a:rPr>
              <a:t>*(</a:t>
            </a:r>
            <a:r>
              <a:rPr lang="en-US" sz="1100" b="1" dirty="0" err="1">
                <a:solidFill>
                  <a:schemeClr val="accent2"/>
                </a:solidFill>
              </a:rPr>
              <a:t>PreScore</a:t>
            </a:r>
            <a:r>
              <a:rPr lang="en-US" sz="1100" b="1" dirty="0">
                <a:solidFill>
                  <a:schemeClr val="accent2"/>
                </a:solidFill>
              </a:rPr>
              <a:t>=High)*(</a:t>
            </a:r>
            <a:r>
              <a:rPr lang="en-US" sz="1100" b="1" dirty="0" err="1">
                <a:solidFill>
                  <a:schemeClr val="accent2"/>
                </a:solidFill>
              </a:rPr>
              <a:t>ResponseTime</a:t>
            </a:r>
            <a:r>
              <a:rPr lang="en-US" sz="1100" b="1" dirty="0">
                <a:solidFill>
                  <a:schemeClr val="accent2"/>
                </a:solidFill>
              </a:rPr>
              <a:t>=Fast)</a:t>
            </a:r>
          </a:p>
          <a:p>
            <a:pPr marL="0" indent="0">
              <a:buNone/>
            </a:pPr>
            <a:r>
              <a:rPr lang="en-US" sz="1100" b="1" dirty="0" smtClean="0">
                <a:solidFill>
                  <a:schemeClr val="accent2"/>
                </a:solidFill>
              </a:rPr>
              <a:t>0.7890*Graph</a:t>
            </a:r>
            <a:r>
              <a:rPr lang="en-US" sz="1100" b="1" dirty="0">
                <a:solidFill>
                  <a:schemeClr val="accent2"/>
                </a:solidFill>
              </a:rPr>
              <a:t>*(</a:t>
            </a:r>
            <a:r>
              <a:rPr lang="en-US" sz="1100" b="1" dirty="0" err="1">
                <a:solidFill>
                  <a:schemeClr val="accent2"/>
                </a:solidFill>
              </a:rPr>
              <a:t>PreScore</a:t>
            </a:r>
            <a:r>
              <a:rPr lang="en-US" sz="1100" b="1" dirty="0">
                <a:solidFill>
                  <a:schemeClr val="accent2"/>
                </a:solidFill>
              </a:rPr>
              <a:t>=High)*(</a:t>
            </a:r>
            <a:r>
              <a:rPr lang="en-US" sz="1100" b="1" dirty="0" err="1">
                <a:solidFill>
                  <a:schemeClr val="accent2"/>
                </a:solidFill>
              </a:rPr>
              <a:t>ResponseTime</a:t>
            </a:r>
            <a:r>
              <a:rPr lang="en-US" sz="1100" b="1" dirty="0">
                <a:solidFill>
                  <a:schemeClr val="accent2"/>
                </a:solidFill>
              </a:rPr>
              <a:t>=Fast</a:t>
            </a:r>
            <a:r>
              <a:rPr lang="en-US" sz="1100" b="1" dirty="0" smtClean="0">
                <a:solidFill>
                  <a:schemeClr val="accent2"/>
                </a:solidFill>
              </a:rPr>
              <a:t>)</a:t>
            </a:r>
            <a:endParaRPr lang="en-US" sz="1100" b="1" dirty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en-US" sz="1100" dirty="0"/>
              <a:t>-0.5820*Illustration*(</a:t>
            </a:r>
            <a:r>
              <a:rPr lang="en-US" sz="1100" dirty="0" err="1"/>
              <a:t>PreScore</a:t>
            </a:r>
            <a:r>
              <a:rPr lang="en-US" sz="1100" dirty="0"/>
              <a:t>=Low)*(</a:t>
            </a:r>
            <a:r>
              <a:rPr lang="en-US" sz="1100" dirty="0" err="1" smtClean="0"/>
              <a:t>PctThruTutoring</a:t>
            </a:r>
            <a:r>
              <a:rPr lang="en-US" sz="1100" dirty="0" smtClean="0"/>
              <a:t>=Later)</a:t>
            </a:r>
            <a:endParaRPr lang="en-US" sz="1100" dirty="0"/>
          </a:p>
          <a:p>
            <a:pPr marL="0" indent="0">
              <a:buNone/>
            </a:pPr>
            <a:r>
              <a:rPr lang="en-US" sz="1100" dirty="0"/>
              <a:t>0.2432*Graph*(</a:t>
            </a:r>
            <a:r>
              <a:rPr lang="en-US" sz="1100" dirty="0" err="1"/>
              <a:t>PreScore</a:t>
            </a:r>
            <a:r>
              <a:rPr lang="en-US" sz="1100" dirty="0"/>
              <a:t>=Low)*(</a:t>
            </a:r>
            <a:r>
              <a:rPr lang="en-US" sz="1100" dirty="0" err="1" smtClean="0"/>
              <a:t>PctThruTutoring</a:t>
            </a:r>
            <a:r>
              <a:rPr lang="en-US" sz="1100" dirty="0" smtClean="0"/>
              <a:t>=Later)</a:t>
            </a:r>
            <a:endParaRPr lang="en-US" sz="1100" dirty="0"/>
          </a:p>
          <a:p>
            <a:pPr marL="0" indent="0">
              <a:buNone/>
            </a:pPr>
            <a:r>
              <a:rPr lang="en-US" sz="1100" b="1" dirty="0" smtClean="0">
                <a:solidFill>
                  <a:schemeClr val="accent2"/>
                </a:solidFill>
              </a:rPr>
              <a:t>0.4560*Graph*(</a:t>
            </a:r>
            <a:r>
              <a:rPr lang="en-US" sz="1100" b="1" dirty="0" err="1" smtClean="0">
                <a:solidFill>
                  <a:schemeClr val="accent2"/>
                </a:solidFill>
              </a:rPr>
              <a:t>PreScore</a:t>
            </a:r>
            <a:r>
              <a:rPr lang="en-US" sz="1100" b="1" dirty="0">
                <a:solidFill>
                  <a:schemeClr val="accent2"/>
                </a:solidFill>
              </a:rPr>
              <a:t>=Low)*(</a:t>
            </a:r>
            <a:r>
              <a:rPr lang="en-US" sz="1100" b="1" dirty="0" err="1">
                <a:solidFill>
                  <a:schemeClr val="accent2"/>
                </a:solidFill>
              </a:rPr>
              <a:t>ResponseTime</a:t>
            </a:r>
            <a:r>
              <a:rPr lang="en-US" sz="1100" b="1" dirty="0">
                <a:solidFill>
                  <a:schemeClr val="accent2"/>
                </a:solidFill>
              </a:rPr>
              <a:t>=Fast)</a:t>
            </a:r>
          </a:p>
          <a:p>
            <a:pPr marL="0" indent="0">
              <a:buNone/>
            </a:pPr>
            <a:r>
              <a:rPr lang="en-US" sz="1100" b="1" dirty="0" smtClean="0">
                <a:solidFill>
                  <a:schemeClr val="accent2"/>
                </a:solidFill>
              </a:rPr>
              <a:t>0.1230*Graph</a:t>
            </a:r>
            <a:r>
              <a:rPr lang="en-US" sz="1100" b="1" dirty="0">
                <a:solidFill>
                  <a:schemeClr val="accent2"/>
                </a:solidFill>
              </a:rPr>
              <a:t>*(</a:t>
            </a:r>
            <a:r>
              <a:rPr lang="en-US" sz="1100" b="1" dirty="0" err="1">
                <a:solidFill>
                  <a:schemeClr val="accent2"/>
                </a:solidFill>
              </a:rPr>
              <a:t>PreScore</a:t>
            </a:r>
            <a:r>
              <a:rPr lang="en-US" sz="1100" b="1" dirty="0">
                <a:solidFill>
                  <a:schemeClr val="accent2"/>
                </a:solidFill>
              </a:rPr>
              <a:t>=Low</a:t>
            </a:r>
            <a:r>
              <a:rPr lang="en-US" sz="1100" b="1" dirty="0" smtClean="0">
                <a:solidFill>
                  <a:schemeClr val="accent2"/>
                </a:solidFill>
              </a:rPr>
              <a:t>)*(</a:t>
            </a:r>
            <a:r>
              <a:rPr lang="en-US" sz="1100" b="1" dirty="0" err="1" smtClean="0">
                <a:solidFill>
                  <a:schemeClr val="accent2"/>
                </a:solidFill>
              </a:rPr>
              <a:t>ResponseTime</a:t>
            </a:r>
            <a:r>
              <a:rPr lang="en-US" sz="1100" b="1" dirty="0" smtClean="0">
                <a:solidFill>
                  <a:schemeClr val="accent2"/>
                </a:solidFill>
              </a:rPr>
              <a:t>=Slow)</a:t>
            </a:r>
            <a:endParaRPr lang="en-US" sz="1100" b="1" dirty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en-US" sz="1100" dirty="0"/>
              <a:t>-0.3382*Illustration*(</a:t>
            </a:r>
            <a:r>
              <a:rPr lang="en-US" sz="1100" dirty="0" err="1"/>
              <a:t>PreScore</a:t>
            </a:r>
            <a:r>
              <a:rPr lang="en-US" sz="1100" dirty="0"/>
              <a:t>=High)*(</a:t>
            </a:r>
            <a:r>
              <a:rPr lang="en-US" sz="1100" dirty="0" err="1"/>
              <a:t>KCUsage</a:t>
            </a:r>
            <a:r>
              <a:rPr lang="en-US" sz="1100" dirty="0"/>
              <a:t>=Apply)</a:t>
            </a:r>
          </a:p>
          <a:p>
            <a:pPr marL="0" indent="0">
              <a:buNone/>
            </a:pPr>
            <a:r>
              <a:rPr lang="en-US" sz="1100" dirty="0"/>
              <a:t>0.5243*Illustration*(</a:t>
            </a:r>
            <a:r>
              <a:rPr lang="en-US" sz="1100" dirty="0" err="1"/>
              <a:t>PreScore</a:t>
            </a:r>
            <a:r>
              <a:rPr lang="en-US" sz="1100" dirty="0"/>
              <a:t>=High)*(</a:t>
            </a:r>
            <a:r>
              <a:rPr lang="en-US" sz="1100" dirty="0" err="1"/>
              <a:t>ItemDiff</a:t>
            </a:r>
            <a:r>
              <a:rPr lang="en-US" sz="1100" dirty="0"/>
              <a:t>=Easy)</a:t>
            </a:r>
          </a:p>
          <a:p>
            <a:pPr marL="0" indent="0">
              <a:buNone/>
            </a:pPr>
            <a:r>
              <a:rPr lang="en-US" sz="1100" dirty="0"/>
              <a:t>0.1322*Graph*(</a:t>
            </a:r>
            <a:r>
              <a:rPr lang="en-US" sz="1100" dirty="0" err="1"/>
              <a:t>PreScore</a:t>
            </a:r>
            <a:r>
              <a:rPr lang="en-US" sz="1100" dirty="0"/>
              <a:t>=Low)*(</a:t>
            </a:r>
            <a:r>
              <a:rPr lang="en-US" sz="1100" dirty="0" err="1"/>
              <a:t>PctThruSituation</a:t>
            </a:r>
            <a:r>
              <a:rPr lang="en-US" sz="1100" dirty="0"/>
              <a:t>=High)</a:t>
            </a:r>
          </a:p>
          <a:p>
            <a:pPr marL="0" indent="0">
              <a:buNone/>
            </a:pPr>
            <a:r>
              <a:rPr lang="en-US" sz="1100" dirty="0"/>
              <a:t>-0.8225*Graph*(</a:t>
            </a:r>
            <a:r>
              <a:rPr lang="en-US" sz="1100" dirty="0" err="1"/>
              <a:t>PreScore</a:t>
            </a:r>
            <a:r>
              <a:rPr lang="en-US" sz="1100" dirty="0"/>
              <a:t>=Low)*(</a:t>
            </a:r>
            <a:r>
              <a:rPr lang="en-US" sz="1100" dirty="0" err="1"/>
              <a:t>PctWalkThru</a:t>
            </a:r>
            <a:r>
              <a:rPr lang="en-US" sz="1100" dirty="0"/>
              <a:t>=Low)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C5E39-5EEE-4356-BAB3-5E5626DE3380}" type="slidenum">
              <a:rPr lang="en-US" smtClean="0"/>
              <a:t>13</a:t>
            </a:fld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5867400" y="4648200"/>
            <a:ext cx="2667000" cy="8382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But some of these rules don’t make sense…</a:t>
            </a:r>
            <a:endParaRPr 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4612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Modeling with Stepwise Regression</a:t>
            </a:r>
            <a:br>
              <a:rPr lang="en-US" dirty="0" smtClean="0"/>
            </a:br>
            <a:r>
              <a:rPr lang="en-US" sz="3100" dirty="0" smtClean="0"/>
              <a:t>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Stepwise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Linear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Regression</a:t>
            </a:r>
          </a:p>
          <a:p>
            <a:pPr marL="914400" lvl="1" indent="-514350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Convert features to binary</a:t>
            </a:r>
          </a:p>
          <a:p>
            <a:pPr marL="514350" indent="-514350">
              <a:buFont typeface="+mj-lt"/>
              <a:buAutoNum type="arabicPeriod"/>
            </a:pPr>
            <a:endParaRPr lang="en-US" sz="1200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Identify Problematic Rules</a:t>
            </a:r>
          </a:p>
          <a:p>
            <a:pPr marL="914400" lvl="1" indent="-514350"/>
            <a:r>
              <a:rPr lang="en-US" dirty="0" smtClean="0"/>
              <a:t>Mutually Exclusive</a:t>
            </a:r>
          </a:p>
          <a:p>
            <a:pPr marL="914400" lvl="1" indent="-514350"/>
            <a:r>
              <a:rPr lang="en-US" dirty="0" smtClean="0"/>
              <a:t>Non-Adaptive</a:t>
            </a:r>
          </a:p>
          <a:p>
            <a:pPr marL="514350" indent="-514350">
              <a:buFont typeface="+mj-lt"/>
              <a:buAutoNum type="arabicPeriod"/>
            </a:pPr>
            <a:endParaRPr lang="en-US" sz="1200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Handle </a:t>
            </a:r>
            <a:r>
              <a:rPr lang="en-US" dirty="0"/>
              <a:t>Problematic Rules</a:t>
            </a:r>
            <a:endParaRPr lang="en-US" dirty="0" smtClean="0"/>
          </a:p>
          <a:p>
            <a:pPr marL="914400" lvl="1" indent="-514350"/>
            <a:r>
              <a:rPr lang="en-US" dirty="0" smtClean="0"/>
              <a:t>Remove Lesser Rule in Pair</a:t>
            </a:r>
          </a:p>
          <a:p>
            <a:pPr marL="514350" indent="-514350">
              <a:buFont typeface="+mj-lt"/>
              <a:buAutoNum type="arabicPeriod"/>
            </a:pPr>
            <a:endParaRPr lang="en-US" sz="1300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Relearn Model</a:t>
            </a:r>
          </a:p>
          <a:p>
            <a:pPr marL="914400" lvl="1" indent="-514350"/>
            <a:r>
              <a:rPr lang="en-US" dirty="0"/>
              <a:t>Regular Regression</a:t>
            </a:r>
          </a:p>
          <a:p>
            <a:pPr marL="514350" indent="-514350"/>
            <a:endParaRPr lang="en-US" sz="1300" dirty="0" smtClean="0"/>
          </a:p>
          <a:p>
            <a:pPr marL="514350" indent="-514350">
              <a:buFont typeface="+mj-lt"/>
              <a:buAutoNum type="arabicPeriod" startAt="5"/>
            </a:pPr>
            <a:r>
              <a:rPr lang="en-US" dirty="0"/>
              <a:t>Rank by absolute value of coefficient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C5E39-5EEE-4356-BAB3-5E5626DE338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257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Modeling with Stepwise Regression</a:t>
            </a:r>
            <a:br>
              <a:rPr lang="en-US" dirty="0"/>
            </a:br>
            <a:r>
              <a:rPr lang="en-US" sz="3100" dirty="0" smtClean="0"/>
              <a:t>2. Identify Problematic Rules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Mutually Exclusive Rules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sz="4000" dirty="0"/>
          </a:p>
          <a:p>
            <a:r>
              <a:rPr lang="en-US" dirty="0" smtClean="0"/>
              <a:t>Non-Adaptive Rules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C5E39-5EEE-4356-BAB3-5E5626DE3380}" type="slidenum">
              <a:rPr lang="en-US" smtClean="0"/>
              <a:t>15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2133600"/>
            <a:ext cx="8229600" cy="23549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dirty="0" smtClean="0"/>
              <a:t>0.123*</a:t>
            </a:r>
            <a:r>
              <a:rPr lang="en-US" sz="2400" dirty="0" smtClean="0">
                <a:solidFill>
                  <a:srgbClr val="FF0000"/>
                </a:solidFill>
              </a:rPr>
              <a:t>Illustration</a:t>
            </a:r>
            <a:r>
              <a:rPr lang="en-US" sz="2400" dirty="0" smtClean="0"/>
              <a:t>*(</a:t>
            </a:r>
            <a:r>
              <a:rPr lang="en-US" sz="2400" dirty="0" err="1" smtClean="0"/>
              <a:t>PreScore</a:t>
            </a:r>
            <a:r>
              <a:rPr lang="en-US" sz="2400" dirty="0" smtClean="0"/>
              <a:t>=High)*(</a:t>
            </a:r>
            <a:r>
              <a:rPr lang="en-US" sz="2400" dirty="0" err="1" smtClean="0"/>
              <a:t>ResponseTime</a:t>
            </a:r>
            <a:r>
              <a:rPr lang="en-US" sz="2400" dirty="0" smtClean="0"/>
              <a:t>=Fast)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dirty="0" smtClean="0"/>
              <a:t>0.789*</a:t>
            </a:r>
            <a:r>
              <a:rPr lang="en-US" sz="2400" dirty="0" smtClean="0">
                <a:solidFill>
                  <a:srgbClr val="FF0000"/>
                </a:solidFill>
              </a:rPr>
              <a:t>Graph        </a:t>
            </a:r>
            <a:r>
              <a:rPr lang="en-US" sz="2400" dirty="0" smtClean="0"/>
              <a:t>*(</a:t>
            </a:r>
            <a:r>
              <a:rPr lang="en-US" sz="2400" dirty="0" err="1" smtClean="0"/>
              <a:t>PreScore</a:t>
            </a:r>
            <a:r>
              <a:rPr lang="en-US" sz="2400" dirty="0" smtClean="0"/>
              <a:t>=High)*(</a:t>
            </a:r>
            <a:r>
              <a:rPr lang="en-US" sz="2400" dirty="0" err="1" smtClean="0"/>
              <a:t>ResponseTime</a:t>
            </a:r>
            <a:r>
              <a:rPr lang="en-US" sz="2400" dirty="0" smtClean="0"/>
              <a:t>=Fast)</a:t>
            </a:r>
          </a:p>
          <a:p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3505200" y="2898722"/>
            <a:ext cx="4800600" cy="992832"/>
            <a:chOff x="3276600" y="2362200"/>
            <a:chExt cx="4800600" cy="992832"/>
          </a:xfrm>
        </p:grpSpPr>
        <p:sp>
          <p:nvSpPr>
            <p:cNvPr id="7" name="Right Brace 6"/>
            <p:cNvSpPr/>
            <p:nvPr/>
          </p:nvSpPr>
          <p:spPr>
            <a:xfrm rot="5400000">
              <a:off x="5469151" y="169649"/>
              <a:ext cx="415498" cy="4800600"/>
            </a:xfrm>
            <a:prstGeom prst="rightBrace">
              <a:avLst>
                <a:gd name="adj1" fmla="val 44450"/>
                <a:gd name="adj2" fmla="val 50000"/>
              </a:avLst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724400" y="2893367"/>
              <a:ext cx="1905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Same context</a:t>
              </a:r>
              <a:endParaRPr lang="en-US" sz="2400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600200" y="2898722"/>
            <a:ext cx="2133600" cy="1243373"/>
            <a:chOff x="1371600" y="2362200"/>
            <a:chExt cx="2133600" cy="1243373"/>
          </a:xfrm>
        </p:grpSpPr>
        <p:sp>
          <p:nvSpPr>
            <p:cNvPr id="10" name="Right Brace 9"/>
            <p:cNvSpPr/>
            <p:nvPr/>
          </p:nvSpPr>
          <p:spPr>
            <a:xfrm rot="5400000">
              <a:off x="2232212" y="1882588"/>
              <a:ext cx="412376" cy="1371600"/>
            </a:xfrm>
            <a:prstGeom prst="rightBrace">
              <a:avLst>
                <a:gd name="adj1" fmla="val 29304"/>
                <a:gd name="adj2" fmla="val 50000"/>
              </a:avLst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371600" y="2774576"/>
              <a:ext cx="21336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Different Representation</a:t>
              </a:r>
              <a:endParaRPr lang="en-US" sz="2400" dirty="0"/>
            </a:p>
          </p:txBody>
        </p:sp>
      </p:grpSp>
      <p:sp>
        <p:nvSpPr>
          <p:cNvPr id="12" name="Content Placeholder 2"/>
          <p:cNvSpPr txBox="1">
            <a:spLocks/>
          </p:cNvSpPr>
          <p:nvPr/>
        </p:nvSpPr>
        <p:spPr>
          <a:xfrm>
            <a:off x="1143000" y="4648200"/>
            <a:ext cx="7391400" cy="2133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0.456*Graph*</a:t>
            </a:r>
            <a:r>
              <a:rPr lang="en-US" sz="2400" dirty="0"/>
              <a:t>(</a:t>
            </a:r>
            <a:r>
              <a:rPr lang="en-US" sz="2400" dirty="0" err="1" smtClean="0"/>
              <a:t>PreScore</a:t>
            </a:r>
            <a:r>
              <a:rPr lang="en-US" sz="2400" dirty="0" smtClean="0"/>
              <a:t>=Low)*</a:t>
            </a:r>
            <a:r>
              <a:rPr lang="en-US" sz="2400" dirty="0" smtClean="0">
                <a:solidFill>
                  <a:srgbClr val="FF0000"/>
                </a:solidFill>
              </a:rPr>
              <a:t>(</a:t>
            </a:r>
            <a:r>
              <a:rPr lang="en-US" sz="2400" dirty="0" err="1">
                <a:solidFill>
                  <a:srgbClr val="FF0000"/>
                </a:solidFill>
              </a:rPr>
              <a:t>ResponseTime</a:t>
            </a:r>
            <a:r>
              <a:rPr lang="en-US" sz="2400" dirty="0">
                <a:solidFill>
                  <a:srgbClr val="FF0000"/>
                </a:solidFill>
              </a:rPr>
              <a:t>=Fast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r>
              <a:rPr lang="en-US" sz="2400" dirty="0" smtClean="0"/>
              <a:t>0.123*Graph*</a:t>
            </a:r>
            <a:r>
              <a:rPr lang="en-US" sz="2400" dirty="0"/>
              <a:t>(</a:t>
            </a:r>
            <a:r>
              <a:rPr lang="en-US" sz="2400" dirty="0" err="1" smtClean="0"/>
              <a:t>PreScore</a:t>
            </a:r>
            <a:r>
              <a:rPr lang="en-US" sz="2400" dirty="0" smtClean="0"/>
              <a:t>=Low)*</a:t>
            </a:r>
            <a:r>
              <a:rPr lang="en-US" sz="2400" dirty="0" smtClean="0">
                <a:solidFill>
                  <a:srgbClr val="FF0000"/>
                </a:solidFill>
              </a:rPr>
              <a:t>(</a:t>
            </a:r>
            <a:r>
              <a:rPr lang="en-US" sz="2400" dirty="0" err="1" smtClean="0">
                <a:solidFill>
                  <a:srgbClr val="FF0000"/>
                </a:solidFill>
              </a:rPr>
              <a:t>ResponseTime</a:t>
            </a:r>
            <a:r>
              <a:rPr lang="en-US" sz="2400" dirty="0" smtClean="0">
                <a:solidFill>
                  <a:srgbClr val="FF0000"/>
                </a:solidFill>
              </a:rPr>
              <a:t>=Slow)</a:t>
            </a:r>
            <a:endParaRPr lang="en-US" dirty="0">
              <a:solidFill>
                <a:srgbClr val="FF0000"/>
              </a:solidFill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409265" y="5426770"/>
            <a:ext cx="2133600" cy="1261983"/>
            <a:chOff x="1028699" y="2362200"/>
            <a:chExt cx="2133600" cy="1261983"/>
          </a:xfrm>
        </p:grpSpPr>
        <p:sp>
          <p:nvSpPr>
            <p:cNvPr id="14" name="Right Brace 13"/>
            <p:cNvSpPr/>
            <p:nvPr/>
          </p:nvSpPr>
          <p:spPr>
            <a:xfrm rot="5400000">
              <a:off x="1880007" y="2234793"/>
              <a:ext cx="430985" cy="685800"/>
            </a:xfrm>
            <a:prstGeom prst="rightBrace">
              <a:avLst>
                <a:gd name="adj1" fmla="val 29304"/>
                <a:gd name="adj2" fmla="val 50000"/>
              </a:avLst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028699" y="2793186"/>
              <a:ext cx="21336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Same Representation</a:t>
              </a:r>
              <a:endParaRPr lang="en-US" sz="2400" dirty="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5123329" y="5476755"/>
            <a:ext cx="2667000" cy="1182677"/>
            <a:chOff x="5410200" y="2362200"/>
            <a:chExt cx="2209800" cy="1182677"/>
          </a:xfrm>
        </p:grpSpPr>
        <p:sp>
          <p:nvSpPr>
            <p:cNvPr id="17" name="Right Brace 16"/>
            <p:cNvSpPr/>
            <p:nvPr/>
          </p:nvSpPr>
          <p:spPr>
            <a:xfrm rot="5400000">
              <a:off x="6324599" y="1447801"/>
              <a:ext cx="381001" cy="2209800"/>
            </a:xfrm>
            <a:prstGeom prst="rightBrace">
              <a:avLst>
                <a:gd name="adj1" fmla="val 44450"/>
                <a:gd name="adj2" fmla="val 50000"/>
              </a:avLst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562600" y="2713880"/>
              <a:ext cx="19050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Opposite Contexts</a:t>
              </a:r>
              <a:endParaRPr lang="en-US" sz="2400" dirty="0"/>
            </a:p>
          </p:txBody>
        </p:sp>
      </p:grpSp>
      <p:sp>
        <p:nvSpPr>
          <p:cNvPr id="19" name="Rectangle 18"/>
          <p:cNvSpPr/>
          <p:nvPr/>
        </p:nvSpPr>
        <p:spPr>
          <a:xfrm>
            <a:off x="1066800" y="2133600"/>
            <a:ext cx="7315200" cy="2008495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343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2" grpId="0"/>
      <p:bldP spid="1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Modeling with Stepwise Regression</a:t>
            </a:r>
            <a:br>
              <a:rPr lang="en-US" dirty="0" smtClean="0"/>
            </a:br>
            <a:r>
              <a:rPr lang="en-US" sz="3100" dirty="0" smtClean="0"/>
              <a:t>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Stepwise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Linear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Regression</a:t>
            </a:r>
          </a:p>
          <a:p>
            <a:pPr marL="914400" lvl="1" indent="-514350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Convert features to binary</a:t>
            </a:r>
          </a:p>
          <a:p>
            <a:pPr marL="514350" indent="-514350">
              <a:buFont typeface="+mj-lt"/>
              <a:buAutoNum type="arabicPeriod"/>
            </a:pP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Identify Problematic Rules</a:t>
            </a:r>
          </a:p>
          <a:p>
            <a:pPr marL="914400" lvl="1" indent="-514350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Mutually Exclusive</a:t>
            </a:r>
          </a:p>
          <a:p>
            <a:pPr marL="914400" lvl="1" indent="-514350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Non-Adaptive</a:t>
            </a:r>
          </a:p>
          <a:p>
            <a:pPr marL="514350" indent="-514350">
              <a:buFont typeface="+mj-lt"/>
              <a:buAutoNum type="arabicPeriod"/>
            </a:pPr>
            <a:endParaRPr lang="en-US" sz="1200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Handle </a:t>
            </a:r>
            <a:r>
              <a:rPr lang="en-US" dirty="0"/>
              <a:t>Problematic Rules</a:t>
            </a:r>
            <a:endParaRPr lang="en-US" dirty="0" smtClean="0"/>
          </a:p>
          <a:p>
            <a:pPr marL="914400" lvl="1" indent="-514350"/>
            <a:r>
              <a:rPr lang="en-US" dirty="0" smtClean="0"/>
              <a:t>Remove Lesser Rule in Pair</a:t>
            </a:r>
          </a:p>
          <a:p>
            <a:pPr marL="514350" indent="-514350">
              <a:buFont typeface="+mj-lt"/>
              <a:buAutoNum type="arabicPeriod"/>
            </a:pPr>
            <a:endParaRPr lang="en-US" sz="1300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Relearn Model</a:t>
            </a:r>
          </a:p>
          <a:p>
            <a:pPr marL="914400" lvl="1" indent="-514350"/>
            <a:r>
              <a:rPr lang="en-US" dirty="0"/>
              <a:t>Regular Regression</a:t>
            </a:r>
          </a:p>
          <a:p>
            <a:pPr marL="514350" indent="-514350"/>
            <a:endParaRPr lang="en-US" sz="1300" dirty="0" smtClean="0"/>
          </a:p>
          <a:p>
            <a:pPr marL="514350" indent="-514350">
              <a:buFont typeface="+mj-lt"/>
              <a:buAutoNum type="arabicPeriod" startAt="5"/>
            </a:pPr>
            <a:r>
              <a:rPr lang="en-US" dirty="0"/>
              <a:t>Rank by absolute value of coefficient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C5E39-5EEE-4356-BAB3-5E5626DE338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5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Modeling with Stepwise Regression</a:t>
            </a:r>
            <a:br>
              <a:rPr lang="en-US" dirty="0"/>
            </a:br>
            <a:r>
              <a:rPr lang="en-US" sz="3100" dirty="0" smtClean="0"/>
              <a:t>3. Handling Problematic Rules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Mutually Exclusive Rules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sz="4000" dirty="0"/>
          </a:p>
          <a:p>
            <a:r>
              <a:rPr lang="en-US" dirty="0" smtClean="0"/>
              <a:t>Non-Adaptive Rules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C5E39-5EEE-4356-BAB3-5E5626DE3380}" type="slidenum">
              <a:rPr lang="en-US" smtClean="0"/>
              <a:t>17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2133600"/>
            <a:ext cx="8229600" cy="23549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dirty="0" smtClean="0"/>
              <a:t>0.123*</a:t>
            </a:r>
            <a:r>
              <a:rPr lang="en-US" sz="2400" dirty="0" smtClean="0">
                <a:solidFill>
                  <a:srgbClr val="FF0000"/>
                </a:solidFill>
              </a:rPr>
              <a:t>Illustration</a:t>
            </a:r>
            <a:r>
              <a:rPr lang="en-US" sz="2400" dirty="0" smtClean="0"/>
              <a:t>*(</a:t>
            </a:r>
            <a:r>
              <a:rPr lang="en-US" sz="2400" dirty="0" err="1" smtClean="0"/>
              <a:t>PreScore</a:t>
            </a:r>
            <a:r>
              <a:rPr lang="en-US" sz="2400" dirty="0" smtClean="0"/>
              <a:t>=High)*(</a:t>
            </a:r>
            <a:r>
              <a:rPr lang="en-US" sz="2400" dirty="0" err="1" smtClean="0"/>
              <a:t>ResponseTime</a:t>
            </a:r>
            <a:r>
              <a:rPr lang="en-US" sz="2400" dirty="0" smtClean="0"/>
              <a:t>=Fast)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dirty="0" smtClean="0"/>
              <a:t>0.789*</a:t>
            </a:r>
            <a:r>
              <a:rPr lang="en-US" sz="2400" dirty="0" smtClean="0">
                <a:solidFill>
                  <a:srgbClr val="FF0000"/>
                </a:solidFill>
              </a:rPr>
              <a:t>Graph        </a:t>
            </a:r>
            <a:r>
              <a:rPr lang="en-US" sz="2400" dirty="0" smtClean="0"/>
              <a:t>*(</a:t>
            </a:r>
            <a:r>
              <a:rPr lang="en-US" sz="2400" dirty="0" err="1" smtClean="0"/>
              <a:t>PreScore</a:t>
            </a:r>
            <a:r>
              <a:rPr lang="en-US" sz="2400" dirty="0" smtClean="0"/>
              <a:t>=High)*(</a:t>
            </a:r>
            <a:r>
              <a:rPr lang="en-US" sz="2400" dirty="0" err="1" smtClean="0"/>
              <a:t>ResponseTime</a:t>
            </a:r>
            <a:r>
              <a:rPr lang="en-US" sz="2400" dirty="0" smtClean="0"/>
              <a:t>=Fast)</a:t>
            </a:r>
          </a:p>
          <a:p>
            <a:endParaRPr lang="en-US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43000" y="4648200"/>
            <a:ext cx="7391400" cy="2133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0.456*Graph*</a:t>
            </a:r>
            <a:r>
              <a:rPr lang="en-US" sz="2400" dirty="0"/>
              <a:t>(</a:t>
            </a:r>
            <a:r>
              <a:rPr lang="en-US" sz="2400" dirty="0" err="1" smtClean="0"/>
              <a:t>PreScore</a:t>
            </a:r>
            <a:r>
              <a:rPr lang="en-US" sz="2400" dirty="0" smtClean="0"/>
              <a:t>=Low)*</a:t>
            </a:r>
            <a:r>
              <a:rPr lang="en-US" sz="2400" dirty="0" smtClean="0">
                <a:solidFill>
                  <a:srgbClr val="FF0000"/>
                </a:solidFill>
              </a:rPr>
              <a:t>(</a:t>
            </a:r>
            <a:r>
              <a:rPr lang="en-US" sz="2400" dirty="0" err="1">
                <a:solidFill>
                  <a:srgbClr val="FF0000"/>
                </a:solidFill>
              </a:rPr>
              <a:t>ResponseTime</a:t>
            </a:r>
            <a:r>
              <a:rPr lang="en-US" sz="2400" dirty="0">
                <a:solidFill>
                  <a:srgbClr val="FF0000"/>
                </a:solidFill>
              </a:rPr>
              <a:t>=Fast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r>
              <a:rPr lang="en-US" sz="2400" dirty="0" smtClean="0"/>
              <a:t>0.123*Graph*</a:t>
            </a:r>
            <a:r>
              <a:rPr lang="en-US" sz="2400" dirty="0"/>
              <a:t>(</a:t>
            </a:r>
            <a:r>
              <a:rPr lang="en-US" sz="2400" dirty="0" err="1" smtClean="0"/>
              <a:t>PreScore</a:t>
            </a:r>
            <a:r>
              <a:rPr lang="en-US" sz="2400" dirty="0" smtClean="0"/>
              <a:t>=Low)*</a:t>
            </a:r>
            <a:r>
              <a:rPr lang="en-US" sz="2400" dirty="0" smtClean="0">
                <a:solidFill>
                  <a:srgbClr val="FF0000"/>
                </a:solidFill>
              </a:rPr>
              <a:t>(</a:t>
            </a:r>
            <a:r>
              <a:rPr lang="en-US" sz="2400" dirty="0" err="1" smtClean="0">
                <a:solidFill>
                  <a:srgbClr val="FF0000"/>
                </a:solidFill>
              </a:rPr>
              <a:t>ResponseTime</a:t>
            </a:r>
            <a:r>
              <a:rPr lang="en-US" sz="2400" dirty="0" smtClean="0">
                <a:solidFill>
                  <a:srgbClr val="FF0000"/>
                </a:solidFill>
              </a:rPr>
              <a:t>=Slow)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>
            <a:off x="1143000" y="5334000"/>
            <a:ext cx="67056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066800" y="2362200"/>
            <a:ext cx="73152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0804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Modeling with Stepwise Regression</a:t>
            </a:r>
            <a:br>
              <a:rPr lang="en-US" dirty="0" smtClean="0"/>
            </a:br>
            <a:r>
              <a:rPr lang="en-US" sz="3100" dirty="0" smtClean="0"/>
              <a:t>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Stepwise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Linear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Regression</a:t>
            </a:r>
          </a:p>
          <a:p>
            <a:pPr marL="914400" lvl="1" indent="-514350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Convert features to binary</a:t>
            </a:r>
          </a:p>
          <a:p>
            <a:pPr marL="514350" indent="-514350">
              <a:buFont typeface="+mj-lt"/>
              <a:buAutoNum type="arabicPeriod"/>
            </a:pP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Identify Problematic Rules</a:t>
            </a:r>
          </a:p>
          <a:p>
            <a:pPr marL="914400" lvl="1" indent="-514350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Mutually Exclusive</a:t>
            </a:r>
          </a:p>
          <a:p>
            <a:pPr marL="914400" lvl="1" indent="-514350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Non-Adaptive</a:t>
            </a:r>
          </a:p>
          <a:p>
            <a:pPr marL="514350" indent="-514350">
              <a:buFont typeface="+mj-lt"/>
              <a:buAutoNum type="arabicPeriod"/>
            </a:pPr>
            <a:endParaRPr lang="en-US" sz="1200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Handle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Problematic Rules</a:t>
            </a: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914400" lvl="1" indent="-514350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Remove Lesser Rule in Pair</a:t>
            </a:r>
          </a:p>
          <a:p>
            <a:pPr marL="514350" indent="-514350">
              <a:buFont typeface="+mj-lt"/>
              <a:buAutoNum type="arabicPeriod"/>
            </a:pPr>
            <a:endParaRPr lang="en-US" sz="1300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Relearn Model</a:t>
            </a:r>
          </a:p>
          <a:p>
            <a:pPr marL="914400" lvl="1" indent="-514350"/>
            <a:r>
              <a:rPr lang="en-US" dirty="0"/>
              <a:t>Regular Regression</a:t>
            </a:r>
          </a:p>
          <a:p>
            <a:pPr marL="514350" indent="-514350"/>
            <a:endParaRPr lang="en-US" sz="1300" dirty="0" smtClean="0"/>
          </a:p>
          <a:p>
            <a:pPr marL="514350" indent="-514350">
              <a:buFont typeface="+mj-lt"/>
              <a:buAutoNum type="arabicPeriod" startAt="5"/>
            </a:pPr>
            <a:r>
              <a:rPr lang="en-US" dirty="0"/>
              <a:t>Rank by absolute value of coefficient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C5E39-5EEE-4356-BAB3-5E5626DE338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873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Modeling the Best </a:t>
            </a:r>
            <a:r>
              <a:rPr lang="en-US" dirty="0" smtClean="0"/>
              <a:t>Representation:</a:t>
            </a:r>
            <a:br>
              <a:rPr lang="en-US" dirty="0" smtClean="0"/>
            </a:br>
            <a:r>
              <a:rPr lang="en-US" sz="3600" dirty="0" smtClean="0"/>
              <a:t>Experiment</a:t>
            </a:r>
            <a:endParaRPr lang="en-US" sz="5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Model Types</a:t>
            </a:r>
          </a:p>
          <a:p>
            <a:pPr lvl="1"/>
            <a:r>
              <a:rPr lang="en-US" dirty="0" smtClean="0"/>
              <a:t>Baseline: just show one kind (illustration)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1 Factor: 1 Tutoring Context factor in term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2 Factors: Partition data along 1 variable</a:t>
            </a:r>
          </a:p>
          <a:p>
            <a:pPr lvl="2"/>
            <a:r>
              <a:rPr lang="en-US" dirty="0" smtClean="0"/>
              <a:t>High </a:t>
            </a:r>
            <a:r>
              <a:rPr lang="en-US" dirty="0" err="1" smtClean="0"/>
              <a:t>pretesters</a:t>
            </a:r>
            <a:r>
              <a:rPr lang="en-US" dirty="0" smtClean="0"/>
              <a:t> vs. Low </a:t>
            </a:r>
            <a:r>
              <a:rPr lang="en-US" dirty="0" err="1" smtClean="0"/>
              <a:t>pretesters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3 Factors: Partition along 2 variables</a:t>
            </a:r>
          </a:p>
          <a:p>
            <a:endParaRPr lang="en-US" dirty="0" smtClean="0"/>
          </a:p>
          <a:p>
            <a:r>
              <a:rPr lang="en-US" dirty="0" smtClean="0"/>
              <a:t>10-fold cross validation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C5E39-5EEE-4356-BAB3-5E5626DE3380}" type="slidenum">
              <a:rPr lang="en-US" smtClean="0"/>
              <a:t>19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6400800" y="4038600"/>
            <a:ext cx="2438400" cy="2286000"/>
          </a:xfrm>
          <a:prstGeom prst="roundRect">
            <a:avLst>
              <a:gd name="adj" fmla="val 9608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US" sz="2000" dirty="0" smtClean="0">
                <a:solidFill>
                  <a:schemeClr val="tx1"/>
                </a:solidFill>
              </a:rPr>
              <a:t>Partition </a:t>
            </a:r>
            <a:r>
              <a:rPr lang="en-US" sz="2000" dirty="0">
                <a:solidFill>
                  <a:schemeClr val="tx1"/>
                </a:solidFill>
              </a:rPr>
              <a:t>variables: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>
                <a:solidFill>
                  <a:schemeClr val="tx1"/>
                </a:solidFill>
              </a:rPr>
              <a:t>Gender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 err="1">
                <a:solidFill>
                  <a:schemeClr val="tx1"/>
                </a:solidFill>
              </a:rPr>
              <a:t>SpatialReason</a:t>
            </a:r>
            <a:endParaRPr lang="en-US" sz="2000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000" dirty="0" err="1">
                <a:solidFill>
                  <a:schemeClr val="tx1"/>
                </a:solidFill>
              </a:rPr>
              <a:t>PreScore</a:t>
            </a:r>
            <a:endParaRPr lang="en-US" sz="2000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000" dirty="0" err="1">
                <a:solidFill>
                  <a:schemeClr val="tx1"/>
                </a:solidFill>
              </a:rPr>
              <a:t>PctThruProblem</a:t>
            </a:r>
            <a:endParaRPr lang="en-US" sz="2000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000" dirty="0" err="1">
                <a:solidFill>
                  <a:schemeClr val="tx1"/>
                </a:solidFill>
              </a:rPr>
              <a:t>PctThruSession</a:t>
            </a:r>
            <a:endParaRPr lang="en-US" sz="2000" dirty="0">
              <a:solidFill>
                <a:schemeClr val="tx1"/>
              </a:solidFill>
            </a:endParaRPr>
          </a:p>
          <a:p>
            <a:pPr algn="ctr"/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8649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2362200" y="2143575"/>
            <a:ext cx="3159193" cy="1241425"/>
            <a:chOff x="4876800" y="1900962"/>
            <a:chExt cx="3159193" cy="1241425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76800" y="1900962"/>
              <a:ext cx="2673215" cy="12414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6019800" y="2734096"/>
              <a:ext cx="201619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(</a:t>
              </a:r>
              <a:r>
                <a:rPr lang="en-US" dirty="0" err="1" smtClean="0"/>
                <a:t>VanLehn</a:t>
              </a:r>
              <a:r>
                <a:rPr lang="en-US" dirty="0" smtClean="0"/>
                <a:t> et al, 05)</a:t>
              </a:r>
              <a:endParaRPr lang="en-US" dirty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5503798" y="4542660"/>
            <a:ext cx="2924175" cy="1255088"/>
            <a:chOff x="914400" y="1752600"/>
            <a:chExt cx="2924175" cy="1255088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4400" y="1752600"/>
              <a:ext cx="2924175" cy="885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" name="TextBox 4"/>
            <p:cNvSpPr txBox="1"/>
            <p:nvPr/>
          </p:nvSpPr>
          <p:spPr>
            <a:xfrm>
              <a:off x="990600" y="2638356"/>
              <a:ext cx="28479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(Rau et al, 09)</a:t>
              </a:r>
              <a:endParaRPr lang="en-US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836914" y="4622517"/>
            <a:ext cx="4103583" cy="1664732"/>
            <a:chOff x="4572000" y="3962400"/>
            <a:chExt cx="4103583" cy="1664732"/>
          </a:xfrm>
        </p:grpSpPr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72000" y="3962400"/>
              <a:ext cx="2171700" cy="10953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1" name="Picture 7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84858" y="3995737"/>
              <a:ext cx="1990725" cy="1028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0" name="TextBox 9"/>
            <p:cNvSpPr txBox="1"/>
            <p:nvPr/>
          </p:nvSpPr>
          <p:spPr>
            <a:xfrm>
              <a:off x="5334000" y="5257800"/>
              <a:ext cx="285439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(</a:t>
              </a:r>
              <a:r>
                <a:rPr lang="en-US" dirty="0" err="1" smtClean="0"/>
                <a:t>Kozhevnikov</a:t>
              </a:r>
              <a:r>
                <a:rPr lang="en-US" dirty="0" smtClean="0"/>
                <a:t> et al, 07)</a:t>
              </a:r>
              <a:endParaRPr lang="en-US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086192" y="2253187"/>
            <a:ext cx="2219608" cy="2146446"/>
            <a:chOff x="6086192" y="2253187"/>
            <a:chExt cx="2219608" cy="2146446"/>
          </a:xfrm>
        </p:grpSpPr>
        <p:pic>
          <p:nvPicPr>
            <p:cNvPr id="28" name="Picture 27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96000" y="2253187"/>
              <a:ext cx="2209800" cy="16730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16" name="TextBox 15"/>
            <p:cNvSpPr txBox="1"/>
            <p:nvPr/>
          </p:nvSpPr>
          <p:spPr>
            <a:xfrm>
              <a:off x="6086192" y="4030301"/>
              <a:ext cx="2209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(</a:t>
              </a:r>
              <a:r>
                <a:rPr lang="en-US" dirty="0" err="1" smtClean="0"/>
                <a:t>Graesser</a:t>
              </a:r>
              <a:r>
                <a:rPr lang="en-US" dirty="0" smtClean="0"/>
                <a:t> et al, 05)</a:t>
              </a:r>
              <a:endParaRPr lang="en-US" dirty="0"/>
            </a:p>
          </p:txBody>
        </p:sp>
      </p:grpSp>
      <p:sp>
        <p:nvSpPr>
          <p:cNvPr id="15" name="Freeform 14"/>
          <p:cNvSpPr/>
          <p:nvPr/>
        </p:nvSpPr>
        <p:spPr>
          <a:xfrm>
            <a:off x="72428" y="1945949"/>
            <a:ext cx="9044412" cy="4635920"/>
          </a:xfrm>
          <a:custGeom>
            <a:avLst/>
            <a:gdLst>
              <a:gd name="connsiteX0" fmla="*/ 8582685 w 9044412"/>
              <a:gd name="connsiteY0" fmla="*/ 625235 h 4635920"/>
              <a:gd name="connsiteX1" fmla="*/ 8564578 w 9044412"/>
              <a:gd name="connsiteY1" fmla="*/ 543754 h 4635920"/>
              <a:gd name="connsiteX2" fmla="*/ 8519311 w 9044412"/>
              <a:gd name="connsiteY2" fmla="*/ 471326 h 4635920"/>
              <a:gd name="connsiteX3" fmla="*/ 8501204 w 9044412"/>
              <a:gd name="connsiteY3" fmla="*/ 407952 h 4635920"/>
              <a:gd name="connsiteX4" fmla="*/ 8483097 w 9044412"/>
              <a:gd name="connsiteY4" fmla="*/ 380792 h 4635920"/>
              <a:gd name="connsiteX5" fmla="*/ 8455936 w 9044412"/>
              <a:gd name="connsiteY5" fmla="*/ 290257 h 4635920"/>
              <a:gd name="connsiteX6" fmla="*/ 8419722 w 9044412"/>
              <a:gd name="connsiteY6" fmla="*/ 226883 h 4635920"/>
              <a:gd name="connsiteX7" fmla="*/ 8401616 w 9044412"/>
              <a:gd name="connsiteY7" fmla="*/ 190669 h 4635920"/>
              <a:gd name="connsiteX8" fmla="*/ 8365402 w 9044412"/>
              <a:gd name="connsiteY8" fmla="*/ 172562 h 4635920"/>
              <a:gd name="connsiteX9" fmla="*/ 8338241 w 9044412"/>
              <a:gd name="connsiteY9" fmla="*/ 145401 h 4635920"/>
              <a:gd name="connsiteX10" fmla="*/ 8311081 w 9044412"/>
              <a:gd name="connsiteY10" fmla="*/ 127295 h 4635920"/>
              <a:gd name="connsiteX11" fmla="*/ 8302027 w 9044412"/>
              <a:gd name="connsiteY11" fmla="*/ 100134 h 4635920"/>
              <a:gd name="connsiteX12" fmla="*/ 8274867 w 9044412"/>
              <a:gd name="connsiteY12" fmla="*/ 82027 h 4635920"/>
              <a:gd name="connsiteX13" fmla="*/ 8202439 w 9044412"/>
              <a:gd name="connsiteY13" fmla="*/ 36760 h 4635920"/>
              <a:gd name="connsiteX14" fmla="*/ 8166225 w 9044412"/>
              <a:gd name="connsiteY14" fmla="*/ 27706 h 4635920"/>
              <a:gd name="connsiteX15" fmla="*/ 8093798 w 9044412"/>
              <a:gd name="connsiteY15" fmla="*/ 9600 h 4635920"/>
              <a:gd name="connsiteX16" fmla="*/ 7930835 w 9044412"/>
              <a:gd name="connsiteY16" fmla="*/ 546 h 4635920"/>
              <a:gd name="connsiteX17" fmla="*/ 7668285 w 9044412"/>
              <a:gd name="connsiteY17" fmla="*/ 9600 h 4635920"/>
              <a:gd name="connsiteX18" fmla="*/ 7206558 w 9044412"/>
              <a:gd name="connsiteY18" fmla="*/ 18653 h 4635920"/>
              <a:gd name="connsiteX19" fmla="*/ 6853473 w 9044412"/>
              <a:gd name="connsiteY19" fmla="*/ 36760 h 4635920"/>
              <a:gd name="connsiteX20" fmla="*/ 6545655 w 9044412"/>
              <a:gd name="connsiteY20" fmla="*/ 54867 h 4635920"/>
              <a:gd name="connsiteX21" fmla="*/ 6400800 w 9044412"/>
              <a:gd name="connsiteY21" fmla="*/ 72974 h 4635920"/>
              <a:gd name="connsiteX22" fmla="*/ 6337425 w 9044412"/>
              <a:gd name="connsiteY22" fmla="*/ 91081 h 4635920"/>
              <a:gd name="connsiteX23" fmla="*/ 6183517 w 9044412"/>
              <a:gd name="connsiteY23" fmla="*/ 100134 h 4635920"/>
              <a:gd name="connsiteX24" fmla="*/ 6083928 w 9044412"/>
              <a:gd name="connsiteY24" fmla="*/ 109188 h 4635920"/>
              <a:gd name="connsiteX25" fmla="*/ 5911913 w 9044412"/>
              <a:gd name="connsiteY25" fmla="*/ 136348 h 4635920"/>
              <a:gd name="connsiteX26" fmla="*/ 5776111 w 9044412"/>
              <a:gd name="connsiteY26" fmla="*/ 172562 h 4635920"/>
              <a:gd name="connsiteX27" fmla="*/ 5522614 w 9044412"/>
              <a:gd name="connsiteY27" fmla="*/ 163508 h 4635920"/>
              <a:gd name="connsiteX28" fmla="*/ 5441132 w 9044412"/>
              <a:gd name="connsiteY28" fmla="*/ 145401 h 4635920"/>
              <a:gd name="connsiteX29" fmla="*/ 5368705 w 9044412"/>
              <a:gd name="connsiteY29" fmla="*/ 136348 h 4635920"/>
              <a:gd name="connsiteX30" fmla="*/ 5332491 w 9044412"/>
              <a:gd name="connsiteY30" fmla="*/ 127295 h 4635920"/>
              <a:gd name="connsiteX31" fmla="*/ 5078994 w 9044412"/>
              <a:gd name="connsiteY31" fmla="*/ 109188 h 4635920"/>
              <a:gd name="connsiteX32" fmla="*/ 5024673 w 9044412"/>
              <a:gd name="connsiteY32" fmla="*/ 100134 h 4635920"/>
              <a:gd name="connsiteX33" fmla="*/ 4861711 w 9044412"/>
              <a:gd name="connsiteY33" fmla="*/ 82027 h 4635920"/>
              <a:gd name="connsiteX34" fmla="*/ 4581053 w 9044412"/>
              <a:gd name="connsiteY34" fmla="*/ 91081 h 4635920"/>
              <a:gd name="connsiteX35" fmla="*/ 4137433 w 9044412"/>
              <a:gd name="connsiteY35" fmla="*/ 72974 h 4635920"/>
              <a:gd name="connsiteX36" fmla="*/ 3947311 w 9044412"/>
              <a:gd name="connsiteY36" fmla="*/ 63920 h 4635920"/>
              <a:gd name="connsiteX37" fmla="*/ 3847722 w 9044412"/>
              <a:gd name="connsiteY37" fmla="*/ 45813 h 4635920"/>
              <a:gd name="connsiteX38" fmla="*/ 3594225 w 9044412"/>
              <a:gd name="connsiteY38" fmla="*/ 27706 h 4635920"/>
              <a:gd name="connsiteX39" fmla="*/ 3476530 w 9044412"/>
              <a:gd name="connsiteY39" fmla="*/ 18653 h 4635920"/>
              <a:gd name="connsiteX40" fmla="*/ 3259247 w 9044412"/>
              <a:gd name="connsiteY40" fmla="*/ 9600 h 4635920"/>
              <a:gd name="connsiteX41" fmla="*/ 3168713 w 9044412"/>
              <a:gd name="connsiteY41" fmla="*/ 546 h 4635920"/>
              <a:gd name="connsiteX42" fmla="*/ 2471596 w 9044412"/>
              <a:gd name="connsiteY42" fmla="*/ 18653 h 4635920"/>
              <a:gd name="connsiteX43" fmla="*/ 2417275 w 9044412"/>
              <a:gd name="connsiteY43" fmla="*/ 45813 h 4635920"/>
              <a:gd name="connsiteX44" fmla="*/ 2372008 w 9044412"/>
              <a:gd name="connsiteY44" fmla="*/ 82027 h 4635920"/>
              <a:gd name="connsiteX45" fmla="*/ 2326740 w 9044412"/>
              <a:gd name="connsiteY45" fmla="*/ 136348 h 4635920"/>
              <a:gd name="connsiteX46" fmla="*/ 2281473 w 9044412"/>
              <a:gd name="connsiteY46" fmla="*/ 190669 h 4635920"/>
              <a:gd name="connsiteX47" fmla="*/ 2272420 w 9044412"/>
              <a:gd name="connsiteY47" fmla="*/ 217829 h 4635920"/>
              <a:gd name="connsiteX48" fmla="*/ 2245259 w 9044412"/>
              <a:gd name="connsiteY48" fmla="*/ 244990 h 4635920"/>
              <a:gd name="connsiteX49" fmla="*/ 2227152 w 9044412"/>
              <a:gd name="connsiteY49" fmla="*/ 272150 h 4635920"/>
              <a:gd name="connsiteX50" fmla="*/ 2209045 w 9044412"/>
              <a:gd name="connsiteY50" fmla="*/ 326471 h 4635920"/>
              <a:gd name="connsiteX51" fmla="*/ 2199992 w 9044412"/>
              <a:gd name="connsiteY51" fmla="*/ 353631 h 4635920"/>
              <a:gd name="connsiteX52" fmla="*/ 2163778 w 9044412"/>
              <a:gd name="connsiteY52" fmla="*/ 417005 h 4635920"/>
              <a:gd name="connsiteX53" fmla="*/ 2154724 w 9044412"/>
              <a:gd name="connsiteY53" fmla="*/ 444166 h 4635920"/>
              <a:gd name="connsiteX54" fmla="*/ 2136618 w 9044412"/>
              <a:gd name="connsiteY54" fmla="*/ 471326 h 4635920"/>
              <a:gd name="connsiteX55" fmla="*/ 2109457 w 9044412"/>
              <a:gd name="connsiteY55" fmla="*/ 525647 h 4635920"/>
              <a:gd name="connsiteX56" fmla="*/ 2100404 w 9044412"/>
              <a:gd name="connsiteY56" fmla="*/ 579968 h 4635920"/>
              <a:gd name="connsiteX57" fmla="*/ 2091350 w 9044412"/>
              <a:gd name="connsiteY57" fmla="*/ 625235 h 4635920"/>
              <a:gd name="connsiteX58" fmla="*/ 2073243 w 9044412"/>
              <a:gd name="connsiteY58" fmla="*/ 869679 h 4635920"/>
              <a:gd name="connsiteX59" fmla="*/ 2082297 w 9044412"/>
              <a:gd name="connsiteY59" fmla="*/ 914946 h 4635920"/>
              <a:gd name="connsiteX60" fmla="*/ 2091350 w 9044412"/>
              <a:gd name="connsiteY60" fmla="*/ 1096015 h 4635920"/>
              <a:gd name="connsiteX61" fmla="*/ 2109457 w 9044412"/>
              <a:gd name="connsiteY61" fmla="*/ 1123176 h 4635920"/>
              <a:gd name="connsiteX62" fmla="*/ 2136618 w 9044412"/>
              <a:gd name="connsiteY62" fmla="*/ 1177497 h 4635920"/>
              <a:gd name="connsiteX63" fmla="*/ 2163778 w 9044412"/>
              <a:gd name="connsiteY63" fmla="*/ 1231817 h 4635920"/>
              <a:gd name="connsiteX64" fmla="*/ 2172831 w 9044412"/>
              <a:gd name="connsiteY64" fmla="*/ 1258978 h 4635920"/>
              <a:gd name="connsiteX65" fmla="*/ 2190938 w 9044412"/>
              <a:gd name="connsiteY65" fmla="*/ 1286138 h 4635920"/>
              <a:gd name="connsiteX66" fmla="*/ 2218099 w 9044412"/>
              <a:gd name="connsiteY66" fmla="*/ 1340459 h 4635920"/>
              <a:gd name="connsiteX67" fmla="*/ 2254313 w 9044412"/>
              <a:gd name="connsiteY67" fmla="*/ 1376673 h 4635920"/>
              <a:gd name="connsiteX68" fmla="*/ 2281473 w 9044412"/>
              <a:gd name="connsiteY68" fmla="*/ 1403833 h 4635920"/>
              <a:gd name="connsiteX69" fmla="*/ 2308633 w 9044412"/>
              <a:gd name="connsiteY69" fmla="*/ 1412887 h 4635920"/>
              <a:gd name="connsiteX70" fmla="*/ 2335794 w 9044412"/>
              <a:gd name="connsiteY70" fmla="*/ 1430994 h 4635920"/>
              <a:gd name="connsiteX71" fmla="*/ 2372008 w 9044412"/>
              <a:gd name="connsiteY71" fmla="*/ 1485314 h 4635920"/>
              <a:gd name="connsiteX72" fmla="*/ 2426328 w 9044412"/>
              <a:gd name="connsiteY72" fmla="*/ 1521528 h 4635920"/>
              <a:gd name="connsiteX73" fmla="*/ 2462542 w 9044412"/>
              <a:gd name="connsiteY73" fmla="*/ 1566796 h 4635920"/>
              <a:gd name="connsiteX74" fmla="*/ 2516863 w 9044412"/>
              <a:gd name="connsiteY74" fmla="*/ 1612063 h 4635920"/>
              <a:gd name="connsiteX75" fmla="*/ 2571184 w 9044412"/>
              <a:gd name="connsiteY75" fmla="*/ 1630170 h 4635920"/>
              <a:gd name="connsiteX76" fmla="*/ 2598344 w 9044412"/>
              <a:gd name="connsiteY76" fmla="*/ 1639223 h 4635920"/>
              <a:gd name="connsiteX77" fmla="*/ 2652665 w 9044412"/>
              <a:gd name="connsiteY77" fmla="*/ 1666384 h 4635920"/>
              <a:gd name="connsiteX78" fmla="*/ 2743200 w 9044412"/>
              <a:gd name="connsiteY78" fmla="*/ 1702598 h 4635920"/>
              <a:gd name="connsiteX79" fmla="*/ 2815627 w 9044412"/>
              <a:gd name="connsiteY79" fmla="*/ 1720704 h 4635920"/>
              <a:gd name="connsiteX80" fmla="*/ 2851841 w 9044412"/>
              <a:gd name="connsiteY80" fmla="*/ 1729758 h 4635920"/>
              <a:gd name="connsiteX81" fmla="*/ 2906162 w 9044412"/>
              <a:gd name="connsiteY81" fmla="*/ 1747865 h 4635920"/>
              <a:gd name="connsiteX82" fmla="*/ 2960483 w 9044412"/>
              <a:gd name="connsiteY82" fmla="*/ 1765972 h 4635920"/>
              <a:gd name="connsiteX83" fmla="*/ 3051018 w 9044412"/>
              <a:gd name="connsiteY83" fmla="*/ 1820293 h 4635920"/>
              <a:gd name="connsiteX84" fmla="*/ 3105338 w 9044412"/>
              <a:gd name="connsiteY84" fmla="*/ 1838400 h 4635920"/>
              <a:gd name="connsiteX85" fmla="*/ 3132499 w 9044412"/>
              <a:gd name="connsiteY85" fmla="*/ 1847453 h 4635920"/>
              <a:gd name="connsiteX86" fmla="*/ 3186820 w 9044412"/>
              <a:gd name="connsiteY86" fmla="*/ 1892720 h 4635920"/>
              <a:gd name="connsiteX87" fmla="*/ 3204926 w 9044412"/>
              <a:gd name="connsiteY87" fmla="*/ 1928934 h 4635920"/>
              <a:gd name="connsiteX88" fmla="*/ 3195873 w 9044412"/>
              <a:gd name="connsiteY88" fmla="*/ 1956095 h 4635920"/>
              <a:gd name="connsiteX89" fmla="*/ 3159659 w 9044412"/>
              <a:gd name="connsiteY89" fmla="*/ 1965148 h 4635920"/>
              <a:gd name="connsiteX90" fmla="*/ 3132499 w 9044412"/>
              <a:gd name="connsiteY90" fmla="*/ 1974201 h 4635920"/>
              <a:gd name="connsiteX91" fmla="*/ 3060071 w 9044412"/>
              <a:gd name="connsiteY91" fmla="*/ 2028522 h 4635920"/>
              <a:gd name="connsiteX92" fmla="*/ 3023857 w 9044412"/>
              <a:gd name="connsiteY92" fmla="*/ 2064736 h 4635920"/>
              <a:gd name="connsiteX93" fmla="*/ 2996697 w 9044412"/>
              <a:gd name="connsiteY93" fmla="*/ 2082843 h 4635920"/>
              <a:gd name="connsiteX94" fmla="*/ 2969536 w 9044412"/>
              <a:gd name="connsiteY94" fmla="*/ 2318233 h 4635920"/>
              <a:gd name="connsiteX95" fmla="*/ 2960483 w 9044412"/>
              <a:gd name="connsiteY95" fmla="*/ 2345394 h 4635920"/>
              <a:gd name="connsiteX96" fmla="*/ 2915216 w 9044412"/>
              <a:gd name="connsiteY96" fmla="*/ 2417821 h 4635920"/>
              <a:gd name="connsiteX97" fmla="*/ 2879002 w 9044412"/>
              <a:gd name="connsiteY97" fmla="*/ 2454035 h 4635920"/>
              <a:gd name="connsiteX98" fmla="*/ 2815627 w 9044412"/>
              <a:gd name="connsiteY98" fmla="*/ 2517409 h 4635920"/>
              <a:gd name="connsiteX99" fmla="*/ 2779414 w 9044412"/>
              <a:gd name="connsiteY99" fmla="*/ 2571730 h 4635920"/>
              <a:gd name="connsiteX100" fmla="*/ 2716039 w 9044412"/>
              <a:gd name="connsiteY100" fmla="*/ 2616998 h 4635920"/>
              <a:gd name="connsiteX101" fmla="*/ 2688879 w 9044412"/>
              <a:gd name="connsiteY101" fmla="*/ 2644158 h 4635920"/>
              <a:gd name="connsiteX102" fmla="*/ 2589291 w 9044412"/>
              <a:gd name="connsiteY102" fmla="*/ 2671318 h 4635920"/>
              <a:gd name="connsiteX103" fmla="*/ 2553077 w 9044412"/>
              <a:gd name="connsiteY103" fmla="*/ 2644158 h 4635920"/>
              <a:gd name="connsiteX104" fmla="*/ 2534970 w 9044412"/>
              <a:gd name="connsiteY104" fmla="*/ 2598891 h 4635920"/>
              <a:gd name="connsiteX105" fmla="*/ 2435382 w 9044412"/>
              <a:gd name="connsiteY105" fmla="*/ 2607944 h 4635920"/>
              <a:gd name="connsiteX106" fmla="*/ 2381061 w 9044412"/>
              <a:gd name="connsiteY106" fmla="*/ 2616998 h 4635920"/>
              <a:gd name="connsiteX107" fmla="*/ 2299580 w 9044412"/>
              <a:gd name="connsiteY107" fmla="*/ 2644158 h 4635920"/>
              <a:gd name="connsiteX108" fmla="*/ 2209045 w 9044412"/>
              <a:gd name="connsiteY108" fmla="*/ 2653211 h 4635920"/>
              <a:gd name="connsiteX109" fmla="*/ 2172831 w 9044412"/>
              <a:gd name="connsiteY109" fmla="*/ 2662265 h 4635920"/>
              <a:gd name="connsiteX110" fmla="*/ 2091350 w 9044412"/>
              <a:gd name="connsiteY110" fmla="*/ 2689425 h 4635920"/>
              <a:gd name="connsiteX111" fmla="*/ 1991762 w 9044412"/>
              <a:gd name="connsiteY111" fmla="*/ 2698479 h 4635920"/>
              <a:gd name="connsiteX112" fmla="*/ 1883121 w 9044412"/>
              <a:gd name="connsiteY112" fmla="*/ 2716586 h 4635920"/>
              <a:gd name="connsiteX113" fmla="*/ 1774479 w 9044412"/>
              <a:gd name="connsiteY113" fmla="*/ 2725639 h 4635920"/>
              <a:gd name="connsiteX114" fmla="*/ 1348966 w 9044412"/>
              <a:gd name="connsiteY114" fmla="*/ 2734693 h 4635920"/>
              <a:gd name="connsiteX115" fmla="*/ 1312752 w 9044412"/>
              <a:gd name="connsiteY115" fmla="*/ 2707532 h 4635920"/>
              <a:gd name="connsiteX116" fmla="*/ 1285592 w 9044412"/>
              <a:gd name="connsiteY116" fmla="*/ 2698479 h 4635920"/>
              <a:gd name="connsiteX117" fmla="*/ 1258431 w 9044412"/>
              <a:gd name="connsiteY117" fmla="*/ 2680372 h 4635920"/>
              <a:gd name="connsiteX118" fmla="*/ 1231271 w 9044412"/>
              <a:gd name="connsiteY118" fmla="*/ 2671318 h 4635920"/>
              <a:gd name="connsiteX119" fmla="*/ 1158843 w 9044412"/>
              <a:gd name="connsiteY119" fmla="*/ 2635104 h 4635920"/>
              <a:gd name="connsiteX120" fmla="*/ 1122629 w 9044412"/>
              <a:gd name="connsiteY120" fmla="*/ 2607944 h 4635920"/>
              <a:gd name="connsiteX121" fmla="*/ 1077362 w 9044412"/>
              <a:gd name="connsiteY121" fmla="*/ 2598891 h 4635920"/>
              <a:gd name="connsiteX122" fmla="*/ 1050202 w 9044412"/>
              <a:gd name="connsiteY122" fmla="*/ 2589837 h 4635920"/>
              <a:gd name="connsiteX123" fmla="*/ 959667 w 9044412"/>
              <a:gd name="connsiteY123" fmla="*/ 2580784 h 4635920"/>
              <a:gd name="connsiteX124" fmla="*/ 606582 w 9044412"/>
              <a:gd name="connsiteY124" fmla="*/ 2616998 h 4635920"/>
              <a:gd name="connsiteX125" fmla="*/ 561315 w 9044412"/>
              <a:gd name="connsiteY125" fmla="*/ 2635104 h 4635920"/>
              <a:gd name="connsiteX126" fmla="*/ 461726 w 9044412"/>
              <a:gd name="connsiteY126" fmla="*/ 2653211 h 4635920"/>
              <a:gd name="connsiteX127" fmla="*/ 425513 w 9044412"/>
              <a:gd name="connsiteY127" fmla="*/ 2662265 h 4635920"/>
              <a:gd name="connsiteX128" fmla="*/ 362138 w 9044412"/>
              <a:gd name="connsiteY128" fmla="*/ 2689425 h 4635920"/>
              <a:gd name="connsiteX129" fmla="*/ 298764 w 9044412"/>
              <a:gd name="connsiteY129" fmla="*/ 2725639 h 4635920"/>
              <a:gd name="connsiteX130" fmla="*/ 271604 w 9044412"/>
              <a:gd name="connsiteY130" fmla="*/ 2752800 h 4635920"/>
              <a:gd name="connsiteX131" fmla="*/ 226336 w 9044412"/>
              <a:gd name="connsiteY131" fmla="*/ 2779960 h 4635920"/>
              <a:gd name="connsiteX132" fmla="*/ 199176 w 9044412"/>
              <a:gd name="connsiteY132" fmla="*/ 2816174 h 4635920"/>
              <a:gd name="connsiteX133" fmla="*/ 181069 w 9044412"/>
              <a:gd name="connsiteY133" fmla="*/ 2843334 h 4635920"/>
              <a:gd name="connsiteX134" fmla="*/ 144855 w 9044412"/>
              <a:gd name="connsiteY134" fmla="*/ 2915762 h 4635920"/>
              <a:gd name="connsiteX135" fmla="*/ 72427 w 9044412"/>
              <a:gd name="connsiteY135" fmla="*/ 3051564 h 4635920"/>
              <a:gd name="connsiteX136" fmla="*/ 36214 w 9044412"/>
              <a:gd name="connsiteY136" fmla="*/ 3105885 h 4635920"/>
              <a:gd name="connsiteX137" fmla="*/ 18107 w 9044412"/>
              <a:gd name="connsiteY137" fmla="*/ 3160205 h 4635920"/>
              <a:gd name="connsiteX138" fmla="*/ 0 w 9044412"/>
              <a:gd name="connsiteY138" fmla="*/ 3268847 h 4635920"/>
              <a:gd name="connsiteX139" fmla="*/ 27160 w 9044412"/>
              <a:gd name="connsiteY139" fmla="*/ 3377489 h 4635920"/>
              <a:gd name="connsiteX140" fmla="*/ 45267 w 9044412"/>
              <a:gd name="connsiteY140" fmla="*/ 3431809 h 4635920"/>
              <a:gd name="connsiteX141" fmla="*/ 54321 w 9044412"/>
              <a:gd name="connsiteY141" fmla="*/ 3458970 h 4635920"/>
              <a:gd name="connsiteX142" fmla="*/ 63374 w 9044412"/>
              <a:gd name="connsiteY142" fmla="*/ 3513291 h 4635920"/>
              <a:gd name="connsiteX143" fmla="*/ 72427 w 9044412"/>
              <a:gd name="connsiteY143" fmla="*/ 3549504 h 4635920"/>
              <a:gd name="connsiteX144" fmla="*/ 99588 w 9044412"/>
              <a:gd name="connsiteY144" fmla="*/ 3630986 h 4635920"/>
              <a:gd name="connsiteX145" fmla="*/ 108641 w 9044412"/>
              <a:gd name="connsiteY145" fmla="*/ 3676253 h 4635920"/>
              <a:gd name="connsiteX146" fmla="*/ 162962 w 9044412"/>
              <a:gd name="connsiteY146" fmla="*/ 3766788 h 4635920"/>
              <a:gd name="connsiteX147" fmla="*/ 199176 w 9044412"/>
              <a:gd name="connsiteY147" fmla="*/ 3821108 h 4635920"/>
              <a:gd name="connsiteX148" fmla="*/ 217283 w 9044412"/>
              <a:gd name="connsiteY148" fmla="*/ 3848269 h 4635920"/>
              <a:gd name="connsiteX149" fmla="*/ 289711 w 9044412"/>
              <a:gd name="connsiteY149" fmla="*/ 3975017 h 4635920"/>
              <a:gd name="connsiteX150" fmla="*/ 353085 w 9044412"/>
              <a:gd name="connsiteY150" fmla="*/ 4056499 h 4635920"/>
              <a:gd name="connsiteX151" fmla="*/ 380245 w 9044412"/>
              <a:gd name="connsiteY151" fmla="*/ 4074605 h 4635920"/>
              <a:gd name="connsiteX152" fmla="*/ 452673 w 9044412"/>
              <a:gd name="connsiteY152" fmla="*/ 4147033 h 4635920"/>
              <a:gd name="connsiteX153" fmla="*/ 516047 w 9044412"/>
              <a:gd name="connsiteY153" fmla="*/ 4192301 h 4635920"/>
              <a:gd name="connsiteX154" fmla="*/ 606582 w 9044412"/>
              <a:gd name="connsiteY154" fmla="*/ 4228514 h 4635920"/>
              <a:gd name="connsiteX155" fmla="*/ 697117 w 9044412"/>
              <a:gd name="connsiteY155" fmla="*/ 4291889 h 4635920"/>
              <a:gd name="connsiteX156" fmla="*/ 760491 w 9044412"/>
              <a:gd name="connsiteY156" fmla="*/ 4328102 h 4635920"/>
              <a:gd name="connsiteX157" fmla="*/ 832919 w 9044412"/>
              <a:gd name="connsiteY157" fmla="*/ 4337156 h 4635920"/>
              <a:gd name="connsiteX158" fmla="*/ 860079 w 9044412"/>
              <a:gd name="connsiteY158" fmla="*/ 4346209 h 4635920"/>
              <a:gd name="connsiteX159" fmla="*/ 905346 w 9044412"/>
              <a:gd name="connsiteY159" fmla="*/ 4355263 h 4635920"/>
              <a:gd name="connsiteX160" fmla="*/ 986827 w 9044412"/>
              <a:gd name="connsiteY160" fmla="*/ 4382423 h 4635920"/>
              <a:gd name="connsiteX161" fmla="*/ 1077362 w 9044412"/>
              <a:gd name="connsiteY161" fmla="*/ 4400530 h 4635920"/>
              <a:gd name="connsiteX162" fmla="*/ 1113576 w 9044412"/>
              <a:gd name="connsiteY162" fmla="*/ 4409584 h 4635920"/>
              <a:gd name="connsiteX163" fmla="*/ 1158843 w 9044412"/>
              <a:gd name="connsiteY163" fmla="*/ 4418637 h 4635920"/>
              <a:gd name="connsiteX164" fmla="*/ 1213164 w 9044412"/>
              <a:gd name="connsiteY164" fmla="*/ 4427691 h 4635920"/>
              <a:gd name="connsiteX165" fmla="*/ 1321806 w 9044412"/>
              <a:gd name="connsiteY165" fmla="*/ 4454851 h 4635920"/>
              <a:gd name="connsiteX166" fmla="*/ 1348966 w 9044412"/>
              <a:gd name="connsiteY166" fmla="*/ 4463904 h 4635920"/>
              <a:gd name="connsiteX167" fmla="*/ 1385180 w 9044412"/>
              <a:gd name="connsiteY167" fmla="*/ 4472958 h 4635920"/>
              <a:gd name="connsiteX168" fmla="*/ 1430447 w 9044412"/>
              <a:gd name="connsiteY168" fmla="*/ 4491065 h 4635920"/>
              <a:gd name="connsiteX169" fmla="*/ 1584356 w 9044412"/>
              <a:gd name="connsiteY169" fmla="*/ 4509172 h 4635920"/>
              <a:gd name="connsiteX170" fmla="*/ 1692998 w 9044412"/>
              <a:gd name="connsiteY170" fmla="*/ 4527279 h 4635920"/>
              <a:gd name="connsiteX171" fmla="*/ 1928388 w 9044412"/>
              <a:gd name="connsiteY171" fmla="*/ 4554439 h 4635920"/>
              <a:gd name="connsiteX172" fmla="*/ 1982709 w 9044412"/>
              <a:gd name="connsiteY172" fmla="*/ 4563493 h 4635920"/>
              <a:gd name="connsiteX173" fmla="*/ 2037029 w 9044412"/>
              <a:gd name="connsiteY173" fmla="*/ 4581600 h 4635920"/>
              <a:gd name="connsiteX174" fmla="*/ 2100404 w 9044412"/>
              <a:gd name="connsiteY174" fmla="*/ 4599706 h 4635920"/>
              <a:gd name="connsiteX175" fmla="*/ 2163778 w 9044412"/>
              <a:gd name="connsiteY175" fmla="*/ 4617813 h 4635920"/>
              <a:gd name="connsiteX176" fmla="*/ 2190938 w 9044412"/>
              <a:gd name="connsiteY176" fmla="*/ 4626867 h 4635920"/>
              <a:gd name="connsiteX177" fmla="*/ 2516863 w 9044412"/>
              <a:gd name="connsiteY177" fmla="*/ 4635920 h 4635920"/>
              <a:gd name="connsiteX178" fmla="*/ 2788467 w 9044412"/>
              <a:gd name="connsiteY178" fmla="*/ 4626867 h 4635920"/>
              <a:gd name="connsiteX179" fmla="*/ 2888055 w 9044412"/>
              <a:gd name="connsiteY179" fmla="*/ 4617813 h 4635920"/>
              <a:gd name="connsiteX180" fmla="*/ 3096285 w 9044412"/>
              <a:gd name="connsiteY180" fmla="*/ 4599706 h 4635920"/>
              <a:gd name="connsiteX181" fmla="*/ 3186820 w 9044412"/>
              <a:gd name="connsiteY181" fmla="*/ 4572546 h 4635920"/>
              <a:gd name="connsiteX182" fmla="*/ 3385996 w 9044412"/>
              <a:gd name="connsiteY182" fmla="*/ 4545386 h 4635920"/>
              <a:gd name="connsiteX183" fmla="*/ 3476530 w 9044412"/>
              <a:gd name="connsiteY183" fmla="*/ 4527279 h 4635920"/>
              <a:gd name="connsiteX184" fmla="*/ 3503691 w 9044412"/>
              <a:gd name="connsiteY184" fmla="*/ 4518225 h 4635920"/>
              <a:gd name="connsiteX185" fmla="*/ 3567065 w 9044412"/>
              <a:gd name="connsiteY185" fmla="*/ 4509172 h 4635920"/>
              <a:gd name="connsiteX186" fmla="*/ 3621386 w 9044412"/>
              <a:gd name="connsiteY186" fmla="*/ 4500118 h 4635920"/>
              <a:gd name="connsiteX187" fmla="*/ 4010685 w 9044412"/>
              <a:gd name="connsiteY187" fmla="*/ 4491065 h 4635920"/>
              <a:gd name="connsiteX188" fmla="*/ 4083113 w 9044412"/>
              <a:gd name="connsiteY188" fmla="*/ 4482011 h 4635920"/>
              <a:gd name="connsiteX189" fmla="*/ 4137433 w 9044412"/>
              <a:gd name="connsiteY189" fmla="*/ 4463904 h 4635920"/>
              <a:gd name="connsiteX190" fmla="*/ 4200808 w 9044412"/>
              <a:gd name="connsiteY190" fmla="*/ 4436744 h 4635920"/>
              <a:gd name="connsiteX191" fmla="*/ 4273235 w 9044412"/>
              <a:gd name="connsiteY191" fmla="*/ 4418637 h 4635920"/>
              <a:gd name="connsiteX192" fmla="*/ 4309449 w 9044412"/>
              <a:gd name="connsiteY192" fmla="*/ 4409584 h 4635920"/>
              <a:gd name="connsiteX193" fmla="*/ 4372823 w 9044412"/>
              <a:gd name="connsiteY193" fmla="*/ 4391477 h 4635920"/>
              <a:gd name="connsiteX194" fmla="*/ 4481465 w 9044412"/>
              <a:gd name="connsiteY194" fmla="*/ 4373370 h 4635920"/>
              <a:gd name="connsiteX195" fmla="*/ 4526732 w 9044412"/>
              <a:gd name="connsiteY195" fmla="*/ 4364316 h 4635920"/>
              <a:gd name="connsiteX196" fmla="*/ 4590107 w 9044412"/>
              <a:gd name="connsiteY196" fmla="*/ 4337156 h 4635920"/>
              <a:gd name="connsiteX197" fmla="*/ 4626321 w 9044412"/>
              <a:gd name="connsiteY197" fmla="*/ 4319049 h 4635920"/>
              <a:gd name="connsiteX198" fmla="*/ 4725909 w 9044412"/>
              <a:gd name="connsiteY198" fmla="*/ 4273782 h 4635920"/>
              <a:gd name="connsiteX199" fmla="*/ 4762122 w 9044412"/>
              <a:gd name="connsiteY199" fmla="*/ 4246621 h 4635920"/>
              <a:gd name="connsiteX200" fmla="*/ 4825497 w 9044412"/>
              <a:gd name="connsiteY200" fmla="*/ 4174194 h 4635920"/>
              <a:gd name="connsiteX201" fmla="*/ 4870764 w 9044412"/>
              <a:gd name="connsiteY201" fmla="*/ 4156087 h 4635920"/>
              <a:gd name="connsiteX202" fmla="*/ 4925085 w 9044412"/>
              <a:gd name="connsiteY202" fmla="*/ 4101766 h 4635920"/>
              <a:gd name="connsiteX203" fmla="*/ 4961299 w 9044412"/>
              <a:gd name="connsiteY203" fmla="*/ 4047445 h 4635920"/>
              <a:gd name="connsiteX204" fmla="*/ 4997513 w 9044412"/>
              <a:gd name="connsiteY204" fmla="*/ 4002178 h 4635920"/>
              <a:gd name="connsiteX205" fmla="*/ 5006566 w 9044412"/>
              <a:gd name="connsiteY205" fmla="*/ 3975017 h 4635920"/>
              <a:gd name="connsiteX206" fmla="*/ 5033726 w 9044412"/>
              <a:gd name="connsiteY206" fmla="*/ 3956910 h 4635920"/>
              <a:gd name="connsiteX207" fmla="*/ 5078994 w 9044412"/>
              <a:gd name="connsiteY207" fmla="*/ 3929750 h 4635920"/>
              <a:gd name="connsiteX208" fmla="*/ 5133315 w 9044412"/>
              <a:gd name="connsiteY208" fmla="*/ 3893536 h 4635920"/>
              <a:gd name="connsiteX209" fmla="*/ 5187635 w 9044412"/>
              <a:gd name="connsiteY209" fmla="*/ 3857322 h 4635920"/>
              <a:gd name="connsiteX210" fmla="*/ 5214796 w 9044412"/>
              <a:gd name="connsiteY210" fmla="*/ 3830162 h 4635920"/>
              <a:gd name="connsiteX211" fmla="*/ 5314384 w 9044412"/>
              <a:gd name="connsiteY211" fmla="*/ 3803001 h 4635920"/>
              <a:gd name="connsiteX212" fmla="*/ 5513560 w 9044412"/>
              <a:gd name="connsiteY212" fmla="*/ 3784895 h 4635920"/>
              <a:gd name="connsiteX213" fmla="*/ 5803271 w 9044412"/>
              <a:gd name="connsiteY213" fmla="*/ 3793948 h 4635920"/>
              <a:gd name="connsiteX214" fmla="*/ 5875699 w 9044412"/>
              <a:gd name="connsiteY214" fmla="*/ 3812055 h 4635920"/>
              <a:gd name="connsiteX215" fmla="*/ 5984340 w 9044412"/>
              <a:gd name="connsiteY215" fmla="*/ 3839215 h 4635920"/>
              <a:gd name="connsiteX216" fmla="*/ 6065822 w 9044412"/>
              <a:gd name="connsiteY216" fmla="*/ 3866376 h 4635920"/>
              <a:gd name="connsiteX217" fmla="*/ 6120142 w 9044412"/>
              <a:gd name="connsiteY217" fmla="*/ 3893536 h 4635920"/>
              <a:gd name="connsiteX218" fmla="*/ 6183517 w 9044412"/>
              <a:gd name="connsiteY218" fmla="*/ 3929750 h 4635920"/>
              <a:gd name="connsiteX219" fmla="*/ 6274051 w 9044412"/>
              <a:gd name="connsiteY219" fmla="*/ 3956910 h 4635920"/>
              <a:gd name="connsiteX220" fmla="*/ 6328372 w 9044412"/>
              <a:gd name="connsiteY220" fmla="*/ 3965964 h 4635920"/>
              <a:gd name="connsiteX221" fmla="*/ 6373639 w 9044412"/>
              <a:gd name="connsiteY221" fmla="*/ 3975017 h 4635920"/>
              <a:gd name="connsiteX222" fmla="*/ 6545655 w 9044412"/>
              <a:gd name="connsiteY222" fmla="*/ 4002178 h 4635920"/>
              <a:gd name="connsiteX223" fmla="*/ 6808206 w 9044412"/>
              <a:gd name="connsiteY223" fmla="*/ 3993124 h 4635920"/>
              <a:gd name="connsiteX224" fmla="*/ 7342360 w 9044412"/>
              <a:gd name="connsiteY224" fmla="*/ 3984071 h 4635920"/>
              <a:gd name="connsiteX225" fmla="*/ 7396681 w 9044412"/>
              <a:gd name="connsiteY225" fmla="*/ 3975017 h 4635920"/>
              <a:gd name="connsiteX226" fmla="*/ 7460055 w 9044412"/>
              <a:gd name="connsiteY226" fmla="*/ 3965964 h 4635920"/>
              <a:gd name="connsiteX227" fmla="*/ 7505322 w 9044412"/>
              <a:gd name="connsiteY227" fmla="*/ 3956910 h 4635920"/>
              <a:gd name="connsiteX228" fmla="*/ 7568697 w 9044412"/>
              <a:gd name="connsiteY228" fmla="*/ 3947857 h 4635920"/>
              <a:gd name="connsiteX229" fmla="*/ 7767873 w 9044412"/>
              <a:gd name="connsiteY229" fmla="*/ 3902590 h 4635920"/>
              <a:gd name="connsiteX230" fmla="*/ 7894622 w 9044412"/>
              <a:gd name="connsiteY230" fmla="*/ 3884483 h 4635920"/>
              <a:gd name="connsiteX231" fmla="*/ 7976103 w 9044412"/>
              <a:gd name="connsiteY231" fmla="*/ 3866376 h 4635920"/>
              <a:gd name="connsiteX232" fmla="*/ 8048530 w 9044412"/>
              <a:gd name="connsiteY232" fmla="*/ 3848269 h 4635920"/>
              <a:gd name="connsiteX233" fmla="*/ 8075691 w 9044412"/>
              <a:gd name="connsiteY233" fmla="*/ 3821108 h 4635920"/>
              <a:gd name="connsiteX234" fmla="*/ 8102851 w 9044412"/>
              <a:gd name="connsiteY234" fmla="*/ 3784895 h 4635920"/>
              <a:gd name="connsiteX235" fmla="*/ 8130012 w 9044412"/>
              <a:gd name="connsiteY235" fmla="*/ 3766788 h 4635920"/>
              <a:gd name="connsiteX236" fmla="*/ 8220546 w 9044412"/>
              <a:gd name="connsiteY236" fmla="*/ 3703413 h 4635920"/>
              <a:gd name="connsiteX237" fmla="*/ 8265814 w 9044412"/>
              <a:gd name="connsiteY237" fmla="*/ 3685306 h 4635920"/>
              <a:gd name="connsiteX238" fmla="*/ 8338241 w 9044412"/>
              <a:gd name="connsiteY238" fmla="*/ 3667200 h 4635920"/>
              <a:gd name="connsiteX239" fmla="*/ 8374455 w 9044412"/>
              <a:gd name="connsiteY239" fmla="*/ 3649093 h 4635920"/>
              <a:gd name="connsiteX240" fmla="*/ 8410669 w 9044412"/>
              <a:gd name="connsiteY240" fmla="*/ 3640039 h 4635920"/>
              <a:gd name="connsiteX241" fmla="*/ 8437829 w 9044412"/>
              <a:gd name="connsiteY241" fmla="*/ 3621932 h 4635920"/>
              <a:gd name="connsiteX242" fmla="*/ 8474043 w 9044412"/>
              <a:gd name="connsiteY242" fmla="*/ 3612879 h 4635920"/>
              <a:gd name="connsiteX243" fmla="*/ 8555524 w 9044412"/>
              <a:gd name="connsiteY243" fmla="*/ 3594772 h 4635920"/>
              <a:gd name="connsiteX244" fmla="*/ 8609845 w 9044412"/>
              <a:gd name="connsiteY244" fmla="*/ 3558558 h 4635920"/>
              <a:gd name="connsiteX245" fmla="*/ 8655113 w 9044412"/>
              <a:gd name="connsiteY245" fmla="*/ 3504237 h 4635920"/>
              <a:gd name="connsiteX246" fmla="*/ 8673220 w 9044412"/>
              <a:gd name="connsiteY246" fmla="*/ 3477077 h 4635920"/>
              <a:gd name="connsiteX247" fmla="*/ 8682273 w 9044412"/>
              <a:gd name="connsiteY247" fmla="*/ 3449916 h 4635920"/>
              <a:gd name="connsiteX248" fmla="*/ 8709433 w 9044412"/>
              <a:gd name="connsiteY248" fmla="*/ 3395596 h 4635920"/>
              <a:gd name="connsiteX249" fmla="*/ 8727540 w 9044412"/>
              <a:gd name="connsiteY249" fmla="*/ 3305061 h 4635920"/>
              <a:gd name="connsiteX250" fmla="*/ 8736594 w 9044412"/>
              <a:gd name="connsiteY250" fmla="*/ 3277901 h 4635920"/>
              <a:gd name="connsiteX251" fmla="*/ 8754701 w 9044412"/>
              <a:gd name="connsiteY251" fmla="*/ 3250740 h 4635920"/>
              <a:gd name="connsiteX252" fmla="*/ 8781861 w 9044412"/>
              <a:gd name="connsiteY252" fmla="*/ 2933869 h 4635920"/>
              <a:gd name="connsiteX253" fmla="*/ 8790915 w 9044412"/>
              <a:gd name="connsiteY253" fmla="*/ 2870495 h 4635920"/>
              <a:gd name="connsiteX254" fmla="*/ 8809022 w 9044412"/>
              <a:gd name="connsiteY254" fmla="*/ 2816174 h 4635920"/>
              <a:gd name="connsiteX255" fmla="*/ 8845235 w 9044412"/>
              <a:gd name="connsiteY255" fmla="*/ 2707532 h 4635920"/>
              <a:gd name="connsiteX256" fmla="*/ 8872396 w 9044412"/>
              <a:gd name="connsiteY256" fmla="*/ 2616998 h 4635920"/>
              <a:gd name="connsiteX257" fmla="*/ 8881449 w 9044412"/>
              <a:gd name="connsiteY257" fmla="*/ 2562677 h 4635920"/>
              <a:gd name="connsiteX258" fmla="*/ 8917663 w 9044412"/>
              <a:gd name="connsiteY258" fmla="*/ 2426875 h 4635920"/>
              <a:gd name="connsiteX259" fmla="*/ 8926717 w 9044412"/>
              <a:gd name="connsiteY259" fmla="*/ 2372554 h 4635920"/>
              <a:gd name="connsiteX260" fmla="*/ 8935770 w 9044412"/>
              <a:gd name="connsiteY260" fmla="*/ 2336340 h 4635920"/>
              <a:gd name="connsiteX261" fmla="*/ 8953877 w 9044412"/>
              <a:gd name="connsiteY261" fmla="*/ 2164324 h 4635920"/>
              <a:gd name="connsiteX262" fmla="*/ 8981037 w 9044412"/>
              <a:gd name="connsiteY262" fmla="*/ 2028522 h 4635920"/>
              <a:gd name="connsiteX263" fmla="*/ 8999144 w 9044412"/>
              <a:gd name="connsiteY263" fmla="*/ 1829346 h 4635920"/>
              <a:gd name="connsiteX264" fmla="*/ 9008198 w 9044412"/>
              <a:gd name="connsiteY264" fmla="*/ 1747865 h 4635920"/>
              <a:gd name="connsiteX265" fmla="*/ 9017251 w 9044412"/>
              <a:gd name="connsiteY265" fmla="*/ 1693544 h 4635920"/>
              <a:gd name="connsiteX266" fmla="*/ 9026305 w 9044412"/>
              <a:gd name="connsiteY266" fmla="*/ 1630170 h 4635920"/>
              <a:gd name="connsiteX267" fmla="*/ 9035358 w 9044412"/>
              <a:gd name="connsiteY267" fmla="*/ 1458154 h 4635920"/>
              <a:gd name="connsiteX268" fmla="*/ 9044412 w 9044412"/>
              <a:gd name="connsiteY268" fmla="*/ 1394780 h 4635920"/>
              <a:gd name="connsiteX269" fmla="*/ 9035358 w 9044412"/>
              <a:gd name="connsiteY269" fmla="*/ 1077908 h 4635920"/>
              <a:gd name="connsiteX270" fmla="*/ 9026305 w 9044412"/>
              <a:gd name="connsiteY270" fmla="*/ 1050748 h 4635920"/>
              <a:gd name="connsiteX271" fmla="*/ 8990091 w 9044412"/>
              <a:gd name="connsiteY271" fmla="*/ 996427 h 4635920"/>
              <a:gd name="connsiteX272" fmla="*/ 8908610 w 9044412"/>
              <a:gd name="connsiteY272" fmla="*/ 887786 h 4635920"/>
              <a:gd name="connsiteX273" fmla="*/ 8881449 w 9044412"/>
              <a:gd name="connsiteY273" fmla="*/ 869679 h 4635920"/>
              <a:gd name="connsiteX274" fmla="*/ 8836182 w 9044412"/>
              <a:gd name="connsiteY274" fmla="*/ 824411 h 4635920"/>
              <a:gd name="connsiteX275" fmla="*/ 8790915 w 9044412"/>
              <a:gd name="connsiteY275" fmla="*/ 779144 h 4635920"/>
              <a:gd name="connsiteX276" fmla="*/ 8772808 w 9044412"/>
              <a:gd name="connsiteY276" fmla="*/ 751984 h 4635920"/>
              <a:gd name="connsiteX277" fmla="*/ 8718487 w 9044412"/>
              <a:gd name="connsiteY277" fmla="*/ 733877 h 4635920"/>
              <a:gd name="connsiteX278" fmla="*/ 8637006 w 9044412"/>
              <a:gd name="connsiteY278" fmla="*/ 688609 h 4635920"/>
              <a:gd name="connsiteX279" fmla="*/ 8582685 w 9044412"/>
              <a:gd name="connsiteY279" fmla="*/ 625235 h 4635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</a:cxnLst>
            <a:rect l="l" t="t" r="r" b="b"/>
            <a:pathLst>
              <a:path w="9044412" h="4635920">
                <a:moveTo>
                  <a:pt x="8582685" y="625235"/>
                </a:moveTo>
                <a:cubicBezTo>
                  <a:pt x="8570614" y="601093"/>
                  <a:pt x="8570055" y="558360"/>
                  <a:pt x="8564578" y="543754"/>
                </a:cubicBezTo>
                <a:cubicBezTo>
                  <a:pt x="8552151" y="510615"/>
                  <a:pt x="8540674" y="499810"/>
                  <a:pt x="8519311" y="471326"/>
                </a:cubicBezTo>
                <a:cubicBezTo>
                  <a:pt x="8513275" y="450201"/>
                  <a:pt x="8509364" y="428351"/>
                  <a:pt x="8501204" y="407952"/>
                </a:cubicBezTo>
                <a:cubicBezTo>
                  <a:pt x="8497163" y="397849"/>
                  <a:pt x="8486538" y="391114"/>
                  <a:pt x="8483097" y="380792"/>
                </a:cubicBezTo>
                <a:cubicBezTo>
                  <a:pt x="8438006" y="245522"/>
                  <a:pt x="8507116" y="392617"/>
                  <a:pt x="8455936" y="290257"/>
                </a:cubicBezTo>
                <a:cubicBezTo>
                  <a:pt x="8438401" y="220115"/>
                  <a:pt x="8461214" y="284972"/>
                  <a:pt x="8419722" y="226883"/>
                </a:cubicBezTo>
                <a:cubicBezTo>
                  <a:pt x="8411878" y="215901"/>
                  <a:pt x="8411159" y="200212"/>
                  <a:pt x="8401616" y="190669"/>
                </a:cubicBezTo>
                <a:cubicBezTo>
                  <a:pt x="8392073" y="181126"/>
                  <a:pt x="8376384" y="180407"/>
                  <a:pt x="8365402" y="172562"/>
                </a:cubicBezTo>
                <a:cubicBezTo>
                  <a:pt x="8354983" y="165120"/>
                  <a:pt x="8348077" y="153598"/>
                  <a:pt x="8338241" y="145401"/>
                </a:cubicBezTo>
                <a:cubicBezTo>
                  <a:pt x="8329882" y="138435"/>
                  <a:pt x="8320134" y="133330"/>
                  <a:pt x="8311081" y="127295"/>
                </a:cubicBezTo>
                <a:cubicBezTo>
                  <a:pt x="8308063" y="118241"/>
                  <a:pt x="8307989" y="107586"/>
                  <a:pt x="8302027" y="100134"/>
                </a:cubicBezTo>
                <a:cubicBezTo>
                  <a:pt x="8295230" y="91637"/>
                  <a:pt x="8283721" y="88351"/>
                  <a:pt x="8274867" y="82027"/>
                </a:cubicBezTo>
                <a:cubicBezTo>
                  <a:pt x="8243384" y="59539"/>
                  <a:pt x="8238260" y="50193"/>
                  <a:pt x="8202439" y="36760"/>
                </a:cubicBezTo>
                <a:cubicBezTo>
                  <a:pt x="8190788" y="32391"/>
                  <a:pt x="8178189" y="31124"/>
                  <a:pt x="8166225" y="27706"/>
                </a:cubicBezTo>
                <a:cubicBezTo>
                  <a:pt x="8133731" y="18422"/>
                  <a:pt x="8133485" y="13051"/>
                  <a:pt x="8093798" y="9600"/>
                </a:cubicBezTo>
                <a:cubicBezTo>
                  <a:pt x="8039598" y="4887"/>
                  <a:pt x="7985156" y="3564"/>
                  <a:pt x="7930835" y="546"/>
                </a:cubicBezTo>
                <a:lnTo>
                  <a:pt x="7668285" y="9600"/>
                </a:lnTo>
                <a:lnTo>
                  <a:pt x="7206558" y="18653"/>
                </a:lnTo>
                <a:cubicBezTo>
                  <a:pt x="7088774" y="22579"/>
                  <a:pt x="6853473" y="36760"/>
                  <a:pt x="6853473" y="36760"/>
                </a:cubicBezTo>
                <a:cubicBezTo>
                  <a:pt x="6694628" y="59451"/>
                  <a:pt x="6867797" y="36970"/>
                  <a:pt x="6545655" y="54867"/>
                </a:cubicBezTo>
                <a:cubicBezTo>
                  <a:pt x="6508300" y="56942"/>
                  <a:pt x="6440209" y="67344"/>
                  <a:pt x="6400800" y="72974"/>
                </a:cubicBezTo>
                <a:cubicBezTo>
                  <a:pt x="6384508" y="78404"/>
                  <a:pt x="6353335" y="89566"/>
                  <a:pt x="6337425" y="91081"/>
                </a:cubicBezTo>
                <a:cubicBezTo>
                  <a:pt x="6286265" y="95953"/>
                  <a:pt x="6234778" y="96473"/>
                  <a:pt x="6183517" y="100134"/>
                </a:cubicBezTo>
                <a:cubicBezTo>
                  <a:pt x="6150268" y="102509"/>
                  <a:pt x="6117124" y="106170"/>
                  <a:pt x="6083928" y="109188"/>
                </a:cubicBezTo>
                <a:cubicBezTo>
                  <a:pt x="5993579" y="139303"/>
                  <a:pt x="6153052" y="88120"/>
                  <a:pt x="5911913" y="136348"/>
                </a:cubicBezTo>
                <a:cubicBezTo>
                  <a:pt x="5805442" y="157642"/>
                  <a:pt x="5849953" y="143025"/>
                  <a:pt x="5776111" y="172562"/>
                </a:cubicBezTo>
                <a:cubicBezTo>
                  <a:pt x="5691612" y="169544"/>
                  <a:pt x="5607021" y="168473"/>
                  <a:pt x="5522614" y="163508"/>
                </a:cubicBezTo>
                <a:cubicBezTo>
                  <a:pt x="5409127" y="156832"/>
                  <a:pt x="5511573" y="158209"/>
                  <a:pt x="5441132" y="145401"/>
                </a:cubicBezTo>
                <a:cubicBezTo>
                  <a:pt x="5417194" y="141049"/>
                  <a:pt x="5392704" y="140348"/>
                  <a:pt x="5368705" y="136348"/>
                </a:cubicBezTo>
                <a:cubicBezTo>
                  <a:pt x="5356431" y="134303"/>
                  <a:pt x="5344809" y="129055"/>
                  <a:pt x="5332491" y="127295"/>
                </a:cubicBezTo>
                <a:cubicBezTo>
                  <a:pt x="5258830" y="116772"/>
                  <a:pt x="5144863" y="112847"/>
                  <a:pt x="5078994" y="109188"/>
                </a:cubicBezTo>
                <a:cubicBezTo>
                  <a:pt x="5060887" y="106170"/>
                  <a:pt x="5042888" y="102411"/>
                  <a:pt x="5024673" y="100134"/>
                </a:cubicBezTo>
                <a:cubicBezTo>
                  <a:pt x="4970440" y="93355"/>
                  <a:pt x="4861711" y="82027"/>
                  <a:pt x="4861711" y="82027"/>
                </a:cubicBezTo>
                <a:cubicBezTo>
                  <a:pt x="4768158" y="85045"/>
                  <a:pt x="4674654" y="91081"/>
                  <a:pt x="4581053" y="91081"/>
                </a:cubicBezTo>
                <a:cubicBezTo>
                  <a:pt x="4420043" y="91081"/>
                  <a:pt x="4292703" y="80937"/>
                  <a:pt x="4137433" y="72974"/>
                </a:cubicBezTo>
                <a:lnTo>
                  <a:pt x="3947311" y="63920"/>
                </a:lnTo>
                <a:cubicBezTo>
                  <a:pt x="3894057" y="46170"/>
                  <a:pt x="3937296" y="58609"/>
                  <a:pt x="3847722" y="45813"/>
                </a:cubicBezTo>
                <a:cubicBezTo>
                  <a:pt x="3686366" y="22762"/>
                  <a:pt x="3961918" y="48717"/>
                  <a:pt x="3594225" y="27706"/>
                </a:cubicBezTo>
                <a:cubicBezTo>
                  <a:pt x="3554942" y="25461"/>
                  <a:pt x="3515820" y="20777"/>
                  <a:pt x="3476530" y="18653"/>
                </a:cubicBezTo>
                <a:cubicBezTo>
                  <a:pt x="3404145" y="14741"/>
                  <a:pt x="3331675" y="12618"/>
                  <a:pt x="3259247" y="9600"/>
                </a:cubicBezTo>
                <a:cubicBezTo>
                  <a:pt x="3229069" y="6582"/>
                  <a:pt x="3199042" y="546"/>
                  <a:pt x="3168713" y="546"/>
                </a:cubicBezTo>
                <a:cubicBezTo>
                  <a:pt x="2659264" y="546"/>
                  <a:pt x="2754373" y="-4911"/>
                  <a:pt x="2471596" y="18653"/>
                </a:cubicBezTo>
                <a:cubicBezTo>
                  <a:pt x="2449505" y="26016"/>
                  <a:pt x="2434826" y="28262"/>
                  <a:pt x="2417275" y="45813"/>
                </a:cubicBezTo>
                <a:cubicBezTo>
                  <a:pt x="2376325" y="86764"/>
                  <a:pt x="2424882" y="64403"/>
                  <a:pt x="2372008" y="82027"/>
                </a:cubicBezTo>
                <a:cubicBezTo>
                  <a:pt x="2292657" y="161378"/>
                  <a:pt x="2389763" y="60721"/>
                  <a:pt x="2326740" y="136348"/>
                </a:cubicBezTo>
                <a:cubicBezTo>
                  <a:pt x="2268654" y="206051"/>
                  <a:pt x="2326426" y="123238"/>
                  <a:pt x="2281473" y="190669"/>
                </a:cubicBezTo>
                <a:cubicBezTo>
                  <a:pt x="2278455" y="199722"/>
                  <a:pt x="2277714" y="209889"/>
                  <a:pt x="2272420" y="217829"/>
                </a:cubicBezTo>
                <a:cubicBezTo>
                  <a:pt x="2265318" y="228482"/>
                  <a:pt x="2253456" y="235154"/>
                  <a:pt x="2245259" y="244990"/>
                </a:cubicBezTo>
                <a:cubicBezTo>
                  <a:pt x="2238293" y="253349"/>
                  <a:pt x="2233188" y="263097"/>
                  <a:pt x="2227152" y="272150"/>
                </a:cubicBezTo>
                <a:lnTo>
                  <a:pt x="2209045" y="326471"/>
                </a:lnTo>
                <a:cubicBezTo>
                  <a:pt x="2206027" y="335524"/>
                  <a:pt x="2205285" y="345691"/>
                  <a:pt x="2199992" y="353631"/>
                </a:cubicBezTo>
                <a:cubicBezTo>
                  <a:pt x="2181809" y="380907"/>
                  <a:pt x="2177561" y="384845"/>
                  <a:pt x="2163778" y="417005"/>
                </a:cubicBezTo>
                <a:cubicBezTo>
                  <a:pt x="2160019" y="425777"/>
                  <a:pt x="2158992" y="435630"/>
                  <a:pt x="2154724" y="444166"/>
                </a:cubicBezTo>
                <a:cubicBezTo>
                  <a:pt x="2149858" y="453898"/>
                  <a:pt x="2141484" y="461594"/>
                  <a:pt x="2136618" y="471326"/>
                </a:cubicBezTo>
                <a:cubicBezTo>
                  <a:pt x="2099140" y="546283"/>
                  <a:pt x="2161342" y="447821"/>
                  <a:pt x="2109457" y="525647"/>
                </a:cubicBezTo>
                <a:cubicBezTo>
                  <a:pt x="2106439" y="543754"/>
                  <a:pt x="2103688" y="561907"/>
                  <a:pt x="2100404" y="579968"/>
                </a:cubicBezTo>
                <a:cubicBezTo>
                  <a:pt x="2097651" y="595108"/>
                  <a:pt x="2092628" y="609900"/>
                  <a:pt x="2091350" y="625235"/>
                </a:cubicBezTo>
                <a:cubicBezTo>
                  <a:pt x="2062937" y="966192"/>
                  <a:pt x="2097081" y="678984"/>
                  <a:pt x="2073243" y="869679"/>
                </a:cubicBezTo>
                <a:cubicBezTo>
                  <a:pt x="2076261" y="884768"/>
                  <a:pt x="2081070" y="899607"/>
                  <a:pt x="2082297" y="914946"/>
                </a:cubicBezTo>
                <a:cubicBezTo>
                  <a:pt x="2087116" y="975185"/>
                  <a:pt x="2083534" y="1036091"/>
                  <a:pt x="2091350" y="1096015"/>
                </a:cubicBezTo>
                <a:cubicBezTo>
                  <a:pt x="2092757" y="1106805"/>
                  <a:pt x="2104591" y="1113444"/>
                  <a:pt x="2109457" y="1123176"/>
                </a:cubicBezTo>
                <a:cubicBezTo>
                  <a:pt x="2146941" y="1198143"/>
                  <a:pt x="2084725" y="1099656"/>
                  <a:pt x="2136618" y="1177497"/>
                </a:cubicBezTo>
                <a:cubicBezTo>
                  <a:pt x="2159374" y="1245768"/>
                  <a:pt x="2128676" y="1161613"/>
                  <a:pt x="2163778" y="1231817"/>
                </a:cubicBezTo>
                <a:cubicBezTo>
                  <a:pt x="2168046" y="1240353"/>
                  <a:pt x="2168563" y="1250442"/>
                  <a:pt x="2172831" y="1258978"/>
                </a:cubicBezTo>
                <a:cubicBezTo>
                  <a:pt x="2177697" y="1268710"/>
                  <a:pt x="2186072" y="1276406"/>
                  <a:pt x="2190938" y="1286138"/>
                </a:cubicBezTo>
                <a:cubicBezTo>
                  <a:pt x="2228421" y="1361103"/>
                  <a:pt x="2166208" y="1262624"/>
                  <a:pt x="2218099" y="1340459"/>
                </a:cubicBezTo>
                <a:cubicBezTo>
                  <a:pt x="2235343" y="1392192"/>
                  <a:pt x="2212926" y="1349081"/>
                  <a:pt x="2254313" y="1376673"/>
                </a:cubicBezTo>
                <a:cubicBezTo>
                  <a:pt x="2264966" y="1383775"/>
                  <a:pt x="2270820" y="1396731"/>
                  <a:pt x="2281473" y="1403833"/>
                </a:cubicBezTo>
                <a:cubicBezTo>
                  <a:pt x="2289413" y="1409127"/>
                  <a:pt x="2300097" y="1408619"/>
                  <a:pt x="2308633" y="1412887"/>
                </a:cubicBezTo>
                <a:cubicBezTo>
                  <a:pt x="2318365" y="1417753"/>
                  <a:pt x="2326740" y="1424958"/>
                  <a:pt x="2335794" y="1430994"/>
                </a:cubicBezTo>
                <a:cubicBezTo>
                  <a:pt x="2347865" y="1449101"/>
                  <a:pt x="2353901" y="1473243"/>
                  <a:pt x="2372008" y="1485314"/>
                </a:cubicBezTo>
                <a:lnTo>
                  <a:pt x="2426328" y="1521528"/>
                </a:lnTo>
                <a:cubicBezTo>
                  <a:pt x="2441191" y="1566115"/>
                  <a:pt x="2424742" y="1535296"/>
                  <a:pt x="2462542" y="1566796"/>
                </a:cubicBezTo>
                <a:cubicBezTo>
                  <a:pt x="2486905" y="1587098"/>
                  <a:pt x="2487966" y="1599220"/>
                  <a:pt x="2516863" y="1612063"/>
                </a:cubicBezTo>
                <a:cubicBezTo>
                  <a:pt x="2534304" y="1619815"/>
                  <a:pt x="2553077" y="1624134"/>
                  <a:pt x="2571184" y="1630170"/>
                </a:cubicBezTo>
                <a:lnTo>
                  <a:pt x="2598344" y="1639223"/>
                </a:lnTo>
                <a:cubicBezTo>
                  <a:pt x="2650540" y="1674020"/>
                  <a:pt x="2600190" y="1643894"/>
                  <a:pt x="2652665" y="1666384"/>
                </a:cubicBezTo>
                <a:cubicBezTo>
                  <a:pt x="2694911" y="1684490"/>
                  <a:pt x="2691687" y="1692296"/>
                  <a:pt x="2743200" y="1702598"/>
                </a:cubicBezTo>
                <a:cubicBezTo>
                  <a:pt x="2835216" y="1721000"/>
                  <a:pt x="2750680" y="1702148"/>
                  <a:pt x="2815627" y="1720704"/>
                </a:cubicBezTo>
                <a:cubicBezTo>
                  <a:pt x="2827591" y="1724122"/>
                  <a:pt x="2839923" y="1726183"/>
                  <a:pt x="2851841" y="1729758"/>
                </a:cubicBezTo>
                <a:cubicBezTo>
                  <a:pt x="2870122" y="1735243"/>
                  <a:pt x="2888055" y="1741829"/>
                  <a:pt x="2906162" y="1747865"/>
                </a:cubicBezTo>
                <a:lnTo>
                  <a:pt x="2960483" y="1765972"/>
                </a:lnTo>
                <a:cubicBezTo>
                  <a:pt x="2992367" y="1787228"/>
                  <a:pt x="3016218" y="1806373"/>
                  <a:pt x="3051018" y="1820293"/>
                </a:cubicBezTo>
                <a:cubicBezTo>
                  <a:pt x="3068739" y="1827381"/>
                  <a:pt x="3087231" y="1832364"/>
                  <a:pt x="3105338" y="1838400"/>
                </a:cubicBezTo>
                <a:lnTo>
                  <a:pt x="3132499" y="1847453"/>
                </a:lnTo>
                <a:cubicBezTo>
                  <a:pt x="3154154" y="1861890"/>
                  <a:pt x="3170979" y="1870542"/>
                  <a:pt x="3186820" y="1892720"/>
                </a:cubicBezTo>
                <a:cubicBezTo>
                  <a:pt x="3194664" y="1903702"/>
                  <a:pt x="3198891" y="1916863"/>
                  <a:pt x="3204926" y="1928934"/>
                </a:cubicBezTo>
                <a:cubicBezTo>
                  <a:pt x="3201908" y="1937988"/>
                  <a:pt x="3203325" y="1950133"/>
                  <a:pt x="3195873" y="1956095"/>
                </a:cubicBezTo>
                <a:cubicBezTo>
                  <a:pt x="3186157" y="1963868"/>
                  <a:pt x="3171623" y="1961730"/>
                  <a:pt x="3159659" y="1965148"/>
                </a:cubicBezTo>
                <a:cubicBezTo>
                  <a:pt x="3150483" y="1967770"/>
                  <a:pt x="3141552" y="1971183"/>
                  <a:pt x="3132499" y="1974201"/>
                </a:cubicBezTo>
                <a:cubicBezTo>
                  <a:pt x="3111461" y="1988226"/>
                  <a:pt x="3074409" y="2011794"/>
                  <a:pt x="3060071" y="2028522"/>
                </a:cubicBezTo>
                <a:cubicBezTo>
                  <a:pt x="3021444" y="2073588"/>
                  <a:pt x="3086628" y="2043814"/>
                  <a:pt x="3023857" y="2064736"/>
                </a:cubicBezTo>
                <a:cubicBezTo>
                  <a:pt x="3014804" y="2070772"/>
                  <a:pt x="3004391" y="2075149"/>
                  <a:pt x="2996697" y="2082843"/>
                </a:cubicBezTo>
                <a:cubicBezTo>
                  <a:pt x="2941168" y="2138372"/>
                  <a:pt x="2971931" y="2287099"/>
                  <a:pt x="2969536" y="2318233"/>
                </a:cubicBezTo>
                <a:cubicBezTo>
                  <a:pt x="2968804" y="2327748"/>
                  <a:pt x="2964242" y="2336622"/>
                  <a:pt x="2960483" y="2345394"/>
                </a:cubicBezTo>
                <a:cubicBezTo>
                  <a:pt x="2947635" y="2375374"/>
                  <a:pt x="2937049" y="2392869"/>
                  <a:pt x="2915216" y="2417821"/>
                </a:cubicBezTo>
                <a:cubicBezTo>
                  <a:pt x="2903974" y="2430669"/>
                  <a:pt x="2890244" y="2441187"/>
                  <a:pt x="2879002" y="2454035"/>
                </a:cubicBezTo>
                <a:cubicBezTo>
                  <a:pt x="2825231" y="2515488"/>
                  <a:pt x="2881469" y="2468028"/>
                  <a:pt x="2815627" y="2517409"/>
                </a:cubicBezTo>
                <a:cubicBezTo>
                  <a:pt x="2803556" y="2535516"/>
                  <a:pt x="2797521" y="2559659"/>
                  <a:pt x="2779414" y="2571730"/>
                </a:cubicBezTo>
                <a:cubicBezTo>
                  <a:pt x="2757915" y="2586062"/>
                  <a:pt x="2735695" y="2600150"/>
                  <a:pt x="2716039" y="2616998"/>
                </a:cubicBezTo>
                <a:cubicBezTo>
                  <a:pt x="2706318" y="2625330"/>
                  <a:pt x="2700071" y="2637940"/>
                  <a:pt x="2688879" y="2644158"/>
                </a:cubicBezTo>
                <a:cubicBezTo>
                  <a:pt x="2663033" y="2658517"/>
                  <a:pt x="2618548" y="2665467"/>
                  <a:pt x="2589291" y="2671318"/>
                </a:cubicBezTo>
                <a:cubicBezTo>
                  <a:pt x="2577220" y="2662265"/>
                  <a:pt x="2562131" y="2656229"/>
                  <a:pt x="2553077" y="2644158"/>
                </a:cubicBezTo>
                <a:cubicBezTo>
                  <a:pt x="2543326" y="2631157"/>
                  <a:pt x="2550503" y="2603670"/>
                  <a:pt x="2534970" y="2598891"/>
                </a:cubicBezTo>
                <a:cubicBezTo>
                  <a:pt x="2503111" y="2589088"/>
                  <a:pt x="2468487" y="2604049"/>
                  <a:pt x="2435382" y="2607944"/>
                </a:cubicBezTo>
                <a:cubicBezTo>
                  <a:pt x="2417151" y="2610089"/>
                  <a:pt x="2398798" y="2612268"/>
                  <a:pt x="2381061" y="2616998"/>
                </a:cubicBezTo>
                <a:cubicBezTo>
                  <a:pt x="2353398" y="2624375"/>
                  <a:pt x="2328067" y="2641309"/>
                  <a:pt x="2299580" y="2644158"/>
                </a:cubicBezTo>
                <a:lnTo>
                  <a:pt x="2209045" y="2653211"/>
                </a:lnTo>
                <a:cubicBezTo>
                  <a:pt x="2196974" y="2656229"/>
                  <a:pt x="2184724" y="2658606"/>
                  <a:pt x="2172831" y="2662265"/>
                </a:cubicBezTo>
                <a:cubicBezTo>
                  <a:pt x="2145468" y="2670685"/>
                  <a:pt x="2119862" y="2686833"/>
                  <a:pt x="2091350" y="2689425"/>
                </a:cubicBezTo>
                <a:lnTo>
                  <a:pt x="1991762" y="2698479"/>
                </a:lnTo>
                <a:cubicBezTo>
                  <a:pt x="1940795" y="2715467"/>
                  <a:pt x="1968019" y="2708500"/>
                  <a:pt x="1883121" y="2716586"/>
                </a:cubicBezTo>
                <a:cubicBezTo>
                  <a:pt x="1846945" y="2720031"/>
                  <a:pt x="1810693" y="2722621"/>
                  <a:pt x="1774479" y="2725639"/>
                </a:cubicBezTo>
                <a:cubicBezTo>
                  <a:pt x="1574413" y="2765652"/>
                  <a:pt x="1714709" y="2744577"/>
                  <a:pt x="1348966" y="2734693"/>
                </a:cubicBezTo>
                <a:cubicBezTo>
                  <a:pt x="1336895" y="2725639"/>
                  <a:pt x="1325853" y="2715018"/>
                  <a:pt x="1312752" y="2707532"/>
                </a:cubicBezTo>
                <a:cubicBezTo>
                  <a:pt x="1304466" y="2702797"/>
                  <a:pt x="1294128" y="2702747"/>
                  <a:pt x="1285592" y="2698479"/>
                </a:cubicBezTo>
                <a:cubicBezTo>
                  <a:pt x="1275860" y="2693613"/>
                  <a:pt x="1268163" y="2685238"/>
                  <a:pt x="1258431" y="2680372"/>
                </a:cubicBezTo>
                <a:cubicBezTo>
                  <a:pt x="1249895" y="2676104"/>
                  <a:pt x="1239959" y="2675267"/>
                  <a:pt x="1231271" y="2671318"/>
                </a:cubicBezTo>
                <a:cubicBezTo>
                  <a:pt x="1206698" y="2660148"/>
                  <a:pt x="1180437" y="2651299"/>
                  <a:pt x="1158843" y="2635104"/>
                </a:cubicBezTo>
                <a:cubicBezTo>
                  <a:pt x="1146772" y="2626051"/>
                  <a:pt x="1136418" y="2614072"/>
                  <a:pt x="1122629" y="2607944"/>
                </a:cubicBezTo>
                <a:cubicBezTo>
                  <a:pt x="1108567" y="2601695"/>
                  <a:pt x="1092290" y="2602623"/>
                  <a:pt x="1077362" y="2598891"/>
                </a:cubicBezTo>
                <a:cubicBezTo>
                  <a:pt x="1068104" y="2596576"/>
                  <a:pt x="1059634" y="2591288"/>
                  <a:pt x="1050202" y="2589837"/>
                </a:cubicBezTo>
                <a:cubicBezTo>
                  <a:pt x="1020226" y="2585225"/>
                  <a:pt x="989845" y="2583802"/>
                  <a:pt x="959667" y="2580784"/>
                </a:cubicBezTo>
                <a:cubicBezTo>
                  <a:pt x="925479" y="2584040"/>
                  <a:pt x="652229" y="2609060"/>
                  <a:pt x="606582" y="2616998"/>
                </a:cubicBezTo>
                <a:cubicBezTo>
                  <a:pt x="590571" y="2619782"/>
                  <a:pt x="576881" y="2630434"/>
                  <a:pt x="561315" y="2635104"/>
                </a:cubicBezTo>
                <a:cubicBezTo>
                  <a:pt x="541882" y="2640934"/>
                  <a:pt x="478934" y="2649769"/>
                  <a:pt x="461726" y="2653211"/>
                </a:cubicBezTo>
                <a:cubicBezTo>
                  <a:pt x="449525" y="2655651"/>
                  <a:pt x="437584" y="2659247"/>
                  <a:pt x="425513" y="2662265"/>
                </a:cubicBezTo>
                <a:cubicBezTo>
                  <a:pt x="326641" y="2728179"/>
                  <a:pt x="479073" y="2630958"/>
                  <a:pt x="362138" y="2689425"/>
                </a:cubicBezTo>
                <a:cubicBezTo>
                  <a:pt x="252518" y="2744235"/>
                  <a:pt x="381835" y="2697950"/>
                  <a:pt x="298764" y="2725639"/>
                </a:cubicBezTo>
                <a:cubicBezTo>
                  <a:pt x="289711" y="2734693"/>
                  <a:pt x="281847" y="2745118"/>
                  <a:pt x="271604" y="2752800"/>
                </a:cubicBezTo>
                <a:cubicBezTo>
                  <a:pt x="257526" y="2763358"/>
                  <a:pt x="239579" y="2768372"/>
                  <a:pt x="226336" y="2779960"/>
                </a:cubicBezTo>
                <a:cubicBezTo>
                  <a:pt x="214980" y="2789896"/>
                  <a:pt x="207946" y="2803896"/>
                  <a:pt x="199176" y="2816174"/>
                </a:cubicBezTo>
                <a:cubicBezTo>
                  <a:pt x="192852" y="2825028"/>
                  <a:pt x="186279" y="2833782"/>
                  <a:pt x="181069" y="2843334"/>
                </a:cubicBezTo>
                <a:cubicBezTo>
                  <a:pt x="168144" y="2867030"/>
                  <a:pt x="160544" y="2893797"/>
                  <a:pt x="144855" y="2915762"/>
                </a:cubicBezTo>
                <a:cubicBezTo>
                  <a:pt x="44024" y="3056926"/>
                  <a:pt x="149006" y="2898405"/>
                  <a:pt x="72427" y="3051564"/>
                </a:cubicBezTo>
                <a:cubicBezTo>
                  <a:pt x="62695" y="3071028"/>
                  <a:pt x="43096" y="3085240"/>
                  <a:pt x="36214" y="3105885"/>
                </a:cubicBezTo>
                <a:cubicBezTo>
                  <a:pt x="30178" y="3123992"/>
                  <a:pt x="23129" y="3141791"/>
                  <a:pt x="18107" y="3160205"/>
                </a:cubicBezTo>
                <a:cubicBezTo>
                  <a:pt x="10162" y="3189335"/>
                  <a:pt x="3887" y="3241635"/>
                  <a:pt x="0" y="3268847"/>
                </a:cubicBezTo>
                <a:cubicBezTo>
                  <a:pt x="12190" y="3341994"/>
                  <a:pt x="3248" y="3305755"/>
                  <a:pt x="27160" y="3377489"/>
                </a:cubicBezTo>
                <a:lnTo>
                  <a:pt x="45267" y="3431809"/>
                </a:lnTo>
                <a:lnTo>
                  <a:pt x="54321" y="3458970"/>
                </a:lnTo>
                <a:cubicBezTo>
                  <a:pt x="57339" y="3477077"/>
                  <a:pt x="59774" y="3495291"/>
                  <a:pt x="63374" y="3513291"/>
                </a:cubicBezTo>
                <a:cubicBezTo>
                  <a:pt x="65814" y="3525492"/>
                  <a:pt x="69987" y="3537303"/>
                  <a:pt x="72427" y="3549504"/>
                </a:cubicBezTo>
                <a:cubicBezTo>
                  <a:pt x="86367" y="3619204"/>
                  <a:pt x="69463" y="3585797"/>
                  <a:pt x="99588" y="3630986"/>
                </a:cubicBezTo>
                <a:cubicBezTo>
                  <a:pt x="102606" y="3646075"/>
                  <a:pt x="103775" y="3661655"/>
                  <a:pt x="108641" y="3676253"/>
                </a:cubicBezTo>
                <a:cubicBezTo>
                  <a:pt x="117920" y="3704092"/>
                  <a:pt x="149188" y="3746128"/>
                  <a:pt x="162962" y="3766788"/>
                </a:cubicBezTo>
                <a:lnTo>
                  <a:pt x="199176" y="3821108"/>
                </a:lnTo>
                <a:cubicBezTo>
                  <a:pt x="205212" y="3830162"/>
                  <a:pt x="212417" y="3838537"/>
                  <a:pt x="217283" y="3848269"/>
                </a:cubicBezTo>
                <a:cubicBezTo>
                  <a:pt x="238600" y="3890902"/>
                  <a:pt x="261118" y="3938255"/>
                  <a:pt x="289711" y="3975017"/>
                </a:cubicBezTo>
                <a:cubicBezTo>
                  <a:pt x="310836" y="4002178"/>
                  <a:pt x="324455" y="4037413"/>
                  <a:pt x="353085" y="4056499"/>
                </a:cubicBezTo>
                <a:cubicBezTo>
                  <a:pt x="362138" y="4062534"/>
                  <a:pt x="371391" y="4068281"/>
                  <a:pt x="380245" y="4074605"/>
                </a:cubicBezTo>
                <a:cubicBezTo>
                  <a:pt x="484804" y="4149290"/>
                  <a:pt x="339306" y="4043972"/>
                  <a:pt x="452673" y="4147033"/>
                </a:cubicBezTo>
                <a:cubicBezTo>
                  <a:pt x="471882" y="4164496"/>
                  <a:pt x="493104" y="4180155"/>
                  <a:pt x="516047" y="4192301"/>
                </a:cubicBezTo>
                <a:cubicBezTo>
                  <a:pt x="544773" y="4207509"/>
                  <a:pt x="606582" y="4228514"/>
                  <a:pt x="606582" y="4228514"/>
                </a:cubicBezTo>
                <a:cubicBezTo>
                  <a:pt x="669701" y="4291633"/>
                  <a:pt x="636060" y="4276624"/>
                  <a:pt x="697117" y="4291889"/>
                </a:cubicBezTo>
                <a:cubicBezTo>
                  <a:pt x="713283" y="4302667"/>
                  <a:pt x="742109" y="4323507"/>
                  <a:pt x="760491" y="4328102"/>
                </a:cubicBezTo>
                <a:cubicBezTo>
                  <a:pt x="784095" y="4334003"/>
                  <a:pt x="808776" y="4334138"/>
                  <a:pt x="832919" y="4337156"/>
                </a:cubicBezTo>
                <a:cubicBezTo>
                  <a:pt x="841972" y="4340174"/>
                  <a:pt x="850821" y="4343894"/>
                  <a:pt x="860079" y="4346209"/>
                </a:cubicBezTo>
                <a:cubicBezTo>
                  <a:pt x="875007" y="4349941"/>
                  <a:pt x="890550" y="4351036"/>
                  <a:pt x="905346" y="4355263"/>
                </a:cubicBezTo>
                <a:cubicBezTo>
                  <a:pt x="932874" y="4363128"/>
                  <a:pt x="958753" y="4376808"/>
                  <a:pt x="986827" y="4382423"/>
                </a:cubicBezTo>
                <a:cubicBezTo>
                  <a:pt x="1017005" y="4388459"/>
                  <a:pt x="1047505" y="4393065"/>
                  <a:pt x="1077362" y="4400530"/>
                </a:cubicBezTo>
                <a:cubicBezTo>
                  <a:pt x="1089433" y="4403548"/>
                  <a:pt x="1101429" y="4406885"/>
                  <a:pt x="1113576" y="4409584"/>
                </a:cubicBezTo>
                <a:cubicBezTo>
                  <a:pt x="1128597" y="4412922"/>
                  <a:pt x="1143703" y="4415884"/>
                  <a:pt x="1158843" y="4418637"/>
                </a:cubicBezTo>
                <a:cubicBezTo>
                  <a:pt x="1176904" y="4421921"/>
                  <a:pt x="1195355" y="4423239"/>
                  <a:pt x="1213164" y="4427691"/>
                </a:cubicBezTo>
                <a:cubicBezTo>
                  <a:pt x="1356620" y="4463556"/>
                  <a:pt x="1179680" y="4431165"/>
                  <a:pt x="1321806" y="4454851"/>
                </a:cubicBezTo>
                <a:cubicBezTo>
                  <a:pt x="1330859" y="4457869"/>
                  <a:pt x="1339790" y="4461282"/>
                  <a:pt x="1348966" y="4463904"/>
                </a:cubicBezTo>
                <a:cubicBezTo>
                  <a:pt x="1360930" y="4467322"/>
                  <a:pt x="1373376" y="4469023"/>
                  <a:pt x="1385180" y="4472958"/>
                </a:cubicBezTo>
                <a:cubicBezTo>
                  <a:pt x="1400597" y="4478097"/>
                  <a:pt x="1414768" y="4486789"/>
                  <a:pt x="1430447" y="4491065"/>
                </a:cubicBezTo>
                <a:cubicBezTo>
                  <a:pt x="1466775" y="4500973"/>
                  <a:pt x="1558862" y="4506854"/>
                  <a:pt x="1584356" y="4509172"/>
                </a:cubicBezTo>
                <a:cubicBezTo>
                  <a:pt x="1632139" y="4518728"/>
                  <a:pt x="1639920" y="4521154"/>
                  <a:pt x="1692998" y="4527279"/>
                </a:cubicBezTo>
                <a:cubicBezTo>
                  <a:pt x="1844050" y="4544708"/>
                  <a:pt x="1823552" y="4538310"/>
                  <a:pt x="1928388" y="4554439"/>
                </a:cubicBezTo>
                <a:cubicBezTo>
                  <a:pt x="1946531" y="4557230"/>
                  <a:pt x="1964900" y="4559041"/>
                  <a:pt x="1982709" y="4563493"/>
                </a:cubicBezTo>
                <a:cubicBezTo>
                  <a:pt x="2001225" y="4568122"/>
                  <a:pt x="2018513" y="4576971"/>
                  <a:pt x="2037029" y="4581600"/>
                </a:cubicBezTo>
                <a:cubicBezTo>
                  <a:pt x="2116346" y="4601428"/>
                  <a:pt x="2035481" y="4580229"/>
                  <a:pt x="2100404" y="4599706"/>
                </a:cubicBezTo>
                <a:cubicBezTo>
                  <a:pt x="2121447" y="4606019"/>
                  <a:pt x="2142735" y="4611500"/>
                  <a:pt x="2163778" y="4617813"/>
                </a:cubicBezTo>
                <a:cubicBezTo>
                  <a:pt x="2172919" y="4620555"/>
                  <a:pt x="2181407" y="4626378"/>
                  <a:pt x="2190938" y="4626867"/>
                </a:cubicBezTo>
                <a:cubicBezTo>
                  <a:pt x="2299479" y="4632433"/>
                  <a:pt x="2408221" y="4632902"/>
                  <a:pt x="2516863" y="4635920"/>
                </a:cubicBezTo>
                <a:lnTo>
                  <a:pt x="2788467" y="4626867"/>
                </a:lnTo>
                <a:cubicBezTo>
                  <a:pt x="2821760" y="4625243"/>
                  <a:pt x="2854837" y="4620581"/>
                  <a:pt x="2888055" y="4617813"/>
                </a:cubicBezTo>
                <a:cubicBezTo>
                  <a:pt x="3092908" y="4600742"/>
                  <a:pt x="2922725" y="4617063"/>
                  <a:pt x="3096285" y="4599706"/>
                </a:cubicBezTo>
                <a:cubicBezTo>
                  <a:pt x="3124993" y="4590137"/>
                  <a:pt x="3158691" y="4578468"/>
                  <a:pt x="3186820" y="4572546"/>
                </a:cubicBezTo>
                <a:cubicBezTo>
                  <a:pt x="3299295" y="4548867"/>
                  <a:pt x="3280477" y="4558576"/>
                  <a:pt x="3385996" y="4545386"/>
                </a:cubicBezTo>
                <a:cubicBezTo>
                  <a:pt x="3417606" y="4541435"/>
                  <a:pt x="3446221" y="4535939"/>
                  <a:pt x="3476530" y="4527279"/>
                </a:cubicBezTo>
                <a:cubicBezTo>
                  <a:pt x="3485706" y="4524657"/>
                  <a:pt x="3494333" y="4520097"/>
                  <a:pt x="3503691" y="4518225"/>
                </a:cubicBezTo>
                <a:cubicBezTo>
                  <a:pt x="3524616" y="4514040"/>
                  <a:pt x="3545974" y="4512417"/>
                  <a:pt x="3567065" y="4509172"/>
                </a:cubicBezTo>
                <a:cubicBezTo>
                  <a:pt x="3585208" y="4506381"/>
                  <a:pt x="3603044" y="4500867"/>
                  <a:pt x="3621386" y="4500118"/>
                </a:cubicBezTo>
                <a:cubicBezTo>
                  <a:pt x="3751079" y="4494824"/>
                  <a:pt x="3880919" y="4494083"/>
                  <a:pt x="4010685" y="4491065"/>
                </a:cubicBezTo>
                <a:cubicBezTo>
                  <a:pt x="4034828" y="4488047"/>
                  <a:pt x="4059323" y="4487109"/>
                  <a:pt x="4083113" y="4482011"/>
                </a:cubicBezTo>
                <a:cubicBezTo>
                  <a:pt x="4101775" y="4478012"/>
                  <a:pt x="4120362" y="4472439"/>
                  <a:pt x="4137433" y="4463904"/>
                </a:cubicBezTo>
                <a:cubicBezTo>
                  <a:pt x="4167108" y="4449067"/>
                  <a:pt x="4171503" y="4444736"/>
                  <a:pt x="4200808" y="4436744"/>
                </a:cubicBezTo>
                <a:cubicBezTo>
                  <a:pt x="4224816" y="4430196"/>
                  <a:pt x="4249093" y="4424673"/>
                  <a:pt x="4273235" y="4418637"/>
                </a:cubicBezTo>
                <a:cubicBezTo>
                  <a:pt x="4285306" y="4415619"/>
                  <a:pt x="4297485" y="4413002"/>
                  <a:pt x="4309449" y="4409584"/>
                </a:cubicBezTo>
                <a:cubicBezTo>
                  <a:pt x="4330574" y="4403548"/>
                  <a:pt x="4351509" y="4396806"/>
                  <a:pt x="4372823" y="4391477"/>
                </a:cubicBezTo>
                <a:cubicBezTo>
                  <a:pt x="4415506" y="4380806"/>
                  <a:pt x="4435459" y="4381038"/>
                  <a:pt x="4481465" y="4373370"/>
                </a:cubicBezTo>
                <a:cubicBezTo>
                  <a:pt x="4496643" y="4370840"/>
                  <a:pt x="4511643" y="4367334"/>
                  <a:pt x="4526732" y="4364316"/>
                </a:cubicBezTo>
                <a:cubicBezTo>
                  <a:pt x="4646838" y="4304263"/>
                  <a:pt x="4496857" y="4377119"/>
                  <a:pt x="4590107" y="4337156"/>
                </a:cubicBezTo>
                <a:cubicBezTo>
                  <a:pt x="4602512" y="4331840"/>
                  <a:pt x="4613916" y="4324365"/>
                  <a:pt x="4626321" y="4319049"/>
                </a:cubicBezTo>
                <a:cubicBezTo>
                  <a:pt x="4672459" y="4299276"/>
                  <a:pt x="4663697" y="4320443"/>
                  <a:pt x="4725909" y="4273782"/>
                </a:cubicBezTo>
                <a:cubicBezTo>
                  <a:pt x="4737980" y="4264728"/>
                  <a:pt x="4751453" y="4257291"/>
                  <a:pt x="4762122" y="4246621"/>
                </a:cubicBezTo>
                <a:cubicBezTo>
                  <a:pt x="4795487" y="4213255"/>
                  <a:pt x="4783182" y="4202403"/>
                  <a:pt x="4825497" y="4174194"/>
                </a:cubicBezTo>
                <a:cubicBezTo>
                  <a:pt x="4839019" y="4165179"/>
                  <a:pt x="4855675" y="4162123"/>
                  <a:pt x="4870764" y="4156087"/>
                </a:cubicBezTo>
                <a:cubicBezTo>
                  <a:pt x="4888871" y="4137980"/>
                  <a:pt x="4916988" y="4126059"/>
                  <a:pt x="4925085" y="4101766"/>
                </a:cubicBezTo>
                <a:cubicBezTo>
                  <a:pt x="4938187" y="4062458"/>
                  <a:pt x="4927390" y="4081353"/>
                  <a:pt x="4961299" y="4047445"/>
                </a:cubicBezTo>
                <a:cubicBezTo>
                  <a:pt x="4984054" y="3979177"/>
                  <a:pt x="4950711" y="4060681"/>
                  <a:pt x="4997513" y="4002178"/>
                </a:cubicBezTo>
                <a:cubicBezTo>
                  <a:pt x="5003475" y="3994726"/>
                  <a:pt x="5000604" y="3982469"/>
                  <a:pt x="5006566" y="3975017"/>
                </a:cubicBezTo>
                <a:cubicBezTo>
                  <a:pt x="5013363" y="3966520"/>
                  <a:pt x="5024499" y="3962677"/>
                  <a:pt x="5033726" y="3956910"/>
                </a:cubicBezTo>
                <a:cubicBezTo>
                  <a:pt x="5048648" y="3947584"/>
                  <a:pt x="5064916" y="3940308"/>
                  <a:pt x="5078994" y="3929750"/>
                </a:cubicBezTo>
                <a:cubicBezTo>
                  <a:pt x="5133250" y="3889059"/>
                  <a:pt x="5078841" y="3911695"/>
                  <a:pt x="5133315" y="3893536"/>
                </a:cubicBezTo>
                <a:cubicBezTo>
                  <a:pt x="5172481" y="3834788"/>
                  <a:pt x="5124677" y="3893298"/>
                  <a:pt x="5187635" y="3857322"/>
                </a:cubicBezTo>
                <a:cubicBezTo>
                  <a:pt x="5198752" y="3850970"/>
                  <a:pt x="5203604" y="3836380"/>
                  <a:pt x="5214796" y="3830162"/>
                </a:cubicBezTo>
                <a:cubicBezTo>
                  <a:pt x="5238873" y="3816786"/>
                  <a:pt x="5286554" y="3808061"/>
                  <a:pt x="5314384" y="3803001"/>
                </a:cubicBezTo>
                <a:cubicBezTo>
                  <a:pt x="5403460" y="3786805"/>
                  <a:pt x="5384556" y="3792957"/>
                  <a:pt x="5513560" y="3784895"/>
                </a:cubicBezTo>
                <a:cubicBezTo>
                  <a:pt x="5610130" y="3787913"/>
                  <a:pt x="5706924" y="3786722"/>
                  <a:pt x="5803271" y="3793948"/>
                </a:cubicBezTo>
                <a:cubicBezTo>
                  <a:pt x="5828087" y="3795809"/>
                  <a:pt x="5851297" y="3807175"/>
                  <a:pt x="5875699" y="3812055"/>
                </a:cubicBezTo>
                <a:cubicBezTo>
                  <a:pt x="5916440" y="3820203"/>
                  <a:pt x="5943391" y="3824324"/>
                  <a:pt x="5984340" y="3839215"/>
                </a:cubicBezTo>
                <a:cubicBezTo>
                  <a:pt x="6075967" y="3872534"/>
                  <a:pt x="5959832" y="3845177"/>
                  <a:pt x="6065822" y="3866376"/>
                </a:cubicBezTo>
                <a:cubicBezTo>
                  <a:pt x="6143655" y="3918265"/>
                  <a:pt x="6045181" y="3856056"/>
                  <a:pt x="6120142" y="3893536"/>
                </a:cubicBezTo>
                <a:cubicBezTo>
                  <a:pt x="6185477" y="3926203"/>
                  <a:pt x="6104150" y="3898003"/>
                  <a:pt x="6183517" y="3929750"/>
                </a:cubicBezTo>
                <a:cubicBezTo>
                  <a:pt x="6206619" y="3938991"/>
                  <a:pt x="6247368" y="3951573"/>
                  <a:pt x="6274051" y="3956910"/>
                </a:cubicBezTo>
                <a:cubicBezTo>
                  <a:pt x="6292051" y="3960510"/>
                  <a:pt x="6310311" y="3962680"/>
                  <a:pt x="6328372" y="3965964"/>
                </a:cubicBezTo>
                <a:cubicBezTo>
                  <a:pt x="6343512" y="3968717"/>
                  <a:pt x="6358421" y="3972734"/>
                  <a:pt x="6373639" y="3975017"/>
                </a:cubicBezTo>
                <a:cubicBezTo>
                  <a:pt x="6546457" y="4000939"/>
                  <a:pt x="6458412" y="3980366"/>
                  <a:pt x="6545655" y="4002178"/>
                </a:cubicBezTo>
                <a:lnTo>
                  <a:pt x="6808206" y="3993124"/>
                </a:lnTo>
                <a:lnTo>
                  <a:pt x="7342360" y="3984071"/>
                </a:lnTo>
                <a:cubicBezTo>
                  <a:pt x="7360708" y="3983506"/>
                  <a:pt x="7378538" y="3977808"/>
                  <a:pt x="7396681" y="3975017"/>
                </a:cubicBezTo>
                <a:cubicBezTo>
                  <a:pt x="7417772" y="3971772"/>
                  <a:pt x="7439006" y="3969472"/>
                  <a:pt x="7460055" y="3965964"/>
                </a:cubicBezTo>
                <a:cubicBezTo>
                  <a:pt x="7475233" y="3963434"/>
                  <a:pt x="7490144" y="3959440"/>
                  <a:pt x="7505322" y="3956910"/>
                </a:cubicBezTo>
                <a:cubicBezTo>
                  <a:pt x="7526371" y="3953402"/>
                  <a:pt x="7547815" y="3952253"/>
                  <a:pt x="7568697" y="3947857"/>
                </a:cubicBezTo>
                <a:cubicBezTo>
                  <a:pt x="7657769" y="3929105"/>
                  <a:pt x="7681485" y="3914931"/>
                  <a:pt x="7767873" y="3902590"/>
                </a:cubicBezTo>
                <a:cubicBezTo>
                  <a:pt x="7810123" y="3896554"/>
                  <a:pt x="7852524" y="3891500"/>
                  <a:pt x="7894622" y="3884483"/>
                </a:cubicBezTo>
                <a:cubicBezTo>
                  <a:pt x="8007341" y="3865695"/>
                  <a:pt x="7906061" y="3885478"/>
                  <a:pt x="7976103" y="3866376"/>
                </a:cubicBezTo>
                <a:cubicBezTo>
                  <a:pt x="8000112" y="3859828"/>
                  <a:pt x="8048530" y="3848269"/>
                  <a:pt x="8048530" y="3848269"/>
                </a:cubicBezTo>
                <a:cubicBezTo>
                  <a:pt x="8057584" y="3839215"/>
                  <a:pt x="8067358" y="3830829"/>
                  <a:pt x="8075691" y="3821108"/>
                </a:cubicBezTo>
                <a:cubicBezTo>
                  <a:pt x="8085511" y="3809652"/>
                  <a:pt x="8092182" y="3795564"/>
                  <a:pt x="8102851" y="3784895"/>
                </a:cubicBezTo>
                <a:cubicBezTo>
                  <a:pt x="8110545" y="3777201"/>
                  <a:pt x="8121307" y="3773317"/>
                  <a:pt x="8130012" y="3766788"/>
                </a:cubicBezTo>
                <a:cubicBezTo>
                  <a:pt x="8173658" y="3734053"/>
                  <a:pt x="8172698" y="3727337"/>
                  <a:pt x="8220546" y="3703413"/>
                </a:cubicBezTo>
                <a:cubicBezTo>
                  <a:pt x="8235082" y="3696145"/>
                  <a:pt x="8250281" y="3690085"/>
                  <a:pt x="8265814" y="3685306"/>
                </a:cubicBezTo>
                <a:cubicBezTo>
                  <a:pt x="8289599" y="3677988"/>
                  <a:pt x="8338241" y="3667200"/>
                  <a:pt x="8338241" y="3667200"/>
                </a:cubicBezTo>
                <a:cubicBezTo>
                  <a:pt x="8350312" y="3661164"/>
                  <a:pt x="8361818" y="3653832"/>
                  <a:pt x="8374455" y="3649093"/>
                </a:cubicBezTo>
                <a:cubicBezTo>
                  <a:pt x="8386106" y="3644724"/>
                  <a:pt x="8399232" y="3644941"/>
                  <a:pt x="8410669" y="3640039"/>
                </a:cubicBezTo>
                <a:cubicBezTo>
                  <a:pt x="8420670" y="3635753"/>
                  <a:pt x="8427828" y="3626218"/>
                  <a:pt x="8437829" y="3621932"/>
                </a:cubicBezTo>
                <a:cubicBezTo>
                  <a:pt x="8449266" y="3617031"/>
                  <a:pt x="8461896" y="3615578"/>
                  <a:pt x="8474043" y="3612879"/>
                </a:cubicBezTo>
                <a:cubicBezTo>
                  <a:pt x="8577475" y="3589894"/>
                  <a:pt x="8467218" y="3616848"/>
                  <a:pt x="8555524" y="3594772"/>
                </a:cubicBezTo>
                <a:cubicBezTo>
                  <a:pt x="8573631" y="3582701"/>
                  <a:pt x="8597774" y="3576665"/>
                  <a:pt x="8609845" y="3558558"/>
                </a:cubicBezTo>
                <a:cubicBezTo>
                  <a:pt x="8654801" y="3491126"/>
                  <a:pt x="8597022" y="3573946"/>
                  <a:pt x="8655113" y="3504237"/>
                </a:cubicBezTo>
                <a:cubicBezTo>
                  <a:pt x="8662079" y="3495878"/>
                  <a:pt x="8667184" y="3486130"/>
                  <a:pt x="8673220" y="3477077"/>
                </a:cubicBezTo>
                <a:cubicBezTo>
                  <a:pt x="8676238" y="3468023"/>
                  <a:pt x="8678005" y="3458452"/>
                  <a:pt x="8682273" y="3449916"/>
                </a:cubicBezTo>
                <a:cubicBezTo>
                  <a:pt x="8702549" y="3409363"/>
                  <a:pt x="8699680" y="3437860"/>
                  <a:pt x="8709433" y="3395596"/>
                </a:cubicBezTo>
                <a:cubicBezTo>
                  <a:pt x="8716353" y="3365608"/>
                  <a:pt x="8717807" y="3334257"/>
                  <a:pt x="8727540" y="3305061"/>
                </a:cubicBezTo>
                <a:cubicBezTo>
                  <a:pt x="8730558" y="3296008"/>
                  <a:pt x="8732326" y="3286437"/>
                  <a:pt x="8736594" y="3277901"/>
                </a:cubicBezTo>
                <a:cubicBezTo>
                  <a:pt x="8741460" y="3268169"/>
                  <a:pt x="8748665" y="3259794"/>
                  <a:pt x="8754701" y="3250740"/>
                </a:cubicBezTo>
                <a:cubicBezTo>
                  <a:pt x="8761444" y="3149589"/>
                  <a:pt x="8767722" y="3032832"/>
                  <a:pt x="8781861" y="2933869"/>
                </a:cubicBezTo>
                <a:cubicBezTo>
                  <a:pt x="8784879" y="2912744"/>
                  <a:pt x="8786117" y="2891288"/>
                  <a:pt x="8790915" y="2870495"/>
                </a:cubicBezTo>
                <a:cubicBezTo>
                  <a:pt x="8795207" y="2851897"/>
                  <a:pt x="8803409" y="2834416"/>
                  <a:pt x="8809022" y="2816174"/>
                </a:cubicBezTo>
                <a:cubicBezTo>
                  <a:pt x="8839118" y="2718359"/>
                  <a:pt x="8813402" y="2787116"/>
                  <a:pt x="8845235" y="2707532"/>
                </a:cubicBezTo>
                <a:cubicBezTo>
                  <a:pt x="8874409" y="2532498"/>
                  <a:pt x="8832919" y="2748590"/>
                  <a:pt x="8872396" y="2616998"/>
                </a:cubicBezTo>
                <a:cubicBezTo>
                  <a:pt x="8877671" y="2599415"/>
                  <a:pt x="8878066" y="2580719"/>
                  <a:pt x="8881449" y="2562677"/>
                </a:cubicBezTo>
                <a:cubicBezTo>
                  <a:pt x="8900237" y="2462471"/>
                  <a:pt x="8889449" y="2497409"/>
                  <a:pt x="8917663" y="2426875"/>
                </a:cubicBezTo>
                <a:cubicBezTo>
                  <a:pt x="8920681" y="2408768"/>
                  <a:pt x="8923117" y="2390554"/>
                  <a:pt x="8926717" y="2372554"/>
                </a:cubicBezTo>
                <a:cubicBezTo>
                  <a:pt x="8929157" y="2360353"/>
                  <a:pt x="8933725" y="2348614"/>
                  <a:pt x="8935770" y="2336340"/>
                </a:cubicBezTo>
                <a:cubicBezTo>
                  <a:pt x="8946621" y="2271230"/>
                  <a:pt x="8945821" y="2232804"/>
                  <a:pt x="8953877" y="2164324"/>
                </a:cubicBezTo>
                <a:cubicBezTo>
                  <a:pt x="8958988" y="2120878"/>
                  <a:pt x="8971855" y="2069842"/>
                  <a:pt x="8981037" y="2028522"/>
                </a:cubicBezTo>
                <a:cubicBezTo>
                  <a:pt x="8989570" y="1926138"/>
                  <a:pt x="8989013" y="1925593"/>
                  <a:pt x="8999144" y="1829346"/>
                </a:cubicBezTo>
                <a:cubicBezTo>
                  <a:pt x="9002005" y="1802169"/>
                  <a:pt x="9004586" y="1774953"/>
                  <a:pt x="9008198" y="1747865"/>
                </a:cubicBezTo>
                <a:cubicBezTo>
                  <a:pt x="9010624" y="1729669"/>
                  <a:pt x="9014460" y="1711687"/>
                  <a:pt x="9017251" y="1693544"/>
                </a:cubicBezTo>
                <a:cubicBezTo>
                  <a:pt x="9020496" y="1672453"/>
                  <a:pt x="9023287" y="1651295"/>
                  <a:pt x="9026305" y="1630170"/>
                </a:cubicBezTo>
                <a:cubicBezTo>
                  <a:pt x="9029323" y="1572831"/>
                  <a:pt x="9030954" y="1515403"/>
                  <a:pt x="9035358" y="1458154"/>
                </a:cubicBezTo>
                <a:cubicBezTo>
                  <a:pt x="9036995" y="1436878"/>
                  <a:pt x="9044412" y="1416119"/>
                  <a:pt x="9044412" y="1394780"/>
                </a:cubicBezTo>
                <a:cubicBezTo>
                  <a:pt x="9044412" y="1289113"/>
                  <a:pt x="9040912" y="1183429"/>
                  <a:pt x="9035358" y="1077908"/>
                </a:cubicBezTo>
                <a:cubicBezTo>
                  <a:pt x="9034856" y="1068378"/>
                  <a:pt x="9030939" y="1059090"/>
                  <a:pt x="9026305" y="1050748"/>
                </a:cubicBezTo>
                <a:cubicBezTo>
                  <a:pt x="9015737" y="1031725"/>
                  <a:pt x="9001625" y="1014881"/>
                  <a:pt x="8990091" y="996427"/>
                </a:cubicBezTo>
                <a:cubicBezTo>
                  <a:pt x="8953849" y="938442"/>
                  <a:pt x="8954116" y="926792"/>
                  <a:pt x="8908610" y="887786"/>
                </a:cubicBezTo>
                <a:cubicBezTo>
                  <a:pt x="8900348" y="880705"/>
                  <a:pt x="8890503" y="875715"/>
                  <a:pt x="8881449" y="869679"/>
                </a:cubicBezTo>
                <a:cubicBezTo>
                  <a:pt x="8833166" y="797253"/>
                  <a:pt x="8896536" y="884765"/>
                  <a:pt x="8836182" y="824411"/>
                </a:cubicBezTo>
                <a:cubicBezTo>
                  <a:pt x="8775826" y="764055"/>
                  <a:pt x="8863342" y="827429"/>
                  <a:pt x="8790915" y="779144"/>
                </a:cubicBezTo>
                <a:cubicBezTo>
                  <a:pt x="8784879" y="770091"/>
                  <a:pt x="8782035" y="757751"/>
                  <a:pt x="8772808" y="751984"/>
                </a:cubicBezTo>
                <a:cubicBezTo>
                  <a:pt x="8756623" y="741868"/>
                  <a:pt x="8718487" y="733877"/>
                  <a:pt x="8718487" y="733877"/>
                </a:cubicBezTo>
                <a:cubicBezTo>
                  <a:pt x="8656226" y="692369"/>
                  <a:pt x="8684811" y="704545"/>
                  <a:pt x="8637006" y="688609"/>
                </a:cubicBezTo>
                <a:cubicBezTo>
                  <a:pt x="8596057" y="627187"/>
                  <a:pt x="8594756" y="649377"/>
                  <a:pt x="8582685" y="625235"/>
                </a:cubicBezTo>
                <a:close/>
              </a:path>
            </a:pathLst>
          </a:custGeom>
          <a:solidFill>
            <a:srgbClr val="FFFFFF">
              <a:alpha val="5607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398496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Some </a:t>
            </a:r>
            <a:r>
              <a:rPr lang="en-US" dirty="0" err="1" smtClean="0"/>
              <a:t>ITSes</a:t>
            </a:r>
            <a:r>
              <a:rPr lang="en-US" dirty="0" smtClean="0"/>
              <a:t> use visuals </a:t>
            </a:r>
            <a:r>
              <a:rPr lang="en-US" sz="2000" dirty="0" smtClean="0"/>
              <a:t>[</a:t>
            </a:r>
            <a:r>
              <a:rPr lang="en-US" sz="2000" dirty="0" err="1"/>
              <a:t>Graesser</a:t>
            </a:r>
            <a:r>
              <a:rPr lang="en-US" sz="2000" dirty="0"/>
              <a:t> et al, </a:t>
            </a:r>
            <a:r>
              <a:rPr lang="en-US" sz="2000" dirty="0" smtClean="0"/>
              <a:t>05; </a:t>
            </a:r>
            <a:r>
              <a:rPr lang="en-US" sz="2000" dirty="0" err="1"/>
              <a:t>VanLehn</a:t>
            </a:r>
            <a:r>
              <a:rPr lang="en-US" sz="2000" dirty="0"/>
              <a:t> et al, </a:t>
            </a:r>
            <a:r>
              <a:rPr lang="en-US" sz="2000" dirty="0" smtClean="0"/>
              <a:t>05; </a:t>
            </a:r>
            <a:r>
              <a:rPr lang="en-US" sz="2000" dirty="0"/>
              <a:t>Rau et al, </a:t>
            </a:r>
            <a:r>
              <a:rPr lang="en-US" sz="2000" dirty="0" smtClean="0"/>
              <a:t>09]</a:t>
            </a:r>
          </a:p>
          <a:p>
            <a:endParaRPr lang="en-US" dirty="0" smtClean="0"/>
          </a:p>
          <a:p>
            <a:r>
              <a:rPr lang="en-US" dirty="0" smtClean="0"/>
              <a:t>Benefits of</a:t>
            </a:r>
          </a:p>
          <a:p>
            <a:pPr lvl="1"/>
            <a:r>
              <a:rPr lang="en-US" dirty="0" smtClean="0"/>
              <a:t>Illustrations</a:t>
            </a:r>
          </a:p>
          <a:p>
            <a:pPr lvl="1"/>
            <a:r>
              <a:rPr lang="en-US" dirty="0" smtClean="0"/>
              <a:t>Graphs</a:t>
            </a:r>
          </a:p>
          <a:p>
            <a:pPr lvl="1"/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Visually Conveying Concepts</a:t>
            </a:r>
            <a:br>
              <a:rPr lang="en-US" dirty="0" smtClean="0"/>
            </a:br>
            <a:r>
              <a:rPr lang="en-US" dirty="0" smtClean="0"/>
              <a:t>in Intelligent Tutoring Systems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C5E39-5EEE-4356-BAB3-5E5626DE3380}" type="slidenum">
              <a:rPr lang="en-US" smtClean="0"/>
              <a:t>2</a:t>
            </a:fld>
            <a:endParaRPr lang="en-US"/>
          </a:p>
        </p:txBody>
      </p:sp>
      <p:grpSp>
        <p:nvGrpSpPr>
          <p:cNvPr id="21" name="Group 20"/>
          <p:cNvGrpSpPr/>
          <p:nvPr/>
        </p:nvGrpSpPr>
        <p:grpSpPr>
          <a:xfrm>
            <a:off x="11963400" y="2749493"/>
            <a:ext cx="2975848" cy="2818182"/>
            <a:chOff x="5869367" y="1570662"/>
            <a:chExt cx="2975848" cy="2818182"/>
          </a:xfrm>
        </p:grpSpPr>
        <p:sp>
          <p:nvSpPr>
            <p:cNvPr id="22" name="TextBox 21"/>
            <p:cNvSpPr txBox="1"/>
            <p:nvPr/>
          </p:nvSpPr>
          <p:spPr>
            <a:xfrm>
              <a:off x="6084162" y="1570662"/>
              <a:ext cx="254625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Graphs</a:t>
              </a:r>
              <a:endParaRPr lang="en-US" sz="2400" dirty="0"/>
            </a:p>
          </p:txBody>
        </p:sp>
        <p:pic>
          <p:nvPicPr>
            <p:cNvPr id="23" name="Picture 22" descr="C:\Users\gpsa2\Dropbox\Executive Board Members\AA\print\kang_graph.png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69367" y="2156958"/>
              <a:ext cx="2975848" cy="22318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4" name="Group 23"/>
          <p:cNvGrpSpPr/>
          <p:nvPr/>
        </p:nvGrpSpPr>
        <p:grpSpPr>
          <a:xfrm>
            <a:off x="9677400" y="2141186"/>
            <a:ext cx="1676400" cy="4037382"/>
            <a:chOff x="1371600" y="1562416"/>
            <a:chExt cx="1676400" cy="4037382"/>
          </a:xfrm>
        </p:grpSpPr>
        <p:sp>
          <p:nvSpPr>
            <p:cNvPr id="25" name="TextBox 24"/>
            <p:cNvSpPr txBox="1"/>
            <p:nvPr/>
          </p:nvSpPr>
          <p:spPr>
            <a:xfrm>
              <a:off x="1371600" y="1562416"/>
              <a:ext cx="1676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Illustrations</a:t>
              </a:r>
              <a:endParaRPr lang="en-US" dirty="0"/>
            </a:p>
          </p:txBody>
        </p:sp>
        <p:pic>
          <p:nvPicPr>
            <p:cNvPr id="26" name="Picture 3" descr="C:\Users\gpsa2\Dropbox\Executive Board Members\AA\print\kang_illus.png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51320" y="2148712"/>
              <a:ext cx="1516960" cy="34510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404359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Modeling the Best Representation:</a:t>
            </a:r>
            <a:br>
              <a:rPr lang="en-US" dirty="0" smtClean="0"/>
            </a:br>
            <a:r>
              <a:rPr lang="en-US" sz="3600" dirty="0" smtClean="0"/>
              <a:t>Results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C5E39-5EEE-4356-BAB3-5E5626DE3380}" type="slidenum">
              <a:rPr lang="en-US" smtClean="0"/>
              <a:t>20</a:t>
            </a:fld>
            <a:endParaRPr lang="en-US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7029538"/>
              </p:ext>
            </p:extLst>
          </p:nvPr>
        </p:nvGraphicFramePr>
        <p:xfrm>
          <a:off x="457200" y="1524000"/>
          <a:ext cx="81534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1219200" y="1770725"/>
            <a:ext cx="1143000" cy="6858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Higher is Better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2771775" y="2245310"/>
            <a:ext cx="2081442" cy="1793290"/>
            <a:chOff x="2947386" y="1905000"/>
            <a:chExt cx="2081442" cy="1793290"/>
          </a:xfrm>
        </p:grpSpPr>
        <p:sp>
          <p:nvSpPr>
            <p:cNvPr id="8" name="TextBox 7"/>
            <p:cNvSpPr txBox="1"/>
            <p:nvPr/>
          </p:nvSpPr>
          <p:spPr>
            <a:xfrm>
              <a:off x="3066863" y="1905000"/>
              <a:ext cx="196196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Significantly better than baseline</a:t>
              </a:r>
              <a:endParaRPr lang="en-US" dirty="0"/>
            </a:p>
          </p:txBody>
        </p:sp>
        <p:cxnSp>
          <p:nvCxnSpPr>
            <p:cNvPr id="9" name="Straight Arrow Connector 8"/>
            <p:cNvCxnSpPr/>
            <p:nvPr/>
          </p:nvCxnSpPr>
          <p:spPr>
            <a:xfrm flipH="1">
              <a:off x="2947386" y="2551331"/>
              <a:ext cx="1100460" cy="1146959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8" idx="2"/>
            </p:cNvCxnSpPr>
            <p:nvPr/>
          </p:nvCxnSpPr>
          <p:spPr>
            <a:xfrm>
              <a:off x="4047846" y="2551331"/>
              <a:ext cx="166365" cy="156359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4" name="Freeform 13"/>
          <p:cNvSpPr/>
          <p:nvPr/>
        </p:nvSpPr>
        <p:spPr>
          <a:xfrm>
            <a:off x="2432482" y="5521910"/>
            <a:ext cx="3373514" cy="955089"/>
          </a:xfrm>
          <a:custGeom>
            <a:avLst/>
            <a:gdLst>
              <a:gd name="connsiteX0" fmla="*/ 0 w 3373514"/>
              <a:gd name="connsiteY0" fmla="*/ 0 h 701336"/>
              <a:gd name="connsiteX1" fmla="*/ 0 w 3373514"/>
              <a:gd name="connsiteY1" fmla="*/ 701336 h 701336"/>
              <a:gd name="connsiteX2" fmla="*/ 3373514 w 3373514"/>
              <a:gd name="connsiteY2" fmla="*/ 701336 h 701336"/>
              <a:gd name="connsiteX3" fmla="*/ 3373514 w 3373514"/>
              <a:gd name="connsiteY3" fmla="*/ 0 h 7013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73514" h="701336">
                <a:moveTo>
                  <a:pt x="0" y="0"/>
                </a:moveTo>
                <a:lnTo>
                  <a:pt x="0" y="701336"/>
                </a:lnTo>
                <a:lnTo>
                  <a:pt x="3373514" y="701336"/>
                </a:lnTo>
                <a:lnTo>
                  <a:pt x="3373514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5805488" y="5519737"/>
            <a:ext cx="2667000" cy="957261"/>
          </a:xfrm>
          <a:custGeom>
            <a:avLst/>
            <a:gdLst>
              <a:gd name="connsiteX0" fmla="*/ 0 w 2667000"/>
              <a:gd name="connsiteY0" fmla="*/ 704850 h 704850"/>
              <a:gd name="connsiteX1" fmla="*/ 2667000 w 2667000"/>
              <a:gd name="connsiteY1" fmla="*/ 704850 h 704850"/>
              <a:gd name="connsiteX2" fmla="*/ 2667000 w 2667000"/>
              <a:gd name="connsiteY2" fmla="*/ 0 h 704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67000" h="704850">
                <a:moveTo>
                  <a:pt x="0" y="704850"/>
                </a:moveTo>
                <a:lnTo>
                  <a:pt x="2667000" y="704850"/>
                </a:lnTo>
                <a:lnTo>
                  <a:pt x="2667000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2473170" y="6107667"/>
            <a:ext cx="3301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2 Factors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805996" y="6107667"/>
            <a:ext cx="2669599" cy="369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3 Factors (</a:t>
            </a:r>
            <a:r>
              <a:rPr lang="en-US" dirty="0" err="1" smtClean="0">
                <a:solidFill>
                  <a:schemeClr val="tx2"/>
                </a:solidFill>
              </a:rPr>
              <a:t>PreScore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chemeClr val="tx2"/>
                </a:solidFill>
              </a:rPr>
              <a:t>and …)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Freeform 20"/>
          <p:cNvSpPr/>
          <p:nvPr/>
        </p:nvSpPr>
        <p:spPr>
          <a:xfrm>
            <a:off x="2374900" y="2317750"/>
            <a:ext cx="3460750" cy="4191000"/>
          </a:xfrm>
          <a:custGeom>
            <a:avLst/>
            <a:gdLst>
              <a:gd name="connsiteX0" fmla="*/ 1606550 w 3460750"/>
              <a:gd name="connsiteY0" fmla="*/ 0 h 4191000"/>
              <a:gd name="connsiteX1" fmla="*/ 596900 w 3460750"/>
              <a:gd name="connsiteY1" fmla="*/ 0 h 4191000"/>
              <a:gd name="connsiteX2" fmla="*/ 596900 w 3460750"/>
              <a:gd name="connsiteY2" fmla="*/ 520700 h 4191000"/>
              <a:gd name="connsiteX3" fmla="*/ 1460500 w 3460750"/>
              <a:gd name="connsiteY3" fmla="*/ 520700 h 4191000"/>
              <a:gd name="connsiteX4" fmla="*/ 215900 w 3460750"/>
              <a:gd name="connsiteY4" fmla="*/ 1765300 h 4191000"/>
              <a:gd name="connsiteX5" fmla="*/ 215900 w 3460750"/>
              <a:gd name="connsiteY5" fmla="*/ 3175000 h 4191000"/>
              <a:gd name="connsiteX6" fmla="*/ 0 w 3460750"/>
              <a:gd name="connsiteY6" fmla="*/ 3175000 h 4191000"/>
              <a:gd name="connsiteX7" fmla="*/ 0 w 3460750"/>
              <a:gd name="connsiteY7" fmla="*/ 4191000 h 4191000"/>
              <a:gd name="connsiteX8" fmla="*/ 3460750 w 3460750"/>
              <a:gd name="connsiteY8" fmla="*/ 4191000 h 4191000"/>
              <a:gd name="connsiteX9" fmla="*/ 3460750 w 3460750"/>
              <a:gd name="connsiteY9" fmla="*/ 3155950 h 4191000"/>
              <a:gd name="connsiteX10" fmla="*/ 3232150 w 3460750"/>
              <a:gd name="connsiteY10" fmla="*/ 3155950 h 4191000"/>
              <a:gd name="connsiteX11" fmla="*/ 3232150 w 3460750"/>
              <a:gd name="connsiteY11" fmla="*/ 2082800 h 4191000"/>
              <a:gd name="connsiteX12" fmla="*/ 2876550 w 3460750"/>
              <a:gd name="connsiteY12" fmla="*/ 2082800 h 4191000"/>
              <a:gd name="connsiteX13" fmla="*/ 2876550 w 3460750"/>
              <a:gd name="connsiteY13" fmla="*/ 2984500 h 4191000"/>
              <a:gd name="connsiteX14" fmla="*/ 2578100 w 3460750"/>
              <a:gd name="connsiteY14" fmla="*/ 2984500 h 4191000"/>
              <a:gd name="connsiteX15" fmla="*/ 2578100 w 3460750"/>
              <a:gd name="connsiteY15" fmla="*/ 2139950 h 4191000"/>
              <a:gd name="connsiteX16" fmla="*/ 2222500 w 3460750"/>
              <a:gd name="connsiteY16" fmla="*/ 2139950 h 4191000"/>
              <a:gd name="connsiteX17" fmla="*/ 2222500 w 3460750"/>
              <a:gd name="connsiteY17" fmla="*/ 2806700 h 4191000"/>
              <a:gd name="connsiteX18" fmla="*/ 1905000 w 3460750"/>
              <a:gd name="connsiteY18" fmla="*/ 2806700 h 4191000"/>
              <a:gd name="connsiteX19" fmla="*/ 1905000 w 3460750"/>
              <a:gd name="connsiteY19" fmla="*/ 527050 h 4191000"/>
              <a:gd name="connsiteX20" fmla="*/ 2178050 w 3460750"/>
              <a:gd name="connsiteY20" fmla="*/ 527050 h 4191000"/>
              <a:gd name="connsiteX21" fmla="*/ 2432050 w 3460750"/>
              <a:gd name="connsiteY21" fmla="*/ 273050 h 4191000"/>
              <a:gd name="connsiteX22" fmla="*/ 2432050 w 3460750"/>
              <a:gd name="connsiteY22" fmla="*/ 12700 h 4191000"/>
              <a:gd name="connsiteX23" fmla="*/ 1606550 w 3460750"/>
              <a:gd name="connsiteY23" fmla="*/ 0 h 419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3460750" h="4191000">
                <a:moveTo>
                  <a:pt x="1606550" y="0"/>
                </a:moveTo>
                <a:lnTo>
                  <a:pt x="596900" y="0"/>
                </a:lnTo>
                <a:lnTo>
                  <a:pt x="596900" y="520700"/>
                </a:lnTo>
                <a:lnTo>
                  <a:pt x="1460500" y="520700"/>
                </a:lnTo>
                <a:lnTo>
                  <a:pt x="215900" y="1765300"/>
                </a:lnTo>
                <a:lnTo>
                  <a:pt x="215900" y="3175000"/>
                </a:lnTo>
                <a:lnTo>
                  <a:pt x="0" y="3175000"/>
                </a:lnTo>
                <a:lnTo>
                  <a:pt x="0" y="4191000"/>
                </a:lnTo>
                <a:lnTo>
                  <a:pt x="3460750" y="4191000"/>
                </a:lnTo>
                <a:lnTo>
                  <a:pt x="3460750" y="3155950"/>
                </a:lnTo>
                <a:lnTo>
                  <a:pt x="3232150" y="3155950"/>
                </a:lnTo>
                <a:lnTo>
                  <a:pt x="3232150" y="2082800"/>
                </a:lnTo>
                <a:lnTo>
                  <a:pt x="2876550" y="2082800"/>
                </a:lnTo>
                <a:lnTo>
                  <a:pt x="2876550" y="2984500"/>
                </a:lnTo>
                <a:lnTo>
                  <a:pt x="2578100" y="2984500"/>
                </a:lnTo>
                <a:lnTo>
                  <a:pt x="2578100" y="2139950"/>
                </a:lnTo>
                <a:lnTo>
                  <a:pt x="2222500" y="2139950"/>
                </a:lnTo>
                <a:lnTo>
                  <a:pt x="2222500" y="2806700"/>
                </a:lnTo>
                <a:lnTo>
                  <a:pt x="1905000" y="2806700"/>
                </a:lnTo>
                <a:lnTo>
                  <a:pt x="1905000" y="527050"/>
                </a:lnTo>
                <a:lnTo>
                  <a:pt x="2178050" y="527050"/>
                </a:lnTo>
                <a:lnTo>
                  <a:pt x="2432050" y="273050"/>
                </a:lnTo>
                <a:lnTo>
                  <a:pt x="2432050" y="12700"/>
                </a:lnTo>
                <a:lnTo>
                  <a:pt x="1606550" y="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5791200" y="1470660"/>
            <a:ext cx="2712720" cy="5059680"/>
          </a:xfrm>
          <a:custGeom>
            <a:avLst/>
            <a:gdLst>
              <a:gd name="connsiteX0" fmla="*/ 22860 w 2712720"/>
              <a:gd name="connsiteY0" fmla="*/ 5059680 h 5059680"/>
              <a:gd name="connsiteX1" fmla="*/ 2659380 w 2712720"/>
              <a:gd name="connsiteY1" fmla="*/ 5059680 h 5059680"/>
              <a:gd name="connsiteX2" fmla="*/ 2712720 w 2712720"/>
              <a:gd name="connsiteY2" fmla="*/ 5006340 h 5059680"/>
              <a:gd name="connsiteX3" fmla="*/ 2712720 w 2712720"/>
              <a:gd name="connsiteY3" fmla="*/ 0 h 5059680"/>
              <a:gd name="connsiteX4" fmla="*/ 236220 w 2712720"/>
              <a:gd name="connsiteY4" fmla="*/ 0 h 5059680"/>
              <a:gd name="connsiteX5" fmla="*/ 236220 w 2712720"/>
              <a:gd name="connsiteY5" fmla="*/ 525780 h 5059680"/>
              <a:gd name="connsiteX6" fmla="*/ 68580 w 2712720"/>
              <a:gd name="connsiteY6" fmla="*/ 525780 h 5059680"/>
              <a:gd name="connsiteX7" fmla="*/ 68580 w 2712720"/>
              <a:gd name="connsiteY7" fmla="*/ 4191000 h 5059680"/>
              <a:gd name="connsiteX8" fmla="*/ 0 w 2712720"/>
              <a:gd name="connsiteY8" fmla="*/ 4259580 h 5059680"/>
              <a:gd name="connsiteX9" fmla="*/ 0 w 2712720"/>
              <a:gd name="connsiteY9" fmla="*/ 4366260 h 5059680"/>
              <a:gd name="connsiteX10" fmla="*/ 53340 w 2712720"/>
              <a:gd name="connsiteY10" fmla="*/ 4366260 h 5059680"/>
              <a:gd name="connsiteX11" fmla="*/ 53340 w 2712720"/>
              <a:gd name="connsiteY11" fmla="*/ 4937760 h 5059680"/>
              <a:gd name="connsiteX12" fmla="*/ 15240 w 2712720"/>
              <a:gd name="connsiteY12" fmla="*/ 4975860 h 5059680"/>
              <a:gd name="connsiteX13" fmla="*/ 22860 w 2712720"/>
              <a:gd name="connsiteY13" fmla="*/ 5059680 h 5059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712720" h="5059680">
                <a:moveTo>
                  <a:pt x="22860" y="5059680"/>
                </a:moveTo>
                <a:lnTo>
                  <a:pt x="2659380" y="5059680"/>
                </a:lnTo>
                <a:lnTo>
                  <a:pt x="2712720" y="5006340"/>
                </a:lnTo>
                <a:lnTo>
                  <a:pt x="2712720" y="0"/>
                </a:lnTo>
                <a:lnTo>
                  <a:pt x="236220" y="0"/>
                </a:lnTo>
                <a:lnTo>
                  <a:pt x="236220" y="525780"/>
                </a:lnTo>
                <a:lnTo>
                  <a:pt x="68580" y="525780"/>
                </a:lnTo>
                <a:lnTo>
                  <a:pt x="68580" y="4191000"/>
                </a:lnTo>
                <a:lnTo>
                  <a:pt x="0" y="4259580"/>
                </a:lnTo>
                <a:lnTo>
                  <a:pt x="0" y="4366260"/>
                </a:lnTo>
                <a:lnTo>
                  <a:pt x="53340" y="4366260"/>
                </a:lnTo>
                <a:lnTo>
                  <a:pt x="53340" y="4937760"/>
                </a:lnTo>
                <a:lnTo>
                  <a:pt x="15240" y="4975860"/>
                </a:lnTo>
                <a:lnTo>
                  <a:pt x="22860" y="505968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359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Modeling the Best Representation:</a:t>
            </a:r>
            <a:br>
              <a:rPr lang="en-US" dirty="0" smtClean="0"/>
            </a:br>
            <a:r>
              <a:rPr lang="en-US" sz="3600" dirty="0" err="1" smtClean="0"/>
              <a:t>PreScore</a:t>
            </a:r>
            <a:r>
              <a:rPr lang="en-US" sz="3600" dirty="0" smtClean="0"/>
              <a:t> Model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C5E39-5EEE-4356-BAB3-5E5626DE3380}" type="slidenum">
              <a:rPr lang="en-US" smtClean="0"/>
              <a:t>21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84860" y="2490519"/>
            <a:ext cx="18288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High </a:t>
            </a:r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</a:rPr>
              <a:t>Pretesters</a:t>
            </a:r>
            <a:endParaRPr lang="en-US" sz="2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(n=11)</a:t>
            </a:r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784860" y="4648200"/>
            <a:ext cx="5620378" cy="1754326"/>
            <a:chOff x="18421" y="4038600"/>
            <a:chExt cx="5620378" cy="1754326"/>
          </a:xfrm>
        </p:grpSpPr>
        <p:sp>
          <p:nvSpPr>
            <p:cNvPr id="5" name="TextBox 4"/>
            <p:cNvSpPr txBox="1"/>
            <p:nvPr/>
          </p:nvSpPr>
          <p:spPr>
            <a:xfrm>
              <a:off x="1984898" y="4038600"/>
              <a:ext cx="3653901" cy="1754326"/>
            </a:xfrm>
            <a:prstGeom prst="rect">
              <a:avLst/>
            </a:prstGeom>
            <a:noFill/>
            <a:ln w="28575">
              <a:solidFill>
                <a:schemeClr val="accent2"/>
              </a:solidFill>
            </a:ln>
          </p:spPr>
          <p:txBody>
            <a:bodyPr wrap="square" rtlCol="0">
              <a:spAutoFit/>
            </a:bodyPr>
            <a:lstStyle/>
            <a:p>
              <a:pPr marL="342900" indent="-342900">
                <a:buFont typeface="+mj-lt"/>
                <a:buAutoNum type="arabicPeriod"/>
              </a:pPr>
              <a:r>
                <a:rPr lang="en-US" dirty="0" smtClean="0"/>
                <a:t>If many correct answers during session, show </a:t>
              </a:r>
              <a:r>
                <a:rPr lang="en-US" u="sng" dirty="0" smtClean="0"/>
                <a:t>illustrations</a:t>
              </a:r>
              <a:endParaRPr lang="en-US" dirty="0" smtClean="0"/>
            </a:p>
            <a:p>
              <a:pPr marL="342900" indent="-342900">
                <a:buFont typeface="+mj-lt"/>
                <a:buAutoNum type="arabicPeriod"/>
              </a:pPr>
              <a:r>
                <a:rPr lang="en-US" dirty="0" smtClean="0"/>
                <a:t>If few correct answers in problem, show </a:t>
              </a:r>
              <a:r>
                <a:rPr lang="en-US" u="sng" dirty="0" smtClean="0"/>
                <a:t>illustrations</a:t>
              </a:r>
              <a:endParaRPr lang="en-US" dirty="0" smtClean="0"/>
            </a:p>
            <a:p>
              <a:pPr marL="342900" indent="-342900">
                <a:buFont typeface="+mj-lt"/>
                <a:buAutoNum type="arabicPeriod"/>
              </a:pPr>
              <a:r>
                <a:rPr lang="en-US" dirty="0" smtClean="0"/>
                <a:t>If later in tutoring, show </a:t>
              </a:r>
              <a:r>
                <a:rPr lang="en-US" u="sng" dirty="0" smtClean="0"/>
                <a:t>illustrations</a:t>
              </a:r>
              <a:endParaRPr lang="en-US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8421" y="4284821"/>
              <a:ext cx="1828800" cy="12618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>
                  <a:solidFill>
                    <a:schemeClr val="accent1">
                      <a:lumMod val="75000"/>
                    </a:schemeClr>
                  </a:solidFill>
                </a:rPr>
                <a:t>Low </a:t>
              </a:r>
              <a:r>
                <a:rPr lang="en-US" sz="2800" dirty="0" err="1" smtClean="0">
                  <a:solidFill>
                    <a:schemeClr val="accent1">
                      <a:lumMod val="75000"/>
                    </a:schemeClr>
                  </a:solidFill>
                </a:rPr>
                <a:t>Pretesters</a:t>
              </a:r>
              <a:r>
                <a:rPr lang="en-US" sz="2800" dirty="0" smtClean="0">
                  <a:solidFill>
                    <a:schemeClr val="accent1">
                      <a:lumMod val="75000"/>
                    </a:schemeClr>
                  </a:solidFill>
                </a:rPr>
                <a:t/>
              </a:r>
              <a:br>
                <a:rPr lang="en-US" sz="2800" dirty="0" smtClean="0">
                  <a:solidFill>
                    <a:schemeClr val="accent1">
                      <a:lumMod val="75000"/>
                    </a:schemeClr>
                  </a:solidFill>
                </a:rPr>
              </a:br>
              <a:r>
                <a:rPr lang="en-US" sz="2000" dirty="0" smtClean="0">
                  <a:solidFill>
                    <a:schemeClr val="accent1">
                      <a:lumMod val="75000"/>
                    </a:schemeClr>
                  </a:solidFill>
                </a:rPr>
                <a:t>(n=18)</a:t>
              </a:r>
              <a:endParaRPr lang="en-US" sz="200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2736096" y="1828800"/>
            <a:ext cx="3653902" cy="2585323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If few correct answers during walk </a:t>
            </a:r>
            <a:r>
              <a:rPr lang="en-US" dirty="0" err="1" smtClean="0"/>
              <a:t>throughs</a:t>
            </a:r>
            <a:r>
              <a:rPr lang="en-US" dirty="0" smtClean="0"/>
              <a:t> or reflection dialogues, show </a:t>
            </a:r>
            <a:r>
              <a:rPr lang="en-US" u="sng" dirty="0" smtClean="0"/>
              <a:t>graphs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If many correct answers during session, show </a:t>
            </a:r>
            <a:r>
              <a:rPr lang="en-US" u="sng" dirty="0" smtClean="0"/>
              <a:t>illustrations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If later in tutoring, show </a:t>
            </a:r>
            <a:r>
              <a:rPr lang="en-US" u="sng" dirty="0" smtClean="0"/>
              <a:t>illustrations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If few correct answers in problem, show </a:t>
            </a:r>
            <a:r>
              <a:rPr lang="en-US" u="sng" dirty="0" smtClean="0"/>
              <a:t>graphs</a:t>
            </a:r>
            <a:endParaRPr lang="en-US" u="sng" dirty="0"/>
          </a:p>
        </p:txBody>
      </p:sp>
      <p:grpSp>
        <p:nvGrpSpPr>
          <p:cNvPr id="15" name="Group 14"/>
          <p:cNvGrpSpPr/>
          <p:nvPr/>
        </p:nvGrpSpPr>
        <p:grpSpPr>
          <a:xfrm>
            <a:off x="3124200" y="3810000"/>
            <a:ext cx="2667000" cy="2057400"/>
            <a:chOff x="3124200" y="3810000"/>
            <a:chExt cx="2667000" cy="2057400"/>
          </a:xfrm>
        </p:grpSpPr>
        <p:sp>
          <p:nvSpPr>
            <p:cNvPr id="3" name="Rounded Rectangle 2"/>
            <p:cNvSpPr/>
            <p:nvPr/>
          </p:nvSpPr>
          <p:spPr>
            <a:xfrm>
              <a:off x="3124200" y="3810000"/>
              <a:ext cx="2362200" cy="533400"/>
            </a:xfrm>
            <a:prstGeom prst="roundRect">
              <a:avLst/>
            </a:prstGeom>
            <a:solidFill>
              <a:srgbClr val="FCD5B5">
                <a:alpha val="40000"/>
              </a:srgbClr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3124200" y="5257800"/>
              <a:ext cx="2667000" cy="609600"/>
            </a:xfrm>
            <a:prstGeom prst="roundRect">
              <a:avLst/>
            </a:prstGeom>
            <a:no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Elbow Connector 11"/>
            <p:cNvCxnSpPr>
              <a:stCxn id="3" idx="3"/>
              <a:endCxn id="6" idx="3"/>
            </p:cNvCxnSpPr>
            <p:nvPr/>
          </p:nvCxnSpPr>
          <p:spPr>
            <a:xfrm>
              <a:off x="5486400" y="4076700"/>
              <a:ext cx="304800" cy="1485900"/>
            </a:xfrm>
            <a:prstGeom prst="bentConnector3">
              <a:avLst>
                <a:gd name="adj1" fmla="val 731311"/>
              </a:avLst>
            </a:prstGeom>
            <a:ln w="28575">
              <a:solidFill>
                <a:schemeClr val="accent6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Rounded Rectangle 15"/>
          <p:cNvSpPr/>
          <p:nvPr/>
        </p:nvSpPr>
        <p:spPr>
          <a:xfrm>
            <a:off x="3124200" y="2156532"/>
            <a:ext cx="2667000" cy="280719"/>
          </a:xfrm>
          <a:prstGeom prst="roundRect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785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Modeling the Best Representation:</a:t>
            </a:r>
            <a:br>
              <a:rPr lang="en-US" dirty="0" smtClean="0"/>
            </a:br>
            <a:r>
              <a:rPr lang="en-US" sz="3600" dirty="0" smtClean="0"/>
              <a:t>Results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C5E39-5EEE-4356-BAB3-5E5626DE3380}" type="slidenum">
              <a:rPr lang="en-US" smtClean="0"/>
              <a:t>22</a:t>
            </a:fld>
            <a:endParaRPr lang="en-US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9654185"/>
              </p:ext>
            </p:extLst>
          </p:nvPr>
        </p:nvGraphicFramePr>
        <p:xfrm>
          <a:off x="457200" y="1524000"/>
          <a:ext cx="81534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1219200" y="1770725"/>
            <a:ext cx="1143000" cy="6858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Higher is Better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2771775" y="2245310"/>
            <a:ext cx="2081442" cy="1793290"/>
            <a:chOff x="2947386" y="1905000"/>
            <a:chExt cx="2081442" cy="1793290"/>
          </a:xfrm>
        </p:grpSpPr>
        <p:sp>
          <p:nvSpPr>
            <p:cNvPr id="8" name="TextBox 7"/>
            <p:cNvSpPr txBox="1"/>
            <p:nvPr/>
          </p:nvSpPr>
          <p:spPr>
            <a:xfrm>
              <a:off x="3066863" y="1905000"/>
              <a:ext cx="196196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Significantly better than baseline</a:t>
              </a:r>
              <a:endParaRPr lang="en-US" dirty="0"/>
            </a:p>
          </p:txBody>
        </p:sp>
        <p:cxnSp>
          <p:nvCxnSpPr>
            <p:cNvPr id="9" name="Straight Arrow Connector 8"/>
            <p:cNvCxnSpPr/>
            <p:nvPr/>
          </p:nvCxnSpPr>
          <p:spPr>
            <a:xfrm flipH="1">
              <a:off x="2947386" y="2551331"/>
              <a:ext cx="1100460" cy="1146959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8" idx="2"/>
            </p:cNvCxnSpPr>
            <p:nvPr/>
          </p:nvCxnSpPr>
          <p:spPr>
            <a:xfrm>
              <a:off x="4047846" y="2551331"/>
              <a:ext cx="166365" cy="156359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11" name="Group 10"/>
          <p:cNvGrpSpPr/>
          <p:nvPr/>
        </p:nvGrpSpPr>
        <p:grpSpPr>
          <a:xfrm>
            <a:off x="5918918" y="1467294"/>
            <a:ext cx="2556675" cy="2944908"/>
            <a:chOff x="6587231" y="1467294"/>
            <a:chExt cx="1793289" cy="2944908"/>
          </a:xfrm>
        </p:grpSpPr>
        <p:sp>
          <p:nvSpPr>
            <p:cNvPr id="13" name="TextBox 12"/>
            <p:cNvSpPr txBox="1"/>
            <p:nvPr/>
          </p:nvSpPr>
          <p:spPr>
            <a:xfrm>
              <a:off x="6783087" y="1467294"/>
              <a:ext cx="1401576" cy="646331"/>
            </a:xfrm>
            <a:prstGeom prst="rect">
              <a:avLst/>
            </a:prstGeom>
            <a:solidFill>
              <a:srgbClr val="FFFFFF">
                <a:alpha val="60000"/>
              </a:srgb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Significantly better than baseline</a:t>
              </a:r>
              <a:endParaRPr lang="en-US" dirty="0"/>
            </a:p>
          </p:txBody>
        </p:sp>
        <p:sp>
          <p:nvSpPr>
            <p:cNvPr id="12" name="Freeform 11"/>
            <p:cNvSpPr/>
            <p:nvPr/>
          </p:nvSpPr>
          <p:spPr>
            <a:xfrm>
              <a:off x="6587231" y="2059619"/>
              <a:ext cx="1793289" cy="2352583"/>
            </a:xfrm>
            <a:custGeom>
              <a:avLst/>
              <a:gdLst>
                <a:gd name="connsiteX0" fmla="*/ 0 w 1793289"/>
                <a:gd name="connsiteY0" fmla="*/ 2352583 h 2352583"/>
                <a:gd name="connsiteX1" fmla="*/ 0 w 1793289"/>
                <a:gd name="connsiteY1" fmla="*/ 0 h 2352583"/>
                <a:gd name="connsiteX2" fmla="*/ 1793289 w 1793289"/>
                <a:gd name="connsiteY2" fmla="*/ 0 h 2352583"/>
                <a:gd name="connsiteX3" fmla="*/ 1793289 w 1793289"/>
                <a:gd name="connsiteY3" fmla="*/ 2343705 h 2352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93289" h="2352583">
                  <a:moveTo>
                    <a:pt x="0" y="2352583"/>
                  </a:moveTo>
                  <a:lnTo>
                    <a:pt x="0" y="0"/>
                  </a:lnTo>
                  <a:lnTo>
                    <a:pt x="1793289" y="0"/>
                  </a:lnTo>
                  <a:lnTo>
                    <a:pt x="1793289" y="2343705"/>
                  </a:lnTo>
                </a:path>
              </a:pathLst>
            </a:cu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Freeform 13"/>
          <p:cNvSpPr/>
          <p:nvPr/>
        </p:nvSpPr>
        <p:spPr>
          <a:xfrm>
            <a:off x="2432482" y="5521910"/>
            <a:ext cx="3373514" cy="955089"/>
          </a:xfrm>
          <a:custGeom>
            <a:avLst/>
            <a:gdLst>
              <a:gd name="connsiteX0" fmla="*/ 0 w 3373514"/>
              <a:gd name="connsiteY0" fmla="*/ 0 h 701336"/>
              <a:gd name="connsiteX1" fmla="*/ 0 w 3373514"/>
              <a:gd name="connsiteY1" fmla="*/ 701336 h 701336"/>
              <a:gd name="connsiteX2" fmla="*/ 3373514 w 3373514"/>
              <a:gd name="connsiteY2" fmla="*/ 701336 h 701336"/>
              <a:gd name="connsiteX3" fmla="*/ 3373514 w 3373514"/>
              <a:gd name="connsiteY3" fmla="*/ 0 h 7013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73514" h="701336">
                <a:moveTo>
                  <a:pt x="0" y="0"/>
                </a:moveTo>
                <a:lnTo>
                  <a:pt x="0" y="701336"/>
                </a:lnTo>
                <a:lnTo>
                  <a:pt x="3373514" y="701336"/>
                </a:lnTo>
                <a:lnTo>
                  <a:pt x="3373514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5805488" y="5519737"/>
            <a:ext cx="2667000" cy="957261"/>
          </a:xfrm>
          <a:custGeom>
            <a:avLst/>
            <a:gdLst>
              <a:gd name="connsiteX0" fmla="*/ 0 w 2667000"/>
              <a:gd name="connsiteY0" fmla="*/ 704850 h 704850"/>
              <a:gd name="connsiteX1" fmla="*/ 2667000 w 2667000"/>
              <a:gd name="connsiteY1" fmla="*/ 704850 h 704850"/>
              <a:gd name="connsiteX2" fmla="*/ 2667000 w 2667000"/>
              <a:gd name="connsiteY2" fmla="*/ 0 h 704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67000" h="704850">
                <a:moveTo>
                  <a:pt x="0" y="704850"/>
                </a:moveTo>
                <a:lnTo>
                  <a:pt x="2667000" y="704850"/>
                </a:lnTo>
                <a:lnTo>
                  <a:pt x="2667000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2473170" y="6107667"/>
            <a:ext cx="3301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2 Factors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805996" y="6107667"/>
            <a:ext cx="2669599" cy="369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3 Factors (</a:t>
            </a:r>
            <a:r>
              <a:rPr lang="en-US" dirty="0" err="1" smtClean="0">
                <a:solidFill>
                  <a:schemeClr val="tx2"/>
                </a:solidFill>
              </a:rPr>
              <a:t>PreScore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chemeClr val="tx2"/>
                </a:solidFill>
              </a:rPr>
              <a:t>and …)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5791200" y="1470660"/>
            <a:ext cx="2712720" cy="5059680"/>
          </a:xfrm>
          <a:custGeom>
            <a:avLst/>
            <a:gdLst>
              <a:gd name="connsiteX0" fmla="*/ 22860 w 2712720"/>
              <a:gd name="connsiteY0" fmla="*/ 5059680 h 5059680"/>
              <a:gd name="connsiteX1" fmla="*/ 2659380 w 2712720"/>
              <a:gd name="connsiteY1" fmla="*/ 5059680 h 5059680"/>
              <a:gd name="connsiteX2" fmla="*/ 2712720 w 2712720"/>
              <a:gd name="connsiteY2" fmla="*/ 5006340 h 5059680"/>
              <a:gd name="connsiteX3" fmla="*/ 2712720 w 2712720"/>
              <a:gd name="connsiteY3" fmla="*/ 0 h 5059680"/>
              <a:gd name="connsiteX4" fmla="*/ 236220 w 2712720"/>
              <a:gd name="connsiteY4" fmla="*/ 0 h 5059680"/>
              <a:gd name="connsiteX5" fmla="*/ 236220 w 2712720"/>
              <a:gd name="connsiteY5" fmla="*/ 525780 h 5059680"/>
              <a:gd name="connsiteX6" fmla="*/ 68580 w 2712720"/>
              <a:gd name="connsiteY6" fmla="*/ 525780 h 5059680"/>
              <a:gd name="connsiteX7" fmla="*/ 68580 w 2712720"/>
              <a:gd name="connsiteY7" fmla="*/ 4191000 h 5059680"/>
              <a:gd name="connsiteX8" fmla="*/ 0 w 2712720"/>
              <a:gd name="connsiteY8" fmla="*/ 4259580 h 5059680"/>
              <a:gd name="connsiteX9" fmla="*/ 0 w 2712720"/>
              <a:gd name="connsiteY9" fmla="*/ 4366260 h 5059680"/>
              <a:gd name="connsiteX10" fmla="*/ 53340 w 2712720"/>
              <a:gd name="connsiteY10" fmla="*/ 4366260 h 5059680"/>
              <a:gd name="connsiteX11" fmla="*/ 53340 w 2712720"/>
              <a:gd name="connsiteY11" fmla="*/ 4937760 h 5059680"/>
              <a:gd name="connsiteX12" fmla="*/ 15240 w 2712720"/>
              <a:gd name="connsiteY12" fmla="*/ 4975860 h 5059680"/>
              <a:gd name="connsiteX13" fmla="*/ 22860 w 2712720"/>
              <a:gd name="connsiteY13" fmla="*/ 5059680 h 5059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712720" h="5059680">
                <a:moveTo>
                  <a:pt x="22860" y="5059680"/>
                </a:moveTo>
                <a:lnTo>
                  <a:pt x="2659380" y="5059680"/>
                </a:lnTo>
                <a:lnTo>
                  <a:pt x="2712720" y="5006340"/>
                </a:lnTo>
                <a:lnTo>
                  <a:pt x="2712720" y="0"/>
                </a:lnTo>
                <a:lnTo>
                  <a:pt x="236220" y="0"/>
                </a:lnTo>
                <a:lnTo>
                  <a:pt x="236220" y="525780"/>
                </a:lnTo>
                <a:lnTo>
                  <a:pt x="68580" y="525780"/>
                </a:lnTo>
                <a:lnTo>
                  <a:pt x="68580" y="4191000"/>
                </a:lnTo>
                <a:lnTo>
                  <a:pt x="0" y="4259580"/>
                </a:lnTo>
                <a:lnTo>
                  <a:pt x="0" y="4366260"/>
                </a:lnTo>
                <a:lnTo>
                  <a:pt x="53340" y="4366260"/>
                </a:lnTo>
                <a:lnTo>
                  <a:pt x="53340" y="4937760"/>
                </a:lnTo>
                <a:lnTo>
                  <a:pt x="15240" y="4975860"/>
                </a:lnTo>
                <a:lnTo>
                  <a:pt x="22860" y="505968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155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Interpreting the Model</a:t>
            </a:r>
            <a:br>
              <a:rPr lang="en-US" dirty="0"/>
            </a:br>
            <a:r>
              <a:rPr lang="en-US" sz="3100" dirty="0" err="1" smtClean="0"/>
              <a:t>PreScore</a:t>
            </a:r>
            <a:r>
              <a:rPr lang="en-US" sz="3100" dirty="0" smtClean="0"/>
              <a:t>*Gender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C5E39-5EEE-4356-BAB3-5E5626DE3380}" type="slidenum">
              <a:rPr lang="en-US" smtClean="0"/>
              <a:t>23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752600" y="1894820"/>
            <a:ext cx="3425301" cy="2062103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(n=8)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/>
              <a:t>If </a:t>
            </a:r>
            <a:r>
              <a:rPr lang="en-US" sz="1600" dirty="0"/>
              <a:t>few correct answers </a:t>
            </a:r>
            <a:r>
              <a:rPr lang="en-US" sz="1600" dirty="0" smtClean="0"/>
              <a:t>in walk </a:t>
            </a:r>
            <a:r>
              <a:rPr lang="en-US" sz="1600" dirty="0" err="1"/>
              <a:t>throughs</a:t>
            </a:r>
            <a:r>
              <a:rPr lang="en-US" sz="1600" dirty="0"/>
              <a:t> or </a:t>
            </a:r>
            <a:r>
              <a:rPr lang="en-US" sz="1600" dirty="0" smtClean="0"/>
              <a:t>reflections, </a:t>
            </a:r>
            <a:r>
              <a:rPr lang="en-US" sz="1600" dirty="0"/>
              <a:t>show </a:t>
            </a:r>
            <a:r>
              <a:rPr lang="en-US" sz="1600" u="sng" dirty="0"/>
              <a:t>graphs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If many correct answers </a:t>
            </a:r>
            <a:r>
              <a:rPr lang="en-US" sz="1600" dirty="0" smtClean="0"/>
              <a:t>in session or problem, </a:t>
            </a:r>
            <a:r>
              <a:rPr lang="en-US" sz="1600" dirty="0"/>
              <a:t>show </a:t>
            </a:r>
            <a:r>
              <a:rPr lang="en-US" sz="1600" u="sng" dirty="0"/>
              <a:t>illustrations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If </a:t>
            </a:r>
            <a:r>
              <a:rPr lang="en-US" sz="1600" dirty="0" smtClean="0"/>
              <a:t>early in problem or session, </a:t>
            </a:r>
            <a:r>
              <a:rPr lang="en-US" sz="1600" dirty="0"/>
              <a:t>show </a:t>
            </a:r>
            <a:r>
              <a:rPr lang="en-US" sz="1600" u="sng" dirty="0" smtClean="0"/>
              <a:t>graphs</a:t>
            </a:r>
            <a:endParaRPr lang="en-US" sz="1600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1729740" y="4146321"/>
            <a:ext cx="3581400" cy="2308324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(n=9)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/>
              <a:t>If many correct answers in session, show </a:t>
            </a:r>
            <a:r>
              <a:rPr lang="en-US" sz="1600" u="sng" dirty="0" smtClean="0"/>
              <a:t>graphs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/>
              <a:t>If early in session, show </a:t>
            </a:r>
            <a:r>
              <a:rPr lang="en-US" sz="1600" u="sng" dirty="0" smtClean="0"/>
              <a:t>illustrations</a:t>
            </a:r>
            <a:endParaRPr lang="en-US" sz="16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/>
              <a:t>If many correct answers in problem, show </a:t>
            </a:r>
            <a:r>
              <a:rPr lang="en-US" sz="1600" u="sng" dirty="0" smtClean="0"/>
              <a:t>illustrations</a:t>
            </a:r>
            <a:endParaRPr lang="en-US" sz="16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/>
              <a:t>If early in problem, show </a:t>
            </a:r>
            <a:r>
              <a:rPr lang="en-US" sz="1600" u="sng" dirty="0" smtClean="0"/>
              <a:t>illustrations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/>
              <a:t>If few correct answers in reflections, show </a:t>
            </a:r>
            <a:r>
              <a:rPr lang="en-US" sz="1600" u="sng" dirty="0" smtClean="0"/>
              <a:t>illustrations</a:t>
            </a:r>
            <a:endParaRPr lang="en-US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5486400" y="1894820"/>
            <a:ext cx="3352800" cy="1754326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(n=3)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/>
              <a:t>If few correct in reflections, show </a:t>
            </a:r>
            <a:r>
              <a:rPr lang="en-US" sz="1600" u="sng" dirty="0" smtClean="0"/>
              <a:t>illustrations</a:t>
            </a:r>
            <a:endParaRPr lang="en-US" sz="16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/>
              <a:t>If many correct in session, show </a:t>
            </a:r>
            <a:r>
              <a:rPr lang="en-US" sz="1600" u="sng" dirty="0" smtClean="0"/>
              <a:t>illustrations</a:t>
            </a:r>
            <a:endParaRPr lang="en-US" sz="16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/>
              <a:t>If few correct in walk </a:t>
            </a:r>
            <a:r>
              <a:rPr lang="en-US" sz="1600" dirty="0" err="1" smtClean="0"/>
              <a:t>throughs</a:t>
            </a:r>
            <a:r>
              <a:rPr lang="en-US" sz="1600" dirty="0" smtClean="0"/>
              <a:t>, show </a:t>
            </a:r>
            <a:r>
              <a:rPr lang="en-US" sz="1600" u="sng" dirty="0" smtClean="0"/>
              <a:t>illustrations</a:t>
            </a:r>
            <a:endParaRPr lang="en-US" sz="1600" u="sng" dirty="0"/>
          </a:p>
        </p:txBody>
      </p:sp>
      <p:sp>
        <p:nvSpPr>
          <p:cNvPr id="10" name="TextBox 9"/>
          <p:cNvSpPr txBox="1"/>
          <p:nvPr/>
        </p:nvSpPr>
        <p:spPr>
          <a:xfrm>
            <a:off x="5486400" y="4146321"/>
            <a:ext cx="3352800" cy="2492990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(n=9)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/>
              <a:t>If few correct answers in walk </a:t>
            </a:r>
            <a:r>
              <a:rPr lang="en-US" sz="1600" dirty="0" err="1" smtClean="0"/>
              <a:t>throughs</a:t>
            </a:r>
            <a:r>
              <a:rPr lang="en-US" sz="1600" dirty="0" smtClean="0"/>
              <a:t> or reflections, show </a:t>
            </a:r>
            <a:r>
              <a:rPr lang="en-US" sz="1600" u="sng" dirty="0" smtClean="0"/>
              <a:t>illustrations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/>
              <a:t>If many correct answers in session, show </a:t>
            </a:r>
            <a:r>
              <a:rPr lang="en-US" sz="1600" u="sng" dirty="0" smtClean="0"/>
              <a:t>illustrations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/>
              <a:t>If early in session or problem, show </a:t>
            </a:r>
            <a:r>
              <a:rPr lang="en-US" sz="1600" u="sng" dirty="0" smtClean="0"/>
              <a:t>graphs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/>
              <a:t>If many correct answers in problem, show </a:t>
            </a:r>
            <a:r>
              <a:rPr lang="en-US" sz="1600" u="sng" dirty="0" smtClean="0"/>
              <a:t>illustrations</a:t>
            </a:r>
            <a:endParaRPr lang="en-US" sz="1600" u="sng" dirty="0"/>
          </a:p>
        </p:txBody>
      </p:sp>
      <p:sp>
        <p:nvSpPr>
          <p:cNvPr id="11" name="TextBox 10"/>
          <p:cNvSpPr txBox="1"/>
          <p:nvPr/>
        </p:nvSpPr>
        <p:spPr>
          <a:xfrm>
            <a:off x="2289699" y="1376039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3">
                    <a:lumMod val="75000"/>
                  </a:schemeClr>
                </a:solidFill>
              </a:rPr>
              <a:t>Females</a:t>
            </a:r>
            <a:endParaRPr lang="en-US" sz="28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477000" y="1371600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3">
                    <a:lumMod val="75000"/>
                  </a:schemeClr>
                </a:solidFill>
              </a:rPr>
              <a:t>Males</a:t>
            </a:r>
            <a:endParaRPr lang="en-US" sz="28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138" y="2283949"/>
            <a:ext cx="1828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High </a:t>
            </a:r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</a:rPr>
              <a:t>Pretesters</a:t>
            </a:r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0" y="4495800"/>
            <a:ext cx="1828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Low </a:t>
            </a:r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</a:rPr>
              <a:t>Pretesters</a:t>
            </a:r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2057400" y="2133599"/>
            <a:ext cx="2667000" cy="792271"/>
          </a:xfrm>
          <a:prstGeom prst="roundRect">
            <a:avLst/>
          </a:prstGeom>
          <a:solidFill>
            <a:srgbClr val="FCD5B5">
              <a:alpha val="40000"/>
            </a:srgb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5867400" y="4343400"/>
            <a:ext cx="2514600" cy="762000"/>
          </a:xfrm>
          <a:prstGeom prst="round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2057399" y="5847041"/>
            <a:ext cx="3120501" cy="553760"/>
          </a:xfrm>
          <a:prstGeom prst="round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5844541" y="2090022"/>
            <a:ext cx="2918460" cy="553760"/>
          </a:xfrm>
          <a:prstGeom prst="round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5844541" y="3069249"/>
            <a:ext cx="2918460" cy="553760"/>
          </a:xfrm>
          <a:prstGeom prst="round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2133600" y="4876800"/>
            <a:ext cx="3044300" cy="228600"/>
          </a:xfrm>
          <a:prstGeom prst="roundRect">
            <a:avLst/>
          </a:prstGeom>
          <a:solidFill>
            <a:srgbClr val="CCC1DA">
              <a:alpha val="40000"/>
            </a:srgb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5839287" y="5618441"/>
            <a:ext cx="2771313" cy="505480"/>
          </a:xfrm>
          <a:prstGeom prst="roundRect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2079593" y="3332571"/>
            <a:ext cx="2771313" cy="505480"/>
          </a:xfrm>
          <a:prstGeom prst="roundRect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2133600" y="4419600"/>
            <a:ext cx="3044301" cy="457200"/>
          </a:xfrm>
          <a:prstGeom prst="roundRect">
            <a:avLst/>
          </a:prstGeom>
          <a:solidFill>
            <a:srgbClr val="D7E4BD">
              <a:alpha val="40000"/>
            </a:srgb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le 20"/>
          <p:cNvSpPr/>
          <p:nvPr/>
        </p:nvSpPr>
        <p:spPr>
          <a:xfrm>
            <a:off x="2133601" y="2875371"/>
            <a:ext cx="2971800" cy="457200"/>
          </a:xfrm>
          <a:prstGeom prst="round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5844541" y="2608096"/>
            <a:ext cx="2971800" cy="457200"/>
          </a:xfrm>
          <a:prstGeom prst="round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5835488" y="5105400"/>
            <a:ext cx="2546512" cy="457200"/>
          </a:xfrm>
          <a:prstGeom prst="round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234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5" grpId="0" animBg="1"/>
      <p:bldP spid="5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6" grpId="0" animBg="1"/>
      <p:bldP spid="6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1" grpId="0" animBg="1"/>
      <p:bldP spid="22" grpId="0" animBg="1"/>
      <p:bldP spid="2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Developed modeling technique</a:t>
            </a:r>
          </a:p>
          <a:p>
            <a:pPr lvl="1"/>
            <a:r>
              <a:rPr lang="en-US" dirty="0" smtClean="0"/>
              <a:t>Best visual unknown</a:t>
            </a:r>
          </a:p>
          <a:p>
            <a:pPr lvl="1"/>
            <a:r>
              <a:rPr lang="en-US" dirty="0" smtClean="0"/>
              <a:t>Handles “problematic” rules</a:t>
            </a:r>
          </a:p>
          <a:p>
            <a:endParaRPr lang="en-US" dirty="0"/>
          </a:p>
          <a:p>
            <a:r>
              <a:rPr lang="en-US" dirty="0" smtClean="0"/>
              <a:t>5 models outperform baseline</a:t>
            </a:r>
          </a:p>
          <a:p>
            <a:pPr lvl="1"/>
            <a:r>
              <a:rPr lang="en-US" dirty="0" smtClean="0"/>
              <a:t>Possible to model benefit</a:t>
            </a:r>
          </a:p>
          <a:p>
            <a:pPr lvl="1"/>
            <a:endParaRPr lang="en-US" dirty="0"/>
          </a:p>
          <a:p>
            <a:r>
              <a:rPr lang="en-US" dirty="0" smtClean="0"/>
              <a:t>Partitioning Useful: </a:t>
            </a:r>
            <a:r>
              <a:rPr lang="en-US" dirty="0" err="1" smtClean="0"/>
              <a:t>PreScore</a:t>
            </a:r>
            <a:r>
              <a:rPr lang="en-US" dirty="0" smtClean="0"/>
              <a:t> &amp; Gender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C5E39-5EEE-4356-BAB3-5E5626DE3380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807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Empirical Evaluation of Model</a:t>
            </a:r>
          </a:p>
          <a:p>
            <a:pPr lvl="1"/>
            <a:r>
              <a:rPr lang="en-US" dirty="0" smtClean="0"/>
              <a:t>Is adapting visual representation helpful?</a:t>
            </a:r>
          </a:p>
          <a:p>
            <a:endParaRPr lang="en-US" dirty="0"/>
          </a:p>
          <a:p>
            <a:r>
              <a:rPr lang="en-US" dirty="0" smtClean="0"/>
              <a:t>Develop method of selecting partition features</a:t>
            </a:r>
          </a:p>
          <a:p>
            <a:pPr lvl="1"/>
            <a:r>
              <a:rPr lang="en-US" dirty="0" smtClean="0"/>
              <a:t>Partial correlation with </a:t>
            </a:r>
            <a:r>
              <a:rPr lang="en-US" dirty="0" err="1" smtClean="0"/>
              <a:t>postscore</a:t>
            </a:r>
            <a:r>
              <a:rPr lang="en-US" dirty="0" smtClean="0"/>
              <a:t> (</a:t>
            </a:r>
            <a:r>
              <a:rPr lang="en-US" dirty="0" err="1" smtClean="0"/>
              <a:t>covars</a:t>
            </a:r>
            <a:r>
              <a:rPr lang="en-US" dirty="0" smtClean="0"/>
              <a:t>=existing partitions)?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C5E39-5EEE-4356-BAB3-5E5626DE3380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858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52400" y="6248400"/>
            <a:ext cx="6781800" cy="609600"/>
          </a:xfrm>
        </p:spPr>
        <p:txBody>
          <a:bodyPr>
            <a:normAutofit/>
          </a:bodyPr>
          <a:lstStyle/>
          <a:p>
            <a:pPr algn="l"/>
            <a:r>
              <a:rPr lang="en-US" sz="2000" dirty="0" smtClean="0"/>
              <a:t>Thanks to IES for supporting this research.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C5E39-5EEE-4356-BAB3-5E5626DE3380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686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398496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Visuals used to convey concepts</a:t>
            </a:r>
            <a:r>
              <a:rPr lang="en-US" sz="2000" dirty="0" smtClean="0"/>
              <a:t>[</a:t>
            </a:r>
            <a:r>
              <a:rPr lang="en-US" sz="2000" dirty="0" err="1" smtClean="0"/>
              <a:t>Graesser</a:t>
            </a:r>
            <a:r>
              <a:rPr lang="en-US" sz="2000" dirty="0" smtClean="0"/>
              <a:t> </a:t>
            </a:r>
            <a:r>
              <a:rPr lang="en-US" sz="2000" dirty="0"/>
              <a:t>et al, </a:t>
            </a:r>
            <a:r>
              <a:rPr lang="en-US" sz="2000" dirty="0" smtClean="0"/>
              <a:t>05; </a:t>
            </a:r>
            <a:r>
              <a:rPr lang="en-US" sz="2000" dirty="0" err="1"/>
              <a:t>VanLehn</a:t>
            </a:r>
            <a:r>
              <a:rPr lang="en-US" sz="2000" dirty="0"/>
              <a:t> et al, </a:t>
            </a:r>
            <a:r>
              <a:rPr lang="en-US" sz="2000" dirty="0" smtClean="0"/>
              <a:t>05; </a:t>
            </a:r>
            <a:r>
              <a:rPr lang="en-US" sz="2000" dirty="0"/>
              <a:t>Rau et al, </a:t>
            </a:r>
            <a:r>
              <a:rPr lang="en-US" sz="2000" dirty="0" smtClean="0"/>
              <a:t>09]</a:t>
            </a:r>
          </a:p>
          <a:p>
            <a:endParaRPr lang="en-US" dirty="0" smtClean="0"/>
          </a:p>
          <a:p>
            <a:r>
              <a:rPr lang="en-US" dirty="0" smtClean="0"/>
              <a:t>Benefits of</a:t>
            </a:r>
          </a:p>
          <a:p>
            <a:pPr lvl="1"/>
            <a:r>
              <a:rPr lang="en-US" dirty="0" smtClean="0"/>
              <a:t>Illustrations</a:t>
            </a:r>
          </a:p>
          <a:p>
            <a:pPr lvl="1"/>
            <a:r>
              <a:rPr lang="en-US" dirty="0" smtClean="0"/>
              <a:t>Graphs</a:t>
            </a:r>
          </a:p>
          <a:p>
            <a:pPr lvl="1"/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Visually Conveying Concepts</a:t>
            </a:r>
            <a:br>
              <a:rPr lang="en-US" dirty="0" smtClean="0"/>
            </a:br>
            <a:r>
              <a:rPr lang="en-US" dirty="0" smtClean="0"/>
              <a:t>in Intelligent Tutoring Systems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C5E39-5EEE-4356-BAB3-5E5626DE3380}" type="slidenum">
              <a:rPr lang="en-US" smtClean="0"/>
              <a:t>3</a:t>
            </a:fld>
            <a:endParaRPr lang="en-US"/>
          </a:p>
        </p:txBody>
      </p:sp>
      <p:grpSp>
        <p:nvGrpSpPr>
          <p:cNvPr id="21" name="Group 20"/>
          <p:cNvGrpSpPr/>
          <p:nvPr/>
        </p:nvGrpSpPr>
        <p:grpSpPr>
          <a:xfrm>
            <a:off x="11963400" y="2749493"/>
            <a:ext cx="2975848" cy="2818182"/>
            <a:chOff x="5869367" y="1570662"/>
            <a:chExt cx="2975848" cy="2818182"/>
          </a:xfrm>
        </p:grpSpPr>
        <p:sp>
          <p:nvSpPr>
            <p:cNvPr id="22" name="TextBox 21"/>
            <p:cNvSpPr txBox="1"/>
            <p:nvPr/>
          </p:nvSpPr>
          <p:spPr>
            <a:xfrm>
              <a:off x="6084162" y="1570662"/>
              <a:ext cx="254625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Graphs</a:t>
              </a:r>
              <a:endParaRPr lang="en-US" sz="2400" dirty="0"/>
            </a:p>
          </p:txBody>
        </p:sp>
        <p:pic>
          <p:nvPicPr>
            <p:cNvPr id="23" name="Picture 22" descr="C:\Users\gpsa2\Dropbox\Executive Board Members\AA\print\kang_graph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69367" y="2156958"/>
              <a:ext cx="2975848" cy="22318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4" name="Group 23"/>
          <p:cNvGrpSpPr/>
          <p:nvPr/>
        </p:nvGrpSpPr>
        <p:grpSpPr>
          <a:xfrm>
            <a:off x="9677400" y="2141186"/>
            <a:ext cx="1676400" cy="4037382"/>
            <a:chOff x="1371600" y="1562416"/>
            <a:chExt cx="1676400" cy="4037382"/>
          </a:xfrm>
        </p:grpSpPr>
        <p:sp>
          <p:nvSpPr>
            <p:cNvPr id="25" name="TextBox 24"/>
            <p:cNvSpPr txBox="1"/>
            <p:nvPr/>
          </p:nvSpPr>
          <p:spPr>
            <a:xfrm>
              <a:off x="1371600" y="1562416"/>
              <a:ext cx="1676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Illustrations</a:t>
              </a:r>
              <a:endParaRPr lang="en-US" dirty="0"/>
            </a:p>
          </p:txBody>
        </p:sp>
        <p:pic>
          <p:nvPicPr>
            <p:cNvPr id="26" name="Picture 3" descr="C:\Users\gpsa2\Dropbox\Executive Board Members\AA\print\kang_illus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51320" y="2148712"/>
              <a:ext cx="1516960" cy="34510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514160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3400" y="1066800"/>
            <a:ext cx="7852648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Visuals used to convey </a:t>
            </a:r>
            <a:r>
              <a:rPr lang="en-US" sz="3200" dirty="0" smtClean="0"/>
              <a:t>concepts </a:t>
            </a:r>
            <a:r>
              <a:rPr lang="en-US" sz="2000" dirty="0" smtClean="0"/>
              <a:t>[</a:t>
            </a:r>
            <a:r>
              <a:rPr lang="en-US" sz="2000" dirty="0" err="1"/>
              <a:t>Graesser</a:t>
            </a:r>
            <a:r>
              <a:rPr lang="en-US" sz="2000" dirty="0"/>
              <a:t> et al, 05; </a:t>
            </a:r>
            <a:r>
              <a:rPr lang="en-US" sz="2000" dirty="0" err="1"/>
              <a:t>VanLehn</a:t>
            </a:r>
            <a:r>
              <a:rPr lang="en-US" sz="2000" dirty="0"/>
              <a:t> et al, 05; Rau et al, 09]</a:t>
            </a:r>
            <a:endParaRPr lang="en-US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6248400" y="5486400"/>
            <a:ext cx="22098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Relatable </a:t>
            </a:r>
            <a:r>
              <a:rPr lang="en-US" sz="1400" dirty="0"/>
              <a:t>[</a:t>
            </a:r>
            <a:r>
              <a:rPr lang="en-US" sz="1400" dirty="0" err="1"/>
              <a:t>Kozhevnikov</a:t>
            </a:r>
            <a:r>
              <a:rPr lang="en-US" sz="1400" dirty="0"/>
              <a:t> et </a:t>
            </a:r>
            <a:r>
              <a:rPr lang="en-US" sz="1400" dirty="0" smtClean="0"/>
              <a:t>al, 07; </a:t>
            </a:r>
            <a:r>
              <a:rPr lang="en-US" sz="1400" dirty="0"/>
              <a:t>Goldstone et </a:t>
            </a:r>
            <a:r>
              <a:rPr lang="en-US" sz="1400" dirty="0" smtClean="0"/>
              <a:t>al, 12]</a:t>
            </a:r>
            <a:endParaRPr lang="en-US" sz="1400" dirty="0"/>
          </a:p>
        </p:txBody>
      </p:sp>
      <p:sp>
        <p:nvSpPr>
          <p:cNvPr id="12" name="Content Placeholder 6"/>
          <p:cNvSpPr>
            <a:spLocks noGrp="1"/>
          </p:cNvSpPr>
          <p:nvPr>
            <p:ph sz="quarter" idx="4294967295"/>
          </p:nvPr>
        </p:nvSpPr>
        <p:spPr>
          <a:xfrm>
            <a:off x="528918" y="5346229"/>
            <a:ext cx="3449715" cy="762000"/>
          </a:xfrm>
          <a:prstGeom prst="rect">
            <a:avLst/>
          </a:prstGeom>
        </p:spPr>
        <p:txBody>
          <a:bodyPr/>
          <a:lstStyle/>
          <a:p>
            <a:r>
              <a:rPr lang="en-US" sz="2400" dirty="0" smtClean="0"/>
              <a:t>Better transfer </a:t>
            </a:r>
            <a:r>
              <a:rPr lang="en-US" sz="1400" dirty="0" smtClean="0"/>
              <a:t>[</a:t>
            </a:r>
            <a:r>
              <a:rPr lang="en-US" sz="1400" dirty="0" err="1" smtClean="0"/>
              <a:t>Leelawong</a:t>
            </a:r>
            <a:r>
              <a:rPr lang="en-US" sz="1400" dirty="0" smtClean="0"/>
              <a:t> </a:t>
            </a:r>
            <a:r>
              <a:rPr lang="en-US" sz="1400" dirty="0"/>
              <a:t>&amp; </a:t>
            </a:r>
            <a:r>
              <a:rPr lang="en-US" sz="1400" dirty="0" smtClean="0"/>
              <a:t>Biswas, 08; </a:t>
            </a:r>
            <a:r>
              <a:rPr lang="en-US" sz="1400" dirty="0"/>
              <a:t>Van </a:t>
            </a:r>
            <a:r>
              <a:rPr lang="en-US" sz="1400" dirty="0" err="1"/>
              <a:t>Heuvelen</a:t>
            </a:r>
            <a:r>
              <a:rPr lang="en-US" sz="1400" dirty="0"/>
              <a:t> &amp; </a:t>
            </a:r>
            <a:r>
              <a:rPr lang="en-US" sz="1400" dirty="0" err="1" smtClean="0"/>
              <a:t>Zou</a:t>
            </a:r>
            <a:r>
              <a:rPr lang="en-US" sz="1400" dirty="0" smtClean="0"/>
              <a:t>, 01]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l"/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C5E39-5EEE-4356-BAB3-5E5626DE3380}" type="slidenum">
              <a:rPr lang="en-US" smtClean="0"/>
              <a:t>4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533400" y="2362200"/>
            <a:ext cx="2975848" cy="2841486"/>
            <a:chOff x="5869367" y="1794797"/>
            <a:chExt cx="2975848" cy="2841486"/>
          </a:xfrm>
        </p:grpSpPr>
        <p:sp>
          <p:nvSpPr>
            <p:cNvPr id="6" name="TextBox 5"/>
            <p:cNvSpPr txBox="1"/>
            <p:nvPr/>
          </p:nvSpPr>
          <p:spPr>
            <a:xfrm>
              <a:off x="6084162" y="1794797"/>
              <a:ext cx="254625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Graphs</a:t>
              </a:r>
              <a:endParaRPr lang="en-US" sz="2400" dirty="0"/>
            </a:p>
          </p:txBody>
        </p:sp>
        <p:pic>
          <p:nvPicPr>
            <p:cNvPr id="7" name="Picture 6" descr="C:\Users\gpsa2\Dropbox\Executive Board Members\AA\print\kang_graph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69367" y="2404397"/>
              <a:ext cx="2975848" cy="22318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9" name="Group 8"/>
          <p:cNvGrpSpPr/>
          <p:nvPr/>
        </p:nvGrpSpPr>
        <p:grpSpPr>
          <a:xfrm>
            <a:off x="6515100" y="1824335"/>
            <a:ext cx="1676400" cy="3508447"/>
            <a:chOff x="1371600" y="2091351"/>
            <a:chExt cx="1676400" cy="3508447"/>
          </a:xfrm>
        </p:grpSpPr>
        <p:sp>
          <p:nvSpPr>
            <p:cNvPr id="5" name="TextBox 4"/>
            <p:cNvSpPr txBox="1"/>
            <p:nvPr/>
          </p:nvSpPr>
          <p:spPr>
            <a:xfrm>
              <a:off x="1371600" y="2091351"/>
              <a:ext cx="1676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Illustrations</a:t>
              </a:r>
              <a:endParaRPr lang="en-US" dirty="0"/>
            </a:p>
          </p:txBody>
        </p:sp>
        <p:pic>
          <p:nvPicPr>
            <p:cNvPr id="8" name="Picture 3" descr="C:\Users\gpsa2\Dropbox\Executive Board Members\AA\print\kang_illus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62530" y="2629216"/>
              <a:ext cx="1305750" cy="29705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" name="TextBox 13"/>
          <p:cNvSpPr txBox="1"/>
          <p:nvPr/>
        </p:nvSpPr>
        <p:spPr>
          <a:xfrm>
            <a:off x="3819144" y="2737008"/>
            <a:ext cx="24384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Frequent switching </a:t>
            </a:r>
            <a:r>
              <a:rPr lang="en-US" altLang="en-US" sz="1400" dirty="0"/>
              <a:t>[Rau et al., 09; Rau et al., 12a,b</a:t>
            </a:r>
            <a:r>
              <a:rPr lang="en-US" altLang="en-US" sz="1400" dirty="0" smtClean="0"/>
              <a:t>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Concreteness fading </a:t>
            </a:r>
            <a:r>
              <a:rPr lang="en-US" altLang="en-US" sz="1400" dirty="0"/>
              <a:t>[Goldstone &amp; Son, 05; McNeil &amp; Fyfe, 12]</a:t>
            </a:r>
            <a:endParaRPr lang="en-US" sz="1400" dirty="0"/>
          </a:p>
        </p:txBody>
      </p:sp>
      <p:sp>
        <p:nvSpPr>
          <p:cNvPr id="17" name="Rectangle 16"/>
          <p:cNvSpPr/>
          <p:nvPr/>
        </p:nvSpPr>
        <p:spPr>
          <a:xfrm>
            <a:off x="533400" y="5332782"/>
            <a:ext cx="7852648" cy="990600"/>
          </a:xfrm>
          <a:prstGeom prst="rect">
            <a:avLst/>
          </a:prstGeom>
          <a:solidFill>
            <a:srgbClr val="FFFF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738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uiExpand="1" build="p"/>
      <p:bldP spid="14" grpId="0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19100" y="5486400"/>
            <a:ext cx="22098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Relatable </a:t>
            </a:r>
            <a:r>
              <a:rPr lang="en-US" sz="1400" dirty="0"/>
              <a:t>[</a:t>
            </a:r>
            <a:r>
              <a:rPr lang="en-US" sz="1400" dirty="0" err="1"/>
              <a:t>Kozhevnikov</a:t>
            </a:r>
            <a:r>
              <a:rPr lang="en-US" sz="1400" dirty="0"/>
              <a:t> et </a:t>
            </a:r>
            <a:r>
              <a:rPr lang="en-US" sz="1400" dirty="0" smtClean="0"/>
              <a:t>al, 07; </a:t>
            </a:r>
            <a:r>
              <a:rPr lang="en-US" sz="1400" dirty="0"/>
              <a:t>Goldstone et </a:t>
            </a:r>
            <a:r>
              <a:rPr lang="en-US" sz="1400" dirty="0" smtClean="0"/>
              <a:t>al, 12]</a:t>
            </a:r>
            <a:endParaRPr lang="en-US" sz="1400" dirty="0"/>
          </a:p>
        </p:txBody>
      </p:sp>
      <p:sp>
        <p:nvSpPr>
          <p:cNvPr id="12" name="Content Placeholder 6"/>
          <p:cNvSpPr>
            <a:spLocks noGrp="1"/>
          </p:cNvSpPr>
          <p:nvPr>
            <p:ph sz="quarter" idx="4294967295"/>
          </p:nvPr>
        </p:nvSpPr>
        <p:spPr>
          <a:xfrm>
            <a:off x="5389485" y="4191000"/>
            <a:ext cx="3449715" cy="1752600"/>
          </a:xfrm>
          <a:prstGeom prst="rect">
            <a:avLst/>
          </a:prstGeom>
        </p:spPr>
        <p:txBody>
          <a:bodyPr/>
          <a:lstStyle/>
          <a:p>
            <a:r>
              <a:rPr lang="en-US" sz="2400" dirty="0" smtClean="0"/>
              <a:t>Better transfer </a:t>
            </a:r>
            <a:r>
              <a:rPr lang="en-US" sz="1400" dirty="0" smtClean="0"/>
              <a:t>[</a:t>
            </a:r>
            <a:r>
              <a:rPr lang="en-US" sz="1400" dirty="0" err="1" smtClean="0"/>
              <a:t>Leelawong</a:t>
            </a:r>
            <a:r>
              <a:rPr lang="en-US" sz="1400" dirty="0" smtClean="0"/>
              <a:t> </a:t>
            </a:r>
            <a:r>
              <a:rPr lang="en-US" sz="1400" dirty="0"/>
              <a:t>&amp; </a:t>
            </a:r>
            <a:r>
              <a:rPr lang="en-US" sz="1400" dirty="0" smtClean="0"/>
              <a:t>Biswas, 08; </a:t>
            </a:r>
            <a:r>
              <a:rPr lang="en-US" sz="1400" dirty="0"/>
              <a:t>Van </a:t>
            </a:r>
            <a:r>
              <a:rPr lang="en-US" sz="1400" dirty="0" err="1"/>
              <a:t>Heuvelen</a:t>
            </a:r>
            <a:r>
              <a:rPr lang="en-US" sz="1400" dirty="0"/>
              <a:t> &amp; </a:t>
            </a:r>
            <a:r>
              <a:rPr lang="en-US" sz="1400" dirty="0" err="1" smtClean="0"/>
              <a:t>Zou</a:t>
            </a:r>
            <a:r>
              <a:rPr lang="en-US" sz="1400" dirty="0" smtClean="0"/>
              <a:t>, 01]</a:t>
            </a:r>
            <a:endParaRPr lang="en-US" dirty="0"/>
          </a:p>
        </p:txBody>
      </p:sp>
      <p:sp>
        <p:nvSpPr>
          <p:cNvPr id="13" name="Freeform 12"/>
          <p:cNvSpPr/>
          <p:nvPr/>
        </p:nvSpPr>
        <p:spPr>
          <a:xfrm>
            <a:off x="390617" y="4154750"/>
            <a:ext cx="8448583" cy="2370337"/>
          </a:xfrm>
          <a:custGeom>
            <a:avLst/>
            <a:gdLst>
              <a:gd name="connsiteX0" fmla="*/ 1979721 w 8531441"/>
              <a:gd name="connsiteY0" fmla="*/ 1340528 h 2370337"/>
              <a:gd name="connsiteX1" fmla="*/ 0 w 8531441"/>
              <a:gd name="connsiteY1" fmla="*/ 1349405 h 2370337"/>
              <a:gd name="connsiteX2" fmla="*/ 44389 w 8531441"/>
              <a:gd name="connsiteY2" fmla="*/ 2370337 h 2370337"/>
              <a:gd name="connsiteX3" fmla="*/ 1882066 w 8531441"/>
              <a:gd name="connsiteY3" fmla="*/ 2325949 h 2370337"/>
              <a:gd name="connsiteX4" fmla="*/ 5060272 w 8531441"/>
              <a:gd name="connsiteY4" fmla="*/ 1349405 h 2370337"/>
              <a:gd name="connsiteX5" fmla="*/ 8531441 w 8531441"/>
              <a:gd name="connsiteY5" fmla="*/ 1313895 h 2370337"/>
              <a:gd name="connsiteX6" fmla="*/ 8504808 w 8531441"/>
              <a:gd name="connsiteY6" fmla="*/ 0 h 2370337"/>
              <a:gd name="connsiteX7" fmla="*/ 4909352 w 8531441"/>
              <a:gd name="connsiteY7" fmla="*/ 115409 h 2370337"/>
              <a:gd name="connsiteX8" fmla="*/ 4980373 w 8531441"/>
              <a:gd name="connsiteY8" fmla="*/ 1251751 h 2370337"/>
              <a:gd name="connsiteX9" fmla="*/ 1979721 w 8531441"/>
              <a:gd name="connsiteY9" fmla="*/ 1340528 h 2370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531441" h="2370337">
                <a:moveTo>
                  <a:pt x="1979721" y="1340528"/>
                </a:moveTo>
                <a:lnTo>
                  <a:pt x="0" y="1349405"/>
                </a:lnTo>
                <a:lnTo>
                  <a:pt x="44389" y="2370337"/>
                </a:lnTo>
                <a:lnTo>
                  <a:pt x="1882066" y="2325949"/>
                </a:lnTo>
                <a:lnTo>
                  <a:pt x="5060272" y="1349405"/>
                </a:lnTo>
                <a:lnTo>
                  <a:pt x="8531441" y="1313895"/>
                </a:lnTo>
                <a:lnTo>
                  <a:pt x="8504808" y="0"/>
                </a:lnTo>
                <a:lnTo>
                  <a:pt x="4909352" y="115409"/>
                </a:lnTo>
                <a:lnTo>
                  <a:pt x="4980373" y="1251751"/>
                </a:lnTo>
                <a:lnTo>
                  <a:pt x="1979721" y="1340528"/>
                </a:lnTo>
                <a:close/>
              </a:path>
            </a:pathLst>
          </a:custGeom>
          <a:solidFill>
            <a:srgbClr val="FFFF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Illustrations vs. Graphs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C5E39-5EEE-4356-BAB3-5E5626DE3380}" type="slidenum">
              <a:rPr lang="en-US" smtClean="0"/>
              <a:t>5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5410200" y="1295400"/>
            <a:ext cx="2975848" cy="2818182"/>
            <a:chOff x="5869367" y="1570662"/>
            <a:chExt cx="2975848" cy="2818182"/>
          </a:xfrm>
        </p:grpSpPr>
        <p:sp>
          <p:nvSpPr>
            <p:cNvPr id="6" name="TextBox 5"/>
            <p:cNvSpPr txBox="1"/>
            <p:nvPr/>
          </p:nvSpPr>
          <p:spPr>
            <a:xfrm>
              <a:off x="6084162" y="1570662"/>
              <a:ext cx="254625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Graphs</a:t>
              </a:r>
              <a:endParaRPr lang="en-US" sz="2400" dirty="0"/>
            </a:p>
          </p:txBody>
        </p:sp>
        <p:pic>
          <p:nvPicPr>
            <p:cNvPr id="7" name="Picture 6" descr="C:\Users\gpsa2\Dropbox\Executive Board Members\AA\print\kang_graph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69367" y="2156958"/>
              <a:ext cx="2975848" cy="22318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9" name="Group 8"/>
          <p:cNvGrpSpPr/>
          <p:nvPr/>
        </p:nvGrpSpPr>
        <p:grpSpPr>
          <a:xfrm>
            <a:off x="685800" y="1295400"/>
            <a:ext cx="1676400" cy="4037382"/>
            <a:chOff x="1371600" y="1562416"/>
            <a:chExt cx="1676400" cy="4037382"/>
          </a:xfrm>
        </p:grpSpPr>
        <p:sp>
          <p:nvSpPr>
            <p:cNvPr id="5" name="TextBox 4"/>
            <p:cNvSpPr txBox="1"/>
            <p:nvPr/>
          </p:nvSpPr>
          <p:spPr>
            <a:xfrm>
              <a:off x="1371600" y="1562416"/>
              <a:ext cx="1676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Illustrations</a:t>
              </a:r>
              <a:endParaRPr lang="en-US" dirty="0"/>
            </a:p>
          </p:txBody>
        </p:sp>
        <p:pic>
          <p:nvPicPr>
            <p:cNvPr id="8" name="Picture 3" descr="C:\Users\gpsa2\Dropbox\Executive Board Members\AA\print\kang_illus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51320" y="2148712"/>
              <a:ext cx="1516960" cy="34510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" name="TextBox 13"/>
          <p:cNvSpPr txBox="1"/>
          <p:nvPr/>
        </p:nvSpPr>
        <p:spPr>
          <a:xfrm>
            <a:off x="2743200" y="1913127"/>
            <a:ext cx="24384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Frequent switching </a:t>
            </a:r>
            <a:r>
              <a:rPr lang="en-US" altLang="en-US" sz="1400" dirty="0"/>
              <a:t>[Rau et al., 09; Rau et al., 12a,b</a:t>
            </a:r>
            <a:r>
              <a:rPr lang="en-US" altLang="en-US" sz="1400" dirty="0" smtClean="0"/>
              <a:t>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Concreteness fading </a:t>
            </a:r>
            <a:r>
              <a:rPr lang="en-US" altLang="en-US" sz="1400" dirty="0"/>
              <a:t>[Goldstone &amp; Son, 05; McNeil &amp; Fyfe, 12]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213582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build="p"/>
      <p:bldP spid="13" grpId="0" animBg="1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398496" y="1600200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Best </a:t>
            </a:r>
            <a:r>
              <a:rPr lang="en-US" dirty="0"/>
              <a:t>representation varies</a:t>
            </a:r>
          </a:p>
          <a:p>
            <a:pPr lvl="1"/>
            <a:r>
              <a:rPr lang="en-US" dirty="0"/>
              <a:t>Gender </a:t>
            </a:r>
            <a:r>
              <a:rPr lang="en-US" sz="1900" dirty="0"/>
              <a:t>[Meltzer, 05]</a:t>
            </a:r>
          </a:p>
          <a:p>
            <a:pPr lvl="1"/>
            <a:r>
              <a:rPr lang="en-US" dirty="0"/>
              <a:t>Knowledge </a:t>
            </a:r>
            <a:r>
              <a:rPr lang="en-US" sz="1900" dirty="0"/>
              <a:t>[</a:t>
            </a:r>
            <a:r>
              <a:rPr lang="en-US" sz="1900" dirty="0" err="1"/>
              <a:t>Kozhevnikov</a:t>
            </a:r>
            <a:r>
              <a:rPr lang="en-US" sz="1900" dirty="0"/>
              <a:t> et al, 07; Maries et al, 12]</a:t>
            </a:r>
            <a:endParaRPr lang="en-US" dirty="0"/>
          </a:p>
          <a:p>
            <a:pPr lvl="1"/>
            <a:r>
              <a:rPr lang="en-US" dirty="0"/>
              <a:t>Skills </a:t>
            </a:r>
            <a:r>
              <a:rPr lang="en-US" sz="1900" dirty="0"/>
              <a:t>[</a:t>
            </a:r>
            <a:r>
              <a:rPr lang="en-US" sz="1900" dirty="0" err="1"/>
              <a:t>Dancy</a:t>
            </a:r>
            <a:r>
              <a:rPr lang="en-US" sz="1900" dirty="0"/>
              <a:t> &amp; </a:t>
            </a:r>
            <a:r>
              <a:rPr lang="en-US" sz="1900" dirty="0" err="1"/>
              <a:t>Beichner</a:t>
            </a:r>
            <a:r>
              <a:rPr lang="en-US" sz="1900" dirty="0"/>
              <a:t>, 06; </a:t>
            </a:r>
            <a:r>
              <a:rPr lang="en-US" sz="1900" dirty="0" err="1"/>
              <a:t>Kozhevnikov</a:t>
            </a:r>
            <a:r>
              <a:rPr lang="en-US" sz="1900" dirty="0"/>
              <a:t> et al, 07; </a:t>
            </a:r>
            <a:r>
              <a:rPr lang="en-US" altLang="en-US" sz="1900" dirty="0"/>
              <a:t>Velez et al, 05; </a:t>
            </a:r>
            <a:r>
              <a:rPr lang="en-US" altLang="en-US" sz="1900" dirty="0" err="1"/>
              <a:t>Conati</a:t>
            </a:r>
            <a:r>
              <a:rPr lang="en-US" altLang="en-US" sz="1900" dirty="0"/>
              <a:t> &amp; </a:t>
            </a:r>
            <a:r>
              <a:rPr lang="en-US" altLang="en-US" sz="1900" dirty="0" err="1"/>
              <a:t>Maclaren</a:t>
            </a:r>
            <a:r>
              <a:rPr lang="en-US" altLang="en-US" sz="1900" dirty="0"/>
              <a:t>, 08</a:t>
            </a:r>
            <a:r>
              <a:rPr lang="en-US" altLang="en-US" sz="1900" dirty="0" smtClean="0"/>
              <a:t>]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/>
              <a:t>Adapt to student &amp; context</a:t>
            </a:r>
          </a:p>
          <a:p>
            <a:pPr lvl="1"/>
            <a:r>
              <a:rPr lang="en-US" dirty="0"/>
              <a:t>Successful in </a:t>
            </a:r>
            <a:r>
              <a:rPr lang="en-US" dirty="0" smtClean="0"/>
              <a:t>uncertainty &amp; motivation -&gt; persistence &amp; better learning gains </a:t>
            </a:r>
            <a:r>
              <a:rPr lang="en-US" sz="1500" dirty="0"/>
              <a:t>[</a:t>
            </a:r>
            <a:r>
              <a:rPr lang="en-US" sz="1500" dirty="0" err="1"/>
              <a:t>Aist</a:t>
            </a:r>
            <a:r>
              <a:rPr lang="en-US" sz="1500" dirty="0"/>
              <a:t> et al, 02; Forbes-Riley &amp; </a:t>
            </a:r>
            <a:r>
              <a:rPr lang="en-US" sz="1500" dirty="0" err="1"/>
              <a:t>Litman</a:t>
            </a:r>
            <a:r>
              <a:rPr lang="en-US" sz="1500" dirty="0"/>
              <a:t>, 11</a:t>
            </a:r>
            <a:r>
              <a:rPr lang="en-US" sz="1500" dirty="0" smtClean="0"/>
              <a:t>]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In this work: develop modeling approach</a:t>
            </a:r>
          </a:p>
          <a:p>
            <a:pPr lvl="1"/>
            <a:r>
              <a:rPr lang="en-US" dirty="0"/>
              <a:t>Model better than baseline</a:t>
            </a:r>
          </a:p>
          <a:p>
            <a:pPr lvl="1"/>
            <a:r>
              <a:rPr lang="en-US" dirty="0"/>
              <a:t>Model with interesting properties</a:t>
            </a:r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Adapt to Student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C5E39-5EEE-4356-BAB3-5E5626DE338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349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Introduction</a:t>
            </a:r>
          </a:p>
          <a:p>
            <a:r>
              <a:rPr lang="en-US" dirty="0" smtClean="0"/>
              <a:t>Data</a:t>
            </a:r>
          </a:p>
          <a:p>
            <a:r>
              <a:rPr lang="en-US" dirty="0" smtClean="0"/>
              <a:t>Modeling</a:t>
            </a:r>
          </a:p>
          <a:p>
            <a:pPr lvl="1"/>
            <a:r>
              <a:rPr lang="en-US" dirty="0" smtClean="0"/>
              <a:t>Augmented Stepwise Regression</a:t>
            </a:r>
          </a:p>
          <a:p>
            <a:r>
              <a:rPr lang="en-US" dirty="0" smtClean="0"/>
              <a:t>Quantitative Results</a:t>
            </a:r>
          </a:p>
          <a:p>
            <a:r>
              <a:rPr lang="en-US" dirty="0" smtClean="0"/>
              <a:t>Best Model</a:t>
            </a:r>
          </a:p>
          <a:p>
            <a:r>
              <a:rPr lang="en-US" dirty="0" smtClean="0"/>
              <a:t>Conclusions and Future Work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C5E39-5EEE-4356-BAB3-5E5626DE338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865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900" dirty="0" smtClean="0"/>
              <a:t>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Prior study </a:t>
            </a:r>
            <a:r>
              <a:rPr lang="en-US" sz="1600" dirty="0" smtClean="0"/>
              <a:t>[</a:t>
            </a:r>
            <a:r>
              <a:rPr lang="en-US" sz="1600" dirty="0" err="1" smtClean="0"/>
              <a:t>Lipschultz</a:t>
            </a:r>
            <a:r>
              <a:rPr lang="en-US" sz="1600" dirty="0" smtClean="0"/>
              <a:t> &amp; </a:t>
            </a:r>
            <a:r>
              <a:rPr lang="en-US" sz="1600" dirty="0" err="1" smtClean="0"/>
              <a:t>Litman</a:t>
            </a:r>
            <a:r>
              <a:rPr lang="en-US" sz="1600" dirty="0" smtClean="0"/>
              <a:t>, 13]</a:t>
            </a:r>
            <a:endParaRPr lang="en-US" sz="1600" dirty="0"/>
          </a:p>
          <a:p>
            <a:pPr lvl="1"/>
            <a:r>
              <a:rPr lang="en-US" dirty="0" smtClean="0"/>
              <a:t>Problem-solving </a:t>
            </a:r>
            <a:r>
              <a:rPr lang="en-US" sz="1500" dirty="0" smtClean="0"/>
              <a:t>[</a:t>
            </a:r>
            <a:r>
              <a:rPr lang="en-US" sz="1500" dirty="0" err="1" smtClean="0"/>
              <a:t>VanLehn</a:t>
            </a:r>
            <a:r>
              <a:rPr lang="en-US" sz="1500" dirty="0" smtClean="0"/>
              <a:t> et al, 05]</a:t>
            </a:r>
            <a:r>
              <a:rPr lang="en-US" dirty="0" smtClean="0"/>
              <a:t> + post-problem discussion </a:t>
            </a:r>
            <a:r>
              <a:rPr lang="en-US" sz="1500" dirty="0" smtClean="0"/>
              <a:t>[Katz et al, 11]</a:t>
            </a:r>
          </a:p>
          <a:p>
            <a:pPr lvl="1"/>
            <a:r>
              <a:rPr lang="en-US" dirty="0" smtClean="0"/>
              <a:t>Saw </a:t>
            </a:r>
            <a:r>
              <a:rPr lang="en-US" dirty="0"/>
              <a:t>either illustrations only or graphs only</a:t>
            </a:r>
          </a:p>
          <a:p>
            <a:pPr lvl="1"/>
            <a:r>
              <a:rPr lang="en-US" dirty="0"/>
              <a:t>Pretest &amp; Post-test – to measure learning </a:t>
            </a:r>
            <a:r>
              <a:rPr lang="en-US" dirty="0" smtClean="0"/>
              <a:t>gains</a:t>
            </a:r>
          </a:p>
          <a:p>
            <a:pPr lvl="1"/>
            <a:r>
              <a:rPr lang="en-US" dirty="0"/>
              <a:t>29 subjects: 2,042 data </a:t>
            </a:r>
            <a:r>
              <a:rPr lang="en-US" dirty="0" smtClean="0"/>
              <a:t>points (dialogue answers)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Features:</a:t>
            </a:r>
          </a:p>
          <a:p>
            <a:pPr lvl="1"/>
            <a:r>
              <a:rPr lang="en-US" dirty="0"/>
              <a:t>Student information </a:t>
            </a:r>
            <a:r>
              <a:rPr lang="en-US" sz="1400" dirty="0"/>
              <a:t>[Arroyo et </a:t>
            </a:r>
            <a:r>
              <a:rPr lang="en-US" sz="1400" dirty="0" smtClean="0"/>
              <a:t>al, 00; </a:t>
            </a:r>
            <a:r>
              <a:rPr lang="en-US" sz="1400" dirty="0"/>
              <a:t>Chi et </a:t>
            </a:r>
            <a:r>
              <a:rPr lang="en-US" sz="1400" dirty="0" smtClean="0"/>
              <a:t>al, 11; </a:t>
            </a:r>
            <a:r>
              <a:rPr lang="en-US" sz="1400" dirty="0" err="1"/>
              <a:t>Lipschultz</a:t>
            </a:r>
            <a:r>
              <a:rPr lang="en-US" sz="1400" dirty="0"/>
              <a:t> &amp; </a:t>
            </a:r>
            <a:r>
              <a:rPr lang="en-US" sz="1400" dirty="0" err="1" smtClean="0"/>
              <a:t>Litman</a:t>
            </a:r>
            <a:r>
              <a:rPr lang="en-US" sz="1400" dirty="0" smtClean="0"/>
              <a:t>, 11]</a:t>
            </a:r>
            <a:endParaRPr lang="en-US" sz="1200" dirty="0" smtClean="0"/>
          </a:p>
          <a:p>
            <a:pPr lvl="1"/>
            <a:r>
              <a:rPr lang="en-US" dirty="0" smtClean="0"/>
              <a:t>Student </a:t>
            </a:r>
            <a:r>
              <a:rPr lang="en-US" dirty="0"/>
              <a:t>skill </a:t>
            </a:r>
            <a:r>
              <a:rPr lang="en-US" sz="1600" dirty="0"/>
              <a:t>[Chi et </a:t>
            </a:r>
            <a:r>
              <a:rPr lang="en-US" sz="1600" dirty="0" smtClean="0"/>
              <a:t>al, 11; </a:t>
            </a:r>
            <a:r>
              <a:rPr lang="en-US" sz="1600" dirty="0" err="1"/>
              <a:t>Lipschultz</a:t>
            </a:r>
            <a:r>
              <a:rPr lang="en-US" sz="1600" dirty="0"/>
              <a:t> &amp; </a:t>
            </a:r>
            <a:r>
              <a:rPr lang="en-US" sz="1600" dirty="0" err="1" smtClean="0"/>
              <a:t>Litman</a:t>
            </a:r>
            <a:r>
              <a:rPr lang="en-US" sz="1600" dirty="0" smtClean="0"/>
              <a:t>, 11] </a:t>
            </a:r>
          </a:p>
          <a:p>
            <a:pPr lvl="1"/>
            <a:r>
              <a:rPr lang="en-US" dirty="0" smtClean="0"/>
              <a:t>Domain </a:t>
            </a:r>
            <a:r>
              <a:rPr lang="en-US" dirty="0"/>
              <a:t>information </a:t>
            </a:r>
            <a:r>
              <a:rPr lang="en-US" sz="1600" dirty="0"/>
              <a:t>[</a:t>
            </a:r>
            <a:r>
              <a:rPr lang="en-US" sz="1600" dirty="0" err="1"/>
              <a:t>Baschera</a:t>
            </a:r>
            <a:r>
              <a:rPr lang="en-US" sz="1600" dirty="0"/>
              <a:t> et </a:t>
            </a:r>
            <a:r>
              <a:rPr lang="en-US" sz="1600" dirty="0" smtClean="0"/>
              <a:t>al, 11; </a:t>
            </a:r>
            <a:r>
              <a:rPr lang="en-US" sz="1600" dirty="0" err="1"/>
              <a:t>Lipschultz</a:t>
            </a:r>
            <a:r>
              <a:rPr lang="en-US" sz="1600" dirty="0"/>
              <a:t> &amp; </a:t>
            </a:r>
            <a:r>
              <a:rPr lang="en-US" sz="1600" dirty="0" err="1" smtClean="0"/>
              <a:t>Litman</a:t>
            </a:r>
            <a:r>
              <a:rPr lang="en-US" sz="1600" dirty="0" smtClean="0"/>
              <a:t>, 11; </a:t>
            </a:r>
            <a:r>
              <a:rPr lang="en-US" sz="1600" dirty="0"/>
              <a:t>Ward &amp; </a:t>
            </a:r>
            <a:r>
              <a:rPr lang="en-US" sz="1600" dirty="0" err="1" smtClean="0"/>
              <a:t>Litman</a:t>
            </a:r>
            <a:r>
              <a:rPr lang="en-US" sz="1600" dirty="0" smtClean="0"/>
              <a:t>, 06]</a:t>
            </a:r>
            <a:endParaRPr lang="en-US" sz="1600" dirty="0"/>
          </a:p>
          <a:p>
            <a:pPr lvl="1"/>
            <a:r>
              <a:rPr lang="en-US" dirty="0" smtClean="0"/>
              <a:t>Contextual </a:t>
            </a:r>
            <a:r>
              <a:rPr lang="en-US" dirty="0"/>
              <a:t>information </a:t>
            </a:r>
            <a:r>
              <a:rPr lang="en-US" sz="1300" dirty="0"/>
              <a:t>[Baker et al; </a:t>
            </a:r>
            <a:r>
              <a:rPr lang="en-US" sz="1300" dirty="0" smtClean="0"/>
              <a:t>Beck, 06; </a:t>
            </a:r>
            <a:r>
              <a:rPr lang="en-US" sz="1300" dirty="0"/>
              <a:t>Drummond &amp; </a:t>
            </a:r>
            <a:r>
              <a:rPr lang="en-US" sz="1300" dirty="0" err="1" smtClean="0"/>
              <a:t>Litman</a:t>
            </a:r>
            <a:r>
              <a:rPr lang="en-US" sz="1300" dirty="0" smtClean="0"/>
              <a:t>, 10; </a:t>
            </a:r>
            <a:r>
              <a:rPr lang="en-US" sz="1300" dirty="0" err="1"/>
              <a:t>D'Mello</a:t>
            </a:r>
            <a:r>
              <a:rPr lang="en-US" sz="1300" dirty="0"/>
              <a:t> &amp; </a:t>
            </a:r>
            <a:r>
              <a:rPr lang="en-US" sz="1300" dirty="0" err="1" smtClean="0"/>
              <a:t>Graesser</a:t>
            </a:r>
            <a:r>
              <a:rPr lang="en-US" sz="1300" dirty="0" smtClean="0"/>
              <a:t>, 10]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C5E39-5EEE-4356-BAB3-5E5626DE338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178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Modeling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Don’t know best </a:t>
            </a:r>
            <a:r>
              <a:rPr lang="en-US" dirty="0" smtClean="0"/>
              <a:t>visual</a:t>
            </a:r>
          </a:p>
          <a:p>
            <a:pPr lvl="1"/>
            <a:r>
              <a:rPr lang="en-US" dirty="0" smtClean="0"/>
              <a:t>Know: visual seen &amp; amount learned</a:t>
            </a:r>
          </a:p>
          <a:p>
            <a:r>
              <a:rPr lang="en-US" dirty="0" smtClean="0"/>
              <a:t>Infer best visual from </a:t>
            </a:r>
            <a:r>
              <a:rPr lang="en-US" dirty="0"/>
              <a:t>learning </a:t>
            </a:r>
            <a:r>
              <a:rPr lang="en-US" dirty="0" smtClean="0"/>
              <a:t>gains</a:t>
            </a:r>
          </a:p>
          <a:p>
            <a:endParaRPr lang="en-US" dirty="0"/>
          </a:p>
          <a:p>
            <a:r>
              <a:rPr lang="en-US" dirty="0" smtClean="0"/>
              <a:t>Regression to predict learning</a:t>
            </a:r>
          </a:p>
          <a:p>
            <a:pPr lvl="1"/>
            <a:r>
              <a:rPr lang="en-US" dirty="0" smtClean="0"/>
              <a:t>Syntactic constraints for useful model</a:t>
            </a:r>
          </a:p>
          <a:p>
            <a:pPr lvl="1"/>
            <a:r>
              <a:rPr lang="en-US" dirty="0" smtClean="0"/>
              <a:t>Goal: good model that is useful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C5E39-5EEE-4356-BAB3-5E5626DE338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479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4093</TotalTime>
  <Words>2248</Words>
  <Application>Microsoft Office PowerPoint</Application>
  <PresentationFormat>On-screen Show (4:3)</PresentationFormat>
  <Paragraphs>473</Paragraphs>
  <Slides>26</Slides>
  <Notes>1</Notes>
  <HiddenSlides>4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Arial</vt:lpstr>
      <vt:lpstr>Calibri</vt:lpstr>
      <vt:lpstr>Office Theme</vt:lpstr>
      <vt:lpstr>Modeling Student Benefits from Illustrations and Graphs</vt:lpstr>
      <vt:lpstr>Visually Conveying Concepts in Intelligent Tutoring Systems</vt:lpstr>
      <vt:lpstr>Visually Conveying Concepts in Intelligent Tutoring Systems</vt:lpstr>
      <vt:lpstr>Introduction</vt:lpstr>
      <vt:lpstr>Illustrations vs. Graphs</vt:lpstr>
      <vt:lpstr>Adapt to Student</vt:lpstr>
      <vt:lpstr>Outline</vt:lpstr>
      <vt:lpstr>Data</vt:lpstr>
      <vt:lpstr>Modeling</vt:lpstr>
      <vt:lpstr>Modeling with Stepwise Regression Algorithm</vt:lpstr>
      <vt:lpstr>Modeling with Stepwise Regression 1. Stepwise Linear Regression</vt:lpstr>
      <vt:lpstr>Modeling with Stepwise Regression Example</vt:lpstr>
      <vt:lpstr>Modeling with Stepwise Regression Example</vt:lpstr>
      <vt:lpstr>Modeling with Stepwise Regression Algorithm</vt:lpstr>
      <vt:lpstr>Modeling with Stepwise Regression 2. Identify Problematic Rules</vt:lpstr>
      <vt:lpstr>Modeling with Stepwise Regression Algorithm</vt:lpstr>
      <vt:lpstr>Modeling with Stepwise Regression 3. Handling Problematic Rules</vt:lpstr>
      <vt:lpstr>Modeling with Stepwise Regression Algorithm</vt:lpstr>
      <vt:lpstr>Modeling the Best Representation: Experiment</vt:lpstr>
      <vt:lpstr>Modeling the Best Representation: Results</vt:lpstr>
      <vt:lpstr>Modeling the Best Representation: PreScore Model</vt:lpstr>
      <vt:lpstr>Modeling the Best Representation: Results</vt:lpstr>
      <vt:lpstr>Interpreting the Model PreScore*Gender</vt:lpstr>
      <vt:lpstr>Conclusion</vt:lpstr>
      <vt:lpstr>Future Work</vt:lpstr>
      <vt:lpstr>Thank you</vt:lpstr>
    </vt:vector>
  </TitlesOfParts>
  <Company>University of Pittsburgh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Prof.Stud.Gov., Graduate</dc:creator>
  <cp:lastModifiedBy>Diane J. Litman</cp:lastModifiedBy>
  <cp:revision>155</cp:revision>
  <dcterms:created xsi:type="dcterms:W3CDTF">2013-09-25T15:31:16Z</dcterms:created>
  <dcterms:modified xsi:type="dcterms:W3CDTF">2014-09-16T12:45:00Z</dcterms:modified>
</cp:coreProperties>
</file>