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317" r:id="rId3"/>
    <p:sldId id="262" r:id="rId4"/>
    <p:sldId id="265" r:id="rId5"/>
    <p:sldId id="322" r:id="rId6"/>
    <p:sldId id="263" r:id="rId7"/>
    <p:sldId id="318" r:id="rId8"/>
    <p:sldId id="319" r:id="rId9"/>
    <p:sldId id="320" r:id="rId10"/>
    <p:sldId id="268" r:id="rId11"/>
    <p:sldId id="288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5B5"/>
    <a:srgbClr val="D7E4BD"/>
    <a:srgbClr val="CCC1DA"/>
    <a:srgbClr val="FFFFFF"/>
    <a:srgbClr val="F2DCDB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84" y="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08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0"/>
            <c:plus>
              <c:numRef>
                <c:f>Sheet1!$E$2:$E$12</c:f>
                <c:numCache>
                  <c:formatCode>General</c:formatCode>
                  <c:ptCount val="11"/>
                  <c:pt idx="0">
                    <c:v>2.3099999999999996E-2</c:v>
                  </c:pt>
                  <c:pt idx="1">
                    <c:v>2.18E-2</c:v>
                  </c:pt>
                  <c:pt idx="2">
                    <c:v>3.5999999999999976E-2</c:v>
                  </c:pt>
                  <c:pt idx="3">
                    <c:v>3.3899999999999986E-2</c:v>
                  </c:pt>
                  <c:pt idx="4">
                    <c:v>2.3299999999999987E-2</c:v>
                  </c:pt>
                  <c:pt idx="5">
                    <c:v>3.7199999999999997E-2</c:v>
                  </c:pt>
                  <c:pt idx="6">
                    <c:v>3.2899999999999999E-2</c:v>
                  </c:pt>
                  <c:pt idx="7">
                    <c:v>3.510000000000002E-2</c:v>
                  </c:pt>
                  <c:pt idx="8">
                    <c:v>4.5000000000000012E-2</c:v>
                  </c:pt>
                  <c:pt idx="9">
                    <c:v>2.3499999999999965E-2</c:v>
                  </c:pt>
                  <c:pt idx="10">
                    <c:v>3.0499999999999972E-2</c:v>
                  </c:pt>
                </c:numCache>
              </c:numRef>
            </c:plus>
            <c:minus>
              <c:numRef>
                <c:f>Sheet1!$E$2:$E$12</c:f>
                <c:numCache>
                  <c:formatCode>General</c:formatCode>
                  <c:ptCount val="11"/>
                  <c:pt idx="0">
                    <c:v>2.3099999999999996E-2</c:v>
                  </c:pt>
                  <c:pt idx="1">
                    <c:v>2.18E-2</c:v>
                  </c:pt>
                  <c:pt idx="2">
                    <c:v>3.5999999999999976E-2</c:v>
                  </c:pt>
                  <c:pt idx="3">
                    <c:v>3.3899999999999986E-2</c:v>
                  </c:pt>
                  <c:pt idx="4">
                    <c:v>2.3299999999999987E-2</c:v>
                  </c:pt>
                  <c:pt idx="5">
                    <c:v>3.7199999999999997E-2</c:v>
                  </c:pt>
                  <c:pt idx="6">
                    <c:v>3.2899999999999999E-2</c:v>
                  </c:pt>
                  <c:pt idx="7">
                    <c:v>3.510000000000002E-2</c:v>
                  </c:pt>
                  <c:pt idx="8">
                    <c:v>4.5000000000000012E-2</c:v>
                  </c:pt>
                  <c:pt idx="9">
                    <c:v>2.3499999999999965E-2</c:v>
                  </c:pt>
                  <c:pt idx="10">
                    <c:v>3.0499999999999972E-2</c:v>
                  </c:pt>
                </c:numCache>
              </c:numRef>
            </c:minus>
          </c:errBars>
          <c:cat>
            <c:strRef>
              <c:f>Sheet1!$A$2:$A$12</c:f>
              <c:strCache>
                <c:ptCount val="11"/>
                <c:pt idx="0">
                  <c:v>Baseline</c:v>
                </c:pt>
                <c:pt idx="1">
                  <c:v>1 Factor</c:v>
                </c:pt>
                <c:pt idx="2">
                  <c:v>Gender</c:v>
                </c:pt>
                <c:pt idx="3">
                  <c:v>SpatialReason</c:v>
                </c:pt>
                <c:pt idx="4">
                  <c:v>PreScore</c:v>
                </c:pt>
                <c:pt idx="5">
                  <c:v>PctThruProblem</c:v>
                </c:pt>
                <c:pt idx="6">
                  <c:v>PctThruSession</c:v>
                </c:pt>
                <c:pt idx="7">
                  <c:v>Gender</c:v>
                </c:pt>
                <c:pt idx="8">
                  <c:v>SpatialReason</c:v>
                </c:pt>
                <c:pt idx="9">
                  <c:v>PctThruProblem</c:v>
                </c:pt>
                <c:pt idx="10">
                  <c:v>PctThruSession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0.11269999999999999</c:v>
                </c:pt>
                <c:pt idx="1">
                  <c:v>9.5500000000000002E-2</c:v>
                </c:pt>
                <c:pt idx="2">
                  <c:v>0.17879999999999999</c:v>
                </c:pt>
                <c:pt idx="3">
                  <c:v>0.14879999999999999</c:v>
                </c:pt>
                <c:pt idx="4">
                  <c:v>0.34989999999999999</c:v>
                </c:pt>
                <c:pt idx="5">
                  <c:v>0.1007</c:v>
                </c:pt>
                <c:pt idx="6">
                  <c:v>0.11799999999999999</c:v>
                </c:pt>
                <c:pt idx="7">
                  <c:v>0.45710000000000001</c:v>
                </c:pt>
                <c:pt idx="8">
                  <c:v>0.28170000000000001</c:v>
                </c:pt>
                <c:pt idx="9">
                  <c:v>0.34179999999999999</c:v>
                </c:pt>
                <c:pt idx="10">
                  <c:v>0.30869999999999997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505512"/>
        <c:axId val="218501984"/>
      </c:barChart>
      <c:catAx>
        <c:axId val="218505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8501984"/>
        <c:crosses val="autoZero"/>
        <c:auto val="1"/>
        <c:lblAlgn val="ctr"/>
        <c:lblOffset val="100"/>
        <c:noMultiLvlLbl val="0"/>
      </c:catAx>
      <c:valAx>
        <c:axId val="2185019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Adj. R^2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1111111111111112E-2"/>
              <c:y val="0.3687196257725848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8505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E9DA0-70E2-441A-8237-F73A3D0E5A84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BE666-BC37-41DE-870F-825CC3D4D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834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8629A-C946-445F-BAA6-DCDA8CBAF650}" type="datetime1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27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CADF-DC0D-4833-AAA0-CE1F2B097AE5}" type="datetime1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04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D8C4-4DBC-41CB-9F96-19A8314DE8E3}" type="datetime1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00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720ED-A212-45BE-A75C-B49DFCE19569}" type="datetime1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0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DF2D-5722-47A2-BAA3-EE4AB3CCA50B}" type="datetime1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9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7150-9BBE-45C8-A97B-0A22492C2C1C}" type="datetime1">
              <a:rPr lang="en-US" smtClean="0"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61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56F4-C795-47CF-B7C7-EF081800D4B1}" type="datetime1">
              <a:rPr lang="en-US" smtClean="0"/>
              <a:t>9/16/2014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26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2988F-6B3A-4D12-8921-3D77AAF088BB}" type="datetime1">
              <a:rPr lang="en-US" smtClean="0"/>
              <a:t>9/16/2014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3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76198-3414-4E6F-840A-E5A3B5BA22A0}" type="datetime1">
              <a:rPr lang="en-US" smtClean="0"/>
              <a:t>9/16/2014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0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E2763-A4E5-41A2-B6B7-12D307CED4C2}" type="datetime1">
              <a:rPr lang="en-US" smtClean="0"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93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B3F5C-2CCC-4B22-8C26-17CB6E68D3CC}" type="datetime1">
              <a:rPr lang="en-US" smtClean="0"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305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001C2-50CD-47A3-B590-10874E22B9AB}" type="datetime1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C5E39-5EEE-4356-BAB3-5E5626DE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7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Modeling Student Benefits from Illustrations and Graphs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Michael </a:t>
            </a:r>
            <a:r>
              <a:rPr lang="en-US" dirty="0" err="1" smtClean="0"/>
              <a:t>Lipschultz</a:t>
            </a:r>
            <a:endParaRPr lang="en-US" dirty="0" smtClean="0"/>
          </a:p>
          <a:p>
            <a:r>
              <a:rPr lang="en-US" dirty="0" smtClean="0"/>
              <a:t>Diane </a:t>
            </a:r>
            <a:r>
              <a:rPr lang="en-US" dirty="0" err="1" smtClean="0"/>
              <a:t>Litman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Intelligent Tutoring Systems Conference (2014)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64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Developed modeling technique</a:t>
            </a:r>
          </a:p>
          <a:p>
            <a:pPr lvl="1"/>
            <a:r>
              <a:rPr lang="en-US" dirty="0" smtClean="0"/>
              <a:t>Unknown gold standard</a:t>
            </a:r>
          </a:p>
          <a:p>
            <a:pPr lvl="1"/>
            <a:r>
              <a:rPr lang="en-US" dirty="0" smtClean="0"/>
              <a:t>Handles “problematic” rules</a:t>
            </a:r>
          </a:p>
          <a:p>
            <a:endParaRPr lang="en-US" dirty="0"/>
          </a:p>
          <a:p>
            <a:r>
              <a:rPr lang="en-US" dirty="0" smtClean="0"/>
              <a:t>5 models outperform baseline</a:t>
            </a:r>
          </a:p>
          <a:p>
            <a:pPr lvl="1"/>
            <a:r>
              <a:rPr lang="en-US" dirty="0" smtClean="0"/>
              <a:t>Possible to model benefit</a:t>
            </a:r>
          </a:p>
          <a:p>
            <a:pPr lvl="1"/>
            <a:endParaRPr lang="en-US" dirty="0"/>
          </a:p>
          <a:p>
            <a:r>
              <a:rPr lang="en-US" dirty="0" smtClean="0"/>
              <a:t>Partitioning Useful: </a:t>
            </a:r>
            <a:r>
              <a:rPr lang="en-US" dirty="0" err="1" smtClean="0"/>
              <a:t>PreScore</a:t>
            </a:r>
            <a:r>
              <a:rPr lang="en-US" dirty="0" smtClean="0"/>
              <a:t> &amp; Gender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0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Empirical Evaluation of Model</a:t>
            </a:r>
          </a:p>
          <a:p>
            <a:pPr lvl="1"/>
            <a:r>
              <a:rPr lang="en-US" dirty="0" smtClean="0"/>
              <a:t>currently working on</a:t>
            </a:r>
          </a:p>
          <a:p>
            <a:pPr lvl="1"/>
            <a:r>
              <a:rPr lang="en-US" dirty="0" smtClean="0"/>
              <a:t>Is adapting visual representation helpful?</a:t>
            </a:r>
          </a:p>
          <a:p>
            <a:endParaRPr lang="en-US" dirty="0"/>
          </a:p>
          <a:p>
            <a:r>
              <a:rPr lang="en-US" dirty="0" smtClean="0"/>
              <a:t>Develop method of selecting partition features</a:t>
            </a:r>
          </a:p>
          <a:p>
            <a:pPr lvl="1"/>
            <a:r>
              <a:rPr lang="en-US" dirty="0" smtClean="0"/>
              <a:t>Partial correlation with </a:t>
            </a:r>
            <a:r>
              <a:rPr lang="en-US" dirty="0" err="1" smtClean="0"/>
              <a:t>postscore</a:t>
            </a:r>
            <a:r>
              <a:rPr lang="en-US" dirty="0" smtClean="0"/>
              <a:t> (</a:t>
            </a:r>
            <a:r>
              <a:rPr lang="en-US" dirty="0" err="1" smtClean="0"/>
              <a:t>covars</a:t>
            </a:r>
            <a:r>
              <a:rPr lang="en-US" dirty="0" smtClean="0"/>
              <a:t>=existing partitions)?</a:t>
            </a:r>
          </a:p>
          <a:p>
            <a:endParaRPr lang="en-US" dirty="0"/>
          </a:p>
          <a:p>
            <a:r>
              <a:rPr lang="en-US" dirty="0" smtClean="0"/>
              <a:t>Does modeling algorithm transfer to other tasks?</a:t>
            </a:r>
          </a:p>
          <a:p>
            <a:endParaRPr lang="en-US" dirty="0"/>
          </a:p>
          <a:p>
            <a:r>
              <a:rPr lang="en-US" dirty="0" smtClean="0"/>
              <a:t>Compare performance to Reinforcement Learning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5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8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 representation varies</a:t>
            </a:r>
          </a:p>
          <a:p>
            <a:pPr lvl="1"/>
            <a:r>
              <a:rPr lang="en-US" dirty="0" smtClean="0"/>
              <a:t>Gender</a:t>
            </a:r>
            <a:endParaRPr lang="en-US" sz="1900" dirty="0"/>
          </a:p>
          <a:p>
            <a:pPr lvl="1"/>
            <a:r>
              <a:rPr lang="en-US" dirty="0" smtClean="0"/>
              <a:t>Knowledge</a:t>
            </a:r>
            <a:endParaRPr lang="en-US" sz="1900" dirty="0" smtClean="0"/>
          </a:p>
          <a:p>
            <a:pPr lvl="1"/>
            <a:r>
              <a:rPr lang="en-US" dirty="0" smtClean="0"/>
              <a:t>Skills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Identify situations when illustrations or graphs improved learning gains</a:t>
            </a:r>
          </a:p>
          <a:p>
            <a:pPr lvl="1"/>
            <a:r>
              <a:rPr lang="en-US" dirty="0" smtClean="0"/>
              <a:t>Future: adapt to students/situations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5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900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Prior </a:t>
            </a:r>
            <a:r>
              <a:rPr lang="en-US" dirty="0" smtClean="0"/>
              <a:t>study</a:t>
            </a:r>
            <a:endParaRPr lang="en-US" sz="1300" dirty="0" smtClean="0"/>
          </a:p>
          <a:p>
            <a:pPr lvl="1"/>
            <a:r>
              <a:rPr lang="en-US" dirty="0" smtClean="0"/>
              <a:t>Problem-solving + post-problem discussion</a:t>
            </a:r>
          </a:p>
          <a:p>
            <a:pPr lvl="1"/>
            <a:r>
              <a:rPr lang="en-US" dirty="0" smtClean="0"/>
              <a:t>Saw </a:t>
            </a:r>
            <a:r>
              <a:rPr lang="en-US" dirty="0"/>
              <a:t>either illustrations only or graphs only</a:t>
            </a:r>
          </a:p>
          <a:p>
            <a:pPr lvl="1"/>
            <a:r>
              <a:rPr lang="en-US" dirty="0"/>
              <a:t>Pretest &amp; Post-test – to measure learning </a:t>
            </a:r>
            <a:r>
              <a:rPr lang="en-US" dirty="0" smtClean="0"/>
              <a:t>gains</a:t>
            </a:r>
          </a:p>
          <a:p>
            <a:pPr lvl="1"/>
            <a:r>
              <a:rPr lang="en-US" dirty="0"/>
              <a:t>29 subjects: 2,042 data </a:t>
            </a:r>
            <a:r>
              <a:rPr lang="en-US" dirty="0" smtClean="0"/>
              <a:t>points</a:t>
            </a:r>
          </a:p>
          <a:p>
            <a:endParaRPr lang="en-US" dirty="0"/>
          </a:p>
          <a:p>
            <a:r>
              <a:rPr lang="en-US" dirty="0" smtClean="0"/>
              <a:t>Features:</a:t>
            </a:r>
          </a:p>
          <a:p>
            <a:pPr lvl="1"/>
            <a:r>
              <a:rPr lang="en-US" dirty="0"/>
              <a:t>Student </a:t>
            </a:r>
            <a:r>
              <a:rPr lang="en-US" dirty="0" smtClean="0"/>
              <a:t>information</a:t>
            </a:r>
            <a:r>
              <a:rPr lang="en-US" sz="1200" dirty="0" smtClean="0"/>
              <a:t>]</a:t>
            </a:r>
          </a:p>
          <a:p>
            <a:pPr lvl="1"/>
            <a:r>
              <a:rPr lang="en-US" dirty="0" smtClean="0"/>
              <a:t>Student skill</a:t>
            </a:r>
            <a:endParaRPr lang="en-US" sz="1200" dirty="0" smtClean="0"/>
          </a:p>
          <a:p>
            <a:pPr lvl="1"/>
            <a:r>
              <a:rPr lang="en-US" dirty="0" smtClean="0"/>
              <a:t>Domain </a:t>
            </a:r>
            <a:r>
              <a:rPr lang="en-US" dirty="0"/>
              <a:t>information </a:t>
            </a:r>
            <a:endParaRPr lang="en-US" sz="1200" dirty="0"/>
          </a:p>
          <a:p>
            <a:pPr lvl="1"/>
            <a:r>
              <a:rPr lang="en-US" dirty="0" smtClean="0"/>
              <a:t>Contextual </a:t>
            </a:r>
            <a:r>
              <a:rPr lang="en-US" dirty="0"/>
              <a:t>information 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17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Modeling with Stepwise Regression</a:t>
            </a:r>
            <a:br>
              <a:rPr lang="en-US" sz="4000" dirty="0" smtClean="0"/>
            </a:br>
            <a:r>
              <a:rPr lang="en-US" sz="3100" dirty="0" smtClean="0"/>
              <a:t>1. Stepwise Linear Regression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/>
            <a:r>
              <a:rPr lang="en-US" dirty="0" err="1" smtClean="0">
                <a:solidFill>
                  <a:schemeClr val="accent3"/>
                </a:solidFill>
              </a:rPr>
              <a:t>Postscore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r>
              <a:rPr lang="en-US" dirty="0"/>
              <a:t>= </a:t>
            </a:r>
            <a:r>
              <a:rPr lang="en-US" i="1" dirty="0"/>
              <a:t>terms</a:t>
            </a:r>
            <a:r>
              <a:rPr lang="en-US" dirty="0"/>
              <a:t> + </a:t>
            </a:r>
            <a:r>
              <a:rPr lang="en-US" dirty="0" err="1" smtClean="0"/>
              <a:t>prescore</a:t>
            </a:r>
            <a:endParaRPr lang="en-US" dirty="0" smtClean="0"/>
          </a:p>
          <a:p>
            <a:pPr marL="514350" indent="-514350"/>
            <a:r>
              <a:rPr lang="en-US" i="1" dirty="0" smtClean="0"/>
              <a:t>terms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accent6"/>
                </a:solidFill>
              </a:rPr>
              <a:t>representation</a:t>
            </a:r>
            <a:r>
              <a:rPr lang="en-US" dirty="0" smtClean="0"/>
              <a:t>*</a:t>
            </a:r>
            <a:r>
              <a:rPr lang="en-US" dirty="0" smtClean="0">
                <a:solidFill>
                  <a:schemeClr val="accent4"/>
                </a:solidFill>
              </a:rPr>
              <a:t>(tutoring context)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   </a:t>
            </a:r>
            <a:r>
              <a:rPr lang="en-US" dirty="0" smtClean="0">
                <a:solidFill>
                  <a:schemeClr val="accent6"/>
                </a:solidFill>
              </a:rPr>
              <a:t>representation</a:t>
            </a:r>
            <a:r>
              <a:rPr lang="en-US" dirty="0" smtClean="0"/>
              <a:t>*</a:t>
            </a:r>
            <a:r>
              <a:rPr lang="en-US" dirty="0" smtClean="0">
                <a:solidFill>
                  <a:schemeClr val="accent1"/>
                </a:solidFill>
              </a:rPr>
              <a:t>partition</a:t>
            </a:r>
            <a:r>
              <a:rPr lang="en-US" dirty="0" smtClean="0"/>
              <a:t>*</a:t>
            </a:r>
            <a:r>
              <a:rPr lang="en-US" dirty="0" smtClean="0">
                <a:solidFill>
                  <a:schemeClr val="accent2"/>
                </a:solidFill>
              </a:rPr>
              <a:t>rule</a:t>
            </a:r>
            <a:endParaRPr lang="en-US" i="1" dirty="0" smtClean="0">
              <a:solidFill>
                <a:schemeClr val="accent2"/>
              </a:solidFill>
            </a:endParaRPr>
          </a:p>
          <a:p>
            <a:pPr marL="914400" lvl="1" indent="-514350"/>
            <a:r>
              <a:rPr lang="en-US" dirty="0" smtClean="0">
                <a:solidFill>
                  <a:schemeClr val="accent6"/>
                </a:solidFill>
              </a:rPr>
              <a:t>Illustration</a:t>
            </a:r>
            <a:r>
              <a:rPr lang="en-US" dirty="0" smtClean="0"/>
              <a:t>*(</a:t>
            </a:r>
            <a:r>
              <a:rPr lang="en-US" dirty="0" err="1" smtClean="0">
                <a:solidFill>
                  <a:schemeClr val="accent1"/>
                </a:solidFill>
              </a:rPr>
              <a:t>PreScore</a:t>
            </a:r>
            <a:r>
              <a:rPr lang="en-US" dirty="0" smtClean="0">
                <a:solidFill>
                  <a:schemeClr val="accent1"/>
                </a:solidFill>
              </a:rPr>
              <a:t>=High</a:t>
            </a:r>
            <a:r>
              <a:rPr lang="en-US" dirty="0" smtClean="0"/>
              <a:t>)*(</a:t>
            </a:r>
            <a:r>
              <a:rPr lang="en-US" dirty="0" err="1" smtClean="0">
                <a:solidFill>
                  <a:schemeClr val="accent2"/>
                </a:solidFill>
              </a:rPr>
              <a:t>ResponseTime</a:t>
            </a:r>
            <a:r>
              <a:rPr lang="en-US" dirty="0" smtClean="0">
                <a:solidFill>
                  <a:schemeClr val="accent2"/>
                </a:solidFill>
              </a:rPr>
              <a:t>=Fast</a:t>
            </a:r>
            <a:r>
              <a:rPr lang="en-US" dirty="0" smtClean="0"/>
              <a:t>)</a:t>
            </a:r>
          </a:p>
          <a:p>
            <a:pPr marL="914400" lvl="1" indent="-514350"/>
            <a:r>
              <a:rPr lang="en-US" dirty="0"/>
              <a:t>For </a:t>
            </a:r>
            <a:r>
              <a:rPr lang="en-US" dirty="0">
                <a:solidFill>
                  <a:schemeClr val="accent1"/>
                </a:solidFill>
              </a:rPr>
              <a:t>high </a:t>
            </a:r>
            <a:r>
              <a:rPr lang="en-US" dirty="0" err="1">
                <a:solidFill>
                  <a:schemeClr val="accent1"/>
                </a:solidFill>
              </a:rPr>
              <a:t>pretesters</a:t>
            </a:r>
            <a:r>
              <a:rPr lang="en-US" dirty="0"/>
              <a:t>, when </a:t>
            </a:r>
            <a:r>
              <a:rPr lang="en-US" dirty="0" err="1">
                <a:solidFill>
                  <a:schemeClr val="accent2"/>
                </a:solidFill>
              </a:rPr>
              <a:t>ResponseTime</a:t>
            </a:r>
            <a:r>
              <a:rPr lang="en-US" dirty="0">
                <a:solidFill>
                  <a:schemeClr val="accent2"/>
                </a:solidFill>
              </a:rPr>
              <a:t>=Fast</a:t>
            </a:r>
            <a:r>
              <a:rPr lang="en-US" dirty="0"/>
              <a:t>, show </a:t>
            </a:r>
            <a:r>
              <a:rPr lang="en-US" dirty="0">
                <a:solidFill>
                  <a:schemeClr val="accent6"/>
                </a:solidFill>
              </a:rPr>
              <a:t>illustrations</a:t>
            </a:r>
            <a:endParaRPr lang="en-US" dirty="0"/>
          </a:p>
          <a:p>
            <a:pPr marL="914400" lvl="1" indent="-514350"/>
            <a:r>
              <a:rPr lang="en-US" dirty="0" smtClean="0"/>
              <a:t>Binary features</a:t>
            </a:r>
          </a:p>
          <a:p>
            <a:pPr marL="514350" indent="-514350"/>
            <a:endParaRPr lang="en-US" dirty="0" smtClean="0"/>
          </a:p>
          <a:p>
            <a:pPr marL="514350" indent="-514350"/>
            <a:r>
              <a:rPr lang="en-US" dirty="0" smtClean="0"/>
              <a:t>Keeps only predictive terms</a:t>
            </a:r>
          </a:p>
          <a:p>
            <a:pPr marL="914400" lvl="1" indent="-51435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847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Modeling with Stepwise Regression</a:t>
            </a:r>
            <a:br>
              <a:rPr lang="en-US" dirty="0" smtClean="0"/>
            </a:br>
            <a:r>
              <a:rPr lang="en-US" sz="3100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Stepwise Linear </a:t>
            </a:r>
            <a:r>
              <a:rPr lang="en-US" dirty="0" smtClean="0"/>
              <a:t>Regression</a:t>
            </a:r>
          </a:p>
          <a:p>
            <a:pPr marL="514350" indent="-514350">
              <a:buFont typeface="+mj-lt"/>
              <a:buAutoNum type="arabicPeriod"/>
            </a:pPr>
            <a:endParaRPr lang="en-US" sz="1700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Problematic Rules</a:t>
            </a:r>
          </a:p>
          <a:p>
            <a:pPr marL="914400" lvl="1" indent="-514350"/>
            <a:r>
              <a:rPr lang="en-US" dirty="0" smtClean="0"/>
              <a:t>(Potentially) Mutually Exclusive</a:t>
            </a:r>
          </a:p>
          <a:p>
            <a:pPr marL="914400" lvl="1" indent="-514350"/>
            <a:r>
              <a:rPr lang="en-US" dirty="0" smtClean="0"/>
              <a:t>Non-Adaptive</a:t>
            </a:r>
          </a:p>
          <a:p>
            <a:pPr marL="514350" indent="-514350">
              <a:buFont typeface="+mj-lt"/>
              <a:buAutoNum type="arabicPeriod"/>
            </a:pPr>
            <a:endParaRPr lang="en-US" sz="1700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Handle </a:t>
            </a:r>
            <a:r>
              <a:rPr lang="en-US" dirty="0"/>
              <a:t>Problematic Rules</a:t>
            </a:r>
            <a:endParaRPr lang="en-US" dirty="0" smtClean="0"/>
          </a:p>
          <a:p>
            <a:pPr marL="914400" lvl="1" indent="-514350"/>
            <a:r>
              <a:rPr lang="en-US" dirty="0" smtClean="0"/>
              <a:t>Remove Lesser Rule in Pair</a:t>
            </a:r>
          </a:p>
          <a:p>
            <a:pPr marL="514350" indent="-514350">
              <a:buFont typeface="+mj-lt"/>
              <a:buAutoNum type="arabicPeriod"/>
            </a:pPr>
            <a:endParaRPr lang="en-US" sz="17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Relearn Model</a:t>
            </a:r>
          </a:p>
          <a:p>
            <a:pPr marL="914400" lvl="1" indent="-514350"/>
            <a:r>
              <a:rPr lang="en-US" dirty="0" smtClean="0"/>
              <a:t>Regular Regression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39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Modeling the Best </a:t>
            </a:r>
            <a:r>
              <a:rPr lang="en-US" dirty="0" smtClean="0"/>
              <a:t>Representation:</a:t>
            </a:r>
            <a:br>
              <a:rPr lang="en-US" dirty="0" smtClean="0"/>
            </a:br>
            <a:r>
              <a:rPr lang="en-US" sz="3600" dirty="0" smtClean="0"/>
              <a:t>Experiment</a:t>
            </a:r>
            <a:endParaRPr lang="en-US" sz="5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Model Types</a:t>
            </a:r>
          </a:p>
          <a:p>
            <a:pPr lvl="1"/>
            <a:r>
              <a:rPr lang="en-US" dirty="0" smtClean="0"/>
              <a:t>Baseline: just show one kind (illustration)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1 Factor: 1 Tutoring Context factor in term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2 Factors: Partition data along 1 variable</a:t>
            </a:r>
          </a:p>
          <a:p>
            <a:pPr lvl="2"/>
            <a:r>
              <a:rPr lang="en-US" dirty="0" smtClean="0"/>
              <a:t>High </a:t>
            </a:r>
            <a:r>
              <a:rPr lang="en-US" dirty="0" err="1" smtClean="0"/>
              <a:t>pretesters</a:t>
            </a:r>
            <a:r>
              <a:rPr lang="en-US" dirty="0" smtClean="0"/>
              <a:t> vs. Low </a:t>
            </a:r>
            <a:r>
              <a:rPr lang="en-US" dirty="0" err="1" smtClean="0"/>
              <a:t>pretesters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3 Factors: Partition along 2 variables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64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Modeling the Best Representation:</a:t>
            </a:r>
            <a:br>
              <a:rPr lang="en-US" dirty="0" smtClean="0"/>
            </a:br>
            <a:r>
              <a:rPr lang="en-US" sz="3600" dirty="0" smtClean="0"/>
              <a:t>Results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7029538"/>
              </p:ext>
            </p:extLst>
          </p:nvPr>
        </p:nvGraphicFramePr>
        <p:xfrm>
          <a:off x="457200" y="1524000"/>
          <a:ext cx="8153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Freeform 13"/>
          <p:cNvSpPr/>
          <p:nvPr/>
        </p:nvSpPr>
        <p:spPr>
          <a:xfrm>
            <a:off x="2432482" y="5521910"/>
            <a:ext cx="3373514" cy="955089"/>
          </a:xfrm>
          <a:custGeom>
            <a:avLst/>
            <a:gdLst>
              <a:gd name="connsiteX0" fmla="*/ 0 w 3373514"/>
              <a:gd name="connsiteY0" fmla="*/ 0 h 701336"/>
              <a:gd name="connsiteX1" fmla="*/ 0 w 3373514"/>
              <a:gd name="connsiteY1" fmla="*/ 701336 h 701336"/>
              <a:gd name="connsiteX2" fmla="*/ 3373514 w 3373514"/>
              <a:gd name="connsiteY2" fmla="*/ 701336 h 701336"/>
              <a:gd name="connsiteX3" fmla="*/ 3373514 w 3373514"/>
              <a:gd name="connsiteY3" fmla="*/ 0 h 701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73514" h="701336">
                <a:moveTo>
                  <a:pt x="0" y="0"/>
                </a:moveTo>
                <a:lnTo>
                  <a:pt x="0" y="701336"/>
                </a:lnTo>
                <a:lnTo>
                  <a:pt x="3373514" y="701336"/>
                </a:lnTo>
                <a:lnTo>
                  <a:pt x="3373514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805488" y="5519737"/>
            <a:ext cx="2667000" cy="957261"/>
          </a:xfrm>
          <a:custGeom>
            <a:avLst/>
            <a:gdLst>
              <a:gd name="connsiteX0" fmla="*/ 0 w 2667000"/>
              <a:gd name="connsiteY0" fmla="*/ 704850 h 704850"/>
              <a:gd name="connsiteX1" fmla="*/ 2667000 w 2667000"/>
              <a:gd name="connsiteY1" fmla="*/ 704850 h 704850"/>
              <a:gd name="connsiteX2" fmla="*/ 2667000 w 2667000"/>
              <a:gd name="connsiteY2" fmla="*/ 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7000" h="704850">
                <a:moveTo>
                  <a:pt x="0" y="704850"/>
                </a:moveTo>
                <a:lnTo>
                  <a:pt x="2667000" y="704850"/>
                </a:lnTo>
                <a:lnTo>
                  <a:pt x="266700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473170" y="6107667"/>
            <a:ext cx="3301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2 Factors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05996" y="6107667"/>
            <a:ext cx="2669599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3 Factors (</a:t>
            </a:r>
            <a:r>
              <a:rPr lang="en-US" dirty="0" err="1" smtClean="0">
                <a:solidFill>
                  <a:schemeClr val="tx2"/>
                </a:solidFill>
              </a:rPr>
              <a:t>PreScore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and …)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35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Modeling the Best Representation:</a:t>
            </a:r>
            <a:br>
              <a:rPr lang="en-US" dirty="0" smtClean="0"/>
            </a:br>
            <a:r>
              <a:rPr lang="en-US" sz="3600" dirty="0" err="1" smtClean="0"/>
              <a:t>PreScore</a:t>
            </a:r>
            <a:r>
              <a:rPr lang="en-US" sz="3600" dirty="0" smtClean="0"/>
              <a:t>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84860" y="2490519"/>
            <a:ext cx="18288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High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Pretesters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(n=11)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84860" y="4648200"/>
            <a:ext cx="5620378" cy="1754326"/>
            <a:chOff x="18421" y="4038600"/>
            <a:chExt cx="5620378" cy="1754326"/>
          </a:xfrm>
        </p:grpSpPr>
        <p:sp>
          <p:nvSpPr>
            <p:cNvPr id="5" name="TextBox 4"/>
            <p:cNvSpPr txBox="1"/>
            <p:nvPr/>
          </p:nvSpPr>
          <p:spPr>
            <a:xfrm>
              <a:off x="1984898" y="4038600"/>
              <a:ext cx="3653901" cy="1754326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/>
              </a:pPr>
              <a:r>
                <a:rPr lang="en-US" dirty="0" smtClean="0"/>
                <a:t>If many correct answers during session, show </a:t>
              </a:r>
              <a:r>
                <a:rPr lang="en-US" u="sng" dirty="0" smtClean="0"/>
                <a:t>illustrations</a:t>
              </a:r>
              <a:endParaRPr lang="en-US" dirty="0" smtClean="0"/>
            </a:p>
            <a:p>
              <a:pPr marL="342900" indent="-342900">
                <a:buFont typeface="+mj-lt"/>
                <a:buAutoNum type="arabicPeriod"/>
              </a:pPr>
              <a:r>
                <a:rPr lang="en-US" dirty="0" smtClean="0"/>
                <a:t>If few correct answers in problem, show </a:t>
              </a:r>
              <a:r>
                <a:rPr lang="en-US" u="sng" dirty="0" smtClean="0"/>
                <a:t>illustrations</a:t>
              </a:r>
              <a:endParaRPr lang="en-US" dirty="0" smtClean="0"/>
            </a:p>
            <a:p>
              <a:pPr marL="342900" indent="-342900">
                <a:buFont typeface="+mj-lt"/>
                <a:buAutoNum type="arabicPeriod"/>
              </a:pPr>
              <a:r>
                <a:rPr lang="en-US" dirty="0" smtClean="0"/>
                <a:t>If later in tutoring, show </a:t>
              </a:r>
              <a:r>
                <a:rPr lang="en-US" u="sng" dirty="0" smtClean="0"/>
                <a:t>illustrations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8421" y="4284821"/>
              <a:ext cx="1828800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chemeClr val="accent1">
                      <a:lumMod val="75000"/>
                    </a:schemeClr>
                  </a:solidFill>
                </a:rPr>
                <a:t>Low </a:t>
              </a:r>
              <a:r>
                <a:rPr lang="en-US" sz="2800" dirty="0" err="1" smtClean="0">
                  <a:solidFill>
                    <a:schemeClr val="accent1">
                      <a:lumMod val="75000"/>
                    </a:schemeClr>
                  </a:solidFill>
                </a:rPr>
                <a:t>Pretesters</a:t>
              </a:r>
              <a:r>
                <a:rPr lang="en-US" sz="2800" dirty="0" smtClean="0">
                  <a:solidFill>
                    <a:schemeClr val="accent1">
                      <a:lumMod val="75000"/>
                    </a:schemeClr>
                  </a:solidFill>
                </a:rPr>
                <a:t/>
              </a:r>
              <a:br>
                <a:rPr lang="en-US" sz="2800" dirty="0" smtClean="0">
                  <a:solidFill>
                    <a:schemeClr val="accent1">
                      <a:lumMod val="75000"/>
                    </a:schemeClr>
                  </a:solidFill>
                </a:rPr>
              </a:br>
              <a:r>
                <a:rPr lang="en-US" sz="2000" dirty="0" smtClean="0">
                  <a:solidFill>
                    <a:schemeClr val="accent1">
                      <a:lumMod val="75000"/>
                    </a:schemeClr>
                  </a:solidFill>
                </a:rPr>
                <a:t>(n=18)</a:t>
              </a:r>
              <a:endParaRPr lang="en-US" sz="20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736096" y="1828800"/>
            <a:ext cx="3653902" cy="2585323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If few correct answers during walk </a:t>
            </a:r>
            <a:r>
              <a:rPr lang="en-US" dirty="0" err="1" smtClean="0"/>
              <a:t>throughs</a:t>
            </a:r>
            <a:r>
              <a:rPr lang="en-US" dirty="0" smtClean="0"/>
              <a:t> or reflection dialogues, show </a:t>
            </a:r>
            <a:r>
              <a:rPr lang="en-US" u="sng" dirty="0" smtClean="0"/>
              <a:t>graphs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If many correct answers during session, show </a:t>
            </a:r>
            <a:r>
              <a:rPr lang="en-US" u="sng" dirty="0" smtClean="0"/>
              <a:t>illustrations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If later in tutoring, show </a:t>
            </a:r>
            <a:r>
              <a:rPr lang="en-US" u="sng" dirty="0" smtClean="0"/>
              <a:t>illustrations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If few correct answers in problem, show </a:t>
            </a:r>
            <a:r>
              <a:rPr lang="en-US" u="sng" dirty="0" smtClean="0"/>
              <a:t>graphs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88978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Interpreting the Model</a:t>
            </a:r>
            <a:br>
              <a:rPr lang="en-US" dirty="0"/>
            </a:br>
            <a:r>
              <a:rPr lang="en-US" sz="3100" dirty="0" err="1" smtClean="0"/>
              <a:t>PreScore</a:t>
            </a:r>
            <a:r>
              <a:rPr lang="en-US" sz="3100" dirty="0" smtClean="0"/>
              <a:t>*Gender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C5E39-5EEE-4356-BAB3-5E5626DE3380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2600" y="1894820"/>
            <a:ext cx="3425301" cy="2062103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(n=8)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</a:t>
            </a:r>
            <a:r>
              <a:rPr lang="en-US" sz="1600" dirty="0"/>
              <a:t>few correct answers </a:t>
            </a:r>
            <a:r>
              <a:rPr lang="en-US" sz="1600" dirty="0" smtClean="0"/>
              <a:t>in walk </a:t>
            </a:r>
            <a:r>
              <a:rPr lang="en-US" sz="1600" dirty="0" err="1"/>
              <a:t>throughs</a:t>
            </a:r>
            <a:r>
              <a:rPr lang="en-US" sz="1600" dirty="0"/>
              <a:t> or </a:t>
            </a:r>
            <a:r>
              <a:rPr lang="en-US" sz="1600" dirty="0" smtClean="0"/>
              <a:t>reflections, </a:t>
            </a:r>
            <a:r>
              <a:rPr lang="en-US" sz="1600" dirty="0"/>
              <a:t>show </a:t>
            </a:r>
            <a:r>
              <a:rPr lang="en-US" sz="1600" u="sng" dirty="0"/>
              <a:t>graphs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If many correct answers </a:t>
            </a:r>
            <a:r>
              <a:rPr lang="en-US" sz="1600" dirty="0" smtClean="0"/>
              <a:t>in session or problem, </a:t>
            </a:r>
            <a:r>
              <a:rPr lang="en-US" sz="1600" dirty="0"/>
              <a:t>show </a:t>
            </a:r>
            <a:r>
              <a:rPr lang="en-US" sz="1600" u="sng" dirty="0"/>
              <a:t>illustrations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If </a:t>
            </a:r>
            <a:r>
              <a:rPr lang="en-US" sz="1600" dirty="0" smtClean="0"/>
              <a:t>early in problem or session, </a:t>
            </a:r>
            <a:r>
              <a:rPr lang="en-US" sz="1600" dirty="0"/>
              <a:t>show </a:t>
            </a:r>
            <a:r>
              <a:rPr lang="en-US" sz="1600" u="sng" dirty="0" smtClean="0"/>
              <a:t>graphs</a:t>
            </a:r>
            <a:endParaRPr lang="en-US" sz="1600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729740" y="4146321"/>
            <a:ext cx="3581400" cy="2308324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(n=9)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many correct answers in session, show </a:t>
            </a:r>
            <a:r>
              <a:rPr lang="en-US" sz="1600" u="sng" dirty="0" smtClean="0"/>
              <a:t>graphs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early in session, show </a:t>
            </a:r>
            <a:r>
              <a:rPr lang="en-US" sz="1600" u="sng" dirty="0" smtClean="0"/>
              <a:t>illustrations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many correct answers in problem, show </a:t>
            </a:r>
            <a:r>
              <a:rPr lang="en-US" sz="1600" u="sng" dirty="0" smtClean="0"/>
              <a:t>illustrations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early in problem, show </a:t>
            </a:r>
            <a:r>
              <a:rPr lang="en-US" sz="1600" u="sng" dirty="0" smtClean="0"/>
              <a:t>illustrations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few correct answers in reflections, show </a:t>
            </a:r>
            <a:r>
              <a:rPr lang="en-US" sz="1600" u="sng" dirty="0" smtClean="0"/>
              <a:t>illustrations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486400" y="1894820"/>
            <a:ext cx="3352800" cy="1754326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(n=3)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few correct in reflections, show </a:t>
            </a:r>
            <a:r>
              <a:rPr lang="en-US" sz="1600" u="sng" dirty="0" smtClean="0"/>
              <a:t>illustrations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many correct in session, show </a:t>
            </a:r>
            <a:r>
              <a:rPr lang="en-US" sz="1600" u="sng" dirty="0" smtClean="0"/>
              <a:t>illustrations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few correct in walk </a:t>
            </a:r>
            <a:r>
              <a:rPr lang="en-US" sz="1600" dirty="0" err="1" smtClean="0"/>
              <a:t>throughs</a:t>
            </a:r>
            <a:r>
              <a:rPr lang="en-US" sz="1600" dirty="0" smtClean="0"/>
              <a:t>, show </a:t>
            </a:r>
            <a:r>
              <a:rPr lang="en-US" sz="1600" u="sng" dirty="0" smtClean="0"/>
              <a:t>illustrations</a:t>
            </a:r>
            <a:endParaRPr lang="en-US" sz="1600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5486400" y="4146321"/>
            <a:ext cx="3352800" cy="2492990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(n=9)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few correct answers in walk </a:t>
            </a:r>
            <a:r>
              <a:rPr lang="en-US" sz="1600" dirty="0" err="1" smtClean="0"/>
              <a:t>throughs</a:t>
            </a:r>
            <a:r>
              <a:rPr lang="en-US" sz="1600" dirty="0" smtClean="0"/>
              <a:t> or reflections, show </a:t>
            </a:r>
            <a:r>
              <a:rPr lang="en-US" sz="1600" u="sng" dirty="0" smtClean="0"/>
              <a:t>illustrations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many correct answers in session, show </a:t>
            </a:r>
            <a:r>
              <a:rPr lang="en-US" sz="1600" u="sng" dirty="0" smtClean="0"/>
              <a:t>illustrations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early in session or problem, show </a:t>
            </a:r>
            <a:r>
              <a:rPr lang="en-US" sz="1600" u="sng" dirty="0" smtClean="0"/>
              <a:t>graphs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If many correct answers in problem, show </a:t>
            </a:r>
            <a:r>
              <a:rPr lang="en-US" sz="1600" u="sng" dirty="0" smtClean="0"/>
              <a:t>illustrations</a:t>
            </a:r>
            <a:endParaRPr lang="en-US" sz="1600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2289699" y="1376039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Females</a:t>
            </a:r>
            <a:endParaRPr lang="en-US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77000" y="13716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Males</a:t>
            </a:r>
            <a:endParaRPr lang="en-US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38" y="2283949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High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Pretesters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4495800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Low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Pretesters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234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3831</TotalTime>
  <Words>498</Words>
  <Application>Microsoft Office PowerPoint</Application>
  <PresentationFormat>On-screen Show (4:3)</PresentationFormat>
  <Paragraphs>126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Modeling Student Benefits from Illustrations and Graphs</vt:lpstr>
      <vt:lpstr>Motivation</vt:lpstr>
      <vt:lpstr>Data</vt:lpstr>
      <vt:lpstr>Modeling with Stepwise Regression 1. Stepwise Linear Regression</vt:lpstr>
      <vt:lpstr>Modeling with Stepwise Regression Algorithm</vt:lpstr>
      <vt:lpstr>Modeling the Best Representation: Experiment</vt:lpstr>
      <vt:lpstr>Modeling the Best Representation: Results</vt:lpstr>
      <vt:lpstr>Modeling the Best Representation: PreScore Model</vt:lpstr>
      <vt:lpstr>Interpreting the Model PreScore*Gender</vt:lpstr>
      <vt:lpstr>Conclusion</vt:lpstr>
      <vt:lpstr>Future Work</vt:lpstr>
      <vt:lpstr>Thank you</vt:lpstr>
    </vt:vector>
  </TitlesOfParts>
  <Company>University of Pittsburgh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Prof.Stud.Gov., Graduate</dc:creator>
  <cp:lastModifiedBy>Diane J. Litman</cp:lastModifiedBy>
  <cp:revision>129</cp:revision>
  <dcterms:created xsi:type="dcterms:W3CDTF">2013-09-25T15:31:16Z</dcterms:created>
  <dcterms:modified xsi:type="dcterms:W3CDTF">2014-09-16T12:43:00Z</dcterms:modified>
</cp:coreProperties>
</file>