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79"/>
  </p:notesMasterIdLst>
  <p:handoutMasterIdLst>
    <p:handoutMasterId r:id="rId80"/>
  </p:handoutMasterIdLst>
  <p:sldIdLst>
    <p:sldId id="389" r:id="rId2"/>
    <p:sldId id="390" r:id="rId3"/>
    <p:sldId id="431" r:id="rId4"/>
    <p:sldId id="435" r:id="rId5"/>
    <p:sldId id="432" r:id="rId6"/>
    <p:sldId id="412" r:id="rId7"/>
    <p:sldId id="413" r:id="rId8"/>
    <p:sldId id="414" r:id="rId9"/>
    <p:sldId id="415" r:id="rId10"/>
    <p:sldId id="417" r:id="rId11"/>
    <p:sldId id="338" r:id="rId12"/>
    <p:sldId id="433" r:id="rId13"/>
    <p:sldId id="339" r:id="rId14"/>
    <p:sldId id="434" r:id="rId15"/>
    <p:sldId id="340" r:id="rId16"/>
    <p:sldId id="335" r:id="rId17"/>
    <p:sldId id="341" r:id="rId18"/>
    <p:sldId id="297" r:id="rId19"/>
    <p:sldId id="342" r:id="rId20"/>
    <p:sldId id="367" r:id="rId21"/>
    <p:sldId id="363" r:id="rId22"/>
    <p:sldId id="392" r:id="rId23"/>
    <p:sldId id="365" r:id="rId24"/>
    <p:sldId id="422" r:id="rId25"/>
    <p:sldId id="423" r:id="rId26"/>
    <p:sldId id="361" r:id="rId27"/>
    <p:sldId id="362" r:id="rId28"/>
    <p:sldId id="343" r:id="rId29"/>
    <p:sldId id="364" r:id="rId30"/>
    <p:sldId id="430" r:id="rId31"/>
    <p:sldId id="370" r:id="rId32"/>
    <p:sldId id="372" r:id="rId33"/>
    <p:sldId id="373" r:id="rId34"/>
    <p:sldId id="371" r:id="rId35"/>
    <p:sldId id="345" r:id="rId36"/>
    <p:sldId id="354" r:id="rId37"/>
    <p:sldId id="424" r:id="rId38"/>
    <p:sldId id="368" r:id="rId39"/>
    <p:sldId id="429" r:id="rId40"/>
    <p:sldId id="428" r:id="rId41"/>
    <p:sldId id="347" r:id="rId42"/>
    <p:sldId id="349" r:id="rId43"/>
    <p:sldId id="375" r:id="rId44"/>
    <p:sldId id="376" r:id="rId45"/>
    <p:sldId id="425" r:id="rId46"/>
    <p:sldId id="377" r:id="rId47"/>
    <p:sldId id="378" r:id="rId48"/>
    <p:sldId id="379" r:id="rId49"/>
    <p:sldId id="313" r:id="rId50"/>
    <p:sldId id="314" r:id="rId51"/>
    <p:sldId id="426" r:id="rId52"/>
    <p:sldId id="380" r:id="rId53"/>
    <p:sldId id="352" r:id="rId54"/>
    <p:sldId id="369" r:id="rId55"/>
    <p:sldId id="381" r:id="rId56"/>
    <p:sldId id="421" r:id="rId57"/>
    <p:sldId id="318" r:id="rId58"/>
    <p:sldId id="319" r:id="rId59"/>
    <p:sldId id="388" r:id="rId60"/>
    <p:sldId id="409" r:id="rId61"/>
    <p:sldId id="394" r:id="rId62"/>
    <p:sldId id="437" r:id="rId63"/>
    <p:sldId id="436" r:id="rId64"/>
    <p:sldId id="395" r:id="rId65"/>
    <p:sldId id="396" r:id="rId66"/>
    <p:sldId id="397" r:id="rId67"/>
    <p:sldId id="398" r:id="rId68"/>
    <p:sldId id="399" r:id="rId69"/>
    <p:sldId id="400" r:id="rId70"/>
    <p:sldId id="401" r:id="rId71"/>
    <p:sldId id="402" r:id="rId72"/>
    <p:sldId id="404" r:id="rId73"/>
    <p:sldId id="405" r:id="rId74"/>
    <p:sldId id="406" r:id="rId75"/>
    <p:sldId id="407" r:id="rId76"/>
    <p:sldId id="408" r:id="rId77"/>
    <p:sldId id="410" r:id="rId78"/>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457200" algn="l" rtl="0" fontAlgn="base">
      <a:spcBef>
        <a:spcPct val="0"/>
      </a:spcBef>
      <a:spcAft>
        <a:spcPct val="0"/>
      </a:spcAft>
      <a:defRPr sz="1600" kern="1200">
        <a:solidFill>
          <a:schemeClr val="tx1"/>
        </a:solidFill>
        <a:latin typeface="Times New Roman" charset="0"/>
        <a:ea typeface="+mn-ea"/>
        <a:cs typeface="+mn-cs"/>
      </a:defRPr>
    </a:lvl2pPr>
    <a:lvl3pPr marL="914400" algn="l" rtl="0" fontAlgn="base">
      <a:spcBef>
        <a:spcPct val="0"/>
      </a:spcBef>
      <a:spcAft>
        <a:spcPct val="0"/>
      </a:spcAft>
      <a:defRPr sz="1600" kern="1200">
        <a:solidFill>
          <a:schemeClr val="tx1"/>
        </a:solidFill>
        <a:latin typeface="Times New Roman" charset="0"/>
        <a:ea typeface="+mn-ea"/>
        <a:cs typeface="+mn-cs"/>
      </a:defRPr>
    </a:lvl3pPr>
    <a:lvl4pPr marL="1371600" algn="l" rtl="0" fontAlgn="base">
      <a:spcBef>
        <a:spcPct val="0"/>
      </a:spcBef>
      <a:spcAft>
        <a:spcPct val="0"/>
      </a:spcAft>
      <a:defRPr sz="1600" kern="1200">
        <a:solidFill>
          <a:schemeClr val="tx1"/>
        </a:solidFill>
        <a:latin typeface="Times New Roman" charset="0"/>
        <a:ea typeface="+mn-ea"/>
        <a:cs typeface="+mn-cs"/>
      </a:defRPr>
    </a:lvl4pPr>
    <a:lvl5pPr marL="1828800" algn="l" rtl="0" fontAlgn="base">
      <a:spcBef>
        <a:spcPct val="0"/>
      </a:spcBef>
      <a:spcAft>
        <a:spcPct val="0"/>
      </a:spcAft>
      <a:defRPr sz="1600" kern="1200">
        <a:solidFill>
          <a:schemeClr val="tx1"/>
        </a:solidFill>
        <a:latin typeface="Times New Roman" charset="0"/>
        <a:ea typeface="+mn-ea"/>
        <a:cs typeface="+mn-cs"/>
      </a:defRPr>
    </a:lvl5pPr>
    <a:lvl6pPr marL="2286000" algn="l" defTabSz="457200" rtl="0" eaLnBrk="1" latinLnBrk="0" hangingPunct="1">
      <a:defRPr sz="1600" kern="1200">
        <a:solidFill>
          <a:schemeClr val="tx1"/>
        </a:solidFill>
        <a:latin typeface="Times New Roman" charset="0"/>
        <a:ea typeface="+mn-ea"/>
        <a:cs typeface="+mn-cs"/>
      </a:defRPr>
    </a:lvl6pPr>
    <a:lvl7pPr marL="2743200" algn="l" defTabSz="457200" rtl="0" eaLnBrk="1" latinLnBrk="0" hangingPunct="1">
      <a:defRPr sz="1600" kern="1200">
        <a:solidFill>
          <a:schemeClr val="tx1"/>
        </a:solidFill>
        <a:latin typeface="Times New Roman" charset="0"/>
        <a:ea typeface="+mn-ea"/>
        <a:cs typeface="+mn-cs"/>
      </a:defRPr>
    </a:lvl7pPr>
    <a:lvl8pPr marL="3200400" algn="l" defTabSz="457200" rtl="0" eaLnBrk="1" latinLnBrk="0" hangingPunct="1">
      <a:defRPr sz="1600" kern="1200">
        <a:solidFill>
          <a:schemeClr val="tx1"/>
        </a:solidFill>
        <a:latin typeface="Times New Roman" charset="0"/>
        <a:ea typeface="+mn-ea"/>
        <a:cs typeface="+mn-cs"/>
      </a:defRPr>
    </a:lvl8pPr>
    <a:lvl9pPr marL="3657600" algn="l" defTabSz="457200" rtl="0" eaLnBrk="1" latinLnBrk="0" hangingPunct="1">
      <a:defRPr sz="16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8" autoAdjust="0"/>
    <p:restoredTop sz="82863" autoAdjust="0"/>
  </p:normalViewPr>
  <p:slideViewPr>
    <p:cSldViewPr>
      <p:cViewPr varScale="1">
        <p:scale>
          <a:sx n="76" d="100"/>
          <a:sy n="76" d="100"/>
        </p:scale>
        <p:origin x="-102" y="-372"/>
      </p:cViewPr>
      <p:guideLst>
        <p:guide orient="horz" pos="2064"/>
        <p:guide pos="3454"/>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1"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7DDDF7-8B9D-8346-88C6-93CF86AFF44A}" type="slidenum">
              <a:rPr lang="en-US"/>
              <a:pPr>
                <a:defRPr/>
              </a:pPr>
              <a:t>‹#›</a:t>
            </a:fld>
            <a:endParaRPr lang="en-US"/>
          </a:p>
        </p:txBody>
      </p:sp>
    </p:spTree>
    <p:extLst>
      <p:ext uri="{BB962C8B-B14F-4D97-AF65-F5344CB8AC3E}">
        <p14:creationId xmlns:p14="http://schemas.microsoft.com/office/powerpoint/2010/main" val="2394360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AD45232-5D70-B649-91C9-3C54EF556E7D}" type="slidenum">
              <a:rPr lang="en-US"/>
              <a:pPr>
                <a:defRPr/>
              </a:pPr>
              <a:t>‹#›</a:t>
            </a:fld>
            <a:endParaRPr lang="en-US"/>
          </a:p>
        </p:txBody>
      </p:sp>
    </p:spTree>
    <p:extLst>
      <p:ext uri="{BB962C8B-B14F-4D97-AF65-F5344CB8AC3E}">
        <p14:creationId xmlns:p14="http://schemas.microsoft.com/office/powerpoint/2010/main" val="20529645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F5A67F0-B701-054A-886C-A71B3E9EDC53}"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21B976-2952-894B-84FF-39A0BAF6E1B0}" type="slidenum">
              <a:rPr lang="en-US"/>
              <a:pPr/>
              <a:t>29</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DC96FE7-63AA-9049-A837-089B2A642A08}" type="slidenum">
              <a:rPr lang="en-US"/>
              <a:pPr/>
              <a:t>35</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38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21427E3-2CE7-DF4C-909C-74A3A9482931}" type="slidenum">
              <a:rPr lang="en-US"/>
              <a:pPr/>
              <a:t>39</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F2498B2-04E8-AC47-BF14-5EB4C93E3EF7}" type="slidenum">
              <a:rPr lang="en-US"/>
              <a:pPr/>
              <a:t>41</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F70F98A-9BE9-9949-BB63-D58A4B7217F4}" type="slidenum">
              <a:rPr lang="en-US"/>
              <a:pPr/>
              <a:t>42</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44</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p>
        </p:txBody>
      </p:sp>
      <p:sp>
        <p:nvSpPr>
          <p:cNvPr id="29700" name="Slide Number Placeholder 3"/>
          <p:cNvSpPr>
            <a:spLocks noGrp="1"/>
          </p:cNvSpPr>
          <p:nvPr>
            <p:ph type="sldNum" sz="quarter" idx="5"/>
          </p:nvPr>
        </p:nvSpPr>
        <p:spPr>
          <a:noFill/>
        </p:spPr>
        <p:txBody>
          <a:bodyPr/>
          <a:lstStyle/>
          <a:p>
            <a:fld id="{AED702A8-1C92-4552-AE6D-491F7F3B4468}" type="slidenum">
              <a:rPr lang="en-US" smtClean="0"/>
              <a:pPr/>
              <a:t>60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endParaRPr lang="en-US" smtClean="0"/>
          </a:p>
        </p:txBody>
      </p:sp>
      <p:sp>
        <p:nvSpPr>
          <p:cNvPr id="38916" name="Slide Number Placeholder 3"/>
          <p:cNvSpPr>
            <a:spLocks noGrp="1"/>
          </p:cNvSpPr>
          <p:nvPr>
            <p:ph type="sldNum" sz="quarter" idx="5"/>
          </p:nvPr>
        </p:nvSpPr>
        <p:spPr>
          <a:noFill/>
        </p:spPr>
        <p:txBody>
          <a:bodyPr/>
          <a:lstStyle/>
          <a:p>
            <a:fld id="{1607D032-3B83-4806-93F6-F0B3423CC4D2}" type="slidenum">
              <a:rPr lang="en-US" smtClean="0"/>
              <a:pPr/>
              <a:t>61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39940" name="Slide Number Placeholder 3"/>
          <p:cNvSpPr>
            <a:spLocks noGrp="1"/>
          </p:cNvSpPr>
          <p:nvPr>
            <p:ph type="sldNum" sz="quarter" idx="5"/>
          </p:nvPr>
        </p:nvSpPr>
        <p:spPr>
          <a:noFill/>
        </p:spPr>
        <p:txBody>
          <a:bodyPr/>
          <a:lstStyle/>
          <a:p>
            <a:fld id="{566D9E42-7183-4462-92F5-49A7970EAB1F}" type="slidenum">
              <a:rPr lang="en-US" smtClean="0"/>
              <a:pPr/>
              <a:t>64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pPr eaLnBrk="1" hangingPunct="1"/>
            <a:fld id="{BCDCE50C-225B-4281-8B03-4795C35C23FA}" type="slidenum">
              <a:rPr lang="en-US" sz="1200">
                <a:solidFill>
                  <a:schemeClr val="tx1"/>
                </a:solidFill>
                <a:latin typeface="Times New Roman" pitchFamily="84" charset="0"/>
              </a:rPr>
              <a:pPr eaLnBrk="1" hangingPunct="1"/>
              <a:t>4</a:t>
            </a:fld>
            <a:endParaRPr lang="en-US" sz="1200">
              <a:solidFill>
                <a:schemeClr val="tx1"/>
              </a:solidFill>
              <a:latin typeface="Times New Roman" pitchFamily="84" charset="0"/>
            </a:endParaRPr>
          </a:p>
        </p:txBody>
      </p:sp>
      <p:sp>
        <p:nvSpPr>
          <p:cNvPr id="49155"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0964" name="Slide Number Placeholder 3"/>
          <p:cNvSpPr>
            <a:spLocks noGrp="1"/>
          </p:cNvSpPr>
          <p:nvPr>
            <p:ph type="sldNum" sz="quarter" idx="5"/>
          </p:nvPr>
        </p:nvSpPr>
        <p:spPr>
          <a:noFill/>
        </p:spPr>
        <p:txBody>
          <a:bodyPr/>
          <a:lstStyle/>
          <a:p>
            <a:fld id="{5D0819EB-EC43-466C-A202-1DB423E9AB13}" type="slidenum">
              <a:rPr lang="en-US" smtClean="0"/>
              <a:pPr/>
              <a:t>65</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smtClean="0"/>
              <a:t>There is a thick horizontal line at 40% corresponding to no confidence estimation.</a:t>
            </a:r>
          </a:p>
        </p:txBody>
      </p:sp>
      <p:sp>
        <p:nvSpPr>
          <p:cNvPr id="41988" name="Slide Number Placeholder 3"/>
          <p:cNvSpPr>
            <a:spLocks noGrp="1"/>
          </p:cNvSpPr>
          <p:nvPr>
            <p:ph type="sldNum" sz="quarter" idx="5"/>
          </p:nvPr>
        </p:nvSpPr>
        <p:spPr>
          <a:noFill/>
        </p:spPr>
        <p:txBody>
          <a:bodyPr/>
          <a:lstStyle/>
          <a:p>
            <a:fld id="{C4228D84-16CA-4834-ABD2-E0F9CBB967CD}" type="slidenum">
              <a:rPr lang="en-US" smtClean="0"/>
              <a:pPr/>
              <a:t>66</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a:noFill/>
        </p:spPr>
        <p:txBody>
          <a:bodyPr/>
          <a:lstStyle/>
          <a:p>
            <a:fld id="{6342857B-95E2-4B7B-AC4B-81E442B550B1}" type="slidenum">
              <a:rPr lang="en-US" smtClean="0"/>
              <a:pPr/>
              <a:t>67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p>
        </p:txBody>
      </p:sp>
      <p:sp>
        <p:nvSpPr>
          <p:cNvPr id="44036" name="Slide Number Placeholder 3"/>
          <p:cNvSpPr>
            <a:spLocks noGrp="1"/>
          </p:cNvSpPr>
          <p:nvPr>
            <p:ph type="sldNum" sz="quarter" idx="5"/>
          </p:nvPr>
        </p:nvSpPr>
        <p:spPr>
          <a:noFill/>
        </p:spPr>
        <p:txBody>
          <a:bodyPr/>
          <a:lstStyle/>
          <a:p>
            <a:fld id="{151E3E46-8697-4C37-95B9-84697BDDC34B}" type="slidenum">
              <a:rPr lang="en-US" smtClean="0"/>
              <a:pPr/>
              <a:t>68</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smtClean="0"/>
          </a:p>
        </p:txBody>
      </p:sp>
      <p:sp>
        <p:nvSpPr>
          <p:cNvPr id="45060" name="Slide Number Placeholder 3"/>
          <p:cNvSpPr>
            <a:spLocks noGrp="1"/>
          </p:cNvSpPr>
          <p:nvPr>
            <p:ph type="sldNum" sz="quarter" idx="5"/>
          </p:nvPr>
        </p:nvSpPr>
        <p:spPr>
          <a:noFill/>
        </p:spPr>
        <p:txBody>
          <a:bodyPr/>
          <a:lstStyle/>
          <a:p>
            <a:fld id="{CEB64BCD-D361-4C2F-8BB4-6E4E2427C449}" type="slidenum">
              <a:rPr lang="en-US" smtClean="0"/>
              <a:pPr/>
              <a:t>69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endParaRPr lang="en-US" smtClean="0"/>
          </a:p>
        </p:txBody>
      </p:sp>
      <p:sp>
        <p:nvSpPr>
          <p:cNvPr id="46084" name="Slide Number Placeholder 3"/>
          <p:cNvSpPr>
            <a:spLocks noGrp="1"/>
          </p:cNvSpPr>
          <p:nvPr>
            <p:ph type="sldNum" sz="quarter" idx="5"/>
          </p:nvPr>
        </p:nvSpPr>
        <p:spPr>
          <a:noFill/>
        </p:spPr>
        <p:txBody>
          <a:bodyPr/>
          <a:lstStyle/>
          <a:p>
            <a:fld id="{E27E8F8F-1834-488A-B788-5E8540D5875F}" type="slidenum">
              <a:rPr lang="en-US" smtClean="0"/>
              <a:pPr/>
              <a:t>70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smtClean="0"/>
          </a:p>
        </p:txBody>
      </p:sp>
      <p:sp>
        <p:nvSpPr>
          <p:cNvPr id="47108" name="Slide Number Placeholder 3"/>
          <p:cNvSpPr>
            <a:spLocks noGrp="1"/>
          </p:cNvSpPr>
          <p:nvPr>
            <p:ph type="sldNum" sz="quarter" idx="5"/>
          </p:nvPr>
        </p:nvSpPr>
        <p:spPr>
          <a:noFill/>
        </p:spPr>
        <p:txBody>
          <a:bodyPr/>
          <a:lstStyle/>
          <a:p>
            <a:fld id="{550879D9-CDCE-4632-984C-F41C9453B31A}" type="slidenum">
              <a:rPr lang="en-US" smtClean="0"/>
              <a:pPr/>
              <a:t>71</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819B1EA4-3411-49C1-AC9C-1E4939BB0108}" type="slidenum">
              <a:rPr lang="en-US" smtClean="0"/>
              <a:pPr/>
              <a:t>72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smtClean="0"/>
          </a:p>
        </p:txBody>
      </p:sp>
      <p:sp>
        <p:nvSpPr>
          <p:cNvPr id="50180" name="Slide Number Placeholder 3"/>
          <p:cNvSpPr>
            <a:spLocks noGrp="1"/>
          </p:cNvSpPr>
          <p:nvPr>
            <p:ph type="sldNum" sz="quarter" idx="5"/>
          </p:nvPr>
        </p:nvSpPr>
        <p:spPr>
          <a:noFill/>
        </p:spPr>
        <p:txBody>
          <a:bodyPr/>
          <a:lstStyle/>
          <a:p>
            <a:fld id="{1EA8DBF5-F7DD-4855-B859-DF53B71B3CA7}" type="slidenum">
              <a:rPr lang="en-US" smtClean="0"/>
              <a:pPr/>
              <a:t>73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smtClean="0"/>
              <a:t>Example is in the _AI Magazine_ paper.</a:t>
            </a:r>
          </a:p>
        </p:txBody>
      </p:sp>
      <p:sp>
        <p:nvSpPr>
          <p:cNvPr id="51204" name="Slide Number Placeholder 3"/>
          <p:cNvSpPr>
            <a:spLocks noGrp="1"/>
          </p:cNvSpPr>
          <p:nvPr>
            <p:ph type="sldNum" sz="quarter" idx="5"/>
          </p:nvPr>
        </p:nvSpPr>
        <p:spPr>
          <a:noFill/>
        </p:spPr>
        <p:txBody>
          <a:bodyPr/>
          <a:lstStyle/>
          <a:p>
            <a:fld id="{9EA2A214-4B2B-429F-B9F7-C8F0856E71EE}" type="slidenum">
              <a:rPr lang="en-US" smtClean="0"/>
              <a:pPr/>
              <a:t>74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2C8F228-47A9-EA47-92CC-A6272FA8C734}" type="slidenum">
              <a:rPr lang="en-US"/>
              <a:pPr/>
              <a:t>11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endParaRPr lang="en-US" smtClean="0"/>
          </a:p>
        </p:txBody>
      </p:sp>
      <p:sp>
        <p:nvSpPr>
          <p:cNvPr id="52228" name="Slide Number Placeholder 3"/>
          <p:cNvSpPr>
            <a:spLocks noGrp="1"/>
          </p:cNvSpPr>
          <p:nvPr>
            <p:ph type="sldNum" sz="quarter" idx="5"/>
          </p:nvPr>
        </p:nvSpPr>
        <p:spPr>
          <a:noFill/>
        </p:spPr>
        <p:txBody>
          <a:bodyPr/>
          <a:lstStyle/>
          <a:p>
            <a:fld id="{9FA8BD44-5D18-4A3A-95B7-71DFD68B190E}" type="slidenum">
              <a:rPr lang="en-US" smtClean="0"/>
              <a:pPr/>
              <a:t>75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smtClean="0"/>
          </a:p>
        </p:txBody>
      </p:sp>
      <p:sp>
        <p:nvSpPr>
          <p:cNvPr id="53252" name="Slide Number Placeholder 3"/>
          <p:cNvSpPr>
            <a:spLocks noGrp="1"/>
          </p:cNvSpPr>
          <p:nvPr>
            <p:ph type="sldNum" sz="quarter" idx="5"/>
          </p:nvPr>
        </p:nvSpPr>
        <p:spPr>
          <a:noFill/>
        </p:spPr>
        <p:txBody>
          <a:bodyPr/>
          <a:lstStyle/>
          <a:p>
            <a:fld id="{3FF86E77-7487-48FE-864D-91E5838191C1}" type="slidenum">
              <a:rPr lang="en-US" smtClean="0"/>
              <a:pPr/>
              <a:t>76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BE6127-B62E-AE46-A263-EDD1EDD0C734}" type="slidenum">
              <a:rPr lang="en-US"/>
              <a:pPr/>
              <a:t>13</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370E674F-9950-DE4E-8089-2DAAD05F442A}" type="slidenum">
              <a:rPr lang="en-US"/>
              <a:pPr/>
              <a:t>15</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17</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1D0D5E96-B54A-6041-B07E-6C3027C838D6}" type="slidenum">
              <a:rPr lang="en-US"/>
              <a:pPr/>
              <a:t>19</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B425583-8D82-384E-B1CF-89B6A5C46972}" type="slidenum">
              <a:rPr lang="en-US"/>
              <a:pPr/>
              <a:t>20</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D21B976-2952-894B-84FF-39A0BAF6E1B0}" type="slidenum">
              <a:rPr lang="en-US"/>
              <a:pPr/>
              <a:t>28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a:xfrm>
            <a:off x="6172200" y="6191250"/>
            <a:ext cx="2476500" cy="476250"/>
          </a:xfrm>
          <a:prstGeom prst="rect">
            <a:avLst/>
          </a:prstGeom>
        </p:spPr>
        <p:txBody>
          <a:bodyPr/>
          <a:lstStyle>
            <a:lvl1pPr>
              <a:defRPr/>
            </a:lvl1pPr>
          </a:lstStyle>
          <a:p>
            <a:pPr>
              <a:defRPr/>
            </a:pPr>
            <a:r>
              <a:rPr lang="en-US"/>
              <a:t>1/10/09</a:t>
            </a:r>
          </a:p>
        </p:txBody>
      </p:sp>
      <p:sp>
        <p:nvSpPr>
          <p:cNvPr id="12" name="Footer Placeholder 16"/>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848600" cy="990600"/>
          </a:xfrm>
        </p:spPr>
        <p:txBody>
          <a:bodyPr/>
          <a:lstStyle/>
          <a:p>
            <a:r>
              <a:rPr lang="en-US"/>
              <a:t>Click to edit Master title style</a:t>
            </a:r>
          </a:p>
        </p:txBody>
      </p:sp>
      <p:sp>
        <p:nvSpPr>
          <p:cNvPr id="3" name="Text Placeholder 2"/>
          <p:cNvSpPr>
            <a:spLocks noGrp="1"/>
          </p:cNvSpPr>
          <p:nvPr>
            <p:ph type="body" sz="half" idx="1"/>
          </p:nvPr>
        </p:nvSpPr>
        <p:spPr>
          <a:xfrm>
            <a:off x="6858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524000"/>
            <a:ext cx="38481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04800" y="6400800"/>
            <a:ext cx="51816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2672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0" y="6553200"/>
            <a:ext cx="1219200" cy="304800"/>
          </a:xfrm>
          <a:prstGeom prst="rect">
            <a:avLst/>
          </a:prstGeom>
        </p:spPr>
        <p:txBody>
          <a:bodyPr/>
          <a:lstStyle>
            <a:lvl1pPr>
              <a:defRPr/>
            </a:lvl1pPr>
          </a:lstStyle>
          <a:p>
            <a:endParaRPr lang="en-US"/>
          </a:p>
        </p:txBody>
      </p:sp>
      <p:sp>
        <p:nvSpPr>
          <p:cNvPr id="6" name="Footer Placeholder 5"/>
          <p:cNvSpPr>
            <a:spLocks noGrp="1" noChangeArrowheads="1"/>
          </p:cNvSpPr>
          <p:nvPr>
            <p:ph type="ftr" sz="quarter" idx="11"/>
          </p:nvPr>
        </p:nvSpPr>
        <p:spPr>
          <a:xfrm>
            <a:off x="1219200" y="6553200"/>
            <a:ext cx="7467600" cy="3048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8686800" y="6553200"/>
            <a:ext cx="457200" cy="3048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4038600" cy="2074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056063"/>
            <a:ext cx="4038600" cy="20748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48400"/>
            <a:ext cx="1676400" cy="457200"/>
          </a:xfrm>
          <a:prstGeom prst="rect">
            <a:avLst/>
          </a:prstGeom>
        </p:spPr>
        <p:txBody>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781800" y="6248400"/>
            <a:ext cx="1905000" cy="4572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06400" y="53975"/>
            <a:ext cx="7772400" cy="1143000"/>
          </a:xfrm>
        </p:spPr>
        <p:txBody>
          <a:bodyPr/>
          <a:lstStyle/>
          <a:p>
            <a:r>
              <a:rPr lang="en-US"/>
              <a:t>Click to edit Master title style</a:t>
            </a:r>
          </a:p>
        </p:txBody>
      </p:sp>
      <p:sp>
        <p:nvSpPr>
          <p:cNvPr id="3" name="Chart Placeholder 2"/>
          <p:cNvSpPr>
            <a:spLocks noGrp="1"/>
          </p:cNvSpPr>
          <p:nvPr>
            <p:ph type="chart" sz="half" idx="1"/>
          </p:nvPr>
        </p:nvSpPr>
        <p:spPr>
          <a:xfrm>
            <a:off x="457200" y="1676400"/>
            <a:ext cx="4013200" cy="46482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622800" y="1676400"/>
            <a:ext cx="4013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533400" y="6477000"/>
            <a:ext cx="2895600" cy="45720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731000" y="6477000"/>
            <a:ext cx="1905000" cy="457200"/>
          </a:xfrm>
          <a:prstGeom prst="rect">
            <a:avLst/>
          </a:prstGeom>
        </p:spPr>
        <p:txBody>
          <a:bodyPr/>
          <a:lstStyle>
            <a:lvl1pPr>
              <a:defRPr/>
            </a:lvl1pPr>
          </a:lstStyle>
          <a:p>
            <a:fld id="{7032C84E-2BC6-7B4E-8E81-B4D3A45D05C8}" type="slidenum">
              <a:rPr lang="en-US"/>
              <a:pPr/>
              <a:t>‹#›</a:t>
            </a:fld>
            <a:endParaRPr lang="en-US"/>
          </a:p>
        </p:txBody>
      </p:sp>
      <p:sp>
        <p:nvSpPr>
          <p:cNvPr id="7" name="Date Placeholder 6"/>
          <p:cNvSpPr>
            <a:spLocks noGrp="1"/>
          </p:cNvSpPr>
          <p:nvPr>
            <p:ph type="dt" sz="half" idx="12"/>
          </p:nvPr>
        </p:nvSpPr>
        <p:spPr>
          <a:xfrm>
            <a:off x="4191000" y="6477000"/>
            <a:ext cx="1905000" cy="457200"/>
          </a:xfrm>
          <a:prstGeom prst="rect">
            <a:avLst/>
          </a:prstGeom>
        </p:spPr>
        <p:txBody>
          <a:bodyPr/>
          <a:lstStyle>
            <a:lvl1pPr>
              <a:defRPr/>
            </a:lvl1pPr>
          </a:lstStyle>
          <a:p>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41763"/>
            <a:ext cx="8229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2133600" cy="457200"/>
          </a:xfrm>
          <a:prstGeom prst="rect">
            <a:avLst/>
          </a:prstGeom>
        </p:spPr>
        <p:txBody>
          <a:bodyPr/>
          <a:lstStyle>
            <a:lvl1pPr>
              <a:defRPr/>
            </a:lvl1pPr>
          </a:lstStyle>
          <a:p>
            <a:fld id="{38457991-741D-5D4B-B490-093DACF071F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990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752600"/>
            <a:ext cx="7772400" cy="4876800"/>
          </a:xfrm>
        </p:spPr>
        <p:txBody>
          <a:bodyPr/>
          <a:lstStyle/>
          <a:p>
            <a:pPr lvl="0"/>
            <a:r>
              <a:rPr lang="en-US" noProof="0" smtClean="0"/>
              <a:t>Click icon to add chart</a:t>
            </a:r>
          </a:p>
        </p:txBody>
      </p:sp>
      <p:sp>
        <p:nvSpPr>
          <p:cNvPr id="4" name="Rectangle 4"/>
          <p:cNvSpPr>
            <a:spLocks noGrp="1" noChangeArrowheads="1"/>
          </p:cNvSpPr>
          <p:nvPr>
            <p:ph type="dt" sz="half" idx="10"/>
          </p:nvPr>
        </p:nvSpPr>
        <p:spPr>
          <a:xfrm>
            <a:off x="0" y="6553200"/>
            <a:ext cx="1219200" cy="304800"/>
          </a:xfrm>
          <a:prstGeom prst="rect">
            <a:avLst/>
          </a:prstGeom>
          <a:ln/>
        </p:spPr>
        <p:txBody>
          <a:bodyPr/>
          <a:lstStyle>
            <a:lvl1pPr>
              <a:defRPr/>
            </a:lvl1pPr>
          </a:lstStyle>
          <a:p>
            <a:endParaRPr lang="en-US"/>
          </a:p>
        </p:txBody>
      </p:sp>
      <p:sp>
        <p:nvSpPr>
          <p:cNvPr id="5" name="Rectangle 5"/>
          <p:cNvSpPr>
            <a:spLocks noGrp="1" noChangeArrowheads="1"/>
          </p:cNvSpPr>
          <p:nvPr>
            <p:ph type="ftr" sz="quarter" idx="11"/>
          </p:nvPr>
        </p:nvSpPr>
        <p:spPr>
          <a:xfrm>
            <a:off x="1219200" y="6553200"/>
            <a:ext cx="7467600" cy="3048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86800" y="6553200"/>
            <a:ext cx="457200" cy="304800"/>
          </a:xfrm>
          <a:prstGeom prst="rect">
            <a:avLst/>
          </a:prstGeom>
          <a:ln/>
        </p:spPr>
        <p:txBody>
          <a:bodyPr/>
          <a:lstStyle>
            <a:lvl1pPr>
              <a:defRPr/>
            </a:lvl1pPr>
          </a:lstStyle>
          <a:p>
            <a:fld id="{7032C84E-2BC6-7B4E-8E81-B4D3A45D05C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5"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9" name="Footer Placeholder 4"/>
          <p:cNvSpPr>
            <a:spLocks noGrp="1"/>
          </p:cNvSpPr>
          <p:nvPr>
            <p:ph type="ftr" sz="quarter" idx="11"/>
          </p:nvPr>
        </p:nvSpPr>
        <p:spPr>
          <a:xfrm>
            <a:off x="800100" y="6172200"/>
            <a:ext cx="4000500" cy="457200"/>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6"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8"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4"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3" name="Footer Placeholder 2"/>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8" name="Footer Placeholder 5"/>
          <p:cNvSpPr>
            <a:spLocks noGrp="1"/>
          </p:cNvSpPr>
          <p:nvPr>
            <p:ph type="ftr" sz="quarter" idx="11"/>
          </p:nvPr>
        </p:nvSpPr>
        <p:spPr>
          <a:xfrm>
            <a:off x="914400" y="6172200"/>
            <a:ext cx="3962400" cy="457200"/>
          </a:xfrm>
          <a:prstGeom prst="rect">
            <a:avLst/>
          </a:prstGeom>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a:xfrm>
            <a:off x="6172200" y="6191250"/>
            <a:ext cx="2476500" cy="476250"/>
          </a:xfrm>
          <a:prstGeom prst="rect">
            <a:avLst/>
          </a:prstGeom>
        </p:spPr>
        <p:txBody>
          <a:bodyPr/>
          <a:lstStyle>
            <a:lvl1pPr>
              <a:defRPr/>
            </a:lvl1pPr>
          </a:lstStyle>
          <a:p>
            <a:endParaRPr lang="en-US"/>
          </a:p>
        </p:txBody>
      </p:sp>
      <p:sp>
        <p:nvSpPr>
          <p:cNvPr id="9" name="Footer Placeholder 5"/>
          <p:cNvSpPr>
            <a:spLocks noGrp="1"/>
          </p:cNvSpPr>
          <p:nvPr>
            <p:ph type="ftr" sz="quarter" idx="11"/>
          </p:nvPr>
        </p:nvSpPr>
        <p:spPr>
          <a:xfrm>
            <a:off x="914400" y="6172200"/>
            <a:ext cx="3886200" cy="457200"/>
          </a:xfrm>
          <a:prstGeom prst="rect">
            <a:avLst/>
          </a:prstGeo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Lst>
  <p:txStyles>
    <p:titleStyle>
      <a:lvl1pPr algn="l" rtl="0" eaLnBrk="1" fontAlgn="base" hangingPunct="1">
        <a:spcBef>
          <a:spcPct val="0"/>
        </a:spcBef>
        <a:spcAft>
          <a:spcPct val="0"/>
        </a:spcAft>
        <a:defRPr sz="4000" kern="1200">
          <a:solidFill>
            <a:schemeClr val="tx2"/>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2pPr>
      <a:lvl3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3pPr>
      <a:lvl4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4pPr>
      <a:lvl5pPr algn="l" rtl="0" eaLnBrk="1" fontAlgn="base" hangingPunct="1">
        <a:spcBef>
          <a:spcPct val="0"/>
        </a:spcBef>
        <a:spcAft>
          <a:spcPct val="0"/>
        </a:spcAft>
        <a:defRPr sz="4000">
          <a:solidFill>
            <a:schemeClr val="tx2"/>
          </a:solidFill>
          <a:latin typeface="Franklin Gothic Book" pitchFamily="34" charset="0"/>
          <a:ea typeface="ＭＳ Ｐゴシック" charset="-128"/>
          <a:cs typeface="ＭＳ Ｐゴシック" charset="-128"/>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charset="2"/>
        <a:buChar char=""/>
        <a:defRPr sz="2600" kern="1200">
          <a:solidFill>
            <a:schemeClr val="tx1"/>
          </a:solidFill>
          <a:latin typeface="Calibri"/>
          <a:ea typeface="ＭＳ Ｐゴシック" charset="-128"/>
          <a:cs typeface="Calibri"/>
        </a:defRPr>
      </a:lvl1pPr>
      <a:lvl2pPr marL="547688" indent="-228600" algn="l" rtl="0" eaLnBrk="1" fontAlgn="base" hangingPunct="1">
        <a:spcBef>
          <a:spcPts val="375"/>
        </a:spcBef>
        <a:spcAft>
          <a:spcPct val="0"/>
        </a:spcAft>
        <a:buClr>
          <a:schemeClr val="accent2"/>
        </a:buClr>
        <a:buSzPct val="85000"/>
        <a:buFont typeface="Wingdings 2" charset="2"/>
        <a:buChar char=""/>
        <a:defRPr sz="2400" kern="1200">
          <a:solidFill>
            <a:schemeClr val="tx1"/>
          </a:solidFill>
          <a:latin typeface="Calibri"/>
          <a:ea typeface="ＭＳ Ｐゴシック" charset="-128"/>
          <a:cs typeface="Calibri"/>
        </a:defRPr>
      </a:lvl2pPr>
      <a:lvl3pPr marL="822325" indent="-228600" algn="l" rtl="0" eaLnBrk="1" fontAlgn="base" hangingPunct="1">
        <a:spcBef>
          <a:spcPts val="375"/>
        </a:spcBef>
        <a:spcAft>
          <a:spcPct val="0"/>
        </a:spcAft>
        <a:buClr>
          <a:srgbClr val="E6B1AB"/>
        </a:buClr>
        <a:buSzPct val="85000"/>
        <a:buFont typeface="Wingdings 2" charset="2"/>
        <a:buChar char=""/>
        <a:defRPr sz="2000" kern="1200">
          <a:solidFill>
            <a:schemeClr val="tx1"/>
          </a:solidFill>
          <a:latin typeface="Calibri"/>
          <a:ea typeface="ＭＳ Ｐゴシック" charset="-128"/>
          <a:cs typeface="Calibri"/>
        </a:defRPr>
      </a:lvl3pPr>
      <a:lvl4pPr marL="1096963" indent="-228600" algn="l" rtl="0" eaLnBrk="1" fontAlgn="base" hangingPunct="1">
        <a:spcBef>
          <a:spcPts val="375"/>
        </a:spcBef>
        <a:spcAft>
          <a:spcPct val="0"/>
        </a:spcAft>
        <a:buClr>
          <a:srgbClr val="A28E6A"/>
        </a:buClr>
        <a:buSzPct val="80000"/>
        <a:buFont typeface="Wingdings 2" charset="2"/>
        <a:buChar char=""/>
        <a:defRPr sz="2000" kern="1200">
          <a:solidFill>
            <a:schemeClr val="tx1"/>
          </a:solidFill>
          <a:latin typeface="Calibri"/>
          <a:ea typeface="ＭＳ Ｐゴシック" charset="-128"/>
          <a:cs typeface="Calibri"/>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Calibri"/>
          <a:ea typeface="ＭＳ Ｐゴシック" charset="-128"/>
          <a:cs typeface="Calibri"/>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subTitle" idx="1"/>
          </p:nvPr>
        </p:nvSpPr>
        <p:spPr>
          <a:xfrm>
            <a:off x="1143000" y="3124200"/>
            <a:ext cx="6400800" cy="2209800"/>
          </a:xfrm>
        </p:spPr>
        <p:txBody>
          <a:bodyPr/>
          <a:lstStyle/>
          <a:p>
            <a:pPr eaLnBrk="1" hangingPunct="1"/>
            <a:endParaRPr lang="en-US" dirty="0">
              <a:solidFill>
                <a:srgbClr val="A50021"/>
              </a:solidFill>
            </a:endParaRPr>
          </a:p>
          <a:p>
            <a:pPr eaLnBrk="1" hangingPunct="1"/>
            <a:r>
              <a:rPr lang="en-US" dirty="0" smtClean="0"/>
              <a:t>Speech and Language Processing</a:t>
            </a:r>
          </a:p>
          <a:p>
            <a:pPr eaLnBrk="1" hangingPunct="1"/>
            <a:r>
              <a:rPr lang="en-US" dirty="0" smtClean="0"/>
              <a:t>Chapter 23.2</a:t>
            </a:r>
            <a:endParaRPr lang="en-US" dirty="0"/>
          </a:p>
          <a:p>
            <a:pPr eaLnBrk="1" hangingPunct="1"/>
            <a:endParaRPr lang="en-US" dirty="0"/>
          </a:p>
          <a:p>
            <a:pPr eaLnBrk="1" hangingPunct="1"/>
            <a:endParaRPr lang="en-US" dirty="0"/>
          </a:p>
        </p:txBody>
      </p:sp>
      <p:sp>
        <p:nvSpPr>
          <p:cNvPr id="17410" name="Rectangle 2"/>
          <p:cNvSpPr>
            <a:spLocks noGrp="1" noChangeArrowheads="1"/>
          </p:cNvSpPr>
          <p:nvPr>
            <p:ph type="ctrTitle"/>
          </p:nvPr>
        </p:nvSpPr>
        <p:spPr>
          <a:xfrm>
            <a:off x="609600" y="1295400"/>
            <a:ext cx="8077200" cy="1143000"/>
          </a:xfrm>
        </p:spPr>
        <p:txBody>
          <a:bodyPr/>
          <a:lstStyle/>
          <a:p>
            <a:pPr eaLnBrk="1" hangingPunct="1"/>
            <a:r>
              <a:rPr lang="en-US" dirty="0"/>
              <a:t/>
            </a:r>
            <a:br>
              <a:rPr lang="en-US" dirty="0"/>
            </a:br>
            <a:r>
              <a:rPr lang="en-US" dirty="0" smtClean="0"/>
              <a:t>Question Answering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533400" y="990600"/>
            <a:ext cx="8305800" cy="56388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8195" name="Rectangle 3"/>
          <p:cNvSpPr>
            <a:spLocks noGrp="1" noChangeArrowheads="1"/>
          </p:cNvSpPr>
          <p:nvPr>
            <p:ph type="title"/>
          </p:nvPr>
        </p:nvSpPr>
        <p:spPr>
          <a:xfrm>
            <a:off x="381000" y="228600"/>
            <a:ext cx="7772400" cy="762000"/>
          </a:xfrm>
        </p:spPr>
        <p:txBody>
          <a:bodyPr/>
          <a:lstStyle/>
          <a:p>
            <a:pPr algn="l" eaLnBrk="1" hangingPunct="1"/>
            <a:r>
              <a:rPr lang="en-US" sz="3200" b="1" smtClean="0"/>
              <a:t>Reading Comprehension Tests</a:t>
            </a:r>
          </a:p>
        </p:txBody>
      </p:sp>
      <p:sp>
        <p:nvSpPr>
          <p:cNvPr id="8196" name="Rectangle 4"/>
          <p:cNvSpPr>
            <a:spLocks noGrp="1" noChangeArrowheads="1"/>
          </p:cNvSpPr>
          <p:nvPr>
            <p:ph type="body" idx="1"/>
          </p:nvPr>
        </p:nvSpPr>
        <p:spPr>
          <a:xfrm>
            <a:off x="228600" y="914400"/>
            <a:ext cx="8610600" cy="5638800"/>
          </a:xfrm>
        </p:spPr>
        <p:txBody>
          <a:bodyPr/>
          <a:lstStyle/>
          <a:p>
            <a:pPr algn="ctr" eaLnBrk="1" hangingPunct="1">
              <a:buFontTx/>
              <a:buNone/>
            </a:pPr>
            <a:r>
              <a:rPr lang="en-US" sz="1800" b="1" smtClean="0"/>
              <a:t>Mars Polar Lander- Where Are You?</a:t>
            </a:r>
          </a:p>
          <a:p>
            <a:pPr eaLnBrk="1" hangingPunct="1">
              <a:buFontTx/>
              <a:buNone/>
            </a:pPr>
            <a:r>
              <a:rPr lang="en-US" sz="1800" smtClean="0"/>
              <a:t>      </a:t>
            </a:r>
            <a:r>
              <a:rPr lang="en-US" sz="1600" smtClean="0"/>
              <a:t>(January 18, 2000)  After more than a month of searching for a single sign from NASA’s Mars Polar Lander, mission controllers have lost hope of finding it. The Mars Polar Lander was on a mission to Mars to study its atmosphere and search for water, something that could help scientists determine whether life even existed on Mars.  Polar Lander was to have touched down on December 3 for a 90-day mission.  It was to land near Mars’ south pole.  The lander was last heard from minutes before beginning its descent.  The last effort to communicate with the three-legged lander ended with frustration at 8 a.m. Monday.  “We didn’t see anything,” said Richard Cook, the spacecraft’s project manager at NASA’s Jest Propulsion laboratory.  The failed mission to the Red Planet cost the American government more the $200 million dollars.  Now, space agency scientists and engineers will try to find out what could have gone wrong.  They do not want to make the same mistakes in the next mission.</a:t>
            </a:r>
          </a:p>
          <a:p>
            <a:pPr lvl="1" eaLnBrk="1" hangingPunct="1"/>
            <a:endParaRPr lang="en-US" sz="1600" smtClean="0"/>
          </a:p>
          <a:p>
            <a:pPr lvl="1" eaLnBrk="1" hangingPunct="1"/>
            <a:r>
              <a:rPr lang="en-US" sz="1600" smtClean="0"/>
              <a:t>When did the mission controllers lost Hope of communication with the Lander?                                   (</a:t>
            </a:r>
            <a:r>
              <a:rPr lang="en-US" sz="1600" i="1" smtClean="0"/>
              <a:t>Answer:</a:t>
            </a:r>
            <a:r>
              <a:rPr lang="en-US" sz="1600" smtClean="0"/>
              <a:t> 8AM, Monday Jan. 17)</a:t>
            </a:r>
          </a:p>
          <a:p>
            <a:pPr lvl="1" eaLnBrk="1" hangingPunct="1"/>
            <a:r>
              <a:rPr lang="en-US" sz="1600" smtClean="0"/>
              <a:t>Who is the Polar Lander’s project manager?                                                                                         (</a:t>
            </a:r>
            <a:r>
              <a:rPr lang="en-US" sz="1600" i="1" smtClean="0"/>
              <a:t>Answer: </a:t>
            </a:r>
            <a:r>
              <a:rPr lang="en-US" sz="1600" smtClean="0"/>
              <a:t>Richard Cook)</a:t>
            </a:r>
          </a:p>
          <a:p>
            <a:pPr lvl="1" eaLnBrk="1" hangingPunct="1"/>
            <a:r>
              <a:rPr lang="en-US" sz="1600" smtClean="0"/>
              <a:t>Where on Mars was the spacecraft supposed to touch down?                                                                       (</a:t>
            </a:r>
            <a:r>
              <a:rPr lang="en-US" sz="1600" i="1" smtClean="0"/>
              <a:t>Answer:</a:t>
            </a:r>
            <a:r>
              <a:rPr lang="en-US" sz="1600" smtClean="0"/>
              <a:t> near Mars’ south pole)</a:t>
            </a:r>
          </a:p>
          <a:p>
            <a:pPr lvl="1" eaLnBrk="1" hangingPunct="1"/>
            <a:r>
              <a:rPr lang="en-US" sz="1600" smtClean="0"/>
              <a:t>What was the mission of the Mars Polar Lander?                                                                                              (</a:t>
            </a:r>
            <a:r>
              <a:rPr lang="en-US" sz="1600" i="1" smtClean="0"/>
              <a:t>Answer: </a:t>
            </a:r>
            <a:r>
              <a:rPr lang="en-US" sz="1600" smtClean="0"/>
              <a:t>to study Mars’ atmosphere and search for water)                                                                                        </a:t>
            </a:r>
            <a:endParaRPr lang="en-US"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4294967295"/>
          </p:nvPr>
        </p:nvSpPr>
        <p:spPr>
          <a:xfrm>
            <a:off x="8686800" y="6553200"/>
            <a:ext cx="457200" cy="304800"/>
          </a:xfrm>
          <a:prstGeom prst="rect">
            <a:avLst/>
          </a:prstGeom>
          <a:noFill/>
        </p:spPr>
        <p:txBody>
          <a:bodyPr/>
          <a:lstStyle/>
          <a:p>
            <a:fld id="{D1827057-38B1-854C-9CC5-6A900D022197}" type="slidenum">
              <a:rPr lang="en-US" smtClean="0"/>
              <a:pPr/>
              <a:t>11</a:t>
            </a:fld>
            <a:endParaRPr lang="en-US" smtClean="0"/>
          </a:p>
        </p:txBody>
      </p:sp>
      <p:sp>
        <p:nvSpPr>
          <p:cNvPr id="19461" name="Rectangle 2"/>
          <p:cNvSpPr>
            <a:spLocks noGrp="1" noChangeArrowheads="1"/>
          </p:cNvSpPr>
          <p:nvPr>
            <p:ph type="title"/>
          </p:nvPr>
        </p:nvSpPr>
        <p:spPr>
          <a:xfrm>
            <a:off x="914400" y="0"/>
            <a:ext cx="7772400" cy="1143000"/>
          </a:xfrm>
        </p:spPr>
        <p:txBody>
          <a:bodyPr/>
          <a:lstStyle/>
          <a:p>
            <a:r>
              <a:rPr lang="en-US" dirty="0"/>
              <a:t>Question </a:t>
            </a:r>
            <a:r>
              <a:rPr lang="en-US" dirty="0" smtClean="0"/>
              <a:t>Types</a:t>
            </a:r>
            <a:endParaRPr lang="en-US" dirty="0"/>
          </a:p>
        </p:txBody>
      </p:sp>
      <p:sp>
        <p:nvSpPr>
          <p:cNvPr id="19462" name="Rectangle 3"/>
          <p:cNvSpPr>
            <a:spLocks noGrp="1" noChangeArrowheads="1"/>
          </p:cNvSpPr>
          <p:nvPr>
            <p:ph type="body" idx="1"/>
          </p:nvPr>
        </p:nvSpPr>
        <p:spPr>
          <a:xfrm>
            <a:off x="457200" y="1447800"/>
            <a:ext cx="8458200" cy="4572000"/>
          </a:xfrm>
        </p:spPr>
        <p:txBody>
          <a:bodyPr/>
          <a:lstStyle/>
          <a:p>
            <a:pPr lvl="1">
              <a:lnSpc>
                <a:spcPct val="90000"/>
              </a:lnSpc>
            </a:pPr>
            <a:r>
              <a:rPr lang="en-US" dirty="0" smtClean="0"/>
              <a:t>Simple </a:t>
            </a:r>
            <a:r>
              <a:rPr lang="en-US" dirty="0"/>
              <a:t>(factoid) </a:t>
            </a:r>
            <a:r>
              <a:rPr lang="en-US" dirty="0" smtClean="0"/>
              <a:t>questions (most commercial systems)</a:t>
            </a:r>
            <a:endParaRPr lang="en-US" dirty="0"/>
          </a:p>
          <a:p>
            <a:pPr lvl="2">
              <a:lnSpc>
                <a:spcPct val="90000"/>
              </a:lnSpc>
            </a:pPr>
            <a:r>
              <a:rPr lang="en-US" i="1" dirty="0"/>
              <a:t>Who wrote the Declaration of Independence?</a:t>
            </a:r>
          </a:p>
          <a:p>
            <a:pPr lvl="2"/>
            <a:r>
              <a:rPr lang="en-US" i="1" dirty="0" smtClean="0"/>
              <a:t>What is the average age of the onset of autism?</a:t>
            </a:r>
          </a:p>
          <a:p>
            <a:pPr lvl="2"/>
            <a:r>
              <a:rPr lang="en-US" i="1" dirty="0" smtClean="0"/>
              <a:t>Where is Apple Computer based?</a:t>
            </a:r>
            <a:endParaRPr lang="en-US" i="1" dirty="0"/>
          </a:p>
          <a:p>
            <a:pPr lvl="1">
              <a:lnSpc>
                <a:spcPct val="90000"/>
              </a:lnSpc>
            </a:pPr>
            <a:r>
              <a:rPr lang="en-US" dirty="0"/>
              <a:t>Complex (narrative) questions</a:t>
            </a:r>
          </a:p>
          <a:p>
            <a:pPr lvl="2">
              <a:lnSpc>
                <a:spcPct val="90000"/>
              </a:lnSpc>
            </a:pPr>
            <a:r>
              <a:rPr lang="en-US" i="1" dirty="0"/>
              <a:t>What do scholars think about Jefferson’s position on dealing with pirates?</a:t>
            </a:r>
          </a:p>
          <a:p>
            <a:pPr lvl="2"/>
            <a:r>
              <a:rPr lang="en-US" i="1" dirty="0" smtClean="0"/>
              <a:t>What is a Hajj?</a:t>
            </a:r>
          </a:p>
          <a:p>
            <a:pPr lvl="2"/>
            <a:r>
              <a:rPr lang="en-US" i="1" dirty="0" smtClean="0"/>
              <a:t>In children with an acute febrile illness, what is the efficacy of single medication therapy with acetaminophen or ibuprofen in reducing fever?</a:t>
            </a:r>
          </a:p>
          <a:p>
            <a:pPr lvl="1"/>
            <a:r>
              <a:rPr lang="en-US" dirty="0" smtClean="0"/>
              <a:t>Complex (opinion) questions</a:t>
            </a:r>
          </a:p>
          <a:p>
            <a:pPr lvl="2"/>
            <a:r>
              <a:rPr lang="en-US" i="1" dirty="0" smtClean="0"/>
              <a:t>Was the Gore/Bush election fair?</a:t>
            </a:r>
            <a:endParaRPr lang="en-US"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IR-based Question Answering</a:t>
            </a:r>
            <a:endParaRPr lang="en-US" dirty="0"/>
          </a:p>
        </p:txBody>
      </p:sp>
      <p:sp>
        <p:nvSpPr>
          <p:cNvPr id="3" name="Content Placeholder 2"/>
          <p:cNvSpPr>
            <a:spLocks noGrp="1"/>
          </p:cNvSpPr>
          <p:nvPr>
            <p:ph idx="1"/>
          </p:nvPr>
        </p:nvSpPr>
        <p:spPr/>
        <p:txBody>
          <a:bodyPr/>
          <a:lstStyle/>
          <a:p>
            <a:r>
              <a:rPr lang="en-US" dirty="0" smtClean="0"/>
              <a:t>a</a:t>
            </a:r>
            <a:endParaRPr lang="en-US" dirty="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36683"/>
            <a:ext cx="7848600" cy="4795975"/>
          </a:xfrm>
          <a:prstGeom prst="rect">
            <a:avLst/>
          </a:prstGeom>
        </p:spPr>
      </p:pic>
    </p:spTree>
    <p:extLst>
      <p:ext uri="{BB962C8B-B14F-4D97-AF65-F5344CB8AC3E}">
        <p14:creationId xmlns:p14="http://schemas.microsoft.com/office/powerpoint/2010/main" val="40254344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Slide Number Placeholder 5"/>
          <p:cNvSpPr>
            <a:spLocks noGrp="1"/>
          </p:cNvSpPr>
          <p:nvPr>
            <p:ph type="sldNum" sz="quarter" idx="4294967295"/>
          </p:nvPr>
        </p:nvSpPr>
        <p:spPr>
          <a:xfrm>
            <a:off x="8686800" y="6553200"/>
            <a:ext cx="457200" cy="304800"/>
          </a:xfrm>
          <a:prstGeom prst="rect">
            <a:avLst/>
          </a:prstGeom>
          <a:noFill/>
        </p:spPr>
        <p:txBody>
          <a:bodyPr/>
          <a:lstStyle/>
          <a:p>
            <a:fld id="{A4B31677-C2E5-8147-BDC3-1492F72283FC}" type="slidenum">
              <a:rPr lang="en-US" smtClean="0"/>
              <a:pPr/>
              <a:t>13</a:t>
            </a:fld>
            <a:endParaRPr lang="en-US" smtClean="0"/>
          </a:p>
        </p:txBody>
      </p:sp>
      <p:sp>
        <p:nvSpPr>
          <p:cNvPr id="21509" name="Rectangle 2"/>
          <p:cNvSpPr>
            <a:spLocks noGrp="1" noChangeArrowheads="1"/>
          </p:cNvSpPr>
          <p:nvPr>
            <p:ph type="title"/>
          </p:nvPr>
        </p:nvSpPr>
        <p:spPr>
          <a:xfrm>
            <a:off x="533400" y="274638"/>
            <a:ext cx="8153400" cy="1020762"/>
          </a:xfrm>
        </p:spPr>
        <p:txBody>
          <a:bodyPr/>
          <a:lstStyle/>
          <a:p>
            <a:r>
              <a:rPr lang="en-US"/>
              <a:t>IR-Based (Corpus-based) Approaches</a:t>
            </a:r>
          </a:p>
        </p:txBody>
      </p:sp>
      <p:sp>
        <p:nvSpPr>
          <p:cNvPr id="21510" name="Rectangle 3"/>
          <p:cNvSpPr>
            <a:spLocks noGrp="1" noChangeArrowheads="1"/>
          </p:cNvSpPr>
          <p:nvPr>
            <p:ph type="body" idx="1"/>
          </p:nvPr>
        </p:nvSpPr>
        <p:spPr/>
        <p:txBody>
          <a:bodyPr/>
          <a:lstStyle/>
          <a:p>
            <a:pPr marL="715962" indent="-533400">
              <a:buNone/>
            </a:pPr>
            <a:r>
              <a:rPr lang="en-US" dirty="0" smtClean="0"/>
              <a:t>(As </a:t>
            </a:r>
            <a:r>
              <a:rPr lang="en-US" dirty="0"/>
              <a:t>opposed to knowledge-based </a:t>
            </a:r>
            <a:r>
              <a:rPr lang="en-US" dirty="0" smtClean="0"/>
              <a:t>ones)</a:t>
            </a:r>
            <a:endParaRPr lang="en-US" dirty="0"/>
          </a:p>
          <a:p>
            <a:pPr marL="609600" indent="-609600">
              <a:buFont typeface="Arial" charset="0"/>
              <a:buAutoNum type="arabicPeriod"/>
            </a:pPr>
            <a:r>
              <a:rPr lang="en-US" dirty="0"/>
              <a:t>We assume an </a:t>
            </a:r>
            <a:r>
              <a:rPr lang="en-US" dirty="0" smtClean="0"/>
              <a:t>Information Retrieval (IR) </a:t>
            </a:r>
            <a:r>
              <a:rPr lang="en-US" dirty="0"/>
              <a:t>system with an index into documents that plausibly contain the answer(s) to likely questions.</a:t>
            </a:r>
          </a:p>
          <a:p>
            <a:pPr marL="609600" indent="-609600">
              <a:buFont typeface="Arial" charset="0"/>
              <a:buAutoNum type="arabicPeriod"/>
            </a:pPr>
            <a:r>
              <a:rPr lang="en-US" dirty="0"/>
              <a:t>And that the IR system can find</a:t>
            </a:r>
            <a:r>
              <a:rPr lang="en-US" dirty="0" smtClean="0"/>
              <a:t> plausibly relevant </a:t>
            </a:r>
            <a:r>
              <a:rPr lang="en-US" dirty="0"/>
              <a:t>documents in that collection given the words in a </a:t>
            </a:r>
            <a:r>
              <a:rPr lang="en-US" dirty="0" smtClean="0"/>
              <a:t>user’s </a:t>
            </a:r>
            <a:r>
              <a:rPr lang="en-US" dirty="0"/>
              <a:t>question.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Knowledge-based approaches (</a:t>
            </a:r>
            <a:r>
              <a:rPr lang="en-US" dirty="0" err="1" smtClean="0"/>
              <a:t>Siri</a:t>
            </a:r>
            <a:r>
              <a:rPr lang="en-US" dirty="0" smtClean="0"/>
              <a:t>)</a:t>
            </a:r>
            <a:endParaRPr lang="en-US" dirty="0"/>
          </a:p>
        </p:txBody>
      </p:sp>
      <p:sp>
        <p:nvSpPr>
          <p:cNvPr id="3" name="Content Placeholder 2"/>
          <p:cNvSpPr>
            <a:spLocks noGrp="1"/>
          </p:cNvSpPr>
          <p:nvPr>
            <p:ph idx="1"/>
          </p:nvPr>
        </p:nvSpPr>
        <p:spPr>
          <a:xfrm>
            <a:off x="304800" y="1803400"/>
            <a:ext cx="8534400" cy="5054600"/>
          </a:xfrm>
        </p:spPr>
        <p:txBody>
          <a:bodyPr/>
          <a:lstStyle/>
          <a:p>
            <a:r>
              <a:rPr lang="en-US" dirty="0" smtClean="0"/>
              <a:t>Build a semantic representation of the query</a:t>
            </a:r>
          </a:p>
          <a:p>
            <a:pPr lvl="1"/>
            <a:r>
              <a:rPr lang="en-US" dirty="0" smtClean="0"/>
              <a:t>Times, dates, locations, entities, numeric quantities</a:t>
            </a:r>
          </a:p>
          <a:p>
            <a:r>
              <a:rPr lang="en-US" dirty="0" smtClean="0"/>
              <a:t>Map from this semantics to query structured data  or resources</a:t>
            </a:r>
          </a:p>
          <a:p>
            <a:pPr lvl="1"/>
            <a:r>
              <a:rPr lang="en-US" dirty="0" smtClean="0"/>
              <a:t>Geospatial databases</a:t>
            </a:r>
          </a:p>
          <a:p>
            <a:pPr lvl="1"/>
            <a:r>
              <a:rPr lang="en-US" dirty="0" smtClean="0"/>
              <a:t>Ontologies (Wikipedia </a:t>
            </a:r>
            <a:r>
              <a:rPr lang="en-US" dirty="0" err="1" smtClean="0"/>
              <a:t>infoboxes</a:t>
            </a:r>
            <a:r>
              <a:rPr lang="en-US" dirty="0" smtClean="0"/>
              <a:t>, </a:t>
            </a:r>
            <a:r>
              <a:rPr lang="en-US" dirty="0" err="1" smtClean="0"/>
              <a:t>dbPedia</a:t>
            </a:r>
            <a:r>
              <a:rPr lang="en-US" dirty="0" smtClean="0"/>
              <a:t>, </a:t>
            </a:r>
            <a:r>
              <a:rPr lang="en-US" dirty="0" err="1" smtClean="0"/>
              <a:t>WordNet</a:t>
            </a:r>
            <a:r>
              <a:rPr lang="en-US" dirty="0" smtClean="0"/>
              <a:t>, </a:t>
            </a:r>
            <a:r>
              <a:rPr lang="en-US" dirty="0" err="1" smtClean="0"/>
              <a:t>Yago</a:t>
            </a:r>
            <a:r>
              <a:rPr lang="en-US" dirty="0" smtClean="0"/>
              <a:t>)</a:t>
            </a:r>
          </a:p>
          <a:p>
            <a:pPr lvl="1"/>
            <a:r>
              <a:rPr lang="en-US" dirty="0" smtClean="0"/>
              <a:t>Restaurant review sources and reservation services</a:t>
            </a:r>
          </a:p>
          <a:p>
            <a:pPr lvl="1"/>
            <a:r>
              <a:rPr lang="en-US" dirty="0" smtClean="0"/>
              <a:t>Scientific databases</a:t>
            </a:r>
          </a:p>
          <a:p>
            <a:endParaRPr lang="en-US" dirty="0" smtClean="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14</a:t>
            </a:fld>
            <a:endParaRPr lang="en-US"/>
          </a:p>
        </p:txBody>
      </p:sp>
    </p:spTree>
    <p:extLst>
      <p:ext uri="{BB962C8B-B14F-4D97-AF65-F5344CB8AC3E}">
        <p14:creationId xmlns:p14="http://schemas.microsoft.com/office/powerpoint/2010/main" val="3184986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5"/>
          <p:cNvSpPr>
            <a:spLocks noGrp="1"/>
          </p:cNvSpPr>
          <p:nvPr>
            <p:ph type="sldNum" sz="quarter" idx="4294967295"/>
          </p:nvPr>
        </p:nvSpPr>
        <p:spPr>
          <a:xfrm>
            <a:off x="8686800" y="6553200"/>
            <a:ext cx="457200" cy="304800"/>
          </a:xfrm>
          <a:prstGeom prst="rect">
            <a:avLst/>
          </a:prstGeom>
          <a:noFill/>
        </p:spPr>
        <p:txBody>
          <a:bodyPr/>
          <a:lstStyle/>
          <a:p>
            <a:fld id="{42E5C65B-190B-7847-854E-DE3E2FCD8CD1}" type="slidenum">
              <a:rPr lang="en-US" smtClean="0"/>
              <a:pPr/>
              <a:t>15</a:t>
            </a:fld>
            <a:endParaRPr lang="en-US" smtClean="0"/>
          </a:p>
        </p:txBody>
      </p:sp>
      <p:sp>
        <p:nvSpPr>
          <p:cNvPr id="23557" name="Rectangle 2"/>
          <p:cNvSpPr>
            <a:spLocks noGrp="1" noChangeArrowheads="1"/>
          </p:cNvSpPr>
          <p:nvPr>
            <p:ph type="title"/>
          </p:nvPr>
        </p:nvSpPr>
        <p:spPr/>
        <p:txBody>
          <a:bodyPr/>
          <a:lstStyle/>
          <a:p>
            <a:r>
              <a:rPr lang="en-US"/>
              <a:t>Corpus-Based Approaches</a:t>
            </a:r>
          </a:p>
        </p:txBody>
      </p:sp>
      <p:sp>
        <p:nvSpPr>
          <p:cNvPr id="23558" name="Rectangle 3"/>
          <p:cNvSpPr>
            <a:spLocks noGrp="1" noChangeArrowheads="1"/>
          </p:cNvSpPr>
          <p:nvPr>
            <p:ph type="body" idx="1"/>
          </p:nvPr>
        </p:nvSpPr>
        <p:spPr>
          <a:xfrm>
            <a:off x="838200" y="1447800"/>
            <a:ext cx="7848600" cy="4572000"/>
          </a:xfrm>
        </p:spPr>
        <p:txBody>
          <a:bodyPr/>
          <a:lstStyle/>
          <a:p>
            <a:r>
              <a:rPr lang="en-US" sz="2800" dirty="0">
                <a:solidFill>
                  <a:srgbClr val="FF0000"/>
                </a:solidFill>
              </a:rPr>
              <a:t>Factoid questions</a:t>
            </a:r>
          </a:p>
          <a:p>
            <a:pPr lvl="1"/>
            <a:r>
              <a:rPr lang="en-US" sz="2800" dirty="0"/>
              <a:t>From a smallish collection of relevant documents </a:t>
            </a:r>
          </a:p>
          <a:p>
            <a:pPr lvl="1"/>
            <a:r>
              <a:rPr lang="en-US" sz="2800" dirty="0"/>
              <a:t>Extract the answer (or a snippet that contains the answer)</a:t>
            </a:r>
          </a:p>
          <a:p>
            <a:r>
              <a:rPr lang="en-US" sz="2800" dirty="0"/>
              <a:t>Complex questions</a:t>
            </a:r>
          </a:p>
          <a:p>
            <a:pPr lvl="1"/>
            <a:r>
              <a:rPr lang="en-US" sz="2800" dirty="0"/>
              <a:t>From a smallish collection of relevant documents</a:t>
            </a:r>
          </a:p>
          <a:p>
            <a:pPr lvl="1"/>
            <a:r>
              <a:rPr lang="en-US" sz="2800" dirty="0"/>
              <a:t>S</a:t>
            </a:r>
            <a:r>
              <a:rPr lang="en-US" sz="2800" i="1" dirty="0"/>
              <a:t>ummarize</a:t>
            </a:r>
            <a:r>
              <a:rPr lang="en-US" sz="2800" i="1" dirty="0">
                <a:solidFill>
                  <a:srgbClr val="FF0000"/>
                </a:solidFill>
              </a:rPr>
              <a:t> </a:t>
            </a:r>
            <a:r>
              <a:rPr lang="en-US" sz="2800" dirty="0"/>
              <a:t>those documents to address the question</a:t>
            </a:r>
          </a:p>
          <a:p>
            <a:pPr lvl="2"/>
            <a:r>
              <a:rPr lang="en-US" sz="2800" dirty="0"/>
              <a:t>Query-focused summarization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t>Factoid questions</a:t>
            </a:r>
          </a:p>
        </p:txBody>
      </p:sp>
      <p:sp>
        <p:nvSpPr>
          <p:cNvPr id="57347" name="Rectangle 3"/>
          <p:cNvSpPr>
            <a:spLocks noGrp="1" noChangeArrowheads="1"/>
          </p:cNvSpPr>
          <p:nvPr>
            <p:ph sz="quarter" idx="1"/>
          </p:nvPr>
        </p:nvSpPr>
        <p:spPr/>
        <p:txBody>
          <a:bodyPr/>
          <a:lstStyle/>
          <a:p>
            <a:pPr eaLnBrk="1" hangingPunct="1"/>
            <a:endParaRPr lang="en-US"/>
          </a:p>
        </p:txBody>
      </p:sp>
      <p:pic>
        <p:nvPicPr>
          <p:cNvPr id="57348" name="Picture 4" descr="factoid1"/>
          <p:cNvPicPr>
            <a:picLocks noChangeAspect="1" noChangeArrowheads="1"/>
          </p:cNvPicPr>
          <p:nvPr/>
        </p:nvPicPr>
        <p:blipFill>
          <a:blip r:embed="rId2"/>
          <a:srcRect/>
          <a:stretch>
            <a:fillRect/>
          </a:stretch>
        </p:blipFill>
        <p:spPr bwMode="auto">
          <a:xfrm>
            <a:off x="0" y="2257425"/>
            <a:ext cx="9144000" cy="3394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17</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Full-Blown System</a:t>
            </a:r>
          </a:p>
        </p:txBody>
      </p:sp>
      <p:sp>
        <p:nvSpPr>
          <p:cNvPr id="59395" name="Rectangle 3"/>
          <p:cNvSpPr>
            <a:spLocks noGrp="1" noChangeArrowheads="1"/>
          </p:cNvSpPr>
          <p:nvPr>
            <p:ph sz="quarter" idx="1"/>
          </p:nvPr>
        </p:nvSpPr>
        <p:spPr/>
        <p:txBody>
          <a:bodyPr/>
          <a:lstStyle/>
          <a:p>
            <a:pPr eaLnBrk="1" hangingPunct="1"/>
            <a:r>
              <a:rPr lang="en-US" dirty="0"/>
              <a:t>QUESTION PROCESSING</a:t>
            </a:r>
          </a:p>
          <a:p>
            <a:pPr lvl="1"/>
            <a:r>
              <a:rPr lang="en-US" dirty="0"/>
              <a:t>Parse and analyze the </a:t>
            </a:r>
            <a:r>
              <a:rPr lang="en-US" dirty="0" smtClean="0"/>
              <a:t>question / Determine the type of the answer</a:t>
            </a:r>
            <a:endParaRPr lang="en-US" dirty="0"/>
          </a:p>
          <a:p>
            <a:pPr lvl="1"/>
            <a:r>
              <a:rPr lang="en-US" dirty="0"/>
              <a:t>Formulate queries suitable for use with an IR system (search engine)</a:t>
            </a:r>
          </a:p>
          <a:p>
            <a:r>
              <a:rPr lang="en-US" dirty="0"/>
              <a:t>PASSAGE RETRIEVAL</a:t>
            </a:r>
          </a:p>
          <a:p>
            <a:pPr lvl="1"/>
            <a:r>
              <a:rPr lang="en-US" dirty="0"/>
              <a:t>Retrieve ranked results</a:t>
            </a:r>
          </a:p>
          <a:p>
            <a:pPr lvl="1"/>
            <a:r>
              <a:rPr lang="en-US" dirty="0"/>
              <a:t>Break into suitable units</a:t>
            </a:r>
          </a:p>
          <a:p>
            <a:r>
              <a:rPr lang="en-US" dirty="0"/>
              <a:t>ANSWER PROCESSING</a:t>
            </a:r>
          </a:p>
          <a:p>
            <a:pPr lvl="1"/>
            <a:r>
              <a:rPr lang="en-US" dirty="0"/>
              <a:t>Perform NLP on those</a:t>
            </a:r>
          </a:p>
          <a:p>
            <a:pPr lvl="1"/>
            <a:r>
              <a:rPr lang="en-US" dirty="0"/>
              <a:t>Rank snippets based on NLP processing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Slide Number Placeholder 5"/>
          <p:cNvSpPr>
            <a:spLocks noGrp="1"/>
          </p:cNvSpPr>
          <p:nvPr>
            <p:ph type="sldNum" sz="quarter" idx="4294967295"/>
          </p:nvPr>
        </p:nvSpPr>
        <p:spPr>
          <a:xfrm>
            <a:off x="8686800" y="6553200"/>
            <a:ext cx="457200" cy="304800"/>
          </a:xfrm>
          <a:prstGeom prst="rect">
            <a:avLst/>
          </a:prstGeom>
          <a:noFill/>
        </p:spPr>
        <p:txBody>
          <a:bodyPr/>
          <a:lstStyle/>
          <a:p>
            <a:fld id="{148A8E31-5390-F747-B1DA-CC182341B44D}" type="slidenum">
              <a:rPr lang="en-US" smtClean="0"/>
              <a:pPr/>
              <a:t>19</a:t>
            </a:fld>
            <a:endParaRPr lang="en-US" smtClean="0"/>
          </a:p>
        </p:txBody>
      </p:sp>
      <p:sp>
        <p:nvSpPr>
          <p:cNvPr id="29701" name="Rectangle 2"/>
          <p:cNvSpPr>
            <a:spLocks noGrp="1" noChangeArrowheads="1"/>
          </p:cNvSpPr>
          <p:nvPr>
            <p:ph type="title"/>
          </p:nvPr>
        </p:nvSpPr>
        <p:spPr>
          <a:xfrm>
            <a:off x="914400" y="152400"/>
            <a:ext cx="7772400" cy="1143000"/>
          </a:xfrm>
        </p:spPr>
        <p:txBody>
          <a:bodyPr/>
          <a:lstStyle/>
          <a:p>
            <a:r>
              <a:rPr lang="en-US"/>
              <a:t>Question Processing</a:t>
            </a:r>
          </a:p>
        </p:txBody>
      </p:sp>
      <p:sp>
        <p:nvSpPr>
          <p:cNvPr id="29702" name="Rectangle 3"/>
          <p:cNvSpPr>
            <a:spLocks noGrp="1" noChangeArrowheads="1"/>
          </p:cNvSpPr>
          <p:nvPr>
            <p:ph type="body" idx="1"/>
          </p:nvPr>
        </p:nvSpPr>
        <p:spPr/>
        <p:txBody>
          <a:bodyPr/>
          <a:lstStyle/>
          <a:p>
            <a:r>
              <a:rPr lang="en-US" sz="3200"/>
              <a:t>Two tasks</a:t>
            </a:r>
          </a:p>
          <a:p>
            <a:pPr lvl="1"/>
            <a:r>
              <a:rPr lang="en-US" sz="3000"/>
              <a:t>Answer Type Detection</a:t>
            </a:r>
          </a:p>
          <a:p>
            <a:pPr lvl="2"/>
            <a:r>
              <a:rPr lang="en-US" sz="2600"/>
              <a:t>what kind of entity (person, place) is the answer?</a:t>
            </a:r>
            <a:endParaRPr lang="en-US" sz="2600" b="1"/>
          </a:p>
          <a:p>
            <a:pPr lvl="1"/>
            <a:r>
              <a:rPr lang="en-US" sz="3000"/>
              <a:t>Query Formulation</a:t>
            </a:r>
          </a:p>
          <a:p>
            <a:pPr lvl="2"/>
            <a:r>
              <a:rPr lang="en-US" sz="2600"/>
              <a:t>what is the query to the IR system</a:t>
            </a:r>
          </a:p>
          <a:p>
            <a:pPr lvl="1"/>
            <a:endParaRPr lang="en-US" sz="3000"/>
          </a:p>
          <a:p>
            <a:r>
              <a:rPr lang="en-US" sz="3200"/>
              <a:t>We extract both of these from the question</a:t>
            </a:r>
          </a:p>
          <a:p>
            <a:pPr lvl="1"/>
            <a:r>
              <a:rPr lang="en-US" sz="3200"/>
              <a:t>keywords for  </a:t>
            </a:r>
            <a:r>
              <a:rPr lang="en-US" sz="3200" b="1"/>
              <a:t>query </a:t>
            </a:r>
            <a:r>
              <a:rPr lang="en-US" sz="3200"/>
              <a:t>to the IR system</a:t>
            </a:r>
          </a:p>
          <a:p>
            <a:pPr lvl="1"/>
            <a:r>
              <a:rPr lang="en-US" sz="3200"/>
              <a:t>an </a:t>
            </a:r>
            <a:r>
              <a:rPr lang="en-US" sz="3200" b="1"/>
              <a:t>answer type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r>
              <a:rPr lang="en-US"/>
              <a:t>Question-Answering Systems</a:t>
            </a:r>
          </a:p>
        </p:txBody>
      </p:sp>
      <p:sp>
        <p:nvSpPr>
          <p:cNvPr id="20486" name="Rectangle 6"/>
          <p:cNvSpPr>
            <a:spLocks noGrp="1" noChangeArrowheads="1"/>
          </p:cNvSpPr>
          <p:nvPr>
            <p:ph type="body" idx="1"/>
          </p:nvPr>
        </p:nvSpPr>
        <p:spPr>
          <a:xfrm>
            <a:off x="0" y="1447800"/>
            <a:ext cx="8686800" cy="5029200"/>
          </a:xfrm>
        </p:spPr>
        <p:txBody>
          <a:bodyPr/>
          <a:lstStyle/>
          <a:p>
            <a:r>
              <a:rPr lang="en-US" dirty="0"/>
              <a:t>Beyond retrieving relevant documents -- Do people want answers to particular questions</a:t>
            </a:r>
            <a:r>
              <a:rPr lang="en-US" dirty="0" smtClean="0"/>
              <a:t>?</a:t>
            </a:r>
          </a:p>
          <a:p>
            <a:r>
              <a:rPr lang="en-US" dirty="0" smtClean="0"/>
              <a:t>One of the oldest problem in NLP</a:t>
            </a:r>
            <a:endParaRPr lang="en-US" dirty="0"/>
          </a:p>
          <a:p>
            <a:r>
              <a:rPr lang="en-US" dirty="0"/>
              <a:t>Three kinds of systems</a:t>
            </a:r>
          </a:p>
          <a:p>
            <a:pPr lvl="1"/>
            <a:r>
              <a:rPr lang="en-US" dirty="0">
                <a:solidFill>
                  <a:srgbClr val="3333CC"/>
                </a:solidFill>
              </a:rPr>
              <a:t>Finding answers in document </a:t>
            </a:r>
            <a:r>
              <a:rPr lang="en-US" dirty="0" smtClean="0">
                <a:solidFill>
                  <a:srgbClr val="3333CC"/>
                </a:solidFill>
              </a:rPr>
              <a:t>collections (www, </a:t>
            </a:r>
            <a:r>
              <a:rPr lang="en-US" dirty="0" err="1" smtClean="0">
                <a:solidFill>
                  <a:srgbClr val="3333CC"/>
                </a:solidFill>
              </a:rPr>
              <a:t>encylopeida</a:t>
            </a:r>
            <a:r>
              <a:rPr lang="en-US" dirty="0" smtClean="0">
                <a:solidFill>
                  <a:srgbClr val="3333CC"/>
                </a:solidFill>
              </a:rPr>
              <a:t>, books, manuals, medical literature, scientific papers, etc.)</a:t>
            </a:r>
            <a:endParaRPr lang="en-US" dirty="0">
              <a:solidFill>
                <a:srgbClr val="3333CC"/>
              </a:solidFill>
            </a:endParaRPr>
          </a:p>
          <a:p>
            <a:pPr lvl="1"/>
            <a:r>
              <a:rPr lang="en-US" dirty="0"/>
              <a:t>Interfaces to relational databases</a:t>
            </a:r>
          </a:p>
          <a:p>
            <a:pPr lvl="1"/>
            <a:r>
              <a:rPr lang="en-US" dirty="0"/>
              <a:t>Mixed initiative dialog </a:t>
            </a:r>
            <a:r>
              <a:rPr lang="en-US" dirty="0" smtClean="0"/>
              <a:t>systems</a:t>
            </a:r>
            <a:endParaRPr lang="en-US" sz="2800" dirty="0" smtClean="0"/>
          </a:p>
          <a:p>
            <a:pPr>
              <a:lnSpc>
                <a:spcPct val="90000"/>
              </a:lnSpc>
            </a:pPr>
            <a:r>
              <a:rPr lang="en-US" sz="2800" dirty="0" smtClean="0"/>
              <a:t>A scientific reason to do Q/A: the ability to answer questions about a story is the hallmark of understanding.</a:t>
            </a:r>
            <a:endParaRPr lang="en-US" sz="2800" b="1"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20</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496D4CDF-956F-E242-9304-D6A65E22F39A}" type="slidenum">
              <a:rPr lang="en-US"/>
              <a:pPr/>
              <a:t>21</a:t>
            </a:fld>
            <a:endParaRPr lang="en-US"/>
          </a:p>
        </p:txBody>
      </p:sp>
      <p:sp>
        <p:nvSpPr>
          <p:cNvPr id="524290" name="Rectangle 2"/>
          <p:cNvSpPr>
            <a:spLocks noGrp="1" noChangeArrowheads="1"/>
          </p:cNvSpPr>
          <p:nvPr>
            <p:ph type="title"/>
          </p:nvPr>
        </p:nvSpPr>
        <p:spPr>
          <a:xfrm>
            <a:off x="914400" y="0"/>
            <a:ext cx="7772400" cy="1143000"/>
          </a:xfrm>
        </p:spPr>
        <p:txBody>
          <a:bodyPr/>
          <a:lstStyle/>
          <a:p>
            <a:r>
              <a:rPr lang="en-US"/>
              <a:t>Answer Type Detection</a:t>
            </a:r>
          </a:p>
        </p:txBody>
      </p:sp>
      <p:sp>
        <p:nvSpPr>
          <p:cNvPr id="524291" name="Rectangle 3"/>
          <p:cNvSpPr>
            <a:spLocks noGrp="1" noChangeArrowheads="1"/>
          </p:cNvSpPr>
          <p:nvPr>
            <p:ph type="body" idx="1"/>
          </p:nvPr>
        </p:nvSpPr>
        <p:spPr>
          <a:xfrm>
            <a:off x="457200" y="1447800"/>
            <a:ext cx="8458200" cy="4572000"/>
          </a:xfrm>
        </p:spPr>
        <p:txBody>
          <a:bodyPr/>
          <a:lstStyle/>
          <a:p>
            <a:r>
              <a:rPr lang="en-US" sz="3200" i="1" smtClean="0"/>
              <a:t>Who founded Virgin Airlines?</a:t>
            </a:r>
          </a:p>
          <a:p>
            <a:pPr lvl="1"/>
            <a:r>
              <a:rPr lang="en-US" sz="3000" smtClean="0"/>
              <a:t> PERSON. </a:t>
            </a:r>
          </a:p>
          <a:p>
            <a:r>
              <a:rPr lang="en-US" sz="3200" i="1" smtClean="0"/>
              <a:t>What Canadian city has the largest population?</a:t>
            </a:r>
          </a:p>
          <a:p>
            <a:pPr lvl="1"/>
            <a:r>
              <a:rPr lang="en-US" sz="3000" i="1" smtClean="0"/>
              <a:t> CITY.</a:t>
            </a:r>
            <a:endParaRPr lang="en-US" sz="3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r>
              <a:rPr lang="en-US" dirty="0"/>
              <a:t>Answer Types </a:t>
            </a:r>
            <a:r>
              <a:rPr lang="en-US" dirty="0" smtClean="0"/>
              <a:t>Can Be Complicated</a:t>
            </a:r>
            <a:endParaRPr lang="en-US" dirty="0"/>
          </a:p>
        </p:txBody>
      </p:sp>
      <p:sp>
        <p:nvSpPr>
          <p:cNvPr id="30721" name="Rectangle 3"/>
          <p:cNvSpPr>
            <a:spLocks noGrp="1" noChangeArrowheads="1"/>
          </p:cNvSpPr>
          <p:nvPr>
            <p:ph type="body" idx="1"/>
          </p:nvPr>
        </p:nvSpPr>
        <p:spPr/>
        <p:txBody>
          <a:bodyPr/>
          <a:lstStyle/>
          <a:p>
            <a:r>
              <a:rPr lang="en-US" dirty="0">
                <a:solidFill>
                  <a:srgbClr val="3333CC"/>
                </a:solidFill>
              </a:rPr>
              <a:t>Who</a:t>
            </a:r>
            <a:r>
              <a:rPr lang="en-US" dirty="0"/>
              <a:t> questions can have organizations or countries as answers</a:t>
            </a:r>
          </a:p>
          <a:p>
            <a:pPr lvl="1"/>
            <a:r>
              <a:rPr lang="en-US" dirty="0">
                <a:solidFill>
                  <a:srgbClr val="FF3300"/>
                </a:solidFill>
              </a:rPr>
              <a:t>Who sells the most hybrid cars?</a:t>
            </a:r>
          </a:p>
          <a:p>
            <a:pPr lvl="1"/>
            <a:r>
              <a:rPr lang="en-US" dirty="0">
                <a:solidFill>
                  <a:srgbClr val="FF3300"/>
                </a:solidFill>
              </a:rPr>
              <a:t>Who exports the most wheat?</a:t>
            </a:r>
          </a:p>
          <a:p>
            <a:pPr lvl="1"/>
            <a:endParaRPr lang="en-US" dirty="0">
              <a:solidFill>
                <a:srgbClr val="FF33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t>Answer Types</a:t>
            </a:r>
          </a:p>
        </p:txBody>
      </p:sp>
      <p:sp>
        <p:nvSpPr>
          <p:cNvPr id="64515" name="Rectangle 3"/>
          <p:cNvSpPr>
            <a:spLocks noGrp="1" noChangeArrowheads="1"/>
          </p:cNvSpPr>
          <p:nvPr>
            <p:ph sz="quarter" idx="1"/>
          </p:nvPr>
        </p:nvSpPr>
        <p:spPr/>
        <p:txBody>
          <a:bodyPr/>
          <a:lstStyle/>
          <a:p>
            <a:pPr eaLnBrk="1" hangingPunct="1"/>
            <a:r>
              <a:rPr lang="en-US"/>
              <a:t>Factoid questions…</a:t>
            </a:r>
          </a:p>
          <a:p>
            <a:pPr lvl="1" eaLnBrk="1" hangingPunct="1"/>
            <a:r>
              <a:rPr lang="en-US"/>
              <a:t>Who, where, when, how many…</a:t>
            </a:r>
          </a:p>
          <a:p>
            <a:pPr lvl="2" eaLnBrk="1" hangingPunct="1"/>
            <a:r>
              <a:rPr lang="en-US">
                <a:solidFill>
                  <a:srgbClr val="A50021"/>
                </a:solidFill>
              </a:rPr>
              <a:t>Who</a:t>
            </a:r>
            <a:r>
              <a:rPr lang="en-US"/>
              <a:t> questions are going to be answered by… </a:t>
            </a:r>
          </a:p>
          <a:p>
            <a:pPr lvl="2" eaLnBrk="1" hangingPunct="1"/>
            <a:r>
              <a:rPr lang="en-US">
                <a:solidFill>
                  <a:srgbClr val="A50021"/>
                </a:solidFill>
              </a:rPr>
              <a:t>Where</a:t>
            </a:r>
            <a:r>
              <a:rPr lang="en-US"/>
              <a:t> questions…</a:t>
            </a:r>
          </a:p>
          <a:p>
            <a:pPr lvl="1" eaLnBrk="1" hangingPunct="1"/>
            <a:r>
              <a:rPr lang="en-US"/>
              <a:t>Simplest: use </a:t>
            </a:r>
            <a:r>
              <a:rPr lang="en-US">
                <a:solidFill>
                  <a:srgbClr val="A50021"/>
                </a:solidFill>
              </a:rPr>
              <a:t>Named Entities</a:t>
            </a:r>
          </a:p>
          <a:p>
            <a:pPr lvl="2" eaLnBrk="1" hangingPunct="1"/>
            <a:endParaRPr lang="en-US">
              <a:solidFill>
                <a:srgbClr val="A5002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n-US" sz="3600" b="1" smtClean="0"/>
              <a:t>Sample Text</a:t>
            </a:r>
          </a:p>
        </p:txBody>
      </p:sp>
      <p:sp>
        <p:nvSpPr>
          <p:cNvPr id="17411" name="Text Box 3"/>
          <p:cNvSpPr txBox="1">
            <a:spLocks noChangeArrowheads="1"/>
          </p:cNvSpPr>
          <p:nvPr/>
        </p:nvSpPr>
        <p:spPr bwMode="auto">
          <a:xfrm>
            <a:off x="685800" y="1752600"/>
            <a:ext cx="7848600" cy="3749675"/>
          </a:xfrm>
          <a:prstGeom prst="rect">
            <a:avLst/>
          </a:prstGeom>
          <a:noFill/>
          <a:ln w="9525">
            <a:noFill/>
            <a:miter lim="800000"/>
            <a:headEnd/>
            <a:tailEnd/>
          </a:ln>
        </p:spPr>
        <p:txBody>
          <a:bodyPr>
            <a:spAutoFit/>
          </a:bodyPr>
          <a:lstStyle/>
          <a:p>
            <a:pPr>
              <a:spcBef>
                <a:spcPct val="50000"/>
              </a:spcBef>
            </a:pPr>
            <a:r>
              <a:rPr lang="en-US" sz="2000"/>
              <a:t>Consider this sentence:</a:t>
            </a:r>
          </a:p>
          <a:p>
            <a:pPr>
              <a:spcBef>
                <a:spcPct val="50000"/>
              </a:spcBef>
            </a:pPr>
            <a:r>
              <a:rPr lang="en-US" sz="2000"/>
              <a:t>	</a:t>
            </a:r>
            <a:r>
              <a:rPr lang="en-US" sz="2000" i="1"/>
              <a:t>President George Bush announced a new bill that would send 	$1.2 million dollars to Miami Florida for a new hurricane 	tracking system.</a:t>
            </a:r>
          </a:p>
          <a:p>
            <a:pPr>
              <a:spcBef>
                <a:spcPct val="50000"/>
              </a:spcBef>
            </a:pPr>
            <a:r>
              <a:rPr lang="en-US" sz="2000"/>
              <a:t>After applying a Named Entity Tagger, the text might look like this:</a:t>
            </a:r>
          </a:p>
          <a:p>
            <a:pPr>
              <a:spcBef>
                <a:spcPct val="50000"/>
              </a:spcBef>
            </a:pPr>
            <a:endParaRPr lang="en-US" sz="2000"/>
          </a:p>
          <a:p>
            <a:pPr>
              <a:spcBef>
                <a:spcPct val="50000"/>
              </a:spcBef>
            </a:pPr>
            <a:r>
              <a:rPr lang="en-US" sz="2000"/>
              <a:t>	</a:t>
            </a:r>
            <a:r>
              <a:rPr lang="en-US" sz="2000" i="1"/>
              <a:t>&lt;Person=“President George Bush”&gt; announced a new bill that 	would send &lt;MONEY=$1.2 million dollars”&gt; to 	&lt;LOCATION=“Miami Florida:”&gt; for a new hurricane tracking 	system.</a:t>
            </a:r>
            <a:endParaRPr lang="en-US" sz="20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457200"/>
            <a:ext cx="7772400" cy="1143000"/>
          </a:xfrm>
        </p:spPr>
        <p:txBody>
          <a:bodyPr/>
          <a:lstStyle/>
          <a:p>
            <a:pPr algn="l" eaLnBrk="1" hangingPunct="1"/>
            <a:r>
              <a:rPr lang="en-US" sz="3200" b="1" smtClean="0"/>
              <a:t>Rules for Name Entity Tagging</a:t>
            </a:r>
          </a:p>
        </p:txBody>
      </p:sp>
      <p:sp>
        <p:nvSpPr>
          <p:cNvPr id="18435" name="Text Box 3"/>
          <p:cNvSpPr txBox="1">
            <a:spLocks noChangeArrowheads="1"/>
          </p:cNvSpPr>
          <p:nvPr/>
        </p:nvSpPr>
        <p:spPr bwMode="auto">
          <a:xfrm>
            <a:off x="533400" y="1524000"/>
            <a:ext cx="8153400" cy="4359275"/>
          </a:xfrm>
          <a:prstGeom prst="rect">
            <a:avLst/>
          </a:prstGeom>
          <a:noFill/>
          <a:ln w="9525">
            <a:noFill/>
            <a:miter lim="800000"/>
            <a:headEnd/>
            <a:tailEnd/>
          </a:ln>
        </p:spPr>
        <p:txBody>
          <a:bodyPr>
            <a:spAutoFit/>
          </a:bodyPr>
          <a:lstStyle/>
          <a:p>
            <a:pPr>
              <a:spcBef>
                <a:spcPct val="50000"/>
              </a:spcBef>
            </a:pPr>
            <a:r>
              <a:rPr lang="en-US" sz="2000" dirty="0" smtClean="0"/>
              <a:t>Many Named </a:t>
            </a:r>
            <a:r>
              <a:rPr lang="en-US" sz="2000" dirty="0"/>
              <a:t>Entity Taggers use simple rules that are developed by hand.                     Most rules use the following types of clues:</a:t>
            </a:r>
          </a:p>
          <a:p>
            <a:pPr>
              <a:spcBef>
                <a:spcPct val="50000"/>
              </a:spcBef>
            </a:pPr>
            <a:endParaRPr lang="en-US" sz="2000" dirty="0"/>
          </a:p>
          <a:p>
            <a:pPr>
              <a:spcBef>
                <a:spcPct val="50000"/>
              </a:spcBef>
            </a:pPr>
            <a:r>
              <a:rPr lang="en-US" sz="2000" b="1" dirty="0"/>
              <a:t>Keywords: </a:t>
            </a:r>
            <a:r>
              <a:rPr lang="en-US" sz="2000" dirty="0"/>
              <a:t>Ex. “Mr.”, “Corp.”, “city”</a:t>
            </a:r>
          </a:p>
          <a:p>
            <a:pPr>
              <a:spcBef>
                <a:spcPct val="50000"/>
              </a:spcBef>
            </a:pPr>
            <a:r>
              <a:rPr lang="en-US" sz="2000" b="1" dirty="0"/>
              <a:t>Common Lists:  </a:t>
            </a:r>
            <a:r>
              <a:rPr lang="en-US" sz="2000" dirty="0"/>
              <a:t>Ex. Cities, countries, months of the year, common first 	names, common last names</a:t>
            </a:r>
          </a:p>
          <a:p>
            <a:pPr>
              <a:spcBef>
                <a:spcPct val="50000"/>
              </a:spcBef>
            </a:pPr>
            <a:r>
              <a:rPr lang="en-US" sz="2000" b="1" dirty="0"/>
              <a:t>Special Symbols:  </a:t>
            </a:r>
            <a:r>
              <a:rPr lang="en-US" sz="2000" dirty="0"/>
              <a:t>Ex. Dollar signs, percent signs</a:t>
            </a:r>
          </a:p>
          <a:p>
            <a:pPr>
              <a:spcBef>
                <a:spcPct val="50000"/>
              </a:spcBef>
            </a:pPr>
            <a:r>
              <a:rPr lang="en-US" sz="2000" b="1" dirty="0"/>
              <a:t>Structured Phrases:  </a:t>
            </a:r>
            <a:r>
              <a:rPr lang="en-US" sz="2000" dirty="0"/>
              <a:t>Ex. Dates often appear as “MONTH, DAY #, YEAR”</a:t>
            </a:r>
          </a:p>
          <a:p>
            <a:pPr>
              <a:spcBef>
                <a:spcPct val="50000"/>
              </a:spcBef>
            </a:pPr>
            <a:r>
              <a:rPr lang="en-US" sz="2000" b="1" dirty="0"/>
              <a:t>Syntactic Patterns:  (</a:t>
            </a:r>
            <a:r>
              <a:rPr lang="en-US" sz="2000" dirty="0"/>
              <a:t>more rarely) Ex.  “LOCATIONS_NP, 	LOCATION_NP” is usually a single location (e.g. Boston, 	Massachusetts).</a:t>
            </a:r>
            <a:endParaRPr 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E07340F9-CC27-B34B-A00C-B3580F274D94}" type="slidenum">
              <a:rPr lang="en-US"/>
              <a:pPr/>
              <a:t>26</a:t>
            </a:fld>
            <a:endParaRPr lang="en-US"/>
          </a:p>
        </p:txBody>
      </p:sp>
      <p:sp>
        <p:nvSpPr>
          <p:cNvPr id="525314" name="Rectangle 2"/>
          <p:cNvSpPr>
            <a:spLocks noGrp="1" noChangeArrowheads="1"/>
          </p:cNvSpPr>
          <p:nvPr>
            <p:ph type="title"/>
          </p:nvPr>
        </p:nvSpPr>
        <p:spPr/>
        <p:txBody>
          <a:bodyPr/>
          <a:lstStyle/>
          <a:p>
            <a:r>
              <a:rPr lang="en-US"/>
              <a:t>Answer Type Taxonomy </a:t>
            </a:r>
            <a:br>
              <a:rPr lang="en-US"/>
            </a:br>
            <a:r>
              <a:rPr lang="en-US"/>
              <a:t>(from Li &amp; Roth)</a:t>
            </a:r>
          </a:p>
        </p:txBody>
      </p:sp>
      <p:sp>
        <p:nvSpPr>
          <p:cNvPr id="525315" name="Rectangle 3"/>
          <p:cNvSpPr>
            <a:spLocks noGrp="1" noChangeArrowheads="1"/>
          </p:cNvSpPr>
          <p:nvPr>
            <p:ph type="body" idx="1"/>
          </p:nvPr>
        </p:nvSpPr>
        <p:spPr/>
        <p:txBody>
          <a:bodyPr/>
          <a:lstStyle/>
          <a:p>
            <a:r>
              <a:rPr lang="en-US"/>
              <a:t>Two-layered taxonomy</a:t>
            </a:r>
          </a:p>
          <a:p>
            <a:r>
              <a:rPr lang="en-US"/>
              <a:t>6 coarse classes</a:t>
            </a:r>
          </a:p>
          <a:p>
            <a:pPr lvl="1"/>
            <a:r>
              <a:rPr lang="en-US"/>
              <a:t>ABBEVIATION, ENTITY, DESCRIPTION, HUMAN, LOCATION, NUMERIC_VALUE</a:t>
            </a:r>
          </a:p>
          <a:p>
            <a:r>
              <a:rPr lang="en-US"/>
              <a:t>50 fine classes</a:t>
            </a:r>
          </a:p>
          <a:p>
            <a:pPr lvl="1"/>
            <a:r>
              <a:rPr lang="en-US"/>
              <a:t>HUMAN: group, individual, title, description</a:t>
            </a:r>
          </a:p>
          <a:p>
            <a:pPr lvl="1"/>
            <a:r>
              <a:rPr lang="en-US"/>
              <a:t>ENTITY: animal, body, color, currency…</a:t>
            </a:r>
          </a:p>
          <a:p>
            <a:pPr lvl="1"/>
            <a:r>
              <a:rPr lang="en-US"/>
              <a:t>LOCATION: city, country, mountain…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4"/>
          <p:cNvSpPr>
            <a:spLocks noGrp="1"/>
          </p:cNvSpPr>
          <p:nvPr>
            <p:ph type="sldNum" sz="quarter" idx="4294967295"/>
          </p:nvPr>
        </p:nvSpPr>
        <p:spPr>
          <a:xfrm>
            <a:off x="6781800" y="6324600"/>
            <a:ext cx="1905000" cy="457200"/>
          </a:xfrm>
          <a:prstGeom prst="rect">
            <a:avLst/>
          </a:prstGeom>
        </p:spPr>
        <p:txBody>
          <a:bodyPr/>
          <a:lstStyle/>
          <a:p>
            <a:fld id="{932AE0EE-BE7F-164C-97AD-D4058D034480}" type="slidenum">
              <a:rPr lang="en-US"/>
              <a:pPr/>
              <a:t>27</a:t>
            </a:fld>
            <a:endParaRPr lang="en-US"/>
          </a:p>
        </p:txBody>
      </p:sp>
      <p:sp>
        <p:nvSpPr>
          <p:cNvPr id="541698" name="Rectangle 2"/>
          <p:cNvSpPr>
            <a:spLocks noGrp="1" noChangeArrowheads="1"/>
          </p:cNvSpPr>
          <p:nvPr>
            <p:ph type="title"/>
          </p:nvPr>
        </p:nvSpPr>
        <p:spPr/>
        <p:txBody>
          <a:bodyPr/>
          <a:lstStyle/>
          <a:p>
            <a:r>
              <a:rPr lang="en-US"/>
              <a:t>Answer Type Taxonomy (2/2)</a:t>
            </a:r>
            <a:endParaRPr lang="es-ES"/>
          </a:p>
        </p:txBody>
      </p:sp>
      <p:grpSp>
        <p:nvGrpSpPr>
          <p:cNvPr id="2" name="Group 3"/>
          <p:cNvGrpSpPr>
            <a:grpSpLocks/>
          </p:cNvGrpSpPr>
          <p:nvPr/>
        </p:nvGrpSpPr>
        <p:grpSpPr bwMode="auto">
          <a:xfrm>
            <a:off x="2608263" y="2863850"/>
            <a:ext cx="4125912" cy="2312988"/>
            <a:chOff x="1415" y="1480"/>
            <a:chExt cx="2599" cy="1457"/>
          </a:xfrm>
        </p:grpSpPr>
        <p:sp>
          <p:nvSpPr>
            <p:cNvPr id="541700" name="Text Box 4"/>
            <p:cNvSpPr txBox="1">
              <a:spLocks noChangeArrowheads="1"/>
            </p:cNvSpPr>
            <p:nvPr/>
          </p:nvSpPr>
          <p:spPr bwMode="auto">
            <a:xfrm>
              <a:off x="1415" y="1882"/>
              <a:ext cx="603"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LOCATION</a:t>
              </a:r>
              <a:endParaRPr lang="es-ES" sz="1200"/>
            </a:p>
          </p:txBody>
        </p:sp>
        <p:sp>
          <p:nvSpPr>
            <p:cNvPr id="541701" name="Text Box 5"/>
            <p:cNvSpPr txBox="1">
              <a:spLocks noChangeArrowheads="1"/>
            </p:cNvSpPr>
            <p:nvPr/>
          </p:nvSpPr>
          <p:spPr bwMode="auto">
            <a:xfrm>
              <a:off x="1565" y="2478"/>
              <a:ext cx="499"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HUMAN</a:t>
              </a:r>
              <a:endParaRPr lang="es-ES" sz="1200"/>
            </a:p>
          </p:txBody>
        </p:sp>
        <p:sp>
          <p:nvSpPr>
            <p:cNvPr id="541702" name="Text Box 6"/>
            <p:cNvSpPr txBox="1">
              <a:spLocks noChangeArrowheads="1"/>
            </p:cNvSpPr>
            <p:nvPr/>
          </p:nvSpPr>
          <p:spPr bwMode="auto">
            <a:xfrm>
              <a:off x="2381" y="1480"/>
              <a:ext cx="544"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NUMERIC</a:t>
              </a:r>
              <a:endParaRPr lang="es-ES" sz="1200"/>
            </a:p>
          </p:txBody>
        </p:sp>
        <p:sp>
          <p:nvSpPr>
            <p:cNvPr id="541703" name="Text Box 7"/>
            <p:cNvSpPr txBox="1">
              <a:spLocks noChangeArrowheads="1"/>
            </p:cNvSpPr>
            <p:nvPr/>
          </p:nvSpPr>
          <p:spPr bwMode="auto">
            <a:xfrm>
              <a:off x="2427" y="2750"/>
              <a:ext cx="499"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ENTITY</a:t>
              </a:r>
              <a:endParaRPr lang="es-ES" sz="1200"/>
            </a:p>
          </p:txBody>
        </p:sp>
        <p:sp>
          <p:nvSpPr>
            <p:cNvPr id="541704" name="Text Box 8"/>
            <p:cNvSpPr txBox="1">
              <a:spLocks noChangeArrowheads="1"/>
            </p:cNvSpPr>
            <p:nvPr/>
          </p:nvSpPr>
          <p:spPr bwMode="auto">
            <a:xfrm>
              <a:off x="3198" y="2342"/>
              <a:ext cx="771"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DESCRIPTION</a:t>
              </a:r>
              <a:endParaRPr lang="es-ES" sz="1200"/>
            </a:p>
          </p:txBody>
        </p:sp>
        <p:sp>
          <p:nvSpPr>
            <p:cNvPr id="541705" name="Text Box 9"/>
            <p:cNvSpPr txBox="1">
              <a:spLocks noChangeArrowheads="1"/>
            </p:cNvSpPr>
            <p:nvPr/>
          </p:nvSpPr>
          <p:spPr bwMode="auto">
            <a:xfrm>
              <a:off x="3107" y="1888"/>
              <a:ext cx="907" cy="187"/>
            </a:xfrm>
            <a:prstGeom prst="rect">
              <a:avLst/>
            </a:prstGeom>
            <a:solidFill>
              <a:schemeClr val="bg1"/>
            </a:solidFill>
            <a:ln w="22225">
              <a:solidFill>
                <a:schemeClr val="tx1"/>
              </a:solidFill>
              <a:miter lim="800000"/>
              <a:headEnd/>
              <a:tailEnd/>
            </a:ln>
            <a:effectLst/>
          </p:spPr>
          <p:txBody>
            <a:bodyPr>
              <a:prstTxWarp prst="textNoShape">
                <a:avLst/>
              </a:prstTxWarp>
              <a:spAutoFit/>
            </a:bodyPr>
            <a:lstStyle/>
            <a:p>
              <a:pPr algn="ctr"/>
              <a:r>
                <a:rPr lang="en-US" sz="1200"/>
                <a:t>ABBREVIATION</a:t>
              </a:r>
              <a:endParaRPr lang="es-ES" sz="1200"/>
            </a:p>
          </p:txBody>
        </p:sp>
        <p:sp>
          <p:nvSpPr>
            <p:cNvPr id="541706" name="Line 10"/>
            <p:cNvSpPr>
              <a:spLocks noChangeShapeType="1"/>
            </p:cNvSpPr>
            <p:nvPr/>
          </p:nvSpPr>
          <p:spPr bwMode="auto">
            <a:xfrm flipV="1">
              <a:off x="2653" y="1661"/>
              <a:ext cx="0" cy="54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7" name="Line 11"/>
            <p:cNvSpPr>
              <a:spLocks noChangeShapeType="1"/>
            </p:cNvSpPr>
            <p:nvPr/>
          </p:nvSpPr>
          <p:spPr bwMode="auto">
            <a:xfrm flipV="1">
              <a:off x="2653" y="1979"/>
              <a:ext cx="454"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8" name="Line 12"/>
            <p:cNvSpPr>
              <a:spLocks noChangeShapeType="1"/>
            </p:cNvSpPr>
            <p:nvPr/>
          </p:nvSpPr>
          <p:spPr bwMode="auto">
            <a:xfrm>
              <a:off x="2653" y="2205"/>
              <a:ext cx="545" cy="227"/>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09" name="Line 13"/>
            <p:cNvSpPr>
              <a:spLocks noChangeShapeType="1"/>
            </p:cNvSpPr>
            <p:nvPr/>
          </p:nvSpPr>
          <p:spPr bwMode="auto">
            <a:xfrm>
              <a:off x="2653" y="2205"/>
              <a:ext cx="0" cy="5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0" name="Line 14"/>
            <p:cNvSpPr>
              <a:spLocks noChangeShapeType="1"/>
            </p:cNvSpPr>
            <p:nvPr/>
          </p:nvSpPr>
          <p:spPr bwMode="auto">
            <a:xfrm flipH="1">
              <a:off x="2064" y="2205"/>
              <a:ext cx="589" cy="3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1" name="Line 15"/>
            <p:cNvSpPr>
              <a:spLocks noChangeShapeType="1"/>
            </p:cNvSpPr>
            <p:nvPr/>
          </p:nvSpPr>
          <p:spPr bwMode="auto">
            <a:xfrm flipH="1" flipV="1">
              <a:off x="2018" y="1979"/>
              <a:ext cx="635"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12" name="Oval 16"/>
            <p:cNvSpPr>
              <a:spLocks noChangeArrowheads="1"/>
            </p:cNvSpPr>
            <p:nvPr/>
          </p:nvSpPr>
          <p:spPr bwMode="auto">
            <a:xfrm>
              <a:off x="2608" y="2160"/>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3" name="Group 17"/>
          <p:cNvGrpSpPr>
            <a:grpSpLocks/>
          </p:cNvGrpSpPr>
          <p:nvPr/>
        </p:nvGrpSpPr>
        <p:grpSpPr bwMode="auto">
          <a:xfrm>
            <a:off x="830263" y="1566863"/>
            <a:ext cx="7704137" cy="4681537"/>
            <a:chOff x="295" y="663"/>
            <a:chExt cx="4853" cy="2949"/>
          </a:xfrm>
        </p:grpSpPr>
        <p:grpSp>
          <p:nvGrpSpPr>
            <p:cNvPr id="4" name="Group 18"/>
            <p:cNvGrpSpPr>
              <a:grpSpLocks/>
            </p:cNvGrpSpPr>
            <p:nvPr/>
          </p:nvGrpSpPr>
          <p:grpSpPr bwMode="auto">
            <a:xfrm>
              <a:off x="1111" y="663"/>
              <a:ext cx="3198" cy="862"/>
              <a:chOff x="1111" y="663"/>
              <a:chExt cx="3198" cy="862"/>
            </a:xfrm>
          </p:grpSpPr>
          <p:sp>
            <p:nvSpPr>
              <p:cNvPr id="541715" name="Text Box 19"/>
              <p:cNvSpPr txBox="1">
                <a:spLocks noChangeArrowheads="1"/>
              </p:cNvSpPr>
              <p:nvPr/>
            </p:nvSpPr>
            <p:spPr bwMode="auto">
              <a:xfrm>
                <a:off x="1111" y="1117"/>
                <a:ext cx="29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date</a:t>
                </a:r>
                <a:endParaRPr lang="es-ES" sz="1100"/>
              </a:p>
            </p:txBody>
          </p:sp>
          <p:sp>
            <p:nvSpPr>
              <p:cNvPr id="541716" name="Text Box 20"/>
              <p:cNvSpPr txBox="1">
                <a:spLocks noChangeArrowheads="1"/>
              </p:cNvSpPr>
              <p:nvPr/>
            </p:nvSpPr>
            <p:spPr bwMode="auto">
              <a:xfrm>
                <a:off x="2200" y="663"/>
                <a:ext cx="44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distance</a:t>
                </a:r>
                <a:endParaRPr lang="es-ES" sz="1100"/>
              </a:p>
            </p:txBody>
          </p:sp>
          <p:sp>
            <p:nvSpPr>
              <p:cNvPr id="541717" name="Text Box 21"/>
              <p:cNvSpPr txBox="1">
                <a:spLocks noChangeArrowheads="1"/>
              </p:cNvSpPr>
              <p:nvPr/>
            </p:nvSpPr>
            <p:spPr bwMode="auto">
              <a:xfrm>
                <a:off x="1610" y="845"/>
                <a:ext cx="389"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money</a:t>
                </a:r>
                <a:endParaRPr lang="es-ES" sz="1100"/>
              </a:p>
            </p:txBody>
          </p:sp>
          <p:sp>
            <p:nvSpPr>
              <p:cNvPr id="541718" name="Text Box 22"/>
              <p:cNvSpPr txBox="1">
                <a:spLocks noChangeArrowheads="1"/>
              </p:cNvSpPr>
              <p:nvPr/>
            </p:nvSpPr>
            <p:spPr bwMode="auto">
              <a:xfrm>
                <a:off x="3651" y="799"/>
                <a:ext cx="260" cy="231"/>
              </a:xfrm>
              <a:prstGeom prst="rect">
                <a:avLst/>
              </a:prstGeom>
              <a:noFill/>
              <a:ln w="9525">
                <a:noFill/>
                <a:miter lim="800000"/>
                <a:headEnd/>
                <a:tailEnd/>
              </a:ln>
              <a:effectLst/>
            </p:spPr>
            <p:txBody>
              <a:bodyPr>
                <a:prstTxWarp prst="textNoShape">
                  <a:avLst/>
                </a:prstTxWarp>
                <a:spAutoFit/>
              </a:bodyPr>
              <a:lstStyle/>
              <a:p>
                <a:r>
                  <a:rPr lang="en-US" sz="1800" b="1">
                    <a:latin typeface="Arial" charset="0"/>
                  </a:rPr>
                  <a:t>…</a:t>
                </a:r>
                <a:endParaRPr lang="es-ES" sz="1800" b="1">
                  <a:latin typeface="Arial" charset="0"/>
                </a:endParaRPr>
              </a:p>
            </p:txBody>
          </p:sp>
          <p:sp>
            <p:nvSpPr>
              <p:cNvPr id="541719" name="Text Box 23"/>
              <p:cNvSpPr txBox="1">
                <a:spLocks noChangeArrowheads="1"/>
              </p:cNvSpPr>
              <p:nvPr/>
            </p:nvSpPr>
            <p:spPr bwMode="auto">
              <a:xfrm>
                <a:off x="2789" y="663"/>
                <a:ext cx="27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size</a:t>
                </a:r>
                <a:endParaRPr lang="es-ES" sz="1100"/>
              </a:p>
            </p:txBody>
          </p:sp>
          <p:sp>
            <p:nvSpPr>
              <p:cNvPr id="541720" name="Text Box 24"/>
              <p:cNvSpPr txBox="1">
                <a:spLocks noChangeArrowheads="1"/>
              </p:cNvSpPr>
              <p:nvPr/>
            </p:nvSpPr>
            <p:spPr bwMode="auto">
              <a:xfrm>
                <a:off x="3288" y="754"/>
                <a:ext cx="35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speed</a:t>
                </a:r>
                <a:endParaRPr lang="es-ES" sz="1100"/>
              </a:p>
            </p:txBody>
          </p:sp>
          <p:sp>
            <p:nvSpPr>
              <p:cNvPr id="541721" name="Text Box 25"/>
              <p:cNvSpPr txBox="1">
                <a:spLocks noChangeArrowheads="1"/>
              </p:cNvSpPr>
              <p:nvPr/>
            </p:nvSpPr>
            <p:spPr bwMode="auto">
              <a:xfrm>
                <a:off x="3923" y="1026"/>
                <a:ext cx="38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weight</a:t>
                </a:r>
                <a:endParaRPr lang="es-ES" sz="1100"/>
              </a:p>
            </p:txBody>
          </p:sp>
          <p:sp>
            <p:nvSpPr>
              <p:cNvPr id="541722" name="Line 26"/>
              <p:cNvSpPr>
                <a:spLocks noChangeShapeType="1"/>
              </p:cNvSpPr>
              <p:nvPr/>
            </p:nvSpPr>
            <p:spPr bwMode="auto">
              <a:xfrm flipH="1" flipV="1">
                <a:off x="2426" y="845"/>
                <a:ext cx="227" cy="63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3" name="Line 27"/>
              <p:cNvSpPr>
                <a:spLocks noChangeShapeType="1"/>
              </p:cNvSpPr>
              <p:nvPr/>
            </p:nvSpPr>
            <p:spPr bwMode="auto">
              <a:xfrm flipV="1">
                <a:off x="2653" y="845"/>
                <a:ext cx="272" cy="63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4" name="Line 28"/>
              <p:cNvSpPr>
                <a:spLocks noChangeShapeType="1"/>
              </p:cNvSpPr>
              <p:nvPr/>
            </p:nvSpPr>
            <p:spPr bwMode="auto">
              <a:xfrm flipV="1">
                <a:off x="2653" y="935"/>
                <a:ext cx="817" cy="5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5" name="Line 29"/>
              <p:cNvSpPr>
                <a:spLocks noChangeShapeType="1"/>
              </p:cNvSpPr>
              <p:nvPr/>
            </p:nvSpPr>
            <p:spPr bwMode="auto">
              <a:xfrm flipV="1">
                <a:off x="2653" y="1207"/>
                <a:ext cx="1452" cy="27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6" name="Line 30"/>
              <p:cNvSpPr>
                <a:spLocks noChangeShapeType="1"/>
              </p:cNvSpPr>
              <p:nvPr/>
            </p:nvSpPr>
            <p:spPr bwMode="auto">
              <a:xfrm flipH="1" flipV="1">
                <a:off x="1837" y="1026"/>
                <a:ext cx="816"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7" name="Line 31"/>
              <p:cNvSpPr>
                <a:spLocks noChangeShapeType="1"/>
              </p:cNvSpPr>
              <p:nvPr/>
            </p:nvSpPr>
            <p:spPr bwMode="auto">
              <a:xfrm flipH="1" flipV="1">
                <a:off x="1429" y="1207"/>
                <a:ext cx="1224" cy="27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28" name="Oval 32"/>
              <p:cNvSpPr>
                <a:spLocks noChangeArrowheads="1"/>
              </p:cNvSpPr>
              <p:nvPr/>
            </p:nvSpPr>
            <p:spPr bwMode="auto">
              <a:xfrm>
                <a:off x="2608" y="1434"/>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grpSp>
        <p:grpSp>
          <p:nvGrpSpPr>
            <p:cNvPr id="5" name="Group 33"/>
            <p:cNvGrpSpPr>
              <a:grpSpLocks/>
            </p:cNvGrpSpPr>
            <p:nvPr/>
          </p:nvGrpSpPr>
          <p:grpSpPr bwMode="auto">
            <a:xfrm>
              <a:off x="3969" y="1571"/>
              <a:ext cx="1179" cy="493"/>
              <a:chOff x="3969" y="1571"/>
              <a:chExt cx="1179" cy="493"/>
            </a:xfrm>
          </p:grpSpPr>
          <p:sp>
            <p:nvSpPr>
              <p:cNvPr id="541730" name="Text Box 34"/>
              <p:cNvSpPr txBox="1">
                <a:spLocks noChangeArrowheads="1"/>
              </p:cNvSpPr>
              <p:nvPr/>
            </p:nvSpPr>
            <p:spPr bwMode="auto">
              <a:xfrm>
                <a:off x="4468" y="1571"/>
                <a:ext cx="60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abbreviation</a:t>
                </a:r>
                <a:endParaRPr lang="es-ES" sz="1100"/>
              </a:p>
            </p:txBody>
          </p:sp>
          <p:sp>
            <p:nvSpPr>
              <p:cNvPr id="541731" name="Text Box 35"/>
              <p:cNvSpPr txBox="1">
                <a:spLocks noChangeArrowheads="1"/>
              </p:cNvSpPr>
              <p:nvPr/>
            </p:nvSpPr>
            <p:spPr bwMode="auto">
              <a:xfrm>
                <a:off x="4608" y="1888"/>
                <a:ext cx="54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expression</a:t>
                </a:r>
                <a:endParaRPr lang="es-ES" sz="1100"/>
              </a:p>
            </p:txBody>
          </p:sp>
          <p:sp>
            <p:nvSpPr>
              <p:cNvPr id="541732" name="Oval 36"/>
              <p:cNvSpPr>
                <a:spLocks noChangeArrowheads="1"/>
              </p:cNvSpPr>
              <p:nvPr/>
            </p:nvSpPr>
            <p:spPr bwMode="auto">
              <a:xfrm>
                <a:off x="3969" y="193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33" name="Line 37"/>
              <p:cNvSpPr>
                <a:spLocks noChangeShapeType="1"/>
              </p:cNvSpPr>
              <p:nvPr/>
            </p:nvSpPr>
            <p:spPr bwMode="auto">
              <a:xfrm flipV="1">
                <a:off x="4014" y="1661"/>
                <a:ext cx="454" cy="31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34" name="Line 38"/>
              <p:cNvSpPr>
                <a:spLocks noChangeShapeType="1"/>
              </p:cNvSpPr>
              <p:nvPr/>
            </p:nvSpPr>
            <p:spPr bwMode="auto">
              <a:xfrm>
                <a:off x="4014" y="1979"/>
                <a:ext cx="590" cy="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6" name="Group 39"/>
            <p:cNvGrpSpPr>
              <a:grpSpLocks/>
            </p:cNvGrpSpPr>
            <p:nvPr/>
          </p:nvGrpSpPr>
          <p:grpSpPr bwMode="auto">
            <a:xfrm>
              <a:off x="3923" y="2302"/>
              <a:ext cx="1180" cy="811"/>
              <a:chOff x="3923" y="2302"/>
              <a:chExt cx="1180" cy="811"/>
            </a:xfrm>
          </p:grpSpPr>
          <p:sp>
            <p:nvSpPr>
              <p:cNvPr id="541736" name="Text Box 40"/>
              <p:cNvSpPr txBox="1">
                <a:spLocks noChangeArrowheads="1"/>
              </p:cNvSpPr>
              <p:nvPr/>
            </p:nvSpPr>
            <p:spPr bwMode="auto">
              <a:xfrm>
                <a:off x="4617" y="2302"/>
                <a:ext cx="486"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definition</a:t>
                </a:r>
                <a:endParaRPr lang="es-ES" sz="1100"/>
              </a:p>
            </p:txBody>
          </p:sp>
          <p:sp>
            <p:nvSpPr>
              <p:cNvPr id="541737" name="Text Box 41"/>
              <p:cNvSpPr txBox="1">
                <a:spLocks noChangeArrowheads="1"/>
              </p:cNvSpPr>
              <p:nvPr/>
            </p:nvSpPr>
            <p:spPr bwMode="auto">
              <a:xfrm>
                <a:off x="4558" y="2625"/>
                <a:ext cx="42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manner</a:t>
                </a:r>
                <a:endParaRPr lang="es-ES" sz="1100"/>
              </a:p>
            </p:txBody>
          </p:sp>
          <p:sp>
            <p:nvSpPr>
              <p:cNvPr id="541738" name="Text Box 42"/>
              <p:cNvSpPr txBox="1">
                <a:spLocks noChangeArrowheads="1"/>
              </p:cNvSpPr>
              <p:nvPr/>
            </p:nvSpPr>
            <p:spPr bwMode="auto">
              <a:xfrm>
                <a:off x="4377" y="2937"/>
                <a:ext cx="38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reason</a:t>
                </a:r>
                <a:endParaRPr lang="es-ES" sz="1100"/>
              </a:p>
            </p:txBody>
          </p:sp>
          <p:sp>
            <p:nvSpPr>
              <p:cNvPr id="541739" name="Text Box 43"/>
              <p:cNvSpPr txBox="1">
                <a:spLocks noChangeArrowheads="1"/>
              </p:cNvSpPr>
              <p:nvPr/>
            </p:nvSpPr>
            <p:spPr bwMode="auto">
              <a:xfrm>
                <a:off x="4753" y="2388"/>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40" name="Oval 44"/>
              <p:cNvSpPr>
                <a:spLocks noChangeArrowheads="1"/>
              </p:cNvSpPr>
              <p:nvPr/>
            </p:nvSpPr>
            <p:spPr bwMode="auto">
              <a:xfrm>
                <a:off x="3923" y="2387"/>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41" name="Line 45"/>
              <p:cNvSpPr>
                <a:spLocks noChangeShapeType="1"/>
              </p:cNvSpPr>
              <p:nvPr/>
            </p:nvSpPr>
            <p:spPr bwMode="auto">
              <a:xfrm flipV="1">
                <a:off x="3969" y="2387"/>
                <a:ext cx="635" cy="45"/>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42" name="Line 46"/>
              <p:cNvSpPr>
                <a:spLocks noChangeShapeType="1"/>
              </p:cNvSpPr>
              <p:nvPr/>
            </p:nvSpPr>
            <p:spPr bwMode="auto">
              <a:xfrm>
                <a:off x="3969" y="2432"/>
                <a:ext cx="589" cy="27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43" name="Line 47"/>
              <p:cNvSpPr>
                <a:spLocks noChangeShapeType="1"/>
              </p:cNvSpPr>
              <p:nvPr/>
            </p:nvSpPr>
            <p:spPr bwMode="auto">
              <a:xfrm>
                <a:off x="3969" y="2432"/>
                <a:ext cx="408" cy="590"/>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7" name="Group 48"/>
            <p:cNvGrpSpPr>
              <a:grpSpLocks/>
            </p:cNvGrpSpPr>
            <p:nvPr/>
          </p:nvGrpSpPr>
          <p:grpSpPr bwMode="auto">
            <a:xfrm>
              <a:off x="1792" y="2931"/>
              <a:ext cx="2098" cy="681"/>
              <a:chOff x="1792" y="2931"/>
              <a:chExt cx="2098" cy="681"/>
            </a:xfrm>
          </p:grpSpPr>
          <p:sp>
            <p:nvSpPr>
              <p:cNvPr id="541745" name="Text Box 49"/>
              <p:cNvSpPr txBox="1">
                <a:spLocks noChangeArrowheads="1"/>
              </p:cNvSpPr>
              <p:nvPr/>
            </p:nvSpPr>
            <p:spPr bwMode="auto">
              <a:xfrm>
                <a:off x="1792" y="3340"/>
                <a:ext cx="383"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animal</a:t>
                </a:r>
                <a:endParaRPr lang="es-ES" sz="1100"/>
              </a:p>
            </p:txBody>
          </p:sp>
          <p:sp>
            <p:nvSpPr>
              <p:cNvPr id="541746" name="Text Box 50"/>
              <p:cNvSpPr txBox="1">
                <a:spLocks noChangeArrowheads="1"/>
              </p:cNvSpPr>
              <p:nvPr/>
            </p:nvSpPr>
            <p:spPr bwMode="auto">
              <a:xfrm>
                <a:off x="2738" y="3431"/>
                <a:ext cx="317"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color</a:t>
                </a:r>
                <a:endParaRPr lang="es-ES" sz="1100"/>
              </a:p>
            </p:txBody>
          </p:sp>
          <p:sp>
            <p:nvSpPr>
              <p:cNvPr id="541747" name="Text Box 51"/>
              <p:cNvSpPr txBox="1">
                <a:spLocks noChangeArrowheads="1"/>
              </p:cNvSpPr>
              <p:nvPr/>
            </p:nvSpPr>
            <p:spPr bwMode="auto">
              <a:xfrm>
                <a:off x="2285" y="3431"/>
                <a:ext cx="318"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body</a:t>
                </a:r>
                <a:endParaRPr lang="es-ES" sz="1100"/>
              </a:p>
            </p:txBody>
          </p:sp>
          <p:sp>
            <p:nvSpPr>
              <p:cNvPr id="541748" name="Text Box 52"/>
              <p:cNvSpPr txBox="1">
                <a:spLocks noChangeArrowheads="1"/>
              </p:cNvSpPr>
              <p:nvPr/>
            </p:nvSpPr>
            <p:spPr bwMode="auto">
              <a:xfrm>
                <a:off x="3068" y="3381"/>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49" name="Text Box 53"/>
              <p:cNvSpPr txBox="1">
                <a:spLocks noChangeArrowheads="1"/>
              </p:cNvSpPr>
              <p:nvPr/>
            </p:nvSpPr>
            <p:spPr bwMode="auto">
              <a:xfrm>
                <a:off x="3496" y="3340"/>
                <a:ext cx="39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vehicle</a:t>
                </a:r>
                <a:endParaRPr lang="es-ES" sz="1100"/>
              </a:p>
            </p:txBody>
          </p:sp>
          <p:sp>
            <p:nvSpPr>
              <p:cNvPr id="541750" name="Oval 54"/>
              <p:cNvSpPr>
                <a:spLocks noChangeArrowheads="1"/>
              </p:cNvSpPr>
              <p:nvPr/>
            </p:nvSpPr>
            <p:spPr bwMode="auto">
              <a:xfrm>
                <a:off x="2608" y="2931"/>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51" name="Line 55"/>
              <p:cNvSpPr>
                <a:spLocks noChangeShapeType="1"/>
              </p:cNvSpPr>
              <p:nvPr/>
            </p:nvSpPr>
            <p:spPr bwMode="auto">
              <a:xfrm>
                <a:off x="2653" y="2976"/>
                <a:ext cx="1089" cy="363"/>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2" name="Line 56"/>
              <p:cNvSpPr>
                <a:spLocks noChangeShapeType="1"/>
              </p:cNvSpPr>
              <p:nvPr/>
            </p:nvSpPr>
            <p:spPr bwMode="auto">
              <a:xfrm>
                <a:off x="2653" y="2976"/>
                <a:ext cx="227"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3" name="Line 57"/>
              <p:cNvSpPr>
                <a:spLocks noChangeShapeType="1"/>
              </p:cNvSpPr>
              <p:nvPr/>
            </p:nvSpPr>
            <p:spPr bwMode="auto">
              <a:xfrm flipH="1">
                <a:off x="2426" y="2976"/>
                <a:ext cx="227" cy="454"/>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54" name="Line 58"/>
              <p:cNvSpPr>
                <a:spLocks noChangeShapeType="1"/>
              </p:cNvSpPr>
              <p:nvPr/>
            </p:nvSpPr>
            <p:spPr bwMode="auto">
              <a:xfrm flipH="1">
                <a:off x="1973" y="2976"/>
                <a:ext cx="680" cy="363"/>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8" name="Group 59"/>
            <p:cNvGrpSpPr>
              <a:grpSpLocks/>
            </p:cNvGrpSpPr>
            <p:nvPr/>
          </p:nvGrpSpPr>
          <p:grpSpPr bwMode="auto">
            <a:xfrm>
              <a:off x="431" y="2433"/>
              <a:ext cx="1179" cy="725"/>
              <a:chOff x="431" y="2433"/>
              <a:chExt cx="1179" cy="725"/>
            </a:xfrm>
          </p:grpSpPr>
          <p:sp>
            <p:nvSpPr>
              <p:cNvPr id="541756" name="Text Box 60"/>
              <p:cNvSpPr txBox="1">
                <a:spLocks noChangeArrowheads="1"/>
              </p:cNvSpPr>
              <p:nvPr/>
            </p:nvSpPr>
            <p:spPr bwMode="auto">
              <a:xfrm>
                <a:off x="719" y="2982"/>
                <a:ext cx="55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description</a:t>
                </a:r>
                <a:endParaRPr lang="es-ES" sz="1100"/>
              </a:p>
            </p:txBody>
          </p:sp>
          <p:sp>
            <p:nvSpPr>
              <p:cNvPr id="541757" name="Text Box 61"/>
              <p:cNvSpPr txBox="1">
                <a:spLocks noChangeArrowheads="1"/>
              </p:cNvSpPr>
              <p:nvPr/>
            </p:nvSpPr>
            <p:spPr bwMode="auto">
              <a:xfrm>
                <a:off x="431" y="2433"/>
                <a:ext cx="355"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group</a:t>
                </a:r>
                <a:endParaRPr lang="es-ES" sz="1100"/>
              </a:p>
            </p:txBody>
          </p:sp>
          <p:sp>
            <p:nvSpPr>
              <p:cNvPr id="541758" name="Text Box 62"/>
              <p:cNvSpPr txBox="1">
                <a:spLocks noChangeArrowheads="1"/>
              </p:cNvSpPr>
              <p:nvPr/>
            </p:nvSpPr>
            <p:spPr bwMode="auto">
              <a:xfrm>
                <a:off x="507" y="2659"/>
                <a:ext cx="494"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individual</a:t>
                </a:r>
                <a:endParaRPr lang="es-ES" sz="1100"/>
              </a:p>
            </p:txBody>
          </p:sp>
          <p:sp>
            <p:nvSpPr>
              <p:cNvPr id="541759" name="Text Box 63"/>
              <p:cNvSpPr txBox="1">
                <a:spLocks noChangeArrowheads="1"/>
              </p:cNvSpPr>
              <p:nvPr/>
            </p:nvSpPr>
            <p:spPr bwMode="auto">
              <a:xfrm>
                <a:off x="748" y="2746"/>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60" name="Oval 64"/>
              <p:cNvSpPr>
                <a:spLocks noChangeArrowheads="1"/>
              </p:cNvSpPr>
              <p:nvPr/>
            </p:nvSpPr>
            <p:spPr bwMode="auto">
              <a:xfrm>
                <a:off x="1519" y="252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61" name="Line 65"/>
              <p:cNvSpPr>
                <a:spLocks noChangeShapeType="1"/>
              </p:cNvSpPr>
              <p:nvPr/>
            </p:nvSpPr>
            <p:spPr bwMode="auto">
              <a:xfrm flipH="1">
                <a:off x="1156" y="2568"/>
                <a:ext cx="409" cy="408"/>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62" name="Line 66"/>
              <p:cNvSpPr>
                <a:spLocks noChangeShapeType="1"/>
              </p:cNvSpPr>
              <p:nvPr/>
            </p:nvSpPr>
            <p:spPr bwMode="auto">
              <a:xfrm flipH="1">
                <a:off x="1020" y="2568"/>
                <a:ext cx="545" cy="182"/>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63" name="Line 67"/>
              <p:cNvSpPr>
                <a:spLocks noChangeShapeType="1"/>
              </p:cNvSpPr>
              <p:nvPr/>
            </p:nvSpPr>
            <p:spPr bwMode="auto">
              <a:xfrm flipH="1" flipV="1">
                <a:off x="793" y="2523"/>
                <a:ext cx="772" cy="45"/>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nvGrpSpPr>
            <p:cNvPr id="9" name="Group 68"/>
            <p:cNvGrpSpPr>
              <a:grpSpLocks/>
            </p:cNvGrpSpPr>
            <p:nvPr/>
          </p:nvGrpSpPr>
          <p:grpSpPr bwMode="auto">
            <a:xfrm>
              <a:off x="295" y="1435"/>
              <a:ext cx="1134" cy="856"/>
              <a:chOff x="295" y="1435"/>
              <a:chExt cx="1134" cy="856"/>
            </a:xfrm>
          </p:grpSpPr>
          <p:sp>
            <p:nvSpPr>
              <p:cNvPr id="541765" name="Text Box 69"/>
              <p:cNvSpPr txBox="1">
                <a:spLocks noChangeArrowheads="1"/>
              </p:cNvSpPr>
              <p:nvPr/>
            </p:nvSpPr>
            <p:spPr bwMode="auto">
              <a:xfrm>
                <a:off x="657" y="1435"/>
                <a:ext cx="33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other</a:t>
                </a:r>
                <a:endParaRPr lang="es-ES" sz="1100"/>
              </a:p>
            </p:txBody>
          </p:sp>
          <p:sp>
            <p:nvSpPr>
              <p:cNvPr id="541766" name="Text Box 70"/>
              <p:cNvSpPr txBox="1">
                <a:spLocks noChangeArrowheads="1"/>
              </p:cNvSpPr>
              <p:nvPr/>
            </p:nvSpPr>
            <p:spPr bwMode="auto">
              <a:xfrm>
                <a:off x="295" y="1843"/>
                <a:ext cx="420"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country</a:t>
                </a:r>
                <a:endParaRPr lang="es-ES" sz="1100"/>
              </a:p>
            </p:txBody>
          </p:sp>
          <p:sp>
            <p:nvSpPr>
              <p:cNvPr id="541767" name="Text Box 71"/>
              <p:cNvSpPr txBox="1">
                <a:spLocks noChangeArrowheads="1"/>
              </p:cNvSpPr>
              <p:nvPr/>
            </p:nvSpPr>
            <p:spPr bwMode="auto">
              <a:xfrm>
                <a:off x="431" y="2115"/>
                <a:ext cx="262" cy="176"/>
              </a:xfrm>
              <a:prstGeom prst="rect">
                <a:avLst/>
              </a:prstGeom>
              <a:noFill/>
              <a:ln w="19050">
                <a:solidFill>
                  <a:schemeClr val="tx1"/>
                </a:solidFill>
                <a:miter lim="800000"/>
                <a:headEnd/>
                <a:tailEnd/>
              </a:ln>
              <a:effectLst/>
            </p:spPr>
            <p:txBody>
              <a:bodyPr wrap="none">
                <a:prstTxWarp prst="textNoShape">
                  <a:avLst/>
                </a:prstTxWarp>
                <a:spAutoFit/>
              </a:bodyPr>
              <a:lstStyle/>
              <a:p>
                <a:pPr algn="ctr"/>
                <a:r>
                  <a:rPr lang="en-US" sz="1100"/>
                  <a:t>city</a:t>
                </a:r>
                <a:endParaRPr lang="es-ES" sz="1100"/>
              </a:p>
            </p:txBody>
          </p:sp>
          <p:sp>
            <p:nvSpPr>
              <p:cNvPr id="541768" name="Text Box 72"/>
              <p:cNvSpPr txBox="1">
                <a:spLocks noChangeArrowheads="1"/>
              </p:cNvSpPr>
              <p:nvPr/>
            </p:nvSpPr>
            <p:spPr bwMode="auto">
              <a:xfrm>
                <a:off x="521" y="1571"/>
                <a:ext cx="260" cy="231"/>
              </a:xfrm>
              <a:prstGeom prst="rect">
                <a:avLst/>
              </a:prstGeom>
              <a:noFill/>
              <a:ln w="9525">
                <a:noFill/>
                <a:miter lim="800000"/>
                <a:headEnd/>
                <a:tailEnd/>
              </a:ln>
              <a:effectLst/>
            </p:spPr>
            <p:txBody>
              <a:bodyPr wrap="none">
                <a:prstTxWarp prst="textNoShape">
                  <a:avLst/>
                </a:prstTxWarp>
                <a:spAutoFit/>
              </a:bodyPr>
              <a:lstStyle/>
              <a:p>
                <a:r>
                  <a:rPr lang="en-US" sz="1800" b="1">
                    <a:latin typeface="Arial" charset="0"/>
                  </a:rPr>
                  <a:t>…</a:t>
                </a:r>
                <a:endParaRPr lang="es-ES" sz="1800" b="1">
                  <a:latin typeface="Arial" charset="0"/>
                </a:endParaRPr>
              </a:p>
            </p:txBody>
          </p:sp>
          <p:sp>
            <p:nvSpPr>
              <p:cNvPr id="541769" name="Oval 73"/>
              <p:cNvSpPr>
                <a:spLocks noChangeArrowheads="1"/>
              </p:cNvSpPr>
              <p:nvPr/>
            </p:nvSpPr>
            <p:spPr bwMode="auto">
              <a:xfrm>
                <a:off x="1338" y="1933"/>
                <a:ext cx="91" cy="91"/>
              </a:xfrm>
              <a:prstGeom prst="ellipse">
                <a:avLst/>
              </a:prstGeom>
              <a:solidFill>
                <a:schemeClr val="tx1"/>
              </a:solidFill>
              <a:ln w="9525">
                <a:solidFill>
                  <a:schemeClr val="tx1"/>
                </a:solidFill>
                <a:round/>
                <a:headEnd/>
                <a:tailEnd/>
              </a:ln>
              <a:effectLst/>
            </p:spPr>
            <p:txBody>
              <a:bodyPr wrap="none" anchor="ctr">
                <a:prstTxWarp prst="textNoShape">
                  <a:avLst/>
                </a:prstTxWarp>
              </a:bodyPr>
              <a:lstStyle/>
              <a:p>
                <a:endParaRPr lang="en-US"/>
              </a:p>
            </p:txBody>
          </p:sp>
          <p:sp>
            <p:nvSpPr>
              <p:cNvPr id="541770" name="Line 74"/>
              <p:cNvSpPr>
                <a:spLocks noChangeShapeType="1"/>
              </p:cNvSpPr>
              <p:nvPr/>
            </p:nvSpPr>
            <p:spPr bwMode="auto">
              <a:xfrm flipH="1">
                <a:off x="703" y="1979"/>
                <a:ext cx="680" cy="22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71" name="Line 75"/>
              <p:cNvSpPr>
                <a:spLocks noChangeShapeType="1"/>
              </p:cNvSpPr>
              <p:nvPr/>
            </p:nvSpPr>
            <p:spPr bwMode="auto">
              <a:xfrm flipH="1" flipV="1">
                <a:off x="703" y="1933"/>
                <a:ext cx="680" cy="46"/>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541772" name="Line 76"/>
              <p:cNvSpPr>
                <a:spLocks noChangeShapeType="1"/>
              </p:cNvSpPr>
              <p:nvPr/>
            </p:nvSpPr>
            <p:spPr bwMode="auto">
              <a:xfrm flipH="1" flipV="1">
                <a:off x="1020" y="1525"/>
                <a:ext cx="363" cy="454"/>
              </a:xfrm>
              <a:prstGeom prst="line">
                <a:avLst/>
              </a:prstGeom>
              <a:noFill/>
              <a:ln w="9525">
                <a:solidFill>
                  <a:schemeClr val="tx1"/>
                </a:solidFill>
                <a:round/>
                <a:headEnd/>
                <a:tailEnd/>
              </a:ln>
              <a:effectLst/>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29281B4-E653-7948-A937-AACFCB8110D6}" type="datetime1">
              <a:rPr lang="en-US" smtClean="0"/>
              <a:pPr/>
              <a:t>11/19/2013</a:t>
            </a:fld>
            <a:endParaRPr lang="en-US" smtClean="0"/>
          </a:p>
        </p:txBody>
      </p:sp>
      <p:sp>
        <p:nvSpPr>
          <p:cNvPr id="31748" name="Slide Number Placeholder 5"/>
          <p:cNvSpPr>
            <a:spLocks noGrp="1"/>
          </p:cNvSpPr>
          <p:nvPr>
            <p:ph type="sldNum" sz="quarter" idx="4294967295"/>
          </p:nvPr>
        </p:nvSpPr>
        <p:spPr>
          <a:xfrm>
            <a:off x="8686800" y="6553200"/>
            <a:ext cx="457200" cy="304800"/>
          </a:xfrm>
          <a:prstGeom prst="rect">
            <a:avLst/>
          </a:prstGeom>
          <a:noFill/>
        </p:spPr>
        <p:txBody>
          <a:bodyPr/>
          <a:lstStyle/>
          <a:p>
            <a:fld id="{BA2EE2C7-AF21-6C48-B594-8DA2B4529ABA}" type="slidenum">
              <a:rPr lang="en-US" smtClean="0"/>
              <a:pPr/>
              <a:t>28</a:t>
            </a:fld>
            <a:endParaRPr lang="en-US" smtClean="0"/>
          </a:p>
        </p:txBody>
      </p:sp>
      <p:sp>
        <p:nvSpPr>
          <p:cNvPr id="31749" name="Rectangle 2"/>
          <p:cNvSpPr>
            <a:spLocks noGrp="1" noChangeArrowheads="1"/>
          </p:cNvSpPr>
          <p:nvPr>
            <p:ph type="title"/>
          </p:nvPr>
        </p:nvSpPr>
        <p:spPr>
          <a:xfrm>
            <a:off x="609600" y="274638"/>
            <a:ext cx="8077200" cy="868362"/>
          </a:xfrm>
        </p:spPr>
        <p:txBody>
          <a:bodyPr/>
          <a:lstStyle/>
          <a:p>
            <a:r>
              <a:rPr lang="en-US"/>
              <a:t>Answer Types</a:t>
            </a:r>
          </a:p>
        </p:txBody>
      </p:sp>
      <p:pic>
        <p:nvPicPr>
          <p:cNvPr id="2411524" name="Picture 4" descr="answer-types"/>
          <p:cNvPicPr>
            <a:picLocks noChangeAspect="1" noChangeArrowheads="1"/>
          </p:cNvPicPr>
          <p:nvPr/>
        </p:nvPicPr>
        <p:blipFill>
          <a:blip r:embed="rId3"/>
          <a:srcRect/>
          <a:stretch>
            <a:fillRect/>
          </a:stretch>
        </p:blipFill>
        <p:spPr bwMode="auto">
          <a:xfrm>
            <a:off x="685800" y="1447800"/>
            <a:ext cx="7874578" cy="5070475"/>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fld id="{529281B4-E653-7948-A937-AACFCB8110D6}" type="datetime1">
              <a:rPr lang="en-US" smtClean="0"/>
              <a:pPr/>
              <a:t>11/19/2013</a:t>
            </a:fld>
            <a:endParaRPr lang="en-US" smtClean="0"/>
          </a:p>
        </p:txBody>
      </p:sp>
      <p:sp>
        <p:nvSpPr>
          <p:cNvPr id="31748" name="Slide Number Placeholder 5"/>
          <p:cNvSpPr>
            <a:spLocks noGrp="1"/>
          </p:cNvSpPr>
          <p:nvPr>
            <p:ph type="sldNum" sz="quarter" idx="4294967295"/>
          </p:nvPr>
        </p:nvSpPr>
        <p:spPr>
          <a:xfrm>
            <a:off x="8686800" y="6553200"/>
            <a:ext cx="457200" cy="304800"/>
          </a:xfrm>
          <a:prstGeom prst="rect">
            <a:avLst/>
          </a:prstGeom>
          <a:noFill/>
        </p:spPr>
        <p:txBody>
          <a:bodyPr/>
          <a:lstStyle/>
          <a:p>
            <a:fld id="{BA2EE2C7-AF21-6C48-B594-8DA2B4529ABA}" type="slidenum">
              <a:rPr lang="en-US" smtClean="0"/>
              <a:pPr/>
              <a:t>29</a:t>
            </a:fld>
            <a:endParaRPr lang="en-US" smtClean="0"/>
          </a:p>
        </p:txBody>
      </p:sp>
      <p:sp>
        <p:nvSpPr>
          <p:cNvPr id="31749" name="Rectangle 2"/>
          <p:cNvSpPr>
            <a:spLocks noGrp="1" noChangeArrowheads="1"/>
          </p:cNvSpPr>
          <p:nvPr>
            <p:ph type="title"/>
          </p:nvPr>
        </p:nvSpPr>
        <p:spPr>
          <a:xfrm>
            <a:off x="609600" y="274638"/>
            <a:ext cx="8077200" cy="868362"/>
          </a:xfrm>
        </p:spPr>
        <p:txBody>
          <a:bodyPr/>
          <a:lstStyle/>
          <a:p>
            <a:r>
              <a:rPr lang="en-US"/>
              <a:t>More Answer Types</a:t>
            </a:r>
          </a:p>
        </p:txBody>
      </p:sp>
      <p:pic>
        <p:nvPicPr>
          <p:cNvPr id="2411524" name="Picture 4" descr="answer-types"/>
          <p:cNvPicPr>
            <a:picLocks noChangeAspect="1" noChangeArrowheads="1"/>
          </p:cNvPicPr>
          <p:nvPr/>
        </p:nvPicPr>
        <p:blipFill>
          <a:blip r:embed="rId3"/>
          <a:stretch>
            <a:fillRect/>
          </a:stretch>
        </p:blipFill>
        <p:spPr bwMode="auto">
          <a:xfrm>
            <a:off x="533400" y="1359211"/>
            <a:ext cx="8026978" cy="5149877"/>
          </a:xfrm>
          <a:prstGeom prst="rect">
            <a:avLst/>
          </a:prstGeom>
          <a:noFill/>
          <a:effectLst>
            <a:outerShdw blurRad="63500" dist="38099" dir="2700000" algn="ctr" rotWithShape="0">
              <a:srgbClr val="000000">
                <a:alpha val="74998"/>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Answering: IBM’s </a:t>
            </a:r>
            <a:r>
              <a:rPr lang="en-US" dirty="0"/>
              <a:t>Watson</a:t>
            </a:r>
          </a:p>
        </p:txBody>
      </p:sp>
      <p:sp>
        <p:nvSpPr>
          <p:cNvPr id="3" name="Content Placeholder 2"/>
          <p:cNvSpPr>
            <a:spLocks noGrp="1"/>
          </p:cNvSpPr>
          <p:nvPr>
            <p:ph idx="1"/>
          </p:nvPr>
        </p:nvSpPr>
        <p:spPr>
          <a:xfrm>
            <a:off x="228600" y="1701800"/>
            <a:ext cx="8534400" cy="4445000"/>
          </a:xfrm>
        </p:spPr>
        <p:txBody>
          <a:bodyPr/>
          <a:lstStyle/>
          <a:p>
            <a:r>
              <a:rPr lang="en-US" dirty="0" smtClean="0"/>
              <a:t>Won Jeopardy</a:t>
            </a:r>
            <a:r>
              <a:rPr lang="en-US" dirty="0"/>
              <a:t> </a:t>
            </a:r>
            <a:r>
              <a:rPr lang="en-US" dirty="0" smtClean="0"/>
              <a:t>on February 16</a:t>
            </a:r>
            <a:r>
              <a:rPr lang="en-US" dirty="0"/>
              <a:t>, 2011</a:t>
            </a:r>
            <a:r>
              <a:rPr lang="en-US" dirty="0" smtClean="0"/>
              <a:t>!</a:t>
            </a:r>
          </a:p>
          <a:p>
            <a:endParaRPr lang="en-US" dirty="0"/>
          </a:p>
        </p:txBody>
      </p:sp>
      <p:sp>
        <p:nvSpPr>
          <p:cNvPr id="6" name="Slide Number Placeholder 5"/>
          <p:cNvSpPr>
            <a:spLocks noGrp="1"/>
          </p:cNvSpPr>
          <p:nvPr>
            <p:ph type="sldNum" sz="quarter" idx="4294967295"/>
          </p:nvPr>
        </p:nvSpPr>
        <p:spPr>
          <a:xfrm>
            <a:off x="304800" y="6273800"/>
            <a:ext cx="1981200" cy="457200"/>
          </a:xfrm>
          <a:prstGeom prst="rect">
            <a:avLst/>
          </a:prstGeom>
        </p:spPr>
        <p:txBody>
          <a:bodyPr/>
          <a:lstStyle/>
          <a:p>
            <a:fld id="{47547809-17FD-2840-9239-CDF5B11C5F8C}" type="slidenum">
              <a:rPr lang="en-US"/>
              <a:pPr/>
              <a:t>3</a:t>
            </a:fld>
            <a:endParaRPr lang="en-US"/>
          </a:p>
        </p:txBody>
      </p:sp>
      <p:sp>
        <p:nvSpPr>
          <p:cNvPr id="7" name="Rectangle 6"/>
          <p:cNvSpPr/>
          <p:nvPr/>
        </p:nvSpPr>
        <p:spPr bwMode="auto">
          <a:xfrm>
            <a:off x="381000" y="2717800"/>
            <a:ext cx="5257800" cy="2678131"/>
          </a:xfrm>
          <a:prstGeom prst="rect">
            <a:avLst/>
          </a:prstGeom>
          <a:solidFill>
            <a:srgbClr val="000099"/>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r>
              <a:rPr lang="en-US" sz="2000" dirty="0">
                <a:solidFill>
                  <a:schemeClr val="bg1"/>
                </a:solidFill>
              </a:rPr>
              <a:t>WILLIAM </a:t>
            </a:r>
            <a:r>
              <a:rPr lang="en-US" sz="2000" dirty="0" smtClean="0">
                <a:solidFill>
                  <a:schemeClr val="bg1"/>
                </a:solidFill>
              </a:rPr>
              <a:t>WILKINSON’S </a:t>
            </a:r>
            <a:endParaRPr lang="en-US" sz="2000" dirty="0">
              <a:solidFill>
                <a:schemeClr val="bg1"/>
              </a:solidFill>
            </a:endParaRPr>
          </a:p>
          <a:p>
            <a:pPr algn="ctr"/>
            <a:r>
              <a:rPr lang="en-US" sz="2000" dirty="0">
                <a:solidFill>
                  <a:schemeClr val="bg1"/>
                </a:solidFill>
              </a:rPr>
              <a:t>“AN ACCOUNT OF THE PRINCIPALITIES OF</a:t>
            </a:r>
            <a:br>
              <a:rPr lang="en-US" sz="2000" dirty="0">
                <a:solidFill>
                  <a:schemeClr val="bg1"/>
                </a:solidFill>
              </a:rPr>
            </a:br>
            <a:r>
              <a:rPr lang="en-US" sz="2000" dirty="0">
                <a:solidFill>
                  <a:schemeClr val="bg1"/>
                </a:solidFill>
              </a:rPr>
              <a:t>WALLACHIA AND MOLDOVIA”</a:t>
            </a:r>
          </a:p>
          <a:p>
            <a:pPr algn="ctr"/>
            <a:r>
              <a:rPr lang="en-US" sz="2000" dirty="0">
                <a:solidFill>
                  <a:schemeClr val="bg1"/>
                </a:solidFill>
              </a:rPr>
              <a:t>INSPIRED THIS </a:t>
            </a:r>
            <a:r>
              <a:rPr lang="en-US" sz="2000" dirty="0" smtClean="0">
                <a:solidFill>
                  <a:schemeClr val="bg1"/>
                </a:solidFill>
              </a:rPr>
              <a:t>AUTHOR’S</a:t>
            </a:r>
            <a:endParaRPr lang="en-US" sz="2000" dirty="0">
              <a:solidFill>
                <a:schemeClr val="bg1"/>
              </a:solidFill>
            </a:endParaRPr>
          </a:p>
          <a:p>
            <a:pPr algn="ctr"/>
            <a:r>
              <a:rPr lang="en-US" sz="2000" dirty="0">
                <a:solidFill>
                  <a:schemeClr val="bg1"/>
                </a:solidFill>
              </a:rPr>
              <a:t>MOST FAMOUS NOVEL</a:t>
            </a:r>
          </a:p>
        </p:txBody>
      </p:sp>
      <p:sp>
        <p:nvSpPr>
          <p:cNvPr id="8" name="TextBox 7"/>
          <p:cNvSpPr txBox="1"/>
          <p:nvPr/>
        </p:nvSpPr>
        <p:spPr>
          <a:xfrm>
            <a:off x="7239000" y="3727847"/>
            <a:ext cx="1108124" cy="338554"/>
          </a:xfrm>
          <a:prstGeom prst="rect">
            <a:avLst/>
          </a:prstGeom>
          <a:noFill/>
        </p:spPr>
        <p:txBody>
          <a:bodyPr wrap="none" rtlCol="0">
            <a:spAutoFit/>
          </a:bodyPr>
          <a:lstStyle/>
          <a:p>
            <a:r>
              <a:rPr lang="en-US" dirty="0" smtClean="0">
                <a:latin typeface="+mn-lt"/>
              </a:rPr>
              <a:t>Bram Stoker</a:t>
            </a:r>
            <a:endParaRPr lang="en-US" dirty="0">
              <a:latin typeface="+mn-lt"/>
            </a:endParaRPr>
          </a:p>
        </p:txBody>
      </p:sp>
      <p:sp>
        <p:nvSpPr>
          <p:cNvPr id="9" name="Right Arrow 8"/>
          <p:cNvSpPr/>
          <p:nvPr/>
        </p:nvSpPr>
        <p:spPr bwMode="auto">
          <a:xfrm>
            <a:off x="5943600" y="3632200"/>
            <a:ext cx="1143000" cy="711200"/>
          </a:xfrm>
          <a:prstGeom prst="rightArrow">
            <a:avLst/>
          </a:prstGeom>
          <a:solidFill>
            <a:schemeClr val="bg1">
              <a:lumMod val="65000"/>
            </a:schemeClr>
          </a:solidFill>
          <a:ln w="9525" cap="flat" cmpd="sng" algn="ctr">
            <a:no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Lucida Sans" pitchFamily="-65" charset="0"/>
            </a:endParaRPr>
          </a:p>
        </p:txBody>
      </p:sp>
    </p:spTree>
    <p:extLst>
      <p:ext uri="{BB962C8B-B14F-4D97-AF65-F5344CB8AC3E}">
        <p14:creationId xmlns:p14="http://schemas.microsoft.com/office/powerpoint/2010/main" val="1131428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5"/>
          <p:cNvSpPr>
            <a:spLocks noGrp="1" noChangeArrowheads="1"/>
          </p:cNvSpPr>
          <p:nvPr>
            <p:ph type="title"/>
          </p:nvPr>
        </p:nvSpPr>
        <p:spPr/>
        <p:txBody>
          <a:bodyPr/>
          <a:lstStyle/>
          <a:p>
            <a:r>
              <a:rPr lang="en-US" dirty="0" smtClean="0"/>
              <a:t>Another Taxonomy </a:t>
            </a:r>
            <a:r>
              <a:rPr lang="en-US" dirty="0"/>
              <a:t>of Answer Types</a:t>
            </a:r>
          </a:p>
        </p:txBody>
      </p:sp>
      <p:sp>
        <p:nvSpPr>
          <p:cNvPr id="31745" name="Rectangle 3"/>
          <p:cNvSpPr>
            <a:spLocks noGrp="1" noChangeArrowheads="1"/>
          </p:cNvSpPr>
          <p:nvPr>
            <p:ph idx="4294967295"/>
          </p:nvPr>
        </p:nvSpPr>
        <p:spPr>
          <a:xfrm>
            <a:off x="1020763" y="1371600"/>
            <a:ext cx="8123237" cy="4114800"/>
          </a:xfrm>
        </p:spPr>
        <p:txBody>
          <a:bodyPr/>
          <a:lstStyle/>
          <a:p>
            <a:r>
              <a:rPr lang="en-US" sz="1800"/>
              <a:t>Contains ~9000 concepts reflecting expected answer types</a:t>
            </a:r>
          </a:p>
          <a:p>
            <a:r>
              <a:rPr lang="en-US" sz="1800"/>
              <a:t>Merges NEs with the WordNet hierarchy</a:t>
            </a:r>
          </a:p>
        </p:txBody>
      </p:sp>
      <p:pic>
        <p:nvPicPr>
          <p:cNvPr id="31747" name="Picture 4"/>
          <p:cNvPicPr>
            <a:picLocks noChangeAspect="1" noChangeArrowheads="1"/>
          </p:cNvPicPr>
          <p:nvPr/>
        </p:nvPicPr>
        <p:blipFill>
          <a:blip r:embed="rId2" cstate="print"/>
          <a:srcRect/>
          <a:stretch>
            <a:fillRect/>
          </a:stretch>
        </p:blipFill>
        <p:spPr bwMode="auto">
          <a:xfrm>
            <a:off x="373063" y="2200275"/>
            <a:ext cx="8153400" cy="4495800"/>
          </a:xfrm>
          <a:prstGeom prst="rect">
            <a:avLst/>
          </a:prstGeom>
          <a:noFill/>
          <a:ln w="9525">
            <a:noFill/>
            <a:miter lim="800000"/>
            <a:headEnd/>
            <a:tailEnd/>
          </a:ln>
        </p:spPr>
      </p:pic>
    </p:spTree>
    <p:extLst>
      <p:ext uri="{BB962C8B-B14F-4D97-AF65-F5344CB8AC3E}">
        <p14:creationId xmlns:p14="http://schemas.microsoft.com/office/powerpoint/2010/main" val="2254478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 Detection</a:t>
            </a:r>
          </a:p>
        </p:txBody>
      </p:sp>
      <p:sp>
        <p:nvSpPr>
          <p:cNvPr id="65539" name="Rectangle 3"/>
          <p:cNvSpPr>
            <a:spLocks noGrp="1" noChangeArrowheads="1"/>
          </p:cNvSpPr>
          <p:nvPr>
            <p:ph sz="quarter" idx="1"/>
          </p:nvPr>
        </p:nvSpPr>
        <p:spPr/>
        <p:txBody>
          <a:bodyPr/>
          <a:lstStyle/>
          <a:p>
            <a:pPr lvl="2" eaLnBrk="1" hangingPunct="1"/>
            <a:endParaRPr lang="en-US">
              <a:solidFill>
                <a:srgbClr val="008000"/>
              </a:solidFill>
            </a:endParaRPr>
          </a:p>
          <a:p>
            <a:r>
              <a:rPr lang="en-US"/>
              <a:t>Hand-written rules</a:t>
            </a:r>
          </a:p>
          <a:p>
            <a:r>
              <a:rPr lang="en-US"/>
              <a:t>Machine Learning</a:t>
            </a:r>
          </a:p>
          <a:p>
            <a:r>
              <a:rPr lang="en-US"/>
              <a:t>Hybrids:</a:t>
            </a:r>
          </a:p>
          <a:p>
            <a:endParaRPr lang="en-US"/>
          </a:p>
          <a:p>
            <a:r>
              <a:rPr lang="en-US"/>
              <a:t>Regular expression-based rules  can get some cases:</a:t>
            </a:r>
          </a:p>
          <a:p>
            <a:pPr lvl="1"/>
            <a:r>
              <a:rPr lang="en-US"/>
              <a:t>Who {is|was|are|were} PERSON</a:t>
            </a:r>
          </a:p>
          <a:p>
            <a:pPr lvl="1"/>
            <a:r>
              <a:rPr lang="en-US"/>
              <a:t>PERSON (YEAR – YEAR)</a:t>
            </a:r>
          </a:p>
          <a:p>
            <a:pPr lvl="1"/>
            <a:endParaRPr lang="en-US">
              <a:solidFill>
                <a:srgbClr val="008000"/>
              </a:solidFill>
            </a:endParaRPr>
          </a:p>
          <a:p>
            <a:pPr lvl="1" eaLnBrk="1" hangingPunct="1"/>
            <a:endParaRPr lang="en-US">
              <a:solidFill>
                <a:srgbClr val="008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 Detection</a:t>
            </a:r>
          </a:p>
        </p:txBody>
      </p:sp>
      <p:sp>
        <p:nvSpPr>
          <p:cNvPr id="65539" name="Rectangle 3"/>
          <p:cNvSpPr>
            <a:spLocks noGrp="1" noChangeArrowheads="1"/>
          </p:cNvSpPr>
          <p:nvPr>
            <p:ph sz="quarter" idx="1"/>
          </p:nvPr>
        </p:nvSpPr>
        <p:spPr/>
        <p:txBody>
          <a:bodyPr/>
          <a:lstStyle/>
          <a:p>
            <a:endParaRPr lang="en-US"/>
          </a:p>
          <a:p>
            <a:r>
              <a:rPr lang="en-US"/>
              <a:t>Regular expression-based rules  can get some cases:</a:t>
            </a:r>
          </a:p>
          <a:p>
            <a:pPr lvl="1"/>
            <a:r>
              <a:rPr lang="en-US"/>
              <a:t>Who {is|was|are|were} PERSON</a:t>
            </a:r>
          </a:p>
          <a:p>
            <a:pPr lvl="1"/>
            <a:r>
              <a:rPr lang="en-US"/>
              <a:t>PERSON (YEAR – YEAR)</a:t>
            </a:r>
          </a:p>
          <a:p>
            <a:r>
              <a:rPr lang="en-US"/>
              <a:t>Make use of answer-type word:</a:t>
            </a:r>
          </a:p>
          <a:p>
            <a:pPr lvl="1"/>
            <a:endParaRPr lang="en-US"/>
          </a:p>
          <a:p>
            <a:pPr lvl="1"/>
            <a:endParaRPr lang="en-US">
              <a:solidFill>
                <a:srgbClr val="008000"/>
              </a:solidFill>
            </a:endParaRPr>
          </a:p>
          <a:p>
            <a:pPr lvl="1" eaLnBrk="1" hangingPunct="1"/>
            <a:endParaRPr lang="en-US">
              <a:solidFill>
                <a:srgbClr val="008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t>Answer Types</a:t>
            </a:r>
          </a:p>
        </p:txBody>
      </p:sp>
      <p:sp>
        <p:nvSpPr>
          <p:cNvPr id="65539" name="Rectangle 3"/>
          <p:cNvSpPr>
            <a:spLocks noGrp="1" noChangeArrowheads="1"/>
          </p:cNvSpPr>
          <p:nvPr>
            <p:ph sz="quarter" idx="1"/>
          </p:nvPr>
        </p:nvSpPr>
        <p:spPr/>
        <p:txBody>
          <a:bodyPr/>
          <a:lstStyle/>
          <a:p>
            <a:pPr lvl="2" eaLnBrk="1" hangingPunct="1"/>
            <a:endParaRPr lang="en-US">
              <a:solidFill>
                <a:srgbClr val="008000"/>
              </a:solidFill>
            </a:endParaRPr>
          </a:p>
          <a:p>
            <a:r>
              <a:rPr lang="en-US"/>
              <a:t>Still, regular expressions can get some cases:</a:t>
            </a:r>
          </a:p>
          <a:p>
            <a:pPr lvl="1"/>
            <a:r>
              <a:rPr lang="en-US"/>
              <a:t>Who {is|was|are|were} PERSON</a:t>
            </a:r>
          </a:p>
          <a:p>
            <a:pPr lvl="1"/>
            <a:r>
              <a:rPr lang="en-US"/>
              <a:t>PERSON (YEAR – YEAR)</a:t>
            </a:r>
          </a:p>
          <a:p>
            <a:r>
              <a:rPr lang="en-US"/>
              <a:t>Other rules use the </a:t>
            </a:r>
            <a:r>
              <a:rPr lang="en-US" b="1"/>
              <a:t>question headword</a:t>
            </a:r>
            <a:r>
              <a:rPr lang="en-US"/>
              <a:t>:</a:t>
            </a:r>
          </a:p>
          <a:p>
            <a:pPr lvl="1"/>
            <a:r>
              <a:rPr lang="en-US"/>
              <a:t>= headword of first noun phrase after wh-word:</a:t>
            </a:r>
            <a:br>
              <a:rPr lang="en-US"/>
            </a:br>
            <a:endParaRPr lang="en-US"/>
          </a:p>
          <a:p>
            <a:pPr lvl="1"/>
            <a:r>
              <a:rPr lang="en-US" smtClean="0"/>
              <a:t>Which </a:t>
            </a:r>
            <a:r>
              <a:rPr lang="en-US" b="1" smtClean="0">
                <a:solidFill>
                  <a:schemeClr val="accent1"/>
                </a:solidFill>
              </a:rPr>
              <a:t>city </a:t>
            </a:r>
            <a:r>
              <a:rPr lang="en-US" smtClean="0"/>
              <a:t>in China has the largest number of foreign financial companies?</a:t>
            </a:r>
          </a:p>
          <a:p>
            <a:pPr lvl="1"/>
            <a:r>
              <a:rPr lang="en-US" smtClean="0"/>
              <a:t>What is the state </a:t>
            </a:r>
            <a:r>
              <a:rPr lang="en-US" b="1" smtClean="0">
                <a:solidFill>
                  <a:schemeClr val="accent1"/>
                </a:solidFill>
              </a:rPr>
              <a:t>flower</a:t>
            </a:r>
            <a:r>
              <a:rPr lang="en-US" smtClean="0">
                <a:solidFill>
                  <a:schemeClr val="accent1"/>
                </a:solidFill>
              </a:rPr>
              <a:t> </a:t>
            </a:r>
            <a:r>
              <a:rPr lang="en-US" smtClean="0"/>
              <a:t>of California?</a:t>
            </a:r>
            <a:endParaRPr lang="en-US"/>
          </a:p>
          <a:p>
            <a:pPr lvl="1"/>
            <a:endParaRPr lang="en-US">
              <a:solidFill>
                <a:srgbClr val="008000"/>
              </a:solidFill>
            </a:endParaRPr>
          </a:p>
          <a:p>
            <a:pPr lvl="1" eaLnBrk="1" hangingPunct="1"/>
            <a:endParaRPr lang="en-US">
              <a:solidFill>
                <a:srgbClr val="008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781800" y="6324600"/>
            <a:ext cx="1905000" cy="457200"/>
          </a:xfrm>
          <a:prstGeom prst="rect">
            <a:avLst/>
          </a:prstGeom>
        </p:spPr>
        <p:txBody>
          <a:bodyPr/>
          <a:lstStyle/>
          <a:p>
            <a:fld id="{496D4CDF-956F-E242-9304-D6A65E22F39A}" type="slidenum">
              <a:rPr lang="en-US"/>
              <a:pPr/>
              <a:t>34</a:t>
            </a:fld>
            <a:endParaRPr lang="en-US"/>
          </a:p>
        </p:txBody>
      </p:sp>
      <p:sp>
        <p:nvSpPr>
          <p:cNvPr id="524290" name="Rectangle 2"/>
          <p:cNvSpPr>
            <a:spLocks noGrp="1" noChangeArrowheads="1"/>
          </p:cNvSpPr>
          <p:nvPr>
            <p:ph type="title"/>
          </p:nvPr>
        </p:nvSpPr>
        <p:spPr>
          <a:xfrm>
            <a:off x="914400" y="152400"/>
            <a:ext cx="7772400" cy="1143000"/>
          </a:xfrm>
        </p:spPr>
        <p:txBody>
          <a:bodyPr/>
          <a:lstStyle/>
          <a:p>
            <a:r>
              <a:rPr lang="en-US"/>
              <a:t>Answer Type Detection</a:t>
            </a:r>
          </a:p>
        </p:txBody>
      </p:sp>
      <p:sp>
        <p:nvSpPr>
          <p:cNvPr id="524291" name="Rectangle 3"/>
          <p:cNvSpPr>
            <a:spLocks noGrp="1" noChangeArrowheads="1"/>
          </p:cNvSpPr>
          <p:nvPr>
            <p:ph type="body" idx="1"/>
          </p:nvPr>
        </p:nvSpPr>
        <p:spPr/>
        <p:txBody>
          <a:bodyPr/>
          <a:lstStyle/>
          <a:p>
            <a:r>
              <a:rPr lang="en-US" sz="3200"/>
              <a:t>Most often, we treat the problem as machine learning classification </a:t>
            </a:r>
          </a:p>
          <a:p>
            <a:pPr lvl="1"/>
            <a:r>
              <a:rPr lang="en-US" sz="3200" b="1"/>
              <a:t>Define </a:t>
            </a:r>
            <a:r>
              <a:rPr lang="en-US" sz="3200"/>
              <a:t>a taxonomy of question types</a:t>
            </a:r>
          </a:p>
          <a:p>
            <a:pPr lvl="1"/>
            <a:r>
              <a:rPr lang="en-US" sz="3200" b="1"/>
              <a:t>Annotate </a:t>
            </a:r>
            <a:r>
              <a:rPr lang="en-US" sz="3200"/>
              <a:t>training data for each question type</a:t>
            </a:r>
          </a:p>
          <a:p>
            <a:pPr lvl="1"/>
            <a:r>
              <a:rPr lang="en-US" sz="3200" b="1"/>
              <a:t>Train </a:t>
            </a:r>
            <a:r>
              <a:rPr lang="en-US" sz="3200"/>
              <a:t>classifiers for each question class using a rich set of features.</a:t>
            </a:r>
          </a:p>
          <a:p>
            <a:pPr lvl="2"/>
            <a:r>
              <a:rPr lang="en-US" sz="2800"/>
              <a:t>these features can include those hand-written rules!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Rectangle 2"/>
          <p:cNvSpPr>
            <a:spLocks noGrp="1" noChangeArrowheads="1"/>
          </p:cNvSpPr>
          <p:nvPr>
            <p:ph type="title"/>
          </p:nvPr>
        </p:nvSpPr>
        <p:spPr/>
        <p:txBody>
          <a:bodyPr/>
          <a:lstStyle/>
          <a:p>
            <a:r>
              <a:rPr lang="en-US"/>
              <a:t>Factoid Q/A</a:t>
            </a:r>
          </a:p>
        </p:txBody>
      </p:sp>
      <p:pic>
        <p:nvPicPr>
          <p:cNvPr id="35846" name="Picture 3"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22363" y="147638"/>
            <a:ext cx="7772400" cy="1066800"/>
          </a:xfrm>
        </p:spPr>
        <p:txBody>
          <a:bodyPr/>
          <a:lstStyle/>
          <a:p>
            <a:pPr eaLnBrk="1" hangingPunct="1"/>
            <a:r>
              <a:rPr lang="en-US"/>
              <a:t>Query Terms Extraction</a:t>
            </a:r>
          </a:p>
        </p:txBody>
      </p:sp>
      <p:sp>
        <p:nvSpPr>
          <p:cNvPr id="69635" name="Rectangle 3"/>
          <p:cNvSpPr>
            <a:spLocks noGrp="1" noChangeArrowheads="1"/>
          </p:cNvSpPr>
          <p:nvPr>
            <p:ph sz="quarter" idx="1"/>
          </p:nvPr>
        </p:nvSpPr>
        <p:spPr>
          <a:xfrm>
            <a:off x="762000" y="1447800"/>
            <a:ext cx="8107363" cy="1066800"/>
          </a:xfrm>
        </p:spPr>
        <p:txBody>
          <a:bodyPr/>
          <a:lstStyle/>
          <a:p>
            <a:pPr eaLnBrk="1" hangingPunct="1"/>
            <a:r>
              <a:rPr lang="en-US"/>
              <a:t>Grab terms from the query that will help us find answer passages</a:t>
            </a:r>
          </a:p>
        </p:txBody>
      </p:sp>
      <p:graphicFrame>
        <p:nvGraphicFramePr>
          <p:cNvPr id="1427487" name="Group 31"/>
          <p:cNvGraphicFramePr>
            <a:graphicFrameLocks noGrp="1"/>
          </p:cNvGraphicFramePr>
          <p:nvPr>
            <p:extLst>
              <p:ext uri="{D42A27DB-BD31-4B8C-83A1-F6EECF244321}">
                <p14:modId xmlns:p14="http://schemas.microsoft.com/office/powerpoint/2010/main" val="3423335232"/>
              </p:ext>
            </p:extLst>
          </p:nvPr>
        </p:nvGraphicFramePr>
        <p:xfrm>
          <a:off x="1066800" y="2819400"/>
          <a:ext cx="7467600" cy="3795713"/>
        </p:xfrm>
        <a:graphic>
          <a:graphicData uri="http://schemas.openxmlformats.org/drawingml/2006/table">
            <a:tbl>
              <a:tblPr/>
              <a:tblGrid>
                <a:gridCol w="4648200"/>
                <a:gridCol w="2819400"/>
              </a:tblGrid>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99"/>
                          </a:solidFill>
                          <a:effectLst/>
                          <a:latin typeface="Verdana" charset="0"/>
                        </a:rPr>
                        <a:t>Question (from TREC QA track)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9"/>
                          </a:solidFill>
                          <a:effectLst/>
                          <a:latin typeface="Verdana" charset="0"/>
                        </a:rPr>
                        <a:t>keywords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Q002: </a:t>
                      </a:r>
                      <a:r>
                        <a:rPr kumimoji="0" lang="en-US" sz="1800" b="1" i="0" u="none" strike="noStrike" cap="none" normalizeH="0" baseline="0">
                          <a:ln>
                            <a:noFill/>
                          </a:ln>
                          <a:solidFill>
                            <a:srgbClr val="993300"/>
                          </a:solidFill>
                          <a:effectLst/>
                          <a:latin typeface="Verdana" charset="0"/>
                        </a:rPr>
                        <a:t>What was the monetary value of the Nobel Peace Prize in 1989?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Verdana" charset="0"/>
                        </a:rPr>
                        <a:t>monetary, value, Nobel, Peace, </a:t>
                      </a:r>
                      <a:r>
                        <a:rPr kumimoji="0" lang="en-US" sz="1800" b="1" i="0" u="none" strike="noStrike" cap="none" normalizeH="0" baseline="0" dirty="0" smtClean="0">
                          <a:ln>
                            <a:noFill/>
                          </a:ln>
                          <a:solidFill>
                            <a:schemeClr val="tx1"/>
                          </a:solidFill>
                          <a:effectLst/>
                          <a:latin typeface="Verdana" charset="0"/>
                        </a:rPr>
                        <a:t>Prize, 1989</a:t>
                      </a:r>
                      <a:endParaRPr kumimoji="0" lang="en-US" sz="1800" b="1" i="0" u="none" strike="noStrike" cap="none" normalizeH="0" baseline="0" dirty="0">
                        <a:ln>
                          <a:noFill/>
                        </a:ln>
                        <a:solidFill>
                          <a:schemeClr val="tx1"/>
                        </a:solidFill>
                        <a:effectLst/>
                        <a:latin typeface="Verdan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Q003: </a:t>
                      </a:r>
                      <a:r>
                        <a:rPr kumimoji="0" lang="en-US" sz="1800" b="1" i="0" u="none" strike="noStrike" cap="none" normalizeH="0" baseline="0">
                          <a:ln>
                            <a:noFill/>
                          </a:ln>
                          <a:solidFill>
                            <a:srgbClr val="993300"/>
                          </a:solidFill>
                          <a:effectLst/>
                          <a:latin typeface="Verdana" charset="0"/>
                        </a:rPr>
                        <a:t>What does the Peugeot company manufacture?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Peugeot, company, manufacture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Q004: </a:t>
                      </a:r>
                      <a:r>
                        <a:rPr kumimoji="0" lang="en-US" sz="1800" b="1" i="0" u="none" strike="noStrike" cap="none" normalizeH="0" baseline="0">
                          <a:ln>
                            <a:noFill/>
                          </a:ln>
                          <a:solidFill>
                            <a:srgbClr val="993300"/>
                          </a:solidFill>
                          <a:effectLst/>
                          <a:latin typeface="Verdana" charset="0"/>
                        </a:rPr>
                        <a:t>How much did Mercury spend on advertising in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Mercury, spend, advertising, 1993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Q005: </a:t>
                      </a:r>
                      <a:r>
                        <a:rPr kumimoji="0" lang="en-US" sz="1800" b="1" i="0" u="none" strike="noStrike" cap="none" normalizeH="0" baseline="0">
                          <a:ln>
                            <a:noFill/>
                          </a:ln>
                          <a:solidFill>
                            <a:srgbClr val="993300"/>
                          </a:solidFill>
                          <a:effectLst/>
                          <a:latin typeface="Verdana" charset="0"/>
                        </a:rPr>
                        <a:t>What is the name of the managing director of Apricot Computer?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Verdana" charset="0"/>
                        </a:rPr>
                        <a:t>name, managing, director, Apricot, Computer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0"/>
                                  </p:stCondLst>
                                  <p:childTnLst>
                                    <p:set>
                                      <p:cBhvr>
                                        <p:cTn id="6" dur="1" fill="hold">
                                          <p:stCondLst>
                                            <p:cond delay="499"/>
                                          </p:stCondLst>
                                        </p:cTn>
                                        <p:tgtEl>
                                          <p:spTgt spid="1427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609600"/>
            <a:ext cx="7772400" cy="838200"/>
          </a:xfrm>
        </p:spPr>
        <p:txBody>
          <a:bodyPr/>
          <a:lstStyle/>
          <a:p>
            <a:pPr algn="l" eaLnBrk="1" hangingPunct="1"/>
            <a:r>
              <a:rPr lang="en-US" sz="3200" b="1" smtClean="0"/>
              <a:t>Document/Passage Retrieval</a:t>
            </a:r>
          </a:p>
        </p:txBody>
      </p:sp>
      <p:sp>
        <p:nvSpPr>
          <p:cNvPr id="15363" name="Rectangle 3"/>
          <p:cNvSpPr>
            <a:spLocks noGrp="1" noChangeArrowheads="1"/>
          </p:cNvSpPr>
          <p:nvPr>
            <p:ph type="body" idx="1"/>
          </p:nvPr>
        </p:nvSpPr>
        <p:spPr>
          <a:xfrm>
            <a:off x="685800" y="1447800"/>
            <a:ext cx="7772400" cy="4648200"/>
          </a:xfrm>
        </p:spPr>
        <p:txBody>
          <a:bodyPr/>
          <a:lstStyle/>
          <a:p>
            <a:pPr eaLnBrk="1" hangingPunct="1">
              <a:lnSpc>
                <a:spcPct val="90000"/>
              </a:lnSpc>
            </a:pPr>
            <a:r>
              <a:rPr lang="en-US" sz="2000" dirty="0" smtClean="0"/>
              <a:t>For some applications, the text collection that must be searched is very large.  For example, the TREC Q/A collection is about 3 GB!</a:t>
            </a:r>
          </a:p>
          <a:p>
            <a:pPr eaLnBrk="1" hangingPunct="1">
              <a:lnSpc>
                <a:spcPct val="90000"/>
              </a:lnSpc>
            </a:pPr>
            <a:endParaRPr lang="en-US" sz="2000" dirty="0" smtClean="0"/>
          </a:p>
          <a:p>
            <a:pPr eaLnBrk="1" hangingPunct="1">
              <a:lnSpc>
                <a:spcPct val="90000"/>
              </a:lnSpc>
            </a:pPr>
            <a:r>
              <a:rPr lang="en-US" sz="2000" dirty="0" smtClean="0"/>
              <a:t>Applying NLP techniques to large text collections is too expensive to do in real-time.  So, information retrieval (IR) engines identify the most relevant texts, using the question words as key words.</a:t>
            </a:r>
          </a:p>
          <a:p>
            <a:pPr eaLnBrk="1" hangingPunct="1">
              <a:lnSpc>
                <a:spcPct val="90000"/>
              </a:lnSpc>
            </a:pPr>
            <a:endParaRPr lang="en-US" sz="2000" dirty="0" smtClean="0"/>
          </a:p>
          <a:p>
            <a:pPr eaLnBrk="1" hangingPunct="1">
              <a:lnSpc>
                <a:spcPct val="90000"/>
              </a:lnSpc>
            </a:pPr>
            <a:r>
              <a:rPr lang="en-US" sz="2000" i="1" dirty="0" smtClean="0"/>
              <a:t>Document Retrieval Systems</a:t>
            </a:r>
            <a:r>
              <a:rPr lang="en-US" sz="2000" dirty="0" smtClean="0"/>
              <a:t> return the N documents that are most relevant to the question.  </a:t>
            </a:r>
            <a:r>
              <a:rPr lang="en-US" sz="2000" i="1" dirty="0" smtClean="0"/>
              <a:t>Passage retrieval systems</a:t>
            </a:r>
            <a:r>
              <a:rPr lang="en-US" sz="2000" dirty="0" smtClean="0"/>
              <a:t> return the N passages that are most relevant to the question.</a:t>
            </a:r>
          </a:p>
          <a:p>
            <a:pPr eaLnBrk="1" hangingPunct="1">
              <a:lnSpc>
                <a:spcPct val="90000"/>
              </a:lnSpc>
            </a:pPr>
            <a:endParaRPr lang="en-US" sz="2000" dirty="0" smtClean="0"/>
          </a:p>
          <a:p>
            <a:pPr eaLnBrk="1" hangingPunct="1">
              <a:lnSpc>
                <a:spcPct val="90000"/>
              </a:lnSpc>
            </a:pPr>
            <a:r>
              <a:rPr lang="en-US" sz="2000" dirty="0" smtClean="0"/>
              <a:t>Only the most relevant documents/passages are given to the remaining modules of the Q/A system.  If the IR engine doesn’t retrieve text(s) containing the answer, the Q/A system is out of luck!</a:t>
            </a:r>
            <a:endParaRPr lang="en-US" sz="2000" i="1"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38</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5"/>
          <p:cNvSpPr>
            <a:spLocks noGrp="1"/>
          </p:cNvSpPr>
          <p:nvPr>
            <p:ph type="sldNum" sz="quarter" idx="4294967295"/>
          </p:nvPr>
        </p:nvSpPr>
        <p:spPr>
          <a:xfrm>
            <a:off x="8686800" y="6553200"/>
            <a:ext cx="457200" cy="304800"/>
          </a:xfrm>
          <a:prstGeom prst="rect">
            <a:avLst/>
          </a:prstGeom>
          <a:noFill/>
        </p:spPr>
        <p:txBody>
          <a:bodyPr/>
          <a:lstStyle/>
          <a:p>
            <a:fld id="{59B5C6E1-3F52-9347-ABD6-289198E78C3C}" type="slidenum">
              <a:rPr lang="en-US" smtClean="0"/>
              <a:pPr/>
              <a:t>39</a:t>
            </a:fld>
            <a:endParaRPr lang="en-US" smtClean="0"/>
          </a:p>
        </p:txBody>
      </p:sp>
      <p:sp>
        <p:nvSpPr>
          <p:cNvPr id="37893" name="Rectangle 2"/>
          <p:cNvSpPr>
            <a:spLocks noGrp="1" noChangeArrowheads="1"/>
          </p:cNvSpPr>
          <p:nvPr>
            <p:ph type="title"/>
          </p:nvPr>
        </p:nvSpPr>
        <p:spPr/>
        <p:txBody>
          <a:bodyPr/>
          <a:lstStyle/>
          <a:p>
            <a:r>
              <a:rPr lang="en-US"/>
              <a:t>Passage Processing</a:t>
            </a:r>
          </a:p>
        </p:txBody>
      </p:sp>
      <p:sp>
        <p:nvSpPr>
          <p:cNvPr id="37894" name="Rectangle 3"/>
          <p:cNvSpPr>
            <a:spLocks noGrp="1" noChangeArrowheads="1"/>
          </p:cNvSpPr>
          <p:nvPr>
            <p:ph type="body" idx="1"/>
          </p:nvPr>
        </p:nvSpPr>
        <p:spPr/>
        <p:txBody>
          <a:bodyPr/>
          <a:lstStyle/>
          <a:p>
            <a:r>
              <a:rPr lang="en-US" dirty="0"/>
              <a:t>Output of IR:</a:t>
            </a:r>
          </a:p>
          <a:p>
            <a:pPr lvl="1"/>
            <a:r>
              <a:rPr lang="en-US" dirty="0"/>
              <a:t>Ranked Documents, according to </a:t>
            </a:r>
            <a:r>
              <a:rPr lang="en-US" dirty="0" smtClean="0"/>
              <a:t>similarity </a:t>
            </a:r>
            <a:r>
              <a:rPr lang="en-US" dirty="0"/>
              <a:t>with keywords</a:t>
            </a:r>
          </a:p>
          <a:p>
            <a:r>
              <a:rPr lang="en-US" dirty="0"/>
              <a:t>Problems:</a:t>
            </a:r>
          </a:p>
          <a:p>
            <a:pPr lvl="1"/>
            <a:r>
              <a:rPr lang="en-US" dirty="0"/>
              <a:t>Documents aren’t best unit for QA</a:t>
            </a:r>
          </a:p>
          <a:p>
            <a:pPr lvl="1"/>
            <a:r>
              <a:rPr lang="en-US" dirty="0"/>
              <a:t>Ranking for IR may not be appropriate for QA</a:t>
            </a:r>
          </a:p>
          <a:p>
            <a:r>
              <a:rPr lang="en-US" dirty="0"/>
              <a:t>So </a:t>
            </a:r>
            <a:r>
              <a:rPr lang="en-US" i="1" dirty="0">
                <a:solidFill>
                  <a:schemeClr val="accent2"/>
                </a:solidFill>
              </a:rPr>
              <a:t>passage retrieval:</a:t>
            </a:r>
          </a:p>
          <a:p>
            <a:pPr lvl="1"/>
            <a:r>
              <a:rPr lang="en-US" i="1" dirty="0">
                <a:solidFill>
                  <a:schemeClr val="accent2"/>
                </a:solidFill>
              </a:rPr>
              <a:t> </a:t>
            </a:r>
            <a:r>
              <a:rPr lang="en-US" dirty="0"/>
              <a:t>extracts and </a:t>
            </a:r>
            <a:r>
              <a:rPr lang="en-US" dirty="0" err="1"/>
              <a:t>reranks</a:t>
            </a:r>
            <a:r>
              <a:rPr lang="en-US" dirty="0"/>
              <a:t> shorter units from the returned set of documents</a:t>
            </a:r>
          </a:p>
        </p:txBody>
      </p:sp>
    </p:spTree>
    <p:extLst>
      <p:ext uri="{BB962C8B-B14F-4D97-AF65-F5344CB8AC3E}">
        <p14:creationId xmlns:p14="http://schemas.microsoft.com/office/powerpoint/2010/main" val="171053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endParaRPr lang="en-US" sz="1400" dirty="0">
              <a:solidFill>
                <a:schemeClr val="tx1"/>
              </a:solidFill>
              <a:latin typeface="Arial" charset="0"/>
            </a:endParaRPr>
          </a:p>
        </p:txBody>
      </p:sp>
      <p:sp>
        <p:nvSpPr>
          <p:cNvPr id="10243"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r>
              <a:rPr lang="en-US" sz="1000" dirty="0">
                <a:solidFill>
                  <a:schemeClr val="tx1"/>
                </a:solidFill>
                <a:latin typeface="Arial" charset="0"/>
              </a:rPr>
              <a:t>                                         </a:t>
            </a:r>
            <a:endParaRPr lang="en-US" sz="1400" dirty="0">
              <a:solidFill>
                <a:schemeClr val="tx1"/>
              </a:solidFill>
              <a:latin typeface="Arial" charset="0"/>
            </a:endParaRPr>
          </a:p>
        </p:txBody>
      </p:sp>
      <p:sp>
        <p:nvSpPr>
          <p:cNvPr id="10244" name="Slide Number Placeholder 5"/>
          <p:cNvSpPr>
            <a:spLocks noGrp="1"/>
          </p:cNvSpPr>
          <p:nvPr>
            <p:ph type="sldNum" sz="quarter" idx="4294967295"/>
          </p:nvPr>
        </p:nvSpPr>
        <p:spPr>
          <a:xfrm>
            <a:off x="6553200" y="6356351"/>
            <a:ext cx="2133600" cy="3661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09900"/>
                </a:solidFill>
                <a:latin typeface="Tahoma" pitchFamily="84" charset="0"/>
              </a:defRPr>
            </a:lvl1pPr>
            <a:lvl2pPr marL="742950" indent="-285750" eaLnBrk="0" hangingPunct="0">
              <a:defRPr sz="1600">
                <a:solidFill>
                  <a:srgbClr val="009900"/>
                </a:solidFill>
                <a:latin typeface="Tahoma" pitchFamily="84" charset="0"/>
              </a:defRPr>
            </a:lvl2pPr>
            <a:lvl3pPr marL="1143000" indent="-228600" eaLnBrk="0" hangingPunct="0">
              <a:defRPr sz="1600">
                <a:solidFill>
                  <a:srgbClr val="009900"/>
                </a:solidFill>
                <a:latin typeface="Tahoma" pitchFamily="84" charset="0"/>
              </a:defRPr>
            </a:lvl3pPr>
            <a:lvl4pPr marL="1600200" indent="-228600" eaLnBrk="0" hangingPunct="0">
              <a:defRPr sz="1600">
                <a:solidFill>
                  <a:srgbClr val="009900"/>
                </a:solidFill>
                <a:latin typeface="Tahoma" pitchFamily="84" charset="0"/>
              </a:defRPr>
            </a:lvl4pPr>
            <a:lvl5pPr marL="2057400" indent="-228600" eaLnBrk="0" hangingPunct="0">
              <a:defRPr sz="1600">
                <a:solidFill>
                  <a:srgbClr val="009900"/>
                </a:solidFill>
                <a:latin typeface="Tahoma" pitchFamily="84" charset="0"/>
              </a:defRPr>
            </a:lvl5pPr>
            <a:lvl6pPr marL="2514600" indent="-228600" eaLnBrk="0" fontAlgn="base" hangingPunct="0">
              <a:spcBef>
                <a:spcPct val="0"/>
              </a:spcBef>
              <a:spcAft>
                <a:spcPct val="0"/>
              </a:spcAft>
              <a:defRPr sz="1600">
                <a:solidFill>
                  <a:srgbClr val="009900"/>
                </a:solidFill>
                <a:latin typeface="Tahoma" pitchFamily="84" charset="0"/>
              </a:defRPr>
            </a:lvl6pPr>
            <a:lvl7pPr marL="2971800" indent="-228600" eaLnBrk="0" fontAlgn="base" hangingPunct="0">
              <a:spcBef>
                <a:spcPct val="0"/>
              </a:spcBef>
              <a:spcAft>
                <a:spcPct val="0"/>
              </a:spcAft>
              <a:defRPr sz="1600">
                <a:solidFill>
                  <a:srgbClr val="009900"/>
                </a:solidFill>
                <a:latin typeface="Tahoma" pitchFamily="84" charset="0"/>
              </a:defRPr>
            </a:lvl7pPr>
            <a:lvl8pPr marL="3429000" indent="-228600" eaLnBrk="0" fontAlgn="base" hangingPunct="0">
              <a:spcBef>
                <a:spcPct val="0"/>
              </a:spcBef>
              <a:spcAft>
                <a:spcPct val="0"/>
              </a:spcAft>
              <a:defRPr sz="1600">
                <a:solidFill>
                  <a:srgbClr val="009900"/>
                </a:solidFill>
                <a:latin typeface="Tahoma" pitchFamily="84" charset="0"/>
              </a:defRPr>
            </a:lvl8pPr>
            <a:lvl9pPr marL="3886200" indent="-228600" eaLnBrk="0" fontAlgn="base" hangingPunct="0">
              <a:spcBef>
                <a:spcPct val="0"/>
              </a:spcBef>
              <a:spcAft>
                <a:spcPct val="0"/>
              </a:spcAft>
              <a:defRPr sz="1600">
                <a:solidFill>
                  <a:srgbClr val="009900"/>
                </a:solidFill>
                <a:latin typeface="Tahoma" pitchFamily="84" charset="0"/>
              </a:defRPr>
            </a:lvl9pPr>
          </a:lstStyle>
          <a:p>
            <a:fld id="{C7B1D73D-9054-4CB2-9B01-A679BC1230E2}" type="slidenum">
              <a:rPr lang="en-US" sz="1400">
                <a:solidFill>
                  <a:schemeClr val="tx2"/>
                </a:solidFill>
                <a:latin typeface="Arial" charset="0"/>
              </a:rPr>
              <a:pPr/>
              <a:t>4</a:t>
            </a:fld>
            <a:endParaRPr lang="en-US" sz="1400">
              <a:solidFill>
                <a:schemeClr val="tx2"/>
              </a:solidFill>
              <a:latin typeface="Arial" charset="0"/>
            </a:endParaRPr>
          </a:p>
        </p:txBody>
      </p:sp>
      <p:sp>
        <p:nvSpPr>
          <p:cNvPr id="10245" name="Rectangle 2"/>
          <p:cNvSpPr>
            <a:spLocks noGrp="1" noChangeArrowheads="1"/>
          </p:cNvSpPr>
          <p:nvPr>
            <p:ph type="title"/>
          </p:nvPr>
        </p:nvSpPr>
        <p:spPr/>
        <p:txBody>
          <a:bodyPr/>
          <a:lstStyle/>
          <a:p>
            <a:pPr eaLnBrk="1" hangingPunct="1"/>
            <a:r>
              <a:rPr lang="en-US" dirty="0" smtClean="0"/>
              <a:t/>
            </a:r>
            <a:br>
              <a:rPr lang="en-US" dirty="0" smtClean="0"/>
            </a:br>
            <a:endParaRPr lang="en-US" dirty="0" smtClean="0"/>
          </a:p>
        </p:txBody>
      </p:sp>
      <p:pic>
        <p:nvPicPr>
          <p:cNvPr id="10246" name="Picture 6" descr="fong_ibm_watson01_loc_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8102" y="2895600"/>
            <a:ext cx="50196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ibm-wats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447800"/>
            <a:ext cx="2971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4825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t>Passage Extraction Loop</a:t>
            </a:r>
          </a:p>
        </p:txBody>
      </p:sp>
      <p:sp>
        <p:nvSpPr>
          <p:cNvPr id="72707" name="Rectangle 3"/>
          <p:cNvSpPr>
            <a:spLocks noGrp="1" noChangeArrowheads="1"/>
          </p:cNvSpPr>
          <p:nvPr>
            <p:ph sz="quarter" idx="1"/>
          </p:nvPr>
        </p:nvSpPr>
        <p:spPr>
          <a:xfrm>
            <a:off x="676275" y="1824038"/>
            <a:ext cx="7772400" cy="4114800"/>
          </a:xfrm>
        </p:spPr>
        <p:txBody>
          <a:bodyPr/>
          <a:lstStyle/>
          <a:p>
            <a:pPr eaLnBrk="1" hangingPunct="1"/>
            <a:r>
              <a:rPr lang="en-US" sz="2800" dirty="0"/>
              <a:t>Passage Extraction Component</a:t>
            </a:r>
          </a:p>
          <a:p>
            <a:pPr lvl="1" eaLnBrk="1" hangingPunct="1"/>
            <a:r>
              <a:rPr lang="en-US" sz="2000" dirty="0"/>
              <a:t>Extracts passages that contain all selected keywords</a:t>
            </a:r>
          </a:p>
          <a:p>
            <a:pPr eaLnBrk="1" hangingPunct="1"/>
            <a:r>
              <a:rPr lang="en-US" sz="2800" dirty="0"/>
              <a:t>Passage quality and keyword adjustment</a:t>
            </a:r>
          </a:p>
          <a:p>
            <a:pPr lvl="1" eaLnBrk="1" hangingPunct="1"/>
            <a:r>
              <a:rPr lang="en-US" sz="2000" dirty="0" smtClean="0"/>
              <a:t>If </a:t>
            </a:r>
            <a:r>
              <a:rPr lang="en-US" sz="2000" dirty="0"/>
              <a:t>the number of passages is lower than a threshold </a:t>
            </a:r>
            <a:r>
              <a:rPr lang="en-US" sz="2000" dirty="0">
                <a:sym typeface="Symbol" charset="2"/>
              </a:rPr>
              <a:t></a:t>
            </a:r>
            <a:r>
              <a:rPr lang="en-US" sz="2000" dirty="0"/>
              <a:t> query is too strict </a:t>
            </a:r>
            <a:r>
              <a:rPr lang="en-US" sz="2000" dirty="0">
                <a:sym typeface="Symbol" charset="2"/>
              </a:rPr>
              <a:t></a:t>
            </a:r>
            <a:r>
              <a:rPr lang="en-US" sz="2000" dirty="0"/>
              <a:t> drop a keyword</a:t>
            </a:r>
          </a:p>
          <a:p>
            <a:pPr lvl="1" eaLnBrk="1" hangingPunct="1"/>
            <a:r>
              <a:rPr lang="en-US" sz="2000" dirty="0"/>
              <a:t>If the number of passages is higher than a threshold </a:t>
            </a:r>
            <a:r>
              <a:rPr lang="en-US" sz="2000" dirty="0">
                <a:sym typeface="Symbol" charset="2"/>
              </a:rPr>
              <a:t> query is too relaxed</a:t>
            </a:r>
            <a:r>
              <a:rPr lang="en-US" sz="2000" dirty="0"/>
              <a:t> </a:t>
            </a:r>
            <a:r>
              <a:rPr lang="en-US" sz="2000" dirty="0">
                <a:sym typeface="Symbol" charset="2"/>
              </a:rPr>
              <a:t></a:t>
            </a:r>
            <a:r>
              <a:rPr lang="en-US" sz="2000" dirty="0"/>
              <a:t> add a keyword</a:t>
            </a:r>
          </a:p>
        </p:txBody>
      </p:sp>
    </p:spTree>
    <p:extLst>
      <p:ext uri="{BB962C8B-B14F-4D97-AF65-F5344CB8AC3E}">
        <p14:creationId xmlns:p14="http://schemas.microsoft.com/office/powerpoint/2010/main" val="13828413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r>
              <a:rPr lang="en-US"/>
              <a:t>Passage Processing</a:t>
            </a:r>
          </a:p>
        </p:txBody>
      </p:sp>
      <p:sp>
        <p:nvSpPr>
          <p:cNvPr id="39942" name="Rectangle 3"/>
          <p:cNvSpPr>
            <a:spLocks noGrp="1" noChangeArrowheads="1"/>
          </p:cNvSpPr>
          <p:nvPr>
            <p:ph type="body" idx="1"/>
          </p:nvPr>
        </p:nvSpPr>
        <p:spPr>
          <a:xfrm>
            <a:off x="838200" y="1447800"/>
            <a:ext cx="7772400" cy="4572000"/>
          </a:xfrm>
        </p:spPr>
        <p:txBody>
          <a:bodyPr/>
          <a:lstStyle/>
          <a:p>
            <a:r>
              <a:rPr lang="en-US"/>
              <a:t>Step 1: Segmentation</a:t>
            </a:r>
          </a:p>
          <a:p>
            <a:pPr lvl="1"/>
            <a:r>
              <a:rPr lang="en-US"/>
              <a:t>something like paragraphs</a:t>
            </a:r>
          </a:p>
          <a:p>
            <a:r>
              <a:rPr lang="en-US"/>
              <a:t>Step 2: Passage ranking</a:t>
            </a:r>
          </a:p>
          <a:p>
            <a:pPr lvl="1"/>
            <a:r>
              <a:rPr lang="en-US"/>
              <a:t>Use answer type to help rerank passages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a:xfrm>
            <a:off x="609600" y="0"/>
            <a:ext cx="7772400" cy="1143000"/>
          </a:xfrm>
        </p:spPr>
        <p:txBody>
          <a:bodyPr/>
          <a:lstStyle/>
          <a:p>
            <a:r>
              <a:rPr lang="en-US"/>
              <a:t>Passage Ranking</a:t>
            </a:r>
          </a:p>
        </p:txBody>
      </p:sp>
      <p:sp>
        <p:nvSpPr>
          <p:cNvPr id="44038" name="Rectangle 3"/>
          <p:cNvSpPr>
            <a:spLocks noGrp="1" noChangeArrowheads="1"/>
          </p:cNvSpPr>
          <p:nvPr>
            <p:ph type="body" idx="1"/>
          </p:nvPr>
        </p:nvSpPr>
        <p:spPr>
          <a:xfrm>
            <a:off x="609600" y="1219200"/>
            <a:ext cx="8077200" cy="4800600"/>
          </a:xfrm>
        </p:spPr>
        <p:txBody>
          <a:bodyPr/>
          <a:lstStyle/>
          <a:p>
            <a:r>
              <a:rPr lang="en-US" dirty="0"/>
              <a:t>Number of Named Entities of the right type</a:t>
            </a:r>
          </a:p>
          <a:p>
            <a:r>
              <a:rPr lang="en-US" dirty="0"/>
              <a:t>Number of query words</a:t>
            </a:r>
          </a:p>
          <a:p>
            <a:r>
              <a:rPr lang="en-US" dirty="0"/>
              <a:t>Longest sequence of question words</a:t>
            </a:r>
          </a:p>
          <a:p>
            <a:r>
              <a:rPr lang="en-US" dirty="0"/>
              <a:t>Rank of the document from which the passage was extracted</a:t>
            </a:r>
          </a:p>
          <a:p>
            <a:r>
              <a:rPr lang="en-US" dirty="0" smtClean="0"/>
              <a:t>N-Gram </a:t>
            </a:r>
            <a:r>
              <a:rPr lang="en-US" dirty="0"/>
              <a:t>overlap</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Named Entities</a:t>
            </a:r>
          </a:p>
        </p:txBody>
      </p:sp>
      <p:sp>
        <p:nvSpPr>
          <p:cNvPr id="3" name="Content Placeholder 2"/>
          <p:cNvSpPr>
            <a:spLocks noGrp="1"/>
          </p:cNvSpPr>
          <p:nvPr>
            <p:ph sz="quarter" idx="1"/>
          </p:nvPr>
        </p:nvSpPr>
        <p:spPr/>
        <p:txBody>
          <a:bodyPr/>
          <a:lstStyle/>
          <a:p>
            <a:r>
              <a:rPr lang="en-US"/>
              <a:t>If we are looking for questions whose Answer Type is CITY</a:t>
            </a:r>
          </a:p>
          <a:p>
            <a:pPr lvl="1"/>
            <a:r>
              <a:rPr lang="en-US"/>
              <a:t>We have to have a “CITY” named-entity detector</a:t>
            </a:r>
          </a:p>
          <a:p>
            <a:r>
              <a:rPr lang="en-US"/>
              <a:t>So if we have a rich set of answer types</a:t>
            </a:r>
          </a:p>
          <a:p>
            <a:pPr lvl="1"/>
            <a:r>
              <a:rPr lang="en-US"/>
              <a:t>We also have to build answer-detectors for each of those types!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Slide Number Placeholder 5"/>
          <p:cNvSpPr>
            <a:spLocks noGrp="1"/>
          </p:cNvSpPr>
          <p:nvPr>
            <p:ph type="sldNum" sz="quarter" idx="4294967295"/>
          </p:nvPr>
        </p:nvSpPr>
        <p:spPr>
          <a:xfrm>
            <a:off x="8686800" y="6553200"/>
            <a:ext cx="457200" cy="304800"/>
          </a:xfrm>
          <a:prstGeom prst="rect">
            <a:avLst/>
          </a:prstGeom>
          <a:noFill/>
        </p:spPr>
        <p:txBody>
          <a:bodyPr/>
          <a:lstStyle/>
          <a:p>
            <a:fld id="{14F20C92-F6E7-2E42-B820-9D71ACB65FEF}" type="slidenum">
              <a:rPr lang="en-US" smtClean="0"/>
              <a:pPr/>
              <a:t>44</a:t>
            </a:fld>
            <a:endParaRPr lang="en-US" smtClean="0"/>
          </a:p>
        </p:txBody>
      </p:sp>
      <p:sp>
        <p:nvSpPr>
          <p:cNvPr id="25605" name="Rectangle 2"/>
          <p:cNvSpPr>
            <a:spLocks noGrp="1" noChangeArrowheads="1"/>
          </p:cNvSpPr>
          <p:nvPr>
            <p:ph type="title"/>
          </p:nvPr>
        </p:nvSpPr>
        <p:spPr/>
        <p:txBody>
          <a:bodyPr/>
          <a:lstStyle/>
          <a:p>
            <a:r>
              <a:rPr lang="en-US"/>
              <a:t>Factoid Q/A</a:t>
            </a:r>
          </a:p>
        </p:txBody>
      </p:sp>
      <p:pic>
        <p:nvPicPr>
          <p:cNvPr id="25606" name="Picture 4" descr="qa"/>
          <p:cNvPicPr>
            <a:picLocks noChangeAspect="1" noChangeArrowheads="1"/>
          </p:cNvPicPr>
          <p:nvPr/>
        </p:nvPicPr>
        <p:blipFill>
          <a:blip r:embed="rId3"/>
          <a:srcRect/>
          <a:stretch>
            <a:fillRect/>
          </a:stretch>
        </p:blipFill>
        <p:spPr bwMode="auto">
          <a:xfrm>
            <a:off x="457200" y="1371600"/>
            <a:ext cx="7886700" cy="481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81000"/>
            <a:ext cx="7772400" cy="1143000"/>
          </a:xfrm>
        </p:spPr>
        <p:txBody>
          <a:bodyPr/>
          <a:lstStyle/>
          <a:p>
            <a:pPr algn="l" eaLnBrk="1" hangingPunct="1"/>
            <a:r>
              <a:rPr lang="en-US" sz="3200" b="1" smtClean="0"/>
              <a:t>Answer Identification</a:t>
            </a:r>
          </a:p>
        </p:txBody>
      </p:sp>
      <p:sp>
        <p:nvSpPr>
          <p:cNvPr id="19459" name="Rectangle 3"/>
          <p:cNvSpPr>
            <a:spLocks noGrp="1" noChangeArrowheads="1"/>
          </p:cNvSpPr>
          <p:nvPr>
            <p:ph type="body" idx="1"/>
          </p:nvPr>
        </p:nvSpPr>
        <p:spPr>
          <a:xfrm>
            <a:off x="685800" y="1676400"/>
            <a:ext cx="7772400" cy="4419600"/>
          </a:xfrm>
        </p:spPr>
        <p:txBody>
          <a:bodyPr/>
          <a:lstStyle/>
          <a:p>
            <a:pPr eaLnBrk="1" hangingPunct="1">
              <a:lnSpc>
                <a:spcPct val="90000"/>
              </a:lnSpc>
              <a:buFontTx/>
              <a:buNone/>
            </a:pPr>
            <a:r>
              <a:rPr lang="en-US" sz="2000" smtClean="0"/>
              <a:t>At this point, we’ve assigned a type to the question and we’ve tagged the </a:t>
            </a:r>
          </a:p>
          <a:p>
            <a:pPr eaLnBrk="1" hangingPunct="1">
              <a:lnSpc>
                <a:spcPct val="90000"/>
              </a:lnSpc>
              <a:buFontTx/>
              <a:buNone/>
            </a:pPr>
            <a:r>
              <a:rPr lang="en-US" sz="2000" smtClean="0"/>
              <a:t>text with Named Entities.  So we can now narrow down the candidate </a:t>
            </a:r>
          </a:p>
          <a:p>
            <a:pPr eaLnBrk="1" hangingPunct="1">
              <a:lnSpc>
                <a:spcPct val="90000"/>
              </a:lnSpc>
              <a:buFontTx/>
              <a:buNone/>
            </a:pPr>
            <a:r>
              <a:rPr lang="en-US" sz="2000" smtClean="0"/>
              <a:t>pool to entities of the right type.</a:t>
            </a:r>
          </a:p>
          <a:p>
            <a:pPr eaLnBrk="1" hangingPunct="1">
              <a:lnSpc>
                <a:spcPct val="90000"/>
              </a:lnSpc>
              <a:buFontTx/>
              <a:buNone/>
            </a:pPr>
            <a:endParaRPr lang="en-US" sz="2000" smtClean="0"/>
          </a:p>
          <a:p>
            <a:pPr eaLnBrk="1" hangingPunct="1">
              <a:lnSpc>
                <a:spcPct val="90000"/>
              </a:lnSpc>
              <a:buFontTx/>
              <a:buNone/>
            </a:pPr>
            <a:r>
              <a:rPr lang="en-US" sz="2000" u="sng" smtClean="0"/>
              <a:t>Problem</a:t>
            </a:r>
            <a:r>
              <a:rPr lang="en-US" sz="2000" smtClean="0"/>
              <a:t>: There are often many objects of the right type, even in a single </a:t>
            </a:r>
          </a:p>
          <a:p>
            <a:pPr eaLnBrk="1" hangingPunct="1">
              <a:lnSpc>
                <a:spcPct val="90000"/>
              </a:lnSpc>
              <a:buFontTx/>
              <a:buNone/>
            </a:pPr>
            <a:r>
              <a:rPr lang="en-US" sz="2000" smtClean="0"/>
              <a:t>text.</a:t>
            </a:r>
          </a:p>
          <a:p>
            <a:pPr eaLnBrk="1" hangingPunct="1">
              <a:lnSpc>
                <a:spcPct val="90000"/>
              </a:lnSpc>
              <a:buFontTx/>
              <a:buNone/>
            </a:pPr>
            <a:endParaRPr lang="en-US" sz="2000" smtClean="0"/>
          </a:p>
          <a:p>
            <a:pPr eaLnBrk="1" hangingPunct="1">
              <a:lnSpc>
                <a:spcPct val="90000"/>
              </a:lnSpc>
            </a:pPr>
            <a:r>
              <a:rPr lang="en-US" sz="2000" smtClean="0"/>
              <a:t>The </a:t>
            </a:r>
            <a:r>
              <a:rPr lang="en-US" sz="2000" b="1" smtClean="0"/>
              <a:t>Answer Identification </a:t>
            </a:r>
            <a:r>
              <a:rPr lang="en-US" sz="2000" smtClean="0"/>
              <a:t>module is responsible for finding the best answer to the question.</a:t>
            </a:r>
          </a:p>
          <a:p>
            <a:pPr eaLnBrk="1" hangingPunct="1">
              <a:lnSpc>
                <a:spcPct val="90000"/>
              </a:lnSpc>
            </a:pPr>
            <a:r>
              <a:rPr lang="en-US" sz="2000" smtClean="0"/>
              <a:t>For questions that have Named Entity types, this module must figure out </a:t>
            </a:r>
            <a:r>
              <a:rPr lang="en-US" sz="2000" u="sng" smtClean="0"/>
              <a:t>which</a:t>
            </a:r>
            <a:r>
              <a:rPr lang="en-US" sz="2000" smtClean="0"/>
              <a:t> item of the right type is correct.</a:t>
            </a:r>
          </a:p>
          <a:p>
            <a:pPr eaLnBrk="1" hangingPunct="1">
              <a:lnSpc>
                <a:spcPct val="90000"/>
              </a:lnSpc>
            </a:pPr>
            <a:r>
              <a:rPr lang="en-US" sz="2000" smtClean="0"/>
              <a:t>For questions that do not have Named Entity types, this module is essentially starting from scratch.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a:t>Pattern-extraction methods:</a:t>
            </a:r>
          </a:p>
          <a:p>
            <a:pPr lvl="1"/>
            <a:r>
              <a:rPr lang="en-US"/>
              <a:t>Run the answer-type tagger on the passages:</a:t>
            </a:r>
          </a:p>
          <a:p>
            <a:pPr lvl="1"/>
            <a:r>
              <a:rPr lang="en-US"/>
              <a:t>Return the string that is the right type:</a:t>
            </a:r>
          </a:p>
          <a:p>
            <a:pPr lvl="1"/>
            <a:endParaRPr lang="en-US"/>
          </a:p>
          <a:p>
            <a:r>
              <a:rPr lang="en-US" sz="2800" i="1" smtClean="0"/>
              <a:t>Who is the prime minister of India” (</a:t>
            </a:r>
            <a:r>
              <a:rPr lang="en-US" sz="2800" i="1" smtClean="0">
                <a:solidFill>
                  <a:srgbClr val="0000FF"/>
                </a:solidFill>
              </a:rPr>
              <a:t>PERSON</a:t>
            </a:r>
            <a:r>
              <a:rPr lang="en-US" sz="2800" i="1" smtClean="0"/>
              <a:t>)</a:t>
            </a:r>
          </a:p>
          <a:p>
            <a:pPr lvl="1"/>
            <a:r>
              <a:rPr lang="en-US" b="1" i="1" smtClean="0">
                <a:solidFill>
                  <a:srgbClr val="0000FF"/>
                </a:solidFill>
              </a:rPr>
              <a:t>Manmohan Singh</a:t>
            </a:r>
            <a:r>
              <a:rPr lang="en-US" i="1" smtClean="0"/>
              <a:t>, Prime Minister of India, had told left leaders that the </a:t>
            </a:r>
            <a:r>
              <a:rPr lang="en-US" sz="2800" i="1" smtClean="0"/>
              <a:t>deal would not be renegotiated.</a:t>
            </a:r>
          </a:p>
          <a:p>
            <a:r>
              <a:rPr lang="en-US" sz="2800" i="1" smtClean="0"/>
              <a:t>“How tall is Mt. Everest? (</a:t>
            </a:r>
            <a:r>
              <a:rPr lang="en-US" sz="2800" i="1" smtClean="0">
                <a:solidFill>
                  <a:srgbClr val="D34817"/>
                </a:solidFill>
              </a:rPr>
              <a:t>LENGTH</a:t>
            </a:r>
            <a:r>
              <a:rPr lang="en-US" sz="2800" i="1" smtClean="0"/>
              <a:t>)</a:t>
            </a:r>
          </a:p>
          <a:p>
            <a:pPr lvl="1"/>
            <a:r>
              <a:rPr lang="en-US" i="1" smtClean="0"/>
              <a:t>The official height of Mount Everest is </a:t>
            </a:r>
            <a:r>
              <a:rPr lang="en-US" b="1" i="1" smtClean="0">
                <a:solidFill>
                  <a:schemeClr val="accent1"/>
                </a:solidFill>
              </a:rPr>
              <a:t>29035 feet</a:t>
            </a:r>
            <a:endParaRPr lang="en-US" b="1">
              <a:solidFill>
                <a:schemeClr val="accent1"/>
              </a:solidFill>
            </a:endParaRPr>
          </a:p>
          <a:p>
            <a:pPr lvl="1"/>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dirty="0"/>
              <a:t>For answers that are not a particular named entity type:</a:t>
            </a:r>
          </a:p>
          <a:p>
            <a:pPr lvl="1"/>
            <a:r>
              <a:rPr lang="en-US" dirty="0"/>
              <a:t>Use regular expression patterns</a:t>
            </a:r>
          </a:p>
          <a:p>
            <a:pPr lvl="1"/>
            <a:endParaRPr lang="en-US" dirty="0"/>
          </a:p>
          <a:p>
            <a:pPr lvl="1"/>
            <a:endParaRPr lang="en-US" dirty="0"/>
          </a:p>
          <a:p>
            <a:pPr lvl="1"/>
            <a:endParaRPr lang="en-US" dirty="0"/>
          </a:p>
          <a:p>
            <a:pPr lvl="1"/>
            <a:endParaRPr lang="en-US" dirty="0"/>
          </a:p>
          <a:p>
            <a:pPr lvl="1"/>
            <a:r>
              <a:rPr lang="en-US" dirty="0"/>
              <a:t>These can be written by hand or learned </a:t>
            </a:r>
            <a:r>
              <a:rPr lang="en-US" dirty="0" smtClean="0"/>
              <a:t>automatically</a:t>
            </a:r>
            <a:endParaRPr lang="en-US" dirty="0"/>
          </a:p>
          <a:p>
            <a:pPr lvl="1"/>
            <a:endParaRPr lang="en-US" dirty="0"/>
          </a:p>
          <a:p>
            <a:pPr lvl="1"/>
            <a:endParaRPr lang="en-US" dirty="0"/>
          </a:p>
        </p:txBody>
      </p:sp>
      <p:pic>
        <p:nvPicPr>
          <p:cNvPr id="4" name="Picture 3" descr="pasca.tiff"/>
          <p:cNvPicPr>
            <a:picLocks noChangeAspect="1"/>
          </p:cNvPicPr>
          <p:nvPr/>
        </p:nvPicPr>
        <p:blipFill>
          <a:blip r:embed="rId2"/>
          <a:stretch>
            <a:fillRect/>
          </a:stretch>
        </p:blipFill>
        <p:spPr>
          <a:xfrm>
            <a:off x="63500" y="2794000"/>
            <a:ext cx="9017000" cy="1270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Answer Extraction</a:t>
            </a:r>
          </a:p>
        </p:txBody>
      </p:sp>
      <p:sp>
        <p:nvSpPr>
          <p:cNvPr id="3" name="Content Placeholder 2"/>
          <p:cNvSpPr>
            <a:spLocks noGrp="1"/>
          </p:cNvSpPr>
          <p:nvPr>
            <p:ph sz="quarter" idx="1"/>
          </p:nvPr>
        </p:nvSpPr>
        <p:spPr/>
        <p:txBody>
          <a:bodyPr/>
          <a:lstStyle/>
          <a:p>
            <a:r>
              <a:rPr lang="en-US"/>
              <a:t>Sometimes pattern-extraction methods are insufficient</a:t>
            </a:r>
          </a:p>
          <a:p>
            <a:pPr lvl="1"/>
            <a:r>
              <a:rPr lang="en-US"/>
              <a:t>We can’t write rules</a:t>
            </a:r>
          </a:p>
          <a:p>
            <a:pPr lvl="1"/>
            <a:r>
              <a:rPr lang="en-US"/>
              <a:t>There is more than one potential answer in the passage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43000" y="0"/>
            <a:ext cx="7772400" cy="1066800"/>
          </a:xfrm>
        </p:spPr>
        <p:txBody>
          <a:bodyPr/>
          <a:lstStyle/>
          <a:p>
            <a:pPr eaLnBrk="1" hangingPunct="1"/>
            <a:r>
              <a:rPr lang="en-US"/>
              <a:t>Ranking Candidate Answers</a:t>
            </a:r>
          </a:p>
        </p:txBody>
      </p:sp>
      <p:sp>
        <p:nvSpPr>
          <p:cNvPr id="1434627" name="Rectangle 3"/>
          <p:cNvSpPr>
            <a:spLocks noChangeArrowheads="1"/>
          </p:cNvSpPr>
          <p:nvPr/>
        </p:nvSpPr>
        <p:spPr bwMode="auto">
          <a:xfrm>
            <a:off x="914400" y="2286000"/>
            <a:ext cx="8107363" cy="3276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Clr>
                <a:schemeClr val="accent1"/>
              </a:buClr>
              <a:buSzPct val="70000"/>
              <a:buFont typeface="Monotype Sorts" charset="2"/>
              <a:buChar char="n"/>
            </a:pPr>
            <a:r>
              <a:rPr kumimoji="1" lang="en-US" sz="2400">
                <a:latin typeface="Tahoma" charset="0"/>
              </a:rPr>
              <a:t>Answer type: </a:t>
            </a:r>
            <a:r>
              <a:rPr kumimoji="1" lang="en-US" sz="2400">
                <a:solidFill>
                  <a:srgbClr val="006600"/>
                </a:solidFill>
                <a:latin typeface="Tahoma" charset="0"/>
              </a:rPr>
              <a:t>Person</a:t>
            </a:r>
          </a:p>
          <a:p>
            <a:pPr marL="342900" indent="-342900" eaLnBrk="0" hangingPunct="0">
              <a:spcBef>
                <a:spcPct val="20000"/>
              </a:spcBef>
              <a:buClr>
                <a:schemeClr val="accent1"/>
              </a:buClr>
              <a:buSzPct val="70000"/>
              <a:buFont typeface="Monotype Sorts" charset="2"/>
              <a:buChar char="n"/>
            </a:pPr>
            <a:r>
              <a:rPr kumimoji="1" lang="en-US" sz="2400">
                <a:latin typeface="Tahoma" charset="0"/>
              </a:rPr>
              <a:t>Text passage: </a:t>
            </a:r>
          </a:p>
          <a:p>
            <a:pPr marL="742950" lvl="1" indent="-285750" eaLnBrk="0" hangingPunct="0">
              <a:spcBef>
                <a:spcPct val="20000"/>
              </a:spcBef>
              <a:buClr>
                <a:schemeClr val="accent1"/>
              </a:buClr>
              <a:buSzPct val="70000"/>
              <a:buFont typeface="Monotype Sorts" charset="2"/>
              <a:buNone/>
            </a:pPr>
            <a:r>
              <a:rPr kumimoji="1" lang="en-US" sz="2000">
                <a:latin typeface="Tahoma" charset="0"/>
              </a:rPr>
              <a:t>	“Among them was Christa McAuliffe, the first private citizen to fly in space. Karen Allen, best known for her starring role in “Raiders of the Lost Ark”, plays McAuliffe. Brian Kerwin is featured as shuttle pilot Mike</a:t>
            </a:r>
            <a:r>
              <a:rPr kumimoji="1" lang="en-US" sz="2000" u="sng">
                <a:latin typeface="Tahoma" charset="0"/>
              </a:rPr>
              <a:t> </a:t>
            </a:r>
            <a:r>
              <a:rPr kumimoji="1" lang="en-US" sz="2000">
                <a:latin typeface="Tahoma" charset="0"/>
              </a:rPr>
              <a:t>Smith...”</a:t>
            </a:r>
            <a:endParaRPr kumimoji="1" lang="en-US" sz="2400">
              <a:latin typeface="Tahoma" charset="0"/>
            </a:endParaRPr>
          </a:p>
        </p:txBody>
      </p:sp>
      <p:sp>
        <p:nvSpPr>
          <p:cNvPr id="76804" name="Text Box 4"/>
          <p:cNvSpPr txBox="1">
            <a:spLocks noChangeArrowheads="1"/>
          </p:cNvSpPr>
          <p:nvPr/>
        </p:nvSpPr>
        <p:spPr bwMode="auto">
          <a:xfrm>
            <a:off x="1219200" y="1436688"/>
            <a:ext cx="5910263" cy="40640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en-US" sz="2000">
                <a:latin typeface="Tahoma" charset="0"/>
              </a:rPr>
              <a:t>Q066: </a:t>
            </a:r>
            <a:r>
              <a:rPr kumimoji="1" lang="en-US" sz="2000">
                <a:latin typeface="Tahoma" charset="0"/>
              </a:rPr>
              <a:t>Name the first private citizen to fly in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62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6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Apple’s </a:t>
            </a:r>
            <a:r>
              <a:rPr lang="en-US" dirty="0" err="1" smtClean="0"/>
              <a:t>Siri</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5</a:t>
            </a:fld>
            <a:endParaRPr lang="en-US"/>
          </a:p>
        </p:txBody>
      </p:sp>
      <p:pic>
        <p:nvPicPr>
          <p:cNvPr id="5" name="Picture 4" descr="siri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600200"/>
            <a:ext cx="2567092" cy="5134184"/>
          </a:xfrm>
          <a:prstGeom prst="rect">
            <a:avLst/>
          </a:prstGeom>
        </p:spPr>
      </p:pic>
    </p:spTree>
    <p:extLst>
      <p:ext uri="{BB962C8B-B14F-4D97-AF65-F5344CB8AC3E}">
        <p14:creationId xmlns:p14="http://schemas.microsoft.com/office/powerpoint/2010/main" val="37318700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43000" y="0"/>
            <a:ext cx="7772400" cy="1066800"/>
          </a:xfrm>
        </p:spPr>
        <p:txBody>
          <a:bodyPr/>
          <a:lstStyle/>
          <a:p>
            <a:pPr eaLnBrk="1" hangingPunct="1"/>
            <a:r>
              <a:rPr lang="en-US"/>
              <a:t>Ranking Candidate Answers</a:t>
            </a:r>
          </a:p>
        </p:txBody>
      </p:sp>
      <p:sp>
        <p:nvSpPr>
          <p:cNvPr id="1435651" name="Rectangle 3"/>
          <p:cNvSpPr>
            <a:spLocks noChangeArrowheads="1"/>
          </p:cNvSpPr>
          <p:nvPr/>
        </p:nvSpPr>
        <p:spPr bwMode="auto">
          <a:xfrm>
            <a:off x="914400" y="2286000"/>
            <a:ext cx="8107363" cy="3276600"/>
          </a:xfrm>
          <a:prstGeom prst="rect">
            <a:avLst/>
          </a:prstGeom>
          <a:noFill/>
          <a:ln w="9525">
            <a:noFill/>
            <a:miter lim="800000"/>
            <a:headEnd/>
            <a:tailEnd/>
          </a:ln>
        </p:spPr>
        <p:txBody>
          <a:bodyPr>
            <a:prstTxWarp prst="textNoShape">
              <a:avLst/>
            </a:prstTxWarp>
          </a:bodyPr>
          <a:lstStyle/>
          <a:p>
            <a:pPr marL="342900" indent="-342900" eaLnBrk="0" hangingPunct="0">
              <a:spcBef>
                <a:spcPct val="20000"/>
              </a:spcBef>
              <a:buClr>
                <a:schemeClr val="accent1"/>
              </a:buClr>
              <a:buSzPct val="70000"/>
              <a:buFont typeface="Monotype Sorts" charset="2"/>
              <a:buChar char="n"/>
            </a:pPr>
            <a:r>
              <a:rPr kumimoji="1" lang="en-US" sz="2400">
                <a:latin typeface="Tahoma" charset="0"/>
              </a:rPr>
              <a:t>Answer type: </a:t>
            </a:r>
            <a:r>
              <a:rPr kumimoji="1" lang="en-US" sz="2400">
                <a:solidFill>
                  <a:srgbClr val="006600"/>
                </a:solidFill>
                <a:latin typeface="Tahoma" charset="0"/>
              </a:rPr>
              <a:t>Person</a:t>
            </a:r>
          </a:p>
          <a:p>
            <a:pPr marL="342900" indent="-342900" eaLnBrk="0" hangingPunct="0">
              <a:spcBef>
                <a:spcPct val="20000"/>
              </a:spcBef>
              <a:buClr>
                <a:schemeClr val="accent1"/>
              </a:buClr>
              <a:buSzPct val="70000"/>
              <a:buFont typeface="Monotype Sorts" charset="2"/>
              <a:buChar char="n"/>
            </a:pPr>
            <a:r>
              <a:rPr kumimoji="1" lang="en-US" sz="2400">
                <a:latin typeface="Tahoma" charset="0"/>
              </a:rPr>
              <a:t>Text passage: </a:t>
            </a:r>
          </a:p>
          <a:p>
            <a:pPr marL="742950" lvl="1" indent="-285750" eaLnBrk="0" hangingPunct="0">
              <a:spcBef>
                <a:spcPct val="20000"/>
              </a:spcBef>
              <a:buClr>
                <a:schemeClr val="accent1"/>
              </a:buClr>
              <a:buSzPct val="70000"/>
              <a:buFont typeface="Monotype Sorts" charset="2"/>
              <a:buNone/>
            </a:pPr>
            <a:r>
              <a:rPr kumimoji="1" lang="en-US" sz="2000">
                <a:latin typeface="Tahoma" charset="0"/>
              </a:rPr>
              <a:t>	“Among them was </a:t>
            </a:r>
            <a:r>
              <a:rPr kumimoji="1" lang="en-US" sz="2000">
                <a:solidFill>
                  <a:srgbClr val="0000FF"/>
                </a:solidFill>
                <a:latin typeface="Tahoma" charset="0"/>
              </a:rPr>
              <a:t>Christa McAuliffe</a:t>
            </a:r>
            <a:r>
              <a:rPr kumimoji="1" lang="en-US" sz="2000">
                <a:latin typeface="Tahoma" charset="0"/>
              </a:rPr>
              <a:t>, the first private citizen to fly in space. </a:t>
            </a:r>
            <a:r>
              <a:rPr kumimoji="1" lang="en-US" sz="2000">
                <a:solidFill>
                  <a:srgbClr val="0000FF"/>
                </a:solidFill>
                <a:latin typeface="Tahoma" charset="0"/>
              </a:rPr>
              <a:t>Karen Allen</a:t>
            </a:r>
            <a:r>
              <a:rPr kumimoji="1" lang="en-US" sz="2000">
                <a:latin typeface="Tahoma" charset="0"/>
              </a:rPr>
              <a:t>, best known for her starring role in “Raiders of the Lost Ark”, plays </a:t>
            </a:r>
            <a:r>
              <a:rPr kumimoji="1" lang="en-US" sz="2000">
                <a:solidFill>
                  <a:srgbClr val="0000FF"/>
                </a:solidFill>
                <a:latin typeface="Tahoma" charset="0"/>
              </a:rPr>
              <a:t>McAuliffe</a:t>
            </a:r>
            <a:r>
              <a:rPr kumimoji="1" lang="en-US" sz="2000">
                <a:latin typeface="Tahoma" charset="0"/>
              </a:rPr>
              <a:t>. </a:t>
            </a:r>
            <a:r>
              <a:rPr kumimoji="1" lang="en-US" sz="2000">
                <a:solidFill>
                  <a:srgbClr val="0000FF"/>
                </a:solidFill>
                <a:latin typeface="Tahoma" charset="0"/>
              </a:rPr>
              <a:t>Brian Kerwin </a:t>
            </a:r>
            <a:r>
              <a:rPr kumimoji="1" lang="en-US" sz="2000">
                <a:latin typeface="Tahoma" charset="0"/>
              </a:rPr>
              <a:t>is featured as shuttle pilot </a:t>
            </a:r>
            <a:r>
              <a:rPr kumimoji="1" lang="en-US" sz="2000">
                <a:solidFill>
                  <a:srgbClr val="0000FF"/>
                </a:solidFill>
                <a:latin typeface="Tahoma" charset="0"/>
              </a:rPr>
              <a:t>Mike Smith</a:t>
            </a:r>
            <a:r>
              <a:rPr kumimoji="1" lang="en-US" sz="2000">
                <a:latin typeface="Tahoma" charset="0"/>
              </a:rPr>
              <a:t>...”</a:t>
            </a:r>
            <a:endParaRPr kumimoji="1" lang="en-US" sz="2400">
              <a:latin typeface="Tahoma" charset="0"/>
            </a:endParaRPr>
          </a:p>
          <a:p>
            <a:pPr marL="342900" indent="-342900" eaLnBrk="0" hangingPunct="0">
              <a:spcBef>
                <a:spcPct val="20000"/>
              </a:spcBef>
              <a:buClr>
                <a:schemeClr val="accent1"/>
              </a:buClr>
              <a:buSzPct val="70000"/>
              <a:buFont typeface="Monotype Sorts" charset="2"/>
              <a:buChar char="n"/>
            </a:pPr>
            <a:r>
              <a:rPr kumimoji="1" lang="en-US" sz="2800">
                <a:latin typeface="Tahoma" charset="0"/>
              </a:rPr>
              <a:t>Best candidate answer: </a:t>
            </a:r>
            <a:r>
              <a:rPr kumimoji="1" lang="en-US" sz="2800">
                <a:solidFill>
                  <a:srgbClr val="0000FF"/>
                </a:solidFill>
                <a:latin typeface="Tahoma" charset="0"/>
              </a:rPr>
              <a:t>Christa McAuliffe</a:t>
            </a:r>
            <a:endParaRPr kumimoji="1" lang="en-US" sz="2800" b="1">
              <a:solidFill>
                <a:srgbClr val="0000FF"/>
              </a:solidFill>
              <a:latin typeface="Comic Sans MS" charset="0"/>
            </a:endParaRPr>
          </a:p>
        </p:txBody>
      </p:sp>
      <p:sp>
        <p:nvSpPr>
          <p:cNvPr id="77828" name="Text Box 4"/>
          <p:cNvSpPr txBox="1">
            <a:spLocks noChangeArrowheads="1"/>
          </p:cNvSpPr>
          <p:nvPr/>
        </p:nvSpPr>
        <p:spPr bwMode="auto">
          <a:xfrm>
            <a:off x="1219200" y="1436688"/>
            <a:ext cx="5910263" cy="406400"/>
          </a:xfrm>
          <a:prstGeom prst="rect">
            <a:avLst/>
          </a:prstGeom>
          <a:noFill/>
          <a:ln w="9525">
            <a:solidFill>
              <a:schemeClr val="accent2"/>
            </a:solidFill>
            <a:miter lim="800000"/>
            <a:headEnd/>
            <a:tailEnd/>
          </a:ln>
        </p:spPr>
        <p:txBody>
          <a:bodyPr wrap="none">
            <a:prstTxWarp prst="textNoShape">
              <a:avLst/>
            </a:prstTxWarp>
            <a:spAutoFit/>
          </a:bodyPr>
          <a:lstStyle/>
          <a:p>
            <a:pPr eaLnBrk="0" hangingPunct="0"/>
            <a:r>
              <a:rPr lang="en-US" sz="2000">
                <a:latin typeface="Tahoma" charset="0"/>
              </a:rPr>
              <a:t>Q066: </a:t>
            </a:r>
            <a:r>
              <a:rPr kumimoji="1" lang="en-US" sz="2000">
                <a:latin typeface="Tahoma" charset="0"/>
              </a:rPr>
              <a:t>Name the first private citizen to fly in space.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5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381000"/>
            <a:ext cx="7772400" cy="1143000"/>
          </a:xfrm>
        </p:spPr>
        <p:txBody>
          <a:bodyPr/>
          <a:lstStyle/>
          <a:p>
            <a:pPr algn="l" eaLnBrk="1" hangingPunct="1"/>
            <a:r>
              <a:rPr lang="en-US" sz="3200" b="1" smtClean="0"/>
              <a:t>Word Overlap</a:t>
            </a:r>
          </a:p>
        </p:txBody>
      </p:sp>
      <p:sp>
        <p:nvSpPr>
          <p:cNvPr id="20483" name="Text Box 3"/>
          <p:cNvSpPr txBox="1">
            <a:spLocks noChangeArrowheads="1"/>
          </p:cNvSpPr>
          <p:nvPr/>
        </p:nvSpPr>
        <p:spPr bwMode="auto">
          <a:xfrm>
            <a:off x="533400" y="1600200"/>
            <a:ext cx="8229600" cy="4206875"/>
          </a:xfrm>
          <a:prstGeom prst="rect">
            <a:avLst/>
          </a:prstGeom>
          <a:noFill/>
          <a:ln w="9525">
            <a:noFill/>
            <a:miter lim="800000"/>
            <a:headEnd/>
            <a:tailEnd/>
          </a:ln>
        </p:spPr>
        <p:txBody>
          <a:bodyPr>
            <a:spAutoFit/>
          </a:bodyPr>
          <a:lstStyle/>
          <a:p>
            <a:pPr>
              <a:spcBef>
                <a:spcPct val="50000"/>
              </a:spcBef>
            </a:pPr>
            <a:r>
              <a:rPr lang="en-US" sz="2000" dirty="0" smtClean="0"/>
              <a:t>One common </a:t>
            </a:r>
            <a:r>
              <a:rPr lang="en-US" sz="2000" dirty="0"/>
              <a:t>method of Answer Identification is to measure the amount of </a:t>
            </a:r>
            <a:r>
              <a:rPr lang="en-US" sz="2000" b="1" dirty="0"/>
              <a:t>Word Overlap </a:t>
            </a:r>
            <a:r>
              <a:rPr lang="en-US" sz="2000" dirty="0"/>
              <a:t>between the question and an answer candidate.</a:t>
            </a:r>
          </a:p>
          <a:p>
            <a:pPr>
              <a:spcBef>
                <a:spcPct val="50000"/>
              </a:spcBef>
            </a:pPr>
            <a:endParaRPr lang="en-US" sz="2000" dirty="0"/>
          </a:p>
          <a:p>
            <a:pPr>
              <a:spcBef>
                <a:spcPct val="50000"/>
              </a:spcBef>
            </a:pPr>
            <a:r>
              <a:rPr lang="en-US" sz="2000" b="1" dirty="0"/>
              <a:t>Basic Word Overlap: </a:t>
            </a:r>
            <a:r>
              <a:rPr lang="en-US" sz="2000" dirty="0"/>
              <a:t> Each answer candidate is scored by counting how 	many question words are present in or near the candidate.</a:t>
            </a:r>
          </a:p>
          <a:p>
            <a:pPr>
              <a:spcBef>
                <a:spcPct val="50000"/>
              </a:spcBef>
            </a:pPr>
            <a:r>
              <a:rPr lang="en-US" sz="2000" b="1" dirty="0"/>
              <a:t>Stop Words:  </a:t>
            </a:r>
            <a:r>
              <a:rPr lang="en-US" sz="2000" dirty="0"/>
              <a:t>sometimes closed class words (often called </a:t>
            </a:r>
            <a:r>
              <a:rPr lang="en-US" sz="2000" i="1" dirty="0"/>
              <a:t>Stop Words</a:t>
            </a:r>
            <a:r>
              <a:rPr lang="en-US" sz="2000" dirty="0"/>
              <a:t> in IR) 	are not included in the word overlap measure.</a:t>
            </a:r>
          </a:p>
          <a:p>
            <a:pPr>
              <a:spcBef>
                <a:spcPct val="50000"/>
              </a:spcBef>
            </a:pPr>
            <a:r>
              <a:rPr lang="en-US" sz="2000" b="1" dirty="0"/>
              <a:t>Stemming:  </a:t>
            </a:r>
            <a:r>
              <a:rPr lang="en-US" sz="2000" dirty="0"/>
              <a:t>sometimes morphological analysis is used to compare only the 	root forms or words (e.g. “walk” and “walked” would match).</a:t>
            </a:r>
          </a:p>
          <a:p>
            <a:pPr>
              <a:spcBef>
                <a:spcPct val="50000"/>
              </a:spcBef>
            </a:pPr>
            <a:r>
              <a:rPr lang="en-US" sz="2000" b="1" dirty="0"/>
              <a:t>Weights:  </a:t>
            </a:r>
            <a:r>
              <a:rPr lang="en-US" sz="2000" dirty="0"/>
              <a:t>some words may be weighted more heavily than others (e.g., verbs 	might be given more weight than nouns).</a:t>
            </a:r>
            <a:endParaRPr lang="en-US" sz="2000"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Machine Learning</a:t>
            </a:r>
            <a:endParaRPr lang="en-US" dirty="0"/>
          </a:p>
        </p:txBody>
      </p:sp>
      <p:sp>
        <p:nvSpPr>
          <p:cNvPr id="3" name="Content Placeholder 2"/>
          <p:cNvSpPr>
            <a:spLocks noGrp="1"/>
          </p:cNvSpPr>
          <p:nvPr>
            <p:ph sz="quarter" idx="1"/>
          </p:nvPr>
        </p:nvSpPr>
        <p:spPr/>
        <p:txBody>
          <a:bodyPr/>
          <a:lstStyle/>
          <a:p>
            <a:r>
              <a:rPr lang="en-US" dirty="0"/>
              <a:t>In </a:t>
            </a:r>
            <a:r>
              <a:rPr lang="en-US" dirty="0" smtClean="0"/>
              <a:t>other </a:t>
            </a:r>
            <a:r>
              <a:rPr lang="en-US" dirty="0"/>
              <a:t>cases we use machine learning to combine many rich features about which phrase is the answer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fld id="{5EBC7E78-6B53-8844-86B3-391D78B6D738}" type="datetime1">
              <a:rPr lang="en-US" smtClean="0"/>
              <a:pPr/>
              <a:t>11/19/2013</a:t>
            </a:fld>
            <a:endParaRPr lang="en-US" smtClean="0"/>
          </a:p>
        </p:txBody>
      </p:sp>
      <p:sp>
        <p:nvSpPr>
          <p:cNvPr id="50180" name="Slide Number Placeholder 5"/>
          <p:cNvSpPr>
            <a:spLocks noGrp="1"/>
          </p:cNvSpPr>
          <p:nvPr>
            <p:ph type="sldNum" sz="quarter" idx="4294967295"/>
          </p:nvPr>
        </p:nvSpPr>
        <p:spPr>
          <a:xfrm>
            <a:off x="8686800" y="6553200"/>
            <a:ext cx="457200" cy="304800"/>
          </a:xfrm>
          <a:prstGeom prst="rect">
            <a:avLst/>
          </a:prstGeom>
          <a:noFill/>
        </p:spPr>
        <p:txBody>
          <a:bodyPr/>
          <a:lstStyle/>
          <a:p>
            <a:fld id="{8B207F9A-A66C-1044-BA1C-6AAABD0307B6}" type="slidenum">
              <a:rPr lang="en-US" smtClean="0"/>
              <a:pPr/>
              <a:t>53</a:t>
            </a:fld>
            <a:endParaRPr lang="en-US" smtClean="0"/>
          </a:p>
        </p:txBody>
      </p:sp>
      <p:sp>
        <p:nvSpPr>
          <p:cNvPr id="50181" name="Rectangle 2"/>
          <p:cNvSpPr>
            <a:spLocks noGrp="1" noChangeArrowheads="1"/>
          </p:cNvSpPr>
          <p:nvPr>
            <p:ph type="title"/>
          </p:nvPr>
        </p:nvSpPr>
        <p:spPr>
          <a:xfrm>
            <a:off x="914400" y="-228600"/>
            <a:ext cx="7772400" cy="1143000"/>
          </a:xfrm>
        </p:spPr>
        <p:txBody>
          <a:bodyPr/>
          <a:lstStyle/>
          <a:p>
            <a:r>
              <a:rPr lang="en-US"/>
              <a:t>Features for Answer Ranking</a:t>
            </a:r>
          </a:p>
        </p:txBody>
      </p:sp>
      <p:pic>
        <p:nvPicPr>
          <p:cNvPr id="50182" name="Picture 4" descr="answer-type-features"/>
          <p:cNvPicPr>
            <a:picLocks noChangeAspect="1" noChangeArrowheads="1"/>
          </p:cNvPicPr>
          <p:nvPr/>
        </p:nvPicPr>
        <p:blipFill>
          <a:blip r:embed="rId2"/>
          <a:srcRect/>
          <a:stretch>
            <a:fillRect/>
          </a:stretch>
        </p:blipFill>
        <p:spPr bwMode="auto">
          <a:xfrm>
            <a:off x="685800" y="1143000"/>
            <a:ext cx="7761288" cy="5341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5"/>
          <p:cNvSpPr>
            <a:spLocks noGrp="1"/>
          </p:cNvSpPr>
          <p:nvPr>
            <p:ph type="sldNum" sz="quarter" idx="4294967295"/>
          </p:nvPr>
        </p:nvSpPr>
        <p:spPr>
          <a:xfrm>
            <a:off x="8686800" y="6553200"/>
            <a:ext cx="457200" cy="304800"/>
          </a:xfrm>
          <a:prstGeom prst="rect">
            <a:avLst/>
          </a:prstGeom>
          <a:noFill/>
        </p:spPr>
        <p:txBody>
          <a:bodyPr/>
          <a:lstStyle/>
          <a:p>
            <a:fld id="{6293A94B-95F2-2E48-89F7-969BF792FCB3}" type="slidenum">
              <a:rPr lang="en-US" smtClean="0"/>
              <a:pPr/>
              <a:t>54</a:t>
            </a:fld>
            <a:endParaRPr lang="en-US" smtClean="0"/>
          </a:p>
        </p:txBody>
      </p:sp>
      <p:sp>
        <p:nvSpPr>
          <p:cNvPr id="51205" name="Rectangle 2"/>
          <p:cNvSpPr>
            <a:spLocks noGrp="1" noChangeArrowheads="1"/>
          </p:cNvSpPr>
          <p:nvPr>
            <p:ph type="title"/>
          </p:nvPr>
        </p:nvSpPr>
        <p:spPr>
          <a:xfrm>
            <a:off x="914400" y="0"/>
            <a:ext cx="7772400" cy="1143000"/>
          </a:xfrm>
        </p:spPr>
        <p:txBody>
          <a:bodyPr/>
          <a:lstStyle/>
          <a:p>
            <a:r>
              <a:rPr lang="en-US"/>
              <a:t>Evaluation</a:t>
            </a:r>
          </a:p>
        </p:txBody>
      </p:sp>
      <p:sp>
        <p:nvSpPr>
          <p:cNvPr id="51206" name="Rectangle 3"/>
          <p:cNvSpPr>
            <a:spLocks noGrp="1" noChangeArrowheads="1"/>
          </p:cNvSpPr>
          <p:nvPr>
            <p:ph type="body" idx="1"/>
          </p:nvPr>
        </p:nvSpPr>
        <p:spPr>
          <a:xfrm>
            <a:off x="609600" y="1295400"/>
            <a:ext cx="7696200" cy="3048000"/>
          </a:xfrm>
        </p:spPr>
        <p:txBody>
          <a:bodyPr/>
          <a:lstStyle/>
          <a:p>
            <a:pPr>
              <a:lnSpc>
                <a:spcPct val="90000"/>
              </a:lnSpc>
            </a:pPr>
            <a:r>
              <a:rPr lang="en-US"/>
              <a:t>NIST has been running Q/A evaluations as part of it’s TREC program.  Both generic Q/A and application specific (bio- etc.).</a:t>
            </a:r>
          </a:p>
          <a:p>
            <a:pPr>
              <a:lnSpc>
                <a:spcPct val="90000"/>
              </a:lnSpc>
            </a:pPr>
            <a:r>
              <a:rPr lang="en-US"/>
              <a:t>Typical metric is </a:t>
            </a:r>
            <a:r>
              <a:rPr lang="en-US" i="1">
                <a:solidFill>
                  <a:srgbClr val="5C029B"/>
                </a:solidFill>
              </a:rPr>
              <a:t>Mean Reciprocal Rank</a:t>
            </a:r>
            <a:r>
              <a:rPr lang="en-US"/>
              <a:t>.</a:t>
            </a:r>
          </a:p>
          <a:p>
            <a:pPr lvl="1">
              <a:lnSpc>
                <a:spcPct val="90000"/>
              </a:lnSpc>
            </a:pPr>
            <a:r>
              <a:rPr lang="en-US"/>
              <a:t>Assumes that systems return a ranked list of N possible answers.</a:t>
            </a:r>
          </a:p>
          <a:p>
            <a:pPr lvl="1">
              <a:lnSpc>
                <a:spcPct val="90000"/>
              </a:lnSpc>
            </a:pPr>
            <a:r>
              <a:rPr lang="en-US"/>
              <a:t>Your score is based on 1/Rank of the first right answer.</a:t>
            </a:r>
          </a:p>
          <a:p>
            <a:pPr lvl="1">
              <a:lnSpc>
                <a:spcPct val="90000"/>
              </a:lnSpc>
            </a:pPr>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Reciprocal Rank</a:t>
            </a:r>
          </a:p>
        </p:txBody>
      </p:sp>
      <p:sp>
        <p:nvSpPr>
          <p:cNvPr id="3" name="Content Placeholder 2"/>
          <p:cNvSpPr>
            <a:spLocks noGrp="1"/>
          </p:cNvSpPr>
          <p:nvPr>
            <p:ph sz="quarter" idx="1"/>
          </p:nvPr>
        </p:nvSpPr>
        <p:spPr/>
        <p:txBody>
          <a:bodyPr/>
          <a:lstStyle/>
          <a:p>
            <a:r>
              <a:rPr lang="en-US" dirty="0"/>
              <a:t>What is the reciprocal rank for this question?</a:t>
            </a:r>
          </a:p>
          <a:p>
            <a:r>
              <a:rPr lang="en-US" sz="2800" dirty="0" smtClean="0"/>
              <a:t>Q: What is the capital of Utah?                                                             	A1: Ogden                                                                                              	A2: Salt Lake City                                                                                                                	A3: Provo                                                                                                  	A4: St. George                                                                                           	A5: Salt Lake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Mean Reciprocal Rank</a:t>
            </a:r>
          </a:p>
        </p:txBody>
      </p:sp>
      <p:sp>
        <p:nvSpPr>
          <p:cNvPr id="3" name="Content Placeholder 2"/>
          <p:cNvSpPr>
            <a:spLocks noGrp="1"/>
          </p:cNvSpPr>
          <p:nvPr>
            <p:ph sz="quarter" idx="1"/>
          </p:nvPr>
        </p:nvSpPr>
        <p:spPr/>
        <p:txBody>
          <a:bodyPr/>
          <a:lstStyle/>
          <a:p>
            <a:r>
              <a:rPr lang="en-US" dirty="0"/>
              <a:t>What is the reciprocal rank for this question?</a:t>
            </a:r>
          </a:p>
          <a:p>
            <a:r>
              <a:rPr lang="en-US" sz="2800" dirty="0" smtClean="0"/>
              <a:t>Q: What is the capital of Utah?                                                             	A1: Ogden                                                                                              	A2: Salt Lake City                                                                                                                	A3: Provo                                                                                                  	A4: St. George                                                                                           	A5: Salt Lake</a:t>
            </a:r>
          </a:p>
          <a:p>
            <a:r>
              <a:rPr lang="en-US" sz="2800" dirty="0" smtClean="0"/>
              <a:t>The score for the question Q would be ½.</a:t>
            </a:r>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t>Is the Web Different?</a:t>
            </a:r>
          </a:p>
        </p:txBody>
      </p:sp>
      <p:sp>
        <p:nvSpPr>
          <p:cNvPr id="80899" name="Rectangle 3"/>
          <p:cNvSpPr>
            <a:spLocks noGrp="1" noChangeArrowheads="1"/>
          </p:cNvSpPr>
          <p:nvPr>
            <p:ph sz="quarter" idx="1"/>
          </p:nvPr>
        </p:nvSpPr>
        <p:spPr>
          <a:xfrm>
            <a:off x="685800" y="1892300"/>
            <a:ext cx="7770813" cy="3983038"/>
          </a:xfrm>
        </p:spPr>
        <p:txBody>
          <a:bodyPr/>
          <a:lstStyle/>
          <a:p>
            <a:pPr eaLnBrk="1" hangingPunct="1"/>
            <a:r>
              <a:rPr lang="en-US"/>
              <a:t>TREC and commercial applications:</a:t>
            </a:r>
          </a:p>
          <a:p>
            <a:pPr lvl="1"/>
            <a:r>
              <a:rPr lang="en-US"/>
              <a:t>retrieval performed against small closed collection of texts.</a:t>
            </a:r>
          </a:p>
          <a:p>
            <a:pPr eaLnBrk="1" hangingPunct="1"/>
            <a:r>
              <a:rPr lang="en-US"/>
              <a:t>The diversity/creativity in how people express themselves necessitates all that work to bring the question and the answer texts together.</a:t>
            </a:r>
          </a:p>
          <a:p>
            <a:pPr eaLnBrk="1" hangingPunct="1"/>
            <a:r>
              <a:rPr lang="en-US"/>
              <a:t>But…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t>The Web is Different</a:t>
            </a:r>
          </a:p>
        </p:txBody>
      </p:sp>
      <p:sp>
        <p:nvSpPr>
          <p:cNvPr id="81923" name="Rectangle 3"/>
          <p:cNvSpPr>
            <a:spLocks noGrp="1" noChangeArrowheads="1"/>
          </p:cNvSpPr>
          <p:nvPr>
            <p:ph sz="quarter" idx="1"/>
          </p:nvPr>
        </p:nvSpPr>
        <p:spPr/>
        <p:txBody>
          <a:bodyPr/>
          <a:lstStyle/>
          <a:p>
            <a:pPr eaLnBrk="1" hangingPunct="1"/>
            <a:r>
              <a:rPr lang="en-US" dirty="0"/>
              <a:t>On the Web popular factoids are likely to be expressed in </a:t>
            </a:r>
            <a:r>
              <a:rPr lang="en-US" dirty="0" smtClean="0"/>
              <a:t>many different </a:t>
            </a:r>
            <a:r>
              <a:rPr lang="en-US" dirty="0"/>
              <a:t>ways.</a:t>
            </a:r>
          </a:p>
          <a:p>
            <a:pPr eaLnBrk="1" hangingPunct="1"/>
            <a:r>
              <a:rPr lang="en-US" dirty="0"/>
              <a:t>At least a few of which will likely match the way the question was asked.</a:t>
            </a:r>
          </a:p>
          <a:p>
            <a:pPr eaLnBrk="1" hangingPunct="1"/>
            <a:r>
              <a:rPr lang="en-US" dirty="0"/>
              <a:t>So why not just </a:t>
            </a:r>
            <a:r>
              <a:rPr lang="en-US" dirty="0" err="1"/>
              <a:t>grep</a:t>
            </a:r>
            <a:r>
              <a:rPr lang="en-US" dirty="0"/>
              <a:t> </a:t>
            </a:r>
            <a:r>
              <a:rPr lang="en-US" dirty="0" smtClean="0"/>
              <a:t>the </a:t>
            </a:r>
            <a:r>
              <a:rPr lang="en-US" dirty="0"/>
              <a:t>Web using all or pieces of the original question</a:t>
            </a:r>
            <a:r>
              <a:rPr lang="en-US" dirty="0" smtClean="0"/>
              <a:t>.</a:t>
            </a:r>
          </a:p>
          <a:p>
            <a:pPr eaLnBrk="1" hangingPunct="1"/>
            <a:r>
              <a:rPr lang="en-US" dirty="0" smtClean="0"/>
              <a:t>Example:  www.ask.com</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a:t>
            </a:r>
          </a:p>
        </p:txBody>
      </p:sp>
      <p:sp>
        <p:nvSpPr>
          <p:cNvPr id="3" name="Content Placeholder 2"/>
          <p:cNvSpPr>
            <a:spLocks noGrp="1"/>
          </p:cNvSpPr>
          <p:nvPr>
            <p:ph sz="quarter" idx="1"/>
          </p:nvPr>
        </p:nvSpPr>
        <p:spPr/>
        <p:txBody>
          <a:bodyPr/>
          <a:lstStyle/>
          <a:p>
            <a:r>
              <a:rPr lang="en-US" dirty="0"/>
              <a:t>factoid question answering</a:t>
            </a:r>
          </a:p>
          <a:p>
            <a:pPr lvl="1"/>
            <a:r>
              <a:rPr lang="en-US" dirty="0"/>
              <a:t>answer type detection</a:t>
            </a:r>
          </a:p>
          <a:p>
            <a:pPr lvl="1"/>
            <a:r>
              <a:rPr lang="en-US" dirty="0"/>
              <a:t>query formulation</a:t>
            </a:r>
          </a:p>
          <a:p>
            <a:pPr lvl="1"/>
            <a:r>
              <a:rPr lang="en-US" dirty="0"/>
              <a:t>passage retrieval</a:t>
            </a:r>
          </a:p>
          <a:p>
            <a:pPr lvl="1"/>
            <a:r>
              <a:rPr lang="en-US" dirty="0"/>
              <a:t>passage ranking</a:t>
            </a:r>
          </a:p>
          <a:p>
            <a:pPr lvl="1"/>
            <a:r>
              <a:rPr lang="en-US" dirty="0"/>
              <a:t>answer extraction</a:t>
            </a:r>
          </a:p>
          <a:p>
            <a:r>
              <a:rPr lang="en-US" dirty="0"/>
              <a:t>web-based factoid question </a:t>
            </a:r>
            <a:r>
              <a:rPr lang="en-US" dirty="0" smtClean="0"/>
              <a:t>answering</a:t>
            </a:r>
          </a:p>
          <a:p>
            <a:endParaRPr lang="en-US" dirty="0"/>
          </a:p>
          <a:p>
            <a:r>
              <a:rPr lang="en-US" dirty="0" smtClean="0"/>
              <a:t>And now to the present/future…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33400"/>
            <a:ext cx="8077200" cy="1066800"/>
          </a:xfrm>
        </p:spPr>
        <p:txBody>
          <a:bodyPr/>
          <a:lstStyle/>
          <a:p>
            <a:pPr algn="l" eaLnBrk="1" hangingPunct="1"/>
            <a:r>
              <a:rPr lang="en-US" sz="3200" b="1" smtClean="0"/>
              <a:t>Multiple Document Question Answering</a:t>
            </a:r>
            <a:r>
              <a:rPr lang="en-US" smtClean="0"/>
              <a:t> </a:t>
            </a:r>
          </a:p>
        </p:txBody>
      </p:sp>
      <p:sp>
        <p:nvSpPr>
          <p:cNvPr id="3075" name="Rectangle 3"/>
          <p:cNvSpPr>
            <a:spLocks noGrp="1" noChangeArrowheads="1"/>
          </p:cNvSpPr>
          <p:nvPr>
            <p:ph type="body" idx="1"/>
          </p:nvPr>
        </p:nvSpPr>
        <p:spPr>
          <a:xfrm>
            <a:off x="685800" y="1676400"/>
            <a:ext cx="7772400" cy="4114800"/>
          </a:xfrm>
        </p:spPr>
        <p:txBody>
          <a:bodyPr/>
          <a:lstStyle/>
          <a:p>
            <a:pPr eaLnBrk="1" hangingPunct="1"/>
            <a:r>
              <a:rPr lang="en-US" sz="2400" smtClean="0"/>
              <a:t>A </a:t>
            </a:r>
            <a:r>
              <a:rPr lang="en-US" sz="2400" b="1" smtClean="0"/>
              <a:t>multiple document Q/A task</a:t>
            </a:r>
            <a:r>
              <a:rPr lang="en-US" sz="2400" smtClean="0"/>
              <a:t> involves questions posed against a collection of documents.</a:t>
            </a:r>
          </a:p>
          <a:p>
            <a:pPr eaLnBrk="1" hangingPunct="1"/>
            <a:endParaRPr lang="en-US" sz="2400" smtClean="0"/>
          </a:p>
          <a:p>
            <a:pPr eaLnBrk="1" hangingPunct="1"/>
            <a:r>
              <a:rPr lang="en-US" sz="2400" smtClean="0"/>
              <a:t>The answer may appear in the collection multiple times, or may not appear at all!  For this task, it doesn’t matter where the answer is found.</a:t>
            </a:r>
          </a:p>
          <a:p>
            <a:pPr eaLnBrk="1" hangingPunct="1"/>
            <a:endParaRPr lang="en-US" sz="2400" smtClean="0"/>
          </a:p>
          <a:p>
            <a:pPr eaLnBrk="1" hangingPunct="1"/>
            <a:r>
              <a:rPr lang="en-US" sz="2400" smtClean="0"/>
              <a:t>Applications include WWW search engines, and searching text repositories such as news archives, medical literature, or scientific articles.</a:t>
            </a:r>
          </a:p>
          <a:p>
            <a:pPr eaLnBrk="1" hangingPunct="1"/>
            <a:endParaRPr lang="en-US" sz="2400" smtClean="0"/>
          </a:p>
          <a:p>
            <a:pPr eaLnBrk="1" hangingPunct="1"/>
            <a:endParaRPr lang="en-US" sz="28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dirty="0" smtClean="0"/>
              <a:t>IBM Watson</a:t>
            </a:r>
          </a:p>
        </p:txBody>
      </p:sp>
      <p:sp>
        <p:nvSpPr>
          <p:cNvPr id="3075" name="Content Placeholder 2"/>
          <p:cNvSpPr>
            <a:spLocks noGrp="1"/>
          </p:cNvSpPr>
          <p:nvPr>
            <p:ph idx="1"/>
          </p:nvPr>
        </p:nvSpPr>
        <p:spPr>
          <a:xfrm>
            <a:off x="685800" y="1371600"/>
            <a:ext cx="7772400" cy="4876800"/>
          </a:xfrm>
        </p:spPr>
        <p:txBody>
          <a:bodyPr/>
          <a:lstStyle/>
          <a:p>
            <a:pPr eaLnBrk="1" hangingPunct="1"/>
            <a:r>
              <a:rPr lang="en-US" dirty="0" smtClean="0"/>
              <a:t>A </a:t>
            </a:r>
            <a:r>
              <a:rPr lang="en-US" dirty="0" err="1" smtClean="0"/>
              <a:t>DeepQA</a:t>
            </a:r>
            <a:r>
              <a:rPr lang="en-US" dirty="0" smtClean="0"/>
              <a:t> computer system that can compete in real-time at the human champion level on the American TV quiz show Jeopardy</a:t>
            </a:r>
          </a:p>
          <a:p>
            <a:pPr eaLnBrk="1" hangingPunct="1"/>
            <a:endParaRPr lang="en-US" dirty="0" smtClean="0"/>
          </a:p>
          <a:p>
            <a:pPr eaLnBrk="1" hangingPunct="1"/>
            <a:r>
              <a:rPr lang="en-US" dirty="0" smtClean="0"/>
              <a:t>Grand Challenge Problem for AI/NLP</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85800" y="228600"/>
            <a:ext cx="8305800" cy="685800"/>
          </a:xfrm>
        </p:spPr>
        <p:txBody>
          <a:bodyPr/>
          <a:lstStyle/>
          <a:p>
            <a:r>
              <a:rPr lang="en-US" sz="3200" smtClean="0"/>
              <a:t>Jeopardy Requires a Broad Knowledge Base</a:t>
            </a:r>
          </a:p>
        </p:txBody>
      </p:sp>
      <p:sp>
        <p:nvSpPr>
          <p:cNvPr id="12291" name="Content Placeholder 2"/>
          <p:cNvSpPr>
            <a:spLocks noGrp="1"/>
          </p:cNvSpPr>
          <p:nvPr>
            <p:ph idx="1"/>
          </p:nvPr>
        </p:nvSpPr>
        <p:spPr>
          <a:xfrm>
            <a:off x="457200" y="1295400"/>
            <a:ext cx="3962400" cy="4724400"/>
          </a:xfrm>
        </p:spPr>
        <p:txBody>
          <a:bodyPr/>
          <a:lstStyle/>
          <a:p>
            <a:r>
              <a:rPr lang="en-US" dirty="0" smtClean="0"/>
              <a:t>Factual knowledge</a:t>
            </a:r>
          </a:p>
          <a:p>
            <a:pPr lvl="1"/>
            <a:r>
              <a:rPr lang="en-US" dirty="0" smtClean="0"/>
              <a:t>History, science, politics</a:t>
            </a:r>
          </a:p>
          <a:p>
            <a:r>
              <a:rPr lang="en-US" dirty="0" smtClean="0"/>
              <a:t>Commonsense knowledge</a:t>
            </a:r>
          </a:p>
          <a:p>
            <a:pPr lvl="1"/>
            <a:r>
              <a:rPr lang="en-US" dirty="0" smtClean="0"/>
              <a:t>E.g., naïve physics and gender</a:t>
            </a:r>
          </a:p>
          <a:p>
            <a:r>
              <a:rPr lang="en-US" dirty="0" smtClean="0"/>
              <a:t>Vagueness, obfuscation, uncertainty</a:t>
            </a:r>
          </a:p>
          <a:p>
            <a:pPr lvl="1"/>
            <a:r>
              <a:rPr lang="en-US" dirty="0" smtClean="0"/>
              <a:t>E.g., “</a:t>
            </a:r>
            <a:r>
              <a:rPr lang="en-US" dirty="0" err="1" smtClean="0"/>
              <a:t>KISS”ing</a:t>
            </a:r>
            <a:r>
              <a:rPr lang="en-US" dirty="0" smtClean="0"/>
              <a:t> music</a:t>
            </a:r>
          </a:p>
          <a:p>
            <a:endParaRPr lang="en-US" dirty="0" smtClean="0"/>
          </a:p>
        </p:txBody>
      </p:sp>
      <p:pic>
        <p:nvPicPr>
          <p:cNvPr id="12292" name="Picture 2"/>
          <p:cNvPicPr>
            <a:picLocks noChangeAspect="1" noChangeArrowheads="1"/>
          </p:cNvPicPr>
          <p:nvPr/>
        </p:nvPicPr>
        <p:blipFill>
          <a:blip r:embed="rId3"/>
          <a:srcRect/>
          <a:stretch>
            <a:fillRect/>
          </a:stretch>
        </p:blipFill>
        <p:spPr bwMode="auto">
          <a:xfrm>
            <a:off x="3962400" y="1066800"/>
            <a:ext cx="49403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67600" cy="1498600"/>
          </a:xfrm>
        </p:spPr>
        <p:txBody>
          <a:bodyPr/>
          <a:lstStyle/>
          <a:p>
            <a:r>
              <a:rPr lang="fi-FI" dirty="0">
                <a:cs typeface="Calibri"/>
              </a:rPr>
              <a:t>Geospatial </a:t>
            </a:r>
            <a:r>
              <a:rPr lang="fi-FI" dirty="0" smtClean="0">
                <a:cs typeface="Calibri"/>
              </a:rPr>
              <a:t>knowledge</a:t>
            </a:r>
            <a:br>
              <a:rPr lang="fi-FI" dirty="0" smtClean="0">
                <a:cs typeface="Calibri"/>
              </a:rPr>
            </a:br>
            <a:endParaRPr lang="fi-FI" dirty="0">
              <a:cs typeface="Calibri"/>
            </a:endParaRPr>
          </a:p>
        </p:txBody>
      </p:sp>
      <p:sp>
        <p:nvSpPr>
          <p:cNvPr id="3" name="Content Placeholder 2"/>
          <p:cNvSpPr>
            <a:spLocks noGrp="1"/>
          </p:cNvSpPr>
          <p:nvPr>
            <p:ph idx="1"/>
          </p:nvPr>
        </p:nvSpPr>
        <p:spPr>
          <a:xfrm>
            <a:off x="304800" y="1701800"/>
            <a:ext cx="8534400" cy="4445000"/>
          </a:xfrm>
        </p:spPr>
        <p:txBody>
          <a:bodyPr/>
          <a:lstStyle/>
          <a:p>
            <a:r>
              <a:rPr lang="fi-FI" dirty="0">
                <a:solidFill>
                  <a:srgbClr val="0000FF"/>
                </a:solidFill>
                <a:cs typeface="Calibri"/>
              </a:rPr>
              <a:t>Beijing</a:t>
            </a:r>
            <a:r>
              <a:rPr lang="fi-FI" dirty="0">
                <a:cs typeface="Calibri"/>
              </a:rPr>
              <a:t>  is a </a:t>
            </a:r>
            <a:r>
              <a:rPr lang="fi-FI" dirty="0" err="1">
                <a:cs typeface="Calibri"/>
              </a:rPr>
              <a:t>good</a:t>
            </a:r>
            <a:r>
              <a:rPr lang="fi-FI" dirty="0">
                <a:cs typeface="Calibri"/>
              </a:rPr>
              <a:t> </a:t>
            </a:r>
            <a:r>
              <a:rPr lang="fi-FI" dirty="0" err="1">
                <a:cs typeface="Calibri"/>
              </a:rPr>
              <a:t>answer</a:t>
            </a:r>
            <a:r>
              <a:rPr lang="fi-FI" dirty="0">
                <a:cs typeface="Calibri"/>
              </a:rPr>
              <a:t> for  </a:t>
            </a:r>
            <a:r>
              <a:rPr lang="fi-FI" dirty="0">
                <a:solidFill>
                  <a:srgbClr val="0000FF"/>
                </a:solidFill>
                <a:cs typeface="Calibri"/>
              </a:rPr>
              <a:t>”Asian city”</a:t>
            </a:r>
          </a:p>
          <a:p>
            <a:r>
              <a:rPr lang="fi-FI" dirty="0" err="1">
                <a:solidFill>
                  <a:srgbClr val="0000FF"/>
                </a:solidFill>
                <a:cs typeface="Calibri"/>
              </a:rPr>
              <a:t>California</a:t>
            </a:r>
            <a:r>
              <a:rPr lang="fi-FI" dirty="0">
                <a:cs typeface="Calibri"/>
              </a:rPr>
              <a:t>  is  </a:t>
            </a:r>
            <a:r>
              <a:rPr lang="fi-FI" dirty="0">
                <a:solidFill>
                  <a:srgbClr val="0000FF"/>
                </a:solidFill>
                <a:cs typeface="Calibri"/>
              </a:rPr>
              <a:t>”</a:t>
            </a:r>
            <a:r>
              <a:rPr lang="fi-FI" dirty="0" err="1">
                <a:solidFill>
                  <a:srgbClr val="0000FF"/>
                </a:solidFill>
                <a:cs typeface="Calibri"/>
              </a:rPr>
              <a:t>southwest</a:t>
            </a:r>
            <a:r>
              <a:rPr lang="fi-FI" dirty="0">
                <a:solidFill>
                  <a:srgbClr val="0000FF"/>
                </a:solidFill>
                <a:cs typeface="Calibri"/>
              </a:rPr>
              <a:t> of Montana”</a:t>
            </a:r>
          </a:p>
          <a:p>
            <a:r>
              <a:rPr lang="en-US" dirty="0" err="1" smtClean="0"/>
              <a:t>geonames.org</a:t>
            </a:r>
            <a:r>
              <a:rPr lang="en-US" dirty="0" smtClean="0"/>
              <a:t>:</a:t>
            </a:r>
          </a:p>
        </p:txBody>
      </p:sp>
      <p:sp>
        <p:nvSpPr>
          <p:cNvPr id="4" name="Slide Number Placeholder 3"/>
          <p:cNvSpPr>
            <a:spLocks noGrp="1"/>
          </p:cNvSpPr>
          <p:nvPr>
            <p:ph type="sldNum" sz="quarter" idx="4294967295"/>
          </p:nvPr>
        </p:nvSpPr>
        <p:spPr>
          <a:xfrm>
            <a:off x="304800" y="6273800"/>
            <a:ext cx="1981200" cy="457200"/>
          </a:xfrm>
          <a:prstGeom prst="rect">
            <a:avLst/>
          </a:prstGeom>
        </p:spPr>
        <p:txBody>
          <a:bodyPr/>
          <a:lstStyle/>
          <a:p>
            <a:fld id="{10F35DC5-7E65-8247-99AB-4E984F8A921E}" type="slidenum">
              <a:rPr lang="en-US" smtClean="0"/>
              <a:pPr/>
              <a:t>62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3530601"/>
            <a:ext cx="6272989" cy="3239143"/>
          </a:xfrm>
          <a:prstGeom prst="rect">
            <a:avLst/>
          </a:prstGeom>
        </p:spPr>
      </p:pic>
    </p:spTree>
    <p:extLst>
      <p:ext uri="{BB962C8B-B14F-4D97-AF65-F5344CB8AC3E}">
        <p14:creationId xmlns:p14="http://schemas.microsoft.com/office/powerpoint/2010/main" val="15058701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cs typeface="Calibri"/>
              </a:rPr>
              <a:t>Using Knowledge in QA</a:t>
            </a:r>
            <a:endParaRPr lang="fi-FI" dirty="0">
              <a:cs typeface="Calibri"/>
            </a:endParaRPr>
          </a:p>
        </p:txBody>
      </p:sp>
      <p:sp>
        <p:nvSpPr>
          <p:cNvPr id="3" name="Content Placeholder 2"/>
          <p:cNvSpPr>
            <a:spLocks noGrp="1"/>
          </p:cNvSpPr>
          <p:nvPr>
            <p:ph idx="1"/>
          </p:nvPr>
        </p:nvSpPr>
        <p:spPr>
          <a:xfrm>
            <a:off x="304800" y="1701800"/>
            <a:ext cx="8534400" cy="5156200"/>
          </a:xfrm>
        </p:spPr>
        <p:txBody>
          <a:bodyPr/>
          <a:lstStyle/>
          <a:p>
            <a:r>
              <a:rPr lang="fi-FI" sz="2800" dirty="0" smtClean="0">
                <a:latin typeface="Calibri"/>
                <a:cs typeface="Calibri"/>
              </a:rPr>
              <a:t>IBM Watson</a:t>
            </a:r>
          </a:p>
          <a:p>
            <a:pPr marL="457200" lvl="1" indent="0">
              <a:buNone/>
            </a:pPr>
            <a:r>
              <a:rPr lang="fi-FI" sz="2400" dirty="0" smtClean="0">
                <a:solidFill>
                  <a:srgbClr val="0000FF"/>
                </a:solidFill>
                <a:latin typeface="Calibri"/>
                <a:cs typeface="Calibri"/>
              </a:rPr>
              <a:t>”In 1594 he </a:t>
            </a:r>
            <a:r>
              <a:rPr lang="fi-FI" sz="2400" dirty="0" err="1" smtClean="0">
                <a:solidFill>
                  <a:srgbClr val="0000FF"/>
                </a:solidFill>
                <a:latin typeface="Calibri"/>
                <a:cs typeface="Calibri"/>
              </a:rPr>
              <a:t>took</a:t>
            </a:r>
            <a:r>
              <a:rPr lang="fi-FI" sz="2400" dirty="0" smtClean="0">
                <a:solidFill>
                  <a:srgbClr val="0000FF"/>
                </a:solidFill>
                <a:latin typeface="Calibri"/>
                <a:cs typeface="Calibri"/>
              </a:rPr>
              <a:t> a </a:t>
            </a:r>
            <a:r>
              <a:rPr lang="fi-FI" sz="2400" dirty="0" err="1" smtClean="0">
                <a:solidFill>
                  <a:srgbClr val="0000FF"/>
                </a:solidFill>
                <a:latin typeface="Calibri"/>
                <a:cs typeface="Calibri"/>
              </a:rPr>
              <a:t>job</a:t>
            </a:r>
            <a:r>
              <a:rPr lang="fi-FI" sz="2400" dirty="0" smtClean="0">
                <a:solidFill>
                  <a:srgbClr val="0000FF"/>
                </a:solidFill>
                <a:latin typeface="Calibri"/>
                <a:cs typeface="Calibri"/>
              </a:rPr>
              <a:t> as a </a:t>
            </a:r>
            <a:r>
              <a:rPr lang="fi-FI" sz="2400" dirty="0" err="1" smtClean="0">
                <a:solidFill>
                  <a:srgbClr val="0000FF"/>
                </a:solidFill>
                <a:latin typeface="Calibri"/>
                <a:cs typeface="Calibri"/>
              </a:rPr>
              <a:t>tax</a:t>
            </a:r>
            <a:r>
              <a:rPr lang="fi-FI" sz="2400" dirty="0" smtClean="0">
                <a:solidFill>
                  <a:srgbClr val="0000FF"/>
                </a:solidFill>
                <a:latin typeface="Calibri"/>
                <a:cs typeface="Calibri"/>
              </a:rPr>
              <a:t> </a:t>
            </a:r>
            <a:r>
              <a:rPr lang="fi-FI" sz="2400" dirty="0" err="1" smtClean="0">
                <a:solidFill>
                  <a:srgbClr val="0000FF"/>
                </a:solidFill>
                <a:latin typeface="Calibri"/>
                <a:cs typeface="Calibri"/>
              </a:rPr>
              <a:t>collector</a:t>
            </a:r>
            <a:r>
              <a:rPr lang="fi-FI" sz="2400" dirty="0" smtClean="0">
                <a:solidFill>
                  <a:srgbClr val="0000FF"/>
                </a:solidFill>
                <a:latin typeface="Calibri"/>
                <a:cs typeface="Calibri"/>
              </a:rPr>
              <a:t> in Andalusia”</a:t>
            </a:r>
          </a:p>
          <a:p>
            <a:pPr marL="457200" lvl="1" indent="0">
              <a:buNone/>
            </a:pPr>
            <a:r>
              <a:rPr lang="fi-FI" sz="2400" dirty="0" err="1" smtClean="0">
                <a:solidFill>
                  <a:srgbClr val="000000"/>
                </a:solidFill>
                <a:latin typeface="Calibri"/>
                <a:cs typeface="Calibri"/>
              </a:rPr>
              <a:t>Candidates</a:t>
            </a:r>
            <a:r>
              <a:rPr lang="fi-FI" sz="2400" dirty="0" smtClean="0">
                <a:solidFill>
                  <a:srgbClr val="000000"/>
                </a:solidFill>
                <a:latin typeface="Calibri"/>
                <a:cs typeface="Calibri"/>
              </a:rPr>
              <a:t>:</a:t>
            </a:r>
          </a:p>
          <a:p>
            <a:pPr lvl="2"/>
            <a:r>
              <a:rPr lang="fi-FI" sz="2400" dirty="0" err="1" smtClean="0">
                <a:solidFill>
                  <a:srgbClr val="0000FF"/>
                </a:solidFill>
                <a:latin typeface="Calibri"/>
                <a:cs typeface="Calibri"/>
              </a:rPr>
              <a:t>Thoreau</a:t>
            </a:r>
            <a:r>
              <a:rPr lang="fi-FI" sz="2400" dirty="0" smtClean="0">
                <a:solidFill>
                  <a:srgbClr val="0000FF"/>
                </a:solidFill>
                <a:latin typeface="Calibri"/>
                <a:cs typeface="Calibri"/>
              </a:rPr>
              <a:t> </a:t>
            </a:r>
            <a:r>
              <a:rPr lang="fi-FI" sz="2400" dirty="0" smtClean="0">
                <a:latin typeface="Calibri"/>
                <a:cs typeface="Calibri"/>
              </a:rPr>
              <a:t>is a </a:t>
            </a:r>
            <a:r>
              <a:rPr lang="fi-FI" sz="2400" dirty="0" err="1" smtClean="0">
                <a:latin typeface="Calibri"/>
                <a:cs typeface="Calibri"/>
              </a:rPr>
              <a:t>bad</a:t>
            </a:r>
            <a:r>
              <a:rPr lang="fi-FI" sz="2400" dirty="0" smtClean="0">
                <a:latin typeface="Calibri"/>
                <a:cs typeface="Calibri"/>
              </a:rPr>
              <a:t> </a:t>
            </a:r>
            <a:r>
              <a:rPr lang="fi-FI" sz="2400" dirty="0" err="1" smtClean="0">
                <a:latin typeface="Calibri"/>
                <a:cs typeface="Calibri"/>
              </a:rPr>
              <a:t>answer</a:t>
            </a:r>
            <a:r>
              <a:rPr lang="fi-FI" sz="2400" dirty="0" smtClean="0">
                <a:latin typeface="Calibri"/>
                <a:cs typeface="Calibri"/>
              </a:rPr>
              <a:t> (</a:t>
            </a:r>
            <a:r>
              <a:rPr lang="fi-FI" sz="2400" dirty="0" err="1" smtClean="0">
                <a:latin typeface="Calibri"/>
                <a:cs typeface="Calibri"/>
              </a:rPr>
              <a:t>born</a:t>
            </a:r>
            <a:r>
              <a:rPr lang="fi-FI" sz="2400" dirty="0" smtClean="0">
                <a:latin typeface="Calibri"/>
                <a:cs typeface="Calibri"/>
              </a:rPr>
              <a:t> in 1817)</a:t>
            </a:r>
          </a:p>
          <a:p>
            <a:pPr lvl="2"/>
            <a:r>
              <a:rPr lang="fi-FI" sz="2400" dirty="0" smtClean="0">
                <a:solidFill>
                  <a:srgbClr val="0000FF"/>
                </a:solidFill>
                <a:latin typeface="Calibri"/>
                <a:cs typeface="Calibri"/>
              </a:rPr>
              <a:t>Cervantes</a:t>
            </a:r>
            <a:r>
              <a:rPr lang="fi-FI" sz="2400" dirty="0" smtClean="0">
                <a:latin typeface="Calibri"/>
                <a:cs typeface="Calibri"/>
              </a:rPr>
              <a:t> is </a:t>
            </a:r>
            <a:r>
              <a:rPr lang="fi-FI" sz="2400" dirty="0" err="1" smtClean="0">
                <a:latin typeface="Calibri"/>
                <a:cs typeface="Calibri"/>
              </a:rPr>
              <a:t>possible</a:t>
            </a:r>
            <a:r>
              <a:rPr lang="fi-FI" sz="2400" dirty="0" smtClean="0">
                <a:latin typeface="Calibri"/>
                <a:cs typeface="Calibri"/>
              </a:rPr>
              <a:t> (</a:t>
            </a:r>
            <a:r>
              <a:rPr lang="fi-FI" sz="2400" dirty="0" err="1" smtClean="0">
                <a:latin typeface="Calibri"/>
                <a:cs typeface="Calibri"/>
              </a:rPr>
              <a:t>was</a:t>
            </a:r>
            <a:r>
              <a:rPr lang="fi-FI" sz="2400" dirty="0" smtClean="0">
                <a:latin typeface="Calibri"/>
                <a:cs typeface="Calibri"/>
              </a:rPr>
              <a:t> </a:t>
            </a:r>
            <a:r>
              <a:rPr lang="fi-FI" sz="2400" dirty="0" err="1" smtClean="0">
                <a:latin typeface="Calibri"/>
                <a:cs typeface="Calibri"/>
              </a:rPr>
              <a:t>alive</a:t>
            </a:r>
            <a:r>
              <a:rPr lang="fi-FI" sz="2400" dirty="0" smtClean="0">
                <a:latin typeface="Calibri"/>
                <a:cs typeface="Calibri"/>
              </a:rPr>
              <a:t> in 1594)</a:t>
            </a:r>
          </a:p>
        </p:txBody>
      </p:sp>
      <p:sp>
        <p:nvSpPr>
          <p:cNvPr id="4" name="Slide Number Placeholder 3"/>
          <p:cNvSpPr>
            <a:spLocks noGrp="1"/>
          </p:cNvSpPr>
          <p:nvPr>
            <p:ph type="sldNum" sz="quarter" idx="4294967295"/>
          </p:nvPr>
        </p:nvSpPr>
        <p:spPr>
          <a:xfrm>
            <a:off x="304800" y="6273800"/>
            <a:ext cx="457200" cy="457200"/>
          </a:xfrm>
          <a:prstGeom prst="rect">
            <a:avLst/>
          </a:prstGeom>
        </p:spPr>
        <p:txBody>
          <a:bodyPr/>
          <a:lstStyle/>
          <a:p>
            <a:fld id="{10F35DC5-7E65-8247-99AB-4E984F8A921E}" type="slidenum">
              <a:rPr lang="en-US" smtClean="0"/>
              <a:pPr/>
              <a:t>63</a:t>
            </a:fld>
            <a:endParaRPr lang="en-US" dirty="0"/>
          </a:p>
        </p:txBody>
      </p:sp>
    </p:spTree>
    <p:extLst>
      <p:ext uri="{BB962C8B-B14F-4D97-AF65-F5344CB8AC3E}">
        <p14:creationId xmlns:p14="http://schemas.microsoft.com/office/powerpoint/2010/main" val="3973531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The Questions: Solution Methods</a:t>
            </a:r>
          </a:p>
        </p:txBody>
      </p:sp>
      <p:sp>
        <p:nvSpPr>
          <p:cNvPr id="13315" name="Content Placeholder 2"/>
          <p:cNvSpPr>
            <a:spLocks noGrp="1"/>
          </p:cNvSpPr>
          <p:nvPr>
            <p:ph idx="1"/>
          </p:nvPr>
        </p:nvSpPr>
        <p:spPr/>
        <p:txBody>
          <a:bodyPr/>
          <a:lstStyle/>
          <a:p>
            <a:r>
              <a:rPr lang="en-US" smtClean="0"/>
              <a:t>Factoid questions</a:t>
            </a:r>
          </a:p>
          <a:p>
            <a:endParaRPr lang="en-US" smtClean="0"/>
          </a:p>
          <a:p>
            <a:endParaRPr lang="en-US" smtClean="0"/>
          </a:p>
          <a:p>
            <a:r>
              <a:rPr lang="en-US" smtClean="0"/>
              <a:t>Decomposition</a:t>
            </a:r>
          </a:p>
          <a:p>
            <a:endParaRPr lang="en-US" smtClean="0"/>
          </a:p>
          <a:p>
            <a:endParaRPr lang="en-US" smtClean="0"/>
          </a:p>
          <a:p>
            <a:r>
              <a:rPr lang="en-US" smtClean="0"/>
              <a:t>Puzzles</a:t>
            </a:r>
          </a:p>
          <a:p>
            <a:pPr lvl="1"/>
            <a:endParaRPr lang="en-US" smtClean="0"/>
          </a:p>
        </p:txBody>
      </p:sp>
      <p:pic>
        <p:nvPicPr>
          <p:cNvPr id="13316" name="Picture 2"/>
          <p:cNvPicPr>
            <a:picLocks noChangeAspect="1" noChangeArrowheads="1"/>
          </p:cNvPicPr>
          <p:nvPr/>
        </p:nvPicPr>
        <p:blipFill>
          <a:blip r:embed="rId3"/>
          <a:srcRect/>
          <a:stretch>
            <a:fillRect/>
          </a:stretch>
        </p:blipFill>
        <p:spPr bwMode="auto">
          <a:xfrm>
            <a:off x="3505200" y="2590800"/>
            <a:ext cx="4456113" cy="1924050"/>
          </a:xfrm>
          <a:prstGeom prst="rect">
            <a:avLst/>
          </a:prstGeom>
          <a:noFill/>
          <a:ln w="9525">
            <a:noFill/>
            <a:miter lim="800000"/>
            <a:headEnd/>
            <a:tailEnd/>
          </a:ln>
        </p:spPr>
      </p:pic>
      <p:pic>
        <p:nvPicPr>
          <p:cNvPr id="13317" name="Picture 3"/>
          <p:cNvPicPr>
            <a:picLocks noChangeAspect="1" noChangeArrowheads="1"/>
          </p:cNvPicPr>
          <p:nvPr/>
        </p:nvPicPr>
        <p:blipFill>
          <a:blip r:embed="rId4"/>
          <a:srcRect/>
          <a:stretch>
            <a:fillRect/>
          </a:stretch>
        </p:blipFill>
        <p:spPr bwMode="auto">
          <a:xfrm>
            <a:off x="3352800" y="4572000"/>
            <a:ext cx="4951413" cy="1600200"/>
          </a:xfrm>
          <a:prstGeom prst="rect">
            <a:avLst/>
          </a:prstGeom>
          <a:noFill/>
          <a:ln w="9525">
            <a:noFill/>
            <a:miter lim="800000"/>
            <a:headEnd/>
            <a:tailEnd/>
          </a:ln>
        </p:spPr>
      </p:pic>
      <p:pic>
        <p:nvPicPr>
          <p:cNvPr id="13318" name="Picture 4"/>
          <p:cNvPicPr>
            <a:picLocks noChangeAspect="1" noChangeArrowheads="1"/>
          </p:cNvPicPr>
          <p:nvPr/>
        </p:nvPicPr>
        <p:blipFill>
          <a:blip r:embed="rId5"/>
          <a:srcRect/>
          <a:stretch>
            <a:fillRect/>
          </a:stretch>
        </p:blipFill>
        <p:spPr bwMode="auto">
          <a:xfrm>
            <a:off x="3581400" y="1371600"/>
            <a:ext cx="49911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74638"/>
            <a:ext cx="7924800" cy="715962"/>
          </a:xfrm>
        </p:spPr>
        <p:txBody>
          <a:bodyPr/>
          <a:lstStyle/>
          <a:p>
            <a:r>
              <a:rPr lang="en-US" dirty="0" smtClean="0"/>
              <a:t>The Domain</a:t>
            </a:r>
          </a:p>
        </p:txBody>
      </p:sp>
      <p:sp>
        <p:nvSpPr>
          <p:cNvPr id="14339" name="Content Placeholder 2"/>
          <p:cNvSpPr>
            <a:spLocks noGrp="1"/>
          </p:cNvSpPr>
          <p:nvPr>
            <p:ph idx="1"/>
          </p:nvPr>
        </p:nvSpPr>
        <p:spPr>
          <a:xfrm>
            <a:off x="685800" y="5562600"/>
            <a:ext cx="8001000" cy="609600"/>
          </a:xfrm>
        </p:spPr>
        <p:txBody>
          <a:bodyPr/>
          <a:lstStyle/>
          <a:p>
            <a:r>
              <a:rPr lang="en-US" smtClean="0"/>
              <a:t>Example: castling is a </a:t>
            </a:r>
            <a:r>
              <a:rPr lang="en-US" i="1" smtClean="0"/>
              <a:t>maneuver</a:t>
            </a:r>
            <a:r>
              <a:rPr lang="en-US" smtClean="0"/>
              <a:t> in chess</a:t>
            </a:r>
          </a:p>
        </p:txBody>
      </p:sp>
      <p:pic>
        <p:nvPicPr>
          <p:cNvPr id="14340" name="Picture 2"/>
          <p:cNvPicPr>
            <a:picLocks noChangeAspect="1" noChangeArrowheads="1"/>
          </p:cNvPicPr>
          <p:nvPr/>
        </p:nvPicPr>
        <p:blipFill>
          <a:blip r:embed="rId3"/>
          <a:srcRect/>
          <a:stretch>
            <a:fillRect/>
          </a:stretch>
        </p:blipFill>
        <p:spPr bwMode="auto">
          <a:xfrm>
            <a:off x="104775" y="1143000"/>
            <a:ext cx="8963025"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14400" y="228600"/>
            <a:ext cx="8077200" cy="1066800"/>
          </a:xfrm>
        </p:spPr>
        <p:txBody>
          <a:bodyPr/>
          <a:lstStyle/>
          <a:p>
            <a:r>
              <a:rPr lang="en-US" smtClean="0"/>
              <a:t>Precision vs. Percentage Attempted</a:t>
            </a:r>
          </a:p>
        </p:txBody>
      </p:sp>
      <p:pic>
        <p:nvPicPr>
          <p:cNvPr id="15363" name="Picture 2"/>
          <p:cNvPicPr>
            <a:picLocks noChangeAspect="1" noChangeArrowheads="1"/>
          </p:cNvPicPr>
          <p:nvPr/>
        </p:nvPicPr>
        <p:blipFill>
          <a:blip r:embed="rId3"/>
          <a:srcRect/>
          <a:stretch>
            <a:fillRect/>
          </a:stretch>
        </p:blipFill>
        <p:spPr bwMode="auto">
          <a:xfrm>
            <a:off x="1219200" y="1143000"/>
            <a:ext cx="6172200" cy="4597400"/>
          </a:xfrm>
          <a:prstGeom prst="rect">
            <a:avLst/>
          </a:prstGeom>
          <a:noFill/>
          <a:ln w="9525">
            <a:noFill/>
            <a:miter lim="800000"/>
            <a:headEnd/>
            <a:tailEnd/>
          </a:ln>
        </p:spPr>
      </p:pic>
      <p:sp>
        <p:nvSpPr>
          <p:cNvPr id="5" name="TextBox 4"/>
          <p:cNvSpPr txBox="1"/>
          <p:nvPr/>
        </p:nvSpPr>
        <p:spPr>
          <a:xfrm>
            <a:off x="1752600" y="5791200"/>
            <a:ext cx="5211763" cy="461963"/>
          </a:xfrm>
          <a:prstGeom prst="rect">
            <a:avLst/>
          </a:prstGeom>
          <a:noFill/>
        </p:spPr>
        <p:txBody>
          <a:bodyPr wrap="none">
            <a:spAutoFit/>
          </a:bodyPr>
          <a:lstStyle/>
          <a:p>
            <a:pPr>
              <a:defRPr/>
            </a:pPr>
            <a:r>
              <a:rPr lang="en-US" i="0" dirty="0">
                <a:latin typeface="+mn-lt"/>
              </a:rPr>
              <a:t>Upper line: perfect confidence estimation</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74638"/>
            <a:ext cx="8153400" cy="792162"/>
          </a:xfrm>
        </p:spPr>
        <p:txBody>
          <a:bodyPr/>
          <a:lstStyle/>
          <a:p>
            <a:r>
              <a:rPr lang="en-US" dirty="0" smtClean="0"/>
              <a:t>Champion Human Performance</a:t>
            </a:r>
          </a:p>
        </p:txBody>
      </p:sp>
      <p:sp>
        <p:nvSpPr>
          <p:cNvPr id="16387" name="Content Placeholder 2"/>
          <p:cNvSpPr>
            <a:spLocks noGrp="1"/>
          </p:cNvSpPr>
          <p:nvPr>
            <p:ph idx="1"/>
          </p:nvPr>
        </p:nvSpPr>
        <p:spPr>
          <a:xfrm>
            <a:off x="685800" y="5638800"/>
            <a:ext cx="7772400" cy="533400"/>
          </a:xfrm>
        </p:spPr>
        <p:txBody>
          <a:bodyPr/>
          <a:lstStyle/>
          <a:p>
            <a:r>
              <a:rPr lang="en-US" smtClean="0"/>
              <a:t>Dark dots correspond to Ken Jenning’s games</a:t>
            </a:r>
          </a:p>
        </p:txBody>
      </p:sp>
      <p:pic>
        <p:nvPicPr>
          <p:cNvPr id="16388" name="Picture 2"/>
          <p:cNvPicPr>
            <a:picLocks noChangeAspect="1" noChangeArrowheads="1"/>
          </p:cNvPicPr>
          <p:nvPr/>
        </p:nvPicPr>
        <p:blipFill>
          <a:blip r:embed="rId3"/>
          <a:srcRect/>
          <a:stretch>
            <a:fillRect/>
          </a:stretch>
        </p:blipFill>
        <p:spPr bwMode="auto">
          <a:xfrm>
            <a:off x="1219200" y="1143000"/>
            <a:ext cx="7162800" cy="4443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274638"/>
            <a:ext cx="8001000" cy="715962"/>
          </a:xfrm>
        </p:spPr>
        <p:txBody>
          <a:bodyPr/>
          <a:lstStyle/>
          <a:p>
            <a:r>
              <a:rPr lang="en-US" dirty="0" smtClean="0"/>
              <a:t>Baseline Performance</a:t>
            </a:r>
          </a:p>
        </p:txBody>
      </p:sp>
      <p:sp>
        <p:nvSpPr>
          <p:cNvPr id="17411" name="Content Placeholder 2"/>
          <p:cNvSpPr>
            <a:spLocks noGrp="1"/>
          </p:cNvSpPr>
          <p:nvPr>
            <p:ph idx="1"/>
          </p:nvPr>
        </p:nvSpPr>
        <p:spPr>
          <a:xfrm>
            <a:off x="685800" y="5562600"/>
            <a:ext cx="7772400" cy="609600"/>
          </a:xfrm>
        </p:spPr>
        <p:txBody>
          <a:bodyPr/>
          <a:lstStyle/>
          <a:p>
            <a:r>
              <a:rPr lang="en-US" smtClean="0"/>
              <a:t>(IBM) PIQUANT system </a:t>
            </a:r>
          </a:p>
        </p:txBody>
      </p:sp>
      <p:pic>
        <p:nvPicPr>
          <p:cNvPr id="17412" name="Picture 2"/>
          <p:cNvPicPr>
            <a:picLocks noChangeAspect="1" noChangeArrowheads="1"/>
          </p:cNvPicPr>
          <p:nvPr/>
        </p:nvPicPr>
        <p:blipFill>
          <a:blip r:embed="rId3"/>
          <a:srcRect/>
          <a:stretch>
            <a:fillRect/>
          </a:stretch>
        </p:blipFill>
        <p:spPr bwMode="auto">
          <a:xfrm>
            <a:off x="1371600" y="1066800"/>
            <a:ext cx="6934200" cy="4256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DeepQA Approach</a:t>
            </a:r>
          </a:p>
        </p:txBody>
      </p:sp>
      <p:sp>
        <p:nvSpPr>
          <p:cNvPr id="18435" name="Content Placeholder 2"/>
          <p:cNvSpPr>
            <a:spLocks noGrp="1"/>
          </p:cNvSpPr>
          <p:nvPr>
            <p:ph idx="1"/>
          </p:nvPr>
        </p:nvSpPr>
        <p:spPr>
          <a:xfrm>
            <a:off x="685800" y="1295400"/>
            <a:ext cx="7772400" cy="4724400"/>
          </a:xfrm>
        </p:spPr>
        <p:txBody>
          <a:bodyPr/>
          <a:lstStyle/>
          <a:p>
            <a:r>
              <a:rPr lang="en-US" smtClean="0"/>
              <a:t>Adapting PIQUANT did not work out</a:t>
            </a:r>
          </a:p>
          <a:p>
            <a:r>
              <a:rPr lang="en-US" sz="2400" smtClean="0"/>
              <a:t>“The system we have built and are continuing to develop, called DeepQA, is a massively parallel probabilistic evidence-based architecture. For the Jeopardy Challenge, we use more than 100 different techniques for analyzing natural language, identifying sources, finding and  generating hypotheses, finding and scoring evidence, and merging and ranking hypotheses. What is far more important than any particular technique we use is how we combine them in DeepQA such that overlapping approaches can bring their strengths to bear and contribute to improvements in accuracy, confidence, or speed.”</a:t>
            </a:r>
          </a:p>
          <a:p>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381000"/>
            <a:ext cx="7848600" cy="685800"/>
          </a:xfrm>
        </p:spPr>
        <p:txBody>
          <a:bodyPr/>
          <a:lstStyle/>
          <a:p>
            <a:pPr algn="l" eaLnBrk="1" hangingPunct="1"/>
            <a:r>
              <a:rPr lang="en-US" sz="3200" b="1" dirty="0" smtClean="0"/>
              <a:t>TREC-9 Q/A Task</a:t>
            </a:r>
          </a:p>
        </p:txBody>
      </p:sp>
      <p:sp>
        <p:nvSpPr>
          <p:cNvPr id="4099" name="Rectangle 4"/>
          <p:cNvSpPr>
            <a:spLocks noGrp="1" noChangeArrowheads="1"/>
          </p:cNvSpPr>
          <p:nvPr>
            <p:ph type="body" sz="half" idx="2"/>
          </p:nvPr>
        </p:nvSpPr>
        <p:spPr>
          <a:xfrm>
            <a:off x="533400" y="3733800"/>
            <a:ext cx="7848600" cy="2438400"/>
          </a:xfrm>
        </p:spPr>
        <p:txBody>
          <a:bodyPr/>
          <a:lstStyle/>
          <a:p>
            <a:pPr algn="ctr" eaLnBrk="1" hangingPunct="1">
              <a:lnSpc>
                <a:spcPct val="90000"/>
              </a:lnSpc>
              <a:buFontTx/>
              <a:buNone/>
            </a:pPr>
            <a:r>
              <a:rPr lang="en-US" sz="2000" smtClean="0">
                <a:latin typeface="Arial" charset="0"/>
              </a:rPr>
              <a:t>Sample questions:</a:t>
            </a:r>
          </a:p>
          <a:p>
            <a:pPr eaLnBrk="1" hangingPunct="1">
              <a:lnSpc>
                <a:spcPct val="90000"/>
              </a:lnSpc>
            </a:pPr>
            <a:r>
              <a:rPr lang="en-US" sz="2000" smtClean="0"/>
              <a:t>How much folic acid should an expectant mother get daily?</a:t>
            </a:r>
          </a:p>
          <a:p>
            <a:pPr eaLnBrk="1" hangingPunct="1">
              <a:lnSpc>
                <a:spcPct val="90000"/>
              </a:lnSpc>
            </a:pPr>
            <a:r>
              <a:rPr lang="en-US" sz="2000" smtClean="0"/>
              <a:t>Who invented the paper clip?</a:t>
            </a:r>
          </a:p>
          <a:p>
            <a:pPr eaLnBrk="1" hangingPunct="1">
              <a:lnSpc>
                <a:spcPct val="90000"/>
              </a:lnSpc>
            </a:pPr>
            <a:r>
              <a:rPr lang="en-US" sz="2000" smtClean="0"/>
              <a:t>What university was Woodrow Wilson president of?</a:t>
            </a:r>
          </a:p>
          <a:p>
            <a:pPr eaLnBrk="1" hangingPunct="1">
              <a:lnSpc>
                <a:spcPct val="90000"/>
              </a:lnSpc>
            </a:pPr>
            <a:r>
              <a:rPr lang="en-US" sz="2000" smtClean="0"/>
              <a:t>Where is Rider College located?</a:t>
            </a:r>
          </a:p>
          <a:p>
            <a:pPr eaLnBrk="1" hangingPunct="1">
              <a:lnSpc>
                <a:spcPct val="90000"/>
              </a:lnSpc>
            </a:pPr>
            <a:r>
              <a:rPr lang="en-US" sz="2000" smtClean="0"/>
              <a:t>Name a film in which Jude law acted.</a:t>
            </a:r>
          </a:p>
          <a:p>
            <a:pPr eaLnBrk="1" hangingPunct="1">
              <a:lnSpc>
                <a:spcPct val="90000"/>
              </a:lnSpc>
            </a:pPr>
            <a:r>
              <a:rPr lang="en-US" sz="2000" smtClean="0"/>
              <a:t>Where do lobsters like to live?</a:t>
            </a:r>
          </a:p>
        </p:txBody>
      </p:sp>
      <p:sp>
        <p:nvSpPr>
          <p:cNvPr id="4100" name="Rectangle 57"/>
          <p:cNvSpPr>
            <a:spLocks noChangeArrowheads="1"/>
          </p:cNvSpPr>
          <p:nvPr/>
        </p:nvSpPr>
        <p:spPr bwMode="auto">
          <a:xfrm>
            <a:off x="1676400" y="1295400"/>
            <a:ext cx="5562600" cy="2362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101" name="Rectangle 56"/>
          <p:cNvSpPr>
            <a:spLocks noChangeArrowheads="1"/>
          </p:cNvSpPr>
          <p:nvPr/>
        </p:nvSpPr>
        <p:spPr bwMode="auto">
          <a:xfrm>
            <a:off x="1752600" y="1371600"/>
            <a:ext cx="5410200" cy="2209800"/>
          </a:xfrm>
          <a:prstGeom prst="rect">
            <a:avLst/>
          </a:prstGeom>
          <a:solidFill>
            <a:schemeClr val="bg1"/>
          </a:solidFill>
          <a:ln w="9525">
            <a:noFill/>
            <a:miter lim="800000"/>
            <a:headEnd/>
            <a:tailEnd/>
          </a:ln>
        </p:spPr>
        <p:txBody>
          <a:bodyPr/>
          <a:lstStyle/>
          <a:p>
            <a:pPr marL="342900" indent="-342900">
              <a:lnSpc>
                <a:spcPct val="90000"/>
              </a:lnSpc>
              <a:spcBef>
                <a:spcPct val="20000"/>
              </a:spcBef>
            </a:pPr>
            <a:r>
              <a:rPr lang="en-US" sz="1900">
                <a:latin typeface="Arial Narrow" pitchFamily="34" charset="0"/>
              </a:rPr>
              <a:t>Number of Documents:	979,000</a:t>
            </a:r>
          </a:p>
          <a:p>
            <a:pPr marL="342900" indent="-342900">
              <a:lnSpc>
                <a:spcPct val="90000"/>
              </a:lnSpc>
              <a:spcBef>
                <a:spcPct val="20000"/>
              </a:spcBef>
            </a:pPr>
            <a:r>
              <a:rPr lang="en-US" sz="1900">
                <a:latin typeface="Arial Narrow" pitchFamily="34" charset="0"/>
              </a:rPr>
              <a:t>Megabytes of Text:		3033	</a:t>
            </a:r>
          </a:p>
          <a:p>
            <a:pPr marL="342900" indent="-342900">
              <a:lnSpc>
                <a:spcPct val="90000"/>
              </a:lnSpc>
              <a:spcBef>
                <a:spcPct val="20000"/>
              </a:spcBef>
            </a:pPr>
            <a:r>
              <a:rPr lang="en-US" sz="1900">
                <a:latin typeface="Arial Narrow" pitchFamily="34" charset="0"/>
              </a:rPr>
              <a:t>Document Sources:		AP, WSJ, Financial Times, 			San Jose Mercury News,</a:t>
            </a:r>
          </a:p>
          <a:p>
            <a:pPr marL="342900" indent="-342900">
              <a:lnSpc>
                <a:spcPct val="90000"/>
              </a:lnSpc>
              <a:spcBef>
                <a:spcPct val="20000"/>
              </a:spcBef>
            </a:pPr>
            <a:r>
              <a:rPr lang="en-US" sz="1900">
                <a:latin typeface="Arial Narrow" pitchFamily="34" charset="0"/>
              </a:rPr>
              <a:t>				LA Times, RBIS</a:t>
            </a:r>
          </a:p>
          <a:p>
            <a:pPr marL="342900" indent="-342900">
              <a:lnSpc>
                <a:spcPct val="90000"/>
              </a:lnSpc>
              <a:spcBef>
                <a:spcPct val="20000"/>
              </a:spcBef>
            </a:pPr>
            <a:r>
              <a:rPr lang="en-US" sz="1900">
                <a:latin typeface="Arial Narrow" pitchFamily="34" charset="0"/>
              </a:rPr>
              <a:t>Number of Questions:	682</a:t>
            </a:r>
          </a:p>
          <a:p>
            <a:pPr marL="342900" indent="-342900">
              <a:lnSpc>
                <a:spcPct val="90000"/>
              </a:lnSpc>
              <a:spcBef>
                <a:spcPct val="20000"/>
              </a:spcBef>
            </a:pPr>
            <a:r>
              <a:rPr lang="en-US" sz="1900">
                <a:latin typeface="Arial Narrow" pitchFamily="34" charset="0"/>
              </a:rPr>
              <a:t>Question Sources:		Encarta log, Excite log</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Overarching Principles</a:t>
            </a:r>
          </a:p>
        </p:txBody>
      </p:sp>
      <p:sp>
        <p:nvSpPr>
          <p:cNvPr id="3" name="Content Placeholder 2"/>
          <p:cNvSpPr>
            <a:spLocks noGrp="1"/>
          </p:cNvSpPr>
          <p:nvPr>
            <p:ph idx="1"/>
          </p:nvPr>
        </p:nvSpPr>
        <p:spPr/>
        <p:txBody>
          <a:bodyPr/>
          <a:lstStyle/>
          <a:p>
            <a:pPr>
              <a:defRPr/>
            </a:pPr>
            <a:r>
              <a:rPr lang="en-US" dirty="0" smtClean="0"/>
              <a:t>Massive parallelism</a:t>
            </a:r>
          </a:p>
          <a:p>
            <a:pPr>
              <a:defRPr/>
            </a:pPr>
            <a:r>
              <a:rPr lang="en-US" dirty="0" smtClean="0"/>
              <a:t>Many experts</a:t>
            </a:r>
          </a:p>
          <a:p>
            <a:pPr lvl="1">
              <a:defRPr/>
            </a:pPr>
            <a:r>
              <a:rPr lang="en-US" dirty="0" smtClean="0">
                <a:ea typeface="+mn-ea"/>
                <a:cs typeface="+mn-cs"/>
              </a:rPr>
              <a:t>Facilitate the integration, application, and contextual evaluation of a wide range of loosely coupled probabilistic question and content analytics.</a:t>
            </a:r>
          </a:p>
          <a:p>
            <a:pPr>
              <a:defRPr/>
            </a:pPr>
            <a:r>
              <a:rPr lang="en-US" dirty="0" smtClean="0"/>
              <a:t>Pervasive confidence estimation</a:t>
            </a:r>
          </a:p>
          <a:p>
            <a:pPr>
              <a:defRPr/>
            </a:pPr>
            <a:r>
              <a:rPr lang="en-US" dirty="0" smtClean="0"/>
              <a:t>Integrate shallow and deep knowledge</a:t>
            </a:r>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High-Level Architecture</a:t>
            </a:r>
          </a:p>
        </p:txBody>
      </p:sp>
      <p:pic>
        <p:nvPicPr>
          <p:cNvPr id="20483" name="Picture 2"/>
          <p:cNvPicPr>
            <a:picLocks noChangeAspect="1" noChangeArrowheads="1"/>
          </p:cNvPicPr>
          <p:nvPr/>
        </p:nvPicPr>
        <p:blipFill>
          <a:blip r:embed="rId3"/>
          <a:srcRect/>
          <a:stretch>
            <a:fillRect/>
          </a:stretch>
        </p:blipFill>
        <p:spPr bwMode="auto">
          <a:xfrm>
            <a:off x="215900" y="1371600"/>
            <a:ext cx="86995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Question Analysis</a:t>
            </a:r>
          </a:p>
        </p:txBody>
      </p:sp>
      <p:sp>
        <p:nvSpPr>
          <p:cNvPr id="22531" name="Content Placeholder 2"/>
          <p:cNvSpPr>
            <a:spLocks noGrp="1"/>
          </p:cNvSpPr>
          <p:nvPr>
            <p:ph idx="1"/>
          </p:nvPr>
        </p:nvSpPr>
        <p:spPr/>
        <p:txBody>
          <a:bodyPr/>
          <a:lstStyle/>
          <a:p>
            <a:r>
              <a:rPr lang="en-US" smtClean="0"/>
              <a:t>“The DeepQA approach encourages a mixture of experts at this stage, and in the Watson system we produce shallow </a:t>
            </a:r>
            <a:r>
              <a:rPr lang="fr-FR" smtClean="0"/>
              <a:t>parses, deep parses (McCord 1990), logical </a:t>
            </a:r>
            <a:r>
              <a:rPr lang="en-US" smtClean="0"/>
              <a:t>forms, semantic role labels,  coreference, relations, named entities, and so on, as well as specific kinds of analysis for question answering.”</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Hypothesis Generation</a:t>
            </a:r>
          </a:p>
        </p:txBody>
      </p:sp>
      <p:sp>
        <p:nvSpPr>
          <p:cNvPr id="23555" name="Content Placeholder 2"/>
          <p:cNvSpPr>
            <a:spLocks noGrp="1"/>
          </p:cNvSpPr>
          <p:nvPr>
            <p:ph idx="1"/>
          </p:nvPr>
        </p:nvSpPr>
        <p:spPr/>
        <p:txBody>
          <a:bodyPr/>
          <a:lstStyle/>
          <a:p>
            <a:r>
              <a:rPr lang="en-US" sz="2400" smtClean="0"/>
              <a:t>“The operative goal for primary search eventually stabilized at about 85 percent binary recall for the top 250 candidates; that is, the system generates the correct answer as a candidate answer for 85 percent of the questions somewhere within the top 250 ranked candidates.”</a:t>
            </a:r>
          </a:p>
          <a:p>
            <a:r>
              <a:rPr lang="en-US" sz="2400" smtClean="0"/>
              <a:t>“If the correct answer(s) are not generated at this stage as a candidate, the system has no hope of answering the question. This step therefore significantly favors recall over precision, with the expectation that the rest of the processing pipeline will tease out the correct answer, even if the set of candidates is quite large.”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Hypothesis and Evidence Scoring</a:t>
            </a:r>
          </a:p>
        </p:txBody>
      </p:sp>
      <p:sp>
        <p:nvSpPr>
          <p:cNvPr id="24579" name="Content Placeholder 2"/>
          <p:cNvSpPr>
            <a:spLocks noGrp="1"/>
          </p:cNvSpPr>
          <p:nvPr>
            <p:ph idx="1"/>
          </p:nvPr>
        </p:nvSpPr>
        <p:spPr/>
        <p:txBody>
          <a:bodyPr/>
          <a:lstStyle/>
          <a:p>
            <a:r>
              <a:rPr lang="en-US" dirty="0" smtClean="0"/>
              <a:t>Q: He was presidentially pardoned on September 8, 1974.</a:t>
            </a:r>
          </a:p>
          <a:p>
            <a:r>
              <a:rPr lang="en-US" dirty="0" smtClean="0"/>
              <a:t>A. Nixon</a:t>
            </a:r>
          </a:p>
          <a:p>
            <a:endParaRPr lang="en-US" dirty="0"/>
          </a:p>
          <a:p>
            <a:r>
              <a:rPr lang="en-US" dirty="0" smtClean="0"/>
              <a:t>Evidence: “Ford pardoned Nixon on Sept. 8, 1974”</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274638"/>
            <a:ext cx="8534400" cy="1143000"/>
          </a:xfrm>
        </p:spPr>
        <p:txBody>
          <a:bodyPr/>
          <a:lstStyle/>
          <a:p>
            <a:r>
              <a:rPr lang="en-US" dirty="0" smtClean="0"/>
              <a:t>Search Engine Failure (want Argentina)</a:t>
            </a:r>
          </a:p>
        </p:txBody>
      </p:sp>
      <p:pic>
        <p:nvPicPr>
          <p:cNvPr id="25603" name="Picture 2"/>
          <p:cNvPicPr>
            <a:picLocks noChangeAspect="1" noChangeArrowheads="1"/>
          </p:cNvPicPr>
          <p:nvPr/>
        </p:nvPicPr>
        <p:blipFill>
          <a:blip r:embed="rId3"/>
          <a:srcRect/>
          <a:stretch>
            <a:fillRect/>
          </a:stretch>
        </p:blipFill>
        <p:spPr bwMode="auto">
          <a:xfrm>
            <a:off x="381000" y="1295400"/>
            <a:ext cx="8358187"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Progress</a:t>
            </a:r>
          </a:p>
        </p:txBody>
      </p:sp>
      <p:pic>
        <p:nvPicPr>
          <p:cNvPr id="26627" name="Picture 2"/>
          <p:cNvPicPr>
            <a:picLocks noChangeAspect="1" noChangeArrowheads="1"/>
          </p:cNvPicPr>
          <p:nvPr/>
        </p:nvPicPr>
        <p:blipFill>
          <a:blip r:embed="rId3"/>
          <a:srcRect/>
          <a:stretch>
            <a:fillRect/>
          </a:stretch>
        </p:blipFill>
        <p:spPr bwMode="auto">
          <a:xfrm>
            <a:off x="685800" y="1371600"/>
            <a:ext cx="7543800" cy="495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sz="quarter" idx="1"/>
          </p:nvPr>
        </p:nvSpPr>
        <p:spPr/>
        <p:txBody>
          <a:bodyPr/>
          <a:lstStyle/>
          <a:p>
            <a:r>
              <a:rPr lang="en-US" dirty="0" smtClean="0"/>
              <a:t>Watson wins on </a:t>
            </a:r>
            <a:r>
              <a:rPr lang="en-US" dirty="0" err="1" smtClean="0"/>
              <a:t>Jeapordy</a:t>
            </a:r>
            <a:r>
              <a:rPr lang="en-US" dirty="0" smtClean="0"/>
              <a:t>!</a:t>
            </a:r>
          </a:p>
          <a:p>
            <a:r>
              <a:rPr lang="en-US" dirty="0" smtClean="0"/>
              <a:t>Technical publications just coming </a:t>
            </a:r>
            <a:r>
              <a:rPr lang="en-US" smtClean="0"/>
              <a:t>out this year.</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sz="3200" b="1" smtClean="0"/>
              <a:t>TREC and ACQUAINT</a:t>
            </a:r>
          </a:p>
        </p:txBody>
      </p:sp>
      <p:sp>
        <p:nvSpPr>
          <p:cNvPr id="5123" name="Rectangle 3"/>
          <p:cNvSpPr>
            <a:spLocks noGrp="1" noChangeArrowheads="1"/>
          </p:cNvSpPr>
          <p:nvPr>
            <p:ph type="body" idx="1"/>
          </p:nvPr>
        </p:nvSpPr>
        <p:spPr>
          <a:xfrm>
            <a:off x="685800" y="1981200"/>
            <a:ext cx="8229600" cy="4648200"/>
          </a:xfrm>
        </p:spPr>
        <p:txBody>
          <a:bodyPr/>
          <a:lstStyle/>
          <a:p>
            <a:pPr eaLnBrk="1" hangingPunct="1">
              <a:lnSpc>
                <a:spcPct val="80000"/>
              </a:lnSpc>
            </a:pPr>
            <a:r>
              <a:rPr lang="en-US" sz="2200" dirty="0" smtClean="0"/>
              <a:t>TREC-10:  new questions from </a:t>
            </a:r>
            <a:r>
              <a:rPr lang="en-US" sz="2200" dirty="0" err="1" smtClean="0"/>
              <a:t>MSNSearch</a:t>
            </a:r>
            <a:r>
              <a:rPr lang="en-US" sz="2200" dirty="0" smtClean="0"/>
              <a:t> logs and </a:t>
            </a:r>
            <a:r>
              <a:rPr lang="en-US" sz="2200" dirty="0" err="1" smtClean="0"/>
              <a:t>AskJeeves</a:t>
            </a:r>
            <a:r>
              <a:rPr lang="en-US" sz="2200" dirty="0" smtClean="0"/>
              <a:t>, some of which have no answers, or require fusion across documents</a:t>
            </a:r>
          </a:p>
          <a:p>
            <a:pPr eaLnBrk="1" hangingPunct="1">
              <a:lnSpc>
                <a:spcPct val="80000"/>
              </a:lnSpc>
              <a:buFontTx/>
              <a:buNone/>
            </a:pPr>
            <a:endParaRPr lang="en-US" sz="2200" dirty="0" smtClean="0"/>
          </a:p>
          <a:p>
            <a:pPr eaLnBrk="1" hangingPunct="1">
              <a:lnSpc>
                <a:spcPct val="80000"/>
              </a:lnSpc>
            </a:pPr>
            <a:r>
              <a:rPr lang="en-US" sz="2200" dirty="0" smtClean="0"/>
              <a:t>List questions:  Name 32 </a:t>
            </a:r>
            <a:r>
              <a:rPr lang="en-US" sz="2200" dirty="0" err="1" smtClean="0"/>
              <a:t>countires</a:t>
            </a:r>
            <a:r>
              <a:rPr lang="en-US" sz="2200" dirty="0" smtClean="0"/>
              <a:t> Pope John Paul II has visited.</a:t>
            </a:r>
          </a:p>
          <a:p>
            <a:pPr eaLnBrk="1" hangingPunct="1">
              <a:lnSpc>
                <a:spcPct val="80000"/>
              </a:lnSpc>
            </a:pPr>
            <a:endParaRPr lang="en-US" sz="2200" dirty="0" smtClean="0"/>
          </a:p>
          <a:p>
            <a:pPr eaLnBrk="1" hangingPunct="1">
              <a:lnSpc>
                <a:spcPct val="80000"/>
              </a:lnSpc>
            </a:pPr>
            <a:r>
              <a:rPr lang="en-US" sz="2200" dirty="0" smtClean="0"/>
              <a:t>“Dialogue” processing: Which museum in Florence was damaged by a major bomb </a:t>
            </a:r>
            <a:r>
              <a:rPr lang="en-US" sz="2200" dirty="0" err="1" smtClean="0"/>
              <a:t>explision</a:t>
            </a:r>
            <a:r>
              <a:rPr lang="en-US" sz="2200" dirty="0" smtClean="0"/>
              <a:t> in 1993?  On what day did this happen?</a:t>
            </a:r>
          </a:p>
          <a:p>
            <a:pPr eaLnBrk="1" hangingPunct="1">
              <a:lnSpc>
                <a:spcPct val="80000"/>
              </a:lnSpc>
            </a:pPr>
            <a:endParaRPr lang="en-US" sz="2200" dirty="0" smtClean="0"/>
          </a:p>
          <a:p>
            <a:pPr eaLnBrk="1" hangingPunct="1">
              <a:lnSpc>
                <a:spcPct val="80000"/>
              </a:lnSpc>
            </a:pPr>
            <a:r>
              <a:rPr lang="en-US" sz="2200" dirty="0" smtClean="0"/>
              <a:t>ACQUAINT :  Advanced Question and Answering for </a:t>
            </a:r>
            <a:r>
              <a:rPr lang="en-US" sz="2200" dirty="0" err="1" smtClean="0"/>
              <a:t>INTelligence</a:t>
            </a:r>
            <a:r>
              <a:rPr lang="en-US" sz="2200" dirty="0" smtClean="0"/>
              <a:t> (e.g., beyond factoids, the Multiple Perspective Q-A work at Pitt)</a:t>
            </a:r>
          </a:p>
          <a:p>
            <a:pPr eaLnBrk="1" hangingPunct="1">
              <a:lnSpc>
                <a:spcPct val="80000"/>
              </a:lnSpc>
            </a:pPr>
            <a:endParaRPr lang="en-US" sz="2200" b="1" dirty="0"/>
          </a:p>
          <a:p>
            <a:pPr>
              <a:lnSpc>
                <a:spcPct val="80000"/>
              </a:lnSpc>
            </a:pPr>
            <a:r>
              <a:rPr lang="en-US" sz="2200" b="1" dirty="0" smtClean="0"/>
              <a:t>Current tracks at http</a:t>
            </a:r>
            <a:r>
              <a:rPr lang="en-US" sz="2200" b="1" dirty="0"/>
              <a:t>://trec.nist.gov/tracks.html</a:t>
            </a:r>
            <a:endParaRPr lang="en-US" sz="22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l" eaLnBrk="1" hangingPunct="1"/>
            <a:r>
              <a:rPr lang="en-US" sz="3200" b="1" smtClean="0"/>
              <a:t>Single Document Question Answering</a:t>
            </a:r>
          </a:p>
        </p:txBody>
      </p:sp>
      <p:sp>
        <p:nvSpPr>
          <p:cNvPr id="6147" name="Rectangle 3"/>
          <p:cNvSpPr>
            <a:spLocks noGrp="1" noChangeArrowheads="1"/>
          </p:cNvSpPr>
          <p:nvPr>
            <p:ph type="body" idx="1"/>
          </p:nvPr>
        </p:nvSpPr>
        <p:spPr/>
        <p:txBody>
          <a:bodyPr/>
          <a:lstStyle/>
          <a:p>
            <a:pPr eaLnBrk="1" hangingPunct="1">
              <a:lnSpc>
                <a:spcPct val="90000"/>
              </a:lnSpc>
            </a:pPr>
            <a:r>
              <a:rPr lang="en-US" sz="2200" smtClean="0"/>
              <a:t>A</a:t>
            </a:r>
            <a:r>
              <a:rPr lang="en-US" sz="2200" b="1" smtClean="0"/>
              <a:t> single document Q/A task </a:t>
            </a:r>
            <a:r>
              <a:rPr lang="en-US" sz="2200" smtClean="0"/>
              <a:t>involves questions associated with one particular document.</a:t>
            </a:r>
          </a:p>
          <a:p>
            <a:pPr eaLnBrk="1" hangingPunct="1">
              <a:lnSpc>
                <a:spcPct val="90000"/>
              </a:lnSpc>
            </a:pPr>
            <a:endParaRPr lang="en-US" sz="2200" smtClean="0"/>
          </a:p>
          <a:p>
            <a:pPr eaLnBrk="1" hangingPunct="1">
              <a:lnSpc>
                <a:spcPct val="90000"/>
              </a:lnSpc>
            </a:pPr>
            <a:r>
              <a:rPr lang="en-US" sz="2200" smtClean="0"/>
              <a:t>In most cases, the assumption is that the answer appears somewhere in the document and probably once.</a:t>
            </a:r>
          </a:p>
          <a:p>
            <a:pPr eaLnBrk="1" hangingPunct="1">
              <a:lnSpc>
                <a:spcPct val="90000"/>
              </a:lnSpc>
            </a:pPr>
            <a:endParaRPr lang="en-US" sz="2200" smtClean="0"/>
          </a:p>
          <a:p>
            <a:pPr eaLnBrk="1" hangingPunct="1">
              <a:lnSpc>
                <a:spcPct val="90000"/>
              </a:lnSpc>
            </a:pPr>
            <a:r>
              <a:rPr lang="en-US" sz="2200" smtClean="0"/>
              <a:t>Applications involve searching an individual resource, such as a book, encyclopedia, or manual.</a:t>
            </a:r>
          </a:p>
          <a:p>
            <a:pPr eaLnBrk="1" hangingPunct="1">
              <a:lnSpc>
                <a:spcPct val="90000"/>
              </a:lnSpc>
            </a:pPr>
            <a:endParaRPr lang="en-US" sz="2200" smtClean="0"/>
          </a:p>
          <a:p>
            <a:pPr eaLnBrk="1" hangingPunct="1">
              <a:lnSpc>
                <a:spcPct val="90000"/>
              </a:lnSpc>
            </a:pPr>
            <a:r>
              <a:rPr lang="en-US" sz="2200" smtClean="0"/>
              <a:t>Reading comprehension tests are also a form of single document question answering.</a:t>
            </a:r>
            <a:endParaRPr lang="en-US" sz="2200" b="1"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124.11.lec9.pptx</Template>
  <TotalTime>9884</TotalTime>
  <Words>3041</Words>
  <Application>Microsoft Office PowerPoint</Application>
  <PresentationFormat>On-screen Show (4:3)</PresentationFormat>
  <Paragraphs>490</Paragraphs>
  <Slides>77</Slides>
  <Notes>31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1_Equity</vt:lpstr>
      <vt:lpstr> Question Answering</vt:lpstr>
      <vt:lpstr>Question-Answering Systems</vt:lpstr>
      <vt:lpstr>Question Answering: IBM’s Watson</vt:lpstr>
      <vt:lpstr> </vt:lpstr>
      <vt:lpstr>Apple’s Siri</vt:lpstr>
      <vt:lpstr>Multiple Document Question Answering </vt:lpstr>
      <vt:lpstr>TREC-9 Q/A Task</vt:lpstr>
      <vt:lpstr>TREC and ACQUAINT</vt:lpstr>
      <vt:lpstr>Single Document Question Answering</vt:lpstr>
      <vt:lpstr>Reading Comprehension Tests</vt:lpstr>
      <vt:lpstr>Question Types</vt:lpstr>
      <vt:lpstr>IR-based Question Answering</vt:lpstr>
      <vt:lpstr>IR-Based (Corpus-based) Approaches</vt:lpstr>
      <vt:lpstr>Knowledge-based approaches (Siri)</vt:lpstr>
      <vt:lpstr>Corpus-Based Approaches</vt:lpstr>
      <vt:lpstr>Factoid questions</vt:lpstr>
      <vt:lpstr>Factoid Q/A</vt:lpstr>
      <vt:lpstr>Full-Blown System</vt:lpstr>
      <vt:lpstr>Question Processing</vt:lpstr>
      <vt:lpstr>Factoid Q/A</vt:lpstr>
      <vt:lpstr>Answer Type Detection</vt:lpstr>
      <vt:lpstr>Answer Types Can Be Complicated</vt:lpstr>
      <vt:lpstr>Answer Types</vt:lpstr>
      <vt:lpstr>Sample Text</vt:lpstr>
      <vt:lpstr>Rules for Name Entity Tagging</vt:lpstr>
      <vt:lpstr>Answer Type Taxonomy  (from Li &amp; Roth)</vt:lpstr>
      <vt:lpstr>Answer Type Taxonomy (2/2)</vt:lpstr>
      <vt:lpstr>Answer Types</vt:lpstr>
      <vt:lpstr>More Answer Types</vt:lpstr>
      <vt:lpstr>Another Taxonomy of Answer Types</vt:lpstr>
      <vt:lpstr>Answer Type Detection</vt:lpstr>
      <vt:lpstr>Answer Type Detection</vt:lpstr>
      <vt:lpstr>Answer Types</vt:lpstr>
      <vt:lpstr>Answer Type Detection</vt:lpstr>
      <vt:lpstr>Factoid Q/A</vt:lpstr>
      <vt:lpstr>Query Terms Extraction</vt:lpstr>
      <vt:lpstr>Document/Passage Retrieval</vt:lpstr>
      <vt:lpstr>Factoid Q/A</vt:lpstr>
      <vt:lpstr>Passage Processing</vt:lpstr>
      <vt:lpstr>Passage Extraction Loop</vt:lpstr>
      <vt:lpstr>Passage Processing</vt:lpstr>
      <vt:lpstr>Passage Ranking</vt:lpstr>
      <vt:lpstr>Named Entities</vt:lpstr>
      <vt:lpstr>Factoid Q/A</vt:lpstr>
      <vt:lpstr>Answer Identification</vt:lpstr>
      <vt:lpstr>Answer Extraction</vt:lpstr>
      <vt:lpstr>Answer Extraction</vt:lpstr>
      <vt:lpstr>Answer Extraction</vt:lpstr>
      <vt:lpstr>Ranking Candidate Answers</vt:lpstr>
      <vt:lpstr>Ranking Candidate Answers</vt:lpstr>
      <vt:lpstr>Word Overlap</vt:lpstr>
      <vt:lpstr>Machine Learning</vt:lpstr>
      <vt:lpstr>Features for Answer Ranking</vt:lpstr>
      <vt:lpstr>Evaluation</vt:lpstr>
      <vt:lpstr>Mean Reciprocal Rank</vt:lpstr>
      <vt:lpstr>Mean Reciprocal Rank</vt:lpstr>
      <vt:lpstr>Is the Web Different?</vt:lpstr>
      <vt:lpstr>The Web is Different</vt:lpstr>
      <vt:lpstr>Summary</vt:lpstr>
      <vt:lpstr>IBM Watson</vt:lpstr>
      <vt:lpstr>Jeopardy Requires a Broad Knowledge Base</vt:lpstr>
      <vt:lpstr>Geospatial knowledge </vt:lpstr>
      <vt:lpstr>Using Knowledge in QA</vt:lpstr>
      <vt:lpstr>The Questions: Solution Methods</vt:lpstr>
      <vt:lpstr>The Domain</vt:lpstr>
      <vt:lpstr>Precision vs. Percentage Attempted</vt:lpstr>
      <vt:lpstr>Champion Human Performance</vt:lpstr>
      <vt:lpstr>Baseline Performance</vt:lpstr>
      <vt:lpstr>The DeepQA Approach</vt:lpstr>
      <vt:lpstr>Overarching Principles</vt:lpstr>
      <vt:lpstr>High-Level Architecture</vt:lpstr>
      <vt:lpstr>Question Analysis</vt:lpstr>
      <vt:lpstr>Hypothesis Generation</vt:lpstr>
      <vt:lpstr>Hypothesis and Evidence Scoring</vt:lpstr>
      <vt:lpstr>Search Engine Failure (want Argentina)</vt:lpstr>
      <vt:lpstr>Progress</vt:lpstr>
      <vt:lpstr>Results</vt:lpstr>
    </vt:vector>
  </TitlesOfParts>
  <Manager/>
  <Company>Stanford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CS124 Lec 12 "Question Anwering" Jurafsky 2011</dc:title>
  <dc:subject/>
  <dc:creator>Dan Jurafsky</dc:creator>
  <cp:keywords/>
  <dc:description/>
  <cp:lastModifiedBy>litman</cp:lastModifiedBy>
  <cp:revision>443</cp:revision>
  <dcterms:created xsi:type="dcterms:W3CDTF">2011-02-10T17:30:15Z</dcterms:created>
  <dcterms:modified xsi:type="dcterms:W3CDTF">2013-11-19T17:53:14Z</dcterms:modified>
  <cp:category/>
</cp:coreProperties>
</file>