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417" r:id="rId3"/>
    <p:sldId id="375" r:id="rId4"/>
    <p:sldId id="376" r:id="rId5"/>
    <p:sldId id="418" r:id="rId6"/>
    <p:sldId id="300" r:id="rId7"/>
    <p:sldId id="302" r:id="rId8"/>
    <p:sldId id="303" r:id="rId9"/>
    <p:sldId id="304" r:id="rId10"/>
    <p:sldId id="305" r:id="rId11"/>
    <p:sldId id="345" r:id="rId12"/>
    <p:sldId id="306" r:id="rId13"/>
    <p:sldId id="354" r:id="rId14"/>
    <p:sldId id="307" r:id="rId15"/>
    <p:sldId id="308" r:id="rId16"/>
    <p:sldId id="310" r:id="rId17"/>
    <p:sldId id="361" r:id="rId18"/>
    <p:sldId id="355" r:id="rId19"/>
    <p:sldId id="356" r:id="rId20"/>
    <p:sldId id="463" r:id="rId21"/>
    <p:sldId id="311" r:id="rId22"/>
    <p:sldId id="312" r:id="rId23"/>
    <p:sldId id="309" r:id="rId24"/>
    <p:sldId id="460" r:id="rId25"/>
    <p:sldId id="459" r:id="rId26"/>
    <p:sldId id="313" r:id="rId27"/>
    <p:sldId id="315" r:id="rId28"/>
    <p:sldId id="316" r:id="rId29"/>
    <p:sldId id="457" r:id="rId30"/>
    <p:sldId id="458" r:id="rId31"/>
    <p:sldId id="318" r:id="rId32"/>
    <p:sldId id="319" r:id="rId33"/>
    <p:sldId id="320" r:id="rId34"/>
    <p:sldId id="321" r:id="rId35"/>
    <p:sldId id="461" r:id="rId36"/>
    <p:sldId id="322" r:id="rId37"/>
    <p:sldId id="323" r:id="rId38"/>
    <p:sldId id="464" r:id="rId39"/>
    <p:sldId id="324" r:id="rId40"/>
    <p:sldId id="469" r:id="rId41"/>
    <p:sldId id="325" r:id="rId42"/>
    <p:sldId id="465" r:id="rId43"/>
    <p:sldId id="380" r:id="rId44"/>
    <p:sldId id="382" r:id="rId45"/>
    <p:sldId id="383" r:id="rId46"/>
    <p:sldId id="384" r:id="rId47"/>
    <p:sldId id="385" r:id="rId48"/>
    <p:sldId id="386" r:id="rId49"/>
    <p:sldId id="388" r:id="rId50"/>
    <p:sldId id="391" r:id="rId51"/>
    <p:sldId id="466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1" r:id="rId61"/>
    <p:sldId id="403" r:id="rId62"/>
    <p:sldId id="404" r:id="rId63"/>
    <p:sldId id="405" r:id="rId64"/>
    <p:sldId id="406" r:id="rId65"/>
    <p:sldId id="468" r:id="rId66"/>
    <p:sldId id="470" r:id="rId67"/>
    <p:sldId id="471" r:id="rId68"/>
    <p:sldId id="472" r:id="rId69"/>
    <p:sldId id="473" r:id="rId70"/>
    <p:sldId id="474" r:id="rId71"/>
    <p:sldId id="475" r:id="rId72"/>
    <p:sldId id="477" r:id="rId73"/>
    <p:sldId id="478" r:id="rId74"/>
    <p:sldId id="479" r:id="rId75"/>
    <p:sldId id="480" r:id="rId76"/>
    <p:sldId id="481" r:id="rId77"/>
    <p:sldId id="498" r:id="rId78"/>
    <p:sldId id="499" r:id="rId79"/>
    <p:sldId id="482" r:id="rId80"/>
    <p:sldId id="483" r:id="rId81"/>
    <p:sldId id="484" r:id="rId82"/>
    <p:sldId id="485" r:id="rId83"/>
    <p:sldId id="500" r:id="rId84"/>
    <p:sldId id="486" r:id="rId85"/>
    <p:sldId id="487" r:id="rId86"/>
    <p:sldId id="488" r:id="rId87"/>
    <p:sldId id="489" r:id="rId88"/>
    <p:sldId id="490" r:id="rId89"/>
    <p:sldId id="491" r:id="rId90"/>
    <p:sldId id="492" r:id="rId91"/>
    <p:sldId id="493" r:id="rId92"/>
    <p:sldId id="494" r:id="rId93"/>
    <p:sldId id="501" r:id="rId94"/>
    <p:sldId id="496" r:id="rId95"/>
    <p:sldId id="497" r:id="rId96"/>
    <p:sldId id="413" r:id="rId97"/>
    <p:sldId id="414" r:id="rId98"/>
    <p:sldId id="416" r:id="rId9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 autoAdjust="0"/>
    <p:restoredTop sz="94660" autoAdjust="0"/>
  </p:normalViewPr>
  <p:slideViewPr>
    <p:cSldViewPr>
      <p:cViewPr varScale="1">
        <p:scale>
          <a:sx n="125" d="100"/>
          <a:sy n="125" d="100"/>
        </p:scale>
        <p:origin x="888" y="108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260"/>
    </p:cViewPr>
  </p:sorterViewPr>
  <p:notesViewPr>
    <p:cSldViewPr>
      <p:cViewPr varScale="1">
        <p:scale>
          <a:sx n="49" d="100"/>
          <a:sy n="49" d="100"/>
        </p:scale>
        <p:origin x="-201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74.xml"/><Relationship Id="rId3" Type="http://schemas.openxmlformats.org/officeDocument/2006/relationships/slide" Target="slides/slide68.xml"/><Relationship Id="rId7" Type="http://schemas.openxmlformats.org/officeDocument/2006/relationships/slide" Target="slides/slide72.xml"/><Relationship Id="rId2" Type="http://schemas.openxmlformats.org/officeDocument/2006/relationships/slide" Target="slides/slide67.xml"/><Relationship Id="rId1" Type="http://schemas.openxmlformats.org/officeDocument/2006/relationships/slide" Target="slides/slide66.xml"/><Relationship Id="rId6" Type="http://schemas.openxmlformats.org/officeDocument/2006/relationships/slide" Target="slides/slide71.xml"/><Relationship Id="rId5" Type="http://schemas.openxmlformats.org/officeDocument/2006/relationships/slide" Target="slides/slide70.xml"/><Relationship Id="rId10" Type="http://schemas.openxmlformats.org/officeDocument/2006/relationships/slide" Target="slides/slide84.xml"/><Relationship Id="rId4" Type="http://schemas.openxmlformats.org/officeDocument/2006/relationships/slide" Target="slides/slide69.xml"/><Relationship Id="rId9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23E19D-971C-4F44-A6F8-37ACDB0DE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9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A83593-07DA-4D99-BA12-836DDB4D4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20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FBFF55-3E1C-4DA8-BDCB-4446595A909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7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3B2106-B047-42B1-9A36-2F02B30EE54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0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9284D2-6C3E-48B9-9A4C-7C96DFB4B4A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3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01E551-7A76-45F5-8B93-80EDD349E72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2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6A63FB-C44B-4A0C-BE92-1765FEB8BAD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Normalized (by length) dot product of 2 lexical feature vectors</a:t>
            </a:r>
          </a:p>
        </p:txBody>
      </p:sp>
    </p:spTree>
    <p:extLst>
      <p:ext uri="{BB962C8B-B14F-4D97-AF65-F5344CB8AC3E}">
        <p14:creationId xmlns:p14="http://schemas.microsoft.com/office/powerpoint/2010/main" val="2473275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Cohesion score is negative of number of new terms that occur in left and right blocks.</a:t>
            </a:r>
          </a:p>
        </p:txBody>
      </p:sp>
    </p:spTree>
    <p:extLst>
      <p:ext uri="{BB962C8B-B14F-4D97-AF65-F5344CB8AC3E}">
        <p14:creationId xmlns:p14="http://schemas.microsoft.com/office/powerpoint/2010/main" val="221994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Cohesion: negative of number of lexical chains that span gap</a:t>
            </a:r>
          </a:p>
        </p:txBody>
      </p:sp>
    </p:spTree>
    <p:extLst>
      <p:ext uri="{BB962C8B-B14F-4D97-AF65-F5344CB8AC3E}">
        <p14:creationId xmlns:p14="http://schemas.microsoft.com/office/powerpoint/2010/main" val="838880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CCB070-DB77-46E3-B575-15F4D6A2FE1C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3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312493-862F-44F0-8AF9-FEF83D429E79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41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C4CA6F-EB56-4AC6-87DB-DB9DE38B12A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Mean number of boundary differences within windows (averaged over numbers of scans)</a:t>
            </a:r>
          </a:p>
        </p:txBody>
      </p:sp>
    </p:spTree>
    <p:extLst>
      <p:ext uri="{BB962C8B-B14F-4D97-AF65-F5344CB8AC3E}">
        <p14:creationId xmlns:p14="http://schemas.microsoft.com/office/powerpoint/2010/main" val="3782459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8B0239-B66C-4B8C-A390-4E0BE5BF8946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5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8BAC5E-C1E8-419F-8776-95DAAF6AFC2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00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A9F567-7495-4B2C-A6ED-65A52BE4B3EB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12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C6BF8A-685F-4609-81F0-BE5629DE4FC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20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A731B-1290-4948-8834-6C99E0CD3A7D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88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0B611B-3AC3-4500-A11C-DA6DC9B307AB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49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8DBEC2-07F4-4D0C-A960-758F19558AE1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40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E3E39E-F835-460E-AA5F-F6166A1650B1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08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339621-5A4D-45FD-AC8A-4204ACE6E85D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5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7F774E-7332-43F1-AF16-2808FD4AD530}" type="slidenum">
              <a:rPr lang="en-US" altLang="en-US"/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16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DDC123-F2FA-4E48-9470-F41D6AAF6680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83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F5ED32-BC29-49AF-B3D6-E862AA6C12B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B56BEF-79F1-41C9-AAEB-4072901F0B9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3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CB7297-AB2F-467A-8EBC-4FD6951A29AA}" type="slidenum">
              <a:rPr lang="en-US" altLang="en-US"/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9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E2ED81-3AEA-4CFD-A681-5E51B7F8CF62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1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EFE1D7-D77E-4039-9D9C-2A32FCD1A2F7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867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AA2853-DE2A-400E-99D8-558F15876A87}" type="slidenum">
              <a:rPr lang="en-US" altLang="en-US"/>
              <a:pPr algn="r"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3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B6EE7E-970F-4D77-9C69-3C8C11213793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74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E826C6-859B-423C-A3B5-FAED7C460FAB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79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5FBD65-BA47-4BDE-A819-7037EFA2C31B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18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4CCFB1-FEFE-4487-8032-103406AB1D5D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676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AE0FEB-FB43-4BE8-AB37-18518D4C712E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69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A7522E-699C-49D8-8F25-E701A4643673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3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AF83CA-93EC-41CB-A497-AE14C65FCEB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0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9BF5AD-0997-482F-B7DC-F5919C64ED29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630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D55276-F933-44BE-89FB-A7D41F694D42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Here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01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EC6546-22ED-4273-B90F-E2E26EB30E2C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36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15A890-6FBB-4C2C-979A-C00935B34453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799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842F34-E66C-4411-87D9-BB79AB257BD4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85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8C36CA-3723-4790-892F-E901260682C7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549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C5A0C2-4C86-4097-9577-7B7AB58E01D4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339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7DC42A-CEE0-44A0-B340-EEE257C7DF30}" type="slidenum">
              <a:rPr lang="en-US" altLang="en-US" smtClean="0"/>
              <a:pPr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745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03CEB1-509E-47DB-950B-73A538E5D2E9}" type="slidenum">
              <a:rPr lang="en-US" altLang="en-US" smtClean="0"/>
              <a:pPr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91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A2578C-4827-4E37-8E3E-5939A85A2C4A}" type="slidenum">
              <a:rPr lang="en-US" altLang="en-US" smtClean="0"/>
              <a:pPr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0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ED72F5-5C82-4568-8AF3-3316C5F2F18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246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0D40E9-33F8-4615-8E47-DBE577D051DC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533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5860FE-DF5C-440D-BA44-8BC90CFFE858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01540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1FAAE-87E4-498E-A4FB-6E39F21F53D9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87868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A034B1-C2C3-41FE-9DD5-21186B7F464B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39476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49209-E2DE-4588-BC21-1CF557FA090E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38221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7408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E83253-EDA0-4677-8939-F72D150FCCC2}" type="slidenum">
              <a:rPr lang="en-US" altLang="en-US"/>
              <a:pPr algn="r" eaLnBrk="1" hangingPunct="1">
                <a:spcBef>
                  <a:spcPct val="0"/>
                </a:spcBef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063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406554-7317-463C-957B-E1B75CA94E97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27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1F0B2E-9CB8-4702-8FA9-C498169905EF}" type="slidenum">
              <a:rPr lang="en-US" altLang="en-US" smtClean="0"/>
              <a:pPr>
                <a:spcBef>
                  <a:spcPct val="0"/>
                </a:spcBef>
              </a:pPr>
              <a:t>67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This example is a bit peculiar but is the standard one </a:t>
            </a:r>
          </a:p>
        </p:txBody>
      </p:sp>
    </p:spTree>
    <p:extLst>
      <p:ext uri="{BB962C8B-B14F-4D97-AF65-F5344CB8AC3E}">
        <p14:creationId xmlns:p14="http://schemas.microsoft.com/office/powerpoint/2010/main" val="28451733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25C8F3-82DC-4ACB-9F8A-BA50C5697C29}" type="slidenum">
              <a:rPr lang="en-US" altLang="en-US" smtClean="0"/>
              <a:pPr>
                <a:spcBef>
                  <a:spcPct val="0"/>
                </a:spcBef>
              </a:pPr>
              <a:t>68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This example is a bit peculiar but is the standard one </a:t>
            </a:r>
          </a:p>
        </p:txBody>
      </p:sp>
    </p:spTree>
    <p:extLst>
      <p:ext uri="{BB962C8B-B14F-4D97-AF65-F5344CB8AC3E}">
        <p14:creationId xmlns:p14="http://schemas.microsoft.com/office/powerpoint/2010/main" val="39021072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B2BD72-3A99-470C-AAC1-79A8B62402D9}" type="slidenum">
              <a:rPr lang="en-US" altLang="en-US" smtClean="0"/>
              <a:pPr>
                <a:spcBef>
                  <a:spcPct val="0"/>
                </a:spcBef>
              </a:pPr>
              <a:t>69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7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DB52D8-4018-4F63-B6C1-B913C817A6E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18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7F85F-75D7-483F-81FE-381E6F837A6A}" type="slidenum">
              <a:rPr lang="en-US" altLang="en-US" smtClean="0"/>
              <a:pPr>
                <a:spcBef>
                  <a:spcPct val="0"/>
                </a:spcBef>
              </a:pPr>
              <a:t>70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The hypotheses  of entity coherence and uniqueness are formalized in terms of the CB, CT’s equivalent of ‘topic’</a:t>
            </a:r>
          </a:p>
        </p:txBody>
      </p:sp>
    </p:spTree>
    <p:extLst>
      <p:ext uri="{BB962C8B-B14F-4D97-AF65-F5344CB8AC3E}">
        <p14:creationId xmlns:p14="http://schemas.microsoft.com/office/powerpoint/2010/main" val="10035788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05F102-8C41-4256-BA2E-B4FEBA49BDA4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054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49699A-0CCA-4031-AF01-AF832B5C56DC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107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DCC13A-0996-45FB-8906-A556734FF702}" type="slidenum">
              <a:rPr lang="en-US" altLang="en-US" smtClean="0"/>
              <a:pPr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02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F0585B-4028-41F0-B707-45EDD5A146BD}" type="slidenum">
              <a:rPr lang="en-US" altLang="en-US" smtClean="0"/>
              <a:pPr>
                <a:spcBef>
                  <a:spcPct val="0"/>
                </a:spcBef>
              </a:pPr>
              <a:t>74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901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21433-E0BF-4941-A918-55DA75EBCFF6}" type="slidenum">
              <a:rPr lang="en-US" altLang="en-US" smtClean="0"/>
              <a:pPr>
                <a:spcBef>
                  <a:spcPct val="0"/>
                </a:spcBef>
              </a:pPr>
              <a:t>75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505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79FEA2-76EC-4080-A829-98ABA1CBFCE8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809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79FEA2-76EC-4080-A829-98ABA1CBFCE8}" type="slidenum">
              <a:rPr lang="en-US" altLang="en-US" smtClean="0"/>
              <a:pPr>
                <a:spcBef>
                  <a:spcPct val="0"/>
                </a:spcBef>
              </a:pPr>
              <a:t>77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009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79FEA2-76EC-4080-A829-98ABA1CBFCE8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4910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650F57-0D0C-4DCF-8F19-FA33C4FB526D}" type="slidenum">
              <a:rPr lang="en-US" altLang="en-US" smtClean="0"/>
              <a:pPr>
                <a:spcBef>
                  <a:spcPct val="0"/>
                </a:spcBef>
              </a:pPr>
              <a:t>79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7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CF4859-16C1-4E3C-861F-4B5D716D1FF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641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6F7354-B712-4DE1-8F66-9AD914AACDF9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300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054893-DC39-497B-A50D-C6F888E5160F}" type="slidenum">
              <a:rPr lang="en-US" altLang="en-US" smtClean="0"/>
              <a:pPr>
                <a:spcBef>
                  <a:spcPct val="0"/>
                </a:spcBef>
              </a:pPr>
              <a:t>81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893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F42F42-BBA7-4C8E-938F-54E215F157BE}" type="slidenum">
              <a:rPr lang="en-US" altLang="en-US" smtClean="0"/>
              <a:pPr>
                <a:spcBef>
                  <a:spcPct val="0"/>
                </a:spcBef>
              </a:pPr>
              <a:t>82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37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6E8768-1C7F-4458-8B7B-743FFBAFC638}" type="slidenum">
              <a:rPr lang="en-US" altLang="en-US" smtClean="0"/>
              <a:pPr>
                <a:spcBef>
                  <a:spcPct val="0"/>
                </a:spcBef>
              </a:pPr>
              <a:t>84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656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83593-07DA-4D99-BA12-836DDB4D4F4B}" type="slidenum">
              <a:rPr lang="en-US" altLang="en-US" smtClean="0"/>
              <a:pPr>
                <a:defRPr/>
              </a:pPr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6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B0D8A7-AB57-4824-A279-C551084D1DD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73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443DD6-33CD-4E91-906A-3D45A203B56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958F-BDB1-4265-84E9-7436411551EF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A984-A5C5-41B0-B79F-4D236A722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0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23A0-90F8-4B70-A440-A9C3D7C8279C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D84A-9CEA-477A-932C-AD7F44551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9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62CC-5564-4F3D-89D2-DC3375A542FD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5CBB-8B8D-43C8-B1DD-9CBAE7F5B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0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F7A6-A3A2-48F9-8DC5-5401CFD82533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2F54D-C6FC-4A73-A25F-C5704B671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0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4BA5-B3BE-4AB1-AF01-B48D6F320DEB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4D11-25F1-47B9-88FA-AD67AC1DC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7138-0166-4911-B15E-D9860FAE901E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9971-42D0-4780-A8C2-1B92A6572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14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AF82-7B37-4FF5-B8D8-5366F98BD8BB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A64F7-5CEE-4FD8-9440-B9227257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5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45FF-0A6C-4878-806E-67206261BFCA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2C10A-E385-4C85-A93D-D6071EB51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71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37B9-CBB5-417F-BBB9-75C3FFFE6E55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C60B-EE1E-4338-8BD2-62570A588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7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48BD-93FB-4E90-A285-35712D29364A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962C5-30AE-4EEB-B27F-DCE43F3BE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33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66F2-33C3-4CEB-9B1A-2251208A15B1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61958-A61F-4730-82BD-8A985BE49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13523CE1-8428-424C-AAFA-1B8FD4D18F24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FCED4FB-94C8-43B5-AE35-5BBDE6ED8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td.library.pitt.edu/ETD/available/etd-12102008-151922/" TargetMode="External"/><Relationship Id="rId2" Type="http://schemas.openxmlformats.org/officeDocument/2006/relationships/hyperlink" Target="http://www.cs.pitt.edu/~mrota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masundaran.net/papers/somasundaranThesis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Computational Discourse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05263"/>
            <a:ext cx="6400800" cy="1752600"/>
          </a:xfrm>
        </p:spPr>
        <p:txBody>
          <a:bodyPr lIns="45720" rIns="45720"/>
          <a:lstStyle/>
          <a:p>
            <a:pPr marL="0" indent="0" algn="r" eaLnBrk="1" hangingPunct="1">
              <a:buFontTx/>
              <a:buNone/>
            </a:pPr>
            <a:r>
              <a:rPr lang="en-US" altLang="en-US" sz="3600" smtClean="0">
                <a:solidFill>
                  <a:schemeClr val="tx2"/>
                </a:solidFill>
              </a:rPr>
              <a:t>Speech and Language Processing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856038" y="5454650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Chapter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Intuition:  Cohesion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Halliday and Hasan (1976): “The use of certain linguistic devices to link or tie together textual units”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Lexical cohesion: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smtClean="0"/>
              <a:t>Indicated by relations between words in the two units (</a:t>
            </a:r>
            <a:r>
              <a:rPr lang="en-US" altLang="en-US" sz="2100" b="1" smtClean="0"/>
              <a:t>identical word</a:t>
            </a:r>
            <a:r>
              <a:rPr lang="en-US" altLang="en-US" sz="2100" smtClean="0"/>
              <a:t>, </a:t>
            </a:r>
            <a:r>
              <a:rPr lang="en-US" altLang="en-US" sz="2100" b="1" smtClean="0"/>
              <a:t>synonym</a:t>
            </a:r>
            <a:r>
              <a:rPr lang="en-US" altLang="en-US" sz="2100" smtClean="0"/>
              <a:t>, </a:t>
            </a:r>
            <a:r>
              <a:rPr lang="en-US" altLang="en-US" sz="2100" b="1" smtClean="0"/>
              <a:t>hypernym</a:t>
            </a:r>
            <a:r>
              <a:rPr lang="en-US" altLang="en-US" sz="210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/>
              <a:t>Before winter </a:t>
            </a:r>
            <a:r>
              <a:rPr lang="en-US" altLang="en-US" sz="1900" b="1" smtClean="0"/>
              <a:t>I</a:t>
            </a:r>
            <a:r>
              <a:rPr lang="en-US" altLang="en-US" sz="1900" smtClean="0"/>
              <a:t> built a </a:t>
            </a:r>
            <a:r>
              <a:rPr lang="en-US" altLang="en-US" sz="1900" b="1" smtClean="0"/>
              <a:t>chimney</a:t>
            </a:r>
            <a:r>
              <a:rPr lang="en-US" altLang="en-US" sz="1900" smtClean="0"/>
              <a:t>, and </a:t>
            </a:r>
            <a:r>
              <a:rPr lang="en-US" altLang="en-US" sz="1900" b="1" smtClean="0"/>
              <a:t>shingled</a:t>
            </a:r>
            <a:r>
              <a:rPr lang="en-US" altLang="en-US" sz="1900" smtClean="0"/>
              <a:t> the sides of my </a:t>
            </a:r>
            <a:r>
              <a:rPr lang="en-US" altLang="en-US" sz="1900" b="1" smtClean="0"/>
              <a:t>house.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1900" b="1" smtClean="0"/>
              <a:t>	I</a:t>
            </a:r>
            <a:r>
              <a:rPr lang="en-US" altLang="en-US" sz="1900" smtClean="0"/>
              <a:t> thus have a tight </a:t>
            </a:r>
            <a:r>
              <a:rPr lang="en-US" altLang="en-US" sz="1900" b="1" smtClean="0"/>
              <a:t>shingled</a:t>
            </a:r>
            <a:r>
              <a:rPr lang="en-US" altLang="en-US" sz="1900" smtClean="0"/>
              <a:t> and plastered </a:t>
            </a:r>
            <a:r>
              <a:rPr lang="en-US" altLang="en-US" sz="1900" b="1" smtClean="0"/>
              <a:t>house</a:t>
            </a:r>
            <a:r>
              <a:rPr lang="en-US" altLang="en-US" sz="1900" smtClean="0"/>
              <a:t>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9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/>
              <a:t>Peel, core and slice </a:t>
            </a:r>
            <a:r>
              <a:rPr lang="en-US" altLang="en-US" sz="1900" b="1" smtClean="0"/>
              <a:t>the pears and the apples</a:t>
            </a:r>
            <a:r>
              <a:rPr lang="en-US" altLang="en-US" sz="1900" smtClean="0"/>
              <a:t>.  Add </a:t>
            </a:r>
            <a:r>
              <a:rPr lang="en-US" altLang="en-US" sz="1900" b="1" smtClean="0"/>
              <a:t>the fruit</a:t>
            </a:r>
            <a:r>
              <a:rPr lang="en-US" altLang="en-US" sz="1900" smtClean="0"/>
              <a:t> to the skillet.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Intuition:  Cohesion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Non-lexical: anaphora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Woodhouses</a:t>
            </a:r>
            <a:r>
              <a:rPr lang="en-US" altLang="en-US" sz="2400" smtClean="0"/>
              <a:t> were first in consequence there. All looked up to </a:t>
            </a:r>
            <a:r>
              <a:rPr lang="en-US" altLang="en-US" sz="2400" b="1" smtClean="0"/>
              <a:t>them</a:t>
            </a:r>
            <a:r>
              <a:rPr lang="en-US" altLang="en-US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Cohesion chain: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Peel, core and slice </a:t>
            </a:r>
            <a:r>
              <a:rPr lang="en-US" altLang="en-US" sz="2400" b="1" smtClean="0"/>
              <a:t>the pears and the apples</a:t>
            </a:r>
            <a:r>
              <a:rPr lang="en-US" altLang="en-US" sz="2400" smtClean="0"/>
              <a:t>.  Add </a:t>
            </a:r>
            <a:r>
              <a:rPr lang="en-US" altLang="en-US" sz="2400" b="1" smtClean="0"/>
              <a:t>the fruit</a:t>
            </a:r>
            <a:r>
              <a:rPr lang="en-US" altLang="en-US" sz="2400" smtClean="0"/>
              <a:t> to the skillet.  When </a:t>
            </a:r>
            <a:r>
              <a:rPr lang="en-US" altLang="en-US" sz="2400" b="1" smtClean="0"/>
              <a:t>they</a:t>
            </a:r>
            <a:r>
              <a:rPr lang="en-US" altLang="en-US" sz="2400" smtClean="0"/>
              <a:t> are soft…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 </a:t>
            </a:r>
            <a:r>
              <a:rPr lang="en-US" altLang="en-US" smtClean="0"/>
              <a:t>Note: cohesion is not coherence</a:t>
            </a: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Cohesion-Based Segmentation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Sentences or paragraphs in a subtopic are cohesive with each other</a:t>
            </a:r>
          </a:p>
          <a:p>
            <a:pPr eaLnBrk="1" hangingPunct="1"/>
            <a:r>
              <a:rPr lang="en-US" altLang="en-US" smtClean="0"/>
              <a:t>But not with paragraphs in a neighboring subtopic</a:t>
            </a:r>
          </a:p>
          <a:p>
            <a:pPr eaLnBrk="1" hangingPunct="1"/>
            <a:r>
              <a:rPr lang="en-US" altLang="en-US" smtClean="0"/>
              <a:t>So, if we measured the cohesion between every neighboring sentences</a:t>
            </a:r>
          </a:p>
          <a:p>
            <a:pPr lvl="1" eaLnBrk="1" hangingPunct="1"/>
            <a:r>
              <a:rPr lang="en-US" altLang="en-US" smtClean="0"/>
              <a:t>We might expect a ‘dip’ in cohesion at subtopic boundaries.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7000" r="14667" b="35500"/>
          <a:stretch>
            <a:fillRect/>
          </a:stretch>
        </p:blipFill>
        <p:spPr bwMode="auto">
          <a:xfrm>
            <a:off x="76200" y="304800"/>
            <a:ext cx="9296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TextTiling (Hearst ’97)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/>
              <a:t>Tokenization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2100" smtClean="0"/>
              <a:t>Each space-delimited word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2100" smtClean="0"/>
              <a:t>Converted to lower case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2100" smtClean="0"/>
              <a:t>Throw out stop list words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2100" smtClean="0"/>
              <a:t>Stem the rest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n-US" sz="2100" smtClean="0"/>
              <a:t>Group into pseudo-sentences (windows) of length w=20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endParaRPr lang="en-US" altLang="en-US" sz="210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/>
              <a:t>Lexical Score Determination: cohesion score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altLang="en-US" sz="2100" smtClean="0"/>
              <a:t>Three part score including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/>
              <a:t>Average similarity (cosine measure) between gaps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/>
              <a:t>Introduction of new terms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900" smtClean="0"/>
              <a:t>Lexical chains				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/>
              <a:t>Boundary Identification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TextTiling Method</a:t>
            </a:r>
          </a:p>
        </p:txBody>
      </p:sp>
      <p:pic>
        <p:nvPicPr>
          <p:cNvPr id="29699" name="Picture 4" descr="dot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3259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texti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057400"/>
            <a:ext cx="17986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Cosine Similarity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4" descr="cos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166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Space Model</a:t>
            </a:r>
            <a:br>
              <a:rPr lang="en-US" altLang="en-US" smtClean="0"/>
            </a:br>
            <a:r>
              <a:rPr lang="en-US" altLang="en-US" smtClean="0"/>
              <a:t>(recall distributional semantics, following IR)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the vector space model for TextTiling, both segments are represented as vectors</a:t>
            </a:r>
          </a:p>
          <a:p>
            <a:pPr eaLnBrk="1" hangingPunct="1"/>
            <a:r>
              <a:rPr lang="en-US" altLang="en-US" smtClean="0"/>
              <a:t>Numbers are derived from the words that occur in the collection</a:t>
            </a:r>
          </a:p>
          <a:p>
            <a:pPr lvl="1" eaLnBrk="1" hangingPunct="1"/>
            <a:r>
              <a:rPr lang="en-US" altLang="en-US" smtClean="0"/>
              <a:t>Could count bits to get similarity, frequency, weights etc.</a:t>
            </a:r>
          </a:p>
          <a:p>
            <a:pPr eaLnBrk="1" hangingPunct="1"/>
            <a:r>
              <a:rPr lang="en-US" altLang="en-US" smtClean="0"/>
              <a:t>But that favors long documents over shorter ones</a:t>
            </a:r>
          </a:p>
          <a:p>
            <a:pPr lvl="1" eaLnBrk="1" hangingPunct="1"/>
            <a:r>
              <a:rPr lang="en-US" altLang="en-US" smtClean="0"/>
              <a:t>Cosine to normalize dot product by vector 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3412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Lexical Score Part 2: Introduction of New Terms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29915" r="6250" b="15598"/>
          <a:stretch>
            <a:fillRect/>
          </a:stretch>
        </p:blipFill>
        <p:spPr bwMode="auto">
          <a:xfrm>
            <a:off x="1981200" y="1381630"/>
            <a:ext cx="5338763" cy="526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Lexical Score Part 3: Lexical Chains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25641" r="26563" b="28419"/>
          <a:stretch>
            <a:fillRect/>
          </a:stretch>
        </p:blipFill>
        <p:spPr bwMode="auto">
          <a:xfrm>
            <a:off x="1600200" y="1447800"/>
            <a:ext cx="61769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Terminology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00FF"/>
                </a:solidFill>
              </a:rPr>
              <a:t>Discourse</a:t>
            </a:r>
            <a:r>
              <a:rPr lang="en-US" altLang="en-US" smtClean="0"/>
              <a:t>: anything longer than a single utterance or sentence</a:t>
            </a:r>
          </a:p>
          <a:p>
            <a:pPr lvl="1" eaLnBrk="1" hangingPunct="1"/>
            <a:r>
              <a:rPr lang="en-US" altLang="en-US" smtClean="0">
                <a:solidFill>
                  <a:srgbClr val="6600FF"/>
                </a:solidFill>
              </a:rPr>
              <a:t>Monologue</a:t>
            </a:r>
          </a:p>
          <a:p>
            <a:pPr lvl="1" eaLnBrk="1" hangingPunct="1"/>
            <a:r>
              <a:rPr lang="en-US" altLang="en-US" smtClean="0">
                <a:solidFill>
                  <a:srgbClr val="6600FF"/>
                </a:solidFill>
              </a:rPr>
              <a:t>Dialogue</a:t>
            </a:r>
            <a:r>
              <a:rPr lang="en-US" altLang="en-US" smtClean="0"/>
              <a:t>: </a:t>
            </a:r>
          </a:p>
          <a:p>
            <a:pPr lvl="2" eaLnBrk="1" hangingPunct="1"/>
            <a:r>
              <a:rPr lang="en-US" altLang="en-US" smtClean="0"/>
              <a:t>May be multi-party</a:t>
            </a:r>
          </a:p>
          <a:p>
            <a:pPr lvl="2" eaLnBrk="1" hangingPunct="1"/>
            <a:r>
              <a:rPr lang="en-US" altLang="en-US" smtClean="0"/>
              <a:t>May be human-machine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5556" r="9444" b="8444"/>
          <a:stretch>
            <a:fillRect/>
          </a:stretch>
        </p:blipFill>
        <p:spPr bwMode="auto">
          <a:xfrm>
            <a:off x="0" y="1143000"/>
            <a:ext cx="9309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Lexical features as before</a:t>
            </a:r>
          </a:p>
          <a:p>
            <a:pPr eaLnBrk="1" hangingPunct="1"/>
            <a:r>
              <a:rPr lang="en-US" altLang="en-US" b="1" dirty="0" smtClean="0"/>
              <a:t>Discourse markers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cue words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Broadcast news</a:t>
            </a:r>
          </a:p>
          <a:p>
            <a:pPr lvl="2" eaLnBrk="1" hangingPunct="1"/>
            <a:r>
              <a:rPr lang="en-US" altLang="en-US" dirty="0" smtClean="0"/>
              <a:t>Good evening, I’m &lt;PERSON&gt;</a:t>
            </a:r>
          </a:p>
          <a:p>
            <a:pPr lvl="2" eaLnBrk="1" hangingPunct="1"/>
            <a:r>
              <a:rPr lang="en-US" altLang="en-US" dirty="0" smtClean="0"/>
              <a:t>…coming up….</a:t>
            </a:r>
          </a:p>
          <a:p>
            <a:pPr lvl="1" eaLnBrk="1" hangingPunct="1"/>
            <a:r>
              <a:rPr lang="en-US" altLang="en-US" dirty="0" smtClean="0"/>
              <a:t>Science articles</a:t>
            </a:r>
          </a:p>
          <a:p>
            <a:pPr lvl="2" eaLnBrk="1" hangingPunct="1"/>
            <a:r>
              <a:rPr lang="en-US" altLang="en-US" dirty="0" smtClean="0"/>
              <a:t>“First,….”</a:t>
            </a:r>
          </a:p>
          <a:p>
            <a:pPr lvl="2" eaLnBrk="1" hangingPunct="1"/>
            <a:r>
              <a:rPr lang="en-US" altLang="en-US" dirty="0" smtClean="0"/>
              <a:t>“The next topic….”</a:t>
            </a:r>
          </a:p>
          <a:p>
            <a:pPr lvl="1" eaLnBrk="1" hangingPunct="1"/>
            <a:r>
              <a:rPr lang="en-US" altLang="en-US" dirty="0" smtClean="0"/>
              <a:t>Subtasks</a:t>
            </a:r>
          </a:p>
          <a:p>
            <a:pPr lvl="2" eaLnBrk="1" hangingPunct="1"/>
            <a:r>
              <a:rPr lang="en-US" altLang="en-US" dirty="0" smtClean="0"/>
              <a:t>disambiguating predefined connectives</a:t>
            </a:r>
          </a:p>
          <a:p>
            <a:pPr lvl="2" eaLnBrk="1" hangingPunct="1"/>
            <a:r>
              <a:rPr lang="en-US" altLang="en-US" dirty="0" smtClean="0"/>
              <a:t>learning domain specific markers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139366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Supervised Discourse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Supervised machine learning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Label segment boundaries in training and test set</a:t>
            </a:r>
          </a:p>
          <a:p>
            <a:pPr lvl="2" eaLnBrk="1" hangingPunct="1"/>
            <a:r>
              <a:rPr lang="en-US" altLang="en-US" smtClean="0"/>
              <a:t>Easy to get automatically for very clear boundaries (paragraphs, news stories)</a:t>
            </a:r>
          </a:p>
          <a:p>
            <a:pPr lvl="2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Extract features in training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Learn a (sequence) classifier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In testing, apply features to predict boundaries</a:t>
            </a:r>
          </a:p>
        </p:txBody>
      </p:sp>
      <p:sp>
        <p:nvSpPr>
          <p:cNvPr id="1394690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Supervised discourse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Evaluation: WindowDiff (Pevzner and Hearst 2000)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assign partial credit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39161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Supervised discourse segmentation</a:t>
            </a:r>
          </a:p>
        </p:txBody>
      </p:sp>
      <p:pic>
        <p:nvPicPr>
          <p:cNvPr id="44036" name="Picture 4" descr="windowd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625850"/>
            <a:ext cx="64563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Local Work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Cue phrase</a:t>
            </a:r>
            <a:r>
              <a:rPr lang="en-US" altLang="en-US" sz="2000" dirty="0" smtClean="0"/>
              <a:t> disambiguation </a:t>
            </a:r>
            <a:r>
              <a:rPr lang="en-US" altLang="en-US" sz="2000" i="1" dirty="0" smtClean="0"/>
              <a:t>(Hirschberg &amp; </a:t>
            </a:r>
            <a:r>
              <a:rPr lang="en-US" altLang="en-US" sz="2000" i="1" dirty="0" err="1" smtClean="0"/>
              <a:t>Litman</a:t>
            </a:r>
            <a:r>
              <a:rPr lang="en-US" altLang="en-US" sz="2000" i="1" dirty="0" smtClean="0"/>
              <a:t>, 1993; </a:t>
            </a:r>
            <a:r>
              <a:rPr lang="en-US" altLang="en-US" sz="2000" i="1" dirty="0" err="1" smtClean="0"/>
              <a:t>Litman</a:t>
            </a:r>
            <a:r>
              <a:rPr lang="en-US" altLang="en-US" sz="2000" i="1" dirty="0" smtClean="0"/>
              <a:t>, 1996)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/>
              <a:t>Supervised </a:t>
            </a:r>
            <a:r>
              <a:rPr lang="en-US" altLang="en-US" sz="2000" dirty="0" smtClean="0">
                <a:solidFill>
                  <a:srgbClr val="FF0000"/>
                </a:solidFill>
              </a:rPr>
              <a:t>linear discourse segmentation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(</a:t>
            </a:r>
            <a:r>
              <a:rPr lang="en-US" altLang="en-US" sz="2000" i="1" dirty="0" err="1" smtClean="0"/>
              <a:t>Passonneau</a:t>
            </a:r>
            <a:r>
              <a:rPr lang="en-US" altLang="en-US" sz="2000" i="1" dirty="0" smtClean="0"/>
              <a:t> &amp; </a:t>
            </a:r>
            <a:r>
              <a:rPr lang="en-US" altLang="en-US" sz="2000" i="1" dirty="0" err="1" smtClean="0"/>
              <a:t>Litman</a:t>
            </a:r>
            <a:r>
              <a:rPr lang="en-US" altLang="en-US" sz="2000" i="1" dirty="0" smtClean="0"/>
              <a:t>, 1997)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/>
              <a:t>Representation and application of </a:t>
            </a:r>
            <a:r>
              <a:rPr lang="en-US" altLang="en-US" sz="2000" dirty="0" smtClean="0">
                <a:solidFill>
                  <a:srgbClr val="FF0000"/>
                </a:solidFill>
              </a:rPr>
              <a:t>hierarchical discourse segmentation</a:t>
            </a:r>
            <a:r>
              <a:rPr lang="en-US" altLang="en-US" sz="20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i="1" dirty="0" smtClean="0">
                <a:hlinkClick r:id="rId2"/>
              </a:rPr>
              <a:t>Mihai </a:t>
            </a:r>
            <a:r>
              <a:rPr lang="en-US" altLang="en-US" sz="2000" i="1" dirty="0" err="1" smtClean="0">
                <a:hlinkClick r:id="rId2"/>
              </a:rPr>
              <a:t>Rotaru</a:t>
            </a:r>
            <a:r>
              <a:rPr lang="en-US" altLang="en-US" sz="2000" i="1" dirty="0" smtClean="0"/>
              <a:t>, Computer Science, PhD 2008: </a:t>
            </a:r>
            <a:r>
              <a:rPr lang="en-US" altLang="en-US" sz="2000" i="1" dirty="0" smtClean="0">
                <a:hlinkClick r:id="rId3"/>
              </a:rPr>
              <a:t>Applications of Discourse Structure for Spoken Dialogue Systems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Litman</a:t>
            </a:r>
            <a:r>
              <a:rPr lang="en-US" altLang="en-US" sz="20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/>
              <a:t>Measuring and applying  </a:t>
            </a:r>
            <a:r>
              <a:rPr lang="en-US" altLang="en-US" sz="2000" dirty="0" smtClean="0">
                <a:solidFill>
                  <a:srgbClr val="FF0000"/>
                </a:solidFill>
              </a:rPr>
              <a:t>lexical cohesion</a:t>
            </a:r>
            <a:r>
              <a:rPr lang="en-US" altLang="en-US" sz="2000" dirty="0" smtClean="0"/>
              <a:t> (Ward &amp; </a:t>
            </a:r>
            <a:r>
              <a:rPr lang="en-US" altLang="en-US" sz="2000" dirty="0" err="1" smtClean="0"/>
              <a:t>Litman</a:t>
            </a:r>
            <a:r>
              <a:rPr lang="en-US" altLang="en-US" sz="2000" dirty="0" smtClean="0"/>
              <a:t>, 2008)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Penn Discourse Treebank </a:t>
            </a:r>
            <a:r>
              <a:rPr lang="en-US" altLang="en-US" sz="2000" dirty="0" smtClean="0"/>
              <a:t>in argumentative essays and discussion forums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i="1" dirty="0" smtClean="0"/>
              <a:t>(</a:t>
            </a:r>
            <a:r>
              <a:rPr lang="en-US" altLang="en-US" sz="2000" i="1" dirty="0" err="1" smtClean="0"/>
              <a:t>Chandrasekaran</a:t>
            </a:r>
            <a:r>
              <a:rPr lang="en-US" altLang="en-US" sz="2000" i="1" dirty="0" smtClean="0"/>
              <a:t> et al., 2017; Zhang et al., 2016)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000" dirty="0" smtClean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000" dirty="0" err="1" smtClean="0"/>
              <a:t>Swapna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Somasundaran</a:t>
            </a:r>
            <a:r>
              <a:rPr lang="en-US" altLang="en-US" sz="2000" dirty="0" smtClean="0"/>
              <a:t>, Computer Science, PhD 2010: </a:t>
            </a:r>
            <a:r>
              <a:rPr lang="en-US" altLang="en-US" sz="2000" dirty="0" smtClean="0">
                <a:hlinkClick r:id="rId4"/>
              </a:rPr>
              <a:t>Discourse-level relations for Opinion Analysis</a:t>
            </a:r>
            <a:r>
              <a:rPr lang="en-US" altLang="en-US" sz="2000" dirty="0" smtClean="0"/>
              <a:t> (Wiebe)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Part II of: What makes a text coherent?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Appropriate sequencing of subparts of the discourse -- discourse/topic structure</a:t>
            </a:r>
            <a:r>
              <a:rPr lang="en-US" altLang="en-US" smtClean="0"/>
              <a:t>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3200" b="1" i="1" smtClean="0"/>
              <a:t>Appropriate use of coherence relations between subparts of the discourse -- </a:t>
            </a:r>
            <a:r>
              <a:rPr lang="en-US" altLang="en-US" sz="3200" b="1" i="1" smtClean="0">
                <a:solidFill>
                  <a:srgbClr val="A50021"/>
                </a:solidFill>
              </a:rPr>
              <a:t>rhetorical structure</a:t>
            </a:r>
          </a:p>
          <a:p>
            <a:pPr eaLnBrk="1" hangingPunct="1"/>
            <a:endParaRPr lang="en-US" altLang="en-US" smtClean="0">
              <a:solidFill>
                <a:srgbClr val="A5002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Appropriate use of referring expressions</a:t>
            </a:r>
          </a:p>
          <a:p>
            <a:pPr eaLnBrk="1" hangingPunct="1"/>
            <a:endParaRPr lang="en-US" alt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Text Coherence, again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smtClean="0"/>
              <a:t>	The reason is that these utterances, when juxtaposed, will not exhibit coherence. Almost certainly not. Do you have a discourse? Assume that you have collected an arbitrary set of well-formed and independently interpretable utterances, for instance, by randomly selecting one sentence from each of the previous chapters of this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Or….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smtClean="0"/>
              <a:t>	Assume that you have collected an arbitrary set of well-formed and independently interpretable utterances, for instance, by randomly selecting one sentence from each of the previous chapters of this book. Do you have a discourse? Almost certainly not. The reason is that these utterances, when juxtaposed, will not exhibit coherence.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Coherence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John hid Bill’s car keys.  He was drunk.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??John hid Bill’s car keys.  He likes spinach.</a:t>
            </a:r>
          </a:p>
          <a:p>
            <a:pPr eaLnBrk="1" hangingPunct="1"/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/>
              <a:t>Again, not the same as cohesion</a:t>
            </a:r>
            <a:r>
              <a:rPr lang="en-US" altLang="en-US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Why Coherence? Summarization</a:t>
            </a:r>
          </a:p>
        </p:txBody>
      </p:sp>
      <p:pic>
        <p:nvPicPr>
          <p:cNvPr id="55299" name="Content Placeholder 5" descr="summary1.tiff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67" b="-8667"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pic>
        <p:nvPicPr>
          <p:cNvPr id="55300" name="Content Placeholder 6" descr="summary2.tiff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2" r="-2472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609600" y="6400800"/>
            <a:ext cx="4048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Slide from Mirella Lapata and Regina Barzilay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this text coherent?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“Consider, for example, the difference between passages (18.71) and (18.72). Almost certainly not. The reason is that these utterances, when juxtaposed, will not exhibit coherence. Do you have a discourse? Assume that you have collected an arbitrary set of well-formed and independently interpretable utterances, for instance, by randomly selecting one sentence from each of the previous chapters of this book.” 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Applications of Coherence Metrics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9144000" cy="4830763"/>
          </a:xfrm>
        </p:spPr>
        <p:txBody>
          <a:bodyPr/>
          <a:lstStyle/>
          <a:p>
            <a:r>
              <a:rPr lang="en-US" altLang="en-US" sz="2400" b="1" smtClean="0"/>
              <a:t>Text Generation:</a:t>
            </a:r>
          </a:p>
          <a:p>
            <a:pPr lvl="1"/>
            <a:r>
              <a:rPr lang="en-US" altLang="en-US" sz="2400" smtClean="0"/>
              <a:t>concept-to-text generation</a:t>
            </a:r>
          </a:p>
          <a:p>
            <a:pPr lvl="1"/>
            <a:r>
              <a:rPr lang="en-US" altLang="en-US" sz="2400" smtClean="0"/>
              <a:t>summarization, text simplification</a:t>
            </a:r>
          </a:p>
          <a:p>
            <a:pPr lvl="1"/>
            <a:r>
              <a:rPr lang="en-US" altLang="en-US" sz="2400" smtClean="0"/>
              <a:t>question answering, machine translation</a:t>
            </a:r>
          </a:p>
          <a:p>
            <a:pPr lvl="1"/>
            <a:r>
              <a:rPr lang="en-US" altLang="en-US" sz="2400" smtClean="0"/>
              <a:t>essay grading</a:t>
            </a:r>
          </a:p>
          <a:p>
            <a:r>
              <a:rPr lang="en-US" altLang="en-US" sz="2400" b="1" smtClean="0"/>
              <a:t>Text Understanding</a:t>
            </a:r>
          </a:p>
          <a:p>
            <a:pPr lvl="1"/>
            <a:r>
              <a:rPr lang="en-US" altLang="en-US" sz="2400" smtClean="0"/>
              <a:t>Improving coreference resolution</a:t>
            </a:r>
          </a:p>
          <a:p>
            <a:r>
              <a:rPr lang="en-US" altLang="en-US" sz="2400" b="1" smtClean="0"/>
              <a:t>Potential uses</a:t>
            </a:r>
          </a:p>
          <a:p>
            <a:pPr lvl="1"/>
            <a:r>
              <a:rPr lang="en-US" altLang="en-US" sz="2400" smtClean="0"/>
              <a:t>automatic evaluation tool for text quality </a:t>
            </a:r>
          </a:p>
          <a:p>
            <a:pPr lvl="1"/>
            <a:r>
              <a:rPr lang="en-US" altLang="en-US" sz="2400" smtClean="0"/>
              <a:t>during system development (avoids repeated human evaluations)</a:t>
            </a:r>
          </a:p>
          <a:p>
            <a:r>
              <a:rPr lang="en-US" altLang="en-US" sz="2400" b="1" smtClean="0"/>
              <a:t>Software</a:t>
            </a:r>
          </a:p>
          <a:p>
            <a:pPr lvl="1"/>
            <a:r>
              <a:rPr lang="en-US" altLang="en-US" sz="2400" smtClean="0"/>
              <a:t>Brown Coherence Toolkit</a:t>
            </a:r>
          </a:p>
          <a:p>
            <a:pPr lvl="1"/>
            <a:r>
              <a:rPr lang="en-US" altLang="en-US" sz="2400" smtClean="0"/>
              <a:t>Coh-Metrix: cohmetrix.memphis.edu/CohMetrixDemo/demo.htm</a:t>
            </a:r>
          </a:p>
          <a:p>
            <a:pPr lvl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Hobbs ’79:  Coherence Relations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Result</a:t>
            </a:r>
          </a:p>
          <a:p>
            <a:pPr lvl="1" eaLnBrk="1" hangingPunct="1"/>
            <a:r>
              <a:rPr lang="en-US" altLang="en-US" smtClean="0"/>
              <a:t>Infer that the state or event asserted by S0 causes or could cause the state or event asserted by S1.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The Tin Woodman was caught in the rain. His joints rusted.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Explanation</a:t>
            </a:r>
          </a:p>
          <a:p>
            <a:pPr lvl="1" eaLnBrk="1" hangingPunct="1"/>
            <a:r>
              <a:rPr lang="en-US" altLang="en-US" smtClean="0"/>
              <a:t>Infer that the state or event asserted by S1 causes or could cause the state or event asserted by S0.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John hid Bill’s car keys.  He was drunk.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Parallel</a:t>
            </a:r>
          </a:p>
          <a:p>
            <a:pPr lvl="1" eaLnBrk="1" hangingPunct="1"/>
            <a:r>
              <a:rPr lang="en-US" altLang="en-US" smtClean="0"/>
              <a:t>Infer p(a1, a2..) from the assertion of S0 and p(b1,b2…) from the assertion of S1, where ai and bi are similar, for all i.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The Scarecrow wanted some brains. The Tin Woodman wanted a heart.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33CC"/>
                </a:solidFill>
              </a:rPr>
              <a:t>Elaboration</a:t>
            </a:r>
          </a:p>
          <a:p>
            <a:pPr lvl="1" eaLnBrk="1" hangingPunct="1"/>
            <a:r>
              <a:rPr lang="en-US" altLang="en-US" smtClean="0"/>
              <a:t>Infer the same proposition P from the assertions of S0 and S1.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Dorothy was from Kansas.  She lived in the midst of the great Kansas prairies.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Coherence Relations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40" name="Picture 4" descr="dis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dis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6578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Rhetorical Structure Theory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Another theory of discourse structure, based on identifying relations between segments of the text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olidFill>
                  <a:srgbClr val="3333CC"/>
                </a:solidFill>
              </a:rPr>
              <a:t>Nucleus/satellite</a:t>
            </a:r>
            <a:r>
              <a:rPr lang="en-US" altLang="en-US" smtClean="0"/>
              <a:t> notion encodes asymmetry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Nucleus is thing that if you deleted it, text wouldn’t make sense.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Some rhetorical relations: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rgbClr val="3333CC"/>
                </a:solidFill>
              </a:rPr>
              <a:t>Elaboration</a:t>
            </a:r>
            <a:r>
              <a:rPr lang="en-US" altLang="en-US" smtClean="0"/>
              <a:t>: (set/member, class/instance,  whole/part…)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rgbClr val="3333CC"/>
                </a:solidFill>
              </a:rPr>
              <a:t>Contrast</a:t>
            </a:r>
            <a:r>
              <a:rPr lang="en-US" altLang="en-US" smtClean="0"/>
              <a:t>: multinuclear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rgbClr val="3333CC"/>
                </a:solidFill>
              </a:rPr>
              <a:t>Condition</a:t>
            </a:r>
            <a:r>
              <a:rPr lang="en-US" altLang="en-US" smtClean="0"/>
              <a:t>:  Sat presents precondition for N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rgbClr val="3333CC"/>
                </a:solidFill>
              </a:rPr>
              <a:t>Purpose</a:t>
            </a:r>
            <a:r>
              <a:rPr lang="en-US" altLang="en-US" smtClean="0"/>
              <a:t>: Sat presents goal of the activity in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One Rhetorical Relation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100" smtClean="0"/>
              <a:t>A sample definition</a:t>
            </a:r>
          </a:p>
          <a:p>
            <a:pPr lvl="1" eaLnBrk="1" hangingPunct="1"/>
            <a:r>
              <a:rPr lang="en-US" altLang="en-US" sz="1800" smtClean="0"/>
              <a:t>Relation: </a:t>
            </a:r>
            <a:r>
              <a:rPr lang="en-US" altLang="en-US" sz="1800" smtClean="0">
                <a:solidFill>
                  <a:srgbClr val="A50021"/>
                </a:solidFill>
              </a:rPr>
              <a:t>Evidence</a:t>
            </a:r>
          </a:p>
          <a:p>
            <a:pPr lvl="1" eaLnBrk="1" hangingPunct="1"/>
            <a:r>
              <a:rPr lang="en-US" altLang="en-US" sz="1800" smtClean="0"/>
              <a:t>Constraints on N: H might not believe N as much as S think s/he should</a:t>
            </a:r>
          </a:p>
          <a:p>
            <a:pPr lvl="1" eaLnBrk="1" hangingPunct="1"/>
            <a:r>
              <a:rPr lang="en-US" altLang="en-US" sz="1800" smtClean="0"/>
              <a:t>Constraints on Sat: H </a:t>
            </a:r>
            <a:r>
              <a:rPr lang="en-US" altLang="en-US" sz="1800" i="1" smtClean="0"/>
              <a:t>already believes or will believe </a:t>
            </a:r>
            <a:r>
              <a:rPr lang="en-US" altLang="en-US" sz="1800" smtClean="0"/>
              <a:t>Sat</a:t>
            </a:r>
          </a:p>
          <a:p>
            <a:pPr lvl="1" eaLnBrk="1" hangingPunct="1"/>
            <a:r>
              <a:rPr lang="en-US" altLang="en-US" sz="1800" smtClean="0"/>
              <a:t>Effect: H’s belief in N is increased</a:t>
            </a:r>
          </a:p>
          <a:p>
            <a:pPr eaLnBrk="1" hangingPunct="1"/>
            <a:r>
              <a:rPr lang="en-US" altLang="en-US" sz="2100" smtClean="0"/>
              <a:t>An example:</a:t>
            </a:r>
          </a:p>
          <a:p>
            <a:pPr lvl="1" eaLnBrk="1" hangingPunct="1">
              <a:buFontTx/>
              <a:buNone/>
            </a:pPr>
            <a:r>
              <a:rPr lang="en-US" altLang="en-US" sz="1800" smtClean="0">
                <a:solidFill>
                  <a:srgbClr val="A50021"/>
                </a:solidFill>
              </a:rPr>
              <a:t>Kevin must be here.</a:t>
            </a:r>
          </a:p>
          <a:p>
            <a:pPr lvl="1" eaLnBrk="1" hangingPunct="1">
              <a:buFontTx/>
              <a:buNone/>
            </a:pPr>
            <a:r>
              <a:rPr lang="en-US" altLang="en-US" sz="1800" smtClean="0">
                <a:solidFill>
                  <a:srgbClr val="A50021"/>
                </a:solidFill>
              </a:rPr>
              <a:t>His car is parked outside.</a:t>
            </a:r>
          </a:p>
          <a:p>
            <a:pPr eaLnBrk="1" hangingPunct="1"/>
            <a:endParaRPr lang="en-US" altLang="en-US" sz="2100" smtClean="0"/>
          </a:p>
        </p:txBody>
      </p:sp>
      <p:pic>
        <p:nvPicPr>
          <p:cNvPr id="1406980" name="Picture 4" descr="rstev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48323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1617663" y="5878513"/>
            <a:ext cx="849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Nucleus</a:t>
            </a:r>
          </a:p>
        </p:txBody>
      </p:sp>
      <p:sp>
        <p:nvSpPr>
          <p:cNvPr id="1406982" name="Rectangle 6"/>
          <p:cNvSpPr>
            <a:spLocks noChangeArrowheads="1"/>
          </p:cNvSpPr>
          <p:nvPr/>
        </p:nvSpPr>
        <p:spPr bwMode="auto">
          <a:xfrm>
            <a:off x="4700588" y="5861050"/>
            <a:ext cx="849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Satellite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79" grpId="0" build="p"/>
      <p:bldP spid="1406981" grpId="0"/>
      <p:bldP spid="14069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Problems with RST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many Rhetorical Relations are there?</a:t>
            </a:r>
          </a:p>
          <a:p>
            <a:pPr eaLnBrk="1" hangingPunct="1"/>
            <a:r>
              <a:rPr lang="en-US" altLang="en-US" dirty="0" smtClean="0"/>
              <a:t>How can we use RST in dialogue as well as monologue?</a:t>
            </a:r>
          </a:p>
          <a:p>
            <a:pPr eaLnBrk="1" hangingPunct="1"/>
            <a:r>
              <a:rPr lang="en-US" altLang="en-US" dirty="0" smtClean="0"/>
              <a:t>Difficult to get annotators to agree on labeling the same texts</a:t>
            </a:r>
          </a:p>
          <a:p>
            <a:pPr eaLnBrk="1" hangingPunct="1"/>
            <a:r>
              <a:rPr lang="en-US" altLang="en-US" dirty="0" smtClean="0"/>
              <a:t>Trees versus directed graphs?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Automatic Labeling / Discourse Parsing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Supervised machine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Get a group of annotators to assign a set of relations to a text, and/or tree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Extract a set of surface features from the text that might signal the presence of the coherence relations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Train a supervised ML system based on the training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Some publicly available resources (RST treebank, Penn Discourse Treebank) exist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Semi and unsupervised approaches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Inferential / Abduction  (my dissertation!)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Or, this?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“Assume that you have collected an arbitrary set of well-formed and independently interpretable utterances, for instance, by randomly selecting one sentence from each of the previous chapters of this book. Do you have a discourse? Almost certainly not. The reason is that these utterances, when juxtaposed, will not exhibit coherence. Consider, for example, the difference between passages (18.71) and (18.72).”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Penn Discourse Treebank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The city’s Campaign Finance Board has refused to pay Mr. Dinkins $95,142 in matching funds </a:t>
            </a:r>
            <a:r>
              <a:rPr lang="en-US" u="sng" dirty="0" smtClean="0"/>
              <a:t>because</a:t>
            </a:r>
            <a:r>
              <a:rPr lang="en-US" dirty="0" smtClean="0"/>
              <a:t> </a:t>
            </a:r>
            <a:r>
              <a:rPr lang="en-US" b="1" dirty="0" smtClean="0"/>
              <a:t>his campaign records are incomplete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Causal relation</a:t>
            </a:r>
          </a:p>
          <a:p>
            <a:pPr marL="514350" indent="-457200">
              <a:defRPr/>
            </a:pPr>
            <a:r>
              <a:rPr lang="en-US" i="1" dirty="0" smtClean="0"/>
              <a:t>So much of the stuff poured into Motorola’s offices that its mail rooms there simply stopped delivering it.  </a:t>
            </a:r>
            <a:r>
              <a:rPr lang="en-US" u="sng" dirty="0" smtClean="0"/>
              <a:t>Implicit</a:t>
            </a:r>
            <a:r>
              <a:rPr lang="en-US" dirty="0" smtClean="0"/>
              <a:t> = so.  </a:t>
            </a:r>
            <a:r>
              <a:rPr lang="en-US" b="1" dirty="0" smtClean="0"/>
              <a:t>Now, thousands of mailers, catalogs and sales pitches go straight into the trash</a:t>
            </a:r>
            <a:r>
              <a:rPr lang="en-US" dirty="0" smtClean="0"/>
              <a:t>.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- Consequence 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Shallow Features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Explicit markers / cue phrases: </a:t>
            </a:r>
            <a:r>
              <a:rPr lang="en-US" altLang="en-US" i="1" smtClean="0">
                <a:solidFill>
                  <a:srgbClr val="A50021"/>
                </a:solidFill>
              </a:rPr>
              <a:t>because, however, therefore, then, etc.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i="1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Tendency of certain syntactic structures to signal certain relations: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8000"/>
                </a:solidFill>
              </a:rPr>
              <a:t>Infinitives are often used to signal purpose relations:</a:t>
            </a:r>
            <a:r>
              <a:rPr lang="en-US" altLang="en-US" smtClean="0">
                <a:solidFill>
                  <a:srgbClr val="A50021"/>
                </a:solidFill>
              </a:rPr>
              <a:t> Use rm </a:t>
            </a:r>
            <a:r>
              <a:rPr lang="en-US" altLang="en-US" i="1" smtClean="0">
                <a:solidFill>
                  <a:srgbClr val="A50021"/>
                </a:solidFill>
              </a:rPr>
              <a:t>to delete files.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i="1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Ordering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Tense/aspect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Intonation</a:t>
            </a:r>
            <a:endParaRPr lang="en-US" altLang="en-US" sz="21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Part III of: What makes a text coherent?</a:t>
            </a:r>
            <a:br>
              <a:rPr lang="en-US" altLang="en-US" smtClean="0"/>
            </a:br>
            <a:r>
              <a:rPr lang="en-US" altLang="en-US" smtClean="0"/>
              <a:t>Entity-based Coherence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Appropriate sequencing of subparts of the discourse -- discourse/topic structure</a:t>
            </a:r>
            <a:r>
              <a:rPr lang="en-US" altLang="en-US" smtClean="0"/>
              <a:t>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Appropriate use of coherence relations between subparts of the discourse -- rhetorical structure</a:t>
            </a:r>
          </a:p>
          <a:p>
            <a:pPr eaLnBrk="1" hangingPunct="1"/>
            <a:endParaRPr lang="en-US" altLang="en-US" sz="2400" smtClean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3200" b="1" i="1" smtClean="0"/>
              <a:t>Appropriate use of referring expressions</a:t>
            </a:r>
          </a:p>
          <a:p>
            <a:pPr eaLnBrk="1" hangingPunct="1"/>
            <a:endParaRPr lang="en-US" alt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Pronouns and Reference Resolution</a:t>
            </a:r>
            <a:br>
              <a:rPr lang="en-US" altLang="en-US" dirty="0" smtClean="0"/>
            </a:br>
            <a:r>
              <a:rPr lang="en-US" altLang="en-US" dirty="0" smtClean="0"/>
              <a:t>A Reference Joke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Gracie:  </a:t>
            </a:r>
            <a:r>
              <a:rPr lang="en-US" altLang="en-US" sz="2400" smtClean="0">
                <a:solidFill>
                  <a:srgbClr val="0070C0"/>
                </a:solidFill>
              </a:rPr>
              <a:t>Oh yeah ... and then Mr. and Mrs. Jones were having matrimonial trouble, and my brother was hired to watch Mrs. Jones.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George</a:t>
            </a:r>
            <a:r>
              <a:rPr lang="en-US" altLang="en-US" sz="2400" smtClean="0">
                <a:solidFill>
                  <a:srgbClr val="0070C0"/>
                </a:solidFill>
              </a:rPr>
              <a:t>:  Well, I imagine </a:t>
            </a:r>
            <a:r>
              <a:rPr lang="en-US" altLang="en-US" sz="2400" b="1" smtClean="0">
                <a:solidFill>
                  <a:schemeClr val="accent2"/>
                </a:solidFill>
              </a:rPr>
              <a:t>she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smtClean="0">
                <a:solidFill>
                  <a:srgbClr val="0070C0"/>
                </a:solidFill>
              </a:rPr>
              <a:t>was a very attractive woman.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Gracie:  </a:t>
            </a:r>
            <a:r>
              <a:rPr lang="en-US" altLang="en-US" sz="2400" b="1" smtClean="0">
                <a:solidFill>
                  <a:schemeClr val="accent2"/>
                </a:solidFill>
              </a:rPr>
              <a:t>She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smtClean="0">
                <a:solidFill>
                  <a:srgbClr val="0070C0"/>
                </a:solidFill>
              </a:rPr>
              <a:t>was, and my brother watched </a:t>
            </a:r>
            <a:r>
              <a:rPr lang="en-US" altLang="en-US" sz="2400" b="1" smtClean="0">
                <a:solidFill>
                  <a:schemeClr val="accent2"/>
                </a:solidFill>
              </a:rPr>
              <a:t>her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smtClean="0">
                <a:solidFill>
                  <a:srgbClr val="0070C0"/>
                </a:solidFill>
              </a:rPr>
              <a:t>day and night for six months.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George:  </a:t>
            </a:r>
            <a:r>
              <a:rPr lang="en-US" altLang="en-US" sz="2400" smtClean="0">
                <a:solidFill>
                  <a:srgbClr val="0070C0"/>
                </a:solidFill>
              </a:rPr>
              <a:t>Well, what happened?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Gracie:  </a:t>
            </a:r>
            <a:r>
              <a:rPr lang="en-US" altLang="en-US" sz="2400" b="1" smtClean="0">
                <a:solidFill>
                  <a:schemeClr val="accent2"/>
                </a:solidFill>
              </a:rPr>
              <a:t>She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smtClean="0">
                <a:solidFill>
                  <a:srgbClr val="0070C0"/>
                </a:solidFill>
              </a:rPr>
              <a:t>finally got a divorce.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George:  </a:t>
            </a:r>
            <a:r>
              <a:rPr lang="en-US" altLang="en-US" sz="2400" smtClean="0">
                <a:solidFill>
                  <a:srgbClr val="0070C0"/>
                </a:solidFill>
              </a:rPr>
              <a:t>Mrs. Jones?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Gracie:  </a:t>
            </a:r>
            <a:r>
              <a:rPr lang="en-US" altLang="en-US" sz="2400" smtClean="0">
                <a:solidFill>
                  <a:srgbClr val="0070C0"/>
                </a:solidFill>
              </a:rPr>
              <a:t>No, my brother's wife.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 Resolution: Vocabulary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Process of associating </a:t>
            </a:r>
            <a:r>
              <a:rPr lang="en-US" altLang="en-US" dirty="0" smtClean="0">
                <a:solidFill>
                  <a:srgbClr val="0070C0"/>
                </a:solidFill>
              </a:rPr>
              <a:t>Bloomberg/he/his</a:t>
            </a:r>
            <a:r>
              <a:rPr lang="en-US" altLang="en-US" dirty="0" smtClean="0"/>
              <a:t>  with particular person and </a:t>
            </a:r>
            <a:r>
              <a:rPr lang="en-US" altLang="en-US" dirty="0" smtClean="0">
                <a:solidFill>
                  <a:srgbClr val="0070C0"/>
                </a:solidFill>
              </a:rPr>
              <a:t>big budget problem/it</a:t>
            </a:r>
            <a:r>
              <a:rPr lang="en-US" altLang="en-US" dirty="0" smtClean="0"/>
              <a:t> with a concept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 smtClean="0">
                <a:solidFill>
                  <a:srgbClr val="0070C0"/>
                </a:solidFill>
              </a:rPr>
              <a:t>Guiliani</a:t>
            </a:r>
            <a:r>
              <a:rPr lang="en-US" altLang="en-US" dirty="0" smtClean="0">
                <a:solidFill>
                  <a:srgbClr val="0070C0"/>
                </a:solidFill>
              </a:rPr>
              <a:t> left </a:t>
            </a:r>
            <a:r>
              <a:rPr lang="en-US" altLang="en-US" b="1" dirty="0" smtClean="0">
                <a:solidFill>
                  <a:srgbClr val="0070C0"/>
                </a:solidFill>
              </a:rPr>
              <a:t>Bloomberg</a:t>
            </a:r>
            <a:r>
              <a:rPr lang="en-US" altLang="en-US" dirty="0" smtClean="0">
                <a:solidFill>
                  <a:srgbClr val="0070C0"/>
                </a:solidFill>
              </a:rPr>
              <a:t> to be mayor of a city with </a:t>
            </a:r>
            <a:r>
              <a:rPr lang="en-US" altLang="en-US" b="1" dirty="0" smtClean="0">
                <a:solidFill>
                  <a:srgbClr val="0070C0"/>
                </a:solidFill>
              </a:rPr>
              <a:t>a big budget problem</a:t>
            </a:r>
            <a:r>
              <a:rPr lang="en-US" altLang="en-US" dirty="0" smtClean="0">
                <a:solidFill>
                  <a:srgbClr val="0070C0"/>
                </a:solidFill>
              </a:rPr>
              <a:t>.  </a:t>
            </a:r>
            <a:r>
              <a:rPr lang="en-US" altLang="en-US" i="1" dirty="0" smtClean="0">
                <a:solidFill>
                  <a:schemeClr val="accent2"/>
                </a:solidFill>
              </a:rPr>
              <a:t>It</a:t>
            </a:r>
            <a:r>
              <a:rPr lang="en-US" altLang="en-US" dirty="0" smtClean="0">
                <a:solidFill>
                  <a:srgbClr val="0070C0"/>
                </a:solidFill>
              </a:rPr>
              <a:t>’s unclear how </a:t>
            </a:r>
            <a:r>
              <a:rPr lang="en-US" altLang="en-US" i="1" dirty="0" smtClean="0">
                <a:solidFill>
                  <a:schemeClr val="accent2"/>
                </a:solidFill>
              </a:rPr>
              <a:t>he</a:t>
            </a:r>
            <a:r>
              <a:rPr lang="en-US" altLang="en-US" dirty="0" smtClean="0">
                <a:solidFill>
                  <a:srgbClr val="0070C0"/>
                </a:solidFill>
              </a:rPr>
              <a:t>’ll be able to handle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i="1" dirty="0" smtClean="0">
                <a:solidFill>
                  <a:schemeClr val="accent2"/>
                </a:solidFill>
              </a:rPr>
              <a:t>it</a:t>
            </a:r>
            <a:r>
              <a:rPr lang="en-US" altLang="en-US" i="1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during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i="1" dirty="0" smtClean="0">
                <a:solidFill>
                  <a:schemeClr val="accent2"/>
                </a:solidFill>
              </a:rPr>
              <a:t>his</a:t>
            </a:r>
            <a:r>
              <a:rPr lang="en-US" altLang="en-US" i="1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term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Referring </a:t>
            </a:r>
            <a:r>
              <a:rPr lang="en-US" altLang="en-US" dirty="0" err="1" smtClean="0"/>
              <a:t>exprs</a:t>
            </a:r>
            <a:r>
              <a:rPr lang="en-US" altLang="en-US" dirty="0" smtClean="0"/>
              <a:t>.: </a:t>
            </a:r>
            <a:r>
              <a:rPr lang="en-US" altLang="en-US" dirty="0" err="1" smtClean="0">
                <a:solidFill>
                  <a:srgbClr val="0070C0"/>
                </a:solidFill>
              </a:rPr>
              <a:t>Guilani</a:t>
            </a:r>
            <a:r>
              <a:rPr lang="en-US" altLang="en-US" dirty="0" smtClean="0">
                <a:solidFill>
                  <a:srgbClr val="0070C0"/>
                </a:solidFill>
              </a:rPr>
              <a:t>, Bloomberg, a big budget problem, he, it, his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Presentational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it</a:t>
            </a:r>
            <a:r>
              <a:rPr lang="en-US" altLang="en-US" dirty="0" smtClean="0">
                <a:solidFill>
                  <a:schemeClr val="hlink"/>
                </a:solidFill>
              </a:rPr>
              <a:t>: </a:t>
            </a:r>
            <a:r>
              <a:rPr lang="en-US" altLang="en-US" dirty="0" smtClean="0"/>
              <a:t>non-referential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Referents: the </a:t>
            </a:r>
            <a:r>
              <a:rPr lang="en-US" altLang="en-US" dirty="0" smtClean="0">
                <a:solidFill>
                  <a:srgbClr val="0070C0"/>
                </a:solidFill>
              </a:rPr>
              <a:t>person named </a:t>
            </a:r>
            <a:r>
              <a:rPr lang="en-US" altLang="en-US" dirty="0" err="1" smtClean="0">
                <a:solidFill>
                  <a:srgbClr val="0070C0"/>
                </a:solidFill>
              </a:rPr>
              <a:t>Guiliani</a:t>
            </a:r>
            <a:r>
              <a:rPr lang="en-US" altLang="en-US" dirty="0" smtClean="0"/>
              <a:t>, the concept of a </a:t>
            </a:r>
            <a:r>
              <a:rPr lang="en-US" altLang="en-US" dirty="0" smtClean="0">
                <a:solidFill>
                  <a:srgbClr val="0070C0"/>
                </a:solidFill>
              </a:rPr>
              <a:t>big budget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Co-referring</a:t>
            </a:r>
            <a:r>
              <a:rPr lang="en-US" altLang="en-US" dirty="0" smtClean="0"/>
              <a:t> referring expressions: </a:t>
            </a:r>
            <a:r>
              <a:rPr lang="en-US" altLang="en-US" dirty="0" err="1" smtClean="0">
                <a:solidFill>
                  <a:srgbClr val="0070C0"/>
                </a:solidFill>
              </a:rPr>
              <a:t>Guiliani</a:t>
            </a:r>
            <a:r>
              <a:rPr lang="en-US" altLang="en-US" dirty="0" smtClean="0">
                <a:solidFill>
                  <a:srgbClr val="0070C0"/>
                </a:solidFill>
              </a:rPr>
              <a:t>, he, his</a:t>
            </a:r>
          </a:p>
          <a:p>
            <a:pPr eaLnBrk="1" hangingPunct="1"/>
            <a:r>
              <a:rPr lang="en-US" altLang="en-US" dirty="0" smtClean="0"/>
              <a:t>Antecedent: </a:t>
            </a:r>
            <a:r>
              <a:rPr lang="en-US" altLang="en-US" dirty="0" err="1" smtClean="0">
                <a:solidFill>
                  <a:srgbClr val="0070C0"/>
                </a:solidFill>
              </a:rPr>
              <a:t>Guiliani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 smtClean="0"/>
              <a:t>Anaphors: </a:t>
            </a:r>
            <a:r>
              <a:rPr lang="en-US" altLang="en-US" dirty="0" smtClean="0">
                <a:solidFill>
                  <a:srgbClr val="0070C0"/>
                </a:solidFill>
              </a:rPr>
              <a:t>he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0070C0"/>
                </a:solidFill>
              </a:rPr>
              <a:t>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Discourse Models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Needed to model reference because referring expressions (e.g.  </a:t>
            </a:r>
            <a:r>
              <a:rPr lang="en-US" altLang="en-US" smtClean="0">
                <a:solidFill>
                  <a:srgbClr val="0070C0"/>
                </a:solidFill>
              </a:rPr>
              <a:t>Guiliani, Bloomberg, he, it, budget problem</a:t>
            </a:r>
            <a:r>
              <a:rPr lang="en-US" altLang="en-US" smtClean="0"/>
              <a:t>) encode information about beliefs about the referent</a:t>
            </a:r>
          </a:p>
          <a:p>
            <a:pPr eaLnBrk="1" hangingPunct="1"/>
            <a:r>
              <a:rPr lang="en-US" altLang="en-US" smtClean="0"/>
              <a:t>When a referent is first mentioned in a discourse, a representation is evoked in the model</a:t>
            </a:r>
          </a:p>
          <a:p>
            <a:pPr lvl="1" eaLnBrk="1" hangingPunct="1"/>
            <a:r>
              <a:rPr lang="en-US" altLang="en-US" smtClean="0"/>
              <a:t>Information predicated of it is stored also in the model</a:t>
            </a:r>
          </a:p>
          <a:p>
            <a:pPr lvl="1" eaLnBrk="1" hangingPunct="1"/>
            <a:r>
              <a:rPr lang="en-US" altLang="en-US" smtClean="0"/>
              <a:t>On subsequent mention, it is accessed from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Referring Expressions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Entities, concepts, places, propositions, events, ...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According to John, Bob bought Sue an Integra, and Sue bought Fred a Legend.</a:t>
            </a:r>
          </a:p>
          <a:p>
            <a:pPr lvl="1" eaLnBrk="1" hangingPunct="1"/>
            <a:r>
              <a:rPr lang="en-US" altLang="en-US" smtClean="0"/>
              <a:t>But </a:t>
            </a:r>
            <a:r>
              <a:rPr lang="en-US" altLang="en-US" smtClean="0">
                <a:solidFill>
                  <a:srgbClr val="C00000"/>
                </a:solidFill>
              </a:rPr>
              <a:t>that</a:t>
            </a:r>
            <a:r>
              <a:rPr lang="en-US" altLang="en-US" smtClean="0"/>
              <a:t> turned out to be a lie.  (a speech act)</a:t>
            </a:r>
          </a:p>
          <a:p>
            <a:pPr lvl="1" eaLnBrk="1" hangingPunct="1"/>
            <a:r>
              <a:rPr lang="en-US" altLang="en-US" smtClean="0"/>
              <a:t>But </a:t>
            </a:r>
            <a:r>
              <a:rPr lang="en-US" altLang="en-US" smtClean="0">
                <a:solidFill>
                  <a:srgbClr val="C00000"/>
                </a:solidFill>
              </a:rPr>
              <a:t>that </a:t>
            </a:r>
            <a:r>
              <a:rPr lang="en-US" altLang="en-US" smtClean="0"/>
              <a:t>was false. (proposition)</a:t>
            </a:r>
          </a:p>
          <a:p>
            <a:pPr lvl="1" eaLnBrk="1" hangingPunct="1"/>
            <a:r>
              <a:rPr lang="en-US" altLang="en-US" smtClean="0">
                <a:solidFill>
                  <a:srgbClr val="C00000"/>
                </a:solidFill>
              </a:rPr>
              <a:t>That</a:t>
            </a:r>
            <a:r>
              <a:rPr lang="en-US" altLang="en-US" smtClean="0"/>
              <a:t> struck me as a funny way to describe the situation. (manner of description)</a:t>
            </a:r>
          </a:p>
          <a:p>
            <a:pPr lvl="1" eaLnBrk="1" hangingPunct="1"/>
            <a:r>
              <a:rPr lang="en-US" altLang="en-US" smtClean="0">
                <a:solidFill>
                  <a:srgbClr val="C00000"/>
                </a:solidFill>
              </a:rPr>
              <a:t>That </a:t>
            </a:r>
            <a:r>
              <a:rPr lang="en-US" altLang="en-US" smtClean="0"/>
              <a:t>caused Sue to become rather poor. (event)</a:t>
            </a:r>
          </a:p>
          <a:p>
            <a:pPr lvl="1" eaLnBrk="1" hangingPunct="1"/>
            <a:r>
              <a:rPr lang="en-US" altLang="en-US" smtClean="0">
                <a:solidFill>
                  <a:srgbClr val="C00000"/>
                </a:solidFill>
              </a:rPr>
              <a:t>That</a:t>
            </a:r>
            <a:r>
              <a:rPr lang="en-US" altLang="en-US" smtClean="0"/>
              <a:t> caused them both to become rather poor. (combination of multiple events)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 Phenomena: </a:t>
            </a:r>
            <a:br>
              <a:rPr lang="en-US" altLang="en-US" smtClean="0"/>
            </a:br>
            <a:r>
              <a:rPr lang="en-US" altLang="en-US" smtClean="0"/>
              <a:t>5 Types of Referring Expressions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dirty="0" smtClean="0"/>
              <a:t>Indefinite NPs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A homeless man hit up Bloomberg for a dollar.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Some homeless guy hit up Bloomberg for a dollar.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This homeless man hit up Bloomberg for a dollar.</a:t>
            </a:r>
          </a:p>
          <a:p>
            <a:pPr marL="533400" indent="-533400" eaLnBrk="1" hangingPunct="1"/>
            <a:r>
              <a:rPr lang="en-US" altLang="en-US" dirty="0" smtClean="0"/>
              <a:t>Definite NPs 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The poor fellow only got a lecture.</a:t>
            </a:r>
          </a:p>
          <a:p>
            <a:pPr marL="533400" indent="-533400" eaLnBrk="1" hangingPunct="1"/>
            <a:r>
              <a:rPr lang="en-US" altLang="en-US" dirty="0" smtClean="0"/>
              <a:t>Demonstratives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This homeless man got a lecture but that one got carted off to jail.</a:t>
            </a:r>
          </a:p>
          <a:p>
            <a:pPr marL="533400" indent="-533400" eaLnBrk="1" hangingPunct="1"/>
            <a:r>
              <a:rPr lang="en-US" altLang="en-US" dirty="0" smtClean="0"/>
              <a:t>Names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Prof. </a:t>
            </a:r>
            <a:r>
              <a:rPr lang="en-US" altLang="en-US" dirty="0" err="1" smtClean="0">
                <a:solidFill>
                  <a:srgbClr val="0070C0"/>
                </a:solidFill>
              </a:rPr>
              <a:t>Litman</a:t>
            </a:r>
            <a:r>
              <a:rPr lang="en-US" altLang="en-US" dirty="0" smtClean="0">
                <a:solidFill>
                  <a:srgbClr val="0070C0"/>
                </a:solidFill>
              </a:rPr>
              <a:t> teaches on Tuesday.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Pronouns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A large tiger </a:t>
            </a:r>
            <a:r>
              <a:rPr lang="en-US" altLang="en-US" dirty="0" smtClean="0">
                <a:solidFill>
                  <a:srgbClr val="0070C0"/>
                </a:solidFill>
              </a:rPr>
              <a:t>escaped from </a:t>
            </a:r>
            <a:r>
              <a:rPr lang="en-US" altLang="en-US" dirty="0" smtClean="0">
                <a:solidFill>
                  <a:srgbClr val="FF0000"/>
                </a:solidFill>
              </a:rPr>
              <a:t>the Central Park zoo </a:t>
            </a:r>
            <a:r>
              <a:rPr lang="en-US" altLang="en-US" dirty="0" smtClean="0">
                <a:solidFill>
                  <a:srgbClr val="0070C0"/>
                </a:solidFill>
              </a:rPr>
              <a:t>chasing </a:t>
            </a:r>
            <a:r>
              <a:rPr lang="en-US" altLang="en-US" dirty="0" smtClean="0">
                <a:solidFill>
                  <a:srgbClr val="FF0000"/>
                </a:solidFill>
              </a:rPr>
              <a:t>a tiny sparrow</a:t>
            </a:r>
            <a:r>
              <a:rPr lang="en-US" altLang="en-US" dirty="0" smtClean="0">
                <a:solidFill>
                  <a:srgbClr val="0070C0"/>
                </a:solidFill>
              </a:rPr>
              <a:t>.  </a:t>
            </a:r>
            <a:r>
              <a:rPr lang="en-US" altLang="en-US" dirty="0" smtClean="0">
                <a:solidFill>
                  <a:srgbClr val="FF0000"/>
                </a:solidFill>
              </a:rPr>
              <a:t>It</a:t>
            </a:r>
            <a:r>
              <a:rPr lang="en-US" altLang="en-US" dirty="0" smtClean="0">
                <a:solidFill>
                  <a:srgbClr val="0070C0"/>
                </a:solidFill>
              </a:rPr>
              <a:t> was recaptured by a brave policeman.</a:t>
            </a:r>
          </a:p>
          <a:p>
            <a:pPr lvl="1" eaLnBrk="1" hangingPunct="1"/>
            <a:r>
              <a:rPr lang="en-US" altLang="en-US" dirty="0" smtClean="0"/>
              <a:t>Referents of pronouns usually require some degree of </a:t>
            </a:r>
            <a:r>
              <a:rPr lang="en-US" altLang="en-US" dirty="0" smtClean="0">
                <a:solidFill>
                  <a:schemeClr val="accent2"/>
                </a:solidFill>
              </a:rPr>
              <a:t>salience</a:t>
            </a:r>
            <a:r>
              <a:rPr lang="en-US" altLang="en-US" dirty="0" smtClean="0"/>
              <a:t> in the discourse (as opposed to definite and indefinite NPs, e.g.)</a:t>
            </a:r>
          </a:p>
          <a:p>
            <a:pPr lvl="1" eaLnBrk="1" hangingPunct="1"/>
            <a:r>
              <a:rPr lang="en-US" altLang="en-US" dirty="0" smtClean="0"/>
              <a:t>How do items become </a:t>
            </a:r>
            <a:r>
              <a:rPr lang="en-US" altLang="en-US" b="1" i="1" dirty="0" smtClean="0">
                <a:solidFill>
                  <a:srgbClr val="6600FF"/>
                </a:solidFill>
              </a:rPr>
              <a:t>salient</a:t>
            </a:r>
            <a:r>
              <a:rPr lang="en-US" altLang="en-US" dirty="0" smtClean="0"/>
              <a:t> in discourse?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What makes a text coherent?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altLang="en-US" smtClean="0"/>
              <a:t>Discourse structure</a:t>
            </a:r>
          </a:p>
          <a:p>
            <a:pPr lvl="1"/>
            <a:r>
              <a:rPr lang="en-US" altLang="en-US" smtClean="0"/>
              <a:t>In a coherent text the parts of the discourse exhibit a sensible ordering and hierarchical relationship</a:t>
            </a:r>
          </a:p>
          <a:p>
            <a:r>
              <a:rPr lang="en-US" altLang="en-US" smtClean="0"/>
              <a:t>Rhetorical structure</a:t>
            </a:r>
          </a:p>
          <a:p>
            <a:pPr lvl="1"/>
            <a:r>
              <a:rPr lang="en-US" altLang="en-US" smtClean="0"/>
              <a:t>The elements in a coherent text are related via meaningful relations (“coherence relations”)</a:t>
            </a:r>
          </a:p>
          <a:p>
            <a:r>
              <a:rPr lang="en-US" altLang="en-US" smtClean="0"/>
              <a:t>Entity structure (“Focus”)</a:t>
            </a:r>
          </a:p>
          <a:p>
            <a:pPr lvl="1"/>
            <a:r>
              <a:rPr lang="en-US" altLang="en-US" smtClean="0"/>
              <a:t>A coherent text is </a:t>
            </a:r>
            <a:r>
              <a:rPr lang="en-US" altLang="en-US" b="1" smtClean="0"/>
              <a:t>about</a:t>
            </a:r>
            <a:r>
              <a:rPr lang="en-US" altLang="en-US" smtClean="0"/>
              <a:t> some entity or entities, and the entity/entities is/are referred to in a structured way throughout the text.</a:t>
            </a:r>
            <a:endParaRPr lang="en-US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Salience vs. Recency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E: So you have the engine assembly finished.  Now attach </a:t>
            </a:r>
            <a:r>
              <a:rPr lang="en-US" altLang="en-US" smtClean="0">
                <a:solidFill>
                  <a:schemeClr val="accent2"/>
                </a:solidFill>
              </a:rPr>
              <a:t>the rope</a:t>
            </a:r>
            <a:r>
              <a:rPr lang="en-US" altLang="en-US" smtClean="0"/>
              <a:t>. </a:t>
            </a:r>
            <a:r>
              <a:rPr lang="en-US" altLang="en-US" smtClean="0">
                <a:solidFill>
                  <a:srgbClr val="0070C0"/>
                </a:solidFill>
              </a:rPr>
              <a:t>By the way, did you buy </a:t>
            </a:r>
            <a:r>
              <a:rPr lang="en-US" altLang="en-US" smtClean="0">
                <a:solidFill>
                  <a:schemeClr val="accent2"/>
                </a:solidFill>
              </a:rPr>
              <a:t>the gas can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>
                <a:solidFill>
                  <a:srgbClr val="0070C0"/>
                </a:solidFill>
              </a:rPr>
              <a:t>today?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A: Yes. 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E: Did </a:t>
            </a:r>
            <a:r>
              <a:rPr lang="en-US" altLang="en-US" smtClean="0">
                <a:solidFill>
                  <a:schemeClr val="accent2"/>
                </a:solidFill>
              </a:rPr>
              <a:t>it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>
                <a:solidFill>
                  <a:srgbClr val="0070C0"/>
                </a:solidFill>
              </a:rPr>
              <a:t>cost much?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A: No.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E:  OK, good.  </a:t>
            </a:r>
            <a:r>
              <a:rPr lang="en-US" altLang="en-US" smtClean="0"/>
              <a:t>Have you got </a:t>
            </a:r>
            <a:r>
              <a:rPr lang="en-US" altLang="en-US" smtClean="0">
                <a:solidFill>
                  <a:schemeClr val="accent2"/>
                </a:solidFill>
              </a:rPr>
              <a:t>it</a:t>
            </a:r>
            <a:r>
              <a:rPr lang="en-US" altLang="en-US" smtClean="0"/>
              <a:t> attached yet?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 Phenomena: Information Status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Giveness hierarchy / accessibility scales …</a:t>
            </a:r>
          </a:p>
          <a:p>
            <a:r>
              <a:rPr lang="en-US" altLang="en-US" smtClean="0"/>
              <a:t>But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Inferables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I almost bought an Acura Integra today, but </a:t>
            </a:r>
            <a:r>
              <a:rPr lang="en-US" altLang="en-US" dirty="0" smtClean="0">
                <a:solidFill>
                  <a:schemeClr val="accent2"/>
                </a:solidFill>
              </a:rPr>
              <a:t>a door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had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a dent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and </a:t>
            </a:r>
            <a:r>
              <a:rPr lang="en-US" altLang="en-US" dirty="0" smtClean="0">
                <a:solidFill>
                  <a:schemeClr val="accent2"/>
                </a:solidFill>
              </a:rPr>
              <a:t>the engine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seemed noisy.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Mix the flour, butter, and water. Knead </a:t>
            </a:r>
            <a:r>
              <a:rPr lang="en-US" altLang="en-US" dirty="0" smtClean="0">
                <a:solidFill>
                  <a:schemeClr val="accent2"/>
                </a:solidFill>
              </a:rPr>
              <a:t>the dough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until smooth and shiny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Discontinuous Sets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Entities </a:t>
            </a:r>
            <a:r>
              <a:rPr lang="en-US" altLang="en-US" smtClean="0">
                <a:solidFill>
                  <a:schemeClr val="accent2"/>
                </a:solidFill>
              </a:rPr>
              <a:t>evoked</a:t>
            </a:r>
            <a:r>
              <a:rPr lang="en-US" altLang="en-US" smtClean="0"/>
              <a:t> together but mentioned in different sentence or phrases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John has a St. Bernard and Mary has a Yorkie.  </a:t>
            </a:r>
            <a:r>
              <a:rPr lang="en-US" altLang="en-US" smtClean="0">
                <a:solidFill>
                  <a:schemeClr val="accent2"/>
                </a:solidFill>
              </a:rPr>
              <a:t>They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>
                <a:solidFill>
                  <a:srgbClr val="0070C0"/>
                </a:solidFill>
              </a:rPr>
              <a:t>arouse some comment when </a:t>
            </a:r>
            <a:r>
              <a:rPr lang="en-US" altLang="en-US" smtClean="0">
                <a:solidFill>
                  <a:schemeClr val="accent2"/>
                </a:solidFill>
              </a:rPr>
              <a:t>they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>
                <a:solidFill>
                  <a:srgbClr val="0070C0"/>
                </a:solidFill>
              </a:rPr>
              <a:t>walk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>
                <a:solidFill>
                  <a:schemeClr val="accent2"/>
                </a:solidFill>
              </a:rPr>
              <a:t>them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>
                <a:solidFill>
                  <a:srgbClr val="0070C0"/>
                </a:solidFill>
              </a:rPr>
              <a:t>in the park.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Generics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70C0"/>
                </a:solidFill>
              </a:rPr>
              <a:t>I saw two Corgis and their seven puppies today.  </a:t>
            </a:r>
            <a:r>
              <a:rPr lang="en-US" altLang="en-US" smtClean="0">
                <a:solidFill>
                  <a:schemeClr val="accent2"/>
                </a:solidFill>
              </a:rPr>
              <a:t>They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>
                <a:solidFill>
                  <a:srgbClr val="0070C0"/>
                </a:solidFill>
              </a:rPr>
              <a:t>are the funniest dogs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Constraints on Pronominal Reference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Number agreement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John’s parents like opera.  John hates it/John hates them.</a:t>
            </a:r>
          </a:p>
          <a:p>
            <a:pPr eaLnBrk="1" hangingPunct="1"/>
            <a:r>
              <a:rPr lang="en-US" altLang="en-US" dirty="0" smtClean="0"/>
              <a:t>Person agreement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George and Edward brought bread. 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They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shared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it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Gender agreement 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John has a Porsche. </a:t>
            </a:r>
            <a:r>
              <a:rPr lang="en-US" altLang="en-US" dirty="0" smtClean="0">
                <a:solidFill>
                  <a:srgbClr val="C00000"/>
                </a:solidFill>
              </a:rPr>
              <a:t>He/it/she </a:t>
            </a:r>
            <a:r>
              <a:rPr lang="en-US" altLang="en-US" dirty="0" smtClean="0">
                <a:solidFill>
                  <a:srgbClr val="0070C0"/>
                </a:solidFill>
              </a:rPr>
              <a:t>is attractive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Syntactic constraints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	John bought himself a new Volvo. (himself = John)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John bought him a new Volvo (him = not John).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Preferences in Pronoun Interpretation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Recency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John bought </a:t>
            </a:r>
            <a:r>
              <a:rPr lang="en-US" altLang="en-US" dirty="0" smtClean="0">
                <a:solidFill>
                  <a:schemeClr val="accent2"/>
                </a:solidFill>
              </a:rPr>
              <a:t>a new boat</a:t>
            </a:r>
            <a:r>
              <a:rPr lang="en-US" altLang="en-US" dirty="0" smtClean="0">
                <a:solidFill>
                  <a:schemeClr val="hlink"/>
                </a:solidFill>
              </a:rPr>
              <a:t>.  </a:t>
            </a:r>
            <a:r>
              <a:rPr lang="en-US" altLang="en-US" dirty="0" smtClean="0">
                <a:solidFill>
                  <a:srgbClr val="0070C0"/>
                </a:solidFill>
              </a:rPr>
              <a:t>Bill bought </a:t>
            </a:r>
            <a:r>
              <a:rPr lang="en-US" altLang="en-US" dirty="0" smtClean="0">
                <a:solidFill>
                  <a:schemeClr val="accent2"/>
                </a:solidFill>
              </a:rPr>
              <a:t>a bigger one</a:t>
            </a:r>
            <a:r>
              <a:rPr lang="en-US" altLang="en-US" dirty="0" smtClean="0">
                <a:solidFill>
                  <a:schemeClr val="hlink"/>
                </a:solidFill>
              </a:rPr>
              <a:t>.  </a:t>
            </a:r>
            <a:r>
              <a:rPr lang="en-US" altLang="en-US" dirty="0" smtClean="0">
                <a:solidFill>
                  <a:srgbClr val="0070C0"/>
                </a:solidFill>
              </a:rPr>
              <a:t>Mary likes to sail </a:t>
            </a:r>
            <a:r>
              <a:rPr lang="en-US" altLang="en-US" dirty="0" smtClean="0">
                <a:solidFill>
                  <a:schemeClr val="accent2"/>
                </a:solidFill>
              </a:rPr>
              <a:t>it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But…grammatical role raises its ugly head…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John went to the Acura dealership with Bill</a:t>
            </a:r>
            <a:r>
              <a:rPr lang="en-US" altLang="en-US" dirty="0" smtClean="0">
                <a:solidFill>
                  <a:schemeClr val="hlink"/>
                </a:solidFill>
              </a:rPr>
              <a:t>.  </a:t>
            </a:r>
            <a:r>
              <a:rPr lang="en-US" altLang="en-US" dirty="0" smtClean="0">
                <a:solidFill>
                  <a:schemeClr val="accent2"/>
                </a:solidFill>
              </a:rPr>
              <a:t>He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bought an Integra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Bill went to the Acura dealership with John</a:t>
            </a:r>
            <a:r>
              <a:rPr lang="en-US" altLang="en-US" dirty="0" smtClean="0">
                <a:solidFill>
                  <a:schemeClr val="hlink"/>
                </a:solidFill>
              </a:rPr>
              <a:t>.  </a:t>
            </a:r>
            <a:r>
              <a:rPr lang="en-US" altLang="en-US" dirty="0" smtClean="0">
                <a:solidFill>
                  <a:schemeClr val="accent2"/>
                </a:solidFill>
              </a:rPr>
              <a:t>He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bought an Integra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?John and Bill went to the Acura dealership. 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He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bought an Integra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And so does…repeated mention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70C0"/>
                </a:solidFill>
              </a:rPr>
              <a:t>John needed a car to go to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his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new job.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He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decided that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he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wanted something sporty.  Bill went to the dealership with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him</a:t>
            </a:r>
            <a:r>
              <a:rPr lang="en-US" altLang="en-US" sz="2400" dirty="0" smtClean="0">
                <a:solidFill>
                  <a:schemeClr val="hlink"/>
                </a:solidFill>
              </a:rPr>
              <a:t>. 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He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bought a Miata.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Who bought the Miata?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What about grammatical role preference?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Parallel constructions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Saturday, Mary went with Sue to the farmer’s market.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Sally went with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her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to the bookstore.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Sunday, Mary went with Sue to the mall.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Sally told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her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she should get over </a:t>
            </a:r>
            <a:r>
              <a:rPr lang="en-US" altLang="en-US" sz="2400" dirty="0" smtClean="0">
                <a:solidFill>
                  <a:schemeClr val="accent2"/>
                </a:solidFill>
              </a:rPr>
              <a:t>her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shopping obsession.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/>
              <a:t>Selectional</a:t>
            </a:r>
            <a:r>
              <a:rPr lang="en-US" altLang="en-US" sz="2400" dirty="0" smtClean="0"/>
              <a:t> restriction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John left his plane in the hangar.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He had flown it from Memphis this morning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Verb semantics/thematic roles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John telephoned Bill.  </a:t>
            </a:r>
            <a:r>
              <a:rPr lang="en-US" altLang="en-US" dirty="0" smtClean="0">
                <a:solidFill>
                  <a:schemeClr val="accent2"/>
                </a:solidFill>
              </a:rPr>
              <a:t>He</a:t>
            </a:r>
            <a:r>
              <a:rPr lang="en-US" altLang="en-US" dirty="0" smtClean="0">
                <a:solidFill>
                  <a:srgbClr val="0070C0"/>
                </a:solidFill>
              </a:rPr>
              <a:t>’d lost the directions to </a:t>
            </a:r>
            <a:r>
              <a:rPr lang="en-US" altLang="en-US" dirty="0" smtClean="0">
                <a:solidFill>
                  <a:schemeClr val="accent2"/>
                </a:solidFill>
              </a:rPr>
              <a:t>his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house</a:t>
            </a:r>
            <a:r>
              <a:rPr lang="en-US" altLang="en-US" dirty="0" smtClean="0">
                <a:solidFill>
                  <a:schemeClr val="hlink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John criticized Bill.  </a:t>
            </a:r>
            <a:r>
              <a:rPr lang="en-US" altLang="en-US" dirty="0" smtClean="0">
                <a:solidFill>
                  <a:schemeClr val="accent2"/>
                </a:solidFill>
              </a:rPr>
              <a:t>He</a:t>
            </a:r>
            <a:r>
              <a:rPr lang="en-US" altLang="en-US" dirty="0" smtClean="0">
                <a:solidFill>
                  <a:srgbClr val="0070C0"/>
                </a:solidFill>
              </a:rPr>
              <a:t>’d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lost the directions to </a:t>
            </a:r>
            <a:r>
              <a:rPr lang="en-US" altLang="en-US" dirty="0" smtClean="0">
                <a:solidFill>
                  <a:schemeClr val="accent2"/>
                </a:solidFill>
              </a:rPr>
              <a:t>his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house.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Discourse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TextTiling (unsupervised)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Supervised approaches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Coherence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Hobbs coherence relations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Rhetorical Structure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Entity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Pronouns and Reference Resolution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Summary: What Affects Reference Resolution?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Lexical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Reference type: </a:t>
            </a:r>
            <a:r>
              <a:rPr lang="en-US" altLang="en-US" sz="2000" dirty="0" err="1" smtClean="0"/>
              <a:t>Inferrability</a:t>
            </a:r>
            <a:r>
              <a:rPr lang="en-US" altLang="en-US" sz="2000" dirty="0" smtClean="0"/>
              <a:t>, discontinuous set, generics, one anaphora, pronouns,…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Discourse factors: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 smtClean="0"/>
              <a:t>Recency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Focus/topic structure, digression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Repeated mention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Syntactic factors: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Agreement: gender, number, person,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Parallel construction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Grammatical </a:t>
            </a:r>
            <a:r>
              <a:rPr lang="en-US" altLang="en-US" sz="2000" dirty="0" smtClean="0"/>
              <a:t>role</a:t>
            </a:r>
          </a:p>
          <a:p>
            <a:pPr eaLnBrk="1" hangingPunct="1"/>
            <a:r>
              <a:rPr lang="en-US" altLang="en-US" sz="2000" dirty="0" smtClean="0"/>
              <a:t>Semantic/lexical factors</a:t>
            </a:r>
          </a:p>
          <a:p>
            <a:pPr lvl="1" eaLnBrk="1" hangingPunct="1"/>
            <a:r>
              <a:rPr lang="en-US" altLang="en-US" sz="2000" dirty="0" err="1" smtClean="0"/>
              <a:t>Selectional</a:t>
            </a:r>
            <a:r>
              <a:rPr lang="en-US" altLang="en-US" sz="2000" dirty="0" smtClean="0"/>
              <a:t> restrictions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Verb semantics, thematic role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 Resolution Algorithms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Given these types of features, can we construct an algorithm that will apply them such that we can identify the correct referents of anaphors and other referring expressions?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 Resolution Task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Finding in a text all the referring expressions that have one and the same denotation</a:t>
            </a:r>
          </a:p>
          <a:p>
            <a:pPr lvl="1" eaLnBrk="1" hangingPunct="1"/>
            <a:r>
              <a:rPr lang="en-US" altLang="en-US" smtClean="0"/>
              <a:t>Pronominal anaphora resolution</a:t>
            </a:r>
          </a:p>
          <a:p>
            <a:pPr lvl="1" eaLnBrk="1" hangingPunct="1"/>
            <a:r>
              <a:rPr lang="en-US" altLang="en-US" smtClean="0"/>
              <a:t>Anaphora resolution between named entities</a:t>
            </a:r>
          </a:p>
          <a:p>
            <a:pPr lvl="1" eaLnBrk="1" hangingPunct="1"/>
            <a:r>
              <a:rPr lang="en-US" altLang="en-US" smtClean="0"/>
              <a:t>Full noun phrase anaphora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Issues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Which constraints/features can/should we make use of?</a:t>
            </a:r>
          </a:p>
          <a:p>
            <a:pPr eaLnBrk="1" hangingPunct="1"/>
            <a:r>
              <a:rPr lang="en-US" altLang="en-US" smtClean="0"/>
              <a:t>How should we order them?  I.e. which override which?</a:t>
            </a:r>
          </a:p>
          <a:p>
            <a:pPr eaLnBrk="1" hangingPunct="1"/>
            <a:r>
              <a:rPr lang="en-US" altLang="en-US" smtClean="0"/>
              <a:t>What should be stored in our discourse model?  I.e., what types of information do we need to keep track of?</a:t>
            </a:r>
          </a:p>
          <a:p>
            <a:pPr eaLnBrk="1" hangingPunct="1"/>
            <a:r>
              <a:rPr lang="en-US" altLang="en-US" smtClean="0"/>
              <a:t>How to evaluate?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Algorithms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Hobbs ‘78: </a:t>
            </a:r>
            <a:r>
              <a:rPr lang="en-US" altLang="en-US" dirty="0" smtClean="0">
                <a:solidFill>
                  <a:schemeClr val="accent2"/>
                </a:solidFill>
              </a:rPr>
              <a:t>syntax</a:t>
            </a:r>
            <a:r>
              <a:rPr lang="en-US" altLang="en-US" dirty="0" smtClean="0"/>
              <a:t> tree-based referential search</a:t>
            </a:r>
          </a:p>
          <a:p>
            <a:pPr eaLnBrk="1" hangingPunct="1"/>
            <a:r>
              <a:rPr lang="en-US" altLang="en-US" dirty="0" smtClean="0"/>
              <a:t>Centering: also entity-coherence</a:t>
            </a:r>
          </a:p>
          <a:p>
            <a:pPr eaLnBrk="1" hangingPunct="1"/>
            <a:r>
              <a:rPr lang="en-US" altLang="en-US" dirty="0" smtClean="0"/>
              <a:t>Supervised learning approaches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Hobbs:  Syntax-Based Approach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defTabSz="920750" eaLnBrk="1" hangingPunct="1">
              <a:lnSpc>
                <a:spcPct val="90000"/>
              </a:lnSpc>
              <a:tabLst>
                <a:tab pos="1436688" algn="l"/>
                <a:tab pos="2279650" algn="l"/>
                <a:tab pos="3654425" algn="l"/>
                <a:tab pos="4575175" algn="l"/>
                <a:tab pos="5091113" algn="l"/>
                <a:tab pos="6402388" algn="l"/>
              </a:tabLst>
            </a:pPr>
            <a:r>
              <a:rPr lang="en-US" altLang="en-US" smtClean="0"/>
              <a:t>Search for antecedent in parse tree of current sentence, then prior sentences in order of recency</a:t>
            </a:r>
          </a:p>
          <a:p>
            <a:pPr lvl="1" defTabSz="920750" eaLnBrk="1" hangingPunct="1">
              <a:lnSpc>
                <a:spcPct val="90000"/>
              </a:lnSpc>
              <a:tabLst>
                <a:tab pos="1436688" algn="l"/>
                <a:tab pos="2279650" algn="l"/>
                <a:tab pos="3654425" algn="l"/>
                <a:tab pos="4575175" algn="l"/>
                <a:tab pos="5091113" algn="l"/>
                <a:tab pos="6402388" algn="l"/>
              </a:tabLst>
            </a:pPr>
            <a:r>
              <a:rPr lang="en-US" altLang="en-US" smtClean="0"/>
              <a:t>For current S, search for NP nodes to the left of a path </a:t>
            </a:r>
            <a:r>
              <a:rPr lang="en-US" altLang="en-US" smtClean="0">
                <a:solidFill>
                  <a:srgbClr val="FF33CC"/>
                </a:solidFill>
              </a:rPr>
              <a:t>p</a:t>
            </a:r>
            <a:r>
              <a:rPr lang="en-US" altLang="en-US" smtClean="0"/>
              <a:t> from the pronoun up to the first NP or S node (</a:t>
            </a:r>
            <a:r>
              <a:rPr lang="en-US" altLang="en-US" smtClean="0">
                <a:solidFill>
                  <a:srgbClr val="FF33CC"/>
                </a:solidFill>
              </a:rPr>
              <a:t>X</a:t>
            </a:r>
            <a:r>
              <a:rPr lang="en-US" altLang="en-US" smtClean="0"/>
              <a:t>) above it in L2R, breadth-first</a:t>
            </a:r>
          </a:p>
          <a:p>
            <a:pPr lvl="2" defTabSz="920750" eaLnBrk="1" hangingPunct="1">
              <a:lnSpc>
                <a:spcPct val="90000"/>
              </a:lnSpc>
              <a:tabLst>
                <a:tab pos="1436688" algn="l"/>
                <a:tab pos="2279650" algn="l"/>
                <a:tab pos="3654425" algn="l"/>
                <a:tab pos="4575175" algn="l"/>
                <a:tab pos="5091113" algn="l"/>
                <a:tab pos="6402388" algn="l"/>
              </a:tabLst>
            </a:pPr>
            <a:r>
              <a:rPr lang="en-US" altLang="en-US" smtClean="0"/>
              <a:t>Propose as pronoun’s antecedent any NP you find as long as it has an NP or S node between itself and </a:t>
            </a:r>
            <a:r>
              <a:rPr lang="en-US" altLang="en-US" smtClean="0">
                <a:solidFill>
                  <a:srgbClr val="FF33CC"/>
                </a:solidFill>
              </a:rPr>
              <a:t>X</a:t>
            </a:r>
            <a:endParaRPr lang="en-US" altLang="en-US" smtClean="0"/>
          </a:p>
          <a:p>
            <a:pPr lvl="2" defTabSz="920750" eaLnBrk="1" hangingPunct="1">
              <a:lnSpc>
                <a:spcPct val="90000"/>
              </a:lnSpc>
              <a:tabLst>
                <a:tab pos="1436688" algn="l"/>
                <a:tab pos="2279650" algn="l"/>
                <a:tab pos="3654425" algn="l"/>
                <a:tab pos="4575175" algn="l"/>
                <a:tab pos="5091113" algn="l"/>
                <a:tab pos="6402388" algn="l"/>
              </a:tabLst>
            </a:pPr>
            <a:r>
              <a:rPr lang="en-US" altLang="en-US" smtClean="0"/>
              <a:t>If </a:t>
            </a:r>
            <a:r>
              <a:rPr lang="en-US" altLang="en-US" smtClean="0">
                <a:solidFill>
                  <a:srgbClr val="FF33CC"/>
                </a:solidFill>
              </a:rPr>
              <a:t>X</a:t>
            </a:r>
            <a:r>
              <a:rPr lang="en-US" altLang="en-US" smtClean="0"/>
              <a:t> is highest node in sentence, search prior sentences, L2R breadth-first, for candidate NPs</a:t>
            </a:r>
          </a:p>
          <a:p>
            <a:pPr lvl="2" defTabSz="920750" eaLnBrk="1" hangingPunct="1">
              <a:lnSpc>
                <a:spcPct val="90000"/>
              </a:lnSpc>
              <a:tabLst>
                <a:tab pos="1436688" algn="l"/>
                <a:tab pos="2279650" algn="l"/>
                <a:tab pos="3654425" algn="l"/>
                <a:tab pos="4575175" algn="l"/>
                <a:tab pos="5091113" algn="l"/>
                <a:tab pos="6402388" algn="l"/>
              </a:tabLst>
            </a:pPr>
            <a:r>
              <a:rPr lang="en-US" altLang="en-US" smtClean="0"/>
              <a:t>O.w., continue searching current tree by going to next S or NP above </a:t>
            </a:r>
            <a:r>
              <a:rPr lang="en-US" altLang="en-US" smtClean="0">
                <a:solidFill>
                  <a:srgbClr val="FF33CC"/>
                </a:solidFill>
              </a:rPr>
              <a:t>X</a:t>
            </a:r>
            <a:r>
              <a:rPr lang="en-US" altLang="en-US" smtClean="0"/>
              <a:t> before going to prior sentences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Centering Theory: </a:t>
            </a:r>
            <a:br>
              <a:rPr lang="en-US" altLang="en-US" smtClean="0"/>
            </a:br>
            <a:r>
              <a:rPr lang="en-US" altLang="en-US" smtClean="0"/>
              <a:t>Grosz, Joshi and Weinstein, 1995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r>
              <a:rPr lang="en-US" altLang="en-US" sz="2400" dirty="0" smtClean="0"/>
              <a:t>The way entities are introduced and discussed influences coherence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Entities </a:t>
            </a:r>
            <a:r>
              <a:rPr lang="en-US" altLang="en-US" sz="2400" dirty="0" smtClean="0"/>
              <a:t>in an </a:t>
            </a:r>
            <a:r>
              <a:rPr lang="en-US" altLang="en-US" sz="2400" dirty="0" smtClean="0">
                <a:solidFill>
                  <a:srgbClr val="FF0000"/>
                </a:solidFill>
              </a:rPr>
              <a:t>utterance </a:t>
            </a:r>
            <a:r>
              <a:rPr lang="en-US" altLang="en-US" sz="2400" dirty="0" smtClean="0"/>
              <a:t>are ranked according to salience.</a:t>
            </a:r>
          </a:p>
          <a:p>
            <a:pPr lvl="1"/>
            <a:r>
              <a:rPr lang="en-US" altLang="en-US" sz="2400" dirty="0" smtClean="0"/>
              <a:t>Is an entity pronominalized or not?</a:t>
            </a:r>
          </a:p>
          <a:p>
            <a:pPr lvl="1"/>
            <a:r>
              <a:rPr lang="en-US" altLang="en-US" sz="2400" dirty="0" smtClean="0"/>
              <a:t>Is an entity in a prominent syntactic position?</a:t>
            </a:r>
          </a:p>
          <a:p>
            <a:r>
              <a:rPr lang="en-US" altLang="en-US" sz="2400" dirty="0" smtClean="0"/>
              <a:t>Each utterance has one </a:t>
            </a:r>
            <a:r>
              <a:rPr lang="en-US" altLang="en-US" sz="2400" dirty="0" smtClean="0">
                <a:solidFill>
                  <a:srgbClr val="FF0000"/>
                </a:solidFill>
              </a:rPr>
              <a:t>center </a:t>
            </a:r>
            <a:r>
              <a:rPr lang="en-US" altLang="en-US" sz="2400" dirty="0" smtClean="0"/>
              <a:t>(≈topic or focus).</a:t>
            </a:r>
          </a:p>
          <a:p>
            <a:pPr lvl="1"/>
            <a:r>
              <a:rPr lang="en-US" altLang="en-US" sz="2400" dirty="0" smtClean="0"/>
              <a:t>Coherent discourses have utterances with common centers.</a:t>
            </a:r>
          </a:p>
          <a:p>
            <a:r>
              <a:rPr lang="en-US" altLang="en-US" sz="2400" dirty="0" smtClean="0"/>
              <a:t>Entity transitions capture degrees of coherence</a:t>
            </a:r>
          </a:p>
          <a:p>
            <a:pPr lvl="1"/>
            <a:r>
              <a:rPr lang="en-US" altLang="en-US" sz="2400" dirty="0" smtClean="0"/>
              <a:t>(e.g., in Centering theory CONTINUE &gt; SHIFT).</a:t>
            </a:r>
          </a:p>
          <a:p>
            <a:r>
              <a:rPr lang="en-US" altLang="en-US" sz="2400" dirty="0" smtClean="0"/>
              <a:t>Unlike Hobbs, has discourse model</a:t>
            </a:r>
          </a:p>
        </p:txBody>
      </p:sp>
    </p:spTree>
    <p:extLst>
      <p:ext uri="{BB962C8B-B14F-4D97-AF65-F5344CB8AC3E}">
        <p14:creationId xmlns:p14="http://schemas.microsoft.com/office/powerpoint/2010/main" val="340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Claim:  Entity coherence: </a:t>
            </a:r>
            <a:br>
              <a:rPr lang="en-US" altLang="en-US" smtClean="0"/>
            </a:br>
            <a:r>
              <a:rPr lang="en-US" altLang="en-US" sz="2000" smtClean="0"/>
              <a:t>Discourses  without  a clear ‘central entity’ feel less coherent</a:t>
            </a:r>
            <a:endParaRPr lang="en-US" altLang="en-US" smtClean="0"/>
          </a:p>
        </p:txBody>
      </p:sp>
      <p:pic>
        <p:nvPicPr>
          <p:cNvPr id="82947" name="Content Placeholder 7" descr="x1.tif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01813"/>
            <a:ext cx="3749675" cy="3863975"/>
          </a:xfrm>
        </p:spPr>
      </p:pic>
      <p:pic>
        <p:nvPicPr>
          <p:cNvPr id="82948" name="Content Placeholder 8" descr="x2.tiff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817688"/>
            <a:ext cx="3749675" cy="3832225"/>
          </a:xfrm>
        </p:spPr>
      </p:pic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Claim:  Entity coherence: </a:t>
            </a:r>
            <a:br>
              <a:rPr lang="en-US" altLang="en-US" smtClean="0"/>
            </a:br>
            <a:r>
              <a:rPr lang="en-US" altLang="en-US" sz="2000" smtClean="0"/>
              <a:t>Discourses  without  a clear ‘central entity’ feel less coherent</a:t>
            </a:r>
            <a:endParaRPr lang="en-US" altLang="en-US" smtClean="0"/>
          </a:p>
        </p:txBody>
      </p:sp>
      <p:pic>
        <p:nvPicPr>
          <p:cNvPr id="84995" name="Content Placeholder 7" descr="x1.tif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50" b="-8650"/>
          <a:stretch>
            <a:fillRect/>
          </a:stretch>
        </p:blipFill>
        <p:spPr/>
      </p:pic>
      <p:pic>
        <p:nvPicPr>
          <p:cNvPr id="84996" name="Content Placeholder 8" descr="x2.tiff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55" b="-8755"/>
          <a:stretch>
            <a:fillRect/>
          </a:stretch>
        </p:blipFill>
        <p:spPr/>
      </p:pic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Concepts and definitions, I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8153400" cy="4876800"/>
          </a:xfrm>
        </p:spPr>
        <p:txBody>
          <a:bodyPr/>
          <a:lstStyle/>
          <a:p>
            <a:r>
              <a:rPr lang="en-US" altLang="en-US" sz="2000" smtClean="0"/>
              <a:t>Every UTTERANCE U in a discourse (segment) DS updates the LOCAL FOCUS - a PARTIALLY RANKED set of discourse entities, or FORWARD-LOOKING CENTERS (CFs)</a:t>
            </a:r>
          </a:p>
          <a:p>
            <a:r>
              <a:rPr lang="en-US" altLang="en-US" sz="2000" smtClean="0"/>
              <a:t>An utterance U in discourse segment DS updates  the existing CF set by replacing it with the set of CFs REALIZED in U, CF(U,DS) (usually simplified to CF(U))</a:t>
            </a:r>
          </a:p>
          <a:p>
            <a:r>
              <a:rPr lang="en-US" altLang="en-US" sz="2000" smtClean="0"/>
              <a:t>The most highly ranked CF realized in utterance U is CP(U)</a:t>
            </a:r>
            <a:endParaRPr lang="en-US" altLang="en-US" sz="1600" smtClean="0"/>
          </a:p>
        </p:txBody>
      </p:sp>
      <p:sp>
        <p:nvSpPr>
          <p:cNvPr id="1600516" name="Text Box 4"/>
          <p:cNvSpPr txBox="1">
            <a:spLocks noChangeArrowheads="1"/>
          </p:cNvSpPr>
          <p:nvPr/>
        </p:nvSpPr>
        <p:spPr bwMode="auto">
          <a:xfrm>
            <a:off x="1143000" y="4191000"/>
            <a:ext cx="7239000" cy="788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u1.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Susan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gave James a pet hamster.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 CF(u1) = [Susan,James,pet hamster]. CP(u1) = Susan</a:t>
            </a:r>
          </a:p>
        </p:txBody>
      </p:sp>
      <p:sp>
        <p:nvSpPr>
          <p:cNvPr id="1600517" name="Text Box 5"/>
          <p:cNvSpPr txBox="1">
            <a:spLocks noChangeArrowheads="1"/>
          </p:cNvSpPr>
          <p:nvPr/>
        </p:nvSpPr>
        <p:spPr bwMode="auto">
          <a:xfrm>
            <a:off x="1143000" y="5334000"/>
            <a:ext cx="7239000" cy="788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宋体" charset="-122"/>
                <a:cs typeface="宋体" charset="-122"/>
              </a:rPr>
              <a:t>(2)   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u2.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She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gave Peter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a nice scarf.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 CF(u2) = [Susan,Peter,nice scarf]. CP(u2) = Susan</a:t>
            </a: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16" grpId="0" animBg="1" autoUpdateAnimBg="0"/>
      <p:bldP spid="16005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Conventions of Discourse Structure</a:t>
            </a:r>
          </a:p>
        </p:txBody>
      </p:sp>
      <p:sp>
        <p:nvSpPr>
          <p:cNvPr id="14339" name="Rectangle 6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Differ for different genres</a:t>
            </a:r>
          </a:p>
          <a:p>
            <a:pPr lvl="1" eaLnBrk="1" hangingPunct="1"/>
            <a:r>
              <a:rPr lang="en-US" altLang="en-US" smtClean="0"/>
              <a:t>Academic articles: </a:t>
            </a:r>
          </a:p>
          <a:p>
            <a:pPr lvl="2" eaLnBrk="1" hangingPunct="1"/>
            <a:r>
              <a:rPr lang="en-US" altLang="en-US" smtClean="0"/>
              <a:t>Abstract, Introduction, Methodology, Results, Conclusion</a:t>
            </a:r>
          </a:p>
          <a:p>
            <a:pPr lvl="1" eaLnBrk="1" hangingPunct="1"/>
            <a:r>
              <a:rPr lang="en-US" altLang="en-US" smtClean="0"/>
              <a:t>Newspaper stories: </a:t>
            </a:r>
          </a:p>
          <a:p>
            <a:pPr lvl="2" eaLnBrk="1" hangingPunct="1"/>
            <a:r>
              <a:rPr lang="en-US" altLang="en-US" smtClean="0"/>
              <a:t>Inverted Pyramid: Lead then expansion, least important last</a:t>
            </a:r>
          </a:p>
          <a:p>
            <a:pPr lvl="1" eaLnBrk="1" hangingPunct="1"/>
            <a:r>
              <a:rPr lang="en-US" altLang="en-US" smtClean="0"/>
              <a:t>Textbook chapters</a:t>
            </a:r>
          </a:p>
          <a:p>
            <a:pPr lvl="1" eaLnBrk="1" hangingPunct="1"/>
            <a:r>
              <a:rPr lang="en-US" altLang="en-US" smtClean="0"/>
              <a:t>News broadcasts</a:t>
            </a:r>
          </a:p>
          <a:p>
            <a:pPr lvl="1" eaLnBrk="1" hangingPunct="1"/>
            <a:r>
              <a:rPr lang="en-US" altLang="en-US" smtClean="0"/>
              <a:t>Arguments</a:t>
            </a:r>
          </a:p>
          <a:p>
            <a:pPr lvl="1" eaLnBrk="1" hangingPunct="1"/>
            <a:r>
              <a:rPr lang="en-US" altLang="en-US" smtClean="0"/>
              <a:t>NB:  We can take advantage of this to ‘parse’ discourse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Concepts and Definitions,II: </a:t>
            </a:r>
            <a:br>
              <a:rPr lang="en-US" altLang="en-US" smtClean="0"/>
            </a:br>
            <a:r>
              <a:rPr lang="en-US" altLang="en-US" smtClean="0"/>
              <a:t>The CB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3200" smtClean="0"/>
          </a:p>
          <a:p>
            <a:r>
              <a:rPr lang="en-US" altLang="en-US" sz="3200" smtClean="0"/>
              <a:t>The BACKWARD-LOOKING CENTER of utterance U</a:t>
            </a:r>
            <a:r>
              <a:rPr lang="en-US" altLang="en-US" sz="3200" baseline="-25000" smtClean="0"/>
              <a:t>i</a:t>
            </a:r>
            <a:r>
              <a:rPr lang="en-US" altLang="en-US" sz="3200" smtClean="0"/>
              <a:t>, </a:t>
            </a:r>
          </a:p>
          <a:p>
            <a:r>
              <a:rPr lang="en-US" altLang="en-US" sz="3200" smtClean="0"/>
              <a:t>CB(U</a:t>
            </a:r>
            <a:r>
              <a:rPr lang="en-US" altLang="en-US" sz="3200" baseline="-25000" smtClean="0"/>
              <a:t>i</a:t>
            </a:r>
            <a:r>
              <a:rPr lang="en-US" altLang="en-US" sz="3200" smtClean="0"/>
              <a:t>), </a:t>
            </a:r>
          </a:p>
          <a:p>
            <a:r>
              <a:rPr lang="en-US" altLang="en-US" sz="3200" smtClean="0"/>
              <a:t>is the highest-ranked element of CF(U</a:t>
            </a:r>
            <a:r>
              <a:rPr lang="en-US" altLang="en-US" sz="3200" baseline="-25000" smtClean="0"/>
              <a:t>I-1</a:t>
            </a:r>
            <a:r>
              <a:rPr lang="en-US" altLang="en-US" sz="3200" smtClean="0"/>
              <a:t>) that is realized in U</a:t>
            </a:r>
            <a:r>
              <a:rPr lang="en-US" altLang="en-US" sz="3200" baseline="-25000" smtClean="0"/>
              <a:t>i</a:t>
            </a:r>
          </a:p>
          <a:p>
            <a:endParaRPr lang="en-US" altLang="en-US" baseline="-25000" smtClean="0"/>
          </a:p>
          <a:p>
            <a:endParaRPr lang="en-US" altLang="en-US" baseline="-25000" smtClean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The CB: Examples</a:t>
            </a:r>
          </a:p>
        </p:txBody>
      </p:sp>
      <p:sp>
        <p:nvSpPr>
          <p:cNvPr id="1604613" name="Text Box 5"/>
          <p:cNvSpPr txBox="1">
            <a:spLocks noGrp="1" noChangeArrowheads="1"/>
          </p:cNvSpPr>
          <p:nvPr>
            <p:ph sz="quarter" idx="1"/>
          </p:nvPr>
        </p:nvSpPr>
        <p:spPr>
          <a:xfrm>
            <a:off x="685800" y="3482975"/>
            <a:ext cx="8077200" cy="4651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DDDDDD"/>
                  </a:outerShdw>
                </a:effectLst>
              </a:rPr>
              <a:t>NB: The CB is not always the most ranked entity of the PREVIOUS utterance</a:t>
            </a:r>
          </a:p>
        </p:txBody>
      </p:sp>
      <p:sp>
        <p:nvSpPr>
          <p:cNvPr id="1604611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467600" cy="788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u1. Susan gave James a pet hamster.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 CF(u1) = [Susan,James,pet hamster]. CB = undefined CP=Susan</a:t>
            </a:r>
          </a:p>
        </p:txBody>
      </p:sp>
      <p:sp>
        <p:nvSpPr>
          <p:cNvPr id="1604612" name="Text Box 4"/>
          <p:cNvSpPr txBox="1">
            <a:spLocks noChangeArrowheads="1"/>
          </p:cNvSpPr>
          <p:nvPr/>
        </p:nvSpPr>
        <p:spPr bwMode="auto">
          <a:xfrm>
            <a:off x="838200" y="2487613"/>
            <a:ext cx="7467600" cy="7889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宋体" charset="-122"/>
                <a:cs typeface="宋体" charset="-122"/>
              </a:rPr>
              <a:t>(2)   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u2.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She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gave Peter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a nice scarf.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 CF(u2) = [Susan,Peter,nice scarf]. CB=Susan. CP=Susan</a:t>
            </a:r>
          </a:p>
        </p:txBody>
      </p:sp>
      <p:sp>
        <p:nvSpPr>
          <p:cNvPr id="1604614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72390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ea typeface="宋体"/>
                <a:cs typeface="宋体"/>
              </a:rPr>
              <a:t>(2’)    </a:t>
            </a:r>
            <a:r>
              <a:rPr lang="en-US" smtClean="0">
                <a:cs typeface="Times New Roman" pitchFamily="18" charset="0"/>
              </a:rPr>
              <a:t>u2.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He  </a:t>
            </a:r>
            <a:r>
              <a:rPr lang="en-US" smtClean="0">
                <a:cs typeface="Times New Roman" pitchFamily="18" charset="0"/>
              </a:rPr>
              <a:t> loves hamsters.</a:t>
            </a:r>
          </a:p>
          <a:p>
            <a:pPr>
              <a:spcBef>
                <a:spcPct val="50000"/>
              </a:spcBef>
              <a:defRPr/>
            </a:pPr>
            <a:r>
              <a:rPr lang="en-US" smtClean="0">
                <a:cs typeface="Times New Roman" pitchFamily="18" charset="0"/>
              </a:rPr>
              <a:t>         CF(u2) = [James,hamsters]. CB=James. CP=James  </a:t>
            </a:r>
          </a:p>
        </p:txBody>
      </p:sp>
      <p:sp>
        <p:nvSpPr>
          <p:cNvPr id="1604615" name="Text Box 7"/>
          <p:cNvSpPr txBox="1">
            <a:spLocks noChangeArrowheads="1"/>
          </p:cNvSpPr>
          <p:nvPr/>
        </p:nvSpPr>
        <p:spPr bwMode="auto">
          <a:xfrm>
            <a:off x="838200" y="51054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… or the most highly  ranked entity of the CURRENT one</a:t>
            </a:r>
          </a:p>
        </p:txBody>
      </p:sp>
      <p:sp>
        <p:nvSpPr>
          <p:cNvPr id="1604616" name="Text Box 8"/>
          <p:cNvSpPr txBox="1">
            <a:spLocks noChangeArrowheads="1"/>
          </p:cNvSpPr>
          <p:nvPr/>
        </p:nvSpPr>
        <p:spPr bwMode="auto">
          <a:xfrm>
            <a:off x="914400" y="5562600"/>
            <a:ext cx="7239000" cy="7889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宋体" charset="-122"/>
                <a:cs typeface="宋体" charset="-122"/>
              </a:rPr>
              <a:t>(2’’)  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u2. Peter gave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her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a nice scarf.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 CF(u2) = [Peter,Susan, nice scarf]. CB=Susan. CP=Peter</a:t>
            </a:r>
          </a:p>
        </p:txBody>
      </p:sp>
    </p:spTree>
    <p:extLst>
      <p:ext uri="{BB962C8B-B14F-4D97-AF65-F5344CB8AC3E}">
        <p14:creationId xmlns:p14="http://schemas.microsoft.com/office/powerpoint/2010/main" val="271204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4613" grpId="0" build="p" bldLvl="3" autoUpdateAnimBg="0"/>
      <p:bldP spid="1604611" grpId="0" animBg="1" autoUpdateAnimBg="0"/>
      <p:bldP spid="1604612" grpId="0" animBg="1" autoUpdateAnimBg="0"/>
      <p:bldP spid="1604614" grpId="0" animBg="1" autoUpdateAnimBg="0"/>
      <p:bldP spid="1604615" grpId="0" autoUpdateAnimBg="0"/>
      <p:bldP spid="1604616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Claims of the theory: Local salience and pronominalization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/>
              <a:t>Grosz et al (1995): the CB is also the most salient entity. Texts in which other entities (but not the CB) are pronominalized are less felicitous</a:t>
            </a:r>
          </a:p>
        </p:txBody>
      </p:sp>
      <p:sp>
        <p:nvSpPr>
          <p:cNvPr id="1608708" name="Text Box 4"/>
          <p:cNvSpPr txBox="1">
            <a:spLocks noChangeArrowheads="1"/>
          </p:cNvSpPr>
          <p:nvPr/>
        </p:nvSpPr>
        <p:spPr bwMode="auto">
          <a:xfrm>
            <a:off x="1066800" y="3200400"/>
            <a:ext cx="7239000" cy="1614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a.	Something must be wrong with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John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b. 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has been acting quite odd.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c.  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called up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Mike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yesterday. 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d. 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John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wanted to meet 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him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quite urgently. </a:t>
            </a:r>
          </a:p>
        </p:txBody>
      </p:sp>
      <p:sp>
        <p:nvSpPr>
          <p:cNvPr id="1608709" name="Text Box 5"/>
          <p:cNvSpPr txBox="1">
            <a:spLocks noChangeArrowheads="1"/>
          </p:cNvSpPr>
          <p:nvPr/>
        </p:nvSpPr>
        <p:spPr bwMode="auto">
          <a:xfrm>
            <a:off x="1066800" y="4876800"/>
            <a:ext cx="7239000" cy="1614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(2)   a.	 Something must be wrong with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John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b.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has been acting quite odd.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c.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called up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Mike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yesterday.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d. 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wanted to meet 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him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quite urgently.</a:t>
            </a:r>
            <a:r>
              <a:rPr lang="en-US" sz="1400">
                <a:solidFill>
                  <a:schemeClr val="bg2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708" grpId="0" animBg="1" autoUpdateAnimBg="0"/>
      <p:bldP spid="1608709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1</a:t>
            </a:r>
          </a:p>
        </p:txBody>
      </p:sp>
      <p:sp>
        <p:nvSpPr>
          <p:cNvPr id="1610755" name="Text Box 3"/>
          <p:cNvSpPr txBox="1">
            <a:spLocks noChangeArrowheads="1"/>
          </p:cNvSpPr>
          <p:nvPr/>
        </p:nvSpPr>
        <p:spPr bwMode="auto">
          <a:xfrm>
            <a:off x="762000" y="2590800"/>
            <a:ext cx="7239000" cy="955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宋体" charset="-122"/>
                <a:cs typeface="宋体" charset="-122"/>
              </a:rPr>
              <a:t>RULE 1: if any CF is pronominalized, the CB is.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Claims of the theory: </a:t>
            </a:r>
            <a:br>
              <a:rPr lang="en-US" altLang="en-US" smtClean="0"/>
            </a:br>
            <a:r>
              <a:rPr lang="en-US" altLang="en-US" smtClean="0"/>
              <a:t>Preserving the ranking</a:t>
            </a:r>
            <a:endParaRPr lang="en-US" altLang="en-US" sz="40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01000" cy="4267200"/>
          </a:xfrm>
        </p:spPr>
        <p:txBody>
          <a:bodyPr/>
          <a:lstStyle/>
          <a:p>
            <a:r>
              <a:rPr lang="en-US" altLang="en-US" smtClean="0"/>
              <a:t>Discourses  without  a clear ‘central entity’ feel less coherent</a:t>
            </a:r>
          </a:p>
        </p:txBody>
      </p:sp>
      <p:sp>
        <p:nvSpPr>
          <p:cNvPr id="1612804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7239000" cy="1614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a.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John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went to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his favorite music store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to buy a piano.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b. 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had frequented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the store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for many years.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c.  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was excited that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could finally buy a piano.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 d. 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arrived just as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the store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was closing for the day. </a:t>
            </a:r>
          </a:p>
        </p:txBody>
      </p:sp>
      <p:sp>
        <p:nvSpPr>
          <p:cNvPr id="1612805" name="Text Box 5"/>
          <p:cNvSpPr txBox="1">
            <a:spLocks noChangeArrowheads="1"/>
          </p:cNvSpPr>
          <p:nvPr/>
        </p:nvSpPr>
        <p:spPr bwMode="auto">
          <a:xfrm>
            <a:off x="1066800" y="4419600"/>
            <a:ext cx="7239000" cy="1614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(2)   a.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John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went to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his favorite music store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to buy a piano.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b.	It was 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a store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John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had frequented for many years.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c.	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was excited that he could finally buy a piano.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      d. 	</a:t>
            </a:r>
            <a:r>
              <a:rPr lang="en-US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It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was closing just as </a:t>
            </a:r>
            <a:r>
              <a:rPr lang="en-US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John</a:t>
            </a:r>
            <a:r>
              <a:rPr lang="en-US">
                <a:latin typeface="Arial" charset="0"/>
                <a:ea typeface="Times New Roman" charset="0"/>
                <a:cs typeface="Times New Roman" charset="0"/>
              </a:rPr>
              <a:t> arrived.</a:t>
            </a:r>
            <a:r>
              <a:rPr lang="en-US">
                <a:solidFill>
                  <a:schemeClr val="bg2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/>
              <a:t>Grosz et al.: utterances are easier to process </a:t>
            </a:r>
          </a:p>
          <a:p>
            <a:pPr lvl="1"/>
            <a:r>
              <a:rPr lang="en-US" altLang="en-US" smtClean="0"/>
              <a:t>if they preserve CB of previous utterance or </a:t>
            </a:r>
          </a:p>
          <a:p>
            <a:pPr lvl="1"/>
            <a:r>
              <a:rPr lang="en-US" altLang="en-US" smtClean="0"/>
              <a:t>if CB(U) is also CP(U). </a:t>
            </a:r>
            <a:endParaRPr lang="en-US" altLang="en-US" sz="3200" smtClean="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914400" y="3124200"/>
            <a:ext cx="7543800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996633"/>
                </a:solidFill>
                <a:latin typeface="Arial" charset="0"/>
                <a:ea typeface="宋体" charset="-122"/>
                <a:cs typeface="宋体" charset="-122"/>
              </a:rPr>
              <a:t>CONTINUE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: 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 is a continuation if CB(U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) =  CB(U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i-1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), and CB(U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) = CP(U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000">
                <a:latin typeface="Arial" charset="0"/>
                <a:ea typeface="宋体" charset="-122"/>
                <a:cs typeface="宋体" charset="-122"/>
              </a:rPr>
              <a:t>) </a:t>
            </a:r>
          </a:p>
        </p:txBody>
      </p:sp>
      <p:sp>
        <p:nvSpPr>
          <p:cNvPr id="1614853" name="Text Box 5"/>
          <p:cNvSpPr txBox="1">
            <a:spLocks noChangeArrowheads="1"/>
          </p:cNvSpPr>
          <p:nvPr/>
        </p:nvSpPr>
        <p:spPr bwMode="auto">
          <a:xfrm>
            <a:off x="914400" y="4267200"/>
            <a:ext cx="7239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996633"/>
                </a:solidFill>
                <a:latin typeface="Arial" charset="0"/>
                <a:ea typeface="宋体" charset="-122"/>
                <a:cs typeface="宋体" charset="-122"/>
              </a:rPr>
              <a:t>RETAIN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: 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 is a retain if CB(U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) =  CB(U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i-1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), but  CB(U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) is different from  CP(U</a:t>
            </a:r>
            <a:r>
              <a:rPr lang="en-US" sz="2400" baseline="-25000">
                <a:latin typeface="Arial" charset="0"/>
                <a:ea typeface="宋体" charset="-122"/>
                <a:cs typeface="宋体" charset="-122"/>
              </a:rPr>
              <a:t>i</a:t>
            </a:r>
            <a:r>
              <a:rPr lang="en-US" sz="2400">
                <a:latin typeface="Arial" charset="0"/>
                <a:ea typeface="宋体" charset="-122"/>
                <a:cs typeface="宋体" charset="-122"/>
              </a:rPr>
              <a:t>) </a:t>
            </a:r>
          </a:p>
        </p:txBody>
      </p:sp>
      <p:sp>
        <p:nvSpPr>
          <p:cNvPr id="1614854" name="Text Box 6"/>
          <p:cNvSpPr txBox="1">
            <a:spLocks noChangeArrowheads="1"/>
          </p:cNvSpPr>
          <p:nvPr/>
        </p:nvSpPr>
        <p:spPr bwMode="auto">
          <a:xfrm>
            <a:off x="914400" y="5486400"/>
            <a:ext cx="72390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996633"/>
                </a:solidFill>
                <a:ea typeface="宋体"/>
                <a:cs typeface="宋体"/>
              </a:rPr>
              <a:t>SHIFT</a:t>
            </a:r>
            <a:r>
              <a:rPr lang="en-US" sz="2400" smtClean="0">
                <a:ea typeface="宋体"/>
                <a:cs typeface="宋体"/>
              </a:rPr>
              <a:t>: U</a:t>
            </a:r>
            <a:r>
              <a:rPr lang="en-US" sz="2400" baseline="-25000" smtClean="0">
                <a:ea typeface="宋体"/>
                <a:cs typeface="宋体"/>
              </a:rPr>
              <a:t>i</a:t>
            </a:r>
            <a:r>
              <a:rPr lang="en-US" sz="2400" smtClean="0">
                <a:ea typeface="宋体"/>
                <a:cs typeface="宋体"/>
              </a:rPr>
              <a:t> is a shift  if CB(U</a:t>
            </a:r>
            <a:r>
              <a:rPr lang="en-US" sz="2400" baseline="-25000" smtClean="0">
                <a:ea typeface="宋体"/>
                <a:cs typeface="宋体"/>
              </a:rPr>
              <a:t>i</a:t>
            </a:r>
            <a:r>
              <a:rPr lang="en-US" sz="2400" smtClean="0">
                <a:ea typeface="宋体"/>
                <a:cs typeface="宋体"/>
              </a:rPr>
              <a:t>) </a:t>
            </a:r>
            <a:r>
              <a:rPr lang="en-US" sz="2400" smtClean="0">
                <a:cs typeface="Arial" pitchFamily="34" charset="0"/>
              </a:rPr>
              <a:t>≠</a:t>
            </a:r>
            <a:r>
              <a:rPr lang="en-US" sz="2400" smtClean="0">
                <a:ea typeface="宋体"/>
                <a:cs typeface="宋体"/>
              </a:rPr>
              <a:t>  CB(U</a:t>
            </a:r>
            <a:r>
              <a:rPr lang="en-US" sz="2400" baseline="-25000" smtClean="0">
                <a:ea typeface="宋体"/>
                <a:cs typeface="宋体"/>
              </a:rPr>
              <a:t>i-1</a:t>
            </a:r>
            <a:endParaRPr lang="en-US" sz="2400" smtClean="0">
              <a:ea typeface="宋体"/>
              <a:cs typeface="宋体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2" grpId="0" animBg="1" autoUpdateAnimBg="0"/>
      <p:bldP spid="1614853" grpId="0" animBg="1" autoUpdateAnimBg="0"/>
      <p:bldP spid="1614854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Utterance classification</a:t>
            </a:r>
          </a:p>
        </p:txBody>
      </p:sp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838200" y="1803400"/>
            <a:ext cx="72390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(0)     u0.  Susan is a generous person.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         CF(u0) = </a:t>
            </a:r>
            <a:r>
              <a:rPr lang="en-US" sz="2000" dirty="0" smtClean="0">
                <a:latin typeface="Arial" charset="0"/>
                <a:ea typeface="宋体" charset="-122"/>
                <a:cs typeface="宋体" charset="-122"/>
              </a:rPr>
              <a:t>[     ] </a:t>
            </a: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CB = </a:t>
            </a:r>
            <a:r>
              <a:rPr lang="en-US" sz="2000" dirty="0" smtClean="0">
                <a:latin typeface="Arial" charset="0"/>
                <a:ea typeface="宋体" charset="-122"/>
                <a:cs typeface="宋体" charset="-122"/>
              </a:rPr>
              <a:t>      CP </a:t>
            </a: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= </a:t>
            </a:r>
            <a:r>
              <a:rPr lang="en-US" sz="2000" dirty="0" smtClean="0">
                <a:latin typeface="Arial" charset="0"/>
                <a:ea typeface="宋体" charset="-122"/>
                <a:cs typeface="宋体" charset="-122"/>
              </a:rPr>
              <a:t>     .</a:t>
            </a:r>
            <a:endParaRPr lang="en-US" sz="2000" dirty="0">
              <a:latin typeface="Arial" charset="0"/>
              <a:ea typeface="宋体" charset="-122"/>
              <a:cs typeface="宋体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u1. She  gave James a pet hamster.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        CF(u1) = </a:t>
            </a:r>
            <a:r>
              <a:rPr lang="en-US" sz="2000" dirty="0" smtClean="0">
                <a:latin typeface="Arial" charset="0"/>
                <a:ea typeface="Times New Roman" charset="0"/>
                <a:cs typeface="Times New Roman" charset="0"/>
              </a:rPr>
              <a:t>[                        ].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CB = </a:t>
            </a:r>
            <a:r>
              <a:rPr lang="en-US" sz="2000" dirty="0" smtClean="0">
                <a:latin typeface="Arial" charset="0"/>
                <a:ea typeface="Times New Roman" charset="0"/>
                <a:cs typeface="Times New Roman" charset="0"/>
              </a:rPr>
              <a:t>      CP=</a:t>
            </a:r>
            <a:endParaRPr lang="en-US" sz="2000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838200" y="4622800"/>
            <a:ext cx="7239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(2</a:t>
            </a:r>
            <a:r>
              <a:rPr lang="en-US" sz="2000" dirty="0" smtClean="0">
                <a:latin typeface="Arial" charset="0"/>
                <a:ea typeface="宋体" charset="-122"/>
                <a:cs typeface="宋体" charset="-122"/>
              </a:rPr>
              <a:t>)</a:t>
            </a:r>
            <a:endParaRPr lang="en-US" sz="2000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616901" name="Text Box 5"/>
          <p:cNvSpPr txBox="1">
            <a:spLocks noChangeArrowheads="1"/>
          </p:cNvSpPr>
          <p:nvPr/>
        </p:nvSpPr>
        <p:spPr bwMode="auto">
          <a:xfrm>
            <a:off x="685800" y="4089400"/>
            <a:ext cx="817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Franklin Gothic Book"/>
                <a:ea typeface="宋体" charset="-122"/>
                <a:cs typeface="Franklin Gothic Book"/>
              </a:rPr>
              <a:t>CONTINUE:</a:t>
            </a:r>
          </a:p>
        </p:txBody>
      </p:sp>
      <p:sp>
        <p:nvSpPr>
          <p:cNvPr id="103430" name="Rectangle 7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Utterance classification</a:t>
            </a:r>
          </a:p>
        </p:txBody>
      </p:sp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838200" y="1803400"/>
            <a:ext cx="72390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(0)     u0.  Susan is a generous person.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         CF(u0) = [Susan] CB = undefined CP = Susan.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u1. She  gave James a pet hamster.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        CF(u1) = </a:t>
            </a:r>
            <a:r>
              <a:rPr lang="en-US" sz="2000" dirty="0" smtClean="0">
                <a:latin typeface="Arial" charset="0"/>
                <a:ea typeface="Times New Roman" charset="0"/>
                <a:cs typeface="Times New Roman" charset="0"/>
              </a:rPr>
              <a:t>[                        ].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CB = </a:t>
            </a:r>
            <a:r>
              <a:rPr lang="en-US" sz="2000" dirty="0" smtClean="0">
                <a:latin typeface="Arial" charset="0"/>
                <a:ea typeface="Times New Roman" charset="0"/>
                <a:cs typeface="Times New Roman" charset="0"/>
              </a:rPr>
              <a:t>     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CP</a:t>
            </a:r>
            <a:r>
              <a:rPr lang="en-US" sz="2000" dirty="0" smtClean="0">
                <a:latin typeface="Arial" charset="0"/>
                <a:ea typeface="Times New Roman" charset="0"/>
                <a:cs typeface="Times New Roman" charset="0"/>
              </a:rPr>
              <a:t>=     </a:t>
            </a:r>
            <a:endParaRPr lang="en-US" sz="2000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838200" y="4622800"/>
            <a:ext cx="7239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(2</a:t>
            </a:r>
            <a:r>
              <a:rPr lang="en-US" sz="2000" dirty="0" smtClean="0">
                <a:latin typeface="Arial" charset="0"/>
                <a:ea typeface="宋体" charset="-122"/>
                <a:cs typeface="宋体" charset="-122"/>
              </a:rPr>
              <a:t>)</a:t>
            </a:r>
            <a:endParaRPr lang="en-US" sz="2000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1616901" name="Text Box 5"/>
          <p:cNvSpPr txBox="1">
            <a:spLocks noChangeArrowheads="1"/>
          </p:cNvSpPr>
          <p:nvPr/>
        </p:nvSpPr>
        <p:spPr bwMode="auto">
          <a:xfrm>
            <a:off x="685800" y="4089400"/>
            <a:ext cx="817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Franklin Gothic Book"/>
                <a:ea typeface="宋体" charset="-122"/>
                <a:cs typeface="Franklin Gothic Book"/>
              </a:rPr>
              <a:t>CONTINUE:</a:t>
            </a:r>
          </a:p>
        </p:txBody>
      </p:sp>
      <p:sp>
        <p:nvSpPr>
          <p:cNvPr id="103430" name="Rectangle 7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Utterance classification</a:t>
            </a:r>
          </a:p>
        </p:txBody>
      </p:sp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838200" y="1803400"/>
            <a:ext cx="7239000" cy="208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(0)     u0.  Susan is a generous person.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         CF(u0) = [Susan] CB = undefined CP = Susan.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u1. She  gave James a pet hamster.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        CF(u1) = [</a:t>
            </a:r>
            <a:r>
              <a:rPr lang="en-US" sz="2000" dirty="0" err="1">
                <a:latin typeface="Arial" charset="0"/>
                <a:ea typeface="Times New Roman" charset="0"/>
                <a:cs typeface="Times New Roman" charset="0"/>
              </a:rPr>
              <a:t>Susan,James,pet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hamster]. CB = Susan CP=Susan</a:t>
            </a:r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838200" y="4622800"/>
            <a:ext cx="7239000" cy="116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宋体" charset="-122"/>
                <a:cs typeface="宋体" charset="-122"/>
              </a:rPr>
              <a:t>(2)   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u2.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She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gave Peter</a:t>
            </a:r>
            <a:r>
              <a:rPr lang="en-US" sz="2000" dirty="0">
                <a:solidFill>
                  <a:srgbClr val="0000CC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a nice scarf.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        CF(u2) = [</a:t>
            </a:r>
            <a:r>
              <a:rPr lang="en-US" sz="2000" dirty="0" err="1">
                <a:latin typeface="Arial" charset="0"/>
                <a:ea typeface="Times New Roman" charset="0"/>
                <a:cs typeface="Times New Roman" charset="0"/>
              </a:rPr>
              <a:t>Susan,Peter,nice</a:t>
            </a: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scarf]. CB=Susan. </a:t>
            </a:r>
            <a:br>
              <a:rPr lang="en-US" sz="2000" dirty="0">
                <a:latin typeface="Arial" charset="0"/>
                <a:ea typeface="Times New Roman" charset="0"/>
                <a:cs typeface="Times New Roman" charset="0"/>
              </a:rPr>
            </a:br>
            <a:r>
              <a:rPr lang="en-US" sz="2000" dirty="0">
                <a:latin typeface="Arial" charset="0"/>
                <a:ea typeface="Times New Roman" charset="0"/>
                <a:cs typeface="Times New Roman" charset="0"/>
              </a:rPr>
              <a:t>                        CP=Susan CONTINUE</a:t>
            </a:r>
          </a:p>
        </p:txBody>
      </p:sp>
      <p:sp>
        <p:nvSpPr>
          <p:cNvPr id="1616901" name="Text Box 5"/>
          <p:cNvSpPr txBox="1">
            <a:spLocks noChangeArrowheads="1"/>
          </p:cNvSpPr>
          <p:nvPr/>
        </p:nvSpPr>
        <p:spPr bwMode="auto">
          <a:xfrm>
            <a:off x="685800" y="4089400"/>
            <a:ext cx="817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Franklin Gothic Book"/>
                <a:ea typeface="宋体" charset="-122"/>
                <a:cs typeface="Franklin Gothic Book"/>
              </a:rPr>
              <a:t>CONTINUE:</a:t>
            </a:r>
          </a:p>
        </p:txBody>
      </p:sp>
      <p:sp>
        <p:nvSpPr>
          <p:cNvPr id="103430" name="Rectangle 7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Utterance classification, II</a:t>
            </a:r>
          </a:p>
        </p:txBody>
      </p:sp>
      <p:sp>
        <p:nvSpPr>
          <p:cNvPr id="1618947" name="Text Box 3"/>
          <p:cNvSpPr txBox="1">
            <a:spLocks noChangeArrowheads="1"/>
          </p:cNvSpPr>
          <p:nvPr/>
        </p:nvSpPr>
        <p:spPr bwMode="auto">
          <a:xfrm>
            <a:off x="762000" y="4241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SzPct val="75000"/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SHIFT:</a:t>
            </a:r>
          </a:p>
        </p:txBody>
      </p:sp>
      <p:sp>
        <p:nvSpPr>
          <p:cNvPr id="1618948" name="Text Box 4"/>
          <p:cNvSpPr txBox="1">
            <a:spLocks noChangeArrowheads="1"/>
          </p:cNvSpPr>
          <p:nvPr/>
        </p:nvSpPr>
        <p:spPr bwMode="auto">
          <a:xfrm>
            <a:off x="990600" y="4927600"/>
            <a:ext cx="7239000" cy="8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(2’)    </a:t>
            </a: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u2.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  </a:t>
            </a: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loves hamsters.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        CF(u2) = [James]. CB=James. CP=James  SHIFT</a:t>
            </a:r>
          </a:p>
        </p:txBody>
      </p:sp>
      <p:sp>
        <p:nvSpPr>
          <p:cNvPr id="1618949" name="Text Box 5"/>
          <p:cNvSpPr txBox="1">
            <a:spLocks noChangeArrowheads="1"/>
          </p:cNvSpPr>
          <p:nvPr/>
        </p:nvSpPr>
        <p:spPr bwMode="auto">
          <a:xfrm>
            <a:off x="990600" y="1955800"/>
            <a:ext cx="7239000" cy="208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(0)     u0.  Susan is a generous person.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         CF(u0) = [Susan] CB = undefined CP = Susan.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u1. She  gave James a pet hamster.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        CF(u1) = [Susan,James,pet hamster]. CB = Susan </a:t>
            </a:r>
            <a:br>
              <a:rPr lang="en-US" sz="2000">
                <a:latin typeface="Arial" charset="0"/>
                <a:ea typeface="Times New Roman" charset="0"/>
                <a:cs typeface="Times New Roman" charset="0"/>
              </a:rPr>
            </a:b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            CP=Susan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1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1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947" grpId="0" build="p" bldLvl="3" autoUpdateAnimBg="0"/>
      <p:bldP spid="1618948" grpId="0" animBg="1" autoUpdateAnimBg="0"/>
      <p:bldP spid="161894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Discourse Segmentation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Simpler task: Separating document into </a:t>
            </a:r>
            <a:r>
              <a:rPr lang="en-US" altLang="en-US" i="1" smtClean="0"/>
              <a:t>linear sequence of subtopics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Information retrieval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Automatically segmenting a TV news broadcast or a long news story into sequence of stories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Audio browsing (e.g. of voicemail)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Text summarization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Information extraction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Extract information from a coherent segment or </a:t>
            </a:r>
            <a:r>
              <a:rPr lang="en-US" altLang="en-US" smtClean="0">
                <a:solidFill>
                  <a:srgbClr val="3333CC"/>
                </a:solidFill>
              </a:rPr>
              <a:t>topic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Question Answering</a:t>
            </a:r>
            <a:endParaRPr lang="en-US" alt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Utterance classification, III</a:t>
            </a:r>
          </a:p>
        </p:txBody>
      </p:sp>
      <p:sp>
        <p:nvSpPr>
          <p:cNvPr id="1620995" name="Text Box 3"/>
          <p:cNvSpPr txBox="1">
            <a:spLocks noChangeArrowheads="1"/>
          </p:cNvSpPr>
          <p:nvPr/>
        </p:nvSpPr>
        <p:spPr bwMode="auto">
          <a:xfrm>
            <a:off x="762000" y="4013200"/>
            <a:ext cx="353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宋体" charset="-122"/>
                <a:cs typeface="Arial"/>
              </a:rPr>
              <a:t>RETAIN: </a:t>
            </a:r>
          </a:p>
        </p:txBody>
      </p:sp>
      <p:sp>
        <p:nvSpPr>
          <p:cNvPr id="1620996" name="Text Box 4"/>
          <p:cNvSpPr txBox="1">
            <a:spLocks noChangeArrowheads="1"/>
          </p:cNvSpPr>
          <p:nvPr/>
        </p:nvSpPr>
        <p:spPr bwMode="auto">
          <a:xfrm>
            <a:off x="914400" y="4622800"/>
            <a:ext cx="7239000" cy="116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(2’’)   </a:t>
            </a: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u2. Peter gave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Times New Roman" charset="0"/>
                <a:cs typeface="Times New Roman" charset="0"/>
              </a:rPr>
              <a:t>her </a:t>
            </a: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a nice scarf.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        CF(u2) = [Peter,Susan, nice scarf]. CB=Susan. </a:t>
            </a:r>
            <a:br>
              <a:rPr lang="en-US" sz="2000">
                <a:latin typeface="Arial" charset="0"/>
                <a:ea typeface="Times New Roman" charset="0"/>
                <a:cs typeface="Times New Roman" charset="0"/>
              </a:rPr>
            </a:b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        CP=Peter RETAIN</a:t>
            </a:r>
          </a:p>
        </p:txBody>
      </p:sp>
      <p:sp>
        <p:nvSpPr>
          <p:cNvPr id="1620997" name="Text Box 5"/>
          <p:cNvSpPr txBox="1">
            <a:spLocks noChangeArrowheads="1"/>
          </p:cNvSpPr>
          <p:nvPr/>
        </p:nvSpPr>
        <p:spPr bwMode="auto">
          <a:xfrm>
            <a:off x="914400" y="1727200"/>
            <a:ext cx="7239000" cy="208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(0)     u0.  Susan is a generous person.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         CF(u0) = [Susan] CB = undefined CP = Susan.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(1)    </a:t>
            </a: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u1. She  gave James a pet hamster.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        CF(u1) = [Susan,James,pet hamster]. CB = Susan </a:t>
            </a:r>
            <a:br>
              <a:rPr lang="en-US" sz="2000">
                <a:latin typeface="Arial" charset="0"/>
                <a:ea typeface="Times New Roman" charset="0"/>
                <a:cs typeface="Times New Roman" charset="0"/>
              </a:rPr>
            </a:br>
            <a:r>
              <a:rPr lang="en-US" sz="2000">
                <a:latin typeface="Arial" charset="0"/>
                <a:ea typeface="Times New Roman" charset="0"/>
                <a:cs typeface="Times New Roman" charset="0"/>
              </a:rPr>
              <a:t>             CP=Susan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0995" grpId="0" autoUpdateAnimBg="0"/>
      <p:bldP spid="1620996" grpId="0" animBg="1" autoUpdateAnimBg="0"/>
      <p:bldP spid="1620997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2</a:t>
            </a:r>
          </a:p>
        </p:txBody>
      </p:sp>
      <p:sp>
        <p:nvSpPr>
          <p:cNvPr id="1623043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7239000" cy="2062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latin typeface="Arial" charset="0"/>
                <a:ea typeface="宋体" charset="-122"/>
                <a:cs typeface="宋体" charset="-122"/>
              </a:rPr>
              <a:t>RULE 2: (Sequences of) continuations are preferred over (sequences of) retains, which are preferred over (sequences of) shifts.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3043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the claims</a:t>
            </a:r>
          </a:p>
        </p:txBody>
      </p:sp>
      <p:sp>
        <p:nvSpPr>
          <p:cNvPr id="1625091" name="Text Box 3"/>
          <p:cNvSpPr txBox="1">
            <a:spLocks noChangeArrowheads="1"/>
          </p:cNvSpPr>
          <p:nvPr/>
        </p:nvSpPr>
        <p:spPr bwMode="auto">
          <a:xfrm>
            <a:off x="914400" y="2895600"/>
            <a:ext cx="7239000" cy="71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CONSTRAINT 1: All utterances of a segment except for the first have exactly one CB</a:t>
            </a:r>
          </a:p>
        </p:txBody>
      </p:sp>
      <p:sp>
        <p:nvSpPr>
          <p:cNvPr id="1625092" name="Text Box 4"/>
          <p:cNvSpPr txBox="1">
            <a:spLocks noChangeArrowheads="1"/>
          </p:cNvSpPr>
          <p:nvPr/>
        </p:nvSpPr>
        <p:spPr bwMode="auto">
          <a:xfrm>
            <a:off x="914400" y="3886200"/>
            <a:ext cx="7239000" cy="40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RULE 1: if any CF is pronominalized, the CB is.</a:t>
            </a:r>
          </a:p>
        </p:txBody>
      </p:sp>
      <p:sp>
        <p:nvSpPr>
          <p:cNvPr id="1625093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723900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宋体" charset="-122"/>
                <a:cs typeface="宋体" charset="-122"/>
              </a:rPr>
              <a:t>RULE 2: (Sequences of) continuations are preferred over (sequences of) retains, which are preferred over (sequences of) shifts.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5091" grpId="0" animBg="1" autoUpdateAnimBg="0"/>
      <p:bldP spid="1625092" grpId="0" animBg="1" autoUpdateAnimBg="0"/>
      <p:bldP spid="1625093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– anaphora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in prior slides assumed pronoun resolution, but can use the rules to disambiguate pronouns!</a:t>
            </a:r>
          </a:p>
          <a:p>
            <a:r>
              <a:rPr lang="en-US" dirty="0" smtClean="0"/>
              <a:t>Centering also used for coherence (entity grids, next)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Original centering theory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Grosz et al do not provide algorithms for computing any of the notions used in the basic definitions: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UTTERANCE (clause? finite clause? sentence?)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PREVIOUS UTTERANCE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REALIZATION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RANKING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What counts as a ‘PRONOUN’ for the purposes of Rule 1? (Only personal pronouns? Or demonstrative pronouns as well? What about second person pronouns?)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One of the reasons for the success of the theory is that it provides plenty of scope for theorizing </a:t>
            </a:r>
            <a:r>
              <a:rPr lang="en-US" altLang="en-US" sz="2000" smtClean="0"/>
              <a:t>… 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19125" y="636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algn="l"/>
            <a:r>
              <a:rPr lang="en-US" altLang="en-US" dirty="0" err="1" smtClean="0"/>
              <a:t>Barzilay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Lapata</a:t>
            </a:r>
            <a:r>
              <a:rPr lang="en-US" altLang="en-US" dirty="0" smtClean="0"/>
              <a:t>: The Entity Grid</a:t>
            </a:r>
            <a:br>
              <a:rPr lang="en-US" altLang="en-US" dirty="0" smtClean="0"/>
            </a:br>
            <a:r>
              <a:rPr lang="en-US" altLang="en-US" dirty="0" smtClean="0"/>
              <a:t>(extensions/software, e.g. </a:t>
            </a:r>
            <a:r>
              <a:rPr lang="en-US" altLang="en-US" b="1" dirty="0" smtClean="0"/>
              <a:t>Brown Coherence </a:t>
            </a:r>
            <a:r>
              <a:rPr lang="en-US" altLang="en-US" b="1" dirty="0"/>
              <a:t>Toolkit</a:t>
            </a:r>
            <a:br>
              <a:rPr lang="en-US" altLang="en-US" b="1" dirty="0"/>
            </a:br>
            <a:r>
              <a:rPr lang="en-US" altLang="en-US" b="1" dirty="0"/>
              <a:t>https://bitbucket.org/melsner/browncoherence</a:t>
            </a:r>
            <a:r>
              <a:rPr lang="en-US" altLang="en-US" dirty="0" smtClean="0"/>
              <a:t> )</a:t>
            </a:r>
          </a:p>
        </p:txBody>
      </p:sp>
      <p:pic>
        <p:nvPicPr>
          <p:cNvPr id="115715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68" b="-25568"/>
          <a:stretch>
            <a:fillRect/>
          </a:stretch>
        </p:blipFill>
        <p:spPr/>
      </p:pic>
      <p:sp>
        <p:nvSpPr>
          <p:cNvPr id="115716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16739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58963"/>
            <a:ext cx="7772400" cy="3749675"/>
          </a:xfrm>
        </p:spPr>
      </p:pic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17763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0" y="1858963"/>
            <a:ext cx="7023100" cy="3749675"/>
          </a:xfrm>
        </p:spPr>
      </p:pic>
      <p:sp>
        <p:nvSpPr>
          <p:cNvPr id="117764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943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Constituent parse, then identification of subjects (s), objects (o), and other grammatical roles 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18787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0" y="2781300"/>
            <a:ext cx="7023100" cy="1905000"/>
          </a:xfrm>
        </p:spPr>
      </p:pic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105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NPs represented by their head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19811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9337" y="3687762"/>
            <a:ext cx="4505325" cy="1905000"/>
          </a:xfrm>
        </p:spPr>
      </p:pic>
      <p:sp>
        <p:nvSpPr>
          <p:cNvPr id="119812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" name="Content Placeholder 3" descr="bar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600200"/>
            <a:ext cx="7023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7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Unsupervised Segmentation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Hearst (1997): 21-paragraph science news article on “Stargazers”</a:t>
            </a:r>
          </a:p>
          <a:p>
            <a:pPr eaLnBrk="1" hangingPunct="1"/>
            <a:r>
              <a:rPr lang="en-US" altLang="en-US" smtClean="0"/>
              <a:t>Goal: produce the following subtopic segments:</a:t>
            </a:r>
          </a:p>
        </p:txBody>
      </p:sp>
      <p:pic>
        <p:nvPicPr>
          <p:cNvPr id="18436" name="Picture 4" descr="stargaz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7594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20835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581400"/>
            <a:ext cx="4429125" cy="1905000"/>
          </a:xfrm>
        </p:spPr>
      </p:pic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" name="Content Placeholder 3" descr="bar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023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21859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7" y="3535362"/>
            <a:ext cx="4429125" cy="1882775"/>
          </a:xfrm>
        </p:spPr>
      </p:pic>
      <p:sp>
        <p:nvSpPr>
          <p:cNvPr id="121860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" name="Content Placeholder 3" descr="bar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524000"/>
            <a:ext cx="7023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22883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038" y="3132138"/>
            <a:ext cx="4429125" cy="1203325"/>
          </a:xfrm>
        </p:spPr>
      </p:pic>
      <p:sp>
        <p:nvSpPr>
          <p:cNvPr id="122884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(simplified) parsed text and extracted grid</a:t>
            </a:r>
            <a:endParaRPr lang="en-US" dirty="0"/>
          </a:p>
        </p:txBody>
      </p:sp>
      <p:pic>
        <p:nvPicPr>
          <p:cNvPr id="4" name="fig 23.19.jpg" descr="fig 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229600" cy="174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31" y="4124348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probabilistic model of particular entity transitions can then be 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example, the transitions {X, O, S, S} for the headword Microsoft exemplify that new entities are often introduced in non-subject position and only later appear in subject 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24931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905000"/>
            <a:ext cx="8189913" cy="4038600"/>
          </a:xfrm>
        </p:spPr>
      </p:pic>
      <p:sp>
        <p:nvSpPr>
          <p:cNvPr id="3" name="TextBox 2"/>
          <p:cNvSpPr txBox="1"/>
          <p:nvPr/>
        </p:nvSpPr>
        <p:spPr>
          <a:xfrm>
            <a:off x="762000" y="6096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vector document</a:t>
            </a:r>
            <a:r>
              <a:rPr lang="en-US" dirty="0"/>
              <a:t> </a:t>
            </a:r>
            <a:r>
              <a:rPr lang="en-US" dirty="0" smtClean="0"/>
              <a:t>representation (row per grid)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Barzilay and Lapata: The Entity Grid</a:t>
            </a:r>
          </a:p>
        </p:txBody>
      </p:sp>
      <p:pic>
        <p:nvPicPr>
          <p:cNvPr id="125955" name="Content Placeholder 3" descr="bar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588" y="1752600"/>
            <a:ext cx="8045450" cy="4419600"/>
          </a:xfrm>
        </p:spPr>
      </p:pic>
      <p:sp>
        <p:nvSpPr>
          <p:cNvPr id="125956" name="TextBox 4"/>
          <p:cNvSpPr txBox="1">
            <a:spLocks noChangeArrowheads="1"/>
          </p:cNvSpPr>
          <p:nvPr/>
        </p:nvSpPr>
        <p:spPr bwMode="auto">
          <a:xfrm>
            <a:off x="609600" y="6400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Supervised Anaphora Resolution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Input:  pronoun plus current and preceding sentences</a:t>
            </a:r>
          </a:p>
          <a:p>
            <a:r>
              <a:rPr lang="en-US" altLang="en-US" smtClean="0"/>
              <a:t>Training: hand-labeled corpus of positive examples plus inferred negative examples</a:t>
            </a:r>
          </a:p>
          <a:p>
            <a:r>
              <a:rPr lang="en-US" altLang="en-US" smtClean="0"/>
              <a:t>Features</a:t>
            </a:r>
          </a:p>
          <a:p>
            <a:pPr lvl="2"/>
            <a:r>
              <a:rPr lang="en-US" altLang="en-US" smtClean="0"/>
              <a:t>Strict number</a:t>
            </a:r>
          </a:p>
          <a:p>
            <a:pPr lvl="2"/>
            <a:r>
              <a:rPr lang="en-US" altLang="en-US" smtClean="0"/>
              <a:t>Compatible number</a:t>
            </a:r>
          </a:p>
          <a:p>
            <a:pPr lvl="2"/>
            <a:r>
              <a:rPr lang="en-US" altLang="en-US" smtClean="0"/>
              <a:t>Strict gender</a:t>
            </a:r>
          </a:p>
          <a:p>
            <a:pPr lvl="2"/>
            <a:r>
              <a:rPr lang="en-US" altLang="en-US" smtClean="0"/>
              <a:t>Compatible gender</a:t>
            </a:r>
          </a:p>
          <a:p>
            <a:pPr lvl="2"/>
            <a:r>
              <a:rPr lang="en-US" altLang="en-US" smtClean="0"/>
              <a:t>Sentence distance</a:t>
            </a:r>
          </a:p>
          <a:p>
            <a:pPr lvl="2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en-US" smtClean="0"/>
              <a:t>Hobbs distance (noun groups between pronoun and candidate antecedent</a:t>
            </a:r>
          </a:p>
          <a:p>
            <a:pPr lvl="2"/>
            <a:r>
              <a:rPr lang="en-US" altLang="en-US" smtClean="0"/>
              <a:t>Grammatical role</a:t>
            </a:r>
          </a:p>
          <a:p>
            <a:pPr lvl="2"/>
            <a:r>
              <a:rPr lang="en-US" altLang="en-US" smtClean="0"/>
              <a:t>Linguistic form (proper name, definite, indefinite, pronominal antecedent)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From pronouns to general coreference</a:t>
            </a:r>
          </a:p>
          <a:p>
            <a:pPr lvl="2"/>
            <a:r>
              <a:rPr lang="en-US" altLang="en-US" smtClean="0"/>
              <a:t>Edit distance for full 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Summary: Reference Resolution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approaches to reference resolution</a:t>
            </a:r>
          </a:p>
          <a:p>
            <a:pPr eaLnBrk="1" hangingPunct="1"/>
            <a:r>
              <a:rPr lang="en-US" altLang="en-US" smtClean="0"/>
              <a:t>Use similar information/features but different methods</a:t>
            </a:r>
          </a:p>
          <a:p>
            <a:pPr lvl="1" eaLnBrk="1" hangingPunct="1"/>
            <a:r>
              <a:rPr lang="en-US" altLang="en-US" smtClean="0"/>
              <a:t>Hobbs’ Syntax</a:t>
            </a:r>
          </a:p>
          <a:p>
            <a:pPr lvl="1" eaLnBrk="1" hangingPunct="1"/>
            <a:r>
              <a:rPr lang="en-US" altLang="en-US" smtClean="0"/>
              <a:t>Centering coherence</a:t>
            </a:r>
          </a:p>
          <a:p>
            <a:pPr lvl="1" eaLnBrk="1" hangingPunct="1"/>
            <a:r>
              <a:rPr lang="en-US" altLang="en-US" smtClean="0"/>
              <a:t>Supervised and shallow methods use simple techniques with reasonable success</a:t>
            </a:r>
          </a:p>
          <a:p>
            <a:pPr lvl="1" eaLnBrk="1" hangingPunct="1"/>
            <a:r>
              <a:rPr lang="en-US" altLang="en-US" smtClean="0"/>
              <a:t>Also “deep” inferential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13568</TotalTime>
  <Words>4274</Words>
  <Application>Microsoft Office PowerPoint</Application>
  <PresentationFormat>On-screen Show (4:3)</PresentationFormat>
  <Paragraphs>616</Paragraphs>
  <Slides>98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宋体</vt:lpstr>
      <vt:lpstr>Arial</vt:lpstr>
      <vt:lpstr>Franklin Gothic Book</vt:lpstr>
      <vt:lpstr>Times New Roman</vt:lpstr>
      <vt:lpstr>Wingdings</vt:lpstr>
      <vt:lpstr>Default Design</vt:lpstr>
      <vt:lpstr>Computational Discourse</vt:lpstr>
      <vt:lpstr>Terminology</vt:lpstr>
      <vt:lpstr>Is this text coherent? </vt:lpstr>
      <vt:lpstr>Or, this?</vt:lpstr>
      <vt:lpstr>What makes a text coherent?</vt:lpstr>
      <vt:lpstr>Outline</vt:lpstr>
      <vt:lpstr>Conventions of Discourse Structure</vt:lpstr>
      <vt:lpstr>Discourse Segmentation</vt:lpstr>
      <vt:lpstr>Unsupervised Segmentation</vt:lpstr>
      <vt:lpstr>Intuition:  Cohesion</vt:lpstr>
      <vt:lpstr>Intuition:  Cohesion</vt:lpstr>
      <vt:lpstr>Cohesion-Based Segmentation</vt:lpstr>
      <vt:lpstr>PowerPoint Presentation</vt:lpstr>
      <vt:lpstr>TextTiling (Hearst ’97)</vt:lpstr>
      <vt:lpstr>TextTiling Method</vt:lpstr>
      <vt:lpstr>Cosine Similarity</vt:lpstr>
      <vt:lpstr>Vector Space Model (recall distributional semantics, following IR)</vt:lpstr>
      <vt:lpstr>Lexical Score Part 2: Introduction of New Terms</vt:lpstr>
      <vt:lpstr>Lexical Score Part 3: Lexical Chains</vt:lpstr>
      <vt:lpstr>PowerPoint Presentation</vt:lpstr>
      <vt:lpstr>Supervised Discourse segmentation</vt:lpstr>
      <vt:lpstr>Supervised discourse segmentation</vt:lpstr>
      <vt:lpstr>Supervised discourse segmentation</vt:lpstr>
      <vt:lpstr>Some Local Work</vt:lpstr>
      <vt:lpstr>Part II of: What makes a text coherent?</vt:lpstr>
      <vt:lpstr>Text Coherence, again</vt:lpstr>
      <vt:lpstr>Or….</vt:lpstr>
      <vt:lpstr>Coherence</vt:lpstr>
      <vt:lpstr>Why Coherence? Summarization</vt:lpstr>
      <vt:lpstr>Applications of Coherence Metrics</vt:lpstr>
      <vt:lpstr>Hobbs ’79:  Coherence Relations</vt:lpstr>
      <vt:lpstr>PowerPoint Presentation</vt:lpstr>
      <vt:lpstr>PowerPoint Presentation</vt:lpstr>
      <vt:lpstr>PowerPoint Presentation</vt:lpstr>
      <vt:lpstr>Coherence Relations</vt:lpstr>
      <vt:lpstr>Rhetorical Structure Theory</vt:lpstr>
      <vt:lpstr>One Rhetorical Relation</vt:lpstr>
      <vt:lpstr>Some Problems with RST </vt:lpstr>
      <vt:lpstr>Automatic Labeling / Discourse Parsing</vt:lpstr>
      <vt:lpstr>Penn Discourse Treebank</vt:lpstr>
      <vt:lpstr>Shallow Features</vt:lpstr>
      <vt:lpstr>Part III of: What makes a text coherent? Entity-based Coherence</vt:lpstr>
      <vt:lpstr>Pronouns and Reference Resolution A Reference Joke</vt:lpstr>
      <vt:lpstr>Reference Resolution: Vocabulary</vt:lpstr>
      <vt:lpstr>PowerPoint Presentation</vt:lpstr>
      <vt:lpstr>Discourse Models</vt:lpstr>
      <vt:lpstr>Types of Referring Expressions</vt:lpstr>
      <vt:lpstr>Reference Phenomena:  5 Types of Referring Expressions</vt:lpstr>
      <vt:lpstr>Pronouns</vt:lpstr>
      <vt:lpstr>Salience vs. Recency</vt:lpstr>
      <vt:lpstr>Reference Phenomena: Information Status</vt:lpstr>
      <vt:lpstr>Inferables</vt:lpstr>
      <vt:lpstr>Discontinuous Sets</vt:lpstr>
      <vt:lpstr>Generics</vt:lpstr>
      <vt:lpstr>Constraints on Pronominal Reference</vt:lpstr>
      <vt:lpstr>PowerPoint Presentation</vt:lpstr>
      <vt:lpstr>Preferences in Pronoun Interpretation</vt:lpstr>
      <vt:lpstr>PowerPoint Presentation</vt:lpstr>
      <vt:lpstr>PowerPoint Presentation</vt:lpstr>
      <vt:lpstr>Summary: What Affects Reference Resolution?</vt:lpstr>
      <vt:lpstr>Reference Resolution Algorithms</vt:lpstr>
      <vt:lpstr>Reference Resolution Task</vt:lpstr>
      <vt:lpstr>Issues</vt:lpstr>
      <vt:lpstr>Some Algorithms</vt:lpstr>
      <vt:lpstr>Hobbs:  Syntax-Based Approach</vt:lpstr>
      <vt:lpstr>Centering Theory:  Grosz, Joshi and Weinstein, 1995</vt:lpstr>
      <vt:lpstr>Claim:  Entity coherence:  Discourses  without  a clear ‘central entity’ feel less coherent</vt:lpstr>
      <vt:lpstr>Claim:  Entity coherence:  Discourses  without  a clear ‘central entity’ feel less coherent</vt:lpstr>
      <vt:lpstr>Concepts and definitions, I</vt:lpstr>
      <vt:lpstr>Concepts and Definitions,II:  The CB</vt:lpstr>
      <vt:lpstr>The CB: Examples</vt:lpstr>
      <vt:lpstr>Claims of the theory: Local salience and pronominalization</vt:lpstr>
      <vt:lpstr>Rule 1</vt:lpstr>
      <vt:lpstr>Claims of the theory:  Preserving the ranking</vt:lpstr>
      <vt:lpstr>Transitions</vt:lpstr>
      <vt:lpstr>Utterance classification</vt:lpstr>
      <vt:lpstr>Utterance classification</vt:lpstr>
      <vt:lpstr>Utterance classification</vt:lpstr>
      <vt:lpstr>Utterance classification, II</vt:lpstr>
      <vt:lpstr>Utterance classification, III</vt:lpstr>
      <vt:lpstr>Rule 2</vt:lpstr>
      <vt:lpstr>Summary of the claims</vt:lpstr>
      <vt:lpstr>Application – anaphora resolution</vt:lpstr>
      <vt:lpstr>Original centering theory</vt:lpstr>
      <vt:lpstr>Barzilay and Lapata: The Entity Grid (extensions/software, e.g. Brown Coherence Toolkit https://bitbucket.org/melsner/browncoherence )</vt:lpstr>
      <vt:lpstr>Barzilay and Lapata: The Entity Grid</vt:lpstr>
      <vt:lpstr>Barzilay and Lapata: The Entity Grid</vt:lpstr>
      <vt:lpstr>Barzilay and Lapata: The Entity Grid</vt:lpstr>
      <vt:lpstr>Barzilay and Lapata: The Entity Grid</vt:lpstr>
      <vt:lpstr>Barzilay and Lapata: The Entity Grid</vt:lpstr>
      <vt:lpstr>Barzilay and Lapata: The Entity Grid</vt:lpstr>
      <vt:lpstr>Barzilay and Lapata: The Entity Grid</vt:lpstr>
      <vt:lpstr>A (simplified) parsed text and extracted grid</vt:lpstr>
      <vt:lpstr>Barzilay and Lapata: The Entity Grid</vt:lpstr>
      <vt:lpstr>Barzilay and Lapata: The Entity Grid</vt:lpstr>
      <vt:lpstr>Supervised Anaphora Resolution</vt:lpstr>
      <vt:lpstr>PowerPoint Presentation</vt:lpstr>
      <vt:lpstr>Summary: Reference Resolution</vt:lpstr>
    </vt:vector>
  </TitlesOfParts>
  <Manager/>
  <Company>Stanford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CS4705: Discourse</dc:title>
  <dc:subject/>
  <dc:creator>Kathy McKeown</dc:creator>
  <cp:keywords/>
  <dc:description/>
  <cp:lastModifiedBy>Diane J. Litman</cp:lastModifiedBy>
  <cp:revision>654</cp:revision>
  <cp:lastPrinted>2011-11-14T14:01:27Z</cp:lastPrinted>
  <dcterms:created xsi:type="dcterms:W3CDTF">2003-01-18T03:56:53Z</dcterms:created>
  <dcterms:modified xsi:type="dcterms:W3CDTF">2017-04-04T17:54:56Z</dcterms:modified>
  <cp:category/>
</cp:coreProperties>
</file>