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98" r:id="rId2"/>
  </p:sldMasterIdLst>
  <p:notesMasterIdLst>
    <p:notesMasterId r:id="rId97"/>
  </p:notesMasterIdLst>
  <p:handoutMasterIdLst>
    <p:handoutMasterId r:id="rId98"/>
  </p:handoutMasterIdLst>
  <p:sldIdLst>
    <p:sldId id="256" r:id="rId3"/>
    <p:sldId id="313" r:id="rId4"/>
    <p:sldId id="426" r:id="rId5"/>
    <p:sldId id="521" r:id="rId6"/>
    <p:sldId id="427" r:id="rId7"/>
    <p:sldId id="428" r:id="rId8"/>
    <p:sldId id="429" r:id="rId9"/>
    <p:sldId id="432" r:id="rId10"/>
    <p:sldId id="433" r:id="rId11"/>
    <p:sldId id="434" r:id="rId12"/>
    <p:sldId id="435" r:id="rId13"/>
    <p:sldId id="512" r:id="rId14"/>
    <p:sldId id="436" r:id="rId15"/>
    <p:sldId id="438" r:id="rId16"/>
    <p:sldId id="439" r:id="rId17"/>
    <p:sldId id="440" r:id="rId18"/>
    <p:sldId id="441" r:id="rId19"/>
    <p:sldId id="442" r:id="rId20"/>
    <p:sldId id="444" r:id="rId21"/>
    <p:sldId id="445" r:id="rId22"/>
    <p:sldId id="446" r:id="rId23"/>
    <p:sldId id="447" r:id="rId24"/>
    <p:sldId id="448" r:id="rId25"/>
    <p:sldId id="449" r:id="rId26"/>
    <p:sldId id="450" r:id="rId27"/>
    <p:sldId id="524" r:id="rId28"/>
    <p:sldId id="451" r:id="rId29"/>
    <p:sldId id="452" r:id="rId30"/>
    <p:sldId id="453" r:id="rId31"/>
    <p:sldId id="454" r:id="rId32"/>
    <p:sldId id="455" r:id="rId33"/>
    <p:sldId id="456" r:id="rId34"/>
    <p:sldId id="457" r:id="rId35"/>
    <p:sldId id="458" r:id="rId36"/>
    <p:sldId id="459" r:id="rId37"/>
    <p:sldId id="522" r:id="rId38"/>
    <p:sldId id="460" r:id="rId39"/>
    <p:sldId id="523" r:id="rId40"/>
    <p:sldId id="519" r:id="rId41"/>
    <p:sldId id="520" r:id="rId42"/>
    <p:sldId id="516" r:id="rId43"/>
    <p:sldId id="517" r:id="rId44"/>
    <p:sldId id="518" r:id="rId45"/>
    <p:sldId id="462" r:id="rId46"/>
    <p:sldId id="463" r:id="rId47"/>
    <p:sldId id="464" r:id="rId48"/>
    <p:sldId id="465" r:id="rId49"/>
    <p:sldId id="466" r:id="rId50"/>
    <p:sldId id="467" r:id="rId51"/>
    <p:sldId id="468" r:id="rId52"/>
    <p:sldId id="469" r:id="rId53"/>
    <p:sldId id="470" r:id="rId54"/>
    <p:sldId id="471" r:id="rId55"/>
    <p:sldId id="515" r:id="rId56"/>
    <p:sldId id="472" r:id="rId57"/>
    <p:sldId id="473" r:id="rId58"/>
    <p:sldId id="474" r:id="rId59"/>
    <p:sldId id="475" r:id="rId60"/>
    <p:sldId id="476" r:id="rId61"/>
    <p:sldId id="477" r:id="rId62"/>
    <p:sldId id="478" r:id="rId63"/>
    <p:sldId id="479" r:id="rId64"/>
    <p:sldId id="480" r:id="rId65"/>
    <p:sldId id="481" r:id="rId66"/>
    <p:sldId id="482" r:id="rId67"/>
    <p:sldId id="483" r:id="rId68"/>
    <p:sldId id="484" r:id="rId69"/>
    <p:sldId id="485" r:id="rId70"/>
    <p:sldId id="486" r:id="rId71"/>
    <p:sldId id="487" r:id="rId72"/>
    <p:sldId id="488" r:id="rId73"/>
    <p:sldId id="489" r:id="rId74"/>
    <p:sldId id="490" r:id="rId75"/>
    <p:sldId id="491" r:id="rId76"/>
    <p:sldId id="492" r:id="rId77"/>
    <p:sldId id="493" r:id="rId78"/>
    <p:sldId id="494" r:id="rId79"/>
    <p:sldId id="495" r:id="rId80"/>
    <p:sldId id="496" r:id="rId81"/>
    <p:sldId id="497" r:id="rId82"/>
    <p:sldId id="498" r:id="rId83"/>
    <p:sldId id="499" r:id="rId84"/>
    <p:sldId id="500" r:id="rId85"/>
    <p:sldId id="501" r:id="rId86"/>
    <p:sldId id="502" r:id="rId87"/>
    <p:sldId id="503" r:id="rId88"/>
    <p:sldId id="504" r:id="rId89"/>
    <p:sldId id="505" r:id="rId90"/>
    <p:sldId id="506" r:id="rId91"/>
    <p:sldId id="507" r:id="rId92"/>
    <p:sldId id="525" r:id="rId93"/>
    <p:sldId id="508" r:id="rId94"/>
    <p:sldId id="509" r:id="rId95"/>
    <p:sldId id="510" r:id="rId9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33CC"/>
    <a:srgbClr val="FF3300"/>
    <a:srgbClr val="9966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7" autoAdjust="0"/>
    <p:restoredTop sz="87211" autoAdjust="0"/>
  </p:normalViewPr>
  <p:slideViewPr>
    <p:cSldViewPr>
      <p:cViewPr>
        <p:scale>
          <a:sx n="75" d="100"/>
          <a:sy n="75" d="100"/>
        </p:scale>
        <p:origin x="-252" y="1248"/>
      </p:cViewPr>
      <p:guideLst>
        <p:guide orient="horz" pos="2064"/>
        <p:guide pos="34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7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102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100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presProps" Target="presProps.xml"/><Relationship Id="rId10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1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8E5EE1-25EB-4AED-86FA-3576B85BF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60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5099D5-3B97-4EB4-83D2-9003C0E87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79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963F3-1DDF-4FDF-ABFD-0697919A923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9B7110-C405-4D9E-8921-547B9365213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232DB2-5078-41CF-90B3-B8A7B70FA68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Start here.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3F3D7-0506-4331-A0B4-A916DAE4BAA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8B2005-C2AB-4F22-A665-27FFD4D3B66B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40920-A185-45CC-95F1-61343816ACC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2E3833-04F0-42A8-8477-BBEDC33CA71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286DF3-6C3E-4E07-B03E-42D3AB63E35A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49E13-A359-474D-A627-2C51DE3EDCC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78C79-E177-44C7-87E6-B69F9028672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5342E0-33E9-4CA6-A99A-DE7FC5577035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82E4CE-50D2-4795-83F9-566AC939AC6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5342E0-33E9-4CA6-A99A-DE7FC5577035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30C8-C2C5-409F-B7F3-BBCF3D708DCA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311E1-D4F8-4669-8039-45A7878015A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94DA3F-04B6-487A-A491-A4BBB2833303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F3FD3B-931E-4311-AAFF-9511DAC841A9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46DCC2-BB3C-44C1-B988-B0C29782E47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288C5-E0B0-41EE-B598-A79E74647CC6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2B24F7-6734-4207-828A-8A67B791B34C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D4EED-0A4B-44CA-8126-584B84D5AF0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B999C6-09EA-4811-9FB1-5E960DA12A68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7F1516-AEFB-4735-A9C9-649FD53A022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86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B999C6-09EA-4811-9FB1-5E960DA12A68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21E98E-7C86-417D-91E5-C406DD280C2C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21E98E-7C86-417D-91E5-C406DD280C2C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5DF4D0-BD0C-4437-B565-821F696E7155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D80AB6-6A5E-40B0-B796-FE0A0A0EF128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Here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6A8B39-63F6-4EDA-AFF4-8464E1353F96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36075-4581-4823-91E4-9431E34F5E1A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4D13B-61D9-44D7-AA78-E4F1EE0CDF58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617754-2A71-4761-99F4-EACDE4D5814C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6CE467-5246-4130-A697-F3A36095903F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5E338-91BD-4571-98B7-38C83E19AD0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8E222-085B-419B-95C7-5C3179C154D6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7AF56-0F2C-4773-9246-3B44F9C7FE2F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38990-D6A8-4223-973F-425B20DE2DA6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C3B308-E7F1-4AA1-9CAC-D3AB2AC1B72E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14A0EE-043C-42D9-BB1C-B543F2046B92}" type="slidenum">
              <a:rPr lang="en-US" smtClean="0"/>
              <a:pPr/>
              <a:t>55</a:t>
            </a:fld>
            <a:endParaRPr lang="en-US" smtClean="0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4D85B4-BCFA-8841-A274-0DD3248B17BC}" type="slidenum">
              <a:rPr lang="en-US"/>
              <a:pPr/>
              <a:t>56</a:t>
            </a:fld>
            <a:endParaRPr lang="en-US"/>
          </a:p>
        </p:txBody>
      </p:sp>
      <p:sp>
        <p:nvSpPr>
          <p:cNvPr id="145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5E55B2-4216-594F-9AF9-B1EB5B75FB9C}" type="slidenum">
              <a:rPr lang="en-US"/>
              <a:pPr/>
              <a:t>58</a:t>
            </a:fld>
            <a:endParaRPr lang="en-US"/>
          </a:p>
        </p:txBody>
      </p:sp>
      <p:sp>
        <p:nvSpPr>
          <p:cNvPr id="146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F8BC2-F6FC-BC4A-89E0-E285A6C8C4CB}" type="slidenum">
              <a:rPr lang="en-US"/>
              <a:pPr/>
              <a:t>59</a:t>
            </a:fld>
            <a:endParaRPr lang="en-US"/>
          </a:p>
        </p:txBody>
      </p:sp>
      <p:sp>
        <p:nvSpPr>
          <p:cNvPr id="146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0B55C2-F0A5-C04D-B088-E1465A4DB793}" type="slidenum">
              <a:rPr lang="en-US"/>
              <a:pPr/>
              <a:t>60</a:t>
            </a:fld>
            <a:endParaRPr lang="en-US"/>
          </a:p>
        </p:txBody>
      </p:sp>
      <p:sp>
        <p:nvSpPr>
          <p:cNvPr id="146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C07C7-7821-4646-BDB4-F68FF934B8B3}" type="slidenum">
              <a:rPr lang="en-US"/>
              <a:pPr/>
              <a:t>61</a:t>
            </a:fld>
            <a:endParaRPr lang="en-US"/>
          </a:p>
        </p:txBody>
      </p:sp>
      <p:sp>
        <p:nvSpPr>
          <p:cNvPr id="146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7EF60D-1B96-4104-891E-47B53891C18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73730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1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B8AB8-098A-8748-BE4E-3DB7CED47A79}" type="slidenum">
              <a:rPr lang="en-US"/>
              <a:pPr/>
              <a:t>62</a:t>
            </a:fld>
            <a:endParaRPr lang="en-US"/>
          </a:p>
        </p:txBody>
      </p:sp>
      <p:sp>
        <p:nvSpPr>
          <p:cNvPr id="146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B36A2-3EB4-9B40-B9D7-7691EB8F65B6}" type="slidenum">
              <a:rPr lang="en-US"/>
              <a:pPr/>
              <a:t>63</a:t>
            </a:fld>
            <a:endParaRPr lang="en-US"/>
          </a:p>
        </p:txBody>
      </p:sp>
      <p:sp>
        <p:nvSpPr>
          <p:cNvPr id="146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898511-2538-494F-9DB2-FC991B8A32A8}" type="slidenum">
              <a:rPr lang="en-US"/>
              <a:pPr/>
              <a:t>64</a:t>
            </a:fld>
            <a:endParaRPr lang="en-US"/>
          </a:p>
        </p:txBody>
      </p:sp>
      <p:sp>
        <p:nvSpPr>
          <p:cNvPr id="146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792174-CE9D-C24A-A2CD-B17C33D6BB96}" type="slidenum">
              <a:rPr lang="en-US"/>
              <a:pPr/>
              <a:t>65</a:t>
            </a:fld>
            <a:endParaRPr lang="en-US"/>
          </a:p>
        </p:txBody>
      </p:sp>
      <p:sp>
        <p:nvSpPr>
          <p:cNvPr id="146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A747E-3BDC-9340-9DE6-281AD8A0DED5}" type="slidenum">
              <a:rPr lang="en-US"/>
              <a:pPr/>
              <a:t>66</a:t>
            </a:fld>
            <a:endParaRPr lang="en-US"/>
          </a:p>
        </p:txBody>
      </p:sp>
      <p:sp>
        <p:nvSpPr>
          <p:cNvPr id="146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37117-DB3E-5846-B06D-1650B3A08D10}" type="slidenum">
              <a:rPr lang="en-US"/>
              <a:pPr/>
              <a:t>67</a:t>
            </a:fld>
            <a:endParaRPr lang="en-US"/>
          </a:p>
        </p:txBody>
      </p:sp>
      <p:sp>
        <p:nvSpPr>
          <p:cNvPr id="147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AA7A5-6B94-5E48-9750-2081CA398BE0}" type="slidenum">
              <a:rPr lang="en-US"/>
              <a:pPr/>
              <a:t>68</a:t>
            </a:fld>
            <a:endParaRPr lang="en-US"/>
          </a:p>
        </p:txBody>
      </p:sp>
      <p:sp>
        <p:nvSpPr>
          <p:cNvPr id="147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C26346-08DB-E748-B7F1-383A87D353C5}" type="slidenum">
              <a:rPr lang="en-US"/>
              <a:pPr/>
              <a:t>69</a:t>
            </a:fld>
            <a:endParaRPr lang="en-US"/>
          </a:p>
        </p:txBody>
      </p:sp>
      <p:sp>
        <p:nvSpPr>
          <p:cNvPr id="147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CBC0D-271C-8C47-9545-95E3D4DD3A23}" type="slidenum">
              <a:rPr lang="en-US"/>
              <a:pPr/>
              <a:t>70</a:t>
            </a:fld>
            <a:endParaRPr lang="en-US"/>
          </a:p>
        </p:txBody>
      </p:sp>
      <p:sp>
        <p:nvSpPr>
          <p:cNvPr id="147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A57E9-14A5-7644-BF17-5B55BCCC752F}" type="slidenum">
              <a:rPr lang="en-US"/>
              <a:pPr/>
              <a:t>71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C26544-3B9B-482E-BAC9-5A797683153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5778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79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DE9AC-FAB5-E948-BF5D-A51D7818B7C0}" type="slidenum">
              <a:rPr lang="en-US"/>
              <a:pPr/>
              <a:t>73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C3DA4F-BA75-A747-A51B-E94AC6C85B76}" type="slidenum">
              <a:rPr lang="en-US"/>
              <a:pPr/>
              <a:t>74</a:t>
            </a:fld>
            <a:endParaRPr lang="en-US"/>
          </a:p>
        </p:txBody>
      </p:sp>
      <p:sp>
        <p:nvSpPr>
          <p:cNvPr id="147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BE6A04-A1F1-ED42-998A-A3118B36DF4E}" type="slidenum">
              <a:rPr lang="en-US"/>
              <a:pPr/>
              <a:t>75</a:t>
            </a:fld>
            <a:endParaRPr lang="en-US"/>
          </a:p>
        </p:txBody>
      </p:sp>
      <p:sp>
        <p:nvSpPr>
          <p:cNvPr id="147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9F44E2-E308-CB49-8FEC-492F2896D300}" type="slidenum">
              <a:rPr lang="en-US"/>
              <a:pPr/>
              <a:t>76</a:t>
            </a:fld>
            <a:endParaRPr lang="en-US"/>
          </a:p>
        </p:txBody>
      </p:sp>
      <p:sp>
        <p:nvSpPr>
          <p:cNvPr id="147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94C0AF-8DB8-BC4C-B30A-89976A7DCC44}" type="slidenum">
              <a:rPr lang="en-US"/>
              <a:pPr/>
              <a:t>77</a:t>
            </a:fld>
            <a:endParaRPr lang="en-US"/>
          </a:p>
        </p:txBody>
      </p:sp>
      <p:sp>
        <p:nvSpPr>
          <p:cNvPr id="148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40ABA-834C-EA46-BB4E-1C579C232481}" type="slidenum">
              <a:rPr lang="en-US"/>
              <a:pPr/>
              <a:t>78</a:t>
            </a:fld>
            <a:endParaRPr lang="en-US"/>
          </a:p>
        </p:txBody>
      </p:sp>
      <p:sp>
        <p:nvSpPr>
          <p:cNvPr id="148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CF394-7792-A24A-B800-B4166E92494A}" type="slidenum">
              <a:rPr lang="en-US"/>
              <a:pPr/>
              <a:t>79</a:t>
            </a:fld>
            <a:endParaRPr lang="en-US"/>
          </a:p>
        </p:txBody>
      </p:sp>
      <p:sp>
        <p:nvSpPr>
          <p:cNvPr id="148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here</a:t>
            </a:r>
            <a:endParaRPr lang="en-US" dirty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3C4985-8827-CD46-80E3-9DCE18087B76}" type="slidenum">
              <a:rPr lang="en-US"/>
              <a:pPr/>
              <a:t>80</a:t>
            </a:fld>
            <a:endParaRPr lang="en-US"/>
          </a:p>
        </p:txBody>
      </p:sp>
      <p:sp>
        <p:nvSpPr>
          <p:cNvPr id="148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3307B-F8E6-0C4D-AC17-F1C1D7C70325}" type="slidenum">
              <a:rPr lang="en-US"/>
              <a:pPr/>
              <a:t>81</a:t>
            </a:fld>
            <a:endParaRPr lang="en-US"/>
          </a:p>
        </p:txBody>
      </p:sp>
      <p:sp>
        <p:nvSpPr>
          <p:cNvPr id="149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DF37C-69E0-E04E-871B-52ED66DE1615}" type="slidenum">
              <a:rPr lang="en-US"/>
              <a:pPr/>
              <a:t>82</a:t>
            </a:fld>
            <a:endParaRPr lang="en-US"/>
          </a:p>
        </p:txBody>
      </p:sp>
      <p:sp>
        <p:nvSpPr>
          <p:cNvPr id="149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257D84-2A0D-4601-AC9E-A3461AC107F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C5BEC-A204-5242-B870-E0FAC7451938}" type="slidenum">
              <a:rPr lang="en-US"/>
              <a:pPr/>
              <a:t>83</a:t>
            </a:fld>
            <a:endParaRPr lang="en-US"/>
          </a:p>
        </p:txBody>
      </p:sp>
      <p:sp>
        <p:nvSpPr>
          <p:cNvPr id="149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6A3CC-9EB5-634B-ACE0-6B38382A9DF9}" type="slidenum">
              <a:rPr lang="en-US"/>
              <a:pPr/>
              <a:t>84</a:t>
            </a:fld>
            <a:endParaRPr lang="en-US"/>
          </a:p>
        </p:txBody>
      </p:sp>
      <p:sp>
        <p:nvSpPr>
          <p:cNvPr id="149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4E6402-8DED-7144-B3C7-7ED2E864F8C2}" type="slidenum">
              <a:rPr lang="en-US"/>
              <a:pPr/>
              <a:t>85</a:t>
            </a:fld>
            <a:endParaRPr lang="en-US"/>
          </a:p>
        </p:txBody>
      </p:sp>
      <p:sp>
        <p:nvSpPr>
          <p:cNvPr id="149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64287E-54D2-A14D-893C-1AAC64C66FD3}" type="slidenum">
              <a:rPr lang="en-US"/>
              <a:pPr/>
              <a:t>86</a:t>
            </a:fld>
            <a:endParaRPr lang="en-US"/>
          </a:p>
        </p:txBody>
      </p:sp>
      <p:sp>
        <p:nvSpPr>
          <p:cNvPr id="149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CB700-5146-BA4C-9830-3E10D7B181B9}" type="slidenum">
              <a:rPr lang="en-US"/>
              <a:pPr/>
              <a:t>87</a:t>
            </a:fld>
            <a:endParaRPr lang="en-US"/>
          </a:p>
        </p:txBody>
      </p:sp>
      <p:sp>
        <p:nvSpPr>
          <p:cNvPr id="149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8A9F65-33C0-114B-B378-8838873A8BC1}" type="slidenum">
              <a:rPr lang="en-US"/>
              <a:pPr/>
              <a:t>88</a:t>
            </a:fld>
            <a:endParaRPr lang="en-US"/>
          </a:p>
        </p:txBody>
      </p:sp>
      <p:sp>
        <p:nvSpPr>
          <p:cNvPr id="149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037CC-4BA8-3849-909D-BBC3BE7A4C92}" type="slidenum">
              <a:rPr lang="en-US"/>
              <a:pPr/>
              <a:t>89</a:t>
            </a:fld>
            <a:endParaRPr lang="en-US"/>
          </a:p>
        </p:txBody>
      </p:sp>
      <p:sp>
        <p:nvSpPr>
          <p:cNvPr id="149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DE3E7-0C7D-E742-9B67-CFECF2D81D1D}" type="slidenum">
              <a:rPr lang="en-US"/>
              <a:pPr/>
              <a:t>90</a:t>
            </a:fld>
            <a:endParaRPr lang="en-US"/>
          </a:p>
        </p:txBody>
      </p:sp>
      <p:sp>
        <p:nvSpPr>
          <p:cNvPr id="150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9395DA-7850-F243-88D8-1FDB34128A9A}" type="slidenum">
              <a:rPr lang="en-US"/>
              <a:pPr/>
              <a:t>92</a:t>
            </a:fld>
            <a:endParaRPr lang="en-US"/>
          </a:p>
        </p:txBody>
      </p:sp>
      <p:sp>
        <p:nvSpPr>
          <p:cNvPr id="150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30D65D-591E-4D54-9E38-9D021C32717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Line of people, chalk line; hard as difficult or solid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E49F77-45D5-459C-AD87-CE7E60D9BC9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63499-C65A-4725-8596-F7F7106702A4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88556-FE4A-4830-AF3B-B7ECD8AD8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CCFD3-9111-4C71-AE8B-CD7ECA7E421B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6C03C-2B47-43F7-A2DF-40D43D71B2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64D06-ACD4-4EF2-8D27-788BDE2C114A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C8972-2533-43F8-BAF6-304A50FAE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08627-0230-43E2-8E16-5828013465BA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BDCB4-E7A5-4DDB-83E3-B39FE6A1FE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E336-E8EC-4140-A460-8CA24004C2E3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EA9E3-7720-4A46-894F-56CF0D8DC3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00BD1-80EB-4986-B314-3144BD2549A1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C816D-F7DB-43D4-A601-0EA4EE6E0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C13F7-85AC-4A43-BD8A-81F31A5E1161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43C8F-577C-4855-95CE-801A908ED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60433-22B0-41A0-846F-45D90680A1DE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60FB3-8CBA-4D62-B89A-D402F536A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E3B2F-38C2-4765-B61E-DB6B5A08A0B1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2602-0780-41E6-B84C-6590D63A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092E8-1310-494F-9A9C-1472EB84C217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0A379-C9DC-4DDA-A64D-75E17C4BD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0E99-AEA0-48BA-82C7-4E5FC86D0D69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EBED24-A11A-4D47-9984-01C7C2BC0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2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/>
            </a:lvl1pPr>
            <a:extLst/>
          </a:lstStyle>
          <a:p>
            <a:pPr>
              <a:defRPr/>
            </a:pPr>
            <a:fld id="{4E103049-A557-4CB4-9065-41DA38E43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07ED1A9F-A820-41AD-AADF-AFCD446CB289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10D8AEC-3FD2-4896-ABF8-21650343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i.berkeley.edu/~framenet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cogsci.princeton.edu/cgi-bin/webwn2.0?stage=2&amp;word=dish&amp;posnumber=1&amp;searchtypenumber=3&amp;senses=&amp;showglosses=1" TargetMode="External"/><Relationship Id="rId4" Type="http://schemas.openxmlformats.org/officeDocument/2006/relationships/hyperlink" Target="http://www.cogsci.princeton.edu/~wn/" TargetMode="Externa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Computational Lexical Semantics</a:t>
            </a:r>
          </a:p>
        </p:txBody>
      </p:sp>
      <p:sp>
        <p:nvSpPr>
          <p:cNvPr id="16386" name="Rectangle 6"/>
          <p:cNvSpPr>
            <a:spLocks noGrp="1"/>
          </p:cNvSpPr>
          <p:nvPr>
            <p:ph type="subTitle" idx="4294967295"/>
          </p:nvPr>
        </p:nvSpPr>
        <p:spPr>
          <a:xfrm>
            <a:off x="1371600" y="4005263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Speech and Language Processing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dirty="0" smtClean="0"/>
              <a:t>Chapter 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kind of Corpora?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Lexical sample task: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smtClean="0"/>
              <a:t>Line-hard-serve </a:t>
            </a:r>
            <a:r>
              <a:rPr lang="en-US" smtClean="0"/>
              <a:t>corpus - 4000 examples of each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i="1" smtClean="0"/>
              <a:t>Interest</a:t>
            </a:r>
            <a:r>
              <a:rPr lang="en-US" smtClean="0"/>
              <a:t> corpus - 2369 sense-tagged examples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All words: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b="1" smtClean="0">
                <a:solidFill>
                  <a:srgbClr val="0033CC"/>
                </a:solidFill>
              </a:rPr>
              <a:t>Semantic concordance</a:t>
            </a:r>
            <a:r>
              <a:rPr lang="en-US" smtClean="0"/>
              <a:t>: a corpus in which each open-class word is labeled with a sense from a specific dictionary/thesaurus.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>
                <a:solidFill>
                  <a:srgbClr val="0033CC"/>
                </a:solidFill>
              </a:rPr>
              <a:t>SemCor</a:t>
            </a:r>
            <a:r>
              <a:rPr lang="en-US" smtClean="0"/>
              <a:t>: 234,000 words from Brown Corpus, manually tagged with WordNet senses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>
                <a:solidFill>
                  <a:srgbClr val="0033CC"/>
                </a:solidFill>
              </a:rPr>
              <a:t>SENSEVAL-3</a:t>
            </a:r>
            <a:r>
              <a:rPr lang="en-US" smtClean="0"/>
              <a:t> competition corpora - 2081 tagged word tokens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Kind of Features?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dirty="0" smtClean="0"/>
              <a:t>Weaver (1955) “If one examines the words in a book, one at a time as through an opaque mask with a hole in it one word wide, then it is obviously impossible to determine, one at a time, the meaning of the words. […] But if one lengthens the slit in the opaque mask, </a:t>
            </a:r>
            <a:r>
              <a:rPr lang="en-US" sz="2600" dirty="0" smtClean="0">
                <a:solidFill>
                  <a:srgbClr val="FF0000"/>
                </a:solidFill>
              </a:rPr>
              <a:t>until one can see not only the central word in question but also say N words on either side,</a:t>
            </a:r>
            <a:r>
              <a:rPr lang="en-US" sz="2600" dirty="0" smtClean="0"/>
              <a:t> then if N is large enough one can unambiguously decide the meaning of the central word. […] The practical question is : `What minimum value of N will, at least in a tolerable fraction of cases, lead to the correct choice of meaning for the central word?’”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Frequency-based WSD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WordNet</a:t>
            </a:r>
            <a:r>
              <a:rPr lang="en-US" dirty="0" smtClean="0"/>
              <a:t> first sense heuristic, about 60-70% accuracy</a:t>
            </a:r>
          </a:p>
          <a:p>
            <a:r>
              <a:rPr lang="en-US" dirty="0" smtClean="0"/>
              <a:t>To improve, need context</a:t>
            </a:r>
          </a:p>
          <a:p>
            <a:pPr lvl="1"/>
            <a:r>
              <a:rPr lang="en-US" dirty="0" err="1" smtClean="0"/>
              <a:t>Selectional</a:t>
            </a:r>
            <a:r>
              <a:rPr lang="en-US" dirty="0" smtClean="0"/>
              <a:t> restrictions</a:t>
            </a:r>
          </a:p>
          <a:p>
            <a:pPr lvl="1"/>
            <a:r>
              <a:rPr lang="en-US" dirty="0" smtClean="0"/>
              <a:t>“Topic”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43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Content Placeholder 1"/>
          <p:cNvSpPr>
            <a:spLocks noGrp="1"/>
          </p:cNvSpPr>
          <p:nvPr>
            <p:ph idx="4294967295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dishes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600" smtClean="0"/>
              <a:t>washing </a:t>
            </a:r>
            <a:r>
              <a:rPr lang="en-US" sz="2600" i="1" smtClean="0"/>
              <a:t>dishes</a:t>
            </a:r>
            <a:r>
              <a:rPr lang="en-US" sz="2600" smtClean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simple </a:t>
            </a:r>
            <a:r>
              <a:rPr lang="en-US" sz="2600" i="1" smtClean="0"/>
              <a:t>dishes</a:t>
            </a:r>
            <a:r>
              <a:rPr lang="en-US" sz="2600" smtClean="0"/>
              <a:t> including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convenient </a:t>
            </a:r>
            <a:r>
              <a:rPr lang="en-US" sz="2600" i="1" smtClean="0"/>
              <a:t>dishes</a:t>
            </a:r>
            <a:r>
              <a:rPr lang="en-US" sz="2600" smtClean="0"/>
              <a:t> to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of </a:t>
            </a:r>
            <a:r>
              <a:rPr lang="en-US" sz="2600" i="1" smtClean="0"/>
              <a:t>dishes </a:t>
            </a:r>
            <a:r>
              <a:rPr lang="en-US" sz="2600" smtClean="0"/>
              <a:t>and </a:t>
            </a:r>
            <a:endParaRPr lang="en-US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bass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free </a:t>
            </a:r>
            <a:r>
              <a:rPr lang="en-US" sz="2600" i="1" smtClean="0"/>
              <a:t>bass</a:t>
            </a:r>
            <a:r>
              <a:rPr lang="en-US" sz="2600" smtClean="0"/>
              <a:t> with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pound </a:t>
            </a:r>
            <a:r>
              <a:rPr lang="en-US" sz="2600" i="1" smtClean="0"/>
              <a:t>bass</a:t>
            </a:r>
            <a:r>
              <a:rPr lang="en-US" sz="2600" smtClean="0"/>
              <a:t> of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and </a:t>
            </a:r>
            <a:r>
              <a:rPr lang="en-US" sz="2600" i="1" smtClean="0"/>
              <a:t>bass </a:t>
            </a:r>
            <a:r>
              <a:rPr lang="en-US" sz="2600" smtClean="0"/>
              <a:t>player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his </a:t>
            </a:r>
            <a:r>
              <a:rPr lang="en-US" sz="2600" i="1" smtClean="0"/>
              <a:t>bass </a:t>
            </a:r>
            <a:r>
              <a:rPr lang="en-US" sz="2600" smtClean="0"/>
              <a:t>while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“In our house, everybody has a career and none of them </a:t>
            </a:r>
            <a:r>
              <a:rPr lang="en-US" dirty="0" smtClean="0">
                <a:solidFill>
                  <a:srgbClr val="FF0000"/>
                </a:solidFill>
              </a:rPr>
              <a:t>includes washing </a:t>
            </a:r>
            <a:r>
              <a:rPr lang="en-US" i="1" dirty="0" smtClean="0"/>
              <a:t>dishes</a:t>
            </a:r>
            <a:r>
              <a:rPr lang="en-US" dirty="0" smtClean="0"/>
              <a:t>,” </a:t>
            </a:r>
            <a:r>
              <a:rPr lang="en-US" dirty="0" smtClean="0">
                <a:solidFill>
                  <a:srgbClr val="FF0000"/>
                </a:solidFill>
              </a:rPr>
              <a:t>he says.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In her tiny kitchen at home, Ms. Chen works efficiently, stir-frying </a:t>
            </a:r>
            <a:r>
              <a:rPr lang="en-US" dirty="0" smtClean="0">
                <a:solidFill>
                  <a:srgbClr val="FF0000"/>
                </a:solidFill>
              </a:rPr>
              <a:t>several simple</a:t>
            </a:r>
            <a:r>
              <a:rPr lang="en-US" dirty="0" smtClean="0"/>
              <a:t> </a:t>
            </a:r>
            <a:r>
              <a:rPr lang="en-US" i="1" dirty="0" smtClean="0"/>
              <a:t>dishes,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including braised </a:t>
            </a:r>
            <a:r>
              <a:rPr lang="en-US" dirty="0" smtClean="0"/>
              <a:t>pig’s ears and </a:t>
            </a:r>
            <a:r>
              <a:rPr lang="en-US" dirty="0" err="1" smtClean="0"/>
              <a:t>chcken</a:t>
            </a:r>
            <a:r>
              <a:rPr lang="en-US" dirty="0" smtClean="0"/>
              <a:t> livers with green peppers.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Post quick </a:t>
            </a:r>
            <a:r>
              <a:rPr lang="en-US" dirty="0" smtClean="0">
                <a:solidFill>
                  <a:srgbClr val="FF0000"/>
                </a:solidFill>
              </a:rPr>
              <a:t>and convenient </a:t>
            </a:r>
            <a:r>
              <a:rPr lang="en-US" i="1" dirty="0" smtClean="0"/>
              <a:t>dishes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 fix </a:t>
            </a:r>
            <a:r>
              <a:rPr lang="en-US" dirty="0" smtClean="0"/>
              <a:t>when you’re in a hurry.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Japanese cuisine offers a great </a:t>
            </a:r>
            <a:r>
              <a:rPr lang="en-US" dirty="0" smtClean="0">
                <a:solidFill>
                  <a:srgbClr val="FF0000"/>
                </a:solidFill>
              </a:rPr>
              <a:t>variety of </a:t>
            </a:r>
            <a:r>
              <a:rPr lang="en-US" i="1" dirty="0" smtClean="0"/>
              <a:t>dishes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and regional </a:t>
            </a:r>
            <a:r>
              <a:rPr lang="en-US" dirty="0" smtClean="0"/>
              <a:t>specialties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We need more good teachers – right now, there are only a half a dozen who can play </a:t>
            </a:r>
            <a:r>
              <a:rPr lang="en-US" sz="2600" smtClean="0">
                <a:solidFill>
                  <a:srgbClr val="FF0000"/>
                </a:solidFill>
              </a:rPr>
              <a:t>the free </a:t>
            </a:r>
            <a:r>
              <a:rPr lang="en-US" sz="2600" i="1" smtClean="0"/>
              <a:t>bass </a:t>
            </a:r>
            <a:r>
              <a:rPr lang="en-US" sz="2600" smtClean="0"/>
              <a:t>with ease.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Though still a far cry from the lake’s record</a:t>
            </a:r>
            <a:r>
              <a:rPr lang="en-US" sz="2600" smtClean="0">
                <a:solidFill>
                  <a:srgbClr val="FF0000"/>
                </a:solidFill>
              </a:rPr>
              <a:t> 52-pound</a:t>
            </a:r>
            <a:r>
              <a:rPr lang="en-US" sz="2600" smtClean="0"/>
              <a:t> </a:t>
            </a:r>
            <a:r>
              <a:rPr lang="en-US" sz="2600" i="1" smtClean="0"/>
              <a:t>bass </a:t>
            </a:r>
            <a:r>
              <a:rPr lang="en-US" sz="2600" smtClean="0">
                <a:solidFill>
                  <a:srgbClr val="FF0000"/>
                </a:solidFill>
              </a:rPr>
              <a:t>of  a </a:t>
            </a:r>
            <a:r>
              <a:rPr lang="en-US" sz="2600" smtClean="0"/>
              <a:t>decade ago, “you could fillet these fish again, and that made people very, very happy.” Mr. Paulson says.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An electric </a:t>
            </a:r>
            <a:r>
              <a:rPr lang="en-US" sz="2600" smtClean="0">
                <a:solidFill>
                  <a:srgbClr val="FF0000"/>
                </a:solidFill>
              </a:rPr>
              <a:t>guitar and </a:t>
            </a:r>
            <a:r>
              <a:rPr lang="en-US" sz="2600" i="1" smtClean="0"/>
              <a:t>bass </a:t>
            </a:r>
            <a:r>
              <a:rPr lang="en-US" sz="2600" smtClean="0">
                <a:solidFill>
                  <a:srgbClr val="FF0000"/>
                </a:solidFill>
              </a:rPr>
              <a:t>player stand </a:t>
            </a:r>
            <a:r>
              <a:rPr lang="en-US" sz="2600" smtClean="0"/>
              <a:t>off to one side, not really part of the scene, just as a sort of nod to gringo expectations again.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/>
              <a:t>Lowe </a:t>
            </a:r>
            <a:r>
              <a:rPr lang="en-US" sz="2600" smtClean="0">
                <a:solidFill>
                  <a:srgbClr val="FF0000"/>
                </a:solidFill>
              </a:rPr>
              <a:t>caught his </a:t>
            </a:r>
            <a:r>
              <a:rPr lang="en-US" sz="2600" i="1" smtClean="0"/>
              <a:t>bass </a:t>
            </a:r>
            <a:r>
              <a:rPr lang="en-US" sz="2600" smtClean="0">
                <a:solidFill>
                  <a:srgbClr val="FF0000"/>
                </a:solidFill>
              </a:rPr>
              <a:t>while fishing </a:t>
            </a:r>
            <a:r>
              <a:rPr lang="en-US" sz="2600" smtClean="0"/>
              <a:t>with pro Bill Lee of Killeen, Texas, who is currently in 144th place with two bass weighing 2-09.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600" smtClean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A simple representation for each observation (each instance of a target word)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Vectors of sets of feature/value pairs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smtClean="0"/>
              <a:t>I.e. files of comma-separated values</a:t>
            </a:r>
            <a:endParaRPr lang="en-US" sz="2300" smtClean="0">
              <a:solidFill>
                <a:srgbClr val="A50021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These vectors should represent the window of words around the target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i="1" smtClean="0">
                <a:solidFill>
                  <a:srgbClr val="FF0000"/>
                </a:solidFill>
              </a:rPr>
              <a:t>How big should that window be?</a:t>
            </a:r>
          </a:p>
        </p:txBody>
      </p:sp>
      <p:sp>
        <p:nvSpPr>
          <p:cNvPr id="8601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Feature Vectors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What sort of Features?</a:t>
            </a: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b="1" smtClean="0"/>
              <a:t>Collocational</a:t>
            </a:r>
            <a:r>
              <a:rPr lang="en-US" smtClean="0"/>
              <a:t> features and </a:t>
            </a:r>
            <a:r>
              <a:rPr lang="en-US" b="1" smtClean="0"/>
              <a:t>bag-of-words </a:t>
            </a:r>
            <a:r>
              <a:rPr lang="en-US" smtClean="0"/>
              <a:t>features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>
                <a:solidFill>
                  <a:srgbClr val="A50021"/>
                </a:solidFill>
              </a:rPr>
              <a:t>Collocational</a:t>
            </a:r>
            <a:endParaRPr lang="en-US" smtClean="0">
              <a:solidFill>
                <a:srgbClr val="A50021"/>
              </a:solidFill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300" smtClean="0"/>
              <a:t>Features about words at </a:t>
            </a:r>
            <a:r>
              <a:rPr lang="en-US" sz="2300" b="1" smtClean="0"/>
              <a:t>specific</a:t>
            </a:r>
            <a:r>
              <a:rPr lang="en-US" sz="2300" smtClean="0"/>
              <a:t> positions near target word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2300" smtClean="0">
                <a:solidFill>
                  <a:srgbClr val="008000"/>
                </a:solidFill>
              </a:rPr>
              <a:t>Often limited to just word identity and POS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b="1" smtClean="0">
                <a:solidFill>
                  <a:srgbClr val="A50021"/>
                </a:solidFill>
              </a:rPr>
              <a:t>Bag-of-words</a:t>
            </a:r>
            <a:endParaRPr lang="en-US" smtClean="0">
              <a:solidFill>
                <a:srgbClr val="A50021"/>
              </a:solidFill>
            </a:endParaRPr>
          </a:p>
          <a:p>
            <a:pPr lvl="2" eaLnBrk="1" hangingPunct="1">
              <a:buFont typeface="Wingdings" pitchFamily="2" charset="2"/>
              <a:buChar char="§"/>
            </a:pPr>
            <a:r>
              <a:rPr lang="en-US" sz="2300" smtClean="0"/>
              <a:t>Features about words that occur anywhere in the window (regardless of position)</a:t>
            </a:r>
          </a:p>
          <a:p>
            <a:pPr lvl="3" eaLnBrk="1" hangingPunct="1">
              <a:buFont typeface="Wingdings" pitchFamily="2" charset="2"/>
              <a:buChar char="§"/>
            </a:pPr>
            <a:r>
              <a:rPr lang="en-US" sz="2300" smtClean="0">
                <a:solidFill>
                  <a:srgbClr val="008000"/>
                </a:solidFill>
              </a:rPr>
              <a:t>Typically limited to frequency counts</a:t>
            </a:r>
            <a:endParaRPr lang="en-US" smtClean="0">
              <a:solidFill>
                <a:srgbClr val="008000"/>
              </a:solidFill>
            </a:endParaRPr>
          </a:p>
          <a:p>
            <a:pPr lvl="1" eaLnBrk="1" hangingPunct="1">
              <a:buFontTx/>
              <a:buNone/>
            </a:pPr>
            <a:endParaRPr lang="en-US" sz="210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Example text (WSJ)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3100" smtClean="0"/>
              <a:t>An electric guitar and </a:t>
            </a:r>
            <a:r>
              <a:rPr lang="en-US" sz="3100" b="1" smtClean="0">
                <a:solidFill>
                  <a:srgbClr val="A50021"/>
                </a:solidFill>
              </a:rPr>
              <a:t>bass</a:t>
            </a:r>
            <a:r>
              <a:rPr lang="en-US" sz="3100" smtClean="0"/>
              <a:t> player stand off to one side not really part of the scene, just as a sort of nod to gringo expectations perhaps</a:t>
            </a:r>
            <a:endParaRPr lang="en-US" smtClean="0"/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Assume a window of +/- 2 from the target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Collocations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Position-specific information about the words in the window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rgbClr val="008000"/>
                </a:solidFill>
              </a:rPr>
              <a:t>guitar and </a:t>
            </a:r>
            <a:r>
              <a:rPr lang="en-US" smtClean="0">
                <a:solidFill>
                  <a:srgbClr val="A50021"/>
                </a:solidFill>
              </a:rPr>
              <a:t>bass</a:t>
            </a:r>
            <a:r>
              <a:rPr lang="en-US" smtClean="0"/>
              <a:t> </a:t>
            </a:r>
            <a:r>
              <a:rPr lang="en-US" smtClean="0">
                <a:solidFill>
                  <a:srgbClr val="008000"/>
                </a:solidFill>
              </a:rPr>
              <a:t>player stand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[guitar, NN, and, CC, player, NN, stand, VB]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Word</a:t>
            </a:r>
            <a:r>
              <a:rPr lang="en-US" baseline="-25000" smtClean="0"/>
              <a:t>n-2,</a:t>
            </a:r>
            <a:r>
              <a:rPr lang="en-US" smtClean="0"/>
              <a:t> POS</a:t>
            </a:r>
            <a:r>
              <a:rPr lang="en-US" baseline="-25000" smtClean="0"/>
              <a:t>n-2,</a:t>
            </a:r>
            <a:r>
              <a:rPr lang="en-US" smtClean="0"/>
              <a:t> word</a:t>
            </a:r>
            <a:r>
              <a:rPr lang="en-US" baseline="-25000" smtClean="0"/>
              <a:t>n-1,</a:t>
            </a:r>
            <a:r>
              <a:rPr lang="en-US" smtClean="0"/>
              <a:t> POS</a:t>
            </a:r>
            <a:r>
              <a:rPr lang="en-US" baseline="-25000" smtClean="0"/>
              <a:t>n-1,</a:t>
            </a:r>
            <a:r>
              <a:rPr lang="en-US" smtClean="0"/>
              <a:t> Word</a:t>
            </a:r>
            <a:r>
              <a:rPr lang="en-US" baseline="-25000" smtClean="0"/>
              <a:t>n+1</a:t>
            </a:r>
            <a:r>
              <a:rPr lang="en-US" smtClean="0"/>
              <a:t> POS</a:t>
            </a:r>
            <a:r>
              <a:rPr lang="en-US" baseline="-25000" smtClean="0"/>
              <a:t>n+1</a:t>
            </a:r>
            <a:r>
              <a:rPr lang="en-US" smtClean="0"/>
              <a:t>…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In other words, a vector consisting of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[position n word, position n part-of-speech…]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Word Sense Disambiguation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Supervised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Semi- and unsupervised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Word Similarity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Thesaurus-based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Distributional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Hyponymy and Other Word Relations</a:t>
            </a:r>
          </a:p>
        </p:txBody>
      </p:sp>
      <p:sp>
        <p:nvSpPr>
          <p:cNvPr id="2048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Bag of Words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Information about what words occur within the window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First derive a set of terms to place in the vector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Then note how often each of those terms occurs in a given window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Co-Occurrence Example</a:t>
            </a:r>
          </a:p>
        </p:txBody>
      </p:sp>
      <p:sp>
        <p:nvSpPr>
          <p:cNvPr id="96258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Assume we’ve settled on a possible vocabulary of 12 words that includes guitar and player but not </a:t>
            </a:r>
            <a:r>
              <a:rPr lang="en-US" smtClean="0">
                <a:solidFill>
                  <a:srgbClr val="FF3300"/>
                </a:solidFill>
              </a:rPr>
              <a:t>and</a:t>
            </a:r>
            <a:r>
              <a:rPr lang="en-US" smtClean="0"/>
              <a:t> and </a:t>
            </a:r>
            <a:r>
              <a:rPr lang="en-US" smtClean="0">
                <a:solidFill>
                  <a:srgbClr val="FF3300"/>
                </a:solidFill>
              </a:rPr>
              <a:t>stand</a:t>
            </a:r>
            <a:r>
              <a:rPr lang="en-US" smtClean="0"/>
              <a:t>, and </a:t>
            </a:r>
            <a:r>
              <a:rPr lang="en-US" smtClean="0">
                <a:solidFill>
                  <a:srgbClr val="FF3300"/>
                </a:solidFill>
              </a:rPr>
              <a:t>you see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chemeClr val="accent2"/>
                </a:solidFill>
              </a:rPr>
              <a:t>“…guitar and bass player stand…”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[0,0,0,1,0,0,0,0,0,1,0,0]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Counts of words pre-identified as e.g.,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>
                <a:solidFill>
                  <a:schemeClr val="accent2"/>
                </a:solidFill>
              </a:rPr>
              <a:t>[fish, fishing, viol, guitar, double, cello…]</a:t>
            </a:r>
          </a:p>
          <a:p>
            <a:pPr lvl="1"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Classifiers</a:t>
            </a:r>
          </a:p>
        </p:txBody>
      </p:sp>
      <p:sp>
        <p:nvSpPr>
          <p:cNvPr id="983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Once we cast the WSD problem as a classification problem, many techniques possible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Naïve Bayes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Decision lists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Decision trees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Neural nets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Support vector machines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Nearest neighbor methods…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Classifiers</a:t>
            </a:r>
          </a:p>
        </p:txBody>
      </p:sp>
      <p:sp>
        <p:nvSpPr>
          <p:cNvPr id="10035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Choice of technique, in part, depends on the set of features that have been used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Some techniques work better/worse with features with numerical values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Some techniques work better/worse with features that have large numbers of possible values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For example, the feature </a:t>
            </a:r>
            <a:r>
              <a:rPr lang="en-US" b="1" smtClean="0">
                <a:solidFill>
                  <a:srgbClr val="A50021"/>
                </a:solidFill>
              </a:rPr>
              <a:t>the word to the left</a:t>
            </a:r>
            <a:r>
              <a:rPr lang="en-US" smtClean="0"/>
              <a:t> has a fairly large number of possible values</a:t>
            </a:r>
            <a:endParaRPr lang="en-US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Naïve Bayes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>
                <a:cs typeface="Times New Roman" pitchFamily="18" charset="0"/>
                <a:sym typeface="Bookshelf Symbol 2"/>
              </a:rPr>
              <a:t>ŝ</a:t>
            </a:r>
            <a:r>
              <a:rPr lang="en-US" smtClean="0"/>
              <a:t> =             p(s|V),</a:t>
            </a:r>
            <a:r>
              <a:rPr lang="en-US" smtClean="0">
                <a:sym typeface="Symbol" pitchFamily="18" charset="2"/>
              </a:rPr>
              <a:t> or </a:t>
            </a:r>
            <a:endParaRPr lang="en-US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Where s is one of the senses S  possible  for a word w and V the input vector of feature values for w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Assume features </a:t>
            </a:r>
            <a:r>
              <a:rPr lang="en-US" b="1" i="1" smtClean="0">
                <a:solidFill>
                  <a:schemeClr val="accent2"/>
                </a:solidFill>
              </a:rPr>
              <a:t>independent</a:t>
            </a:r>
            <a:r>
              <a:rPr lang="en-US" smtClean="0"/>
              <a:t>, so probability of V is the product of probabilities of each feature, given s, so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p(V) same for any </a:t>
            </a:r>
            <a:r>
              <a:rPr lang="en-US" smtClean="0">
                <a:cs typeface="Times New Roman" pitchFamily="18" charset="0"/>
                <a:sym typeface="Bookshelf Symbol 2"/>
              </a:rPr>
              <a:t>ŝ</a:t>
            </a:r>
            <a:endParaRPr lang="en-US" smtClean="0"/>
          </a:p>
          <a:p>
            <a:pPr eaLnBrk="1" hangingPunct="1">
              <a:buFont typeface="Wingdings" pitchFamily="2" charset="2"/>
              <a:buChar char="§"/>
            </a:pPr>
            <a:endParaRPr lang="en-US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Then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71600" y="3810000"/>
          <a:ext cx="19050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" name="Equation" r:id="rId4" imgW="1904760" imgH="761760" progId="Equation.3">
                  <p:embed/>
                </p:oleObj>
              </mc:Choice>
              <mc:Fallback>
                <p:oleObj name="Equation" r:id="rId4" imgW="1904760" imgH="761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10000"/>
                        <a:ext cx="1905000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82800" y="5334000"/>
          <a:ext cx="248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2" name="Equation" r:id="rId6" imgW="2489040" imgH="761760" progId="Equation.3">
                  <p:embed/>
                </p:oleObj>
              </mc:Choice>
              <mc:Fallback>
                <p:oleObj name="Equation" r:id="rId6" imgW="2489040" imgH="7617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5334000"/>
                        <a:ext cx="248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962400" y="144780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3" name="Equation" r:id="rId8" imgW="1777680" imgH="939600" progId="Equation.3">
                  <p:embed/>
                </p:oleObj>
              </mc:Choice>
              <mc:Fallback>
                <p:oleObj name="Equation" r:id="rId8" imgW="1777680" imgH="939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47800"/>
                        <a:ext cx="1778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514850" y="3213100"/>
          <a:ext cx="1127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" name="Equation" r:id="rId10" imgW="114120" imgH="431640" progId="Equation.3">
                  <p:embed/>
                </p:oleObj>
              </mc:Choice>
              <mc:Fallback>
                <p:oleObj name="Equation" r:id="rId10" imgW="11412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213100"/>
                        <a:ext cx="112713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905000" y="1524000"/>
          <a:ext cx="762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5" name="Equation" r:id="rId12" imgW="761760" imgH="520560" progId="Equation.3">
                  <p:embed/>
                </p:oleObj>
              </mc:Choice>
              <mc:Fallback>
                <p:oleObj name="Equation" r:id="rId12" imgW="761760" imgH="5205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7620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How do we estimate p(s) and p(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err="1" smtClean="0"/>
              <a:t>|s</a:t>
            </a:r>
            <a:r>
              <a:rPr lang="en-US" dirty="0" smtClean="0"/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How do we estimate p(s) and p(v</a:t>
            </a:r>
            <a:r>
              <a:rPr lang="en-US" baseline="-25000" smtClean="0"/>
              <a:t>j</a:t>
            </a:r>
            <a:r>
              <a:rPr lang="en-US" smtClean="0"/>
              <a:t>|s)?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p(s</a:t>
            </a:r>
            <a:r>
              <a:rPr lang="en-US" baseline="-25000" smtClean="0"/>
              <a:t>i</a:t>
            </a:r>
            <a:r>
              <a:rPr lang="en-US" smtClean="0"/>
              <a:t>) is max. likelihood estimate from a sense-tagged corpus (count(s</a:t>
            </a:r>
            <a:r>
              <a:rPr lang="en-US" baseline="-25000" smtClean="0"/>
              <a:t>i</a:t>
            </a:r>
            <a:r>
              <a:rPr lang="en-US" smtClean="0"/>
              <a:t>,w</a:t>
            </a:r>
            <a:r>
              <a:rPr lang="en-US" baseline="-25000" smtClean="0"/>
              <a:t>j</a:t>
            </a:r>
            <a:r>
              <a:rPr lang="en-US" smtClean="0"/>
              <a:t>)/count(w</a:t>
            </a:r>
            <a:r>
              <a:rPr lang="en-US" baseline="-25000" smtClean="0"/>
              <a:t>j</a:t>
            </a:r>
            <a:r>
              <a:rPr lang="en-US" smtClean="0"/>
              <a:t>)) – how likely is </a:t>
            </a:r>
            <a:r>
              <a:rPr lang="en-US" smtClean="0">
                <a:solidFill>
                  <a:schemeClr val="hlink"/>
                </a:solidFill>
              </a:rPr>
              <a:t>bank</a:t>
            </a:r>
            <a:r>
              <a:rPr lang="en-US" smtClean="0"/>
              <a:t> to mean ‘financial institution’ over all instances of </a:t>
            </a:r>
            <a:r>
              <a:rPr lang="en-US" smtClean="0">
                <a:solidFill>
                  <a:schemeClr val="hlink"/>
                </a:solidFill>
              </a:rPr>
              <a:t>bank</a:t>
            </a:r>
            <a:r>
              <a:rPr lang="en-US" smtClean="0"/>
              <a:t>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P(v</a:t>
            </a:r>
            <a:r>
              <a:rPr lang="en-US" baseline="-25000" smtClean="0"/>
              <a:t>j</a:t>
            </a:r>
            <a:r>
              <a:rPr lang="en-US" smtClean="0"/>
              <a:t>|s) is max. likelihood of each feature given a candidate sense (count(v</a:t>
            </a:r>
            <a:r>
              <a:rPr lang="en-US" baseline="-25000" smtClean="0"/>
              <a:t>j</a:t>
            </a:r>
            <a:r>
              <a:rPr lang="en-US" smtClean="0"/>
              <a:t>,s)/count(s)) – how likely is the previous word to be ‘</a:t>
            </a:r>
            <a:r>
              <a:rPr lang="en-US" smtClean="0">
                <a:solidFill>
                  <a:schemeClr val="hlink"/>
                </a:solidFill>
              </a:rPr>
              <a:t>river</a:t>
            </a:r>
            <a:r>
              <a:rPr lang="en-US" smtClean="0"/>
              <a:t>’ when the sense of </a:t>
            </a:r>
            <a:r>
              <a:rPr lang="en-US" smtClean="0">
                <a:solidFill>
                  <a:schemeClr val="hlink"/>
                </a:solidFill>
              </a:rPr>
              <a:t>bank</a:t>
            </a:r>
            <a:r>
              <a:rPr lang="en-US" smtClean="0"/>
              <a:t> is ‘financial institution’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Calculate                                 for each possible sense and                                 take the highest scoring sense as the most likely choice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67000" y="4800600"/>
          <a:ext cx="248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2489040" imgH="761760" progId="Equation.3">
                  <p:embed/>
                </p:oleObj>
              </mc:Choice>
              <mc:Fallback>
                <p:oleObj name="Equation" r:id="rId4" imgW="248904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00600"/>
                        <a:ext cx="248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326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Naïve Bayes Evaluation</a:t>
            </a:r>
          </a:p>
        </p:txBody>
      </p:sp>
      <p:sp>
        <p:nvSpPr>
          <p:cNvPr id="10854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On a corpus of examples of uses of the word </a:t>
            </a:r>
            <a:r>
              <a:rPr lang="en-US" smtClean="0">
                <a:solidFill>
                  <a:srgbClr val="A50021"/>
                </a:solidFill>
              </a:rPr>
              <a:t>line</a:t>
            </a:r>
            <a:r>
              <a:rPr lang="en-US" smtClean="0"/>
              <a:t>, naïve Bayes achieved about 73% correct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Is this good?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Decision Lists</a:t>
            </a:r>
          </a:p>
        </p:txBody>
      </p:sp>
      <p:sp>
        <p:nvSpPr>
          <p:cNvPr id="1105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/>
              <a:t>Can be treated as a case statement….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</p:txBody>
      </p:sp>
      <p:pic>
        <p:nvPicPr>
          <p:cNvPr id="110595" name="Picture 6" descr="dl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905000"/>
            <a:ext cx="8534400" cy="43100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Decision Lists</a:t>
            </a:r>
          </a:p>
        </p:txBody>
      </p:sp>
      <p:sp>
        <p:nvSpPr>
          <p:cNvPr id="11264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Restrict lists to rules that test a single feature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Evaluate each possible test and rank them based on how well they work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Order the top-N tests as the decision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 Sense Disambiguation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Given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A word in context,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A fixed inventory of potential word senses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Decide which sense of the word this is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English-to-Spanish MT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Inventory is set of Spanish translations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Speech Synthesis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Inventory is homographs with different pronunciations like </a:t>
            </a:r>
            <a:r>
              <a:rPr lang="en-US" i="1" dirty="0" smtClean="0"/>
              <a:t>bass</a:t>
            </a:r>
            <a:r>
              <a:rPr lang="en-US" dirty="0" smtClean="0"/>
              <a:t> and </a:t>
            </a:r>
            <a:r>
              <a:rPr lang="en-US" i="1" dirty="0" smtClean="0"/>
              <a:t>bow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Yarowsky’s Metric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/>
              <a:t>On a binary (homonymy) distinction used the following metric to rank the tests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/>
              <a:t>This gives about 95% on this test…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</p:txBody>
      </p:sp>
      <p:graphicFrame>
        <p:nvGraphicFramePr>
          <p:cNvPr id="3074" name="Object 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2971800" y="2784475"/>
          <a:ext cx="3573463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4" imgW="1650960" imgH="507960" progId="Equation.3">
                  <p:embed/>
                </p:oleObj>
              </mc:Choice>
              <mc:Fallback>
                <p:oleObj name="Equation" r:id="rId4" imgW="1650960" imgH="507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84475"/>
                        <a:ext cx="3573463" cy="1100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WSD Evaluations and Baselines</a:t>
            </a:r>
          </a:p>
        </p:txBody>
      </p:sp>
      <p:sp>
        <p:nvSpPr>
          <p:cNvPr id="11776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i="1" smtClean="0"/>
              <a:t>In vivo</a:t>
            </a:r>
            <a:r>
              <a:rPr lang="en-US" smtClean="0"/>
              <a:t> (intrinsic) versus </a:t>
            </a:r>
            <a:r>
              <a:rPr lang="en-US" i="1" smtClean="0"/>
              <a:t>in vitro</a:t>
            </a:r>
            <a:r>
              <a:rPr lang="en-US" smtClean="0"/>
              <a:t> (extrinsic) evaluation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In vitro evaluation most common now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Exact match </a:t>
            </a:r>
            <a:r>
              <a:rPr lang="en-US" b="1" smtClean="0"/>
              <a:t>accuracy</a:t>
            </a:r>
            <a:endParaRPr lang="en-US" smtClean="0"/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% of words tagged identically with manual sense tags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Usually evaluate using held-out data from same labeled corpus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Problems?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smtClean="0"/>
              <a:t>Why do we do it anyhow?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Baselines:  most frequent sense,  Lesk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Frequent Sense</a:t>
            </a:r>
          </a:p>
        </p:txBody>
      </p:sp>
      <p:sp>
        <p:nvSpPr>
          <p:cNvPr id="11981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Wordnet senses are ordered in frequency order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So “most frequent sense” in WordNet = “take the first sense”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Sense frequencies come from SemCor</a:t>
            </a:r>
          </a:p>
        </p:txBody>
      </p:sp>
      <p:pic>
        <p:nvPicPr>
          <p:cNvPr id="119811" name="Picture 4" descr="pla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733800"/>
            <a:ext cx="9144000" cy="190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Ceiling</a:t>
            </a:r>
          </a:p>
        </p:txBody>
      </p:sp>
      <p:sp>
        <p:nvSpPr>
          <p:cNvPr id="1218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Human inter-annotator agreement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Compare annotations of two humans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On same data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Given same tagging guidelines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Human agreements on all-words corpora with WordNet style senses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75%-80%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Unsupervised Methods:  Dictionary/Thesaurus Methods</a:t>
            </a:r>
          </a:p>
        </p:txBody>
      </p:sp>
      <p:sp>
        <p:nvSpPr>
          <p:cNvPr id="1239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The </a:t>
            </a:r>
            <a:r>
              <a:rPr lang="en-US" dirty="0" err="1" smtClean="0"/>
              <a:t>Lesk</a:t>
            </a:r>
            <a:r>
              <a:rPr lang="en-US" dirty="0" smtClean="0"/>
              <a:t> Algorithm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err="1" smtClean="0"/>
              <a:t>Selectional</a:t>
            </a:r>
            <a:r>
              <a:rPr lang="en-US" dirty="0" smtClean="0"/>
              <a:t> Restrictions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Simplified Lesk</a:t>
            </a:r>
          </a:p>
        </p:txBody>
      </p:sp>
      <p:sp>
        <p:nvSpPr>
          <p:cNvPr id="125954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Match dictionary entry of sense that best matches context</a:t>
            </a:r>
          </a:p>
        </p:txBody>
      </p:sp>
      <p:pic>
        <p:nvPicPr>
          <p:cNvPr id="125955" name="Picture 4" descr="ba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700" y="2125663"/>
            <a:ext cx="93726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Simplified Lesk</a:t>
            </a:r>
          </a:p>
        </p:txBody>
      </p:sp>
      <p:sp>
        <p:nvSpPr>
          <p:cNvPr id="125954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Match dictionary entry of sense that best matches context: bank1 (deposits, mortgage)</a:t>
            </a:r>
          </a:p>
        </p:txBody>
      </p:sp>
      <p:pic>
        <p:nvPicPr>
          <p:cNvPr id="125955" name="Picture 4" descr="ba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" y="2590800"/>
            <a:ext cx="93726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77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Original Lesk:  </a:t>
            </a:r>
            <a:r>
              <a:rPr lang="en-US" smtClean="0">
                <a:solidFill>
                  <a:schemeClr val="accent2"/>
                </a:solidFill>
              </a:rPr>
              <a:t>pine cone</a:t>
            </a:r>
          </a:p>
        </p:txBody>
      </p:sp>
      <p:sp>
        <p:nvSpPr>
          <p:cNvPr id="128002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Compare entries for each context word for overlap</a:t>
            </a:r>
          </a:p>
        </p:txBody>
      </p:sp>
      <p:pic>
        <p:nvPicPr>
          <p:cNvPr id="128003" name="Picture 4" descr="p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2152650"/>
            <a:ext cx="94488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Original Lesk:  </a:t>
            </a:r>
            <a:r>
              <a:rPr lang="en-US" smtClean="0">
                <a:solidFill>
                  <a:schemeClr val="accent2"/>
                </a:solidFill>
              </a:rPr>
              <a:t>pine cone</a:t>
            </a:r>
          </a:p>
        </p:txBody>
      </p:sp>
      <p:sp>
        <p:nvSpPr>
          <p:cNvPr id="128002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Compare entries for each context word for overlap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Cone3 selected: evergreen, tree</a:t>
            </a:r>
          </a:p>
        </p:txBody>
      </p:sp>
      <p:pic>
        <p:nvPicPr>
          <p:cNvPr id="128003" name="Picture 4" descr="p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3505200"/>
            <a:ext cx="94488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359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Corpus Lesk</a:t>
            </a:r>
          </a:p>
        </p:txBody>
      </p:sp>
      <p:sp>
        <p:nvSpPr>
          <p:cNvPr id="13005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Add corpus examples to glosses and examples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The best performing variant</a:t>
            </a:r>
          </a:p>
        </p:txBody>
      </p:sp>
    </p:spTree>
    <p:extLst>
      <p:ext uri="{BB962C8B-B14F-4D97-AF65-F5344CB8AC3E}">
        <p14:creationId xmlns:p14="http://schemas.microsoft.com/office/powerpoint/2010/main" val="4055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62000"/>
            <a:ext cx="8458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TheWordNet</a:t>
            </a:r>
            <a:r>
              <a:rPr lang="en-US" sz="2400" dirty="0"/>
              <a:t> entry for the noun </a:t>
            </a:r>
            <a:r>
              <a:rPr lang="en-US" sz="2400" b="1" i="1" dirty="0">
                <a:solidFill>
                  <a:srgbClr val="FF0000"/>
                </a:solidFill>
              </a:rPr>
              <a:t>bat</a:t>
            </a:r>
            <a:r>
              <a:rPr lang="en-US" sz="2400" i="1" dirty="0"/>
              <a:t> </a:t>
            </a:r>
            <a:r>
              <a:rPr lang="en-US" sz="2400" dirty="0" smtClean="0"/>
              <a:t>has the following </a:t>
            </a:r>
            <a:r>
              <a:rPr lang="en-US" sz="2400" dirty="0"/>
              <a:t>distinct senses.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Cluster </a:t>
            </a:r>
            <a:r>
              <a:rPr lang="en-US" sz="2400" dirty="0"/>
              <a:t>these </a:t>
            </a:r>
            <a:r>
              <a:rPr lang="en-US" sz="2400" dirty="0" smtClean="0"/>
              <a:t>senses by </a:t>
            </a:r>
            <a:r>
              <a:rPr lang="en-US" sz="2400" dirty="0"/>
              <a:t>using the definitions of homonymy and </a:t>
            </a:r>
            <a:r>
              <a:rPr lang="en-US" sz="2400" dirty="0" smtClean="0"/>
              <a:t>polysemy.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bat#1</a:t>
            </a:r>
            <a:r>
              <a:rPr lang="en-US" sz="2400" dirty="0"/>
              <a:t>: nocturnal </a:t>
            </a:r>
            <a:r>
              <a:rPr lang="en-US" sz="2400" dirty="0" err="1"/>
              <a:t>mouselike</a:t>
            </a:r>
            <a:r>
              <a:rPr lang="en-US" sz="2400" dirty="0"/>
              <a:t> </a:t>
            </a:r>
            <a:r>
              <a:rPr lang="en-US" sz="2400" dirty="0" smtClean="0"/>
              <a:t>mammal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bat#2</a:t>
            </a:r>
            <a:r>
              <a:rPr lang="en-US" sz="2400" dirty="0"/>
              <a:t>: (baseball) a turn trying to get a </a:t>
            </a:r>
            <a:r>
              <a:rPr lang="en-US" sz="2400" dirty="0" smtClean="0"/>
              <a:t>hit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bat#3</a:t>
            </a:r>
            <a:r>
              <a:rPr lang="en-US" sz="2400" dirty="0"/>
              <a:t>: a small racket. . . for playing squash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bat#4</a:t>
            </a:r>
            <a:r>
              <a:rPr lang="en-US" sz="2400" dirty="0"/>
              <a:t>: the club used in playing </a:t>
            </a:r>
            <a:r>
              <a:rPr lang="en-US" sz="2400" dirty="0" smtClean="0"/>
              <a:t>cricket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bat#5</a:t>
            </a:r>
            <a:r>
              <a:rPr lang="en-US" sz="2400" dirty="0"/>
              <a:t>: a club used for hitting a ball in various games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3344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 smtClean="0">
                <a:solidFill>
                  <a:srgbClr val="FF0000"/>
                </a:solidFill>
              </a:rPr>
              <a:t>“Time </a:t>
            </a:r>
            <a:r>
              <a:rPr lang="en-US" sz="2200" i="1" dirty="0">
                <a:solidFill>
                  <a:srgbClr val="FF0000"/>
                </a:solidFill>
              </a:rPr>
              <a:t>flies like an </a:t>
            </a:r>
            <a:r>
              <a:rPr lang="en-US" sz="2200" i="1" dirty="0" smtClean="0">
                <a:solidFill>
                  <a:srgbClr val="FF0000"/>
                </a:solidFill>
              </a:rPr>
              <a:t>arrow</a:t>
            </a:r>
            <a:r>
              <a:rPr lang="en-US" sz="2200" dirty="0" smtClean="0">
                <a:solidFill>
                  <a:srgbClr val="FF0000"/>
                </a:solidFill>
              </a:rPr>
              <a:t>”</a:t>
            </a:r>
            <a:r>
              <a:rPr lang="en-US" sz="2200" dirty="0"/>
              <a:t> </a:t>
            </a:r>
            <a:r>
              <a:rPr lang="en-US" sz="2200" dirty="0" smtClean="0"/>
              <a:t>– what are the correct senses?</a:t>
            </a:r>
          </a:p>
          <a:p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33CC"/>
                </a:solidFill>
              </a:rPr>
              <a:t>time#n#5</a:t>
            </a:r>
            <a:r>
              <a:rPr lang="en-US" sz="2200" dirty="0" smtClean="0"/>
              <a:t> </a:t>
            </a:r>
            <a:r>
              <a:rPr lang="en-US" sz="2200" dirty="0"/>
              <a:t>(the continuum of experience in which events </a:t>
            </a:r>
            <a:r>
              <a:rPr lang="en-US" sz="2200" dirty="0" smtClean="0"/>
              <a:t>pass from </a:t>
            </a:r>
            <a:r>
              <a:rPr lang="en-US" sz="2200" dirty="0"/>
              <a:t>the future through the present to the past)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time#v#1</a:t>
            </a:r>
            <a:r>
              <a:rPr lang="en-US" sz="2200" dirty="0"/>
              <a:t> (measure the time or duration of an event or action </a:t>
            </a:r>
            <a:r>
              <a:rPr lang="en-US" sz="2200" dirty="0" smtClean="0"/>
              <a:t>or the </a:t>
            </a:r>
            <a:r>
              <a:rPr lang="en-US" sz="2200" dirty="0"/>
              <a:t>person who performs an action in a certain </a:t>
            </a:r>
            <a:r>
              <a:rPr lang="en-US" sz="2200" dirty="0" smtClean="0"/>
              <a:t>period of </a:t>
            </a:r>
            <a:r>
              <a:rPr lang="en-US" sz="2200" dirty="0"/>
              <a:t>time) “he clocked the runners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flies#n#1</a:t>
            </a:r>
            <a:r>
              <a:rPr lang="en-US" sz="2200" dirty="0"/>
              <a:t> (two-winged insects characterized by active flight)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flies#v#8</a:t>
            </a:r>
            <a:r>
              <a:rPr lang="en-US" sz="2200" dirty="0"/>
              <a:t> (pass away rapidly) “Time flies like an arrow”; “</a:t>
            </a:r>
            <a:r>
              <a:rPr lang="en-US" sz="2200" dirty="0" smtClean="0"/>
              <a:t>Time fleeing </a:t>
            </a:r>
            <a:r>
              <a:rPr lang="en-US" sz="2200" dirty="0"/>
              <a:t>beneath him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like#v#4</a:t>
            </a:r>
            <a:r>
              <a:rPr lang="en-US" sz="2200" dirty="0"/>
              <a:t> (feel about or towards; consider, evaluate, or regard</a:t>
            </a:r>
            <a:r>
              <a:rPr lang="en-US" sz="2200" dirty="0" smtClean="0"/>
              <a:t>) “</a:t>
            </a:r>
            <a:r>
              <a:rPr lang="en-US" sz="2200" dirty="0"/>
              <a:t>How did you like the President’s speech last night?”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like#a#1</a:t>
            </a:r>
            <a:r>
              <a:rPr lang="en-US" sz="2200" dirty="0"/>
              <a:t> (resembling or similar; having the same or some of </a:t>
            </a:r>
            <a:r>
              <a:rPr lang="en-US" sz="2200" dirty="0" smtClean="0"/>
              <a:t>the same </a:t>
            </a:r>
            <a:r>
              <a:rPr lang="en-US" sz="2200" dirty="0"/>
              <a:t>characteristics; often used in combination) “</a:t>
            </a:r>
            <a:r>
              <a:rPr lang="en-US" sz="2200" dirty="0" smtClean="0"/>
              <a:t>suits of </a:t>
            </a:r>
            <a:r>
              <a:rPr lang="en-US" sz="2200" dirty="0"/>
              <a:t>like design”; “a limited circle of </a:t>
            </a:r>
            <a:r>
              <a:rPr lang="en-US" sz="2200" dirty="0" err="1"/>
              <a:t>likeminds</a:t>
            </a:r>
            <a:r>
              <a:rPr lang="en-US" sz="2200" dirty="0"/>
              <a:t>”; “</a:t>
            </a:r>
            <a:r>
              <a:rPr lang="en-US" sz="2200" dirty="0" smtClean="0"/>
              <a:t>members of </a:t>
            </a:r>
            <a:r>
              <a:rPr lang="en-US" sz="2200" dirty="0"/>
              <a:t>the cat family have like dispositions”; “as </a:t>
            </a:r>
            <a:r>
              <a:rPr lang="en-US" sz="2200" dirty="0" smtClean="0"/>
              <a:t>like as </a:t>
            </a:r>
            <a:r>
              <a:rPr lang="en-US" sz="2200" dirty="0"/>
              <a:t>two peas in a pod”; “doglike devotion”; “a </a:t>
            </a:r>
            <a:r>
              <a:rPr lang="en-US" sz="2200" dirty="0" smtClean="0"/>
              <a:t>dreamlike quality</a:t>
            </a:r>
            <a:r>
              <a:rPr lang="en-US" sz="2000" dirty="0" smtClean="0"/>
              <a:t>”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494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Try the original algorithm on </a:t>
            </a:r>
            <a:r>
              <a:rPr lang="en-US" sz="2200" i="1" dirty="0" smtClean="0">
                <a:solidFill>
                  <a:srgbClr val="FF0000"/>
                </a:solidFill>
              </a:rPr>
              <a:t>“Time </a:t>
            </a:r>
            <a:r>
              <a:rPr lang="en-US" sz="2200" i="1" dirty="0">
                <a:solidFill>
                  <a:srgbClr val="FF0000"/>
                </a:solidFill>
              </a:rPr>
              <a:t>flies</a:t>
            </a:r>
            <a:r>
              <a:rPr lang="en-US" sz="2200" i="1" dirty="0"/>
              <a:t> like an </a:t>
            </a:r>
            <a:r>
              <a:rPr lang="en-US" sz="2200" i="1" dirty="0" smtClean="0"/>
              <a:t>arrow</a:t>
            </a:r>
            <a:r>
              <a:rPr lang="en-US" sz="2200" dirty="0" smtClean="0">
                <a:solidFill>
                  <a:srgbClr val="FF0000"/>
                </a:solidFill>
              </a:rPr>
              <a:t>”</a:t>
            </a:r>
            <a:r>
              <a:rPr lang="en-US" sz="2200" dirty="0" smtClean="0"/>
              <a:t> using </a:t>
            </a:r>
            <a:r>
              <a:rPr lang="en-US" sz="2200" dirty="0" err="1" smtClean="0"/>
              <a:t>WordNet</a:t>
            </a:r>
            <a:r>
              <a:rPr lang="en-US" sz="2200" dirty="0" smtClean="0"/>
              <a:t> senses below.</a:t>
            </a:r>
            <a:r>
              <a:rPr lang="en-US" sz="2200" dirty="0"/>
              <a:t> </a:t>
            </a:r>
            <a:r>
              <a:rPr lang="en-US" sz="2200" dirty="0" smtClean="0"/>
              <a:t>Assume </a:t>
            </a:r>
            <a:r>
              <a:rPr lang="en-US" sz="2200" dirty="0"/>
              <a:t>that the words are to be disambiguated one at a time, from left to right,</a:t>
            </a:r>
          </a:p>
          <a:p>
            <a:r>
              <a:rPr lang="en-US" sz="2200" dirty="0"/>
              <a:t>and that the results from earlier decisions are used later in the process</a:t>
            </a:r>
            <a:r>
              <a:rPr lang="en-US" sz="2200" dirty="0" smtClean="0"/>
              <a:t>.</a:t>
            </a:r>
          </a:p>
          <a:p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33CC"/>
                </a:solidFill>
              </a:rPr>
              <a:t>time#n#5</a:t>
            </a:r>
            <a:r>
              <a:rPr lang="en-US" sz="2200" dirty="0" smtClean="0"/>
              <a:t> </a:t>
            </a:r>
            <a:r>
              <a:rPr lang="en-US" sz="2200" dirty="0"/>
              <a:t>(the continuum of experience in which events </a:t>
            </a:r>
            <a:r>
              <a:rPr lang="en-US" sz="2200" dirty="0" smtClean="0"/>
              <a:t>pass from </a:t>
            </a:r>
            <a:r>
              <a:rPr lang="en-US" sz="2200" dirty="0"/>
              <a:t>the future through the present to the past)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time#v#1</a:t>
            </a:r>
            <a:r>
              <a:rPr lang="en-US" sz="2200" dirty="0"/>
              <a:t> (measure the time or duration of an event or action </a:t>
            </a:r>
            <a:r>
              <a:rPr lang="en-US" sz="2200" dirty="0" smtClean="0"/>
              <a:t>or the </a:t>
            </a:r>
            <a:r>
              <a:rPr lang="en-US" sz="2200" dirty="0"/>
              <a:t>person who performs an action in a certain </a:t>
            </a:r>
            <a:r>
              <a:rPr lang="en-US" sz="2200" dirty="0" smtClean="0"/>
              <a:t>period of </a:t>
            </a:r>
            <a:r>
              <a:rPr lang="en-US" sz="2200" dirty="0"/>
              <a:t>time) “he clocked the runners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flies#n#1</a:t>
            </a:r>
            <a:r>
              <a:rPr lang="en-US" sz="2200" dirty="0"/>
              <a:t> (two-winged insects characterized by active flight)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flies#v#8</a:t>
            </a:r>
            <a:r>
              <a:rPr lang="en-US" sz="2200" dirty="0"/>
              <a:t> (pass away rapidly) “Time flies like an arrow”; “</a:t>
            </a:r>
            <a:r>
              <a:rPr lang="en-US" sz="2200" dirty="0" smtClean="0"/>
              <a:t>Time fleeing </a:t>
            </a:r>
            <a:r>
              <a:rPr lang="en-US" sz="2200" dirty="0"/>
              <a:t>beneath him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like#v#4</a:t>
            </a:r>
            <a:r>
              <a:rPr lang="en-US" sz="2200" dirty="0"/>
              <a:t> (feel about or towards; consider, evaluate, or regard</a:t>
            </a:r>
            <a:r>
              <a:rPr lang="en-US" sz="2200" dirty="0" smtClean="0"/>
              <a:t>) “</a:t>
            </a:r>
            <a:r>
              <a:rPr lang="en-US" sz="2200" dirty="0"/>
              <a:t>How did you like the President’s speech last night?”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like#a#1</a:t>
            </a:r>
            <a:r>
              <a:rPr lang="en-US" sz="2200" dirty="0"/>
              <a:t> (resembling or similar; having the same or some of </a:t>
            </a:r>
            <a:r>
              <a:rPr lang="en-US" sz="2200" dirty="0" smtClean="0"/>
              <a:t>the same </a:t>
            </a:r>
            <a:r>
              <a:rPr lang="en-US" sz="2200" dirty="0"/>
              <a:t>characteristics; often used in combination) “</a:t>
            </a:r>
            <a:r>
              <a:rPr lang="en-US" sz="2200" dirty="0" smtClean="0"/>
              <a:t>suits of </a:t>
            </a:r>
            <a:r>
              <a:rPr lang="en-US" sz="2200" dirty="0"/>
              <a:t>like design”; “a limited circle of </a:t>
            </a:r>
            <a:r>
              <a:rPr lang="en-US" sz="2200" dirty="0" err="1"/>
              <a:t>likeminds</a:t>
            </a:r>
            <a:r>
              <a:rPr lang="en-US" sz="2200" dirty="0"/>
              <a:t>”; “</a:t>
            </a:r>
            <a:r>
              <a:rPr lang="en-US" sz="2200" dirty="0" smtClean="0"/>
              <a:t>members of </a:t>
            </a:r>
            <a:r>
              <a:rPr lang="en-US" sz="2200" dirty="0"/>
              <a:t>the cat family have like dispositions”; “as </a:t>
            </a:r>
            <a:r>
              <a:rPr lang="en-US" sz="2200" dirty="0" smtClean="0"/>
              <a:t>like as </a:t>
            </a:r>
            <a:r>
              <a:rPr lang="en-US" sz="2200" dirty="0"/>
              <a:t>two peas in a pod”; “doglike devotion”; “a </a:t>
            </a:r>
            <a:r>
              <a:rPr lang="en-US" sz="2200" dirty="0" smtClean="0"/>
              <a:t>dreamlike quality</a:t>
            </a:r>
            <a:r>
              <a:rPr lang="en-US" sz="2000" dirty="0" smtClean="0"/>
              <a:t>”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0048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“</a:t>
            </a:r>
            <a:r>
              <a:rPr lang="en-US" sz="2800" i="1" dirty="0" smtClean="0">
                <a:solidFill>
                  <a:srgbClr val="00B0F0"/>
                </a:solidFill>
              </a:rPr>
              <a:t>Time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flies like an </a:t>
            </a:r>
            <a:r>
              <a:rPr lang="en-US" sz="2000" i="1" dirty="0" smtClean="0">
                <a:solidFill>
                  <a:srgbClr val="FF0000"/>
                </a:solidFill>
              </a:rPr>
              <a:t>arrow</a:t>
            </a:r>
            <a:r>
              <a:rPr lang="en-US" sz="2000" dirty="0" smtClean="0">
                <a:solidFill>
                  <a:srgbClr val="FF0000"/>
                </a:solidFill>
              </a:rPr>
              <a:t>”</a:t>
            </a:r>
          </a:p>
          <a:p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33CC"/>
                </a:solidFill>
              </a:rPr>
              <a:t>time#n#5</a:t>
            </a:r>
            <a:r>
              <a:rPr lang="en-US" sz="2200" dirty="0" smtClean="0"/>
              <a:t> </a:t>
            </a:r>
            <a:r>
              <a:rPr lang="en-US" sz="2200" dirty="0"/>
              <a:t>(the continuum of experience in which events </a:t>
            </a:r>
            <a:r>
              <a:rPr lang="en-US" sz="2200" b="1" dirty="0" smtClean="0">
                <a:solidFill>
                  <a:srgbClr val="FF0000"/>
                </a:solidFill>
              </a:rPr>
              <a:t>pass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from </a:t>
            </a:r>
            <a:r>
              <a:rPr lang="en-US" sz="2200" dirty="0"/>
              <a:t>the future through the present to the past)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time#v#1</a:t>
            </a:r>
            <a:r>
              <a:rPr lang="en-US" sz="2200" dirty="0"/>
              <a:t> (measure the </a:t>
            </a:r>
            <a:r>
              <a:rPr lang="en-US" sz="2200" b="1" dirty="0">
                <a:solidFill>
                  <a:srgbClr val="00B050"/>
                </a:solidFill>
              </a:rPr>
              <a:t>time</a:t>
            </a:r>
            <a:r>
              <a:rPr lang="en-US" sz="2200" dirty="0">
                <a:solidFill>
                  <a:srgbClr val="00B050"/>
                </a:solidFill>
              </a:rPr>
              <a:t> </a:t>
            </a:r>
            <a:r>
              <a:rPr lang="en-US" sz="2200" dirty="0"/>
              <a:t>or duration of an event or action </a:t>
            </a:r>
            <a:r>
              <a:rPr lang="en-US" sz="2200" dirty="0" smtClean="0"/>
              <a:t>or the </a:t>
            </a:r>
            <a:r>
              <a:rPr lang="en-US" sz="2200" dirty="0"/>
              <a:t>person who performs an action in a certain </a:t>
            </a:r>
            <a:r>
              <a:rPr lang="en-US" sz="2200" dirty="0" smtClean="0"/>
              <a:t>period of </a:t>
            </a:r>
            <a:r>
              <a:rPr lang="en-US" sz="2200" dirty="0"/>
              <a:t>time) “he clocked the runners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flies#n#1</a:t>
            </a:r>
            <a:r>
              <a:rPr lang="en-US" sz="2200" dirty="0"/>
              <a:t> (two-winged insects characterized by active flight)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flies#v#8</a:t>
            </a:r>
            <a:r>
              <a:rPr lang="en-US" sz="2200" dirty="0"/>
              <a:t> (</a:t>
            </a:r>
            <a:r>
              <a:rPr lang="en-US" sz="2200" b="1" dirty="0">
                <a:solidFill>
                  <a:srgbClr val="FF0000"/>
                </a:solidFill>
              </a:rPr>
              <a:t>pass</a:t>
            </a:r>
            <a:r>
              <a:rPr lang="en-US" sz="2200" dirty="0"/>
              <a:t> away rapidly) “</a:t>
            </a:r>
            <a:r>
              <a:rPr lang="en-US" sz="2200" b="1" dirty="0">
                <a:solidFill>
                  <a:srgbClr val="00B050"/>
                </a:solidFill>
              </a:rPr>
              <a:t>Time</a:t>
            </a:r>
            <a:r>
              <a:rPr lang="en-US" sz="2200" dirty="0"/>
              <a:t> flies like an arrow”; “</a:t>
            </a:r>
            <a:r>
              <a:rPr lang="en-US" sz="2200" b="1" dirty="0" smtClean="0">
                <a:solidFill>
                  <a:srgbClr val="00B050"/>
                </a:solidFill>
              </a:rPr>
              <a:t>Time</a:t>
            </a:r>
            <a:r>
              <a:rPr lang="en-US" sz="2200" b="1" dirty="0" smtClean="0"/>
              <a:t> </a:t>
            </a:r>
            <a:r>
              <a:rPr lang="en-US" sz="2200" dirty="0" smtClean="0"/>
              <a:t>fleeing </a:t>
            </a:r>
            <a:r>
              <a:rPr lang="en-US" sz="2200" dirty="0"/>
              <a:t>beneath him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like#v#4</a:t>
            </a:r>
            <a:r>
              <a:rPr lang="en-US" sz="2200" dirty="0"/>
              <a:t> (feel about or towards; consider, evaluate, or regard</a:t>
            </a:r>
            <a:r>
              <a:rPr lang="en-US" sz="2200" dirty="0" smtClean="0"/>
              <a:t>) “</a:t>
            </a:r>
            <a:r>
              <a:rPr lang="en-US" sz="2200" dirty="0"/>
              <a:t>How did you like the President’s speech last night?”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like#a#1</a:t>
            </a:r>
            <a:r>
              <a:rPr lang="en-US" sz="2200" dirty="0"/>
              <a:t> (resembling or similar; having the same or some of </a:t>
            </a:r>
            <a:r>
              <a:rPr lang="en-US" sz="2200" dirty="0" smtClean="0"/>
              <a:t>the same </a:t>
            </a:r>
            <a:r>
              <a:rPr lang="en-US" sz="2200" dirty="0"/>
              <a:t>characteristics; often used in combination) “</a:t>
            </a:r>
            <a:r>
              <a:rPr lang="en-US" sz="2200" dirty="0" smtClean="0"/>
              <a:t>suits of </a:t>
            </a:r>
            <a:r>
              <a:rPr lang="en-US" sz="2200" dirty="0"/>
              <a:t>like design”; “a limited circle of </a:t>
            </a:r>
            <a:r>
              <a:rPr lang="en-US" sz="2200" dirty="0" err="1"/>
              <a:t>likeminds</a:t>
            </a:r>
            <a:r>
              <a:rPr lang="en-US" sz="2200" dirty="0"/>
              <a:t>”; “</a:t>
            </a:r>
            <a:r>
              <a:rPr lang="en-US" sz="2200" dirty="0" smtClean="0"/>
              <a:t>members of </a:t>
            </a:r>
            <a:r>
              <a:rPr lang="en-US" sz="2200" dirty="0"/>
              <a:t>the cat family have like dispositions”; “as </a:t>
            </a:r>
            <a:r>
              <a:rPr lang="en-US" sz="2200" dirty="0" smtClean="0"/>
              <a:t>like as </a:t>
            </a:r>
            <a:r>
              <a:rPr lang="en-US" sz="2200" dirty="0"/>
              <a:t>two peas in a pod”; “doglike devotion”; “a </a:t>
            </a:r>
            <a:r>
              <a:rPr lang="en-US" sz="2200" dirty="0" smtClean="0"/>
              <a:t>dreamlike quality”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/>
              <a:t> </a:t>
            </a:r>
            <a:r>
              <a:rPr lang="en-US" sz="2200" b="1" dirty="0">
                <a:solidFill>
                  <a:srgbClr val="00B0F0"/>
                </a:solidFill>
              </a:rPr>
              <a:t>Time WSD : tie, </a:t>
            </a:r>
            <a:r>
              <a:rPr lang="en-US" sz="2200" b="1" dirty="0" err="1">
                <a:solidFill>
                  <a:srgbClr val="00B0F0"/>
                </a:solidFill>
              </a:rPr>
              <a:t>backoff</a:t>
            </a:r>
            <a:r>
              <a:rPr lang="en-US" sz="2200" b="1" dirty="0">
                <a:solidFill>
                  <a:srgbClr val="00B0F0"/>
                </a:solidFill>
              </a:rPr>
              <a:t> to most frequent, but can’t because POS differ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731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</a:rPr>
              <a:t>“Time </a:t>
            </a:r>
            <a:r>
              <a:rPr lang="en-US" sz="2800" i="1" dirty="0">
                <a:solidFill>
                  <a:srgbClr val="00B0F0"/>
                </a:solidFill>
              </a:rPr>
              <a:t>flies</a:t>
            </a:r>
            <a:r>
              <a:rPr lang="en-US" sz="2000" i="1" dirty="0">
                <a:solidFill>
                  <a:srgbClr val="FF0000"/>
                </a:solidFill>
              </a:rPr>
              <a:t> like an </a:t>
            </a:r>
            <a:r>
              <a:rPr lang="en-US" sz="2000" i="1" dirty="0" smtClean="0">
                <a:solidFill>
                  <a:srgbClr val="FF0000"/>
                </a:solidFill>
              </a:rPr>
              <a:t>arrow</a:t>
            </a:r>
            <a:r>
              <a:rPr lang="en-US" sz="2000" dirty="0" smtClean="0">
                <a:solidFill>
                  <a:srgbClr val="FF0000"/>
                </a:solidFill>
              </a:rPr>
              <a:t>”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33CC"/>
                </a:solidFill>
              </a:rPr>
              <a:t>time#n#5</a:t>
            </a:r>
            <a:r>
              <a:rPr lang="en-US" sz="2200" dirty="0" smtClean="0"/>
              <a:t> </a:t>
            </a:r>
            <a:r>
              <a:rPr lang="en-US" sz="2200" dirty="0"/>
              <a:t>(the continuum of experience in which events </a:t>
            </a:r>
            <a:r>
              <a:rPr lang="en-US" sz="2200" b="1" dirty="0" smtClean="0">
                <a:solidFill>
                  <a:srgbClr val="00B050"/>
                </a:solidFill>
              </a:rPr>
              <a:t>pass</a:t>
            </a:r>
            <a:r>
              <a:rPr lang="en-US" sz="2200" dirty="0" smtClean="0"/>
              <a:t> from </a:t>
            </a:r>
            <a:r>
              <a:rPr lang="en-US" sz="2200" dirty="0"/>
              <a:t>the future through the present to the past)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time#v#1</a:t>
            </a:r>
            <a:r>
              <a:rPr lang="en-US" sz="2200" dirty="0"/>
              <a:t> (measure the </a:t>
            </a:r>
            <a:r>
              <a:rPr lang="en-US" sz="2200" b="1" dirty="0">
                <a:solidFill>
                  <a:srgbClr val="7030A0"/>
                </a:solidFill>
              </a:rPr>
              <a:t>time</a:t>
            </a:r>
            <a:r>
              <a:rPr lang="en-US" sz="2200" dirty="0"/>
              <a:t> or duration of an event or action </a:t>
            </a:r>
            <a:r>
              <a:rPr lang="en-US" sz="2200" dirty="0" smtClean="0"/>
              <a:t>or the </a:t>
            </a:r>
            <a:r>
              <a:rPr lang="en-US" sz="2200" dirty="0"/>
              <a:t>person who performs an action in a certain </a:t>
            </a:r>
            <a:r>
              <a:rPr lang="en-US" sz="2200" dirty="0" smtClean="0"/>
              <a:t>period of </a:t>
            </a:r>
            <a:r>
              <a:rPr lang="en-US" sz="2200" dirty="0"/>
              <a:t>time) “he clocked the runners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flies#n#1</a:t>
            </a:r>
            <a:r>
              <a:rPr lang="en-US" sz="2200" dirty="0"/>
              <a:t> (</a:t>
            </a:r>
            <a:r>
              <a:rPr lang="en-US" sz="2200" b="1" dirty="0">
                <a:solidFill>
                  <a:srgbClr val="FF0000"/>
                </a:solidFill>
              </a:rPr>
              <a:t>two</a:t>
            </a:r>
            <a:r>
              <a:rPr lang="en-US" sz="2200" dirty="0"/>
              <a:t>-winged insects characterized by active flight)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flies#v#8</a:t>
            </a:r>
            <a:r>
              <a:rPr lang="en-US" sz="2200" dirty="0"/>
              <a:t> (</a:t>
            </a:r>
            <a:r>
              <a:rPr lang="en-US" sz="2200" b="1" dirty="0">
                <a:solidFill>
                  <a:srgbClr val="00B050"/>
                </a:solidFill>
              </a:rPr>
              <a:t>pass</a:t>
            </a:r>
            <a:r>
              <a:rPr lang="en-US" sz="2200" dirty="0"/>
              <a:t> away rapidly) “</a:t>
            </a:r>
            <a:r>
              <a:rPr lang="en-US" sz="2200" b="1" dirty="0">
                <a:solidFill>
                  <a:srgbClr val="7030A0"/>
                </a:solidFill>
              </a:rPr>
              <a:t>Time</a:t>
            </a:r>
            <a:r>
              <a:rPr lang="en-US" sz="2200" dirty="0"/>
              <a:t> flies </a:t>
            </a:r>
            <a:r>
              <a:rPr lang="en-US" sz="2200" b="1" dirty="0">
                <a:solidFill>
                  <a:srgbClr val="FFCC00"/>
                </a:solidFill>
              </a:rPr>
              <a:t>like</a:t>
            </a:r>
            <a:r>
              <a:rPr lang="en-US" sz="2200" dirty="0"/>
              <a:t> an arrow”; “</a:t>
            </a:r>
            <a:r>
              <a:rPr lang="en-US" sz="2200" b="1" dirty="0" smtClean="0">
                <a:solidFill>
                  <a:srgbClr val="7030A0"/>
                </a:solidFill>
              </a:rPr>
              <a:t>Time</a:t>
            </a:r>
            <a:r>
              <a:rPr lang="en-US" sz="2200" dirty="0" smtClean="0"/>
              <a:t> fleeing </a:t>
            </a:r>
            <a:r>
              <a:rPr lang="en-US" sz="2200" dirty="0"/>
              <a:t>beneath him</a:t>
            </a:r>
            <a:r>
              <a:rPr lang="en-US" sz="2200" dirty="0" smtClean="0"/>
              <a:t>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like#v#4</a:t>
            </a:r>
            <a:r>
              <a:rPr lang="en-US" sz="2200" dirty="0"/>
              <a:t> (feel about or towards; consider, evaluate, or regard</a:t>
            </a:r>
            <a:r>
              <a:rPr lang="en-US" sz="2200" dirty="0" smtClean="0"/>
              <a:t>) “</a:t>
            </a:r>
            <a:r>
              <a:rPr lang="en-US" sz="2200" dirty="0"/>
              <a:t>How did you </a:t>
            </a:r>
            <a:r>
              <a:rPr lang="en-US" sz="2200" b="1" dirty="0">
                <a:solidFill>
                  <a:srgbClr val="FFCC00"/>
                </a:solidFill>
              </a:rPr>
              <a:t>like</a:t>
            </a:r>
            <a:r>
              <a:rPr lang="en-US" sz="2200" dirty="0"/>
              <a:t> the President’s speech last night?”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33CC"/>
                </a:solidFill>
              </a:rPr>
              <a:t>like#a#1</a:t>
            </a:r>
            <a:r>
              <a:rPr lang="en-US" sz="2200" dirty="0"/>
              <a:t> (resembling or similar; having the same or some of </a:t>
            </a:r>
            <a:r>
              <a:rPr lang="en-US" sz="2200" dirty="0" smtClean="0"/>
              <a:t>the same </a:t>
            </a:r>
            <a:r>
              <a:rPr lang="en-US" sz="2200" dirty="0"/>
              <a:t>characteristics; often used in combination) “</a:t>
            </a:r>
            <a:r>
              <a:rPr lang="en-US" sz="2200" dirty="0" smtClean="0"/>
              <a:t>suits of </a:t>
            </a:r>
            <a:r>
              <a:rPr lang="en-US" sz="2200" dirty="0"/>
              <a:t>like design”; “a limited circle of </a:t>
            </a:r>
            <a:r>
              <a:rPr lang="en-US" sz="2200" dirty="0" err="1"/>
              <a:t>likeminds</a:t>
            </a:r>
            <a:r>
              <a:rPr lang="en-US" sz="2200" dirty="0"/>
              <a:t>”; “</a:t>
            </a:r>
            <a:r>
              <a:rPr lang="en-US" sz="2200" dirty="0" smtClean="0"/>
              <a:t>members of </a:t>
            </a:r>
            <a:r>
              <a:rPr lang="en-US" sz="2200" dirty="0"/>
              <a:t>the cat family have </a:t>
            </a:r>
            <a:r>
              <a:rPr lang="en-US" sz="2200" b="1" dirty="0">
                <a:solidFill>
                  <a:srgbClr val="FFCC00"/>
                </a:solidFill>
              </a:rPr>
              <a:t>like</a:t>
            </a:r>
            <a:r>
              <a:rPr lang="en-US" sz="2200" dirty="0"/>
              <a:t> dispositions”; “as </a:t>
            </a:r>
            <a:r>
              <a:rPr lang="en-US" sz="2200" b="1" dirty="0" smtClean="0">
                <a:solidFill>
                  <a:srgbClr val="FFCC00"/>
                </a:solidFill>
              </a:rPr>
              <a:t>like</a:t>
            </a:r>
            <a:r>
              <a:rPr lang="en-US" sz="2200" dirty="0" smtClean="0"/>
              <a:t> as </a:t>
            </a:r>
            <a:r>
              <a:rPr lang="en-US" sz="2200" b="1" dirty="0">
                <a:solidFill>
                  <a:srgbClr val="FF0000"/>
                </a:solidFill>
              </a:rPr>
              <a:t>two </a:t>
            </a:r>
            <a:r>
              <a:rPr lang="en-US" sz="2200" dirty="0"/>
              <a:t>peas in a pod”; “doglike devotion”; “a </a:t>
            </a:r>
            <a:r>
              <a:rPr lang="en-US" sz="2200" dirty="0" smtClean="0"/>
              <a:t>dreamlike quality”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00B0F0"/>
                </a:solidFill>
              </a:rPr>
              <a:t>Flies WSD: select verb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1318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Disambiguation via </a:t>
            </a:r>
            <a:r>
              <a:rPr lang="en-US" dirty="0" err="1" smtClean="0"/>
              <a:t>Selectional</a:t>
            </a:r>
            <a:r>
              <a:rPr lang="en-US" dirty="0" smtClean="0"/>
              <a:t> Restrictions</a:t>
            </a:r>
          </a:p>
        </p:txBody>
      </p:sp>
      <p:sp>
        <p:nvSpPr>
          <p:cNvPr id="13209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“Verbs are known by the company they keep”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Different verbs </a:t>
            </a:r>
            <a:r>
              <a:rPr lang="en-US" smtClean="0">
                <a:solidFill>
                  <a:schemeClr val="accent2"/>
                </a:solidFill>
              </a:rPr>
              <a:t>select for </a:t>
            </a:r>
            <a:r>
              <a:rPr lang="en-US" smtClean="0"/>
              <a:t>different</a:t>
            </a:r>
            <a:r>
              <a:rPr lang="en-US" smtClean="0">
                <a:solidFill>
                  <a:schemeClr val="accent2"/>
                </a:solidFill>
              </a:rPr>
              <a:t> thematic roles</a:t>
            </a:r>
            <a:endParaRPr lang="en-US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wash the </a:t>
            </a:r>
            <a:r>
              <a:rPr lang="en-US" b="1" i="1" smtClean="0">
                <a:solidFill>
                  <a:schemeClr val="hlink"/>
                </a:solidFill>
              </a:rPr>
              <a:t>dishes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/>
              <a:t>(takes washable-thing as patient)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serve delicious </a:t>
            </a:r>
            <a:r>
              <a:rPr lang="en-US" b="1" i="1" smtClean="0">
                <a:solidFill>
                  <a:schemeClr val="hlink"/>
                </a:solidFill>
              </a:rPr>
              <a:t>dishes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/>
              <a:t>(takes food-type as patient)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Method: another semantic attachment in grammar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Semantic attachment rules are applied as sentences are syntactically parsed, e.g.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folHlink"/>
                </a:solidFill>
              </a:rPr>
              <a:t>VP --&gt; V NP</a:t>
            </a:r>
            <a:endParaRPr lang="en-US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folHlink"/>
                </a:solidFill>
              </a:rPr>
              <a:t>V</a:t>
            </a:r>
            <a:r>
              <a:rPr lang="en-US" smtClean="0">
                <a:solidFill>
                  <a:schemeClr val="folHlink"/>
                </a:solidFill>
                <a:sym typeface="Wingdings" pitchFamily="2" charset="2"/>
              </a:rPr>
              <a:t> serve &lt;theme&gt; {theme:food-type}</a:t>
            </a: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Selectional restriction violation: no parse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381000"/>
            <a:ext cx="8305800" cy="6477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But this means we must: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Write </a:t>
            </a:r>
            <a:r>
              <a:rPr lang="en-US" dirty="0" err="1" smtClean="0"/>
              <a:t>selectional</a:t>
            </a:r>
            <a:r>
              <a:rPr lang="en-US" dirty="0" smtClean="0"/>
              <a:t> restrictions for each sense of each predicate – or use </a:t>
            </a:r>
            <a:r>
              <a:rPr lang="en-US" dirty="0" err="1" smtClean="0">
                <a:hlinkClick r:id="rId3"/>
              </a:rPr>
              <a:t>FrameNet</a:t>
            </a:r>
            <a:endParaRPr lang="en-US" dirty="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Serve alone has 15 verb senses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Obtain hierarchical type information about each argument (using </a:t>
            </a:r>
            <a:r>
              <a:rPr lang="en-US" dirty="0" err="1" smtClean="0">
                <a:hlinkClick r:id="rId4"/>
              </a:rPr>
              <a:t>WordNet</a:t>
            </a:r>
            <a:r>
              <a:rPr lang="en-US" dirty="0" smtClean="0"/>
              <a:t>)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How many </a:t>
            </a:r>
            <a:r>
              <a:rPr lang="en-US" dirty="0" err="1" smtClean="0"/>
              <a:t>hypernyms</a:t>
            </a:r>
            <a:r>
              <a:rPr lang="en-US" dirty="0" smtClean="0"/>
              <a:t> does dish have?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How many words are </a:t>
            </a:r>
            <a:r>
              <a:rPr lang="en-US" dirty="0" smtClean="0">
                <a:hlinkClick r:id="rId5"/>
              </a:rPr>
              <a:t>hyponyms </a:t>
            </a:r>
            <a:r>
              <a:rPr lang="en-US" dirty="0" smtClean="0"/>
              <a:t>of dish?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But also: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Sometimes </a:t>
            </a:r>
            <a:r>
              <a:rPr lang="en-US" dirty="0" err="1" smtClean="0"/>
              <a:t>selectional</a:t>
            </a:r>
            <a:r>
              <a:rPr lang="en-US" dirty="0" smtClean="0"/>
              <a:t> restrictions don’t restrict enough (</a:t>
            </a:r>
            <a:r>
              <a:rPr lang="en-US" dirty="0" smtClean="0">
                <a:solidFill>
                  <a:schemeClr val="hlink"/>
                </a:solidFill>
              </a:rPr>
              <a:t>Which dishes do you like?)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Sometimes they restrict too much (</a:t>
            </a:r>
            <a:r>
              <a:rPr lang="en-US" dirty="0" smtClean="0">
                <a:solidFill>
                  <a:schemeClr val="hlink"/>
                </a:solidFill>
              </a:rPr>
              <a:t>Eat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hlink"/>
                </a:solidFill>
              </a:rPr>
              <a:t>dirt, worm! I’ll eat my hat!</a:t>
            </a:r>
            <a:r>
              <a:rPr lang="en-US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err="1" smtClean="0"/>
              <a:t>Resnik</a:t>
            </a:r>
            <a:r>
              <a:rPr lang="en-US" dirty="0" smtClean="0"/>
              <a:t> 1988: 44% with traditional methods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Can we take a statistical approach?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Semi-Supervised Bootstrapping</a:t>
            </a:r>
          </a:p>
        </p:txBody>
      </p:sp>
      <p:sp>
        <p:nvSpPr>
          <p:cNvPr id="13619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What if you don’t have enough data to train a system…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Bootstrap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Pick a word that you as an analyst think will co-occur with your target word in particular sense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i="1" smtClean="0"/>
              <a:t>Grep</a:t>
            </a:r>
            <a:r>
              <a:rPr lang="en-US" smtClean="0"/>
              <a:t> through your corpus for your target word and the hypothesized word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Assume that the target tag is the right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Bootstrapping</a:t>
            </a:r>
          </a:p>
        </p:txBody>
      </p:sp>
      <p:sp>
        <p:nvSpPr>
          <p:cNvPr id="13824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For </a:t>
            </a:r>
            <a:r>
              <a:rPr lang="en-US" smtClean="0">
                <a:solidFill>
                  <a:srgbClr val="A50021"/>
                </a:solidFill>
              </a:rPr>
              <a:t>bass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Assume </a:t>
            </a:r>
            <a:r>
              <a:rPr lang="en-US" smtClean="0">
                <a:solidFill>
                  <a:srgbClr val="A50021"/>
                </a:solidFill>
              </a:rPr>
              <a:t>play</a:t>
            </a:r>
            <a:r>
              <a:rPr lang="en-US" smtClean="0"/>
              <a:t> occurs with the music sense and </a:t>
            </a:r>
            <a:r>
              <a:rPr lang="en-US" smtClean="0">
                <a:solidFill>
                  <a:srgbClr val="A50021"/>
                </a:solidFill>
              </a:rPr>
              <a:t>fish</a:t>
            </a:r>
            <a:r>
              <a:rPr lang="en-US" smtClean="0"/>
              <a:t> occurs with the fish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Sentences Extracts for </a:t>
            </a:r>
            <a:r>
              <a:rPr lang="en-US" smtClean="0">
                <a:solidFill>
                  <a:schemeClr val="accent2"/>
                </a:solidFill>
              </a:rPr>
              <a:t>bass</a:t>
            </a:r>
            <a:r>
              <a:rPr lang="en-US" smtClean="0"/>
              <a:t> and </a:t>
            </a:r>
            <a:r>
              <a:rPr lang="en-US" smtClean="0">
                <a:solidFill>
                  <a:schemeClr val="accent2"/>
                </a:solidFill>
              </a:rPr>
              <a:t>player</a:t>
            </a:r>
          </a:p>
        </p:txBody>
      </p:sp>
      <p:pic>
        <p:nvPicPr>
          <p:cNvPr id="140290" name="Picture 4" descr="bass1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860550"/>
            <a:ext cx="8229600" cy="37671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Where do the seeds come from?</a:t>
            </a:r>
          </a:p>
        </p:txBody>
      </p:sp>
      <p:sp>
        <p:nvSpPr>
          <p:cNvPr id="142338" name="Rectangle 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arenR"/>
            </a:pPr>
            <a:r>
              <a:rPr lang="en-US" smtClean="0"/>
              <a:t>Hand labeling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</a:pPr>
            <a:r>
              <a:rPr lang="en-US" smtClean="0"/>
              <a:t>“One sense per discourse”:</a:t>
            </a:r>
          </a:p>
          <a:p>
            <a:pPr marL="838200" lvl="1" indent="-3810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The sense of a word is highly consistent within a document  - Yarowsky (1995)</a:t>
            </a:r>
          </a:p>
          <a:p>
            <a:pPr marL="838200" lvl="1" indent="-3810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True for topic-dependent words</a:t>
            </a:r>
          </a:p>
          <a:p>
            <a:pPr marL="838200" lvl="1" indent="-3810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Not so true for other POS like adjectives and verbs, e.g. </a:t>
            </a:r>
            <a:r>
              <a:rPr lang="en-US" smtClean="0">
                <a:solidFill>
                  <a:srgbClr val="FF3300"/>
                </a:solidFill>
              </a:rPr>
              <a:t>make, take</a:t>
            </a:r>
          </a:p>
          <a:p>
            <a:pPr marL="838200" lvl="1" indent="-3810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Krovetz (1998) “More than one sense per discourse” not true at all once you move to fine-grained senses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</a:pPr>
            <a:r>
              <a:rPr lang="en-US" smtClean="0"/>
              <a:t>One sense per </a:t>
            </a:r>
            <a:r>
              <a:rPr lang="en-US" smtClean="0">
                <a:solidFill>
                  <a:srgbClr val="0033CC"/>
                </a:solidFill>
              </a:rPr>
              <a:t>collocation</a:t>
            </a:r>
            <a:r>
              <a:rPr lang="en-US" smtClean="0"/>
              <a:t>:</a:t>
            </a:r>
          </a:p>
          <a:p>
            <a:pPr marL="838200" lvl="1" indent="-381000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A word recurring in collocation with the same word will almost surely have the same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 Variants of WSD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33CC"/>
                </a:solidFill>
              </a:rPr>
              <a:t>Lexical Sample task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Small pre-selected set of target words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And inventory of senses for each word</a:t>
            </a:r>
          </a:p>
          <a:p>
            <a:pPr eaLnBrk="1" hangingPunct="1"/>
            <a:r>
              <a:rPr lang="en-US" dirty="0" smtClean="0">
                <a:solidFill>
                  <a:srgbClr val="0033CC"/>
                </a:solidFill>
              </a:rPr>
              <a:t>All-words task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Every word in an entire text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A lexicon with senses for each word</a:t>
            </a:r>
          </a:p>
          <a:p>
            <a:pPr lvl="1" eaLnBrk="1" hangingPunct="1">
              <a:buFontTx/>
              <a:buChar char="•"/>
            </a:pPr>
            <a:r>
              <a:rPr lang="en-US" dirty="0" smtClean="0"/>
              <a:t>~Like part-of-speech tagging</a:t>
            </a:r>
          </a:p>
          <a:p>
            <a:pPr lvl="2" eaLnBrk="1" hangingPunct="1"/>
            <a:r>
              <a:rPr lang="en-US" dirty="0" smtClean="0"/>
              <a:t>Except each lemma has its own </a:t>
            </a:r>
            <a:r>
              <a:rPr lang="en-US" dirty="0" err="1" smtClean="0"/>
              <a:t>tagset</a:t>
            </a:r>
            <a:endParaRPr lang="en-US" dirty="0" smtClean="0"/>
          </a:p>
          <a:p>
            <a:pPr lvl="2" eaLnBrk="1" hangingPunct="1"/>
            <a:r>
              <a:rPr lang="en-US" dirty="0" smtClean="0"/>
              <a:t>Less human agreement so upper bound is lower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144386" name="Picture 147" descr="yarowskyp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9144000" cy="384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4387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Stages in Yarowsky Bootstrapping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Issues</a:t>
            </a:r>
          </a:p>
        </p:txBody>
      </p:sp>
      <p:sp>
        <p:nvSpPr>
          <p:cNvPr id="12431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Given these general ML approaches, how many classifiers do I need to perform WSD robustly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One for each ambiguous word in the language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How do you decide what set of tags/labels/senses to use for a given word?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mtClean="0"/>
              <a:t>Depends on the application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4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4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4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4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WordNet ‘</a:t>
            </a:r>
            <a:r>
              <a:rPr lang="en-US" smtClean="0">
                <a:solidFill>
                  <a:srgbClr val="FF3300"/>
                </a:solidFill>
              </a:rPr>
              <a:t>bass</a:t>
            </a:r>
            <a:r>
              <a:rPr lang="en-US" smtClean="0"/>
              <a:t>’</a:t>
            </a:r>
          </a:p>
        </p:txBody>
      </p:sp>
      <p:sp>
        <p:nvSpPr>
          <p:cNvPr id="14848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Tagging with this set of senses is an impossibly hard task that’s probably overkill for any realistic application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bass, bass part - (the lowest part in polyphonic  music)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bass, basso - (an adult male singer with the lowest voice)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sea bass, bass - (flesh of lean-fleshed saltwater fish of the family </a:t>
            </a:r>
            <a:r>
              <a:rPr lang="en-US" sz="1800" dirty="0" err="1" smtClean="0"/>
              <a:t>Serranidae</a:t>
            </a:r>
            <a:r>
              <a:rPr lang="en-US" sz="1800" dirty="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freshwater bass, bass - (any of various North American lean-fleshed freshwater fishes especially of the genus </a:t>
            </a:r>
            <a:r>
              <a:rPr lang="en-US" sz="1800" dirty="0" err="1" smtClean="0"/>
              <a:t>Micropterus</a:t>
            </a:r>
            <a:r>
              <a:rPr lang="en-US" sz="1800" dirty="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bass, bass voice, basso - (the lowest adult male singing voice)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 - (the member with the lowest range of a family of musical instruments)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 -(nontechnical name for any of numerous edible  marine and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sz="1800" dirty="0" smtClean="0"/>
              <a:t>bass - (the lowest part of the musical range)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          freshwater spiny-finned fishes)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History of Senseval</a:t>
            </a:r>
          </a:p>
        </p:txBody>
      </p:sp>
      <p:sp>
        <p:nvSpPr>
          <p:cNvPr id="15053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GB" dirty="0" smtClean="0"/>
              <a:t>ACL</a:t>
            </a:r>
            <a:r>
              <a:rPr lang="it-IT" dirty="0" smtClean="0"/>
              <a:t>-</a:t>
            </a:r>
            <a:r>
              <a:rPr lang="en-GB" dirty="0" smtClean="0"/>
              <a:t>SIGLEX workshop (</a:t>
            </a:r>
            <a:r>
              <a:rPr lang="it-IT" dirty="0" smtClean="0"/>
              <a:t>1997)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t-IT" dirty="0" smtClean="0"/>
              <a:t>SENSEVAL</a:t>
            </a:r>
            <a:r>
              <a:rPr lang="en-GB" dirty="0" smtClean="0"/>
              <a:t>-I (</a:t>
            </a:r>
            <a:r>
              <a:rPr lang="it-IT" dirty="0" smtClean="0"/>
              <a:t>1998)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it-IT" dirty="0" smtClean="0"/>
              <a:t>Lexical</a:t>
            </a:r>
            <a:r>
              <a:rPr lang="en-GB" dirty="0" smtClean="0"/>
              <a:t> Sample for English, French, and Italian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t-IT" dirty="0" smtClean="0"/>
              <a:t>SENSEVAL-II (Toulouse, 2001)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it-IT" dirty="0" smtClean="0"/>
              <a:t>Lexical Sample and All Words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t-IT" dirty="0" smtClean="0"/>
              <a:t>SENSEVAL-III (2004)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it-IT" dirty="0" smtClean="0"/>
              <a:t>SENSEVAL-IV -&gt; SEMEVAL (2007)</a:t>
            </a:r>
            <a:endParaRPr lang="en-US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New: SEM</a:t>
            </a:r>
            <a:r>
              <a:rPr lang="en-US" dirty="0"/>
              <a:t>, First Joint Conference on Lexical </a:t>
            </a:r>
            <a:r>
              <a:rPr lang="en-US" dirty="0" smtClean="0"/>
              <a:t>and Computational Semantics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67800" cy="5562600"/>
          </a:xfrm>
        </p:spPr>
        <p:txBody>
          <a:bodyPr/>
          <a:lstStyle/>
          <a:p>
            <a:r>
              <a:rPr lang="en-US" dirty="0" smtClean="0"/>
              <a:t>SEM: 1st Conf. </a:t>
            </a:r>
            <a:r>
              <a:rPr lang="en-US" dirty="0"/>
              <a:t>on </a:t>
            </a:r>
            <a:r>
              <a:rPr lang="en-US" dirty="0" smtClean="0"/>
              <a:t>Lexical &amp; Computational Semantics</a:t>
            </a:r>
            <a:endParaRPr lang="en-US" dirty="0"/>
          </a:p>
          <a:p>
            <a:r>
              <a:rPr lang="en-US" dirty="0" err="1" smtClean="0"/>
              <a:t>SemEval</a:t>
            </a:r>
            <a:r>
              <a:rPr lang="en-US" dirty="0"/>
              <a:t>: International Workshop on Semantic Evaluations</a:t>
            </a:r>
          </a:p>
          <a:p>
            <a:pPr lvl="1"/>
            <a:r>
              <a:rPr lang="en-US" sz="2400" dirty="0" smtClean="0"/>
              <a:t>1</a:t>
            </a:r>
            <a:r>
              <a:rPr lang="en-US" sz="2400" dirty="0"/>
              <a:t>. English Lexical Simplification</a:t>
            </a:r>
          </a:p>
          <a:p>
            <a:pPr lvl="1"/>
            <a:r>
              <a:rPr lang="en-US" sz="2400" dirty="0"/>
              <a:t>2. Measuring Degrees of Relational Similarity</a:t>
            </a:r>
          </a:p>
          <a:p>
            <a:pPr lvl="1"/>
            <a:r>
              <a:rPr lang="en-US" sz="2400" dirty="0"/>
              <a:t>3. Spatial Role Labeling</a:t>
            </a:r>
          </a:p>
          <a:p>
            <a:pPr lvl="1"/>
            <a:r>
              <a:rPr lang="en-US" sz="2400" dirty="0"/>
              <a:t>4. Evaluating Chinese Word Similarity</a:t>
            </a:r>
          </a:p>
          <a:p>
            <a:pPr lvl="1"/>
            <a:r>
              <a:rPr lang="en-US" sz="2400" dirty="0"/>
              <a:t>5. Chinese Semantic Dependency Parsing</a:t>
            </a:r>
          </a:p>
          <a:p>
            <a:pPr lvl="1"/>
            <a:r>
              <a:rPr lang="en-US" sz="2400" dirty="0"/>
              <a:t>6. Semantic Textual Similarity</a:t>
            </a:r>
          </a:p>
          <a:p>
            <a:pPr lvl="1"/>
            <a:r>
              <a:rPr lang="en-US" sz="2400" dirty="0"/>
              <a:t>7. COPA: Choice Of Plausible Alternatives An evaluation of</a:t>
            </a:r>
          </a:p>
          <a:p>
            <a:pPr lvl="1"/>
            <a:r>
              <a:rPr lang="en-US" sz="2400" dirty="0"/>
              <a:t>common-sense causal reasoning</a:t>
            </a:r>
          </a:p>
          <a:p>
            <a:pPr lvl="1"/>
            <a:r>
              <a:rPr lang="en-US" sz="2400" dirty="0"/>
              <a:t>8. Cross-lingual Textual Entailment for Content Synchronization</a:t>
            </a:r>
          </a:p>
          <a:p>
            <a:r>
              <a:rPr lang="en-US" dirty="0" smtClean="0"/>
              <a:t>2013: Our course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96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WSD Performance</a:t>
            </a:r>
          </a:p>
        </p:txBody>
      </p:sp>
      <p:sp>
        <p:nvSpPr>
          <p:cNvPr id="15257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Varies widely depending on how difficult the disambiguation task is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Accuracies of over 90% are commonly reported on some of the classic, often fairly easy, WSD tasks (</a:t>
            </a:r>
            <a:r>
              <a:rPr lang="en-US" smtClean="0">
                <a:solidFill>
                  <a:srgbClr val="FF3300"/>
                </a:solidFill>
              </a:rPr>
              <a:t>pike, star, interest</a:t>
            </a:r>
            <a:r>
              <a:rPr lang="en-US" smtClean="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Senseval brought careful evaluation of difficult WSD (many senses, different POS)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Senseval 1: more fine grained senses, wider range of types: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Overall: about 75% accuracy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Nouns: about 80% accuracy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mtClean="0"/>
              <a:t>Verbs: about 70% accuracy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 Similarity</a:t>
            </a:r>
          </a:p>
        </p:txBody>
      </p:sp>
      <p:sp>
        <p:nvSpPr>
          <p:cNvPr id="14069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/>
              <a:t>Synonymy is a binary relation</a:t>
            </a:r>
          </a:p>
          <a:p>
            <a:pPr lvl="1"/>
            <a:r>
              <a:rPr lang="en-US" sz="1800"/>
              <a:t>Two words are either synonymous or not</a:t>
            </a:r>
          </a:p>
          <a:p>
            <a:r>
              <a:rPr lang="en-US" sz="2000"/>
              <a:t>We want a looser metric</a:t>
            </a:r>
          </a:p>
          <a:p>
            <a:pPr lvl="1"/>
            <a:r>
              <a:rPr lang="en-US" sz="1800"/>
              <a:t>Word similarity or</a:t>
            </a:r>
          </a:p>
          <a:p>
            <a:pPr lvl="1"/>
            <a:r>
              <a:rPr lang="en-US" sz="1800"/>
              <a:t>Word distance</a:t>
            </a:r>
          </a:p>
          <a:p>
            <a:r>
              <a:rPr lang="en-US" sz="2000"/>
              <a:t>Two words are more similar</a:t>
            </a:r>
          </a:p>
          <a:p>
            <a:pPr lvl="1"/>
            <a:r>
              <a:rPr lang="en-US" sz="1800"/>
              <a:t>If they share more features of meaning</a:t>
            </a:r>
          </a:p>
          <a:p>
            <a:r>
              <a:rPr lang="en-US" sz="2000"/>
              <a:t>Actually these are really relations between </a:t>
            </a:r>
            <a:r>
              <a:rPr lang="en-US" sz="2000" b="1"/>
              <a:t>senses</a:t>
            </a:r>
            <a:r>
              <a:rPr lang="en-US" sz="2000"/>
              <a:t>:</a:t>
            </a:r>
          </a:p>
          <a:p>
            <a:pPr lvl="1"/>
            <a:r>
              <a:rPr lang="en-US" sz="1800"/>
              <a:t>Instead of saying “bank is like fund”</a:t>
            </a:r>
          </a:p>
          <a:p>
            <a:pPr lvl="1"/>
            <a:r>
              <a:rPr lang="en-US" sz="1800"/>
              <a:t>We say</a:t>
            </a:r>
          </a:p>
          <a:p>
            <a:pPr lvl="2"/>
            <a:r>
              <a:rPr lang="en-US" sz="1600"/>
              <a:t>Bank1 is similar to fund3</a:t>
            </a:r>
          </a:p>
          <a:p>
            <a:pPr lvl="2"/>
            <a:r>
              <a:rPr lang="en-US" sz="1600"/>
              <a:t>Bank2 is similar to slope5</a:t>
            </a:r>
          </a:p>
          <a:p>
            <a:r>
              <a:rPr lang="en-US" sz="2000"/>
              <a:t>We’ll compute them over both words and senses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76724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word similarity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Information retrieval</a:t>
            </a:r>
          </a:p>
          <a:p>
            <a:r>
              <a:rPr lang="en-US"/>
              <a:t>Question answering</a:t>
            </a:r>
          </a:p>
          <a:p>
            <a:r>
              <a:rPr lang="en-US"/>
              <a:t>Machine translation</a:t>
            </a:r>
          </a:p>
          <a:p>
            <a:r>
              <a:rPr lang="en-US"/>
              <a:t>Natural language generation</a:t>
            </a:r>
          </a:p>
          <a:p>
            <a:r>
              <a:rPr lang="en-US"/>
              <a:t>Language modeling</a:t>
            </a:r>
          </a:p>
          <a:p>
            <a:r>
              <a:rPr lang="en-US"/>
              <a:t>Automatic essay grading</a:t>
            </a:r>
          </a:p>
          <a:p>
            <a:r>
              <a:rPr lang="en-US"/>
              <a:t>Document clustering</a:t>
            </a:r>
          </a:p>
        </p:txBody>
      </p:sp>
    </p:spTree>
    <p:extLst>
      <p:ext uri="{BB962C8B-B14F-4D97-AF65-F5344CB8AC3E}">
        <p14:creationId xmlns:p14="http://schemas.microsoft.com/office/powerpoint/2010/main" val="50878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classes of algorithms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600200"/>
            <a:ext cx="8763000" cy="4525963"/>
          </a:xfrm>
        </p:spPr>
        <p:txBody>
          <a:bodyPr/>
          <a:lstStyle/>
          <a:p>
            <a:r>
              <a:rPr lang="en-US" dirty="0"/>
              <a:t>Thesaurus-based algorithms</a:t>
            </a:r>
          </a:p>
          <a:p>
            <a:pPr lvl="1"/>
            <a:r>
              <a:rPr lang="en-US" dirty="0"/>
              <a:t>Based on whether words are “</a:t>
            </a:r>
            <a:r>
              <a:rPr lang="en-US" dirty="0" smtClean="0"/>
              <a:t>nearby”, </a:t>
            </a:r>
            <a:r>
              <a:rPr lang="en-US" dirty="0" err="1" smtClean="0"/>
              <a:t>eg</a:t>
            </a:r>
            <a:r>
              <a:rPr lang="en-US" dirty="0" smtClean="0"/>
              <a:t>. in </a:t>
            </a:r>
            <a:r>
              <a:rPr lang="en-US" dirty="0" err="1"/>
              <a:t>Wordnet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Distributional algorithms</a:t>
            </a:r>
          </a:p>
          <a:p>
            <a:pPr lvl="1"/>
            <a:r>
              <a:rPr lang="en-US" dirty="0" smtClean="0"/>
              <a:t>By </a:t>
            </a:r>
            <a:r>
              <a:rPr lang="en-US" dirty="0"/>
              <a:t>comparing words based on their distributional context in corpora</a:t>
            </a:r>
          </a:p>
        </p:txBody>
      </p:sp>
    </p:spTree>
    <p:extLst>
      <p:ext uri="{BB962C8B-B14F-4D97-AF65-F5344CB8AC3E}">
        <p14:creationId xmlns:p14="http://schemas.microsoft.com/office/powerpoint/2010/main" val="144295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Thesaurus-based word similarity</a:t>
            </a:r>
          </a:p>
        </p:txBody>
      </p:sp>
      <p:sp>
        <p:nvSpPr>
          <p:cNvPr id="14100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 could use anything in </a:t>
            </a:r>
            <a:r>
              <a:rPr lang="en-US" dirty="0" smtClean="0"/>
              <a:t>a </a:t>
            </a:r>
            <a:r>
              <a:rPr lang="en-US" dirty="0"/>
              <a:t>thesaurus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 </a:t>
            </a:r>
            <a:r>
              <a:rPr lang="en-US" dirty="0"/>
              <a:t>practice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By “thesaurus-based” we often mean these 2 cues: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 is-a/</a:t>
            </a:r>
            <a:r>
              <a:rPr lang="en-US" sz="2000" dirty="0" err="1"/>
              <a:t>subsumption</a:t>
            </a:r>
            <a:r>
              <a:rPr lang="en-US" sz="2000" dirty="0"/>
              <a:t>/</a:t>
            </a:r>
            <a:r>
              <a:rPr lang="en-US" sz="2000" dirty="0" err="1"/>
              <a:t>hypernym</a:t>
            </a:r>
            <a:r>
              <a:rPr lang="en-US" sz="2000" dirty="0"/>
              <a:t> hierarchy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Sometimes using the glosses too</a:t>
            </a:r>
          </a:p>
          <a:p>
            <a:pPr>
              <a:lnSpc>
                <a:spcPct val="90000"/>
              </a:lnSpc>
            </a:pPr>
            <a:r>
              <a:rPr lang="en-US" dirty="0"/>
              <a:t>Word similarity versus word relatedness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Similar words are near-synonyms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Related could be related any way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Car, gasoline: related, not similar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Car, bicycle: similar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924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Approaches</a:t>
            </a:r>
          </a:p>
        </p:txBody>
      </p:sp>
      <p:sp>
        <p:nvSpPr>
          <p:cNvPr id="71682" name="Rectangle 8"/>
          <p:cNvSpPr>
            <a:spLocks noGrp="1"/>
          </p:cNvSpPr>
          <p:nvPr>
            <p:ph type="body" idx="4294967295"/>
          </p:nvPr>
        </p:nvSpPr>
        <p:spPr>
          <a:xfrm>
            <a:off x="457200" y="1481138"/>
            <a:ext cx="8229600" cy="4919662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Knowledge-based (very early work)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Supervised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Unsupervised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Dictionary-based techniques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err="1" smtClean="0"/>
              <a:t>Selectional</a:t>
            </a:r>
            <a:r>
              <a:rPr lang="en-US" dirty="0" smtClean="0"/>
              <a:t> Association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Lightly supervised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Bootstrapping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Preferred </a:t>
            </a:r>
            <a:r>
              <a:rPr lang="en-US" dirty="0" err="1" smtClean="0"/>
              <a:t>Selectional</a:t>
            </a:r>
            <a:r>
              <a:rPr lang="en-US" dirty="0" smtClean="0"/>
              <a:t> Association</a:t>
            </a:r>
          </a:p>
          <a:p>
            <a:pPr eaLnBrk="1" hangingPunct="1"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based similarity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Two words are similar if nearby in thesaurus hierarchy (i.e. short path between them)</a:t>
            </a:r>
          </a:p>
        </p:txBody>
      </p:sp>
      <p:pic>
        <p:nvPicPr>
          <p:cNvPr id="1411076" name="Picture 4" descr="wordnetdi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422525"/>
            <a:ext cx="6172200" cy="38306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719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Refinements to path-based similarity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/>
              <a:t>pathlen(c1,c2) = number of edges in the shortest path in the thesaurus graph between the sense nodes c1 and c2</a:t>
            </a:r>
          </a:p>
          <a:p>
            <a:r>
              <a:rPr lang="en-US" sz="2800"/>
              <a:t>simpath(c1,c2) = -log pathlen(c1,c2)</a:t>
            </a:r>
          </a:p>
          <a:p>
            <a:r>
              <a:rPr lang="en-US" sz="2800"/>
              <a:t>wordsim(w1,w2) =</a:t>
            </a:r>
          </a:p>
          <a:p>
            <a:pPr lvl="1"/>
            <a:r>
              <a:rPr lang="en-US" sz="2400"/>
              <a:t> max</a:t>
            </a:r>
            <a:r>
              <a:rPr lang="en-US" sz="1600"/>
              <a:t>c1</a:t>
            </a:r>
            <a:r>
              <a:rPr lang="en-US" sz="1600">
                <a:sym typeface="Symbol" charset="2"/>
              </a:rPr>
              <a:t></a:t>
            </a:r>
            <a:r>
              <a:rPr lang="en-US" sz="1600"/>
              <a:t>senses(w1),c2</a:t>
            </a:r>
            <a:r>
              <a:rPr lang="en-US" sz="1600">
                <a:sym typeface="Symbol" charset="2"/>
              </a:rPr>
              <a:t></a:t>
            </a:r>
            <a:r>
              <a:rPr lang="en-US" sz="1600"/>
              <a:t>senses(w2)</a:t>
            </a:r>
            <a:r>
              <a:rPr lang="en-US"/>
              <a:t> </a:t>
            </a:r>
            <a:r>
              <a:rPr lang="en-US" sz="2400"/>
              <a:t>sim(c1,c2)</a:t>
            </a:r>
          </a:p>
        </p:txBody>
      </p:sp>
    </p:spTree>
    <p:extLst>
      <p:ext uri="{BB962C8B-B14F-4D97-AF65-F5344CB8AC3E}">
        <p14:creationId xmlns:p14="http://schemas.microsoft.com/office/powerpoint/2010/main" val="374788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with basic path-based similarity</a:t>
            </a:r>
          </a:p>
        </p:txBody>
      </p:sp>
      <p:sp>
        <p:nvSpPr>
          <p:cNvPr id="1413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Assumes each link represents a uniform distance</a:t>
            </a:r>
          </a:p>
          <a:p>
            <a:r>
              <a:rPr lang="en-US" i="1"/>
              <a:t>Nickel</a:t>
            </a:r>
            <a:r>
              <a:rPr lang="en-US"/>
              <a:t> to </a:t>
            </a:r>
            <a:r>
              <a:rPr lang="en-US" i="1"/>
              <a:t>money</a:t>
            </a:r>
            <a:r>
              <a:rPr lang="en-US"/>
              <a:t> seem closer than </a:t>
            </a:r>
            <a:r>
              <a:rPr lang="en-US" i="1"/>
              <a:t>nickel</a:t>
            </a:r>
            <a:r>
              <a:rPr lang="en-US"/>
              <a:t> to </a:t>
            </a:r>
            <a:r>
              <a:rPr lang="en-US" i="1"/>
              <a:t>standard</a:t>
            </a:r>
            <a:endParaRPr lang="en-US"/>
          </a:p>
          <a:p>
            <a:r>
              <a:rPr lang="en-US"/>
              <a:t>Instead:</a:t>
            </a:r>
          </a:p>
          <a:p>
            <a:pPr lvl="1"/>
            <a:r>
              <a:rPr lang="en-US"/>
              <a:t>Want a metric which lets us </a:t>
            </a:r>
          </a:p>
          <a:p>
            <a:pPr lvl="1"/>
            <a:r>
              <a:rPr lang="en-US"/>
              <a:t>Represent the cost of each edge independently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8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content similarity metrics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Let’s define P(C) as:</a:t>
            </a:r>
          </a:p>
          <a:p>
            <a:pPr lvl="1"/>
            <a:r>
              <a:rPr lang="en-US"/>
              <a:t>The probability that a randomly selected word in a corpus is an instance of concept </a:t>
            </a:r>
            <a:r>
              <a:rPr lang="en-US" i="1"/>
              <a:t>c</a:t>
            </a:r>
            <a:endParaRPr lang="en-US"/>
          </a:p>
          <a:p>
            <a:pPr lvl="1"/>
            <a:r>
              <a:rPr lang="en-US"/>
              <a:t>Formally: there is a distinct random variable, ranging over words, associated with each concept in the hierarchy</a:t>
            </a:r>
          </a:p>
          <a:p>
            <a:pPr lvl="1"/>
            <a:r>
              <a:rPr lang="en-US"/>
              <a:t>P(root)=1</a:t>
            </a:r>
          </a:p>
          <a:p>
            <a:pPr lvl="1"/>
            <a:r>
              <a:rPr lang="en-US"/>
              <a:t>The lower a node in the hierarchy, the lower its probability</a:t>
            </a:r>
          </a:p>
        </p:txBody>
      </p:sp>
    </p:spTree>
    <p:extLst>
      <p:ext uri="{BB962C8B-B14F-4D97-AF65-F5344CB8AC3E}">
        <p14:creationId xmlns:p14="http://schemas.microsoft.com/office/powerpoint/2010/main" val="75862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content similarity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Train by counting in a corpus</a:t>
            </a:r>
          </a:p>
          <a:p>
            <a:pPr lvl="1"/>
            <a:r>
              <a:rPr lang="en-US"/>
              <a:t>1 instance of “dime” could count toward frequency of </a:t>
            </a:r>
            <a:r>
              <a:rPr lang="en-US" i="1"/>
              <a:t>coin</a:t>
            </a:r>
            <a:r>
              <a:rPr lang="en-US"/>
              <a:t>, </a:t>
            </a:r>
            <a:r>
              <a:rPr lang="en-US" i="1"/>
              <a:t>currency</a:t>
            </a:r>
            <a:r>
              <a:rPr lang="en-US"/>
              <a:t>, </a:t>
            </a:r>
            <a:r>
              <a:rPr lang="en-US" i="1"/>
              <a:t>standard</a:t>
            </a:r>
            <a:r>
              <a:rPr lang="en-US"/>
              <a:t>, etc</a:t>
            </a:r>
          </a:p>
          <a:p>
            <a:r>
              <a:rPr lang="en-US"/>
              <a:t>More formally:</a:t>
            </a:r>
          </a:p>
          <a:p>
            <a:endParaRPr lang="en-US"/>
          </a:p>
          <a:p>
            <a:endParaRPr lang="en-US"/>
          </a:p>
        </p:txBody>
      </p:sp>
      <p:graphicFrame>
        <p:nvGraphicFramePr>
          <p:cNvPr id="1415172" name="Object 4"/>
          <p:cNvGraphicFramePr>
            <a:graphicFrameLocks noChangeAspect="1"/>
          </p:cNvGraphicFramePr>
          <p:nvPr/>
        </p:nvGraphicFramePr>
        <p:xfrm>
          <a:off x="2667000" y="3048000"/>
          <a:ext cx="29718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4" imgW="1371600" imgH="533400" progId="Equation.3">
                  <p:embed/>
                </p:oleObj>
              </mc:Choice>
              <mc:Fallback>
                <p:oleObj name="Equation" r:id="rId4" imgW="13716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048000"/>
                        <a:ext cx="29718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478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content similarity</a:t>
            </a:r>
          </a:p>
        </p:txBody>
      </p:sp>
      <p:sp>
        <p:nvSpPr>
          <p:cNvPr id="1416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8153400" cy="4572000"/>
          </a:xfrm>
        </p:spPr>
        <p:txBody>
          <a:bodyPr/>
          <a:lstStyle/>
          <a:p>
            <a:r>
              <a:rPr lang="en-US"/>
              <a:t>WordNet hierarchy augmented with probabilities P(C)</a:t>
            </a:r>
          </a:p>
        </p:txBody>
      </p:sp>
      <p:pic>
        <p:nvPicPr>
          <p:cNvPr id="1416196" name="Picture 4" descr="dekang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2190750"/>
            <a:ext cx="5981700" cy="3833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090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content: definitions</a:t>
            </a:r>
          </a:p>
        </p:txBody>
      </p:sp>
      <p:sp>
        <p:nvSpPr>
          <p:cNvPr id="1417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Information content: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IC(c)=-logP(c)</a:t>
            </a:r>
          </a:p>
          <a:p>
            <a:pPr>
              <a:lnSpc>
                <a:spcPct val="90000"/>
              </a:lnSpc>
            </a:pPr>
            <a:r>
              <a:rPr lang="en-US" sz="2800"/>
              <a:t>Lowest common subsumer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LCS(c1,c2) = the lowest common subsumer</a:t>
            </a:r>
          </a:p>
          <a:p>
            <a:pPr lvl="2">
              <a:lnSpc>
                <a:spcPct val="90000"/>
              </a:lnSpc>
            </a:pPr>
            <a:r>
              <a:rPr lang="en-US" sz="2400"/>
              <a:t>I.e. the lowest node in the hierarchy</a:t>
            </a:r>
          </a:p>
          <a:p>
            <a:pPr lvl="2">
              <a:lnSpc>
                <a:spcPct val="90000"/>
              </a:lnSpc>
            </a:pPr>
            <a:r>
              <a:rPr lang="en-US" sz="2400"/>
              <a:t>That subsumes (is a hypernym of) both c1 and c2</a:t>
            </a:r>
          </a:p>
          <a:p>
            <a:pPr>
              <a:lnSpc>
                <a:spcPct val="90000"/>
              </a:lnSpc>
            </a:pPr>
            <a:r>
              <a:rPr lang="en-US" sz="2800"/>
              <a:t>We are now ready to see how to use information content IC as a similarity metric</a:t>
            </a:r>
          </a:p>
        </p:txBody>
      </p:sp>
    </p:spTree>
    <p:extLst>
      <p:ext uri="{BB962C8B-B14F-4D97-AF65-F5344CB8AC3E}">
        <p14:creationId xmlns:p14="http://schemas.microsoft.com/office/powerpoint/2010/main" val="46615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Resnik method</a:t>
            </a:r>
          </a:p>
        </p:txBody>
      </p:sp>
      <p:sp>
        <p:nvSpPr>
          <p:cNvPr id="1418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/>
              <a:t>The similarity between two words is related to their common information</a:t>
            </a:r>
          </a:p>
          <a:p>
            <a:r>
              <a:rPr lang="en-US" sz="2800"/>
              <a:t>The more two words have in common, the more similar they are</a:t>
            </a:r>
          </a:p>
          <a:p>
            <a:r>
              <a:rPr lang="en-US" sz="2800"/>
              <a:t>Resnik: measure the common information as:</a:t>
            </a:r>
          </a:p>
          <a:p>
            <a:pPr lvl="1"/>
            <a:r>
              <a:rPr lang="en-US" sz="2400"/>
              <a:t>The info content of the lowest common subsumer of the two nodes</a:t>
            </a:r>
          </a:p>
          <a:p>
            <a:pPr lvl="1"/>
            <a:r>
              <a:rPr lang="en-US" sz="2400"/>
              <a:t>sim</a:t>
            </a:r>
            <a:r>
              <a:rPr lang="en-US" sz="2400" baseline="-25000"/>
              <a:t>resnik</a:t>
            </a:r>
            <a:r>
              <a:rPr lang="en-US" sz="2400"/>
              <a:t>(c1,c2) = -log P(LCS(c1,c2))</a:t>
            </a:r>
          </a:p>
        </p:txBody>
      </p:sp>
    </p:spTree>
    <p:extLst>
      <p:ext uri="{BB962C8B-B14F-4D97-AF65-F5344CB8AC3E}">
        <p14:creationId xmlns:p14="http://schemas.microsoft.com/office/powerpoint/2010/main" val="15737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Dekang Lin method</a:t>
            </a:r>
          </a:p>
        </p:txBody>
      </p:sp>
      <p:sp>
        <p:nvSpPr>
          <p:cNvPr id="1419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Similarity between A and B needs to do more than measure common information</a:t>
            </a:r>
          </a:p>
          <a:p>
            <a:r>
              <a:rPr lang="en-US" dirty="0"/>
              <a:t>The more </a:t>
            </a:r>
            <a:r>
              <a:rPr lang="en-US" b="1" dirty="0"/>
              <a:t>differences</a:t>
            </a:r>
            <a:r>
              <a:rPr lang="en-US" dirty="0"/>
              <a:t> between A and B, the less similar they are:</a:t>
            </a:r>
          </a:p>
          <a:p>
            <a:pPr lvl="1"/>
            <a:r>
              <a:rPr lang="en-US" sz="1600" dirty="0"/>
              <a:t>Commonality: the more info A and B have in common, the more similar they are</a:t>
            </a:r>
          </a:p>
          <a:p>
            <a:pPr lvl="1"/>
            <a:r>
              <a:rPr lang="en-US" sz="1600" dirty="0"/>
              <a:t>Difference: the more differences between the info in A and B, the less similar</a:t>
            </a:r>
          </a:p>
          <a:p>
            <a:r>
              <a:rPr lang="en-US" dirty="0"/>
              <a:t>Commonality: IC(Common(A,B))</a:t>
            </a:r>
          </a:p>
          <a:p>
            <a:r>
              <a:rPr lang="en-US" dirty="0"/>
              <a:t>Difference: IC(description(A,B</a:t>
            </a:r>
            <a:r>
              <a:rPr lang="en-US" dirty="0" smtClean="0"/>
              <a:t>))-</a:t>
            </a:r>
            <a:r>
              <a:rPr lang="en-US" dirty="0"/>
              <a:t>IC(common(A,B))</a:t>
            </a:r>
          </a:p>
          <a:p>
            <a:pPr>
              <a:buFont typeface="Wingdings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66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Dekang Lin method</a:t>
            </a:r>
          </a:p>
        </p:txBody>
      </p:sp>
      <p:sp>
        <p:nvSpPr>
          <p:cNvPr id="1420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Similarity theorem: The similarity between A and B is measured by the ratio between the amount of information needed to state the commonality of A and B and the information needed to fully describe what A and B are</a:t>
            </a:r>
          </a:p>
          <a:p>
            <a:r>
              <a:rPr lang="en-US"/>
              <a:t>sim</a:t>
            </a:r>
            <a:r>
              <a:rPr lang="en-US" baseline="-25000"/>
              <a:t>Lin</a:t>
            </a:r>
            <a:r>
              <a:rPr lang="en-US"/>
              <a:t>(A,B)=   log P(common(A,B))</a:t>
            </a:r>
          </a:p>
          <a:p>
            <a:pPr>
              <a:buFontTx/>
              <a:buNone/>
            </a:pPr>
            <a:r>
              <a:rPr lang="en-US"/>
              <a:t>                         _______________</a:t>
            </a:r>
          </a:p>
          <a:p>
            <a:pPr>
              <a:buFontTx/>
              <a:buNone/>
            </a:pPr>
            <a:r>
              <a:rPr lang="en-US"/>
              <a:t>                       log P(description(A,B))</a:t>
            </a:r>
          </a:p>
          <a:p>
            <a:pPr>
              <a:buFontTx/>
              <a:buBlip>
                <a:blip r:embed="rId3"/>
              </a:buBlip>
            </a:pPr>
            <a:r>
              <a:rPr lang="en-US"/>
              <a:t>Lin furthermore shows (modifying Resnik) that info in common is twice the info content of the LCS</a:t>
            </a:r>
          </a:p>
        </p:txBody>
      </p:sp>
    </p:spTree>
    <p:extLst>
      <p:ext uri="{BB962C8B-B14F-4D97-AF65-F5344CB8AC3E}">
        <p14:creationId xmlns:p14="http://schemas.microsoft.com/office/powerpoint/2010/main" val="15443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Supervised Machine Learning Approaches</a:t>
            </a:r>
          </a:p>
        </p:txBody>
      </p:sp>
      <p:sp>
        <p:nvSpPr>
          <p:cNvPr id="72706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Supervised machine learning approach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Training corpus depends on task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Train a classifier that can tag words in new text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Just as we saw for part-of-speech tagging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What do we need?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Tag set (“sense inventory”)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Training corpus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Set of features extracted from the training corpus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A classifier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 similarity function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SimLin(c1,c2) = 2 x log P (LCS(c1,c2))</a:t>
            </a:r>
          </a:p>
          <a:p>
            <a:pPr>
              <a:buFontTx/>
              <a:buNone/>
            </a:pPr>
            <a:r>
              <a:rPr lang="en-US"/>
              <a:t>                          ________________</a:t>
            </a:r>
          </a:p>
          <a:p>
            <a:pPr>
              <a:buFontTx/>
              <a:buNone/>
            </a:pPr>
            <a:r>
              <a:rPr lang="en-US"/>
              <a:t>                          log P(c1) + log P(c2)</a:t>
            </a:r>
          </a:p>
          <a:p>
            <a:r>
              <a:rPr lang="en-US"/>
              <a:t>SimLin(hill,coast) = 2 x log P (geological-formation))</a:t>
            </a:r>
          </a:p>
          <a:p>
            <a:pPr>
              <a:buFontTx/>
              <a:buNone/>
            </a:pPr>
            <a:r>
              <a:rPr lang="en-US"/>
              <a:t>                          ________________</a:t>
            </a:r>
          </a:p>
          <a:p>
            <a:pPr>
              <a:buFontTx/>
              <a:buNone/>
            </a:pPr>
            <a:r>
              <a:rPr lang="en-US"/>
              <a:t>                          log P(hill) + log P(coast)</a:t>
            </a:r>
          </a:p>
          <a:p>
            <a:r>
              <a:rPr lang="en-US"/>
              <a:t>= .59</a:t>
            </a:r>
          </a:p>
        </p:txBody>
      </p:sp>
    </p:spTree>
    <p:extLst>
      <p:ext uri="{BB962C8B-B14F-4D97-AF65-F5344CB8AC3E}">
        <p14:creationId xmlns:p14="http://schemas.microsoft.com/office/powerpoint/2010/main" val="179662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sz="3600" b="0"/>
              <a:t>(extended) </a:t>
            </a:r>
            <a:r>
              <a:rPr lang="en-US"/>
              <a:t>Lesk Algorithm 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Two concepts are similar if their glosses contain similar words</a:t>
            </a:r>
          </a:p>
          <a:p>
            <a:pPr lvl="1"/>
            <a:r>
              <a:rPr lang="en-US" i="1"/>
              <a:t>Drawing paper</a:t>
            </a:r>
            <a:r>
              <a:rPr lang="en-US"/>
              <a:t>: </a:t>
            </a:r>
            <a:r>
              <a:rPr lang="en-US" b="1"/>
              <a:t>paper</a:t>
            </a:r>
            <a:r>
              <a:rPr lang="en-US"/>
              <a:t> that is </a:t>
            </a:r>
            <a:r>
              <a:rPr lang="en-US" b="1"/>
              <a:t>specially prepared</a:t>
            </a:r>
            <a:r>
              <a:rPr lang="en-US"/>
              <a:t> for use in drafting</a:t>
            </a:r>
          </a:p>
          <a:p>
            <a:pPr lvl="1"/>
            <a:r>
              <a:rPr lang="en-US" i="1"/>
              <a:t>Decal</a:t>
            </a:r>
            <a:r>
              <a:rPr lang="en-US"/>
              <a:t>: the art of transferring designs from </a:t>
            </a:r>
            <a:r>
              <a:rPr lang="en-US" b="1"/>
              <a:t>specially prepared</a:t>
            </a:r>
            <a:r>
              <a:rPr lang="en-US"/>
              <a:t> </a:t>
            </a:r>
            <a:r>
              <a:rPr lang="en-US" b="1"/>
              <a:t>paper</a:t>
            </a:r>
            <a:r>
              <a:rPr lang="en-US"/>
              <a:t> to a wood or glass or metal surface</a:t>
            </a:r>
          </a:p>
          <a:p>
            <a:r>
              <a:rPr lang="en-US"/>
              <a:t>For each </a:t>
            </a:r>
            <a:r>
              <a:rPr lang="en-US" i="1"/>
              <a:t>n</a:t>
            </a:r>
            <a:r>
              <a:rPr lang="en-US"/>
              <a:t>-word phrase that occurs in both glosses</a:t>
            </a:r>
          </a:p>
          <a:p>
            <a:pPr lvl="1"/>
            <a:r>
              <a:rPr lang="en-US"/>
              <a:t>Add a score of n</a:t>
            </a:r>
            <a:r>
              <a:rPr lang="en-US" baseline="30000"/>
              <a:t>2</a:t>
            </a:r>
            <a:r>
              <a:rPr lang="en-US"/>
              <a:t> </a:t>
            </a:r>
          </a:p>
          <a:p>
            <a:pPr lvl="1"/>
            <a:r>
              <a:rPr lang="en-US" i="1"/>
              <a:t>Paper</a:t>
            </a:r>
            <a:r>
              <a:rPr lang="en-US"/>
              <a:t> and </a:t>
            </a:r>
            <a:r>
              <a:rPr lang="en-US" i="1"/>
              <a:t>specially prepared</a:t>
            </a:r>
            <a:r>
              <a:rPr lang="en-US"/>
              <a:t> for 1 + 4 = 5…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1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 thesaurus-based similarity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7284" name="Picture 4" descr="s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4050"/>
            <a:ext cx="91440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237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Evaluating thesaurus-based similarity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Intrinsic Evaluation:</a:t>
            </a:r>
          </a:p>
          <a:p>
            <a:pPr lvl="1"/>
            <a:r>
              <a:rPr lang="en-US"/>
              <a:t>Correlation coefficient between </a:t>
            </a:r>
          </a:p>
          <a:p>
            <a:pPr lvl="2"/>
            <a:r>
              <a:rPr lang="en-US"/>
              <a:t>algorithm scores</a:t>
            </a:r>
          </a:p>
          <a:p>
            <a:pPr lvl="2"/>
            <a:r>
              <a:rPr lang="en-US"/>
              <a:t>word similarity ratings from humans </a:t>
            </a:r>
          </a:p>
          <a:p>
            <a:r>
              <a:rPr lang="en-US"/>
              <a:t>Extrinsic (task-based, end-to-end) Evaluation:</a:t>
            </a:r>
          </a:p>
          <a:p>
            <a:pPr lvl="1"/>
            <a:r>
              <a:rPr lang="en-US"/>
              <a:t>Embed in some end application</a:t>
            </a:r>
          </a:p>
          <a:p>
            <a:pPr lvl="2"/>
            <a:r>
              <a:rPr lang="en-US"/>
              <a:t>Malapropism (spelling error) detection</a:t>
            </a:r>
          </a:p>
          <a:p>
            <a:pPr lvl="2"/>
            <a:r>
              <a:rPr lang="en-US"/>
              <a:t>Essay grading</a:t>
            </a:r>
          </a:p>
          <a:p>
            <a:pPr lvl="2"/>
            <a:r>
              <a:rPr lang="en-US"/>
              <a:t>Plagiarism Detection</a:t>
            </a:r>
          </a:p>
          <a:p>
            <a:pPr lvl="2"/>
            <a:r>
              <a:rPr lang="en-US"/>
              <a:t>Language modeling in some application</a:t>
            </a:r>
          </a:p>
        </p:txBody>
      </p:sp>
    </p:spTree>
    <p:extLst>
      <p:ext uri="{BB962C8B-B14F-4D97-AF65-F5344CB8AC3E}">
        <p14:creationId xmlns:p14="http://schemas.microsoft.com/office/powerpoint/2010/main" val="354642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with thesaurus-based methods</a:t>
            </a:r>
          </a:p>
        </p:txBody>
      </p:sp>
      <p:sp>
        <p:nvSpPr>
          <p:cNvPr id="1425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We don’t have a thesaurus for every language</a:t>
            </a:r>
          </a:p>
          <a:p>
            <a:r>
              <a:rPr lang="en-US"/>
              <a:t>Even if we do, many words are missing</a:t>
            </a:r>
          </a:p>
          <a:p>
            <a:r>
              <a:rPr lang="en-US"/>
              <a:t>They rely on hyponym info:</a:t>
            </a:r>
          </a:p>
          <a:p>
            <a:pPr lvl="1"/>
            <a:r>
              <a:rPr lang="en-US"/>
              <a:t>Strong for nouns, but lacking for adjectives and even verbs</a:t>
            </a:r>
          </a:p>
          <a:p>
            <a:r>
              <a:rPr lang="en-US"/>
              <a:t>Alternative</a:t>
            </a:r>
          </a:p>
          <a:p>
            <a:pPr lvl="1"/>
            <a:r>
              <a:rPr lang="en-US"/>
              <a:t>Distributional methods for word similarity</a:t>
            </a:r>
          </a:p>
        </p:txBody>
      </p:sp>
    </p:spTree>
    <p:extLst>
      <p:ext uri="{BB962C8B-B14F-4D97-AF65-F5344CB8AC3E}">
        <p14:creationId xmlns:p14="http://schemas.microsoft.com/office/powerpoint/2010/main" val="426746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Distributional methods for word similarity</a:t>
            </a:r>
          </a:p>
        </p:txBody>
      </p:sp>
      <p:sp>
        <p:nvSpPr>
          <p:cNvPr id="1426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371600"/>
            <a:ext cx="8839200" cy="4525963"/>
          </a:xfrm>
        </p:spPr>
        <p:txBody>
          <a:bodyPr/>
          <a:lstStyle/>
          <a:p>
            <a:r>
              <a:rPr lang="en-US" sz="2400" dirty="0"/>
              <a:t>Firth (1957): “You shall know a word by the company it keeps!”</a:t>
            </a:r>
          </a:p>
          <a:p>
            <a:r>
              <a:rPr lang="en-US" sz="2400" dirty="0" err="1"/>
              <a:t>Nida</a:t>
            </a:r>
            <a:r>
              <a:rPr lang="en-US" sz="2400" dirty="0"/>
              <a:t> example noted by Lin:</a:t>
            </a:r>
          </a:p>
          <a:p>
            <a:pPr lvl="1"/>
            <a:r>
              <a:rPr lang="en-US" sz="2400" dirty="0"/>
              <a:t>A bottle of </a:t>
            </a:r>
            <a:r>
              <a:rPr lang="en-US" sz="2400" b="1" i="1" dirty="0" err="1"/>
              <a:t>tezgüino</a:t>
            </a:r>
            <a:r>
              <a:rPr lang="en-US" sz="2400" dirty="0"/>
              <a:t> is on the table</a:t>
            </a:r>
          </a:p>
          <a:p>
            <a:pPr lvl="1"/>
            <a:r>
              <a:rPr lang="en-US" sz="2400" dirty="0"/>
              <a:t>Everybody likes </a:t>
            </a:r>
            <a:r>
              <a:rPr lang="en-US" sz="2400" b="1" i="1" dirty="0" err="1"/>
              <a:t>tezgüino</a:t>
            </a:r>
            <a:endParaRPr lang="en-US" sz="2400" dirty="0"/>
          </a:p>
          <a:p>
            <a:pPr lvl="1"/>
            <a:r>
              <a:rPr lang="en-US" sz="2400" b="1" i="1" dirty="0" err="1"/>
              <a:t>Tezgüino</a:t>
            </a:r>
            <a:r>
              <a:rPr lang="en-US" sz="2400" dirty="0"/>
              <a:t> makes you drunk</a:t>
            </a:r>
          </a:p>
          <a:p>
            <a:pPr lvl="1"/>
            <a:r>
              <a:rPr lang="en-US" sz="2400" dirty="0"/>
              <a:t>We make </a:t>
            </a:r>
            <a:r>
              <a:rPr lang="en-US" sz="2400" b="1" i="1" dirty="0" err="1"/>
              <a:t>tezgüino</a:t>
            </a:r>
            <a:r>
              <a:rPr lang="en-US" sz="2400" dirty="0"/>
              <a:t> out of corn.</a:t>
            </a:r>
          </a:p>
          <a:p>
            <a:r>
              <a:rPr lang="en-US" sz="2400" dirty="0"/>
              <a:t>Intuition: </a:t>
            </a:r>
          </a:p>
          <a:p>
            <a:pPr lvl="1"/>
            <a:r>
              <a:rPr lang="en-US" sz="2400" dirty="0"/>
              <a:t>just from these contexts a human could guess meaning of </a:t>
            </a:r>
            <a:r>
              <a:rPr lang="en-US" sz="2400" dirty="0" err="1"/>
              <a:t>tezguino</a:t>
            </a:r>
            <a:endParaRPr lang="en-US" sz="2400" dirty="0"/>
          </a:p>
          <a:p>
            <a:pPr lvl="1"/>
            <a:r>
              <a:rPr lang="en-US" sz="2400" dirty="0"/>
              <a:t>So we should look at the surrounding contexts, see what other words have similar context.</a:t>
            </a:r>
          </a:p>
        </p:txBody>
      </p:sp>
    </p:spTree>
    <p:extLst>
      <p:ext uri="{BB962C8B-B14F-4D97-AF65-F5344CB8AC3E}">
        <p14:creationId xmlns:p14="http://schemas.microsoft.com/office/powerpoint/2010/main" val="4725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 vector</a:t>
            </a:r>
          </a:p>
        </p:txBody>
      </p:sp>
      <p:sp>
        <p:nvSpPr>
          <p:cNvPr id="1427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/>
              <a:t>Consider a target word </a:t>
            </a:r>
            <a:r>
              <a:rPr lang="en-US" sz="2800" i="1"/>
              <a:t>w</a:t>
            </a:r>
            <a:endParaRPr lang="en-US" sz="2800"/>
          </a:p>
          <a:p>
            <a:r>
              <a:rPr lang="en-US" sz="2800"/>
              <a:t>Suppose we had one binary feature </a:t>
            </a:r>
            <a:r>
              <a:rPr lang="en-US" sz="2800" i="1"/>
              <a:t>f</a:t>
            </a:r>
            <a:r>
              <a:rPr lang="en-US" sz="2800" i="1" baseline="-25000"/>
              <a:t>i</a:t>
            </a:r>
            <a:r>
              <a:rPr lang="en-US" sz="2800"/>
              <a:t> for each of the </a:t>
            </a:r>
            <a:r>
              <a:rPr lang="en-US" sz="2800" i="1"/>
              <a:t>N</a:t>
            </a:r>
            <a:r>
              <a:rPr lang="en-US" sz="2800"/>
              <a:t> words in the lexicon </a:t>
            </a:r>
            <a:r>
              <a:rPr lang="en-US" sz="2800" i="1"/>
              <a:t>v</a:t>
            </a:r>
            <a:r>
              <a:rPr lang="en-US" sz="2800" i="1" baseline="-25000"/>
              <a:t>i</a:t>
            </a:r>
            <a:endParaRPr lang="en-US" sz="2800"/>
          </a:p>
          <a:p>
            <a:r>
              <a:rPr lang="en-US" sz="2800"/>
              <a:t>Which means “word </a:t>
            </a:r>
            <a:r>
              <a:rPr lang="en-US" sz="2800" i="1"/>
              <a:t>v</a:t>
            </a:r>
            <a:r>
              <a:rPr lang="en-US" sz="2800" i="1" baseline="-25000"/>
              <a:t>i</a:t>
            </a:r>
            <a:r>
              <a:rPr lang="en-US" sz="2800"/>
              <a:t> occurs in the neighborhood of </a:t>
            </a:r>
            <a:r>
              <a:rPr lang="en-US" sz="2800" i="1"/>
              <a:t>w</a:t>
            </a:r>
            <a:r>
              <a:rPr lang="en-US" sz="2800"/>
              <a:t>”</a:t>
            </a:r>
          </a:p>
          <a:p>
            <a:r>
              <a:rPr lang="en-US" sz="2800"/>
              <a:t>w=(f1,f2,f3,…,fN)</a:t>
            </a:r>
          </a:p>
          <a:p>
            <a:r>
              <a:rPr lang="en-US" sz="2800"/>
              <a:t>If w=tezguino, v1 = bottle, v2 = drunk, v3 = matrix:</a:t>
            </a:r>
          </a:p>
          <a:p>
            <a:r>
              <a:rPr lang="en-US" sz="2800"/>
              <a:t>w = (1,1,0,…)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7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</a:t>
            </a:r>
          </a:p>
        </p:txBody>
      </p:sp>
      <p:sp>
        <p:nvSpPr>
          <p:cNvPr id="1428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Define two words by these sparse features vectors</a:t>
            </a:r>
          </a:p>
          <a:p>
            <a:r>
              <a:rPr lang="en-US"/>
              <a:t>Apply a vector distance metric</a:t>
            </a:r>
          </a:p>
          <a:p>
            <a:r>
              <a:rPr lang="en-US"/>
              <a:t>Say that two words are similar if two vectors are similar</a:t>
            </a:r>
          </a:p>
        </p:txBody>
      </p:sp>
      <p:pic>
        <p:nvPicPr>
          <p:cNvPr id="1428484" name="Picture 4" descr="ve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100" y="3886200"/>
            <a:ext cx="9144000" cy="1649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5009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Distributional similarity</a:t>
            </a:r>
          </a:p>
        </p:txBody>
      </p:sp>
      <p:sp>
        <p:nvSpPr>
          <p:cNvPr id="1429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en-US" sz="3200"/>
              <a:t>So we just need to specify 3 things</a:t>
            </a:r>
          </a:p>
          <a:p>
            <a:pPr marL="838200" lvl="1" indent="-381000">
              <a:buFont typeface="Arial" charset="0"/>
              <a:buAutoNum type="arabicPeriod"/>
            </a:pPr>
            <a:r>
              <a:rPr lang="en-US" sz="2800"/>
              <a:t>How the co-occurrence terms are defined</a:t>
            </a:r>
          </a:p>
          <a:p>
            <a:pPr marL="838200" lvl="1" indent="-381000">
              <a:buFont typeface="Arial" charset="0"/>
              <a:buAutoNum type="arabicPeriod"/>
            </a:pPr>
            <a:r>
              <a:rPr lang="en-US" sz="2800"/>
              <a:t>How terms are weighted </a:t>
            </a:r>
          </a:p>
          <a:p>
            <a:pPr marL="1257300" lvl="2" indent="-342900"/>
            <a:r>
              <a:rPr lang="en-US" sz="2400"/>
              <a:t>(frequency? Logs? Mutual information?)</a:t>
            </a:r>
          </a:p>
          <a:p>
            <a:pPr marL="838200" lvl="1" indent="-381000">
              <a:buFont typeface="Arial" charset="0"/>
              <a:buAutoNum type="arabicPeriod"/>
            </a:pPr>
            <a:r>
              <a:rPr lang="en-US" sz="2800"/>
              <a:t>What vector distance metric should we use?</a:t>
            </a:r>
          </a:p>
          <a:p>
            <a:pPr marL="1257300" lvl="2" indent="-342900"/>
            <a:r>
              <a:rPr lang="en-US" sz="2400"/>
              <a:t>Cosine? Euclidean distance?</a:t>
            </a:r>
          </a:p>
        </p:txBody>
      </p:sp>
    </p:spTree>
    <p:extLst>
      <p:ext uri="{BB962C8B-B14F-4D97-AF65-F5344CB8AC3E}">
        <p14:creationId xmlns:p14="http://schemas.microsoft.com/office/powerpoint/2010/main" val="305284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co-occurrence vectors</a:t>
            </a:r>
          </a:p>
        </p:txBody>
      </p:sp>
      <p:sp>
        <p:nvSpPr>
          <p:cNvPr id="1430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We could have windows of neighboring words</a:t>
            </a:r>
          </a:p>
          <a:p>
            <a:pPr lvl="1"/>
            <a:r>
              <a:rPr lang="en-US" dirty="0"/>
              <a:t>Bag-of-words</a:t>
            </a:r>
          </a:p>
          <a:p>
            <a:pPr lvl="1"/>
            <a:r>
              <a:rPr lang="en-US" dirty="0"/>
              <a:t>We generally remove </a:t>
            </a:r>
            <a:r>
              <a:rPr lang="en-US" b="1" dirty="0" err="1"/>
              <a:t>stopwords</a:t>
            </a:r>
            <a:endParaRPr lang="en-US" b="1" dirty="0"/>
          </a:p>
          <a:p>
            <a:r>
              <a:rPr lang="en-US" dirty="0"/>
              <a:t>But the vectors are still very sparse</a:t>
            </a:r>
          </a:p>
          <a:p>
            <a:r>
              <a:rPr lang="en-US" dirty="0"/>
              <a:t>So instead of using ALL the words in the neighborhood</a:t>
            </a:r>
          </a:p>
          <a:p>
            <a:r>
              <a:rPr lang="en-US" dirty="0"/>
              <a:t>Let’s </a:t>
            </a:r>
            <a:r>
              <a:rPr lang="en-US"/>
              <a:t>just </a:t>
            </a:r>
            <a:r>
              <a:rPr lang="en-US" smtClean="0"/>
              <a:t>use the </a:t>
            </a:r>
            <a:r>
              <a:rPr lang="en-US" dirty="0"/>
              <a:t>words occurring in particular relations</a:t>
            </a:r>
          </a:p>
          <a:p>
            <a:pPr>
              <a:buFont typeface="Wingdings" charset="2"/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Bass in WordNet</a:t>
            </a:r>
          </a:p>
        </p:txBody>
      </p:sp>
      <p:sp>
        <p:nvSpPr>
          <p:cNvPr id="74754" name="Rectangle 6"/>
          <p:cNvSpPr>
            <a:spLocks noGrp="1"/>
          </p:cNvSpPr>
          <p:nvPr>
            <p:ph type="body" idx="4294967295"/>
          </p:nvPr>
        </p:nvSpPr>
        <p:spPr>
          <a:xfrm>
            <a:off x="457200" y="1481138"/>
            <a:ext cx="8229600" cy="50720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smtClean="0"/>
              <a:t>The noun </a:t>
            </a:r>
            <a:r>
              <a:rPr lang="en-US" sz="2400" smtClean="0">
                <a:solidFill>
                  <a:srgbClr val="FF3300"/>
                </a:solidFill>
              </a:rPr>
              <a:t>bass</a:t>
            </a:r>
            <a:r>
              <a:rPr lang="en-US" sz="2400" smtClean="0"/>
              <a:t> has 8 senses in WordNet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 - (the lowest part of the musical range)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bass, bass part - (the lowest part in polyphonic  music)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bass, basso - (an adult male singer with the lowest voice)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sea bass, bass - (flesh of lean-fleshed saltwater fish of the family Serranidae)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freshwater bass, bass - (any of various North American lean-fleshed freshwater fishes especially of the genus Micropterus)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bass, bass voice, basso - (the lowest adult male singing voice)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 - (the member with the lowest range of a family of musical instruments)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bass -(nontechnical name for any of numerous edible  marine and freshwater spiny-finned fishes)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co-occurrence vectors</a:t>
            </a:r>
          </a:p>
        </p:txBody>
      </p:sp>
      <p:sp>
        <p:nvSpPr>
          <p:cNvPr id="1431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Zellig Harris (1968)</a:t>
            </a:r>
          </a:p>
          <a:p>
            <a:pPr lvl="1"/>
            <a:r>
              <a:rPr lang="en-US"/>
              <a:t>The meaning of entities, and the meaning of grammatical relations among them, is related to the restriction of combinations of these entitites relative to other entities</a:t>
            </a:r>
          </a:p>
          <a:p>
            <a:r>
              <a:rPr lang="en-US"/>
              <a:t>Idea: parse the sentence, extract syntactic dependencies:</a:t>
            </a:r>
          </a:p>
        </p:txBody>
      </p:sp>
      <p:pic>
        <p:nvPicPr>
          <p:cNvPr id="1431556" name="Picture 4" descr="sim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419600"/>
            <a:ext cx="8267700" cy="1981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70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Co-occurrence vectors based on dependencies</a:t>
            </a:r>
          </a:p>
        </p:txBody>
      </p:sp>
      <p:sp>
        <p:nvSpPr>
          <p:cNvPr id="1432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For the word “cell”: vector of NxR features</a:t>
            </a:r>
          </a:p>
          <a:p>
            <a:pPr lvl="1"/>
            <a:r>
              <a:rPr lang="en-US"/>
              <a:t>R is the number of dependency relations</a:t>
            </a:r>
          </a:p>
        </p:txBody>
      </p:sp>
      <p:pic>
        <p:nvPicPr>
          <p:cNvPr id="1432580" name="Picture 4" descr="ce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55875"/>
            <a:ext cx="9144000" cy="2849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189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Weighting the counts </a:t>
            </a:r>
            <a:br>
              <a:rPr lang="en-US"/>
            </a:br>
            <a:r>
              <a:rPr lang="en-US" sz="2800"/>
              <a:t>(“Measures of association with context”)</a:t>
            </a:r>
            <a:endParaRPr lang="en-US"/>
          </a:p>
        </p:txBody>
      </p:sp>
      <p:sp>
        <p:nvSpPr>
          <p:cNvPr id="1433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We have been using the frequency of some feature as its weight or value</a:t>
            </a:r>
          </a:p>
          <a:p>
            <a:r>
              <a:rPr lang="en-US"/>
              <a:t>But we could use any function of this frequency</a:t>
            </a:r>
          </a:p>
          <a:p>
            <a:r>
              <a:rPr lang="en-US"/>
              <a:t>Let’s consider one feature</a:t>
            </a:r>
          </a:p>
          <a:p>
            <a:r>
              <a:rPr lang="en-US"/>
              <a:t>f=(r,w’) = (obj-of,</a:t>
            </a:r>
            <a:r>
              <a:rPr lang="en-US" i="1"/>
              <a:t>attack</a:t>
            </a:r>
            <a:r>
              <a:rPr lang="en-US"/>
              <a:t>)</a:t>
            </a:r>
          </a:p>
          <a:p>
            <a:r>
              <a:rPr lang="en-US"/>
              <a:t>P(f|w)=count(f,w)/count(w)</a:t>
            </a:r>
          </a:p>
          <a:p>
            <a:endParaRPr lang="en-US"/>
          </a:p>
          <a:p>
            <a:r>
              <a:rPr lang="en-US"/>
              <a:t>Assoc</a:t>
            </a:r>
            <a:r>
              <a:rPr lang="en-US" baseline="-25000"/>
              <a:t>prob</a:t>
            </a:r>
            <a:r>
              <a:rPr lang="en-US"/>
              <a:t>(w,f)=p(f|w)</a:t>
            </a:r>
          </a:p>
        </p:txBody>
      </p:sp>
    </p:spTree>
    <p:extLst>
      <p:ext uri="{BB962C8B-B14F-4D97-AF65-F5344CB8AC3E}">
        <p14:creationId xmlns:p14="http://schemas.microsoft.com/office/powerpoint/2010/main" val="32531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Intuition: why not frequency</a:t>
            </a:r>
          </a:p>
        </p:txBody>
      </p:sp>
      <p:sp>
        <p:nvSpPr>
          <p:cNvPr id="1451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90600" y="3962400"/>
            <a:ext cx="7848600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“drink it” is more common than “drink wine”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But “wine” is a better “drinkable” thing than “it”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Idea: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We need to control for </a:t>
            </a:r>
            <a:r>
              <a:rPr lang="en-US" sz="2400" dirty="0" smtClean="0"/>
              <a:t>chance </a:t>
            </a:r>
            <a:r>
              <a:rPr lang="en-US" sz="2400" dirty="0"/>
              <a:t>(expected frequency)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We do this by normalizing by the expected frequency we would get assuming independence</a:t>
            </a:r>
          </a:p>
        </p:txBody>
      </p:sp>
      <p:pic>
        <p:nvPicPr>
          <p:cNvPr id="1451012" name="Picture 4" descr="dri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71600"/>
            <a:ext cx="9144000" cy="24114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9693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Weighting: Mutual Information</a:t>
            </a:r>
          </a:p>
        </p:txBody>
      </p:sp>
      <p:sp>
        <p:nvSpPr>
          <p:cNvPr id="1434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524000"/>
            <a:ext cx="9144000" cy="4572000"/>
          </a:xfrm>
        </p:spPr>
        <p:txBody>
          <a:bodyPr/>
          <a:lstStyle/>
          <a:p>
            <a:r>
              <a:rPr lang="en-US" sz="2800" b="1"/>
              <a:t>Mutual information: </a:t>
            </a:r>
            <a:r>
              <a:rPr lang="en-US" sz="2800"/>
              <a:t>between 2 random variables X and Y</a:t>
            </a:r>
          </a:p>
          <a:p>
            <a:endParaRPr lang="en-US" sz="2800"/>
          </a:p>
          <a:p>
            <a:endParaRPr lang="en-US" sz="2800"/>
          </a:p>
          <a:p>
            <a:r>
              <a:rPr lang="en-US" sz="2800" b="1"/>
              <a:t>Pointwise mutual information</a:t>
            </a:r>
            <a:r>
              <a:rPr lang="en-US" sz="2800"/>
              <a:t>: measure of how often two events x and y occur, compared with what we would expect if they were independent:</a:t>
            </a:r>
          </a:p>
          <a:p>
            <a:pPr>
              <a:buFont typeface="Wingdings" charset="2"/>
              <a:buNone/>
            </a:pPr>
            <a:endParaRPr lang="en-US" sz="2800"/>
          </a:p>
          <a:p>
            <a:pPr>
              <a:buFont typeface="Wingdings" charset="2"/>
              <a:buNone/>
            </a:pPr>
            <a:endParaRPr lang="en-US" sz="2000"/>
          </a:p>
        </p:txBody>
      </p:sp>
      <p:pic>
        <p:nvPicPr>
          <p:cNvPr id="1434628" name="Picture 4" descr="pmi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981200"/>
            <a:ext cx="5016500" cy="1166813"/>
          </a:xfrm>
          <a:prstGeom prst="rect">
            <a:avLst/>
          </a:prstGeom>
          <a:noFill/>
        </p:spPr>
      </p:pic>
      <p:pic>
        <p:nvPicPr>
          <p:cNvPr id="1434629" name="Picture 5" descr="pmi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4800600"/>
            <a:ext cx="3975100" cy="1193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8732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Weighting: Mutual Information</a:t>
            </a:r>
          </a:p>
        </p:txBody>
      </p:sp>
      <p:sp>
        <p:nvSpPr>
          <p:cNvPr id="1454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524000"/>
            <a:ext cx="9144000" cy="4572000"/>
          </a:xfrm>
        </p:spPr>
        <p:txBody>
          <a:bodyPr/>
          <a:lstStyle/>
          <a:p>
            <a:r>
              <a:rPr lang="en-US" sz="2000" b="1"/>
              <a:t>Pointwise mutual information</a:t>
            </a:r>
            <a:r>
              <a:rPr lang="en-US" sz="2000"/>
              <a:t>: measure of how often two events x and y occur, compared with what we would expect if they were independent: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PMI between a target word </a:t>
            </a:r>
            <a:r>
              <a:rPr lang="en-US" sz="2000" i="1"/>
              <a:t>w </a:t>
            </a:r>
            <a:r>
              <a:rPr lang="en-US" sz="2000"/>
              <a:t> and a feature </a:t>
            </a:r>
            <a:r>
              <a:rPr lang="en-US" sz="2000" i="1"/>
              <a:t>f </a:t>
            </a:r>
            <a:r>
              <a:rPr lang="en-US" sz="2000"/>
              <a:t>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</p:txBody>
      </p:sp>
      <p:pic>
        <p:nvPicPr>
          <p:cNvPr id="1454085" name="Picture 5" descr="pmi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209800"/>
            <a:ext cx="2679700" cy="804863"/>
          </a:xfrm>
          <a:prstGeom prst="rect">
            <a:avLst/>
          </a:prstGeom>
          <a:noFill/>
        </p:spPr>
      </p:pic>
      <p:pic>
        <p:nvPicPr>
          <p:cNvPr id="1454086" name="Picture 6" descr="pmi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733800"/>
            <a:ext cx="37719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281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Mutual information intuition</a:t>
            </a:r>
          </a:p>
        </p:txBody>
      </p:sp>
      <p:sp>
        <p:nvSpPr>
          <p:cNvPr id="1435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Objects of the verb </a:t>
            </a:r>
            <a:r>
              <a:rPr lang="en-US" i="1"/>
              <a:t>drink</a:t>
            </a:r>
            <a:endParaRPr lang="en-US"/>
          </a:p>
        </p:txBody>
      </p:sp>
      <p:pic>
        <p:nvPicPr>
          <p:cNvPr id="1435652" name="Picture 4" descr="drin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49563"/>
            <a:ext cx="9144000" cy="24114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4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 is a variant on PMI</a:t>
            </a:r>
          </a:p>
        </p:txBody>
      </p:sp>
      <p:sp>
        <p:nvSpPr>
          <p:cNvPr id="1456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524000"/>
            <a:ext cx="9144000" cy="4572000"/>
          </a:xfrm>
        </p:spPr>
        <p:txBody>
          <a:bodyPr/>
          <a:lstStyle/>
          <a:p>
            <a:r>
              <a:rPr lang="en-US" sz="2000" b="1"/>
              <a:t>Pointwise mutual information</a:t>
            </a:r>
            <a:r>
              <a:rPr lang="en-US" sz="2000"/>
              <a:t>: measure of how often two events x and y occur, compared with what we would expect if they were independent: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PMI between a target word </a:t>
            </a:r>
            <a:r>
              <a:rPr lang="en-US" sz="2000" i="1"/>
              <a:t>w </a:t>
            </a:r>
            <a:r>
              <a:rPr lang="en-US" sz="2000"/>
              <a:t> and a feature </a:t>
            </a:r>
            <a:r>
              <a:rPr lang="en-US" sz="2000" i="1"/>
              <a:t>f </a:t>
            </a:r>
            <a:r>
              <a:rPr lang="en-US" sz="2000"/>
              <a:t>: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Lin measure: breaks down expected value for P(f) differently:</a:t>
            </a:r>
            <a:endParaRPr lang="en-US"/>
          </a:p>
        </p:txBody>
      </p:sp>
      <p:pic>
        <p:nvPicPr>
          <p:cNvPr id="1456132" name="Picture 4" descr="pmi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209800"/>
            <a:ext cx="2679700" cy="804863"/>
          </a:xfrm>
          <a:prstGeom prst="rect">
            <a:avLst/>
          </a:prstGeom>
          <a:noFill/>
        </p:spPr>
      </p:pic>
      <p:pic>
        <p:nvPicPr>
          <p:cNvPr id="1456133" name="Picture 5" descr="pmi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5600" y="3733800"/>
            <a:ext cx="3771900" cy="1066800"/>
          </a:xfrm>
          <a:prstGeom prst="rect">
            <a:avLst/>
          </a:prstGeom>
          <a:noFill/>
        </p:spPr>
      </p:pic>
      <p:pic>
        <p:nvPicPr>
          <p:cNvPr id="1456134" name="Picture 6" descr="pmi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5410200"/>
            <a:ext cx="4737100" cy="889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423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 weightings</a:t>
            </a:r>
          </a:p>
        </p:txBody>
      </p:sp>
      <p:sp>
        <p:nvSpPr>
          <p:cNvPr id="1457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See Manning and Schuetze (1999) for more</a:t>
            </a:r>
          </a:p>
        </p:txBody>
      </p:sp>
      <p:pic>
        <p:nvPicPr>
          <p:cNvPr id="1457156" name="Picture 4" descr="pmi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184400"/>
            <a:ext cx="5156200" cy="2216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2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3. Defining similarity between vectors</a:t>
            </a:r>
          </a:p>
        </p:txBody>
      </p:sp>
      <p:sp>
        <p:nvSpPr>
          <p:cNvPr id="1436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6676" name="Picture 4" descr="eucmanhatt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828800"/>
            <a:ext cx="8169275" cy="4267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48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5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Sense Tags for </a:t>
            </a:r>
            <a:r>
              <a:rPr lang="en-US" smtClean="0">
                <a:solidFill>
                  <a:schemeClr val="accent2"/>
                </a:solidFill>
              </a:rPr>
              <a:t>Bass</a:t>
            </a:r>
          </a:p>
        </p:txBody>
      </p:sp>
      <p:sp>
        <p:nvSpPr>
          <p:cNvPr id="76802" name="Rectangle 6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endParaRPr lang="en-US" smtClean="0"/>
          </a:p>
        </p:txBody>
      </p:sp>
      <p:pic>
        <p:nvPicPr>
          <p:cNvPr id="76803" name="Picture 4" descr="w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49450"/>
            <a:ext cx="91440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similarity measures</a:t>
            </a:r>
          </a:p>
        </p:txBody>
      </p:sp>
      <p:sp>
        <p:nvSpPr>
          <p:cNvPr id="1437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7700" name="Picture 4" descr="s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450" y="1492250"/>
            <a:ext cx="7785100" cy="387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29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2286000" y="3105150"/>
            <a:ext cx="541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dirty="0"/>
              <a:t>http://clg.wlv.ac.uk/demos/similarity/index.html</a:t>
            </a:r>
          </a:p>
        </p:txBody>
      </p:sp>
    </p:spTree>
    <p:extLst>
      <p:ext uri="{BB962C8B-B14F-4D97-AF65-F5344CB8AC3E}">
        <p14:creationId xmlns:p14="http://schemas.microsoft.com/office/powerpoint/2010/main" val="418602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Evaluating similarity</a:t>
            </a:r>
          </a:p>
        </p:txBody>
      </p:sp>
      <p:sp>
        <p:nvSpPr>
          <p:cNvPr id="1438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Intrinsic Evaluation:</a:t>
            </a:r>
          </a:p>
          <a:p>
            <a:pPr lvl="1"/>
            <a:r>
              <a:rPr lang="en-US"/>
              <a:t>Correlation coefficient between algorithm scores</a:t>
            </a:r>
          </a:p>
          <a:p>
            <a:pPr lvl="2"/>
            <a:r>
              <a:rPr lang="en-US"/>
              <a:t>And word similarity ratings from humans </a:t>
            </a:r>
          </a:p>
          <a:p>
            <a:r>
              <a:rPr lang="en-US"/>
              <a:t>Extrinsic (task-based, end-to-end) Evaluation:</a:t>
            </a:r>
          </a:p>
          <a:p>
            <a:pPr lvl="2"/>
            <a:r>
              <a:rPr lang="en-US"/>
              <a:t>Malapropism (spelling error) detection</a:t>
            </a:r>
          </a:p>
          <a:p>
            <a:pPr lvl="2"/>
            <a:r>
              <a:rPr lang="en-US"/>
              <a:t>WSD</a:t>
            </a:r>
          </a:p>
          <a:p>
            <a:pPr lvl="2"/>
            <a:r>
              <a:rPr lang="en-US"/>
              <a:t>Essay grading</a:t>
            </a:r>
          </a:p>
          <a:p>
            <a:pPr lvl="2"/>
            <a:r>
              <a:rPr lang="en-US"/>
              <a:t>Taking TOEFL multiple-choice vocabulary tests</a:t>
            </a:r>
          </a:p>
          <a:p>
            <a:pPr lvl="2"/>
            <a:r>
              <a:rPr lang="en-US"/>
              <a:t>Language modeling in some application </a:t>
            </a:r>
          </a:p>
        </p:txBody>
      </p:sp>
    </p:spTree>
    <p:extLst>
      <p:ext uri="{BB962C8B-B14F-4D97-AF65-F5344CB8AC3E}">
        <p14:creationId xmlns:p14="http://schemas.microsoft.com/office/powerpoint/2010/main" val="9181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Hyponymy and Other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we discover new </a:t>
            </a:r>
            <a:r>
              <a:rPr lang="en-US" dirty="0" err="1" smtClean="0"/>
              <a:t>relationhsips</a:t>
            </a:r>
            <a:r>
              <a:rPr lang="en-US" dirty="0" smtClean="0"/>
              <a:t> and add them to a taxonomy?</a:t>
            </a:r>
          </a:p>
          <a:p>
            <a:endParaRPr lang="en-US" dirty="0"/>
          </a:p>
          <a:p>
            <a:r>
              <a:rPr lang="en-US" dirty="0" smtClean="0"/>
              <a:t>Why – unknown word problem  (at one time Microsoft or IBM, but not Google)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en-US" dirty="0" smtClean="0"/>
              <a:t>Based on hand-built patterns</a:t>
            </a:r>
          </a:p>
          <a:p>
            <a:r>
              <a:rPr lang="en-US" dirty="0" smtClean="0"/>
              <a:t>E.g. </a:t>
            </a:r>
            <a:r>
              <a:rPr lang="en-US" i="1" dirty="0" smtClean="0"/>
              <a:t>NP-0 such as NP-1  </a:t>
            </a:r>
            <a:r>
              <a:rPr lang="en-US" dirty="0" smtClean="0"/>
              <a:t>implies </a:t>
            </a:r>
            <a:r>
              <a:rPr lang="en-US" i="1" dirty="0" smtClean="0"/>
              <a:t>hyponym (NP-1, NP-0)</a:t>
            </a:r>
          </a:p>
          <a:p>
            <a:endParaRPr lang="en-US" i="1" dirty="0"/>
          </a:p>
          <a:p>
            <a:r>
              <a:rPr lang="en-US" dirty="0" smtClean="0"/>
              <a:t>Corpus-based pattern extraction (Snow, </a:t>
            </a:r>
            <a:r>
              <a:rPr lang="en-US" dirty="0" err="1" smtClean="0"/>
              <a:t>Jurafsky</a:t>
            </a:r>
            <a:r>
              <a:rPr lang="en-US" dirty="0" smtClean="0"/>
              <a:t>, Ng 2005)</a:t>
            </a:r>
          </a:p>
        </p:txBody>
      </p:sp>
    </p:spTree>
    <p:extLst>
      <p:ext uri="{BB962C8B-B14F-4D97-AF65-F5344CB8AC3E}">
        <p14:creationId xmlns:p14="http://schemas.microsoft.com/office/powerpoint/2010/main" val="51426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10317</TotalTime>
  <Words>4854</Words>
  <Application>Microsoft Office PowerPoint</Application>
  <PresentationFormat>On-screen Show (4:3)</PresentationFormat>
  <Paragraphs>656</Paragraphs>
  <Slides>94</Slides>
  <Notes>78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94</vt:i4>
      </vt:variant>
    </vt:vector>
  </HeadingPairs>
  <TitlesOfParts>
    <vt:vector size="97" baseType="lpstr">
      <vt:lpstr>Concourse</vt:lpstr>
      <vt:lpstr>Default Design</vt:lpstr>
      <vt:lpstr>Equation</vt:lpstr>
      <vt:lpstr>Computational Lexical Semantics</vt:lpstr>
      <vt:lpstr>Today</vt:lpstr>
      <vt:lpstr>Word Sense Disambiguation</vt:lpstr>
      <vt:lpstr>PowerPoint Presentation</vt:lpstr>
      <vt:lpstr>Two Variants of WSD</vt:lpstr>
      <vt:lpstr>Approaches</vt:lpstr>
      <vt:lpstr>Supervised Machine Learning Approaches</vt:lpstr>
      <vt:lpstr>Bass in WordNet</vt:lpstr>
      <vt:lpstr>Sense Tags for Bass</vt:lpstr>
      <vt:lpstr>What kind of Corpora?</vt:lpstr>
      <vt:lpstr>What Kind of Features?</vt:lpstr>
      <vt:lpstr>Frequency-based WSD</vt:lpstr>
      <vt:lpstr>PowerPoint Presentation</vt:lpstr>
      <vt:lpstr>PowerPoint Presentation</vt:lpstr>
      <vt:lpstr>PowerPoint Presentation</vt:lpstr>
      <vt:lpstr>Feature Vectors</vt:lpstr>
      <vt:lpstr>What sort of Features?</vt:lpstr>
      <vt:lpstr>Example</vt:lpstr>
      <vt:lpstr>Collocations</vt:lpstr>
      <vt:lpstr>Bag of Words</vt:lpstr>
      <vt:lpstr>Co-Occurrence Example</vt:lpstr>
      <vt:lpstr>Classifiers</vt:lpstr>
      <vt:lpstr>Classifiers</vt:lpstr>
      <vt:lpstr>Naïve Bayes</vt:lpstr>
      <vt:lpstr>PowerPoint Presentation</vt:lpstr>
      <vt:lpstr>PowerPoint Presentation</vt:lpstr>
      <vt:lpstr>Naïve Bayes Evaluation</vt:lpstr>
      <vt:lpstr>Decision Lists</vt:lpstr>
      <vt:lpstr>Learning Decision Lists</vt:lpstr>
      <vt:lpstr>Yarowsky’s Metric</vt:lpstr>
      <vt:lpstr>WSD Evaluations and Baselines</vt:lpstr>
      <vt:lpstr>Most Frequent Sense</vt:lpstr>
      <vt:lpstr>Ceiling</vt:lpstr>
      <vt:lpstr>Unsupervised Methods:  Dictionary/Thesaurus Methods</vt:lpstr>
      <vt:lpstr>Simplified Lesk</vt:lpstr>
      <vt:lpstr>Simplified Lesk</vt:lpstr>
      <vt:lpstr>Original Lesk:  pine cone</vt:lpstr>
      <vt:lpstr>Original Lesk:  pine cone</vt:lpstr>
      <vt:lpstr>Corpus Lesk</vt:lpstr>
      <vt:lpstr>PowerPoint Presentation</vt:lpstr>
      <vt:lpstr>PowerPoint Presentation</vt:lpstr>
      <vt:lpstr>PowerPoint Presentation</vt:lpstr>
      <vt:lpstr>PowerPoint Presentation</vt:lpstr>
      <vt:lpstr>Disambiguation via Selectional Restrictions</vt:lpstr>
      <vt:lpstr>PowerPoint Presentation</vt:lpstr>
      <vt:lpstr>Semi-Supervised Bootstrapping</vt:lpstr>
      <vt:lpstr>Bootstrapping</vt:lpstr>
      <vt:lpstr>Sentences Extracts for bass and player</vt:lpstr>
      <vt:lpstr>Where do the seeds come from?</vt:lpstr>
      <vt:lpstr>Stages in Yarowsky Bootstrapping Algorithm</vt:lpstr>
      <vt:lpstr>Issues</vt:lpstr>
      <vt:lpstr>WordNet ‘bass’</vt:lpstr>
      <vt:lpstr>History of Senseval</vt:lpstr>
      <vt:lpstr>2012</vt:lpstr>
      <vt:lpstr>WSD Performance</vt:lpstr>
      <vt:lpstr>Word Similarity</vt:lpstr>
      <vt:lpstr>Why word similarity</vt:lpstr>
      <vt:lpstr>Two classes of algorithms</vt:lpstr>
      <vt:lpstr>Thesaurus-based word similarity</vt:lpstr>
      <vt:lpstr>Path based similarity</vt:lpstr>
      <vt:lpstr>Refinements to path-based similarity</vt:lpstr>
      <vt:lpstr>Problem with basic path-based similarity</vt:lpstr>
      <vt:lpstr>Information content similarity metrics</vt:lpstr>
      <vt:lpstr>Information content similarity</vt:lpstr>
      <vt:lpstr>Information content similarity</vt:lpstr>
      <vt:lpstr>Information content: definitions</vt:lpstr>
      <vt:lpstr>Resnik method</vt:lpstr>
      <vt:lpstr>Dekang Lin method</vt:lpstr>
      <vt:lpstr>Dekang Lin method</vt:lpstr>
      <vt:lpstr>Lin similarity function</vt:lpstr>
      <vt:lpstr>The (extended) Lesk Algorithm </vt:lpstr>
      <vt:lpstr>Summary: thesaurus-based similarity</vt:lpstr>
      <vt:lpstr>Evaluating thesaurus-based similarity</vt:lpstr>
      <vt:lpstr>Problems with thesaurus-based methods</vt:lpstr>
      <vt:lpstr>Distributional methods for word similarity</vt:lpstr>
      <vt:lpstr>Context vector</vt:lpstr>
      <vt:lpstr>Intuition</vt:lpstr>
      <vt:lpstr>Distributional similarity</vt:lpstr>
      <vt:lpstr>Defining co-occurrence vectors</vt:lpstr>
      <vt:lpstr>Defining co-occurrence vectors</vt:lpstr>
      <vt:lpstr>Co-occurrence vectors based on dependencies</vt:lpstr>
      <vt:lpstr>2. Weighting the counts  (“Measures of association with context”)</vt:lpstr>
      <vt:lpstr>Intuition: why not frequency</vt:lpstr>
      <vt:lpstr>Weighting: Mutual Information</vt:lpstr>
      <vt:lpstr>Weighting: Mutual Information</vt:lpstr>
      <vt:lpstr>Mutual information intuition</vt:lpstr>
      <vt:lpstr>Lin is a variant on PMI</vt:lpstr>
      <vt:lpstr>Summary: weightings</vt:lpstr>
      <vt:lpstr>3. Defining similarity between vectors</vt:lpstr>
      <vt:lpstr>Summary of similarity measures</vt:lpstr>
      <vt:lpstr>PowerPoint Presentation</vt:lpstr>
      <vt:lpstr>Evaluating similarity</vt:lpstr>
      <vt:lpstr>Hyponymy and Other Relations</vt:lpstr>
      <vt:lpstr>Hearst Approach</vt:lpstr>
    </vt:vector>
  </TitlesOfParts>
  <Company>Stanford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 180 Intro to Computer Speech and Language Processing</dc:title>
  <dc:creator>Dan Jurafsky</dc:creator>
  <cp:lastModifiedBy>litma</cp:lastModifiedBy>
  <cp:revision>575</cp:revision>
  <dcterms:created xsi:type="dcterms:W3CDTF">2003-01-18T03:56:53Z</dcterms:created>
  <dcterms:modified xsi:type="dcterms:W3CDTF">2013-11-05T18:29:33Z</dcterms:modified>
</cp:coreProperties>
</file>