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98" r:id="rId2"/>
  </p:sldMasterIdLst>
  <p:notesMasterIdLst>
    <p:notesMasterId r:id="rId49"/>
  </p:notesMasterIdLst>
  <p:handoutMasterIdLst>
    <p:handoutMasterId r:id="rId50"/>
  </p:handoutMasterIdLst>
  <p:sldIdLst>
    <p:sldId id="256" r:id="rId3"/>
    <p:sldId id="411" r:id="rId4"/>
    <p:sldId id="482" r:id="rId5"/>
    <p:sldId id="313" r:id="rId6"/>
    <p:sldId id="483" r:id="rId7"/>
    <p:sldId id="314" r:id="rId8"/>
    <p:sldId id="353" r:id="rId9"/>
    <p:sldId id="315" r:id="rId10"/>
    <p:sldId id="316" r:id="rId11"/>
    <p:sldId id="319" r:id="rId12"/>
    <p:sldId id="318" r:id="rId13"/>
    <p:sldId id="354" r:id="rId14"/>
    <p:sldId id="320" r:id="rId15"/>
    <p:sldId id="412" r:id="rId16"/>
    <p:sldId id="413" r:id="rId17"/>
    <p:sldId id="414" r:id="rId18"/>
    <p:sldId id="415" r:id="rId19"/>
    <p:sldId id="416" r:id="rId20"/>
    <p:sldId id="417" r:id="rId21"/>
    <p:sldId id="418" r:id="rId22"/>
    <p:sldId id="419" r:id="rId23"/>
    <p:sldId id="420" r:id="rId24"/>
    <p:sldId id="421" r:id="rId25"/>
    <p:sldId id="422" r:id="rId26"/>
    <p:sldId id="423" r:id="rId27"/>
    <p:sldId id="424" r:id="rId28"/>
    <p:sldId id="425" r:id="rId29"/>
    <p:sldId id="494" r:id="rId30"/>
    <p:sldId id="496" r:id="rId31"/>
    <p:sldId id="474" r:id="rId32"/>
    <p:sldId id="475" r:id="rId33"/>
    <p:sldId id="484" r:id="rId34"/>
    <p:sldId id="476" r:id="rId35"/>
    <p:sldId id="477" r:id="rId36"/>
    <p:sldId id="479" r:id="rId37"/>
    <p:sldId id="480" r:id="rId38"/>
    <p:sldId id="485" r:id="rId39"/>
    <p:sldId id="486" r:id="rId40"/>
    <p:sldId id="490" r:id="rId41"/>
    <p:sldId id="491" r:id="rId42"/>
    <p:sldId id="492" r:id="rId43"/>
    <p:sldId id="489" r:id="rId44"/>
    <p:sldId id="488" r:id="rId45"/>
    <p:sldId id="495" r:id="rId46"/>
    <p:sldId id="497" r:id="rId47"/>
    <p:sldId id="473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  <a:srgbClr val="9966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1974" autoAdjust="0"/>
    <p:restoredTop sz="87217" autoAdjust="0"/>
  </p:normalViewPr>
  <p:slideViewPr>
    <p:cSldViewPr>
      <p:cViewPr>
        <p:scale>
          <a:sx n="75" d="100"/>
          <a:sy n="75" d="100"/>
        </p:scale>
        <p:origin x="-684" y="1074"/>
      </p:cViewPr>
      <p:guideLst>
        <p:guide orient="horz" pos="2064"/>
        <p:guide pos="34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8E5EE1-25EB-4AED-86FA-3576B85BF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60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5099D5-3B97-4EB4-83D2-9003C0E87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79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963F3-1DDF-4FDF-ABFD-0697919A923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1BEE5C-E03B-4D7C-9F68-F21A849A4AE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58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3ED3D2-9607-41B2-9464-1D8C4650692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F55725-BECE-4D6C-B4D1-52F4B7F0261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99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2BD681-3BC8-46CA-9BD8-6B47BD02874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438C7-0C23-4DFD-BB96-3EAB2AD0EEF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40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160CD4-41CE-419F-ABE9-D153FF93F98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DF3BE-D21A-4F18-B1F0-0AE4670E273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81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768530-9F54-4C86-9BF4-61B9E03355D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01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F5147-6292-441D-A719-A8B13884583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22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49775F-80AC-467E-A7F6-EB809B79B60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42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D41DD6-9DF2-4DD8-B1CF-A429F9C2FE3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A5929-28F1-4CE4-80F8-B944345B388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63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35B49-5EFA-45B2-BC1A-77D1FE55870E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83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1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58BAF-3CBD-4531-9167-DD6A314AD2F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04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1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D2253F-46C2-4B09-91E5-3A3CE49736BA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24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6A2CED-EDF0-4EA1-B281-0EBA8C93F91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209408-0560-4438-9167-2A5B05A30BCA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0B1663-E4D1-4FAF-94B0-E1CCF79ECB61}" type="slidenum">
              <a:rPr lang="en-US"/>
              <a:pPr/>
              <a:t>30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9036AA-93DE-481B-9FAD-8720289B331E}" type="slidenum">
              <a:rPr lang="en-US"/>
              <a:pPr/>
              <a:t>31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1253B-7149-407A-B821-75576B9EF15D}" type="slidenum">
              <a:rPr lang="en-US"/>
              <a:pPr/>
              <a:t>33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14386B-D0D7-4493-A29D-18201AA0C5A2}" type="slidenum">
              <a:rPr lang="en-US"/>
              <a:pPr/>
              <a:t>34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2E4CE-50D2-4795-83F9-566AC939AC6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87D65-80EC-4465-B7F0-8B08F29205B6}" type="slidenum">
              <a:rPr lang="en-US"/>
              <a:pPr/>
              <a:t>35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4B3F9-8731-4F23-A21F-5BB8C456AA61}" type="slidenum">
              <a:rPr lang="en-US"/>
              <a:pPr/>
              <a:t>36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A040D2-BCE6-4E96-BF3B-2628C769001B}" type="slidenum">
              <a:rPr lang="en-US"/>
              <a:pPr/>
              <a:t>42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1E3A50-8CBF-4A55-B204-6CA7BBD89EC7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36710-1DB0-4718-97BF-478D3D0AA8A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76410-86E3-4C20-91F5-38DCBB38A96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891312-3BD5-49CD-A5BB-0F1F954CEBA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CF89C-993A-475A-8EAC-EE158F9FF239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FD229-4B3C-436B-8E1F-DF4796C2ECB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80900A-80B4-4689-A9C4-E04B84B3433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37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63499-C65A-4725-8596-F7F7106702A4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88556-FE4A-4830-AF3B-B7ECD8AD8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CCFD3-9111-4C71-AE8B-CD7ECA7E421B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6C03C-2B47-43F7-A2DF-40D43D71B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64D06-ACD4-4EF2-8D27-788BDE2C114A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C8972-2533-43F8-BAF6-304A50FAE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08627-0230-43E2-8E16-5828013465BA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BDCB4-E7A5-4DDB-83E3-B39FE6A1F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4E336-E8EC-4140-A460-8CA24004C2E3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EA9E3-7720-4A46-894F-56CF0D8DC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00BD1-80EB-4986-B314-3144BD2549A1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C816D-F7DB-43D4-A601-0EA4EE6E0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C13F7-85AC-4A43-BD8A-81F31A5E1161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43C8F-577C-4855-95CE-801A908ED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60433-22B0-41A0-846F-45D90680A1DE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60FB3-8CBA-4D62-B89A-D402F536A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E3B2F-38C2-4765-B61E-DB6B5A08A0B1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2602-0780-41E6-B84C-6590D63A3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092E8-1310-494F-9A9C-1472EB84C217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0A379-C9DC-4DDA-A64D-75E17C4BD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30E99-AEA0-48BA-82C7-4E5FC86D0D69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BED24-A11A-4D47-9984-01C7C2BC0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>
              <a:defRPr sz="10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/>
            </a:lvl1pPr>
            <a:extLst/>
          </a:lstStyle>
          <a:p>
            <a:pPr>
              <a:defRPr/>
            </a:pPr>
            <a:fld id="{4E103049-A557-4CB4-9065-41DA38E43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07ED1A9F-A820-41AD-AADF-AFCD446CB289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10D8AEC-3FD2-4896-ABF8-21650343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ordnetweb.princeton.edu/perl/webw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wordnetweb.princeton.edu/perl/webwn?o2=&amp;o0=&amp;o8=1&amp;o1=1&amp;o7=&amp;o5=&amp;o9=&amp;o6=&amp;o3=&amp;o4=&amp;s=field&amp;i=2&amp;h=000000000000000000000#c" TargetMode="External"/><Relationship Id="rId13" Type="http://schemas.openxmlformats.org/officeDocument/2006/relationships/hyperlink" Target="http://wordnetweb.princeton.edu/perl/webwn?o2=&amp;o0=&amp;o8=1&amp;o1=1&amp;o7=&amp;o5=&amp;o9=&amp;o6=&amp;o3=&amp;o4=&amp;s=subject+field" TargetMode="External"/><Relationship Id="rId18" Type="http://schemas.openxmlformats.org/officeDocument/2006/relationships/hyperlink" Target="http://wordnetweb.princeton.edu/perl/webwn?o2=&amp;o0=&amp;o8=1&amp;o1=1&amp;o7=&amp;o5=&amp;o9=&amp;o6=&amp;o3=&amp;o4=&amp;s=field+of+force" TargetMode="External"/><Relationship Id="rId26" Type="http://schemas.openxmlformats.org/officeDocument/2006/relationships/hyperlink" Target="http://wordnetweb.princeton.edu/perl/webwn?o2=&amp;o0=&amp;o8=1&amp;o1=1&amp;o7=&amp;o5=&amp;o9=&amp;o6=&amp;o3=&amp;o4=&amp;s=area" TargetMode="External"/><Relationship Id="rId3" Type="http://schemas.openxmlformats.org/officeDocument/2006/relationships/hyperlink" Target="http://wordnetweb.princeton.edu/perl/webwn?o2=&amp;o0=&amp;o8=1&amp;o1=1&amp;o7=&amp;o5=&amp;o9=&amp;o6=&amp;o3=&amp;o4=&amp;s=field&amp;i=1&amp;h=000000000000000000000#c" TargetMode="External"/><Relationship Id="rId21" Type="http://schemas.openxmlformats.org/officeDocument/2006/relationships/hyperlink" Target="http://wordnetweb.princeton.edu/perl/webwn?o2=&amp;o0=&amp;o8=1&amp;o1=1&amp;o7=&amp;o5=&amp;o9=&amp;o6=&amp;o3=&amp;o4=&amp;s=field+of+operation" TargetMode="External"/><Relationship Id="rId7" Type="http://schemas.openxmlformats.org/officeDocument/2006/relationships/hyperlink" Target="http://wordnetweb.princeton.edu/perl/webwn?o2=&amp;o0=&amp;o8=1&amp;o1=1&amp;o7=&amp;o5=&amp;o9=&amp;o6=&amp;o3=&amp;o4=&amp;s=field+of+honor" TargetMode="External"/><Relationship Id="rId12" Type="http://schemas.openxmlformats.org/officeDocument/2006/relationships/hyperlink" Target="http://wordnetweb.princeton.edu/perl/webwn?o2=&amp;o0=&amp;o8=1&amp;o1=1&amp;o7=&amp;o5=&amp;o9=&amp;o6=&amp;o3=&amp;o4=&amp;s=subject+area" TargetMode="External"/><Relationship Id="rId17" Type="http://schemas.openxmlformats.org/officeDocument/2006/relationships/hyperlink" Target="http://wordnetweb.princeton.edu/perl/webwn?o2=&amp;o0=&amp;o8=1&amp;o1=1&amp;o7=&amp;o5=&amp;o9=&amp;o6=&amp;o3=&amp;o4=&amp;s=field&amp;i=4&amp;h=000000000000000000000#c" TargetMode="External"/><Relationship Id="rId25" Type="http://schemas.openxmlformats.org/officeDocument/2006/relationships/hyperlink" Target="http://wordnetweb.princeton.edu/perl/webwn?o2=&amp;o0=&amp;o8=1&amp;o1=1&amp;o7=&amp;o5=&amp;o9=&amp;o6=&amp;o3=&amp;o4=&amp;s=domain" TargetMode="External"/><Relationship Id="rId2" Type="http://schemas.openxmlformats.org/officeDocument/2006/relationships/hyperlink" Target="http://wordnetweb.princeton.edu/perl/webwn?o2=&amp;o0=&amp;o8=1&amp;o1=1&amp;o7=&amp;o5=&amp;o9=&amp;o6=&amp;o3=&amp;o4=&amp;s=field&amp;i=0&amp;h=000000000000000000000#c" TargetMode="External"/><Relationship Id="rId16" Type="http://schemas.openxmlformats.org/officeDocument/2006/relationships/hyperlink" Target="http://wordnetweb.princeton.edu/perl/webwn?o2=&amp;o0=&amp;o8=1&amp;o1=1&amp;o7=&amp;o5=&amp;o9=&amp;o6=&amp;o3=&amp;o4=&amp;s=bailiwick" TargetMode="External"/><Relationship Id="rId20" Type="http://schemas.openxmlformats.org/officeDocument/2006/relationships/hyperlink" Target="http://wordnetweb.princeton.edu/perl/webwn?o2=&amp;o0=&amp;o8=1&amp;o1=1&amp;o7=&amp;o5=&amp;o9=&amp;o6=&amp;o3=&amp;o4=&amp;s=field&amp;i=5&amp;h=000000000000000000000#c" TargetMode="External"/><Relationship Id="rId29" Type="http://schemas.openxmlformats.org/officeDocument/2006/relationships/hyperlink" Target="http://wordnetweb.princeton.edu/perl/webwn?o2=&amp;o0=&amp;o8=1&amp;o1=1&amp;o7=&amp;o5=&amp;o9=&amp;o6=&amp;o3=&amp;o4=&amp;s=field&amp;i=7&amp;h=000000000000000000000#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ordnetweb.princeton.edu/perl/webwn?o2=&amp;o0=&amp;o8=1&amp;o1=1&amp;o7=&amp;o5=&amp;o9=&amp;o6=&amp;o3=&amp;o4=&amp;s=field+of+battle" TargetMode="External"/><Relationship Id="rId11" Type="http://schemas.openxmlformats.org/officeDocument/2006/relationships/hyperlink" Target="http://wordnetweb.princeton.edu/perl/webwn?o2=&amp;o0=&amp;o8=1&amp;o1=1&amp;o7=&amp;o5=&amp;o9=&amp;o6=&amp;o3=&amp;o4=&amp;s=subject" TargetMode="External"/><Relationship Id="rId24" Type="http://schemas.openxmlformats.org/officeDocument/2006/relationships/hyperlink" Target="http://wordnetweb.princeton.edu/perl/webwn?o2=&amp;o0=&amp;o8=1&amp;o1=1&amp;o7=&amp;o5=&amp;o9=&amp;o6=&amp;o3=&amp;o4=&amp;s=sphere" TargetMode="External"/><Relationship Id="rId32" Type="http://schemas.openxmlformats.org/officeDocument/2006/relationships/hyperlink" Target="http://wordnetweb.princeton.edu/perl/webwn?o2=&amp;o0=&amp;o8=1&amp;o1=1&amp;o7=&amp;o5=&amp;o9=&amp;o6=&amp;o3=&amp;o4=&amp;s=playing+area" TargetMode="External"/><Relationship Id="rId5" Type="http://schemas.openxmlformats.org/officeDocument/2006/relationships/hyperlink" Target="http://wordnetweb.princeton.edu/perl/webwn?o2=&amp;o0=&amp;o8=1&amp;o1=1&amp;o7=&amp;o5=&amp;o9=&amp;o6=&amp;o3=&amp;o4=&amp;s=battleground" TargetMode="External"/><Relationship Id="rId15" Type="http://schemas.openxmlformats.org/officeDocument/2006/relationships/hyperlink" Target="http://wordnetweb.princeton.edu/perl/webwn?o2=&amp;o0=&amp;o8=1&amp;o1=1&amp;o7=&amp;o5=&amp;o9=&amp;o6=&amp;o3=&amp;o4=&amp;s=study" TargetMode="External"/><Relationship Id="rId23" Type="http://schemas.openxmlformats.org/officeDocument/2006/relationships/hyperlink" Target="http://wordnetweb.princeton.edu/perl/webwn?o2=&amp;o0=&amp;o8=1&amp;o1=1&amp;o7=&amp;o5=&amp;o9=&amp;o6=&amp;o3=&amp;o4=&amp;s=field&amp;i=6&amp;h=000000000000000000000#c" TargetMode="External"/><Relationship Id="rId28" Type="http://schemas.openxmlformats.org/officeDocument/2006/relationships/hyperlink" Target="http://wordnetweb.princeton.edu/perl/webwn?o2=&amp;o0=&amp;o8=1&amp;o1=1&amp;o7=&amp;o5=&amp;o9=&amp;o6=&amp;o3=&amp;o4=&amp;s=arena" TargetMode="External"/><Relationship Id="rId10" Type="http://schemas.openxmlformats.org/officeDocument/2006/relationships/hyperlink" Target="http://wordnetweb.princeton.edu/perl/webwn?o2=&amp;o0=&amp;o8=1&amp;o1=1&amp;o7=&amp;o5=&amp;o9=&amp;o6=&amp;o3=&amp;o4=&amp;s=discipline" TargetMode="External"/><Relationship Id="rId19" Type="http://schemas.openxmlformats.org/officeDocument/2006/relationships/hyperlink" Target="http://wordnetweb.princeton.edu/perl/webwn?o2=&amp;o0=&amp;o8=1&amp;o1=1&amp;o7=&amp;o5=&amp;o9=&amp;o6=&amp;o3=&amp;o4=&amp;s=force+field" TargetMode="External"/><Relationship Id="rId31" Type="http://schemas.openxmlformats.org/officeDocument/2006/relationships/hyperlink" Target="http://wordnetweb.princeton.edu/perl/webwn?o2=&amp;o0=&amp;o8=1&amp;o1=1&amp;o7=&amp;o5=&amp;o9=&amp;o6=&amp;o3=&amp;o4=&amp;s=athletic+field" TargetMode="External"/><Relationship Id="rId4" Type="http://schemas.openxmlformats.org/officeDocument/2006/relationships/hyperlink" Target="http://wordnetweb.princeton.edu/perl/webwn?o2=&amp;o0=&amp;o8=1&amp;o1=1&amp;o7=&amp;o5=&amp;o9=&amp;o6=&amp;o3=&amp;o4=&amp;s=battlefield" TargetMode="External"/><Relationship Id="rId9" Type="http://schemas.openxmlformats.org/officeDocument/2006/relationships/hyperlink" Target="http://wordnetweb.princeton.edu/perl/webwn?o2=&amp;o0=&amp;o8=1&amp;o1=1&amp;o7=&amp;o5=&amp;o9=&amp;o6=&amp;o3=&amp;o4=&amp;s=field&amp;i=3&amp;h=000000000000000000000#c" TargetMode="External"/><Relationship Id="rId14" Type="http://schemas.openxmlformats.org/officeDocument/2006/relationships/hyperlink" Target="http://wordnetweb.princeton.edu/perl/webwn?o2=&amp;o0=&amp;o8=1&amp;o1=1&amp;o7=&amp;o5=&amp;o9=&amp;o6=&amp;o3=&amp;o4=&amp;s=field+of+study" TargetMode="External"/><Relationship Id="rId22" Type="http://schemas.openxmlformats.org/officeDocument/2006/relationships/hyperlink" Target="http://wordnetweb.princeton.edu/perl/webwn?o2=&amp;o0=&amp;o8=1&amp;o1=1&amp;o7=&amp;o5=&amp;o9=&amp;o6=&amp;o3=&amp;o4=&amp;s=line+of+business" TargetMode="External"/><Relationship Id="rId27" Type="http://schemas.openxmlformats.org/officeDocument/2006/relationships/hyperlink" Target="http://wordnetweb.princeton.edu/perl/webwn?o2=&amp;o0=&amp;o8=1&amp;o1=1&amp;o7=&amp;o5=&amp;o9=&amp;o6=&amp;o3=&amp;o4=&amp;s=orbit" TargetMode="External"/><Relationship Id="rId30" Type="http://schemas.openxmlformats.org/officeDocument/2006/relationships/hyperlink" Target="http://wordnetweb.princeton.edu/perl/webwn?o2=&amp;o0=&amp;o8=1&amp;o1=1&amp;o7=&amp;o5=&amp;o9=&amp;o6=&amp;o3=&amp;o4=&amp;s=playing+fiel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Lexical Semantics</a:t>
            </a:r>
          </a:p>
        </p:txBody>
      </p:sp>
      <p:sp>
        <p:nvSpPr>
          <p:cNvPr id="16386" name="Rectangle 6"/>
          <p:cNvSpPr>
            <a:spLocks noGrp="1"/>
          </p:cNvSpPr>
          <p:nvPr>
            <p:ph type="subTitle" idx="4294967295"/>
          </p:nvPr>
        </p:nvSpPr>
        <p:spPr>
          <a:xfrm>
            <a:off x="1371600" y="4005263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/>
              <a:t>Speech and Language Processing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/>
              <a:t>Chapter 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bank</a:t>
            </a:r>
            <a:r>
              <a:rPr lang="en-US" b="1" smtClean="0"/>
              <a:t> </a:t>
            </a:r>
            <a:r>
              <a:rPr lang="en-US" smtClean="0"/>
              <a:t>is constructed from red brick</a:t>
            </a:r>
            <a:br>
              <a:rPr lang="en-US" smtClean="0"/>
            </a:br>
            <a:r>
              <a:rPr lang="en-US" smtClean="0"/>
              <a:t>I withdrew the money from the </a:t>
            </a:r>
            <a:r>
              <a:rPr lang="en-US" b="1" smtClean="0">
                <a:solidFill>
                  <a:srgbClr val="FF0000"/>
                </a:solidFill>
              </a:rPr>
              <a:t>bank</a:t>
            </a:r>
            <a:r>
              <a:rPr lang="en-US" smtClean="0"/>
              <a:t>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Are these the same sense?  Different?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Or consider the following WSJ example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3300"/>
                </a:solidFill>
              </a:rPr>
              <a:t>While some banks furnish sperm only to married women, others are less restrictive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Which sense of bank is this?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Is it distinct from the river bank sense?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The savings bank sense?</a:t>
            </a:r>
            <a:endParaRPr lang="en-US" sz="1700" smtClean="0"/>
          </a:p>
        </p:txBody>
      </p:sp>
      <p:sp>
        <p:nvSpPr>
          <p:cNvPr id="3072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Polysemy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Polysemy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 single lexeme with multiple </a:t>
            </a:r>
            <a:r>
              <a:rPr lang="en-US" smtClean="0">
                <a:solidFill>
                  <a:srgbClr val="6D1014"/>
                </a:solidFill>
              </a:rPr>
              <a:t>related </a:t>
            </a:r>
            <a:r>
              <a:rPr lang="en-US" smtClean="0"/>
              <a:t>meanings (</a:t>
            </a:r>
            <a:r>
              <a:rPr lang="en-US" smtClean="0">
                <a:solidFill>
                  <a:srgbClr val="FF3300"/>
                </a:solidFill>
              </a:rPr>
              <a:t>bank</a:t>
            </a:r>
            <a:r>
              <a:rPr lang="en-US" smtClean="0"/>
              <a:t> the building, </a:t>
            </a:r>
            <a:r>
              <a:rPr lang="en-US" smtClean="0">
                <a:solidFill>
                  <a:srgbClr val="FF3300"/>
                </a:solidFill>
              </a:rPr>
              <a:t>bank</a:t>
            </a:r>
            <a:r>
              <a:rPr lang="en-US" smtClean="0"/>
              <a:t> the financial institution)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Most non-rare words have multiple meanings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Number of meanings related to word frequency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Verbs tend more to polysemy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Distinguishing polysemy from homonymy isn’t always easy (or necessary)</a:t>
            </a:r>
            <a:endParaRPr lang="en-US" sz="2100" smtClean="0"/>
          </a:p>
          <a:p>
            <a:pPr eaLnBrk="1" hangingPunct="1">
              <a:buFont typeface="Wingdings" pitchFamily="2" charset="2"/>
              <a:buChar char="§"/>
            </a:pPr>
            <a:endParaRPr 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Metaphor vs. Metonymy</a:t>
            </a:r>
          </a:p>
        </p:txBody>
      </p:sp>
      <p:sp>
        <p:nvSpPr>
          <p:cNvPr id="34818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0033CC"/>
                </a:solidFill>
              </a:rPr>
              <a:t>Metaphor</a:t>
            </a:r>
            <a:r>
              <a:rPr lang="en-US" dirty="0" smtClean="0"/>
              <a:t>: two different meaning domains are related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FF3300"/>
                </a:solidFill>
              </a:rPr>
              <a:t>Citibank claimed it was misrepresented.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Corporation as person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0033CC"/>
                </a:solidFill>
              </a:rPr>
              <a:t>Metonymy: use of one aspect of a concept to refer to other aspects of entity or to entity itself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FF3300"/>
                </a:solidFill>
              </a:rPr>
              <a:t>The Citibank is on the corner of Main and State.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Building stands for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ATIS examples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0000"/>
                </a:solidFill>
              </a:rPr>
              <a:t>Which flights </a:t>
            </a:r>
            <a:r>
              <a:rPr lang="en-US" i="1" smtClean="0">
                <a:solidFill>
                  <a:srgbClr val="FF0000"/>
                </a:solidFill>
              </a:rPr>
              <a:t>serve</a:t>
            </a:r>
            <a:r>
              <a:rPr lang="en-US" smtClean="0">
                <a:solidFill>
                  <a:srgbClr val="FF0000"/>
                </a:solidFill>
              </a:rPr>
              <a:t> breakfast?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0000"/>
                </a:solidFill>
              </a:rPr>
              <a:t>Does America West </a:t>
            </a:r>
            <a:r>
              <a:rPr lang="en-US" i="1" smtClean="0">
                <a:solidFill>
                  <a:srgbClr val="FF0000"/>
                </a:solidFill>
              </a:rPr>
              <a:t>serve</a:t>
            </a:r>
            <a:r>
              <a:rPr lang="en-US" smtClean="0">
                <a:solidFill>
                  <a:srgbClr val="FF0000"/>
                </a:solidFill>
              </a:rPr>
              <a:t> Philadelphia?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“zeugma” test: conjoin two potentially similar/dissimilar senses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A50021"/>
                </a:solidFill>
              </a:rPr>
              <a:t>?Does United serve breakfast and San Jose?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A50021"/>
                </a:solidFill>
              </a:rPr>
              <a:t>Does United serve breakfast and lunch?</a:t>
            </a:r>
          </a:p>
        </p:txBody>
      </p:sp>
      <p:sp>
        <p:nvSpPr>
          <p:cNvPr id="3686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 We Identify Words with Multiple Senses?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Synonymy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Word that have the same meaning in some or all contexts.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filbert / hazelnut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couch / sofa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big / large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automobile / car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vomit / throw up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Water / H</a:t>
            </a:r>
            <a:r>
              <a:rPr lang="en-US" sz="2400" baseline="-25000" smtClean="0">
                <a:solidFill>
                  <a:srgbClr val="FF0000"/>
                </a:solidFill>
              </a:rPr>
              <a:t>2</a:t>
            </a:r>
            <a:r>
              <a:rPr lang="en-US" sz="2400" smtClean="0">
                <a:solidFill>
                  <a:srgbClr val="FF0000"/>
                </a:solidFill>
              </a:rPr>
              <a:t>0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Two lexemes are synonyms if they can be successfully substituted for each other in all situations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/>
              <a:t>If so they have the same </a:t>
            </a:r>
            <a:r>
              <a:rPr lang="en-US" sz="2400" b="1" smtClean="0"/>
              <a:t>propositional meaning</a:t>
            </a:r>
            <a:endParaRPr lang="en-US" sz="2400" smtClean="0"/>
          </a:p>
          <a:p>
            <a:pPr eaLnBrk="1" hangingPunct="1">
              <a:buFont typeface="Wingdings" pitchFamily="2" charset="2"/>
              <a:buChar char="§"/>
            </a:pPr>
            <a:endParaRPr 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Few Examples of Perfect Synonymy</a:t>
            </a:r>
            <a:br>
              <a:rPr lang="en-US" smtClean="0"/>
            </a:br>
            <a:endParaRPr lang="en-US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Even if many aspects of meaning are identical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Still may not preserve the acceptability based on notions of politeness, slang, register, genre, etc.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E.g, </a:t>
            </a:r>
            <a:r>
              <a:rPr lang="en-US" smtClean="0">
                <a:solidFill>
                  <a:srgbClr val="FF3300"/>
                </a:solidFill>
              </a:rPr>
              <a:t>water</a:t>
            </a:r>
            <a:r>
              <a:rPr lang="en-US" smtClean="0"/>
              <a:t> and </a:t>
            </a:r>
            <a:r>
              <a:rPr lang="en-US" smtClean="0">
                <a:solidFill>
                  <a:srgbClr val="FF0000"/>
                </a:solidFill>
              </a:rPr>
              <a:t>H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0, coffee </a:t>
            </a:r>
            <a:r>
              <a:rPr lang="en-US" smtClean="0"/>
              <a:t>and</a:t>
            </a:r>
            <a:r>
              <a:rPr lang="en-US" smtClean="0">
                <a:solidFill>
                  <a:srgbClr val="FF0000"/>
                </a:solidFill>
              </a:rPr>
              <a:t> java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1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Terminology</a:t>
            </a:r>
          </a:p>
        </p:txBody>
      </p:sp>
      <p:sp>
        <p:nvSpPr>
          <p:cNvPr id="430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33CC"/>
                </a:solidFill>
              </a:rPr>
              <a:t>Lemmas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0033CC"/>
                </a:solidFill>
              </a:rPr>
              <a:t>wordforms</a:t>
            </a:r>
            <a:endParaRPr lang="en-US" sz="2400" dirty="0" smtClean="0">
              <a:solidFill>
                <a:srgbClr val="0033CC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33CC"/>
                </a:solidFill>
              </a:rPr>
              <a:t>lexeme</a:t>
            </a:r>
            <a:r>
              <a:rPr lang="en-US" sz="2400" dirty="0" smtClean="0"/>
              <a:t> is an abstract pairing of meaning and form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33CC"/>
                </a:solidFill>
              </a:rPr>
              <a:t>lemma</a:t>
            </a:r>
            <a:r>
              <a:rPr lang="en-US" sz="2400" dirty="0" smtClean="0"/>
              <a:t> or citation form is the grammatical form that is used to represent a lexeme.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3300"/>
                </a:solidFill>
              </a:rPr>
              <a:t>Carpet</a:t>
            </a:r>
            <a:r>
              <a:rPr lang="en-US" sz="2000" dirty="0" smtClean="0"/>
              <a:t> is the lemma for </a:t>
            </a:r>
            <a:r>
              <a:rPr lang="en-US" sz="2000" dirty="0" smtClean="0">
                <a:solidFill>
                  <a:srgbClr val="FF3300"/>
                </a:solidFill>
              </a:rPr>
              <a:t>carpets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Specific surface forms </a:t>
            </a:r>
            <a:r>
              <a:rPr lang="en-US" sz="2400" dirty="0" smtClean="0">
                <a:solidFill>
                  <a:srgbClr val="FF3300"/>
                </a:solidFill>
              </a:rPr>
              <a:t>carpets, sung </a:t>
            </a:r>
            <a:r>
              <a:rPr lang="en-US" sz="2400" dirty="0" smtClean="0"/>
              <a:t>are called </a:t>
            </a:r>
            <a:r>
              <a:rPr lang="en-US" sz="2400" dirty="0" err="1" smtClean="0"/>
              <a:t>wordforms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lemma </a:t>
            </a:r>
            <a:r>
              <a:rPr lang="en-US" sz="2400" dirty="0" smtClean="0">
                <a:solidFill>
                  <a:srgbClr val="FF3300"/>
                </a:solidFill>
              </a:rPr>
              <a:t>bank</a:t>
            </a:r>
            <a:r>
              <a:rPr lang="en-US" sz="2400" dirty="0" smtClean="0"/>
              <a:t> has two senses: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3300"/>
                </a:solidFill>
              </a:rPr>
              <a:t>Instead, a bank can hold the investments in a custodial account in the client’s name.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3300"/>
                </a:solidFill>
              </a:rPr>
              <a:t>But as agriculture burgeons on the east bank, the river will shrink even more.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sense is a discrete representation of one aspect of the meaning of a 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Synonymy Relates Senses not Words</a:t>
            </a:r>
          </a:p>
        </p:txBody>
      </p:sp>
      <p:sp>
        <p:nvSpPr>
          <p:cNvPr id="14622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Consider </a:t>
            </a:r>
            <a:r>
              <a:rPr lang="en-US" sz="2500" i="1" smtClean="0">
                <a:solidFill>
                  <a:schemeClr val="accent2"/>
                </a:solidFill>
              </a:rPr>
              <a:t>big</a:t>
            </a:r>
            <a:r>
              <a:rPr lang="en-US" sz="2500" smtClean="0"/>
              <a:t> and </a:t>
            </a:r>
            <a:r>
              <a:rPr lang="en-US" sz="2500" i="1" smtClean="0">
                <a:solidFill>
                  <a:schemeClr val="accent2"/>
                </a:solidFill>
              </a:rPr>
              <a:t>large</a:t>
            </a:r>
            <a:endParaRPr lang="en-US" sz="2500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Are they synonyms?</a:t>
            </a:r>
            <a:endParaRPr lang="en-US" sz="2500" smtClean="0">
              <a:solidFill>
                <a:srgbClr val="A50021"/>
              </a:solidFill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How </a:t>
            </a:r>
            <a:r>
              <a:rPr lang="en-US" sz="2100" b="1" smtClean="0">
                <a:solidFill>
                  <a:srgbClr val="FF0000"/>
                </a:solidFill>
              </a:rPr>
              <a:t>big</a:t>
            </a:r>
            <a:r>
              <a:rPr lang="en-US" sz="2100" smtClean="0">
                <a:solidFill>
                  <a:srgbClr val="FF0000"/>
                </a:solidFill>
              </a:rPr>
              <a:t> is that plane?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Would I be flying on a </a:t>
            </a:r>
            <a:r>
              <a:rPr lang="en-US" sz="2100" b="1" smtClean="0">
                <a:solidFill>
                  <a:srgbClr val="FF0000"/>
                </a:solidFill>
              </a:rPr>
              <a:t>large</a:t>
            </a:r>
            <a:r>
              <a:rPr lang="en-US" sz="2100" smtClean="0">
                <a:solidFill>
                  <a:srgbClr val="FF0000"/>
                </a:solidFill>
              </a:rPr>
              <a:t> or a small plane?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How about: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Miss Nelson, for instance, became a kind of </a:t>
            </a:r>
            <a:r>
              <a:rPr lang="en-US" sz="2100" b="1" smtClean="0">
                <a:solidFill>
                  <a:srgbClr val="FF0000"/>
                </a:solidFill>
              </a:rPr>
              <a:t>big </a:t>
            </a:r>
            <a:r>
              <a:rPr lang="en-US" sz="2100" smtClean="0">
                <a:solidFill>
                  <a:srgbClr val="FF0000"/>
                </a:solidFill>
              </a:rPr>
              <a:t>sister to Benjamin.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?Miss Nelson, for instance, became a kind of </a:t>
            </a:r>
            <a:r>
              <a:rPr lang="en-US" sz="2100" b="1" smtClean="0">
                <a:solidFill>
                  <a:srgbClr val="FF0000"/>
                </a:solidFill>
              </a:rPr>
              <a:t>large</a:t>
            </a:r>
            <a:r>
              <a:rPr lang="en-US" sz="2100" smtClean="0">
                <a:solidFill>
                  <a:srgbClr val="FF0000"/>
                </a:solidFill>
              </a:rPr>
              <a:t> sister to Benjamin.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Why?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i="1" smtClean="0">
                <a:solidFill>
                  <a:srgbClr val="FF0000"/>
                </a:solidFill>
              </a:rPr>
              <a:t>big</a:t>
            </a:r>
            <a:r>
              <a:rPr lang="en-US" sz="2100" smtClean="0"/>
              <a:t> has a sense that means being older, or grown up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i="1" smtClean="0">
                <a:solidFill>
                  <a:schemeClr val="accent2"/>
                </a:solidFill>
              </a:rPr>
              <a:t>large</a:t>
            </a:r>
            <a:r>
              <a:rPr lang="en-US" sz="2100" smtClean="0"/>
              <a:t> lacks this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22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Antonyms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500" smtClean="0"/>
              <a:t>Senses that are </a:t>
            </a:r>
            <a:r>
              <a:rPr lang="en-US" sz="2500" b="1" i="1" smtClean="0"/>
              <a:t>opposites</a:t>
            </a:r>
            <a:r>
              <a:rPr lang="en-US" sz="2500" smtClean="0"/>
              <a:t> with respect to one feature of their meaning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500" smtClean="0"/>
              <a:t>Otherwise, they are very similar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dark / light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short / long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hot / cold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up / down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in / out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500" smtClean="0"/>
              <a:t>More formally: antonyms can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/>
              <a:t>Define a binary opposition or an attribute at opposite ends of a scale (</a:t>
            </a:r>
            <a:r>
              <a:rPr lang="en-US" sz="2400" i="1" smtClean="0">
                <a:solidFill>
                  <a:srgbClr val="FF3300"/>
                </a:solidFill>
              </a:rPr>
              <a:t>long/short, fast/slow</a:t>
            </a:r>
            <a:r>
              <a:rPr lang="en-US" sz="2400" smtClean="0"/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/>
              <a:t>Be </a:t>
            </a:r>
            <a:r>
              <a:rPr lang="en-US" sz="2400" b="1" smtClean="0"/>
              <a:t>reversives</a:t>
            </a:r>
            <a:r>
              <a:rPr lang="en-US" sz="2400" smtClean="0"/>
              <a:t>: </a:t>
            </a:r>
            <a:r>
              <a:rPr lang="en-US" sz="2400" i="1" smtClean="0">
                <a:solidFill>
                  <a:srgbClr val="FF3300"/>
                </a:solidFill>
              </a:rPr>
              <a:t>rise/fall, up/down</a:t>
            </a:r>
            <a:endParaRPr lang="en-US" sz="24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Hyponyms</a:t>
            </a:r>
          </a:p>
        </p:txBody>
      </p:sp>
      <p:sp>
        <p:nvSpPr>
          <p:cNvPr id="49154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smtClean="0"/>
              <a:t>A sense is a </a:t>
            </a:r>
            <a:r>
              <a:rPr lang="en-US" sz="3000" b="1" smtClean="0"/>
              <a:t>hyponym</a:t>
            </a:r>
            <a:r>
              <a:rPr lang="en-US" sz="3000" smtClean="0"/>
              <a:t> of another if the first sense is more specific, denoting a subclass of the other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car</a:t>
            </a:r>
            <a:r>
              <a:rPr lang="en-US" sz="3000" smtClean="0"/>
              <a:t> is a hyponym of </a:t>
            </a:r>
            <a:r>
              <a:rPr lang="en-US" sz="3000" i="1" smtClean="0">
                <a:solidFill>
                  <a:srgbClr val="FF3300"/>
                </a:solidFill>
              </a:rPr>
              <a:t>vehicle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dog</a:t>
            </a:r>
            <a:r>
              <a:rPr lang="en-US" sz="3000" smtClean="0"/>
              <a:t> is a hyponym of </a:t>
            </a:r>
            <a:r>
              <a:rPr lang="en-US" sz="3000" i="1" smtClean="0">
                <a:solidFill>
                  <a:srgbClr val="FF3300"/>
                </a:solidFill>
              </a:rPr>
              <a:t>animal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mango</a:t>
            </a:r>
            <a:r>
              <a:rPr lang="en-US" sz="3000" smtClean="0"/>
              <a:t> is a hyponym of </a:t>
            </a:r>
            <a:r>
              <a:rPr lang="en-US" sz="3000" i="1" smtClean="0">
                <a:solidFill>
                  <a:srgbClr val="FF3300"/>
                </a:solidFill>
              </a:rPr>
              <a:t>fruit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smtClean="0"/>
              <a:t>Conversely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vehicle</a:t>
            </a:r>
            <a:r>
              <a:rPr lang="en-US" sz="3000" smtClean="0"/>
              <a:t> is a hypernym/superordinate of </a:t>
            </a:r>
            <a:r>
              <a:rPr lang="en-US" sz="3000" i="1" smtClean="0">
                <a:solidFill>
                  <a:srgbClr val="FF3300"/>
                </a:solidFill>
              </a:rPr>
              <a:t>car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animal</a:t>
            </a:r>
            <a:r>
              <a:rPr lang="en-US" sz="3000" smtClean="0"/>
              <a:t> is a hypernym of </a:t>
            </a:r>
            <a:r>
              <a:rPr lang="en-US" sz="3000" i="1" smtClean="0">
                <a:solidFill>
                  <a:srgbClr val="FF3300"/>
                </a:solidFill>
              </a:rPr>
              <a:t>dog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fruit</a:t>
            </a:r>
            <a:r>
              <a:rPr lang="en-US" sz="3000" smtClean="0"/>
              <a:t> is a hypernym of </a:t>
            </a:r>
            <a:r>
              <a:rPr lang="en-US" sz="3000" i="1" smtClean="0">
                <a:solidFill>
                  <a:srgbClr val="FF3300"/>
                </a:solidFill>
              </a:rPr>
              <a:t>mango</a:t>
            </a:r>
            <a:endParaRPr lang="en-US" sz="300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3000" smtClean="0">
              <a:solidFill>
                <a:srgbClr val="008000"/>
              </a:solidFill>
            </a:endParaRPr>
          </a:p>
        </p:txBody>
      </p:sp>
      <p:graphicFrame>
        <p:nvGraphicFramePr>
          <p:cNvPr id="37915" name="Group 27"/>
          <p:cNvGraphicFramePr>
            <a:graphicFrameLocks noGrp="1"/>
          </p:cNvGraphicFramePr>
          <p:nvPr/>
        </p:nvGraphicFramePr>
        <p:xfrm>
          <a:off x="304800" y="5775325"/>
          <a:ext cx="8458200" cy="930276"/>
        </p:xfrm>
        <a:graphic>
          <a:graphicData uri="http://schemas.openxmlformats.org/drawingml/2006/table">
            <a:tbl>
              <a:tblPr/>
              <a:tblGrid>
                <a:gridCol w="2154238"/>
                <a:gridCol w="1196975"/>
                <a:gridCol w="1676400"/>
                <a:gridCol w="1674812"/>
                <a:gridCol w="175577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superordinate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vehicle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fruit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furniture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mammal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hyponym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car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mango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chair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dog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Clr>
                <a:srgbClr val="A50021"/>
              </a:buClr>
              <a:buFontTx/>
              <a:buAutoNum type="arabicPeriod"/>
            </a:pPr>
            <a:r>
              <a:rPr lang="en-US" sz="2500" b="1" dirty="0" smtClean="0">
                <a:solidFill>
                  <a:srgbClr val="A50021"/>
                </a:solidFill>
              </a:rPr>
              <a:t>Lexical Semantics</a:t>
            </a:r>
            <a:endParaRPr lang="en-US" sz="25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The meanings of </a:t>
            </a:r>
            <a:r>
              <a:rPr lang="en-US" sz="2400" dirty="0" smtClean="0">
                <a:solidFill>
                  <a:srgbClr val="6D1014"/>
                </a:solidFill>
              </a:rPr>
              <a:t>individual words</a:t>
            </a:r>
          </a:p>
          <a:p>
            <a:pPr marL="533400" indent="-533400" eaLnBrk="1" hangingPunct="1">
              <a:lnSpc>
                <a:spcPct val="90000"/>
              </a:lnSpc>
              <a:buClr>
                <a:srgbClr val="A50021"/>
              </a:buClr>
              <a:buFontTx/>
              <a:buAutoNum type="arabicPeriod"/>
            </a:pPr>
            <a:r>
              <a:rPr lang="en-US" sz="2500" b="1" dirty="0" smtClean="0">
                <a:solidFill>
                  <a:srgbClr val="A50021"/>
                </a:solidFill>
              </a:rPr>
              <a:t>Formal Semantics</a:t>
            </a:r>
            <a:r>
              <a:rPr lang="en-US" sz="2500" dirty="0" smtClean="0">
                <a:solidFill>
                  <a:srgbClr val="A50021"/>
                </a:solidFill>
              </a:rPr>
              <a:t> (or Compositional Semantics or Sentential Semantics)</a:t>
            </a:r>
            <a:endParaRPr lang="en-US" sz="25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How those meanings combine to make meanings for  </a:t>
            </a:r>
            <a:r>
              <a:rPr lang="en-US" sz="2400" dirty="0" smtClean="0">
                <a:solidFill>
                  <a:srgbClr val="6D1014"/>
                </a:solidFill>
              </a:rPr>
              <a:t>individual sentences or utterances</a:t>
            </a:r>
            <a:r>
              <a:rPr lang="en-US" sz="2400" dirty="0" smtClean="0">
                <a:solidFill>
                  <a:srgbClr val="008000"/>
                </a:solidFill>
              </a:rPr>
              <a:t>  (see skipped chapters)</a:t>
            </a:r>
          </a:p>
          <a:p>
            <a:pPr marL="533400" indent="-533400" eaLnBrk="1" hangingPunct="1">
              <a:lnSpc>
                <a:spcPct val="90000"/>
              </a:lnSpc>
              <a:buClr>
                <a:srgbClr val="A50021"/>
              </a:buClr>
              <a:buFontTx/>
              <a:buAutoNum type="arabicPeriod"/>
            </a:pPr>
            <a:r>
              <a:rPr lang="en-US" sz="2500" b="1" dirty="0" smtClean="0">
                <a:solidFill>
                  <a:srgbClr val="A50021"/>
                </a:solidFill>
              </a:rPr>
              <a:t>Discourse or Pragmatics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How those meanings combine with each other and with other facts about various kinds of context to make meanings for a </a:t>
            </a:r>
            <a:r>
              <a:rPr lang="en-US" sz="2400" dirty="0" smtClean="0">
                <a:solidFill>
                  <a:srgbClr val="A50021"/>
                </a:solidFill>
              </a:rPr>
              <a:t>text or discourse</a:t>
            </a:r>
            <a:endParaRPr lang="en-US" sz="2400" b="1" dirty="0" smtClean="0">
              <a:solidFill>
                <a:srgbClr val="A50021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A50021"/>
                </a:solidFill>
              </a:rPr>
              <a:t>Dialog or Conversation</a:t>
            </a:r>
            <a:r>
              <a:rPr lang="en-US" sz="2400" dirty="0" smtClean="0">
                <a:solidFill>
                  <a:srgbClr val="A50021"/>
                </a:solidFill>
              </a:rPr>
              <a:t> is often lumped together with Discourse</a:t>
            </a:r>
            <a:endParaRPr lang="en-US" sz="2400" dirty="0" smtClean="0"/>
          </a:p>
        </p:txBody>
      </p:sp>
      <p:sp>
        <p:nvSpPr>
          <p:cNvPr id="1843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Perspectives on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Hypernymy Defined</a:t>
            </a:r>
          </a:p>
        </p:txBody>
      </p:sp>
      <p:sp>
        <p:nvSpPr>
          <p:cNvPr id="51202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Extensional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The class denoted by the </a:t>
            </a:r>
            <a:r>
              <a:rPr lang="en-US" smtClean="0">
                <a:solidFill>
                  <a:srgbClr val="0033CC"/>
                </a:solidFill>
              </a:rPr>
              <a:t>superordinate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Extensionally includes class denoted by the </a:t>
            </a:r>
            <a:r>
              <a:rPr lang="en-US" smtClean="0">
                <a:solidFill>
                  <a:srgbClr val="0033CC"/>
                </a:solidFill>
              </a:rPr>
              <a:t>hyponym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Entailment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i="1" smtClean="0"/>
              <a:t>A sense A is a hyponym of sense B if being an A entails being a B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Hyponymy is usually </a:t>
            </a:r>
            <a:r>
              <a:rPr lang="en-US" b="1" i="1" smtClean="0"/>
              <a:t>transitive</a:t>
            </a:r>
            <a:r>
              <a:rPr lang="en-US" smtClean="0"/>
              <a:t>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(A hypo B and B hypo C entails A hypo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</a:t>
            </a:r>
          </a:p>
        </p:txBody>
      </p:sp>
      <p:sp>
        <p:nvSpPr>
          <p:cNvPr id="53250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 hierarchically organized lexical database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On-line thesaurus + aspects of a dictionary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Versions for other languages are under development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en-US" smtClean="0"/>
          </a:p>
        </p:txBody>
      </p:sp>
      <p:graphicFrame>
        <p:nvGraphicFramePr>
          <p:cNvPr id="42009" name="Group 25"/>
          <p:cNvGraphicFramePr>
            <a:graphicFrameLocks noGrp="1"/>
          </p:cNvGraphicFramePr>
          <p:nvPr/>
        </p:nvGraphicFramePr>
        <p:xfrm>
          <a:off x="1752600" y="3048000"/>
          <a:ext cx="4470400" cy="2744470"/>
        </p:xfrm>
        <a:graphic>
          <a:graphicData uri="http://schemas.openxmlformats.org/drawingml/2006/table">
            <a:tbl>
              <a:tblPr/>
              <a:tblGrid>
                <a:gridCol w="2235200"/>
                <a:gridCol w="223520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Unique Forms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Noun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117,097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11,488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Adjective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22,141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Adverb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4,601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to Find WordNet</a:t>
            </a:r>
          </a:p>
        </p:txBody>
      </p:sp>
      <p:sp>
        <p:nvSpPr>
          <p:cNvPr id="55298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hlinkClick r:id="rId3"/>
              </a:rPr>
              <a:t>http://wordnetweb.princeton.edu/perl/webwn</a:t>
            </a:r>
            <a:endParaRPr lang="en-US" dirty="0" smtClean="0"/>
          </a:p>
          <a:p>
            <a:pPr lvl="1" eaLnBrk="1" hangingPunct="1">
              <a:buFont typeface="Wingdings" pitchFamily="2" charset="2"/>
              <a:buChar char="§"/>
            </a:pPr>
            <a:endParaRPr lang="en-US" dirty="0" smtClean="0"/>
          </a:p>
          <a:p>
            <a:pPr eaLnBrk="1" hangingPunct="1">
              <a:buFont typeface="Wingdings" pitchFamily="2" charset="2"/>
              <a:buChar char="§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1027" descr="w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828800"/>
            <a:ext cx="7772400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Entries</a:t>
            </a:r>
          </a:p>
        </p:txBody>
      </p:sp>
      <p:sp>
        <p:nvSpPr>
          <p:cNvPr id="57347" name="Rectangle 5"/>
          <p:cNvSpPr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1027" descr="wn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9080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Noun Relations</a:t>
            </a:r>
          </a:p>
        </p:txBody>
      </p:sp>
      <p:sp>
        <p:nvSpPr>
          <p:cNvPr id="59395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Verb Relations</a:t>
            </a:r>
          </a:p>
        </p:txBody>
      </p:sp>
      <p:sp>
        <p:nvSpPr>
          <p:cNvPr id="61442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  <p:pic>
        <p:nvPicPr>
          <p:cNvPr id="61443" name="Picture 1027" descr="wn3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578100"/>
            <a:ext cx="9144000" cy="139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Picture 3" descr="wn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219200"/>
            <a:ext cx="4564063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0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mtClean="0"/>
              <a:t>WordNet Hierarchies</a:t>
            </a:r>
          </a:p>
        </p:txBody>
      </p:sp>
      <p:sp>
        <p:nvSpPr>
          <p:cNvPr id="63491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is ‘Sense’ Defined in WordNet?</a:t>
            </a:r>
          </a:p>
        </p:txBody>
      </p:sp>
      <p:sp>
        <p:nvSpPr>
          <p:cNvPr id="65538" name="Rectangle 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set of near-synonyms for a WordNet sense is called a </a:t>
            </a:r>
            <a:r>
              <a:rPr lang="en-US" smtClean="0">
                <a:solidFill>
                  <a:srgbClr val="0033CC"/>
                </a:solidFill>
              </a:rPr>
              <a:t>synset</a:t>
            </a:r>
            <a:r>
              <a:rPr lang="en-US" smtClean="0"/>
              <a:t> (synonym set); their version of a sense or a concept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Example: </a:t>
            </a:r>
            <a:r>
              <a:rPr lang="en-US" smtClean="0">
                <a:solidFill>
                  <a:schemeClr val="accent2"/>
                </a:solidFill>
              </a:rPr>
              <a:t>chump</a:t>
            </a:r>
            <a:r>
              <a:rPr lang="en-US" smtClean="0"/>
              <a:t> as a noun to mean ‘a person who is gullible and easy to take advantage of’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Each of these senses share this same gloss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For WordNet, the meaning of this sense of </a:t>
            </a:r>
            <a:r>
              <a:rPr lang="en-US" smtClean="0">
                <a:solidFill>
                  <a:schemeClr val="accent2"/>
                </a:solidFill>
              </a:rPr>
              <a:t>chump</a:t>
            </a:r>
            <a:r>
              <a:rPr lang="en-US" smtClean="0"/>
              <a:t> is this list.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en-US" smtClean="0"/>
          </a:p>
        </p:txBody>
      </p:sp>
      <p:pic>
        <p:nvPicPr>
          <p:cNvPr id="65539" name="Picture 4" descr="wn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2500" y="3810000"/>
            <a:ext cx="72136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7" t="-12277" r="-19634" b="1786"/>
          <a:stretch/>
        </p:blipFill>
        <p:spPr>
          <a:xfrm rot="5400000">
            <a:off x="206375" y="1158875"/>
            <a:ext cx="9474200" cy="710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3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067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hlinkClick r:id="rId2"/>
              </a:rPr>
              <a:t>S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:</a:t>
            </a:r>
            <a:r>
              <a:rPr lang="en-US" sz="2400" dirty="0">
                <a:solidFill>
                  <a:srgbClr val="FF0000"/>
                </a:solidFill>
              </a:rPr>
              <a:t> (n) </a:t>
            </a:r>
            <a:r>
              <a:rPr lang="en-US" sz="2400" b="1" dirty="0">
                <a:solidFill>
                  <a:srgbClr val="FF0000"/>
                </a:solidFill>
              </a:rPr>
              <a:t>field</a:t>
            </a:r>
            <a:r>
              <a:rPr lang="en-US" sz="2400" dirty="0">
                <a:solidFill>
                  <a:srgbClr val="FF0000"/>
                </a:solidFill>
              </a:rPr>
              <a:t> (a piece of land cleared of trees and usually enclosed) </a:t>
            </a:r>
          </a:p>
          <a:p>
            <a:r>
              <a:rPr lang="en-US" sz="2400" dirty="0">
                <a:hlinkClick r:id="rId3"/>
              </a:rPr>
              <a:t>S:</a:t>
            </a:r>
            <a:r>
              <a:rPr lang="en-US" sz="2400" dirty="0"/>
              <a:t> (n) </a:t>
            </a:r>
            <a:r>
              <a:rPr lang="en-US" sz="2400" dirty="0">
                <a:hlinkClick r:id="rId4"/>
              </a:rPr>
              <a:t>battlefield</a:t>
            </a:r>
            <a:r>
              <a:rPr lang="en-US" sz="2400" dirty="0"/>
              <a:t>, </a:t>
            </a:r>
            <a:r>
              <a:rPr lang="en-US" sz="2400" dirty="0">
                <a:hlinkClick r:id="rId5"/>
              </a:rPr>
              <a:t>battleground</a:t>
            </a:r>
            <a:r>
              <a:rPr lang="en-US" sz="2400" dirty="0"/>
              <a:t>, </a:t>
            </a:r>
            <a:r>
              <a:rPr lang="en-US" sz="2400" dirty="0">
                <a:hlinkClick r:id="rId6"/>
              </a:rPr>
              <a:t>field of battle</a:t>
            </a:r>
            <a:r>
              <a:rPr lang="en-US" sz="2400" dirty="0"/>
              <a:t>, </a:t>
            </a:r>
            <a:r>
              <a:rPr lang="en-US" sz="2400" dirty="0">
                <a:hlinkClick r:id="rId7"/>
              </a:rPr>
              <a:t>field of honor</a:t>
            </a:r>
            <a:r>
              <a:rPr lang="en-US" sz="2400" dirty="0"/>
              <a:t>, </a:t>
            </a:r>
            <a:r>
              <a:rPr lang="en-US" sz="2400" b="1" dirty="0"/>
              <a:t>field</a:t>
            </a:r>
            <a:r>
              <a:rPr lang="en-US" sz="2400" dirty="0"/>
              <a:t> (a region where a battle is being (or has been) fought) </a:t>
            </a:r>
          </a:p>
          <a:p>
            <a:r>
              <a:rPr lang="en-US" sz="2400" dirty="0">
                <a:hlinkClick r:id="rId8"/>
              </a:rPr>
              <a:t>S:</a:t>
            </a:r>
            <a:r>
              <a:rPr lang="en-US" sz="2400" dirty="0"/>
              <a:t> (n) </a:t>
            </a:r>
            <a:r>
              <a:rPr lang="en-US" sz="2400" b="1" dirty="0"/>
              <a:t>field</a:t>
            </a:r>
            <a:r>
              <a:rPr lang="en-US" sz="2400" dirty="0"/>
              <a:t> (somewhere (away from a studio or office or library or laboratory) where practical work is done or data is collected) </a:t>
            </a:r>
          </a:p>
          <a:p>
            <a:r>
              <a:rPr lang="en-US" sz="2400" dirty="0">
                <a:hlinkClick r:id="rId9"/>
              </a:rPr>
              <a:t>S:</a:t>
            </a:r>
            <a:r>
              <a:rPr lang="en-US" sz="2400" dirty="0"/>
              <a:t> (n) </a:t>
            </a:r>
            <a:r>
              <a:rPr lang="en-US" sz="2400" dirty="0">
                <a:hlinkClick r:id="rId10"/>
              </a:rPr>
              <a:t>discipline</a:t>
            </a:r>
            <a:r>
              <a:rPr lang="en-US" sz="2400" dirty="0"/>
              <a:t>, </a:t>
            </a:r>
            <a:r>
              <a:rPr lang="en-US" sz="2400" dirty="0">
                <a:hlinkClick r:id="rId11"/>
              </a:rPr>
              <a:t>subject</a:t>
            </a:r>
            <a:r>
              <a:rPr lang="en-US" sz="2400" dirty="0"/>
              <a:t>, </a:t>
            </a:r>
            <a:r>
              <a:rPr lang="en-US" sz="2400" dirty="0">
                <a:hlinkClick r:id="rId12"/>
              </a:rPr>
              <a:t>subject area</a:t>
            </a:r>
            <a:r>
              <a:rPr lang="en-US" sz="2400" dirty="0"/>
              <a:t>, </a:t>
            </a:r>
            <a:r>
              <a:rPr lang="en-US" sz="2400" dirty="0">
                <a:hlinkClick r:id="rId13"/>
              </a:rPr>
              <a:t>subject field</a:t>
            </a:r>
            <a:r>
              <a:rPr lang="en-US" sz="2400" dirty="0"/>
              <a:t>, </a:t>
            </a:r>
            <a:r>
              <a:rPr lang="en-US" sz="2400" b="1" dirty="0"/>
              <a:t>field</a:t>
            </a:r>
            <a:r>
              <a:rPr lang="en-US" sz="2400" dirty="0"/>
              <a:t>, </a:t>
            </a:r>
            <a:r>
              <a:rPr lang="en-US" sz="2400" dirty="0">
                <a:hlinkClick r:id="rId14"/>
              </a:rPr>
              <a:t>field of study</a:t>
            </a:r>
            <a:r>
              <a:rPr lang="en-US" sz="2400" dirty="0"/>
              <a:t>, </a:t>
            </a:r>
            <a:r>
              <a:rPr lang="en-US" sz="2400" dirty="0">
                <a:hlinkClick r:id="rId15"/>
              </a:rPr>
              <a:t>study</a:t>
            </a:r>
            <a:r>
              <a:rPr lang="en-US" sz="2400" dirty="0"/>
              <a:t>, </a:t>
            </a:r>
            <a:r>
              <a:rPr lang="en-US" sz="2400" dirty="0">
                <a:hlinkClick r:id="rId16"/>
              </a:rPr>
              <a:t>bailiwick</a:t>
            </a:r>
            <a:r>
              <a:rPr lang="en-US" sz="2400" dirty="0"/>
              <a:t> (a branch of knowledge) </a:t>
            </a:r>
          </a:p>
          <a:p>
            <a:r>
              <a:rPr lang="en-US" sz="2400" dirty="0">
                <a:hlinkClick r:id="rId17"/>
              </a:rPr>
              <a:t>S:</a:t>
            </a:r>
            <a:r>
              <a:rPr lang="en-US" sz="2400" dirty="0"/>
              <a:t> (n) </a:t>
            </a:r>
            <a:r>
              <a:rPr lang="en-US" sz="2400" b="1" dirty="0"/>
              <a:t>field</a:t>
            </a:r>
            <a:r>
              <a:rPr lang="en-US" sz="2400" dirty="0"/>
              <a:t>, </a:t>
            </a:r>
            <a:r>
              <a:rPr lang="en-US" sz="2400" dirty="0">
                <a:hlinkClick r:id="rId18"/>
              </a:rPr>
              <a:t>field of force</a:t>
            </a:r>
            <a:r>
              <a:rPr lang="en-US" sz="2400" dirty="0"/>
              <a:t>, </a:t>
            </a:r>
            <a:r>
              <a:rPr lang="en-US" sz="2400" dirty="0">
                <a:hlinkClick r:id="rId19"/>
              </a:rPr>
              <a:t>force field</a:t>
            </a:r>
            <a:r>
              <a:rPr lang="en-US" sz="2400" dirty="0"/>
              <a:t> (the space around a radiating body within which its electromagnetic oscillations can exert force on another similar body not in contact with it) </a:t>
            </a:r>
          </a:p>
          <a:p>
            <a:r>
              <a:rPr lang="en-US" sz="2400" dirty="0">
                <a:hlinkClick r:id="rId20"/>
              </a:rPr>
              <a:t>S:</a:t>
            </a:r>
            <a:r>
              <a:rPr lang="en-US" sz="2400" dirty="0"/>
              <a:t> (n) </a:t>
            </a:r>
            <a:r>
              <a:rPr lang="en-US" sz="2400" b="1" dirty="0"/>
              <a:t>field</a:t>
            </a:r>
            <a:r>
              <a:rPr lang="en-US" sz="2400" dirty="0"/>
              <a:t>, </a:t>
            </a:r>
            <a:r>
              <a:rPr lang="en-US" sz="2400" dirty="0">
                <a:hlinkClick r:id="rId21"/>
              </a:rPr>
              <a:t>field of operation</a:t>
            </a:r>
            <a:r>
              <a:rPr lang="en-US" sz="2400" dirty="0"/>
              <a:t>, </a:t>
            </a:r>
            <a:r>
              <a:rPr lang="en-US" sz="2400" dirty="0">
                <a:hlinkClick r:id="rId22"/>
              </a:rPr>
              <a:t>line of business</a:t>
            </a:r>
            <a:r>
              <a:rPr lang="en-US" sz="2400" dirty="0"/>
              <a:t> (a particular kind of commercial enterprise) </a:t>
            </a:r>
          </a:p>
          <a:p>
            <a:r>
              <a:rPr lang="en-US" sz="2400" dirty="0">
                <a:hlinkClick r:id="rId23"/>
              </a:rPr>
              <a:t>S:</a:t>
            </a:r>
            <a:r>
              <a:rPr lang="en-US" sz="2400" dirty="0"/>
              <a:t> (n) </a:t>
            </a:r>
            <a:r>
              <a:rPr lang="en-US" sz="2400" dirty="0">
                <a:hlinkClick r:id="rId24"/>
              </a:rPr>
              <a:t>sphere</a:t>
            </a:r>
            <a:r>
              <a:rPr lang="en-US" sz="2400" dirty="0"/>
              <a:t>, </a:t>
            </a:r>
            <a:r>
              <a:rPr lang="en-US" sz="2400" dirty="0">
                <a:hlinkClick r:id="rId25"/>
              </a:rPr>
              <a:t>domain</a:t>
            </a:r>
            <a:r>
              <a:rPr lang="en-US" sz="2400" dirty="0"/>
              <a:t>, </a:t>
            </a:r>
            <a:r>
              <a:rPr lang="en-US" sz="2400" dirty="0">
                <a:hlinkClick r:id="rId26"/>
              </a:rPr>
              <a:t>area</a:t>
            </a:r>
            <a:r>
              <a:rPr lang="en-US" sz="2400" dirty="0"/>
              <a:t>, </a:t>
            </a:r>
            <a:r>
              <a:rPr lang="en-US" sz="2400" dirty="0">
                <a:hlinkClick r:id="rId27"/>
              </a:rPr>
              <a:t>orbit</a:t>
            </a:r>
            <a:r>
              <a:rPr lang="en-US" sz="2400" dirty="0"/>
              <a:t>, </a:t>
            </a:r>
            <a:r>
              <a:rPr lang="en-US" sz="2400" b="1" dirty="0"/>
              <a:t>field</a:t>
            </a:r>
            <a:r>
              <a:rPr lang="en-US" sz="2400" dirty="0"/>
              <a:t>, </a:t>
            </a:r>
            <a:r>
              <a:rPr lang="en-US" sz="2400" dirty="0">
                <a:hlinkClick r:id="rId28"/>
              </a:rPr>
              <a:t>arena</a:t>
            </a:r>
            <a:r>
              <a:rPr lang="en-US" sz="2400" dirty="0"/>
              <a:t> (a particular environment or walk of life) </a:t>
            </a:r>
          </a:p>
          <a:p>
            <a:r>
              <a:rPr lang="en-US" sz="2400" dirty="0">
                <a:solidFill>
                  <a:srgbClr val="FF0000"/>
                </a:solidFill>
                <a:hlinkClick r:id="rId29"/>
              </a:rPr>
              <a:t>S:</a:t>
            </a:r>
            <a:r>
              <a:rPr lang="en-US" sz="2400" dirty="0">
                <a:solidFill>
                  <a:srgbClr val="FF0000"/>
                </a:solidFill>
              </a:rPr>
              <a:t> (n) </a:t>
            </a:r>
            <a:r>
              <a:rPr lang="en-US" sz="2400" dirty="0">
                <a:solidFill>
                  <a:srgbClr val="FF0000"/>
                </a:solidFill>
                <a:hlinkClick r:id="rId30"/>
              </a:rPr>
              <a:t>playing field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hlinkClick r:id="rId31"/>
              </a:rPr>
              <a:t>athletic field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hlinkClick r:id="rId32"/>
              </a:rPr>
              <a:t>playing area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b="1" dirty="0">
                <a:solidFill>
                  <a:srgbClr val="FF0000"/>
                </a:solidFill>
              </a:rPr>
              <a:t>field</a:t>
            </a:r>
            <a:r>
              <a:rPr lang="en-US" sz="2400" dirty="0">
                <a:solidFill>
                  <a:srgbClr val="FF0000"/>
                </a:solidFill>
              </a:rPr>
              <a:t> (a piece of land prepared for playing a game) </a:t>
            </a:r>
          </a:p>
        </p:txBody>
      </p:sp>
    </p:spTree>
    <p:extLst>
      <p:ext uri="{BB962C8B-B14F-4D97-AF65-F5344CB8AC3E}">
        <p14:creationId xmlns:p14="http://schemas.microsoft.com/office/powerpoint/2010/main" val="156148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Sidebar: Compositional Semantic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/>
          <a:lstStyle/>
          <a:p>
            <a:r>
              <a:rPr lang="en-US" dirty="0" smtClean="0"/>
              <a:t>Applies principle of compositionality</a:t>
            </a:r>
          </a:p>
          <a:p>
            <a:pPr lvl="1"/>
            <a:r>
              <a:rPr lang="en-US" dirty="0" smtClean="0"/>
              <a:t>Links semantic attachments to syntactic rules</a:t>
            </a:r>
          </a:p>
          <a:p>
            <a:pPr lvl="2"/>
            <a:r>
              <a:rPr lang="en-US" dirty="0" smtClean="0"/>
              <a:t>Incrementally ties semantics to parse processing</a:t>
            </a:r>
          </a:p>
          <a:p>
            <a:pPr lvl="2"/>
            <a:r>
              <a:rPr lang="en-US" dirty="0" smtClean="0"/>
              <a:t>Lambda calculus meaning representations</a:t>
            </a:r>
          </a:p>
          <a:p>
            <a:pPr lvl="2"/>
            <a:r>
              <a:rPr lang="en-US" dirty="0" smtClean="0"/>
              <a:t>Most complexity pushed into lexical items</a:t>
            </a:r>
          </a:p>
        </p:txBody>
      </p:sp>
    </p:spTree>
    <p:extLst>
      <p:ext uri="{BB962C8B-B14F-4D97-AF65-F5344CB8AC3E}">
        <p14:creationId xmlns:p14="http://schemas.microsoft.com/office/powerpoint/2010/main" val="212417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8006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Verbs as predicates</a:t>
            </a:r>
          </a:p>
          <a:p>
            <a:pPr eaLnBrk="1" hangingPunct="1"/>
            <a:r>
              <a:rPr lang="en-US" sz="2600" dirty="0" err="1" smtClean="0"/>
              <a:t>Subcategorization</a:t>
            </a:r>
            <a:r>
              <a:rPr lang="en-US" sz="2600" dirty="0" smtClean="0"/>
              <a:t> (or, argument) frames specify number, position, and syntactic category of arguments</a:t>
            </a:r>
          </a:p>
          <a:p>
            <a:pPr lvl="1" eaLnBrk="1" hangingPunct="1"/>
            <a:r>
              <a:rPr lang="en-US" sz="2200" dirty="0" smtClean="0"/>
              <a:t>NP likes NP</a:t>
            </a:r>
          </a:p>
          <a:p>
            <a:pPr lvl="1" eaLnBrk="1" hangingPunct="1"/>
            <a:r>
              <a:rPr lang="en-US" sz="2200" dirty="0" smtClean="0"/>
              <a:t>NP likes </a:t>
            </a:r>
            <a:r>
              <a:rPr lang="en-US" sz="2200" dirty="0" err="1" smtClean="0"/>
              <a:t>Inf</a:t>
            </a:r>
            <a:r>
              <a:rPr lang="en-US" sz="2200" dirty="0" smtClean="0"/>
              <a:t>-VP</a:t>
            </a:r>
          </a:p>
          <a:p>
            <a:pPr lvl="1" eaLnBrk="1" hangingPunct="1"/>
            <a:r>
              <a:rPr lang="en-US" sz="2200" dirty="0" smtClean="0"/>
              <a:t>NP likes NP </a:t>
            </a:r>
            <a:r>
              <a:rPr lang="en-US" sz="2200" dirty="0" err="1" smtClean="0"/>
              <a:t>Inf</a:t>
            </a:r>
            <a:r>
              <a:rPr lang="en-US" sz="2200" dirty="0" smtClean="0"/>
              <a:t>-VP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This chapter: semantic constraints on arguments</a:t>
            </a:r>
          </a:p>
          <a:p>
            <a:pPr lvl="1" eaLnBrk="1" hangingPunct="1"/>
            <a:r>
              <a:rPr lang="en-US" sz="2400" dirty="0" smtClean="0"/>
              <a:t>Semantic roles</a:t>
            </a:r>
          </a:p>
          <a:p>
            <a:pPr lvl="1" eaLnBrk="1" hangingPunct="1"/>
            <a:r>
              <a:rPr lang="en-US" sz="2400" dirty="0" err="1" smtClean="0"/>
              <a:t>Selectional</a:t>
            </a:r>
            <a:r>
              <a:rPr lang="en-US" sz="2400" dirty="0" smtClean="0"/>
              <a:t> restrictions</a:t>
            </a:r>
          </a:p>
          <a:p>
            <a:pPr eaLnBrk="1" hangingPunct="1"/>
            <a:endParaRPr lang="en-US" sz="2200" dirty="0" smtClean="0"/>
          </a:p>
          <a:p>
            <a:pPr lvl="1" eaLnBrk="1" hangingPunct="1"/>
            <a:endParaRPr lang="en-US" sz="2200" dirty="0" smtClean="0"/>
          </a:p>
        </p:txBody>
      </p:sp>
      <p:sp>
        <p:nvSpPr>
          <p:cNvPr id="14338" name="AutoShap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From </a:t>
            </a:r>
            <a:r>
              <a:rPr lang="en-US" dirty="0" err="1" smtClean="0"/>
              <a:t>Chs</a:t>
            </a:r>
            <a:r>
              <a:rPr lang="en-US" dirty="0" smtClean="0"/>
              <a:t> 17/18: Predicate-Argument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Subcat frames link arguments in surface structure with their semantic roles</a:t>
            </a:r>
          </a:p>
          <a:p>
            <a:pPr lvl="1" eaLnBrk="1" hangingPunct="1"/>
            <a:r>
              <a:rPr lang="en-US" smtClean="0"/>
              <a:t>Agent: 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smtClean="0">
                <a:solidFill>
                  <a:srgbClr val="CC0000"/>
                </a:solidFill>
              </a:rPr>
              <a:t>George </a:t>
            </a:r>
            <a:r>
              <a:rPr lang="en-US" smtClean="0"/>
              <a:t>hit Bill.  Bill was hit by </a:t>
            </a:r>
            <a:r>
              <a:rPr lang="en-US" smtClean="0">
                <a:solidFill>
                  <a:srgbClr val="CC0000"/>
                </a:solidFill>
              </a:rPr>
              <a:t>George</a:t>
            </a:r>
            <a:r>
              <a:rPr lang="en-US" smtClean="0">
                <a:solidFill>
                  <a:schemeClr val="folHlink"/>
                </a:solidFill>
              </a:rPr>
              <a:t>.</a:t>
            </a:r>
            <a:endParaRPr lang="en-US" smtClean="0"/>
          </a:p>
          <a:p>
            <a:pPr lvl="1" eaLnBrk="1" hangingPunct="1"/>
            <a:r>
              <a:rPr lang="en-US" smtClean="0"/>
              <a:t>Patient: George hit </a:t>
            </a:r>
            <a:r>
              <a:rPr lang="en-US" smtClean="0">
                <a:solidFill>
                  <a:srgbClr val="CC0000"/>
                </a:solidFill>
              </a:rPr>
              <a:t>Bill</a:t>
            </a:r>
            <a:r>
              <a:rPr lang="en-US" smtClean="0"/>
              <a:t>.  </a:t>
            </a:r>
            <a:r>
              <a:rPr lang="en-US" smtClean="0">
                <a:solidFill>
                  <a:srgbClr val="CC0000"/>
                </a:solidFill>
              </a:rPr>
              <a:t>Bill </a:t>
            </a:r>
            <a:r>
              <a:rPr lang="en-US" smtClean="0"/>
              <a:t>was hit by George.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en-US" smtClean="0"/>
              <a:t>The claim of a theory of semantic roles is that these arguments of predicates can be usefully classified into a small set of semantically contentful classes</a:t>
            </a:r>
          </a:p>
          <a:p>
            <a:pPr lvl="1">
              <a:spcBef>
                <a:spcPct val="0"/>
              </a:spcBef>
              <a:buClr>
                <a:schemeClr val="bg1"/>
              </a:buClr>
              <a:buFontTx/>
              <a:buChar char="•"/>
            </a:pPr>
            <a:r>
              <a:rPr lang="en-US" smtClean="0"/>
              <a:t>And that these classes are useful for explaining lots of things</a:t>
            </a:r>
          </a:p>
          <a:p>
            <a:pPr eaLnBrk="1" hangingPunct="1"/>
            <a:endParaRPr lang="en-US" smtClean="0"/>
          </a:p>
        </p:txBody>
      </p:sp>
      <p:sp>
        <p:nvSpPr>
          <p:cNvPr id="15362" name="AutoShap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 (Thematic)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Thematic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301998" cy="4343400"/>
          </a:xfrm>
        </p:spPr>
        <p:txBody>
          <a:bodyPr/>
          <a:lstStyle/>
          <a:p>
            <a:r>
              <a:rPr lang="en-US" dirty="0" smtClean="0"/>
              <a:t>Describe semantic roles of verbal arguments</a:t>
            </a:r>
          </a:p>
          <a:p>
            <a:pPr lvl="1"/>
            <a:r>
              <a:rPr lang="en-US" dirty="0" smtClean="0"/>
              <a:t>Capture commonality across verbs</a:t>
            </a:r>
          </a:p>
          <a:p>
            <a:pPr lvl="1"/>
            <a:r>
              <a:rPr lang="en-US" dirty="0" smtClean="0"/>
              <a:t>E.g. subject of break, open is AGENT</a:t>
            </a:r>
          </a:p>
          <a:p>
            <a:pPr lvl="2"/>
            <a:r>
              <a:rPr lang="en-US" dirty="0" smtClean="0"/>
              <a:t>AGENT: volitional cause</a:t>
            </a:r>
          </a:p>
          <a:p>
            <a:pPr lvl="2"/>
            <a:r>
              <a:rPr lang="en-US" dirty="0" smtClean="0"/>
              <a:t>THEME: things affected by action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Enables generalization over surface order of arguments</a:t>
            </a:r>
          </a:p>
          <a:p>
            <a:pPr lvl="2"/>
            <a:r>
              <a:rPr lang="en-US" dirty="0" err="1" smtClean="0"/>
              <a:t>John</a:t>
            </a:r>
            <a:r>
              <a:rPr lang="en-US" baseline="-25000" dirty="0" err="1" smtClean="0"/>
              <a:t>AGENT</a:t>
            </a:r>
            <a:r>
              <a:rPr lang="en-US" dirty="0" smtClean="0"/>
              <a:t> broke the </a:t>
            </a:r>
            <a:r>
              <a:rPr lang="en-US" dirty="0" err="1" smtClean="0"/>
              <a:t>window</a:t>
            </a:r>
            <a:r>
              <a:rPr lang="en-US" baseline="-25000" dirty="0" err="1" smtClean="0"/>
              <a:t>THEME</a:t>
            </a:r>
            <a:endParaRPr lang="en-US" baseline="-25000" dirty="0" smtClean="0"/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rock</a:t>
            </a:r>
            <a:r>
              <a:rPr lang="en-US" baseline="-25000" dirty="0" err="1" smtClean="0"/>
              <a:t>INSTRUMENT</a:t>
            </a:r>
            <a:r>
              <a:rPr lang="en-US" baseline="-25000" dirty="0" smtClean="0"/>
              <a:t> </a:t>
            </a:r>
            <a:r>
              <a:rPr lang="en-US" dirty="0" smtClean="0"/>
              <a:t>broke the </a:t>
            </a:r>
            <a:r>
              <a:rPr lang="en-US" dirty="0" err="1" smtClean="0"/>
              <a:t>window</a:t>
            </a:r>
            <a:r>
              <a:rPr lang="en-US" baseline="-25000" dirty="0" err="1" smtClean="0"/>
              <a:t>THEME</a:t>
            </a:r>
            <a:endParaRPr lang="en-US" baseline="-25000" dirty="0" smtClean="0"/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window</a:t>
            </a:r>
            <a:r>
              <a:rPr lang="en-US" baseline="-25000" dirty="0" err="1" smtClean="0"/>
              <a:t>THEME</a:t>
            </a:r>
            <a:r>
              <a:rPr lang="en-US" dirty="0" smtClean="0"/>
              <a:t> was broken by </a:t>
            </a:r>
            <a:r>
              <a:rPr lang="en-US" dirty="0" err="1" smtClean="0"/>
              <a:t>John</a:t>
            </a:r>
            <a:r>
              <a:rPr lang="en-US" baseline="-25000" dirty="0" err="1" smtClean="0"/>
              <a:t>AGENT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93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Agent</a:t>
            </a:r>
            <a:r>
              <a:rPr lang="en-US" sz="2600" smtClean="0"/>
              <a:t>: initiator or doer in the event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Patient</a:t>
            </a:r>
            <a:r>
              <a:rPr lang="en-US" sz="2600" smtClean="0"/>
              <a:t>: affected entity in the event; undergoes the 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Sue killed the rat</a:t>
            </a:r>
            <a:r>
              <a:rPr lang="en-US" smtClean="0">
                <a:solidFill>
                  <a:schemeClr val="folHlink"/>
                </a:solidFill>
              </a:rPr>
              <a:t>.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Theme</a:t>
            </a:r>
            <a:r>
              <a:rPr lang="en-US" sz="2600" smtClean="0"/>
              <a:t>: object in the event undergoing a change of state or location, or of which location is predicated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ice melted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Experiencer</a:t>
            </a:r>
            <a:r>
              <a:rPr lang="en-US" sz="2600" smtClean="0"/>
              <a:t>: feels or perceive the 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Bill likes pizza.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Stimulus</a:t>
            </a:r>
            <a:r>
              <a:rPr lang="en-US" sz="2600" smtClean="0"/>
              <a:t>: the thing that is felt or perceived</a:t>
            </a: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solidFill>
                <a:schemeClr val="folHlink"/>
              </a:solidFill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Goal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ran </a:t>
            </a:r>
            <a:r>
              <a:rPr lang="en-US" sz="1800" u="sng" smtClean="0">
                <a:solidFill>
                  <a:srgbClr val="CC0000"/>
                </a:solidFill>
              </a:rPr>
              <a:t>to Copley Square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Recipient</a:t>
            </a:r>
            <a:r>
              <a:rPr lang="en-US" sz="2000" smtClean="0"/>
              <a:t> (may or may not be distinguished from Goal):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gave the book </a:t>
            </a:r>
            <a:r>
              <a:rPr lang="en-US" sz="1800" u="sng" smtClean="0">
                <a:solidFill>
                  <a:srgbClr val="CC0000"/>
                </a:solidFill>
              </a:rPr>
              <a:t>to Mary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Benefactive</a:t>
            </a:r>
            <a:r>
              <a:rPr lang="en-US" sz="2000" smtClean="0"/>
              <a:t> (may be grouped with Recipient):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cooked dinner </a:t>
            </a:r>
            <a:r>
              <a:rPr lang="en-US" sz="1800" u="sng" smtClean="0">
                <a:solidFill>
                  <a:srgbClr val="CC0000"/>
                </a:solidFill>
              </a:rPr>
              <a:t>for Mary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Source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took a pencil </a:t>
            </a:r>
            <a:r>
              <a:rPr lang="en-US" sz="1800" u="sng" smtClean="0">
                <a:solidFill>
                  <a:srgbClr val="CC0000"/>
                </a:solidFill>
              </a:rPr>
              <a:t>from the pile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Instrument</a:t>
            </a:r>
            <a:r>
              <a:rPr lang="en-US" sz="2000" smtClean="0"/>
              <a:t>: 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ate the burrito </a:t>
            </a:r>
            <a:r>
              <a:rPr lang="en-US" sz="1800" u="sng" smtClean="0">
                <a:solidFill>
                  <a:srgbClr val="CC0000"/>
                </a:solidFill>
              </a:rPr>
              <a:t>with a plastic spork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Location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sits </a:t>
            </a:r>
            <a:r>
              <a:rPr lang="en-US" sz="1800" u="sng" smtClean="0">
                <a:solidFill>
                  <a:srgbClr val="CC0000"/>
                </a:solidFill>
              </a:rPr>
              <a:t>under the tree</a:t>
            </a:r>
            <a:r>
              <a:rPr lang="en-US" sz="1800" smtClean="0">
                <a:solidFill>
                  <a:srgbClr val="CC0000"/>
                </a:solidFill>
              </a:rPr>
              <a:t> on Wednesdays</a:t>
            </a:r>
            <a:endParaRPr lang="en-US" sz="2000" smtClean="0">
              <a:solidFill>
                <a:srgbClr val="CC0000"/>
              </a:solidFill>
            </a:endParaRPr>
          </a:p>
        </p:txBody>
      </p:sp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John </a:t>
            </a:r>
            <a:r>
              <a:rPr lang="en-US" smtClean="0"/>
              <a:t>opened </a:t>
            </a:r>
            <a:r>
              <a:rPr lang="en-US" smtClean="0">
                <a:solidFill>
                  <a:srgbClr val="CC0000"/>
                </a:solidFill>
              </a:rPr>
              <a:t>the door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AGENT       THEME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was opened by </a:t>
            </a:r>
            <a:r>
              <a:rPr lang="en-US" smtClean="0">
                <a:solidFill>
                  <a:srgbClr val="CC0000"/>
                </a:solidFill>
              </a:rPr>
              <a:t>John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THEME                AGENT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opened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John</a:t>
            </a:r>
            <a:r>
              <a:rPr lang="en-US" smtClean="0"/>
              <a:t> opened </a:t>
            </a: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with </a:t>
            </a:r>
            <a:r>
              <a:rPr lang="en-US" smtClean="0">
                <a:solidFill>
                  <a:srgbClr val="CC0000"/>
                </a:solidFill>
              </a:rPr>
              <a:t>the key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AGENT       THEME        INSTRUMENT</a:t>
            </a:r>
          </a:p>
        </p:txBody>
      </p:sp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Linking of thematic roles to syntactic positions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From the WSJ…</a:t>
            </a:r>
          </a:p>
          <a:p>
            <a:pPr lvl="1" eaLnBrk="1" hangingPunct="1"/>
            <a:r>
              <a:rPr lang="en-US" smtClean="0">
                <a:solidFill>
                  <a:srgbClr val="A50021"/>
                </a:solidFill>
              </a:rPr>
              <a:t>He melted her reserve with a husky-voiced paean to her eyes.</a:t>
            </a:r>
          </a:p>
          <a:p>
            <a:pPr lvl="1" eaLnBrk="1" hangingPunct="1"/>
            <a:r>
              <a:rPr lang="en-US" smtClean="0"/>
              <a:t>If we label the constituents </a:t>
            </a:r>
            <a:r>
              <a:rPr lang="en-US" smtClean="0">
                <a:solidFill>
                  <a:srgbClr val="008000"/>
                </a:solidFill>
              </a:rPr>
              <a:t>He</a:t>
            </a:r>
            <a:r>
              <a:rPr lang="en-US" smtClean="0"/>
              <a:t> and </a:t>
            </a:r>
            <a:r>
              <a:rPr lang="en-US" smtClean="0">
                <a:solidFill>
                  <a:srgbClr val="008000"/>
                </a:solidFill>
              </a:rPr>
              <a:t>her reserve</a:t>
            </a:r>
            <a:r>
              <a:rPr lang="en-US" smtClean="0"/>
              <a:t> as the </a:t>
            </a:r>
            <a:r>
              <a:rPr lang="en-US" smtClean="0">
                <a:solidFill>
                  <a:srgbClr val="339933"/>
                </a:solidFill>
              </a:rPr>
              <a:t>Melter</a:t>
            </a:r>
            <a:r>
              <a:rPr lang="en-US" smtClean="0"/>
              <a:t> and </a:t>
            </a:r>
            <a:r>
              <a:rPr lang="en-US" smtClean="0">
                <a:solidFill>
                  <a:srgbClr val="339933"/>
                </a:solidFill>
              </a:rPr>
              <a:t>Melted</a:t>
            </a:r>
            <a:r>
              <a:rPr lang="en-US" smtClean="0"/>
              <a:t>, then those labels lose any meaning they might have had.</a:t>
            </a:r>
          </a:p>
          <a:p>
            <a:pPr lvl="1" eaLnBrk="1" hangingPunct="1"/>
            <a:r>
              <a:rPr lang="en-US" smtClean="0"/>
              <a:t>If we make them </a:t>
            </a:r>
            <a:r>
              <a:rPr lang="en-US" smtClean="0">
                <a:solidFill>
                  <a:srgbClr val="339933"/>
                </a:solidFill>
              </a:rPr>
              <a:t>Agent</a:t>
            </a:r>
            <a:r>
              <a:rPr lang="en-US" smtClean="0"/>
              <a:t> and </a:t>
            </a:r>
            <a:r>
              <a:rPr lang="en-US" smtClean="0">
                <a:solidFill>
                  <a:srgbClr val="339933"/>
                </a:solidFill>
              </a:rPr>
              <a:t>Theme</a:t>
            </a:r>
            <a:r>
              <a:rPr lang="en-US" smtClean="0"/>
              <a:t> then we can do more inference.</a:t>
            </a:r>
          </a:p>
        </p:txBody>
      </p:sp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Deeper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Thematic Role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282152" cy="4343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Hard to produce</a:t>
            </a:r>
          </a:p>
          <a:p>
            <a:pPr lvl="1"/>
            <a:r>
              <a:rPr lang="en-US" dirty="0" smtClean="0"/>
              <a:t>Standard set of roles</a:t>
            </a:r>
          </a:p>
          <a:p>
            <a:pPr lvl="2"/>
            <a:r>
              <a:rPr lang="en-US" dirty="0" smtClean="0"/>
              <a:t>Fragmentation: Often need to make more specific</a:t>
            </a:r>
          </a:p>
          <a:p>
            <a:pPr lvl="3"/>
            <a:r>
              <a:rPr lang="en-US" dirty="0" err="1" smtClean="0"/>
              <a:t>E,g</a:t>
            </a:r>
            <a:r>
              <a:rPr lang="en-US" dirty="0" smtClean="0"/>
              <a:t>, INSTRUMENTS can be subject or not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Standard definition of roles</a:t>
            </a:r>
          </a:p>
          <a:p>
            <a:pPr lvl="2"/>
            <a:r>
              <a:rPr lang="en-US" dirty="0" smtClean="0"/>
              <a:t>Most AGENTs: animate, volitional, sentient, causal</a:t>
            </a:r>
          </a:p>
          <a:p>
            <a:pPr lvl="2"/>
            <a:r>
              <a:rPr lang="en-US" dirty="0" smtClean="0"/>
              <a:t>But not all….</a:t>
            </a:r>
          </a:p>
          <a:p>
            <a:pPr lvl="2"/>
            <a:endParaRPr lang="en-US" dirty="0"/>
          </a:p>
          <a:p>
            <a:r>
              <a:rPr lang="en-US" dirty="0" smtClean="0"/>
              <a:t>Strategies:</a:t>
            </a:r>
          </a:p>
          <a:p>
            <a:pPr lvl="1"/>
            <a:r>
              <a:rPr lang="en-US" dirty="0" smtClean="0"/>
              <a:t>Generalized semantic roles: PROTO-AGENT/PROTO-PATIENT</a:t>
            </a:r>
          </a:p>
          <a:p>
            <a:pPr lvl="2"/>
            <a:r>
              <a:rPr lang="en-US" dirty="0" smtClean="0"/>
              <a:t>Defined heuristically (rather than necessary and sufficient): </a:t>
            </a:r>
            <a:r>
              <a:rPr lang="en-US" dirty="0" err="1" smtClean="0"/>
              <a:t>PropBank</a:t>
            </a:r>
            <a:endParaRPr lang="en-US" dirty="0" smtClean="0"/>
          </a:p>
          <a:p>
            <a:pPr lvl="1"/>
            <a:r>
              <a:rPr lang="en-US" dirty="0" smtClean="0"/>
              <a:t>Define roles specific to frames evoked by verbs/nouns: </a:t>
            </a:r>
            <a:r>
              <a:rPr lang="en-US" dirty="0" err="1" smtClean="0"/>
              <a:t>FrameNet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8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PropBank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http://verbs.colorado.edu/propbank/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4800601"/>
          </a:xfrm>
        </p:spPr>
        <p:txBody>
          <a:bodyPr/>
          <a:lstStyle/>
          <a:p>
            <a:r>
              <a:rPr lang="en-US" dirty="0" smtClean="0"/>
              <a:t>Corpus annotated with verbs/semantic roles (propositions and their arguments)</a:t>
            </a:r>
          </a:p>
          <a:p>
            <a:pPr lvl="1"/>
            <a:r>
              <a:rPr lang="en-US" dirty="0" smtClean="0"/>
              <a:t>Penn and Chinese Treebank</a:t>
            </a:r>
          </a:p>
          <a:p>
            <a:pPr lvl="1"/>
            <a:r>
              <a:rPr lang="en-US" dirty="0" smtClean="0"/>
              <a:t>Roles specific to verb sense</a:t>
            </a:r>
          </a:p>
          <a:p>
            <a:pPr lvl="2"/>
            <a:r>
              <a:rPr lang="en-US" dirty="0" smtClean="0"/>
              <a:t>Numbered: Arg0, Arg1, Arg2,…</a:t>
            </a:r>
          </a:p>
          <a:p>
            <a:pPr lvl="3"/>
            <a:r>
              <a:rPr lang="en-US" dirty="0" smtClean="0"/>
              <a:t>Arg0: PROTO-AGENT; Arg1: PROTO-PATIENT,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E.g. agree.01</a:t>
            </a:r>
          </a:p>
          <a:p>
            <a:pPr lvl="2"/>
            <a:r>
              <a:rPr lang="en-US" dirty="0" smtClean="0"/>
              <a:t>Arg0: </a:t>
            </a:r>
            <a:r>
              <a:rPr lang="en-US" dirty="0" err="1" smtClean="0"/>
              <a:t>Agreer</a:t>
            </a:r>
            <a:endParaRPr lang="en-US" dirty="0" smtClean="0"/>
          </a:p>
          <a:p>
            <a:pPr lvl="2"/>
            <a:r>
              <a:rPr lang="en-US" dirty="0" smtClean="0"/>
              <a:t>Arg1: Proposition</a:t>
            </a:r>
          </a:p>
          <a:p>
            <a:pPr lvl="2"/>
            <a:r>
              <a:rPr lang="en-US" dirty="0" smtClean="0"/>
              <a:t>Arg2: Other entity agreeing</a:t>
            </a:r>
          </a:p>
          <a:p>
            <a:pPr lvl="2"/>
            <a:r>
              <a:rPr lang="en-US" dirty="0" smtClean="0"/>
              <a:t>Ex1: [</a:t>
            </a:r>
            <a:r>
              <a:rPr lang="en-US" baseline="-25000" dirty="0" smtClean="0"/>
              <a:t>Arg0</a:t>
            </a:r>
            <a:r>
              <a:rPr lang="en-US" dirty="0" smtClean="0"/>
              <a:t>The group] agreed [</a:t>
            </a:r>
            <a:r>
              <a:rPr lang="en-US" baseline="-25000" dirty="0" smtClean="0"/>
              <a:t>Arg1</a:t>
            </a:r>
            <a:r>
              <a:rPr lang="en-US" dirty="0" smtClean="0"/>
              <a:t>it wouldn’t make an offer]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FrameNet</a:t>
            </a:r>
            <a:r>
              <a:rPr lang="en-US" dirty="0" smtClean="0"/>
              <a:t> https://framenet.icsi.berkeley.edu/fndrupal/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lexical database of English that is both human- and machine-readable, based on annotating examples of how words are used in actual texts. </a:t>
            </a:r>
          </a:p>
          <a:p>
            <a:pPr lvl="1"/>
            <a:r>
              <a:rPr lang="en-US" dirty="0" smtClean="0"/>
              <a:t>A dictionary of more than 10,000 word senses, most of them with annotated examples that show the meaning and usage</a:t>
            </a:r>
          </a:p>
          <a:p>
            <a:pPr lvl="1"/>
            <a:r>
              <a:rPr lang="en-US" dirty="0" smtClean="0"/>
              <a:t>More than 170,000 manually annotated sentences provide a unique training dataset for semantic role labeling, used in information extraction, machine translation, etc.</a:t>
            </a:r>
          </a:p>
        </p:txBody>
      </p:sp>
    </p:spTree>
    <p:extLst>
      <p:ext uri="{BB962C8B-B14F-4D97-AF65-F5344CB8AC3E}">
        <p14:creationId xmlns:p14="http://schemas.microsoft.com/office/powerpoint/2010/main" val="4353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Introduction to Lexical Semantics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Homonymy, Polysemy, Synonymy, and more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Semantic Roles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Online Resources</a:t>
            </a:r>
          </a:p>
        </p:txBody>
      </p:sp>
      <p:sp>
        <p:nvSpPr>
          <p:cNvPr id="2048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Semantic roles specific to Frame</a:t>
            </a:r>
          </a:p>
          <a:p>
            <a:pPr lvl="1"/>
            <a:r>
              <a:rPr lang="en-US" dirty="0" smtClean="0"/>
              <a:t>Frame: script-like structure, roles (frame elements)</a:t>
            </a:r>
          </a:p>
          <a:p>
            <a:pPr marL="34925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change_position_on_scale</a:t>
            </a:r>
            <a:r>
              <a:rPr lang="en-US" dirty="0" smtClean="0"/>
              <a:t>: increase, rise</a:t>
            </a:r>
          </a:p>
          <a:p>
            <a:pPr lvl="2"/>
            <a:r>
              <a:rPr lang="en-US" dirty="0" smtClean="0"/>
              <a:t>Attribute, </a:t>
            </a:r>
            <a:r>
              <a:rPr lang="en-US" dirty="0" err="1" smtClean="0"/>
              <a:t>Initial_value</a:t>
            </a:r>
            <a:r>
              <a:rPr lang="en-US" dirty="0" smtClean="0"/>
              <a:t>, </a:t>
            </a:r>
            <a:r>
              <a:rPr lang="en-US" dirty="0" err="1" smtClean="0"/>
              <a:t>Final_value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Core, non-core roles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Relationships b/t frames, frame elements</a:t>
            </a:r>
          </a:p>
          <a:p>
            <a:pPr lvl="2"/>
            <a:r>
              <a:rPr lang="en-US" dirty="0" smtClean="0"/>
              <a:t>Add causative: </a:t>
            </a:r>
            <a:r>
              <a:rPr lang="en-US" dirty="0" err="1" smtClean="0"/>
              <a:t>cause_change_position_on_scale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53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91600" cy="5486400"/>
          </a:xfrm>
        </p:spPr>
        <p:txBody>
          <a:bodyPr/>
          <a:lstStyle/>
          <a:p>
            <a:r>
              <a:rPr lang="en-US" dirty="0" err="1" smtClean="0"/>
              <a:t>FrameNet</a:t>
            </a:r>
            <a:r>
              <a:rPr lang="en-US" dirty="0" smtClean="0"/>
              <a:t> defines the frames and annotates sentences to show how the frame elements (FEs) fit syntactically around the word that evokes the frame</a:t>
            </a:r>
          </a:p>
          <a:p>
            <a:r>
              <a:rPr lang="en-US" dirty="0" smtClean="0"/>
              <a:t>Revenge frame: </a:t>
            </a:r>
          </a:p>
          <a:p>
            <a:pPr lvl="1"/>
            <a:r>
              <a:rPr lang="en-US" dirty="0" smtClean="0"/>
              <a:t>[</a:t>
            </a:r>
            <a:r>
              <a:rPr lang="en-US" baseline="-25000" dirty="0" smtClean="0"/>
              <a:t>Avenger </a:t>
            </a:r>
            <a:r>
              <a:rPr lang="en-US" dirty="0" smtClean="0"/>
              <a:t>I] '</a:t>
            </a:r>
            <a:r>
              <a:rPr lang="en-US" dirty="0" err="1" smtClean="0"/>
              <a:t>ll</a:t>
            </a:r>
            <a:r>
              <a:rPr lang="en-US" dirty="0" smtClean="0"/>
              <a:t> GET EVEN [</a:t>
            </a:r>
            <a:r>
              <a:rPr lang="en-US" baseline="-25000" dirty="0" smtClean="0"/>
              <a:t>Offender </a:t>
            </a:r>
            <a:r>
              <a:rPr lang="en-US" dirty="0" smtClean="0"/>
              <a:t>with you] [</a:t>
            </a:r>
            <a:r>
              <a:rPr lang="en-US" baseline="-25000" dirty="0" smtClean="0"/>
              <a:t>Injury </a:t>
            </a:r>
            <a:r>
              <a:rPr lang="en-US" dirty="0" smtClean="0"/>
              <a:t>for this]!</a:t>
            </a:r>
          </a:p>
          <a:p>
            <a:pPr lvl="1"/>
            <a:r>
              <a:rPr lang="en-US" dirty="0" smtClean="0"/>
              <a:t>[</a:t>
            </a:r>
            <a:r>
              <a:rPr lang="en-US" baseline="-25000" dirty="0" smtClean="0"/>
              <a:t> Punishment</a:t>
            </a:r>
            <a:r>
              <a:rPr lang="en-US" dirty="0" smtClean="0"/>
              <a:t> This attack was conducted] [</a:t>
            </a:r>
            <a:r>
              <a:rPr lang="en-US" baseline="-25000" dirty="0" smtClean="0"/>
              <a:t>Support</a:t>
            </a:r>
            <a:r>
              <a:rPr lang="en-US" dirty="0" smtClean="0"/>
              <a:t> in] RETALIATION [</a:t>
            </a:r>
            <a:r>
              <a:rPr lang="en-US" baseline="-25000" dirty="0" smtClean="0"/>
              <a:t> Injury</a:t>
            </a:r>
            <a:r>
              <a:rPr lang="en-US" dirty="0" smtClean="0"/>
              <a:t> for the U.S. bombing raid on Tripoli... </a:t>
            </a:r>
          </a:p>
          <a:p>
            <a:r>
              <a:rPr lang="en-US" dirty="0" smtClean="0"/>
              <a:t>In the simplest case the word is a verb, but the second example is the noun </a:t>
            </a:r>
            <a:r>
              <a:rPr lang="en-US" i="1" dirty="0" smtClean="0"/>
              <a:t>retaliation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339933"/>
                </a:solidFill>
              </a:rPr>
              <a:t>Selectional Restrictions:</a:t>
            </a:r>
            <a:r>
              <a:rPr lang="en-US" smtClean="0"/>
              <a:t>  constraints on the</a:t>
            </a:r>
            <a:r>
              <a:rPr lang="en-US" b="1" i="1" smtClean="0"/>
              <a:t> types </a:t>
            </a:r>
            <a:r>
              <a:rPr lang="en-US" smtClean="0"/>
              <a:t>of</a:t>
            </a:r>
            <a:r>
              <a:rPr lang="en-US" b="1" i="1" smtClean="0"/>
              <a:t> </a:t>
            </a:r>
            <a:r>
              <a:rPr lang="en-US" smtClean="0"/>
              <a:t>arguments verbs take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George assassinated the senator.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*The spider assassinated the fly.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assassinate:</a:t>
            </a:r>
            <a:r>
              <a:rPr lang="en-US" b="1" i="1" smtClean="0">
                <a:solidFill>
                  <a:schemeClr val="hlink"/>
                </a:solidFill>
              </a:rPr>
              <a:t> </a:t>
            </a:r>
            <a:r>
              <a:rPr lang="en-US" b="1" i="1" smtClean="0"/>
              <a:t>intentional (political?) killing</a:t>
            </a:r>
          </a:p>
          <a:p>
            <a:pPr lvl="1" eaLnBrk="1" hangingPunct="1">
              <a:buFontTx/>
              <a:buNone/>
            </a:pPr>
            <a:endParaRPr lang="en-US" b="1" i="1" smtClean="0">
              <a:solidFill>
                <a:schemeClr val="hlink"/>
              </a:solidFill>
            </a:endParaRPr>
          </a:p>
          <a:p>
            <a:pPr eaLnBrk="1" hangingPunct="1"/>
            <a:r>
              <a:rPr lang="en-US" b="1" i="1" smtClean="0">
                <a:solidFill>
                  <a:srgbClr val="CC0000"/>
                </a:solidFill>
              </a:rPr>
              <a:t>The astronaut married the star.</a:t>
            </a:r>
          </a:p>
        </p:txBody>
      </p:sp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Selectional Restrictions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Selectional</a:t>
            </a:r>
            <a:r>
              <a:rPr lang="en-US" dirty="0" smtClean="0"/>
              <a:t> 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26230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Semantic type constraint on arguments</a:t>
            </a:r>
          </a:p>
          <a:p>
            <a:pPr lvl="1"/>
            <a:r>
              <a:rPr lang="en-US" i="1" dirty="0" smtClean="0"/>
              <a:t>I want to eat someplace close to Pitt</a:t>
            </a:r>
          </a:p>
          <a:p>
            <a:pPr lvl="1"/>
            <a:r>
              <a:rPr lang="en-US" dirty="0" smtClean="0"/>
              <a:t>E.g. THEME of eating should be edible</a:t>
            </a:r>
          </a:p>
          <a:p>
            <a:pPr lvl="2"/>
            <a:r>
              <a:rPr lang="en-US" dirty="0" smtClean="0"/>
              <a:t>Associated with senses</a:t>
            </a:r>
          </a:p>
          <a:p>
            <a:r>
              <a:rPr lang="en-US" dirty="0" smtClean="0"/>
              <a:t>Vary in specificity:</a:t>
            </a:r>
          </a:p>
          <a:p>
            <a:pPr lvl="1"/>
            <a:r>
              <a:rPr lang="en-US" dirty="0" smtClean="0"/>
              <a:t>Imagine: AGENT: human/sentient; THEME: any</a:t>
            </a:r>
          </a:p>
          <a:p>
            <a:r>
              <a:rPr lang="en-US" dirty="0" smtClean="0"/>
              <a:t>Representation:</a:t>
            </a:r>
          </a:p>
          <a:p>
            <a:pPr lvl="1"/>
            <a:r>
              <a:rPr lang="en-US" dirty="0" smtClean="0"/>
              <a:t>Associate with </a:t>
            </a:r>
            <a:r>
              <a:rPr lang="en-US" dirty="0" err="1" smtClean="0"/>
              <a:t>WordNet</a:t>
            </a:r>
            <a:r>
              <a:rPr lang="en-US" dirty="0" smtClean="0"/>
              <a:t> </a:t>
            </a:r>
            <a:r>
              <a:rPr lang="en-US" dirty="0" err="1" smtClean="0"/>
              <a:t>synset</a:t>
            </a:r>
            <a:r>
              <a:rPr lang="en-US" dirty="0" smtClean="0"/>
              <a:t> (and hyponyms)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4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81000"/>
            <a:ext cx="6883400" cy="51625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554355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Time flies</a:t>
            </a:r>
            <a:r>
              <a:rPr lang="en-US" sz="4000" dirty="0" smtClean="0"/>
              <a:t>.</a:t>
            </a:r>
          </a:p>
          <a:p>
            <a:r>
              <a:rPr lang="en-US" sz="3200" dirty="0" smtClean="0"/>
              <a:t>(thanks to Dr. </a:t>
            </a:r>
            <a:r>
              <a:rPr lang="en-US" sz="3200" dirty="0" err="1" smtClean="0"/>
              <a:t>Wiebe</a:t>
            </a:r>
            <a:r>
              <a:rPr lang="en-US" sz="3200" dirty="0" smtClean="0"/>
              <a:t> for Allegheny Cemetery photos)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2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85801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400" dirty="0"/>
              <a:t>S: (v) fly, wing (travel through the air; be airborne) "Man cannot fly"</a:t>
            </a:r>
          </a:p>
          <a:p>
            <a:r>
              <a:rPr lang="en-US" sz="2400" dirty="0"/>
              <a:t>S: (v) fly (move quickly or suddenly) "He flew about the place"</a:t>
            </a:r>
          </a:p>
          <a:p>
            <a:r>
              <a:rPr lang="en-US" sz="2400" dirty="0"/>
              <a:t>S: (v) fly, aviate, pilot (operate an airplane) "The pilot flew to Cuba"</a:t>
            </a:r>
          </a:p>
          <a:p>
            <a:r>
              <a:rPr lang="en-US" sz="2400" dirty="0"/>
              <a:t>S: (v) fly (transport by </a:t>
            </a:r>
            <a:r>
              <a:rPr lang="en-US" sz="2400" dirty="0" err="1"/>
              <a:t>aeroplane</a:t>
            </a:r>
            <a:r>
              <a:rPr lang="en-US" sz="2400" dirty="0"/>
              <a:t>) "We fly flowers from the Caribbean to North America"</a:t>
            </a:r>
          </a:p>
          <a:p>
            <a:r>
              <a:rPr lang="en-US" sz="2400" dirty="0"/>
              <a:t>S: (v) fly (cause to fly or float) "fly a kite"</a:t>
            </a:r>
          </a:p>
          <a:p>
            <a:r>
              <a:rPr lang="en-US" sz="2400" dirty="0"/>
              <a:t>S: (v) fly (be dispersed or disseminated) "Rumors and accusations are flying"</a:t>
            </a:r>
          </a:p>
          <a:p>
            <a:r>
              <a:rPr lang="en-US" sz="2400" dirty="0"/>
              <a:t>S: (v) fly (change quickly from one emotional state to another) "fly into a rage"</a:t>
            </a:r>
          </a:p>
          <a:p>
            <a:r>
              <a:rPr lang="en-US" sz="2400" dirty="0">
                <a:solidFill>
                  <a:srgbClr val="FF0000"/>
                </a:solidFill>
              </a:rPr>
              <a:t>S: (v) fly, fell, vanish (pass away rapidly) "Time flies like an arrow"; "Time fleeing beneath him"</a:t>
            </a:r>
          </a:p>
        </p:txBody>
      </p:sp>
    </p:spTree>
    <p:extLst>
      <p:ext uri="{BB962C8B-B14F-4D97-AF65-F5344CB8AC3E}">
        <p14:creationId xmlns:p14="http://schemas.microsoft.com/office/powerpoint/2010/main" val="13139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15462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Lexical Semantics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Homonymy, </a:t>
            </a:r>
            <a:r>
              <a:rPr lang="en-US" dirty="0" err="1" smtClean="0"/>
              <a:t>Polysemy</a:t>
            </a:r>
            <a:r>
              <a:rPr lang="en-US" dirty="0" smtClean="0"/>
              <a:t>, Synonymy, etc.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Thematic roles and </a:t>
            </a:r>
            <a:r>
              <a:rPr lang="en-US" dirty="0" err="1" smtClean="0"/>
              <a:t>selectional</a:t>
            </a:r>
            <a:r>
              <a:rPr lang="en-US" smtClean="0"/>
              <a:t> restrictions</a:t>
            </a:r>
            <a:endParaRPr lang="en-US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Computational resource for lexical semantics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err="1" smtClean="0"/>
              <a:t>WordNet</a:t>
            </a:r>
            <a:r>
              <a:rPr lang="en-US" dirty="0" smtClean="0"/>
              <a:t>, </a:t>
            </a:r>
            <a:r>
              <a:rPr lang="en-US" dirty="0" err="1" smtClean="0"/>
              <a:t>PropBank</a:t>
            </a:r>
            <a:r>
              <a:rPr lang="en-US" dirty="0" smtClean="0"/>
              <a:t>, </a:t>
            </a:r>
            <a:r>
              <a:rPr lang="en-US" dirty="0" err="1" smtClean="0"/>
              <a:t>FrameNet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Lexical Semantics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</a:t>
            </a:r>
            <a:r>
              <a:rPr lang="en-US" dirty="0"/>
              <a:t>on word meanings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Relations of meaning among words</a:t>
            </a:r>
          </a:p>
          <a:p>
            <a:pPr lvl="2"/>
            <a:r>
              <a:rPr lang="en-US" dirty="0"/>
              <a:t>Similarities &amp; differences of meaning in </a:t>
            </a:r>
            <a:r>
              <a:rPr lang="en-US" dirty="0" err="1"/>
              <a:t>sim</a:t>
            </a:r>
            <a:r>
              <a:rPr lang="en-US" dirty="0"/>
              <a:t> context</a:t>
            </a:r>
          </a:p>
          <a:p>
            <a:pPr lvl="1"/>
            <a:r>
              <a:rPr lang="en-US" dirty="0"/>
              <a:t>Internal meaning structure of words</a:t>
            </a:r>
          </a:p>
          <a:p>
            <a:pPr lvl="2"/>
            <a:r>
              <a:rPr lang="en-US" dirty="0"/>
              <a:t>Basic internal units combine for meaning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What’s a word?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Definitions so far: Types, tokens, stems, roots, inflected forms, etc...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008000"/>
                </a:solidFill>
              </a:rPr>
              <a:t>Lexeme</a:t>
            </a:r>
            <a:r>
              <a:rPr lang="en-US" smtClean="0"/>
              <a:t>: An entry in a lexicon consisting of a pairing of a form with a single meaning representation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008000"/>
                </a:solidFill>
              </a:rPr>
              <a:t>Lexicon</a:t>
            </a:r>
            <a:r>
              <a:rPr lang="en-US" smtClean="0"/>
              <a:t>: A collection of lexemes</a:t>
            </a:r>
          </a:p>
        </p:txBody>
      </p:sp>
      <p:sp>
        <p:nvSpPr>
          <p:cNvPr id="2253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 Definitions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Possible Word Relations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Homonymy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Polysemy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Synonymy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Antonymy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Hypernomy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Hyponomy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Meronomy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Homonymy</a:t>
            </a:r>
          </a:p>
        </p:txBody>
      </p:sp>
      <p:sp>
        <p:nvSpPr>
          <p:cNvPr id="26626" name="Rectangle 6"/>
          <p:cNvSpPr>
            <a:spLocks noGrp="1"/>
          </p:cNvSpPr>
          <p:nvPr>
            <p:ph type="body" idx="4294967295"/>
          </p:nvPr>
        </p:nvSpPr>
        <p:spPr>
          <a:xfrm>
            <a:off x="457200" y="1481138"/>
            <a:ext cx="8229600" cy="4919662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400" smtClean="0"/>
              <a:t>Lexemes share a form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/>
              <a:t>Phonological, orthographic or both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/>
              <a:t>But have unrelated, distinct meanings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smtClean="0"/>
              <a:t>Clear examples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FF3300"/>
                </a:solidFill>
              </a:rPr>
              <a:t>Bat</a:t>
            </a:r>
            <a:r>
              <a:rPr lang="en-US" sz="2000" smtClean="0"/>
              <a:t> (wooden stick-like thing) vs.  </a:t>
            </a:r>
            <a:r>
              <a:rPr lang="en-US" sz="2000" smtClean="0">
                <a:solidFill>
                  <a:srgbClr val="FF3300"/>
                </a:solidFill>
              </a:rPr>
              <a:t>bat</a:t>
            </a:r>
            <a:r>
              <a:rPr lang="en-US" sz="2000" smtClean="0"/>
              <a:t> (flying scary mammal thing)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FF3300"/>
                </a:solidFill>
              </a:rPr>
              <a:t>Bank</a:t>
            </a:r>
            <a:r>
              <a:rPr lang="en-US" sz="2000" smtClean="0"/>
              <a:t> (financial institution) versus </a:t>
            </a:r>
            <a:r>
              <a:rPr lang="en-US" sz="2000" smtClean="0">
                <a:solidFill>
                  <a:srgbClr val="FF3300"/>
                </a:solidFill>
              </a:rPr>
              <a:t>bank</a:t>
            </a:r>
            <a:r>
              <a:rPr lang="en-US" sz="2000" smtClean="0"/>
              <a:t> (riverside)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smtClean="0"/>
              <a:t>Can be homophones, homographs: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/>
              <a:t>Homophones: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1800" smtClean="0">
                <a:solidFill>
                  <a:srgbClr val="FF3300"/>
                </a:solidFill>
              </a:rPr>
              <a:t>Write/right, piece/peace, to/too/two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/>
              <a:t>Homographs: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1800" smtClean="0">
                <a:solidFill>
                  <a:srgbClr val="FF3300"/>
                </a:solidFill>
              </a:rPr>
              <a:t>Desert/desert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1800" smtClean="0">
                <a:solidFill>
                  <a:srgbClr val="FF3300"/>
                </a:solidFill>
              </a:rPr>
              <a:t>Bass/bass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 for NLP Applications</a:t>
            </a:r>
          </a:p>
        </p:txBody>
      </p:sp>
      <p:sp>
        <p:nvSpPr>
          <p:cNvPr id="28674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Text-to-Speech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Same orthographic form but different phonological form 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3300"/>
                </a:solidFill>
              </a:rPr>
              <a:t>bass</a:t>
            </a:r>
            <a:r>
              <a:rPr lang="en-US" smtClean="0"/>
              <a:t> vs. </a:t>
            </a:r>
            <a:r>
              <a:rPr lang="en-US" smtClean="0">
                <a:solidFill>
                  <a:srgbClr val="FF3300"/>
                </a:solidFill>
              </a:rPr>
              <a:t>bass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Information retrieval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Different meanings same orthographic form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QUERY: </a:t>
            </a:r>
            <a:r>
              <a:rPr lang="en-US" smtClean="0">
                <a:solidFill>
                  <a:srgbClr val="FF3300"/>
                </a:solidFill>
              </a:rPr>
              <a:t>bat care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Machine Translation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Speech recognition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10144</TotalTime>
  <Words>2369</Words>
  <Application>Microsoft Office PowerPoint</Application>
  <PresentationFormat>On-screen Show (4:3)</PresentationFormat>
  <Paragraphs>372</Paragraphs>
  <Slides>46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Concourse</vt:lpstr>
      <vt:lpstr>Default Design</vt:lpstr>
      <vt:lpstr>Lexical Semantics</vt:lpstr>
      <vt:lpstr>Three Perspectives on Meaning</vt:lpstr>
      <vt:lpstr>Sidebar: Compositional Semantic Analysis</vt:lpstr>
      <vt:lpstr>Today</vt:lpstr>
      <vt:lpstr>Lexical Semantics</vt:lpstr>
      <vt:lpstr>Word Definitions</vt:lpstr>
      <vt:lpstr>Possible Word Relations</vt:lpstr>
      <vt:lpstr>Homonymy</vt:lpstr>
      <vt:lpstr>Issues for NLP Applications</vt:lpstr>
      <vt:lpstr>Polysemy</vt:lpstr>
      <vt:lpstr>Polysemy</vt:lpstr>
      <vt:lpstr>Metaphor vs. Metonymy</vt:lpstr>
      <vt:lpstr>How Do We Identify Words with Multiple Senses?</vt:lpstr>
      <vt:lpstr>Synonymy</vt:lpstr>
      <vt:lpstr>Few Examples of Perfect Synonymy </vt:lpstr>
      <vt:lpstr>Terminology</vt:lpstr>
      <vt:lpstr>Synonymy Relates Senses not Words</vt:lpstr>
      <vt:lpstr>Antonyms</vt:lpstr>
      <vt:lpstr>Hyponyms</vt:lpstr>
      <vt:lpstr>Hypernymy Defined</vt:lpstr>
      <vt:lpstr>WordNet</vt:lpstr>
      <vt:lpstr>Where to Find WordNet</vt:lpstr>
      <vt:lpstr>WordNet Entries</vt:lpstr>
      <vt:lpstr>WordNet Noun Relations</vt:lpstr>
      <vt:lpstr>WordNet Verb Relations</vt:lpstr>
      <vt:lpstr>WordNet Hierarchies</vt:lpstr>
      <vt:lpstr>How is ‘Sense’ Defined in WordNet?</vt:lpstr>
      <vt:lpstr>PowerPoint Presentation</vt:lpstr>
      <vt:lpstr>PowerPoint Presentation</vt:lpstr>
      <vt:lpstr>From Chs 17/18: Predicate-Argument Structure</vt:lpstr>
      <vt:lpstr>Semantic (Thematic) Roles</vt:lpstr>
      <vt:lpstr>Thematic Roles</vt:lpstr>
      <vt:lpstr>Common semantic roles</vt:lpstr>
      <vt:lpstr>Common semantic roles</vt:lpstr>
      <vt:lpstr>Linking of thematic roles to syntactic positions</vt:lpstr>
      <vt:lpstr>Deeper Semantics</vt:lpstr>
      <vt:lpstr>Thematic Role Issues</vt:lpstr>
      <vt:lpstr>PropBank http://verbs.colorado.edu/propbank/</vt:lpstr>
      <vt:lpstr>FrameNet https://framenet.icsi.berkeley.edu/fndrupal/</vt:lpstr>
      <vt:lpstr>FrameNet</vt:lpstr>
      <vt:lpstr>FrameNet</vt:lpstr>
      <vt:lpstr>Selectional Restrictions</vt:lpstr>
      <vt:lpstr>Selectional Restrictions</vt:lpstr>
      <vt:lpstr>PowerPoint Presentation</vt:lpstr>
      <vt:lpstr>PowerPoint Presentation</vt:lpstr>
      <vt:lpstr>Summary</vt:lpstr>
    </vt:vector>
  </TitlesOfParts>
  <Company>Stanford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 180 Intro to Computer Speech and Language Processing</dc:title>
  <dc:creator>Dan Jurafsky</dc:creator>
  <cp:lastModifiedBy>litma</cp:lastModifiedBy>
  <cp:revision>571</cp:revision>
  <dcterms:created xsi:type="dcterms:W3CDTF">2003-01-18T03:56:53Z</dcterms:created>
  <dcterms:modified xsi:type="dcterms:W3CDTF">2013-10-22T16:19:12Z</dcterms:modified>
</cp:coreProperties>
</file>