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9" r:id="rId1"/>
  </p:sldMasterIdLst>
  <p:notesMasterIdLst>
    <p:notesMasterId r:id="rId15"/>
  </p:notesMasterIdLst>
  <p:handoutMasterIdLst>
    <p:handoutMasterId r:id="rId16"/>
  </p:handoutMasterIdLst>
  <p:sldIdLst>
    <p:sldId id="864" r:id="rId2"/>
    <p:sldId id="867" r:id="rId3"/>
    <p:sldId id="868" r:id="rId4"/>
    <p:sldId id="869" r:id="rId5"/>
    <p:sldId id="870" r:id="rId6"/>
    <p:sldId id="872" r:id="rId7"/>
    <p:sldId id="873" r:id="rId8"/>
    <p:sldId id="874" r:id="rId9"/>
    <p:sldId id="879" r:id="rId10"/>
    <p:sldId id="875" r:id="rId11"/>
    <p:sldId id="876" r:id="rId12"/>
    <p:sldId id="877" r:id="rId13"/>
    <p:sldId id="878" r:id="rId14"/>
  </p:sldIdLst>
  <p:sldSz cx="9144000" cy="5143500" type="screen16x9"/>
  <p:notesSz cx="6845300" cy="93964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Lucida Sans" charset="0"/>
        <a:ea typeface="ＭＳ Ｐゴシック" charset="0"/>
        <a:cs typeface="ＭＳ Ｐゴシック" charset="0"/>
      </a:defRPr>
    </a:lvl9pPr>
  </p:defaultTextStyle>
  <p:extLst>
    <p:ext uri="{521415D9-36F7-43E2-AB2F-B90AF26B5E84}">
      <p14:sectionLst xmlns:p14="http://schemas.microsoft.com/office/powerpoint/2010/main">
        <p14:section name="Maximum Entropy Models and Discriminative Estimation" id="{4F138930-6F7F-B44E-AF40-93E18FA63609}">
          <p14:sldIdLst/>
        </p14:section>
        <p14:section name="IE and NER" id="{EDEAD107-956F-654B-AB3F-4F3C1E6D4CB1}">
          <p14:sldIdLst>
            <p14:sldId id="864"/>
          </p14:sldIdLst>
        </p14:section>
        <p14:section name="Relation Extraction" id="{96F6A97B-7C86-FC4C-B9EA-AD149EB2B49D}">
          <p14:sldIdLst>
            <p14:sldId id="867"/>
            <p14:sldId id="868"/>
            <p14:sldId id="869"/>
            <p14:sldId id="870"/>
            <p14:sldId id="872"/>
            <p14:sldId id="873"/>
            <p14:sldId id="874"/>
            <p14:sldId id="879"/>
            <p14:sldId id="875"/>
            <p14:sldId id="876"/>
            <p14:sldId id="877"/>
            <p14:sldId id="8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A4001D"/>
    <a:srgbClr val="A40508"/>
    <a:srgbClr val="A50021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468" autoAdjust="0"/>
    <p:restoredTop sz="91063" autoAdjust="0"/>
  </p:normalViewPr>
  <p:slideViewPr>
    <p:cSldViewPr>
      <p:cViewPr varScale="1">
        <p:scale>
          <a:sx n="79" d="100"/>
          <a:sy n="79" d="100"/>
        </p:scale>
        <p:origin x="90" y="119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72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charset="0"/>
              </a:defRPr>
            </a:lvl1pPr>
          </a:lstStyle>
          <a:p>
            <a:fld id="{8A029216-D615-3945-A1F3-D96FC886DA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7263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513" y="704850"/>
            <a:ext cx="6264275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208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EB9031F-EB71-7642-8F3C-6FDC1408CB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2732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Let’s start with what is </a:t>
            </a:r>
            <a:r>
              <a:rPr lang="en-US" dirty="0" err="1" smtClean="0"/>
              <a:t>wikification</a:t>
            </a:r>
            <a:endParaRPr lang="en-US" dirty="0" smtClean="0"/>
          </a:p>
          <a:p>
            <a:r>
              <a:rPr lang="en-US" baseline="0" dirty="0" smtClean="0"/>
              <a:t>Read wiki titles slower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322920-4AD1-4CAF-879A-1B862E9D2F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614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85372" indent="-302066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208265" indent="-24165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91571" indent="-24165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174878" indent="-241653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80573834-D8E1-4005-A7CE-BBE2BE6A5258}" type="slidenum">
              <a:rPr lang="en-US" altLang="en-US">
                <a:solidFill>
                  <a:srgbClr val="000000"/>
                </a:solidFill>
              </a:rPr>
              <a:pPr/>
              <a:t>8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58788" y="720725"/>
            <a:ext cx="6399212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</a:pPr>
            <a:r>
              <a:rPr lang="en-US" altLang="en-US" smtClean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. We expect this idea to inspire a completely new philosophy for fact</a:t>
            </a:r>
          </a:p>
          <a:p>
            <a:r>
              <a:rPr lang="en-US" altLang="en-US" smtClean="0"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extraction which will be essential for the creation of a high-quality StructNet.</a:t>
            </a:r>
          </a:p>
          <a:p>
            <a:endParaRPr lang="en-US" altLang="en-US" smtClean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mtClean="0">
                <a:latin typeface="Arial" panose="020B0604020202020204" pitchFamily="34" charset="0"/>
                <a:ea typeface="SimSun" panose="02010600030101010101" pitchFamily="2" charset="-122"/>
              </a:rPr>
              <a:t>Incorporate arbitrary global features and soft constraints; </a:t>
            </a:r>
          </a:p>
          <a:p>
            <a:pPr marL="684684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  <a:ea typeface="MS PGothic" panose="020B0600070205080204" pitchFamily="34" charset="-128"/>
              </a:rPr>
              <a:t>Features are automatically learned selectively</a:t>
            </a:r>
          </a:p>
          <a:p>
            <a:pPr marL="684684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  <a:ea typeface="MS PGothic" panose="020B0600070205080204" pitchFamily="34" charset="-128"/>
              </a:rPr>
              <a:t>Save some human knowledge engineering efforts</a:t>
            </a:r>
            <a:endParaRPr lang="en-US" altLang="en-US" smtClean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684684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  <a:ea typeface="MS PGothic" panose="020B0600070205080204" pitchFamily="34" charset="-128"/>
              </a:rPr>
              <a:t>Capture </a:t>
            </a:r>
            <a:r>
              <a:rPr lang="en-US" altLang="zh-CN" sz="2000">
                <a:latin typeface="Arial" panose="020B0604020202020204" pitchFamily="34" charset="0"/>
                <a:ea typeface="SimSun" panose="02010600030101010101" pitchFamily="2" charset="-122"/>
              </a:rPr>
              <a:t>inter-dependency knowledge on the entire structure</a:t>
            </a:r>
            <a:endParaRPr lang="en-US" altLang="en-US" sz="2000"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endParaRPr lang="en-US" altLang="en-US" smtClean="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mtClean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Efficient linear-time beam search by joint learning and decoding</a:t>
            </a:r>
          </a:p>
          <a:p>
            <a:pPr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ja-JP" smtClean="0">
                <a:latin typeface="Arial" panose="020B0604020202020204" pitchFamily="34" charset="0"/>
                <a:ea typeface="MS PGothic" panose="020B0600070205080204" pitchFamily="34" charset="-128"/>
              </a:rPr>
              <a:t>No need to model joint/conditional distribution with a large number of variables</a:t>
            </a:r>
            <a:endParaRPr lang="en-US" altLang="zh-CN" smtClean="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zh-CN" smtClean="0">
                <a:latin typeface="Arial" panose="020B0604020202020204" pitchFamily="34" charset="0"/>
                <a:ea typeface="SimSun" panose="02010600030101010101" pitchFamily="2" charset="-122"/>
              </a:rPr>
              <a:t>Extract all facts jointly in a unified framework</a:t>
            </a:r>
          </a:p>
          <a:p>
            <a:pPr marL="684684" lvl="1"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en-US" sz="2000">
                <a:latin typeface="Arial" panose="020B0604020202020204" pitchFamily="34" charset="0"/>
                <a:ea typeface="MS PGothic" panose="020B0600070205080204" pitchFamily="34" charset="-128"/>
              </a:rPr>
              <a:t>Local predictions can be mutually improved</a:t>
            </a:r>
            <a:endParaRPr lang="en-US" altLang="en-US" sz="2000">
              <a:latin typeface="Arial" panose="020B0604020202020204" pitchFamily="34" charset="0"/>
              <a:ea typeface="SimSun" panose="02010600030101010101" pitchFamily="2" charset="-122"/>
            </a:endParaRPr>
          </a:p>
          <a:p>
            <a:pPr marL="684684" lvl="1"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anose="05000000000000000000" pitchFamily="2" charset="2"/>
              <a:buChar char="§"/>
            </a:pPr>
            <a:r>
              <a:rPr lang="en-US" altLang="zh-CN" sz="2000">
                <a:latin typeface="Arial" panose="020B0604020202020204" pitchFamily="34" charset="0"/>
                <a:ea typeface="SimSun" panose="02010600030101010101" pitchFamily="2" charset="-122"/>
              </a:rPr>
              <a:t>Avoid error compounding problem </a:t>
            </a:r>
            <a:endParaRPr lang="en-US" altLang="en-US" sz="200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  <a:p>
            <a:pPr eaLnBrk="1" hangingPunct="1"/>
            <a:endParaRPr lang="zh-CN" altLang="en-US" smtClean="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16011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85357" indent="-302060"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208241" indent="-241649"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91538" indent="-241649"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174834" indent="-241649"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658131" indent="-24164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3141427" indent="-24164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624724" indent="-24164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4108020" indent="-241649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defRPr/>
            </a:pPr>
            <a:fld id="{1AF0563A-9730-470B-A3AB-F34847C32631}" type="slidenum">
              <a:rPr lang="en-US" altLang="en-US" smtClean="0">
                <a:solidFill>
                  <a:srgbClr val="000000"/>
                </a:solidFill>
                <a:latin typeface="Arial" pitchFamily="34" charset="0"/>
              </a:rPr>
              <a:pPr>
                <a:defRPr/>
              </a:pPr>
              <a:t>10</a:t>
            </a:fld>
            <a:endParaRPr lang="en-US" altLang="en-US" smtClean="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58788" y="720725"/>
            <a:ext cx="6400800" cy="3600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Char char="•"/>
              <a:defRPr/>
            </a:pPr>
            <a:r>
              <a:rPr lang="en-US" smtClean="0">
                <a:latin typeface="Arial" pitchFamily="34" charset="0"/>
                <a:ea typeface="MS PGothic" pitchFamily="34" charset="-128"/>
                <a:cs typeface="Arial" pitchFamily="34" charset="0"/>
              </a:rPr>
              <a:t>. We expect this idea to inspire a completely new philosophy for fact</a:t>
            </a:r>
          </a:p>
          <a:p>
            <a:pPr>
              <a:defRPr/>
            </a:pPr>
            <a:r>
              <a:rPr lang="en-US" smtClean="0">
                <a:latin typeface="Arial" pitchFamily="34" charset="0"/>
                <a:ea typeface="MS PGothic" pitchFamily="34" charset="-128"/>
                <a:cs typeface="Arial" pitchFamily="34" charset="0"/>
              </a:rPr>
              <a:t>extraction which will be essential for the creation of a high-quality StructNet.</a:t>
            </a:r>
          </a:p>
          <a:p>
            <a:pPr>
              <a:defRPr/>
            </a:pPr>
            <a:endParaRPr lang="en-US" smtClean="0">
              <a:latin typeface="Arial" pitchFamily="34" charset="0"/>
              <a:ea typeface="SimSun" pitchFamily="2" charset="-122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mtClean="0">
                <a:latin typeface="Arial" pitchFamily="34" charset="0"/>
                <a:ea typeface="SimSun" pitchFamily="2" charset="-122"/>
              </a:rPr>
              <a:t>Incorporate arbitrary global features and soft constraints; </a:t>
            </a:r>
          </a:p>
          <a:p>
            <a:pPr marL="684670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z="2000">
                <a:latin typeface="Arial" pitchFamily="34" charset="0"/>
                <a:ea typeface="MS PGothic" pitchFamily="34" charset="-128"/>
                <a:cs typeface="Arial" pitchFamily="34" charset="0"/>
              </a:rPr>
              <a:t>Features are automatically learned selectively</a:t>
            </a:r>
          </a:p>
          <a:p>
            <a:pPr marL="684670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z="2000">
                <a:latin typeface="Arial" pitchFamily="34" charset="0"/>
                <a:ea typeface="MS PGothic" pitchFamily="34" charset="-128"/>
                <a:cs typeface="Arial" pitchFamily="34" charset="0"/>
              </a:rPr>
              <a:t>Save some human knowledge engineering efforts</a:t>
            </a:r>
            <a:endParaRPr lang="en-US" smtClean="0">
              <a:latin typeface="Arial" pitchFamily="34" charset="0"/>
              <a:ea typeface="SimSun" pitchFamily="2" charset="-122"/>
            </a:endParaRPr>
          </a:p>
          <a:p>
            <a:pPr marL="684670" lvl="1"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z="2000">
                <a:latin typeface="Arial" pitchFamily="34" charset="0"/>
                <a:ea typeface="MS PGothic" pitchFamily="34" charset="-128"/>
                <a:cs typeface="Arial" pitchFamily="34" charset="0"/>
              </a:rPr>
              <a:t>Capture </a:t>
            </a:r>
            <a:r>
              <a:rPr lang="en-US" altLang="zh-CN" sz="2000">
                <a:latin typeface="Arial" pitchFamily="34" charset="0"/>
                <a:ea typeface="SimSun" pitchFamily="2" charset="-122"/>
              </a:rPr>
              <a:t>inter-dependency knowledge on the entire structure</a:t>
            </a:r>
            <a:endParaRPr lang="en-US" sz="2000"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endParaRPr lang="en-US" smtClean="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mtClean="0">
                <a:solidFill>
                  <a:srgbClr val="000000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Efficient linear-time beam search by joint learning and decoding</a:t>
            </a:r>
          </a:p>
          <a:p>
            <a:pPr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altLang="ja-JP" smtClean="0">
                <a:latin typeface="Arial" pitchFamily="34" charset="0"/>
                <a:ea typeface="MS PGothic" pitchFamily="34" charset="-128"/>
              </a:rPr>
              <a:t>No need to model joint/conditional distribution with a large number of variables</a:t>
            </a:r>
            <a:endParaRPr lang="en-US" altLang="zh-CN" smtClean="0">
              <a:latin typeface="Arial" pitchFamily="34" charset="0"/>
              <a:ea typeface="SimSun" pitchFamily="2" charset="-122"/>
            </a:endParaRPr>
          </a:p>
          <a:p>
            <a:pPr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altLang="zh-CN" smtClean="0">
                <a:latin typeface="Arial" pitchFamily="34" charset="0"/>
                <a:ea typeface="SimSun" pitchFamily="2" charset="-122"/>
              </a:rPr>
              <a:t>Extract all facts jointly in a unified framework</a:t>
            </a:r>
          </a:p>
          <a:p>
            <a:pPr marL="684670" lvl="1"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sz="2000">
                <a:latin typeface="Arial" pitchFamily="34" charset="0"/>
                <a:ea typeface="MS PGothic" pitchFamily="34" charset="-128"/>
                <a:cs typeface="Arial" pitchFamily="34" charset="0"/>
              </a:rPr>
              <a:t>Local predictions can be mutually improved</a:t>
            </a:r>
            <a:endParaRPr lang="en-US" sz="2000">
              <a:latin typeface="Arial" pitchFamily="34" charset="0"/>
              <a:ea typeface="SimSun" pitchFamily="2" charset="-122"/>
            </a:endParaRPr>
          </a:p>
          <a:p>
            <a:pPr marL="684670" lvl="1" eaLnBrk="1" hangingPunct="1">
              <a:spcBef>
                <a:spcPts val="304"/>
              </a:spcBef>
              <a:spcAft>
                <a:spcPts val="304"/>
              </a:spcAft>
              <a:buClr>
                <a:schemeClr val="accent1"/>
              </a:buClr>
              <a:buSzPct val="60000"/>
              <a:buFont typeface="Wingdings" pitchFamily="2" charset="2"/>
              <a:buChar char="§"/>
              <a:defRPr/>
            </a:pPr>
            <a:r>
              <a:rPr lang="en-US" altLang="zh-CN" sz="2000">
                <a:latin typeface="Arial" pitchFamily="34" charset="0"/>
                <a:ea typeface="SimSun" pitchFamily="2" charset="-122"/>
              </a:rPr>
              <a:t>Avoid error compounding problem </a:t>
            </a:r>
            <a:endParaRPr lang="en-US" sz="2000">
              <a:solidFill>
                <a:srgbClr val="000000"/>
              </a:solidFill>
              <a:latin typeface="Arial" pitchFamily="34" charset="0"/>
              <a:ea typeface="MS PGothic" pitchFamily="34" charset="-128"/>
              <a:cs typeface="Arial" pitchFamily="34" charset="0"/>
            </a:endParaRPr>
          </a:p>
          <a:p>
            <a:pPr eaLnBrk="1" hangingPunct="1">
              <a:defRPr/>
            </a:pPr>
            <a:endParaRPr lang="zh-CN" altLang="en-US" smtClean="0">
              <a:latin typeface="Arial" pitchFamily="34" charset="0"/>
              <a:ea typeface="SimSun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51306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Don’t focus on “our contribution” only – focus on describing an algorithmic approach (which is impressive and good)</a:t>
            </a: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357" indent="-30206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8241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1538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4834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8131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1427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4724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8020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018E209-BAA3-409D-BF32-94099B82B622}" type="slidenum">
              <a:rPr lang="en-US" altLang="en-US" smtClean="0">
                <a:latin typeface="Times New Roman" pitchFamily="18" charset="0"/>
              </a:rPr>
              <a:pPr eaLnBrk="1" hangingPunct="1"/>
              <a:t>11</a:t>
            </a:fld>
            <a:endParaRPr lang="en-US" alt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843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Changed—change in related slides.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357" indent="-30206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8241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1538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4834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8131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1427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4724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8020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A7612F6-4A35-40A9-89D1-4C8D43A4C097}" type="slidenum">
              <a:rPr lang="en-US" altLang="en-US" smtClean="0">
                <a:latin typeface="Times New Roman" pitchFamily="18" charset="0"/>
              </a:rPr>
              <a:pPr eaLnBrk="1" hangingPunct="1"/>
              <a:t>12</a:t>
            </a:fld>
            <a:endParaRPr lang="en-US" alt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6415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Add a cartoon of edge cover to justify that the overall problem is hard.</a:t>
            </a:r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357" indent="-30206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8241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1538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4834" indent="-24164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8131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1427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4724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8020" indent="-24164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6E1CD52E-020D-4EE0-9E35-71BA9CEFC2E6}" type="slidenum">
              <a:rPr lang="en-US" altLang="en-US" smtClean="0">
                <a:latin typeface="Times New Roman" pitchFamily="18" charset="0"/>
              </a:rPr>
              <a:pPr eaLnBrk="1" hangingPunct="1"/>
              <a:t>13</a:t>
            </a:fld>
            <a:endParaRPr lang="en-US" altLang="en-US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27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0" y="438150"/>
            <a:ext cx="3890964" cy="1371600"/>
          </a:xfrm>
        </p:spPr>
        <p:txBody>
          <a:bodyPr/>
          <a:lstStyle>
            <a:lvl1pPr algn="ctr">
              <a:defRPr sz="32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2876550"/>
            <a:ext cx="3886200" cy="1676400"/>
          </a:xfrm>
        </p:spPr>
        <p:txBody>
          <a:bodyPr/>
          <a:lstStyle>
            <a:lvl1pPr marL="0" indent="0" algn="ctr">
              <a:spcBef>
                <a:spcPts val="900"/>
              </a:spcBef>
              <a:buFont typeface="Times" pitchFamily="-65" charset="0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239000" y="4705350"/>
            <a:ext cx="1219200" cy="3429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334000" y="4705350"/>
            <a:ext cx="1905000" cy="3429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pic>
        <p:nvPicPr>
          <p:cNvPr id="9" name="Picture 8" descr="wordcloud2.jpg"/>
          <p:cNvPicPr>
            <a:picLocks noChangeAspect="1"/>
          </p:cNvPicPr>
          <p:nvPr userDrawn="1"/>
        </p:nvPicPr>
        <p:blipFill rotWithShape="1">
          <a:blip r:embed="rId2"/>
          <a:srcRect l="19740" t="8415" r="20308" b="8153"/>
          <a:stretch/>
        </p:blipFill>
        <p:spPr>
          <a:xfrm>
            <a:off x="781451" y="165818"/>
            <a:ext cx="2647549" cy="4768132"/>
          </a:xfrm>
          <a:prstGeom prst="rect">
            <a:avLst/>
          </a:prstGeom>
        </p:spPr>
      </p:pic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4572000" y="4705350"/>
            <a:ext cx="765174" cy="342900"/>
          </a:xfrm>
        </p:spPr>
        <p:txBody>
          <a:bodyPr anchor="b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74C7FEE-6B48-4643-BCFB-F13B0E13E17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211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DFA8D9-15F1-AF4D-8149-0C26EB27AC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835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29450" y="285750"/>
            <a:ext cx="2114550" cy="44005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85750"/>
            <a:ext cx="6191250" cy="44005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57BED9-9427-674C-8047-314E304C86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0817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85750"/>
            <a:ext cx="7543800" cy="742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14450"/>
            <a:ext cx="7772400" cy="1628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3057525"/>
            <a:ext cx="7772400" cy="16287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43D734-B240-FB4D-AF6E-6869FD66910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95300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Narrow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52550"/>
            <a:ext cx="6858000" cy="3333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51816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286000" y="470535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35DC5-7E65-8247-99AB-4E984F8A92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77066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mplete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7680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52550"/>
            <a:ext cx="8534400" cy="3333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048000" y="470535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F35DC5-7E65-8247-99AB-4E984F8A92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86176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2BDC8F-D922-0A4E-AAA0-9C7D97FF3D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73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314450"/>
            <a:ext cx="3810000" cy="33718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314450"/>
            <a:ext cx="3810000" cy="33718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468630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C7A63A-31A1-2C4C-95AA-A445DBCAB17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39134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05979"/>
            <a:ext cx="7391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631156"/>
            <a:ext cx="4040188" cy="30741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1631156"/>
            <a:ext cx="4041775" cy="307419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248400" y="4705350"/>
            <a:ext cx="19812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819400" y="4705350"/>
            <a:ext cx="2895600" cy="3429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1C68C3-6089-F349-9232-42643877B0C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0275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BC7101-16EA-C942-850C-355264FDE9E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628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28E5E2-1321-4548-96C8-615581C5A8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278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750"/>
            <a:ext cx="3008313" cy="8715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343150"/>
            <a:ext cx="3008313" cy="225147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729988-E849-C549-AA67-252EA40F09C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 rot="5400000">
            <a:off x="-2548893" y="2548891"/>
            <a:ext cx="5143501" cy="45719"/>
          </a:xfrm>
          <a:prstGeom prst="rect">
            <a:avLst/>
          </a:prstGeom>
          <a:solidFill>
            <a:srgbClr val="A40508"/>
          </a:solidFill>
          <a:ln w="9525">
            <a:solidFill>
              <a:srgbClr val="A4001D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rgbClr val="A50021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3127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7882B1-C6D6-A945-BB8B-B7B1B1247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046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381000"/>
            <a:ext cx="7467600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352550"/>
            <a:ext cx="7772400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0480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0" y="4705350"/>
            <a:ext cx="1981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0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480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4705350"/>
            <a:ext cx="1981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+mn-lt"/>
              </a:defRPr>
            </a:lvl1pPr>
          </a:lstStyle>
          <a:p>
            <a:fld id="{91F816EA-24CC-2048-859A-C5EA9F27539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6200" y="8750"/>
            <a:ext cx="1295400" cy="261610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endParaRPr lang="en-US" sz="1100" dirty="0">
              <a:solidFill>
                <a:srgbClr val="A4001D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1" r:id="rId13"/>
    <p:sldLayoutId id="2147483712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Lucida Sans" pitchFamily="-65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charset="0"/>
        <a:buChar char="•"/>
        <a:defRPr sz="2400">
          <a:solidFill>
            <a:schemeClr val="tx1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685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2pPr>
      <a:lvl3pPr marL="10287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charset="0"/>
        <a:buChar char="•"/>
        <a:defRPr sz="2000">
          <a:solidFill>
            <a:schemeClr val="tx1"/>
          </a:solidFill>
          <a:latin typeface="+mn-lt"/>
          <a:ea typeface="ＭＳ Ｐゴシック" pitchFamily="-65" charset="-128"/>
        </a:defRPr>
      </a:lvl3pPr>
      <a:lvl4pPr marL="1371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Times" charset="0"/>
        <a:buChar char="•"/>
        <a:defRPr>
          <a:solidFill>
            <a:schemeClr val="tx1"/>
          </a:solidFill>
          <a:latin typeface="+mn-lt"/>
          <a:ea typeface="ＭＳ Ｐゴシック" pitchFamily="-65" charset="-128"/>
        </a:defRPr>
      </a:lvl4pPr>
      <a:lvl5pPr marL="17145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charset="0"/>
        <a:buChar char="•"/>
        <a:defRPr>
          <a:solidFill>
            <a:schemeClr val="tx1"/>
          </a:solidFill>
          <a:latin typeface="+mn-lt"/>
          <a:ea typeface="ＭＳ Ｐゴシック" pitchFamily="-65" charset="-128"/>
        </a:defRPr>
      </a:lvl5pPr>
      <a:lvl6pPr marL="21717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6pPr>
      <a:lvl7pPr marL="26289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7pPr>
      <a:lvl8pPr marL="30861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8pPr>
      <a:lvl9pPr marL="3543300" indent="-228600" algn="l" rtl="0" eaLnBrk="1" fontAlgn="base" hangingPunct="1">
        <a:spcBef>
          <a:spcPct val="20000"/>
        </a:spcBef>
        <a:spcAft>
          <a:spcPct val="0"/>
        </a:spcAft>
        <a:buClr>
          <a:srgbClr val="CC0000"/>
        </a:buClr>
        <a:buFont typeface="Times" pitchFamily="-65" charset="0"/>
        <a:buChar char="•"/>
        <a:defRPr sz="14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35DC5-7E65-8247-99AB-4E984F8A921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86000" y="2156252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Chapter </a:t>
            </a:r>
            <a:r>
              <a:rPr lang="en-US" dirty="0" smtClean="0">
                <a:solidFill>
                  <a:srgbClr val="C00000"/>
                </a:solidFill>
              </a:rPr>
              <a:t>20:</a:t>
            </a:r>
            <a:endParaRPr lang="en-US" dirty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NER and Entity Linking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472706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Wikification: Subtasks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Wikification and Entity Linking requires addressing several sub-tasks:</a:t>
            </a:r>
          </a:p>
          <a:p>
            <a:pPr lvl="1"/>
            <a:r>
              <a:rPr lang="en-US" dirty="0" smtClean="0"/>
              <a:t>Identifying Target </a:t>
            </a:r>
            <a:r>
              <a:rPr lang="en-US" dirty="0"/>
              <a:t>M</a:t>
            </a:r>
            <a:r>
              <a:rPr lang="en-US" dirty="0" smtClean="0"/>
              <a:t>entions 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Mentions</a:t>
            </a:r>
            <a:r>
              <a:rPr lang="en-US" dirty="0" smtClean="0"/>
              <a:t> in the input text that should be Wikified</a:t>
            </a:r>
          </a:p>
          <a:p>
            <a:pPr lvl="1"/>
            <a:r>
              <a:rPr lang="en-US" dirty="0" smtClean="0"/>
              <a:t>Identifying  Candidate Titles</a:t>
            </a:r>
          </a:p>
          <a:p>
            <a:pPr lvl="2"/>
            <a:r>
              <a:rPr lang="en-US" dirty="0" smtClean="0"/>
              <a:t>Candidate Wikipedia </a:t>
            </a:r>
            <a:r>
              <a:rPr lang="en-US" dirty="0" smtClean="0">
                <a:solidFill>
                  <a:schemeClr val="tx1"/>
                </a:solidFill>
              </a:rPr>
              <a:t>titles</a:t>
            </a:r>
            <a:r>
              <a:rPr lang="en-US" dirty="0" smtClean="0"/>
              <a:t> that could correspond to each </a:t>
            </a:r>
            <a:r>
              <a:rPr lang="en-US" dirty="0" smtClean="0">
                <a:solidFill>
                  <a:schemeClr val="tx1"/>
                </a:solidFill>
              </a:rPr>
              <a:t>mention</a:t>
            </a:r>
            <a:r>
              <a:rPr lang="en-US" dirty="0" smtClean="0"/>
              <a:t>   </a:t>
            </a:r>
          </a:p>
          <a:p>
            <a:pPr lvl="1"/>
            <a:r>
              <a:rPr lang="en-US" dirty="0" smtClean="0"/>
              <a:t>Candidate Title Ranking </a:t>
            </a:r>
          </a:p>
          <a:p>
            <a:pPr lvl="2"/>
            <a:r>
              <a:rPr lang="en-US" dirty="0" smtClean="0"/>
              <a:t>Rank the candidate titles for a given mention</a:t>
            </a:r>
          </a:p>
          <a:p>
            <a:pPr lvl="1"/>
            <a:r>
              <a:rPr lang="en-US" dirty="0" smtClean="0"/>
              <a:t>NIL Detection and Clustering</a:t>
            </a:r>
          </a:p>
          <a:p>
            <a:pPr lvl="2"/>
            <a:r>
              <a:rPr lang="en-US" dirty="0" smtClean="0"/>
              <a:t>Identify mentions that do not correspond to a Wikipedia title</a:t>
            </a:r>
          </a:p>
          <a:p>
            <a:pPr lvl="2"/>
            <a:r>
              <a:rPr lang="en-US" dirty="0" smtClean="0"/>
              <a:t>Entity Linking: cluster NIL mentions that represent the same entity.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10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093646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High-level Algorithmic Approach. </a:t>
            </a:r>
            <a:endParaRPr lang="en-US" altLang="en-US" dirty="0" smtClean="0"/>
          </a:p>
        </p:txBody>
      </p:sp>
      <p:sp>
        <p:nvSpPr>
          <p:cNvPr id="2150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1500" dirty="0">
                <a:solidFill>
                  <a:srgbClr val="C00000"/>
                </a:solidFill>
              </a:rPr>
              <a:t>Input:</a:t>
            </a:r>
            <a:r>
              <a:rPr lang="en-US" altLang="en-US" sz="1500" dirty="0"/>
              <a:t> A text document d;              </a:t>
            </a:r>
            <a:r>
              <a:rPr lang="en-US" altLang="en-US" sz="1500" dirty="0">
                <a:solidFill>
                  <a:srgbClr val="C00000"/>
                </a:solidFill>
              </a:rPr>
              <a:t>Output: </a:t>
            </a:r>
            <a:r>
              <a:rPr lang="en-US" altLang="en-US" sz="1500" dirty="0"/>
              <a:t>a set of pairs (</a:t>
            </a:r>
            <a:r>
              <a:rPr lang="en-US" altLang="en-US" sz="1500" dirty="0">
                <a:latin typeface="Palatino Linotype"/>
              </a:rPr>
              <a:t>m</a:t>
            </a:r>
            <a:r>
              <a:rPr lang="en-US" altLang="en-US" sz="1500" baseline="-25000" dirty="0">
                <a:latin typeface="Palatino Linotype"/>
              </a:rPr>
              <a:t>i</a:t>
            </a:r>
            <a:r>
              <a:rPr lang="en-US" altLang="en-US" sz="1500" dirty="0">
                <a:latin typeface="Palatino Linotype"/>
              </a:rPr>
              <a:t> ,t</a:t>
            </a:r>
            <a:r>
              <a:rPr lang="en-US" altLang="en-US" sz="1500" baseline="-25000" dirty="0">
                <a:latin typeface="Calibri"/>
              </a:rPr>
              <a:t>i</a:t>
            </a:r>
            <a:r>
              <a:rPr lang="en-US" altLang="en-US" sz="1500" dirty="0"/>
              <a:t>) </a:t>
            </a:r>
          </a:p>
          <a:p>
            <a:pPr lvl="1"/>
            <a:r>
              <a:rPr lang="en-US" altLang="en-US" sz="1500" dirty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1500" baseline="-25000" dirty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1500" dirty="0"/>
              <a:t> are mentions in d; </a:t>
            </a:r>
            <a:r>
              <a:rPr lang="en-US" altLang="en-US" sz="1500" dirty="0" err="1">
                <a:solidFill>
                  <a:srgbClr val="C00000"/>
                </a:solidFill>
                <a:latin typeface="Palatino Linotype"/>
              </a:rPr>
              <a:t>t</a:t>
            </a:r>
            <a:r>
              <a:rPr lang="en-US" altLang="en-US" sz="1500" baseline="-25000" dirty="0" err="1">
                <a:solidFill>
                  <a:srgbClr val="C00000"/>
                </a:solidFill>
                <a:latin typeface="Calibri"/>
              </a:rPr>
              <a:t>j</a:t>
            </a:r>
            <a:r>
              <a:rPr lang="en-US" altLang="en-US" sz="1500" dirty="0"/>
              <a:t>(</a:t>
            </a:r>
            <a:r>
              <a:rPr lang="en-US" altLang="en-US" sz="1500" dirty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1500" baseline="-25000" dirty="0">
                <a:solidFill>
                  <a:srgbClr val="C00000"/>
                </a:solidFill>
                <a:latin typeface="Calibri"/>
              </a:rPr>
              <a:t>i </a:t>
            </a:r>
            <a:r>
              <a:rPr lang="en-US" altLang="en-US" sz="1500" dirty="0"/>
              <a:t>) are corresponding Wikipedia titles, or NIL. </a:t>
            </a:r>
          </a:p>
          <a:p>
            <a:r>
              <a:rPr lang="en-US" altLang="en-US" sz="1500" dirty="0">
                <a:solidFill>
                  <a:srgbClr val="C00000"/>
                </a:solidFill>
              </a:rPr>
              <a:t>(1) Identify mentions </a:t>
            </a:r>
            <a:r>
              <a:rPr lang="en-US" altLang="en-US" sz="1500" dirty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1500" baseline="-25000" dirty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1500" dirty="0">
                <a:solidFill>
                  <a:srgbClr val="C00000"/>
                </a:solidFill>
              </a:rPr>
              <a:t> in d </a:t>
            </a:r>
          </a:p>
          <a:p>
            <a:r>
              <a:rPr lang="en-US" altLang="en-US" sz="1500" dirty="0">
                <a:solidFill>
                  <a:srgbClr val="C00000"/>
                </a:solidFill>
              </a:rPr>
              <a:t>(2) Local Inference</a:t>
            </a:r>
          </a:p>
          <a:p>
            <a:pPr lvl="1"/>
            <a:r>
              <a:rPr lang="en-US" altLang="en-US" sz="1500" dirty="0"/>
              <a:t>For each </a:t>
            </a:r>
            <a:r>
              <a:rPr lang="en-US" altLang="en-US" sz="1500" dirty="0">
                <a:latin typeface="Palatino Linotype"/>
              </a:rPr>
              <a:t>m</a:t>
            </a:r>
            <a:r>
              <a:rPr lang="en-US" altLang="en-US" sz="1500" baseline="-25000" dirty="0">
                <a:latin typeface="Calibri"/>
              </a:rPr>
              <a:t>i</a:t>
            </a:r>
            <a:r>
              <a:rPr lang="en-US" altLang="en-US" sz="1500" dirty="0"/>
              <a:t> in d: </a:t>
            </a:r>
          </a:p>
          <a:p>
            <a:pPr lvl="2"/>
            <a:r>
              <a:rPr lang="en-US" altLang="en-US" sz="1350" dirty="0"/>
              <a:t>Identify a set of relevant titles T(</a:t>
            </a:r>
            <a:r>
              <a:rPr lang="en-US" altLang="en-US" sz="1350" dirty="0">
                <a:latin typeface="Palatino Linotype"/>
              </a:rPr>
              <a:t>m</a:t>
            </a:r>
            <a:r>
              <a:rPr lang="en-US" altLang="en-US" sz="1350" baseline="-25000" dirty="0">
                <a:latin typeface="Calibri"/>
              </a:rPr>
              <a:t>i </a:t>
            </a:r>
            <a:r>
              <a:rPr lang="en-US" altLang="en-US" sz="1350" dirty="0"/>
              <a:t>)    </a:t>
            </a:r>
          </a:p>
          <a:p>
            <a:pPr lvl="2"/>
            <a:r>
              <a:rPr lang="en-US" altLang="en-US" sz="1350" dirty="0"/>
              <a:t>Rank titles </a:t>
            </a:r>
            <a:r>
              <a:rPr lang="en-US" altLang="en-US" sz="1350" dirty="0">
                <a:latin typeface="Palatino Linotype"/>
              </a:rPr>
              <a:t>t</a:t>
            </a:r>
            <a:r>
              <a:rPr lang="en-US" altLang="en-US" sz="1350" baseline="-25000" dirty="0">
                <a:latin typeface="Calibri"/>
              </a:rPr>
              <a:t>i</a:t>
            </a:r>
            <a:r>
              <a:rPr lang="en-US" altLang="en-US" sz="1350" dirty="0"/>
              <a:t> </a:t>
            </a:r>
            <a:r>
              <a:rPr lang="en-US" altLang="en-US" sz="1350" dirty="0">
                <a:latin typeface="cmsy10"/>
              </a:rPr>
              <a:t>∈</a:t>
            </a:r>
            <a:r>
              <a:rPr lang="en-US" altLang="en-US" sz="1350" dirty="0"/>
              <a:t> T(</a:t>
            </a:r>
            <a:r>
              <a:rPr lang="en-US" altLang="en-US" sz="1350" dirty="0">
                <a:latin typeface="Palatino Linotype"/>
              </a:rPr>
              <a:t>m</a:t>
            </a:r>
            <a:r>
              <a:rPr lang="en-US" altLang="en-US" sz="1350" baseline="-25000" dirty="0">
                <a:latin typeface="Calibri"/>
              </a:rPr>
              <a:t>i </a:t>
            </a:r>
            <a:r>
              <a:rPr lang="en-US" altLang="en-US" sz="1350" dirty="0"/>
              <a:t>)</a:t>
            </a:r>
          </a:p>
          <a:p>
            <a:pPr marL="685800" lvl="2" indent="0">
              <a:buNone/>
            </a:pPr>
            <a:r>
              <a:rPr lang="en-US" altLang="en-US" sz="1350" dirty="0"/>
              <a:t>[E.g., consider local statistics of edges [</a:t>
            </a:r>
            <a:r>
              <a:rPr lang="en-US" altLang="en-US" sz="1350" dirty="0">
                <a:solidFill>
                  <a:srgbClr val="C00000"/>
                </a:solidFill>
              </a:rPr>
              <a:t>(</a:t>
            </a:r>
            <a:r>
              <a:rPr lang="en-US" altLang="en-US" sz="1350" dirty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1350" baseline="-25000" dirty="0">
                <a:solidFill>
                  <a:srgbClr val="C00000"/>
                </a:solidFill>
                <a:latin typeface="Palatino Linotype"/>
              </a:rPr>
              <a:t>i</a:t>
            </a:r>
            <a:r>
              <a:rPr lang="en-US" altLang="en-US" sz="1350" dirty="0">
                <a:solidFill>
                  <a:srgbClr val="C00000"/>
                </a:solidFill>
                <a:latin typeface="Palatino Linotype"/>
              </a:rPr>
              <a:t> ,t</a:t>
            </a:r>
            <a:r>
              <a:rPr lang="en-US" altLang="en-US" sz="1350" baseline="-25000" dirty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1350" dirty="0">
                <a:solidFill>
                  <a:srgbClr val="C00000"/>
                </a:solidFill>
              </a:rPr>
              <a:t>) , (</a:t>
            </a:r>
            <a:r>
              <a:rPr lang="en-US" altLang="en-US" sz="1350" dirty="0">
                <a:solidFill>
                  <a:srgbClr val="C00000"/>
                </a:solidFill>
                <a:latin typeface="Palatino Linotype"/>
              </a:rPr>
              <a:t>m</a:t>
            </a:r>
            <a:r>
              <a:rPr lang="en-US" altLang="en-US" sz="1350" baseline="-25000" dirty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1350" dirty="0">
                <a:solidFill>
                  <a:srgbClr val="C00000"/>
                </a:solidFill>
              </a:rPr>
              <a:t> ,*), </a:t>
            </a:r>
            <a:r>
              <a:rPr lang="en-US" altLang="en-US" sz="1350" dirty="0"/>
              <a:t>and </a:t>
            </a:r>
            <a:r>
              <a:rPr lang="en-US" altLang="en-US" sz="1350" dirty="0">
                <a:solidFill>
                  <a:srgbClr val="C00000"/>
                </a:solidFill>
              </a:rPr>
              <a:t>(*, </a:t>
            </a:r>
            <a:r>
              <a:rPr lang="en-US" altLang="en-US" sz="1350" dirty="0">
                <a:solidFill>
                  <a:srgbClr val="C00000"/>
                </a:solidFill>
                <a:latin typeface="Palatino Linotype"/>
              </a:rPr>
              <a:t>t</a:t>
            </a:r>
            <a:r>
              <a:rPr lang="en-US" altLang="en-US" sz="1350" baseline="-25000" dirty="0">
                <a:solidFill>
                  <a:srgbClr val="C00000"/>
                </a:solidFill>
                <a:latin typeface="Calibri"/>
              </a:rPr>
              <a:t>i</a:t>
            </a:r>
            <a:r>
              <a:rPr lang="en-US" altLang="en-US" sz="1350" dirty="0">
                <a:solidFill>
                  <a:srgbClr val="C00000"/>
                </a:solidFill>
              </a:rPr>
              <a:t> )] </a:t>
            </a:r>
            <a:r>
              <a:rPr lang="en-US" altLang="en-US" sz="1350" dirty="0"/>
              <a:t>occurrences in the Wikipedia graph] </a:t>
            </a:r>
          </a:p>
          <a:p>
            <a:r>
              <a:rPr lang="en-US" altLang="en-US" sz="1500" dirty="0">
                <a:solidFill>
                  <a:srgbClr val="C00000"/>
                </a:solidFill>
              </a:rPr>
              <a:t>(3) Global Inference</a:t>
            </a:r>
          </a:p>
          <a:p>
            <a:pPr lvl="1"/>
            <a:r>
              <a:rPr lang="en-US" altLang="en-US" sz="1500" dirty="0"/>
              <a:t>For each document d: </a:t>
            </a:r>
          </a:p>
          <a:p>
            <a:pPr lvl="2"/>
            <a:r>
              <a:rPr lang="en-US" altLang="en-US" sz="1350" dirty="0"/>
              <a:t>Consider all </a:t>
            </a:r>
            <a:r>
              <a:rPr lang="en-US" altLang="en-US" sz="1350" dirty="0">
                <a:latin typeface="Palatino Linotype"/>
              </a:rPr>
              <a:t>m</a:t>
            </a:r>
            <a:r>
              <a:rPr lang="en-US" altLang="en-US" sz="1350" baseline="-25000" dirty="0">
                <a:latin typeface="Calibri"/>
              </a:rPr>
              <a:t>i</a:t>
            </a:r>
            <a:r>
              <a:rPr lang="en-US" altLang="en-US" sz="1350" dirty="0"/>
              <a:t> </a:t>
            </a:r>
            <a:r>
              <a:rPr lang="en-US" altLang="en-US" sz="1350" dirty="0">
                <a:latin typeface="cmsy10"/>
              </a:rPr>
              <a:t>∈</a:t>
            </a:r>
            <a:r>
              <a:rPr lang="en-US" altLang="en-US" sz="1350" dirty="0"/>
              <a:t> d; and all </a:t>
            </a:r>
            <a:r>
              <a:rPr lang="en-US" altLang="en-US" sz="1350" dirty="0">
                <a:latin typeface="Palatino Linotype"/>
              </a:rPr>
              <a:t>t</a:t>
            </a:r>
            <a:r>
              <a:rPr lang="en-US" altLang="en-US" sz="1350" baseline="-25000" dirty="0">
                <a:latin typeface="Calibri"/>
              </a:rPr>
              <a:t>i</a:t>
            </a:r>
            <a:r>
              <a:rPr lang="en-US" altLang="en-US" sz="1350" dirty="0"/>
              <a:t> </a:t>
            </a:r>
            <a:r>
              <a:rPr lang="en-US" altLang="en-US" sz="1350" dirty="0">
                <a:latin typeface="cmsy10"/>
              </a:rPr>
              <a:t>∈</a:t>
            </a:r>
            <a:r>
              <a:rPr lang="en-US" altLang="en-US" sz="1350" dirty="0"/>
              <a:t> T(</a:t>
            </a:r>
            <a:r>
              <a:rPr lang="en-US" altLang="en-US" sz="1350" dirty="0">
                <a:latin typeface="Palatino Linotype"/>
              </a:rPr>
              <a:t>m</a:t>
            </a:r>
            <a:r>
              <a:rPr lang="en-US" altLang="en-US" sz="1350" baseline="-25000" dirty="0">
                <a:latin typeface="Calibri"/>
              </a:rPr>
              <a:t>i </a:t>
            </a:r>
            <a:r>
              <a:rPr lang="en-US" altLang="en-US" sz="1350" dirty="0"/>
              <a:t>)</a:t>
            </a:r>
          </a:p>
          <a:p>
            <a:pPr lvl="2"/>
            <a:r>
              <a:rPr lang="en-US" altLang="en-US" sz="1350" dirty="0"/>
              <a:t>Re-rank titles </a:t>
            </a:r>
            <a:r>
              <a:rPr lang="en-US" altLang="en-US" sz="1350" dirty="0">
                <a:latin typeface="Palatino Linotype"/>
              </a:rPr>
              <a:t>t</a:t>
            </a:r>
            <a:r>
              <a:rPr lang="en-US" altLang="en-US" sz="1350" baseline="-25000" dirty="0">
                <a:latin typeface="Calibri"/>
              </a:rPr>
              <a:t>i</a:t>
            </a:r>
            <a:r>
              <a:rPr lang="en-US" altLang="en-US" sz="1350" dirty="0"/>
              <a:t> </a:t>
            </a:r>
            <a:r>
              <a:rPr lang="en-US" altLang="en-US" sz="1350" dirty="0">
                <a:latin typeface="cmsy10"/>
              </a:rPr>
              <a:t>∈</a:t>
            </a:r>
            <a:r>
              <a:rPr lang="en-US" altLang="en-US" sz="1350" dirty="0"/>
              <a:t> T(</a:t>
            </a:r>
            <a:r>
              <a:rPr lang="en-US" altLang="en-US" sz="1350" dirty="0">
                <a:latin typeface="Palatino Linotype"/>
              </a:rPr>
              <a:t>m</a:t>
            </a:r>
            <a:r>
              <a:rPr lang="en-US" altLang="en-US" sz="1350" baseline="-25000" dirty="0">
                <a:latin typeface="Calibri"/>
              </a:rPr>
              <a:t>i </a:t>
            </a:r>
            <a:r>
              <a:rPr lang="en-US" altLang="en-US" sz="1350" dirty="0"/>
              <a:t>)</a:t>
            </a:r>
          </a:p>
          <a:p>
            <a:pPr marL="685800" lvl="2" indent="0">
              <a:buNone/>
            </a:pPr>
            <a:r>
              <a:rPr lang="en-US" altLang="en-US" sz="1350" dirty="0"/>
              <a:t>[E.g., if </a:t>
            </a:r>
            <a:r>
              <a:rPr lang="en-US" altLang="en-US" sz="1350" dirty="0">
                <a:solidFill>
                  <a:srgbClr val="C00000"/>
                </a:solidFill>
              </a:rPr>
              <a:t>m, m’ </a:t>
            </a:r>
            <a:r>
              <a:rPr lang="en-US" altLang="en-US" sz="1350" dirty="0"/>
              <a:t>are related by virtue of being in </a:t>
            </a:r>
            <a:r>
              <a:rPr lang="en-US" altLang="en-US" sz="1350" dirty="0">
                <a:solidFill>
                  <a:srgbClr val="C00000"/>
                </a:solidFill>
              </a:rPr>
              <a:t>d</a:t>
            </a:r>
            <a:r>
              <a:rPr lang="en-US" altLang="en-US" sz="1350" dirty="0"/>
              <a:t>, their corresponding titles </a:t>
            </a:r>
            <a:r>
              <a:rPr lang="en-US" altLang="en-US" sz="1350" dirty="0">
                <a:solidFill>
                  <a:srgbClr val="C00000"/>
                </a:solidFill>
              </a:rPr>
              <a:t>t, t’</a:t>
            </a:r>
            <a:r>
              <a:rPr lang="en-US" altLang="en-US" sz="1350" dirty="0"/>
              <a:t> may also be related]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11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872938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6172200" cy="4000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Local approach </a:t>
            </a:r>
          </a:p>
        </p:txBody>
      </p:sp>
      <p:pic>
        <p:nvPicPr>
          <p:cNvPr id="24579" name="Content Placeholder 4" descr="Screen shot 2011-03-08 at 8.26.00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2609851"/>
            <a:ext cx="3257550" cy="592931"/>
          </a:xfrm>
        </p:spPr>
      </p:pic>
      <p:pic>
        <p:nvPicPr>
          <p:cNvPr id="24581" name="Picture 7" descr="formulati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14450"/>
            <a:ext cx="6858000" cy="198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Content Placeholder 4" descr="Screen shot 2011-03-08 at 8.26.00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979069"/>
            <a:ext cx="3257550" cy="592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1143000" y="2857500"/>
            <a:ext cx="68580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14" name="Rectangle 13"/>
          <p:cNvSpPr/>
          <p:nvPr/>
        </p:nvSpPr>
        <p:spPr>
          <a:xfrm>
            <a:off x="408112" y="3025706"/>
            <a:ext cx="3587823" cy="953363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214313" indent="-214313">
              <a:buFont typeface="Wingdings" pitchFamily="2" charset="2"/>
              <a:buChar char="§"/>
              <a:defRPr/>
            </a:pPr>
            <a:r>
              <a:rPr lang="el-GR" sz="1800" dirty="0">
                <a:solidFill>
                  <a:srgbClr val="0033CC"/>
                </a:solidFill>
              </a:rPr>
              <a:t>Γ</a:t>
            </a:r>
            <a:r>
              <a:rPr lang="en-US" sz="1800" dirty="0">
                <a:solidFill>
                  <a:schemeClr val="tx1"/>
                </a:solidFill>
              </a:rPr>
              <a:t> is a solution to the problem</a:t>
            </a:r>
          </a:p>
          <a:p>
            <a:pPr marL="557213" lvl="1" indent="-214313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chemeClr val="tx1"/>
                </a:solidFill>
              </a:rPr>
              <a:t>A set of pairs </a:t>
            </a:r>
            <a:r>
              <a:rPr lang="en-US" sz="1800" dirty="0">
                <a:solidFill>
                  <a:srgbClr val="0033CC"/>
                </a:solidFill>
              </a:rPr>
              <a:t>(</a:t>
            </a:r>
            <a:r>
              <a:rPr lang="en-US" sz="1800" dirty="0" err="1">
                <a:solidFill>
                  <a:srgbClr val="0033CC"/>
                </a:solidFill>
              </a:rPr>
              <a:t>m,t</a:t>
            </a:r>
            <a:r>
              <a:rPr lang="en-US" sz="1800" dirty="0">
                <a:solidFill>
                  <a:srgbClr val="0033CC"/>
                </a:solidFill>
              </a:rPr>
              <a:t>) </a:t>
            </a:r>
          </a:p>
          <a:p>
            <a:pPr marL="214313" indent="-214313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rgbClr val="0033CC"/>
                </a:solidFill>
              </a:rPr>
              <a:t>m</a:t>
            </a:r>
            <a:r>
              <a:rPr lang="en-US" sz="1800" dirty="0">
                <a:solidFill>
                  <a:schemeClr val="tx1"/>
                </a:solidFill>
              </a:rPr>
              <a:t>: a mention in the document</a:t>
            </a:r>
          </a:p>
          <a:p>
            <a:pPr marL="214313" indent="-214313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rgbClr val="0033CC"/>
                </a:solidFill>
              </a:rPr>
              <a:t>t</a:t>
            </a:r>
            <a:r>
              <a:rPr lang="en-US" sz="1800" dirty="0">
                <a:solidFill>
                  <a:schemeClr val="tx1"/>
                </a:solidFill>
              </a:rPr>
              <a:t>: the matched Wikipedia Title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 flipH="1">
            <a:off x="5886450" y="3714750"/>
            <a:ext cx="171450" cy="45720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3486152" y="2228851"/>
            <a:ext cx="1561470" cy="925161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6743700" y="485776"/>
            <a:ext cx="2004764" cy="371474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800" dirty="0">
                <a:solidFill>
                  <a:schemeClr val="tx1"/>
                </a:solidFill>
              </a:rPr>
              <a:t>A text Document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19862" y="2145505"/>
            <a:ext cx="2012577" cy="360647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800" dirty="0">
                <a:solidFill>
                  <a:srgbClr val="0033CC"/>
                </a:solidFill>
              </a:rPr>
              <a:t>Wikipedia Articles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948264" y="1383618"/>
            <a:ext cx="2016224" cy="493886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800" dirty="0">
                <a:solidFill>
                  <a:schemeClr val="tx1"/>
                </a:solidFill>
              </a:rPr>
              <a:t>Identified mentions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3886200" y="3743325"/>
            <a:ext cx="342900" cy="371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085792" y="3025706"/>
            <a:ext cx="3230624" cy="923330"/>
          </a:xfrm>
          <a:prstGeom prst="rect">
            <a:avLst/>
          </a:prstGeom>
          <a:solidFill>
            <a:srgbClr val="FFFFCC"/>
          </a:solidFill>
          <a:ln w="28575">
            <a:solidFill>
              <a:srgbClr val="FF99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Local score of matching</a:t>
            </a:r>
          </a:p>
          <a:p>
            <a:pPr>
              <a:defRPr/>
            </a:pPr>
            <a:r>
              <a:rPr lang="en-US" sz="1800" dirty="0">
                <a:latin typeface="+mn-lt"/>
              </a:rPr>
              <a:t>the mention to the title</a:t>
            </a:r>
          </a:p>
          <a:p>
            <a:pPr>
              <a:defRPr/>
            </a:pPr>
            <a:r>
              <a:rPr lang="en-US" sz="1800" dirty="0">
                <a:latin typeface="+mn-lt"/>
              </a:rPr>
              <a:t>(decomposed by 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m</a:t>
            </a:r>
            <a:r>
              <a:rPr lang="en-US" sz="1800" baseline="-25000" dirty="0">
                <a:solidFill>
                  <a:srgbClr val="C00000"/>
                </a:solidFill>
                <a:latin typeface="+mn-lt"/>
              </a:rPr>
              <a:t>i</a:t>
            </a:r>
            <a:r>
              <a:rPr lang="en-US" sz="1800" dirty="0">
                <a:latin typeface="+mn-lt"/>
              </a:rPr>
              <a:t>)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12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33825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>
          <a:xfrm>
            <a:off x="395536" y="-85725"/>
            <a:ext cx="7686854" cy="685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Global Approach: Using Additional Structure</a:t>
            </a:r>
          </a:p>
        </p:txBody>
      </p:sp>
      <p:pic>
        <p:nvPicPr>
          <p:cNvPr id="25603" name="Content Placeholder 4" descr="Screen shot 2011-03-08 at 8.26.00 PM.pn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2609851"/>
            <a:ext cx="3257550" cy="592931"/>
          </a:xfrm>
        </p:spPr>
      </p:pic>
      <p:pic>
        <p:nvPicPr>
          <p:cNvPr id="25605" name="Picture 7" descr="formulati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314450"/>
            <a:ext cx="6858000" cy="1988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343400" y="3714750"/>
            <a:ext cx="34290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143000" y="2857500"/>
            <a:ext cx="6858000" cy="685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sz="1800" dirty="0"/>
          </a:p>
        </p:txBody>
      </p:sp>
      <p:sp>
        <p:nvSpPr>
          <p:cNvPr id="12" name="Rectangle 11"/>
          <p:cNvSpPr/>
          <p:nvPr/>
        </p:nvSpPr>
        <p:spPr>
          <a:xfrm>
            <a:off x="4914900" y="771550"/>
            <a:ext cx="3761556" cy="444079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800" dirty="0">
                <a:solidFill>
                  <a:schemeClr val="tx1"/>
                </a:solidFill>
              </a:rPr>
              <a:t>Text Document(s)—News, Blogs,…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519863" y="2145506"/>
            <a:ext cx="1428750" cy="342900"/>
          </a:xfrm>
          <a:prstGeom prst="rect">
            <a:avLst/>
          </a:prstGeom>
          <a:solidFill>
            <a:srgbClr val="FFFFCC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1800" dirty="0">
                <a:solidFill>
                  <a:srgbClr val="0033CC"/>
                </a:solidFill>
              </a:rPr>
              <a:t>Wikipedia Articles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857750" y="2903488"/>
            <a:ext cx="4286250" cy="2308324"/>
          </a:xfrm>
          <a:prstGeom prst="rect">
            <a:avLst/>
          </a:prstGeom>
          <a:solidFill>
            <a:srgbClr val="FFFFCC"/>
          </a:solidFill>
          <a:ln w="28575">
            <a:solidFill>
              <a:srgbClr val="FF9900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1800" dirty="0">
                <a:latin typeface="+mn-lt"/>
              </a:rPr>
              <a:t>Adding a “global” term to evaluate how good the 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structure</a:t>
            </a:r>
            <a:r>
              <a:rPr lang="en-US" sz="1800" dirty="0">
                <a:latin typeface="+mn-lt"/>
              </a:rPr>
              <a:t> of the solution is.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+mn-lt"/>
              </a:rPr>
              <a:t>Use the local solutions </a:t>
            </a:r>
            <a:r>
              <a:rPr lang="el-GR" sz="1800" dirty="0">
                <a:latin typeface="+mn-lt"/>
              </a:rPr>
              <a:t>Γ</a:t>
            </a:r>
            <a:r>
              <a:rPr lang="en-US" sz="1800" dirty="0">
                <a:latin typeface="+mn-lt"/>
              </a:rPr>
              <a:t>’ (each mention considered independently.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+mn-lt"/>
              </a:rPr>
              <a:t>Evaluate the structure based on pair-wise coherence scores </a:t>
            </a:r>
            <a:r>
              <a:rPr lang="el-GR" sz="1800" dirty="0">
                <a:latin typeface="+mn-lt"/>
              </a:rPr>
              <a:t>Ψ</a:t>
            </a:r>
            <a:r>
              <a:rPr lang="en-US" sz="1800" dirty="0">
                <a:latin typeface="+mn-lt"/>
              </a:rPr>
              <a:t>(</a:t>
            </a:r>
            <a:r>
              <a:rPr lang="en-US" sz="1800" dirty="0" err="1">
                <a:latin typeface="+mn-lt"/>
              </a:rPr>
              <a:t>t</a:t>
            </a:r>
            <a:r>
              <a:rPr lang="en-US" sz="1800" baseline="-25000" dirty="0" err="1">
                <a:latin typeface="+mn-lt"/>
              </a:rPr>
              <a:t>i</a:t>
            </a:r>
            <a:r>
              <a:rPr lang="en-US" sz="1800" dirty="0" err="1">
                <a:latin typeface="+mn-lt"/>
              </a:rPr>
              <a:t>,t</a:t>
            </a:r>
            <a:r>
              <a:rPr lang="en-US" sz="1800" baseline="-25000" dirty="0" err="1">
                <a:latin typeface="+mn-lt"/>
              </a:rPr>
              <a:t>j</a:t>
            </a:r>
            <a:r>
              <a:rPr lang="en-US" sz="1800" dirty="0">
                <a:latin typeface="+mn-lt"/>
              </a:rPr>
              <a:t>)</a:t>
            </a:r>
          </a:p>
          <a:p>
            <a:pPr marL="214313" indent="-214313">
              <a:buFont typeface="Arial" panose="020B0604020202020204" pitchFamily="34" charset="0"/>
              <a:buChar char="•"/>
              <a:defRPr/>
            </a:pPr>
            <a:r>
              <a:rPr lang="en-US" sz="1800" dirty="0">
                <a:latin typeface="+mn-lt"/>
              </a:rPr>
              <a:t>Choose those that satisfy  </a:t>
            </a:r>
            <a:r>
              <a:rPr lang="en-US" sz="1800" dirty="0">
                <a:solidFill>
                  <a:srgbClr val="C00000"/>
                </a:solidFill>
                <a:latin typeface="+mn-lt"/>
              </a:rPr>
              <a:t>document</a:t>
            </a:r>
            <a:r>
              <a:rPr lang="en-US" sz="1800" dirty="0">
                <a:latin typeface="+mn-lt"/>
              </a:rPr>
              <a:t> coherence conditions.</a:t>
            </a:r>
          </a:p>
        </p:txBody>
      </p:sp>
      <p:pic>
        <p:nvPicPr>
          <p:cNvPr id="15" name="Picture 12" descr="Corrected Eq3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0150" y="3635908"/>
            <a:ext cx="3314700" cy="5560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 flipH="1">
            <a:off x="4343400" y="3381840"/>
            <a:ext cx="514351" cy="332910"/>
          </a:xfrm>
          <a:prstGeom prst="straightConnector1">
            <a:avLst/>
          </a:prstGeom>
          <a:ln>
            <a:solidFill>
              <a:schemeClr val="accent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13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5589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1257300" y="80176"/>
            <a:ext cx="7467600" cy="74295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altLang="en-US" dirty="0" smtClean="0"/>
              <a:t>Organizing knowledge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57300" y="857250"/>
            <a:ext cx="234315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It’s a version of </a:t>
            </a:r>
            <a:r>
              <a:rPr lang="en-US" sz="18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– the standard classic Macintosh menu font, with that distinctive thick diagonal in the ”N”.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00450" y="857250"/>
            <a:ext cx="217170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was used by default for Mac menus through </a:t>
            </a:r>
            <a:r>
              <a:rPr lang="en-US" sz="1800" dirty="0" err="1">
                <a:solidFill>
                  <a:srgbClr val="000000"/>
                </a:solidFill>
                <a:latin typeface="Calibri" panose="020F0502020204030204" pitchFamily="34" charset="0"/>
              </a:rPr>
              <a:t>MacOS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7.6, and OS 8 was released mid-1997..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72150" y="857250"/>
            <a:ext cx="211455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</a:t>
            </a:r>
            <a:r>
              <a:rPr lang="en-US" sz="1800" b="1" i="1" u="sng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VIII</a:t>
            </a:r>
            <a:r>
              <a:rPr lang="en-US" sz="1800" b="1" i="1" u="sng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was one of the early 70s-era </a:t>
            </a:r>
            <a:r>
              <a:rPr lang="en-US" sz="18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</a:t>
            </a: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 albums to catch my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0000"/>
                </a:solidFill>
                <a:latin typeface="Calibri" panose="020F0502020204030204" pitchFamily="34" charset="0"/>
              </a:rPr>
              <a:t>ear, along with </a:t>
            </a:r>
            <a:r>
              <a:rPr lang="en-US" sz="1800"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Chicago II</a:t>
            </a:r>
            <a:r>
              <a:rPr lang="en-US" sz="1800" dirty="0">
                <a:solidFill>
                  <a:srgbClr val="FF0000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2</a:t>
            </a:fld>
            <a:endParaRPr lang="en-US" altLang="zh-TW" dirty="0"/>
          </a:p>
        </p:txBody>
      </p:sp>
      <p:sp>
        <p:nvSpPr>
          <p:cNvPr id="3" name="Rectangle 2"/>
          <p:cNvSpPr/>
          <p:nvPr/>
        </p:nvSpPr>
        <p:spPr>
          <a:xfrm>
            <a:off x="2249231" y="4470670"/>
            <a:ext cx="61302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/>
              <a:t>Slides are adapted from </a:t>
            </a:r>
            <a:r>
              <a:rPr lang="en-US" sz="1800" dirty="0" smtClean="0"/>
              <a:t>Kai-Wei Chang and </a:t>
            </a:r>
            <a:r>
              <a:rPr lang="en-US" sz="1800" dirty="0" smtClean="0"/>
              <a:t>Dan </a:t>
            </a:r>
            <a:r>
              <a:rPr lang="en-US" sz="1800" dirty="0"/>
              <a:t>Roth</a:t>
            </a:r>
          </a:p>
        </p:txBody>
      </p:sp>
    </p:spTree>
    <p:extLst>
      <p:ext uri="{BB962C8B-B14F-4D97-AF65-F5344CB8AC3E}">
        <p14:creationId xmlns:p14="http://schemas.microsoft.com/office/powerpoint/2010/main" val="129867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952500" y="57150"/>
            <a:ext cx="7467600" cy="7429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dirty="0" smtClean="0"/>
              <a:t>Cross-document co-reference resolution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57300" y="857250"/>
            <a:ext cx="234315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dirty="0">
                <a:solidFill>
                  <a:srgbClr val="000000"/>
                </a:solidFill>
              </a:rPr>
              <a:t>It’s a version of </a:t>
            </a: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dirty="0">
                <a:solidFill>
                  <a:srgbClr val="000000"/>
                </a:solidFill>
              </a:rPr>
              <a:t> – the standard classic </a:t>
            </a:r>
            <a:r>
              <a:rPr lang="en-US" sz="1800" b="1" i="1" u="sng" dirty="0">
                <a:solidFill>
                  <a:srgbClr val="008000"/>
                </a:solidFill>
              </a:rPr>
              <a:t>Macintosh</a:t>
            </a:r>
            <a:r>
              <a:rPr lang="en-US" sz="1800" dirty="0">
                <a:solidFill>
                  <a:srgbClr val="000000"/>
                </a:solidFill>
              </a:rPr>
              <a:t> menu font, with that distinctive thick diagonal in the ”N”.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00450" y="857250"/>
            <a:ext cx="217170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dirty="0">
                <a:solidFill>
                  <a:srgbClr val="000000"/>
                </a:solidFill>
              </a:rPr>
              <a:t> was used by default for </a:t>
            </a:r>
            <a:r>
              <a:rPr lang="en-US" sz="1800" b="1" i="1" u="sng" dirty="0">
                <a:solidFill>
                  <a:srgbClr val="008000"/>
                </a:solidFill>
              </a:rPr>
              <a:t>Mac</a:t>
            </a:r>
            <a:r>
              <a:rPr lang="en-US" sz="1800" dirty="0">
                <a:solidFill>
                  <a:srgbClr val="000000"/>
                </a:solidFill>
              </a:rPr>
              <a:t> menus through </a:t>
            </a:r>
            <a:r>
              <a:rPr lang="en-US" sz="1800" b="1" i="1" u="sng" dirty="0" err="1">
                <a:solidFill>
                  <a:srgbClr val="008000"/>
                </a:solidFill>
              </a:rPr>
              <a:t>MacOS</a:t>
            </a:r>
            <a:r>
              <a:rPr lang="en-US" sz="1800" b="1" i="1" u="sng" dirty="0">
                <a:solidFill>
                  <a:srgbClr val="008000"/>
                </a:solidFill>
              </a:rPr>
              <a:t> 7.6</a:t>
            </a:r>
            <a:r>
              <a:rPr lang="en-US" sz="1800" dirty="0">
                <a:solidFill>
                  <a:srgbClr val="000000"/>
                </a:solidFill>
              </a:rPr>
              <a:t>, and </a:t>
            </a:r>
            <a:r>
              <a:rPr lang="en-US" sz="1800" b="1" i="1" u="sng" dirty="0">
                <a:solidFill>
                  <a:srgbClr val="008000"/>
                </a:solidFill>
              </a:rPr>
              <a:t>OS 8 </a:t>
            </a:r>
            <a:r>
              <a:rPr lang="en-US" sz="1800" dirty="0">
                <a:solidFill>
                  <a:srgbClr val="000000"/>
                </a:solidFill>
              </a:rPr>
              <a:t>was released mid-1997..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72150" y="857250"/>
            <a:ext cx="211455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b="1" i="1" u="sng" dirty="0">
                <a:solidFill>
                  <a:srgbClr val="000000"/>
                </a:solidFill>
              </a:rPr>
              <a:t> </a:t>
            </a:r>
            <a:r>
              <a:rPr lang="en-US" sz="1800" b="1" i="1" u="sng" dirty="0">
                <a:solidFill>
                  <a:srgbClr val="FF0000"/>
                </a:solidFill>
              </a:rPr>
              <a:t>VIII</a:t>
            </a:r>
            <a:r>
              <a:rPr lang="en-US" sz="1800" b="1" i="1" u="sng" dirty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was one of the early 70s-era </a:t>
            </a: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dirty="0">
                <a:solidFill>
                  <a:srgbClr val="000000"/>
                </a:solidFill>
              </a:rPr>
              <a:t> albums to catch my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0000"/>
                </a:solidFill>
              </a:rPr>
              <a:t>ear, along with </a:t>
            </a:r>
            <a:r>
              <a:rPr lang="en-US" sz="1800" b="1" i="1" u="sng" dirty="0">
                <a:solidFill>
                  <a:srgbClr val="FF0000"/>
                </a:solidFill>
              </a:rPr>
              <a:t>Chicago II</a:t>
            </a:r>
            <a:r>
              <a:rPr lang="en-US" sz="1800" dirty="0">
                <a:solidFill>
                  <a:srgbClr val="FF0000"/>
                </a:solidFill>
              </a:rPr>
              <a:t>.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rot="5400000">
            <a:off x="1079089" y="2028825"/>
            <a:ext cx="1200150" cy="28575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0800000" flipV="1">
            <a:off x="2057400" y="1428750"/>
            <a:ext cx="1371600" cy="131445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521685" y="1937014"/>
            <a:ext cx="1314450" cy="108585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2343150" y="2913735"/>
            <a:ext cx="2400300" cy="62865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4519766" y="2980132"/>
            <a:ext cx="1771650" cy="5715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6196898" y="1315006"/>
            <a:ext cx="556" cy="1780180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6619607" y="2723338"/>
            <a:ext cx="1029890" cy="817094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4313740" y="1559984"/>
            <a:ext cx="461070" cy="1268941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Oval 83"/>
          <p:cNvSpPr/>
          <p:nvPr/>
        </p:nvSpPr>
        <p:spPr>
          <a:xfrm>
            <a:off x="1361728" y="3029506"/>
            <a:ext cx="285750" cy="285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5" name="Oval 84"/>
          <p:cNvSpPr/>
          <p:nvPr/>
        </p:nvSpPr>
        <p:spPr>
          <a:xfrm>
            <a:off x="3036035" y="4554252"/>
            <a:ext cx="285750" cy="285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6" name="Oval 85"/>
          <p:cNvSpPr/>
          <p:nvPr/>
        </p:nvSpPr>
        <p:spPr>
          <a:xfrm>
            <a:off x="3962400" y="2963138"/>
            <a:ext cx="285750" cy="285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7" name="Oval 86"/>
          <p:cNvSpPr/>
          <p:nvPr/>
        </p:nvSpPr>
        <p:spPr>
          <a:xfrm>
            <a:off x="5405303" y="4258867"/>
            <a:ext cx="285750" cy="285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89" name="Oval 88"/>
          <p:cNvSpPr/>
          <p:nvPr/>
        </p:nvSpPr>
        <p:spPr>
          <a:xfrm>
            <a:off x="6086475" y="3248888"/>
            <a:ext cx="285750" cy="285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90" name="Oval 89"/>
          <p:cNvSpPr/>
          <p:nvPr/>
        </p:nvSpPr>
        <p:spPr>
          <a:xfrm>
            <a:off x="7743825" y="3751657"/>
            <a:ext cx="285750" cy="285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 rot="5400000">
            <a:off x="5220680" y="3093996"/>
            <a:ext cx="3143250" cy="2381"/>
          </a:xfrm>
          <a:prstGeom prst="straightConnector1">
            <a:avLst/>
          </a:prstGeom>
          <a:ln>
            <a:solidFill>
              <a:srgbClr val="00B0F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6713935" y="4754167"/>
            <a:ext cx="285750" cy="28575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3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67175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5B3110DA-74C3-4D25-A13A-8A01387C8797}" type="slidenum">
              <a:rPr lang="en-US" altLang="zh-TW" smtClean="0">
                <a:solidFill>
                  <a:srgbClr val="000000"/>
                </a:solidFill>
                <a:cs typeface="Arial Unicode MS" pitchFamily="34" charset="-128"/>
              </a:rPr>
              <a:pPr eaLnBrk="1" hangingPunct="1"/>
              <a:t>4</a:t>
            </a:fld>
            <a:endParaRPr lang="en-US" altLang="zh-TW" dirty="0" smtClean="0">
              <a:solidFill>
                <a:srgbClr val="000000"/>
              </a:solidFill>
              <a:cs typeface="Arial Unicode MS" pitchFamily="34" charset="-128"/>
            </a:endParaRPr>
          </a:p>
        </p:txBody>
      </p:sp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1181100" y="-47625"/>
            <a:ext cx="7467600" cy="7429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2100" dirty="0"/>
              <a:t>Reference resolution: (disambiguation to Wikipedia)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57300" y="857250"/>
            <a:ext cx="234315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dirty="0">
                <a:solidFill>
                  <a:srgbClr val="000000"/>
                </a:solidFill>
              </a:rPr>
              <a:t>It’s a version of </a:t>
            </a: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dirty="0">
                <a:solidFill>
                  <a:srgbClr val="000000"/>
                </a:solidFill>
              </a:rPr>
              <a:t> – the standard classic </a:t>
            </a:r>
            <a:r>
              <a:rPr lang="en-US" sz="1800" b="1" i="1" u="sng" dirty="0">
                <a:solidFill>
                  <a:srgbClr val="008000"/>
                </a:solidFill>
              </a:rPr>
              <a:t>Macintosh</a:t>
            </a:r>
            <a:r>
              <a:rPr lang="en-US" sz="1800" dirty="0">
                <a:solidFill>
                  <a:srgbClr val="000000"/>
                </a:solidFill>
              </a:rPr>
              <a:t> menu font, with that distinctive thick diagonal in the ”N”.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00450" y="857250"/>
            <a:ext cx="217170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dirty="0">
                <a:solidFill>
                  <a:srgbClr val="000000"/>
                </a:solidFill>
              </a:rPr>
              <a:t> was used by default for </a:t>
            </a:r>
            <a:r>
              <a:rPr lang="en-US" sz="1800" b="1" i="1" u="sng" dirty="0">
                <a:solidFill>
                  <a:srgbClr val="008000"/>
                </a:solidFill>
              </a:rPr>
              <a:t>Mac</a:t>
            </a:r>
            <a:r>
              <a:rPr lang="en-US" sz="1800" dirty="0">
                <a:solidFill>
                  <a:srgbClr val="000000"/>
                </a:solidFill>
              </a:rPr>
              <a:t> menus through </a:t>
            </a:r>
            <a:r>
              <a:rPr lang="en-US" sz="1800" b="1" i="1" u="sng" dirty="0" err="1">
                <a:solidFill>
                  <a:srgbClr val="008000"/>
                </a:solidFill>
              </a:rPr>
              <a:t>MacOS</a:t>
            </a:r>
            <a:r>
              <a:rPr lang="en-US" sz="1800" b="1" i="1" u="sng" dirty="0">
                <a:solidFill>
                  <a:srgbClr val="008000"/>
                </a:solidFill>
              </a:rPr>
              <a:t> 7.6</a:t>
            </a:r>
            <a:r>
              <a:rPr lang="en-US" sz="1800" dirty="0">
                <a:solidFill>
                  <a:srgbClr val="000000"/>
                </a:solidFill>
              </a:rPr>
              <a:t>, and </a:t>
            </a:r>
            <a:r>
              <a:rPr lang="en-US" sz="1800" b="1" i="1" u="sng" dirty="0">
                <a:solidFill>
                  <a:srgbClr val="008000"/>
                </a:solidFill>
              </a:rPr>
              <a:t>OS 8 </a:t>
            </a:r>
            <a:r>
              <a:rPr lang="en-US" sz="1800" dirty="0">
                <a:solidFill>
                  <a:srgbClr val="000000"/>
                </a:solidFill>
              </a:rPr>
              <a:t>was released mid-1997..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72150" y="857250"/>
            <a:ext cx="211455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b="1" i="1" u="sng" dirty="0">
                <a:solidFill>
                  <a:srgbClr val="000000"/>
                </a:solidFill>
              </a:rPr>
              <a:t> </a:t>
            </a:r>
            <a:r>
              <a:rPr lang="en-US" sz="1800" b="1" i="1" u="sng" dirty="0">
                <a:solidFill>
                  <a:srgbClr val="FF0000"/>
                </a:solidFill>
              </a:rPr>
              <a:t>VIII</a:t>
            </a:r>
            <a:r>
              <a:rPr lang="en-US" sz="1800" b="1" i="1" u="sng" dirty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was one of the early 70s-era </a:t>
            </a: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dirty="0">
                <a:solidFill>
                  <a:srgbClr val="000000"/>
                </a:solidFill>
              </a:rPr>
              <a:t> albums to catch my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0000"/>
                </a:solidFill>
              </a:rPr>
              <a:t>ear, along with </a:t>
            </a:r>
            <a:r>
              <a:rPr lang="en-US" sz="1800" b="1" i="1" u="sng" dirty="0">
                <a:solidFill>
                  <a:srgbClr val="FF0000"/>
                </a:solidFill>
              </a:rPr>
              <a:t>Chicago II</a:t>
            </a:r>
            <a:r>
              <a:rPr lang="en-US" sz="1800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17421" name="Picture 53" descr="apple-log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5565" y="3480201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3" name="Picture 67" descr="mac system 7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843" y="3507854"/>
            <a:ext cx="928688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4" name="Picture 69" descr="220px-Chicago_typeface_spec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3371850"/>
            <a:ext cx="83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5" name="Picture 75" descr="mac os 8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696" y="3565004"/>
            <a:ext cx="91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6" name="Picture 77" descr="800px-Chicagothebandmillbrook_lar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773" y="4007644"/>
            <a:ext cx="25717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7" name="Picture 79" descr="Chicago_-_Chicago_VIII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4278" y="2976562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28" name="Picture 81" descr="ChicagoIII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9325" y="3019425"/>
            <a:ext cx="628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013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1F44D0F-E40B-4FD1-8CA8-9E3A4F9746A6}" type="slidenum">
              <a:rPr lang="en-US" altLang="zh-TW" smtClean="0">
                <a:solidFill>
                  <a:srgbClr val="000000"/>
                </a:solidFill>
                <a:cs typeface="Arial Unicode MS" pitchFamily="34" charset="-128"/>
              </a:rPr>
              <a:pPr eaLnBrk="1" hangingPunct="1"/>
              <a:t>5</a:t>
            </a:fld>
            <a:endParaRPr lang="en-US" altLang="zh-TW" smtClean="0">
              <a:solidFill>
                <a:srgbClr val="000000"/>
              </a:solidFill>
              <a:cs typeface="Arial Unicode MS" pitchFamily="34" charset="-128"/>
            </a:endParaRPr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181100" y="-72767"/>
            <a:ext cx="7467600" cy="45323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/>
              <a:t>The “Reference” Collection has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66825" y="377608"/>
            <a:ext cx="234315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dirty="0">
                <a:solidFill>
                  <a:srgbClr val="000000"/>
                </a:solidFill>
              </a:rPr>
              <a:t>It’s a version of </a:t>
            </a: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dirty="0">
                <a:solidFill>
                  <a:srgbClr val="000000"/>
                </a:solidFill>
              </a:rPr>
              <a:t> – the standard classic </a:t>
            </a:r>
            <a:r>
              <a:rPr lang="en-US" sz="1800" b="1" i="1" u="sng" dirty="0">
                <a:solidFill>
                  <a:srgbClr val="008000"/>
                </a:solidFill>
              </a:rPr>
              <a:t>Macintosh</a:t>
            </a:r>
            <a:r>
              <a:rPr lang="en-US" sz="1800" dirty="0">
                <a:solidFill>
                  <a:srgbClr val="000000"/>
                </a:solidFill>
              </a:rPr>
              <a:t> menu font, with that distinctive thick diagonal in the ”N”.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7600" y="384632"/>
            <a:ext cx="217170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dirty="0">
                <a:solidFill>
                  <a:srgbClr val="000000"/>
                </a:solidFill>
              </a:rPr>
              <a:t> was used by default for </a:t>
            </a:r>
            <a:r>
              <a:rPr lang="en-US" sz="1800" b="1" i="1" u="sng" dirty="0">
                <a:solidFill>
                  <a:srgbClr val="008000"/>
                </a:solidFill>
              </a:rPr>
              <a:t>Mac</a:t>
            </a:r>
            <a:r>
              <a:rPr lang="en-US" sz="1800" dirty="0">
                <a:solidFill>
                  <a:srgbClr val="000000"/>
                </a:solidFill>
              </a:rPr>
              <a:t> menus through </a:t>
            </a:r>
            <a:r>
              <a:rPr lang="en-US" sz="1800" b="1" i="1" u="sng" dirty="0" err="1">
                <a:solidFill>
                  <a:srgbClr val="008000"/>
                </a:solidFill>
              </a:rPr>
              <a:t>MacOS</a:t>
            </a:r>
            <a:r>
              <a:rPr lang="en-US" sz="1800" b="1" i="1" u="sng" dirty="0">
                <a:solidFill>
                  <a:srgbClr val="008000"/>
                </a:solidFill>
              </a:rPr>
              <a:t> 7.6</a:t>
            </a:r>
            <a:r>
              <a:rPr lang="en-US" sz="1800" dirty="0">
                <a:solidFill>
                  <a:srgbClr val="000000"/>
                </a:solidFill>
              </a:rPr>
              <a:t>, and </a:t>
            </a:r>
            <a:r>
              <a:rPr lang="en-US" sz="1800" b="1" i="1" u="sng" dirty="0">
                <a:solidFill>
                  <a:srgbClr val="008000"/>
                </a:solidFill>
              </a:rPr>
              <a:t>OS 8 </a:t>
            </a:r>
            <a:r>
              <a:rPr lang="en-US" sz="1800" dirty="0">
                <a:solidFill>
                  <a:srgbClr val="000000"/>
                </a:solidFill>
              </a:rPr>
              <a:t>was released mid-1997..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844663" y="384632"/>
            <a:ext cx="2114550" cy="17543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b="1" i="1" u="sng" dirty="0">
                <a:solidFill>
                  <a:srgbClr val="000000"/>
                </a:solidFill>
              </a:rPr>
              <a:t> </a:t>
            </a:r>
            <a:r>
              <a:rPr lang="en-US" sz="1800" b="1" i="1" u="sng" dirty="0">
                <a:solidFill>
                  <a:srgbClr val="FF0000"/>
                </a:solidFill>
              </a:rPr>
              <a:t>VIII</a:t>
            </a:r>
            <a:r>
              <a:rPr lang="en-US" sz="1800" b="1" i="1" u="sng" dirty="0">
                <a:solidFill>
                  <a:srgbClr val="000000"/>
                </a:solidFill>
              </a:rPr>
              <a:t> </a:t>
            </a:r>
            <a:r>
              <a:rPr lang="en-US" sz="1800" dirty="0">
                <a:solidFill>
                  <a:srgbClr val="000000"/>
                </a:solidFill>
              </a:rPr>
              <a:t>was one of the early 70s-era </a:t>
            </a:r>
            <a:r>
              <a:rPr lang="en-US" sz="1800" b="1" i="1" u="sng" dirty="0">
                <a:solidFill>
                  <a:srgbClr val="FF0000"/>
                </a:solidFill>
              </a:rPr>
              <a:t>Chicago</a:t>
            </a:r>
            <a:r>
              <a:rPr lang="en-US" sz="1800" dirty="0">
                <a:solidFill>
                  <a:srgbClr val="000000"/>
                </a:solidFill>
              </a:rPr>
              <a:t> albums to catch my</a:t>
            </a:r>
          </a:p>
          <a:p>
            <a:pPr eaLnBrk="1" hangingPunct="1">
              <a:defRPr/>
            </a:pPr>
            <a:r>
              <a:rPr lang="en-US" sz="1800" dirty="0">
                <a:solidFill>
                  <a:srgbClr val="000000"/>
                </a:solidFill>
              </a:rPr>
              <a:t>ear, along with </a:t>
            </a:r>
            <a:r>
              <a:rPr lang="en-US" sz="1800" b="1" i="1" u="sng" dirty="0">
                <a:solidFill>
                  <a:srgbClr val="FF0000"/>
                </a:solidFill>
              </a:rPr>
              <a:t>Chicago II</a:t>
            </a:r>
            <a:r>
              <a:rPr lang="en-US" sz="1800" dirty="0">
                <a:solidFill>
                  <a:srgbClr val="FF0000"/>
                </a:solidFill>
              </a:rPr>
              <a:t>.</a:t>
            </a:r>
          </a:p>
        </p:txBody>
      </p:sp>
      <p:pic>
        <p:nvPicPr>
          <p:cNvPr id="18439" name="Picture 53" descr="apple-log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222885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67" descr="mac system 7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943350"/>
            <a:ext cx="928688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69" descr="220px-Chicago_typeface_spec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28850"/>
            <a:ext cx="83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2" name="Picture 75" descr="mac os 8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314700"/>
            <a:ext cx="91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3" name="Picture 77" descr="800px-Chicagothebandmillbrook_lar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7463" y="4247071"/>
            <a:ext cx="25717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4" name="Picture 79" descr="Chicago_-_Chicago_VIII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571750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5" name="Picture 81" descr="ChicagoIII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2686050"/>
            <a:ext cx="628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/>
          <p:cNvCxnSpPr/>
          <p:nvPr/>
        </p:nvCxnSpPr>
        <p:spPr>
          <a:xfrm>
            <a:off x="2438400" y="2800350"/>
            <a:ext cx="590550" cy="1085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143250" y="2971800"/>
            <a:ext cx="1143000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4371975" y="2886075"/>
            <a:ext cx="571500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3657600" y="3657600"/>
            <a:ext cx="685800" cy="514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V="1">
            <a:off x="5997178" y="3746897"/>
            <a:ext cx="1092994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6779419" y="3536156"/>
            <a:ext cx="1114425" cy="614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452" name="TextBox 45"/>
          <p:cNvSpPr txBox="1">
            <a:spLocks noChangeArrowheads="1"/>
          </p:cNvSpPr>
          <p:nvPr/>
        </p:nvSpPr>
        <p:spPr bwMode="auto">
          <a:xfrm>
            <a:off x="2016919" y="3380185"/>
            <a:ext cx="10438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Used_In</a:t>
            </a:r>
          </a:p>
        </p:txBody>
      </p:sp>
      <p:sp>
        <p:nvSpPr>
          <p:cNvPr id="18453" name="TextBox 46"/>
          <p:cNvSpPr txBox="1">
            <a:spLocks noChangeArrowheads="1"/>
          </p:cNvSpPr>
          <p:nvPr/>
        </p:nvSpPr>
        <p:spPr bwMode="auto">
          <a:xfrm>
            <a:off x="3420666" y="2980135"/>
            <a:ext cx="6206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Is_a</a:t>
            </a:r>
          </a:p>
        </p:txBody>
      </p:sp>
      <p:sp>
        <p:nvSpPr>
          <p:cNvPr id="18454" name="TextBox 47"/>
          <p:cNvSpPr txBox="1">
            <a:spLocks noChangeArrowheads="1"/>
          </p:cNvSpPr>
          <p:nvPr/>
        </p:nvSpPr>
        <p:spPr bwMode="auto">
          <a:xfrm>
            <a:off x="4686300" y="2857500"/>
            <a:ext cx="6206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Is_a</a:t>
            </a:r>
          </a:p>
        </p:txBody>
      </p:sp>
      <p:sp>
        <p:nvSpPr>
          <p:cNvPr id="18455" name="TextBox 48"/>
          <p:cNvSpPr txBox="1">
            <a:spLocks noChangeArrowheads="1"/>
          </p:cNvSpPr>
          <p:nvPr/>
        </p:nvSpPr>
        <p:spPr bwMode="auto">
          <a:xfrm>
            <a:off x="3771901" y="4008835"/>
            <a:ext cx="13388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Succeeded</a:t>
            </a:r>
          </a:p>
        </p:txBody>
      </p:sp>
      <p:sp>
        <p:nvSpPr>
          <p:cNvPr id="18456" name="TextBox 49"/>
          <p:cNvSpPr txBox="1">
            <a:spLocks noChangeArrowheads="1"/>
          </p:cNvSpPr>
          <p:nvPr/>
        </p:nvSpPr>
        <p:spPr bwMode="auto">
          <a:xfrm>
            <a:off x="6560344" y="3600450"/>
            <a:ext cx="11592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Released</a:t>
            </a:r>
          </a:p>
        </p:txBody>
      </p:sp>
    </p:spTree>
    <p:extLst>
      <p:ext uri="{BB962C8B-B14F-4D97-AF65-F5344CB8AC3E}">
        <p14:creationId xmlns:p14="http://schemas.microsoft.com/office/powerpoint/2010/main" val="3634357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557213" indent="-21431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8572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2001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1543050" indent="-1714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E54DDF3-E9AC-4966-A39C-B77678D007D2}" type="slidenum">
              <a:rPr lang="en-US" altLang="zh-TW" smtClean="0">
                <a:solidFill>
                  <a:srgbClr val="000000"/>
                </a:solidFill>
                <a:cs typeface="Arial Unicode MS" pitchFamily="34" charset="-128"/>
              </a:rPr>
              <a:pPr eaLnBrk="1" hangingPunct="1"/>
              <a:t>6</a:t>
            </a:fld>
            <a:endParaRPr lang="en-US" altLang="zh-TW" smtClean="0">
              <a:solidFill>
                <a:srgbClr val="000000"/>
              </a:solidFill>
              <a:cs typeface="Arial Unicode MS" pitchFamily="34" charset="-128"/>
            </a:endParaRP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262841" y="31562"/>
            <a:ext cx="7467600" cy="742950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altLang="en-US" dirty="0" smtClean="0"/>
              <a:t>Wikipedia as a knowledge resource  ….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4" name="Picture 53" descr="apple-logo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50" y="2228850"/>
            <a:ext cx="685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67" descr="mac system 7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943350"/>
            <a:ext cx="928688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9" descr="220px-Chicago_typeface_spec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228850"/>
            <a:ext cx="83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5" descr="mac os 8.gi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3314700"/>
            <a:ext cx="914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77" descr="800px-Chicagothebandmillbrook_lar.jp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4407694"/>
            <a:ext cx="2571750" cy="67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79" descr="Chicago_-_Chicago_VIII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625" y="2571750"/>
            <a:ext cx="714375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81" descr="ChicagoIII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2686050"/>
            <a:ext cx="62865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Straight Arrow Connector 23"/>
          <p:cNvCxnSpPr/>
          <p:nvPr/>
        </p:nvCxnSpPr>
        <p:spPr>
          <a:xfrm>
            <a:off x="2438400" y="2800350"/>
            <a:ext cx="590550" cy="1085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3143250" y="2971800"/>
            <a:ext cx="1143000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H="1">
            <a:off x="4371975" y="2886075"/>
            <a:ext cx="571500" cy="2857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3657600" y="3657600"/>
            <a:ext cx="685800" cy="514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6200000" flipV="1">
            <a:off x="5997178" y="3746897"/>
            <a:ext cx="1092994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6779419" y="3536156"/>
            <a:ext cx="1114425" cy="6143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497" name="TextBox 45"/>
          <p:cNvSpPr txBox="1">
            <a:spLocks noChangeArrowheads="1"/>
          </p:cNvSpPr>
          <p:nvPr/>
        </p:nvSpPr>
        <p:spPr bwMode="auto">
          <a:xfrm>
            <a:off x="2016919" y="3380185"/>
            <a:ext cx="104387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Used_In</a:t>
            </a:r>
          </a:p>
        </p:txBody>
      </p:sp>
      <p:sp>
        <p:nvSpPr>
          <p:cNvPr id="20498" name="TextBox 46"/>
          <p:cNvSpPr txBox="1">
            <a:spLocks noChangeArrowheads="1"/>
          </p:cNvSpPr>
          <p:nvPr/>
        </p:nvSpPr>
        <p:spPr bwMode="auto">
          <a:xfrm>
            <a:off x="3420666" y="2980135"/>
            <a:ext cx="6206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Is_a</a:t>
            </a:r>
          </a:p>
        </p:txBody>
      </p:sp>
      <p:sp>
        <p:nvSpPr>
          <p:cNvPr id="20499" name="TextBox 47"/>
          <p:cNvSpPr txBox="1">
            <a:spLocks noChangeArrowheads="1"/>
          </p:cNvSpPr>
          <p:nvPr/>
        </p:nvSpPr>
        <p:spPr bwMode="auto">
          <a:xfrm>
            <a:off x="4686300" y="2857500"/>
            <a:ext cx="62068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Is_a</a:t>
            </a:r>
          </a:p>
        </p:txBody>
      </p:sp>
      <p:sp>
        <p:nvSpPr>
          <p:cNvPr id="20500" name="TextBox 48"/>
          <p:cNvSpPr txBox="1">
            <a:spLocks noChangeArrowheads="1"/>
          </p:cNvSpPr>
          <p:nvPr/>
        </p:nvSpPr>
        <p:spPr bwMode="auto">
          <a:xfrm>
            <a:off x="3771901" y="4008835"/>
            <a:ext cx="13388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Succeeded</a:t>
            </a:r>
          </a:p>
        </p:txBody>
      </p:sp>
      <p:sp>
        <p:nvSpPr>
          <p:cNvPr id="20501" name="TextBox 49"/>
          <p:cNvSpPr txBox="1">
            <a:spLocks noChangeArrowheads="1"/>
          </p:cNvSpPr>
          <p:nvPr/>
        </p:nvSpPr>
        <p:spPr bwMode="auto">
          <a:xfrm>
            <a:off x="6560344" y="3600450"/>
            <a:ext cx="115929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00"/>
                </a:solidFill>
              </a:rPr>
              <a:t>Released</a:t>
            </a:r>
          </a:p>
        </p:txBody>
      </p:sp>
      <p:pic>
        <p:nvPicPr>
          <p:cNvPr id="20502" name="Picture 25" descr="Wikipedia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867966"/>
            <a:ext cx="1314450" cy="1418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118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234" y="67838"/>
            <a:ext cx="7467600" cy="74295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Wikification: </a:t>
            </a:r>
            <a:r>
              <a:rPr lang="en-US" dirty="0" smtClean="0"/>
              <a:t>The </a:t>
            </a:r>
            <a:r>
              <a:rPr lang="en-US" dirty="0" smtClean="0"/>
              <a:t>Reference Problem </a:t>
            </a:r>
            <a:endParaRPr lang="en-US" sz="1800" dirty="0"/>
          </a:p>
        </p:txBody>
      </p:sp>
      <p:sp>
        <p:nvSpPr>
          <p:cNvPr id="6" name="TextBox 5"/>
          <p:cNvSpPr txBox="1"/>
          <p:nvPr/>
        </p:nvSpPr>
        <p:spPr>
          <a:xfrm>
            <a:off x="577036" y="903098"/>
            <a:ext cx="6565528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+mj-lt"/>
              </a:rPr>
              <a:t>Blumenthal (D) is a candidate for the U.S. Senate seat now held by Christopher Dodd (D), and he has held a commanding lead in the race since he entered it. But the Times report has the potential to fundamentally reshape the contest in the Nutmeg State.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11560" y="2998322"/>
            <a:ext cx="6551240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800" u="sng" dirty="0">
                <a:solidFill>
                  <a:srgbClr val="0000FF"/>
                </a:solidFill>
                <a:latin typeface="+mj-lt"/>
              </a:rPr>
              <a:t>Blumenthal</a:t>
            </a:r>
            <a:r>
              <a:rPr lang="en-US" sz="1800" dirty="0">
                <a:latin typeface="+mj-lt"/>
              </a:rPr>
              <a:t> (</a:t>
            </a:r>
            <a:r>
              <a:rPr lang="en-US" sz="1800" u="sng" dirty="0">
                <a:solidFill>
                  <a:srgbClr val="0000FF"/>
                </a:solidFill>
                <a:latin typeface="+mj-lt"/>
              </a:rPr>
              <a:t>D</a:t>
            </a:r>
            <a:r>
              <a:rPr lang="en-US" sz="1800" dirty="0">
                <a:latin typeface="+mj-lt"/>
              </a:rPr>
              <a:t>) is a candidate for the </a:t>
            </a:r>
            <a:r>
              <a:rPr lang="en-US" sz="1800" u="sng" dirty="0">
                <a:solidFill>
                  <a:srgbClr val="0000FF"/>
                </a:solidFill>
                <a:latin typeface="+mj-lt"/>
              </a:rPr>
              <a:t>U.S. Senate</a:t>
            </a:r>
            <a:r>
              <a:rPr lang="en-US" sz="1800" dirty="0">
                <a:latin typeface="+mj-lt"/>
              </a:rPr>
              <a:t> seat now held by </a:t>
            </a:r>
            <a:r>
              <a:rPr lang="en-US" sz="1800" u="sng" dirty="0">
                <a:solidFill>
                  <a:srgbClr val="0000FF"/>
                </a:solidFill>
                <a:latin typeface="+mj-lt"/>
              </a:rPr>
              <a:t>Christopher Dodd</a:t>
            </a:r>
            <a:r>
              <a:rPr lang="en-US" sz="1800" dirty="0">
                <a:latin typeface="+mj-lt"/>
              </a:rPr>
              <a:t> (</a:t>
            </a:r>
            <a:r>
              <a:rPr lang="en-US" sz="1800" dirty="0">
                <a:solidFill>
                  <a:srgbClr val="0033CC"/>
                </a:solidFill>
                <a:latin typeface="+mj-lt"/>
              </a:rPr>
              <a:t>D</a:t>
            </a:r>
            <a:r>
              <a:rPr lang="en-US" sz="1800" dirty="0">
                <a:latin typeface="+mj-lt"/>
              </a:rPr>
              <a:t>), and he has held a commanding lead in the race since he entered it. But the </a:t>
            </a:r>
            <a:r>
              <a:rPr lang="en-US" sz="1800" u="sng" dirty="0">
                <a:solidFill>
                  <a:srgbClr val="0000FF"/>
                </a:solidFill>
                <a:latin typeface="+mj-lt"/>
              </a:rPr>
              <a:t>Times</a:t>
            </a:r>
            <a:r>
              <a:rPr lang="en-US" sz="1800" dirty="0">
                <a:latin typeface="+mj-lt"/>
              </a:rPr>
              <a:t> report has the potential to fundamentally reshape the contest in </a:t>
            </a:r>
            <a:r>
              <a:rPr lang="en-US" sz="1800" u="sng" dirty="0">
                <a:solidFill>
                  <a:srgbClr val="0000FF"/>
                </a:solidFill>
                <a:latin typeface="+mj-lt"/>
              </a:rPr>
              <a:t>the Nutmeg State</a:t>
            </a:r>
            <a:r>
              <a:rPr lang="en-US" sz="1800" dirty="0">
                <a:latin typeface="+mj-lt"/>
              </a:rPr>
              <a:t>.</a:t>
            </a:r>
          </a:p>
        </p:txBody>
      </p:sp>
      <p:sp>
        <p:nvSpPr>
          <p:cNvPr id="8" name="Down Arrow 7"/>
          <p:cNvSpPr/>
          <p:nvPr/>
        </p:nvSpPr>
        <p:spPr>
          <a:xfrm>
            <a:off x="3525871" y="2036822"/>
            <a:ext cx="199281" cy="26259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769" y="2355149"/>
            <a:ext cx="1235778" cy="312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Down Arrow 21"/>
          <p:cNvSpPr/>
          <p:nvPr/>
        </p:nvSpPr>
        <p:spPr>
          <a:xfrm rot="10800000">
            <a:off x="1076331" y="2733083"/>
            <a:ext cx="78836" cy="253542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8818" y="2371304"/>
            <a:ext cx="1933388" cy="307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588950"/>
            <a:ext cx="1102853" cy="296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7135" y="4627279"/>
            <a:ext cx="1185863" cy="310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Down Arrow 23"/>
          <p:cNvSpPr/>
          <p:nvPr/>
        </p:nvSpPr>
        <p:spPr>
          <a:xfrm flipH="1">
            <a:off x="5724128" y="4191745"/>
            <a:ext cx="45197" cy="198431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9126" y="2375295"/>
            <a:ext cx="1389257" cy="33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Down Arrow 26"/>
          <p:cNvSpPr/>
          <p:nvPr/>
        </p:nvSpPr>
        <p:spPr>
          <a:xfrm rot="14243175">
            <a:off x="2310286" y="2595897"/>
            <a:ext cx="66357" cy="434342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urved Right Arrow 2"/>
          <p:cNvSpPr/>
          <p:nvPr/>
        </p:nvSpPr>
        <p:spPr>
          <a:xfrm>
            <a:off x="306581" y="3587962"/>
            <a:ext cx="228600" cy="1000988"/>
          </a:xfrm>
          <a:prstGeom prst="curvedRightArrow">
            <a:avLst/>
          </a:prstGeom>
          <a:solidFill>
            <a:srgbClr val="9E9EFC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29" name="Down Arrow 28"/>
          <p:cNvSpPr/>
          <p:nvPr/>
        </p:nvSpPr>
        <p:spPr>
          <a:xfrm rot="14243175">
            <a:off x="5376758" y="2685829"/>
            <a:ext cx="66357" cy="434342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4497" y="4616407"/>
            <a:ext cx="1387074" cy="331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" name="Down Arrow 30"/>
          <p:cNvSpPr/>
          <p:nvPr/>
        </p:nvSpPr>
        <p:spPr>
          <a:xfrm flipH="1">
            <a:off x="3950854" y="4123988"/>
            <a:ext cx="45197" cy="423851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7</a:t>
            </a:fld>
            <a:endParaRPr lang="en-US" altLang="zh-TW" dirty="0"/>
          </a:p>
        </p:txBody>
      </p:sp>
      <p:sp>
        <p:nvSpPr>
          <p:cNvPr id="23" name="Down Arrow 22"/>
          <p:cNvSpPr/>
          <p:nvPr/>
        </p:nvSpPr>
        <p:spPr>
          <a:xfrm rot="14243175" flipH="1">
            <a:off x="2930871" y="2602301"/>
            <a:ext cx="63410" cy="771278"/>
          </a:xfrm>
          <a:prstGeom prst="downArrow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152642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22" grpId="0" animBg="1"/>
      <p:bldP spid="24" grpId="0" animBg="1"/>
      <p:bldP spid="27" grpId="0" animBg="1"/>
      <p:bldP spid="3" grpId="0" animBg="1"/>
      <p:bldP spid="29" grpId="0" animBg="1"/>
      <p:bldP spid="31" grpId="0" animBg="1"/>
      <p:bldP spid="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 smtClean="0"/>
              <a:t>Dealing with </a:t>
            </a:r>
            <a:r>
              <a:rPr lang="en-US" altLang="en-US" dirty="0" smtClean="0">
                <a:solidFill>
                  <a:srgbClr val="C00000"/>
                </a:solidFill>
              </a:rPr>
              <a:t>Ambiguity</a:t>
            </a:r>
            <a:r>
              <a:rPr lang="en-US" altLang="en-US" dirty="0" smtClean="0"/>
              <a:t> of Natural Language</a:t>
            </a:r>
          </a:p>
          <a:p>
            <a:pPr lvl="1"/>
            <a:r>
              <a:rPr lang="en-US" altLang="en-US" dirty="0" smtClean="0"/>
              <a:t>Mentions of entities and concepts could have multiple meanings</a:t>
            </a:r>
          </a:p>
          <a:p>
            <a:r>
              <a:rPr lang="en-US" altLang="en-US" dirty="0" smtClean="0"/>
              <a:t>Dealing with </a:t>
            </a:r>
            <a:r>
              <a:rPr lang="en-US" altLang="en-US" dirty="0" smtClean="0">
                <a:solidFill>
                  <a:srgbClr val="C00000"/>
                </a:solidFill>
              </a:rPr>
              <a:t>Variability</a:t>
            </a:r>
            <a:r>
              <a:rPr lang="en-US" altLang="en-US" dirty="0" smtClean="0"/>
              <a:t> of Natural Language </a:t>
            </a:r>
          </a:p>
          <a:p>
            <a:pPr lvl="1"/>
            <a:r>
              <a:rPr lang="en-US" altLang="en-US" dirty="0" smtClean="0"/>
              <a:t>A given concept could be expressed in many ways</a:t>
            </a:r>
          </a:p>
          <a:p>
            <a:endParaRPr lang="en-US" altLang="en-US" dirty="0" smtClean="0"/>
          </a:p>
          <a:p>
            <a:r>
              <a:rPr lang="en-US" altLang="en-US" dirty="0" smtClean="0">
                <a:solidFill>
                  <a:srgbClr val="C00000"/>
                </a:solidFill>
              </a:rPr>
              <a:t>Wikification</a:t>
            </a:r>
            <a:r>
              <a:rPr lang="en-US" altLang="en-US" dirty="0" smtClean="0"/>
              <a:t> addresses these two issues in a specific way:</a:t>
            </a:r>
          </a:p>
          <a:p>
            <a:pPr marL="0" indent="0">
              <a:buNone/>
            </a:pPr>
            <a:endParaRPr lang="en-US" altLang="en-US" dirty="0"/>
          </a:p>
          <a:p>
            <a:r>
              <a:rPr lang="en-US" altLang="en-US" dirty="0" smtClean="0"/>
              <a:t>The Reference Problem</a:t>
            </a:r>
          </a:p>
          <a:p>
            <a:pPr lvl="1"/>
            <a:r>
              <a:rPr lang="en-US" altLang="en-US" dirty="0" smtClean="0"/>
              <a:t>What is meant by this concept? (WSD + Grounding)</a:t>
            </a:r>
          </a:p>
          <a:p>
            <a:pPr lvl="1"/>
            <a:r>
              <a:rPr lang="en-US" altLang="en-US" dirty="0" smtClean="0"/>
              <a:t>More than just co-reference (within and across documents)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4229100" y="4840002"/>
            <a:ext cx="685800" cy="17145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49EA72D-AFDA-4341-B72A-4A95FB1F0E84}" type="slidenum">
              <a:rPr lang="en-US" altLang="zh-TW" smtClean="0"/>
              <a:pPr>
                <a:defRPr/>
              </a:pPr>
              <a:t>8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8820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E5E2-1321-4548-96C8-615581C5A8C2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84" y="0"/>
            <a:ext cx="7368032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73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LP-class">
  <a:themeElements>
    <a:clrScheme name="NLP Class">
      <a:dk1>
        <a:sysClr val="windowText" lastClr="000000"/>
      </a:dk1>
      <a:lt1>
        <a:sysClr val="window" lastClr="FFFFFF"/>
      </a:lt1>
      <a:dk2>
        <a:srgbClr val="605435"/>
      </a:dk2>
      <a:lt2>
        <a:srgbClr val="E7D19A"/>
      </a:lt2>
      <a:accent1>
        <a:srgbClr val="A4001D"/>
      </a:accent1>
      <a:accent2>
        <a:srgbClr val="2584BB"/>
      </a:accent2>
      <a:accent3>
        <a:srgbClr val="BB57BE"/>
      </a:accent3>
      <a:accent4>
        <a:srgbClr val="177245"/>
      </a:accent4>
      <a:accent5>
        <a:srgbClr val="35ACA2"/>
      </a:accent5>
      <a:accent6>
        <a:srgbClr val="FF8700"/>
      </a:accent6>
      <a:hlink>
        <a:srgbClr val="EF8E1C"/>
      </a:hlink>
      <a:folHlink>
        <a:srgbClr val="FEC6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50021"/>
            </a:gs>
            <a:gs pos="100000">
              <a:schemeClr val="tx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50021"/>
            </a:gs>
            <a:gs pos="100000">
              <a:schemeClr val="tx1"/>
            </a:gs>
          </a:gsLst>
          <a:lin ang="0" scaled="1"/>
        </a:gra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65" charset="0"/>
          </a:defRPr>
        </a:defPPr>
      </a:lstStyle>
    </a:lnDef>
  </a:objectDefaults>
  <a:extraClrSchemeLst>
    <a:extraClrScheme>
      <a:clrScheme name="nlp-lucida-schem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lp-lucida-schem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lp-lucida-schem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lp-lucida-schem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NLP-class.potx</Template>
  <TotalTime>48703</TotalTime>
  <Words>1071</Words>
  <Application>Microsoft Office PowerPoint</Application>
  <PresentationFormat>On-screen Show (16:9)</PresentationFormat>
  <Paragraphs>141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7" baseType="lpstr">
      <vt:lpstr>Arial Unicode MS</vt:lpstr>
      <vt:lpstr>ＭＳ Ｐゴシック</vt:lpstr>
      <vt:lpstr>ＭＳ Ｐゴシック</vt:lpstr>
      <vt:lpstr>SimSun</vt:lpstr>
      <vt:lpstr>Arial</vt:lpstr>
      <vt:lpstr>Calibri</vt:lpstr>
      <vt:lpstr>cmsy10</vt:lpstr>
      <vt:lpstr>Lucida Sans</vt:lpstr>
      <vt:lpstr>Palatino Linotype</vt:lpstr>
      <vt:lpstr>Tahoma</vt:lpstr>
      <vt:lpstr>Times</vt:lpstr>
      <vt:lpstr>Times New Roman</vt:lpstr>
      <vt:lpstr>Wingdings</vt:lpstr>
      <vt:lpstr>NLP-class</vt:lpstr>
      <vt:lpstr>PowerPoint Presentation</vt:lpstr>
      <vt:lpstr>Organizing knowledge</vt:lpstr>
      <vt:lpstr>Cross-document co-reference resolution</vt:lpstr>
      <vt:lpstr>Reference resolution: (disambiguation to Wikipedia)</vt:lpstr>
      <vt:lpstr>The “Reference” Collection has Structure</vt:lpstr>
      <vt:lpstr>Wikipedia as a knowledge resource  …. </vt:lpstr>
      <vt:lpstr>Wikification: The Reference Problem </vt:lpstr>
      <vt:lpstr>Challenging</vt:lpstr>
      <vt:lpstr>PowerPoint Presentation</vt:lpstr>
      <vt:lpstr>Wikification: Subtasks</vt:lpstr>
      <vt:lpstr>High-level Algorithmic Approach. </vt:lpstr>
      <vt:lpstr>Local approach </vt:lpstr>
      <vt:lpstr>Global Approach: Using Additional Structure</vt:lpstr>
    </vt:vector>
  </TitlesOfParts>
  <Company>Stanford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Extraction</dc:title>
  <dc:creator>Christopher Manning</dc:creator>
  <cp:lastModifiedBy>Diane J. Litman</cp:lastModifiedBy>
  <cp:revision>274</cp:revision>
  <cp:lastPrinted>2012-03-06T20:53:56Z</cp:lastPrinted>
  <dcterms:created xsi:type="dcterms:W3CDTF">2010-04-19T15:31:24Z</dcterms:created>
  <dcterms:modified xsi:type="dcterms:W3CDTF">2018-11-13T15:32:49Z</dcterms:modified>
</cp:coreProperties>
</file>