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67"/>
  </p:notesMasterIdLst>
  <p:handoutMasterIdLst>
    <p:handoutMasterId r:id="rId68"/>
  </p:handoutMasterIdLst>
  <p:sldIdLst>
    <p:sldId id="476" r:id="rId2"/>
    <p:sldId id="478" r:id="rId3"/>
    <p:sldId id="482" r:id="rId4"/>
    <p:sldId id="483" r:id="rId5"/>
    <p:sldId id="537" r:id="rId6"/>
    <p:sldId id="485" r:id="rId7"/>
    <p:sldId id="486" r:id="rId8"/>
    <p:sldId id="503" r:id="rId9"/>
    <p:sldId id="487" r:id="rId10"/>
    <p:sldId id="488" r:id="rId11"/>
    <p:sldId id="552" r:id="rId12"/>
    <p:sldId id="538" r:id="rId13"/>
    <p:sldId id="489" r:id="rId14"/>
    <p:sldId id="490" r:id="rId15"/>
    <p:sldId id="491" r:id="rId16"/>
    <p:sldId id="501" r:id="rId17"/>
    <p:sldId id="498" r:id="rId18"/>
    <p:sldId id="493" r:id="rId19"/>
    <p:sldId id="494" r:id="rId20"/>
    <p:sldId id="495" r:id="rId21"/>
    <p:sldId id="496" r:id="rId22"/>
    <p:sldId id="479" r:id="rId23"/>
    <p:sldId id="480" r:id="rId24"/>
    <p:sldId id="499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532" r:id="rId33"/>
    <p:sldId id="481" r:id="rId34"/>
    <p:sldId id="533" r:id="rId35"/>
    <p:sldId id="512" r:id="rId36"/>
    <p:sldId id="513" r:id="rId37"/>
    <p:sldId id="524" r:id="rId38"/>
    <p:sldId id="514" r:id="rId39"/>
    <p:sldId id="534" r:id="rId40"/>
    <p:sldId id="515" r:id="rId41"/>
    <p:sldId id="516" r:id="rId42"/>
    <p:sldId id="517" r:id="rId43"/>
    <p:sldId id="520" r:id="rId44"/>
    <p:sldId id="518" r:id="rId45"/>
    <p:sldId id="519" r:id="rId46"/>
    <p:sldId id="521" r:id="rId47"/>
    <p:sldId id="522" r:id="rId48"/>
    <p:sldId id="523" r:id="rId49"/>
    <p:sldId id="525" r:id="rId50"/>
    <p:sldId id="535" r:id="rId51"/>
    <p:sldId id="536" r:id="rId52"/>
    <p:sldId id="529" r:id="rId53"/>
    <p:sldId id="539" r:id="rId54"/>
    <p:sldId id="540" r:id="rId55"/>
    <p:sldId id="541" r:id="rId56"/>
    <p:sldId id="542" r:id="rId57"/>
    <p:sldId id="543" r:id="rId58"/>
    <p:sldId id="544" r:id="rId59"/>
    <p:sldId id="545" r:id="rId60"/>
    <p:sldId id="546" r:id="rId61"/>
    <p:sldId id="547" r:id="rId62"/>
    <p:sldId id="548" r:id="rId63"/>
    <p:sldId id="549" r:id="rId64"/>
    <p:sldId id="550" r:id="rId65"/>
    <p:sldId id="551" r:id="rId66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FF"/>
    <a:srgbClr val="CC0000"/>
    <a:srgbClr val="BA9359"/>
    <a:srgbClr val="FFCC66"/>
    <a:srgbClr val="A4001D"/>
    <a:srgbClr val="A4050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71" autoAdjust="0"/>
    <p:restoredTop sz="86804" autoAdjust="0"/>
  </p:normalViewPr>
  <p:slideViewPr>
    <p:cSldViewPr>
      <p:cViewPr varScale="1">
        <p:scale>
          <a:sx n="65" d="100"/>
          <a:sy n="65" d="100"/>
        </p:scale>
        <p:origin x="48" y="12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doesn’t fall have an</a:t>
            </a:r>
            <a:r>
              <a:rPr lang="en-US" baseline="0" dirty="0" smtClean="0"/>
              <a:t> Arg0?  No proto-agent!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7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0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4705350"/>
            <a:ext cx="655317" cy="342900"/>
          </a:xfrm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framenet2.icsi.berkeley.edu/fnReports/data/frame/Cause_proliferation_in_number.x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framenet2.icsi.berkeley.edu/fnReports/data/frame/Change_position_on_a_scale.x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6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 smtClean="0"/>
              <a:t>Thematic grid, case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Example usages of “break”</a:t>
            </a:r>
            <a:endParaRPr lang="en-US" sz="1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John broke the window</a:t>
            </a:r>
          </a:p>
          <a:p>
            <a:r>
              <a:rPr lang="en-US" dirty="0" smtClean="0"/>
              <a:t>John broke the window with a rock</a:t>
            </a:r>
          </a:p>
          <a:p>
            <a:r>
              <a:rPr lang="en-US" dirty="0" smtClean="0"/>
              <a:t>The rock broke the window</a:t>
            </a:r>
          </a:p>
          <a:p>
            <a:r>
              <a:rPr lang="en-US" dirty="0" smtClean="0"/>
              <a:t>The window broke</a:t>
            </a:r>
          </a:p>
          <a:p>
            <a:r>
              <a:rPr lang="en-US" dirty="0" smtClean="0"/>
              <a:t>The window was broken by John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 smtClean="0"/>
              <a:t>Thematic grid, case frame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" y="1937983"/>
            <a:ext cx="4000500" cy="27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Example usages of “break”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4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 smtClean="0"/>
              <a:t>Thematic grid, case frame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" y="1937983"/>
            <a:ext cx="4000500" cy="27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8200" y="147578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thematic grid, </a:t>
            </a:r>
            <a:r>
              <a:rPr lang="en-US" sz="1800" b="1" dirty="0" smtClean="0"/>
              <a:t>case frame</a:t>
            </a:r>
            <a:endParaRPr lang="en-US" sz="1800" dirty="0" smtClean="0"/>
          </a:p>
          <a:p>
            <a:r>
              <a:rPr lang="en-US" sz="1800" dirty="0" smtClean="0"/>
              <a:t>Break:</a:t>
            </a:r>
          </a:p>
          <a:p>
            <a:r>
              <a:rPr lang="en-US" sz="1800" dirty="0" smtClean="0"/>
              <a:t>    AGENT</a:t>
            </a:r>
            <a:r>
              <a:rPr lang="en-US" sz="1800" dirty="0"/>
              <a:t>, THEME, </a:t>
            </a:r>
            <a:r>
              <a:rPr lang="en-US" sz="1800" dirty="0" smtClean="0"/>
              <a:t>INSTRUMENT</a:t>
            </a:r>
            <a:r>
              <a:rPr lang="en-US" sz="1800" dirty="0"/>
              <a:t>. </a:t>
            </a:r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83" y="3388743"/>
            <a:ext cx="4315717" cy="85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Example usages of “break”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2200" y="2971800"/>
            <a:ext cx="189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Some realizations: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34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Diathesis alternations (or verb alternation)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Dative alternation</a:t>
            </a:r>
            <a:r>
              <a:rPr lang="en-US" sz="2000" dirty="0" smtClean="0"/>
              <a:t>: particular semantic </a:t>
            </a:r>
            <a:r>
              <a:rPr lang="en-US" sz="2000" dirty="0"/>
              <a:t>classes of </a:t>
            </a:r>
            <a:r>
              <a:rPr lang="en-US" sz="2000" dirty="0" smtClean="0"/>
              <a:t>verbs like </a:t>
            </a:r>
            <a:r>
              <a:rPr lang="en-US" sz="2000" i="1" dirty="0" smtClean="0"/>
              <a:t>give</a:t>
            </a:r>
            <a:r>
              <a:rPr lang="en-US" sz="2000" dirty="0" smtClean="0"/>
              <a:t>, “</a:t>
            </a:r>
            <a:r>
              <a:rPr lang="en-US" sz="2000" dirty="0"/>
              <a:t>verbs of future having” (</a:t>
            </a:r>
            <a:r>
              <a:rPr lang="en-US" sz="2000" i="1" dirty="0"/>
              <a:t>advance</a:t>
            </a:r>
            <a:r>
              <a:rPr lang="en-US" sz="2000" dirty="0"/>
              <a:t>, </a:t>
            </a:r>
            <a:r>
              <a:rPr lang="en-US" sz="2000" i="1" dirty="0"/>
              <a:t>allocate</a:t>
            </a:r>
            <a:r>
              <a:rPr lang="en-US" sz="2000" dirty="0"/>
              <a:t>, </a:t>
            </a:r>
            <a:r>
              <a:rPr lang="en-US" sz="2000" i="1" dirty="0"/>
              <a:t>offer</a:t>
            </a:r>
            <a:r>
              <a:rPr lang="en-US" sz="2000" dirty="0"/>
              <a:t>, </a:t>
            </a:r>
            <a:r>
              <a:rPr lang="en-US" sz="2000" i="1" dirty="0"/>
              <a:t>owe</a:t>
            </a:r>
            <a:r>
              <a:rPr lang="en-US" sz="2000" dirty="0"/>
              <a:t>), “send verbs” (</a:t>
            </a:r>
            <a:r>
              <a:rPr lang="en-US" sz="2000" i="1" dirty="0"/>
              <a:t>forward</a:t>
            </a:r>
            <a:r>
              <a:rPr lang="en-US" sz="2000" dirty="0"/>
              <a:t>, </a:t>
            </a:r>
            <a:r>
              <a:rPr lang="en-US" sz="2000" i="1" dirty="0"/>
              <a:t>hand</a:t>
            </a:r>
            <a:r>
              <a:rPr lang="en-US" sz="2000" dirty="0"/>
              <a:t>, </a:t>
            </a:r>
            <a:r>
              <a:rPr lang="en-US" sz="2000" i="1" dirty="0"/>
              <a:t>mail</a:t>
            </a:r>
            <a:r>
              <a:rPr lang="en-US" sz="2000" dirty="0"/>
              <a:t>), “verbs of throwing” (</a:t>
            </a:r>
            <a:r>
              <a:rPr lang="en-US" sz="2000" i="1" dirty="0"/>
              <a:t>kick</a:t>
            </a:r>
            <a:r>
              <a:rPr lang="en-US" sz="2000" dirty="0"/>
              <a:t>, </a:t>
            </a:r>
            <a:r>
              <a:rPr lang="en-US" sz="2000" i="1" dirty="0"/>
              <a:t>pass</a:t>
            </a:r>
            <a:r>
              <a:rPr lang="en-US" sz="2000" dirty="0"/>
              <a:t>, </a:t>
            </a:r>
            <a:r>
              <a:rPr lang="en-US" sz="2000" i="1" dirty="0"/>
              <a:t>throw</a:t>
            </a:r>
            <a:r>
              <a:rPr lang="en-US" sz="2000" dirty="0" smtClean="0"/>
              <a:t>), etc.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89062"/>
            <a:ext cx="3581160" cy="155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101" y="1428273"/>
            <a:ext cx="487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Break: </a:t>
            </a:r>
            <a:r>
              <a:rPr lang="en-US" sz="1800" dirty="0" smtClean="0"/>
              <a:t>AGENT</a:t>
            </a:r>
            <a:r>
              <a:rPr lang="en-US" sz="1800" dirty="0"/>
              <a:t>, INSTRUMENT, or THEME as </a:t>
            </a:r>
            <a:r>
              <a:rPr lang="en-US" sz="1800" dirty="0" smtClean="0"/>
              <a:t>subject</a:t>
            </a:r>
          </a:p>
          <a:p>
            <a:pPr lvl="1"/>
            <a:endParaRPr lang="en-US" sz="1800" dirty="0"/>
          </a:p>
          <a:p>
            <a:r>
              <a:rPr lang="en-US" sz="1800" i="1" dirty="0" smtClean="0"/>
              <a:t>Give:  </a:t>
            </a:r>
            <a:r>
              <a:rPr lang="en-US" sz="1800" dirty="0" smtClean="0"/>
              <a:t>THEME </a:t>
            </a:r>
            <a:r>
              <a:rPr lang="en-US" sz="1800" dirty="0"/>
              <a:t>and GOAL </a:t>
            </a:r>
            <a:r>
              <a:rPr lang="en-US" sz="1800" dirty="0" smtClean="0"/>
              <a:t>in either order</a:t>
            </a:r>
            <a:endParaRPr lang="en-US" sz="1800" dirty="0"/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4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7300"/>
            <a:ext cx="8534400" cy="37909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Hard to create standard </a:t>
            </a:r>
            <a:r>
              <a:rPr lang="en-US" dirty="0"/>
              <a:t>set of </a:t>
            </a:r>
            <a:r>
              <a:rPr lang="en-US" dirty="0" smtClean="0"/>
              <a:t>roles or formally define them</a:t>
            </a:r>
          </a:p>
          <a:p>
            <a:pPr marL="0" indent="0">
              <a:buNone/>
            </a:pPr>
            <a:r>
              <a:rPr lang="en-US" dirty="0" smtClean="0"/>
              <a:t>Often roles need to be fragmented to be defined.</a:t>
            </a:r>
            <a:endParaRPr lang="en-US" dirty="0"/>
          </a:p>
          <a:p>
            <a:pPr marL="457200" lvl="1" indent="0">
              <a:buNone/>
            </a:pPr>
            <a:r>
              <a:rPr lang="en-US" sz="2400" dirty="0" smtClean="0"/>
              <a:t>Levin and Rappaport </a:t>
            </a:r>
            <a:r>
              <a:rPr lang="en-US" sz="2400" dirty="0" err="1" smtClean="0"/>
              <a:t>Hovav</a:t>
            </a:r>
            <a:r>
              <a:rPr lang="en-US" sz="2400" dirty="0" smtClean="0"/>
              <a:t> (2015): two kinds of </a:t>
            </a:r>
            <a:r>
              <a:rPr lang="en-US" sz="2400" cap="small" dirty="0" smtClean="0"/>
              <a:t>instruments</a:t>
            </a:r>
            <a:endParaRPr lang="en-US" sz="2400" dirty="0"/>
          </a:p>
          <a:p>
            <a:pPr marL="1143000" lvl="3" indent="0">
              <a:buNone/>
            </a:pPr>
            <a:r>
              <a:rPr lang="en-US" sz="2400" b="1" dirty="0"/>
              <a:t>i</a:t>
            </a:r>
            <a:r>
              <a:rPr lang="en-US" sz="2400" b="1" dirty="0" smtClean="0"/>
              <a:t>ntermediary</a:t>
            </a:r>
            <a:r>
              <a:rPr lang="en-US" sz="2400" b="1" i="1" dirty="0" smtClean="0"/>
              <a:t> </a:t>
            </a:r>
            <a:r>
              <a:rPr lang="en-US" sz="2400" b="1" dirty="0"/>
              <a:t>instruments </a:t>
            </a:r>
            <a:r>
              <a:rPr lang="en-US" sz="2400" dirty="0"/>
              <a:t>that can appear as subjects </a:t>
            </a:r>
            <a:endParaRPr lang="en-US" sz="2400" dirty="0" smtClean="0"/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cook opened the jar with the new gadget. 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new gadget opened the jar. </a:t>
            </a:r>
            <a:endParaRPr lang="en-US" sz="2400" dirty="0" smtClean="0">
              <a:solidFill>
                <a:srgbClr val="0635FF"/>
              </a:solidFill>
            </a:endParaRPr>
          </a:p>
          <a:p>
            <a:pPr marL="1143000" lvl="3" indent="0">
              <a:buNone/>
            </a:pPr>
            <a:r>
              <a:rPr lang="en-US" sz="2400" b="1" dirty="0" smtClean="0"/>
              <a:t>enabling </a:t>
            </a:r>
            <a:r>
              <a:rPr lang="en-US" sz="2400" b="1" dirty="0"/>
              <a:t>instruments </a:t>
            </a:r>
            <a:r>
              <a:rPr lang="en-US" sz="2400" dirty="0"/>
              <a:t>that </a:t>
            </a:r>
            <a:r>
              <a:rPr lang="en-US" sz="2400" dirty="0" smtClean="0"/>
              <a:t>cannot</a:t>
            </a:r>
            <a:endParaRPr lang="en-US" sz="2400" dirty="0"/>
          </a:p>
          <a:p>
            <a:pPr marL="1828800" lvl="5" indent="0">
              <a:buNone/>
            </a:pPr>
            <a:r>
              <a:rPr lang="en-US" sz="2400" dirty="0" smtClean="0">
                <a:solidFill>
                  <a:srgbClr val="0635FF"/>
                </a:solidFill>
              </a:rPr>
              <a:t>Shelly </a:t>
            </a:r>
            <a:r>
              <a:rPr lang="en-US" sz="2400" dirty="0">
                <a:solidFill>
                  <a:srgbClr val="0635FF"/>
                </a:solidFill>
              </a:rPr>
              <a:t>ate the sliced banana with a fork. </a:t>
            </a:r>
          </a:p>
          <a:p>
            <a:pPr marL="1828800" lvl="5" indent="0">
              <a:buNone/>
            </a:pPr>
            <a:r>
              <a:rPr lang="en-US" sz="2400" dirty="0" smtClean="0">
                <a:solidFill>
                  <a:srgbClr val="0635FF"/>
                </a:solidFill>
              </a:rPr>
              <a:t>*The </a:t>
            </a:r>
            <a:r>
              <a:rPr lang="en-US" sz="2400" dirty="0">
                <a:solidFill>
                  <a:srgbClr val="0635FF"/>
                </a:solidFill>
              </a:rPr>
              <a:t>fork ate the sliced banana.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990600"/>
          </a:xfrm>
        </p:spPr>
        <p:txBody>
          <a:bodyPr/>
          <a:lstStyle/>
          <a:p>
            <a:r>
              <a:rPr lang="en-US" dirty="0" smtClean="0"/>
              <a:t>Alternatives to 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848600" cy="33337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Fewer roles</a:t>
            </a:r>
            <a:r>
              <a:rPr lang="en-US" dirty="0" smtClean="0"/>
              <a:t>: generalized </a:t>
            </a:r>
            <a:r>
              <a:rPr lang="en-US" dirty="0"/>
              <a:t>semantic </a:t>
            </a:r>
            <a:r>
              <a:rPr lang="en-US" dirty="0" smtClean="0"/>
              <a:t>roles, defined as prototypes (</a:t>
            </a:r>
            <a:r>
              <a:rPr lang="en-US" dirty="0" err="1" smtClean="0"/>
              <a:t>Dowty</a:t>
            </a:r>
            <a:r>
              <a:rPr lang="en-US" dirty="0" smtClean="0"/>
              <a:t> 1991)</a:t>
            </a:r>
          </a:p>
          <a:p>
            <a:pPr marL="457200" lvl="1" indent="0">
              <a:buNone/>
            </a:pPr>
            <a:r>
              <a:rPr lang="en-US" dirty="0" smtClean="0"/>
              <a:t>PROTO-AGENT </a:t>
            </a:r>
          </a:p>
          <a:p>
            <a:pPr marL="457200" lvl="1" indent="0">
              <a:buNone/>
            </a:pPr>
            <a:r>
              <a:rPr lang="en-US" dirty="0" smtClean="0"/>
              <a:t>PROTO-PATIENT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More roles</a:t>
            </a:r>
            <a:r>
              <a:rPr lang="en-US" dirty="0" smtClean="0"/>
              <a:t>: Define roles specific to a group of predicates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810000"/>
            <a:ext cx="11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635FF"/>
                </a:solidFill>
                <a:latin typeface="+mn-lt"/>
              </a:rPr>
              <a:t>FrameNet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853809"/>
            <a:ext cx="11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635FF"/>
                </a:solidFill>
                <a:latin typeface="+mn-lt"/>
              </a:rPr>
              <a:t>PropBank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Palmer, Martha, Daniel </a:t>
            </a:r>
            <a:r>
              <a:rPr lang="en-US" dirty="0" err="1"/>
              <a:t>Gildea</a:t>
            </a:r>
            <a:r>
              <a:rPr lang="en-US" dirty="0"/>
              <a:t>, and Paul Kingsbury. 2005. The Proposition Bank: An Annotated Corpus of Semantic Roles. </a:t>
            </a:r>
            <a:r>
              <a:rPr lang="en-US" i="1" dirty="0"/>
              <a:t>Computational Linguistics</a:t>
            </a:r>
            <a:r>
              <a:rPr lang="en-US" dirty="0"/>
              <a:t>, 31(1):71–106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48709"/>
            <a:ext cx="5410200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17" y="1276350"/>
            <a:ext cx="7086600" cy="30289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Proto-Agent</a:t>
            </a:r>
          </a:p>
          <a:p>
            <a:pPr lvl="1"/>
            <a:r>
              <a:rPr lang="en-US" dirty="0" smtClean="0"/>
              <a:t>Volitional involvement in event or state</a:t>
            </a:r>
            <a:endParaRPr lang="en-US" dirty="0"/>
          </a:p>
          <a:p>
            <a:pPr lvl="1"/>
            <a:r>
              <a:rPr lang="en-US" dirty="0" smtClean="0"/>
              <a:t>Sentience </a:t>
            </a:r>
            <a:r>
              <a:rPr lang="en-US" dirty="0"/>
              <a:t>(and/or </a:t>
            </a:r>
            <a:r>
              <a:rPr lang="en-US" dirty="0" smtClean="0"/>
              <a:t>perception)</a:t>
            </a:r>
            <a:endParaRPr lang="en-US" dirty="0"/>
          </a:p>
          <a:p>
            <a:pPr lvl="1"/>
            <a:r>
              <a:rPr lang="en-US" dirty="0" smtClean="0"/>
              <a:t>Causes </a:t>
            </a:r>
            <a:r>
              <a:rPr lang="en-US" dirty="0"/>
              <a:t>an event or change of state in another participant </a:t>
            </a:r>
            <a:endParaRPr lang="en-US" dirty="0" smtClean="0"/>
          </a:p>
          <a:p>
            <a:pPr lvl="1"/>
            <a:r>
              <a:rPr lang="en-US" dirty="0" smtClean="0"/>
              <a:t>Movement </a:t>
            </a:r>
            <a:r>
              <a:rPr lang="en-US" dirty="0"/>
              <a:t>(relative to position of another participant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Proto-Patient</a:t>
            </a:r>
          </a:p>
          <a:p>
            <a:pPr lvl="1"/>
            <a:r>
              <a:rPr lang="en-US" dirty="0"/>
              <a:t>Undergoes change of </a:t>
            </a:r>
            <a:r>
              <a:rPr lang="en-US" dirty="0" smtClean="0"/>
              <a:t>state</a:t>
            </a:r>
            <a:endParaRPr lang="en-US" dirty="0"/>
          </a:p>
          <a:p>
            <a:pPr lvl="1"/>
            <a:r>
              <a:rPr lang="en-US" dirty="0" smtClean="0"/>
              <a:t>Causally </a:t>
            </a:r>
            <a:r>
              <a:rPr lang="en-US" dirty="0"/>
              <a:t>affected by another </a:t>
            </a:r>
            <a:r>
              <a:rPr lang="en-US" dirty="0" smtClean="0"/>
              <a:t>participant</a:t>
            </a:r>
            <a:endParaRPr lang="en-US" dirty="0"/>
          </a:p>
          <a:p>
            <a:pPr lvl="1"/>
            <a:r>
              <a:rPr lang="en-US" dirty="0" smtClean="0"/>
              <a:t>Stationary </a:t>
            </a:r>
            <a:r>
              <a:rPr lang="en-US" dirty="0"/>
              <a:t>relative to movement of another </a:t>
            </a:r>
            <a:r>
              <a:rPr lang="en-US" dirty="0" smtClean="0"/>
              <a:t>participant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706993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Following </a:t>
            </a:r>
            <a:r>
              <a:rPr lang="en-US" sz="1800" dirty="0" err="1"/>
              <a:t>Dowty</a:t>
            </a:r>
            <a:r>
              <a:rPr lang="en-US" sz="1800" dirty="0"/>
              <a:t> </a:t>
            </a:r>
            <a:r>
              <a:rPr lang="en-US" sz="1800" dirty="0" smtClean="0"/>
              <a:t>1991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6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133350"/>
            <a:ext cx="7467600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534400" cy="3028950"/>
          </a:xfrm>
        </p:spPr>
        <p:txBody>
          <a:bodyPr/>
          <a:lstStyle/>
          <a:p>
            <a:r>
              <a:rPr lang="en-US" dirty="0" smtClean="0"/>
              <a:t>Following </a:t>
            </a:r>
            <a:r>
              <a:rPr lang="en-US" dirty="0" err="1" smtClean="0"/>
              <a:t>Dowty</a:t>
            </a:r>
            <a:r>
              <a:rPr lang="en-US" dirty="0" smtClean="0"/>
              <a:t> 1991</a:t>
            </a:r>
          </a:p>
          <a:p>
            <a:pPr lvl="1"/>
            <a:r>
              <a:rPr lang="en-US" dirty="0"/>
              <a:t>Role definitions </a:t>
            </a:r>
            <a:r>
              <a:rPr lang="en-US" dirty="0" smtClean="0"/>
              <a:t>determined </a:t>
            </a:r>
            <a:r>
              <a:rPr lang="en-US" dirty="0"/>
              <a:t>verb by verb, </a:t>
            </a:r>
            <a:r>
              <a:rPr lang="en-US" dirty="0" smtClean="0"/>
              <a:t>with </a:t>
            </a:r>
            <a:r>
              <a:rPr lang="en-US" dirty="0"/>
              <a:t>respect to the other roles </a:t>
            </a:r>
          </a:p>
          <a:p>
            <a:pPr lvl="1"/>
            <a:r>
              <a:rPr lang="en-US" dirty="0" smtClean="0"/>
              <a:t>Semantic </a:t>
            </a:r>
            <a:r>
              <a:rPr lang="en-US" dirty="0"/>
              <a:t>roles in </a:t>
            </a:r>
            <a:r>
              <a:rPr lang="en-US" dirty="0" err="1"/>
              <a:t>PropBank</a:t>
            </a:r>
            <a:r>
              <a:rPr lang="en-US" dirty="0"/>
              <a:t> are </a:t>
            </a:r>
            <a:r>
              <a:rPr lang="en-US" dirty="0" smtClean="0"/>
              <a:t>thus verb-sense specific.</a:t>
            </a:r>
          </a:p>
          <a:p>
            <a:r>
              <a:rPr lang="en-US" dirty="0" smtClean="0"/>
              <a:t>Each verb sense has numbered argument: </a:t>
            </a:r>
            <a:r>
              <a:rPr lang="en-US" dirty="0"/>
              <a:t>Arg0, Arg1, </a:t>
            </a:r>
            <a:r>
              <a:rPr lang="en-US" dirty="0" smtClean="0"/>
              <a:t>Arg2,…</a:t>
            </a:r>
          </a:p>
          <a:p>
            <a:pPr marL="342900" lvl="1" indent="0">
              <a:buNone/>
            </a:pPr>
            <a:r>
              <a:rPr lang="en-US" dirty="0" smtClean="0"/>
              <a:t>Arg0: PROTO-AGENT</a:t>
            </a:r>
          </a:p>
          <a:p>
            <a:pPr marL="342900" lvl="1" indent="0">
              <a:buNone/>
            </a:pPr>
            <a:r>
              <a:rPr lang="en-US" dirty="0" smtClean="0"/>
              <a:t>Arg1</a:t>
            </a:r>
            <a:r>
              <a:rPr lang="en-US" dirty="0"/>
              <a:t>:</a:t>
            </a:r>
            <a:r>
              <a:rPr lang="en-US" dirty="0" smtClean="0"/>
              <a:t> PROTO-PATIENT</a:t>
            </a:r>
          </a:p>
          <a:p>
            <a:pPr marL="342900" lvl="1" indent="0">
              <a:buNone/>
            </a:pPr>
            <a:r>
              <a:rPr lang="en-US" dirty="0" smtClean="0"/>
              <a:t>Arg2: usually: </a:t>
            </a:r>
            <a:r>
              <a:rPr lang="en-US" dirty="0" err="1" smtClean="0"/>
              <a:t>benefactive</a:t>
            </a:r>
            <a:r>
              <a:rPr lang="en-US" dirty="0"/>
              <a:t>, instrument, attribute, or end </a:t>
            </a:r>
            <a:r>
              <a:rPr lang="en-US" dirty="0" smtClean="0"/>
              <a:t>state</a:t>
            </a:r>
          </a:p>
          <a:p>
            <a:pPr marL="342900" lvl="1" indent="0">
              <a:buNone/>
            </a:pPr>
            <a:r>
              <a:rPr lang="en-US" dirty="0" smtClean="0"/>
              <a:t>Arg3: usually: start </a:t>
            </a:r>
            <a:r>
              <a:rPr lang="en-US" dirty="0"/>
              <a:t>point, </a:t>
            </a:r>
            <a:r>
              <a:rPr lang="en-US" dirty="0" err="1"/>
              <a:t>benefactive</a:t>
            </a:r>
            <a:r>
              <a:rPr lang="en-US" dirty="0"/>
              <a:t>, instrument, or </a:t>
            </a:r>
            <a:r>
              <a:rPr lang="en-US" dirty="0" smtClean="0"/>
              <a:t>attribute</a:t>
            </a:r>
          </a:p>
          <a:p>
            <a:pPr marL="342900" lvl="1" indent="0">
              <a:buNone/>
            </a:pPr>
            <a:r>
              <a:rPr lang="en-US" dirty="0" smtClean="0"/>
              <a:t>Arg4 </a:t>
            </a:r>
            <a:r>
              <a:rPr lang="en-US" dirty="0"/>
              <a:t>the end </a:t>
            </a:r>
            <a:r>
              <a:rPr lang="en-US" dirty="0" smtClean="0"/>
              <a:t>point</a:t>
            </a:r>
          </a:p>
          <a:p>
            <a:pPr marL="342900" lvl="1" indent="0">
              <a:buNone/>
            </a:pPr>
            <a:r>
              <a:rPr lang="en-US" i="1" dirty="0" smtClean="0"/>
              <a:t>(Arg2-Arg5 are not really that consistent, causes a problem for labeling)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448" y="-47625"/>
            <a:ext cx="3916683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Frame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3850"/>
            <a:ext cx="6492145" cy="23780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78125"/>
            <a:ext cx="7455297" cy="2270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38200" y="2778125"/>
            <a:ext cx="533400" cy="327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43000" y="57150"/>
            <a:ext cx="152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Role Labeling</a:t>
            </a:r>
            <a:endParaRPr lang="en-US" dirty="0"/>
          </a:p>
        </p:txBody>
      </p:sp>
      <p:pic>
        <p:nvPicPr>
          <p:cNvPr id="5" name="Content Placeholder 4" descr="whodidwhattowo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08" b="-30208"/>
          <a:stretch>
            <a:fillRect/>
          </a:stretch>
        </p:blipFill>
        <p:spPr>
          <a:xfrm>
            <a:off x="304800" y="971550"/>
            <a:ext cx="8534400" cy="3333750"/>
          </a:xfrm>
        </p:spPr>
      </p:pic>
      <p:sp>
        <p:nvSpPr>
          <p:cNvPr id="6" name="TextBox 5"/>
          <p:cNvSpPr txBox="1"/>
          <p:nvPr/>
        </p:nvSpPr>
        <p:spPr>
          <a:xfrm>
            <a:off x="1219200" y="3714750"/>
            <a:ext cx="92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Agent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3714750"/>
            <a:ext cx="104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Theme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714750"/>
            <a:ext cx="137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Predicate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3714750"/>
            <a:ext cx="124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Location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7467600" cy="565389"/>
          </a:xfrm>
        </p:spPr>
        <p:txBody>
          <a:bodyPr/>
          <a:lstStyle/>
          <a:p>
            <a:r>
              <a:rPr lang="en-US" dirty="0" smtClean="0"/>
              <a:t>Advantage of a </a:t>
            </a:r>
            <a:r>
              <a:rPr lang="en-US" dirty="0" err="1" smtClean="0"/>
              <a:t>ProbBank</a:t>
            </a:r>
            <a:r>
              <a:rPr lang="en-US" dirty="0" smtClean="0"/>
              <a:t> Labeling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047750"/>
            <a:ext cx="5207000" cy="2150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752600" y="1173008"/>
            <a:ext cx="584200" cy="331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46418"/>
            <a:ext cx="7640154" cy="1163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188142"/>
            <a:ext cx="853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This would allow us to see the commonalities in these 3 sentences: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1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 smtClean="0"/>
              <a:t>Modifiers or adjuncts of the predicate: </a:t>
            </a:r>
            <a:r>
              <a:rPr lang="en-US" dirty="0" err="1" smtClean="0"/>
              <a:t>Arg</a:t>
            </a:r>
            <a:r>
              <a:rPr lang="en-US" dirty="0" smtClean="0"/>
              <a:t>-M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6" y="1535668"/>
            <a:ext cx="7042727" cy="228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4461" y="15166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Times New Roman" charset="0"/>
                <a:ea typeface="Times New Roman" charset="0"/>
                <a:cs typeface="Times New Roman" charset="0"/>
              </a:rPr>
              <a:t>ArgM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361950"/>
          </a:xfrm>
        </p:spPr>
        <p:txBody>
          <a:bodyPr/>
          <a:lstStyle/>
          <a:p>
            <a:r>
              <a:rPr lang="en-US" sz="2800" dirty="0" err="1" smtClean="0"/>
              <a:t>PropBanking</a:t>
            </a:r>
            <a:r>
              <a:rPr lang="en-US" sz="2800" dirty="0" smtClean="0"/>
              <a:t> a </a:t>
            </a:r>
            <a:r>
              <a:rPr lang="en-US" sz="2800" dirty="0"/>
              <a:t>S</a:t>
            </a:r>
            <a:r>
              <a:rPr lang="en-US" sz="2800" dirty="0" smtClean="0"/>
              <a:t>entence</a:t>
            </a:r>
            <a:endParaRPr lang="en-US" sz="2800" dirty="0"/>
          </a:p>
        </p:txBody>
      </p:sp>
      <p:pic>
        <p:nvPicPr>
          <p:cNvPr id="5" name="Content Placeholder 4" descr="palmer1propbank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83" r="-25783"/>
          <a:stretch>
            <a:fillRect/>
          </a:stretch>
        </p:blipFill>
        <p:spPr>
          <a:xfrm>
            <a:off x="-585216" y="971550"/>
            <a:ext cx="10290048" cy="4019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487918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Martha Palmer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" y="1276350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 </a:t>
            </a:r>
            <a:r>
              <a:rPr lang="en-US" sz="1800"/>
              <a:t>sample </a:t>
            </a:r>
            <a:endParaRPr lang="en-US" sz="1800" smtClean="0"/>
          </a:p>
          <a:p>
            <a:r>
              <a:rPr lang="en-US" sz="1800" dirty="0" smtClean="0"/>
              <a:t>parse </a:t>
            </a:r>
            <a:r>
              <a:rPr lang="en-US" sz="1800" dirty="0"/>
              <a:t>tree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60866"/>
            <a:ext cx="7467600" cy="501134"/>
          </a:xfrm>
        </p:spPr>
        <p:txBody>
          <a:bodyPr/>
          <a:lstStyle/>
          <a:p>
            <a:r>
              <a:rPr lang="en-US" sz="2800" smtClean="0"/>
              <a:t>The </a:t>
            </a:r>
            <a:r>
              <a:rPr lang="en-US" sz="2800" dirty="0" smtClean="0"/>
              <a:t>same parse tree </a:t>
            </a:r>
            <a:r>
              <a:rPr lang="en-US" sz="2800" dirty="0" err="1" smtClean="0"/>
              <a:t>PropBanked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8" y="882741"/>
            <a:ext cx="7267144" cy="41083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98302" y="612259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Martha Palmer 2013</a:t>
            </a:r>
          </a:p>
        </p:txBody>
      </p:sp>
    </p:spTree>
    <p:extLst>
      <p:ext uri="{BB962C8B-B14F-4D97-AF65-F5344CB8AC3E}">
        <p14:creationId xmlns:p14="http://schemas.microsoft.com/office/powerpoint/2010/main" val="17458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Annotated </a:t>
            </a:r>
            <a:r>
              <a:rPr lang="en-US" dirty="0" err="1" smtClean="0"/>
              <a:t>PropBank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62150"/>
            <a:ext cx="5410200" cy="2286000"/>
          </a:xfrm>
        </p:spPr>
        <p:txBody>
          <a:bodyPr/>
          <a:lstStyle/>
          <a:p>
            <a:r>
              <a:rPr lang="en-US" dirty="0" smtClean="0"/>
              <a:t>Penn English </a:t>
            </a:r>
            <a:r>
              <a:rPr lang="en-US" dirty="0" err="1" smtClean="0"/>
              <a:t>TreeBank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 err="1" smtClean="0"/>
              <a:t>OntoNotes</a:t>
            </a:r>
            <a:r>
              <a:rPr lang="en-US" dirty="0" smtClean="0"/>
              <a:t> 5.0. </a:t>
            </a:r>
          </a:p>
          <a:p>
            <a:pPr lvl="1"/>
            <a:r>
              <a:rPr lang="en-US" dirty="0" smtClean="0"/>
              <a:t> Total ~2 million words</a:t>
            </a:r>
          </a:p>
          <a:p>
            <a:r>
              <a:rPr lang="en-US" dirty="0" smtClean="0"/>
              <a:t>Penn Chinese </a:t>
            </a:r>
            <a:r>
              <a:rPr lang="en-US" dirty="0" err="1" smtClean="0"/>
              <a:t>TreeBank</a:t>
            </a:r>
            <a:endParaRPr lang="en-US" dirty="0" smtClean="0"/>
          </a:p>
          <a:p>
            <a:r>
              <a:rPr lang="en-US" dirty="0" smtClean="0"/>
              <a:t>Hindi/Urdu </a:t>
            </a:r>
            <a:r>
              <a:rPr lang="en-US" dirty="0" err="1" smtClean="0"/>
              <a:t>PropBank</a:t>
            </a:r>
            <a:endParaRPr lang="en-US" dirty="0" smtClean="0"/>
          </a:p>
          <a:p>
            <a:r>
              <a:rPr lang="en-US" dirty="0" smtClean="0"/>
              <a:t>Arabic </a:t>
            </a:r>
            <a:r>
              <a:rPr lang="en-US" dirty="0" err="1" smtClean="0"/>
              <a:t>PropBank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38350"/>
            <a:ext cx="3784600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561" y="1289734"/>
            <a:ext cx="34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2013 Verb </a:t>
            </a:r>
            <a:r>
              <a:rPr lang="en-US" sz="1800" smtClean="0">
                <a:latin typeface="+mn-lt"/>
              </a:rPr>
              <a:t>Frames Coverage </a:t>
            </a:r>
          </a:p>
          <a:p>
            <a:r>
              <a:rPr lang="en-US" sz="1800" dirty="0" smtClean="0">
                <a:latin typeface="+mn-lt"/>
              </a:rPr>
              <a:t>Count of word sense (lexical units)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319" y="4647168"/>
            <a:ext cx="342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From Martha Palmer 2013 Tutorial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19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 smtClean="0"/>
              <a:t>Capturing descriptions of the same event by different nouns/verbs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885950"/>
            <a:ext cx="6609051" cy="112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81400"/>
          </a:xfrm>
        </p:spPr>
        <p:txBody>
          <a:bodyPr/>
          <a:lstStyle/>
          <a:p>
            <a:r>
              <a:rPr lang="en-US" dirty="0" smtClean="0"/>
              <a:t>Baker </a:t>
            </a:r>
            <a:r>
              <a:rPr lang="en-US" dirty="0"/>
              <a:t>et al. 1998, Fillmore et al. 2003, Fillmore and Baker 2009, </a:t>
            </a:r>
            <a:r>
              <a:rPr lang="en-US" dirty="0" err="1"/>
              <a:t>Ruppenhofer</a:t>
            </a:r>
            <a:r>
              <a:rPr lang="en-US" dirty="0"/>
              <a:t> et al. 2006 </a:t>
            </a:r>
            <a:endParaRPr lang="en-US" dirty="0" smtClean="0"/>
          </a:p>
          <a:p>
            <a:r>
              <a:rPr lang="en-US" dirty="0" smtClean="0"/>
              <a:t>Roles in </a:t>
            </a:r>
            <a:r>
              <a:rPr lang="en-US" dirty="0" err="1" smtClean="0"/>
              <a:t>PropBank</a:t>
            </a:r>
            <a:r>
              <a:rPr lang="en-US" dirty="0" smtClean="0"/>
              <a:t> are specific to a verb</a:t>
            </a:r>
          </a:p>
          <a:p>
            <a:r>
              <a:rPr lang="en-US" dirty="0" smtClean="0"/>
              <a:t>Role in </a:t>
            </a:r>
            <a:r>
              <a:rPr lang="en-US" dirty="0" err="1" smtClean="0"/>
              <a:t>FrameNet</a:t>
            </a:r>
            <a:r>
              <a:rPr lang="en-US" dirty="0" smtClean="0"/>
              <a:t> are specific to a </a:t>
            </a:r>
            <a:r>
              <a:rPr lang="en-US" b="1" dirty="0" smtClean="0"/>
              <a:t>frame: a </a:t>
            </a:r>
            <a:r>
              <a:rPr lang="en-US" dirty="0" smtClean="0"/>
              <a:t>background </a:t>
            </a:r>
            <a:r>
              <a:rPr lang="en-US" dirty="0"/>
              <a:t>knowledge structure that defines a set of frame-specific semantic roles, called</a:t>
            </a:r>
            <a:r>
              <a:rPr lang="en-US" b="1" dirty="0"/>
              <a:t> frame elements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includes </a:t>
            </a:r>
            <a:r>
              <a:rPr lang="en-US" dirty="0"/>
              <a:t>a set of </a:t>
            </a:r>
            <a:r>
              <a:rPr lang="en-US" dirty="0" smtClean="0"/>
              <a:t>pred</a:t>
            </a:r>
            <a:r>
              <a:rPr lang="en-US" dirty="0"/>
              <a:t>i</a:t>
            </a:r>
            <a:r>
              <a:rPr lang="en-US" dirty="0" smtClean="0"/>
              <a:t>cates </a:t>
            </a:r>
            <a:r>
              <a:rPr lang="en-US" dirty="0"/>
              <a:t>that use these </a:t>
            </a:r>
            <a:r>
              <a:rPr lang="en-US" dirty="0" smtClean="0"/>
              <a:t>roles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word evokes a frame and profiles some aspect of the </a:t>
            </a:r>
            <a:r>
              <a:rPr lang="en-US" dirty="0" smtClean="0"/>
              <a:t>frame</a:t>
            </a:r>
            <a:endParaRPr lang="en-US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“Change position on a scale”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frame consists of words that indicate the change of an </a:t>
            </a:r>
            <a:r>
              <a:rPr lang="en-US" cap="small" dirty="0" smtClean="0"/>
              <a:t>Item</a:t>
            </a:r>
            <a:r>
              <a:rPr lang="en-US" dirty="0" smtClean="0"/>
              <a:t>’s position </a:t>
            </a:r>
            <a:r>
              <a:rPr lang="en-US" dirty="0"/>
              <a:t>on a scale (the </a:t>
            </a:r>
            <a:r>
              <a:rPr lang="en-US" cap="small" dirty="0"/>
              <a:t>Attribute</a:t>
            </a:r>
            <a:r>
              <a:rPr lang="en-US" dirty="0"/>
              <a:t>) from a starting point (</a:t>
            </a:r>
            <a:r>
              <a:rPr lang="en-US" cap="small" dirty="0"/>
              <a:t>Initial value</a:t>
            </a:r>
            <a:r>
              <a:rPr lang="en-US" dirty="0"/>
              <a:t>) to an end point (</a:t>
            </a:r>
            <a:r>
              <a:rPr lang="en-US" cap="small" dirty="0"/>
              <a:t>Final value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5" y="2679700"/>
            <a:ext cx="6174685" cy="2254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97715" y="2724150"/>
            <a:ext cx="5334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8773" y="415290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88773" y="462915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8" y="1657350"/>
            <a:ext cx="8547652" cy="304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28701"/>
            <a:ext cx="7712149" cy="40195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133350"/>
            <a:ext cx="7467600" cy="742950"/>
          </a:xfrm>
        </p:spPr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</p:spTree>
    <p:extLst>
      <p:ext uri="{BB962C8B-B14F-4D97-AF65-F5344CB8AC3E}">
        <p14:creationId xmlns:p14="http://schemas.microsoft.com/office/powerpoint/2010/main" val="16881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figure out that these have the same meaning?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2550"/>
            <a:ext cx="8229600" cy="33337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XYZ </a:t>
            </a:r>
            <a:r>
              <a:rPr lang="en-US" sz="3200" dirty="0"/>
              <a:t>corporation </a:t>
            </a:r>
            <a:r>
              <a:rPr lang="en-US" sz="3200" b="1" dirty="0"/>
              <a:t>bought</a:t>
            </a:r>
            <a:r>
              <a:rPr lang="en-US" sz="3200" dirty="0"/>
              <a:t> the </a:t>
            </a:r>
            <a:r>
              <a:rPr lang="en-US" sz="3200" dirty="0" smtClean="0"/>
              <a:t>stock.</a:t>
            </a:r>
          </a:p>
          <a:p>
            <a:pPr marL="0" indent="0">
              <a:buNone/>
            </a:pPr>
            <a:r>
              <a:rPr lang="en-US" sz="3200" dirty="0" smtClean="0"/>
              <a:t>They </a:t>
            </a:r>
            <a:r>
              <a:rPr lang="en-US" sz="3200" b="1" dirty="0"/>
              <a:t>sold</a:t>
            </a:r>
            <a:r>
              <a:rPr lang="en-US" sz="3200" dirty="0"/>
              <a:t> the stock to XYZ </a:t>
            </a:r>
            <a:r>
              <a:rPr lang="en-US" sz="3200" dirty="0" smtClean="0"/>
              <a:t>corporation.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stock was </a:t>
            </a:r>
            <a:r>
              <a:rPr lang="en-US" sz="3200" b="1" dirty="0"/>
              <a:t>bought</a:t>
            </a:r>
            <a:r>
              <a:rPr lang="en-US" sz="3200" dirty="0"/>
              <a:t> by XYZ </a:t>
            </a:r>
            <a:r>
              <a:rPr lang="en-US" sz="3200" dirty="0" smtClean="0"/>
              <a:t>corporation.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b="1" dirty="0"/>
              <a:t>purchase</a:t>
            </a:r>
            <a:r>
              <a:rPr lang="en-US" sz="3200" dirty="0"/>
              <a:t> of the stock by XYZ corporation... 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stock </a:t>
            </a:r>
            <a:r>
              <a:rPr lang="en-US" sz="3200" b="1" dirty="0"/>
              <a:t>purchase</a:t>
            </a:r>
            <a:r>
              <a:rPr lang="en-US" sz="3200" dirty="0"/>
              <a:t> by XYZ corporation...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352550"/>
            <a:ext cx="6096000" cy="33337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Inherits </a:t>
            </a:r>
            <a:r>
              <a:rPr lang="en-US" sz="1800" dirty="0"/>
              <a:t>from: </a:t>
            </a: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Is </a:t>
            </a:r>
            <a:r>
              <a:rPr lang="en-US" sz="1800" dirty="0"/>
              <a:t>Inherited by</a:t>
            </a:r>
            <a:r>
              <a:rPr lang="en-US" sz="1800" dirty="0" smtClean="0"/>
              <a:t>:</a:t>
            </a:r>
            <a:endParaRPr lang="en-US" sz="1800" u="sng" dirty="0">
              <a:hlinkClick r:id="rId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Perspective on: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</a:t>
            </a:r>
            <a:r>
              <a:rPr lang="en-US" sz="1800" dirty="0" err="1"/>
              <a:t>Perspectivized</a:t>
            </a:r>
            <a:r>
              <a:rPr lang="en-US" sz="1800" dirty="0"/>
              <a:t> in: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Uses: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Used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err="1"/>
              <a:t>Subframe</a:t>
            </a:r>
            <a:r>
              <a:rPr lang="en-US" sz="1800" dirty="0"/>
              <a:t>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Has </a:t>
            </a:r>
            <a:r>
              <a:rPr lang="en-US" sz="1800" dirty="0" err="1"/>
              <a:t>Subframe</a:t>
            </a:r>
            <a:r>
              <a:rPr lang="en-US" sz="1800" dirty="0"/>
              <a:t>(s):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Precedes: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Preceded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Inchoative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Causative of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“cause change position on a scale”</a:t>
            </a:r>
          </a:p>
          <a:p>
            <a:pPr marL="0" indent="0">
              <a:buNone/>
            </a:pPr>
            <a:r>
              <a:rPr lang="en-US" dirty="0"/>
              <a:t>Is Causative of: </a:t>
            </a:r>
            <a:r>
              <a:rPr lang="en-US" u="sng" dirty="0" smtClean="0">
                <a:hlinkClick r:id="rId2"/>
              </a:rPr>
              <a:t>Change_position_on_a_scale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Adds an agent Role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i="1" dirty="0" err="1"/>
              <a:t>add.v</a:t>
            </a:r>
            <a:r>
              <a:rPr lang="en-US" i="1" dirty="0"/>
              <a:t>, </a:t>
            </a:r>
            <a:r>
              <a:rPr lang="en-US" i="1" dirty="0" err="1"/>
              <a:t>crank.v</a:t>
            </a:r>
            <a:r>
              <a:rPr lang="en-US" i="1" dirty="0"/>
              <a:t>, </a:t>
            </a:r>
            <a:r>
              <a:rPr lang="en-US" i="1" dirty="0" err="1"/>
              <a:t>curtail.v</a:t>
            </a:r>
            <a:r>
              <a:rPr lang="en-US" i="1" dirty="0"/>
              <a:t>, </a:t>
            </a:r>
            <a:r>
              <a:rPr lang="en-US" i="1" dirty="0" err="1"/>
              <a:t>cut.n</a:t>
            </a:r>
            <a:r>
              <a:rPr lang="en-US" i="1" dirty="0"/>
              <a:t>, </a:t>
            </a:r>
            <a:r>
              <a:rPr lang="en-US" i="1" dirty="0" err="1"/>
              <a:t>cut.v</a:t>
            </a:r>
            <a:r>
              <a:rPr lang="en-US" i="1" dirty="0"/>
              <a:t>, </a:t>
            </a:r>
            <a:r>
              <a:rPr lang="en-US" i="1" dirty="0" err="1"/>
              <a:t>decrease.v</a:t>
            </a:r>
            <a:r>
              <a:rPr lang="en-US" i="1" dirty="0"/>
              <a:t>, </a:t>
            </a:r>
            <a:r>
              <a:rPr lang="en-US" i="1" dirty="0" err="1"/>
              <a:t>development.n</a:t>
            </a:r>
            <a:r>
              <a:rPr lang="en-US" i="1" dirty="0"/>
              <a:t>, </a:t>
            </a:r>
            <a:r>
              <a:rPr lang="en-US" i="1" dirty="0" err="1"/>
              <a:t>diminish.v</a:t>
            </a:r>
            <a:r>
              <a:rPr lang="en-US" i="1" dirty="0"/>
              <a:t>, </a:t>
            </a:r>
            <a:r>
              <a:rPr lang="en-US" i="1" dirty="0" err="1"/>
              <a:t>double.v</a:t>
            </a:r>
            <a:r>
              <a:rPr lang="en-US" i="1" dirty="0"/>
              <a:t>, </a:t>
            </a:r>
            <a:r>
              <a:rPr lang="en-US" i="1" dirty="0" err="1"/>
              <a:t>drop.v</a:t>
            </a:r>
            <a:r>
              <a:rPr lang="en-US" i="1" dirty="0"/>
              <a:t>, </a:t>
            </a:r>
            <a:r>
              <a:rPr lang="en-US" i="1" dirty="0" err="1"/>
              <a:t>enhance.v</a:t>
            </a:r>
            <a:r>
              <a:rPr lang="en-US" i="1" dirty="0"/>
              <a:t>, </a:t>
            </a:r>
            <a:r>
              <a:rPr lang="en-US" i="1" dirty="0" err="1"/>
              <a:t>growth.n</a:t>
            </a:r>
            <a:r>
              <a:rPr lang="en-US" i="1" dirty="0"/>
              <a:t>, </a:t>
            </a:r>
            <a:r>
              <a:rPr lang="en-US" i="1" dirty="0" err="1"/>
              <a:t>increase.v</a:t>
            </a:r>
            <a:r>
              <a:rPr lang="en-US" i="1" dirty="0"/>
              <a:t>, knock </a:t>
            </a:r>
            <a:r>
              <a:rPr lang="en-US" i="1" dirty="0" err="1"/>
              <a:t>down.v</a:t>
            </a:r>
            <a:r>
              <a:rPr lang="en-US" i="1" dirty="0"/>
              <a:t>, </a:t>
            </a:r>
            <a:r>
              <a:rPr lang="en-US" i="1" dirty="0" err="1"/>
              <a:t>lower.v</a:t>
            </a:r>
            <a:r>
              <a:rPr lang="en-US" i="1" dirty="0"/>
              <a:t>, </a:t>
            </a:r>
            <a:r>
              <a:rPr lang="en-US" i="1" dirty="0" err="1"/>
              <a:t>move.v</a:t>
            </a:r>
            <a:r>
              <a:rPr lang="en-US" i="1" dirty="0"/>
              <a:t>, </a:t>
            </a:r>
            <a:r>
              <a:rPr lang="en-US" i="1" dirty="0" err="1"/>
              <a:t>promote.v</a:t>
            </a:r>
            <a:r>
              <a:rPr lang="en-US" i="1" dirty="0"/>
              <a:t>, </a:t>
            </a:r>
            <a:r>
              <a:rPr lang="en-US" i="1" dirty="0" err="1"/>
              <a:t>push.n</a:t>
            </a:r>
            <a:r>
              <a:rPr lang="en-US" i="1" dirty="0"/>
              <a:t>, </a:t>
            </a:r>
            <a:r>
              <a:rPr lang="en-US" i="1" dirty="0" err="1"/>
              <a:t>push.v</a:t>
            </a:r>
            <a:r>
              <a:rPr lang="en-US" i="1" dirty="0"/>
              <a:t>, </a:t>
            </a:r>
            <a:r>
              <a:rPr lang="en-US" i="1" dirty="0" err="1"/>
              <a:t>raise.v</a:t>
            </a:r>
            <a:r>
              <a:rPr lang="en-US" i="1" dirty="0"/>
              <a:t>, </a:t>
            </a:r>
            <a:r>
              <a:rPr lang="en-US" i="1" dirty="0" err="1"/>
              <a:t>reduce.v</a:t>
            </a:r>
            <a:r>
              <a:rPr lang="en-US" i="1" dirty="0"/>
              <a:t>, </a:t>
            </a:r>
            <a:r>
              <a:rPr lang="en-US" i="1" dirty="0" err="1"/>
              <a:t>reduction.n</a:t>
            </a:r>
            <a:r>
              <a:rPr lang="en-US" i="1" dirty="0"/>
              <a:t>, </a:t>
            </a:r>
            <a:r>
              <a:rPr lang="en-US" i="1" dirty="0" err="1"/>
              <a:t>slash.v</a:t>
            </a:r>
            <a:r>
              <a:rPr lang="en-US" i="1" dirty="0"/>
              <a:t>, step </a:t>
            </a:r>
            <a:r>
              <a:rPr lang="en-US" i="1" dirty="0" err="1"/>
              <a:t>up.v</a:t>
            </a:r>
            <a:r>
              <a:rPr lang="en-US" i="1" dirty="0"/>
              <a:t>, </a:t>
            </a:r>
            <a:r>
              <a:rPr lang="en-US" i="1" dirty="0" err="1" smtClean="0"/>
              <a:t>swell.v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2724150"/>
            <a:ext cx="7114469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 between frames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276350"/>
            <a:ext cx="7162800" cy="32302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4705350"/>
            <a:ext cx="265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Figure from Das et al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9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Frame Semantics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6761"/>
            <a:ext cx="8534400" cy="30653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4552950"/>
            <a:ext cx="2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Figure from Das et al (2014)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6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FrameNet</a:t>
            </a:r>
            <a:r>
              <a:rPr lang="en-US" dirty="0" smtClean="0"/>
              <a:t> and </a:t>
            </a:r>
            <a:r>
              <a:rPr lang="en-US" dirty="0" err="1" smtClean="0"/>
              <a:t>PropBank</a:t>
            </a:r>
            <a:r>
              <a:rPr lang="en-US" dirty="0" smtClean="0"/>
              <a:t> representations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69807"/>
            <a:ext cx="5695950" cy="3478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 (SRL</a:t>
            </a:r>
            <a:r>
              <a:rPr lang="en-US" dirty="0" smtClean="0"/>
              <a:t>) algorithms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task </a:t>
            </a:r>
            <a:r>
              <a:rPr lang="en-US" dirty="0"/>
              <a:t>of </a:t>
            </a:r>
            <a:r>
              <a:rPr lang="en-US" dirty="0" smtClean="0"/>
              <a:t>finding </a:t>
            </a:r>
            <a:r>
              <a:rPr lang="en-US" dirty="0"/>
              <a:t>the semantic roles of each argument of each predicate in a </a:t>
            </a:r>
            <a:r>
              <a:rPr lang="en-US" dirty="0" smtClean="0"/>
              <a:t>sentence.</a:t>
            </a:r>
          </a:p>
          <a:p>
            <a:r>
              <a:rPr lang="en-US" dirty="0" err="1" smtClean="0"/>
              <a:t>FrameNet</a:t>
            </a:r>
            <a:r>
              <a:rPr lang="en-US" dirty="0" smtClean="0"/>
              <a:t> versus </a:t>
            </a:r>
            <a:r>
              <a:rPr lang="en-US" dirty="0" err="1" smtClean="0"/>
              <a:t>PropBank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" y="2952750"/>
            <a:ext cx="717651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Semantic roles as a intermediate semantics, used early in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machine translation </a:t>
            </a:r>
            <a:r>
              <a:rPr lang="en-US" dirty="0"/>
              <a:t>(</a:t>
            </a:r>
            <a:r>
              <a:rPr lang="en-US" dirty="0" err="1"/>
              <a:t>Wilks</a:t>
            </a:r>
            <a:r>
              <a:rPr lang="en-US" dirty="0"/>
              <a:t>, 1973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question-answering </a:t>
            </a:r>
            <a:r>
              <a:rPr lang="en-US" dirty="0"/>
              <a:t>(Hendrix et al., 1973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spoken-language </a:t>
            </a:r>
            <a:r>
              <a:rPr lang="en-US" dirty="0"/>
              <a:t>understanding (Nash-Webber, </a:t>
            </a:r>
            <a:r>
              <a:rPr lang="en-US" dirty="0" smtClean="0"/>
              <a:t>1975)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dialogue </a:t>
            </a:r>
            <a:r>
              <a:rPr lang="en-US" dirty="0"/>
              <a:t>systems (</a:t>
            </a:r>
            <a:r>
              <a:rPr lang="en-US" dirty="0" err="1"/>
              <a:t>Bobrow</a:t>
            </a:r>
            <a:r>
              <a:rPr lang="en-US" dirty="0"/>
              <a:t> et al., 1977</a:t>
            </a:r>
            <a:r>
              <a:rPr lang="en-US" dirty="0" smtClean="0"/>
              <a:t>)</a:t>
            </a:r>
          </a:p>
          <a:p>
            <a:r>
              <a:rPr lang="en-US" dirty="0" smtClean="0"/>
              <a:t>Early SRL systems</a:t>
            </a:r>
          </a:p>
          <a:p>
            <a:pPr marL="457200" lvl="1" indent="0">
              <a:buNone/>
            </a:pPr>
            <a:r>
              <a:rPr lang="en-US" sz="2400" dirty="0" smtClean="0"/>
              <a:t>Simmons 1973, Marcus 1980: </a:t>
            </a:r>
          </a:p>
          <a:p>
            <a:pPr lvl="2"/>
            <a:r>
              <a:rPr lang="en-US" sz="2400" dirty="0" smtClean="0"/>
              <a:t>parser followed by hand-written rules for each verb</a:t>
            </a:r>
          </a:p>
          <a:p>
            <a:pPr lvl="2"/>
            <a:r>
              <a:rPr lang="en-US" sz="2400" dirty="0" smtClean="0"/>
              <a:t>dictionaries </a:t>
            </a:r>
            <a:r>
              <a:rPr lang="en-US" sz="2400" dirty="0"/>
              <a:t>with verb-specific case frames (Levin </a:t>
            </a:r>
            <a:r>
              <a:rPr lang="en-US" sz="2400" dirty="0" smtClean="0"/>
              <a:t>1977) </a:t>
            </a: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Semantic Role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 useful shallow semantic representation</a:t>
            </a:r>
          </a:p>
          <a:p>
            <a:r>
              <a:rPr lang="en-US" sz="3200" dirty="0" smtClean="0"/>
              <a:t>Improves downstream NLP tasks like</a:t>
            </a:r>
          </a:p>
          <a:p>
            <a:pPr lvl="1"/>
            <a:r>
              <a:rPr lang="en-US" sz="2800" dirty="0" smtClean="0"/>
              <a:t>question </a:t>
            </a:r>
            <a:r>
              <a:rPr lang="en-US" sz="2800" dirty="0"/>
              <a:t>answering </a:t>
            </a:r>
            <a:endParaRPr lang="en-US" sz="2800" dirty="0" smtClean="0"/>
          </a:p>
          <a:p>
            <a:pPr lvl="1"/>
            <a:r>
              <a:rPr lang="en-US" sz="2800" dirty="0" smtClean="0"/>
              <a:t>machine </a:t>
            </a:r>
            <a:r>
              <a:rPr lang="en-US" sz="2800" dirty="0"/>
              <a:t>translation 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modern </a:t>
            </a:r>
            <a:r>
              <a:rPr lang="en-US" dirty="0"/>
              <a:t>a</a:t>
            </a:r>
            <a:r>
              <a:rPr lang="en-US" dirty="0" smtClean="0"/>
              <a:t>lgorithm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8736291" cy="251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decide what is a predicate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we’re just doing </a:t>
            </a:r>
            <a:r>
              <a:rPr lang="en-US" dirty="0" err="1" smtClean="0"/>
              <a:t>PropBank</a:t>
            </a:r>
            <a:r>
              <a:rPr lang="en-US" dirty="0" smtClean="0"/>
              <a:t> verbs</a:t>
            </a:r>
          </a:p>
          <a:p>
            <a:pPr lvl="1"/>
            <a:r>
              <a:rPr lang="en-US" dirty="0" smtClean="0"/>
              <a:t>Choose all verbs</a:t>
            </a:r>
          </a:p>
          <a:p>
            <a:r>
              <a:rPr lang="en-US" dirty="0" smtClean="0"/>
              <a:t>If </a:t>
            </a:r>
            <a:r>
              <a:rPr lang="en-US" dirty="0" smtClean="0"/>
              <a:t>we’re doing </a:t>
            </a:r>
            <a:r>
              <a:rPr lang="en-US" dirty="0" err="1" smtClean="0"/>
              <a:t>FrameNet</a:t>
            </a:r>
            <a:r>
              <a:rPr lang="en-US" dirty="0" smtClean="0"/>
              <a:t> (verbs, nouns, adjectives)</a:t>
            </a:r>
          </a:p>
          <a:p>
            <a:pPr lvl="1"/>
            <a:r>
              <a:rPr lang="en-US" dirty="0" smtClean="0"/>
              <a:t>Choose every word that was labeled as a target in training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Shallow Semantic Representation: Semantic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52550"/>
            <a:ext cx="7848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Predicates (bought, sold, purchase) represent an </a:t>
            </a:r>
            <a:r>
              <a:rPr lang="en-US" b="1" dirty="0" smtClean="0"/>
              <a:t>event </a:t>
            </a:r>
            <a:r>
              <a:rPr lang="en-US" dirty="0" smtClean="0"/>
              <a:t>and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s</a:t>
            </a:r>
            <a:r>
              <a:rPr lang="en-US" b="1" dirty="0" smtClean="0"/>
              <a:t>emantic roles </a:t>
            </a:r>
            <a:r>
              <a:rPr lang="en-US" dirty="0" smtClean="0"/>
              <a:t>express </a:t>
            </a:r>
            <a:r>
              <a:rPr lang="en-US" dirty="0"/>
              <a:t>the abstract role that arguments of a predicate can take in the </a:t>
            </a:r>
            <a:r>
              <a:rPr lang="en-US" dirty="0" smtClean="0"/>
              <a:t>event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3300" y="3948668"/>
            <a:ext cx="104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buyer</a:t>
            </a:r>
            <a:endParaRPr lang="en-US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1149" y="3948668"/>
            <a:ext cx="195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p</a:t>
            </a:r>
            <a:r>
              <a:rPr lang="en-US" sz="2800" b="1" dirty="0" smtClean="0">
                <a:latin typeface="+mn-lt"/>
              </a:rPr>
              <a:t>roto-agent</a:t>
            </a:r>
            <a:endParaRPr lang="en-US" sz="28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452" y="3937456"/>
            <a:ext cx="10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agent</a:t>
            </a:r>
            <a:endParaRPr lang="en-US" sz="2800" b="1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914400" y="3638034"/>
            <a:ext cx="7318489" cy="0"/>
          </a:xfrm>
          <a:prstGeom prst="straightConnector1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5800" y="3047107"/>
            <a:ext cx="214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More specific</a:t>
            </a:r>
            <a:endParaRPr lang="en-US" sz="2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3849" y="3047107"/>
            <a:ext cx="2143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More general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3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Role Labeling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4" y="1276350"/>
            <a:ext cx="8582426" cy="3505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7467600" cy="742950"/>
          </a:xfrm>
        </p:spPr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3962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Headword of constituent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Examiner</a:t>
            </a:r>
          </a:p>
          <a:p>
            <a:pPr marL="0" indent="0">
              <a:buNone/>
            </a:pPr>
            <a:r>
              <a:rPr lang="en-US" dirty="0" smtClean="0"/>
              <a:t>Headword POS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NNP</a:t>
            </a:r>
          </a:p>
          <a:p>
            <a:pPr marL="0" indent="0">
              <a:buNone/>
            </a:pPr>
            <a:r>
              <a:rPr lang="en-US" dirty="0" smtClean="0"/>
              <a:t>Voice of the clause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Active</a:t>
            </a:r>
          </a:p>
          <a:p>
            <a:pPr marL="0" indent="0">
              <a:buNone/>
            </a:pPr>
            <a:r>
              <a:rPr lang="en-US" dirty="0" err="1" smtClean="0"/>
              <a:t>Subcategorization</a:t>
            </a:r>
            <a:r>
              <a:rPr lang="en-US" dirty="0" smtClean="0"/>
              <a:t> of </a:t>
            </a:r>
            <a:r>
              <a:rPr lang="en-US" dirty="0" err="1" smtClean="0"/>
              <a:t>pred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VP -&gt; VBD NP PP</a:t>
            </a:r>
            <a:endParaRPr lang="en-US" dirty="0">
              <a:solidFill>
                <a:srgbClr val="0635FF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1"/>
            <a:ext cx="6413500" cy="26193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2762250"/>
            <a:ext cx="4724400" cy="1943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en-US" kern="0" dirty="0" smtClean="0"/>
              <a:t>Named Entity type of </a:t>
            </a:r>
            <a:r>
              <a:rPr lang="en-US" kern="0" dirty="0" err="1" smtClean="0"/>
              <a:t>constit</a:t>
            </a:r>
            <a:endParaRPr lang="en-US" kern="0" dirty="0" smtClean="0"/>
          </a:p>
          <a:p>
            <a:pPr marL="457200" lvl="1" indent="0">
              <a:buFont typeface="Times" charset="0"/>
              <a:buNone/>
            </a:pPr>
            <a:r>
              <a:rPr lang="en-US" kern="0" dirty="0" smtClean="0">
                <a:solidFill>
                  <a:srgbClr val="0635FF"/>
                </a:solidFill>
              </a:rPr>
              <a:t>ORGANIZATION</a:t>
            </a:r>
          </a:p>
          <a:p>
            <a:pPr marL="0" indent="0">
              <a:buFont typeface="Times" charset="0"/>
              <a:buNone/>
            </a:pPr>
            <a:r>
              <a:rPr lang="en-US" kern="0" dirty="0" smtClean="0"/>
              <a:t>First and last words of </a:t>
            </a:r>
            <a:r>
              <a:rPr lang="en-US" kern="0" dirty="0" err="1" smtClean="0"/>
              <a:t>constit</a:t>
            </a:r>
            <a:endParaRPr lang="en-US" kern="0" dirty="0" smtClean="0"/>
          </a:p>
          <a:p>
            <a:pPr marL="457200" lvl="1" indent="0">
              <a:buFont typeface="Times" charset="0"/>
              <a:buNone/>
            </a:pPr>
            <a:r>
              <a:rPr lang="en-US" kern="0" dirty="0" smtClean="0">
                <a:solidFill>
                  <a:srgbClr val="0635FF"/>
                </a:solidFill>
              </a:rPr>
              <a:t>The, Examiner</a:t>
            </a:r>
          </a:p>
          <a:p>
            <a:pPr marL="0" indent="0">
              <a:buNone/>
            </a:pPr>
            <a:r>
              <a:rPr lang="en-US" kern="0" dirty="0" smtClean="0"/>
              <a:t>Linear </a:t>
            </a:r>
            <a:r>
              <a:rPr lang="en-US" kern="0" dirty="0" err="1" smtClean="0"/>
              <a:t>position,clause</a:t>
            </a:r>
            <a:r>
              <a:rPr lang="en-US" kern="0" dirty="0" smtClean="0"/>
              <a:t> re: predicate</a:t>
            </a:r>
          </a:p>
          <a:p>
            <a:pPr marL="0" indent="0">
              <a:buNone/>
            </a:pPr>
            <a:r>
              <a:rPr lang="en-US" kern="0" dirty="0"/>
              <a:t>	</a:t>
            </a:r>
            <a:r>
              <a:rPr lang="en-US" sz="2000" kern="0" dirty="0" smtClean="0">
                <a:solidFill>
                  <a:srgbClr val="0635FF"/>
                </a:solidFill>
              </a:rPr>
              <a:t>before</a:t>
            </a:r>
            <a:endParaRPr lang="en-US" kern="0" dirty="0" smtClean="0">
              <a:solidFill>
                <a:srgbClr val="0635FF"/>
              </a:solidFill>
            </a:endParaRP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938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7467600" cy="742950"/>
          </a:xfrm>
        </p:spPr>
        <p:txBody>
          <a:bodyPr/>
          <a:lstStyle/>
          <a:p>
            <a:r>
              <a:rPr lang="en-US" dirty="0" smtClean="0"/>
              <a:t>Path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Path</a:t>
            </a:r>
            <a:r>
              <a:rPr lang="en-US" dirty="0" smtClean="0"/>
              <a:t> in </a:t>
            </a:r>
            <a:r>
              <a:rPr lang="en-US" dirty="0"/>
              <a:t>the parse tree from the constituent to the predicate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42584"/>
            <a:ext cx="6858000" cy="2800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09750"/>
            <a:ext cx="2759075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Frequent path features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8" y="1316175"/>
            <a:ext cx="7647942" cy="3389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4737100"/>
            <a:ext cx="305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From Palmer, </a:t>
            </a:r>
            <a:r>
              <a:rPr lang="en-US" sz="1800" dirty="0" err="1" smtClean="0">
                <a:latin typeface="+mn-lt"/>
              </a:rPr>
              <a:t>Gildea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err="1" smtClean="0">
                <a:latin typeface="+mn-lt"/>
              </a:rPr>
              <a:t>Xue</a:t>
            </a:r>
            <a:r>
              <a:rPr lang="en-US" sz="1800" dirty="0" smtClean="0">
                <a:latin typeface="+mn-lt"/>
              </a:rPr>
              <a:t>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1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feature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“The San Francisco Examiner”, </a:t>
            </a:r>
            <a:endParaRPr lang="en-US" dirty="0"/>
          </a:p>
          <a:p>
            <a:r>
              <a:rPr lang="en-US" dirty="0" smtClean="0"/>
              <a:t>Arg0, [issued</a:t>
            </a:r>
            <a:r>
              <a:rPr lang="en-US" dirty="0"/>
              <a:t>, NP, Examiner, </a:t>
            </a:r>
            <a:r>
              <a:rPr lang="en-US" dirty="0" smtClean="0"/>
              <a:t>NNP, </a:t>
            </a:r>
            <a:r>
              <a:rPr lang="en-US" dirty="0"/>
              <a:t>active, before, </a:t>
            </a:r>
            <a:r>
              <a:rPr lang="en-US" dirty="0" smtClean="0"/>
              <a:t>VP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NP </a:t>
            </a:r>
            <a:r>
              <a:rPr lang="en-US" dirty="0"/>
              <a:t>PP, ORG, The, </a:t>
            </a:r>
            <a:r>
              <a:rPr lang="en-US" dirty="0" smtClean="0"/>
              <a:t>Examiner,                         ]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Other features could be used as well</a:t>
            </a:r>
          </a:p>
          <a:p>
            <a:pPr lvl="1"/>
            <a:r>
              <a:rPr lang="en-US" dirty="0" smtClean="0"/>
              <a:t>sets </a:t>
            </a:r>
            <a:r>
              <a:rPr lang="en-US" dirty="0"/>
              <a:t>of n-grams inside the </a:t>
            </a:r>
            <a:r>
              <a:rPr lang="en-US" dirty="0" smtClean="0"/>
              <a:t>constituent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ther path features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upward or downward </a:t>
            </a:r>
            <a:r>
              <a:rPr lang="en-US" dirty="0" smtClean="0"/>
              <a:t>halves</a:t>
            </a:r>
          </a:p>
          <a:p>
            <a:pPr lvl="2"/>
            <a:r>
              <a:rPr lang="en-US" dirty="0" smtClean="0"/>
              <a:t>whether </a:t>
            </a:r>
            <a:r>
              <a:rPr lang="en-US" dirty="0"/>
              <a:t>particular nodes occur in the </a:t>
            </a:r>
            <a:r>
              <a:rPr lang="en-US" dirty="0" smtClean="0"/>
              <a:t>path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66950"/>
            <a:ext cx="1589086" cy="2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3-step version of SRL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Pruning</a:t>
            </a:r>
            <a:r>
              <a:rPr lang="en-US" dirty="0"/>
              <a:t>: </a:t>
            </a:r>
            <a:r>
              <a:rPr lang="en-US" dirty="0" smtClean="0"/>
              <a:t>use </a:t>
            </a:r>
            <a:r>
              <a:rPr lang="en-US" dirty="0"/>
              <a:t>simple heuristics to prune unlikely constituents.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: a binary classification of each node as an argument to be </a:t>
            </a:r>
            <a:r>
              <a:rPr lang="en-US" dirty="0" smtClean="0"/>
              <a:t>labeled </a:t>
            </a:r>
            <a:r>
              <a:rPr lang="en-US" dirty="0"/>
              <a:t>or a NONE.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Classification</a:t>
            </a:r>
            <a:r>
              <a:rPr lang="en-US" dirty="0"/>
              <a:t>: a 1-of-</a:t>
            </a:r>
            <a:r>
              <a:rPr lang="en-US" i="1" dirty="0"/>
              <a:t>N </a:t>
            </a:r>
            <a:r>
              <a:rPr lang="en-US" dirty="0"/>
              <a:t>classification of all the constituents that were labeled as arguments by the previous stage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add Pruning and Identification steps?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 is looking at one predicate at a time</a:t>
            </a:r>
          </a:p>
          <a:p>
            <a:r>
              <a:rPr lang="en-US" dirty="0" smtClean="0"/>
              <a:t>Very few of the nodes in the tree </a:t>
            </a:r>
            <a:r>
              <a:rPr lang="en-US" dirty="0" smtClean="0"/>
              <a:t>could be </a:t>
            </a:r>
            <a:r>
              <a:rPr lang="en-US" dirty="0" smtClean="0"/>
              <a:t>possible </a:t>
            </a:r>
            <a:r>
              <a:rPr lang="en-US" dirty="0" smtClean="0"/>
              <a:t>arguments </a:t>
            </a:r>
            <a:r>
              <a:rPr lang="en-US" dirty="0" smtClean="0"/>
              <a:t>of that one predicate</a:t>
            </a:r>
          </a:p>
          <a:p>
            <a:r>
              <a:rPr lang="en-US" dirty="0" smtClean="0"/>
              <a:t>Imbalance between </a:t>
            </a:r>
          </a:p>
          <a:p>
            <a:pPr lvl="1"/>
            <a:r>
              <a:rPr lang="en-US" dirty="0" smtClean="0"/>
              <a:t>positive samples (constituents that are arguments of predicate)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egative samples (constituents that are not arguments of predicate)</a:t>
            </a:r>
          </a:p>
          <a:p>
            <a:r>
              <a:rPr lang="en-US" dirty="0" smtClean="0"/>
              <a:t>Imbalanced data can be hard for many classifiers</a:t>
            </a:r>
          </a:p>
          <a:p>
            <a:r>
              <a:rPr lang="en-US" dirty="0" smtClean="0"/>
              <a:t>So we prune the </a:t>
            </a:r>
            <a:r>
              <a:rPr lang="en-US" b="1" dirty="0" smtClean="0"/>
              <a:t>very</a:t>
            </a:r>
            <a:r>
              <a:rPr lang="en-US" dirty="0" smtClean="0"/>
              <a:t> unlikely constituents first, and then use a classifier to get rid of the 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 heuristics – </a:t>
            </a:r>
            <a:r>
              <a:rPr lang="en-US" dirty="0" err="1" smtClean="0"/>
              <a:t>Xue</a:t>
            </a:r>
            <a:r>
              <a:rPr lang="en-US" dirty="0" smtClean="0"/>
              <a:t> and Palmer (2004)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sisters of the predicate, then aunts, then great-aunts,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But ignoring anything in a coordination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16468"/>
            <a:ext cx="7820608" cy="2763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543800" y="37147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81600" y="32575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47292" y="28003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4305300"/>
            <a:ext cx="685800" cy="381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common final stage: joint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algorithm so far classifies everything </a:t>
            </a:r>
            <a:r>
              <a:rPr lang="en-US" b="1" dirty="0" smtClean="0"/>
              <a:t>locally – </a:t>
            </a:r>
            <a:r>
              <a:rPr lang="en-US" dirty="0" smtClean="0"/>
              <a:t>each decision about a constituent is made independently of all others</a:t>
            </a:r>
          </a:p>
          <a:p>
            <a:r>
              <a:rPr lang="en-US" dirty="0" smtClean="0"/>
              <a:t>But this can’t be right: Lots of </a:t>
            </a:r>
            <a:r>
              <a:rPr lang="en-US" b="1" dirty="0" smtClean="0"/>
              <a:t>global </a:t>
            </a:r>
            <a:r>
              <a:rPr lang="en-US" dirty="0" smtClean="0"/>
              <a:t>or</a:t>
            </a:r>
            <a:r>
              <a:rPr lang="en-US" b="1" dirty="0" smtClean="0"/>
              <a:t> joint</a:t>
            </a:r>
            <a:r>
              <a:rPr lang="en-US" dirty="0" smtClean="0"/>
              <a:t> interactions </a:t>
            </a:r>
            <a:r>
              <a:rPr lang="en-US" dirty="0"/>
              <a:t>between </a:t>
            </a:r>
            <a:r>
              <a:rPr lang="en-US" dirty="0" smtClean="0"/>
              <a:t>arguments</a:t>
            </a:r>
          </a:p>
          <a:p>
            <a:pPr lvl="1"/>
            <a:r>
              <a:rPr lang="en-US" dirty="0" smtClean="0"/>
              <a:t>Constituents </a:t>
            </a:r>
            <a:r>
              <a:rPr lang="en-US" dirty="0"/>
              <a:t>in </a:t>
            </a:r>
            <a:r>
              <a:rPr lang="en-US" dirty="0" err="1"/>
              <a:t>FrameNet</a:t>
            </a:r>
            <a:r>
              <a:rPr lang="en-US" dirty="0"/>
              <a:t> and </a:t>
            </a:r>
            <a:r>
              <a:rPr lang="en-US" dirty="0" err="1"/>
              <a:t>PropBank</a:t>
            </a:r>
            <a:r>
              <a:rPr lang="en-US" dirty="0"/>
              <a:t> </a:t>
            </a:r>
            <a:r>
              <a:rPr lang="en-US" dirty="0" smtClean="0"/>
              <a:t>must be </a:t>
            </a:r>
            <a:r>
              <a:rPr lang="en-US" dirty="0"/>
              <a:t>non-overlapping. </a:t>
            </a:r>
            <a:endParaRPr lang="en-US" dirty="0" smtClean="0"/>
          </a:p>
          <a:p>
            <a:pPr lvl="2"/>
            <a:r>
              <a:rPr lang="en-US" dirty="0" smtClean="0"/>
              <a:t>A local system may </a:t>
            </a:r>
            <a:r>
              <a:rPr lang="en-US" dirty="0"/>
              <a:t>incorrectly label two overlapping </a:t>
            </a:r>
            <a:r>
              <a:rPr lang="en-US" dirty="0" smtClean="0"/>
              <a:t>constituents </a:t>
            </a:r>
            <a:r>
              <a:rPr lang="en-US" dirty="0"/>
              <a:t>as arguments </a:t>
            </a:r>
            <a:endParaRPr lang="en-US" dirty="0" smtClean="0"/>
          </a:p>
          <a:p>
            <a:pPr lvl="2"/>
            <a:r>
              <a:rPr lang="en-US" dirty="0" err="1"/>
              <a:t>PropBank</a:t>
            </a:r>
            <a:r>
              <a:rPr lang="en-US" dirty="0"/>
              <a:t> does not allow multiple identical </a:t>
            </a:r>
            <a:r>
              <a:rPr lang="en-US" dirty="0" smtClean="0"/>
              <a:t>arguments</a:t>
            </a:r>
          </a:p>
          <a:p>
            <a:pPr lvl="3"/>
            <a:r>
              <a:rPr lang="en-US" dirty="0" smtClean="0"/>
              <a:t>labeling </a:t>
            </a:r>
            <a:r>
              <a:rPr lang="en-US" dirty="0"/>
              <a:t>one constituent </a:t>
            </a:r>
            <a:r>
              <a:rPr lang="en-US" dirty="0" smtClean="0"/>
              <a:t>ARG0 </a:t>
            </a:r>
          </a:p>
          <a:p>
            <a:pPr lvl="3"/>
            <a:r>
              <a:rPr lang="en-US" dirty="0" smtClean="0"/>
              <a:t>Thus should increase </a:t>
            </a:r>
            <a:r>
              <a:rPr lang="en-US" dirty="0"/>
              <a:t>the probability of another </a:t>
            </a:r>
            <a:r>
              <a:rPr lang="en-US" dirty="0" smtClean="0"/>
              <a:t>being ARG1 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joint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Reranking</a:t>
            </a:r>
            <a:endParaRPr lang="en-US" sz="3200" dirty="0" smtClean="0"/>
          </a:p>
          <a:p>
            <a:pPr lvl="1"/>
            <a:r>
              <a:rPr lang="en-US" sz="2800" dirty="0" smtClean="0"/>
              <a:t>The first stage SRL system produces multiple possible labels for each constituent</a:t>
            </a:r>
          </a:p>
          <a:p>
            <a:pPr lvl="1"/>
            <a:r>
              <a:rPr lang="en-US" sz="2800" dirty="0" smtClean="0"/>
              <a:t>The second stage classifier the best </a:t>
            </a:r>
            <a:r>
              <a:rPr lang="en-US" sz="2800" b="1" dirty="0" smtClean="0"/>
              <a:t>global</a:t>
            </a:r>
            <a:r>
              <a:rPr lang="en-US" sz="2800" dirty="0" smtClean="0"/>
              <a:t> label for all constituents</a:t>
            </a:r>
          </a:p>
          <a:p>
            <a:pPr lvl="1"/>
            <a:r>
              <a:rPr lang="en-US" sz="2800" dirty="0" smtClean="0"/>
              <a:t>Often a classifier that takes all the inputs along with other features (sequences of labels)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semantic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2550"/>
            <a:ext cx="79248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roles are involved in a breaking event?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First order logic event representation for </a:t>
            </a:r>
            <a:r>
              <a:rPr lang="en-US" sz="2400" dirty="0" smtClean="0">
                <a:solidFill>
                  <a:srgbClr val="0635FF"/>
                </a:solidFill>
              </a:rPr>
              <a:t>Sasha </a:t>
            </a:r>
            <a:r>
              <a:rPr lang="en-US" sz="2400" dirty="0">
                <a:solidFill>
                  <a:srgbClr val="0635FF"/>
                </a:solidFill>
              </a:rPr>
              <a:t>broke the </a:t>
            </a:r>
            <a:r>
              <a:rPr lang="en-US" sz="2400" dirty="0" smtClean="0">
                <a:solidFill>
                  <a:srgbClr val="0635FF"/>
                </a:solidFill>
              </a:rPr>
              <a:t>window:</a:t>
            </a:r>
            <a:endParaRPr lang="en-US" sz="2400" dirty="0">
              <a:solidFill>
                <a:srgbClr val="0635FF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4705350"/>
            <a:ext cx="3048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33400"/>
          </a:xfrm>
        </p:spPr>
        <p:txBody>
          <a:bodyPr/>
          <a:lstStyle/>
          <a:p>
            <a:r>
              <a:rPr lang="en-US" dirty="0" smtClean="0"/>
              <a:t>More complications: </a:t>
            </a:r>
            <a:r>
              <a:rPr lang="en-US" dirty="0" err="1" smtClean="0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317" y="1007208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need an extra step to find the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 b="48335"/>
          <a:stretch/>
        </p:blipFill>
        <p:spPr bwMode="auto">
          <a:xfrm>
            <a:off x="292100" y="1443990"/>
            <a:ext cx="8736291" cy="12801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1" b="-2874"/>
          <a:stretch/>
        </p:blipFill>
        <p:spPr bwMode="auto">
          <a:xfrm>
            <a:off x="292100" y="3440430"/>
            <a:ext cx="8736291" cy="11887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0" y="1733550"/>
            <a:ext cx="8736291" cy="2514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25878" y="2672765"/>
            <a:ext cx="563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Predicatevector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  <a:sym typeface="Wingdings"/>
              </a:rPr>
              <a:t> </a:t>
            </a:r>
            <a:r>
              <a:rPr lang="en-US" sz="1800" dirty="0" err="1" smtClean="0">
                <a:latin typeface="+mn-lt"/>
                <a:sym typeface="Wingdings"/>
              </a:rPr>
              <a:t>ExtractFrameFeatures</a:t>
            </a:r>
            <a:r>
              <a:rPr lang="en-US" sz="1800" dirty="0" smtClean="0">
                <a:latin typeface="+mn-lt"/>
                <a:sym typeface="Wingdings"/>
              </a:rPr>
              <a:t>(</a:t>
            </a:r>
            <a:r>
              <a:rPr lang="en-US" sz="1800" dirty="0" err="1" smtClean="0">
                <a:latin typeface="+mn-lt"/>
                <a:sym typeface="Wingdings"/>
              </a:rPr>
              <a:t>predicate,parse</a:t>
            </a:r>
            <a:r>
              <a:rPr lang="en-US" sz="1800" dirty="0" smtClean="0">
                <a:latin typeface="+mn-lt"/>
                <a:sym typeface="Wingdings"/>
              </a:rPr>
              <a:t>)</a:t>
            </a:r>
          </a:p>
          <a:p>
            <a:r>
              <a:rPr lang="en-US" sz="1800" dirty="0" smtClean="0">
                <a:latin typeface="+mn-lt"/>
              </a:rPr>
              <a:t>Frame </a:t>
            </a:r>
            <a:r>
              <a:rPr lang="en-US" sz="1800" dirty="0" smtClean="0">
                <a:latin typeface="+mn-lt"/>
                <a:sym typeface="Wingdings"/>
              </a:rPr>
              <a:t> </a:t>
            </a:r>
            <a:r>
              <a:rPr lang="en-US" sz="1800" dirty="0" err="1" smtClean="0">
                <a:latin typeface="+mn-lt"/>
              </a:rPr>
              <a:t>ClassifyFrame</a:t>
            </a:r>
            <a:r>
              <a:rPr lang="en-US" sz="1800" dirty="0" smtClean="0">
                <a:latin typeface="+mn-lt"/>
              </a:rPr>
              <a:t>(</a:t>
            </a:r>
            <a:r>
              <a:rPr lang="en-US" sz="1800" dirty="0" err="1" smtClean="0">
                <a:latin typeface="+mn-lt"/>
              </a:rPr>
              <a:t>predicate,predicatevector</a:t>
            </a:r>
            <a:r>
              <a:rPr lang="en-US" sz="1800" dirty="0" smtClean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8200" y="3877716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, Frame)</a:t>
            </a:r>
            <a:endParaRPr lang="en-US" sz="1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43600" y="3943350"/>
            <a:ext cx="76200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Frame Identification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" y="1809750"/>
            <a:ext cx="6759549" cy="213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7731" y="1123950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Das et al (2014)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1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333750"/>
          </a:xfrm>
        </p:spPr>
        <p:txBody>
          <a:bodyPr/>
          <a:lstStyle/>
          <a:p>
            <a:r>
              <a:rPr lang="en-US" dirty="0" smtClean="0"/>
              <a:t>A level of shallow semantics for representing events and their participants</a:t>
            </a:r>
          </a:p>
          <a:p>
            <a:pPr lvl="1"/>
            <a:r>
              <a:rPr lang="en-US" dirty="0" smtClean="0"/>
              <a:t>Intermediate between parses and full semantics</a:t>
            </a:r>
          </a:p>
          <a:p>
            <a:r>
              <a:rPr lang="en-US" dirty="0" smtClean="0"/>
              <a:t>Two common architectures, for various languages</a:t>
            </a:r>
          </a:p>
          <a:p>
            <a:pPr lvl="1"/>
            <a:r>
              <a:rPr lang="en-US" dirty="0" err="1" smtClean="0"/>
              <a:t>FrameNet</a:t>
            </a:r>
            <a:r>
              <a:rPr lang="en-US" dirty="0" smtClean="0"/>
              <a:t>: frame-specific roles</a:t>
            </a:r>
          </a:p>
          <a:p>
            <a:pPr lvl="1"/>
            <a:r>
              <a:rPr lang="en-US" dirty="0" err="1" smtClean="0"/>
              <a:t>PropBank</a:t>
            </a:r>
            <a:r>
              <a:rPr lang="en-US" dirty="0" smtClean="0"/>
              <a:t>: Proto-roles</a:t>
            </a:r>
          </a:p>
          <a:p>
            <a:r>
              <a:rPr lang="en-US" dirty="0" smtClean="0"/>
              <a:t>Current systems extract by </a:t>
            </a:r>
          </a:p>
          <a:p>
            <a:pPr lvl="1"/>
            <a:r>
              <a:rPr lang="en-US" dirty="0" smtClean="0"/>
              <a:t>parsing sentence</a:t>
            </a:r>
          </a:p>
          <a:p>
            <a:pPr lvl="1"/>
            <a:r>
              <a:rPr lang="en-US" dirty="0" smtClean="0"/>
              <a:t>Finding predicates in the sentence</a:t>
            </a:r>
          </a:p>
          <a:p>
            <a:pPr lvl="2"/>
            <a:r>
              <a:rPr lang="en-US" dirty="0" smtClean="0"/>
              <a:t>For each one, classify each parse tree constituent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 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	I </a:t>
            </a:r>
            <a:r>
              <a:rPr lang="en-US" dirty="0">
                <a:solidFill>
                  <a:srgbClr val="0635FF"/>
                </a:solidFill>
              </a:rPr>
              <a:t>want to eat someplace nearby.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 the two interpretations of: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	I </a:t>
            </a:r>
            <a:r>
              <a:rPr lang="en-US" dirty="0">
                <a:solidFill>
                  <a:srgbClr val="0635FF"/>
                </a:solidFill>
              </a:rPr>
              <a:t>want to eat someplace nearby. </a:t>
            </a:r>
          </a:p>
          <a:p>
            <a:pPr marL="457200" indent="-457200">
              <a:buAutoNum type="alphaLcParenR"/>
            </a:pPr>
            <a:r>
              <a:rPr lang="en-US" dirty="0" smtClean="0"/>
              <a:t>sensible:	</a:t>
            </a:r>
          </a:p>
          <a:p>
            <a:pPr marL="342900" lvl="1" indent="0">
              <a:buNone/>
            </a:pPr>
            <a:r>
              <a:rPr lang="en-US" dirty="0" smtClean="0"/>
              <a:t>Eat is intransitive and “someplace nearby” is a location adjunct</a:t>
            </a:r>
          </a:p>
          <a:p>
            <a:pPr marL="457200" indent="-457200">
              <a:buAutoNum type="alphaLcParenR" startAt="2"/>
            </a:pPr>
            <a:r>
              <a:rPr lang="en-US" dirty="0" smtClean="0"/>
              <a:t>Speaker is Godzilla</a:t>
            </a:r>
          </a:p>
          <a:p>
            <a:pPr marL="0" indent="0">
              <a:buNone/>
            </a:pPr>
            <a:r>
              <a:rPr lang="en-US" sz="2000" dirty="0" smtClean="0"/>
              <a:t>     Eat is transitive and “someplace nearby” is a direct object</a:t>
            </a:r>
          </a:p>
          <a:p>
            <a:pPr marL="0" indent="0">
              <a:buNone/>
            </a:pPr>
            <a:r>
              <a:rPr lang="en-US" dirty="0" smtClean="0"/>
              <a:t>How do we know speaker didn’t mean b)  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Because the </a:t>
            </a:r>
            <a:r>
              <a:rPr lang="en-US" cap="small" dirty="0" smtClean="0"/>
              <a:t>Theme</a:t>
            </a:r>
            <a:r>
              <a:rPr lang="en-US" dirty="0" smtClean="0"/>
              <a:t> of eating tends to be something </a:t>
            </a:r>
            <a:r>
              <a:rPr lang="en-US" i="1" dirty="0" smtClean="0"/>
              <a:t>edible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 are associated with senses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restaurant serves </a:t>
            </a:r>
            <a:r>
              <a:rPr lang="en-US" b="1" dirty="0"/>
              <a:t>green-lipped mussels. </a:t>
            </a:r>
            <a:endParaRPr lang="en-US" b="1" dirty="0" smtClean="0"/>
          </a:p>
          <a:p>
            <a:pPr lvl="1"/>
            <a:r>
              <a:rPr lang="en-US" cap="small" dirty="0" smtClean="0"/>
              <a:t>Theme</a:t>
            </a:r>
            <a:r>
              <a:rPr lang="en-US" dirty="0" smtClean="0"/>
              <a:t> is some kind of food</a:t>
            </a:r>
            <a:endParaRPr lang="en-US" dirty="0"/>
          </a:p>
          <a:p>
            <a:r>
              <a:rPr lang="en-US" dirty="0" smtClean="0"/>
              <a:t>Which </a:t>
            </a:r>
            <a:r>
              <a:rPr lang="en-US" dirty="0"/>
              <a:t>airlines serve </a:t>
            </a:r>
            <a:r>
              <a:rPr lang="en-US" b="1" dirty="0"/>
              <a:t>Denver</a:t>
            </a:r>
            <a:r>
              <a:rPr lang="en-US" dirty="0"/>
              <a:t>? </a:t>
            </a:r>
            <a:endParaRPr lang="en-US" dirty="0" smtClean="0"/>
          </a:p>
          <a:p>
            <a:pPr lvl="1"/>
            <a:r>
              <a:rPr lang="en-US" cap="small" dirty="0" smtClean="0"/>
              <a:t>Theme</a:t>
            </a:r>
            <a:r>
              <a:rPr lang="en-US" dirty="0" smtClean="0"/>
              <a:t> is an appropriate location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 vary in specificity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</a:t>
            </a:r>
            <a:r>
              <a:rPr lang="en-US" dirty="0"/>
              <a:t>often ask the musicians to </a:t>
            </a:r>
            <a:r>
              <a:rPr lang="en-US" i="1" dirty="0"/>
              <a:t>imagine </a:t>
            </a:r>
            <a:r>
              <a:rPr lang="en-US" dirty="0"/>
              <a:t>a tennis </a:t>
            </a:r>
            <a:r>
              <a:rPr lang="en-US" dirty="0" smtClean="0"/>
              <a:t>game.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i="1" dirty="0" err="1"/>
              <a:t>diagonalize</a:t>
            </a:r>
            <a:r>
              <a:rPr lang="en-US" i="1" dirty="0"/>
              <a:t> </a:t>
            </a:r>
            <a:r>
              <a:rPr lang="en-US" dirty="0"/>
              <a:t>a matrix is to find its eigenvalues.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Radon is an </a:t>
            </a:r>
            <a:r>
              <a:rPr lang="en-US" i="1" dirty="0"/>
              <a:t>odorless </a:t>
            </a:r>
            <a:r>
              <a:rPr lang="en-US" dirty="0"/>
              <a:t>gas that can’t be detected by human senses.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1733550"/>
            <a:ext cx="6937375" cy="584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0650"/>
            <a:ext cx="7675033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" y="3714749"/>
            <a:ext cx="8143324" cy="493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424285"/>
            <a:ext cx="4229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Instead of representing “eat” as: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244" y="2235200"/>
            <a:ext cx="128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Just add: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951" y="3246735"/>
            <a:ext cx="427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And “eat a hamburger” becomes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417" y="4349751"/>
            <a:ext cx="741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But this assumes we have a large knowledge base of facts about edible things and hamburgers and whatnot.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8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use </a:t>
            </a:r>
            <a:r>
              <a:rPr lang="en-US" dirty="0" err="1"/>
              <a:t>WordNet</a:t>
            </a:r>
            <a:r>
              <a:rPr lang="en-US" dirty="0"/>
              <a:t> </a:t>
            </a:r>
            <a:r>
              <a:rPr lang="en-US" dirty="0" err="1"/>
              <a:t>synsets</a:t>
            </a:r>
            <a:r>
              <a:rPr lang="en-US" dirty="0"/>
              <a:t> to specify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534400" cy="38481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cap="small" dirty="0" smtClean="0"/>
              <a:t>theme</a:t>
            </a:r>
            <a:r>
              <a:rPr lang="en-US" dirty="0" smtClean="0"/>
              <a:t> of eat must be</a:t>
            </a:r>
            <a:r>
              <a:rPr lang="en-US" dirty="0"/>
              <a:t>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{food, nutrient} </a:t>
            </a:r>
          </a:p>
          <a:p>
            <a:pPr marL="457200" lvl="1" indent="0">
              <a:buNone/>
            </a:pPr>
            <a:r>
              <a:rPr lang="en-US" sz="1600" dirty="0" smtClean="0"/>
              <a:t>“a</a:t>
            </a:r>
            <a:r>
              <a:rPr lang="en-US" sz="1600" i="1" dirty="0" smtClean="0"/>
              <a:t>ny </a:t>
            </a:r>
            <a:r>
              <a:rPr lang="en-US" sz="1600" i="1" dirty="0"/>
              <a:t>substance that can be metabolized by an animal to give energy and build </a:t>
            </a:r>
            <a:r>
              <a:rPr lang="en-US" sz="1600" i="1" dirty="0" smtClean="0"/>
              <a:t>tissue</a:t>
            </a:r>
            <a:r>
              <a:rPr lang="en-US" sz="1600" dirty="0" smtClean="0"/>
              <a:t>”</a:t>
            </a:r>
            <a:endParaRPr lang="en-US" sz="1600" dirty="0"/>
          </a:p>
          <a:p>
            <a:r>
              <a:rPr lang="en-US" dirty="0" smtClean="0"/>
              <a:t>Similarly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imagine</a:t>
            </a:r>
            <a:r>
              <a:rPr lang="en-US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>
                <a:solidFill>
                  <a:srgbClr val="0635FF"/>
                </a:solidFill>
              </a:rPr>
              <a:t>{entity</a:t>
            </a:r>
            <a:r>
              <a:rPr lang="en-US" dirty="0" smtClean="0">
                <a:solidFill>
                  <a:srgbClr val="0635FF"/>
                </a:solidFill>
              </a:rPr>
              <a:t>}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lift</a:t>
            </a:r>
            <a:r>
              <a:rPr lang="en-US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{physical </a:t>
            </a:r>
            <a:r>
              <a:rPr lang="en-US" dirty="0">
                <a:solidFill>
                  <a:srgbClr val="0635FF"/>
                </a:solidFill>
              </a:rPr>
              <a:t>entity</a:t>
            </a:r>
            <a:r>
              <a:rPr lang="en-US" dirty="0" smtClean="0">
                <a:solidFill>
                  <a:srgbClr val="0635FF"/>
                </a:solidFill>
              </a:rPr>
              <a:t>}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</a:t>
            </a:r>
            <a:r>
              <a:rPr lang="en-US" i="1" dirty="0" err="1" smtClean="0"/>
              <a:t>diagonalize</a:t>
            </a:r>
            <a:r>
              <a:rPr lang="en-US" i="1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{matrix</a:t>
            </a:r>
            <a:r>
              <a:rPr lang="en-US" dirty="0">
                <a:solidFill>
                  <a:srgbClr val="0635FF"/>
                </a:solidFill>
              </a:rPr>
              <a:t>} </a:t>
            </a:r>
            <a:endParaRPr lang="en-US" dirty="0" smtClean="0">
              <a:solidFill>
                <a:srgbClr val="0635FF"/>
              </a:solidFill>
            </a:endParaRPr>
          </a:p>
          <a:p>
            <a:r>
              <a:rPr lang="en-US" i="1" dirty="0" smtClean="0"/>
              <a:t>This allows</a:t>
            </a:r>
          </a:p>
          <a:p>
            <a:pPr marL="457200" lvl="1" indent="0">
              <a:buNone/>
            </a:pPr>
            <a:r>
              <a:rPr lang="en-US" i="1" dirty="0" smtClean="0"/>
              <a:t>imagine </a:t>
            </a:r>
            <a:r>
              <a:rPr lang="en-US" i="1" dirty="0"/>
              <a:t>a </a:t>
            </a:r>
            <a:r>
              <a:rPr lang="en-US" i="1" dirty="0" smtClean="0"/>
              <a:t>hamburger  </a:t>
            </a:r>
            <a:r>
              <a:rPr lang="en-US" dirty="0" smtClean="0"/>
              <a:t>and  </a:t>
            </a:r>
            <a:r>
              <a:rPr lang="en-US" i="1" dirty="0"/>
              <a:t>lift a hamburger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Correctly rules out </a:t>
            </a:r>
          </a:p>
          <a:p>
            <a:pPr marL="457200" lvl="1" indent="0">
              <a:buNone/>
            </a:pPr>
            <a:r>
              <a:rPr lang="en-US" i="1" dirty="0" err="1" smtClean="0"/>
              <a:t>diagonalize</a:t>
            </a:r>
            <a:r>
              <a:rPr lang="en-US" i="1" dirty="0" smtClean="0"/>
              <a:t> </a:t>
            </a:r>
            <a:r>
              <a:rPr lang="en-US" i="1" dirty="0"/>
              <a:t>a hamburger</a:t>
            </a:r>
            <a:r>
              <a:rPr lang="en-US" dirty="0"/>
              <a:t>. </a:t>
            </a:r>
          </a:p>
          <a:p>
            <a:pPr lvl="1"/>
            <a:endParaRPr lang="en-US" dirty="0">
              <a:solidFill>
                <a:srgbClr val="0635FF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686800" cy="3333750"/>
          </a:xfrm>
        </p:spPr>
        <p:txBody>
          <a:bodyPr/>
          <a:lstStyle/>
          <a:p>
            <a:r>
              <a:rPr lang="en-US" dirty="0" smtClean="0"/>
              <a:t>In early implementations, </a:t>
            </a:r>
            <a:r>
              <a:rPr lang="en-US" dirty="0" err="1" smtClean="0"/>
              <a:t>selectional</a:t>
            </a:r>
            <a:r>
              <a:rPr lang="en-US" dirty="0" smtClean="0"/>
              <a:t> </a:t>
            </a:r>
            <a:r>
              <a:rPr lang="en-US" dirty="0"/>
              <a:t>restrictions were </a:t>
            </a:r>
            <a:r>
              <a:rPr lang="en-US" dirty="0" smtClean="0"/>
              <a:t>strict constraints</a:t>
            </a:r>
          </a:p>
          <a:p>
            <a:pPr lvl="1"/>
            <a:r>
              <a:rPr lang="en-US" dirty="0" smtClean="0"/>
              <a:t>Eat [+FOOD]</a:t>
            </a:r>
          </a:p>
          <a:p>
            <a:r>
              <a:rPr lang="en-US" dirty="0" smtClean="0"/>
              <a:t>But it was quickly realized </a:t>
            </a:r>
            <a:r>
              <a:rPr lang="en-US" dirty="0" err="1" smtClean="0"/>
              <a:t>selectional</a:t>
            </a:r>
            <a:r>
              <a:rPr lang="en-US" dirty="0" smtClean="0"/>
              <a:t> constraints are really </a:t>
            </a:r>
            <a:r>
              <a:rPr lang="en-US" b="1" dirty="0" smtClean="0"/>
              <a:t>preferences</a:t>
            </a:r>
            <a:endParaRPr lang="en-US" dirty="0" smtClean="0"/>
          </a:p>
          <a:p>
            <a:pPr lvl="1"/>
            <a:r>
              <a:rPr lang="en-US" dirty="0"/>
              <a:t>But it fell apart in 1931, perhaps because people realized you </a:t>
            </a:r>
            <a:r>
              <a:rPr lang="en-US" b="1" dirty="0"/>
              <a:t>can’t eat gold </a:t>
            </a:r>
            <a:r>
              <a:rPr lang="en-US" dirty="0"/>
              <a:t>for lunch if you’re hungry. 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his two championship trials, Mr. Kulkarni ate glass on an empty stomach, accompanied only by water and tea.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semantic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2550"/>
            <a:ext cx="79248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 order logic event representation: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Sasha broke the window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Pat opened the door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Subjects of break and open: </a:t>
            </a:r>
            <a:r>
              <a:rPr lang="en-US" b="1" dirty="0" smtClean="0"/>
              <a:t>Breaker</a:t>
            </a:r>
            <a:r>
              <a:rPr lang="en-US" dirty="0" smtClean="0"/>
              <a:t> and </a:t>
            </a:r>
            <a:r>
              <a:rPr lang="en-US" b="1" dirty="0" smtClean="0"/>
              <a:t>Opener</a:t>
            </a:r>
          </a:p>
          <a:p>
            <a:pPr marL="0" indent="0">
              <a:buNone/>
            </a:pPr>
            <a:r>
              <a:rPr lang="en-US" b="1" dirty="0" smtClean="0"/>
              <a:t>Deep roles </a:t>
            </a:r>
            <a:r>
              <a:rPr lang="en-US" dirty="0" smtClean="0"/>
              <a:t>specific to each event (breaking, opening)</a:t>
            </a:r>
          </a:p>
          <a:p>
            <a:pPr marL="0" indent="0">
              <a:buNone/>
            </a:pPr>
            <a:r>
              <a:rPr lang="en-US" dirty="0" smtClean="0"/>
              <a:t>Hard to reason about them for NLU applications like QA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4705350"/>
            <a:ext cx="3048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190750"/>
            <a:ext cx="390779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Association (</a:t>
            </a:r>
            <a:r>
              <a:rPr lang="en-US" dirty="0" err="1" smtClean="0"/>
              <a:t>Resnik</a:t>
            </a:r>
            <a:r>
              <a:rPr lang="en-US" dirty="0" smtClean="0"/>
              <a:t> 1993)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05200"/>
          </a:xfrm>
        </p:spPr>
        <p:txBody>
          <a:bodyPr/>
          <a:lstStyle/>
          <a:p>
            <a:r>
              <a:rPr lang="en-US" b="1" dirty="0" err="1"/>
              <a:t>S</a:t>
            </a:r>
            <a:r>
              <a:rPr lang="en-US" b="1" dirty="0" err="1" smtClean="0"/>
              <a:t>electional</a:t>
            </a:r>
            <a:r>
              <a:rPr lang="en-US" b="1" dirty="0" smtClean="0"/>
              <a:t> </a:t>
            </a:r>
            <a:r>
              <a:rPr lang="en-US" b="1" dirty="0"/>
              <a:t>preference </a:t>
            </a:r>
            <a:r>
              <a:rPr lang="en-US" b="1" dirty="0" smtClean="0"/>
              <a:t>strength: </a:t>
            </a:r>
            <a:r>
              <a:rPr lang="en-US" dirty="0" smtClean="0"/>
              <a:t>amount </a:t>
            </a:r>
            <a:r>
              <a:rPr lang="en-US" dirty="0"/>
              <a:t>of information that a predicate tells us about the semantic class of its </a:t>
            </a:r>
            <a:r>
              <a:rPr lang="en-US" dirty="0" smtClean="0"/>
              <a:t>arguments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i="1" dirty="0"/>
              <a:t>eat </a:t>
            </a:r>
            <a:r>
              <a:rPr lang="en-US" dirty="0"/>
              <a:t>tells us a lot about the semantic class of its direct </a:t>
            </a:r>
            <a:r>
              <a:rPr lang="en-US" dirty="0" smtClean="0"/>
              <a:t>objects</a:t>
            </a:r>
          </a:p>
          <a:p>
            <a:pPr lvl="1"/>
            <a:r>
              <a:rPr lang="en-US" i="1" dirty="0"/>
              <a:t>b</a:t>
            </a:r>
            <a:r>
              <a:rPr lang="en-US" i="1" dirty="0" smtClean="0"/>
              <a:t>e </a:t>
            </a:r>
            <a:r>
              <a:rPr lang="en-US" dirty="0" smtClean="0"/>
              <a:t>doesn’t tell us much</a:t>
            </a:r>
          </a:p>
          <a:p>
            <a:r>
              <a:rPr lang="en-US" dirty="0" smtClean="0"/>
              <a:t>The </a:t>
            </a:r>
            <a:r>
              <a:rPr lang="en-US" dirty="0" err="1"/>
              <a:t>selectional</a:t>
            </a:r>
            <a:r>
              <a:rPr lang="en-US" dirty="0"/>
              <a:t> preference strength </a:t>
            </a:r>
            <a:endParaRPr lang="en-US" dirty="0" smtClean="0"/>
          </a:p>
          <a:p>
            <a:pPr lvl="1"/>
            <a:r>
              <a:rPr lang="en-US" dirty="0" smtClean="0"/>
              <a:t>difference </a:t>
            </a:r>
            <a:r>
              <a:rPr lang="en-US" dirty="0"/>
              <a:t>in information between two distributions: </a:t>
            </a:r>
            <a:endParaRPr lang="en-US" dirty="0" smtClean="0"/>
          </a:p>
          <a:p>
            <a:pPr marL="800100" lvl="2" indent="0">
              <a:buNone/>
            </a:pPr>
            <a:r>
              <a:rPr lang="en-US" dirty="0" smtClean="0"/>
              <a:t>P(c) the </a:t>
            </a:r>
            <a:r>
              <a:rPr lang="en-US" dirty="0"/>
              <a:t>distribution of expected semantic classes </a:t>
            </a:r>
            <a:r>
              <a:rPr lang="en-US" dirty="0" smtClean="0"/>
              <a:t>for any direct object</a:t>
            </a:r>
          </a:p>
          <a:p>
            <a:pPr marL="800100" lvl="2" indent="0">
              <a:buNone/>
            </a:pPr>
            <a:r>
              <a:rPr lang="en-US" dirty="0" smtClean="0"/>
              <a:t>P(</a:t>
            </a:r>
            <a:r>
              <a:rPr lang="en-US" dirty="0" err="1" smtClean="0"/>
              <a:t>c|v</a:t>
            </a:r>
            <a:r>
              <a:rPr lang="en-US" dirty="0" smtClean="0"/>
              <a:t>) the distribution </a:t>
            </a:r>
            <a:r>
              <a:rPr lang="en-US" dirty="0"/>
              <a:t>of expected semantic classes for </a:t>
            </a:r>
            <a:r>
              <a:rPr lang="en-US" dirty="0" smtClean="0"/>
              <a:t>this verb</a:t>
            </a:r>
          </a:p>
          <a:p>
            <a:pPr lvl="1"/>
            <a:r>
              <a:rPr lang="en-US" dirty="0" smtClean="0"/>
              <a:t>The greater the difference, the more the verb is constraining its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1750"/>
            <a:ext cx="7467600" cy="742950"/>
          </a:xfrm>
        </p:spPr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preference strength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sz="2000" dirty="0"/>
              <a:t>R</a:t>
            </a:r>
            <a:r>
              <a:rPr lang="en-US" sz="2000" dirty="0" smtClean="0"/>
              <a:t>elative </a:t>
            </a:r>
            <a:r>
              <a:rPr lang="en-US" sz="2000" dirty="0"/>
              <a:t>entropy, or the </a:t>
            </a:r>
            <a:r>
              <a:rPr lang="en-US" sz="2000" dirty="0" err="1"/>
              <a:t>Kullback-Leibler</a:t>
            </a:r>
            <a:r>
              <a:rPr lang="en-US" sz="2000" dirty="0"/>
              <a:t> divergence </a:t>
            </a:r>
            <a:r>
              <a:rPr lang="en-US" sz="2000" dirty="0" smtClean="0"/>
              <a:t>is the difference between two distributions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Selectional</a:t>
            </a:r>
            <a:r>
              <a:rPr lang="en-US" sz="2000" dirty="0" smtClean="0"/>
              <a:t> preference: How much information (in bits) the verb expresses about the semantic class of its argument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Selectional</a:t>
            </a:r>
            <a:r>
              <a:rPr lang="en-US" sz="2000" dirty="0" smtClean="0"/>
              <a:t> Association of a verb with a class: The relative contribution of the class to the general preference of the verb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4513106"/>
            <a:ext cx="3073400" cy="590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8407"/>
            <a:ext cx="2438400" cy="825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764618"/>
            <a:ext cx="2882900" cy="7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Selectional</a:t>
            </a:r>
            <a:r>
              <a:rPr lang="en-US" dirty="0" smtClean="0"/>
              <a:t>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probabilistic measure of the strength of association between a predicate and a semantic class of its argument</a:t>
            </a:r>
          </a:p>
          <a:p>
            <a:pPr lvl="1"/>
            <a:r>
              <a:rPr lang="en-US" dirty="0" smtClean="0"/>
              <a:t>Parse a corpus</a:t>
            </a:r>
          </a:p>
          <a:p>
            <a:pPr lvl="1"/>
            <a:r>
              <a:rPr lang="en-US" dirty="0" smtClean="0"/>
              <a:t>Count all the times each predicate appears with each argument word</a:t>
            </a:r>
          </a:p>
          <a:p>
            <a:pPr lvl="1"/>
            <a:r>
              <a:rPr lang="en-US" dirty="0" smtClean="0"/>
              <a:t>Assume each word is a partial observation of all the </a:t>
            </a:r>
            <a:r>
              <a:rPr lang="en-US" dirty="0" err="1" smtClean="0"/>
              <a:t>WordNet</a:t>
            </a:r>
            <a:r>
              <a:rPr lang="en-US" dirty="0" smtClean="0"/>
              <a:t> concepts associated with that word</a:t>
            </a:r>
          </a:p>
          <a:p>
            <a:pPr lvl="1"/>
            <a:r>
              <a:rPr lang="en-US" dirty="0" smtClean="0"/>
              <a:t>Some high and low associations: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62" y="3930650"/>
            <a:ext cx="5118638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Instead of using classes,</a:t>
            </a:r>
            <a:br>
              <a:rPr lang="en-US" dirty="0" smtClean="0"/>
            </a:br>
            <a:r>
              <a:rPr lang="en-US" dirty="0" smtClean="0"/>
              <a:t>a simpler model of </a:t>
            </a:r>
            <a:r>
              <a:rPr lang="en-US" dirty="0" err="1" smtClean="0"/>
              <a:t>selectional</a:t>
            </a:r>
            <a:r>
              <a:rPr lang="en-US" dirty="0" smtClean="0"/>
              <a:t>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just the association of predicate </a:t>
            </a:r>
            <a:r>
              <a:rPr lang="en-US" i="1" dirty="0" smtClean="0"/>
              <a:t>v</a:t>
            </a:r>
            <a:r>
              <a:rPr lang="en-US" dirty="0" smtClean="0"/>
              <a:t> with a noun </a:t>
            </a:r>
            <a:r>
              <a:rPr lang="en-US" i="1" dirty="0" smtClean="0"/>
              <a:t>n</a:t>
            </a:r>
          </a:p>
          <a:p>
            <a:pPr marL="457200" lvl="1" indent="0">
              <a:buNone/>
            </a:pPr>
            <a:r>
              <a:rPr lang="en-US" i="1" dirty="0" smtClean="0"/>
              <a:t>  (one noun, as opposed to the whole semantic class in </a:t>
            </a:r>
            <a:r>
              <a:rPr lang="en-US" i="1" dirty="0" err="1" smtClean="0"/>
              <a:t>WordNet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Parse a huge corpus</a:t>
            </a:r>
          </a:p>
          <a:p>
            <a:pPr lvl="1"/>
            <a:r>
              <a:rPr lang="en-US" dirty="0" smtClean="0"/>
              <a:t>Count how often a noun n occurs in relation r with verb v:</a:t>
            </a:r>
          </a:p>
          <a:p>
            <a:pPr marL="800100" lvl="2" indent="0">
              <a:buNone/>
            </a:pPr>
            <a:r>
              <a:rPr lang="en-US" dirty="0" smtClean="0"/>
              <a:t>		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log count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n,v,r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/>
            <a:r>
              <a:rPr lang="en-US" dirty="0" smtClean="0"/>
              <a:t>Or the probability: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86150"/>
            <a:ext cx="4099197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from Bergsma, Lin, Goebel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8155"/>
            <a:ext cx="2349500" cy="36310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90550"/>
          </a:xfrm>
        </p:spPr>
        <p:txBody>
          <a:bodyPr/>
          <a:lstStyle/>
          <a:p>
            <a:r>
              <a:rPr lang="en-US" dirty="0" smtClean="0"/>
              <a:t>Summary: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71550"/>
            <a:ext cx="8534400" cy="3333750"/>
          </a:xfrm>
        </p:spPr>
        <p:txBody>
          <a:bodyPr/>
          <a:lstStyle/>
          <a:p>
            <a:r>
              <a:rPr lang="en-US" dirty="0" smtClean="0"/>
              <a:t>Two classes of models of the semantic type constraint that a predicate places on its argument:</a:t>
            </a:r>
          </a:p>
          <a:p>
            <a:pPr lvl="1"/>
            <a:r>
              <a:rPr lang="en-US" dirty="0" smtClean="0"/>
              <a:t>Represent the constraint between predicate and </a:t>
            </a:r>
            <a:r>
              <a:rPr lang="en-US" dirty="0" err="1" smtClean="0"/>
              <a:t>WordNet</a:t>
            </a:r>
            <a:r>
              <a:rPr lang="en-US" dirty="0" smtClean="0"/>
              <a:t> class</a:t>
            </a:r>
          </a:p>
          <a:p>
            <a:pPr lvl="1"/>
            <a:r>
              <a:rPr lang="en-US" dirty="0"/>
              <a:t>Represent the constraint between predicate and </a:t>
            </a:r>
            <a:r>
              <a:rPr lang="en-US" dirty="0" smtClean="0"/>
              <a:t>a word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876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78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Breaker</a:t>
            </a:r>
            <a:r>
              <a:rPr lang="en-US" dirty="0" smtClean="0"/>
              <a:t> and </a:t>
            </a:r>
            <a:r>
              <a:rPr lang="en-US" b="1" dirty="0" smtClean="0"/>
              <a:t>Opener</a:t>
            </a:r>
            <a:r>
              <a:rPr lang="en-US" dirty="0" smtClean="0"/>
              <a:t> have something in common!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olitional actors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ften animate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</a:t>
            </a:r>
            <a:r>
              <a:rPr lang="en-US" dirty="0"/>
              <a:t>causal responsibility for their </a:t>
            </a:r>
            <a:r>
              <a:rPr lang="en-US" dirty="0" smtClean="0"/>
              <a:t>events</a:t>
            </a:r>
          </a:p>
          <a:p>
            <a:r>
              <a:rPr lang="en-US" dirty="0"/>
              <a:t>Thematic roles are a way to capture this semantic commonality between </a:t>
            </a:r>
            <a:r>
              <a:rPr lang="en-US" i="1" dirty="0" smtClean="0"/>
              <a:t>Breakers </a:t>
            </a:r>
            <a:r>
              <a:rPr lang="en-US" dirty="0" smtClean="0"/>
              <a:t>and </a:t>
            </a:r>
            <a:r>
              <a:rPr lang="en-US" i="1" dirty="0" smtClean="0"/>
              <a:t>Openers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They are both </a:t>
            </a:r>
            <a:r>
              <a:rPr lang="en-US" cap="small" dirty="0" smtClean="0"/>
              <a:t>agents. </a:t>
            </a:r>
          </a:p>
          <a:p>
            <a:r>
              <a:rPr lang="en-US" dirty="0" smtClean="0"/>
              <a:t>The </a:t>
            </a:r>
            <a:r>
              <a:rPr lang="en-US" i="1" dirty="0" err="1" smtClean="0"/>
              <a:t>BrokenThing</a:t>
            </a:r>
            <a:r>
              <a:rPr lang="en-US" i="1" dirty="0" smtClean="0"/>
              <a:t> </a:t>
            </a:r>
            <a:r>
              <a:rPr lang="en-US" dirty="0"/>
              <a:t>and </a:t>
            </a:r>
            <a:r>
              <a:rPr lang="en-US" i="1" dirty="0" err="1"/>
              <a:t>OpenedThing</a:t>
            </a:r>
            <a:r>
              <a:rPr lang="en-US" dirty="0"/>
              <a:t>, are </a:t>
            </a:r>
            <a:r>
              <a:rPr lang="en-US" cap="small" dirty="0" smtClean="0"/>
              <a:t>themes.</a:t>
            </a:r>
            <a:endParaRPr lang="en-US" dirty="0" smtClean="0"/>
          </a:p>
          <a:p>
            <a:pPr lvl="1"/>
            <a:r>
              <a:rPr lang="en-US" dirty="0" smtClean="0"/>
              <a:t>prototypically </a:t>
            </a:r>
            <a:r>
              <a:rPr lang="en-US" dirty="0"/>
              <a:t>inanimate objects </a:t>
            </a:r>
            <a:r>
              <a:rPr lang="en-US" dirty="0" smtClean="0"/>
              <a:t>affected </a:t>
            </a:r>
            <a:r>
              <a:rPr lang="en-US" dirty="0"/>
              <a:t>in some way by the </a:t>
            </a:r>
            <a:r>
              <a:rPr lang="en-US" dirty="0" smtClean="0"/>
              <a:t>action</a:t>
            </a:r>
            <a:endParaRPr lang="en-US" cap="small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3350"/>
            <a:ext cx="8534400" cy="3333750"/>
          </a:xfrm>
        </p:spPr>
        <p:txBody>
          <a:bodyPr/>
          <a:lstStyle/>
          <a:p>
            <a:r>
              <a:rPr lang="en-US" dirty="0" smtClean="0"/>
              <a:t>One of </a:t>
            </a:r>
            <a:r>
              <a:rPr lang="en-US" dirty="0"/>
              <a:t>the oldest linguistic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Indian </a:t>
            </a:r>
            <a:r>
              <a:rPr lang="en-US" dirty="0"/>
              <a:t>grammarian Panini </a:t>
            </a:r>
            <a:r>
              <a:rPr lang="en-US" dirty="0" smtClean="0"/>
              <a:t>between </a:t>
            </a:r>
            <a:r>
              <a:rPr lang="en-US" dirty="0"/>
              <a:t>the 7th and 4th centuries BCE </a:t>
            </a:r>
            <a:endParaRPr lang="en-US" dirty="0" smtClean="0"/>
          </a:p>
          <a:p>
            <a:r>
              <a:rPr lang="en-US" dirty="0" smtClean="0"/>
              <a:t>Modern formulation from Fillmore (1966,1968), Gruber (1965)</a:t>
            </a:r>
          </a:p>
          <a:p>
            <a:pPr lvl="1"/>
            <a:r>
              <a:rPr lang="en-US" dirty="0" smtClean="0"/>
              <a:t>Fillmore influenced by Lucien </a:t>
            </a:r>
            <a:r>
              <a:rPr lang="en-US" dirty="0" err="1" smtClean="0"/>
              <a:t>Tesnière’s</a:t>
            </a:r>
            <a:r>
              <a:rPr lang="en-US" dirty="0" smtClean="0"/>
              <a:t> </a:t>
            </a:r>
            <a:r>
              <a:rPr lang="en-US" dirty="0"/>
              <a:t>(1959) </a:t>
            </a:r>
            <a:r>
              <a:rPr lang="en-US" i="1" dirty="0" err="1" smtClean="0"/>
              <a:t>Éléments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Syntaxe</a:t>
            </a:r>
            <a:r>
              <a:rPr lang="en-US" i="1" dirty="0"/>
              <a:t> </a:t>
            </a:r>
            <a:r>
              <a:rPr lang="en-US" i="1" dirty="0" err="1" smtClean="0"/>
              <a:t>Structurale</a:t>
            </a:r>
            <a:r>
              <a:rPr lang="en-US" i="1" dirty="0" smtClean="0"/>
              <a:t>, </a:t>
            </a:r>
            <a:r>
              <a:rPr lang="en-US" dirty="0" smtClean="0"/>
              <a:t>the book that introduced dependency grammar</a:t>
            </a:r>
          </a:p>
          <a:p>
            <a:pPr lvl="1"/>
            <a:r>
              <a:rPr lang="en-US" dirty="0" smtClean="0"/>
              <a:t>Fillmore </a:t>
            </a:r>
            <a:r>
              <a:rPr lang="en-US" dirty="0"/>
              <a:t>first referred to </a:t>
            </a:r>
            <a:r>
              <a:rPr lang="en-US" dirty="0" smtClean="0"/>
              <a:t>roles </a:t>
            </a:r>
            <a:r>
              <a:rPr lang="en-US" dirty="0"/>
              <a:t>as </a:t>
            </a:r>
            <a:r>
              <a:rPr lang="en-US" i="1" dirty="0" err="1"/>
              <a:t>actants</a:t>
            </a:r>
            <a:r>
              <a:rPr lang="en-US" i="1" dirty="0"/>
              <a:t> </a:t>
            </a:r>
            <a:r>
              <a:rPr lang="en-US" dirty="0"/>
              <a:t>(Fillmore, 1966) but </a:t>
            </a:r>
            <a:r>
              <a:rPr lang="en-US" dirty="0" smtClean="0"/>
              <a:t>switched </a:t>
            </a:r>
            <a:r>
              <a:rPr lang="en-US" dirty="0"/>
              <a:t>to the term </a:t>
            </a:r>
            <a:r>
              <a:rPr lang="en-US" i="1" dirty="0" smtClean="0"/>
              <a:t>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4903"/>
            <a:ext cx="8534400" cy="3333750"/>
          </a:xfrm>
        </p:spPr>
        <p:txBody>
          <a:bodyPr/>
          <a:lstStyle/>
          <a:p>
            <a:r>
              <a:rPr lang="en-US" dirty="0" smtClean="0"/>
              <a:t>A typical set: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50703"/>
            <a:ext cx="5331628" cy="216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09750"/>
            <a:ext cx="4114800" cy="21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NLP-jurafsky.potx</Template>
  <TotalTime>25410</TotalTime>
  <Words>2432</Words>
  <Application>Microsoft Office PowerPoint</Application>
  <PresentationFormat>On-screen Show (16:9)</PresentationFormat>
  <Paragraphs>421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ＭＳ Ｐゴシック</vt:lpstr>
      <vt:lpstr>Arial</vt:lpstr>
      <vt:lpstr>Calibri</vt:lpstr>
      <vt:lpstr>Calibri (Headings)</vt:lpstr>
      <vt:lpstr>Lucida Sans</vt:lpstr>
      <vt:lpstr>Tahoma</vt:lpstr>
      <vt:lpstr>Times</vt:lpstr>
      <vt:lpstr>Times New Roman</vt:lpstr>
      <vt:lpstr>Wingdings</vt:lpstr>
      <vt:lpstr>NLP-jurafsky</vt:lpstr>
      <vt:lpstr>Semantic Role Labeling</vt:lpstr>
      <vt:lpstr>Semantic Role Labeling</vt:lpstr>
      <vt:lpstr>Can we figure out that these have the same meaning?</vt:lpstr>
      <vt:lpstr>A Shallow Semantic Representation: Semantic Roles</vt:lpstr>
      <vt:lpstr>Getting to semantic roles</vt:lpstr>
      <vt:lpstr>Getting to semantic roles</vt:lpstr>
      <vt:lpstr>Thematic roles</vt:lpstr>
      <vt:lpstr>Thematic roles</vt:lpstr>
      <vt:lpstr>Thematic roles</vt:lpstr>
      <vt:lpstr>Thematic grid, case frame</vt:lpstr>
      <vt:lpstr>Thematic grid, case frame</vt:lpstr>
      <vt:lpstr>Thematic grid, case frame</vt:lpstr>
      <vt:lpstr>Diathesis alternations (or verb alternation)</vt:lpstr>
      <vt:lpstr>Problems with Thematic Roles</vt:lpstr>
      <vt:lpstr>Alternatives to thematic roles</vt:lpstr>
      <vt:lpstr>PropBank</vt:lpstr>
      <vt:lpstr>PropBank Roles</vt:lpstr>
      <vt:lpstr>PropBank Roles</vt:lpstr>
      <vt:lpstr>PropBank Frame Files</vt:lpstr>
      <vt:lpstr>Advantage of a ProbBank Labeling</vt:lpstr>
      <vt:lpstr>Modifiers or adjuncts of the predicate: Arg-M</vt:lpstr>
      <vt:lpstr>PropBanking a Sentence</vt:lpstr>
      <vt:lpstr>The same parse tree PropBanked</vt:lpstr>
      <vt:lpstr>Annotated PropBank Data</vt:lpstr>
      <vt:lpstr>Capturing descriptions of the same event by different nouns/verbs</vt:lpstr>
      <vt:lpstr>FrameNet</vt:lpstr>
      <vt:lpstr>The “Change position on a scale” Frame</vt:lpstr>
      <vt:lpstr>The “Change position on a scale” Frame</vt:lpstr>
      <vt:lpstr>The “Change position on a scale” Frame</vt:lpstr>
      <vt:lpstr>Relation between frames</vt:lpstr>
      <vt:lpstr>Relation between frames</vt:lpstr>
      <vt:lpstr>Relations between frames</vt:lpstr>
      <vt:lpstr>Schematic of Frame Semantics</vt:lpstr>
      <vt:lpstr>FrameNet and PropBank representations</vt:lpstr>
      <vt:lpstr>Semantic role labeling (SRL) algorithms </vt:lpstr>
      <vt:lpstr>History</vt:lpstr>
      <vt:lpstr>Why Semantic Role Labeling</vt:lpstr>
      <vt:lpstr>A simple modern algorithm</vt:lpstr>
      <vt:lpstr>How do we decide what is a predicate</vt:lpstr>
      <vt:lpstr>Semantic Role Labeling</vt:lpstr>
      <vt:lpstr>Features</vt:lpstr>
      <vt:lpstr>Path Features</vt:lpstr>
      <vt:lpstr>Frequent path features</vt:lpstr>
      <vt:lpstr>Final feature vector</vt:lpstr>
      <vt:lpstr>3-step version of SRL algorithm</vt:lpstr>
      <vt:lpstr>Why add Pruning and Identification steps?</vt:lpstr>
      <vt:lpstr>Pruning heuristics – Xue and Palmer (2004)</vt:lpstr>
      <vt:lpstr>A common final stage: joint inference</vt:lpstr>
      <vt:lpstr>How to do joint inference</vt:lpstr>
      <vt:lpstr>More complications: FrameNet</vt:lpstr>
      <vt:lpstr>Features for Frame Identification</vt:lpstr>
      <vt:lpstr>SRL Summary</vt:lpstr>
      <vt:lpstr>Selectional Restrictions</vt:lpstr>
      <vt:lpstr>Selectional Restrictions</vt:lpstr>
      <vt:lpstr>Selectional restrictions are associated with senses</vt:lpstr>
      <vt:lpstr>Selectional restrictions vary in specificity</vt:lpstr>
      <vt:lpstr>Representing selectional restrictions</vt:lpstr>
      <vt:lpstr>Let’s use WordNet synsets to specify selectional restrictions</vt:lpstr>
      <vt:lpstr>Selectional Preferences</vt:lpstr>
      <vt:lpstr>Selectional Association (Resnik 1993)</vt:lpstr>
      <vt:lpstr>Selectional preference strength</vt:lpstr>
      <vt:lpstr>Computing Selectional Association</vt:lpstr>
      <vt:lpstr>Instead of using classes, a simpler model of selectional association</vt:lpstr>
      <vt:lpstr>Evaluation from Bergsma, Lin, Goebel</vt:lpstr>
      <vt:lpstr>Summary: Selectional Restrictions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Diane J. Litman</cp:lastModifiedBy>
  <cp:revision>697</cp:revision>
  <cp:lastPrinted>2009-04-20T16:46:08Z</cp:lastPrinted>
  <dcterms:created xsi:type="dcterms:W3CDTF">2010-04-19T15:31:24Z</dcterms:created>
  <dcterms:modified xsi:type="dcterms:W3CDTF">2018-11-13T15:57:50Z</dcterms:modified>
</cp:coreProperties>
</file>