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8" r:id="rId23"/>
    <p:sldId id="276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D5038-E477-4CCD-8F83-8A2AE5262A2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25A8-BF64-4C7E-B665-E20FDDF79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1.0841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collective.org/reading-lists/critical-algorithm-studi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web.org/anthology/N13-109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owardsdatascience.com/deep-learning-4-embedding-layers-f9a02d55ac12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7WKo_duK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2744/59c52103f9b7880d0697aa28755ac3366987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zMrwR98IanU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5e2abf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5e2abf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18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29e29ff8c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29e29ff8c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6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29e29ff8c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29e29ff8c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09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29e29ff8c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29e29ff8c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next year: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https://arxiv.org/abs/1711.08412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25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d5feaf6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d5feaf6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03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d5feaf6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d5feaf6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34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616b342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616b342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https://socialmediacollective.org/reading-lists/critical-algorithm-studies/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2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29e29ff8c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29e29ff8c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https://www.aclweb.org/anthology/N13-1090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https://towardsdatascience.com/deep-learning-4-embedding-layers-f9a02d55ac12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82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2616b3429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2616b3429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by Aylin Caliskan. Watch her talk!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https://www.youtube.com/watch?v=n7WKo_duKTM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99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f7b109db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f7b109db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https://pdfs.semanticscholar.org/2744/59c52103f9b7880d0697aa28755ac3366987.pdf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https://youtu.be/zMrwR98IanU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79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f7b109d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f7b109d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87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29e29ff8c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29e29ff8c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2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1300" y="15547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5062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0" name="Google Shape;20;p4" descr="LTI-logo_Horizontal_Full-Color_RGB-140px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63667" y="6361634"/>
            <a:ext cx="2673933" cy="4679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0" y="6496133"/>
            <a:ext cx="45748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rgbClr val="2F384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Tsvetkov – </a:t>
            </a:r>
            <a:r>
              <a:rPr lang="en" sz="13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11830 </a:t>
            </a:r>
            <a:r>
              <a:rPr lang="en" sz="1333">
                <a:latin typeface="Times New Roman"/>
                <a:ea typeface="Times New Roman"/>
                <a:cs typeface="Times New Roman"/>
                <a:sym typeface="Times New Roman"/>
              </a:rPr>
              <a:t>Computational Ethics for NLP </a:t>
            </a:r>
            <a:endParaRPr sz="1333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9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2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7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5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44E3-B0B3-413B-B481-AEF8855B8089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73EC-E33F-45BF-9CD4-96F0FD1B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Ethics, Social Good, and NLP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(slides sampled from CMU/LTI </a:t>
            </a:r>
            <a:r>
              <a:rPr lang="en-US" dirty="0" smtClean="0"/>
              <a:t>Computational Ethics for NLP course)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Subject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subject pools will have bias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identify the biases (as best you can)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the bias affect your result (maybe not)</a:t>
            </a:r>
          </a:p>
          <a:p>
            <a:r>
              <a:rPr lang="en-US" dirty="0" smtClean="0"/>
              <a:t>Can </a:t>
            </a:r>
            <a:r>
              <a:rPr lang="en-US" dirty="0"/>
              <a:t>you recruit others to reduce bias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you do this post </a:t>
            </a:r>
            <a:r>
              <a:rPr lang="en-US" dirty="0" smtClean="0"/>
              <a:t>experiment</a:t>
            </a:r>
          </a:p>
          <a:p>
            <a:r>
              <a:rPr lang="en-US" dirty="0" smtClean="0"/>
              <a:t>Most </a:t>
            </a:r>
            <a:r>
              <a:rPr lang="en-US" dirty="0"/>
              <a:t>Psych experiments use undergrads</a:t>
            </a:r>
          </a:p>
          <a:p>
            <a:pPr lvl="1"/>
            <a:r>
              <a:rPr lang="en-US" dirty="0" smtClean="0"/>
              <a:t>Undergrads </a:t>
            </a:r>
            <a:r>
              <a:rPr lang="en-US" dirty="0"/>
              <a:t>do experiments for course </a:t>
            </a:r>
            <a:r>
              <a:rPr lang="en-US" dirty="0" smtClean="0"/>
              <a:t>credit</a:t>
            </a:r>
          </a:p>
          <a:p>
            <a:pPr lvl="1"/>
            <a:r>
              <a:rPr lang="en-US" dirty="0" smtClean="0"/>
              <a:t>SCI researchers typically recruit via $</a:t>
            </a:r>
          </a:p>
          <a:p>
            <a:pPr lvl="1"/>
            <a:r>
              <a:rPr lang="en-US" dirty="0" smtClean="0"/>
              <a:t>Real vs. experimental users yield different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Subject Selection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IRB have special requirements for involving</a:t>
            </a:r>
          </a:p>
          <a:p>
            <a:pPr lvl="1"/>
            <a:r>
              <a:rPr lang="en-US" dirty="0" smtClean="0"/>
              <a:t>Minors</a:t>
            </a:r>
            <a:r>
              <a:rPr lang="en-US" dirty="0"/>
              <a:t>, pregnant women, disabled</a:t>
            </a:r>
          </a:p>
          <a:p>
            <a:r>
              <a:rPr lang="en-US" dirty="0"/>
              <a:t>S</a:t>
            </a:r>
            <a:r>
              <a:rPr lang="en-US" dirty="0" smtClean="0"/>
              <a:t>o </a:t>
            </a:r>
            <a:r>
              <a:rPr lang="en-US" dirty="0"/>
              <a:t>most experiments exclude these</a:t>
            </a:r>
          </a:p>
          <a:p>
            <a:r>
              <a:rPr lang="en-US" dirty="0"/>
              <a:t>P</a:t>
            </a:r>
            <a:r>
              <a:rPr lang="en-US" dirty="0" smtClean="0"/>
              <a:t>rotected </a:t>
            </a:r>
            <a:r>
              <a:rPr lang="en-US" dirty="0"/>
              <a:t>or hard to access groups are underrepresented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Subjects – Summary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Unchecked human experiment</a:t>
            </a:r>
          </a:p>
          <a:p>
            <a:r>
              <a:rPr lang="en-US" dirty="0" smtClean="0"/>
              <a:t>Led </a:t>
            </a:r>
            <a:r>
              <a:rPr lang="en-US" dirty="0"/>
              <a:t>to IRB reviews of human experimentation</a:t>
            </a:r>
          </a:p>
          <a:p>
            <a:r>
              <a:rPr lang="en-US" dirty="0" smtClean="0"/>
              <a:t>All </a:t>
            </a:r>
            <a:r>
              <a:rPr lang="en-US" dirty="0"/>
              <a:t>human experimentation includes bias</a:t>
            </a:r>
          </a:p>
          <a:p>
            <a:pPr lvl="1"/>
            <a:r>
              <a:rPr lang="en-US" dirty="0" smtClean="0"/>
              <a:t>Admit </a:t>
            </a:r>
            <a:r>
              <a:rPr lang="en-US" dirty="0"/>
              <a:t>it, and try to ameliorate it</a:t>
            </a:r>
          </a:p>
          <a:p>
            <a:pPr lvl="1"/>
            <a:r>
              <a:rPr lang="en-US" dirty="0" smtClean="0"/>
              <a:t>Experimentation </a:t>
            </a:r>
            <a:r>
              <a:rPr lang="en-US" dirty="0"/>
              <a:t>vs Actual is different</a:t>
            </a:r>
          </a:p>
        </p:txBody>
      </p:sp>
    </p:spTree>
    <p:extLst>
      <p:ext uri="{BB962C8B-B14F-4D97-AF65-F5344CB8AC3E}">
        <p14:creationId xmlns:p14="http://schemas.microsoft.com/office/powerpoint/2010/main" val="2873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645233" y="4817533"/>
            <a:ext cx="9784400" cy="1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Online data is riddled with </a:t>
            </a:r>
            <a:r>
              <a:rPr lang="en" sz="2400" b="1">
                <a:solidFill>
                  <a:srgbClr val="980000"/>
                </a:solidFill>
              </a:rPr>
              <a:t>SOCIAL STEREOTYPES</a:t>
            </a:r>
            <a:endParaRPr sz="2400" b="1">
              <a:solidFill>
                <a:srgbClr val="980000"/>
              </a:solidFill>
            </a:endParaRPr>
          </a:p>
        </p:txBody>
      </p:sp>
      <p:grpSp>
        <p:nvGrpSpPr>
          <p:cNvPr id="136" name="Google Shape;136;p24"/>
          <p:cNvGrpSpPr/>
          <p:nvPr/>
        </p:nvGrpSpPr>
        <p:grpSpPr>
          <a:xfrm>
            <a:off x="446001" y="459301"/>
            <a:ext cx="10728065" cy="3540500"/>
            <a:chOff x="334500" y="344475"/>
            <a:chExt cx="8046049" cy="2655375"/>
          </a:xfrm>
        </p:grpSpPr>
        <p:pic>
          <p:nvPicPr>
            <p:cNvPr id="137" name="Google Shape;137;p24" descr="webdata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500" y="344475"/>
              <a:ext cx="8046049" cy="256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4">
              <a:alphaModFix/>
            </a:blip>
            <a:srcRect r="62221"/>
            <a:stretch/>
          </p:blipFill>
          <p:spPr>
            <a:xfrm>
              <a:off x="7249450" y="2109375"/>
              <a:ext cx="850575" cy="79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4"/>
            <p:cNvSpPr txBox="1"/>
            <p:nvPr/>
          </p:nvSpPr>
          <p:spPr>
            <a:xfrm>
              <a:off x="7360638" y="2143650"/>
              <a:ext cx="628200" cy="8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4000" b="1">
                  <a:solidFill>
                    <a:srgbClr val="98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AI</a:t>
              </a:r>
              <a:endParaRPr sz="4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0" name="Google Shape;140;p24"/>
          <p:cNvSpPr/>
          <p:nvPr/>
        </p:nvSpPr>
        <p:spPr>
          <a:xfrm>
            <a:off x="2171233" y="459300"/>
            <a:ext cx="6009336" cy="2349864"/>
          </a:xfrm>
          <a:prstGeom prst="irregularSeal2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b="1">
                <a:solidFill>
                  <a:srgbClr val="FFFFFF"/>
                </a:solidFill>
              </a:rPr>
              <a:t>BIASED</a:t>
            </a:r>
            <a:endParaRPr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Gender/Race/Age Stereotypes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61300" y="15547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June 2017: image search query “</a:t>
            </a:r>
            <a:r>
              <a:rPr lang="en">
                <a:solidFill>
                  <a:srgbClr val="980000"/>
                </a:solidFill>
              </a:rPr>
              <a:t>Professor</a:t>
            </a:r>
            <a:r>
              <a:rPr lang="en"/>
              <a:t>”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162" y="2157000"/>
            <a:ext cx="7673677" cy="418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6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645233" y="4817533"/>
            <a:ext cx="9784400" cy="1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Consequence: models are biased</a:t>
            </a:r>
            <a:endParaRPr sz="2400" b="1">
              <a:solidFill>
                <a:srgbClr val="980000"/>
              </a:solidFill>
            </a:endParaRPr>
          </a:p>
        </p:txBody>
      </p:sp>
      <p:grpSp>
        <p:nvGrpSpPr>
          <p:cNvPr id="198" name="Google Shape;198;p32"/>
          <p:cNvGrpSpPr/>
          <p:nvPr/>
        </p:nvGrpSpPr>
        <p:grpSpPr>
          <a:xfrm>
            <a:off x="446001" y="459301"/>
            <a:ext cx="10728065" cy="3540500"/>
            <a:chOff x="334500" y="344475"/>
            <a:chExt cx="8046049" cy="2655375"/>
          </a:xfrm>
        </p:grpSpPr>
        <p:pic>
          <p:nvPicPr>
            <p:cNvPr id="199" name="Google Shape;199;p32" descr="webdata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500" y="344475"/>
              <a:ext cx="8046049" cy="256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2"/>
            <p:cNvPicPr preferRelativeResize="0"/>
            <p:nvPr/>
          </p:nvPicPr>
          <p:blipFill rotWithShape="1">
            <a:blip r:embed="rId4">
              <a:alphaModFix/>
            </a:blip>
            <a:srcRect r="62221"/>
            <a:stretch/>
          </p:blipFill>
          <p:spPr>
            <a:xfrm>
              <a:off x="7249450" y="2109375"/>
              <a:ext cx="850575" cy="79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32"/>
            <p:cNvSpPr txBox="1"/>
            <p:nvPr/>
          </p:nvSpPr>
          <p:spPr>
            <a:xfrm>
              <a:off x="7360638" y="2143650"/>
              <a:ext cx="628200" cy="8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4000" b="1">
                  <a:solidFill>
                    <a:srgbClr val="98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AI</a:t>
              </a:r>
              <a:endParaRPr sz="4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2" name="Google Shape;202;p32"/>
          <p:cNvSpPr/>
          <p:nvPr/>
        </p:nvSpPr>
        <p:spPr>
          <a:xfrm>
            <a:off x="2171233" y="459300"/>
            <a:ext cx="6009336" cy="2349864"/>
          </a:xfrm>
          <a:prstGeom prst="irregularSeal2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b="1">
                <a:solidFill>
                  <a:srgbClr val="FFFFFF"/>
                </a:solidFill>
              </a:rPr>
              <a:t>BIASED</a:t>
            </a:r>
            <a:endParaRPr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Sources of Human Biases in Machine Learning</a:t>
            </a:r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361300" y="15547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980000"/>
              </a:buClr>
              <a:buFont typeface="Arial"/>
              <a:buChar char="●"/>
            </a:pPr>
            <a:r>
              <a:rPr lang="en" dirty="0">
                <a:solidFill>
                  <a:schemeClr val="dk1"/>
                </a:solidFill>
              </a:rPr>
              <a:t>Sample selection bias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unbalanced training data 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data and annotations may reflect human cognitive biases and cultural stereotypes </a:t>
            </a:r>
            <a:endParaRPr dirty="0">
              <a:solidFill>
                <a:schemeClr val="dk1"/>
              </a:solidFill>
            </a:endParaRPr>
          </a:p>
          <a:p>
            <a:r>
              <a:rPr lang="en" dirty="0">
                <a:solidFill>
                  <a:schemeClr val="dk1"/>
                </a:solidFill>
              </a:rPr>
              <a:t>Optimizing towards a biased objective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Labels are biased proxies to the real objective </a:t>
            </a:r>
            <a:endParaRPr dirty="0">
              <a:solidFill>
                <a:schemeClr val="dk1"/>
              </a:solidFill>
            </a:endParaRPr>
          </a:p>
          <a:p>
            <a:pPr lvl="2"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e.g., “who is more likely to be convicted” vs “who is more likely to commit a crime”</a:t>
            </a:r>
            <a:endParaRPr dirty="0">
              <a:solidFill>
                <a:schemeClr val="dk1"/>
              </a:solidFill>
            </a:endParaRPr>
          </a:p>
          <a:p>
            <a:r>
              <a:rPr lang="en" dirty="0" smtClean="0">
                <a:solidFill>
                  <a:schemeClr val="dk1"/>
                </a:solidFill>
              </a:rPr>
              <a:t>Inductive </a:t>
            </a:r>
            <a:r>
              <a:rPr lang="en" dirty="0">
                <a:solidFill>
                  <a:schemeClr val="dk1"/>
                </a:solidFill>
              </a:rPr>
              <a:t>bias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</a:pPr>
            <a:r>
              <a:rPr lang="en" dirty="0">
                <a:solidFill>
                  <a:schemeClr val="dk1"/>
                </a:solidFill>
              </a:rPr>
              <a:t>the set of “assumptions” used by the learner, e.g. features in discriminative models are biased</a:t>
            </a: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6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0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Word Analogy Tasks</a:t>
            </a:r>
            <a:endParaRPr/>
          </a:p>
        </p:txBody>
      </p:sp>
      <p:sp>
        <p:nvSpPr>
          <p:cNvPr id="533" name="Google Shape;533;p80"/>
          <p:cNvSpPr txBox="1">
            <a:spLocks noGrp="1"/>
          </p:cNvSpPr>
          <p:nvPr>
            <p:ph type="body" idx="1"/>
          </p:nvPr>
        </p:nvSpPr>
        <p:spPr>
          <a:xfrm>
            <a:off x="316067" y="4645367"/>
            <a:ext cx="11360800" cy="10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4A86E8"/>
                </a:solidFill>
              </a:rPr>
              <a:t>Mikolov et al. ‘13</a:t>
            </a:r>
            <a:endParaRPr i="1"/>
          </a:p>
          <a:p>
            <a:r>
              <a:rPr lang="en" i="1"/>
              <a:t>man</a:t>
            </a:r>
            <a:r>
              <a:rPr lang="en"/>
              <a:t> is to </a:t>
            </a:r>
            <a:r>
              <a:rPr lang="en" i="1"/>
              <a:t>king</a:t>
            </a:r>
            <a:r>
              <a:rPr lang="en"/>
              <a:t> as </a:t>
            </a:r>
            <a:r>
              <a:rPr lang="en" i="1"/>
              <a:t>woman</a:t>
            </a:r>
            <a:r>
              <a:rPr lang="en"/>
              <a:t> is to </a:t>
            </a: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Font typeface="Times New Roman"/>
              <a:buChar char="●"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4" name="Google Shape;53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301" y="1419634"/>
            <a:ext cx="8601532" cy="301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600" y="5740437"/>
            <a:ext cx="7909835" cy="33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9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1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Training Data for Word Embeddings</a:t>
            </a:r>
            <a:endParaRPr/>
          </a:p>
        </p:txBody>
      </p:sp>
      <p:pic>
        <p:nvPicPr>
          <p:cNvPr id="541" name="Google Shape;54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34" y="1291434"/>
            <a:ext cx="5433999" cy="279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133" y="1291433"/>
            <a:ext cx="4005833" cy="30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067" y="4085567"/>
            <a:ext cx="5868165" cy="234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81"/>
          <p:cNvPicPr preferRelativeResize="0"/>
          <p:nvPr/>
        </p:nvPicPr>
        <p:blipFill rotWithShape="1">
          <a:blip r:embed="rId6">
            <a:alphaModFix/>
          </a:blip>
          <a:srcRect l="3998" t="4988" r="3452" b="18494"/>
          <a:stretch/>
        </p:blipFill>
        <p:spPr>
          <a:xfrm>
            <a:off x="6031034" y="3862134"/>
            <a:ext cx="5211433" cy="241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98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4"/>
          <p:cNvSpPr txBox="1">
            <a:spLocks noGrp="1"/>
          </p:cNvSpPr>
          <p:nvPr>
            <p:ph type="body" idx="1"/>
          </p:nvPr>
        </p:nvSpPr>
        <p:spPr>
          <a:xfrm>
            <a:off x="361300" y="15547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chemeClr val="dk1"/>
                </a:solidFill>
              </a:rPr>
              <a:t>Bolukbasi T., Chang K.-W., Zou J., Saligrama V., Kalai A. (2016) </a:t>
            </a:r>
            <a:r>
              <a:rPr lang="en" b="1">
                <a:solidFill>
                  <a:srgbClr val="980000"/>
                </a:solidFill>
              </a:rPr>
              <a:t>Man is to Computer Programmer as Woman is to Homemaker? Debiasing Word Embeddings.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i="1">
                <a:solidFill>
                  <a:schemeClr val="dk1"/>
                </a:solidFill>
              </a:rPr>
              <a:t>NIPS</a:t>
            </a:r>
            <a:endParaRPr i="1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716" name="Google Shape;71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501" y="3754463"/>
            <a:ext cx="8144265" cy="67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9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trying to model a human function</a:t>
            </a:r>
          </a:p>
          <a:p>
            <a:r>
              <a:rPr lang="en-US" dirty="0" smtClean="0"/>
              <a:t>Labels </a:t>
            </a:r>
            <a:r>
              <a:rPr lang="en-US" dirty="0"/>
              <a:t>are certainly noisy</a:t>
            </a:r>
          </a:p>
          <a:p>
            <a:r>
              <a:rPr lang="en-US" dirty="0" smtClean="0"/>
              <a:t>How </a:t>
            </a:r>
            <a:r>
              <a:rPr lang="en-US" dirty="0"/>
              <a:t>to use humans to find better labels/know if they are right</a:t>
            </a:r>
          </a:p>
          <a:p>
            <a:r>
              <a:rPr lang="en-US" dirty="0" smtClean="0"/>
              <a:t>Let’s </a:t>
            </a:r>
            <a:r>
              <a:rPr lang="en-US" dirty="0"/>
              <a:t>put it on Amazon </a:t>
            </a:r>
            <a:r>
              <a:rPr lang="en-US" dirty="0" smtClean="0"/>
              <a:t>Mechanical Turk (Crowdsourcing) and </a:t>
            </a:r>
            <a:r>
              <a:rPr lang="en-US" dirty="0"/>
              <a:t>get the answer</a:t>
            </a:r>
          </a:p>
        </p:txBody>
      </p:sp>
    </p:spTree>
    <p:extLst>
      <p:ext uri="{BB962C8B-B14F-4D97-AF65-F5344CB8AC3E}">
        <p14:creationId xmlns:p14="http://schemas.microsoft.com/office/powerpoint/2010/main" val="672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1825625"/>
            <a:ext cx="11196145" cy="4351338"/>
          </a:xfrm>
        </p:spPr>
        <p:txBody>
          <a:bodyPr/>
          <a:lstStyle/>
          <a:p>
            <a:r>
              <a:rPr lang="en-US" dirty="0" smtClean="0"/>
              <a:t>Demonstrate gender bias in </a:t>
            </a:r>
            <a:r>
              <a:rPr lang="en-US" dirty="0" err="1" smtClean="0"/>
              <a:t>embeddings</a:t>
            </a:r>
            <a:r>
              <a:rPr lang="en-US" dirty="0" smtClean="0"/>
              <a:t> trained even from Google news</a:t>
            </a:r>
          </a:p>
          <a:p>
            <a:r>
              <a:rPr lang="en-US" dirty="0" smtClean="0"/>
              <a:t>Show that gender defined words are linearly separable from others that (should be?) gender neutral</a:t>
            </a:r>
          </a:p>
          <a:p>
            <a:r>
              <a:rPr lang="en-US" dirty="0" smtClean="0"/>
              <a:t>Use the above finding as the basis of a word embedding </a:t>
            </a:r>
            <a:r>
              <a:rPr lang="en-US" dirty="0" err="1" smtClean="0"/>
              <a:t>debiasing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Evaluate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268" y="533301"/>
            <a:ext cx="9533633" cy="52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34" y="2098734"/>
            <a:ext cx="10725057" cy="4713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0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8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Gender-definitional vs. Gender-neutral Words</a:t>
            </a:r>
            <a:endParaRPr/>
          </a:p>
        </p:txBody>
      </p:sp>
      <p:pic>
        <p:nvPicPr>
          <p:cNvPr id="745" name="Google Shape;745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634" y="1117900"/>
            <a:ext cx="7084377" cy="5492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6"/>
          <p:cNvGrpSpPr/>
          <p:nvPr/>
        </p:nvGrpSpPr>
        <p:grpSpPr>
          <a:xfrm>
            <a:off x="203201" y="154867"/>
            <a:ext cx="11785599" cy="6473067"/>
            <a:chOff x="152400" y="116150"/>
            <a:chExt cx="8839199" cy="4854800"/>
          </a:xfrm>
        </p:grpSpPr>
        <p:pic>
          <p:nvPicPr>
            <p:cNvPr id="728" name="Google Shape;728;p10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461975"/>
              <a:ext cx="8839199" cy="3922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9" name="Google Shape;729;p106"/>
            <p:cNvSpPr txBox="1"/>
            <p:nvPr/>
          </p:nvSpPr>
          <p:spPr>
            <a:xfrm>
              <a:off x="4226700" y="116150"/>
              <a:ext cx="1071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>
                  <a:solidFill>
                    <a:srgbClr val="980000"/>
                  </a:solidFill>
                </a:rPr>
                <a:t>BIASED</a:t>
              </a:r>
              <a:endParaRPr sz="2400" b="1">
                <a:solidFill>
                  <a:srgbClr val="980000"/>
                </a:solidFill>
              </a:endParaRPr>
            </a:p>
          </p:txBody>
        </p:sp>
        <p:sp>
          <p:nvSpPr>
            <p:cNvPr id="730" name="Google Shape;730;p106"/>
            <p:cNvSpPr txBox="1"/>
            <p:nvPr/>
          </p:nvSpPr>
          <p:spPr>
            <a:xfrm>
              <a:off x="3919200" y="4437550"/>
              <a:ext cx="14565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>
                  <a:solidFill>
                    <a:srgbClr val="980000"/>
                  </a:solidFill>
                </a:rPr>
                <a:t>GENDERED</a:t>
              </a:r>
              <a:endParaRPr sz="2400" b="1">
                <a:solidFill>
                  <a:srgbClr val="980000"/>
                </a:solidFill>
              </a:endParaRPr>
            </a:p>
          </p:txBody>
        </p:sp>
        <p:sp>
          <p:nvSpPr>
            <p:cNvPr id="731" name="Google Shape;731;p106"/>
            <p:cNvSpPr txBox="1"/>
            <p:nvPr/>
          </p:nvSpPr>
          <p:spPr>
            <a:xfrm rot="-5400000">
              <a:off x="269050" y="2205325"/>
              <a:ext cx="1071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>
                  <a:solidFill>
                    <a:srgbClr val="980000"/>
                  </a:solidFill>
                </a:rPr>
                <a:t>FEMALE</a:t>
              </a:r>
              <a:endParaRPr sz="2400" b="1">
                <a:solidFill>
                  <a:srgbClr val="980000"/>
                </a:solidFill>
              </a:endParaRPr>
            </a:p>
          </p:txBody>
        </p:sp>
        <p:sp>
          <p:nvSpPr>
            <p:cNvPr id="732" name="Google Shape;732;p106"/>
            <p:cNvSpPr txBox="1"/>
            <p:nvPr/>
          </p:nvSpPr>
          <p:spPr>
            <a:xfrm rot="5400000">
              <a:off x="7954125" y="2470425"/>
              <a:ext cx="1071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>
                  <a:solidFill>
                    <a:srgbClr val="980000"/>
                  </a:solidFill>
                </a:rPr>
                <a:t>MALE</a:t>
              </a:r>
              <a:endParaRPr sz="2400" b="1">
                <a:solidFill>
                  <a:srgbClr val="98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6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07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Gender Subspace</a:t>
            </a:r>
            <a:endParaRPr/>
          </a:p>
        </p:txBody>
      </p:sp>
      <p:pic>
        <p:nvPicPr>
          <p:cNvPr id="738" name="Google Shape;738;p107"/>
          <p:cNvPicPr preferRelativeResize="0"/>
          <p:nvPr/>
        </p:nvPicPr>
        <p:blipFill rotWithShape="1">
          <a:blip r:embed="rId3">
            <a:alphaModFix/>
          </a:blip>
          <a:srcRect r="39835" b="5276"/>
          <a:stretch/>
        </p:blipFill>
        <p:spPr>
          <a:xfrm>
            <a:off x="2328801" y="1834401"/>
            <a:ext cx="7335335" cy="34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07"/>
          <p:cNvSpPr txBox="1"/>
          <p:nvPr/>
        </p:nvSpPr>
        <p:spPr>
          <a:xfrm>
            <a:off x="6027367" y="5219800"/>
            <a:ext cx="5090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The top PC captures the gender subspace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26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09"/>
          <p:cNvSpPr txBox="1">
            <a:spLocks noGrp="1"/>
          </p:cNvSpPr>
          <p:nvPr>
            <p:ph type="title"/>
          </p:nvPr>
        </p:nvSpPr>
        <p:spPr>
          <a:xfrm>
            <a:off x="316067" y="195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/>
              <a:t>Debiasing</a:t>
            </a:r>
            <a:endParaRPr/>
          </a:p>
        </p:txBody>
      </p:sp>
      <p:sp>
        <p:nvSpPr>
          <p:cNvPr id="751" name="Google Shape;751;p109"/>
          <p:cNvSpPr txBox="1">
            <a:spLocks noGrp="1"/>
          </p:cNvSpPr>
          <p:nvPr>
            <p:ph type="body" idx="1"/>
          </p:nvPr>
        </p:nvSpPr>
        <p:spPr>
          <a:xfrm>
            <a:off x="361300" y="1554733"/>
            <a:ext cx="11360800" cy="360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Identify gender-definitional and gender-neutral words</a:t>
            </a:r>
            <a:endParaRPr dirty="0"/>
          </a:p>
          <a:p>
            <a:pPr>
              <a:buAutoNum type="arabicPeriod"/>
            </a:pPr>
            <a:r>
              <a:rPr lang="en" dirty="0"/>
              <a:t>Project away the gender subspace from the gender-neutral words</a:t>
            </a:r>
            <a:endParaRPr dirty="0"/>
          </a:p>
          <a:p>
            <a:pPr>
              <a:buAutoNum type="arabicPeriod"/>
            </a:pPr>
            <a:r>
              <a:rPr lang="en" dirty="0"/>
              <a:t>Normalize vectors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21" y="-2601"/>
            <a:ext cx="10515600" cy="1325563"/>
          </a:xfrm>
        </p:spPr>
        <p:txBody>
          <a:bodyPr/>
          <a:lstStyle/>
          <a:p>
            <a:r>
              <a:rPr lang="en-US" dirty="0" smtClean="0"/>
              <a:t>History of using Human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3" y="1322962"/>
            <a:ext cx="11653736" cy="5535038"/>
          </a:xfrm>
        </p:spPr>
        <p:txBody>
          <a:bodyPr>
            <a:normAutofit/>
          </a:bodyPr>
          <a:lstStyle/>
          <a:p>
            <a:r>
              <a:rPr lang="en-US" dirty="0"/>
              <a:t>WWII Nazi and Japanese prisoners in concentration camps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science did learn things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even at the time this was not considered acceptable</a:t>
            </a:r>
          </a:p>
          <a:p>
            <a:r>
              <a:rPr lang="en-US" dirty="0" smtClean="0"/>
              <a:t>Tuskegee </a:t>
            </a:r>
            <a:r>
              <a:rPr lang="en-US" dirty="0"/>
              <a:t>Syphilis </a:t>
            </a:r>
            <a:r>
              <a:rPr lang="en-US" dirty="0" smtClean="0"/>
              <a:t>Experiments (US Public Health System, 1932-1972)</a:t>
            </a:r>
          </a:p>
          <a:p>
            <a:pPr lvl="1"/>
            <a:r>
              <a:rPr lang="en-US" dirty="0" smtClean="0"/>
              <a:t>Understand how untreated syphilis develops</a:t>
            </a:r>
          </a:p>
          <a:p>
            <a:pPr lvl="1"/>
            <a:r>
              <a:rPr lang="en-US" dirty="0" smtClean="0"/>
              <a:t>African-American sharecroppers </a:t>
            </a:r>
            <a:r>
              <a:rPr lang="en-US" dirty="0" smtClean="0"/>
              <a:t>given free healthcare, meals…</a:t>
            </a:r>
          </a:p>
          <a:p>
            <a:pPr lvl="1"/>
            <a:r>
              <a:rPr lang="en-US" dirty="0" smtClean="0"/>
              <a:t>Not provided with penicillin when it would have helped</a:t>
            </a:r>
          </a:p>
          <a:p>
            <a:r>
              <a:rPr lang="en-US" dirty="0" smtClean="0"/>
              <a:t>Milgram Obedience Experiment (Yale, 1962)</a:t>
            </a:r>
          </a:p>
          <a:p>
            <a:pPr lvl="1"/>
            <a:r>
              <a:rPr lang="en-US" dirty="0" smtClean="0"/>
              <a:t>Experimenters asked </a:t>
            </a:r>
            <a:r>
              <a:rPr lang="en-US" dirty="0" smtClean="0"/>
              <a:t>subjects/teachers </a:t>
            </a:r>
            <a:r>
              <a:rPr lang="en-US" dirty="0" smtClean="0"/>
              <a:t>to give electric shocks after wrong answers</a:t>
            </a:r>
            <a:endParaRPr lang="en-US" dirty="0"/>
          </a:p>
          <a:p>
            <a:r>
              <a:rPr lang="en-US" dirty="0" smtClean="0"/>
              <a:t>Others…</a:t>
            </a:r>
          </a:p>
        </p:txBody>
      </p:sp>
    </p:spTree>
    <p:extLst>
      <p:ext uri="{BB962C8B-B14F-4D97-AF65-F5344CB8AC3E}">
        <p14:creationId xmlns:p14="http://schemas.microsoft.com/office/powerpoint/2010/main" val="5910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Human Subject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experiments </a:t>
            </a:r>
            <a:r>
              <a:rPr lang="en-US" dirty="0" smtClean="0"/>
              <a:t> led </a:t>
            </a:r>
            <a:r>
              <a:rPr lang="en-US" dirty="0"/>
              <a:t>to the National Research Act 1974</a:t>
            </a:r>
          </a:p>
          <a:p>
            <a:pPr lvl="1"/>
            <a:r>
              <a:rPr lang="en-US" dirty="0" smtClean="0"/>
              <a:t>Requiring </a:t>
            </a:r>
            <a:r>
              <a:rPr lang="en-US" dirty="0"/>
              <a:t>“Informed Consent” from participants</a:t>
            </a:r>
          </a:p>
          <a:p>
            <a:pPr lvl="1"/>
            <a:r>
              <a:rPr lang="en-US" dirty="0" smtClean="0"/>
              <a:t>Requiring </a:t>
            </a:r>
            <a:r>
              <a:rPr lang="en-US" dirty="0"/>
              <a:t>external review of experiments</a:t>
            </a:r>
          </a:p>
          <a:p>
            <a:r>
              <a:rPr lang="en-US" dirty="0" smtClean="0"/>
              <a:t>For </a:t>
            </a:r>
            <a:r>
              <a:rPr lang="en-US" dirty="0"/>
              <a:t>all federal funded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Covers my dialogue work at Pitt, but not when I was at AT&amp;T!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(Ethical Review Board)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Review Board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to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of researcher</a:t>
            </a:r>
          </a:p>
          <a:p>
            <a:r>
              <a:rPr lang="en-US" dirty="0" smtClean="0"/>
              <a:t>Reviews </a:t>
            </a:r>
            <a:r>
              <a:rPr lang="en-US" dirty="0"/>
              <a:t>all human experimentation</a:t>
            </a:r>
          </a:p>
          <a:p>
            <a:pPr lvl="1"/>
            <a:r>
              <a:rPr lang="en-US" dirty="0" smtClean="0"/>
              <a:t>Assesses </a:t>
            </a:r>
            <a:r>
              <a:rPr lang="en-US" dirty="0"/>
              <a:t>instructions</a:t>
            </a:r>
          </a:p>
          <a:p>
            <a:pPr lvl="1"/>
            <a:r>
              <a:rPr lang="en-US" dirty="0" smtClean="0"/>
              <a:t>Compensation</a:t>
            </a:r>
            <a:endParaRPr lang="en-US" dirty="0"/>
          </a:p>
          <a:p>
            <a:pPr lvl="1"/>
            <a:r>
              <a:rPr lang="en-US" dirty="0" smtClean="0"/>
              <a:t>Contribution </a:t>
            </a:r>
            <a:r>
              <a:rPr lang="en-US" dirty="0"/>
              <a:t>of research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to the participant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of privacy</a:t>
            </a:r>
          </a:p>
        </p:txBody>
      </p:sp>
    </p:spTree>
    <p:extLst>
      <p:ext uri="{BB962C8B-B14F-4D97-AF65-F5344CB8AC3E}">
        <p14:creationId xmlns:p14="http://schemas.microsoft.com/office/powerpoint/2010/main" val="22083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(Ethical Review Board)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standards for different institutions</a:t>
            </a:r>
          </a:p>
          <a:p>
            <a:pPr lvl="1"/>
            <a:r>
              <a:rPr lang="en-US" dirty="0" smtClean="0"/>
              <a:t>Medical </a:t>
            </a:r>
            <a:r>
              <a:rPr lang="en-US" dirty="0"/>
              <a:t>School vs </a:t>
            </a:r>
            <a:r>
              <a:rPr lang="en-US" dirty="0" smtClean="0"/>
              <a:t>SCI</a:t>
            </a:r>
            <a:endParaRPr lang="en-US" dirty="0"/>
          </a:p>
          <a:p>
            <a:r>
              <a:rPr lang="en-US" dirty="0" smtClean="0"/>
              <a:t>Board </a:t>
            </a:r>
            <a:r>
              <a:rPr lang="en-US" dirty="0"/>
              <a:t>consists of (primarily) non-expert peers</a:t>
            </a:r>
          </a:p>
          <a:p>
            <a:r>
              <a:rPr lang="en-US" dirty="0" smtClean="0"/>
              <a:t>At </a:t>
            </a:r>
            <a:r>
              <a:rPr lang="en-US" dirty="0"/>
              <a:t>educational institutions also</a:t>
            </a:r>
          </a:p>
          <a:p>
            <a:pPr lvl="1"/>
            <a:r>
              <a:rPr lang="en-US" dirty="0" smtClean="0"/>
              <a:t>Help educate </a:t>
            </a:r>
            <a:r>
              <a:rPr lang="en-US" dirty="0"/>
              <a:t>new </a:t>
            </a:r>
            <a:r>
              <a:rPr lang="en-US" dirty="0" smtClean="0"/>
              <a:t>researchers (e.g., before Pitt FER starts)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suggestions to find solutions to ethics </a:t>
            </a:r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to get informed consent on an Android </a:t>
            </a:r>
            <a:r>
              <a:rPr lang="en-US" dirty="0" smtClean="0"/>
              <a:t>App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“click here to accept terms and conditions”</a:t>
            </a:r>
          </a:p>
        </p:txBody>
      </p:sp>
    </p:spTree>
    <p:extLst>
      <p:ext uri="{BB962C8B-B14F-4D97-AF65-F5344CB8AC3E}">
        <p14:creationId xmlns:p14="http://schemas.microsoft.com/office/powerpoint/2010/main" val="16072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lie to a human subject?</a:t>
            </a:r>
          </a:p>
          <a:p>
            <a:r>
              <a:rPr lang="en-US" dirty="0" smtClean="0"/>
              <a:t>Can you harm a human subject?</a:t>
            </a:r>
          </a:p>
          <a:p>
            <a:r>
              <a:rPr lang="en-US" dirty="0" smtClean="0"/>
              <a:t>Can you mislead a human subject?</a:t>
            </a:r>
          </a:p>
          <a:p>
            <a:pPr lvl="1"/>
            <a:r>
              <a:rPr lang="en-US" dirty="0" smtClean="0"/>
              <a:t>Wizard of Oz experiments?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Human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 smtClean="0"/>
              <a:t>it’s </a:t>
            </a:r>
            <a:r>
              <a:rPr lang="en-US" dirty="0"/>
              <a:t>not all these extremes</a:t>
            </a:r>
          </a:p>
          <a:p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human subjects are biased</a:t>
            </a:r>
          </a:p>
          <a:p>
            <a:r>
              <a:rPr lang="en-US" dirty="0" smtClean="0"/>
              <a:t>Your </a:t>
            </a:r>
            <a:r>
              <a:rPr lang="en-US" dirty="0"/>
              <a:t>selection of them is biased</a:t>
            </a:r>
          </a:p>
          <a:p>
            <a:r>
              <a:rPr lang="en-US" dirty="0" smtClean="0"/>
              <a:t>Your </a:t>
            </a:r>
            <a:r>
              <a:rPr lang="en-US" dirty="0"/>
              <a:t>tests are biased too</a:t>
            </a:r>
          </a:p>
        </p:txBody>
      </p:sp>
    </p:spTree>
    <p:extLst>
      <p:ext uri="{BB962C8B-B14F-4D97-AF65-F5344CB8AC3E}">
        <p14:creationId xmlns:p14="http://schemas.microsoft.com/office/powerpoint/2010/main" val="28855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Subject </a:t>
            </a:r>
            <a:r>
              <a:rPr lang="en-US" smtClean="0"/>
              <a:t>Selection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LiberationSans"/>
              </a:rPr>
              <a:t>For speech synthesis evaluation</a:t>
            </a:r>
          </a:p>
          <a:p>
            <a:pPr lvl="1"/>
            <a:r>
              <a:rPr lang="en-US" dirty="0" smtClean="0">
                <a:latin typeface="LiberationSans"/>
              </a:rPr>
              <a:t>Listen </a:t>
            </a:r>
            <a:r>
              <a:rPr lang="en-US" dirty="0">
                <a:latin typeface="LiberationSans"/>
              </a:rPr>
              <a:t>to these and say which you prefer</a:t>
            </a:r>
          </a:p>
          <a:p>
            <a:r>
              <a:rPr lang="en-US" dirty="0" smtClean="0">
                <a:latin typeface="LiberationSans"/>
              </a:rPr>
              <a:t>Who </a:t>
            </a:r>
            <a:r>
              <a:rPr lang="en-US" dirty="0">
                <a:latin typeface="LiberationSans"/>
              </a:rPr>
              <a:t>do you get to listen</a:t>
            </a:r>
          </a:p>
          <a:p>
            <a:pPr lvl="1"/>
            <a:r>
              <a:rPr lang="en-US" dirty="0" smtClean="0">
                <a:latin typeface="LiberationSans"/>
              </a:rPr>
              <a:t>Experts </a:t>
            </a:r>
            <a:r>
              <a:rPr lang="en-US" dirty="0">
                <a:latin typeface="LiberationSans"/>
              </a:rPr>
              <a:t>are biased, non-experts are biased</a:t>
            </a:r>
          </a:p>
          <a:p>
            <a:r>
              <a:rPr lang="en-US" dirty="0" smtClean="0">
                <a:latin typeface="LiberationSans"/>
              </a:rPr>
              <a:t>Hardware </a:t>
            </a:r>
            <a:r>
              <a:rPr lang="en-US" dirty="0">
                <a:latin typeface="LiberationSans"/>
              </a:rPr>
              <a:t>makes a difference</a:t>
            </a:r>
          </a:p>
          <a:p>
            <a:pPr lvl="1"/>
            <a:r>
              <a:rPr lang="en-US" dirty="0" smtClean="0">
                <a:latin typeface="LiberationSans"/>
              </a:rPr>
              <a:t>Expensive </a:t>
            </a:r>
            <a:r>
              <a:rPr lang="en-US" dirty="0">
                <a:latin typeface="LiberationSans"/>
              </a:rPr>
              <a:t>headphones give different result</a:t>
            </a:r>
          </a:p>
          <a:p>
            <a:r>
              <a:rPr lang="en-US" dirty="0" smtClean="0">
                <a:latin typeface="LiberationSans"/>
              </a:rPr>
              <a:t>Experiment </a:t>
            </a:r>
            <a:r>
              <a:rPr lang="en-US" dirty="0">
                <a:latin typeface="LiberationSans"/>
              </a:rPr>
              <a:t>itself makes a difference</a:t>
            </a:r>
          </a:p>
          <a:p>
            <a:pPr lvl="1"/>
            <a:r>
              <a:rPr lang="en-US" dirty="0" smtClean="0">
                <a:latin typeface="LiberationSans"/>
              </a:rPr>
              <a:t>Listening </a:t>
            </a:r>
            <a:r>
              <a:rPr lang="en-US" dirty="0">
                <a:latin typeface="LiberationSans"/>
              </a:rPr>
              <a:t>in quiet office vs on the </a:t>
            </a:r>
            <a:r>
              <a:rPr lang="en-US" dirty="0" smtClean="0">
                <a:latin typeface="LiberationSans"/>
              </a:rPr>
              <a:t>bus</a:t>
            </a:r>
          </a:p>
          <a:p>
            <a:r>
              <a:rPr lang="en-US" sz="1450" dirty="0" smtClean="0">
                <a:latin typeface="OpenSymbol"/>
              </a:rPr>
              <a:t> </a:t>
            </a:r>
            <a:r>
              <a:rPr lang="en-US" dirty="0">
                <a:latin typeface="LiberationSans"/>
              </a:rPr>
              <a:t>Hearing ability makes a difference</a:t>
            </a:r>
          </a:p>
          <a:p>
            <a:pPr lvl="1"/>
            <a:r>
              <a:rPr lang="en-US" sz="650" dirty="0" smtClean="0">
                <a:latin typeface="OpenSymbol"/>
              </a:rPr>
              <a:t> </a:t>
            </a:r>
            <a:r>
              <a:rPr lang="en-US" dirty="0">
                <a:latin typeface="LiberationSans"/>
              </a:rPr>
              <a:t>Young vs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809</Words>
  <Application>Microsoft Office PowerPoint</Application>
  <PresentationFormat>Widescreen</PresentationFormat>
  <Paragraphs>134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LiberationSans</vt:lpstr>
      <vt:lpstr>OpenSymbol</vt:lpstr>
      <vt:lpstr>Times New Roman</vt:lpstr>
      <vt:lpstr>Office Theme</vt:lpstr>
      <vt:lpstr>Ethics, Social Good, and NLP</vt:lpstr>
      <vt:lpstr>Human Subjects</vt:lpstr>
      <vt:lpstr>History of using Human Subjects</vt:lpstr>
      <vt:lpstr>Ethics in Human Subject Use</vt:lpstr>
      <vt:lpstr>IRB (Ethical Review Board)</vt:lpstr>
      <vt:lpstr>IRB (Ethical Review Board)</vt:lpstr>
      <vt:lpstr>Ethical Questions</vt:lpstr>
      <vt:lpstr>Using Human Subjects</vt:lpstr>
      <vt:lpstr>Human Subject Selection Example</vt:lpstr>
      <vt:lpstr>Human Subject Selection</vt:lpstr>
      <vt:lpstr>Human Subject Selection </vt:lpstr>
      <vt:lpstr>Human Subjects – Summary Part 1</vt:lpstr>
      <vt:lpstr>PowerPoint Presentation</vt:lpstr>
      <vt:lpstr>Gender/Race/Age Stereotypes</vt:lpstr>
      <vt:lpstr>PowerPoint Presentation</vt:lpstr>
      <vt:lpstr>Sources of Human Biases in Machine Learning</vt:lpstr>
      <vt:lpstr>Word Analogy Tasks</vt:lpstr>
      <vt:lpstr>Training Data for Word Embeddings</vt:lpstr>
      <vt:lpstr>PowerPoint Presentation</vt:lpstr>
      <vt:lpstr>Main Ideas</vt:lpstr>
      <vt:lpstr>PowerPoint Presentation</vt:lpstr>
      <vt:lpstr>Gender-definitional vs. Gender-neutral Words</vt:lpstr>
      <vt:lpstr>PowerPoint Presentation</vt:lpstr>
      <vt:lpstr>Gender Subspace</vt:lpstr>
      <vt:lpstr>Debiasing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Ethics, Social Good, and NLP</dc:title>
  <dc:creator>Diane J. Litman</dc:creator>
  <cp:lastModifiedBy>Diane J. Litman</cp:lastModifiedBy>
  <cp:revision>16</cp:revision>
  <dcterms:created xsi:type="dcterms:W3CDTF">2018-12-04T15:29:42Z</dcterms:created>
  <dcterms:modified xsi:type="dcterms:W3CDTF">2018-12-04T17:19:39Z</dcterms:modified>
</cp:coreProperties>
</file>