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72" r:id="rId6"/>
    <p:sldId id="260" r:id="rId7"/>
    <p:sldId id="264" r:id="rId8"/>
    <p:sldId id="271" r:id="rId9"/>
    <p:sldId id="270" r:id="rId10"/>
    <p:sldId id="27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9"/>
    <p:restoredTop sz="94643"/>
  </p:normalViewPr>
  <p:slideViewPr>
    <p:cSldViewPr snapToGrid="0" snapToObjects="1">
      <p:cViewPr varScale="1">
        <p:scale>
          <a:sx n="64" d="100"/>
          <a:sy n="64" d="100"/>
        </p:scale>
        <p:origin x="90" y="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C599D5-0211-1149-B81F-32016F3A2C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Identify L1 of Non-English Writer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5B4F88-7B48-5449-B507-0FD39F297B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Zhaomin</a:t>
            </a:r>
            <a:r>
              <a:rPr lang="en-US" dirty="0"/>
              <a:t> Xiao</a:t>
            </a:r>
          </a:p>
        </p:txBody>
      </p:sp>
    </p:spTree>
    <p:extLst>
      <p:ext uri="{BB962C8B-B14F-4D97-AF65-F5344CB8AC3E}">
        <p14:creationId xmlns:p14="http://schemas.microsoft.com/office/powerpoint/2010/main" val="1748853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01F485-1AC2-4342-9C3C-751FDAAA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FC627A-95FE-5946-9F53-3A6C82939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 Extraction</a:t>
            </a:r>
          </a:p>
          <a:p>
            <a:pPr lvl="1"/>
            <a:r>
              <a:rPr lang="en-US" dirty="0"/>
              <a:t>TF-IDF-based improvement</a:t>
            </a:r>
          </a:p>
          <a:p>
            <a:pPr lvl="1"/>
            <a:r>
              <a:rPr lang="en-US" dirty="0"/>
              <a:t>Find more linguistic features</a:t>
            </a:r>
          </a:p>
          <a:p>
            <a:pPr marL="285750" lvl="1"/>
            <a:r>
              <a:rPr lang="en-US" sz="2400" dirty="0"/>
              <a:t>Classification Methods</a:t>
            </a:r>
          </a:p>
          <a:p>
            <a:pPr marL="742950" lvl="2"/>
            <a:r>
              <a:rPr lang="en-US" sz="2200" dirty="0"/>
              <a:t>Classic machine learning methods</a:t>
            </a:r>
          </a:p>
          <a:p>
            <a:pPr marL="742950" lvl="2"/>
            <a:r>
              <a:rPr lang="en-US" sz="2200" dirty="0"/>
              <a:t>Deep learning techniques (RNN+LSTM)</a:t>
            </a:r>
          </a:p>
        </p:txBody>
      </p:sp>
    </p:spTree>
    <p:extLst>
      <p:ext uri="{BB962C8B-B14F-4D97-AF65-F5344CB8AC3E}">
        <p14:creationId xmlns:p14="http://schemas.microsoft.com/office/powerpoint/2010/main" val="91695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9C5FE-C6CB-1F44-A823-4C0E366A7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319" y="2831952"/>
            <a:ext cx="9601196" cy="1303867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7384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C1712-2C0C-9745-8623-218BD70A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and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E4A307-6D70-C644-A80A-2FB7DC7FE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Identify L1 of non-English author.</a:t>
            </a:r>
          </a:p>
          <a:p>
            <a:r>
              <a:rPr lang="en-US" dirty="0"/>
              <a:t>Dataset:</a:t>
            </a:r>
          </a:p>
          <a:p>
            <a:pPr lvl="1"/>
            <a:r>
              <a:rPr lang="en-US" b="1" dirty="0"/>
              <a:t>TOEFL11 Corpus</a:t>
            </a:r>
          </a:p>
          <a:p>
            <a:pPr lvl="1"/>
            <a:r>
              <a:rPr lang="en-US" dirty="0"/>
              <a:t>ASK Corpus (composed of the writings of learners of Norwegian)</a:t>
            </a:r>
          </a:p>
          <a:p>
            <a:pPr lvl="1"/>
            <a:r>
              <a:rPr lang="en-US" dirty="0"/>
              <a:t>Jinan Chinese Learner Corpus (a large-scale corpus of L2 Chinese consisting of university student essays)</a:t>
            </a:r>
          </a:p>
          <a:p>
            <a:pPr lvl="1"/>
            <a:r>
              <a:rPr lang="en-US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12940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182E14-14BA-184C-820F-EE4B18839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9D7F65-D52F-0841-9262-E5D74FED0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Syntactic Features</a:t>
            </a:r>
          </a:p>
          <a:p>
            <a:r>
              <a:rPr lang="en-US" dirty="0"/>
              <a:t>Stylistic Features</a:t>
            </a:r>
          </a:p>
          <a:p>
            <a:r>
              <a:rPr lang="en-US" dirty="0"/>
              <a:t>Lexical Features</a:t>
            </a:r>
          </a:p>
        </p:txBody>
      </p:sp>
    </p:spTree>
    <p:extLst>
      <p:ext uri="{BB962C8B-B14F-4D97-AF65-F5344CB8AC3E}">
        <p14:creationId xmlns:p14="http://schemas.microsoft.com/office/powerpoint/2010/main" val="369717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150A2-1BC5-6244-9FCB-66E56439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A72192-3CB9-364C-984B-BD23582F2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Syntactic features:</a:t>
            </a:r>
          </a:p>
          <a:p>
            <a:pPr lvl="1"/>
            <a:r>
              <a:rPr lang="en-US" dirty="0"/>
              <a:t>POS n-gram (unigram/bigram/trigram)</a:t>
            </a:r>
          </a:p>
          <a:p>
            <a:pPr lvl="1"/>
            <a:r>
              <a:rPr lang="en-US" dirty="0"/>
              <a:t>Ratio of passive verbs to verbs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27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11A5FB-EE55-9845-91E3-D4A81671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1C9A69-5C00-024B-93FF-6CCD06949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Stylistic features:</a:t>
            </a:r>
          </a:p>
          <a:p>
            <a:pPr lvl="1"/>
            <a:r>
              <a:rPr lang="en-US" dirty="0"/>
              <a:t>Document Length (minimum requirement 300)</a:t>
            </a:r>
          </a:p>
          <a:p>
            <a:pPr lvl="2"/>
            <a:r>
              <a:rPr lang="en-US" dirty="0"/>
              <a:t>HIN: 385 tokens</a:t>
            </a:r>
          </a:p>
          <a:p>
            <a:pPr lvl="2"/>
            <a:r>
              <a:rPr lang="en-US" dirty="0"/>
              <a:t>ARA: 310 tokens</a:t>
            </a:r>
          </a:p>
          <a:p>
            <a:pPr lvl="1"/>
            <a:r>
              <a:rPr lang="en-US" dirty="0"/>
              <a:t>Average Word Length</a:t>
            </a:r>
          </a:p>
          <a:p>
            <a:pPr lvl="1"/>
            <a:r>
              <a:rPr lang="en-US" dirty="0"/>
              <a:t>Punctuation Marks</a:t>
            </a:r>
          </a:p>
          <a:p>
            <a:pPr lvl="2"/>
            <a:r>
              <a:rPr lang="en-US" dirty="0"/>
              <a:t>raw counts,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300113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89F006-49FE-B045-B5C9-F23C2EFCA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2A3990-4EF8-5947-BB68-B184596A8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Lexical features:</a:t>
            </a:r>
          </a:p>
          <a:p>
            <a:pPr lvl="1"/>
            <a:r>
              <a:rPr lang="en-US" dirty="0"/>
              <a:t>Spelling Error</a:t>
            </a:r>
            <a:r>
              <a:rPr lang="zh-CN" altLang="en-US" dirty="0"/>
              <a:t> </a:t>
            </a:r>
            <a:r>
              <a:rPr lang="en-US" altLang="zh-CN" dirty="0"/>
              <a:t>(raw</a:t>
            </a:r>
            <a:r>
              <a:rPr lang="zh-CN" altLang="en-US" dirty="0"/>
              <a:t> </a:t>
            </a:r>
            <a:r>
              <a:rPr lang="en-US" altLang="zh-CN" dirty="0"/>
              <a:t>counts,</a:t>
            </a:r>
            <a:r>
              <a:rPr lang="zh-CN" altLang="en-US" dirty="0"/>
              <a:t> </a:t>
            </a:r>
            <a:r>
              <a:rPr lang="en-US" altLang="zh-CN" dirty="0"/>
              <a:t>probability</a:t>
            </a:r>
            <a:r>
              <a:rPr lang="zh-CN" altLang="en-US" dirty="0"/>
              <a:t> </a:t>
            </a:r>
            <a:r>
              <a:rPr lang="en-US" altLang="zh-CN" dirty="0"/>
              <a:t>distribution)</a:t>
            </a:r>
            <a:endParaRPr lang="en-US" dirty="0"/>
          </a:p>
          <a:p>
            <a:pPr lvl="1"/>
            <a:r>
              <a:rPr lang="en-US" dirty="0"/>
              <a:t>Word n-gram</a:t>
            </a:r>
            <a:r>
              <a:rPr lang="zh-CN" altLang="en-US" dirty="0"/>
              <a:t> </a:t>
            </a:r>
            <a:r>
              <a:rPr lang="en-US" altLang="zh-CN" dirty="0"/>
              <a:t>(unigram/bigram/trigram)</a:t>
            </a:r>
            <a:endParaRPr lang="en-US" dirty="0"/>
          </a:p>
          <a:p>
            <a:pPr lvl="1"/>
            <a:r>
              <a:rPr lang="en-US" dirty="0"/>
              <a:t>Stop Words</a:t>
            </a:r>
          </a:p>
          <a:p>
            <a:pPr lvl="1"/>
            <a:r>
              <a:rPr lang="en-US" dirty="0"/>
              <a:t>Lemma n-gram</a:t>
            </a:r>
            <a:r>
              <a:rPr lang="zh-CN" altLang="en-US" dirty="0"/>
              <a:t> </a:t>
            </a:r>
            <a:r>
              <a:rPr lang="en-US" altLang="zh-CN" dirty="0"/>
              <a:t>(overlap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word</a:t>
            </a:r>
            <a:r>
              <a:rPr lang="zh-CN" altLang="en-US" dirty="0"/>
              <a:t> </a:t>
            </a:r>
            <a:r>
              <a:rPr lang="en-US" altLang="zh-CN" dirty="0"/>
              <a:t>n-gram)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82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08A477-7A37-F648-ACDE-52FD28A0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348D55-A75D-3B4F-ACBD-730B40111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8651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Feature Extraction</a:t>
            </a:r>
          </a:p>
          <a:p>
            <a:pPr lvl="1"/>
            <a:r>
              <a:rPr lang="en-US" b="1" dirty="0"/>
              <a:t>POS-based TF-IDF</a:t>
            </a:r>
          </a:p>
          <a:p>
            <a:pPr lvl="1"/>
            <a:r>
              <a:rPr lang="en-US" b="1" dirty="0"/>
              <a:t>Word-based TF-IDF</a:t>
            </a:r>
          </a:p>
          <a:p>
            <a:pPr lvl="1"/>
            <a:r>
              <a:rPr lang="en-US" dirty="0"/>
              <a:t>Document Length, # of punctuation marks, # of stop words</a:t>
            </a:r>
          </a:p>
          <a:p>
            <a:pPr marL="285750" lvl="1"/>
            <a:r>
              <a:rPr lang="en-US" sz="2400" dirty="0"/>
              <a:t>Feature Selection</a:t>
            </a:r>
          </a:p>
          <a:p>
            <a:pPr marL="742950" lvl="2"/>
            <a:r>
              <a:rPr lang="en-US" sz="2200" dirty="0"/>
              <a:t>Use Logistic Regression (L1 penalty) as estimator</a:t>
            </a:r>
          </a:p>
          <a:p>
            <a:pPr marL="285750" lvl="1"/>
            <a:r>
              <a:rPr lang="en-US" sz="2400" dirty="0"/>
              <a:t>Parameter Tuning</a:t>
            </a:r>
          </a:p>
          <a:p>
            <a:pPr marL="742950" lvl="2"/>
            <a:r>
              <a:rPr lang="en-US" sz="2400" dirty="0"/>
              <a:t>Use Logistic Regression (L2 penalty) for classification</a:t>
            </a:r>
          </a:p>
          <a:p>
            <a:pPr marL="742950" lvl="2"/>
            <a:r>
              <a:rPr lang="en-US" sz="2400" dirty="0"/>
              <a:t>Use </a:t>
            </a:r>
            <a:r>
              <a:rPr lang="en-US" sz="2400" dirty="0" err="1"/>
              <a:t>GridSearch</a:t>
            </a:r>
            <a:r>
              <a:rPr lang="en-US" sz="2400" dirty="0"/>
              <a:t> with 5-fold cross-validation to search for the best parameter</a:t>
            </a:r>
            <a:endParaRPr lang="en-US" sz="2200" dirty="0"/>
          </a:p>
          <a:p>
            <a:pPr marL="742950" lvl="2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7415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BC4866-EBA5-FC4B-AA70-4F45AF74C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xmlns="" id="{30AD0758-DCEE-C748-8381-31D422352EE4}"/>
              </a:ext>
            </a:extLst>
          </p:cNvPr>
          <p:cNvSpPr/>
          <p:nvPr/>
        </p:nvSpPr>
        <p:spPr>
          <a:xfrm>
            <a:off x="4852857" y="3241592"/>
            <a:ext cx="45719" cy="483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3D954E-F6A9-D149-A0E2-3DF2B5B0F07C}"/>
              </a:ext>
            </a:extLst>
          </p:cNvPr>
          <p:cNvSpPr txBox="1"/>
          <p:nvPr/>
        </p:nvSpPr>
        <p:spPr>
          <a:xfrm>
            <a:off x="3827415" y="2891816"/>
            <a:ext cx="205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Word-based TF-IDF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81F6CDF-4DE6-EF43-AA61-344E24A787B5}"/>
              </a:ext>
            </a:extLst>
          </p:cNvPr>
          <p:cNvSpPr txBox="1"/>
          <p:nvPr/>
        </p:nvSpPr>
        <p:spPr>
          <a:xfrm>
            <a:off x="2795883" y="3723597"/>
            <a:ext cx="411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Word-based TF-IDF + POS-based TF-IDF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xmlns="" id="{8711C9C5-7CBD-D440-A4FD-86E3329A567D}"/>
              </a:ext>
            </a:extLst>
          </p:cNvPr>
          <p:cNvSpPr/>
          <p:nvPr/>
        </p:nvSpPr>
        <p:spPr>
          <a:xfrm>
            <a:off x="4852857" y="4059506"/>
            <a:ext cx="45719" cy="483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5637DA-F5BE-954C-9D75-F6BDE25B7202}"/>
              </a:ext>
            </a:extLst>
          </p:cNvPr>
          <p:cNvSpPr/>
          <p:nvPr/>
        </p:nvSpPr>
        <p:spPr>
          <a:xfrm>
            <a:off x="2066134" y="4521961"/>
            <a:ext cx="5619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Word-based TF-IDF + POS-based TF-IDF + other features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9DE414-48C9-7346-967C-5FAC263FB329}"/>
              </a:ext>
            </a:extLst>
          </p:cNvPr>
          <p:cNvSpPr txBox="1"/>
          <p:nvPr/>
        </p:nvSpPr>
        <p:spPr>
          <a:xfrm>
            <a:off x="8387255" y="2891816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35%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xmlns="" id="{FF1AA3F9-F260-7D40-BC89-50472F94A8EE}"/>
              </a:ext>
            </a:extLst>
          </p:cNvPr>
          <p:cNvSpPr/>
          <p:nvPr/>
        </p:nvSpPr>
        <p:spPr>
          <a:xfrm>
            <a:off x="8660308" y="4038486"/>
            <a:ext cx="45719" cy="483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xmlns="" id="{EFA597E8-3093-4C48-B400-CDE2D66E7B7A}"/>
              </a:ext>
            </a:extLst>
          </p:cNvPr>
          <p:cNvSpPr/>
          <p:nvPr/>
        </p:nvSpPr>
        <p:spPr>
          <a:xfrm>
            <a:off x="8660308" y="3233927"/>
            <a:ext cx="45719" cy="483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F97C525-2282-554B-9540-350602B8A30B}"/>
              </a:ext>
            </a:extLst>
          </p:cNvPr>
          <p:cNvSpPr txBox="1"/>
          <p:nvPr/>
        </p:nvSpPr>
        <p:spPr>
          <a:xfrm>
            <a:off x="8393272" y="3693278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67%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FAF2A5-6E15-8245-A360-A136BC370074}"/>
              </a:ext>
            </a:extLst>
          </p:cNvPr>
          <p:cNvSpPr txBox="1"/>
          <p:nvPr/>
        </p:nvSpPr>
        <p:spPr>
          <a:xfrm>
            <a:off x="8387255" y="4525429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69%</a:t>
            </a:r>
          </a:p>
        </p:txBody>
      </p:sp>
    </p:spTree>
    <p:extLst>
      <p:ext uri="{BB962C8B-B14F-4D97-AF65-F5344CB8AC3E}">
        <p14:creationId xmlns:p14="http://schemas.microsoft.com/office/powerpoint/2010/main" val="149442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7877CB-7023-DB46-8616-11C6478F0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9E9E358-56BA-9C41-84FA-BBCB96772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561239"/>
            <a:ext cx="4648200" cy="32893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633F6D-8001-4D4B-878F-8B319B49E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495" y="2435116"/>
            <a:ext cx="3534103" cy="3534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928D17-640B-C847-9F7F-ABB2A7A647C7}"/>
              </a:ext>
            </a:extLst>
          </p:cNvPr>
          <p:cNvSpPr txBox="1"/>
          <p:nvPr/>
        </p:nvSpPr>
        <p:spPr>
          <a:xfrm>
            <a:off x="8565931" y="5916669"/>
            <a:ext cx="192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</a:t>
            </a:r>
            <a:r>
              <a:rPr lang="zh-CN" altLang="en-US" dirty="0"/>
              <a:t> </a:t>
            </a:r>
            <a:r>
              <a:rPr lang="en-US" altLang="zh-CN" dirty="0"/>
              <a:t>of each class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D755C310-F7CD-4E4A-8D9F-6E2A8EA8A644}"/>
              </a:ext>
            </a:extLst>
          </p:cNvPr>
          <p:cNvSpPr/>
          <p:nvPr/>
        </p:nvSpPr>
        <p:spPr>
          <a:xfrm>
            <a:off x="1687205" y="3755571"/>
            <a:ext cx="566138" cy="1099458"/>
          </a:xfrm>
          <a:custGeom>
            <a:avLst/>
            <a:gdLst>
              <a:gd name="connsiteX0" fmla="*/ 566138 w 566138"/>
              <a:gd name="connsiteY0" fmla="*/ 0 h 1099458"/>
              <a:gd name="connsiteX1" fmla="*/ 81 w 566138"/>
              <a:gd name="connsiteY1" fmla="*/ 533400 h 1099458"/>
              <a:gd name="connsiteX2" fmla="*/ 533481 w 566138"/>
              <a:gd name="connsiteY2" fmla="*/ 1099458 h 109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138" h="1099458">
                <a:moveTo>
                  <a:pt x="566138" y="0"/>
                </a:moveTo>
                <a:cubicBezTo>
                  <a:pt x="285831" y="175078"/>
                  <a:pt x="5524" y="350157"/>
                  <a:pt x="81" y="533400"/>
                </a:cubicBezTo>
                <a:cubicBezTo>
                  <a:pt x="-5362" y="716643"/>
                  <a:pt x="264059" y="908050"/>
                  <a:pt x="533481" y="1099458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7071CB1-2865-3746-BC6F-BB3BF269AFC6}"/>
              </a:ext>
            </a:extLst>
          </p:cNvPr>
          <p:cNvSpPr/>
          <p:nvPr/>
        </p:nvSpPr>
        <p:spPr>
          <a:xfrm>
            <a:off x="2002971" y="3222171"/>
            <a:ext cx="783772" cy="4354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8EE31328-C207-D842-9C20-D15E0E05A88E}"/>
              </a:ext>
            </a:extLst>
          </p:cNvPr>
          <p:cNvSpPr/>
          <p:nvPr/>
        </p:nvSpPr>
        <p:spPr>
          <a:xfrm>
            <a:off x="5268685" y="3222170"/>
            <a:ext cx="783772" cy="4354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82DC43DC-F015-9E4D-BE38-1B417A56C121}"/>
              </a:ext>
            </a:extLst>
          </p:cNvPr>
          <p:cNvSpPr/>
          <p:nvPr/>
        </p:nvSpPr>
        <p:spPr>
          <a:xfrm>
            <a:off x="5225142" y="4087585"/>
            <a:ext cx="783772" cy="4354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EFDEAE50-07B3-354B-9792-052F8049EEBD}"/>
              </a:ext>
            </a:extLst>
          </p:cNvPr>
          <p:cNvSpPr/>
          <p:nvPr/>
        </p:nvSpPr>
        <p:spPr>
          <a:xfrm>
            <a:off x="2002971" y="4087585"/>
            <a:ext cx="783772" cy="4354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31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6606</TotalTime>
  <Words>234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方正舒体</vt:lpstr>
      <vt:lpstr>Garamond</vt:lpstr>
      <vt:lpstr>Organic</vt:lpstr>
      <vt:lpstr>Identify L1 of Non-English Writer</vt:lpstr>
      <vt:lpstr>Task and Dataset</vt:lpstr>
      <vt:lpstr>Features</vt:lpstr>
      <vt:lpstr>Feature</vt:lpstr>
      <vt:lpstr>Feature</vt:lpstr>
      <vt:lpstr>Feature</vt:lpstr>
      <vt:lpstr>Discussion</vt:lpstr>
      <vt:lpstr>Discussion</vt:lpstr>
      <vt:lpstr>Discussion</vt:lpstr>
      <vt:lpstr>Future Work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 L1 of Non-English Writer</dc:title>
  <dc:creator>Microsoft Office User</dc:creator>
  <cp:lastModifiedBy>Diane J. Litman</cp:lastModifiedBy>
  <cp:revision>28</cp:revision>
  <dcterms:created xsi:type="dcterms:W3CDTF">2018-12-02T02:19:35Z</dcterms:created>
  <dcterms:modified xsi:type="dcterms:W3CDTF">2018-12-06T17:23:22Z</dcterms:modified>
</cp:coreProperties>
</file>