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1"/>
  </p:sldMasterIdLst>
  <p:notesMasterIdLst>
    <p:notesMasterId r:id="rId38"/>
  </p:notesMasterIdLst>
  <p:sldIdLst>
    <p:sldId id="661" r:id="rId2"/>
    <p:sldId id="663" r:id="rId3"/>
    <p:sldId id="697" r:id="rId4"/>
    <p:sldId id="706" r:id="rId5"/>
    <p:sldId id="701" r:id="rId6"/>
    <p:sldId id="703" r:id="rId7"/>
    <p:sldId id="707" r:id="rId8"/>
    <p:sldId id="704" r:id="rId9"/>
    <p:sldId id="705" r:id="rId10"/>
    <p:sldId id="680" r:id="rId11"/>
    <p:sldId id="699" r:id="rId12"/>
    <p:sldId id="698" r:id="rId13"/>
    <p:sldId id="700" r:id="rId14"/>
    <p:sldId id="708" r:id="rId15"/>
    <p:sldId id="672" r:id="rId16"/>
    <p:sldId id="687" r:id="rId17"/>
    <p:sldId id="696" r:id="rId18"/>
    <p:sldId id="695" r:id="rId19"/>
    <p:sldId id="664" r:id="rId20"/>
    <p:sldId id="665" r:id="rId21"/>
    <p:sldId id="666" r:id="rId22"/>
    <p:sldId id="667" r:id="rId23"/>
    <p:sldId id="694" r:id="rId24"/>
    <p:sldId id="692" r:id="rId25"/>
    <p:sldId id="675" r:id="rId26"/>
    <p:sldId id="674" r:id="rId27"/>
    <p:sldId id="676" r:id="rId28"/>
    <p:sldId id="677" r:id="rId29"/>
    <p:sldId id="678" r:id="rId30"/>
    <p:sldId id="679" r:id="rId31"/>
    <p:sldId id="681" r:id="rId32"/>
    <p:sldId id="684" r:id="rId33"/>
    <p:sldId id="685" r:id="rId34"/>
    <p:sldId id="690" r:id="rId35"/>
    <p:sldId id="660" r:id="rId36"/>
    <p:sldId id="649" r:id="rId3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2" pos="14830" userDrawn="1">
          <p15:clr>
            <a:srgbClr val="A4A3A4"/>
          </p15:clr>
        </p15:guide>
        <p15:guide id="3" pos="526" userDrawn="1">
          <p15:clr>
            <a:srgbClr val="A4A3A4"/>
          </p15:clr>
        </p15:guide>
        <p15:guide id="5" orient="horz" pos="528" userDrawn="1">
          <p15:clr>
            <a:srgbClr val="A4A3A4"/>
          </p15:clr>
        </p15:guide>
        <p15:guide id="41" pos="7678" userDrawn="1">
          <p15:clr>
            <a:srgbClr val="A4A3A4"/>
          </p15:clr>
        </p15:guide>
        <p15:guide id="46"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EC9"/>
    <a:srgbClr val="06919A"/>
    <a:srgbClr val="242C35"/>
    <a:srgbClr val="B8B8B8"/>
    <a:srgbClr val="566A86"/>
    <a:srgbClr val="525252"/>
    <a:srgbClr val="0E80C9"/>
    <a:srgbClr val="414E5E"/>
    <a:srgbClr val="384558"/>
    <a:srgbClr val="F1C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314" autoAdjust="0"/>
    <p:restoredTop sz="95238" autoAdjust="0"/>
  </p:normalViewPr>
  <p:slideViewPr>
    <p:cSldViewPr snapToGrid="0" snapToObjects="1">
      <p:cViewPr varScale="1">
        <p:scale>
          <a:sx n="25" d="100"/>
          <a:sy n="25" d="100"/>
        </p:scale>
        <p:origin x="42" y="1488"/>
      </p:cViewPr>
      <p:guideLst>
        <p:guide orient="horz" pos="8112"/>
        <p:guide pos="14830"/>
        <p:guide pos="526"/>
        <p:guide orient="horz" pos="528"/>
        <p:guide pos="7678"/>
        <p:guide orient="horz" pos="4320"/>
      </p:guideLst>
    </p:cSldViewPr>
  </p:slideViewPr>
  <p:notesTextViewPr>
    <p:cViewPr>
      <p:scale>
        <a:sx n="100" d="100"/>
        <a:sy n="100" d="100"/>
      </p:scale>
      <p:origin x="0" y="0"/>
    </p:cViewPr>
  </p:notesTextViewPr>
  <p:sorterViewPr>
    <p:cViewPr>
      <p:scale>
        <a:sx n="24" d="100"/>
        <a:sy n="24"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Regular" charset="0"/>
              </a:defRPr>
            </a:lvl1pPr>
          </a:lstStyle>
          <a:p>
            <a:fld id="{EFC10EE1-B198-C942-8235-326C972CBB30}" type="datetimeFigureOut">
              <a:rPr lang="en-US" smtClean="0"/>
              <a:pPr/>
              <a:t>12/6/2018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Regular"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Regular" charset="0"/>
        <a:ea typeface="+mn-ea"/>
        <a:cs typeface="+mn-cs"/>
      </a:defRPr>
    </a:lvl1pPr>
    <a:lvl2pPr marL="914217" algn="l" defTabSz="914217" rtl="0" eaLnBrk="1" latinLnBrk="0" hangingPunct="1">
      <a:defRPr sz="2400" b="0" i="0" kern="1200">
        <a:solidFill>
          <a:schemeClr val="tx1"/>
        </a:solidFill>
        <a:latin typeface="Lato Regular" charset="0"/>
        <a:ea typeface="+mn-ea"/>
        <a:cs typeface="+mn-cs"/>
      </a:defRPr>
    </a:lvl2pPr>
    <a:lvl3pPr marL="1828434" algn="l" defTabSz="914217" rtl="0" eaLnBrk="1" latinLnBrk="0" hangingPunct="1">
      <a:defRPr sz="2400" b="0" i="0" kern="1200">
        <a:solidFill>
          <a:schemeClr val="tx1"/>
        </a:solidFill>
        <a:latin typeface="Lato Regular" charset="0"/>
        <a:ea typeface="+mn-ea"/>
        <a:cs typeface="+mn-cs"/>
      </a:defRPr>
    </a:lvl3pPr>
    <a:lvl4pPr marL="2742651" algn="l" defTabSz="914217" rtl="0" eaLnBrk="1" latinLnBrk="0" hangingPunct="1">
      <a:defRPr sz="2400" b="0" i="0" kern="1200">
        <a:solidFill>
          <a:schemeClr val="tx1"/>
        </a:solidFill>
        <a:latin typeface="Lato Regular" charset="0"/>
        <a:ea typeface="+mn-ea"/>
        <a:cs typeface="+mn-cs"/>
      </a:defRPr>
    </a:lvl4pPr>
    <a:lvl5pPr marL="3656868" algn="l" defTabSz="914217" rtl="0" eaLnBrk="1" latinLnBrk="0" hangingPunct="1">
      <a:defRPr sz="2400" b="0" i="0" kern="1200">
        <a:solidFill>
          <a:schemeClr val="tx1"/>
        </a:solidFill>
        <a:latin typeface="Lato Regular"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136359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4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7340481" y="3266374"/>
            <a:ext cx="4030382" cy="7143907"/>
          </a:xfrm>
          <a:prstGeom prst="rect">
            <a:avLst/>
          </a:prstGeom>
          <a:solidFill>
            <a:schemeClr val="bg1">
              <a:lumMod val="95000"/>
            </a:schemeClr>
          </a:solidFill>
        </p:spPr>
        <p:txBody>
          <a:bodyPr>
            <a:normAutofit/>
          </a:bodyPr>
          <a:lstStyle>
            <a:lvl1pPr>
              <a:defRPr sz="2000"/>
            </a:lvl1pPr>
          </a:lstStyle>
          <a:p>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835025" y="5796992"/>
            <a:ext cx="22707600" cy="6400800"/>
          </a:xfrm>
          <a:prstGeom prst="rect">
            <a:avLst/>
          </a:prstGeom>
          <a:solidFill>
            <a:schemeClr val="bg1">
              <a:lumMod val="95000"/>
            </a:schemeClr>
          </a:solidFill>
        </p:spPr>
        <p:txBody>
          <a:bodyPr>
            <a:normAutofit/>
          </a:bodyPr>
          <a:lstStyle>
            <a:lvl1pPr>
              <a:defRPr sz="2000"/>
            </a:lvl1pPr>
          </a:lstStyle>
          <a:p>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24377650" cy="13716000"/>
          </a:xfrm>
          <a:prstGeom prst="rect">
            <a:avLst/>
          </a:prstGeom>
          <a:solidFill>
            <a:schemeClr val="bg1">
              <a:lumMod val="95000"/>
            </a:schemeClr>
          </a:solidFill>
        </p:spPr>
        <p:txBody>
          <a:bodyPr>
            <a:normAutofit/>
          </a:bodyPr>
          <a:lstStyle>
            <a:lvl1pPr>
              <a:defRPr sz="2000"/>
            </a:lvl1pPr>
          </a:lstStyle>
          <a:p>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6049100" y="4570707"/>
            <a:ext cx="3581770" cy="6348738"/>
          </a:xfrm>
          <a:prstGeom prst="rect">
            <a:avLst/>
          </a:prstGeom>
          <a:solidFill>
            <a:schemeClr val="bg1">
              <a:lumMod val="95000"/>
            </a:schemeClr>
          </a:solidFill>
        </p:spPr>
        <p:txBody>
          <a:bodyPr>
            <a:normAutofit/>
          </a:bodyPr>
          <a:lstStyle>
            <a:lvl1pPr>
              <a:defRPr sz="2000"/>
            </a:lvl1pPr>
          </a:lstStyle>
          <a:p>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5370186" y="4458738"/>
            <a:ext cx="5014950" cy="6657939"/>
          </a:xfrm>
          <a:prstGeom prst="rect">
            <a:avLst/>
          </a:prstGeom>
          <a:solidFill>
            <a:schemeClr val="bg1">
              <a:lumMod val="95000"/>
            </a:schemeClr>
          </a:solidFill>
        </p:spPr>
        <p:txBody>
          <a:bodyPr>
            <a:normAutofit/>
          </a:bodyPr>
          <a:lstStyle>
            <a:lvl1pPr>
              <a:defRPr sz="2000"/>
            </a:lvl1pPr>
          </a:lstStyle>
          <a:p>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3971061" y="5084675"/>
            <a:ext cx="7704989" cy="4846366"/>
          </a:xfrm>
          <a:prstGeom prst="rect">
            <a:avLst/>
          </a:prstGeom>
          <a:solidFill>
            <a:schemeClr val="bg1">
              <a:lumMod val="95000"/>
            </a:schemeClr>
          </a:solidFill>
        </p:spPr>
        <p:txBody>
          <a:bodyPr>
            <a:normAutofit/>
          </a:bodyPr>
          <a:lstStyle>
            <a:lvl1pPr>
              <a:defRPr sz="2000"/>
            </a:lvl1pPr>
          </a:lstStyle>
          <a:p>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A0C21A69-CE6F-2440-BAE4-5A4B3040CF2A}" type="datetimeFigureOut">
              <a:rPr lang="en-US" smtClean="0"/>
              <a:t>12/6/2018</a:t>
            </a:fld>
            <a:endParaRPr lang="en-US"/>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EBE3AD81-3AD4-9C46-856E-C08CF1183C60}" type="slidenum">
              <a:rPr lang="en-US" smtClean="0"/>
              <a:t>‹#›</a:t>
            </a:fld>
            <a:endParaRPr lang="en-US"/>
          </a:p>
        </p:txBody>
      </p:sp>
    </p:spTree>
    <p:extLst>
      <p:ext uri="{BB962C8B-B14F-4D97-AF65-F5344CB8AC3E}">
        <p14:creationId xmlns:p14="http://schemas.microsoft.com/office/powerpoint/2010/main" val="1928189300"/>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Lst>
  <p:hf hdr="0" ftr="0" dt="0"/>
  <p:txStyles>
    <p:titleStyle>
      <a:lvl1pPr algn="l" defTabSz="1828343" rtl="0" eaLnBrk="1" latinLnBrk="0" hangingPunct="1">
        <a:lnSpc>
          <a:spcPct val="90000"/>
        </a:lnSpc>
        <a:spcBef>
          <a:spcPct val="0"/>
        </a:spcBef>
        <a:buNone/>
        <a:defRPr sz="6000" b="0" i="0" kern="1200">
          <a:solidFill>
            <a:schemeClr val="tx1"/>
          </a:solidFill>
          <a:latin typeface="Lato Regular" charset="0"/>
          <a:ea typeface="Lato Regular" charset="0"/>
          <a:cs typeface="Lato Regular" charset="0"/>
        </a:defRPr>
      </a:lvl1pPr>
    </p:titleStyle>
    <p:bodyStyle>
      <a:lvl1pPr marL="0" indent="0" algn="l" defTabSz="1828343" rtl="0" eaLnBrk="1" latinLnBrk="0" hangingPunct="1">
        <a:lnSpc>
          <a:spcPct val="90000"/>
        </a:lnSpc>
        <a:spcBef>
          <a:spcPts val="2000"/>
        </a:spcBef>
        <a:buFont typeface="Arial" panose="020B0604020202020204" pitchFamily="34" charset="0"/>
        <a:buNone/>
        <a:defRPr sz="4000" b="0" i="0" kern="1200">
          <a:solidFill>
            <a:schemeClr val="tx1"/>
          </a:solidFill>
          <a:latin typeface="Lato Regular" charset="0"/>
          <a:ea typeface="Lato Regular" charset="0"/>
          <a:cs typeface="Lato Regular" charset="0"/>
        </a:defRPr>
      </a:lvl1pPr>
      <a:lvl2pPr marL="914171" indent="0" algn="l" defTabSz="1828343" rtl="0" eaLnBrk="1" latinLnBrk="0" hangingPunct="1">
        <a:lnSpc>
          <a:spcPct val="90000"/>
        </a:lnSpc>
        <a:spcBef>
          <a:spcPts val="1000"/>
        </a:spcBef>
        <a:buFont typeface="Arial" panose="020B0604020202020204" pitchFamily="34" charset="0"/>
        <a:buNone/>
        <a:defRPr sz="3200" b="0" i="0" kern="1200">
          <a:solidFill>
            <a:schemeClr val="tx1"/>
          </a:solidFill>
          <a:latin typeface="Lato Regular" charset="0"/>
          <a:ea typeface="Lato Regular" charset="0"/>
          <a:cs typeface="Lato Regular" charset="0"/>
        </a:defRPr>
      </a:lvl2pPr>
      <a:lvl3pPr marL="1828343" indent="0" algn="l" defTabSz="1828343" rtl="0" eaLnBrk="1" latinLnBrk="0" hangingPunct="1">
        <a:lnSpc>
          <a:spcPct val="90000"/>
        </a:lnSpc>
        <a:spcBef>
          <a:spcPts val="1000"/>
        </a:spcBef>
        <a:buFont typeface="Arial" panose="020B0604020202020204" pitchFamily="34" charset="0"/>
        <a:buNone/>
        <a:defRPr sz="2400" b="0" i="0" kern="1200">
          <a:solidFill>
            <a:schemeClr val="tx1"/>
          </a:solidFill>
          <a:latin typeface="Lato Regular" charset="0"/>
          <a:ea typeface="Lato Regular" charset="0"/>
          <a:cs typeface="Lato Regular" charset="0"/>
        </a:defRPr>
      </a:lvl3pPr>
      <a:lvl4pPr marL="2742514"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4pPr>
      <a:lvl5pPr marL="3656685" indent="0" algn="l" defTabSz="1828343" rtl="0" eaLnBrk="1" latinLnBrk="0" hangingPunct="1">
        <a:lnSpc>
          <a:spcPct val="90000"/>
        </a:lnSpc>
        <a:spcBef>
          <a:spcPts val="1000"/>
        </a:spcBef>
        <a:buFont typeface="Arial" panose="020B0604020202020204" pitchFamily="34" charset="0"/>
        <a:buNone/>
        <a:defRPr sz="2000" b="0" i="0" kern="1200">
          <a:solidFill>
            <a:schemeClr val="tx1"/>
          </a:solidFill>
          <a:latin typeface="Lato Regular" charset="0"/>
          <a:ea typeface="Lato Regular" charset="0"/>
          <a:cs typeface="Lato Regular"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025" y="838199"/>
            <a:ext cx="22707601" cy="12077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000890" y="3472563"/>
            <a:ext cx="16901019" cy="5231991"/>
            <a:chOff x="6621351" y="3355286"/>
            <a:chExt cx="11134945" cy="5231991"/>
          </a:xfrm>
        </p:grpSpPr>
        <p:sp>
          <p:nvSpPr>
            <p:cNvPr id="9" name="TextBox 8"/>
            <p:cNvSpPr txBox="1"/>
            <p:nvPr/>
          </p:nvSpPr>
          <p:spPr>
            <a:xfrm>
              <a:off x="6621351" y="3355286"/>
              <a:ext cx="11134945" cy="4708981"/>
            </a:xfrm>
            <a:prstGeom prst="rect">
              <a:avLst/>
            </a:prstGeom>
            <a:noFill/>
          </p:spPr>
          <p:txBody>
            <a:bodyPr wrap="square" rtlCol="0">
              <a:spAutoFit/>
            </a:bodyPr>
            <a:lstStyle/>
            <a:p>
              <a:pPr algn="ctr"/>
              <a:r>
                <a:rPr lang="en-US" altLang="zh-CN" sz="10000" dirty="0" smtClean="0">
                  <a:solidFill>
                    <a:schemeClr val="bg1"/>
                  </a:solidFill>
                  <a:latin typeface="Playfair Display" charset="0"/>
                  <a:ea typeface="Playfair Display" charset="0"/>
                  <a:cs typeface="Playfair Display" charset="0"/>
                </a:rPr>
                <a:t>NLI: Identifying the </a:t>
              </a:r>
              <a:r>
                <a:rPr lang="en-US" altLang="zh-CN" sz="10000" dirty="0" err="1" smtClean="0">
                  <a:solidFill>
                    <a:schemeClr val="bg1"/>
                  </a:solidFill>
                  <a:latin typeface="Playfair Display" charset="0"/>
                  <a:ea typeface="Playfair Display" charset="0"/>
                  <a:cs typeface="Playfair Display" charset="0"/>
                </a:rPr>
                <a:t>CHARACTERistics</a:t>
              </a:r>
              <a:r>
                <a:rPr lang="en-US" altLang="zh-CN" sz="10000" dirty="0" smtClean="0">
                  <a:solidFill>
                    <a:schemeClr val="bg1"/>
                  </a:solidFill>
                  <a:latin typeface="Playfair Display" charset="0"/>
                  <a:ea typeface="Playfair Display" charset="0"/>
                  <a:cs typeface="Playfair Display" charset="0"/>
                </a:rPr>
                <a:t> of a Native Language </a:t>
              </a:r>
              <a:endParaRPr lang="en-US" altLang="zh-CN" sz="10000" dirty="0">
                <a:solidFill>
                  <a:schemeClr val="bg1"/>
                </a:solidFill>
                <a:latin typeface="Playfair Display" charset="0"/>
                <a:ea typeface="Playfair Display" charset="0"/>
                <a:cs typeface="Playfair Display" charset="0"/>
              </a:endParaRPr>
            </a:p>
          </p:txBody>
        </p:sp>
        <p:sp>
          <p:nvSpPr>
            <p:cNvPr id="3" name="Rectangle 2"/>
            <p:cNvSpPr/>
            <p:nvPr/>
          </p:nvSpPr>
          <p:spPr>
            <a:xfrm>
              <a:off x="9861261" y="8483367"/>
              <a:ext cx="4655127" cy="103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74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1" y="0"/>
            <a:ext cx="24377650" cy="13715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38850" y="3749456"/>
            <a:ext cx="12299950" cy="3154710"/>
          </a:xfrm>
          <a:prstGeom prst="rect">
            <a:avLst/>
          </a:prstGeom>
          <a:noFill/>
        </p:spPr>
        <p:txBody>
          <a:bodyPr wrap="square" rtlCol="0">
            <a:spAutoFit/>
          </a:bodyPr>
          <a:lstStyle/>
          <a:p>
            <a:pPr algn="ctr"/>
            <a:r>
              <a:rPr lang="en-US" sz="19900" i="1" dirty="0" smtClean="0">
                <a:solidFill>
                  <a:schemeClr val="bg1"/>
                </a:solidFill>
                <a:latin typeface="Playfair Display" charset="0"/>
                <a:ea typeface="Playfair Display" charset="0"/>
                <a:cs typeface="Playfair Display" charset="0"/>
              </a:rPr>
              <a:t>Results</a:t>
            </a:r>
            <a:endParaRPr lang="en-US" sz="19900" i="1" dirty="0">
              <a:solidFill>
                <a:schemeClr val="bg1"/>
              </a:solidFill>
              <a:latin typeface="Playfair Display" charset="0"/>
              <a:ea typeface="Playfair Display" charset="0"/>
              <a:cs typeface="Playfair Display" charset="0"/>
            </a:endParaRPr>
          </a:p>
        </p:txBody>
      </p:sp>
      <p:grpSp>
        <p:nvGrpSpPr>
          <p:cNvPr id="19" name="Group 18"/>
          <p:cNvGrpSpPr/>
          <p:nvPr/>
        </p:nvGrpSpPr>
        <p:grpSpPr>
          <a:xfrm>
            <a:off x="22704425" y="12877800"/>
            <a:ext cx="838200" cy="838200"/>
            <a:chOff x="22713283" y="12877800"/>
            <a:chExt cx="838200" cy="838200"/>
          </a:xfrm>
        </p:grpSpPr>
        <p:sp>
          <p:nvSpPr>
            <p:cNvPr id="20" name="Rectangle 19"/>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smtClean="0">
                  <a:solidFill>
                    <a:schemeClr val="bg1"/>
                  </a:solidFill>
                  <a:latin typeface="Lato" charset="0"/>
                  <a:ea typeface="Lato" charset="0"/>
                  <a:cs typeface="Lato" charset="0"/>
                </a:rPr>
                <a:t>3</a:t>
              </a:r>
              <a:endParaRPr lang="en-US" dirty="0">
                <a:solidFill>
                  <a:schemeClr val="bg1"/>
                </a:solidFill>
                <a:latin typeface="Lato" charset="0"/>
                <a:ea typeface="Lato" charset="0"/>
                <a:cs typeface="Lato" charset="0"/>
              </a:endParaRPr>
            </a:p>
          </p:txBody>
        </p:sp>
      </p:grpSp>
    </p:spTree>
    <p:extLst>
      <p:ext uri="{BB962C8B-B14F-4D97-AF65-F5344CB8AC3E}">
        <p14:creationId xmlns:p14="http://schemas.microsoft.com/office/powerpoint/2010/main" val="205063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851673" y="1"/>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5501980" cy="1569660"/>
          </a:xfrm>
          <a:prstGeom prst="rect">
            <a:avLst/>
          </a:prstGeom>
          <a:noFill/>
        </p:spPr>
        <p:txBody>
          <a:bodyPr wrap="square" rtlCol="0">
            <a:spAutoFit/>
          </a:bodyPr>
          <a:lstStyle/>
          <a:p>
            <a:endParaRPr lang="en-US" sz="4800" dirty="0" smtClean="0">
              <a:solidFill>
                <a:schemeClr val="bg1"/>
              </a:solidFill>
              <a:latin typeface="Playfair Display" charset="0"/>
              <a:ea typeface="Playfair Display" charset="0"/>
              <a:cs typeface="Playfair Display" charset="0"/>
            </a:endParaRPr>
          </a:p>
          <a:p>
            <a:r>
              <a:rPr lang="en-US" sz="4800" dirty="0" smtClean="0">
                <a:solidFill>
                  <a:schemeClr val="bg1"/>
                </a:solidFill>
                <a:latin typeface="Playfair Display" charset="0"/>
                <a:ea typeface="Playfair Display" charset="0"/>
                <a:cs typeface="Playfair Display" charset="0"/>
              </a:rPr>
              <a:t>Precision on Test Set</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20" name="Rectangle 19"/>
          <p:cNvSpPr/>
          <p:nvPr/>
        </p:nvSpPr>
        <p:spPr>
          <a:xfrm>
            <a:off x="-3" y="3691889"/>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grpSp>
        <p:nvGrpSpPr>
          <p:cNvPr id="3" name="Group 2"/>
          <p:cNvGrpSpPr/>
          <p:nvPr/>
        </p:nvGrpSpPr>
        <p:grpSpPr>
          <a:xfrm>
            <a:off x="8281447" y="1737310"/>
            <a:ext cx="13938192" cy="10006910"/>
            <a:chOff x="10402123" y="1665953"/>
            <a:chExt cx="10760709" cy="10006910"/>
          </a:xfrm>
        </p:grpSpPr>
        <p:grpSp>
          <p:nvGrpSpPr>
            <p:cNvPr id="33" name="Group 32"/>
            <p:cNvGrpSpPr/>
            <p:nvPr/>
          </p:nvGrpSpPr>
          <p:grpSpPr>
            <a:xfrm>
              <a:off x="10953678" y="5043813"/>
              <a:ext cx="9758203" cy="5914526"/>
              <a:chOff x="2588152" y="5528170"/>
              <a:chExt cx="3797318" cy="6105796"/>
            </a:xfrm>
            <a:solidFill>
              <a:schemeClr val="accent2"/>
            </a:solidFill>
          </p:grpSpPr>
          <p:sp>
            <p:nvSpPr>
              <p:cNvPr id="34" name="Freeform 2356"/>
              <p:cNvSpPr>
                <a:spLocks noChangeArrowheads="1"/>
              </p:cNvSpPr>
              <p:nvPr/>
            </p:nvSpPr>
            <p:spPr bwMode="auto">
              <a:xfrm>
                <a:off x="2588152" y="7489934"/>
                <a:ext cx="242126" cy="4144032"/>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dirty="0"/>
              </a:p>
            </p:txBody>
          </p:sp>
          <p:sp>
            <p:nvSpPr>
              <p:cNvPr id="36" name="Freeform 2356"/>
              <p:cNvSpPr>
                <a:spLocks noChangeArrowheads="1"/>
              </p:cNvSpPr>
              <p:nvPr/>
            </p:nvSpPr>
            <p:spPr bwMode="auto">
              <a:xfrm>
                <a:off x="4363583" y="5528170"/>
                <a:ext cx="241747" cy="6088612"/>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sp>
            <p:nvSpPr>
              <p:cNvPr id="38" name="Freeform 2356"/>
              <p:cNvSpPr>
                <a:spLocks noChangeArrowheads="1"/>
              </p:cNvSpPr>
              <p:nvPr/>
            </p:nvSpPr>
            <p:spPr bwMode="auto">
              <a:xfrm>
                <a:off x="6143723" y="6403454"/>
                <a:ext cx="241747" cy="520128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grpSp>
        <p:grpSp>
          <p:nvGrpSpPr>
            <p:cNvPr id="39" name="Group 38"/>
            <p:cNvGrpSpPr/>
            <p:nvPr/>
          </p:nvGrpSpPr>
          <p:grpSpPr>
            <a:xfrm>
              <a:off x="10402123" y="1665953"/>
              <a:ext cx="209694" cy="9332064"/>
              <a:chOff x="2526776" y="2601688"/>
              <a:chExt cx="209694" cy="9332064"/>
            </a:xfrm>
          </p:grpSpPr>
          <p:sp>
            <p:nvSpPr>
              <p:cNvPr id="40" name="Oval 39"/>
              <p:cNvSpPr/>
              <p:nvPr/>
            </p:nvSpPr>
            <p:spPr>
              <a:xfrm flipV="1">
                <a:off x="2526776" y="11724058"/>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V="1">
                <a:off x="2526776" y="9955002"/>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V="1">
                <a:off x="2526776" y="8075110"/>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V="1">
                <a:off x="2526776" y="6250636"/>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V="1">
                <a:off x="2526776" y="4426162"/>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V="1">
                <a:off x="2526776" y="2601688"/>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10506970" y="11149643"/>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ARA</a:t>
              </a:r>
              <a:endParaRPr lang="en-US" sz="5400" dirty="0">
                <a:solidFill>
                  <a:schemeClr val="accent1"/>
                </a:solidFill>
                <a:latin typeface="Lato" charset="0"/>
                <a:ea typeface="Lato" charset="0"/>
                <a:cs typeface="Lato" charset="0"/>
              </a:endParaRPr>
            </a:p>
          </p:txBody>
        </p:sp>
        <p:sp>
          <p:nvSpPr>
            <p:cNvPr id="47" name="TextBox 46"/>
            <p:cNvSpPr txBox="1"/>
            <p:nvPr/>
          </p:nvSpPr>
          <p:spPr>
            <a:xfrm>
              <a:off x="11416819" y="11149643"/>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DEU</a:t>
              </a:r>
              <a:endParaRPr lang="en-US" sz="5400" dirty="0">
                <a:solidFill>
                  <a:schemeClr val="accent1"/>
                </a:solidFill>
                <a:latin typeface="Lato" charset="0"/>
                <a:ea typeface="Lato" charset="0"/>
                <a:cs typeface="Lato" charset="0"/>
              </a:endParaRPr>
            </a:p>
          </p:txBody>
        </p:sp>
        <p:sp>
          <p:nvSpPr>
            <p:cNvPr id="48" name="TextBox 47"/>
            <p:cNvSpPr txBox="1"/>
            <p:nvPr/>
          </p:nvSpPr>
          <p:spPr>
            <a:xfrm>
              <a:off x="14181386" y="11122500"/>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ITA</a:t>
              </a:r>
              <a:endParaRPr lang="en-US" sz="5400" dirty="0">
                <a:solidFill>
                  <a:schemeClr val="accent1"/>
                </a:solidFill>
                <a:latin typeface="Lato" charset="0"/>
                <a:ea typeface="Lato" charset="0"/>
                <a:cs typeface="Lato" charset="0"/>
              </a:endParaRPr>
            </a:p>
          </p:txBody>
        </p:sp>
        <p:sp>
          <p:nvSpPr>
            <p:cNvPr id="49" name="TextBox 48"/>
            <p:cNvSpPr txBox="1"/>
            <p:nvPr/>
          </p:nvSpPr>
          <p:spPr>
            <a:xfrm>
              <a:off x="16024606" y="11116322"/>
              <a:ext cx="1506292" cy="523220"/>
            </a:xfrm>
            <a:prstGeom prst="rect">
              <a:avLst/>
            </a:prstGeom>
            <a:noFill/>
          </p:spPr>
          <p:txBody>
            <a:bodyPr wrap="square" rtlCol="0">
              <a:spAutoFit/>
            </a:bodyPr>
            <a:lstStyle/>
            <a:p>
              <a:pPr algn="ctr"/>
              <a:r>
                <a:rPr lang="en-US" sz="2800" smtClean="0">
                  <a:solidFill>
                    <a:schemeClr val="accent1"/>
                  </a:solidFill>
                  <a:latin typeface="Lato" charset="0"/>
                  <a:ea typeface="Lato" charset="0"/>
                  <a:cs typeface="Lato" charset="0"/>
                </a:rPr>
                <a:t>KOR</a:t>
              </a:r>
              <a:endParaRPr lang="en-US" sz="5400" dirty="0">
                <a:solidFill>
                  <a:schemeClr val="accent1"/>
                </a:solidFill>
                <a:latin typeface="Lato" charset="0"/>
                <a:ea typeface="Lato" charset="0"/>
                <a:cs typeface="Lato" charset="0"/>
              </a:endParaRPr>
            </a:p>
          </p:txBody>
        </p:sp>
        <p:sp>
          <p:nvSpPr>
            <p:cNvPr id="50" name="TextBox 49"/>
            <p:cNvSpPr txBox="1"/>
            <p:nvPr/>
          </p:nvSpPr>
          <p:spPr>
            <a:xfrm>
              <a:off x="19656540" y="11067444"/>
              <a:ext cx="1506292" cy="523220"/>
            </a:xfrm>
            <a:prstGeom prst="rect">
              <a:avLst/>
            </a:prstGeom>
            <a:noFill/>
          </p:spPr>
          <p:txBody>
            <a:bodyPr wrap="square" rtlCol="0">
              <a:spAutoFit/>
            </a:bodyPr>
            <a:lstStyle/>
            <a:p>
              <a:pPr algn="ctr"/>
              <a:r>
                <a:rPr lang="en-US" altLang="zh-CN" sz="2800" dirty="0" smtClean="0">
                  <a:solidFill>
                    <a:schemeClr val="accent1"/>
                  </a:solidFill>
                  <a:latin typeface="Lato" charset="0"/>
                  <a:ea typeface="Lato" charset="0"/>
                  <a:cs typeface="Lato" charset="0"/>
                </a:rPr>
                <a:t>ZHO</a:t>
              </a:r>
              <a:endParaRPr lang="en-US" sz="5400" dirty="0">
                <a:solidFill>
                  <a:schemeClr val="accent1"/>
                </a:solidFill>
                <a:latin typeface="Lato" charset="0"/>
                <a:ea typeface="Lato" charset="0"/>
                <a:cs typeface="Lato" charset="0"/>
              </a:endParaRPr>
            </a:p>
          </p:txBody>
        </p:sp>
      </p:grpSp>
      <p:sp>
        <p:nvSpPr>
          <p:cNvPr id="27" name="Freeform 2356"/>
          <p:cNvSpPr>
            <a:spLocks noChangeArrowheads="1"/>
          </p:cNvSpPr>
          <p:nvPr/>
        </p:nvSpPr>
        <p:spPr bwMode="auto">
          <a:xfrm>
            <a:off x="10120375" y="5120640"/>
            <a:ext cx="805935" cy="590702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28" name="Freeform 2356"/>
          <p:cNvSpPr>
            <a:spLocks noChangeArrowheads="1"/>
          </p:cNvSpPr>
          <p:nvPr/>
        </p:nvSpPr>
        <p:spPr bwMode="auto">
          <a:xfrm>
            <a:off x="12485812" y="6738213"/>
            <a:ext cx="805935" cy="429768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29" name="Freeform 2356"/>
          <p:cNvSpPr>
            <a:spLocks noChangeArrowheads="1"/>
          </p:cNvSpPr>
          <p:nvPr/>
        </p:nvSpPr>
        <p:spPr bwMode="auto">
          <a:xfrm>
            <a:off x="11338462" y="5157270"/>
            <a:ext cx="804672" cy="586130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30" name="Freeform 2356"/>
          <p:cNvSpPr>
            <a:spLocks noChangeArrowheads="1"/>
          </p:cNvSpPr>
          <p:nvPr/>
        </p:nvSpPr>
        <p:spPr bwMode="auto">
          <a:xfrm>
            <a:off x="16088177" y="5163166"/>
            <a:ext cx="805935" cy="5843016"/>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31" name="TextBox 30"/>
          <p:cNvSpPr txBox="1"/>
          <p:nvPr/>
        </p:nvSpPr>
        <p:spPr>
          <a:xfrm>
            <a:off x="11937426" y="1122100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HIN</a:t>
            </a:r>
          </a:p>
        </p:txBody>
      </p:sp>
      <p:sp>
        <p:nvSpPr>
          <p:cNvPr id="32" name="TextBox 31"/>
          <p:cNvSpPr txBox="1"/>
          <p:nvPr/>
        </p:nvSpPr>
        <p:spPr>
          <a:xfrm>
            <a:off x="10617411" y="1121356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FRA</a:t>
            </a:r>
            <a:endParaRPr lang="en-US" sz="5400" dirty="0">
              <a:solidFill>
                <a:schemeClr val="accent1"/>
              </a:solidFill>
              <a:latin typeface="Lato" charset="0"/>
              <a:ea typeface="Lato" charset="0"/>
              <a:cs typeface="Lato" charset="0"/>
            </a:endParaRPr>
          </a:p>
        </p:txBody>
      </p:sp>
      <p:sp>
        <p:nvSpPr>
          <p:cNvPr id="51" name="Freeform 2356"/>
          <p:cNvSpPr>
            <a:spLocks noChangeArrowheads="1"/>
          </p:cNvSpPr>
          <p:nvPr/>
        </p:nvSpPr>
        <p:spPr bwMode="auto">
          <a:xfrm>
            <a:off x="13656646" y="4528295"/>
            <a:ext cx="804673" cy="6483096"/>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2" name="Freeform 2356"/>
          <p:cNvSpPr>
            <a:spLocks noChangeArrowheads="1"/>
          </p:cNvSpPr>
          <p:nvPr/>
        </p:nvSpPr>
        <p:spPr bwMode="auto">
          <a:xfrm>
            <a:off x="17238293" y="7430069"/>
            <a:ext cx="805935" cy="357530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3" name="Freeform 2356"/>
          <p:cNvSpPr>
            <a:spLocks noChangeArrowheads="1"/>
          </p:cNvSpPr>
          <p:nvPr/>
        </p:nvSpPr>
        <p:spPr bwMode="auto">
          <a:xfrm>
            <a:off x="18500177" y="4876861"/>
            <a:ext cx="805935" cy="6153912"/>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4" name="Freeform 2356"/>
          <p:cNvSpPr>
            <a:spLocks noChangeArrowheads="1"/>
          </p:cNvSpPr>
          <p:nvPr/>
        </p:nvSpPr>
        <p:spPr bwMode="auto">
          <a:xfrm>
            <a:off x="19660795" y="5737776"/>
            <a:ext cx="805935" cy="5294376"/>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5" name="TextBox 54"/>
          <p:cNvSpPr txBox="1"/>
          <p:nvPr/>
        </p:nvSpPr>
        <p:spPr>
          <a:xfrm>
            <a:off x="14275004" y="1122100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JPN</a:t>
            </a:r>
            <a:endParaRPr lang="en-US" sz="5400" dirty="0">
              <a:solidFill>
                <a:schemeClr val="accent1"/>
              </a:solidFill>
              <a:latin typeface="Lato" charset="0"/>
              <a:ea typeface="Lato" charset="0"/>
              <a:cs typeface="Lato" charset="0"/>
            </a:endParaRPr>
          </a:p>
        </p:txBody>
      </p:sp>
      <p:sp>
        <p:nvSpPr>
          <p:cNvPr id="56" name="TextBox 55"/>
          <p:cNvSpPr txBox="1"/>
          <p:nvPr/>
        </p:nvSpPr>
        <p:spPr>
          <a:xfrm>
            <a:off x="16687768" y="1116991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SPA</a:t>
            </a:r>
          </a:p>
        </p:txBody>
      </p:sp>
      <p:sp>
        <p:nvSpPr>
          <p:cNvPr id="57" name="TextBox 56"/>
          <p:cNvSpPr txBox="1"/>
          <p:nvPr/>
        </p:nvSpPr>
        <p:spPr>
          <a:xfrm>
            <a:off x="17927606" y="1116991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TEL</a:t>
            </a:r>
            <a:endParaRPr lang="en-US" sz="5400" dirty="0">
              <a:solidFill>
                <a:schemeClr val="accent1"/>
              </a:solidFill>
              <a:latin typeface="Lato" charset="0"/>
              <a:ea typeface="Lato" charset="0"/>
              <a:cs typeface="Lato" charset="0"/>
            </a:endParaRPr>
          </a:p>
        </p:txBody>
      </p:sp>
      <p:sp>
        <p:nvSpPr>
          <p:cNvPr id="58" name="TextBox 57"/>
          <p:cNvSpPr txBox="1"/>
          <p:nvPr/>
        </p:nvSpPr>
        <p:spPr>
          <a:xfrm>
            <a:off x="19213465" y="1115436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TUR</a:t>
            </a:r>
            <a:endParaRPr lang="en-US" sz="5400" dirty="0">
              <a:solidFill>
                <a:schemeClr val="accent1"/>
              </a:solidFill>
              <a:latin typeface="Lato" charset="0"/>
              <a:ea typeface="Lato" charset="0"/>
              <a:cs typeface="Lato" charset="0"/>
            </a:endParaRPr>
          </a:p>
        </p:txBody>
      </p:sp>
      <p:sp>
        <p:nvSpPr>
          <p:cNvPr id="6" name="TextBox 5"/>
          <p:cNvSpPr txBox="1"/>
          <p:nvPr/>
        </p:nvSpPr>
        <p:spPr>
          <a:xfrm>
            <a:off x="8721919" y="6102388"/>
            <a:ext cx="1334020" cy="646331"/>
          </a:xfrm>
          <a:prstGeom prst="rect">
            <a:avLst/>
          </a:prstGeom>
          <a:noFill/>
        </p:spPr>
        <p:txBody>
          <a:bodyPr wrap="none" rtlCol="0">
            <a:spAutoFit/>
          </a:bodyPr>
          <a:lstStyle/>
          <a:p>
            <a:r>
              <a:rPr lang="en-US" dirty="0" smtClean="0"/>
              <a:t>43.9%</a:t>
            </a:r>
            <a:endParaRPr lang="en-US" dirty="0"/>
          </a:p>
        </p:txBody>
      </p:sp>
      <p:sp>
        <p:nvSpPr>
          <p:cNvPr id="7" name="TextBox 6"/>
          <p:cNvSpPr txBox="1"/>
          <p:nvPr/>
        </p:nvSpPr>
        <p:spPr>
          <a:xfrm>
            <a:off x="9803796" y="4112255"/>
            <a:ext cx="1334020" cy="646331"/>
          </a:xfrm>
          <a:prstGeom prst="rect">
            <a:avLst/>
          </a:prstGeom>
          <a:noFill/>
        </p:spPr>
        <p:txBody>
          <a:bodyPr wrap="none" rtlCol="0">
            <a:spAutoFit/>
          </a:bodyPr>
          <a:lstStyle/>
          <a:p>
            <a:r>
              <a:rPr lang="en-US" dirty="0" smtClean="0"/>
              <a:t>64.6%</a:t>
            </a:r>
            <a:endParaRPr lang="en-US" dirty="0"/>
          </a:p>
        </p:txBody>
      </p:sp>
      <p:sp>
        <p:nvSpPr>
          <p:cNvPr id="8" name="TextBox 7"/>
          <p:cNvSpPr txBox="1"/>
          <p:nvPr/>
        </p:nvSpPr>
        <p:spPr>
          <a:xfrm>
            <a:off x="11133643" y="4287084"/>
            <a:ext cx="1334020" cy="646331"/>
          </a:xfrm>
          <a:prstGeom prst="rect">
            <a:avLst/>
          </a:prstGeom>
          <a:noFill/>
        </p:spPr>
        <p:txBody>
          <a:bodyPr wrap="none" rtlCol="0">
            <a:spAutoFit/>
          </a:bodyPr>
          <a:lstStyle/>
          <a:p>
            <a:r>
              <a:rPr lang="en-US" dirty="0" smtClean="0"/>
              <a:t>64.1%</a:t>
            </a:r>
            <a:endParaRPr lang="en-US" dirty="0"/>
          </a:p>
        </p:txBody>
      </p:sp>
      <p:sp>
        <p:nvSpPr>
          <p:cNvPr id="9" name="TextBox 8"/>
          <p:cNvSpPr txBox="1"/>
          <p:nvPr/>
        </p:nvSpPr>
        <p:spPr>
          <a:xfrm>
            <a:off x="12278728" y="5762565"/>
            <a:ext cx="1334020" cy="646331"/>
          </a:xfrm>
          <a:prstGeom prst="rect">
            <a:avLst/>
          </a:prstGeom>
          <a:noFill/>
        </p:spPr>
        <p:txBody>
          <a:bodyPr wrap="none" rtlCol="0">
            <a:spAutoFit/>
          </a:bodyPr>
          <a:lstStyle/>
          <a:p>
            <a:r>
              <a:rPr lang="en-US" smtClean="0"/>
              <a:t>47.0%</a:t>
            </a:r>
            <a:endParaRPr lang="en-US" dirty="0"/>
          </a:p>
        </p:txBody>
      </p:sp>
      <p:sp>
        <p:nvSpPr>
          <p:cNvPr id="11" name="TextBox 10"/>
          <p:cNvSpPr txBox="1"/>
          <p:nvPr/>
        </p:nvSpPr>
        <p:spPr>
          <a:xfrm>
            <a:off x="13391973" y="3640939"/>
            <a:ext cx="1334020" cy="646331"/>
          </a:xfrm>
          <a:prstGeom prst="rect">
            <a:avLst/>
          </a:prstGeom>
          <a:noFill/>
        </p:spPr>
        <p:txBody>
          <a:bodyPr wrap="none" rtlCol="0">
            <a:spAutoFit/>
          </a:bodyPr>
          <a:lstStyle/>
          <a:p>
            <a:r>
              <a:rPr lang="en-US" smtClean="0"/>
              <a:t>70.9%</a:t>
            </a:r>
            <a:endParaRPr lang="en-US" dirty="0"/>
          </a:p>
        </p:txBody>
      </p:sp>
      <p:sp>
        <p:nvSpPr>
          <p:cNvPr id="12" name="TextBox 11"/>
          <p:cNvSpPr txBox="1"/>
          <p:nvPr/>
        </p:nvSpPr>
        <p:spPr>
          <a:xfrm>
            <a:off x="14655505" y="4255930"/>
            <a:ext cx="1334020" cy="646331"/>
          </a:xfrm>
          <a:prstGeom prst="rect">
            <a:avLst/>
          </a:prstGeom>
          <a:noFill/>
        </p:spPr>
        <p:txBody>
          <a:bodyPr wrap="none" rtlCol="0">
            <a:spAutoFit/>
          </a:bodyPr>
          <a:lstStyle/>
          <a:p>
            <a:r>
              <a:rPr lang="en-US" dirty="0" smtClean="0"/>
              <a:t>64.5%</a:t>
            </a:r>
            <a:endParaRPr lang="en-US" dirty="0"/>
          </a:p>
        </p:txBody>
      </p:sp>
      <p:sp>
        <p:nvSpPr>
          <p:cNvPr id="13" name="TextBox 12"/>
          <p:cNvSpPr txBox="1"/>
          <p:nvPr/>
        </p:nvSpPr>
        <p:spPr>
          <a:xfrm>
            <a:off x="16226082" y="4966444"/>
            <a:ext cx="45719" cy="646331"/>
          </a:xfrm>
          <a:prstGeom prst="rect">
            <a:avLst/>
          </a:prstGeom>
          <a:noFill/>
        </p:spPr>
        <p:txBody>
          <a:bodyPr wrap="square" rtlCol="0">
            <a:spAutoFit/>
          </a:bodyPr>
          <a:lstStyle/>
          <a:p>
            <a:endParaRPr lang="en-US" dirty="0"/>
          </a:p>
        </p:txBody>
      </p:sp>
      <p:sp>
        <p:nvSpPr>
          <p:cNvPr id="60" name="TextBox 59"/>
          <p:cNvSpPr txBox="1"/>
          <p:nvPr/>
        </p:nvSpPr>
        <p:spPr>
          <a:xfrm>
            <a:off x="15872698" y="4426086"/>
            <a:ext cx="1334020" cy="646331"/>
          </a:xfrm>
          <a:prstGeom prst="rect">
            <a:avLst/>
          </a:prstGeom>
          <a:noFill/>
        </p:spPr>
        <p:txBody>
          <a:bodyPr wrap="none" rtlCol="0">
            <a:spAutoFit/>
          </a:bodyPr>
          <a:lstStyle/>
          <a:p>
            <a:r>
              <a:rPr lang="en-US" smtClean="0"/>
              <a:t>63.9%</a:t>
            </a:r>
            <a:endParaRPr lang="en-US" dirty="0"/>
          </a:p>
        </p:txBody>
      </p:sp>
      <p:sp>
        <p:nvSpPr>
          <p:cNvPr id="61" name="TextBox 60"/>
          <p:cNvSpPr txBox="1"/>
          <p:nvPr/>
        </p:nvSpPr>
        <p:spPr>
          <a:xfrm>
            <a:off x="16974250" y="6507636"/>
            <a:ext cx="1334020" cy="646331"/>
          </a:xfrm>
          <a:prstGeom prst="rect">
            <a:avLst/>
          </a:prstGeom>
          <a:noFill/>
        </p:spPr>
        <p:txBody>
          <a:bodyPr wrap="none" rtlCol="0">
            <a:spAutoFit/>
          </a:bodyPr>
          <a:lstStyle/>
          <a:p>
            <a:r>
              <a:rPr lang="en-US" smtClean="0"/>
              <a:t>39.1%</a:t>
            </a:r>
            <a:endParaRPr lang="en-US" dirty="0"/>
          </a:p>
        </p:txBody>
      </p:sp>
      <p:sp>
        <p:nvSpPr>
          <p:cNvPr id="62" name="TextBox 61"/>
          <p:cNvSpPr txBox="1"/>
          <p:nvPr/>
        </p:nvSpPr>
        <p:spPr>
          <a:xfrm>
            <a:off x="18147213" y="4091384"/>
            <a:ext cx="1334020" cy="646331"/>
          </a:xfrm>
          <a:prstGeom prst="rect">
            <a:avLst/>
          </a:prstGeom>
          <a:noFill/>
        </p:spPr>
        <p:txBody>
          <a:bodyPr wrap="none" rtlCol="0">
            <a:spAutoFit/>
          </a:bodyPr>
          <a:lstStyle/>
          <a:p>
            <a:r>
              <a:rPr lang="en-US" smtClean="0"/>
              <a:t>67.3%</a:t>
            </a:r>
            <a:endParaRPr lang="en-US" dirty="0"/>
          </a:p>
        </p:txBody>
      </p:sp>
      <p:sp>
        <p:nvSpPr>
          <p:cNvPr id="63" name="TextBox 62"/>
          <p:cNvSpPr txBox="1"/>
          <p:nvPr/>
        </p:nvSpPr>
        <p:spPr>
          <a:xfrm>
            <a:off x="19448326" y="4984796"/>
            <a:ext cx="1334020" cy="646331"/>
          </a:xfrm>
          <a:prstGeom prst="rect">
            <a:avLst/>
          </a:prstGeom>
          <a:noFill/>
        </p:spPr>
        <p:txBody>
          <a:bodyPr wrap="none" rtlCol="0">
            <a:spAutoFit/>
          </a:bodyPr>
          <a:lstStyle/>
          <a:p>
            <a:r>
              <a:rPr lang="en-US" smtClean="0"/>
              <a:t>57.9%</a:t>
            </a:r>
            <a:endParaRPr lang="en-US" dirty="0"/>
          </a:p>
        </p:txBody>
      </p:sp>
      <p:sp>
        <p:nvSpPr>
          <p:cNvPr id="64" name="TextBox 63"/>
          <p:cNvSpPr txBox="1"/>
          <p:nvPr/>
        </p:nvSpPr>
        <p:spPr>
          <a:xfrm>
            <a:off x="20625473" y="5180775"/>
            <a:ext cx="1334020" cy="646331"/>
          </a:xfrm>
          <a:prstGeom prst="rect">
            <a:avLst/>
          </a:prstGeom>
          <a:noFill/>
        </p:spPr>
        <p:txBody>
          <a:bodyPr wrap="none" rtlCol="0">
            <a:spAutoFit/>
          </a:bodyPr>
          <a:lstStyle/>
          <a:p>
            <a:r>
              <a:rPr lang="en-US" smtClean="0"/>
              <a:t>55.1%</a:t>
            </a:r>
            <a:endParaRPr lang="en-US" dirty="0"/>
          </a:p>
        </p:txBody>
      </p:sp>
    </p:spTree>
    <p:extLst>
      <p:ext uri="{BB962C8B-B14F-4D97-AF65-F5344CB8AC3E}">
        <p14:creationId xmlns:p14="http://schemas.microsoft.com/office/powerpoint/2010/main" val="75672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4" y="0"/>
            <a:ext cx="24377653"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12188822" y="0"/>
            <a:ext cx="12188825" cy="13715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10575097"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Relatively High Precision on Italian</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19" name="TextBox 18"/>
          <p:cNvSpPr txBox="1"/>
          <p:nvPr/>
        </p:nvSpPr>
        <p:spPr>
          <a:xfrm>
            <a:off x="2187491" y="5150661"/>
            <a:ext cx="7133292" cy="646331"/>
          </a:xfrm>
          <a:prstGeom prst="rect">
            <a:avLst/>
          </a:prstGeom>
          <a:noFill/>
        </p:spPr>
        <p:txBody>
          <a:bodyPr wrap="square" rtlCol="0">
            <a:spAutoFit/>
          </a:bodyPr>
          <a:lstStyle/>
          <a:p>
            <a:r>
              <a:rPr lang="en-US" dirty="0" smtClean="0">
                <a:solidFill>
                  <a:schemeClr val="accent1"/>
                </a:solidFill>
                <a:latin typeface="Playfair Display" charset="0"/>
                <a:ea typeface="Playfair Display" charset="0"/>
                <a:cs typeface="Playfair Display" charset="0"/>
              </a:rPr>
              <a:t>Title One</a:t>
            </a:r>
            <a:endParaRPr lang="en-US" dirty="0">
              <a:solidFill>
                <a:schemeClr val="accent1"/>
              </a:solidFill>
              <a:latin typeface="Playfair Display" charset="0"/>
              <a:ea typeface="Playfair Display" charset="0"/>
              <a:cs typeface="Playfair Display" charset="0"/>
            </a:endParaRPr>
          </a:p>
        </p:txBody>
      </p:sp>
      <p:sp>
        <p:nvSpPr>
          <p:cNvPr id="3" name="Rectangle 2"/>
          <p:cNvSpPr/>
          <p:nvPr/>
        </p:nvSpPr>
        <p:spPr>
          <a:xfrm>
            <a:off x="835025" y="5890396"/>
            <a:ext cx="22707600" cy="64008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 y="2947611"/>
            <a:ext cx="11257424"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sp>
        <p:nvSpPr>
          <p:cNvPr id="28" name="TextBox 27"/>
          <p:cNvSpPr txBox="1"/>
          <p:nvPr/>
        </p:nvSpPr>
        <p:spPr>
          <a:xfrm>
            <a:off x="14278161" y="867706"/>
            <a:ext cx="8010146" cy="4154984"/>
          </a:xfrm>
          <a:prstGeom prst="rect">
            <a:avLst/>
          </a:prstGeom>
          <a:noFill/>
        </p:spPr>
        <p:txBody>
          <a:bodyPr wrap="square" rtlCol="0">
            <a:spAutoFit/>
          </a:bodyPr>
          <a:lstStyle/>
          <a:p>
            <a:r>
              <a:rPr lang="en-US" sz="4400" dirty="0" smtClean="0">
                <a:solidFill>
                  <a:schemeClr val="bg1"/>
                </a:solidFill>
                <a:latin typeface="Lato" charset="0"/>
                <a:ea typeface="Lato" charset="0"/>
                <a:cs typeface="Lato" charset="0"/>
              </a:rPr>
              <a:t>According to </a:t>
            </a:r>
            <a:r>
              <a:rPr lang="en-US" sz="4400" dirty="0" err="1" smtClean="0">
                <a:solidFill>
                  <a:schemeClr val="bg1"/>
                </a:solidFill>
                <a:latin typeface="Lato" charset="0"/>
                <a:ea typeface="Lato" charset="0"/>
                <a:cs typeface="Lato" charset="0"/>
              </a:rPr>
              <a:t>phonotactics</a:t>
            </a:r>
            <a:r>
              <a:rPr lang="en-US" sz="4400" dirty="0" smtClean="0">
                <a:solidFill>
                  <a:schemeClr val="bg1"/>
                </a:solidFill>
                <a:latin typeface="Lato" charset="0"/>
                <a:ea typeface="Lato" charset="0"/>
                <a:cs typeface="Lato" charset="0"/>
              </a:rPr>
              <a:t> (“arrangements </a:t>
            </a:r>
            <a:r>
              <a:rPr lang="en-US" sz="4400" dirty="0">
                <a:solidFill>
                  <a:schemeClr val="bg1"/>
                </a:solidFill>
                <a:latin typeface="Lato" charset="0"/>
                <a:ea typeface="Lato" charset="0"/>
                <a:cs typeface="Lato" charset="0"/>
              </a:rPr>
              <a:t>of sounds</a:t>
            </a:r>
            <a:r>
              <a:rPr lang="en-US" sz="4400" dirty="0" smtClean="0">
                <a:solidFill>
                  <a:schemeClr val="bg1"/>
                </a:solidFill>
                <a:latin typeface="Lato" charset="0"/>
                <a:ea typeface="Lato" charset="0"/>
                <a:cs typeface="Lato" charset="0"/>
              </a:rPr>
              <a:t>”)</a:t>
            </a:r>
            <a:r>
              <a:rPr lang="en-US" sz="4400" dirty="0">
                <a:solidFill>
                  <a:schemeClr val="bg1"/>
                </a:solidFill>
                <a:latin typeface="Lato" charset="0"/>
                <a:ea typeface="Lato" charset="0"/>
                <a:cs typeface="Lato" charset="0"/>
              </a:rPr>
              <a:t>,</a:t>
            </a:r>
            <a:r>
              <a:rPr lang="en-US" sz="4400" dirty="0" smtClean="0">
                <a:solidFill>
                  <a:schemeClr val="bg1"/>
                </a:solidFill>
                <a:latin typeface="Lato" charset="0"/>
                <a:ea typeface="Lato" charset="0"/>
                <a:cs typeface="Lato" charset="0"/>
              </a:rPr>
              <a:t> </a:t>
            </a:r>
            <a:r>
              <a:rPr lang="en-US" sz="4400" dirty="0">
                <a:solidFill>
                  <a:schemeClr val="bg1"/>
                </a:solidFill>
                <a:latin typeface="Lato" charset="0"/>
                <a:ea typeface="Lato" charset="0"/>
                <a:cs typeface="Lato" charset="0"/>
              </a:rPr>
              <a:t>Italian allows V, CV, CCV, CCCV for a syllable. Every syllable ends with </a:t>
            </a:r>
            <a:r>
              <a:rPr lang="en-US" sz="4400" dirty="0" smtClean="0">
                <a:solidFill>
                  <a:schemeClr val="bg1"/>
                </a:solidFill>
                <a:latin typeface="Lato" charset="0"/>
                <a:ea typeface="Lato" charset="0"/>
                <a:cs typeface="Lato" charset="0"/>
              </a:rPr>
              <a:t>a vowel. </a:t>
            </a:r>
            <a:r>
              <a:rPr lang="en-US" sz="4400" dirty="0">
                <a:solidFill>
                  <a:schemeClr val="bg1"/>
                </a:solidFill>
                <a:latin typeface="Lato" charset="0"/>
                <a:ea typeface="Lato" charset="0"/>
                <a:cs typeface="Lato" charset="0"/>
              </a:rPr>
              <a:t>That includes the last syllable</a:t>
            </a:r>
            <a:r>
              <a:rPr lang="en-US" sz="4400" dirty="0" smtClean="0">
                <a:solidFill>
                  <a:schemeClr val="bg1"/>
                </a:solidFill>
                <a:latin typeface="Lato" charset="0"/>
                <a:ea typeface="Lato" charset="0"/>
                <a:cs typeface="Lato" charset="0"/>
              </a:rPr>
              <a:t>. </a:t>
            </a:r>
            <a:r>
              <a:rPr lang="en-US" sz="4400" dirty="0" smtClean="0">
                <a:solidFill>
                  <a:schemeClr val="bg1"/>
                </a:solidFill>
                <a:latin typeface="Lato" charset="0"/>
                <a:ea typeface="Lato" charset="0"/>
                <a:cs typeface="Lato" charset="0"/>
                <a:sym typeface="Wingdings"/>
              </a:rPr>
              <a:t>(vowel, consonant)</a:t>
            </a:r>
            <a:endParaRPr lang="en-US" sz="8000" dirty="0">
              <a:solidFill>
                <a:schemeClr val="bg1"/>
              </a:solidFill>
              <a:latin typeface="Lato" charset="0"/>
              <a:ea typeface="Lato" charset="0"/>
              <a:cs typeface="Lato" charset="0"/>
            </a:endParaRP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26167" y="5890395"/>
            <a:ext cx="22707600" cy="2459588"/>
          </a:xfrm>
        </p:spPr>
      </p:pic>
      <p:pic>
        <p:nvPicPr>
          <p:cNvPr id="13"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41" y="8642270"/>
            <a:ext cx="22707600" cy="1999411"/>
          </a:xfrm>
          <a:prstGeom prst="rect">
            <a:avLst/>
          </a:prstGeom>
          <a:solidFill>
            <a:schemeClr val="bg1">
              <a:lumMod val="95000"/>
            </a:schemeClr>
          </a:solidFill>
        </p:spPr>
      </p:pic>
      <p:pic>
        <p:nvPicPr>
          <p:cNvPr id="1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41" y="11054623"/>
            <a:ext cx="22707600" cy="997293"/>
          </a:xfrm>
          <a:prstGeom prst="rect">
            <a:avLst/>
          </a:prstGeom>
          <a:solidFill>
            <a:schemeClr val="bg1">
              <a:lumMod val="95000"/>
            </a:schemeClr>
          </a:solidFill>
        </p:spPr>
      </p:pic>
    </p:spTree>
    <p:extLst>
      <p:ext uri="{BB962C8B-B14F-4D97-AF65-F5344CB8AC3E}">
        <p14:creationId xmlns:p14="http://schemas.microsoft.com/office/powerpoint/2010/main" val="47771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4885" y="1"/>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5501980" cy="1569660"/>
          </a:xfrm>
          <a:prstGeom prst="rect">
            <a:avLst/>
          </a:prstGeom>
          <a:noFill/>
        </p:spPr>
        <p:txBody>
          <a:bodyPr wrap="square" rtlCol="0">
            <a:spAutoFit/>
          </a:bodyPr>
          <a:lstStyle/>
          <a:p>
            <a:endParaRPr lang="en-US" sz="4800" dirty="0" smtClean="0">
              <a:solidFill>
                <a:schemeClr val="bg1"/>
              </a:solidFill>
              <a:latin typeface="Playfair Display" charset="0"/>
              <a:ea typeface="Playfair Display" charset="0"/>
              <a:cs typeface="Playfair Display" charset="0"/>
            </a:endParaRPr>
          </a:p>
          <a:p>
            <a:r>
              <a:rPr lang="en-US" sz="4800" dirty="0" smtClean="0">
                <a:solidFill>
                  <a:schemeClr val="bg1"/>
                </a:solidFill>
                <a:latin typeface="Playfair Display" charset="0"/>
                <a:ea typeface="Playfair Display" charset="0"/>
                <a:cs typeface="Playfair Display" charset="0"/>
              </a:rPr>
              <a:t>Recall on Test Set</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20" name="Rectangle 19"/>
          <p:cNvSpPr/>
          <p:nvPr/>
        </p:nvSpPr>
        <p:spPr>
          <a:xfrm>
            <a:off x="-3" y="3691889"/>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grpSp>
        <p:nvGrpSpPr>
          <p:cNvPr id="3" name="Group 2"/>
          <p:cNvGrpSpPr/>
          <p:nvPr/>
        </p:nvGrpSpPr>
        <p:grpSpPr>
          <a:xfrm>
            <a:off x="8281447" y="1737310"/>
            <a:ext cx="13938192" cy="10006910"/>
            <a:chOff x="10402123" y="1665953"/>
            <a:chExt cx="10760709" cy="10006910"/>
          </a:xfrm>
        </p:grpSpPr>
        <p:grpSp>
          <p:nvGrpSpPr>
            <p:cNvPr id="33" name="Group 32"/>
            <p:cNvGrpSpPr/>
            <p:nvPr/>
          </p:nvGrpSpPr>
          <p:grpSpPr>
            <a:xfrm>
              <a:off x="10954251" y="4625465"/>
              <a:ext cx="9766051" cy="6309360"/>
              <a:chOff x="2588375" y="5096293"/>
              <a:chExt cx="3800372" cy="6513399"/>
            </a:xfrm>
            <a:solidFill>
              <a:schemeClr val="accent2"/>
            </a:solidFill>
          </p:grpSpPr>
          <p:sp>
            <p:nvSpPr>
              <p:cNvPr id="34" name="Freeform 2356"/>
              <p:cNvSpPr>
                <a:spLocks noChangeArrowheads="1"/>
              </p:cNvSpPr>
              <p:nvPr/>
            </p:nvSpPr>
            <p:spPr bwMode="auto">
              <a:xfrm>
                <a:off x="2588375" y="6127311"/>
                <a:ext cx="242126" cy="5475031"/>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dirty="0"/>
              </a:p>
            </p:txBody>
          </p:sp>
          <p:sp>
            <p:nvSpPr>
              <p:cNvPr id="36" name="Freeform 2356"/>
              <p:cNvSpPr>
                <a:spLocks noChangeArrowheads="1"/>
              </p:cNvSpPr>
              <p:nvPr/>
            </p:nvSpPr>
            <p:spPr bwMode="auto">
              <a:xfrm>
                <a:off x="4349369" y="5096293"/>
                <a:ext cx="241747" cy="6513399"/>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sp>
            <p:nvSpPr>
              <p:cNvPr id="38" name="Freeform 2356"/>
              <p:cNvSpPr>
                <a:spLocks noChangeArrowheads="1"/>
              </p:cNvSpPr>
              <p:nvPr/>
            </p:nvSpPr>
            <p:spPr bwMode="auto">
              <a:xfrm>
                <a:off x="6147000" y="7543267"/>
                <a:ext cx="241747" cy="4059075"/>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grpSp>
        <p:grpSp>
          <p:nvGrpSpPr>
            <p:cNvPr id="39" name="Group 38"/>
            <p:cNvGrpSpPr/>
            <p:nvPr/>
          </p:nvGrpSpPr>
          <p:grpSpPr>
            <a:xfrm>
              <a:off x="10402123" y="1665953"/>
              <a:ext cx="209694" cy="9332064"/>
              <a:chOff x="2526776" y="2601688"/>
              <a:chExt cx="209694" cy="9332064"/>
            </a:xfrm>
          </p:grpSpPr>
          <p:sp>
            <p:nvSpPr>
              <p:cNvPr id="40" name="Oval 39"/>
              <p:cNvSpPr/>
              <p:nvPr/>
            </p:nvSpPr>
            <p:spPr>
              <a:xfrm flipV="1">
                <a:off x="2526776" y="11724058"/>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V="1">
                <a:off x="2526776" y="9955002"/>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V="1">
                <a:off x="2526776" y="8075110"/>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V="1">
                <a:off x="2526776" y="6250636"/>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V="1">
                <a:off x="2526776" y="4426162"/>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V="1">
                <a:off x="2526776" y="2601688"/>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10506970" y="11149643"/>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ARA</a:t>
              </a:r>
              <a:endParaRPr lang="en-US" sz="5400" dirty="0">
                <a:solidFill>
                  <a:schemeClr val="accent1"/>
                </a:solidFill>
                <a:latin typeface="Lato" charset="0"/>
                <a:ea typeface="Lato" charset="0"/>
                <a:cs typeface="Lato" charset="0"/>
              </a:endParaRPr>
            </a:p>
          </p:txBody>
        </p:sp>
        <p:sp>
          <p:nvSpPr>
            <p:cNvPr id="47" name="TextBox 46"/>
            <p:cNvSpPr txBox="1"/>
            <p:nvPr/>
          </p:nvSpPr>
          <p:spPr>
            <a:xfrm>
              <a:off x="11416819" y="11149643"/>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DEU</a:t>
              </a:r>
              <a:endParaRPr lang="en-US" sz="5400" dirty="0">
                <a:solidFill>
                  <a:schemeClr val="accent1"/>
                </a:solidFill>
                <a:latin typeface="Lato" charset="0"/>
                <a:ea typeface="Lato" charset="0"/>
                <a:cs typeface="Lato" charset="0"/>
              </a:endParaRPr>
            </a:p>
          </p:txBody>
        </p:sp>
        <p:sp>
          <p:nvSpPr>
            <p:cNvPr id="48" name="TextBox 47"/>
            <p:cNvSpPr txBox="1"/>
            <p:nvPr/>
          </p:nvSpPr>
          <p:spPr>
            <a:xfrm>
              <a:off x="14181386" y="11122500"/>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ITA</a:t>
              </a:r>
              <a:endParaRPr lang="en-US" sz="5400" dirty="0">
                <a:solidFill>
                  <a:schemeClr val="accent1"/>
                </a:solidFill>
                <a:latin typeface="Lato" charset="0"/>
                <a:ea typeface="Lato" charset="0"/>
                <a:cs typeface="Lato" charset="0"/>
              </a:endParaRPr>
            </a:p>
          </p:txBody>
        </p:sp>
        <p:sp>
          <p:nvSpPr>
            <p:cNvPr id="49" name="TextBox 48"/>
            <p:cNvSpPr txBox="1"/>
            <p:nvPr/>
          </p:nvSpPr>
          <p:spPr>
            <a:xfrm>
              <a:off x="16024606" y="11116322"/>
              <a:ext cx="1506292" cy="523220"/>
            </a:xfrm>
            <a:prstGeom prst="rect">
              <a:avLst/>
            </a:prstGeom>
            <a:noFill/>
          </p:spPr>
          <p:txBody>
            <a:bodyPr wrap="square" rtlCol="0">
              <a:spAutoFit/>
            </a:bodyPr>
            <a:lstStyle/>
            <a:p>
              <a:pPr algn="ctr"/>
              <a:r>
                <a:rPr lang="en-US" sz="2800" smtClean="0">
                  <a:solidFill>
                    <a:schemeClr val="accent1"/>
                  </a:solidFill>
                  <a:latin typeface="Lato" charset="0"/>
                  <a:ea typeface="Lato" charset="0"/>
                  <a:cs typeface="Lato" charset="0"/>
                </a:rPr>
                <a:t>KOR</a:t>
              </a:r>
              <a:endParaRPr lang="en-US" sz="5400" dirty="0">
                <a:solidFill>
                  <a:schemeClr val="accent1"/>
                </a:solidFill>
                <a:latin typeface="Lato" charset="0"/>
                <a:ea typeface="Lato" charset="0"/>
                <a:cs typeface="Lato" charset="0"/>
              </a:endParaRPr>
            </a:p>
          </p:txBody>
        </p:sp>
        <p:sp>
          <p:nvSpPr>
            <p:cNvPr id="50" name="TextBox 49"/>
            <p:cNvSpPr txBox="1"/>
            <p:nvPr/>
          </p:nvSpPr>
          <p:spPr>
            <a:xfrm>
              <a:off x="19656540" y="11067444"/>
              <a:ext cx="1506292" cy="523220"/>
            </a:xfrm>
            <a:prstGeom prst="rect">
              <a:avLst/>
            </a:prstGeom>
            <a:noFill/>
          </p:spPr>
          <p:txBody>
            <a:bodyPr wrap="square" rtlCol="0">
              <a:spAutoFit/>
            </a:bodyPr>
            <a:lstStyle/>
            <a:p>
              <a:pPr algn="ctr"/>
              <a:r>
                <a:rPr lang="en-US" altLang="zh-CN" sz="2800" dirty="0" smtClean="0">
                  <a:solidFill>
                    <a:schemeClr val="accent1"/>
                  </a:solidFill>
                  <a:latin typeface="Lato" charset="0"/>
                  <a:ea typeface="Lato" charset="0"/>
                  <a:cs typeface="Lato" charset="0"/>
                </a:rPr>
                <a:t>ZHO</a:t>
              </a:r>
              <a:endParaRPr lang="en-US" sz="5400" dirty="0">
                <a:solidFill>
                  <a:schemeClr val="accent1"/>
                </a:solidFill>
                <a:latin typeface="Lato" charset="0"/>
                <a:ea typeface="Lato" charset="0"/>
                <a:cs typeface="Lato" charset="0"/>
              </a:endParaRPr>
            </a:p>
          </p:txBody>
        </p:sp>
      </p:grpSp>
      <p:sp>
        <p:nvSpPr>
          <p:cNvPr id="27" name="Freeform 2356"/>
          <p:cNvSpPr>
            <a:spLocks noChangeArrowheads="1"/>
          </p:cNvSpPr>
          <p:nvPr/>
        </p:nvSpPr>
        <p:spPr bwMode="auto">
          <a:xfrm>
            <a:off x="10132462" y="4276198"/>
            <a:ext cx="805935" cy="672998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28" name="Freeform 2356"/>
          <p:cNvSpPr>
            <a:spLocks noChangeArrowheads="1"/>
          </p:cNvSpPr>
          <p:nvPr/>
        </p:nvSpPr>
        <p:spPr bwMode="auto">
          <a:xfrm>
            <a:off x="12499945" y="4506822"/>
            <a:ext cx="805935" cy="649224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29" name="Freeform 2356"/>
          <p:cNvSpPr>
            <a:spLocks noChangeArrowheads="1"/>
          </p:cNvSpPr>
          <p:nvPr/>
        </p:nvSpPr>
        <p:spPr bwMode="auto">
          <a:xfrm>
            <a:off x="11352582" y="6427062"/>
            <a:ext cx="804672" cy="457200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30" name="Freeform 2356"/>
          <p:cNvSpPr>
            <a:spLocks noChangeArrowheads="1"/>
          </p:cNvSpPr>
          <p:nvPr/>
        </p:nvSpPr>
        <p:spPr bwMode="auto">
          <a:xfrm>
            <a:off x="15986252" y="6152742"/>
            <a:ext cx="805935" cy="484632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31" name="TextBox 30"/>
          <p:cNvSpPr txBox="1"/>
          <p:nvPr/>
        </p:nvSpPr>
        <p:spPr>
          <a:xfrm>
            <a:off x="11937426" y="1122100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HIN</a:t>
            </a:r>
          </a:p>
        </p:txBody>
      </p:sp>
      <p:sp>
        <p:nvSpPr>
          <p:cNvPr id="32" name="TextBox 31"/>
          <p:cNvSpPr txBox="1"/>
          <p:nvPr/>
        </p:nvSpPr>
        <p:spPr>
          <a:xfrm>
            <a:off x="10617411" y="1121356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FRA</a:t>
            </a:r>
            <a:endParaRPr lang="en-US" sz="5400" dirty="0">
              <a:solidFill>
                <a:schemeClr val="accent1"/>
              </a:solidFill>
              <a:latin typeface="Lato" charset="0"/>
              <a:ea typeface="Lato" charset="0"/>
              <a:cs typeface="Lato" charset="0"/>
            </a:endParaRPr>
          </a:p>
        </p:txBody>
      </p:sp>
      <p:sp>
        <p:nvSpPr>
          <p:cNvPr id="51" name="Freeform 2356"/>
          <p:cNvSpPr>
            <a:spLocks noChangeArrowheads="1"/>
          </p:cNvSpPr>
          <p:nvPr/>
        </p:nvSpPr>
        <p:spPr bwMode="auto">
          <a:xfrm>
            <a:off x="13700155" y="5885542"/>
            <a:ext cx="804673" cy="512064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2" name="Freeform 2356"/>
          <p:cNvSpPr>
            <a:spLocks noChangeArrowheads="1"/>
          </p:cNvSpPr>
          <p:nvPr/>
        </p:nvSpPr>
        <p:spPr bwMode="auto">
          <a:xfrm>
            <a:off x="17310281" y="5616177"/>
            <a:ext cx="805935" cy="539496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3" name="Freeform 2356"/>
          <p:cNvSpPr>
            <a:spLocks noChangeArrowheads="1"/>
          </p:cNvSpPr>
          <p:nvPr/>
        </p:nvSpPr>
        <p:spPr bwMode="auto">
          <a:xfrm>
            <a:off x="18411255" y="7798662"/>
            <a:ext cx="805935" cy="320040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4" name="Freeform 2356"/>
          <p:cNvSpPr>
            <a:spLocks noChangeArrowheads="1"/>
          </p:cNvSpPr>
          <p:nvPr/>
        </p:nvSpPr>
        <p:spPr bwMode="auto">
          <a:xfrm>
            <a:off x="19663215" y="6982822"/>
            <a:ext cx="805935" cy="402336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5" name="TextBox 54"/>
          <p:cNvSpPr txBox="1"/>
          <p:nvPr/>
        </p:nvSpPr>
        <p:spPr>
          <a:xfrm>
            <a:off x="14275004" y="1122100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JPN</a:t>
            </a:r>
            <a:endParaRPr lang="en-US" sz="5400" dirty="0">
              <a:solidFill>
                <a:schemeClr val="accent1"/>
              </a:solidFill>
              <a:latin typeface="Lato" charset="0"/>
              <a:ea typeface="Lato" charset="0"/>
              <a:cs typeface="Lato" charset="0"/>
            </a:endParaRPr>
          </a:p>
        </p:txBody>
      </p:sp>
      <p:sp>
        <p:nvSpPr>
          <p:cNvPr id="56" name="TextBox 55"/>
          <p:cNvSpPr txBox="1"/>
          <p:nvPr/>
        </p:nvSpPr>
        <p:spPr>
          <a:xfrm>
            <a:off x="16687768" y="1116991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SPA</a:t>
            </a:r>
          </a:p>
        </p:txBody>
      </p:sp>
      <p:sp>
        <p:nvSpPr>
          <p:cNvPr id="57" name="TextBox 56"/>
          <p:cNvSpPr txBox="1"/>
          <p:nvPr/>
        </p:nvSpPr>
        <p:spPr>
          <a:xfrm>
            <a:off x="17927606" y="1116991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TEL</a:t>
            </a:r>
            <a:endParaRPr lang="en-US" sz="5400" dirty="0">
              <a:solidFill>
                <a:schemeClr val="accent1"/>
              </a:solidFill>
              <a:latin typeface="Lato" charset="0"/>
              <a:ea typeface="Lato" charset="0"/>
              <a:cs typeface="Lato" charset="0"/>
            </a:endParaRPr>
          </a:p>
        </p:txBody>
      </p:sp>
      <p:sp>
        <p:nvSpPr>
          <p:cNvPr id="58" name="TextBox 57"/>
          <p:cNvSpPr txBox="1"/>
          <p:nvPr/>
        </p:nvSpPr>
        <p:spPr>
          <a:xfrm>
            <a:off x="19213465" y="1115436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TUR</a:t>
            </a:r>
            <a:endParaRPr lang="en-US" sz="5400" dirty="0">
              <a:solidFill>
                <a:schemeClr val="accent1"/>
              </a:solidFill>
              <a:latin typeface="Lato" charset="0"/>
              <a:ea typeface="Lato" charset="0"/>
              <a:cs typeface="Lato" charset="0"/>
            </a:endParaRPr>
          </a:p>
        </p:txBody>
      </p:sp>
      <p:sp>
        <p:nvSpPr>
          <p:cNvPr id="6" name="TextBox 5"/>
          <p:cNvSpPr txBox="1"/>
          <p:nvPr/>
        </p:nvSpPr>
        <p:spPr>
          <a:xfrm>
            <a:off x="8621750" y="4844774"/>
            <a:ext cx="1334020" cy="646331"/>
          </a:xfrm>
          <a:prstGeom prst="rect">
            <a:avLst/>
          </a:prstGeom>
          <a:noFill/>
        </p:spPr>
        <p:txBody>
          <a:bodyPr wrap="none" rtlCol="0">
            <a:spAutoFit/>
          </a:bodyPr>
          <a:lstStyle/>
          <a:p>
            <a:r>
              <a:rPr lang="en-US" dirty="0" smtClean="0"/>
              <a:t>58.0%</a:t>
            </a:r>
            <a:endParaRPr lang="en-US" dirty="0"/>
          </a:p>
        </p:txBody>
      </p:sp>
      <p:sp>
        <p:nvSpPr>
          <p:cNvPr id="7" name="TextBox 6"/>
          <p:cNvSpPr txBox="1"/>
          <p:nvPr/>
        </p:nvSpPr>
        <p:spPr>
          <a:xfrm>
            <a:off x="9712724" y="3392991"/>
            <a:ext cx="1334020" cy="646331"/>
          </a:xfrm>
          <a:prstGeom prst="rect">
            <a:avLst/>
          </a:prstGeom>
          <a:noFill/>
        </p:spPr>
        <p:txBody>
          <a:bodyPr wrap="none" rtlCol="0">
            <a:spAutoFit/>
          </a:bodyPr>
          <a:lstStyle/>
          <a:p>
            <a:r>
              <a:rPr lang="en-US" smtClean="0"/>
              <a:t>73.6</a:t>
            </a:r>
            <a:r>
              <a:rPr lang="en-US" dirty="0" smtClean="0"/>
              <a:t>%</a:t>
            </a:r>
            <a:endParaRPr lang="en-US" dirty="0"/>
          </a:p>
        </p:txBody>
      </p:sp>
      <p:sp>
        <p:nvSpPr>
          <p:cNvPr id="8" name="TextBox 7"/>
          <p:cNvSpPr txBox="1"/>
          <p:nvPr/>
        </p:nvSpPr>
        <p:spPr>
          <a:xfrm>
            <a:off x="10990084" y="5595952"/>
            <a:ext cx="1334020" cy="646331"/>
          </a:xfrm>
          <a:prstGeom prst="rect">
            <a:avLst/>
          </a:prstGeom>
          <a:noFill/>
        </p:spPr>
        <p:txBody>
          <a:bodyPr wrap="none" rtlCol="0">
            <a:spAutoFit/>
          </a:bodyPr>
          <a:lstStyle/>
          <a:p>
            <a:r>
              <a:rPr lang="en-US" dirty="0" smtClean="0"/>
              <a:t>50.0%</a:t>
            </a:r>
            <a:endParaRPr lang="en-US" dirty="0"/>
          </a:p>
        </p:txBody>
      </p:sp>
      <p:sp>
        <p:nvSpPr>
          <p:cNvPr id="9" name="TextBox 8"/>
          <p:cNvSpPr txBox="1"/>
          <p:nvPr/>
        </p:nvSpPr>
        <p:spPr>
          <a:xfrm>
            <a:off x="12106420" y="3661496"/>
            <a:ext cx="1334020" cy="646331"/>
          </a:xfrm>
          <a:prstGeom prst="rect">
            <a:avLst/>
          </a:prstGeom>
          <a:noFill/>
        </p:spPr>
        <p:txBody>
          <a:bodyPr wrap="none" rtlCol="0">
            <a:spAutoFit/>
          </a:bodyPr>
          <a:lstStyle/>
          <a:p>
            <a:r>
              <a:rPr lang="en-US" smtClean="0"/>
              <a:t>71.0%</a:t>
            </a:r>
            <a:endParaRPr lang="en-US" dirty="0"/>
          </a:p>
        </p:txBody>
      </p:sp>
      <p:sp>
        <p:nvSpPr>
          <p:cNvPr id="11" name="TextBox 10"/>
          <p:cNvSpPr txBox="1"/>
          <p:nvPr/>
        </p:nvSpPr>
        <p:spPr>
          <a:xfrm>
            <a:off x="13319844" y="5091445"/>
            <a:ext cx="1334020" cy="646331"/>
          </a:xfrm>
          <a:prstGeom prst="rect">
            <a:avLst/>
          </a:prstGeom>
          <a:noFill/>
        </p:spPr>
        <p:txBody>
          <a:bodyPr wrap="none" rtlCol="0">
            <a:spAutoFit/>
          </a:bodyPr>
          <a:lstStyle/>
          <a:p>
            <a:r>
              <a:rPr lang="en-US" smtClean="0"/>
              <a:t>56.0%</a:t>
            </a:r>
            <a:endParaRPr lang="en-US" dirty="0"/>
          </a:p>
        </p:txBody>
      </p:sp>
      <p:sp>
        <p:nvSpPr>
          <p:cNvPr id="12" name="TextBox 11"/>
          <p:cNvSpPr txBox="1"/>
          <p:nvPr/>
        </p:nvSpPr>
        <p:spPr>
          <a:xfrm>
            <a:off x="14656569" y="3998946"/>
            <a:ext cx="1334020" cy="646331"/>
          </a:xfrm>
          <a:prstGeom prst="rect">
            <a:avLst/>
          </a:prstGeom>
          <a:noFill/>
        </p:spPr>
        <p:txBody>
          <a:bodyPr wrap="none" rtlCol="0">
            <a:spAutoFit/>
          </a:bodyPr>
          <a:lstStyle/>
          <a:p>
            <a:r>
              <a:rPr lang="en-US" smtClean="0"/>
              <a:t>69.0%</a:t>
            </a:r>
            <a:endParaRPr lang="en-US" dirty="0"/>
          </a:p>
        </p:txBody>
      </p:sp>
      <p:sp>
        <p:nvSpPr>
          <p:cNvPr id="13" name="TextBox 12"/>
          <p:cNvSpPr txBox="1"/>
          <p:nvPr/>
        </p:nvSpPr>
        <p:spPr>
          <a:xfrm>
            <a:off x="16226082" y="4966444"/>
            <a:ext cx="45719" cy="646331"/>
          </a:xfrm>
          <a:prstGeom prst="rect">
            <a:avLst/>
          </a:prstGeom>
          <a:noFill/>
        </p:spPr>
        <p:txBody>
          <a:bodyPr wrap="square" rtlCol="0">
            <a:spAutoFit/>
          </a:bodyPr>
          <a:lstStyle/>
          <a:p>
            <a:endParaRPr lang="en-US" dirty="0"/>
          </a:p>
        </p:txBody>
      </p:sp>
      <p:sp>
        <p:nvSpPr>
          <p:cNvPr id="60" name="TextBox 59"/>
          <p:cNvSpPr txBox="1"/>
          <p:nvPr/>
        </p:nvSpPr>
        <p:spPr>
          <a:xfrm>
            <a:off x="15722209" y="5442907"/>
            <a:ext cx="1334020" cy="646331"/>
          </a:xfrm>
          <a:prstGeom prst="rect">
            <a:avLst/>
          </a:prstGeom>
          <a:noFill/>
        </p:spPr>
        <p:txBody>
          <a:bodyPr wrap="none" rtlCol="0">
            <a:spAutoFit/>
          </a:bodyPr>
          <a:lstStyle/>
          <a:p>
            <a:r>
              <a:rPr lang="en-US" dirty="0" smtClean="0"/>
              <a:t>53.0%</a:t>
            </a:r>
            <a:endParaRPr lang="en-US" dirty="0"/>
          </a:p>
        </p:txBody>
      </p:sp>
      <p:sp>
        <p:nvSpPr>
          <p:cNvPr id="61" name="TextBox 60"/>
          <p:cNvSpPr txBox="1"/>
          <p:nvPr/>
        </p:nvSpPr>
        <p:spPr>
          <a:xfrm>
            <a:off x="16886070" y="4737715"/>
            <a:ext cx="1334020" cy="646331"/>
          </a:xfrm>
          <a:prstGeom prst="rect">
            <a:avLst/>
          </a:prstGeom>
          <a:noFill/>
        </p:spPr>
        <p:txBody>
          <a:bodyPr wrap="none" rtlCol="0">
            <a:spAutoFit/>
          </a:bodyPr>
          <a:lstStyle/>
          <a:p>
            <a:r>
              <a:rPr lang="en-US" dirty="0" smtClean="0"/>
              <a:t>59.0%</a:t>
            </a:r>
            <a:endParaRPr lang="en-US" dirty="0"/>
          </a:p>
        </p:txBody>
      </p:sp>
      <p:sp>
        <p:nvSpPr>
          <p:cNvPr id="62" name="TextBox 61"/>
          <p:cNvSpPr txBox="1"/>
          <p:nvPr/>
        </p:nvSpPr>
        <p:spPr>
          <a:xfrm>
            <a:off x="18106183" y="6993549"/>
            <a:ext cx="1334020" cy="646331"/>
          </a:xfrm>
          <a:prstGeom prst="rect">
            <a:avLst/>
          </a:prstGeom>
          <a:noFill/>
        </p:spPr>
        <p:txBody>
          <a:bodyPr wrap="none" rtlCol="0">
            <a:spAutoFit/>
          </a:bodyPr>
          <a:lstStyle/>
          <a:p>
            <a:r>
              <a:rPr lang="en-US" dirty="0" smtClean="0"/>
              <a:t>35.0%</a:t>
            </a:r>
            <a:endParaRPr lang="en-US" dirty="0"/>
          </a:p>
        </p:txBody>
      </p:sp>
      <p:sp>
        <p:nvSpPr>
          <p:cNvPr id="63" name="TextBox 62"/>
          <p:cNvSpPr txBox="1"/>
          <p:nvPr/>
        </p:nvSpPr>
        <p:spPr>
          <a:xfrm>
            <a:off x="19223460" y="6152742"/>
            <a:ext cx="1334020" cy="646331"/>
          </a:xfrm>
          <a:prstGeom prst="rect">
            <a:avLst/>
          </a:prstGeom>
          <a:noFill/>
        </p:spPr>
        <p:txBody>
          <a:bodyPr wrap="none" rtlCol="0">
            <a:spAutoFit/>
          </a:bodyPr>
          <a:lstStyle/>
          <a:p>
            <a:r>
              <a:rPr lang="en-US" dirty="0" smtClean="0"/>
              <a:t>44.0%</a:t>
            </a:r>
            <a:endParaRPr lang="en-US" dirty="0"/>
          </a:p>
        </p:txBody>
      </p:sp>
      <p:sp>
        <p:nvSpPr>
          <p:cNvPr id="64" name="TextBox 63"/>
          <p:cNvSpPr txBox="1"/>
          <p:nvPr/>
        </p:nvSpPr>
        <p:spPr>
          <a:xfrm>
            <a:off x="20562249" y="6281072"/>
            <a:ext cx="1334020" cy="646331"/>
          </a:xfrm>
          <a:prstGeom prst="rect">
            <a:avLst/>
          </a:prstGeom>
          <a:noFill/>
        </p:spPr>
        <p:txBody>
          <a:bodyPr wrap="none" rtlCol="0">
            <a:spAutoFit/>
          </a:bodyPr>
          <a:lstStyle/>
          <a:p>
            <a:r>
              <a:rPr lang="en-US" dirty="0" smtClean="0"/>
              <a:t>43.0%</a:t>
            </a:r>
            <a:endParaRPr lang="en-US" dirty="0"/>
          </a:p>
        </p:txBody>
      </p:sp>
    </p:spTree>
    <p:extLst>
      <p:ext uri="{BB962C8B-B14F-4D97-AF65-F5344CB8AC3E}">
        <p14:creationId xmlns:p14="http://schemas.microsoft.com/office/powerpoint/2010/main" val="159251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3149600"/>
            <a:ext cx="24377650" cy="741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2713283" y="12877800"/>
            <a:ext cx="838200" cy="838200"/>
            <a:chOff x="22713283" y="12877800"/>
            <a:chExt cx="838200" cy="838200"/>
          </a:xfrm>
        </p:grpSpPr>
        <p:sp>
          <p:nvSpPr>
            <p:cNvPr id="10" name="Rectangle 9"/>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5" name="Rectangle 4"/>
          <p:cNvSpPr/>
          <p:nvPr/>
        </p:nvSpPr>
        <p:spPr>
          <a:xfrm>
            <a:off x="835024" y="4114800"/>
            <a:ext cx="7101547"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856564" y="4114800"/>
            <a:ext cx="6693828"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470385" y="4114800"/>
            <a:ext cx="7081098"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9310028" y="5289625"/>
            <a:ext cx="5786900" cy="2447602"/>
            <a:chOff x="9310028" y="5289625"/>
            <a:chExt cx="5786900" cy="2447602"/>
          </a:xfrm>
        </p:grpSpPr>
        <p:sp>
          <p:nvSpPr>
            <p:cNvPr id="17" name="TextBox 16"/>
            <p:cNvSpPr txBox="1"/>
            <p:nvPr/>
          </p:nvSpPr>
          <p:spPr>
            <a:xfrm>
              <a:off x="9310028" y="5289625"/>
              <a:ext cx="5786900" cy="1569660"/>
            </a:xfrm>
            <a:prstGeom prst="rect">
              <a:avLst/>
            </a:prstGeom>
            <a:noFill/>
          </p:spPr>
          <p:txBody>
            <a:bodyPr wrap="square" rtlCol="0">
              <a:spAutoFit/>
            </a:bodyPr>
            <a:lstStyle/>
            <a:p>
              <a:pPr algn="ctr"/>
              <a:r>
                <a:rPr lang="en-US" sz="9600" dirty="0" smtClean="0">
                  <a:solidFill>
                    <a:schemeClr val="bg1"/>
                  </a:solidFill>
                  <a:latin typeface="Playfair Display" charset="0"/>
                  <a:ea typeface="Playfair Display" charset="0"/>
                  <a:cs typeface="Playfair Display" charset="0"/>
                </a:rPr>
                <a:t>Hindi</a:t>
              </a:r>
              <a:endParaRPr lang="en-US" sz="9600" dirty="0">
                <a:solidFill>
                  <a:schemeClr val="bg1"/>
                </a:solidFill>
                <a:latin typeface="Playfair Display" charset="0"/>
                <a:ea typeface="Playfair Display" charset="0"/>
                <a:cs typeface="Playfair Display" charset="0"/>
              </a:endParaRPr>
            </a:p>
          </p:txBody>
        </p:sp>
        <p:sp>
          <p:nvSpPr>
            <p:cNvPr id="24" name="TextBox 23"/>
            <p:cNvSpPr txBox="1"/>
            <p:nvPr/>
          </p:nvSpPr>
          <p:spPr>
            <a:xfrm>
              <a:off x="9747250" y="6906230"/>
              <a:ext cx="4883150" cy="830997"/>
            </a:xfrm>
            <a:prstGeom prst="rect">
              <a:avLst/>
            </a:prstGeom>
            <a:noFill/>
          </p:spPr>
          <p:txBody>
            <a:bodyPr wrap="square" rtlCol="0">
              <a:spAutoFit/>
            </a:bodyPr>
            <a:lstStyle/>
            <a:p>
              <a:pPr algn="ctr"/>
              <a:r>
                <a:rPr lang="en-US" sz="4800" dirty="0" smtClean="0">
                  <a:solidFill>
                    <a:schemeClr val="bg1"/>
                  </a:solidFill>
                  <a:latin typeface="Lato" charset="0"/>
                  <a:ea typeface="Lato" charset="0"/>
                  <a:cs typeface="Lato" charset="0"/>
                </a:rPr>
                <a:t>526/900 High</a:t>
              </a:r>
              <a:endParaRPr lang="en-US" sz="8800" dirty="0">
                <a:solidFill>
                  <a:schemeClr val="bg1"/>
                </a:solidFill>
                <a:latin typeface="Lato" charset="0"/>
                <a:ea typeface="Lato" charset="0"/>
                <a:cs typeface="Lato" charset="0"/>
              </a:endParaRPr>
            </a:p>
          </p:txBody>
        </p:sp>
      </p:grpSp>
      <p:grpSp>
        <p:nvGrpSpPr>
          <p:cNvPr id="25" name="Group 24"/>
          <p:cNvGrpSpPr/>
          <p:nvPr/>
        </p:nvGrpSpPr>
        <p:grpSpPr>
          <a:xfrm>
            <a:off x="17311119" y="5289625"/>
            <a:ext cx="5786900" cy="2447602"/>
            <a:chOff x="9310028" y="5289625"/>
            <a:chExt cx="5786900" cy="2447602"/>
          </a:xfrm>
        </p:grpSpPr>
        <p:sp>
          <p:nvSpPr>
            <p:cNvPr id="26" name="TextBox 25"/>
            <p:cNvSpPr txBox="1"/>
            <p:nvPr/>
          </p:nvSpPr>
          <p:spPr>
            <a:xfrm>
              <a:off x="9310028" y="5289625"/>
              <a:ext cx="5786900" cy="1569660"/>
            </a:xfrm>
            <a:prstGeom prst="rect">
              <a:avLst/>
            </a:prstGeom>
            <a:noFill/>
          </p:spPr>
          <p:txBody>
            <a:bodyPr wrap="square" rtlCol="0">
              <a:spAutoFit/>
            </a:bodyPr>
            <a:lstStyle/>
            <a:p>
              <a:pPr algn="ctr"/>
              <a:r>
                <a:rPr lang="en-US" sz="9600" dirty="0" smtClean="0">
                  <a:solidFill>
                    <a:schemeClr val="bg1"/>
                  </a:solidFill>
                  <a:latin typeface="Playfair Display" charset="0"/>
                  <a:ea typeface="Playfair Display" charset="0"/>
                  <a:cs typeface="Playfair Display" charset="0"/>
                </a:rPr>
                <a:t>Japanese</a:t>
              </a:r>
              <a:endParaRPr lang="en-US" sz="9600" dirty="0">
                <a:solidFill>
                  <a:schemeClr val="bg1"/>
                </a:solidFill>
                <a:latin typeface="Playfair Display" charset="0"/>
                <a:ea typeface="Playfair Display" charset="0"/>
                <a:cs typeface="Playfair Display" charset="0"/>
              </a:endParaRPr>
            </a:p>
          </p:txBody>
        </p:sp>
        <p:sp>
          <p:nvSpPr>
            <p:cNvPr id="27" name="TextBox 26"/>
            <p:cNvSpPr txBox="1"/>
            <p:nvPr/>
          </p:nvSpPr>
          <p:spPr>
            <a:xfrm>
              <a:off x="9747250" y="6906230"/>
              <a:ext cx="4883150" cy="830997"/>
            </a:xfrm>
            <a:prstGeom prst="rect">
              <a:avLst/>
            </a:prstGeom>
            <a:noFill/>
          </p:spPr>
          <p:txBody>
            <a:bodyPr wrap="square" rtlCol="0">
              <a:spAutoFit/>
            </a:bodyPr>
            <a:lstStyle/>
            <a:p>
              <a:pPr algn="ctr"/>
              <a:r>
                <a:rPr lang="en-US" sz="4800" dirty="0" smtClean="0">
                  <a:solidFill>
                    <a:schemeClr val="bg1"/>
                  </a:solidFill>
                  <a:latin typeface="Lato" charset="0"/>
                  <a:ea typeface="Lato" charset="0"/>
                  <a:cs typeface="Lato" charset="0"/>
                </a:rPr>
                <a:t>160/900 High</a:t>
              </a:r>
              <a:endParaRPr lang="en-US" sz="8800" dirty="0">
                <a:solidFill>
                  <a:schemeClr val="bg1"/>
                </a:solidFill>
                <a:latin typeface="Lato" charset="0"/>
                <a:ea typeface="Lato" charset="0"/>
                <a:cs typeface="Lato" charset="0"/>
              </a:endParaRPr>
            </a:p>
          </p:txBody>
        </p:sp>
      </p:grpSp>
      <p:grpSp>
        <p:nvGrpSpPr>
          <p:cNvPr id="28" name="Group 27"/>
          <p:cNvGrpSpPr/>
          <p:nvPr/>
        </p:nvGrpSpPr>
        <p:grpSpPr>
          <a:xfrm>
            <a:off x="1288489" y="5289625"/>
            <a:ext cx="5786900" cy="2447602"/>
            <a:chOff x="9310028" y="5289625"/>
            <a:chExt cx="5786900" cy="2447602"/>
          </a:xfrm>
        </p:grpSpPr>
        <p:sp>
          <p:nvSpPr>
            <p:cNvPr id="29" name="TextBox 28"/>
            <p:cNvSpPr txBox="1"/>
            <p:nvPr/>
          </p:nvSpPr>
          <p:spPr>
            <a:xfrm>
              <a:off x="9310028" y="5289625"/>
              <a:ext cx="5786900" cy="1569660"/>
            </a:xfrm>
            <a:prstGeom prst="rect">
              <a:avLst/>
            </a:prstGeom>
            <a:noFill/>
          </p:spPr>
          <p:txBody>
            <a:bodyPr wrap="square" rtlCol="0">
              <a:spAutoFit/>
            </a:bodyPr>
            <a:lstStyle/>
            <a:p>
              <a:pPr algn="ctr"/>
              <a:r>
                <a:rPr lang="en-US" sz="9600" dirty="0" smtClean="0">
                  <a:solidFill>
                    <a:schemeClr val="bg1"/>
                  </a:solidFill>
                  <a:latin typeface="Playfair Display" charset="0"/>
                  <a:ea typeface="Playfair Display" charset="0"/>
                  <a:cs typeface="Playfair Display" charset="0"/>
                </a:rPr>
                <a:t>German</a:t>
              </a:r>
              <a:endParaRPr lang="en-US" sz="9600" dirty="0">
                <a:solidFill>
                  <a:schemeClr val="bg1"/>
                </a:solidFill>
                <a:latin typeface="Playfair Display" charset="0"/>
                <a:ea typeface="Playfair Display" charset="0"/>
                <a:cs typeface="Playfair Display" charset="0"/>
              </a:endParaRPr>
            </a:p>
          </p:txBody>
        </p:sp>
        <p:sp>
          <p:nvSpPr>
            <p:cNvPr id="30" name="TextBox 29"/>
            <p:cNvSpPr txBox="1"/>
            <p:nvPr/>
          </p:nvSpPr>
          <p:spPr>
            <a:xfrm>
              <a:off x="9747250" y="6906230"/>
              <a:ext cx="4883150" cy="830997"/>
            </a:xfrm>
            <a:prstGeom prst="rect">
              <a:avLst/>
            </a:prstGeom>
            <a:noFill/>
          </p:spPr>
          <p:txBody>
            <a:bodyPr wrap="square" rtlCol="0">
              <a:spAutoFit/>
            </a:bodyPr>
            <a:lstStyle/>
            <a:p>
              <a:pPr algn="ctr"/>
              <a:r>
                <a:rPr lang="en-US" sz="4800" dirty="0" smtClean="0">
                  <a:solidFill>
                    <a:schemeClr val="bg1"/>
                  </a:solidFill>
                  <a:latin typeface="Lato" charset="0"/>
                  <a:ea typeface="Lato" charset="0"/>
                  <a:cs typeface="Lato" charset="0"/>
                </a:rPr>
                <a:t>550/900 High</a:t>
              </a:r>
            </a:p>
          </p:txBody>
        </p:sp>
      </p:grpSp>
    </p:spTree>
    <p:extLst>
      <p:ext uri="{BB962C8B-B14F-4D97-AF65-F5344CB8AC3E}">
        <p14:creationId xmlns:p14="http://schemas.microsoft.com/office/powerpoint/2010/main" val="167375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4230" y="1"/>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5501980" cy="1569660"/>
          </a:xfrm>
          <a:prstGeom prst="rect">
            <a:avLst/>
          </a:prstGeom>
          <a:noFill/>
        </p:spPr>
        <p:txBody>
          <a:bodyPr wrap="square" rtlCol="0">
            <a:spAutoFit/>
          </a:bodyPr>
          <a:lstStyle/>
          <a:p>
            <a:endParaRPr lang="en-US" sz="4800" dirty="0" smtClean="0">
              <a:solidFill>
                <a:schemeClr val="bg1"/>
              </a:solidFill>
              <a:latin typeface="Playfair Display" charset="0"/>
              <a:ea typeface="Playfair Display" charset="0"/>
              <a:cs typeface="Playfair Display" charset="0"/>
            </a:endParaRPr>
          </a:p>
          <a:p>
            <a:r>
              <a:rPr lang="en-US" sz="4800" dirty="0" smtClean="0">
                <a:solidFill>
                  <a:schemeClr val="bg1"/>
                </a:solidFill>
                <a:latin typeface="Playfair Display" charset="0"/>
                <a:ea typeface="Playfair Display" charset="0"/>
                <a:cs typeface="Playfair Display" charset="0"/>
              </a:rPr>
              <a:t>F1 Score on Test Set</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20" name="Rectangle 19"/>
          <p:cNvSpPr/>
          <p:nvPr/>
        </p:nvSpPr>
        <p:spPr>
          <a:xfrm>
            <a:off x="-3" y="3691889"/>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grpSp>
        <p:nvGrpSpPr>
          <p:cNvPr id="3" name="Group 2"/>
          <p:cNvGrpSpPr/>
          <p:nvPr/>
        </p:nvGrpSpPr>
        <p:grpSpPr>
          <a:xfrm>
            <a:off x="8281447" y="1737310"/>
            <a:ext cx="13938192" cy="10006910"/>
            <a:chOff x="10402123" y="1665953"/>
            <a:chExt cx="10760709" cy="10006910"/>
          </a:xfrm>
        </p:grpSpPr>
        <p:grpSp>
          <p:nvGrpSpPr>
            <p:cNvPr id="33" name="Group 32"/>
            <p:cNvGrpSpPr/>
            <p:nvPr/>
          </p:nvGrpSpPr>
          <p:grpSpPr>
            <a:xfrm>
              <a:off x="10952704" y="4865646"/>
              <a:ext cx="9789302" cy="6099048"/>
              <a:chOff x="2587773" y="5344241"/>
              <a:chExt cx="3809420" cy="6296286"/>
            </a:xfrm>
            <a:solidFill>
              <a:schemeClr val="accent2"/>
            </a:solidFill>
          </p:grpSpPr>
          <p:sp>
            <p:nvSpPr>
              <p:cNvPr id="34" name="Freeform 2356"/>
              <p:cNvSpPr>
                <a:spLocks noChangeArrowheads="1"/>
              </p:cNvSpPr>
              <p:nvPr/>
            </p:nvSpPr>
            <p:spPr bwMode="auto">
              <a:xfrm>
                <a:off x="2587773" y="6906400"/>
                <a:ext cx="242126" cy="471985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dirty="0"/>
              </a:p>
            </p:txBody>
          </p:sp>
          <p:sp>
            <p:nvSpPr>
              <p:cNvPr id="36" name="Freeform 2356"/>
              <p:cNvSpPr>
                <a:spLocks noChangeArrowheads="1"/>
              </p:cNvSpPr>
              <p:nvPr/>
            </p:nvSpPr>
            <p:spPr bwMode="auto">
              <a:xfrm>
                <a:off x="4362998" y="5344241"/>
                <a:ext cx="241747" cy="6296286"/>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sp>
            <p:nvSpPr>
              <p:cNvPr id="38" name="Freeform 2356"/>
              <p:cNvSpPr>
                <a:spLocks noChangeArrowheads="1"/>
              </p:cNvSpPr>
              <p:nvPr/>
            </p:nvSpPr>
            <p:spPr bwMode="auto">
              <a:xfrm>
                <a:off x="6155446" y="7081148"/>
                <a:ext cx="241747" cy="4559379"/>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grpSp>
        <p:grpSp>
          <p:nvGrpSpPr>
            <p:cNvPr id="39" name="Group 38"/>
            <p:cNvGrpSpPr/>
            <p:nvPr/>
          </p:nvGrpSpPr>
          <p:grpSpPr>
            <a:xfrm>
              <a:off x="10402123" y="1665953"/>
              <a:ext cx="209694" cy="9332064"/>
              <a:chOff x="2526776" y="2601688"/>
              <a:chExt cx="209694" cy="9332064"/>
            </a:xfrm>
          </p:grpSpPr>
          <p:sp>
            <p:nvSpPr>
              <p:cNvPr id="40" name="Oval 39"/>
              <p:cNvSpPr/>
              <p:nvPr/>
            </p:nvSpPr>
            <p:spPr>
              <a:xfrm flipV="1">
                <a:off x="2526776" y="11724058"/>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V="1">
                <a:off x="2526776" y="9955002"/>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V="1">
                <a:off x="2526776" y="8075110"/>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V="1">
                <a:off x="2526776" y="6250636"/>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V="1">
                <a:off x="2526776" y="4426162"/>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V="1">
                <a:off x="2526776" y="2601688"/>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10506970" y="11149643"/>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ARA</a:t>
              </a:r>
              <a:endParaRPr lang="en-US" sz="5400" dirty="0">
                <a:solidFill>
                  <a:schemeClr val="accent1"/>
                </a:solidFill>
                <a:latin typeface="Lato" charset="0"/>
                <a:ea typeface="Lato" charset="0"/>
                <a:cs typeface="Lato" charset="0"/>
              </a:endParaRPr>
            </a:p>
          </p:txBody>
        </p:sp>
        <p:sp>
          <p:nvSpPr>
            <p:cNvPr id="47" name="TextBox 46"/>
            <p:cNvSpPr txBox="1"/>
            <p:nvPr/>
          </p:nvSpPr>
          <p:spPr>
            <a:xfrm>
              <a:off x="11416819" y="11149643"/>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DEU</a:t>
              </a:r>
              <a:endParaRPr lang="en-US" sz="5400" dirty="0">
                <a:solidFill>
                  <a:schemeClr val="accent1"/>
                </a:solidFill>
                <a:latin typeface="Lato" charset="0"/>
                <a:ea typeface="Lato" charset="0"/>
                <a:cs typeface="Lato" charset="0"/>
              </a:endParaRPr>
            </a:p>
          </p:txBody>
        </p:sp>
        <p:sp>
          <p:nvSpPr>
            <p:cNvPr id="48" name="TextBox 47"/>
            <p:cNvSpPr txBox="1"/>
            <p:nvPr/>
          </p:nvSpPr>
          <p:spPr>
            <a:xfrm>
              <a:off x="14181386" y="11122500"/>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ITA</a:t>
              </a:r>
              <a:endParaRPr lang="en-US" sz="5400" dirty="0">
                <a:solidFill>
                  <a:schemeClr val="accent1"/>
                </a:solidFill>
                <a:latin typeface="Lato" charset="0"/>
                <a:ea typeface="Lato" charset="0"/>
                <a:cs typeface="Lato" charset="0"/>
              </a:endParaRPr>
            </a:p>
          </p:txBody>
        </p:sp>
        <p:sp>
          <p:nvSpPr>
            <p:cNvPr id="49" name="TextBox 48"/>
            <p:cNvSpPr txBox="1"/>
            <p:nvPr/>
          </p:nvSpPr>
          <p:spPr>
            <a:xfrm>
              <a:off x="16024606" y="11116322"/>
              <a:ext cx="1506292" cy="523220"/>
            </a:xfrm>
            <a:prstGeom prst="rect">
              <a:avLst/>
            </a:prstGeom>
            <a:noFill/>
          </p:spPr>
          <p:txBody>
            <a:bodyPr wrap="square" rtlCol="0">
              <a:spAutoFit/>
            </a:bodyPr>
            <a:lstStyle/>
            <a:p>
              <a:pPr algn="ctr"/>
              <a:r>
                <a:rPr lang="en-US" sz="2800" smtClean="0">
                  <a:solidFill>
                    <a:schemeClr val="accent1"/>
                  </a:solidFill>
                  <a:latin typeface="Lato" charset="0"/>
                  <a:ea typeface="Lato" charset="0"/>
                  <a:cs typeface="Lato" charset="0"/>
                </a:rPr>
                <a:t>KOR</a:t>
              </a:r>
              <a:endParaRPr lang="en-US" sz="5400" dirty="0">
                <a:solidFill>
                  <a:schemeClr val="accent1"/>
                </a:solidFill>
                <a:latin typeface="Lato" charset="0"/>
                <a:ea typeface="Lato" charset="0"/>
                <a:cs typeface="Lato" charset="0"/>
              </a:endParaRPr>
            </a:p>
          </p:txBody>
        </p:sp>
        <p:sp>
          <p:nvSpPr>
            <p:cNvPr id="50" name="TextBox 49"/>
            <p:cNvSpPr txBox="1"/>
            <p:nvPr/>
          </p:nvSpPr>
          <p:spPr>
            <a:xfrm>
              <a:off x="19656540" y="11067444"/>
              <a:ext cx="1506292" cy="523220"/>
            </a:xfrm>
            <a:prstGeom prst="rect">
              <a:avLst/>
            </a:prstGeom>
            <a:noFill/>
          </p:spPr>
          <p:txBody>
            <a:bodyPr wrap="square" rtlCol="0">
              <a:spAutoFit/>
            </a:bodyPr>
            <a:lstStyle/>
            <a:p>
              <a:pPr algn="ctr"/>
              <a:r>
                <a:rPr lang="en-US" altLang="zh-CN" sz="2800" dirty="0" smtClean="0">
                  <a:solidFill>
                    <a:schemeClr val="accent1"/>
                  </a:solidFill>
                  <a:latin typeface="Lato" charset="0"/>
                  <a:ea typeface="Lato" charset="0"/>
                  <a:cs typeface="Lato" charset="0"/>
                </a:rPr>
                <a:t>ZHO</a:t>
              </a:r>
              <a:endParaRPr lang="en-US" sz="5400" dirty="0">
                <a:solidFill>
                  <a:schemeClr val="accent1"/>
                </a:solidFill>
                <a:latin typeface="Lato" charset="0"/>
                <a:ea typeface="Lato" charset="0"/>
                <a:cs typeface="Lato" charset="0"/>
              </a:endParaRPr>
            </a:p>
          </p:txBody>
        </p:sp>
      </p:grpSp>
      <p:sp>
        <p:nvSpPr>
          <p:cNvPr id="27" name="Freeform 2356"/>
          <p:cNvSpPr>
            <a:spLocks noChangeArrowheads="1"/>
          </p:cNvSpPr>
          <p:nvPr/>
        </p:nvSpPr>
        <p:spPr bwMode="auto">
          <a:xfrm>
            <a:off x="10120279" y="4758586"/>
            <a:ext cx="805935" cy="626364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28" name="Freeform 2356"/>
          <p:cNvSpPr>
            <a:spLocks noChangeArrowheads="1"/>
          </p:cNvSpPr>
          <p:nvPr/>
        </p:nvSpPr>
        <p:spPr bwMode="auto">
          <a:xfrm>
            <a:off x="12457784" y="5846722"/>
            <a:ext cx="805935" cy="517550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29" name="Freeform 2356"/>
          <p:cNvSpPr>
            <a:spLocks noChangeArrowheads="1"/>
          </p:cNvSpPr>
          <p:nvPr/>
        </p:nvSpPr>
        <p:spPr bwMode="auto">
          <a:xfrm>
            <a:off x="11283920" y="5897124"/>
            <a:ext cx="804672" cy="5138928"/>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30" name="Freeform 2356"/>
          <p:cNvSpPr>
            <a:spLocks noChangeArrowheads="1"/>
          </p:cNvSpPr>
          <p:nvPr/>
        </p:nvSpPr>
        <p:spPr bwMode="auto">
          <a:xfrm>
            <a:off x="16136740" y="5741676"/>
            <a:ext cx="805935" cy="5294376"/>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31" name="TextBox 30"/>
          <p:cNvSpPr txBox="1"/>
          <p:nvPr/>
        </p:nvSpPr>
        <p:spPr>
          <a:xfrm>
            <a:off x="11937426" y="1122100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HIN</a:t>
            </a:r>
          </a:p>
        </p:txBody>
      </p:sp>
      <p:sp>
        <p:nvSpPr>
          <p:cNvPr id="32" name="TextBox 31"/>
          <p:cNvSpPr txBox="1"/>
          <p:nvPr/>
        </p:nvSpPr>
        <p:spPr>
          <a:xfrm>
            <a:off x="10617411" y="1121356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FRA</a:t>
            </a:r>
            <a:endParaRPr lang="en-US" sz="5400" dirty="0">
              <a:solidFill>
                <a:schemeClr val="accent1"/>
              </a:solidFill>
              <a:latin typeface="Lato" charset="0"/>
              <a:ea typeface="Lato" charset="0"/>
              <a:cs typeface="Lato" charset="0"/>
            </a:endParaRPr>
          </a:p>
        </p:txBody>
      </p:sp>
      <p:sp>
        <p:nvSpPr>
          <p:cNvPr id="51" name="Freeform 2356"/>
          <p:cNvSpPr>
            <a:spLocks noChangeArrowheads="1"/>
          </p:cNvSpPr>
          <p:nvPr/>
        </p:nvSpPr>
        <p:spPr bwMode="auto">
          <a:xfrm>
            <a:off x="13656098" y="5311910"/>
            <a:ext cx="804673" cy="572414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2" name="Freeform 2356"/>
          <p:cNvSpPr>
            <a:spLocks noChangeArrowheads="1"/>
          </p:cNvSpPr>
          <p:nvPr/>
        </p:nvSpPr>
        <p:spPr bwMode="auto">
          <a:xfrm>
            <a:off x="17311867" y="6724546"/>
            <a:ext cx="805935" cy="429768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3" name="Freeform 2356"/>
          <p:cNvSpPr>
            <a:spLocks noChangeArrowheads="1"/>
          </p:cNvSpPr>
          <p:nvPr/>
        </p:nvSpPr>
        <p:spPr bwMode="auto">
          <a:xfrm>
            <a:off x="18525075" y="6806842"/>
            <a:ext cx="805935" cy="421538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4" name="Freeform 2356"/>
          <p:cNvSpPr>
            <a:spLocks noChangeArrowheads="1"/>
          </p:cNvSpPr>
          <p:nvPr/>
        </p:nvSpPr>
        <p:spPr bwMode="auto">
          <a:xfrm>
            <a:off x="19694805" y="6450226"/>
            <a:ext cx="805935" cy="4572000"/>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2"/>
          </a:solidFill>
          <a:ln>
            <a:noFill/>
          </a:ln>
          <a:effectLst/>
          <a:extLst/>
        </p:spPr>
        <p:txBody>
          <a:bodyPr wrap="none" anchor="ctr"/>
          <a:lstStyle/>
          <a:p>
            <a:endParaRPr lang="en-US" sz="9600"/>
          </a:p>
        </p:txBody>
      </p:sp>
      <p:sp>
        <p:nvSpPr>
          <p:cNvPr id="55" name="TextBox 54"/>
          <p:cNvSpPr txBox="1"/>
          <p:nvPr/>
        </p:nvSpPr>
        <p:spPr>
          <a:xfrm>
            <a:off x="14275004" y="1122100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JPN</a:t>
            </a:r>
            <a:endParaRPr lang="en-US" sz="5400" dirty="0">
              <a:solidFill>
                <a:schemeClr val="accent1"/>
              </a:solidFill>
              <a:latin typeface="Lato" charset="0"/>
              <a:ea typeface="Lato" charset="0"/>
              <a:cs typeface="Lato" charset="0"/>
            </a:endParaRPr>
          </a:p>
        </p:txBody>
      </p:sp>
      <p:sp>
        <p:nvSpPr>
          <p:cNvPr id="56" name="TextBox 55"/>
          <p:cNvSpPr txBox="1"/>
          <p:nvPr/>
        </p:nvSpPr>
        <p:spPr>
          <a:xfrm>
            <a:off x="16687768" y="1116991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SPA</a:t>
            </a:r>
          </a:p>
        </p:txBody>
      </p:sp>
      <p:sp>
        <p:nvSpPr>
          <p:cNvPr id="57" name="TextBox 56"/>
          <p:cNvSpPr txBox="1"/>
          <p:nvPr/>
        </p:nvSpPr>
        <p:spPr>
          <a:xfrm>
            <a:off x="17927606" y="11169919"/>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TEL</a:t>
            </a:r>
            <a:endParaRPr lang="en-US" sz="5400" dirty="0">
              <a:solidFill>
                <a:schemeClr val="accent1"/>
              </a:solidFill>
              <a:latin typeface="Lato" charset="0"/>
              <a:ea typeface="Lato" charset="0"/>
              <a:cs typeface="Lato" charset="0"/>
            </a:endParaRPr>
          </a:p>
        </p:txBody>
      </p:sp>
      <p:sp>
        <p:nvSpPr>
          <p:cNvPr id="58" name="TextBox 57"/>
          <p:cNvSpPr txBox="1"/>
          <p:nvPr/>
        </p:nvSpPr>
        <p:spPr>
          <a:xfrm>
            <a:off x="19213465" y="11154360"/>
            <a:ext cx="1951078"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TUR</a:t>
            </a:r>
            <a:endParaRPr lang="en-US" sz="5400" dirty="0">
              <a:solidFill>
                <a:schemeClr val="accent1"/>
              </a:solidFill>
              <a:latin typeface="Lato" charset="0"/>
              <a:ea typeface="Lato" charset="0"/>
              <a:cs typeface="Lato" charset="0"/>
            </a:endParaRPr>
          </a:p>
        </p:txBody>
      </p:sp>
      <p:sp>
        <p:nvSpPr>
          <p:cNvPr id="6" name="TextBox 5"/>
          <p:cNvSpPr txBox="1"/>
          <p:nvPr/>
        </p:nvSpPr>
        <p:spPr>
          <a:xfrm>
            <a:off x="8923936" y="5846722"/>
            <a:ext cx="982961" cy="646331"/>
          </a:xfrm>
          <a:prstGeom prst="rect">
            <a:avLst/>
          </a:prstGeom>
          <a:noFill/>
        </p:spPr>
        <p:txBody>
          <a:bodyPr wrap="none" rtlCol="0">
            <a:spAutoFit/>
          </a:bodyPr>
          <a:lstStyle/>
          <a:p>
            <a:r>
              <a:rPr lang="en-US" smtClean="0"/>
              <a:t>50%</a:t>
            </a:r>
            <a:endParaRPr lang="en-US"/>
          </a:p>
        </p:txBody>
      </p:sp>
      <p:sp>
        <p:nvSpPr>
          <p:cNvPr id="7" name="TextBox 6"/>
          <p:cNvSpPr txBox="1"/>
          <p:nvPr/>
        </p:nvSpPr>
        <p:spPr>
          <a:xfrm>
            <a:off x="9803796" y="4112255"/>
            <a:ext cx="1334020" cy="646331"/>
          </a:xfrm>
          <a:prstGeom prst="rect">
            <a:avLst/>
          </a:prstGeom>
          <a:noFill/>
        </p:spPr>
        <p:txBody>
          <a:bodyPr wrap="none" rtlCol="0">
            <a:spAutoFit/>
          </a:bodyPr>
          <a:lstStyle/>
          <a:p>
            <a:r>
              <a:rPr lang="en-US" smtClean="0"/>
              <a:t>68.5%</a:t>
            </a:r>
            <a:endParaRPr lang="en-US"/>
          </a:p>
        </p:txBody>
      </p:sp>
      <p:sp>
        <p:nvSpPr>
          <p:cNvPr id="8" name="TextBox 7"/>
          <p:cNvSpPr txBox="1"/>
          <p:nvPr/>
        </p:nvSpPr>
        <p:spPr>
          <a:xfrm>
            <a:off x="10985214" y="5200391"/>
            <a:ext cx="1334020" cy="646331"/>
          </a:xfrm>
          <a:prstGeom prst="rect">
            <a:avLst/>
          </a:prstGeom>
          <a:noFill/>
        </p:spPr>
        <p:txBody>
          <a:bodyPr wrap="none" rtlCol="0">
            <a:spAutoFit/>
          </a:bodyPr>
          <a:lstStyle/>
          <a:p>
            <a:r>
              <a:rPr lang="en-US" smtClean="0"/>
              <a:t>56.2%</a:t>
            </a:r>
            <a:endParaRPr lang="en-US"/>
          </a:p>
        </p:txBody>
      </p:sp>
      <p:sp>
        <p:nvSpPr>
          <p:cNvPr id="9" name="TextBox 8"/>
          <p:cNvSpPr txBox="1"/>
          <p:nvPr/>
        </p:nvSpPr>
        <p:spPr>
          <a:xfrm>
            <a:off x="12218105" y="5200391"/>
            <a:ext cx="1334020" cy="646331"/>
          </a:xfrm>
          <a:prstGeom prst="rect">
            <a:avLst/>
          </a:prstGeom>
          <a:noFill/>
        </p:spPr>
        <p:txBody>
          <a:bodyPr wrap="none" rtlCol="0">
            <a:spAutoFit/>
          </a:bodyPr>
          <a:lstStyle/>
          <a:p>
            <a:r>
              <a:rPr lang="en-US" smtClean="0"/>
              <a:t>56.6%</a:t>
            </a:r>
            <a:endParaRPr lang="en-US"/>
          </a:p>
        </p:txBody>
      </p:sp>
      <p:sp>
        <p:nvSpPr>
          <p:cNvPr id="11" name="TextBox 10"/>
          <p:cNvSpPr txBox="1"/>
          <p:nvPr/>
        </p:nvSpPr>
        <p:spPr>
          <a:xfrm>
            <a:off x="13326660" y="4652007"/>
            <a:ext cx="1334020" cy="646331"/>
          </a:xfrm>
          <a:prstGeom prst="rect">
            <a:avLst/>
          </a:prstGeom>
          <a:noFill/>
        </p:spPr>
        <p:txBody>
          <a:bodyPr wrap="none" rtlCol="0">
            <a:spAutoFit/>
          </a:bodyPr>
          <a:lstStyle/>
          <a:p>
            <a:r>
              <a:rPr lang="en-US" smtClean="0"/>
              <a:t>62.6%</a:t>
            </a:r>
            <a:endParaRPr lang="en-US"/>
          </a:p>
        </p:txBody>
      </p:sp>
      <p:sp>
        <p:nvSpPr>
          <p:cNvPr id="12" name="TextBox 11"/>
          <p:cNvSpPr txBox="1"/>
          <p:nvPr/>
        </p:nvSpPr>
        <p:spPr>
          <a:xfrm>
            <a:off x="14655505" y="4255930"/>
            <a:ext cx="1334020" cy="646331"/>
          </a:xfrm>
          <a:prstGeom prst="rect">
            <a:avLst/>
          </a:prstGeom>
          <a:noFill/>
        </p:spPr>
        <p:txBody>
          <a:bodyPr wrap="none" rtlCol="0">
            <a:spAutoFit/>
          </a:bodyPr>
          <a:lstStyle/>
          <a:p>
            <a:r>
              <a:rPr lang="en-US" dirty="0" smtClean="0"/>
              <a:t>66.7%</a:t>
            </a:r>
            <a:endParaRPr lang="en-US" dirty="0"/>
          </a:p>
        </p:txBody>
      </p:sp>
      <p:sp>
        <p:nvSpPr>
          <p:cNvPr id="13" name="TextBox 12"/>
          <p:cNvSpPr txBox="1"/>
          <p:nvPr/>
        </p:nvSpPr>
        <p:spPr>
          <a:xfrm>
            <a:off x="16226082" y="4966444"/>
            <a:ext cx="45719" cy="646331"/>
          </a:xfrm>
          <a:prstGeom prst="rect">
            <a:avLst/>
          </a:prstGeom>
          <a:noFill/>
        </p:spPr>
        <p:txBody>
          <a:bodyPr wrap="square" rtlCol="0">
            <a:spAutoFit/>
          </a:bodyPr>
          <a:lstStyle/>
          <a:p>
            <a:endParaRPr lang="en-US" dirty="0"/>
          </a:p>
        </p:txBody>
      </p:sp>
      <p:sp>
        <p:nvSpPr>
          <p:cNvPr id="60" name="TextBox 59"/>
          <p:cNvSpPr txBox="1"/>
          <p:nvPr/>
        </p:nvSpPr>
        <p:spPr>
          <a:xfrm>
            <a:off x="15936639" y="4981809"/>
            <a:ext cx="1334020" cy="646331"/>
          </a:xfrm>
          <a:prstGeom prst="rect">
            <a:avLst/>
          </a:prstGeom>
          <a:noFill/>
        </p:spPr>
        <p:txBody>
          <a:bodyPr wrap="none" rtlCol="0">
            <a:spAutoFit/>
          </a:bodyPr>
          <a:lstStyle/>
          <a:p>
            <a:r>
              <a:rPr lang="en-US" dirty="0" smtClean="0"/>
              <a:t>57.9%</a:t>
            </a:r>
            <a:endParaRPr lang="en-US" dirty="0"/>
          </a:p>
        </p:txBody>
      </p:sp>
      <p:sp>
        <p:nvSpPr>
          <p:cNvPr id="61" name="TextBox 60"/>
          <p:cNvSpPr txBox="1"/>
          <p:nvPr/>
        </p:nvSpPr>
        <p:spPr>
          <a:xfrm>
            <a:off x="17207645" y="6011581"/>
            <a:ext cx="982961" cy="646331"/>
          </a:xfrm>
          <a:prstGeom prst="rect">
            <a:avLst/>
          </a:prstGeom>
          <a:noFill/>
        </p:spPr>
        <p:txBody>
          <a:bodyPr wrap="none" rtlCol="0">
            <a:spAutoFit/>
          </a:bodyPr>
          <a:lstStyle/>
          <a:p>
            <a:r>
              <a:rPr lang="en-US" smtClean="0"/>
              <a:t>47%</a:t>
            </a:r>
            <a:endParaRPr lang="en-US" dirty="0"/>
          </a:p>
        </p:txBody>
      </p:sp>
      <p:sp>
        <p:nvSpPr>
          <p:cNvPr id="62" name="TextBox 61"/>
          <p:cNvSpPr txBox="1"/>
          <p:nvPr/>
        </p:nvSpPr>
        <p:spPr>
          <a:xfrm>
            <a:off x="18305325" y="5995058"/>
            <a:ext cx="1334020" cy="646331"/>
          </a:xfrm>
          <a:prstGeom prst="rect">
            <a:avLst/>
          </a:prstGeom>
          <a:noFill/>
        </p:spPr>
        <p:txBody>
          <a:bodyPr wrap="none" rtlCol="0">
            <a:spAutoFit/>
          </a:bodyPr>
          <a:lstStyle/>
          <a:p>
            <a:r>
              <a:rPr lang="en-US" dirty="0" smtClean="0"/>
              <a:t>46.1%</a:t>
            </a:r>
            <a:endParaRPr lang="en-US" dirty="0"/>
          </a:p>
        </p:txBody>
      </p:sp>
      <p:sp>
        <p:nvSpPr>
          <p:cNvPr id="63" name="TextBox 62"/>
          <p:cNvSpPr txBox="1"/>
          <p:nvPr/>
        </p:nvSpPr>
        <p:spPr>
          <a:xfrm>
            <a:off x="19574606" y="5679672"/>
            <a:ext cx="982961" cy="646331"/>
          </a:xfrm>
          <a:prstGeom prst="rect">
            <a:avLst/>
          </a:prstGeom>
          <a:noFill/>
        </p:spPr>
        <p:txBody>
          <a:bodyPr wrap="none" rtlCol="0">
            <a:spAutoFit/>
          </a:bodyPr>
          <a:lstStyle/>
          <a:p>
            <a:r>
              <a:rPr lang="en-US" dirty="0" smtClean="0"/>
              <a:t>50%</a:t>
            </a:r>
            <a:endParaRPr lang="en-US" dirty="0"/>
          </a:p>
        </p:txBody>
      </p:sp>
      <p:sp>
        <p:nvSpPr>
          <p:cNvPr id="64" name="TextBox 63"/>
          <p:cNvSpPr txBox="1"/>
          <p:nvPr/>
        </p:nvSpPr>
        <p:spPr>
          <a:xfrm>
            <a:off x="20729748" y="5883298"/>
            <a:ext cx="1334020" cy="646331"/>
          </a:xfrm>
          <a:prstGeom prst="rect">
            <a:avLst/>
          </a:prstGeom>
          <a:noFill/>
        </p:spPr>
        <p:txBody>
          <a:bodyPr wrap="none" rtlCol="0">
            <a:spAutoFit/>
          </a:bodyPr>
          <a:lstStyle/>
          <a:p>
            <a:r>
              <a:rPr lang="en-US" dirty="0" smtClean="0"/>
              <a:t>48.3%</a:t>
            </a:r>
            <a:endParaRPr lang="en-US" dirty="0"/>
          </a:p>
        </p:txBody>
      </p:sp>
    </p:spTree>
    <p:extLst>
      <p:ext uri="{BB962C8B-B14F-4D97-AF65-F5344CB8AC3E}">
        <p14:creationId xmlns:p14="http://schemas.microsoft.com/office/powerpoint/2010/main" val="141383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025" y="838199"/>
            <a:ext cx="22707601" cy="12077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629766" y="4269180"/>
            <a:ext cx="11138689" cy="6285634"/>
            <a:chOff x="6629766" y="5011445"/>
            <a:chExt cx="11138689" cy="6285634"/>
          </a:xfrm>
        </p:grpSpPr>
        <p:grpSp>
          <p:nvGrpSpPr>
            <p:cNvPr id="4" name="Group 3"/>
            <p:cNvGrpSpPr/>
            <p:nvPr/>
          </p:nvGrpSpPr>
          <p:grpSpPr>
            <a:xfrm>
              <a:off x="6650759" y="5011445"/>
              <a:ext cx="11117696" cy="3693109"/>
              <a:chOff x="6650759" y="4894168"/>
              <a:chExt cx="11117696" cy="3693109"/>
            </a:xfrm>
          </p:grpSpPr>
          <p:sp>
            <p:nvSpPr>
              <p:cNvPr id="9" name="TextBox 8"/>
              <p:cNvSpPr txBox="1"/>
              <p:nvPr/>
            </p:nvSpPr>
            <p:spPr>
              <a:xfrm>
                <a:off x="6650759" y="4894168"/>
                <a:ext cx="11117696" cy="1631216"/>
              </a:xfrm>
              <a:prstGeom prst="rect">
                <a:avLst/>
              </a:prstGeom>
              <a:noFill/>
            </p:spPr>
            <p:txBody>
              <a:bodyPr wrap="square" rtlCol="0">
                <a:spAutoFit/>
              </a:bodyPr>
              <a:lstStyle/>
              <a:p>
                <a:pPr algn="ctr"/>
                <a:r>
                  <a:rPr lang="en-US" sz="10000" dirty="0" smtClean="0">
                    <a:solidFill>
                      <a:schemeClr val="bg1"/>
                    </a:solidFill>
                    <a:latin typeface="Playfair Display" charset="0"/>
                    <a:ea typeface="Playfair Display" charset="0"/>
                    <a:cs typeface="Playfair Display" charset="0"/>
                  </a:rPr>
                  <a:t>Thanks!</a:t>
                </a:r>
                <a:endParaRPr lang="en-US" sz="10000" dirty="0">
                  <a:solidFill>
                    <a:schemeClr val="bg1"/>
                  </a:solidFill>
                  <a:latin typeface="Playfair Display" charset="0"/>
                  <a:ea typeface="Playfair Display" charset="0"/>
                  <a:cs typeface="Playfair Display" charset="0"/>
                </a:endParaRPr>
              </a:p>
            </p:txBody>
          </p:sp>
          <p:sp>
            <p:nvSpPr>
              <p:cNvPr id="3" name="Rectangle 2"/>
              <p:cNvSpPr/>
              <p:nvPr/>
            </p:nvSpPr>
            <p:spPr>
              <a:xfrm>
                <a:off x="9861261" y="8483367"/>
                <a:ext cx="4655127" cy="103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9190759" y="7206401"/>
              <a:ext cx="6021532" cy="707886"/>
            </a:xfrm>
            <a:prstGeom prst="rect">
              <a:avLst/>
            </a:prstGeom>
            <a:noFill/>
          </p:spPr>
          <p:txBody>
            <a:bodyPr wrap="square" rtlCol="0">
              <a:spAutoFit/>
            </a:bodyPr>
            <a:lstStyle/>
            <a:p>
              <a:pPr algn="ctr"/>
              <a:r>
                <a:rPr lang="en-US" sz="4000" smtClean="0">
                  <a:solidFill>
                    <a:schemeClr val="bg1"/>
                  </a:solidFill>
                  <a:latin typeface="Lato" charset="0"/>
                  <a:ea typeface="Lato" charset="0"/>
                  <a:cs typeface="Lato" charset="0"/>
                </a:rPr>
                <a:t>ANY QUESTIONS</a:t>
              </a:r>
              <a:r>
                <a:rPr lang="en-US" sz="4000" dirty="0" smtClean="0">
                  <a:solidFill>
                    <a:schemeClr val="bg1"/>
                  </a:solidFill>
                  <a:latin typeface="Lato" charset="0"/>
                  <a:ea typeface="Lato" charset="0"/>
                  <a:cs typeface="Lato" charset="0"/>
                </a:rPr>
                <a:t>?</a:t>
              </a:r>
              <a:endParaRPr lang="en-US" sz="4000" dirty="0">
                <a:solidFill>
                  <a:schemeClr val="bg1"/>
                </a:solidFill>
                <a:latin typeface="Lato" charset="0"/>
                <a:ea typeface="Lato" charset="0"/>
                <a:cs typeface="Lato" charset="0"/>
              </a:endParaRPr>
            </a:p>
          </p:txBody>
        </p:sp>
        <p:grpSp>
          <p:nvGrpSpPr>
            <p:cNvPr id="17" name="Group 16"/>
            <p:cNvGrpSpPr/>
            <p:nvPr/>
          </p:nvGrpSpPr>
          <p:grpSpPr>
            <a:xfrm>
              <a:off x="6629766" y="9542753"/>
              <a:ext cx="10442502" cy="1754326"/>
              <a:chOff x="2640272" y="11475566"/>
              <a:chExt cx="10442502" cy="1754326"/>
            </a:xfrm>
          </p:grpSpPr>
          <p:sp>
            <p:nvSpPr>
              <p:cNvPr id="5" name="Rectangle 4"/>
              <p:cNvSpPr/>
              <p:nvPr/>
            </p:nvSpPr>
            <p:spPr>
              <a:xfrm>
                <a:off x="2640272" y="11475566"/>
                <a:ext cx="3192092" cy="646331"/>
              </a:xfrm>
              <a:prstGeom prst="rect">
                <a:avLst/>
              </a:prstGeom>
            </p:spPr>
            <p:txBody>
              <a:bodyPr wrap="none">
                <a:spAutoFit/>
              </a:bodyPr>
              <a:lstStyle/>
              <a:p>
                <a:pPr algn="ctr"/>
                <a:r>
                  <a:rPr lang="en-US" dirty="0" smtClean="0">
                    <a:solidFill>
                      <a:schemeClr val="bg1"/>
                    </a:solidFill>
                    <a:latin typeface="Lato" charset="0"/>
                    <a:ea typeface="Lato" charset="0"/>
                    <a:cs typeface="Lato" charset="0"/>
                  </a:rPr>
                  <a:t>Team Members:</a:t>
                </a:r>
                <a:endParaRPr lang="en-US" dirty="0">
                  <a:solidFill>
                    <a:schemeClr val="bg1"/>
                  </a:solidFill>
                  <a:latin typeface="Lato" charset="0"/>
                  <a:ea typeface="Lato" charset="0"/>
                  <a:cs typeface="Lato" charset="0"/>
                </a:endParaRPr>
              </a:p>
            </p:txBody>
          </p:sp>
          <p:sp>
            <p:nvSpPr>
              <p:cNvPr id="15" name="Rectangle 14"/>
              <p:cNvSpPr/>
              <p:nvPr/>
            </p:nvSpPr>
            <p:spPr>
              <a:xfrm>
                <a:off x="7272296" y="11475566"/>
                <a:ext cx="3454792" cy="1754326"/>
              </a:xfrm>
              <a:prstGeom prst="rect">
                <a:avLst/>
              </a:prstGeom>
            </p:spPr>
            <p:txBody>
              <a:bodyPr wrap="none">
                <a:spAutoFit/>
              </a:bodyPr>
              <a:lstStyle/>
              <a:p>
                <a:pPr algn="ctr"/>
                <a:r>
                  <a:rPr lang="en-US" dirty="0" smtClean="0">
                    <a:solidFill>
                      <a:schemeClr val="accent2"/>
                    </a:solidFill>
                    <a:latin typeface="Lato" charset="0"/>
                    <a:ea typeface="Lato" charset="0"/>
                    <a:cs typeface="Lato" charset="0"/>
                  </a:rPr>
                  <a:t>Anthony Sicilia</a:t>
                </a:r>
              </a:p>
              <a:p>
                <a:pPr algn="ctr"/>
                <a:r>
                  <a:rPr lang="en-US" dirty="0" smtClean="0">
                    <a:solidFill>
                      <a:schemeClr val="accent2"/>
                    </a:solidFill>
                    <a:latin typeface="Lato" charset="0"/>
                    <a:ea typeface="Lato" charset="0"/>
                    <a:cs typeface="Lato" charset="0"/>
                  </a:rPr>
                  <a:t>Brian </a:t>
                </a:r>
                <a:r>
                  <a:rPr lang="en-US" dirty="0" err="1" smtClean="0">
                    <a:solidFill>
                      <a:schemeClr val="accent2"/>
                    </a:solidFill>
                    <a:latin typeface="Lato" charset="0"/>
                    <a:ea typeface="Lato" charset="0"/>
                    <a:cs typeface="Lato" charset="0"/>
                  </a:rPr>
                  <a:t>Falkenstein</a:t>
                </a:r>
                <a:endParaRPr lang="en-US" dirty="0" smtClean="0">
                  <a:solidFill>
                    <a:schemeClr val="accent2"/>
                  </a:solidFill>
                  <a:latin typeface="Lato" charset="0"/>
                  <a:ea typeface="Lato" charset="0"/>
                  <a:cs typeface="Lato" charset="0"/>
                </a:endParaRPr>
              </a:p>
              <a:p>
                <a:pPr algn="ctr"/>
                <a:r>
                  <a:rPr lang="en-US" dirty="0" smtClean="0">
                    <a:solidFill>
                      <a:schemeClr val="accent2"/>
                    </a:solidFill>
                    <a:latin typeface="Lato" charset="0"/>
                    <a:ea typeface="Lato" charset="0"/>
                    <a:cs typeface="Lato" charset="0"/>
                  </a:rPr>
                  <a:t>Yunkai Tang</a:t>
                </a:r>
                <a:endParaRPr lang="en-US" dirty="0">
                  <a:solidFill>
                    <a:schemeClr val="accent2"/>
                  </a:solidFill>
                  <a:latin typeface="Lato" charset="0"/>
                  <a:ea typeface="Lato" charset="0"/>
                  <a:cs typeface="Lato" charset="0"/>
                </a:endParaRPr>
              </a:p>
            </p:txBody>
          </p:sp>
          <p:sp>
            <p:nvSpPr>
              <p:cNvPr id="16" name="Rectangle 15"/>
              <p:cNvSpPr/>
              <p:nvPr/>
            </p:nvSpPr>
            <p:spPr>
              <a:xfrm>
                <a:off x="12898043" y="11475566"/>
                <a:ext cx="184731" cy="646331"/>
              </a:xfrm>
              <a:prstGeom prst="rect">
                <a:avLst/>
              </a:prstGeom>
            </p:spPr>
            <p:txBody>
              <a:bodyPr wrap="none">
                <a:spAutoFit/>
              </a:bodyPr>
              <a:lstStyle/>
              <a:p>
                <a:pPr algn="ctr"/>
                <a:endParaRPr lang="en-US" dirty="0">
                  <a:solidFill>
                    <a:schemeClr val="accent2"/>
                  </a:solidFill>
                  <a:latin typeface="Lato" charset="0"/>
                  <a:ea typeface="Lato" charset="0"/>
                  <a:cs typeface="Lato" charset="0"/>
                </a:endParaRPr>
              </a:p>
            </p:txBody>
          </p:sp>
        </p:grpSp>
      </p:grpSp>
    </p:spTree>
    <p:extLst>
      <p:ext uri="{BB962C8B-B14F-4D97-AF65-F5344CB8AC3E}">
        <p14:creationId xmlns:p14="http://schemas.microsoft.com/office/powerpoint/2010/main" val="64362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6791709" y="0"/>
            <a:ext cx="7585942"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flipH="1">
            <a:off x="0" y="0"/>
            <a:ext cx="16791709" cy="137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8662266"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Brief Introduction</a:t>
            </a:r>
            <a:endParaRPr lang="en-US" sz="4800" dirty="0">
              <a:solidFill>
                <a:schemeClr val="bg1"/>
              </a:solidFill>
              <a:latin typeface="Playfair Display" charset="0"/>
              <a:ea typeface="Playfair Display" charset="0"/>
              <a:cs typeface="Playfair Display" charset="0"/>
            </a:endParaRPr>
          </a:p>
        </p:txBody>
      </p:sp>
      <p:grpSp>
        <p:nvGrpSpPr>
          <p:cNvPr id="3" name="Group 2"/>
          <p:cNvGrpSpPr/>
          <p:nvPr/>
        </p:nvGrpSpPr>
        <p:grpSpPr>
          <a:xfrm>
            <a:off x="751897" y="4694074"/>
            <a:ext cx="13811597" cy="4417579"/>
            <a:chOff x="751897" y="4484466"/>
            <a:chExt cx="13811597" cy="4417579"/>
          </a:xfrm>
        </p:grpSpPr>
        <p:sp>
          <p:nvSpPr>
            <p:cNvPr id="12" name="Subtitle 2"/>
            <p:cNvSpPr txBox="1">
              <a:spLocks/>
            </p:cNvSpPr>
            <p:nvPr/>
          </p:nvSpPr>
          <p:spPr>
            <a:xfrm>
              <a:off x="751897" y="8196775"/>
              <a:ext cx="12839411" cy="705270"/>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dirty="0" smtClean="0">
                  <a:solidFill>
                    <a:schemeClr val="bg1"/>
                  </a:solidFill>
                  <a:latin typeface="Lato" charset="0"/>
                  <a:ea typeface="Lato" charset="0"/>
                  <a:cs typeface="Lato" charset="0"/>
                </a:rPr>
                <a:t> </a:t>
              </a:r>
            </a:p>
          </p:txBody>
        </p:sp>
        <p:sp>
          <p:nvSpPr>
            <p:cNvPr id="15" name="Rectangle 14"/>
            <p:cNvSpPr/>
            <p:nvPr/>
          </p:nvSpPr>
          <p:spPr>
            <a:xfrm>
              <a:off x="855807" y="4484466"/>
              <a:ext cx="13707687" cy="830997"/>
            </a:xfrm>
            <a:prstGeom prst="rect">
              <a:avLst/>
            </a:prstGeom>
          </p:spPr>
          <p:txBody>
            <a:bodyPr wrap="square">
              <a:spAutoFit/>
            </a:bodyPr>
            <a:lstStyle/>
            <a:p>
              <a:r>
                <a:rPr lang="en-US" sz="4800" dirty="0" smtClean="0">
                  <a:solidFill>
                    <a:schemeClr val="bg1"/>
                  </a:solidFill>
                  <a:latin typeface="Lato" charset="0"/>
                  <a:ea typeface="Lato" charset="0"/>
                  <a:cs typeface="Lato" charset="0"/>
                </a:rPr>
                <a:t>Here something</a:t>
              </a:r>
              <a:endParaRPr lang="en-US" sz="4800" dirty="0">
                <a:latin typeface="Lato" charset="0"/>
                <a:ea typeface="Lato" charset="0"/>
                <a:cs typeface="Lato" charset="0"/>
              </a:endParaRPr>
            </a:p>
          </p:txBody>
        </p:sp>
      </p:grpSp>
      <p:sp>
        <p:nvSpPr>
          <p:cNvPr id="16" name="Rectangle 15"/>
          <p:cNvSpPr/>
          <p:nvPr/>
        </p:nvSpPr>
        <p:spPr>
          <a:xfrm>
            <a:off x="-3" y="2947610"/>
            <a:ext cx="6546275" cy="112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Tree>
    <p:extLst>
      <p:ext uri="{BB962C8B-B14F-4D97-AF65-F5344CB8AC3E}">
        <p14:creationId xmlns:p14="http://schemas.microsoft.com/office/powerpoint/2010/main" val="102014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2704425" y="12877800"/>
            <a:ext cx="838200" cy="838200"/>
            <a:chOff x="22713283" y="12877800"/>
            <a:chExt cx="838200" cy="838200"/>
          </a:xfrm>
        </p:grpSpPr>
        <p:sp>
          <p:nvSpPr>
            <p:cNvPr id="10" name="Rectangle 9"/>
            <p:cNvSpPr/>
            <p:nvPr/>
          </p:nvSpPr>
          <p:spPr>
            <a:xfrm>
              <a:off x="22713283" y="1287780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smtClean="0">
                  <a:solidFill>
                    <a:schemeClr val="bg1"/>
                  </a:solidFill>
                  <a:latin typeface="Lato" charset="0"/>
                  <a:ea typeface="Lato" charset="0"/>
                  <a:cs typeface="Lato" charset="0"/>
                </a:rPr>
                <a:t>4</a:t>
              </a:r>
              <a:endParaRPr lang="en-US" dirty="0">
                <a:solidFill>
                  <a:schemeClr val="bg1"/>
                </a:solidFill>
                <a:latin typeface="Lato" charset="0"/>
                <a:ea typeface="Lato" charset="0"/>
                <a:cs typeface="Lato" charset="0"/>
              </a:endParaRPr>
            </a:p>
          </p:txBody>
        </p:sp>
      </p:grpSp>
      <p:sp>
        <p:nvSpPr>
          <p:cNvPr id="15" name="Shape 2550"/>
          <p:cNvSpPr/>
          <p:nvPr/>
        </p:nvSpPr>
        <p:spPr>
          <a:xfrm>
            <a:off x="2512109" y="3737113"/>
            <a:ext cx="6241798" cy="6241774"/>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nvGrpSpPr>
          <p:cNvPr id="3" name="Group 2"/>
          <p:cNvGrpSpPr/>
          <p:nvPr/>
        </p:nvGrpSpPr>
        <p:grpSpPr>
          <a:xfrm>
            <a:off x="9608659" y="3918733"/>
            <a:ext cx="12950981" cy="5878533"/>
            <a:chOff x="10538930" y="4313521"/>
            <a:chExt cx="12950981" cy="5878533"/>
          </a:xfrm>
        </p:grpSpPr>
        <p:sp>
          <p:nvSpPr>
            <p:cNvPr id="17" name="TextBox 16"/>
            <p:cNvSpPr txBox="1"/>
            <p:nvPr/>
          </p:nvSpPr>
          <p:spPr>
            <a:xfrm>
              <a:off x="10538930" y="4313521"/>
              <a:ext cx="12950981" cy="2092881"/>
            </a:xfrm>
            <a:prstGeom prst="rect">
              <a:avLst/>
            </a:prstGeom>
            <a:noFill/>
          </p:spPr>
          <p:txBody>
            <a:bodyPr wrap="none" rtlCol="0">
              <a:spAutoFit/>
            </a:bodyPr>
            <a:lstStyle/>
            <a:p>
              <a:r>
                <a:rPr lang="en-US" sz="13000" dirty="0" smtClean="0">
                  <a:solidFill>
                    <a:schemeClr val="bg1"/>
                  </a:solidFill>
                  <a:latin typeface="Playfair Display" charset="0"/>
                  <a:ea typeface="Playfair Display" charset="0"/>
                  <a:cs typeface="Playfair Display" charset="0"/>
                </a:rPr>
                <a:t>SECTION BREAK</a:t>
              </a:r>
              <a:endParaRPr lang="en-US" sz="13000" dirty="0">
                <a:solidFill>
                  <a:schemeClr val="bg1"/>
                </a:solidFill>
                <a:latin typeface="Playfair Display" charset="0"/>
                <a:ea typeface="Playfair Display" charset="0"/>
                <a:cs typeface="Playfair Display" charset="0"/>
              </a:endParaRPr>
            </a:p>
          </p:txBody>
        </p:sp>
        <p:sp>
          <p:nvSpPr>
            <p:cNvPr id="18" name="TextBox 17"/>
            <p:cNvSpPr txBox="1"/>
            <p:nvPr/>
          </p:nvSpPr>
          <p:spPr>
            <a:xfrm>
              <a:off x="10603673" y="6406402"/>
              <a:ext cx="11724722" cy="3785652"/>
            </a:xfrm>
            <a:prstGeom prst="rect">
              <a:avLst/>
            </a:prstGeom>
            <a:noFill/>
          </p:spPr>
          <p:txBody>
            <a:bodyPr wrap="square" rtlCol="0">
              <a:spAutoFit/>
            </a:bodyPr>
            <a:lstStyle/>
            <a:p>
              <a:r>
                <a:rPr lang="en-US" sz="8000" dirty="0" smtClean="0">
                  <a:solidFill>
                    <a:schemeClr val="bg1"/>
                  </a:solidFill>
                  <a:latin typeface="Lato" charset="0"/>
                  <a:ea typeface="Lato" charset="0"/>
                  <a:cs typeface="Lato" charset="0"/>
                </a:rPr>
                <a:t>Successful people </a:t>
              </a:r>
              <a:r>
                <a:rPr lang="en-US" sz="8000" dirty="0">
                  <a:solidFill>
                    <a:schemeClr val="bg1"/>
                  </a:solidFill>
                  <a:latin typeface="Lato" charset="0"/>
                  <a:ea typeface="Lato" charset="0"/>
                  <a:cs typeface="Lato" charset="0"/>
                </a:rPr>
                <a:t>do what unsuccessful people are not willing to do</a:t>
              </a:r>
              <a:r>
                <a:rPr lang="en-US" sz="8000">
                  <a:solidFill>
                    <a:schemeClr val="bg1"/>
                  </a:solidFill>
                  <a:latin typeface="Lato" charset="0"/>
                  <a:ea typeface="Lato" charset="0"/>
                  <a:cs typeface="Lato" charset="0"/>
                </a:rPr>
                <a:t>. </a:t>
              </a:r>
              <a:endParaRPr lang="en-US" sz="17300" dirty="0">
                <a:solidFill>
                  <a:schemeClr val="bg1"/>
                </a:solidFill>
                <a:latin typeface="Lato" charset="0"/>
                <a:ea typeface="Lato" charset="0"/>
                <a:cs typeface="Lato" charset="0"/>
              </a:endParaRPr>
            </a:p>
          </p:txBody>
        </p:sp>
      </p:grpSp>
    </p:spTree>
    <p:extLst>
      <p:ext uri="{BB962C8B-B14F-4D97-AF65-F5344CB8AC3E}">
        <p14:creationId xmlns:p14="http://schemas.microsoft.com/office/powerpoint/2010/main" val="12968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flipH="1">
            <a:off x="-1" y="0"/>
            <a:ext cx="24377650" cy="13715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26065" y="3200400"/>
            <a:ext cx="11325518"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669068" y="4148817"/>
            <a:ext cx="9039514" cy="5346037"/>
            <a:chOff x="7669068" y="5888504"/>
            <a:chExt cx="9039514" cy="5346037"/>
          </a:xfrm>
        </p:grpSpPr>
        <p:sp>
          <p:nvSpPr>
            <p:cNvPr id="11" name="TextBox 10"/>
            <p:cNvSpPr txBox="1"/>
            <p:nvPr/>
          </p:nvSpPr>
          <p:spPr>
            <a:xfrm>
              <a:off x="10059877" y="5888504"/>
              <a:ext cx="4257897" cy="1938992"/>
            </a:xfrm>
            <a:prstGeom prst="rect">
              <a:avLst/>
            </a:prstGeom>
            <a:noFill/>
          </p:spPr>
          <p:txBody>
            <a:bodyPr wrap="none" rtlCol="0">
              <a:spAutoFit/>
            </a:bodyPr>
            <a:lstStyle/>
            <a:p>
              <a:pPr algn="ctr"/>
              <a:r>
                <a:rPr lang="en-US" sz="12000" dirty="0" smtClean="0">
                  <a:solidFill>
                    <a:schemeClr val="bg1"/>
                  </a:solidFill>
                  <a:latin typeface="Playfair Display" charset="0"/>
                  <a:ea typeface="Playfair Display" charset="0"/>
                  <a:cs typeface="Playfair Display" charset="0"/>
                </a:rPr>
                <a:t>Hello!</a:t>
              </a:r>
              <a:endParaRPr lang="en-US" sz="12000" dirty="0">
                <a:solidFill>
                  <a:schemeClr val="bg1"/>
                </a:solidFill>
                <a:latin typeface="Playfair Display" charset="0"/>
                <a:ea typeface="Playfair Display" charset="0"/>
                <a:cs typeface="Playfair Display" charset="0"/>
              </a:endParaRPr>
            </a:p>
          </p:txBody>
        </p:sp>
        <p:grpSp>
          <p:nvGrpSpPr>
            <p:cNvPr id="4" name="Group 3"/>
            <p:cNvGrpSpPr/>
            <p:nvPr/>
          </p:nvGrpSpPr>
          <p:grpSpPr>
            <a:xfrm>
              <a:off x="7669068" y="8602013"/>
              <a:ext cx="9039514" cy="2632528"/>
              <a:chOff x="7669068" y="7625268"/>
              <a:chExt cx="9039514" cy="2632528"/>
            </a:xfrm>
          </p:grpSpPr>
          <p:sp>
            <p:nvSpPr>
              <p:cNvPr id="13" name="TextBox 12"/>
              <p:cNvSpPr txBox="1"/>
              <p:nvPr/>
            </p:nvSpPr>
            <p:spPr>
              <a:xfrm>
                <a:off x="9861262" y="7625268"/>
                <a:ext cx="4655126" cy="830997"/>
              </a:xfrm>
              <a:prstGeom prst="rect">
                <a:avLst/>
              </a:prstGeom>
              <a:noFill/>
            </p:spPr>
            <p:txBody>
              <a:bodyPr wrap="square" rtlCol="0">
                <a:spAutoFit/>
              </a:bodyPr>
              <a:lstStyle/>
              <a:p>
                <a:pPr algn="ctr"/>
                <a:r>
                  <a:rPr lang="en-US" sz="4800" i="1" dirty="0" smtClean="0">
                    <a:solidFill>
                      <a:schemeClr val="bg1"/>
                    </a:solidFill>
                    <a:latin typeface="Playfair Display" charset="0"/>
                    <a:ea typeface="Playfair Display" charset="0"/>
                    <a:cs typeface="Playfair Display" charset="0"/>
                  </a:rPr>
                  <a:t>David Porter</a:t>
                </a:r>
                <a:endParaRPr lang="en-US" sz="4800" i="1" dirty="0">
                  <a:solidFill>
                    <a:schemeClr val="bg1"/>
                  </a:solidFill>
                  <a:latin typeface="Playfair Display" charset="0"/>
                  <a:ea typeface="Playfair Display" charset="0"/>
                  <a:cs typeface="Playfair Display" charset="0"/>
                </a:endParaRPr>
              </a:p>
            </p:txBody>
          </p:sp>
          <p:sp>
            <p:nvSpPr>
              <p:cNvPr id="14" name="Subtitle 2"/>
              <p:cNvSpPr txBox="1">
                <a:spLocks/>
              </p:cNvSpPr>
              <p:nvPr/>
            </p:nvSpPr>
            <p:spPr>
              <a:xfrm>
                <a:off x="7669068" y="8456265"/>
                <a:ext cx="9039514" cy="1801531"/>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Refers to a good or service being offered by a company. Ideally, a product should meet a certain consumer demand, or it should be so compelling that consumers believe they need it. </a:t>
                </a:r>
              </a:p>
            </p:txBody>
          </p:sp>
        </p:grpSp>
      </p:grpSp>
      <p:grpSp>
        <p:nvGrpSpPr>
          <p:cNvPr id="19" name="Group 18"/>
          <p:cNvGrpSpPr/>
          <p:nvPr/>
        </p:nvGrpSpPr>
        <p:grpSpPr>
          <a:xfrm>
            <a:off x="22704425" y="12877800"/>
            <a:ext cx="838200" cy="838200"/>
            <a:chOff x="22713283" y="12877800"/>
            <a:chExt cx="838200" cy="838200"/>
          </a:xfrm>
        </p:grpSpPr>
        <p:sp>
          <p:nvSpPr>
            <p:cNvPr id="20" name="Rectangle 19"/>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smtClean="0">
                  <a:solidFill>
                    <a:schemeClr val="bg1"/>
                  </a:solidFill>
                  <a:latin typeface="Lato" charset="0"/>
                  <a:ea typeface="Lato" charset="0"/>
                  <a:cs typeface="Lato" charset="0"/>
                </a:rPr>
                <a:t>3</a:t>
              </a:r>
              <a:endParaRPr lang="en-US" dirty="0">
                <a:solidFill>
                  <a:schemeClr val="bg1"/>
                </a:solidFill>
                <a:latin typeface="Lato" charset="0"/>
                <a:ea typeface="Lato" charset="0"/>
                <a:cs typeface="Lato" charset="0"/>
              </a:endParaRPr>
            </a:p>
          </p:txBody>
        </p:sp>
      </p:grpSp>
    </p:spTree>
    <p:extLst>
      <p:ext uri="{BB962C8B-B14F-4D97-AF65-F5344CB8AC3E}">
        <p14:creationId xmlns:p14="http://schemas.microsoft.com/office/powerpoint/2010/main" val="169991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791709" y="0"/>
            <a:ext cx="7585942"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flipH="1">
            <a:off x="0" y="1"/>
            <a:ext cx="16791709" cy="137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8662266"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Introduction</a:t>
            </a:r>
            <a:endParaRPr lang="en-US" sz="4800" dirty="0">
              <a:solidFill>
                <a:schemeClr val="bg1"/>
              </a:solidFill>
              <a:latin typeface="Playfair Display" charset="0"/>
              <a:ea typeface="Playfair Display" charset="0"/>
              <a:cs typeface="Playfair Display" charset="0"/>
            </a:endParaRPr>
          </a:p>
        </p:txBody>
      </p:sp>
      <p:grpSp>
        <p:nvGrpSpPr>
          <p:cNvPr id="3" name="Group 2"/>
          <p:cNvGrpSpPr/>
          <p:nvPr/>
        </p:nvGrpSpPr>
        <p:grpSpPr>
          <a:xfrm>
            <a:off x="751897" y="4320823"/>
            <a:ext cx="15351703" cy="4790830"/>
            <a:chOff x="751897" y="4111215"/>
            <a:chExt cx="24244938" cy="4790830"/>
          </a:xfrm>
        </p:grpSpPr>
        <p:sp>
          <p:nvSpPr>
            <p:cNvPr id="12" name="Subtitle 2"/>
            <p:cNvSpPr txBox="1">
              <a:spLocks/>
            </p:cNvSpPr>
            <p:nvPr/>
          </p:nvSpPr>
          <p:spPr>
            <a:xfrm>
              <a:off x="751897" y="8196775"/>
              <a:ext cx="12839411" cy="705270"/>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dirty="0" smtClean="0">
                  <a:solidFill>
                    <a:schemeClr val="bg1"/>
                  </a:solidFill>
                  <a:latin typeface="Lato" charset="0"/>
                  <a:ea typeface="Lato" charset="0"/>
                  <a:cs typeface="Lato" charset="0"/>
                </a:rPr>
                <a:t> </a:t>
              </a:r>
            </a:p>
          </p:txBody>
        </p:sp>
        <p:sp>
          <p:nvSpPr>
            <p:cNvPr id="15" name="Rectangle 14"/>
            <p:cNvSpPr/>
            <p:nvPr/>
          </p:nvSpPr>
          <p:spPr>
            <a:xfrm>
              <a:off x="1256949" y="4111215"/>
              <a:ext cx="23739886" cy="3785652"/>
            </a:xfrm>
            <a:prstGeom prst="rect">
              <a:avLst/>
            </a:prstGeom>
          </p:spPr>
          <p:txBody>
            <a:bodyPr wrap="square">
              <a:spAutoFit/>
            </a:bodyPr>
            <a:lstStyle/>
            <a:p>
              <a:r>
                <a:rPr lang="en-US" sz="4800" dirty="0">
                  <a:solidFill>
                    <a:schemeClr val="bg1"/>
                  </a:solidFill>
                  <a:latin typeface="Lato" charset="0"/>
                  <a:ea typeface="Lato" charset="0"/>
                  <a:cs typeface="Lato" charset="0"/>
                </a:rPr>
                <a:t>We show that it is possible to learn to </a:t>
              </a:r>
              <a:r>
                <a:rPr lang="en-US" sz="4800" dirty="0" smtClean="0">
                  <a:solidFill>
                    <a:schemeClr val="bg1"/>
                  </a:solidFill>
                  <a:latin typeface="Lato" charset="0"/>
                  <a:ea typeface="Lato" charset="0"/>
                  <a:cs typeface="Lato" charset="0"/>
                </a:rPr>
                <a:t>identify the mother tongue of TOEFL test takers </a:t>
              </a:r>
              <a:r>
                <a:rPr lang="en-US" sz="4800" dirty="0">
                  <a:solidFill>
                    <a:schemeClr val="bg1"/>
                  </a:solidFill>
                  <a:latin typeface="Lato" charset="0"/>
                  <a:ea typeface="Lato" charset="0"/>
                  <a:cs typeface="Lato" charset="0"/>
                </a:rPr>
                <a:t>from the content of the essays they </a:t>
              </a:r>
              <a:r>
                <a:rPr lang="en-US" sz="4800" dirty="0" smtClean="0">
                  <a:solidFill>
                    <a:schemeClr val="bg1"/>
                  </a:solidFill>
                  <a:latin typeface="Lato" charset="0"/>
                  <a:ea typeface="Lato" charset="0"/>
                  <a:cs typeface="Lato" charset="0"/>
                </a:rPr>
                <a:t>wrote. Our </a:t>
              </a:r>
              <a:r>
                <a:rPr lang="en-US" sz="4800" dirty="0">
                  <a:solidFill>
                    <a:schemeClr val="bg1"/>
                  </a:solidFill>
                  <a:latin typeface="Lato" charset="0"/>
                  <a:ea typeface="Lato" charset="0"/>
                  <a:cs typeface="Lato" charset="0"/>
                </a:rPr>
                <a:t>method uses </a:t>
              </a:r>
              <a:r>
                <a:rPr lang="en-US" sz="4800" dirty="0" smtClean="0">
                  <a:solidFill>
                    <a:schemeClr val="bg1"/>
                  </a:solidFill>
                  <a:latin typeface="Lato" charset="0"/>
                  <a:ea typeface="Lato" charset="0"/>
                  <a:cs typeface="Lato" charset="0"/>
                </a:rPr>
                <a:t>a character level model based on convolutional neural networks to </a:t>
              </a:r>
              <a:r>
                <a:rPr lang="en-US" sz="4800" dirty="0">
                  <a:solidFill>
                    <a:schemeClr val="bg1"/>
                  </a:solidFill>
                  <a:latin typeface="Lato" charset="0"/>
                  <a:ea typeface="Lato" charset="0"/>
                  <a:cs typeface="Lato" charset="0"/>
                </a:rPr>
                <a:t>predict </a:t>
              </a:r>
              <a:r>
                <a:rPr lang="en-US" sz="4800" dirty="0" smtClean="0">
                  <a:solidFill>
                    <a:schemeClr val="bg1"/>
                  </a:solidFill>
                  <a:latin typeface="Lato" charset="0"/>
                  <a:ea typeface="Lato" charset="0"/>
                  <a:cs typeface="Lato" charset="0"/>
                </a:rPr>
                <a:t>the most </a:t>
              </a:r>
              <a:r>
                <a:rPr lang="en-US" sz="4800" dirty="0">
                  <a:solidFill>
                    <a:schemeClr val="bg1"/>
                  </a:solidFill>
                  <a:latin typeface="Lato" charset="0"/>
                  <a:ea typeface="Lato" charset="0"/>
                  <a:cs typeface="Lato" charset="0"/>
                </a:rPr>
                <a:t>probable native language from a set of 11 </a:t>
              </a:r>
              <a:r>
                <a:rPr lang="en-US" sz="4800" dirty="0" smtClean="0">
                  <a:solidFill>
                    <a:schemeClr val="bg1"/>
                  </a:solidFill>
                  <a:latin typeface="Lato" charset="0"/>
                  <a:ea typeface="Lato" charset="0"/>
                  <a:cs typeface="Lato" charset="0"/>
                </a:rPr>
                <a:t>possibilities.</a:t>
              </a:r>
              <a:endParaRPr lang="en-US" sz="4800" dirty="0">
                <a:latin typeface="Lato" charset="0"/>
                <a:ea typeface="Lato" charset="0"/>
                <a:cs typeface="Lato" charset="0"/>
              </a:endParaRPr>
            </a:p>
          </p:txBody>
        </p:sp>
      </p:grpSp>
      <p:sp>
        <p:nvSpPr>
          <p:cNvPr id="16" name="Rectangle 15"/>
          <p:cNvSpPr/>
          <p:nvPr/>
        </p:nvSpPr>
        <p:spPr>
          <a:xfrm>
            <a:off x="-3" y="2947610"/>
            <a:ext cx="6546275" cy="112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Tree>
    <p:extLst>
      <p:ext uri="{BB962C8B-B14F-4D97-AF65-F5344CB8AC3E}">
        <p14:creationId xmlns:p14="http://schemas.microsoft.com/office/powerpoint/2010/main" val="135391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flipH="1">
            <a:off x="-1" y="0"/>
            <a:ext cx="24377650" cy="137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0" y="3146719"/>
            <a:ext cx="17660471" cy="3453236"/>
            <a:chOff x="0" y="5789439"/>
            <a:chExt cx="17660471" cy="3453236"/>
          </a:xfrm>
        </p:grpSpPr>
        <p:grpSp>
          <p:nvGrpSpPr>
            <p:cNvPr id="3" name="Group 2"/>
            <p:cNvGrpSpPr/>
            <p:nvPr/>
          </p:nvGrpSpPr>
          <p:grpSpPr>
            <a:xfrm>
              <a:off x="0" y="5789439"/>
              <a:ext cx="14090073" cy="2178683"/>
              <a:chOff x="0" y="6587837"/>
              <a:chExt cx="14090073" cy="2178683"/>
            </a:xfrm>
          </p:grpSpPr>
          <p:sp>
            <p:nvSpPr>
              <p:cNvPr id="10" name="TextBox 9"/>
              <p:cNvSpPr txBox="1"/>
              <p:nvPr/>
            </p:nvSpPr>
            <p:spPr>
              <a:xfrm>
                <a:off x="2494397" y="6587837"/>
                <a:ext cx="11595676" cy="1631216"/>
              </a:xfrm>
              <a:prstGeom prst="rect">
                <a:avLst/>
              </a:prstGeom>
              <a:noFill/>
            </p:spPr>
            <p:txBody>
              <a:bodyPr wrap="square" rtlCol="0">
                <a:spAutoFit/>
              </a:bodyPr>
              <a:lstStyle/>
              <a:p>
                <a:r>
                  <a:rPr lang="en-US" sz="10000" dirty="0" smtClean="0">
                    <a:solidFill>
                      <a:schemeClr val="bg1"/>
                    </a:solidFill>
                    <a:latin typeface="Playfair Display" charset="0"/>
                    <a:ea typeface="Playfair Display" charset="0"/>
                    <a:cs typeface="Playfair Display" charset="0"/>
                  </a:rPr>
                  <a:t>Transition Headline</a:t>
                </a:r>
                <a:endParaRPr lang="en-US" sz="10000" dirty="0">
                  <a:solidFill>
                    <a:schemeClr val="bg1"/>
                  </a:solidFill>
                  <a:latin typeface="Playfair Display" charset="0"/>
                  <a:ea typeface="Playfair Display" charset="0"/>
                  <a:cs typeface="Playfair Display" charset="0"/>
                </a:endParaRPr>
              </a:p>
            </p:txBody>
          </p:sp>
          <p:sp>
            <p:nvSpPr>
              <p:cNvPr id="7" name="Rectangle 6"/>
              <p:cNvSpPr/>
              <p:nvPr/>
            </p:nvSpPr>
            <p:spPr>
              <a:xfrm>
                <a:off x="0" y="8662609"/>
                <a:ext cx="13903036" cy="10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1" name="Rectangle 10"/>
            <p:cNvSpPr/>
            <p:nvPr/>
          </p:nvSpPr>
          <p:spPr>
            <a:xfrm>
              <a:off x="2494396" y="8411678"/>
              <a:ext cx="15166075" cy="830997"/>
            </a:xfrm>
            <a:prstGeom prst="rect">
              <a:avLst/>
            </a:prstGeom>
          </p:spPr>
          <p:txBody>
            <a:bodyPr wrap="square">
              <a:spAutoFit/>
            </a:bodyPr>
            <a:lstStyle/>
            <a:p>
              <a:r>
                <a:rPr lang="en-US" sz="4800" dirty="0" smtClean="0">
                  <a:solidFill>
                    <a:schemeClr val="bg1"/>
                  </a:solidFill>
                  <a:latin typeface="Lato" charset="0"/>
                  <a:ea typeface="Lato" charset="0"/>
                  <a:cs typeface="Lato" charset="0"/>
                </a:rPr>
                <a:t>Refers </a:t>
              </a:r>
              <a:r>
                <a:rPr lang="en-US" sz="4800" dirty="0">
                  <a:solidFill>
                    <a:schemeClr val="bg1"/>
                  </a:solidFill>
                  <a:latin typeface="Lato" charset="0"/>
                  <a:ea typeface="Lato" charset="0"/>
                  <a:cs typeface="Lato" charset="0"/>
                </a:rPr>
                <a:t>to a good or service being offered by a company</a:t>
              </a:r>
              <a:r>
                <a:rPr lang="en-US" sz="4800" dirty="0" smtClean="0">
                  <a:solidFill>
                    <a:schemeClr val="bg1"/>
                  </a:solidFill>
                  <a:latin typeface="Lato" charset="0"/>
                  <a:ea typeface="Lato" charset="0"/>
                  <a:cs typeface="Lato" charset="0"/>
                </a:rPr>
                <a:t>.</a:t>
              </a:r>
              <a:endParaRPr lang="en-US" sz="4800" dirty="0">
                <a:solidFill>
                  <a:schemeClr val="bg1"/>
                </a:solidFill>
                <a:latin typeface="Lato" charset="0"/>
                <a:ea typeface="Lato" charset="0"/>
                <a:cs typeface="Lato" charset="0"/>
              </a:endParaRPr>
            </a:p>
          </p:txBody>
        </p:sp>
      </p:grpSp>
      <p:sp>
        <p:nvSpPr>
          <p:cNvPr id="13" name="Rectangle 12"/>
          <p:cNvSpPr/>
          <p:nvPr/>
        </p:nvSpPr>
        <p:spPr>
          <a:xfrm>
            <a:off x="-2" y="9746673"/>
            <a:ext cx="24377653" cy="39693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2704425" y="12877800"/>
            <a:ext cx="838200" cy="838200"/>
            <a:chOff x="22713283" y="12877800"/>
            <a:chExt cx="838200" cy="838200"/>
          </a:xfrm>
        </p:grpSpPr>
        <p:sp>
          <p:nvSpPr>
            <p:cNvPr id="16" name="Rectangle 15"/>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smtClean="0">
                  <a:solidFill>
                    <a:schemeClr val="bg1"/>
                  </a:solidFill>
                  <a:latin typeface="Lato" charset="0"/>
                  <a:ea typeface="Lato" charset="0"/>
                  <a:cs typeface="Lato" charset="0"/>
                </a:rPr>
                <a:t>4</a:t>
              </a:r>
              <a:endParaRPr lang="en-US" dirty="0">
                <a:solidFill>
                  <a:schemeClr val="bg1"/>
                </a:solidFill>
                <a:latin typeface="Lato" charset="0"/>
                <a:ea typeface="Lato" charset="0"/>
                <a:cs typeface="Lato" charset="0"/>
              </a:endParaRPr>
            </a:p>
          </p:txBody>
        </p:sp>
      </p:grpSp>
    </p:spTree>
    <p:extLst>
      <p:ext uri="{BB962C8B-B14F-4D97-AF65-F5344CB8AC3E}">
        <p14:creationId xmlns:p14="http://schemas.microsoft.com/office/powerpoint/2010/main" val="12010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16142" y="3200400"/>
            <a:ext cx="18545364"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71782" y="4444041"/>
            <a:ext cx="16847042" cy="5016758"/>
          </a:xfrm>
          <a:prstGeom prst="rect">
            <a:avLst/>
          </a:prstGeom>
          <a:noFill/>
        </p:spPr>
        <p:txBody>
          <a:bodyPr wrap="square" rtlCol="0">
            <a:spAutoFit/>
          </a:bodyPr>
          <a:lstStyle/>
          <a:p>
            <a:pPr algn="ctr"/>
            <a:r>
              <a:rPr lang="en-US" sz="8000" dirty="0" smtClean="0">
                <a:solidFill>
                  <a:schemeClr val="bg1"/>
                </a:solidFill>
                <a:latin typeface="Playfair Display" charset="0"/>
                <a:ea typeface="Playfair Display" charset="0"/>
                <a:cs typeface="Playfair Display" charset="0"/>
              </a:rPr>
              <a:t>Successful people </a:t>
            </a:r>
            <a:r>
              <a:rPr lang="en-US" sz="8000" dirty="0">
                <a:solidFill>
                  <a:schemeClr val="bg1"/>
                </a:solidFill>
                <a:latin typeface="Playfair Display" charset="0"/>
                <a:ea typeface="Playfair Display" charset="0"/>
                <a:cs typeface="Playfair Display" charset="0"/>
              </a:rPr>
              <a:t>do what unsuccessful people are not willing to do. Don't wish it were easier; wish you were better</a:t>
            </a:r>
            <a:r>
              <a:rPr lang="en-US" sz="8000" dirty="0" smtClean="0">
                <a:solidFill>
                  <a:schemeClr val="bg1"/>
                </a:solidFill>
                <a:latin typeface="Playfair Display" charset="0"/>
                <a:ea typeface="Playfair Display" charset="0"/>
                <a:cs typeface="Playfair Display" charset="0"/>
              </a:rPr>
              <a:t>.</a:t>
            </a:r>
            <a:endParaRPr lang="en-US" sz="17300" dirty="0">
              <a:solidFill>
                <a:schemeClr val="bg1"/>
              </a:solidFill>
              <a:latin typeface="Playfair Display" charset="0"/>
              <a:ea typeface="Playfair Display" charset="0"/>
              <a:cs typeface="Playfair Display" charset="0"/>
            </a:endParaRPr>
          </a:p>
        </p:txBody>
      </p:sp>
      <p:grpSp>
        <p:nvGrpSpPr>
          <p:cNvPr id="9" name="Group 8"/>
          <p:cNvGrpSpPr/>
          <p:nvPr/>
        </p:nvGrpSpPr>
        <p:grpSpPr>
          <a:xfrm>
            <a:off x="22704425" y="12877800"/>
            <a:ext cx="838200" cy="838200"/>
            <a:chOff x="22713283" y="12877800"/>
            <a:chExt cx="838200" cy="838200"/>
          </a:xfrm>
        </p:grpSpPr>
        <p:sp>
          <p:nvSpPr>
            <p:cNvPr id="10" name="Rectangle 9"/>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smtClean="0">
                  <a:solidFill>
                    <a:schemeClr val="bg1"/>
                  </a:solidFill>
                  <a:latin typeface="Lato" charset="0"/>
                  <a:ea typeface="Lato" charset="0"/>
                  <a:cs typeface="Lato" charset="0"/>
                </a:rPr>
                <a:t>4</a:t>
              </a:r>
              <a:endParaRPr lang="en-US" dirty="0">
                <a:solidFill>
                  <a:schemeClr val="bg1"/>
                </a:solidFill>
                <a:latin typeface="Lato" charset="0"/>
                <a:ea typeface="Lato" charset="0"/>
                <a:cs typeface="Lato" charset="0"/>
              </a:endParaRPr>
            </a:p>
          </p:txBody>
        </p:sp>
      </p:grpSp>
      <p:sp>
        <p:nvSpPr>
          <p:cNvPr id="13" name="TextBox 12"/>
          <p:cNvSpPr txBox="1"/>
          <p:nvPr/>
        </p:nvSpPr>
        <p:spPr>
          <a:xfrm>
            <a:off x="10405665" y="1567757"/>
            <a:ext cx="3579276" cy="4508927"/>
          </a:xfrm>
          <a:prstGeom prst="rect">
            <a:avLst/>
          </a:prstGeom>
          <a:noFill/>
        </p:spPr>
        <p:txBody>
          <a:bodyPr wrap="square" rtlCol="0">
            <a:spAutoFit/>
          </a:bodyPr>
          <a:lstStyle/>
          <a:p>
            <a:pPr algn="ctr"/>
            <a:r>
              <a:rPr lang="en-US" sz="28700" smtClean="0">
                <a:solidFill>
                  <a:schemeClr val="bg1"/>
                </a:solidFill>
                <a:latin typeface="Playfair Display" charset="0"/>
                <a:ea typeface="Playfair Display" charset="0"/>
                <a:cs typeface="Playfair Display" charset="0"/>
              </a:rPr>
              <a:t>“</a:t>
            </a:r>
            <a:endParaRPr lang="en-US" sz="74600" dirty="0">
              <a:solidFill>
                <a:schemeClr val="bg1"/>
              </a:solidFill>
              <a:latin typeface="Playfair Display" charset="0"/>
              <a:ea typeface="Playfair Display" charset="0"/>
              <a:cs typeface="Playfair Display" charset="0"/>
            </a:endParaRPr>
          </a:p>
        </p:txBody>
      </p:sp>
      <p:sp>
        <p:nvSpPr>
          <p:cNvPr id="16" name="TextBox 15"/>
          <p:cNvSpPr txBox="1"/>
          <p:nvPr/>
        </p:nvSpPr>
        <p:spPr>
          <a:xfrm rot="10800000">
            <a:off x="10405665" y="7669949"/>
            <a:ext cx="3579276" cy="4508927"/>
          </a:xfrm>
          <a:prstGeom prst="rect">
            <a:avLst/>
          </a:prstGeom>
          <a:noFill/>
        </p:spPr>
        <p:txBody>
          <a:bodyPr wrap="square" rtlCol="0">
            <a:spAutoFit/>
          </a:bodyPr>
          <a:lstStyle/>
          <a:p>
            <a:pPr algn="ctr"/>
            <a:r>
              <a:rPr lang="en-US" sz="28700" smtClean="0">
                <a:solidFill>
                  <a:schemeClr val="bg1"/>
                </a:solidFill>
                <a:latin typeface="Playfair Display" charset="0"/>
                <a:ea typeface="Playfair Display" charset="0"/>
                <a:cs typeface="Playfair Display" charset="0"/>
              </a:rPr>
              <a:t>“</a:t>
            </a:r>
            <a:endParaRPr lang="en-US" sz="74600" dirty="0">
              <a:solidFill>
                <a:schemeClr val="bg1"/>
              </a:solidFill>
              <a:latin typeface="Playfair Display" charset="0"/>
              <a:ea typeface="Playfair Display" charset="0"/>
              <a:cs typeface="Playfair Display" charset="0"/>
            </a:endParaRPr>
          </a:p>
        </p:txBody>
      </p:sp>
    </p:spTree>
    <p:extLst>
      <p:ext uri="{BB962C8B-B14F-4D97-AF65-F5344CB8AC3E}">
        <p14:creationId xmlns:p14="http://schemas.microsoft.com/office/powerpoint/2010/main" val="96443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3" y="0"/>
            <a:ext cx="24377654"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flipH="1">
            <a:off x="-2" y="0"/>
            <a:ext cx="14014176" cy="137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6767046" cy="830997"/>
          </a:xfrm>
          <a:prstGeom prst="rect">
            <a:avLst/>
          </a:prstGeom>
          <a:noFill/>
        </p:spPr>
        <p:txBody>
          <a:bodyPr wrap="square" rtlCol="0">
            <a:spAutoFit/>
          </a:bodyPr>
          <a:lstStyle/>
          <a:p>
            <a:r>
              <a:rPr lang="en-US" sz="4800" smtClean="0">
                <a:solidFill>
                  <a:schemeClr val="bg1"/>
                </a:solidFill>
                <a:latin typeface="Playfair Display" charset="0"/>
                <a:ea typeface="Playfair Display" charset="0"/>
                <a:cs typeface="Playfair Display" charset="0"/>
              </a:rPr>
              <a:t>This Is A Slide Title</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13" name="Rectangle 12"/>
          <p:cNvSpPr/>
          <p:nvPr/>
        </p:nvSpPr>
        <p:spPr>
          <a:xfrm>
            <a:off x="-3" y="2947611"/>
            <a:ext cx="6187687"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9" name="Group 8"/>
          <p:cNvGrpSpPr/>
          <p:nvPr/>
        </p:nvGrpSpPr>
        <p:grpSpPr>
          <a:xfrm>
            <a:off x="944559" y="5116650"/>
            <a:ext cx="10375712" cy="5979649"/>
            <a:chOff x="944559" y="4323869"/>
            <a:chExt cx="10375712" cy="5979649"/>
          </a:xfrm>
        </p:grpSpPr>
        <p:sp>
          <p:nvSpPr>
            <p:cNvPr id="22" name="TextBox 21"/>
            <p:cNvSpPr txBox="1"/>
            <p:nvPr/>
          </p:nvSpPr>
          <p:spPr>
            <a:xfrm>
              <a:off x="1697685" y="4323869"/>
              <a:ext cx="5412542" cy="584775"/>
            </a:xfrm>
            <a:prstGeom prst="rect">
              <a:avLst/>
            </a:prstGeom>
            <a:noFill/>
          </p:spPr>
          <p:txBody>
            <a:bodyPr wrap="square" rtlCol="0">
              <a:spAutoFit/>
            </a:bodyPr>
            <a:lstStyle/>
            <a:p>
              <a:r>
                <a:rPr lang="en-US" sz="3200" dirty="0" smtClean="0">
                  <a:solidFill>
                    <a:schemeClr val="bg1"/>
                  </a:solidFill>
                  <a:latin typeface="Playfair Display" charset="0"/>
                  <a:ea typeface="Playfair Display" charset="0"/>
                  <a:cs typeface="Playfair Display" charset="0"/>
                </a:rPr>
                <a:t>The Problem</a:t>
              </a:r>
              <a:endParaRPr lang="en-US" sz="3200" dirty="0">
                <a:solidFill>
                  <a:schemeClr val="bg1"/>
                </a:solidFill>
                <a:latin typeface="Playfair Display" charset="0"/>
                <a:ea typeface="Playfair Display" charset="0"/>
                <a:cs typeface="Playfair Display" charset="0"/>
              </a:endParaRPr>
            </a:p>
          </p:txBody>
        </p:sp>
        <p:sp>
          <p:nvSpPr>
            <p:cNvPr id="23" name="TextBox 22"/>
            <p:cNvSpPr txBox="1"/>
            <p:nvPr/>
          </p:nvSpPr>
          <p:spPr>
            <a:xfrm>
              <a:off x="1697684" y="4893253"/>
              <a:ext cx="9622587" cy="830997"/>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Some fifty years ago there was a curious case of whale trover litigated. Likewise a fish is technically fast when it bears a waif.</a:t>
              </a:r>
            </a:p>
          </p:txBody>
        </p:sp>
        <p:sp>
          <p:nvSpPr>
            <p:cNvPr id="24" name="TextBox 23"/>
            <p:cNvSpPr txBox="1"/>
            <p:nvPr/>
          </p:nvSpPr>
          <p:spPr>
            <a:xfrm>
              <a:off x="1697685" y="6613503"/>
              <a:ext cx="5412542" cy="584775"/>
            </a:xfrm>
            <a:prstGeom prst="rect">
              <a:avLst/>
            </a:prstGeom>
            <a:noFill/>
          </p:spPr>
          <p:txBody>
            <a:bodyPr wrap="square" rtlCol="0">
              <a:spAutoFit/>
            </a:bodyPr>
            <a:lstStyle/>
            <a:p>
              <a:r>
                <a:rPr lang="en-US" sz="3200" dirty="0" smtClean="0">
                  <a:solidFill>
                    <a:schemeClr val="bg1"/>
                  </a:solidFill>
                  <a:latin typeface="Playfair Display" charset="0"/>
                  <a:ea typeface="Playfair Display" charset="0"/>
                  <a:cs typeface="Playfair Display" charset="0"/>
                </a:rPr>
                <a:t>The Solution</a:t>
              </a:r>
              <a:endParaRPr lang="en-US" sz="3200" dirty="0">
                <a:solidFill>
                  <a:schemeClr val="bg1"/>
                </a:solidFill>
                <a:latin typeface="Playfair Display" charset="0"/>
                <a:ea typeface="Playfair Display" charset="0"/>
                <a:cs typeface="Playfair Display" charset="0"/>
              </a:endParaRPr>
            </a:p>
          </p:txBody>
        </p:sp>
        <p:sp>
          <p:nvSpPr>
            <p:cNvPr id="25" name="TextBox 24"/>
            <p:cNvSpPr txBox="1"/>
            <p:nvPr/>
          </p:nvSpPr>
          <p:spPr>
            <a:xfrm>
              <a:off x="1697684" y="7182887"/>
              <a:ext cx="9622587" cy="830997"/>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Some fifty years ago there was a curious case of whale trover litigated. Likewise a fish is technically fast when it bears a waif.</a:t>
              </a:r>
            </a:p>
          </p:txBody>
        </p:sp>
        <p:sp>
          <p:nvSpPr>
            <p:cNvPr id="26" name="TextBox 25"/>
            <p:cNvSpPr txBox="1"/>
            <p:nvPr/>
          </p:nvSpPr>
          <p:spPr>
            <a:xfrm>
              <a:off x="1697685" y="8903137"/>
              <a:ext cx="5412542" cy="584775"/>
            </a:xfrm>
            <a:prstGeom prst="rect">
              <a:avLst/>
            </a:prstGeom>
            <a:noFill/>
          </p:spPr>
          <p:txBody>
            <a:bodyPr wrap="square" rtlCol="0">
              <a:spAutoFit/>
            </a:bodyPr>
            <a:lstStyle/>
            <a:p>
              <a:r>
                <a:rPr lang="en-US" sz="3200" dirty="0" smtClean="0">
                  <a:solidFill>
                    <a:schemeClr val="bg1"/>
                  </a:solidFill>
                  <a:latin typeface="Playfair Display" charset="0"/>
                  <a:ea typeface="Playfair Display" charset="0"/>
                  <a:cs typeface="Playfair Display" charset="0"/>
                </a:rPr>
                <a:t>Service</a:t>
              </a:r>
              <a:endParaRPr lang="en-US" sz="3200" dirty="0">
                <a:solidFill>
                  <a:schemeClr val="bg1"/>
                </a:solidFill>
                <a:latin typeface="Playfair Display" charset="0"/>
                <a:ea typeface="Playfair Display" charset="0"/>
                <a:cs typeface="Playfair Display" charset="0"/>
              </a:endParaRPr>
            </a:p>
          </p:txBody>
        </p:sp>
        <p:sp>
          <p:nvSpPr>
            <p:cNvPr id="27" name="TextBox 26"/>
            <p:cNvSpPr txBox="1"/>
            <p:nvPr/>
          </p:nvSpPr>
          <p:spPr>
            <a:xfrm>
              <a:off x="1697684" y="9472521"/>
              <a:ext cx="9622587" cy="830997"/>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Some fifty years ago there was a curious case of whale trover litigated. Likewise a fish is technically fast when it bears a waif.</a:t>
              </a:r>
            </a:p>
          </p:txBody>
        </p:sp>
        <p:sp>
          <p:nvSpPr>
            <p:cNvPr id="4" name="Rectangle 3"/>
            <p:cNvSpPr/>
            <p:nvPr/>
          </p:nvSpPr>
          <p:spPr>
            <a:xfrm>
              <a:off x="944559" y="4452300"/>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4559" y="6741934"/>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44559" y="9031568"/>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6069455" y="1661917"/>
            <a:ext cx="6643828" cy="10392166"/>
            <a:chOff x="11177433" y="1757552"/>
            <a:chExt cx="6521544" cy="10200896"/>
          </a:xfrm>
        </p:grpSpPr>
        <p:pic>
          <p:nvPicPr>
            <p:cNvPr id="34" name="Picture 33" descr="iPhone6_mockup_front_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77433" y="1757552"/>
              <a:ext cx="6521544" cy="10200896"/>
            </a:xfrm>
            <a:prstGeom prst="rect">
              <a:avLst/>
            </a:prstGeom>
          </p:spPr>
        </p:pic>
        <p:sp>
          <p:nvSpPr>
            <p:cNvPr id="35" name="Rectangle 34"/>
            <p:cNvSpPr/>
            <p:nvPr/>
          </p:nvSpPr>
          <p:spPr>
            <a:xfrm>
              <a:off x="12425065" y="3332480"/>
              <a:ext cx="3956200" cy="70124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sp>
        <p:nvSpPr>
          <p:cNvPr id="12" name="Picture Placeholder 11"/>
          <p:cNvSpPr>
            <a:spLocks noGrp="1"/>
          </p:cNvSpPr>
          <p:nvPr>
            <p:ph type="pic" sz="quarter" idx="10"/>
          </p:nvPr>
        </p:nvSpPr>
        <p:spPr/>
      </p:sp>
    </p:spTree>
    <p:extLst>
      <p:ext uri="{BB962C8B-B14F-4D97-AF65-F5344CB8AC3E}">
        <p14:creationId xmlns:p14="http://schemas.microsoft.com/office/powerpoint/2010/main" val="1037593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2704425" y="12877800"/>
            <a:ext cx="838200" cy="838200"/>
            <a:chOff x="22713283" y="12877800"/>
            <a:chExt cx="838200" cy="838200"/>
          </a:xfrm>
        </p:grpSpPr>
        <p:sp>
          <p:nvSpPr>
            <p:cNvPr id="10" name="Rectangle 9"/>
            <p:cNvSpPr/>
            <p:nvPr/>
          </p:nvSpPr>
          <p:spPr>
            <a:xfrm>
              <a:off x="22713283" y="1287780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smtClean="0">
                  <a:solidFill>
                    <a:schemeClr val="bg1"/>
                  </a:solidFill>
                  <a:latin typeface="Lato" charset="0"/>
                  <a:ea typeface="Lato" charset="0"/>
                  <a:cs typeface="Lato" charset="0"/>
                </a:rPr>
                <a:t>4</a:t>
              </a:r>
              <a:endParaRPr lang="en-US" dirty="0">
                <a:solidFill>
                  <a:schemeClr val="bg1"/>
                </a:solidFill>
                <a:latin typeface="Lato" charset="0"/>
                <a:ea typeface="Lato" charset="0"/>
                <a:cs typeface="Lato" charset="0"/>
              </a:endParaRPr>
            </a:p>
          </p:txBody>
        </p:sp>
      </p:grpSp>
      <p:sp>
        <p:nvSpPr>
          <p:cNvPr id="15" name="Shape 2550"/>
          <p:cNvSpPr/>
          <p:nvPr/>
        </p:nvSpPr>
        <p:spPr>
          <a:xfrm>
            <a:off x="2512109" y="3737113"/>
            <a:ext cx="6241798" cy="6241774"/>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nvGrpSpPr>
          <p:cNvPr id="3" name="Group 2"/>
          <p:cNvGrpSpPr/>
          <p:nvPr/>
        </p:nvGrpSpPr>
        <p:grpSpPr>
          <a:xfrm>
            <a:off x="9608659" y="3918733"/>
            <a:ext cx="12950981" cy="5878533"/>
            <a:chOff x="10538930" y="4313521"/>
            <a:chExt cx="12950981" cy="5878533"/>
          </a:xfrm>
        </p:grpSpPr>
        <p:sp>
          <p:nvSpPr>
            <p:cNvPr id="17" name="TextBox 16"/>
            <p:cNvSpPr txBox="1"/>
            <p:nvPr/>
          </p:nvSpPr>
          <p:spPr>
            <a:xfrm>
              <a:off x="10538930" y="4313521"/>
              <a:ext cx="12950981" cy="2092881"/>
            </a:xfrm>
            <a:prstGeom prst="rect">
              <a:avLst/>
            </a:prstGeom>
            <a:noFill/>
          </p:spPr>
          <p:txBody>
            <a:bodyPr wrap="none" rtlCol="0">
              <a:spAutoFit/>
            </a:bodyPr>
            <a:lstStyle/>
            <a:p>
              <a:r>
                <a:rPr lang="en-US" sz="13000" dirty="0" smtClean="0">
                  <a:solidFill>
                    <a:schemeClr val="bg1"/>
                  </a:solidFill>
                  <a:latin typeface="Playfair Display" charset="0"/>
                  <a:ea typeface="Playfair Display" charset="0"/>
                  <a:cs typeface="Playfair Display" charset="0"/>
                </a:rPr>
                <a:t>SECTION BREAK</a:t>
              </a:r>
              <a:endParaRPr lang="en-US" sz="13000" dirty="0">
                <a:solidFill>
                  <a:schemeClr val="bg1"/>
                </a:solidFill>
                <a:latin typeface="Playfair Display" charset="0"/>
                <a:ea typeface="Playfair Display" charset="0"/>
                <a:cs typeface="Playfair Display" charset="0"/>
              </a:endParaRPr>
            </a:p>
          </p:txBody>
        </p:sp>
        <p:sp>
          <p:nvSpPr>
            <p:cNvPr id="18" name="TextBox 17"/>
            <p:cNvSpPr txBox="1"/>
            <p:nvPr/>
          </p:nvSpPr>
          <p:spPr>
            <a:xfrm>
              <a:off x="10603673" y="6406402"/>
              <a:ext cx="11724722" cy="3785652"/>
            </a:xfrm>
            <a:prstGeom prst="rect">
              <a:avLst/>
            </a:prstGeom>
            <a:noFill/>
          </p:spPr>
          <p:txBody>
            <a:bodyPr wrap="square" rtlCol="0">
              <a:spAutoFit/>
            </a:bodyPr>
            <a:lstStyle/>
            <a:p>
              <a:r>
                <a:rPr lang="en-US" sz="8000" dirty="0" smtClean="0">
                  <a:solidFill>
                    <a:schemeClr val="bg1"/>
                  </a:solidFill>
                  <a:latin typeface="Lato" charset="0"/>
                  <a:ea typeface="Lato" charset="0"/>
                  <a:cs typeface="Lato" charset="0"/>
                </a:rPr>
                <a:t>Successful people </a:t>
              </a:r>
              <a:r>
                <a:rPr lang="en-US" sz="8000" dirty="0">
                  <a:solidFill>
                    <a:schemeClr val="bg1"/>
                  </a:solidFill>
                  <a:latin typeface="Lato" charset="0"/>
                  <a:ea typeface="Lato" charset="0"/>
                  <a:cs typeface="Lato" charset="0"/>
                </a:rPr>
                <a:t>do what unsuccessful people are not willing to do</a:t>
              </a:r>
              <a:r>
                <a:rPr lang="en-US" sz="8000">
                  <a:solidFill>
                    <a:schemeClr val="bg1"/>
                  </a:solidFill>
                  <a:latin typeface="Lato" charset="0"/>
                  <a:ea typeface="Lato" charset="0"/>
                  <a:cs typeface="Lato" charset="0"/>
                </a:rPr>
                <a:t>. </a:t>
              </a:r>
              <a:endParaRPr lang="en-US" sz="17300" dirty="0">
                <a:solidFill>
                  <a:schemeClr val="bg1"/>
                </a:solidFill>
                <a:latin typeface="Lato" charset="0"/>
                <a:ea typeface="Lato" charset="0"/>
                <a:cs typeface="Lato" charset="0"/>
              </a:endParaRPr>
            </a:p>
          </p:txBody>
        </p:sp>
      </p:grpSp>
    </p:spTree>
    <p:extLst>
      <p:ext uri="{BB962C8B-B14F-4D97-AF65-F5344CB8AC3E}">
        <p14:creationId xmlns:p14="http://schemas.microsoft.com/office/powerpoint/2010/main" val="106744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flipH="1">
            <a:off x="-4" y="0"/>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5501980" cy="1569660"/>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Use Charts </a:t>
            </a:r>
            <a:r>
              <a:rPr lang="en-US" sz="4800" smtClean="0">
                <a:solidFill>
                  <a:schemeClr val="bg1"/>
                </a:solidFill>
                <a:latin typeface="Playfair Display" charset="0"/>
                <a:ea typeface="Playfair Display" charset="0"/>
                <a:cs typeface="Playfair Display" charset="0"/>
              </a:rPr>
              <a:t>To Explain Your Ideas</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20" name="Rectangle 19"/>
          <p:cNvSpPr/>
          <p:nvPr/>
        </p:nvSpPr>
        <p:spPr>
          <a:xfrm>
            <a:off x="-3" y="3691889"/>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grpSp>
        <p:nvGrpSpPr>
          <p:cNvPr id="3" name="Group 2"/>
          <p:cNvGrpSpPr/>
          <p:nvPr/>
        </p:nvGrpSpPr>
        <p:grpSpPr>
          <a:xfrm>
            <a:off x="10402123" y="1737311"/>
            <a:ext cx="11203237" cy="10241377"/>
            <a:chOff x="10402123" y="1665953"/>
            <a:chExt cx="11203237" cy="10241377"/>
          </a:xfrm>
        </p:grpSpPr>
        <p:grpSp>
          <p:nvGrpSpPr>
            <p:cNvPr id="33" name="Group 32"/>
            <p:cNvGrpSpPr/>
            <p:nvPr/>
          </p:nvGrpSpPr>
          <p:grpSpPr>
            <a:xfrm>
              <a:off x="10956245" y="1665953"/>
              <a:ext cx="10649113" cy="9332066"/>
              <a:chOff x="2589151" y="2041072"/>
              <a:chExt cx="4144008" cy="9633856"/>
            </a:xfrm>
            <a:solidFill>
              <a:schemeClr val="accent2"/>
            </a:solidFill>
          </p:grpSpPr>
          <p:sp>
            <p:nvSpPr>
              <p:cNvPr id="34" name="Freeform 2356"/>
              <p:cNvSpPr>
                <a:spLocks noChangeArrowheads="1"/>
              </p:cNvSpPr>
              <p:nvPr/>
            </p:nvSpPr>
            <p:spPr bwMode="auto">
              <a:xfrm>
                <a:off x="2589151" y="2041072"/>
                <a:ext cx="586159" cy="9633856"/>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sp>
            <p:nvSpPr>
              <p:cNvPr id="35" name="Freeform 2356"/>
              <p:cNvSpPr>
                <a:spLocks noChangeArrowheads="1"/>
              </p:cNvSpPr>
              <p:nvPr/>
            </p:nvSpPr>
            <p:spPr bwMode="auto">
              <a:xfrm>
                <a:off x="3473142" y="3889612"/>
                <a:ext cx="594913" cy="7785314"/>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sp>
            <p:nvSpPr>
              <p:cNvPr id="36" name="Freeform 2356"/>
              <p:cNvSpPr>
                <a:spLocks noChangeArrowheads="1"/>
              </p:cNvSpPr>
              <p:nvPr/>
            </p:nvSpPr>
            <p:spPr bwMode="auto">
              <a:xfrm>
                <a:off x="4370264" y="5602757"/>
                <a:ext cx="586159" cy="6072171"/>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sp>
            <p:nvSpPr>
              <p:cNvPr id="37" name="Freeform 2356"/>
              <p:cNvSpPr>
                <a:spLocks noChangeArrowheads="1"/>
              </p:cNvSpPr>
              <p:nvPr/>
            </p:nvSpPr>
            <p:spPr bwMode="auto">
              <a:xfrm>
                <a:off x="5258632" y="6858000"/>
                <a:ext cx="586159" cy="4816928"/>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solidFill>
                <a:schemeClr val="accent1"/>
              </a:solidFill>
              <a:ln>
                <a:noFill/>
              </a:ln>
              <a:effectLst/>
              <a:extLst/>
            </p:spPr>
            <p:txBody>
              <a:bodyPr wrap="none" anchor="ctr"/>
              <a:lstStyle/>
              <a:p>
                <a:endParaRPr lang="en-US" sz="9600"/>
              </a:p>
            </p:txBody>
          </p:sp>
          <p:sp>
            <p:nvSpPr>
              <p:cNvPr id="38" name="Freeform 2356"/>
              <p:cNvSpPr>
                <a:spLocks noChangeArrowheads="1"/>
              </p:cNvSpPr>
              <p:nvPr/>
            </p:nvSpPr>
            <p:spPr bwMode="auto">
              <a:xfrm>
                <a:off x="6147000" y="8079474"/>
                <a:ext cx="586159" cy="3595453"/>
              </a:xfrm>
              <a:custGeom>
                <a:avLst/>
                <a:gdLst>
                  <a:gd name="T0" fmla="*/ 293 w 294"/>
                  <a:gd name="T1" fmla="*/ 0 h 3671"/>
                  <a:gd name="T2" fmla="*/ 0 w 294"/>
                  <a:gd name="T3" fmla="*/ 0 h 3671"/>
                  <a:gd name="T4" fmla="*/ 0 w 294"/>
                  <a:gd name="T5" fmla="*/ 3670 h 3671"/>
                  <a:gd name="T6" fmla="*/ 293 w 294"/>
                  <a:gd name="T7" fmla="*/ 3670 h 3671"/>
                  <a:gd name="T8" fmla="*/ 293 w 294"/>
                  <a:gd name="T9" fmla="*/ 0 h 3671"/>
                </a:gdLst>
                <a:ahLst/>
                <a:cxnLst>
                  <a:cxn ang="0">
                    <a:pos x="T0" y="T1"/>
                  </a:cxn>
                  <a:cxn ang="0">
                    <a:pos x="T2" y="T3"/>
                  </a:cxn>
                  <a:cxn ang="0">
                    <a:pos x="T4" y="T5"/>
                  </a:cxn>
                  <a:cxn ang="0">
                    <a:pos x="T6" y="T7"/>
                  </a:cxn>
                  <a:cxn ang="0">
                    <a:pos x="T8" y="T9"/>
                  </a:cxn>
                </a:cxnLst>
                <a:rect l="0" t="0" r="r" b="b"/>
                <a:pathLst>
                  <a:path w="294" h="3671">
                    <a:moveTo>
                      <a:pt x="293" y="0"/>
                    </a:moveTo>
                    <a:lnTo>
                      <a:pt x="0" y="0"/>
                    </a:lnTo>
                    <a:lnTo>
                      <a:pt x="0" y="3670"/>
                    </a:lnTo>
                    <a:lnTo>
                      <a:pt x="293" y="3670"/>
                    </a:lnTo>
                    <a:lnTo>
                      <a:pt x="293" y="0"/>
                    </a:lnTo>
                  </a:path>
                </a:pathLst>
              </a:custGeom>
              <a:grpFill/>
              <a:ln>
                <a:noFill/>
              </a:ln>
              <a:effectLst/>
              <a:extLst/>
            </p:spPr>
            <p:txBody>
              <a:bodyPr wrap="none" anchor="ctr"/>
              <a:lstStyle/>
              <a:p>
                <a:endParaRPr lang="en-US" sz="9600"/>
              </a:p>
            </p:txBody>
          </p:sp>
        </p:grpSp>
        <p:grpSp>
          <p:nvGrpSpPr>
            <p:cNvPr id="39" name="Group 38"/>
            <p:cNvGrpSpPr/>
            <p:nvPr/>
          </p:nvGrpSpPr>
          <p:grpSpPr>
            <a:xfrm>
              <a:off x="10402123" y="1665953"/>
              <a:ext cx="209694" cy="9332064"/>
              <a:chOff x="2526776" y="2601688"/>
              <a:chExt cx="209694" cy="9332064"/>
            </a:xfrm>
          </p:grpSpPr>
          <p:sp>
            <p:nvSpPr>
              <p:cNvPr id="40" name="Oval 39"/>
              <p:cNvSpPr/>
              <p:nvPr/>
            </p:nvSpPr>
            <p:spPr>
              <a:xfrm flipV="1">
                <a:off x="2526776" y="11724058"/>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V="1">
                <a:off x="2526776" y="9955002"/>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V="1">
                <a:off x="2526776" y="8075110"/>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V="1">
                <a:off x="2526776" y="6250636"/>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V="1">
                <a:off x="2526776" y="4426162"/>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V="1">
                <a:off x="2526776" y="2601688"/>
                <a:ext cx="209694" cy="2096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10956243" y="11384110"/>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One</a:t>
              </a:r>
              <a:endParaRPr lang="en-US" sz="5400" dirty="0">
                <a:solidFill>
                  <a:schemeClr val="accent1"/>
                </a:solidFill>
                <a:latin typeface="Lato" charset="0"/>
                <a:ea typeface="Lato" charset="0"/>
                <a:cs typeface="Lato" charset="0"/>
              </a:endParaRPr>
            </a:p>
          </p:txBody>
        </p:sp>
        <p:sp>
          <p:nvSpPr>
            <p:cNvPr id="47" name="TextBox 46"/>
            <p:cNvSpPr txBox="1"/>
            <p:nvPr/>
          </p:nvSpPr>
          <p:spPr>
            <a:xfrm>
              <a:off x="13250384" y="11384110"/>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Two</a:t>
              </a:r>
              <a:endParaRPr lang="en-US" sz="5400" dirty="0">
                <a:solidFill>
                  <a:schemeClr val="accent1"/>
                </a:solidFill>
                <a:latin typeface="Lato" charset="0"/>
                <a:ea typeface="Lato" charset="0"/>
                <a:cs typeface="Lato" charset="0"/>
              </a:endParaRPr>
            </a:p>
          </p:txBody>
        </p:sp>
        <p:sp>
          <p:nvSpPr>
            <p:cNvPr id="48" name="TextBox 47"/>
            <p:cNvSpPr txBox="1"/>
            <p:nvPr/>
          </p:nvSpPr>
          <p:spPr>
            <a:xfrm>
              <a:off x="15533278" y="11384110"/>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Tree</a:t>
              </a:r>
              <a:endParaRPr lang="en-US" sz="5400" dirty="0">
                <a:solidFill>
                  <a:schemeClr val="accent1"/>
                </a:solidFill>
                <a:latin typeface="Lato" charset="0"/>
                <a:ea typeface="Lato" charset="0"/>
                <a:cs typeface="Lato" charset="0"/>
              </a:endParaRPr>
            </a:p>
          </p:txBody>
        </p:sp>
        <p:sp>
          <p:nvSpPr>
            <p:cNvPr id="49" name="TextBox 48"/>
            <p:cNvSpPr txBox="1"/>
            <p:nvPr/>
          </p:nvSpPr>
          <p:spPr>
            <a:xfrm>
              <a:off x="17816173" y="11384110"/>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Four</a:t>
              </a:r>
              <a:endParaRPr lang="en-US" sz="5400" dirty="0">
                <a:solidFill>
                  <a:schemeClr val="accent1"/>
                </a:solidFill>
                <a:latin typeface="Lato" charset="0"/>
                <a:ea typeface="Lato" charset="0"/>
                <a:cs typeface="Lato" charset="0"/>
              </a:endParaRPr>
            </a:p>
          </p:txBody>
        </p:sp>
        <p:sp>
          <p:nvSpPr>
            <p:cNvPr id="50" name="TextBox 49"/>
            <p:cNvSpPr txBox="1"/>
            <p:nvPr/>
          </p:nvSpPr>
          <p:spPr>
            <a:xfrm>
              <a:off x="20099068" y="11384110"/>
              <a:ext cx="1506292" cy="523220"/>
            </a:xfrm>
            <a:prstGeom prst="rect">
              <a:avLst/>
            </a:prstGeom>
            <a:noFill/>
          </p:spPr>
          <p:txBody>
            <a:bodyPr wrap="square" rtlCol="0">
              <a:spAutoFit/>
            </a:bodyPr>
            <a:lstStyle/>
            <a:p>
              <a:pPr algn="ctr"/>
              <a:r>
                <a:rPr lang="en-US" sz="2800" dirty="0" smtClean="0">
                  <a:solidFill>
                    <a:schemeClr val="accent1"/>
                  </a:solidFill>
                  <a:latin typeface="Lato" charset="0"/>
                  <a:ea typeface="Lato" charset="0"/>
                  <a:cs typeface="Lato" charset="0"/>
                </a:rPr>
                <a:t>Five</a:t>
              </a:r>
              <a:endParaRPr lang="en-US" sz="5400" dirty="0">
                <a:solidFill>
                  <a:schemeClr val="accent1"/>
                </a:solidFill>
                <a:latin typeface="Lato" charset="0"/>
                <a:ea typeface="Lato" charset="0"/>
                <a:cs typeface="Lato" charset="0"/>
              </a:endParaRPr>
            </a:p>
          </p:txBody>
        </p:sp>
      </p:grpSp>
    </p:spTree>
    <p:extLst>
      <p:ext uri="{BB962C8B-B14F-4D97-AF65-F5344CB8AC3E}">
        <p14:creationId xmlns:p14="http://schemas.microsoft.com/office/powerpoint/2010/main" val="170445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 name="Rectangle 143"/>
          <p:cNvSpPr/>
          <p:nvPr/>
        </p:nvSpPr>
        <p:spPr>
          <a:xfrm flipH="1">
            <a:off x="0" y="0"/>
            <a:ext cx="2437765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nvSpPr>
        <p:spPr>
          <a:xfrm>
            <a:off x="835024" y="1665953"/>
            <a:ext cx="9375775" cy="830997"/>
          </a:xfrm>
          <a:prstGeom prst="rect">
            <a:avLst/>
          </a:prstGeom>
          <a:noFill/>
        </p:spPr>
        <p:txBody>
          <a:bodyPr wrap="square" rtlCol="0">
            <a:spAutoFit/>
          </a:bodyPr>
          <a:lstStyle/>
          <a:p>
            <a:r>
              <a:rPr lang="en-US" sz="4800" smtClean="0">
                <a:solidFill>
                  <a:schemeClr val="bg1"/>
                </a:solidFill>
                <a:latin typeface="Playfair Display" charset="0"/>
                <a:ea typeface="Playfair Display" charset="0"/>
                <a:cs typeface="Playfair Display" charset="0"/>
              </a:rPr>
              <a:t>Use Charts To Explain Your Ideas</a:t>
            </a:r>
            <a:endParaRPr lang="en-US" sz="4800" i="1" dirty="0">
              <a:solidFill>
                <a:schemeClr val="bg1"/>
              </a:solidFill>
              <a:latin typeface="Playfair Display" charset="0"/>
              <a:ea typeface="Playfair Display" charset="0"/>
              <a:cs typeface="Playfair Display" charset="0"/>
            </a:endParaRPr>
          </a:p>
        </p:txBody>
      </p:sp>
      <p:sp>
        <p:nvSpPr>
          <p:cNvPr id="143" name="Rectangle 142"/>
          <p:cNvSpPr/>
          <p:nvPr/>
        </p:nvSpPr>
        <p:spPr>
          <a:xfrm>
            <a:off x="0" y="2947609"/>
            <a:ext cx="10021655" cy="112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grpSp>
        <p:nvGrpSpPr>
          <p:cNvPr id="15" name="Group 14"/>
          <p:cNvGrpSpPr/>
          <p:nvPr/>
        </p:nvGrpSpPr>
        <p:grpSpPr>
          <a:xfrm>
            <a:off x="1922881" y="7087809"/>
            <a:ext cx="20557718" cy="4086982"/>
            <a:chOff x="1922881" y="6858000"/>
            <a:chExt cx="20557718" cy="6019800"/>
          </a:xfrm>
        </p:grpSpPr>
        <p:sp>
          <p:nvSpPr>
            <p:cNvPr id="113" name="Rectangle 112"/>
            <p:cNvSpPr/>
            <p:nvPr/>
          </p:nvSpPr>
          <p:spPr>
            <a:xfrm>
              <a:off x="1922881" y="6858000"/>
              <a:ext cx="4930202" cy="2239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132053" y="6858000"/>
              <a:ext cx="4930202" cy="2239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2341225" y="6858000"/>
              <a:ext cx="4930202" cy="2239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7550397" y="6858000"/>
              <a:ext cx="4930202" cy="2239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922881" y="9097339"/>
              <a:ext cx="4930202" cy="3588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132053" y="9097339"/>
              <a:ext cx="4930202" cy="3588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2341225" y="9097339"/>
              <a:ext cx="4930202" cy="3588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7550397" y="9097338"/>
              <a:ext cx="4930202" cy="358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922881" y="12686187"/>
              <a:ext cx="4930202" cy="191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132053" y="12686187"/>
              <a:ext cx="4930202" cy="19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12341225" y="12686187"/>
              <a:ext cx="4930202" cy="191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7550397" y="12686187"/>
              <a:ext cx="4930202" cy="19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920186" y="7655132"/>
              <a:ext cx="2935590" cy="646331"/>
            </a:xfrm>
            <a:prstGeom prst="rect">
              <a:avLst/>
            </a:prstGeom>
            <a:noFill/>
          </p:spPr>
          <p:txBody>
            <a:bodyPr wrap="square" rtlCol="0">
              <a:spAutoFit/>
            </a:bodyPr>
            <a:lstStyle/>
            <a:p>
              <a:pPr algn="ctr"/>
              <a:r>
                <a:rPr lang="en-US" dirty="0" smtClean="0">
                  <a:solidFill>
                    <a:schemeClr val="bg1"/>
                  </a:solidFill>
                  <a:latin typeface="Playfair Display" charset="0"/>
                  <a:ea typeface="Playfair Display" charset="0"/>
                  <a:cs typeface="Playfair Display" charset="0"/>
                </a:rPr>
                <a:t>One</a:t>
              </a:r>
              <a:endParaRPr lang="en-US" dirty="0">
                <a:solidFill>
                  <a:schemeClr val="bg1"/>
                </a:solidFill>
                <a:latin typeface="Playfair Display" charset="0"/>
                <a:ea typeface="Playfair Display" charset="0"/>
                <a:cs typeface="Playfair Display" charset="0"/>
              </a:endParaRPr>
            </a:p>
          </p:txBody>
        </p:sp>
        <p:sp>
          <p:nvSpPr>
            <p:cNvPr id="129" name="TextBox 128"/>
            <p:cNvSpPr txBox="1"/>
            <p:nvPr/>
          </p:nvSpPr>
          <p:spPr>
            <a:xfrm>
              <a:off x="8129358" y="7655132"/>
              <a:ext cx="2935590" cy="646331"/>
            </a:xfrm>
            <a:prstGeom prst="rect">
              <a:avLst/>
            </a:prstGeom>
            <a:noFill/>
          </p:spPr>
          <p:txBody>
            <a:bodyPr wrap="square" rtlCol="0">
              <a:spAutoFit/>
            </a:bodyPr>
            <a:lstStyle/>
            <a:p>
              <a:pPr algn="ctr"/>
              <a:r>
                <a:rPr lang="en-US" dirty="0" smtClean="0">
                  <a:solidFill>
                    <a:schemeClr val="bg1"/>
                  </a:solidFill>
                  <a:latin typeface="Playfair Display" charset="0"/>
                  <a:ea typeface="Playfair Display" charset="0"/>
                  <a:cs typeface="Playfair Display" charset="0"/>
                </a:rPr>
                <a:t>Two</a:t>
              </a:r>
              <a:endParaRPr lang="en-US" dirty="0">
                <a:solidFill>
                  <a:schemeClr val="bg1"/>
                </a:solidFill>
                <a:latin typeface="Playfair Display" charset="0"/>
                <a:ea typeface="Playfair Display" charset="0"/>
                <a:cs typeface="Playfair Display" charset="0"/>
              </a:endParaRPr>
            </a:p>
          </p:txBody>
        </p:sp>
        <p:sp>
          <p:nvSpPr>
            <p:cNvPr id="132" name="TextBox 131"/>
            <p:cNvSpPr txBox="1"/>
            <p:nvPr/>
          </p:nvSpPr>
          <p:spPr>
            <a:xfrm>
              <a:off x="13338530" y="7655132"/>
              <a:ext cx="2935590" cy="646331"/>
            </a:xfrm>
            <a:prstGeom prst="rect">
              <a:avLst/>
            </a:prstGeom>
            <a:noFill/>
          </p:spPr>
          <p:txBody>
            <a:bodyPr wrap="square" rtlCol="0">
              <a:spAutoFit/>
            </a:bodyPr>
            <a:lstStyle/>
            <a:p>
              <a:pPr algn="ctr"/>
              <a:r>
                <a:rPr lang="en-US" dirty="0" smtClean="0">
                  <a:solidFill>
                    <a:schemeClr val="bg1"/>
                  </a:solidFill>
                  <a:latin typeface="Playfair Display" charset="0"/>
                  <a:ea typeface="Playfair Display" charset="0"/>
                  <a:cs typeface="Playfair Display" charset="0"/>
                </a:rPr>
                <a:t>Tree</a:t>
              </a:r>
              <a:endParaRPr lang="en-US" dirty="0">
                <a:solidFill>
                  <a:schemeClr val="bg1"/>
                </a:solidFill>
                <a:latin typeface="Playfair Display" charset="0"/>
                <a:ea typeface="Playfair Display" charset="0"/>
                <a:cs typeface="Playfair Display" charset="0"/>
              </a:endParaRPr>
            </a:p>
          </p:txBody>
        </p:sp>
        <p:sp>
          <p:nvSpPr>
            <p:cNvPr id="135" name="TextBox 134"/>
            <p:cNvSpPr txBox="1"/>
            <p:nvPr/>
          </p:nvSpPr>
          <p:spPr>
            <a:xfrm>
              <a:off x="18547702" y="7655132"/>
              <a:ext cx="2935590" cy="646331"/>
            </a:xfrm>
            <a:prstGeom prst="rect">
              <a:avLst/>
            </a:prstGeom>
            <a:noFill/>
          </p:spPr>
          <p:txBody>
            <a:bodyPr wrap="square" rtlCol="0">
              <a:spAutoFit/>
            </a:bodyPr>
            <a:lstStyle/>
            <a:p>
              <a:pPr algn="ctr"/>
              <a:r>
                <a:rPr lang="en-US" dirty="0" smtClean="0">
                  <a:solidFill>
                    <a:schemeClr val="bg1"/>
                  </a:solidFill>
                  <a:latin typeface="Playfair Display" charset="0"/>
                  <a:ea typeface="Playfair Display" charset="0"/>
                  <a:cs typeface="Playfair Display" charset="0"/>
                </a:rPr>
                <a:t>Four</a:t>
              </a:r>
              <a:endParaRPr lang="en-US" dirty="0">
                <a:solidFill>
                  <a:schemeClr val="bg1"/>
                </a:solidFill>
                <a:latin typeface="Playfair Display" charset="0"/>
                <a:ea typeface="Playfair Display" charset="0"/>
                <a:cs typeface="Playfair Display" charset="0"/>
              </a:endParaRPr>
            </a:p>
          </p:txBody>
        </p:sp>
        <p:sp>
          <p:nvSpPr>
            <p:cNvPr id="145" name="TextBox 144"/>
            <p:cNvSpPr txBox="1"/>
            <p:nvPr/>
          </p:nvSpPr>
          <p:spPr>
            <a:xfrm>
              <a:off x="2689345" y="10230043"/>
              <a:ext cx="3397272" cy="1015663"/>
            </a:xfrm>
            <a:prstGeom prst="rect">
              <a:avLst/>
            </a:prstGeom>
            <a:noFill/>
          </p:spPr>
          <p:txBody>
            <a:bodyPr wrap="square" rtlCol="0">
              <a:spAutoFit/>
            </a:bodyPr>
            <a:lstStyle/>
            <a:p>
              <a:pPr algn="ctr"/>
              <a:r>
                <a:rPr lang="en-US" sz="6000" dirty="0" smtClean="0">
                  <a:solidFill>
                    <a:schemeClr val="accent1"/>
                  </a:solidFill>
                  <a:latin typeface="Lato" charset="0"/>
                  <a:ea typeface="Lato" charset="0"/>
                  <a:cs typeface="Lato" charset="0"/>
                </a:rPr>
                <a:t>$4390</a:t>
              </a:r>
              <a:endParaRPr lang="en-US" sz="10000" dirty="0">
                <a:solidFill>
                  <a:schemeClr val="accent1"/>
                </a:solidFill>
                <a:latin typeface="Lato" charset="0"/>
                <a:ea typeface="Lato" charset="0"/>
                <a:cs typeface="Lato" charset="0"/>
              </a:endParaRPr>
            </a:p>
          </p:txBody>
        </p:sp>
        <p:sp>
          <p:nvSpPr>
            <p:cNvPr id="146" name="TextBox 145"/>
            <p:cNvSpPr txBox="1"/>
            <p:nvPr/>
          </p:nvSpPr>
          <p:spPr>
            <a:xfrm>
              <a:off x="7898517" y="10230043"/>
              <a:ext cx="3397272" cy="1015663"/>
            </a:xfrm>
            <a:prstGeom prst="rect">
              <a:avLst/>
            </a:prstGeom>
            <a:noFill/>
          </p:spPr>
          <p:txBody>
            <a:bodyPr wrap="square" rtlCol="0">
              <a:spAutoFit/>
            </a:bodyPr>
            <a:lstStyle/>
            <a:p>
              <a:pPr algn="ctr"/>
              <a:r>
                <a:rPr lang="en-US" sz="6000" dirty="0" smtClean="0">
                  <a:solidFill>
                    <a:schemeClr val="accent1"/>
                  </a:solidFill>
                  <a:latin typeface="Lato" charset="0"/>
                  <a:ea typeface="Lato" charset="0"/>
                  <a:cs typeface="Lato" charset="0"/>
                </a:rPr>
                <a:t>$193</a:t>
              </a:r>
              <a:endParaRPr lang="en-US" sz="10000" dirty="0">
                <a:solidFill>
                  <a:schemeClr val="accent1"/>
                </a:solidFill>
                <a:latin typeface="Lato" charset="0"/>
                <a:ea typeface="Lato" charset="0"/>
                <a:cs typeface="Lato" charset="0"/>
              </a:endParaRPr>
            </a:p>
          </p:txBody>
        </p:sp>
        <p:sp>
          <p:nvSpPr>
            <p:cNvPr id="147" name="TextBox 146"/>
            <p:cNvSpPr txBox="1"/>
            <p:nvPr/>
          </p:nvSpPr>
          <p:spPr>
            <a:xfrm>
              <a:off x="13107690" y="10230043"/>
              <a:ext cx="3397272" cy="1015663"/>
            </a:xfrm>
            <a:prstGeom prst="rect">
              <a:avLst/>
            </a:prstGeom>
            <a:noFill/>
          </p:spPr>
          <p:txBody>
            <a:bodyPr wrap="square" rtlCol="0">
              <a:spAutoFit/>
            </a:bodyPr>
            <a:lstStyle/>
            <a:p>
              <a:pPr algn="ctr"/>
              <a:r>
                <a:rPr lang="en-US" sz="6000" dirty="0" smtClean="0">
                  <a:solidFill>
                    <a:schemeClr val="accent1"/>
                  </a:solidFill>
                  <a:latin typeface="Lato" charset="0"/>
                  <a:ea typeface="Lato" charset="0"/>
                  <a:cs typeface="Lato" charset="0"/>
                </a:rPr>
                <a:t>$67</a:t>
              </a:r>
              <a:endParaRPr lang="en-US" sz="10000" dirty="0">
                <a:solidFill>
                  <a:schemeClr val="accent1"/>
                </a:solidFill>
                <a:latin typeface="Lato" charset="0"/>
                <a:ea typeface="Lato" charset="0"/>
                <a:cs typeface="Lato" charset="0"/>
              </a:endParaRPr>
            </a:p>
          </p:txBody>
        </p:sp>
        <p:sp>
          <p:nvSpPr>
            <p:cNvPr id="148" name="TextBox 147"/>
            <p:cNvSpPr txBox="1"/>
            <p:nvPr/>
          </p:nvSpPr>
          <p:spPr>
            <a:xfrm>
              <a:off x="18316861" y="10230043"/>
              <a:ext cx="3397272" cy="1015663"/>
            </a:xfrm>
            <a:prstGeom prst="rect">
              <a:avLst/>
            </a:prstGeom>
            <a:noFill/>
          </p:spPr>
          <p:txBody>
            <a:bodyPr wrap="square" rtlCol="0">
              <a:spAutoFit/>
            </a:bodyPr>
            <a:lstStyle/>
            <a:p>
              <a:pPr algn="ctr"/>
              <a:r>
                <a:rPr lang="en-US" sz="6000" dirty="0" smtClean="0">
                  <a:solidFill>
                    <a:schemeClr val="accent1"/>
                  </a:solidFill>
                  <a:latin typeface="Lato" charset="0"/>
                  <a:ea typeface="Lato" charset="0"/>
                  <a:cs typeface="Lato" charset="0"/>
                </a:rPr>
                <a:t>$290</a:t>
              </a:r>
              <a:endParaRPr lang="en-US" sz="10000" dirty="0">
                <a:solidFill>
                  <a:schemeClr val="accent1"/>
                </a:solidFill>
                <a:latin typeface="Lato" charset="0"/>
                <a:ea typeface="Lato" charset="0"/>
                <a:cs typeface="Lato" charset="0"/>
              </a:endParaRPr>
            </a:p>
          </p:txBody>
        </p:sp>
      </p:grpSp>
    </p:spTree>
    <p:extLst>
      <p:ext uri="{BB962C8B-B14F-4D97-AF65-F5344CB8AC3E}">
        <p14:creationId xmlns:p14="http://schemas.microsoft.com/office/powerpoint/2010/main" val="64621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2" name="Rectangle 931"/>
          <p:cNvSpPr/>
          <p:nvPr/>
        </p:nvSpPr>
        <p:spPr>
          <a:xfrm flipH="1">
            <a:off x="-4" y="0"/>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extBox 504"/>
          <p:cNvSpPr txBox="1"/>
          <p:nvPr/>
        </p:nvSpPr>
        <p:spPr>
          <a:xfrm>
            <a:off x="835025" y="1665953"/>
            <a:ext cx="1823115" cy="830997"/>
          </a:xfrm>
          <a:prstGeom prst="rect">
            <a:avLst/>
          </a:prstGeom>
          <a:noFill/>
        </p:spPr>
        <p:txBody>
          <a:bodyPr wrap="square" rtlCol="0">
            <a:spAutoFit/>
          </a:bodyPr>
          <a:lstStyle/>
          <a:p>
            <a:r>
              <a:rPr lang="en-US" sz="4800" smtClean="0">
                <a:solidFill>
                  <a:schemeClr val="bg1"/>
                </a:solidFill>
                <a:latin typeface="Playfair Display" charset="0"/>
                <a:ea typeface="Playfair Display" charset="0"/>
                <a:cs typeface="Playfair Display" charset="0"/>
              </a:rPr>
              <a:t>Maps</a:t>
            </a:r>
            <a:endParaRPr lang="en-US" sz="4800" i="1" dirty="0">
              <a:solidFill>
                <a:schemeClr val="bg1"/>
              </a:solidFill>
              <a:latin typeface="Playfair Display" charset="0"/>
              <a:ea typeface="Playfair Display" charset="0"/>
              <a:cs typeface="Playfair Display" charset="0"/>
            </a:endParaRPr>
          </a:p>
        </p:txBody>
      </p:sp>
      <p:sp>
        <p:nvSpPr>
          <p:cNvPr id="507" name="Rectangle 506"/>
          <p:cNvSpPr/>
          <p:nvPr/>
        </p:nvSpPr>
        <p:spPr>
          <a:xfrm>
            <a:off x="0" y="2947611"/>
            <a:ext cx="2402958"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grpSp>
        <p:nvGrpSpPr>
          <p:cNvPr id="5" name="Group 4"/>
          <p:cNvGrpSpPr/>
          <p:nvPr/>
        </p:nvGrpSpPr>
        <p:grpSpPr>
          <a:xfrm>
            <a:off x="8243540" y="3276600"/>
            <a:ext cx="15688944" cy="8210748"/>
            <a:chOff x="3715727" y="3695484"/>
            <a:chExt cx="16946196" cy="8868726"/>
          </a:xfrm>
        </p:grpSpPr>
        <p:grpSp>
          <p:nvGrpSpPr>
            <p:cNvPr id="527" name="Group 526"/>
            <p:cNvGrpSpPr/>
            <p:nvPr/>
          </p:nvGrpSpPr>
          <p:grpSpPr>
            <a:xfrm>
              <a:off x="3715727" y="3695484"/>
              <a:ext cx="16946196" cy="8868726"/>
              <a:chOff x="3843499" y="3719582"/>
              <a:chExt cx="16665619" cy="8244192"/>
            </a:xfrm>
            <a:solidFill>
              <a:schemeClr val="accent2">
                <a:lumMod val="75000"/>
                <a:lumOff val="25000"/>
              </a:schemeClr>
            </a:solidFill>
          </p:grpSpPr>
          <p:sp>
            <p:nvSpPr>
              <p:cNvPr id="528" name="Freeform 781"/>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29" name="Freeform 403"/>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0" name="Freeform 404"/>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1" name="Freeform 405"/>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2" name="Freeform 406"/>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3" name="Freeform 407"/>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4" name="Freeform 408"/>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5" name="Freeform 409"/>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6" name="Freeform 410"/>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7" name="Freeform 411"/>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8" name="Freeform 412"/>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39" name="Freeform 413"/>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0" name="Freeform 414"/>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1" name="Freeform 415"/>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2" name="Freeform 416"/>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3" name="Freeform 417"/>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4" name="Freeform 418"/>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5" name="Freeform 419"/>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6" name="Freeform 420"/>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7" name="Freeform 421"/>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8" name="Freeform 422"/>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49" name="Freeform 423"/>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50" name="Freeform 424"/>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51" name="Freeform 425"/>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52" name="Freeform 426"/>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53" name="Freeform 427"/>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54" name="Freeform 428"/>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55" name="Freeform 429"/>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grpSp>
            <p:nvGrpSpPr>
              <p:cNvPr id="556" name="Group 555"/>
              <p:cNvGrpSpPr/>
              <p:nvPr/>
            </p:nvGrpSpPr>
            <p:grpSpPr>
              <a:xfrm>
                <a:off x="17709756" y="6761778"/>
                <a:ext cx="697449" cy="662593"/>
                <a:chOff x="5961121" y="2686387"/>
                <a:chExt cx="288233" cy="273757"/>
              </a:xfrm>
              <a:grpFill/>
            </p:grpSpPr>
            <p:sp>
              <p:nvSpPr>
                <p:cNvPr id="921"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22"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grpSp>
          <p:sp>
            <p:nvSpPr>
              <p:cNvPr id="557" name="Freeform 432"/>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58" name="Freeform 433"/>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59" name="Freeform 434"/>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0" name="Freeform 435"/>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1" name="Freeform 436"/>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2" name="Freeform 437"/>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3" name="Freeform 438"/>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4" name="Freeform 439"/>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5" name="Freeform 440"/>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6" name="Freeform 441"/>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7" name="Freeform 442"/>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8" name="Freeform 443"/>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69" name="Freeform 444"/>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0" name="Freeform 445"/>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1" name="Freeform 446"/>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2" name="Freeform 447"/>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3" name="Freeform 448"/>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4" name="Freeform 449"/>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5" name="Freeform 450"/>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6" name="Freeform 451"/>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7" name="Freeform 452"/>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8" name="Freeform 453"/>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79" name="Freeform 454"/>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0" name="Freeform 455"/>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1" name="Freeform 456"/>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2" name="Freeform 457"/>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3" name="Freeform 458"/>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4" name="Freeform 459"/>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5" name="Freeform 460"/>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6" name="Freeform 461"/>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7" name="Freeform 462"/>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8" name="Freeform 463"/>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89" name="Freeform 464"/>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0" name="Freeform 465"/>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1" name="Freeform 466"/>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2" name="Freeform 467"/>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3" name="Freeform 468"/>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4" name="Freeform 469"/>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5" name="Freeform 470"/>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6" name="Freeform 471"/>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7" name="Freeform 472"/>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8" name="Freeform 473"/>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599" name="Freeform 474"/>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0" name="Freeform 475"/>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1" name="Freeform 476"/>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2" name="Freeform 477"/>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3" name="Freeform 478"/>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4" name="Freeform 479"/>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5" name="Freeform 480"/>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6" name="Freeform 481"/>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7" name="Freeform 482"/>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8" name="Freeform 483"/>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09" name="Freeform 484"/>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0" name="Freeform 485"/>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1" name="Freeform 486"/>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2" name="Freeform 487"/>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3" name="Freeform 488"/>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4" name="Freeform 489"/>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5" name="Freeform 490"/>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6" name="Freeform 491"/>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7" name="Freeform 492"/>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8" name="Freeform 493"/>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19" name="Freeform 494"/>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0" name="Freeform 495"/>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1" name="Freeform 496"/>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2" name="Freeform 497"/>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3" name="Freeform 498"/>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4" name="Freeform 499"/>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5" name="Freeform 500"/>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6" name="Freeform 501"/>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7" name="Freeform 502"/>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8" name="Freeform 503"/>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29" name="Freeform 504"/>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0" name="Freeform 505"/>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1" name="Freeform 506"/>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2" name="Freeform 507"/>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3" name="Freeform 508"/>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4" name="Freeform 509"/>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5" name="Freeform 510"/>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6" name="Freeform 511"/>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7" name="Freeform 512"/>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8" name="Freeform 513"/>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39" name="Freeform 514"/>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0" name="Freeform 515"/>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1" name="Freeform 516"/>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2" name="Freeform 517"/>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3" name="Freeform 518"/>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4" name="Freeform 519"/>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5" name="Freeform 520"/>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6" name="Freeform 521"/>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7" name="Freeform 522"/>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8" name="Freeform 523"/>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49" name="Freeform 524"/>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0" name="Freeform 525"/>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1" name="Freeform 526"/>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2" name="Freeform 527"/>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3" name="Freeform 528"/>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4" name="Freeform 529"/>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5" name="Freeform 530"/>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6" name="Freeform 531"/>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7" name="Freeform 532"/>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8" name="Freeform 533"/>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59" name="Freeform 534"/>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0" name="Freeform 535"/>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1" name="Freeform 536"/>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2" name="Freeform 537"/>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3" name="Freeform 538"/>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4" name="Freeform 539"/>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5" name="Freeform 540"/>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6" name="Freeform 541"/>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7" name="Freeform 542"/>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8" name="Freeform 543"/>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69" name="Freeform 544"/>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0" name="Freeform 545"/>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1" name="Freeform 546"/>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2" name="Freeform 547"/>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3" name="Freeform 548"/>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4" name="Freeform 549"/>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5" name="Freeform 550"/>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6" name="Freeform 551"/>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7" name="Freeform 552"/>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8" name="Freeform 553"/>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79" name="Freeform 554"/>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0" name="Freeform 555"/>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1" name="Freeform 556"/>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2" name="Freeform 557"/>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3" name="Freeform 558"/>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4" name="Freeform 559"/>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5" name="Freeform 560"/>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6" name="Freeform 561"/>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7" name="Freeform 562"/>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8" name="Freeform 563"/>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89" name="Freeform 564"/>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0" name="Freeform 565"/>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1" name="Freeform 566"/>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2" name="Freeform 567"/>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3" name="Freeform 568"/>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4" name="Freeform 569"/>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5" name="Freeform 570"/>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6" name="Freeform 571"/>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7" name="Freeform 572"/>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8" name="Freeform 573"/>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699" name="Freeform 574"/>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0" name="Freeform 575"/>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1" name="Freeform 576"/>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2" name="Freeform 577"/>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3" name="Freeform 578"/>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4" name="Freeform 579"/>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5" name="Freeform 580"/>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6" name="Freeform 581"/>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7" name="Freeform 582"/>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8" name="Freeform 583"/>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09" name="Freeform 584"/>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0" name="Freeform 585"/>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1" name="Freeform 586"/>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2" name="Freeform 587"/>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3" name="Freeform 588"/>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4" name="Freeform 589"/>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5" name="Freeform 590"/>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6" name="Freeform 591"/>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7" name="Freeform 592"/>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8" name="Freeform 593"/>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19" name="Freeform 594"/>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0" name="Freeform 595"/>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1" name="Freeform 596"/>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2" name="Freeform 597"/>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3" name="Freeform 598"/>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4" name="Freeform 599"/>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5" name="Freeform 600"/>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6" name="Freeform 601"/>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7" name="Freeform 602"/>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8" name="Freeform 604"/>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29" name="Freeform 605"/>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0" name="Freeform 606"/>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1" name="Freeform 607"/>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2" name="Freeform 608"/>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3" name="Freeform 609"/>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4" name="Freeform 610"/>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5" name="Freeform 611"/>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6" name="Freeform 612"/>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7" name="Rectangle 613"/>
              <p:cNvSpPr>
                <a:spLocks noChangeArrowheads="1"/>
              </p:cNvSpPr>
              <p:nvPr/>
            </p:nvSpPr>
            <p:spPr bwMode="auto">
              <a:xfrm>
                <a:off x="12451788" y="5197675"/>
                <a:ext cx="3187" cy="3188"/>
              </a:xfrm>
              <a:prstGeom prst="rect">
                <a:avLst/>
              </a:pr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8" name="Freeform 614"/>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39" name="Freeform 615"/>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0" name="Freeform 616"/>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1" name="Freeform 617"/>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2" name="Freeform 618"/>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3" name="Freeform 619"/>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4" name="Freeform 620"/>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5" name="Freeform 621"/>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6" name="Freeform 622"/>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7" name="Freeform 623"/>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8" name="Freeform 624"/>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49" name="Freeform 625"/>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0" name="Freeform 626"/>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1" name="Freeform 627"/>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2" name="Freeform 628"/>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3" name="Freeform 629"/>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4" name="Freeform 630"/>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5" name="Freeform 631"/>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6" name="Freeform 632"/>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7" name="Freeform 633"/>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8" name="Freeform 634"/>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59" name="Freeform 635"/>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0" name="Freeform 636"/>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1" name="Freeform 637"/>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2" name="Freeform 638"/>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3" name="Freeform 639"/>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4" name="Freeform 640"/>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5" name="Freeform 641"/>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6" name="Freeform 642"/>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7" name="Freeform 643"/>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8" name="Freeform 644"/>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69" name="Freeform 645"/>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0" name="Freeform 646"/>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1" name="Freeform 647"/>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2" name="Freeform 648"/>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3" name="Freeform 649"/>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4" name="Freeform 650"/>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5" name="Freeform 651"/>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6" name="Freeform 652"/>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7" name="Freeform 653"/>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8" name="Freeform 654"/>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79" name="Freeform 655"/>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0" name="Freeform 656"/>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1" name="Freeform 657"/>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2" name="Freeform 658"/>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3" name="Freeform 659"/>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4" name="Freeform 660"/>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5" name="Freeform 661"/>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6" name="Freeform 662"/>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7" name="Freeform 663"/>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8" name="Freeform 664"/>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89" name="Freeform 665"/>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0" name="Freeform 666"/>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1" name="Freeform 667"/>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2" name="Freeform 668"/>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3" name="Freeform 669"/>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4" name="Freeform 670"/>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5" name="Freeform 671"/>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6" name="Freeform 672"/>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7" name="Freeform 673"/>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8" name="Freeform 674"/>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799" name="Freeform 675"/>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0" name="Freeform 676"/>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1" name="Freeform 677"/>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2" name="Freeform 678"/>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3" name="Freeform 679"/>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4" name="Freeform 680"/>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5" name="Freeform 681"/>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6" name="Freeform 682"/>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7" name="Freeform 683"/>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8" name="Freeform 684"/>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09" name="Freeform 685"/>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0" name="Freeform 686"/>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1" name="Freeform 687"/>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2" name="Freeform 688"/>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3" name="Freeform 689"/>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4" name="Freeform 690"/>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5" name="Freeform 691"/>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6" name="Freeform 692"/>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7" name="Freeform 693"/>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8" name="Freeform 694"/>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19" name="Freeform 695"/>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0" name="Freeform 696"/>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1" name="Freeform 697"/>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2" name="Freeform 698"/>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3" name="Freeform 699"/>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4" name="Freeform 700"/>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5" name="Freeform 701"/>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6" name="Freeform 702"/>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7" name="Freeform 703"/>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8" name="Freeform 704"/>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29" name="Freeform 705"/>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0" name="Freeform 706"/>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1" name="Freeform 707"/>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2" name="Freeform 708"/>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3" name="Freeform 709"/>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4" name="Freeform 710"/>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5" name="Freeform 711"/>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6" name="Freeform 712"/>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7" name="Freeform 713"/>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8" name="Freeform 714"/>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39" name="Freeform 715"/>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0" name="Freeform 716"/>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1" name="Freeform 717"/>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2" name="Freeform 718"/>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3" name="Freeform 719"/>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4" name="Freeform 720"/>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5" name="Freeform 721"/>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6" name="Freeform 722"/>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7" name="Freeform 723"/>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8" name="Freeform 724"/>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49" name="Freeform 725"/>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0" name="Freeform 726"/>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1" name="Freeform 727"/>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2" name="Freeform 728"/>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3" name="Freeform 729"/>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4" name="Freeform 730"/>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5" name="Freeform 731"/>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6" name="Freeform 732"/>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7" name="Freeform 733"/>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8" name="Freeform 734"/>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59" name="Freeform 735"/>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0" name="Freeform 736"/>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1" name="Freeform 737"/>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2" name="Freeform 738"/>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3" name="Freeform 739"/>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4" name="Freeform 740"/>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5" name="Freeform 741"/>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6" name="Freeform 742"/>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7" name="Freeform 743"/>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8" name="Freeform 744"/>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69" name="Freeform 745"/>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0" name="Freeform 746"/>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1" name="Freeform 747"/>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2" name="Freeform 748"/>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3" name="Freeform 749"/>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4" name="Freeform 750"/>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5" name="Freeform 751"/>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6" name="Freeform 752"/>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7" name="Freeform 753"/>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8" name="Freeform 754"/>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79" name="Freeform 755"/>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0" name="Freeform 756"/>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1" name="Freeform 757"/>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2" name="Freeform 758"/>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3" name="Freeform 759"/>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4" name="Freeform 760"/>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5" name="Freeform 761"/>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6" name="Freeform 762"/>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7" name="Freeform 763"/>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8" name="Freeform 764"/>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89" name="Freeform 765"/>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0" name="Freeform 766"/>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1" name="Freeform 767"/>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2" name="Freeform 768"/>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3" name="Freeform 769"/>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4" name="Freeform 770"/>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5" name="Freeform 771"/>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6" name="Freeform 772"/>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7" name="Freeform 773"/>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8" name="Freeform 774"/>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899" name="Freeform 775"/>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0" name="Freeform 776"/>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1" name="Freeform 777"/>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2" name="Freeform 778"/>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3" name="Freeform 779"/>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4" name="Freeform 780"/>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5" name="Freeform 782"/>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6" name="Freeform 783"/>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7" name="Freeform 784"/>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8" name="Freeform 785"/>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09" name="Freeform 786"/>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0" name="Freeform 787"/>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1" name="Freeform 788"/>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2" name="Freeform 789"/>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3" name="Freeform 790"/>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4" name="Freeform 791"/>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5" name="Freeform 792"/>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6" name="Freeform 793"/>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7" name="Freeform 794"/>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8" name="Freeform 795"/>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19" name="Freeform 796"/>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sp>
            <p:nvSpPr>
              <p:cNvPr id="920" name="Freeform 797"/>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Light" charset="0"/>
                </a:endParaRPr>
              </a:p>
            </p:txBody>
          </p:sp>
        </p:grpSp>
        <p:sp>
          <p:nvSpPr>
            <p:cNvPr id="923" name="Oval 922"/>
            <p:cNvSpPr/>
            <p:nvPr/>
          </p:nvSpPr>
          <p:spPr>
            <a:xfrm>
              <a:off x="6439165" y="6101539"/>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p:nvPr/>
          </p:nvSpPr>
          <p:spPr>
            <a:xfrm>
              <a:off x="6879487" y="7402410"/>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p:nvPr/>
          </p:nvSpPr>
          <p:spPr>
            <a:xfrm>
              <a:off x="6825469" y="8174796"/>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p:nvSpPr>
          <p:spPr>
            <a:xfrm>
              <a:off x="9041166" y="9755429"/>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11520110" y="8190216"/>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a:off x="12540181" y="6800218"/>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a:off x="15917764" y="7697332"/>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a:off x="16568672" y="5357712"/>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a:off x="18056684" y="10614900"/>
              <a:ext cx="301165" cy="301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3" name="Group 932"/>
          <p:cNvGrpSpPr/>
          <p:nvPr/>
        </p:nvGrpSpPr>
        <p:grpSpPr>
          <a:xfrm>
            <a:off x="22713283" y="12877800"/>
            <a:ext cx="838200" cy="838200"/>
            <a:chOff x="22713283" y="12877800"/>
            <a:chExt cx="838200" cy="838200"/>
          </a:xfrm>
        </p:grpSpPr>
        <p:sp>
          <p:nvSpPr>
            <p:cNvPr id="934" name="Rectangle 933"/>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Tree>
    <p:extLst>
      <p:ext uri="{BB962C8B-B14F-4D97-AF65-F5344CB8AC3E}">
        <p14:creationId xmlns:p14="http://schemas.microsoft.com/office/powerpoint/2010/main" val="183109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16142" y="3200400"/>
            <a:ext cx="18545364" cy="731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753711" y="4818980"/>
            <a:ext cx="16870228" cy="4078039"/>
            <a:chOff x="3753711" y="5006933"/>
            <a:chExt cx="16870228" cy="4078039"/>
          </a:xfrm>
        </p:grpSpPr>
        <p:sp>
          <p:nvSpPr>
            <p:cNvPr id="11" name="TextBox 10"/>
            <p:cNvSpPr txBox="1"/>
            <p:nvPr/>
          </p:nvSpPr>
          <p:spPr>
            <a:xfrm>
              <a:off x="3753711" y="5006933"/>
              <a:ext cx="16870228" cy="2754600"/>
            </a:xfrm>
            <a:prstGeom prst="rect">
              <a:avLst/>
            </a:prstGeom>
            <a:noFill/>
          </p:spPr>
          <p:txBody>
            <a:bodyPr wrap="square" rtlCol="0">
              <a:spAutoFit/>
            </a:bodyPr>
            <a:lstStyle/>
            <a:p>
              <a:pPr algn="ctr"/>
              <a:r>
                <a:rPr lang="en-US" sz="17300" dirty="0" smtClean="0">
                  <a:solidFill>
                    <a:schemeClr val="bg1"/>
                  </a:solidFill>
                  <a:latin typeface="Playfair Display" charset="0"/>
                  <a:ea typeface="Playfair Display" charset="0"/>
                  <a:cs typeface="Playfair Display" charset="0"/>
                </a:rPr>
                <a:t>2,895,730.00</a:t>
              </a:r>
              <a:endParaRPr lang="en-US" sz="17300" dirty="0">
                <a:solidFill>
                  <a:schemeClr val="bg1"/>
                </a:solidFill>
                <a:latin typeface="Playfair Display" charset="0"/>
                <a:ea typeface="Playfair Display" charset="0"/>
                <a:cs typeface="Playfair Display" charset="0"/>
              </a:endParaRPr>
            </a:p>
          </p:txBody>
        </p:sp>
        <p:sp>
          <p:nvSpPr>
            <p:cNvPr id="16" name="TextBox 15"/>
            <p:cNvSpPr txBox="1"/>
            <p:nvPr/>
          </p:nvSpPr>
          <p:spPr>
            <a:xfrm>
              <a:off x="7232650" y="7761533"/>
              <a:ext cx="9912350" cy="1323439"/>
            </a:xfrm>
            <a:prstGeom prst="rect">
              <a:avLst/>
            </a:prstGeom>
            <a:noFill/>
          </p:spPr>
          <p:txBody>
            <a:bodyPr wrap="square" rtlCol="0">
              <a:spAutoFit/>
            </a:bodyPr>
            <a:lstStyle/>
            <a:p>
              <a:pPr algn="ctr"/>
              <a:r>
                <a:rPr lang="en-US" sz="8000" dirty="0" smtClean="0">
                  <a:solidFill>
                    <a:schemeClr val="bg1"/>
                  </a:solidFill>
                  <a:latin typeface="Lato" charset="0"/>
                  <a:ea typeface="Lato" charset="0"/>
                  <a:cs typeface="Lato" charset="0"/>
                </a:rPr>
                <a:t>That’s a </a:t>
              </a:r>
              <a:r>
                <a:rPr lang="en-US" sz="8000" smtClean="0">
                  <a:solidFill>
                    <a:schemeClr val="bg1"/>
                  </a:solidFill>
                  <a:latin typeface="Lato" charset="0"/>
                  <a:ea typeface="Lato" charset="0"/>
                  <a:cs typeface="Lato" charset="0"/>
                </a:rPr>
                <a:t>big number</a:t>
              </a:r>
              <a:endParaRPr lang="en-US" sz="17300" dirty="0">
                <a:solidFill>
                  <a:schemeClr val="bg1"/>
                </a:solidFill>
                <a:latin typeface="Lato" charset="0"/>
                <a:ea typeface="Lato" charset="0"/>
                <a:cs typeface="Lato" charset="0"/>
              </a:endParaRPr>
            </a:p>
          </p:txBody>
        </p:sp>
      </p:grpSp>
      <p:grpSp>
        <p:nvGrpSpPr>
          <p:cNvPr id="9" name="Group 8"/>
          <p:cNvGrpSpPr/>
          <p:nvPr/>
        </p:nvGrpSpPr>
        <p:grpSpPr>
          <a:xfrm>
            <a:off x="22713283" y="12877800"/>
            <a:ext cx="838200" cy="838200"/>
            <a:chOff x="22713283" y="12877800"/>
            <a:chExt cx="838200" cy="838200"/>
          </a:xfrm>
        </p:grpSpPr>
        <p:sp>
          <p:nvSpPr>
            <p:cNvPr id="10" name="Rectangle 9"/>
            <p:cNvSpPr/>
            <p:nvPr/>
          </p:nvSpPr>
          <p:spPr>
            <a:xfrm>
              <a:off x="22713283" y="1287780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Tree>
    <p:extLst>
      <p:ext uri="{BB962C8B-B14F-4D97-AF65-F5344CB8AC3E}">
        <p14:creationId xmlns:p14="http://schemas.microsoft.com/office/powerpoint/2010/main" val="131933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3149600"/>
            <a:ext cx="24377650" cy="741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2713283" y="12877800"/>
            <a:ext cx="838200" cy="838200"/>
            <a:chOff x="22713283" y="12877800"/>
            <a:chExt cx="838200" cy="838200"/>
          </a:xfrm>
        </p:grpSpPr>
        <p:sp>
          <p:nvSpPr>
            <p:cNvPr id="10" name="Rectangle 9"/>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5" name="Rectangle 4"/>
          <p:cNvSpPr/>
          <p:nvPr/>
        </p:nvSpPr>
        <p:spPr>
          <a:xfrm>
            <a:off x="835024" y="4114800"/>
            <a:ext cx="7101547"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856564" y="4114800"/>
            <a:ext cx="6693828"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470385" y="4114800"/>
            <a:ext cx="7081098"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9310028" y="5289625"/>
            <a:ext cx="5786900" cy="3186265"/>
            <a:chOff x="9310028" y="5289625"/>
            <a:chExt cx="5786900" cy="3186265"/>
          </a:xfrm>
        </p:grpSpPr>
        <p:sp>
          <p:nvSpPr>
            <p:cNvPr id="17" name="TextBox 16"/>
            <p:cNvSpPr txBox="1"/>
            <p:nvPr/>
          </p:nvSpPr>
          <p:spPr>
            <a:xfrm>
              <a:off x="9310028" y="5289625"/>
              <a:ext cx="5786900" cy="1569660"/>
            </a:xfrm>
            <a:prstGeom prst="rect">
              <a:avLst/>
            </a:prstGeom>
            <a:noFill/>
          </p:spPr>
          <p:txBody>
            <a:bodyPr wrap="square" rtlCol="0">
              <a:spAutoFit/>
            </a:bodyPr>
            <a:lstStyle/>
            <a:p>
              <a:pPr algn="ctr"/>
              <a:r>
                <a:rPr lang="en-US" sz="9600" dirty="0" smtClean="0">
                  <a:solidFill>
                    <a:schemeClr val="bg1"/>
                  </a:solidFill>
                  <a:latin typeface="Playfair Display" charset="0"/>
                  <a:ea typeface="Playfair Display" charset="0"/>
                  <a:cs typeface="Playfair Display" charset="0"/>
                </a:rPr>
                <a:t>7,845,958</a:t>
              </a:r>
              <a:endParaRPr lang="en-US" sz="9600" dirty="0">
                <a:solidFill>
                  <a:schemeClr val="bg1"/>
                </a:solidFill>
                <a:latin typeface="Playfair Display" charset="0"/>
                <a:ea typeface="Playfair Display" charset="0"/>
                <a:cs typeface="Playfair Display" charset="0"/>
              </a:endParaRPr>
            </a:p>
          </p:txBody>
        </p:sp>
        <p:sp>
          <p:nvSpPr>
            <p:cNvPr id="24" name="TextBox 23"/>
            <p:cNvSpPr txBox="1"/>
            <p:nvPr/>
          </p:nvSpPr>
          <p:spPr>
            <a:xfrm>
              <a:off x="9747250" y="6906230"/>
              <a:ext cx="4883150" cy="1569660"/>
            </a:xfrm>
            <a:prstGeom prst="rect">
              <a:avLst/>
            </a:prstGeom>
            <a:noFill/>
          </p:spPr>
          <p:txBody>
            <a:bodyPr wrap="square" rtlCol="0">
              <a:spAutoFit/>
            </a:bodyPr>
            <a:lstStyle/>
            <a:p>
              <a:pPr algn="ctr"/>
              <a:r>
                <a:rPr lang="en-US" sz="4800" dirty="0" smtClean="0">
                  <a:solidFill>
                    <a:schemeClr val="bg1"/>
                  </a:solidFill>
                  <a:latin typeface="Lato" charset="0"/>
                  <a:ea typeface="Lato" charset="0"/>
                  <a:cs typeface="Lato" charset="0"/>
                </a:rPr>
                <a:t>That’s a big number</a:t>
              </a:r>
              <a:endParaRPr lang="en-US" sz="8800" dirty="0">
                <a:solidFill>
                  <a:schemeClr val="bg1"/>
                </a:solidFill>
                <a:latin typeface="Lato" charset="0"/>
                <a:ea typeface="Lato" charset="0"/>
                <a:cs typeface="Lato" charset="0"/>
              </a:endParaRPr>
            </a:p>
          </p:txBody>
        </p:sp>
      </p:grpSp>
      <p:grpSp>
        <p:nvGrpSpPr>
          <p:cNvPr id="25" name="Group 24"/>
          <p:cNvGrpSpPr/>
          <p:nvPr/>
        </p:nvGrpSpPr>
        <p:grpSpPr>
          <a:xfrm>
            <a:off x="17311119" y="5289625"/>
            <a:ext cx="5786900" cy="3186265"/>
            <a:chOff x="9310028" y="5289625"/>
            <a:chExt cx="5786900" cy="3186265"/>
          </a:xfrm>
        </p:grpSpPr>
        <p:sp>
          <p:nvSpPr>
            <p:cNvPr id="26" name="TextBox 25"/>
            <p:cNvSpPr txBox="1"/>
            <p:nvPr/>
          </p:nvSpPr>
          <p:spPr>
            <a:xfrm>
              <a:off x="9310028" y="5289625"/>
              <a:ext cx="5786900" cy="1569660"/>
            </a:xfrm>
            <a:prstGeom prst="rect">
              <a:avLst/>
            </a:prstGeom>
            <a:noFill/>
          </p:spPr>
          <p:txBody>
            <a:bodyPr wrap="square" rtlCol="0">
              <a:spAutoFit/>
            </a:bodyPr>
            <a:lstStyle/>
            <a:p>
              <a:pPr algn="ctr"/>
              <a:r>
                <a:rPr lang="en-US" sz="9600" dirty="0" smtClean="0">
                  <a:solidFill>
                    <a:schemeClr val="bg1"/>
                  </a:solidFill>
                  <a:latin typeface="Playfair Display" charset="0"/>
                  <a:ea typeface="Playfair Display" charset="0"/>
                  <a:cs typeface="Playfair Display" charset="0"/>
                </a:rPr>
                <a:t>80%</a:t>
              </a:r>
              <a:endParaRPr lang="en-US" sz="9600" dirty="0">
                <a:solidFill>
                  <a:schemeClr val="bg1"/>
                </a:solidFill>
                <a:latin typeface="Playfair Display" charset="0"/>
                <a:ea typeface="Playfair Display" charset="0"/>
                <a:cs typeface="Playfair Display" charset="0"/>
              </a:endParaRPr>
            </a:p>
          </p:txBody>
        </p:sp>
        <p:sp>
          <p:nvSpPr>
            <p:cNvPr id="27" name="TextBox 26"/>
            <p:cNvSpPr txBox="1"/>
            <p:nvPr/>
          </p:nvSpPr>
          <p:spPr>
            <a:xfrm>
              <a:off x="9747250" y="6906230"/>
              <a:ext cx="4883150" cy="1569660"/>
            </a:xfrm>
            <a:prstGeom prst="rect">
              <a:avLst/>
            </a:prstGeom>
            <a:noFill/>
          </p:spPr>
          <p:txBody>
            <a:bodyPr wrap="square" rtlCol="0">
              <a:spAutoFit/>
            </a:bodyPr>
            <a:lstStyle/>
            <a:p>
              <a:pPr algn="ctr"/>
              <a:r>
                <a:rPr lang="en-US" sz="4800" dirty="0" smtClean="0">
                  <a:solidFill>
                    <a:schemeClr val="bg1"/>
                  </a:solidFill>
                  <a:latin typeface="Lato" charset="0"/>
                  <a:ea typeface="Lato" charset="0"/>
                  <a:cs typeface="Lato" charset="0"/>
                </a:rPr>
                <a:t>That’s a big number</a:t>
              </a:r>
              <a:endParaRPr lang="en-US" sz="8800" dirty="0">
                <a:solidFill>
                  <a:schemeClr val="bg1"/>
                </a:solidFill>
                <a:latin typeface="Lato" charset="0"/>
                <a:ea typeface="Lato" charset="0"/>
                <a:cs typeface="Lato" charset="0"/>
              </a:endParaRPr>
            </a:p>
          </p:txBody>
        </p:sp>
      </p:grpSp>
      <p:grpSp>
        <p:nvGrpSpPr>
          <p:cNvPr id="28" name="Group 27"/>
          <p:cNvGrpSpPr/>
          <p:nvPr/>
        </p:nvGrpSpPr>
        <p:grpSpPr>
          <a:xfrm>
            <a:off x="1288489" y="5289625"/>
            <a:ext cx="5786900" cy="3186265"/>
            <a:chOff x="9310028" y="5289625"/>
            <a:chExt cx="5786900" cy="3186265"/>
          </a:xfrm>
        </p:grpSpPr>
        <p:sp>
          <p:nvSpPr>
            <p:cNvPr id="29" name="TextBox 28"/>
            <p:cNvSpPr txBox="1"/>
            <p:nvPr/>
          </p:nvSpPr>
          <p:spPr>
            <a:xfrm>
              <a:off x="9310028" y="5289625"/>
              <a:ext cx="5786900" cy="1569660"/>
            </a:xfrm>
            <a:prstGeom prst="rect">
              <a:avLst/>
            </a:prstGeom>
            <a:noFill/>
          </p:spPr>
          <p:txBody>
            <a:bodyPr wrap="square" rtlCol="0">
              <a:spAutoFit/>
            </a:bodyPr>
            <a:lstStyle/>
            <a:p>
              <a:pPr algn="ctr"/>
              <a:r>
                <a:rPr lang="en-US" sz="9600" dirty="0" smtClean="0">
                  <a:solidFill>
                    <a:schemeClr val="bg1"/>
                  </a:solidFill>
                  <a:latin typeface="Playfair Display" charset="0"/>
                  <a:ea typeface="Playfair Display" charset="0"/>
                  <a:cs typeface="Playfair Display" charset="0"/>
                </a:rPr>
                <a:t>285,637</a:t>
              </a:r>
              <a:endParaRPr lang="en-US" sz="9600" dirty="0">
                <a:solidFill>
                  <a:schemeClr val="bg1"/>
                </a:solidFill>
                <a:latin typeface="Playfair Display" charset="0"/>
                <a:ea typeface="Playfair Display" charset="0"/>
                <a:cs typeface="Playfair Display" charset="0"/>
              </a:endParaRPr>
            </a:p>
          </p:txBody>
        </p:sp>
        <p:sp>
          <p:nvSpPr>
            <p:cNvPr id="30" name="TextBox 29"/>
            <p:cNvSpPr txBox="1"/>
            <p:nvPr/>
          </p:nvSpPr>
          <p:spPr>
            <a:xfrm>
              <a:off x="9747250" y="6906230"/>
              <a:ext cx="4883150" cy="1569660"/>
            </a:xfrm>
            <a:prstGeom prst="rect">
              <a:avLst/>
            </a:prstGeom>
            <a:noFill/>
          </p:spPr>
          <p:txBody>
            <a:bodyPr wrap="square" rtlCol="0">
              <a:spAutoFit/>
            </a:bodyPr>
            <a:lstStyle/>
            <a:p>
              <a:pPr algn="ctr"/>
              <a:r>
                <a:rPr lang="en-US" sz="4800" dirty="0" smtClean="0">
                  <a:solidFill>
                    <a:schemeClr val="bg1"/>
                  </a:solidFill>
                  <a:latin typeface="Lato" charset="0"/>
                  <a:ea typeface="Lato" charset="0"/>
                  <a:cs typeface="Lato" charset="0"/>
                </a:rPr>
                <a:t>That’s a big number</a:t>
              </a:r>
              <a:endParaRPr lang="en-US" sz="8800" dirty="0">
                <a:solidFill>
                  <a:schemeClr val="bg1"/>
                </a:solidFill>
                <a:latin typeface="Lato" charset="0"/>
                <a:ea typeface="Lato" charset="0"/>
                <a:cs typeface="Lato" charset="0"/>
              </a:endParaRPr>
            </a:p>
          </p:txBody>
        </p:sp>
      </p:grpSp>
    </p:spTree>
    <p:extLst>
      <p:ext uri="{BB962C8B-B14F-4D97-AF65-F5344CB8AC3E}">
        <p14:creationId xmlns:p14="http://schemas.microsoft.com/office/powerpoint/2010/main" val="57298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flipH="1">
            <a:off x="-5" y="1"/>
            <a:ext cx="24377653" cy="579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12188821" y="1"/>
            <a:ext cx="12188825" cy="5796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10575097"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Our process is easy</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19" name="TextBox 18"/>
          <p:cNvSpPr txBox="1"/>
          <p:nvPr/>
        </p:nvSpPr>
        <p:spPr>
          <a:xfrm>
            <a:off x="2187491" y="5150661"/>
            <a:ext cx="7133292" cy="646331"/>
          </a:xfrm>
          <a:prstGeom prst="rect">
            <a:avLst/>
          </a:prstGeom>
          <a:noFill/>
        </p:spPr>
        <p:txBody>
          <a:bodyPr wrap="square" rtlCol="0">
            <a:spAutoFit/>
          </a:bodyPr>
          <a:lstStyle/>
          <a:p>
            <a:r>
              <a:rPr lang="en-US" dirty="0" smtClean="0">
                <a:solidFill>
                  <a:schemeClr val="accent1"/>
                </a:solidFill>
                <a:latin typeface="Playfair Display" charset="0"/>
                <a:ea typeface="Playfair Display" charset="0"/>
                <a:cs typeface="Playfair Display" charset="0"/>
              </a:rPr>
              <a:t>Title One</a:t>
            </a:r>
            <a:endParaRPr lang="en-US" dirty="0">
              <a:solidFill>
                <a:schemeClr val="accent1"/>
              </a:solidFill>
              <a:latin typeface="Playfair Display" charset="0"/>
              <a:ea typeface="Playfair Display" charset="0"/>
              <a:cs typeface="Playfair Display" charset="0"/>
            </a:endParaRPr>
          </a:p>
        </p:txBody>
      </p:sp>
      <p:sp>
        <p:nvSpPr>
          <p:cNvPr id="27" name="Rectangle 26"/>
          <p:cNvSpPr/>
          <p:nvPr/>
        </p:nvSpPr>
        <p:spPr>
          <a:xfrm>
            <a:off x="-4" y="2947611"/>
            <a:ext cx="11257424"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sp>
        <p:nvSpPr>
          <p:cNvPr id="28" name="TextBox 27"/>
          <p:cNvSpPr txBox="1"/>
          <p:nvPr/>
        </p:nvSpPr>
        <p:spPr>
          <a:xfrm>
            <a:off x="14278161" y="1665953"/>
            <a:ext cx="8010146" cy="2123658"/>
          </a:xfrm>
          <a:prstGeom prst="rect">
            <a:avLst/>
          </a:prstGeom>
          <a:noFill/>
        </p:spPr>
        <p:txBody>
          <a:bodyPr wrap="square" rtlCol="0">
            <a:spAutoFit/>
          </a:bodyPr>
          <a:lstStyle/>
          <a:p>
            <a:r>
              <a:rPr lang="en-US" sz="4400" dirty="0">
                <a:solidFill>
                  <a:schemeClr val="bg1"/>
                </a:solidFill>
                <a:latin typeface="Lato" charset="0"/>
                <a:ea typeface="Lato" charset="0"/>
                <a:cs typeface="Lato" charset="0"/>
              </a:rPr>
              <a:t>U</a:t>
            </a:r>
            <a:r>
              <a:rPr lang="en-US" sz="4400" dirty="0" smtClean="0">
                <a:solidFill>
                  <a:schemeClr val="bg1"/>
                </a:solidFill>
                <a:latin typeface="Lato" charset="0"/>
                <a:ea typeface="Lato" charset="0"/>
                <a:cs typeface="Lato" charset="0"/>
              </a:rPr>
              <a:t>nsuccessful </a:t>
            </a:r>
            <a:r>
              <a:rPr lang="en-US" sz="4400" dirty="0">
                <a:solidFill>
                  <a:schemeClr val="bg1"/>
                </a:solidFill>
                <a:latin typeface="Lato" charset="0"/>
                <a:ea typeface="Lato" charset="0"/>
                <a:cs typeface="Lato" charset="0"/>
              </a:rPr>
              <a:t>people are not willing to </a:t>
            </a:r>
            <a:r>
              <a:rPr lang="en-US" sz="4400" dirty="0" smtClean="0">
                <a:solidFill>
                  <a:schemeClr val="bg1"/>
                </a:solidFill>
                <a:latin typeface="Lato" charset="0"/>
                <a:ea typeface="Lato" charset="0"/>
                <a:cs typeface="Lato" charset="0"/>
              </a:rPr>
              <a:t>do. Don't </a:t>
            </a:r>
            <a:r>
              <a:rPr lang="en-US" sz="4400" dirty="0">
                <a:solidFill>
                  <a:schemeClr val="bg1"/>
                </a:solidFill>
                <a:latin typeface="Lato" charset="0"/>
                <a:ea typeface="Lato" charset="0"/>
                <a:cs typeface="Lato" charset="0"/>
              </a:rPr>
              <a:t>wish it were easier; wish you were better</a:t>
            </a:r>
            <a:r>
              <a:rPr lang="en-US" sz="4400" dirty="0" smtClean="0">
                <a:solidFill>
                  <a:schemeClr val="bg1"/>
                </a:solidFill>
                <a:latin typeface="Lato" charset="0"/>
                <a:ea typeface="Lato" charset="0"/>
                <a:cs typeface="Lato" charset="0"/>
              </a:rPr>
              <a:t>.</a:t>
            </a:r>
            <a:endParaRPr lang="en-US" sz="8000" dirty="0">
              <a:solidFill>
                <a:schemeClr val="bg1"/>
              </a:solidFill>
              <a:latin typeface="Lato" charset="0"/>
              <a:ea typeface="Lato" charset="0"/>
              <a:cs typeface="Lato" charset="0"/>
            </a:endParaRPr>
          </a:p>
        </p:txBody>
      </p:sp>
      <p:grpSp>
        <p:nvGrpSpPr>
          <p:cNvPr id="7" name="Group 6"/>
          <p:cNvGrpSpPr/>
          <p:nvPr/>
        </p:nvGrpSpPr>
        <p:grpSpPr>
          <a:xfrm>
            <a:off x="4457603" y="8744603"/>
            <a:ext cx="15462444" cy="1617239"/>
            <a:chOff x="3209619" y="8520582"/>
            <a:chExt cx="15462444" cy="1617239"/>
          </a:xfrm>
        </p:grpSpPr>
        <p:sp>
          <p:nvSpPr>
            <p:cNvPr id="6" name="Right Arrow 5"/>
            <p:cNvSpPr/>
            <p:nvPr/>
          </p:nvSpPr>
          <p:spPr>
            <a:xfrm>
              <a:off x="6343448" y="8766221"/>
              <a:ext cx="2489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209619" y="8520582"/>
              <a:ext cx="2544518" cy="1569660"/>
            </a:xfrm>
            <a:prstGeom prst="rect">
              <a:avLst/>
            </a:prstGeom>
            <a:noFill/>
          </p:spPr>
          <p:txBody>
            <a:bodyPr wrap="square" rtlCol="0">
              <a:spAutoFit/>
            </a:bodyPr>
            <a:lstStyle/>
            <a:p>
              <a:pPr algn="ctr"/>
              <a:r>
                <a:rPr lang="en-US" sz="9600" dirty="0" smtClean="0">
                  <a:solidFill>
                    <a:schemeClr val="accent1"/>
                  </a:solidFill>
                  <a:latin typeface="Playfair Display" charset="0"/>
                  <a:ea typeface="Playfair Display" charset="0"/>
                  <a:cs typeface="Playfair Display" charset="0"/>
                </a:rPr>
                <a:t>One</a:t>
              </a:r>
              <a:endParaRPr lang="en-US" sz="9600" dirty="0">
                <a:solidFill>
                  <a:schemeClr val="accent1"/>
                </a:solidFill>
                <a:latin typeface="Playfair Display" charset="0"/>
                <a:ea typeface="Playfair Display" charset="0"/>
                <a:cs typeface="Playfair Display" charset="0"/>
              </a:endParaRPr>
            </a:p>
          </p:txBody>
        </p:sp>
        <p:sp>
          <p:nvSpPr>
            <p:cNvPr id="35" name="TextBox 34"/>
            <p:cNvSpPr txBox="1"/>
            <p:nvPr/>
          </p:nvSpPr>
          <p:spPr>
            <a:xfrm>
              <a:off x="9421959" y="8520582"/>
              <a:ext cx="2584878" cy="1569660"/>
            </a:xfrm>
            <a:prstGeom prst="rect">
              <a:avLst/>
            </a:prstGeom>
            <a:noFill/>
          </p:spPr>
          <p:txBody>
            <a:bodyPr wrap="square" rtlCol="0">
              <a:spAutoFit/>
            </a:bodyPr>
            <a:lstStyle/>
            <a:p>
              <a:pPr algn="ctr"/>
              <a:r>
                <a:rPr lang="en-US" sz="9600" dirty="0" smtClean="0">
                  <a:solidFill>
                    <a:schemeClr val="accent1"/>
                  </a:solidFill>
                  <a:latin typeface="Playfair Display" charset="0"/>
                  <a:ea typeface="Playfair Display" charset="0"/>
                  <a:cs typeface="Playfair Display" charset="0"/>
                </a:rPr>
                <a:t>Two</a:t>
              </a:r>
              <a:endParaRPr lang="en-US" sz="9600" dirty="0">
                <a:solidFill>
                  <a:schemeClr val="accent1"/>
                </a:solidFill>
                <a:latin typeface="Playfair Display" charset="0"/>
                <a:ea typeface="Playfair Display" charset="0"/>
                <a:cs typeface="Playfair Display" charset="0"/>
              </a:endParaRPr>
            </a:p>
          </p:txBody>
        </p:sp>
        <p:sp>
          <p:nvSpPr>
            <p:cNvPr id="36" name="Right Arrow 35"/>
            <p:cNvSpPr/>
            <p:nvPr/>
          </p:nvSpPr>
          <p:spPr>
            <a:xfrm>
              <a:off x="12596148" y="8766221"/>
              <a:ext cx="2489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5674659" y="8520582"/>
              <a:ext cx="2997404" cy="1569660"/>
            </a:xfrm>
            <a:prstGeom prst="rect">
              <a:avLst/>
            </a:prstGeom>
            <a:noFill/>
          </p:spPr>
          <p:txBody>
            <a:bodyPr wrap="square" rtlCol="0">
              <a:spAutoFit/>
            </a:bodyPr>
            <a:lstStyle/>
            <a:p>
              <a:pPr algn="ctr"/>
              <a:r>
                <a:rPr lang="en-US" sz="9600" smtClean="0">
                  <a:solidFill>
                    <a:schemeClr val="accent1"/>
                  </a:solidFill>
                  <a:latin typeface="Playfair Display" charset="0"/>
                  <a:ea typeface="Playfair Display" charset="0"/>
                  <a:cs typeface="Playfair Display" charset="0"/>
                </a:rPr>
                <a:t>Tree</a:t>
              </a:r>
              <a:endParaRPr lang="en-US" sz="9600" dirty="0">
                <a:solidFill>
                  <a:schemeClr val="accent1"/>
                </a:solidFill>
                <a:latin typeface="Playfair Display" charset="0"/>
                <a:ea typeface="Playfair Display" charset="0"/>
                <a:cs typeface="Playfair Display" charset="0"/>
              </a:endParaRPr>
            </a:p>
          </p:txBody>
        </p:sp>
      </p:grpSp>
    </p:spTree>
    <p:extLst>
      <p:ext uri="{BB962C8B-B14F-4D97-AF65-F5344CB8AC3E}">
        <p14:creationId xmlns:p14="http://schemas.microsoft.com/office/powerpoint/2010/main" val="137880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6791709" y="0"/>
            <a:ext cx="7585942"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flipH="1">
            <a:off x="0" y="1"/>
            <a:ext cx="16791709" cy="137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8662266"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Background</a:t>
            </a:r>
            <a:endParaRPr lang="en-US" sz="4800" dirty="0">
              <a:solidFill>
                <a:schemeClr val="bg1"/>
              </a:solidFill>
              <a:latin typeface="Playfair Display" charset="0"/>
              <a:ea typeface="Playfair Display" charset="0"/>
              <a:cs typeface="Playfair Display" charset="0"/>
            </a:endParaRPr>
          </a:p>
        </p:txBody>
      </p:sp>
      <p:grpSp>
        <p:nvGrpSpPr>
          <p:cNvPr id="3" name="Group 2"/>
          <p:cNvGrpSpPr/>
          <p:nvPr/>
        </p:nvGrpSpPr>
        <p:grpSpPr>
          <a:xfrm>
            <a:off x="751897" y="4694074"/>
            <a:ext cx="13811597" cy="11172289"/>
            <a:chOff x="751897" y="4484466"/>
            <a:chExt cx="13811597" cy="11172289"/>
          </a:xfrm>
        </p:grpSpPr>
        <p:sp>
          <p:nvSpPr>
            <p:cNvPr id="12" name="Subtitle 2"/>
            <p:cNvSpPr txBox="1">
              <a:spLocks/>
            </p:cNvSpPr>
            <p:nvPr/>
          </p:nvSpPr>
          <p:spPr>
            <a:xfrm>
              <a:off x="751897" y="8196775"/>
              <a:ext cx="12839411" cy="705270"/>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dirty="0" smtClean="0">
                  <a:solidFill>
                    <a:schemeClr val="bg1"/>
                  </a:solidFill>
                  <a:latin typeface="Lato" charset="0"/>
                  <a:ea typeface="Lato" charset="0"/>
                  <a:cs typeface="Lato" charset="0"/>
                </a:rPr>
                <a:t> </a:t>
              </a:r>
            </a:p>
          </p:txBody>
        </p:sp>
        <p:sp>
          <p:nvSpPr>
            <p:cNvPr id="15" name="Rectangle 14"/>
            <p:cNvSpPr/>
            <p:nvPr/>
          </p:nvSpPr>
          <p:spPr>
            <a:xfrm>
              <a:off x="855807" y="4484466"/>
              <a:ext cx="13707687" cy="11172289"/>
            </a:xfrm>
            <a:prstGeom prst="rect">
              <a:avLst/>
            </a:prstGeom>
          </p:spPr>
          <p:txBody>
            <a:bodyPr wrap="square">
              <a:spAutoFit/>
            </a:bodyPr>
            <a:lstStyle/>
            <a:p>
              <a:pPr marL="685800" indent="-685800">
                <a:buFont typeface="Arial" charset="0"/>
                <a:buChar char="•"/>
              </a:pPr>
              <a:r>
                <a:rPr lang="en-US" sz="4000" dirty="0" smtClean="0">
                  <a:solidFill>
                    <a:schemeClr val="bg1"/>
                  </a:solidFill>
                  <a:latin typeface="Lato" charset="0"/>
                  <a:ea typeface="Lato" charset="0"/>
                  <a:cs typeface="Lato" charset="0"/>
                </a:rPr>
                <a:t>Initial thoughts</a:t>
              </a:r>
            </a:p>
            <a:p>
              <a:pPr marL="1600017" lvl="1" indent="-685800">
                <a:buFont typeface="Arial" charset="0"/>
                <a:buChar char="•"/>
              </a:pPr>
              <a:r>
                <a:rPr lang="en-US" sz="4000" dirty="0">
                  <a:solidFill>
                    <a:schemeClr val="bg1"/>
                  </a:solidFill>
                  <a:latin typeface="Lato" charset="0"/>
                  <a:ea typeface="Lato" charset="0"/>
                  <a:cs typeface="Lato" charset="0"/>
                </a:rPr>
                <a:t>How would a human approach this task?</a:t>
              </a:r>
            </a:p>
            <a:p>
              <a:pPr marL="1600017" lvl="1" indent="-685800">
                <a:buFont typeface="Arial" charset="0"/>
                <a:buChar char="•"/>
              </a:pPr>
              <a:r>
                <a:rPr lang="en-US" sz="4000" dirty="0">
                  <a:solidFill>
                    <a:schemeClr val="bg1"/>
                  </a:solidFill>
                  <a:latin typeface="Lato" charset="0"/>
                  <a:ea typeface="Lato" charset="0"/>
                  <a:cs typeface="Lato" charset="0"/>
                </a:rPr>
                <a:t>Misspellings</a:t>
              </a:r>
            </a:p>
            <a:p>
              <a:pPr marL="2514234" lvl="2" indent="-685800">
                <a:buFont typeface="Arial" charset="0"/>
                <a:buChar char="•"/>
              </a:pPr>
              <a:r>
                <a:rPr lang="en-US" sz="4000" dirty="0">
                  <a:solidFill>
                    <a:schemeClr val="bg1"/>
                  </a:solidFill>
                  <a:latin typeface="Lato" charset="0"/>
                  <a:ea typeface="Lato" charset="0"/>
                  <a:cs typeface="Lato" charset="0"/>
                </a:rPr>
                <a:t>Specific to each </a:t>
              </a:r>
              <a:r>
                <a:rPr lang="en-US" sz="4000" dirty="0" smtClean="0">
                  <a:solidFill>
                    <a:schemeClr val="bg1"/>
                  </a:solidFill>
                  <a:latin typeface="Lato" charset="0"/>
                  <a:ea typeface="Lato" charset="0"/>
                  <a:cs typeface="Lato" charset="0"/>
                </a:rPr>
                <a:t>language</a:t>
              </a:r>
            </a:p>
            <a:p>
              <a:pPr marL="2514234" lvl="2" indent="-685800">
                <a:buFont typeface="Arial" charset="0"/>
                <a:buChar char="•"/>
              </a:pPr>
              <a:r>
                <a:rPr lang="en-US" sz="4000" dirty="0" smtClean="0">
                  <a:solidFill>
                    <a:schemeClr val="bg1"/>
                  </a:solidFill>
                  <a:latin typeface="Lato" charset="0"/>
                  <a:ea typeface="Lato" charset="0"/>
                  <a:cs typeface="Lato" charset="0"/>
                </a:rPr>
                <a:t>Words? Characters?</a:t>
              </a:r>
            </a:p>
            <a:p>
              <a:pPr marL="685800" indent="-685800">
                <a:buFont typeface="Arial" charset="0"/>
                <a:buChar char="•"/>
              </a:pPr>
              <a:r>
                <a:rPr lang="en-US" sz="4000" dirty="0" smtClean="0">
                  <a:solidFill>
                    <a:schemeClr val="bg1"/>
                  </a:solidFill>
                  <a:latin typeface="Lato" charset="0"/>
                  <a:ea typeface="Lato" charset="0"/>
                  <a:cs typeface="Lato" charset="0"/>
                </a:rPr>
                <a:t>Character embedding motivation</a:t>
              </a:r>
            </a:p>
            <a:p>
              <a:pPr marL="1600017" lvl="1" indent="-685800">
                <a:buFont typeface="Arial" charset="0"/>
                <a:buChar char="•"/>
              </a:pPr>
              <a:r>
                <a:rPr lang="en-US" sz="4000" dirty="0" smtClean="0">
                  <a:solidFill>
                    <a:schemeClr val="bg1"/>
                  </a:solidFill>
                  <a:latin typeface="Lato" charset="0"/>
                  <a:ea typeface="Lato" charset="0"/>
                  <a:cs typeface="Lato" charset="0"/>
                </a:rPr>
                <a:t>NLI Shared Task</a:t>
              </a:r>
            </a:p>
            <a:p>
              <a:pPr marL="2514234" lvl="2" indent="-685800">
                <a:buFont typeface="Arial" charset="0"/>
                <a:buChar char="•"/>
              </a:pPr>
              <a:r>
                <a:rPr lang="en-US" sz="4000" dirty="0" smtClean="0">
                  <a:solidFill>
                    <a:schemeClr val="bg1"/>
                  </a:solidFill>
                  <a:latin typeface="Lato" charset="0"/>
                  <a:ea typeface="Lato" charset="0"/>
                  <a:cs typeface="Lato" charset="0"/>
                </a:rPr>
                <a:t>Groningen (3</a:t>
              </a:r>
              <a:r>
                <a:rPr lang="en-US" sz="4000" baseline="30000" dirty="0" smtClean="0">
                  <a:solidFill>
                    <a:schemeClr val="bg1"/>
                  </a:solidFill>
                  <a:latin typeface="Lato" charset="0"/>
                  <a:ea typeface="Lato" charset="0"/>
                  <a:cs typeface="Lato" charset="0"/>
                </a:rPr>
                <a:t>rd</a:t>
              </a:r>
              <a:r>
                <a:rPr lang="en-US" sz="4000" dirty="0" smtClean="0">
                  <a:solidFill>
                    <a:schemeClr val="bg1"/>
                  </a:solidFill>
                  <a:latin typeface="Lato" charset="0"/>
                  <a:ea typeface="Lato" charset="0"/>
                  <a:cs typeface="Lato" charset="0"/>
                </a:rPr>
                <a:t> place, 1-9 character n-grams)</a:t>
              </a:r>
            </a:p>
            <a:p>
              <a:pPr marL="1600017" lvl="1" indent="-685800">
                <a:buFont typeface="Arial" charset="0"/>
                <a:buChar char="•"/>
              </a:pPr>
              <a:r>
                <a:rPr lang="en-US" sz="4000" dirty="0" smtClean="0">
                  <a:solidFill>
                    <a:schemeClr val="bg1"/>
                  </a:solidFill>
                  <a:latin typeface="Lato" charset="0"/>
                  <a:ea typeface="Lato" charset="0"/>
                  <a:cs typeface="Lato" charset="0"/>
                </a:rPr>
                <a:t>Google Brain 2016</a:t>
              </a:r>
            </a:p>
            <a:p>
              <a:pPr marL="2514234" lvl="2" indent="-685800">
                <a:buFont typeface="Arial" charset="0"/>
                <a:buChar char="•"/>
              </a:pPr>
              <a:r>
                <a:rPr lang="en-US" sz="4000" dirty="0" smtClean="0">
                  <a:solidFill>
                    <a:schemeClr val="bg1"/>
                  </a:solidFill>
                  <a:latin typeface="Lato" charset="0"/>
                  <a:ea typeface="Lato" charset="0"/>
                  <a:cs typeface="Lato" charset="0"/>
                </a:rPr>
                <a:t>Evaluated on 1B Word benchmark</a:t>
              </a:r>
            </a:p>
            <a:p>
              <a:pPr marL="2514234" lvl="2" indent="-685800">
                <a:buFont typeface="Arial" charset="0"/>
                <a:buChar char="•"/>
              </a:pPr>
              <a:r>
                <a:rPr lang="en-US" sz="4000" dirty="0" smtClean="0">
                  <a:solidFill>
                    <a:schemeClr val="bg1"/>
                  </a:solidFill>
                  <a:latin typeface="Lato" charset="0"/>
                  <a:ea typeface="Lato" charset="0"/>
                  <a:cs typeface="Lato" charset="0"/>
                </a:rPr>
                <a:t>Outperformed state of the art word embedding technologies </a:t>
              </a:r>
            </a:p>
            <a:p>
              <a:pPr marL="2514234" lvl="2" indent="-685800">
                <a:buFont typeface="Arial" charset="0"/>
                <a:buChar char="•"/>
              </a:pPr>
              <a:r>
                <a:rPr lang="en-US" sz="4000" dirty="0" smtClean="0">
                  <a:solidFill>
                    <a:schemeClr val="bg1"/>
                  </a:solidFill>
                  <a:latin typeface="Lato" charset="0"/>
                  <a:ea typeface="Lato" charset="0"/>
                  <a:cs typeface="Lato" charset="0"/>
                </a:rPr>
                <a:t>Capture complex aspects of language</a:t>
              </a:r>
            </a:p>
            <a:p>
              <a:pPr marL="1600017" lvl="1" indent="-685800">
                <a:buFont typeface="Arial" charset="0"/>
                <a:buChar char="•"/>
              </a:pPr>
              <a:endParaRPr lang="en-US" sz="4000" dirty="0" smtClean="0">
                <a:solidFill>
                  <a:schemeClr val="bg1"/>
                </a:solidFill>
                <a:latin typeface="Lato" charset="0"/>
                <a:ea typeface="Lato" charset="0"/>
                <a:cs typeface="Lato" charset="0"/>
              </a:endParaRPr>
            </a:p>
            <a:p>
              <a:pPr marL="1600017" lvl="1" indent="-685800">
                <a:buFont typeface="Arial" charset="0"/>
                <a:buChar char="•"/>
              </a:pPr>
              <a:endParaRPr lang="en-US" sz="4000" dirty="0">
                <a:solidFill>
                  <a:schemeClr val="bg1"/>
                </a:solidFill>
                <a:latin typeface="Lato" charset="0"/>
                <a:ea typeface="Lato" charset="0"/>
                <a:cs typeface="Lato" charset="0"/>
              </a:endParaRPr>
            </a:p>
            <a:p>
              <a:pPr marL="685800" indent="-685800">
                <a:buFont typeface="Arial" charset="0"/>
                <a:buChar char="•"/>
              </a:pPr>
              <a:endParaRPr lang="en-US" sz="4000" dirty="0" smtClean="0">
                <a:solidFill>
                  <a:schemeClr val="bg1"/>
                </a:solidFill>
                <a:latin typeface="Lato" charset="0"/>
                <a:ea typeface="Lato" charset="0"/>
                <a:cs typeface="Lato" charset="0"/>
              </a:endParaRPr>
            </a:p>
            <a:p>
              <a:pPr marL="2514234" lvl="2" indent="-685800">
                <a:buFont typeface="Arial" charset="0"/>
                <a:buChar char="•"/>
              </a:pPr>
              <a:endParaRPr lang="en-US" sz="4000" dirty="0" smtClean="0">
                <a:solidFill>
                  <a:schemeClr val="bg1"/>
                </a:solidFill>
                <a:latin typeface="Lato" charset="0"/>
                <a:ea typeface="Lato" charset="0"/>
                <a:cs typeface="Lato" charset="0"/>
              </a:endParaRPr>
            </a:p>
            <a:p>
              <a:pPr marL="1600017" lvl="1" indent="-685800">
                <a:buFont typeface="Arial" charset="0"/>
                <a:buChar char="•"/>
              </a:pPr>
              <a:endParaRPr lang="en-US" sz="4000" dirty="0" smtClean="0">
                <a:solidFill>
                  <a:schemeClr val="bg1"/>
                </a:solidFill>
                <a:latin typeface="Lato" charset="0"/>
                <a:ea typeface="Lato" charset="0"/>
                <a:cs typeface="Lato" charset="0"/>
              </a:endParaRPr>
            </a:p>
          </p:txBody>
        </p:sp>
      </p:grpSp>
      <p:sp>
        <p:nvSpPr>
          <p:cNvPr id="16" name="Rectangle 15"/>
          <p:cNvSpPr/>
          <p:nvPr/>
        </p:nvSpPr>
        <p:spPr>
          <a:xfrm>
            <a:off x="-3" y="2947610"/>
            <a:ext cx="6546275" cy="112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Tree>
    <p:extLst>
      <p:ext uri="{BB962C8B-B14F-4D97-AF65-F5344CB8AC3E}">
        <p14:creationId xmlns:p14="http://schemas.microsoft.com/office/powerpoint/2010/main" val="75446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3" y="0"/>
            <a:ext cx="24377654"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flipH="1">
            <a:off x="-2" y="0"/>
            <a:ext cx="19151602" cy="137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7407940"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Bulleted List Sample</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grpSp>
        <p:nvGrpSpPr>
          <p:cNvPr id="9" name="Group 8"/>
          <p:cNvGrpSpPr/>
          <p:nvPr/>
        </p:nvGrpSpPr>
        <p:grpSpPr>
          <a:xfrm>
            <a:off x="944559" y="5116650"/>
            <a:ext cx="16581441" cy="6348981"/>
            <a:chOff x="944559" y="4323869"/>
            <a:chExt cx="16581441" cy="6348981"/>
          </a:xfrm>
        </p:grpSpPr>
        <p:sp>
          <p:nvSpPr>
            <p:cNvPr id="22" name="TextBox 21"/>
            <p:cNvSpPr txBox="1"/>
            <p:nvPr/>
          </p:nvSpPr>
          <p:spPr>
            <a:xfrm>
              <a:off x="1697685" y="4323869"/>
              <a:ext cx="5412542" cy="584775"/>
            </a:xfrm>
            <a:prstGeom prst="rect">
              <a:avLst/>
            </a:prstGeom>
            <a:noFill/>
          </p:spPr>
          <p:txBody>
            <a:bodyPr wrap="square" rtlCol="0">
              <a:spAutoFit/>
            </a:bodyPr>
            <a:lstStyle/>
            <a:p>
              <a:r>
                <a:rPr lang="en-US" sz="3200" dirty="0" smtClean="0">
                  <a:solidFill>
                    <a:schemeClr val="bg1"/>
                  </a:solidFill>
                  <a:latin typeface="Playfair Display" charset="0"/>
                  <a:ea typeface="Playfair Display" charset="0"/>
                  <a:cs typeface="Playfair Display" charset="0"/>
                </a:rPr>
                <a:t>The Problem</a:t>
              </a:r>
              <a:endParaRPr lang="en-US" sz="3200" dirty="0">
                <a:solidFill>
                  <a:schemeClr val="bg1"/>
                </a:solidFill>
                <a:latin typeface="Playfair Display" charset="0"/>
                <a:ea typeface="Playfair Display" charset="0"/>
                <a:cs typeface="Playfair Display" charset="0"/>
              </a:endParaRPr>
            </a:p>
          </p:txBody>
        </p:sp>
        <p:sp>
          <p:nvSpPr>
            <p:cNvPr id="23" name="TextBox 22"/>
            <p:cNvSpPr txBox="1"/>
            <p:nvPr/>
          </p:nvSpPr>
          <p:spPr>
            <a:xfrm>
              <a:off x="1697684" y="4893253"/>
              <a:ext cx="15828316" cy="1200329"/>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Some fifty years ago there was a curious case of whale trover litigated. Likewise a fish is technically fast when it bears a waif</a:t>
              </a:r>
              <a:r>
                <a:rPr lang="en-US" sz="2400" dirty="0" smtClean="0">
                  <a:solidFill>
                    <a:schemeClr val="bg1"/>
                  </a:solidFill>
                  <a:latin typeface="Lato" charset="0"/>
                  <a:ea typeface="Lato" charset="0"/>
                  <a:cs typeface="Lato" charset="0"/>
                </a:rPr>
                <a:t>. </a:t>
              </a:r>
              <a:r>
                <a:rPr lang="en-US" sz="2400" dirty="0">
                  <a:solidFill>
                    <a:schemeClr val="bg1"/>
                  </a:solidFill>
                  <a:latin typeface="Lato" charset="0"/>
                  <a:ea typeface="Lato" charset="0"/>
                  <a:cs typeface="Lato" charset="0"/>
                </a:rPr>
                <a:t>These are scientific commentaries; but the commentaries of the whale men themselves sometimes consist in hard words and harder knocks—the Coke-upon-Littleton of the fist. </a:t>
              </a:r>
            </a:p>
          </p:txBody>
        </p:sp>
        <p:sp>
          <p:nvSpPr>
            <p:cNvPr id="24" name="TextBox 23"/>
            <p:cNvSpPr txBox="1"/>
            <p:nvPr/>
          </p:nvSpPr>
          <p:spPr>
            <a:xfrm>
              <a:off x="1697685" y="6613503"/>
              <a:ext cx="5412542" cy="584775"/>
            </a:xfrm>
            <a:prstGeom prst="rect">
              <a:avLst/>
            </a:prstGeom>
            <a:noFill/>
          </p:spPr>
          <p:txBody>
            <a:bodyPr wrap="square" rtlCol="0">
              <a:spAutoFit/>
            </a:bodyPr>
            <a:lstStyle/>
            <a:p>
              <a:r>
                <a:rPr lang="en-US" sz="3200" dirty="0" smtClean="0">
                  <a:solidFill>
                    <a:schemeClr val="bg1"/>
                  </a:solidFill>
                  <a:latin typeface="Playfair Display" charset="0"/>
                  <a:ea typeface="Playfair Display" charset="0"/>
                  <a:cs typeface="Playfair Display" charset="0"/>
                </a:rPr>
                <a:t>The Solution</a:t>
              </a:r>
              <a:endParaRPr lang="en-US" sz="3200" dirty="0">
                <a:solidFill>
                  <a:schemeClr val="bg1"/>
                </a:solidFill>
                <a:latin typeface="Playfair Display" charset="0"/>
                <a:ea typeface="Playfair Display" charset="0"/>
                <a:cs typeface="Playfair Display" charset="0"/>
              </a:endParaRPr>
            </a:p>
          </p:txBody>
        </p:sp>
        <p:sp>
          <p:nvSpPr>
            <p:cNvPr id="25" name="TextBox 24"/>
            <p:cNvSpPr txBox="1"/>
            <p:nvPr/>
          </p:nvSpPr>
          <p:spPr>
            <a:xfrm>
              <a:off x="1697684" y="7182887"/>
              <a:ext cx="15167916" cy="1200329"/>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Some fifty years ago there was a curious case of whale trover litigated. Likewise a fish is technically fast when it bears a waif. These are scientific commentaries; but the commentaries of the whale men themselves sometimes consist in hard words and harder knocks—the Coke-upon-Littleton of the fist. </a:t>
              </a:r>
            </a:p>
          </p:txBody>
        </p:sp>
        <p:sp>
          <p:nvSpPr>
            <p:cNvPr id="26" name="TextBox 25"/>
            <p:cNvSpPr txBox="1"/>
            <p:nvPr/>
          </p:nvSpPr>
          <p:spPr>
            <a:xfrm>
              <a:off x="1697685" y="8903137"/>
              <a:ext cx="5412542" cy="584775"/>
            </a:xfrm>
            <a:prstGeom prst="rect">
              <a:avLst/>
            </a:prstGeom>
            <a:noFill/>
          </p:spPr>
          <p:txBody>
            <a:bodyPr wrap="square" rtlCol="0">
              <a:spAutoFit/>
            </a:bodyPr>
            <a:lstStyle/>
            <a:p>
              <a:r>
                <a:rPr lang="en-US" sz="3200" dirty="0" smtClean="0">
                  <a:solidFill>
                    <a:schemeClr val="bg1"/>
                  </a:solidFill>
                  <a:latin typeface="Playfair Display" charset="0"/>
                  <a:ea typeface="Playfair Display" charset="0"/>
                  <a:cs typeface="Playfair Display" charset="0"/>
                </a:rPr>
                <a:t>Service</a:t>
              </a:r>
              <a:endParaRPr lang="en-US" sz="3200" dirty="0">
                <a:solidFill>
                  <a:schemeClr val="bg1"/>
                </a:solidFill>
                <a:latin typeface="Playfair Display" charset="0"/>
                <a:ea typeface="Playfair Display" charset="0"/>
                <a:cs typeface="Playfair Display" charset="0"/>
              </a:endParaRPr>
            </a:p>
          </p:txBody>
        </p:sp>
        <p:sp>
          <p:nvSpPr>
            <p:cNvPr id="27" name="TextBox 26"/>
            <p:cNvSpPr txBox="1"/>
            <p:nvPr/>
          </p:nvSpPr>
          <p:spPr>
            <a:xfrm>
              <a:off x="1697684" y="9472521"/>
              <a:ext cx="15167916" cy="1200329"/>
            </a:xfrm>
            <a:prstGeom prst="rect">
              <a:avLst/>
            </a:prstGeom>
            <a:noFill/>
          </p:spPr>
          <p:txBody>
            <a:bodyPr wrap="square" rtlCol="0">
              <a:spAutoFit/>
            </a:bodyPr>
            <a:lstStyle/>
            <a:p>
              <a:r>
                <a:rPr lang="en-US" sz="2400">
                  <a:solidFill>
                    <a:schemeClr val="bg1"/>
                  </a:solidFill>
                  <a:latin typeface="Lato" charset="0"/>
                  <a:ea typeface="Lato" charset="0"/>
                  <a:cs typeface="Lato" charset="0"/>
                </a:rPr>
                <a:t>Some fifty years ago there was a curious case of whale trover litigated. </a:t>
              </a:r>
              <a:r>
                <a:rPr lang="en-US" sz="2400" dirty="0">
                  <a:solidFill>
                    <a:schemeClr val="bg1"/>
                  </a:solidFill>
                  <a:latin typeface="Lato" charset="0"/>
                  <a:ea typeface="Lato" charset="0"/>
                  <a:cs typeface="Lato" charset="0"/>
                </a:rPr>
                <a:t>Likewise a fish is technically fast when it bears a waif. These are scientific commentaries; but the commentaries of the whale men themselves sometimes consist in hard words and harder knocks—the Coke-upon-Littleton of the fist. </a:t>
              </a:r>
            </a:p>
          </p:txBody>
        </p:sp>
        <p:sp>
          <p:nvSpPr>
            <p:cNvPr id="4" name="Rectangle 3"/>
            <p:cNvSpPr/>
            <p:nvPr/>
          </p:nvSpPr>
          <p:spPr>
            <a:xfrm>
              <a:off x="944559" y="4452300"/>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4559" y="6741934"/>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44559" y="9031568"/>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4" y="2947610"/>
            <a:ext cx="8141369" cy="112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43079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4919549" y="3144837"/>
            <a:ext cx="5904320" cy="9235440"/>
            <a:chOff x="11177433" y="1757552"/>
            <a:chExt cx="6521544" cy="10200896"/>
          </a:xfrm>
        </p:grpSpPr>
        <p:pic>
          <p:nvPicPr>
            <p:cNvPr id="14" name="Picture 13" descr="iPhone6_mockup_front_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77433" y="1757552"/>
              <a:ext cx="6521544" cy="10200896"/>
            </a:xfrm>
            <a:prstGeom prst="rect">
              <a:avLst/>
            </a:prstGeom>
          </p:spPr>
        </p:pic>
        <p:sp>
          <p:nvSpPr>
            <p:cNvPr id="15" name="Rectangle 14"/>
            <p:cNvSpPr/>
            <p:nvPr/>
          </p:nvSpPr>
          <p:spPr>
            <a:xfrm>
              <a:off x="12425065" y="3332480"/>
              <a:ext cx="3956200" cy="70124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grpSp>
        <p:nvGrpSpPr>
          <p:cNvPr id="2" name="Group 1"/>
          <p:cNvGrpSpPr/>
          <p:nvPr/>
        </p:nvGrpSpPr>
        <p:grpSpPr>
          <a:xfrm>
            <a:off x="835025" y="5398314"/>
            <a:ext cx="10530742" cy="4728486"/>
            <a:chOff x="12188825" y="5765604"/>
            <a:chExt cx="10530742" cy="4728486"/>
          </a:xfrm>
        </p:grpSpPr>
        <p:sp>
          <p:nvSpPr>
            <p:cNvPr id="16" name="TextBox 15"/>
            <p:cNvSpPr txBox="1"/>
            <p:nvPr/>
          </p:nvSpPr>
          <p:spPr>
            <a:xfrm>
              <a:off x="12259165" y="5765604"/>
              <a:ext cx="7133292" cy="1200329"/>
            </a:xfrm>
            <a:prstGeom prst="rect">
              <a:avLst/>
            </a:prstGeom>
            <a:noFill/>
          </p:spPr>
          <p:txBody>
            <a:bodyPr wrap="square" rtlCol="0">
              <a:spAutoFit/>
            </a:bodyPr>
            <a:lstStyle/>
            <a:p>
              <a:r>
                <a:rPr lang="en-US" sz="7200" dirty="0" smtClean="0">
                  <a:solidFill>
                    <a:schemeClr val="accent2"/>
                  </a:solidFill>
                  <a:latin typeface="Playfair Display" charset="0"/>
                  <a:ea typeface="Playfair Display" charset="0"/>
                  <a:cs typeface="Playfair Display" charset="0"/>
                </a:rPr>
                <a:t>iPhone</a:t>
              </a:r>
              <a:endParaRPr lang="en-US" sz="7200" dirty="0">
                <a:solidFill>
                  <a:schemeClr val="accent2"/>
                </a:solidFill>
                <a:latin typeface="Playfair Display" charset="0"/>
                <a:ea typeface="Playfair Display" charset="0"/>
                <a:cs typeface="Playfair Display" charset="0"/>
              </a:endParaRPr>
            </a:p>
          </p:txBody>
        </p:sp>
        <p:sp>
          <p:nvSpPr>
            <p:cNvPr id="25" name="Subtitle 2"/>
            <p:cNvSpPr txBox="1">
              <a:spLocks/>
            </p:cNvSpPr>
            <p:nvPr/>
          </p:nvSpPr>
          <p:spPr>
            <a:xfrm>
              <a:off x="12188825" y="6965933"/>
              <a:ext cx="10530742" cy="35281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dirty="0">
                  <a:solidFill>
                    <a:schemeClr val="bg1"/>
                  </a:solidFill>
                  <a:latin typeface="Lato" charset="0"/>
                  <a:ea typeface="Lato" charset="0"/>
                  <a:cs typeface="Lato" charset="0"/>
                </a:rPr>
                <a:t>Refers to a good or service being offered by a company. Ideally, a product should meet a certain consumer demand, or it should be so compelling that consumers believe they need it. To be successful, marketers should understand the life cycle of a product, and business executives should have a plan for dealing with products at every stage of their life cycles</a:t>
              </a:r>
              <a:r>
                <a:rPr lang="en-US" dirty="0" smtClean="0">
                  <a:solidFill>
                    <a:schemeClr val="bg1"/>
                  </a:solidFill>
                  <a:latin typeface="Lato" charset="0"/>
                  <a:ea typeface="Lato" charset="0"/>
                  <a:cs typeface="Lato" charset="0"/>
                </a:rPr>
                <a:t>. </a:t>
              </a:r>
              <a:r>
                <a:rPr lang="en-US" dirty="0">
                  <a:solidFill>
                    <a:schemeClr val="bg1"/>
                  </a:solidFill>
                  <a:latin typeface="Lato" charset="0"/>
                  <a:ea typeface="Lato" charset="0"/>
                  <a:cs typeface="Lato" charset="0"/>
                </a:rPr>
                <a:t>Some fifty years ago there was a curious case of whale-trover litigated in </a:t>
              </a:r>
              <a:r>
                <a:rPr lang="en-US" dirty="0" smtClean="0">
                  <a:solidFill>
                    <a:schemeClr val="bg1"/>
                  </a:solidFill>
                  <a:latin typeface="Lato" charset="0"/>
                  <a:ea typeface="Lato" charset="0"/>
                  <a:cs typeface="Lato" charset="0"/>
                </a:rPr>
                <a:t>England.</a:t>
              </a:r>
              <a:endParaRPr lang="en-US" dirty="0">
                <a:solidFill>
                  <a:schemeClr val="bg1"/>
                </a:solidFill>
                <a:latin typeface="Lato" charset="0"/>
                <a:ea typeface="Lato" charset="0"/>
                <a:cs typeface="Lato" charset="0"/>
              </a:endParaRPr>
            </a:p>
          </p:txBody>
        </p:sp>
      </p:grpSp>
      <p:sp>
        <p:nvSpPr>
          <p:cNvPr id="17" name="TextBox 16"/>
          <p:cNvSpPr txBox="1"/>
          <p:nvPr/>
        </p:nvSpPr>
        <p:spPr>
          <a:xfrm>
            <a:off x="835025" y="1665953"/>
            <a:ext cx="7407940"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iPhone Project</a:t>
            </a:r>
            <a:endParaRPr lang="en-US" sz="4800" dirty="0">
              <a:solidFill>
                <a:schemeClr val="bg1"/>
              </a:solidFill>
              <a:latin typeface="Playfair Display" charset="0"/>
              <a:ea typeface="Playfair Display" charset="0"/>
              <a:cs typeface="Playfair Display" charset="0"/>
            </a:endParaRPr>
          </a:p>
        </p:txBody>
      </p:sp>
      <p:sp>
        <p:nvSpPr>
          <p:cNvPr id="21" name="Rectangle 20"/>
          <p:cNvSpPr/>
          <p:nvPr/>
        </p:nvSpPr>
        <p:spPr>
          <a:xfrm>
            <a:off x="0" y="2947610"/>
            <a:ext cx="4905709" cy="112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Picture Placeholder 9"/>
          <p:cNvSpPr>
            <a:spLocks noGrp="1"/>
          </p:cNvSpPr>
          <p:nvPr>
            <p:ph type="pic" sz="quarter" idx="10"/>
          </p:nvPr>
        </p:nvSpPr>
        <p:spPr/>
      </p:sp>
    </p:spTree>
    <p:extLst>
      <p:ext uri="{BB962C8B-B14F-4D97-AF65-F5344CB8AC3E}">
        <p14:creationId xmlns:p14="http://schemas.microsoft.com/office/powerpoint/2010/main" val="122589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835025" y="5398314"/>
            <a:ext cx="10530742" cy="4728486"/>
            <a:chOff x="12188825" y="5765604"/>
            <a:chExt cx="10530742" cy="4728486"/>
          </a:xfrm>
        </p:grpSpPr>
        <p:sp>
          <p:nvSpPr>
            <p:cNvPr id="16" name="TextBox 15"/>
            <p:cNvSpPr txBox="1"/>
            <p:nvPr/>
          </p:nvSpPr>
          <p:spPr>
            <a:xfrm>
              <a:off x="12259165" y="5765604"/>
              <a:ext cx="7133292" cy="1200329"/>
            </a:xfrm>
            <a:prstGeom prst="rect">
              <a:avLst/>
            </a:prstGeom>
            <a:noFill/>
          </p:spPr>
          <p:txBody>
            <a:bodyPr wrap="square" rtlCol="0">
              <a:spAutoFit/>
            </a:bodyPr>
            <a:lstStyle/>
            <a:p>
              <a:r>
                <a:rPr lang="en-US" sz="7200" dirty="0" smtClean="0">
                  <a:solidFill>
                    <a:schemeClr val="accent2"/>
                  </a:solidFill>
                  <a:latin typeface="Playfair Display" charset="0"/>
                  <a:ea typeface="Playfair Display" charset="0"/>
                  <a:cs typeface="Playfair Display" charset="0"/>
                </a:rPr>
                <a:t>iPad</a:t>
              </a:r>
              <a:endParaRPr lang="en-US" sz="7200" dirty="0">
                <a:solidFill>
                  <a:schemeClr val="accent2"/>
                </a:solidFill>
                <a:latin typeface="Playfair Display" charset="0"/>
                <a:ea typeface="Playfair Display" charset="0"/>
                <a:cs typeface="Playfair Display" charset="0"/>
              </a:endParaRPr>
            </a:p>
          </p:txBody>
        </p:sp>
        <p:sp>
          <p:nvSpPr>
            <p:cNvPr id="25" name="Subtitle 2"/>
            <p:cNvSpPr txBox="1">
              <a:spLocks/>
            </p:cNvSpPr>
            <p:nvPr/>
          </p:nvSpPr>
          <p:spPr>
            <a:xfrm>
              <a:off x="12188825" y="6965933"/>
              <a:ext cx="10530742" cy="35281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dirty="0">
                  <a:solidFill>
                    <a:schemeClr val="bg1"/>
                  </a:solidFill>
                  <a:latin typeface="Lato" charset="0"/>
                  <a:ea typeface="Lato" charset="0"/>
                  <a:cs typeface="Lato" charset="0"/>
                </a:rPr>
                <a:t>Refers to a good or service being offered by a company. Ideally, a product should meet a certain consumer demand, or it should be so compelling that consumers believe they need it. To be successful, marketers should understand the life cycle of a product, and business executives should have a plan for dealing with products at every stage of their life cycles</a:t>
              </a:r>
              <a:r>
                <a:rPr lang="en-US" dirty="0" smtClean="0">
                  <a:solidFill>
                    <a:schemeClr val="bg1"/>
                  </a:solidFill>
                  <a:latin typeface="Lato" charset="0"/>
                  <a:ea typeface="Lato" charset="0"/>
                  <a:cs typeface="Lato" charset="0"/>
                </a:rPr>
                <a:t>. </a:t>
              </a:r>
              <a:r>
                <a:rPr lang="en-US" dirty="0">
                  <a:solidFill>
                    <a:schemeClr val="bg1"/>
                  </a:solidFill>
                  <a:latin typeface="Lato" charset="0"/>
                  <a:ea typeface="Lato" charset="0"/>
                  <a:cs typeface="Lato" charset="0"/>
                </a:rPr>
                <a:t>Some fifty years ago there was a curious case of whale-trover litigated in </a:t>
              </a:r>
              <a:r>
                <a:rPr lang="en-US" dirty="0" smtClean="0">
                  <a:solidFill>
                    <a:schemeClr val="bg1"/>
                  </a:solidFill>
                  <a:latin typeface="Lato" charset="0"/>
                  <a:ea typeface="Lato" charset="0"/>
                  <a:cs typeface="Lato" charset="0"/>
                </a:rPr>
                <a:t>England.</a:t>
              </a:r>
              <a:endParaRPr lang="en-US" dirty="0">
                <a:solidFill>
                  <a:schemeClr val="bg1"/>
                </a:solidFill>
                <a:latin typeface="Lato" charset="0"/>
                <a:ea typeface="Lato" charset="0"/>
                <a:cs typeface="Lato" charset="0"/>
              </a:endParaRPr>
            </a:p>
          </p:txBody>
        </p:sp>
      </p:grpSp>
      <p:sp>
        <p:nvSpPr>
          <p:cNvPr id="17" name="TextBox 16"/>
          <p:cNvSpPr txBox="1"/>
          <p:nvPr/>
        </p:nvSpPr>
        <p:spPr>
          <a:xfrm>
            <a:off x="835025" y="1665953"/>
            <a:ext cx="7407940"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iPad Project</a:t>
            </a:r>
            <a:endParaRPr lang="en-US" sz="4800" dirty="0">
              <a:solidFill>
                <a:schemeClr val="bg1"/>
              </a:solidFill>
              <a:latin typeface="Playfair Display" charset="0"/>
              <a:ea typeface="Playfair Display" charset="0"/>
              <a:cs typeface="Playfair Display" charset="0"/>
            </a:endParaRPr>
          </a:p>
        </p:txBody>
      </p:sp>
      <p:sp>
        <p:nvSpPr>
          <p:cNvPr id="11" name="Rectangle 10"/>
          <p:cNvSpPr/>
          <p:nvPr/>
        </p:nvSpPr>
        <p:spPr>
          <a:xfrm>
            <a:off x="0" y="2947610"/>
            <a:ext cx="4245309" cy="112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2" name="Group 11"/>
          <p:cNvGrpSpPr/>
          <p:nvPr/>
        </p:nvGrpSpPr>
        <p:grpSpPr>
          <a:xfrm>
            <a:off x="15107248" y="3694176"/>
            <a:ext cx="5528922" cy="8190630"/>
            <a:chOff x="2816995" y="4959280"/>
            <a:chExt cx="5311384" cy="7868364"/>
          </a:xfrm>
        </p:grpSpPr>
        <p:grpSp>
          <p:nvGrpSpPr>
            <p:cNvPr id="18" name="Group 1102"/>
            <p:cNvGrpSpPr/>
            <p:nvPr/>
          </p:nvGrpSpPr>
          <p:grpSpPr>
            <a:xfrm>
              <a:off x="2816995" y="4959280"/>
              <a:ext cx="5311384" cy="7868364"/>
              <a:chOff x="0" y="0"/>
              <a:chExt cx="6591304" cy="9765730"/>
            </a:xfrm>
          </p:grpSpPr>
          <p:pic>
            <p:nvPicPr>
              <p:cNvPr id="20"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22"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876182">
                  <a:defRPr sz="4000">
                    <a:solidFill>
                      <a:srgbClr val="FFFFFF"/>
                    </a:solidFill>
                    <a:effectLst>
                      <a:outerShdw blurRad="38100" dist="12700" dir="5400000" rotWithShape="0">
                        <a:srgbClr val="000000">
                          <a:alpha val="50000"/>
                        </a:srgbClr>
                      </a:outerShdw>
                    </a:effectLst>
                  </a:defRPr>
                </a:pPr>
                <a:endParaRPr sz="5998" dirty="0">
                  <a:latin typeface="Calibri Light"/>
                </a:endParaRPr>
              </a:p>
            </p:txBody>
          </p:sp>
        </p:grpSp>
        <p:sp>
          <p:nvSpPr>
            <p:cNvPr id="19" name="Rectangle 18"/>
            <p:cNvSpPr/>
            <p:nvPr/>
          </p:nvSpPr>
          <p:spPr>
            <a:xfrm>
              <a:off x="3069588" y="5693761"/>
              <a:ext cx="4817634" cy="63959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sp>
        <p:nvSpPr>
          <p:cNvPr id="10" name="Picture Placeholder 9"/>
          <p:cNvSpPr>
            <a:spLocks noGrp="1"/>
          </p:cNvSpPr>
          <p:nvPr>
            <p:ph type="pic" sz="quarter" idx="10"/>
          </p:nvPr>
        </p:nvSpPr>
        <p:spPr/>
      </p:sp>
    </p:spTree>
    <p:extLst>
      <p:ext uri="{BB962C8B-B14F-4D97-AF65-F5344CB8AC3E}">
        <p14:creationId xmlns:p14="http://schemas.microsoft.com/office/powerpoint/2010/main" val="173223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835025" y="5398314"/>
            <a:ext cx="10530742" cy="4728486"/>
            <a:chOff x="12188825" y="5765604"/>
            <a:chExt cx="10530742" cy="4728486"/>
          </a:xfrm>
        </p:grpSpPr>
        <p:sp>
          <p:nvSpPr>
            <p:cNvPr id="16" name="TextBox 15"/>
            <p:cNvSpPr txBox="1"/>
            <p:nvPr/>
          </p:nvSpPr>
          <p:spPr>
            <a:xfrm>
              <a:off x="12259165" y="5765604"/>
              <a:ext cx="7133292" cy="1200329"/>
            </a:xfrm>
            <a:prstGeom prst="rect">
              <a:avLst/>
            </a:prstGeom>
            <a:noFill/>
          </p:spPr>
          <p:txBody>
            <a:bodyPr wrap="square" rtlCol="0">
              <a:spAutoFit/>
            </a:bodyPr>
            <a:lstStyle/>
            <a:p>
              <a:r>
                <a:rPr lang="en-US" sz="7200" dirty="0" smtClean="0">
                  <a:solidFill>
                    <a:schemeClr val="accent2"/>
                  </a:solidFill>
                  <a:latin typeface="Playfair Display" charset="0"/>
                  <a:ea typeface="Playfair Display" charset="0"/>
                  <a:cs typeface="Playfair Display" charset="0"/>
                </a:rPr>
                <a:t>MacBook</a:t>
              </a:r>
              <a:endParaRPr lang="en-US" sz="7200" dirty="0">
                <a:solidFill>
                  <a:schemeClr val="accent2"/>
                </a:solidFill>
                <a:latin typeface="Playfair Display" charset="0"/>
                <a:ea typeface="Playfair Display" charset="0"/>
                <a:cs typeface="Playfair Display" charset="0"/>
              </a:endParaRPr>
            </a:p>
          </p:txBody>
        </p:sp>
        <p:sp>
          <p:nvSpPr>
            <p:cNvPr id="25" name="Subtitle 2"/>
            <p:cNvSpPr txBox="1">
              <a:spLocks/>
            </p:cNvSpPr>
            <p:nvPr/>
          </p:nvSpPr>
          <p:spPr>
            <a:xfrm>
              <a:off x="12188825" y="6965933"/>
              <a:ext cx="10530742" cy="35281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dirty="0">
                  <a:solidFill>
                    <a:schemeClr val="bg1"/>
                  </a:solidFill>
                  <a:latin typeface="Lato" charset="0"/>
                  <a:ea typeface="Lato" charset="0"/>
                  <a:cs typeface="Lato" charset="0"/>
                </a:rPr>
                <a:t>Refers to a good or service being offered by a company. Ideally, a product should meet a certain consumer demand, or it should be so compelling that consumers believe they need it. To be successful, marketers should understand the life cycle of a product, and business executives should have a plan for dealing with products at every stage of their life cycles</a:t>
              </a:r>
              <a:r>
                <a:rPr lang="en-US" dirty="0" smtClean="0">
                  <a:solidFill>
                    <a:schemeClr val="bg1"/>
                  </a:solidFill>
                  <a:latin typeface="Lato" charset="0"/>
                  <a:ea typeface="Lato" charset="0"/>
                  <a:cs typeface="Lato" charset="0"/>
                </a:rPr>
                <a:t>. </a:t>
              </a:r>
              <a:r>
                <a:rPr lang="en-US" dirty="0">
                  <a:solidFill>
                    <a:schemeClr val="bg1"/>
                  </a:solidFill>
                  <a:latin typeface="Lato" charset="0"/>
                  <a:ea typeface="Lato" charset="0"/>
                  <a:cs typeface="Lato" charset="0"/>
                </a:rPr>
                <a:t>Some fifty years ago there was a curious case of whale-trover litigated in </a:t>
              </a:r>
              <a:r>
                <a:rPr lang="en-US" dirty="0" smtClean="0">
                  <a:solidFill>
                    <a:schemeClr val="bg1"/>
                  </a:solidFill>
                  <a:latin typeface="Lato" charset="0"/>
                  <a:ea typeface="Lato" charset="0"/>
                  <a:cs typeface="Lato" charset="0"/>
                </a:rPr>
                <a:t>England.</a:t>
              </a:r>
              <a:endParaRPr lang="en-US" dirty="0">
                <a:solidFill>
                  <a:schemeClr val="bg1"/>
                </a:solidFill>
                <a:latin typeface="Lato" charset="0"/>
                <a:ea typeface="Lato" charset="0"/>
                <a:cs typeface="Lato" charset="0"/>
              </a:endParaRPr>
            </a:p>
          </p:txBody>
        </p:sp>
      </p:grpSp>
      <p:sp>
        <p:nvSpPr>
          <p:cNvPr id="17" name="TextBox 16"/>
          <p:cNvSpPr txBox="1"/>
          <p:nvPr/>
        </p:nvSpPr>
        <p:spPr>
          <a:xfrm>
            <a:off x="835025" y="1665953"/>
            <a:ext cx="7407940"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MacBook</a:t>
            </a:r>
            <a:endParaRPr lang="en-US" sz="4800" dirty="0">
              <a:solidFill>
                <a:schemeClr val="bg1"/>
              </a:solidFill>
              <a:latin typeface="Playfair Display" charset="0"/>
              <a:ea typeface="Playfair Display" charset="0"/>
              <a:cs typeface="Playfair Display" charset="0"/>
            </a:endParaRPr>
          </a:p>
        </p:txBody>
      </p:sp>
      <p:sp>
        <p:nvSpPr>
          <p:cNvPr id="13" name="Rectangle 12"/>
          <p:cNvSpPr/>
          <p:nvPr/>
        </p:nvSpPr>
        <p:spPr>
          <a:xfrm>
            <a:off x="0" y="2947610"/>
            <a:ext cx="3508709"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4" name="Group 13"/>
          <p:cNvGrpSpPr/>
          <p:nvPr/>
        </p:nvGrpSpPr>
        <p:grpSpPr>
          <a:xfrm>
            <a:off x="9254836" y="2671769"/>
            <a:ext cx="13597785" cy="7962145"/>
            <a:chOff x="3158744" y="2595880"/>
            <a:chExt cx="5375656" cy="3147700"/>
          </a:xfrm>
        </p:grpSpPr>
        <p:pic>
          <p:nvPicPr>
            <p:cNvPr id="15" name="Picture 14" descr="New Macbook Silve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8744" y="2595880"/>
              <a:ext cx="5375656" cy="3147700"/>
            </a:xfrm>
            <a:prstGeom prst="rect">
              <a:avLst/>
            </a:prstGeom>
          </p:spPr>
        </p:pic>
        <p:sp>
          <p:nvSpPr>
            <p:cNvPr id="21" name="Rectangle 20"/>
            <p:cNvSpPr/>
            <p:nvPr/>
          </p:nvSpPr>
          <p:spPr>
            <a:xfrm>
              <a:off x="3764844" y="2841171"/>
              <a:ext cx="4112059" cy="25864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sp>
        <p:nvSpPr>
          <p:cNvPr id="18" name="Picture Placeholder 17"/>
          <p:cNvSpPr>
            <a:spLocks noGrp="1"/>
          </p:cNvSpPr>
          <p:nvPr>
            <p:ph type="pic" sz="quarter" idx="10"/>
          </p:nvPr>
        </p:nvSpPr>
        <p:spPr>
          <a:xfrm>
            <a:off x="10787973" y="3217249"/>
            <a:ext cx="10401502" cy="6617433"/>
          </a:xfrm>
        </p:spPr>
      </p:sp>
    </p:spTree>
    <p:extLst>
      <p:ext uri="{BB962C8B-B14F-4D97-AF65-F5344CB8AC3E}">
        <p14:creationId xmlns:p14="http://schemas.microsoft.com/office/powerpoint/2010/main" val="59310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835025" y="5398314"/>
            <a:ext cx="10530742" cy="4728486"/>
            <a:chOff x="12188825" y="5765604"/>
            <a:chExt cx="10530742" cy="4728486"/>
          </a:xfrm>
        </p:grpSpPr>
        <p:sp>
          <p:nvSpPr>
            <p:cNvPr id="16" name="TextBox 15"/>
            <p:cNvSpPr txBox="1"/>
            <p:nvPr/>
          </p:nvSpPr>
          <p:spPr>
            <a:xfrm>
              <a:off x="12259165" y="5765604"/>
              <a:ext cx="7133292" cy="1200329"/>
            </a:xfrm>
            <a:prstGeom prst="rect">
              <a:avLst/>
            </a:prstGeom>
            <a:noFill/>
          </p:spPr>
          <p:txBody>
            <a:bodyPr wrap="square" rtlCol="0">
              <a:spAutoFit/>
            </a:bodyPr>
            <a:lstStyle/>
            <a:p>
              <a:r>
                <a:rPr lang="en-US" sz="7200" dirty="0" smtClean="0">
                  <a:solidFill>
                    <a:schemeClr val="accent2"/>
                  </a:solidFill>
                  <a:latin typeface="Playfair Display" charset="0"/>
                  <a:ea typeface="Playfair Display" charset="0"/>
                  <a:cs typeface="Playfair Display" charset="0"/>
                </a:rPr>
                <a:t>MacBook</a:t>
              </a:r>
              <a:endParaRPr lang="en-US" sz="7200" dirty="0">
                <a:solidFill>
                  <a:schemeClr val="accent2"/>
                </a:solidFill>
                <a:latin typeface="Playfair Display" charset="0"/>
                <a:ea typeface="Playfair Display" charset="0"/>
                <a:cs typeface="Playfair Display" charset="0"/>
              </a:endParaRPr>
            </a:p>
          </p:txBody>
        </p:sp>
        <p:sp>
          <p:nvSpPr>
            <p:cNvPr id="25" name="Subtitle 2"/>
            <p:cNvSpPr txBox="1">
              <a:spLocks/>
            </p:cNvSpPr>
            <p:nvPr/>
          </p:nvSpPr>
          <p:spPr>
            <a:xfrm>
              <a:off x="12188825" y="6965933"/>
              <a:ext cx="10530742" cy="35281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dirty="0">
                  <a:solidFill>
                    <a:schemeClr val="bg1"/>
                  </a:solidFill>
                  <a:latin typeface="Lato" charset="0"/>
                  <a:ea typeface="Lato" charset="0"/>
                  <a:cs typeface="Lato" charset="0"/>
                </a:rPr>
                <a:t>Refers to a good or service being offered by a company. Ideally, a product should meet a certain consumer demand, or it should be so compelling that consumers believe they need it. To be successful, marketers should understand the life cycle of a product, and business executives should have a plan for dealing with products at every stage of their life cycles</a:t>
              </a:r>
              <a:r>
                <a:rPr lang="en-US" dirty="0" smtClean="0">
                  <a:solidFill>
                    <a:schemeClr val="bg1"/>
                  </a:solidFill>
                  <a:latin typeface="Lato" charset="0"/>
                  <a:ea typeface="Lato" charset="0"/>
                  <a:cs typeface="Lato" charset="0"/>
                </a:rPr>
                <a:t>. </a:t>
              </a:r>
              <a:r>
                <a:rPr lang="en-US" dirty="0">
                  <a:solidFill>
                    <a:schemeClr val="bg1"/>
                  </a:solidFill>
                  <a:latin typeface="Lato" charset="0"/>
                  <a:ea typeface="Lato" charset="0"/>
                  <a:cs typeface="Lato" charset="0"/>
                </a:rPr>
                <a:t>Some fifty years ago there was a curious case of whale-trover litigated in </a:t>
              </a:r>
              <a:r>
                <a:rPr lang="en-US" dirty="0" smtClean="0">
                  <a:solidFill>
                    <a:schemeClr val="bg1"/>
                  </a:solidFill>
                  <a:latin typeface="Lato" charset="0"/>
                  <a:ea typeface="Lato" charset="0"/>
                  <a:cs typeface="Lato" charset="0"/>
                </a:rPr>
                <a:t>England.</a:t>
              </a:r>
              <a:endParaRPr lang="en-US" dirty="0">
                <a:solidFill>
                  <a:schemeClr val="bg1"/>
                </a:solidFill>
                <a:latin typeface="Lato" charset="0"/>
                <a:ea typeface="Lato" charset="0"/>
                <a:cs typeface="Lato" charset="0"/>
              </a:endParaRPr>
            </a:p>
          </p:txBody>
        </p:sp>
      </p:grpSp>
      <p:sp>
        <p:nvSpPr>
          <p:cNvPr id="17" name="TextBox 16"/>
          <p:cNvSpPr txBox="1"/>
          <p:nvPr/>
        </p:nvSpPr>
        <p:spPr>
          <a:xfrm>
            <a:off x="835025" y="1665953"/>
            <a:ext cx="7407940"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MacBook</a:t>
            </a:r>
            <a:endParaRPr lang="en-US" sz="4800" dirty="0">
              <a:solidFill>
                <a:schemeClr val="bg1"/>
              </a:solidFill>
              <a:latin typeface="Playfair Display" charset="0"/>
              <a:ea typeface="Playfair Display" charset="0"/>
              <a:cs typeface="Playfair Display" charset="0"/>
            </a:endParaRPr>
          </a:p>
        </p:txBody>
      </p:sp>
      <p:sp>
        <p:nvSpPr>
          <p:cNvPr id="13" name="Rectangle 12"/>
          <p:cNvSpPr/>
          <p:nvPr/>
        </p:nvSpPr>
        <p:spPr>
          <a:xfrm>
            <a:off x="0" y="2947610"/>
            <a:ext cx="3508709"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4" name="Group 13"/>
          <p:cNvGrpSpPr/>
          <p:nvPr/>
        </p:nvGrpSpPr>
        <p:grpSpPr>
          <a:xfrm>
            <a:off x="12807670" y="4680478"/>
            <a:ext cx="10072660" cy="5898018"/>
            <a:chOff x="3158744" y="2595880"/>
            <a:chExt cx="5375656" cy="3147700"/>
          </a:xfrm>
        </p:grpSpPr>
        <p:pic>
          <p:nvPicPr>
            <p:cNvPr id="15" name="Picture 14" descr="New Macbook Silve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8744" y="2595880"/>
              <a:ext cx="5375656" cy="3147700"/>
            </a:xfrm>
            <a:prstGeom prst="rect">
              <a:avLst/>
            </a:prstGeom>
          </p:spPr>
        </p:pic>
        <p:sp>
          <p:nvSpPr>
            <p:cNvPr id="21" name="Rectangle 20"/>
            <p:cNvSpPr/>
            <p:nvPr/>
          </p:nvSpPr>
          <p:spPr>
            <a:xfrm>
              <a:off x="3764844" y="2841171"/>
              <a:ext cx="4112059" cy="25864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sp>
        <p:nvSpPr>
          <p:cNvPr id="18" name="Picture Placeholder 17"/>
          <p:cNvSpPr>
            <a:spLocks noGrp="1"/>
          </p:cNvSpPr>
          <p:nvPr>
            <p:ph type="pic" sz="quarter" idx="10"/>
          </p:nvPr>
        </p:nvSpPr>
        <p:spPr/>
      </p:sp>
    </p:spTree>
    <p:extLst>
      <p:ext uri="{BB962C8B-B14F-4D97-AF65-F5344CB8AC3E}">
        <p14:creationId xmlns:p14="http://schemas.microsoft.com/office/powerpoint/2010/main" val="48370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extBox 23"/>
          <p:cNvSpPr txBox="1"/>
          <p:nvPr/>
        </p:nvSpPr>
        <p:spPr>
          <a:xfrm>
            <a:off x="9938079" y="2013710"/>
            <a:ext cx="4495140" cy="584775"/>
          </a:xfrm>
          <a:prstGeom prst="rect">
            <a:avLst/>
          </a:prstGeom>
          <a:noFill/>
        </p:spPr>
        <p:txBody>
          <a:bodyPr wrap="none" rtlCol="0">
            <a:spAutoFit/>
          </a:bodyPr>
          <a:lstStyle/>
          <a:p>
            <a:pPr algn="ctr"/>
            <a:r>
              <a:rPr lang="en-US" sz="3200" dirty="0" smtClean="0">
                <a:latin typeface="Lato" charset="0"/>
                <a:ea typeface="Lato" charset="0"/>
                <a:cs typeface="Lato" charset="0"/>
              </a:rPr>
              <a:t>Write here a line of text</a:t>
            </a:r>
            <a:endParaRPr lang="en-US" sz="3200" dirty="0">
              <a:latin typeface="Lato" charset="0"/>
              <a:ea typeface="Lato" charset="0"/>
              <a:cs typeface="Lato" charset="0"/>
            </a:endParaRPr>
          </a:p>
        </p:txBody>
      </p:sp>
      <p:sp>
        <p:nvSpPr>
          <p:cNvPr id="25" name="TextBox 24"/>
          <p:cNvSpPr txBox="1"/>
          <p:nvPr/>
        </p:nvSpPr>
        <p:spPr>
          <a:xfrm>
            <a:off x="9089647" y="1156920"/>
            <a:ext cx="6359433" cy="830997"/>
          </a:xfrm>
          <a:prstGeom prst="rect">
            <a:avLst/>
          </a:prstGeom>
          <a:noFill/>
        </p:spPr>
        <p:txBody>
          <a:bodyPr wrap="none" rtlCol="0">
            <a:spAutoFit/>
          </a:bodyPr>
          <a:lstStyle/>
          <a:p>
            <a:pPr algn="ctr"/>
            <a:r>
              <a:rPr lang="en-US" sz="4800" b="1" dirty="0" smtClean="0">
                <a:solidFill>
                  <a:schemeClr val="tx2"/>
                </a:solidFill>
                <a:latin typeface="Lato" charset="0"/>
                <a:ea typeface="Lato" charset="0"/>
                <a:cs typeface="Lato" charset="0"/>
              </a:rPr>
              <a:t>A BIT OF OUR STORY</a:t>
            </a:r>
            <a:endParaRPr lang="en-US" sz="4800" b="1" dirty="0">
              <a:solidFill>
                <a:schemeClr val="tx2"/>
              </a:solidFill>
              <a:latin typeface="Lato" charset="0"/>
              <a:ea typeface="Lato" charset="0"/>
              <a:cs typeface="Lato" charset="0"/>
            </a:endParaRPr>
          </a:p>
        </p:txBody>
      </p:sp>
      <p:sp>
        <p:nvSpPr>
          <p:cNvPr id="26" name="TextBox 25"/>
          <p:cNvSpPr txBox="1"/>
          <p:nvPr/>
        </p:nvSpPr>
        <p:spPr>
          <a:xfrm>
            <a:off x="1603375" y="3054073"/>
            <a:ext cx="21329650" cy="7913192"/>
          </a:xfrm>
          <a:prstGeom prst="rect">
            <a:avLst/>
          </a:prstGeom>
          <a:noFill/>
        </p:spPr>
        <p:txBody>
          <a:bodyPr wrap="square" rtlCol="0">
            <a:spAutoFit/>
          </a:bodyPr>
          <a:lstStyle/>
          <a:p>
            <a:pPr algn="just">
              <a:lnSpc>
                <a:spcPts val="4080"/>
              </a:lnSpc>
            </a:pPr>
            <a:r>
              <a:rPr lang="en-US" sz="2400" dirty="0">
                <a:latin typeface="Lato" charset="0"/>
                <a:ea typeface="Lato" charset="0"/>
                <a:cs typeface="Lato" charset="0"/>
              </a:rPr>
              <a:t>But what plays the mischief with this masterly code is the admirable brevity of it, which necessitates a vast volume of commentaries to expound it</a:t>
            </a:r>
            <a:r>
              <a:rPr lang="en-US" sz="2400" dirty="0" smtClean="0">
                <a:latin typeface="Lato" charset="0"/>
                <a:ea typeface="Lato" charset="0"/>
                <a:cs typeface="Lato" charset="0"/>
              </a:rPr>
              <a:t>. </a:t>
            </a:r>
            <a:r>
              <a:rPr lang="en-US" sz="2400" dirty="0">
                <a:latin typeface="Lato" charset="0"/>
                <a:ea typeface="Lato" charset="0"/>
                <a:cs typeface="Lato" charset="0"/>
              </a:rPr>
              <a:t>First: What is a Fast-Fish? Alive or dead a fish is technically fast, when it is connected with an occupied ship or boat, by any medium at all controllable by the occupant or occupants,—a mast, an oar, a nine-inch </a:t>
            </a:r>
            <a:r>
              <a:rPr lang="en-US" sz="2400" dirty="0" smtClean="0">
                <a:latin typeface="Lato" charset="0"/>
                <a:ea typeface="Lato" charset="0"/>
                <a:cs typeface="Lato" charset="0"/>
              </a:rPr>
              <a:t>cable</a:t>
            </a:r>
            <a:r>
              <a:rPr lang="en-US" sz="2400" dirty="0">
                <a:latin typeface="Lato" charset="0"/>
                <a:ea typeface="Lato" charset="0"/>
                <a:cs typeface="Lato" charset="0"/>
              </a:rPr>
              <a:t>.</a:t>
            </a:r>
            <a:endParaRPr lang="en-US" sz="2400" dirty="0" smtClean="0">
              <a:latin typeface="Lato" charset="0"/>
              <a:ea typeface="Lato" charset="0"/>
              <a:cs typeface="Lato" charset="0"/>
            </a:endParaRPr>
          </a:p>
          <a:p>
            <a:pPr algn="just">
              <a:lnSpc>
                <a:spcPts val="4080"/>
              </a:lnSpc>
            </a:pPr>
            <a:endParaRPr lang="en-US" sz="2400" dirty="0">
              <a:latin typeface="Lato" charset="0"/>
              <a:ea typeface="Lato" charset="0"/>
              <a:cs typeface="Lato" charset="0"/>
            </a:endParaRPr>
          </a:p>
          <a:p>
            <a:pPr algn="just">
              <a:lnSpc>
                <a:spcPts val="4080"/>
              </a:lnSpc>
            </a:pPr>
            <a:r>
              <a:rPr lang="en-US" sz="2400" dirty="0" smtClean="0">
                <a:latin typeface="Lato" charset="0"/>
                <a:ea typeface="Lato" charset="0"/>
                <a:cs typeface="Lato" charset="0"/>
              </a:rPr>
              <a:t>A </a:t>
            </a:r>
            <a:r>
              <a:rPr lang="en-US" sz="2400" dirty="0">
                <a:latin typeface="Lato" charset="0"/>
                <a:ea typeface="Lato" charset="0"/>
                <a:cs typeface="Lato" charset="0"/>
              </a:rPr>
              <a:t>telegraph wire, or a strand of cobweb, it is all the same. Likewise a fish is technically fast when it bears a waif, or any other </a:t>
            </a:r>
            <a:r>
              <a:rPr lang="en-US" sz="2400" dirty="0" smtClean="0">
                <a:latin typeface="Lato" charset="0"/>
                <a:ea typeface="Lato" charset="0"/>
                <a:cs typeface="Lato" charset="0"/>
              </a:rPr>
              <a:t>recognized </a:t>
            </a:r>
            <a:r>
              <a:rPr lang="en-US" sz="2400" dirty="0">
                <a:latin typeface="Lato" charset="0"/>
                <a:ea typeface="Lato" charset="0"/>
                <a:cs typeface="Lato" charset="0"/>
              </a:rPr>
              <a:t>symbol of possession; so long as the party </a:t>
            </a:r>
            <a:r>
              <a:rPr lang="en-US" sz="2400" dirty="0" smtClean="0">
                <a:latin typeface="Lato" charset="0"/>
                <a:ea typeface="Lato" charset="0"/>
                <a:cs typeface="Lato" charset="0"/>
              </a:rPr>
              <a:t>waiting </a:t>
            </a:r>
            <a:r>
              <a:rPr lang="en-US" sz="2400" dirty="0">
                <a:latin typeface="Lato" charset="0"/>
                <a:ea typeface="Lato" charset="0"/>
                <a:cs typeface="Lato" charset="0"/>
              </a:rPr>
              <a:t>it plainly evince their ability at any time to take it alongside, as well as their intention so to do</a:t>
            </a:r>
            <a:r>
              <a:rPr lang="en-US" sz="2400" dirty="0" smtClean="0">
                <a:latin typeface="Lato" charset="0"/>
                <a:ea typeface="Lato" charset="0"/>
                <a:cs typeface="Lato" charset="0"/>
              </a:rPr>
              <a:t>.</a:t>
            </a:r>
          </a:p>
          <a:p>
            <a:pPr algn="just">
              <a:lnSpc>
                <a:spcPts val="4080"/>
              </a:lnSpc>
            </a:pPr>
            <a:endParaRPr lang="en-US" sz="2400" dirty="0">
              <a:latin typeface="Lato" charset="0"/>
              <a:ea typeface="Lato" charset="0"/>
              <a:cs typeface="Lato" charset="0"/>
            </a:endParaRPr>
          </a:p>
          <a:p>
            <a:pPr algn="just">
              <a:lnSpc>
                <a:spcPts val="4080"/>
              </a:lnSpc>
            </a:pPr>
            <a:r>
              <a:rPr lang="en-US" sz="2400" dirty="0" smtClean="0">
                <a:latin typeface="Lato" charset="0"/>
                <a:ea typeface="Lato" charset="0"/>
                <a:cs typeface="Lato" charset="0"/>
              </a:rPr>
              <a:t>These </a:t>
            </a:r>
            <a:r>
              <a:rPr lang="en-US" sz="2400" dirty="0">
                <a:latin typeface="Lato" charset="0"/>
                <a:ea typeface="Lato" charset="0"/>
                <a:cs typeface="Lato" charset="0"/>
              </a:rPr>
              <a:t>are scientific commentaries; but the commentaries of the </a:t>
            </a:r>
            <a:r>
              <a:rPr lang="en-US" sz="2400" dirty="0" smtClean="0">
                <a:latin typeface="Lato" charset="0"/>
                <a:ea typeface="Lato" charset="0"/>
                <a:cs typeface="Lato" charset="0"/>
              </a:rPr>
              <a:t>whale men </a:t>
            </a:r>
            <a:r>
              <a:rPr lang="en-US" sz="2400" dirty="0">
                <a:latin typeface="Lato" charset="0"/>
                <a:ea typeface="Lato" charset="0"/>
                <a:cs typeface="Lato" charset="0"/>
              </a:rPr>
              <a:t>themselves sometimes consist in hard words and harder knocks—the Coke-upon-Littleton of the fist. True, among the more upright and </a:t>
            </a:r>
            <a:r>
              <a:rPr lang="en-US" sz="2400" dirty="0" smtClean="0">
                <a:latin typeface="Lato" charset="0"/>
                <a:ea typeface="Lato" charset="0"/>
                <a:cs typeface="Lato" charset="0"/>
              </a:rPr>
              <a:t>honorable whale men </a:t>
            </a:r>
            <a:r>
              <a:rPr lang="en-US" sz="2400" dirty="0">
                <a:latin typeface="Lato" charset="0"/>
                <a:ea typeface="Lato" charset="0"/>
                <a:cs typeface="Lato" charset="0"/>
              </a:rPr>
              <a:t>allowances are always made for peculiar cases, where it would be an outrageous moral injustice for one party to claim possession of a whale previously chased or killed by another party. But others are by no means so scrupulous</a:t>
            </a:r>
            <a:r>
              <a:rPr lang="en-US" sz="2400" dirty="0" smtClean="0">
                <a:latin typeface="Lato" charset="0"/>
                <a:ea typeface="Lato" charset="0"/>
                <a:cs typeface="Lato" charset="0"/>
              </a:rPr>
              <a:t>.</a:t>
            </a:r>
          </a:p>
          <a:p>
            <a:pPr algn="just">
              <a:lnSpc>
                <a:spcPts val="4080"/>
              </a:lnSpc>
            </a:pPr>
            <a:endParaRPr lang="en-US" sz="2400" dirty="0">
              <a:latin typeface="Lato" charset="0"/>
              <a:ea typeface="Lato" charset="0"/>
              <a:cs typeface="Lato" charset="0"/>
            </a:endParaRPr>
          </a:p>
          <a:p>
            <a:pPr algn="just">
              <a:lnSpc>
                <a:spcPts val="4080"/>
              </a:lnSpc>
            </a:pPr>
            <a:r>
              <a:rPr lang="en-US" sz="2400" dirty="0" smtClean="0">
                <a:latin typeface="Lato" charset="0"/>
                <a:ea typeface="Lato" charset="0"/>
                <a:cs typeface="Lato" charset="0"/>
              </a:rPr>
              <a:t>Some </a:t>
            </a:r>
            <a:r>
              <a:rPr lang="en-US" sz="2400" dirty="0">
                <a:latin typeface="Lato" charset="0"/>
                <a:ea typeface="Lato" charset="0"/>
                <a:cs typeface="Lato" charset="0"/>
              </a:rPr>
              <a:t>fifty years ago there was a curious case of whale-trover litigated in England, wherein the plaintiffs set forth that after a hard chase of a whale in the Northern seas; and when indeed they (the plaintiffs) had succeeded in harpooning the fish; they were at last, through peril of their lives, obliged to forsake not only their lines, but their boat itself. Ultimately the defendants (the crew of another ship) came up with the whale, struck, killed, seized, and finally appropriated it before the very eyes of </a:t>
            </a:r>
            <a:r>
              <a:rPr lang="en-US" sz="2400" dirty="0" smtClean="0">
                <a:latin typeface="Lato" charset="0"/>
                <a:ea typeface="Lato" charset="0"/>
                <a:cs typeface="Lato" charset="0"/>
              </a:rPr>
              <a:t>the</a:t>
            </a:r>
            <a:endParaRPr lang="en-US" sz="2400" dirty="0">
              <a:latin typeface="Lato" charset="0"/>
              <a:ea typeface="Lato" charset="0"/>
              <a:cs typeface="Lato" charset="0"/>
            </a:endParaRPr>
          </a:p>
        </p:txBody>
      </p:sp>
    </p:spTree>
    <p:extLst>
      <p:ext uri="{BB962C8B-B14F-4D97-AF65-F5344CB8AC3E}">
        <p14:creationId xmlns:p14="http://schemas.microsoft.com/office/powerpoint/2010/main" val="729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5" name="Shape 2525"/>
          <p:cNvSpPr/>
          <p:nvPr/>
        </p:nvSpPr>
        <p:spPr>
          <a:xfrm>
            <a:off x="1758542" y="40959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26" name="Shape 2526"/>
          <p:cNvSpPr/>
          <p:nvPr/>
        </p:nvSpPr>
        <p:spPr>
          <a:xfrm>
            <a:off x="2825064" y="40959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27" name="Shape 2527"/>
          <p:cNvSpPr/>
          <p:nvPr/>
        </p:nvSpPr>
        <p:spPr>
          <a:xfrm>
            <a:off x="3891586" y="40959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28" name="Shape 2528"/>
          <p:cNvSpPr/>
          <p:nvPr/>
        </p:nvSpPr>
        <p:spPr>
          <a:xfrm>
            <a:off x="5034288" y="4121401"/>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29" name="Shape 2529"/>
          <p:cNvSpPr/>
          <p:nvPr/>
        </p:nvSpPr>
        <p:spPr>
          <a:xfrm>
            <a:off x="6100810" y="4095990"/>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0" name="Shape 2530"/>
          <p:cNvSpPr/>
          <p:nvPr/>
        </p:nvSpPr>
        <p:spPr>
          <a:xfrm>
            <a:off x="7141939" y="4095989"/>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1" name="Shape 2531"/>
          <p:cNvSpPr/>
          <p:nvPr/>
        </p:nvSpPr>
        <p:spPr>
          <a:xfrm>
            <a:off x="8208461" y="409599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2" name="Shape 2532"/>
          <p:cNvSpPr/>
          <p:nvPr/>
        </p:nvSpPr>
        <p:spPr>
          <a:xfrm>
            <a:off x="9274983" y="409599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3" name="Shape 2533"/>
          <p:cNvSpPr/>
          <p:nvPr/>
        </p:nvSpPr>
        <p:spPr>
          <a:xfrm>
            <a:off x="10341506" y="409599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4" name="Shape 2534"/>
          <p:cNvSpPr/>
          <p:nvPr/>
        </p:nvSpPr>
        <p:spPr>
          <a:xfrm>
            <a:off x="11408028" y="4095989"/>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5" name="Shape 2535"/>
          <p:cNvSpPr/>
          <p:nvPr/>
        </p:nvSpPr>
        <p:spPr>
          <a:xfrm>
            <a:off x="1809328" y="5162512"/>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6" name="Shape 2536"/>
          <p:cNvSpPr/>
          <p:nvPr/>
        </p:nvSpPr>
        <p:spPr>
          <a:xfrm>
            <a:off x="2825064" y="51625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7" name="Shape 2537"/>
          <p:cNvSpPr/>
          <p:nvPr/>
        </p:nvSpPr>
        <p:spPr>
          <a:xfrm>
            <a:off x="3942373" y="5162512"/>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8" name="Shape 2538"/>
          <p:cNvSpPr/>
          <p:nvPr/>
        </p:nvSpPr>
        <p:spPr>
          <a:xfrm>
            <a:off x="5008895" y="5162512"/>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39" name="Shape 2539"/>
          <p:cNvSpPr/>
          <p:nvPr/>
        </p:nvSpPr>
        <p:spPr>
          <a:xfrm>
            <a:off x="6024630" y="5251389"/>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0" name="Shape 2540"/>
          <p:cNvSpPr/>
          <p:nvPr/>
        </p:nvSpPr>
        <p:spPr>
          <a:xfrm>
            <a:off x="7091153" y="51625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1" name="Shape 2541"/>
          <p:cNvSpPr/>
          <p:nvPr/>
        </p:nvSpPr>
        <p:spPr>
          <a:xfrm>
            <a:off x="8208461" y="5213299"/>
            <a:ext cx="457082" cy="457082"/>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2" name="Shape 2542"/>
          <p:cNvSpPr/>
          <p:nvPr/>
        </p:nvSpPr>
        <p:spPr>
          <a:xfrm>
            <a:off x="9224197" y="51625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3" name="Shape 2543"/>
          <p:cNvSpPr/>
          <p:nvPr/>
        </p:nvSpPr>
        <p:spPr>
          <a:xfrm>
            <a:off x="10290719" y="51625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4" name="Shape 2544"/>
          <p:cNvSpPr/>
          <p:nvPr/>
        </p:nvSpPr>
        <p:spPr>
          <a:xfrm>
            <a:off x="11357241" y="51625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5" name="Shape 2545"/>
          <p:cNvSpPr/>
          <p:nvPr/>
        </p:nvSpPr>
        <p:spPr>
          <a:xfrm>
            <a:off x="1758542" y="622903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6" name="Shape 2546"/>
          <p:cNvSpPr/>
          <p:nvPr/>
        </p:nvSpPr>
        <p:spPr>
          <a:xfrm>
            <a:off x="2825064" y="6279821"/>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7" name="Shape 2547"/>
          <p:cNvSpPr/>
          <p:nvPr/>
        </p:nvSpPr>
        <p:spPr>
          <a:xfrm>
            <a:off x="3891586" y="622903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8" name="Shape 2548"/>
          <p:cNvSpPr/>
          <p:nvPr/>
        </p:nvSpPr>
        <p:spPr>
          <a:xfrm>
            <a:off x="4958108" y="6444878"/>
            <a:ext cx="558655" cy="126968"/>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49" name="Shape 2549"/>
          <p:cNvSpPr/>
          <p:nvPr/>
        </p:nvSpPr>
        <p:spPr>
          <a:xfrm>
            <a:off x="6024630" y="622903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0" name="Shape 2550"/>
          <p:cNvSpPr/>
          <p:nvPr/>
        </p:nvSpPr>
        <p:spPr>
          <a:xfrm>
            <a:off x="7091153" y="622903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1" name="Shape 2551"/>
          <p:cNvSpPr/>
          <p:nvPr/>
        </p:nvSpPr>
        <p:spPr>
          <a:xfrm>
            <a:off x="8157675" y="622903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2" name="Shape 2552"/>
          <p:cNvSpPr/>
          <p:nvPr/>
        </p:nvSpPr>
        <p:spPr>
          <a:xfrm>
            <a:off x="9224197" y="625442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3" name="Shape 2553"/>
          <p:cNvSpPr/>
          <p:nvPr/>
        </p:nvSpPr>
        <p:spPr>
          <a:xfrm>
            <a:off x="10290719" y="625442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4" name="Shape 2554"/>
          <p:cNvSpPr/>
          <p:nvPr/>
        </p:nvSpPr>
        <p:spPr>
          <a:xfrm>
            <a:off x="11357241" y="625442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5" name="Shape 2555"/>
          <p:cNvSpPr/>
          <p:nvPr/>
        </p:nvSpPr>
        <p:spPr>
          <a:xfrm>
            <a:off x="1758542" y="72955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6" name="Shape 2556"/>
          <p:cNvSpPr/>
          <p:nvPr/>
        </p:nvSpPr>
        <p:spPr>
          <a:xfrm>
            <a:off x="2825064" y="72955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7" name="Shape 2557"/>
          <p:cNvSpPr/>
          <p:nvPr/>
        </p:nvSpPr>
        <p:spPr>
          <a:xfrm>
            <a:off x="3891586" y="72955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8" name="Shape 2558"/>
          <p:cNvSpPr/>
          <p:nvPr/>
        </p:nvSpPr>
        <p:spPr>
          <a:xfrm>
            <a:off x="4958108" y="72955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59" name="Shape 2559"/>
          <p:cNvSpPr/>
          <p:nvPr/>
        </p:nvSpPr>
        <p:spPr>
          <a:xfrm>
            <a:off x="6024630" y="734634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0" name="Shape 2560"/>
          <p:cNvSpPr/>
          <p:nvPr/>
        </p:nvSpPr>
        <p:spPr>
          <a:xfrm>
            <a:off x="7091153" y="72955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1" name="Shape 2561"/>
          <p:cNvSpPr/>
          <p:nvPr/>
        </p:nvSpPr>
        <p:spPr>
          <a:xfrm>
            <a:off x="8157675" y="734634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2" name="Shape 2562"/>
          <p:cNvSpPr/>
          <p:nvPr/>
        </p:nvSpPr>
        <p:spPr>
          <a:xfrm>
            <a:off x="9224197" y="72955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3" name="Shape 2563"/>
          <p:cNvSpPr/>
          <p:nvPr/>
        </p:nvSpPr>
        <p:spPr>
          <a:xfrm>
            <a:off x="10290719" y="72955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4" name="Shape 2564"/>
          <p:cNvSpPr/>
          <p:nvPr/>
        </p:nvSpPr>
        <p:spPr>
          <a:xfrm>
            <a:off x="11357241" y="72955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5" name="Shape 2565"/>
          <p:cNvSpPr/>
          <p:nvPr/>
        </p:nvSpPr>
        <p:spPr>
          <a:xfrm>
            <a:off x="1758542" y="8412865"/>
            <a:ext cx="558655" cy="4570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6" name="Shape 2566"/>
          <p:cNvSpPr/>
          <p:nvPr/>
        </p:nvSpPr>
        <p:spPr>
          <a:xfrm>
            <a:off x="2825064" y="8412865"/>
            <a:ext cx="558655" cy="45710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7" name="Shape 2567"/>
          <p:cNvSpPr/>
          <p:nvPr/>
        </p:nvSpPr>
        <p:spPr>
          <a:xfrm>
            <a:off x="3891586" y="8362078"/>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8" name="Shape 2568"/>
          <p:cNvSpPr/>
          <p:nvPr/>
        </p:nvSpPr>
        <p:spPr>
          <a:xfrm>
            <a:off x="4958108" y="8362078"/>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69" name="Shape 2569"/>
          <p:cNvSpPr/>
          <p:nvPr/>
        </p:nvSpPr>
        <p:spPr>
          <a:xfrm>
            <a:off x="6024630" y="8362078"/>
            <a:ext cx="558655" cy="558668"/>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0" name="Shape 2570"/>
          <p:cNvSpPr/>
          <p:nvPr/>
        </p:nvSpPr>
        <p:spPr>
          <a:xfrm>
            <a:off x="7091153" y="8374775"/>
            <a:ext cx="558655" cy="54596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1" name="Shape 2571"/>
          <p:cNvSpPr/>
          <p:nvPr/>
        </p:nvSpPr>
        <p:spPr>
          <a:xfrm>
            <a:off x="8157675" y="83620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2" name="Shape 2572"/>
          <p:cNvSpPr/>
          <p:nvPr/>
        </p:nvSpPr>
        <p:spPr>
          <a:xfrm>
            <a:off x="9224197" y="83620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3" name="Shape 2573"/>
          <p:cNvSpPr/>
          <p:nvPr/>
        </p:nvSpPr>
        <p:spPr>
          <a:xfrm>
            <a:off x="10290719" y="83620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4" name="Shape 2574"/>
          <p:cNvSpPr/>
          <p:nvPr/>
        </p:nvSpPr>
        <p:spPr>
          <a:xfrm>
            <a:off x="11382634" y="8362079"/>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5" name="Shape 2575"/>
          <p:cNvSpPr/>
          <p:nvPr/>
        </p:nvSpPr>
        <p:spPr>
          <a:xfrm>
            <a:off x="1758542" y="94286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6" name="Shape 2576"/>
          <p:cNvSpPr/>
          <p:nvPr/>
        </p:nvSpPr>
        <p:spPr>
          <a:xfrm>
            <a:off x="2825064" y="94286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7" name="Shape 2577"/>
          <p:cNvSpPr/>
          <p:nvPr/>
        </p:nvSpPr>
        <p:spPr>
          <a:xfrm>
            <a:off x="3916979" y="9428601"/>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8" name="Shape 2578"/>
          <p:cNvSpPr/>
          <p:nvPr/>
        </p:nvSpPr>
        <p:spPr>
          <a:xfrm>
            <a:off x="5059682" y="9428601"/>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79" name="Shape 2579"/>
          <p:cNvSpPr/>
          <p:nvPr/>
        </p:nvSpPr>
        <p:spPr>
          <a:xfrm>
            <a:off x="6024630" y="94286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0" name="Shape 2580"/>
          <p:cNvSpPr/>
          <p:nvPr/>
        </p:nvSpPr>
        <p:spPr>
          <a:xfrm>
            <a:off x="7091153" y="94286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1" name="Shape 2581"/>
          <p:cNvSpPr/>
          <p:nvPr/>
        </p:nvSpPr>
        <p:spPr>
          <a:xfrm>
            <a:off x="8157675" y="94286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2" name="Shape 2582"/>
          <p:cNvSpPr/>
          <p:nvPr/>
        </p:nvSpPr>
        <p:spPr>
          <a:xfrm>
            <a:off x="9224197" y="94286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3" name="Shape 2583"/>
          <p:cNvSpPr/>
          <p:nvPr/>
        </p:nvSpPr>
        <p:spPr>
          <a:xfrm>
            <a:off x="10290719" y="94286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4" name="Shape 2584"/>
          <p:cNvSpPr/>
          <p:nvPr/>
        </p:nvSpPr>
        <p:spPr>
          <a:xfrm>
            <a:off x="11357241" y="94286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5" name="Shape 2585"/>
          <p:cNvSpPr/>
          <p:nvPr/>
        </p:nvSpPr>
        <p:spPr>
          <a:xfrm>
            <a:off x="12550730" y="4096009"/>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6" name="Shape 2586"/>
          <p:cNvSpPr/>
          <p:nvPr/>
        </p:nvSpPr>
        <p:spPr>
          <a:xfrm>
            <a:off x="13617252" y="4096009"/>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7" name="Shape 2587"/>
          <p:cNvSpPr/>
          <p:nvPr/>
        </p:nvSpPr>
        <p:spPr>
          <a:xfrm>
            <a:off x="14632988" y="409600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8" name="Shape 2588"/>
          <p:cNvSpPr/>
          <p:nvPr/>
        </p:nvSpPr>
        <p:spPr>
          <a:xfrm>
            <a:off x="15699510" y="4121401"/>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89" name="Shape 2589"/>
          <p:cNvSpPr/>
          <p:nvPr/>
        </p:nvSpPr>
        <p:spPr>
          <a:xfrm>
            <a:off x="16766032" y="4121401"/>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0" name="Shape 2590"/>
          <p:cNvSpPr/>
          <p:nvPr/>
        </p:nvSpPr>
        <p:spPr>
          <a:xfrm>
            <a:off x="17832555" y="409600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1" name="Shape 2591"/>
          <p:cNvSpPr/>
          <p:nvPr/>
        </p:nvSpPr>
        <p:spPr>
          <a:xfrm>
            <a:off x="18899077" y="409600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2" name="Shape 2592"/>
          <p:cNvSpPr/>
          <p:nvPr/>
        </p:nvSpPr>
        <p:spPr>
          <a:xfrm>
            <a:off x="19965599" y="409600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3" name="Shape 2593"/>
          <p:cNvSpPr/>
          <p:nvPr/>
        </p:nvSpPr>
        <p:spPr>
          <a:xfrm>
            <a:off x="21032121" y="409600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4" name="Shape 2594"/>
          <p:cNvSpPr/>
          <p:nvPr/>
        </p:nvSpPr>
        <p:spPr>
          <a:xfrm>
            <a:off x="22098643" y="414679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5" name="Shape 2595"/>
          <p:cNvSpPr/>
          <p:nvPr/>
        </p:nvSpPr>
        <p:spPr>
          <a:xfrm>
            <a:off x="12499944" y="518792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6" name="Shape 2596"/>
          <p:cNvSpPr/>
          <p:nvPr/>
        </p:nvSpPr>
        <p:spPr>
          <a:xfrm>
            <a:off x="13566466" y="523871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7" name="Shape 2597"/>
          <p:cNvSpPr/>
          <p:nvPr/>
        </p:nvSpPr>
        <p:spPr>
          <a:xfrm>
            <a:off x="14632988" y="521331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8" name="Shape 2598"/>
          <p:cNvSpPr/>
          <p:nvPr/>
        </p:nvSpPr>
        <p:spPr>
          <a:xfrm>
            <a:off x="15699510" y="521331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99" name="Shape 2599"/>
          <p:cNvSpPr/>
          <p:nvPr/>
        </p:nvSpPr>
        <p:spPr>
          <a:xfrm>
            <a:off x="16766032" y="516253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0" name="Shape 2600"/>
          <p:cNvSpPr/>
          <p:nvPr/>
        </p:nvSpPr>
        <p:spPr>
          <a:xfrm>
            <a:off x="17832555" y="516253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1" name="Shape 2601"/>
          <p:cNvSpPr/>
          <p:nvPr/>
        </p:nvSpPr>
        <p:spPr>
          <a:xfrm>
            <a:off x="18899077" y="516253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2" name="Shape 2602"/>
          <p:cNvSpPr/>
          <p:nvPr/>
        </p:nvSpPr>
        <p:spPr>
          <a:xfrm>
            <a:off x="19965599" y="521331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3" name="Shape 2603"/>
          <p:cNvSpPr/>
          <p:nvPr/>
        </p:nvSpPr>
        <p:spPr>
          <a:xfrm>
            <a:off x="21032121" y="518792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4" name="Shape 2604"/>
          <p:cNvSpPr/>
          <p:nvPr/>
        </p:nvSpPr>
        <p:spPr>
          <a:xfrm>
            <a:off x="22098643" y="521331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5" name="Shape 2605"/>
          <p:cNvSpPr/>
          <p:nvPr/>
        </p:nvSpPr>
        <p:spPr>
          <a:xfrm>
            <a:off x="12499943" y="6229053"/>
            <a:ext cx="558920" cy="55890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6" name="Shape 2606"/>
          <p:cNvSpPr/>
          <p:nvPr/>
        </p:nvSpPr>
        <p:spPr>
          <a:xfrm>
            <a:off x="13566466" y="622905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7" name="Shape 2607"/>
          <p:cNvSpPr/>
          <p:nvPr/>
        </p:nvSpPr>
        <p:spPr>
          <a:xfrm>
            <a:off x="14632988" y="6279839"/>
            <a:ext cx="558655" cy="45706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8" name="Shape 2608"/>
          <p:cNvSpPr/>
          <p:nvPr/>
        </p:nvSpPr>
        <p:spPr>
          <a:xfrm>
            <a:off x="15699510" y="6279840"/>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09" name="Shape 2609"/>
          <p:cNvSpPr/>
          <p:nvPr/>
        </p:nvSpPr>
        <p:spPr>
          <a:xfrm>
            <a:off x="16766032" y="6279840"/>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0" name="Shape 2610"/>
          <p:cNvSpPr/>
          <p:nvPr/>
        </p:nvSpPr>
        <p:spPr>
          <a:xfrm>
            <a:off x="17832555" y="6279839"/>
            <a:ext cx="558655" cy="45706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1" name="Shape 2611"/>
          <p:cNvSpPr/>
          <p:nvPr/>
        </p:nvSpPr>
        <p:spPr>
          <a:xfrm>
            <a:off x="18899077" y="6254446"/>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2" name="Shape 2612"/>
          <p:cNvSpPr/>
          <p:nvPr/>
        </p:nvSpPr>
        <p:spPr>
          <a:xfrm>
            <a:off x="19965599" y="6279839"/>
            <a:ext cx="558655" cy="457063"/>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3" name="Shape 2613"/>
          <p:cNvSpPr/>
          <p:nvPr/>
        </p:nvSpPr>
        <p:spPr>
          <a:xfrm>
            <a:off x="21032121" y="622905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4" name="Shape 2614"/>
          <p:cNvSpPr/>
          <p:nvPr/>
        </p:nvSpPr>
        <p:spPr>
          <a:xfrm>
            <a:off x="22098643" y="622905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5" name="Shape 2615"/>
          <p:cNvSpPr/>
          <p:nvPr/>
        </p:nvSpPr>
        <p:spPr>
          <a:xfrm>
            <a:off x="12499944" y="729557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6" name="Shape 2616"/>
          <p:cNvSpPr/>
          <p:nvPr/>
        </p:nvSpPr>
        <p:spPr>
          <a:xfrm>
            <a:off x="13566466" y="7320968"/>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7" name="Shape 2617"/>
          <p:cNvSpPr/>
          <p:nvPr/>
        </p:nvSpPr>
        <p:spPr>
          <a:xfrm>
            <a:off x="14632988" y="7346362"/>
            <a:ext cx="558655" cy="45713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8" name="Shape 2618"/>
          <p:cNvSpPr/>
          <p:nvPr/>
        </p:nvSpPr>
        <p:spPr>
          <a:xfrm>
            <a:off x="15699510" y="7295576"/>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19" name="Shape 2619"/>
          <p:cNvSpPr/>
          <p:nvPr/>
        </p:nvSpPr>
        <p:spPr>
          <a:xfrm>
            <a:off x="16766032" y="7295576"/>
            <a:ext cx="558655" cy="558651"/>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0" name="Shape 2620"/>
          <p:cNvSpPr/>
          <p:nvPr/>
        </p:nvSpPr>
        <p:spPr>
          <a:xfrm>
            <a:off x="17832555" y="7320968"/>
            <a:ext cx="558655" cy="50806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1" name="Shape 2621"/>
          <p:cNvSpPr/>
          <p:nvPr/>
        </p:nvSpPr>
        <p:spPr>
          <a:xfrm>
            <a:off x="18899077" y="7397149"/>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2" name="Shape 2622"/>
          <p:cNvSpPr/>
          <p:nvPr/>
        </p:nvSpPr>
        <p:spPr>
          <a:xfrm>
            <a:off x="19965599" y="729557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3" name="Shape 2623"/>
          <p:cNvSpPr/>
          <p:nvPr/>
        </p:nvSpPr>
        <p:spPr>
          <a:xfrm>
            <a:off x="21032121" y="729557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4" name="Shape 2624"/>
          <p:cNvSpPr/>
          <p:nvPr/>
        </p:nvSpPr>
        <p:spPr>
          <a:xfrm>
            <a:off x="22098643" y="729557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5" name="Shape 2625"/>
          <p:cNvSpPr/>
          <p:nvPr/>
        </p:nvSpPr>
        <p:spPr>
          <a:xfrm>
            <a:off x="12499944" y="8412884"/>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6" name="Shape 2626"/>
          <p:cNvSpPr/>
          <p:nvPr/>
        </p:nvSpPr>
        <p:spPr>
          <a:xfrm>
            <a:off x="13617252" y="836209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7" name="Shape 2627"/>
          <p:cNvSpPr/>
          <p:nvPr/>
        </p:nvSpPr>
        <p:spPr>
          <a:xfrm>
            <a:off x="14721865" y="8362098"/>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8" name="Shape 2628"/>
          <p:cNvSpPr/>
          <p:nvPr/>
        </p:nvSpPr>
        <p:spPr>
          <a:xfrm>
            <a:off x="15699510" y="836209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29" name="Shape 2629"/>
          <p:cNvSpPr/>
          <p:nvPr/>
        </p:nvSpPr>
        <p:spPr>
          <a:xfrm>
            <a:off x="16766032" y="8362098"/>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30" name="Shape 2630"/>
          <p:cNvSpPr/>
          <p:nvPr/>
        </p:nvSpPr>
        <p:spPr>
          <a:xfrm>
            <a:off x="17959521" y="8362098"/>
            <a:ext cx="304735" cy="558655"/>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31" name="Shape 2631"/>
          <p:cNvSpPr/>
          <p:nvPr/>
        </p:nvSpPr>
        <p:spPr>
          <a:xfrm>
            <a:off x="18899077" y="8412884"/>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32" name="Shape 2632"/>
          <p:cNvSpPr/>
          <p:nvPr/>
        </p:nvSpPr>
        <p:spPr>
          <a:xfrm>
            <a:off x="20016386" y="836209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33" name="Shape 2633"/>
          <p:cNvSpPr/>
          <p:nvPr/>
        </p:nvSpPr>
        <p:spPr>
          <a:xfrm>
            <a:off x="21032121" y="836209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34" name="Shape 2634"/>
          <p:cNvSpPr/>
          <p:nvPr/>
        </p:nvSpPr>
        <p:spPr>
          <a:xfrm>
            <a:off x="22098643" y="836209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1" name="Shape 2707"/>
          <p:cNvSpPr/>
          <p:nvPr/>
        </p:nvSpPr>
        <p:spPr>
          <a:xfrm>
            <a:off x="11183131" y="2641000"/>
            <a:ext cx="2055991" cy="630922"/>
          </a:xfrm>
          <a:prstGeom prst="rect">
            <a:avLst/>
          </a:prstGeom>
          <a:noFill/>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3600" b="0" dirty="0" smtClean="0">
                <a:solidFill>
                  <a:schemeClr val="tx1"/>
                </a:solidFill>
                <a:latin typeface="Lato Regular" charset="0"/>
              </a:rPr>
              <a:t>GENERAL</a:t>
            </a:r>
            <a:endParaRPr sz="3600" b="0" dirty="0">
              <a:solidFill>
                <a:schemeClr val="tx1"/>
              </a:solidFill>
              <a:latin typeface="Lato Regular" charset="0"/>
            </a:endParaRPr>
          </a:p>
        </p:txBody>
      </p:sp>
    </p:spTree>
    <p:extLst>
      <p:ext uri="{BB962C8B-B14F-4D97-AF65-F5344CB8AC3E}">
        <p14:creationId xmlns:p14="http://schemas.microsoft.com/office/powerpoint/2010/main" val="58623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 y="0"/>
            <a:ext cx="24377654"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flipH="1">
            <a:off x="-10" y="1"/>
            <a:ext cx="16662409" cy="13715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25" y="1665953"/>
            <a:ext cx="6767046"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Background</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13" name="Rectangle 12"/>
          <p:cNvSpPr/>
          <p:nvPr/>
        </p:nvSpPr>
        <p:spPr>
          <a:xfrm>
            <a:off x="-3" y="2947611"/>
            <a:ext cx="6187687"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9" name="Group 8"/>
          <p:cNvGrpSpPr/>
          <p:nvPr/>
        </p:nvGrpSpPr>
        <p:grpSpPr>
          <a:xfrm>
            <a:off x="944559" y="5116650"/>
            <a:ext cx="10375712" cy="5610317"/>
            <a:chOff x="944559" y="4323869"/>
            <a:chExt cx="10375712" cy="5610317"/>
          </a:xfrm>
        </p:grpSpPr>
        <p:sp>
          <p:nvSpPr>
            <p:cNvPr id="22" name="TextBox 21"/>
            <p:cNvSpPr txBox="1"/>
            <p:nvPr/>
          </p:nvSpPr>
          <p:spPr>
            <a:xfrm>
              <a:off x="1697685" y="4323869"/>
              <a:ext cx="5412542" cy="584775"/>
            </a:xfrm>
            <a:prstGeom prst="rect">
              <a:avLst/>
            </a:prstGeom>
            <a:noFill/>
          </p:spPr>
          <p:txBody>
            <a:bodyPr wrap="square" rtlCol="0">
              <a:spAutoFit/>
            </a:bodyPr>
            <a:lstStyle/>
            <a:p>
              <a:r>
                <a:rPr lang="en-US" sz="3200" dirty="0" smtClean="0">
                  <a:solidFill>
                    <a:schemeClr val="bg1"/>
                  </a:solidFill>
                  <a:latin typeface="Playfair Display" charset="0"/>
                  <a:ea typeface="Playfair Display" charset="0"/>
                  <a:cs typeface="Playfair Display" charset="0"/>
                </a:rPr>
                <a:t>Initial Thoughts</a:t>
              </a:r>
              <a:endParaRPr lang="en-US" sz="3200" dirty="0">
                <a:solidFill>
                  <a:schemeClr val="bg1"/>
                </a:solidFill>
                <a:latin typeface="Playfair Display" charset="0"/>
                <a:ea typeface="Playfair Display" charset="0"/>
                <a:cs typeface="Playfair Display" charset="0"/>
              </a:endParaRPr>
            </a:p>
          </p:txBody>
        </p:sp>
        <p:sp>
          <p:nvSpPr>
            <p:cNvPr id="23" name="TextBox 22"/>
            <p:cNvSpPr txBox="1"/>
            <p:nvPr/>
          </p:nvSpPr>
          <p:spPr>
            <a:xfrm>
              <a:off x="1697684" y="4893253"/>
              <a:ext cx="9622587" cy="1200329"/>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How would a human approach this task</a:t>
              </a:r>
              <a:r>
                <a:rPr lang="en-US" sz="2400" dirty="0" smtClean="0">
                  <a:solidFill>
                    <a:schemeClr val="bg1"/>
                  </a:solidFill>
                  <a:latin typeface="Lato" charset="0"/>
                  <a:ea typeface="Lato" charset="0"/>
                  <a:cs typeface="Lato" charset="0"/>
                </a:rPr>
                <a:t>?</a:t>
              </a:r>
            </a:p>
            <a:p>
              <a:pPr marL="0" lvl="2"/>
              <a:r>
                <a:rPr lang="en-US" sz="2400" dirty="0" smtClean="0">
                  <a:solidFill>
                    <a:schemeClr val="bg1"/>
                  </a:solidFill>
                  <a:latin typeface="Lato" charset="0"/>
                  <a:ea typeface="Lato" charset="0"/>
                  <a:cs typeface="Lato" charset="0"/>
                </a:rPr>
                <a:t>Misspellings</a:t>
              </a:r>
              <a:r>
                <a:rPr lang="en-US" sz="2400" dirty="0">
                  <a:solidFill>
                    <a:schemeClr val="bg1"/>
                  </a:solidFill>
                  <a:latin typeface="Lato" charset="0"/>
                  <a:ea typeface="Lato" charset="0"/>
                  <a:cs typeface="Lato" charset="0"/>
                </a:rPr>
                <a:t>: Specific to each </a:t>
              </a:r>
              <a:r>
                <a:rPr lang="en-US" sz="2400" dirty="0" smtClean="0">
                  <a:solidFill>
                    <a:schemeClr val="bg1"/>
                  </a:solidFill>
                  <a:latin typeface="Lato" charset="0"/>
                  <a:ea typeface="Lato" charset="0"/>
                  <a:cs typeface="Lato" charset="0"/>
                </a:rPr>
                <a:t>language? </a:t>
              </a:r>
              <a:r>
                <a:rPr lang="en-US" sz="2400" dirty="0">
                  <a:solidFill>
                    <a:schemeClr val="bg1"/>
                  </a:solidFill>
                  <a:latin typeface="Lato" charset="0"/>
                  <a:ea typeface="Lato" charset="0"/>
                  <a:cs typeface="Lato" charset="0"/>
                </a:rPr>
                <a:t>Words? Characters</a:t>
              </a:r>
              <a:r>
                <a:rPr lang="en-US" sz="2400" dirty="0" smtClean="0">
                  <a:solidFill>
                    <a:schemeClr val="bg1"/>
                  </a:solidFill>
                  <a:latin typeface="Lato" charset="0"/>
                  <a:ea typeface="Lato" charset="0"/>
                  <a:cs typeface="Lato" charset="0"/>
                </a:rPr>
                <a:t>? </a:t>
              </a:r>
              <a:endParaRPr lang="en-US" sz="2400" dirty="0">
                <a:solidFill>
                  <a:schemeClr val="bg1"/>
                </a:solidFill>
                <a:latin typeface="Lato" charset="0"/>
                <a:ea typeface="Lato" charset="0"/>
                <a:cs typeface="Lato" charset="0"/>
              </a:endParaRPr>
            </a:p>
            <a:p>
              <a:pPr marL="0" lvl="2"/>
              <a:endParaRPr lang="en-US" sz="2400" dirty="0">
                <a:solidFill>
                  <a:schemeClr val="bg1"/>
                </a:solidFill>
                <a:latin typeface="Lato" charset="0"/>
                <a:ea typeface="Lato" charset="0"/>
                <a:cs typeface="Lato" charset="0"/>
              </a:endParaRPr>
            </a:p>
          </p:txBody>
        </p:sp>
        <p:sp>
          <p:nvSpPr>
            <p:cNvPr id="24" name="TextBox 23"/>
            <p:cNvSpPr txBox="1"/>
            <p:nvPr/>
          </p:nvSpPr>
          <p:spPr>
            <a:xfrm>
              <a:off x="1697684" y="6613503"/>
              <a:ext cx="6620815" cy="584775"/>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Character </a:t>
              </a:r>
              <a:r>
                <a:rPr lang="en-US" sz="3200" dirty="0" smtClean="0">
                  <a:solidFill>
                    <a:schemeClr val="bg1"/>
                  </a:solidFill>
                  <a:latin typeface="Playfair Display" charset="0"/>
                  <a:ea typeface="Playfair Display" charset="0"/>
                  <a:cs typeface="Playfair Display" charset="0"/>
                </a:rPr>
                <a:t>Embedding Motivation</a:t>
              </a:r>
              <a:endParaRPr lang="en-US" sz="3200" dirty="0">
                <a:solidFill>
                  <a:schemeClr val="bg1"/>
                </a:solidFill>
                <a:latin typeface="Playfair Display" charset="0"/>
                <a:ea typeface="Playfair Display" charset="0"/>
                <a:cs typeface="Playfair Display" charset="0"/>
              </a:endParaRPr>
            </a:p>
          </p:txBody>
        </p:sp>
        <p:sp>
          <p:nvSpPr>
            <p:cNvPr id="25" name="TextBox 24"/>
            <p:cNvSpPr txBox="1"/>
            <p:nvPr/>
          </p:nvSpPr>
          <p:spPr>
            <a:xfrm>
              <a:off x="1697684" y="7182887"/>
              <a:ext cx="9622587" cy="2677656"/>
            </a:xfrm>
            <a:prstGeom prst="rect">
              <a:avLst/>
            </a:prstGeom>
            <a:noFill/>
          </p:spPr>
          <p:txBody>
            <a:bodyPr wrap="square" rtlCol="0">
              <a:spAutoFit/>
            </a:bodyPr>
            <a:lstStyle/>
            <a:p>
              <a:pPr marL="0" lvl="2"/>
              <a:r>
                <a:rPr lang="en-US" sz="2400" dirty="0">
                  <a:solidFill>
                    <a:schemeClr val="bg1"/>
                  </a:solidFill>
                  <a:latin typeface="Lato" charset="0"/>
                  <a:ea typeface="Lato" charset="0"/>
                  <a:cs typeface="Lato" charset="0"/>
                </a:rPr>
                <a:t>NLI Shared </a:t>
              </a:r>
              <a:r>
                <a:rPr lang="en-US" sz="2400" dirty="0" smtClean="0">
                  <a:solidFill>
                    <a:schemeClr val="bg1"/>
                  </a:solidFill>
                  <a:latin typeface="Lato" charset="0"/>
                  <a:ea typeface="Lato" charset="0"/>
                  <a:cs typeface="Lato" charset="0"/>
                </a:rPr>
                <a:t>Task</a:t>
              </a:r>
              <a:r>
                <a:rPr lang="en-US" sz="2400" dirty="0">
                  <a:solidFill>
                    <a:schemeClr val="bg1"/>
                  </a:solidFill>
                  <a:latin typeface="Lato" charset="0"/>
                  <a:ea typeface="Lato" charset="0"/>
                  <a:cs typeface="Lato" charset="0"/>
                </a:rPr>
                <a:t>: Groningen (3rd place, 1-9 character n-grams)</a:t>
              </a:r>
            </a:p>
            <a:p>
              <a:pPr marL="0" lvl="2"/>
              <a:r>
                <a:rPr lang="en-US" sz="2400" dirty="0">
                  <a:solidFill>
                    <a:schemeClr val="bg1"/>
                  </a:solidFill>
                  <a:latin typeface="Lato" charset="0"/>
                  <a:ea typeface="Lato" charset="0"/>
                  <a:cs typeface="Lato" charset="0"/>
                </a:rPr>
                <a:t>Google Brain </a:t>
              </a:r>
              <a:r>
                <a:rPr lang="en-US" sz="2400" dirty="0" smtClean="0">
                  <a:solidFill>
                    <a:schemeClr val="bg1"/>
                  </a:solidFill>
                  <a:latin typeface="Lato" charset="0"/>
                  <a:ea typeface="Lato" charset="0"/>
                  <a:cs typeface="Lato" charset="0"/>
                </a:rPr>
                <a:t>2016:</a:t>
              </a:r>
              <a:endParaRPr lang="en-US" sz="2400" dirty="0">
                <a:solidFill>
                  <a:schemeClr val="bg1"/>
                </a:solidFill>
                <a:latin typeface="Lato" charset="0"/>
                <a:ea typeface="Lato" charset="0"/>
                <a:cs typeface="Lato" charset="0"/>
              </a:endParaRPr>
            </a:p>
            <a:p>
              <a:pPr marL="0" lvl="2"/>
              <a:r>
                <a:rPr lang="en-US" sz="2400" dirty="0" smtClean="0">
                  <a:solidFill>
                    <a:schemeClr val="bg1"/>
                  </a:solidFill>
                  <a:latin typeface="Lato" charset="0"/>
                  <a:ea typeface="Lato" charset="0"/>
                  <a:cs typeface="Lato" charset="0"/>
                </a:rPr>
                <a:t>        Evaluated </a:t>
              </a:r>
              <a:r>
                <a:rPr lang="en-US" sz="2400" dirty="0">
                  <a:solidFill>
                    <a:schemeClr val="bg1"/>
                  </a:solidFill>
                  <a:latin typeface="Lato" charset="0"/>
                  <a:ea typeface="Lato" charset="0"/>
                  <a:cs typeface="Lato" charset="0"/>
                </a:rPr>
                <a:t>on 1B Word benchmark</a:t>
              </a:r>
            </a:p>
            <a:p>
              <a:pPr marL="0" lvl="2"/>
              <a:r>
                <a:rPr lang="en-US" sz="2400" dirty="0" smtClean="0">
                  <a:solidFill>
                    <a:schemeClr val="bg1"/>
                  </a:solidFill>
                  <a:latin typeface="Lato" charset="0"/>
                  <a:ea typeface="Lato" charset="0"/>
                  <a:cs typeface="Lato" charset="0"/>
                </a:rPr>
                <a:t>        </a:t>
              </a:r>
              <a:r>
                <a:rPr lang="en-US" sz="2400" dirty="0">
                  <a:solidFill>
                    <a:schemeClr val="bg1"/>
                  </a:solidFill>
                  <a:latin typeface="Lato" charset="0"/>
                  <a:ea typeface="Lato" charset="0"/>
                  <a:cs typeface="Lato" charset="0"/>
                </a:rPr>
                <a:t>Outperformed state of the art word embedding </a:t>
              </a:r>
              <a:r>
                <a:rPr lang="en-US" sz="2400" dirty="0" smtClean="0">
                  <a:solidFill>
                    <a:schemeClr val="bg1"/>
                  </a:solidFill>
                  <a:latin typeface="Lato" charset="0"/>
                  <a:ea typeface="Lato" charset="0"/>
                  <a:cs typeface="Lato" charset="0"/>
                </a:rPr>
                <a:t>technologies</a:t>
              </a:r>
            </a:p>
            <a:p>
              <a:pPr marL="0" lvl="2"/>
              <a:r>
                <a:rPr lang="en-US" sz="2400" dirty="0" smtClean="0">
                  <a:solidFill>
                    <a:schemeClr val="bg1"/>
                  </a:solidFill>
                  <a:latin typeface="Lato" charset="0"/>
                  <a:ea typeface="Lato" charset="0"/>
                  <a:cs typeface="Lato" charset="0"/>
                </a:rPr>
                <a:t>        Capture </a:t>
              </a:r>
              <a:r>
                <a:rPr lang="en-US" sz="2400" dirty="0">
                  <a:solidFill>
                    <a:schemeClr val="bg1"/>
                  </a:solidFill>
                  <a:latin typeface="Lato" charset="0"/>
                  <a:ea typeface="Lato" charset="0"/>
                  <a:cs typeface="Lato" charset="0"/>
                </a:rPr>
                <a:t>complex aspects of language</a:t>
              </a:r>
            </a:p>
            <a:p>
              <a:pPr marL="0" lvl="2"/>
              <a:endParaRPr lang="en-US" sz="2400" dirty="0">
                <a:solidFill>
                  <a:schemeClr val="bg1"/>
                </a:solidFill>
                <a:latin typeface="Lato" charset="0"/>
                <a:ea typeface="Lato" charset="0"/>
                <a:cs typeface="Lato" charset="0"/>
              </a:endParaRPr>
            </a:p>
            <a:p>
              <a:pPr marL="0" lvl="2"/>
              <a:r>
                <a:rPr lang="en-US" sz="2400" dirty="0" smtClean="0">
                  <a:solidFill>
                    <a:schemeClr val="bg1"/>
                  </a:solidFill>
                  <a:latin typeface="Lato" charset="0"/>
                  <a:ea typeface="Lato" charset="0"/>
                  <a:cs typeface="Lato" charset="0"/>
                </a:rPr>
                <a:t>    	</a:t>
              </a:r>
              <a:endParaRPr lang="en-US" sz="2400" dirty="0">
                <a:solidFill>
                  <a:schemeClr val="bg1"/>
                </a:solidFill>
                <a:latin typeface="Lato" charset="0"/>
                <a:ea typeface="Lato" charset="0"/>
                <a:cs typeface="Lato" charset="0"/>
              </a:endParaRPr>
            </a:p>
          </p:txBody>
        </p:sp>
        <p:sp>
          <p:nvSpPr>
            <p:cNvPr id="27" name="TextBox 26"/>
            <p:cNvSpPr txBox="1"/>
            <p:nvPr/>
          </p:nvSpPr>
          <p:spPr>
            <a:xfrm>
              <a:off x="1697684" y="9472521"/>
              <a:ext cx="9622587" cy="461665"/>
            </a:xfrm>
            <a:prstGeom prst="rect">
              <a:avLst/>
            </a:prstGeom>
            <a:noFill/>
          </p:spPr>
          <p:txBody>
            <a:bodyPr wrap="square" rtlCol="0">
              <a:spAutoFit/>
            </a:bodyPr>
            <a:lstStyle/>
            <a:p>
              <a:endParaRPr lang="en-US" sz="2400" dirty="0">
                <a:solidFill>
                  <a:schemeClr val="bg1"/>
                </a:solidFill>
                <a:latin typeface="Lato" charset="0"/>
                <a:ea typeface="Lato" charset="0"/>
                <a:cs typeface="Lato" charset="0"/>
              </a:endParaRPr>
            </a:p>
          </p:txBody>
        </p:sp>
        <p:sp>
          <p:nvSpPr>
            <p:cNvPr id="4" name="Rectangle 3"/>
            <p:cNvSpPr/>
            <p:nvPr/>
          </p:nvSpPr>
          <p:spPr>
            <a:xfrm>
              <a:off x="944559" y="4452300"/>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4559" y="6741934"/>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748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1" y="0"/>
            <a:ext cx="24377650" cy="13715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38850" y="3749456"/>
            <a:ext cx="12299950" cy="3154710"/>
          </a:xfrm>
          <a:prstGeom prst="rect">
            <a:avLst/>
          </a:prstGeom>
          <a:noFill/>
        </p:spPr>
        <p:txBody>
          <a:bodyPr wrap="square" rtlCol="0">
            <a:spAutoFit/>
          </a:bodyPr>
          <a:lstStyle/>
          <a:p>
            <a:pPr algn="ctr"/>
            <a:r>
              <a:rPr lang="en-US" sz="19900" i="1" dirty="0" smtClean="0">
                <a:solidFill>
                  <a:schemeClr val="bg1"/>
                </a:solidFill>
                <a:latin typeface="Playfair Display" charset="0"/>
                <a:ea typeface="Playfair Display" charset="0"/>
                <a:cs typeface="Playfair Display" charset="0"/>
              </a:rPr>
              <a:t>Model</a:t>
            </a:r>
            <a:endParaRPr lang="en-US" sz="19900" i="1" dirty="0">
              <a:solidFill>
                <a:schemeClr val="bg1"/>
              </a:solidFill>
              <a:latin typeface="Playfair Display" charset="0"/>
              <a:ea typeface="Playfair Display" charset="0"/>
              <a:cs typeface="Playfair Display" charset="0"/>
            </a:endParaRPr>
          </a:p>
        </p:txBody>
      </p:sp>
      <p:grpSp>
        <p:nvGrpSpPr>
          <p:cNvPr id="19" name="Group 18"/>
          <p:cNvGrpSpPr/>
          <p:nvPr/>
        </p:nvGrpSpPr>
        <p:grpSpPr>
          <a:xfrm>
            <a:off x="22704425" y="12877800"/>
            <a:ext cx="838200" cy="838200"/>
            <a:chOff x="22713283" y="12877800"/>
            <a:chExt cx="838200" cy="838200"/>
          </a:xfrm>
        </p:grpSpPr>
        <p:sp>
          <p:nvSpPr>
            <p:cNvPr id="20" name="Rectangle 19"/>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smtClean="0">
                  <a:solidFill>
                    <a:schemeClr val="bg1"/>
                  </a:solidFill>
                  <a:latin typeface="Lato" charset="0"/>
                  <a:ea typeface="Lato" charset="0"/>
                  <a:cs typeface="Lato" charset="0"/>
                </a:rPr>
                <a:t>3</a:t>
              </a:r>
              <a:endParaRPr lang="en-US" dirty="0">
                <a:solidFill>
                  <a:schemeClr val="bg1"/>
                </a:solidFill>
                <a:latin typeface="Lato" charset="0"/>
                <a:ea typeface="Lato" charset="0"/>
                <a:cs typeface="Lato" charset="0"/>
              </a:endParaRPr>
            </a:p>
          </p:txBody>
        </p:sp>
      </p:grpSp>
    </p:spTree>
    <p:extLst>
      <p:ext uri="{BB962C8B-B14F-4D97-AF65-F5344CB8AC3E}">
        <p14:creationId xmlns:p14="http://schemas.microsoft.com/office/powerpoint/2010/main" val="8293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0" y="1"/>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charset="0"/>
              <a:buChar char="•"/>
            </a:pPr>
            <a:endParaRPr lang="en-US" sz="4000" dirty="0"/>
          </a:p>
          <a:p>
            <a:pPr marL="571500" indent="-571500">
              <a:buFont typeface="Arial" charset="0"/>
              <a:buChar char="•"/>
            </a:pPr>
            <a:endParaRPr lang="en-US" sz="4000" dirty="0" smtClean="0"/>
          </a:p>
          <a:p>
            <a:pPr marL="571500" indent="-571500">
              <a:buFont typeface="Arial" charset="0"/>
              <a:buChar char="•"/>
            </a:pPr>
            <a:endParaRPr lang="en-US" sz="4000" dirty="0"/>
          </a:p>
          <a:p>
            <a:pPr marL="571500" indent="-571500">
              <a:buFont typeface="Arial" charset="0"/>
              <a:buChar char="•"/>
            </a:pPr>
            <a:endParaRPr lang="en-US" sz="4000" dirty="0" smtClean="0"/>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20" name="Rectangle 19"/>
          <p:cNvSpPr/>
          <p:nvPr/>
        </p:nvSpPr>
        <p:spPr>
          <a:xfrm>
            <a:off x="0" y="2727010"/>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32196" y="349332"/>
            <a:ext cx="16155944" cy="12877800"/>
          </a:xfrm>
          <a:prstGeom prst="rect">
            <a:avLst/>
          </a:prstGeom>
        </p:spPr>
      </p:pic>
      <p:grpSp>
        <p:nvGrpSpPr>
          <p:cNvPr id="9" name="Group 8"/>
          <p:cNvGrpSpPr>
            <a:grpSpLocks/>
          </p:cNvGrpSpPr>
          <p:nvPr/>
        </p:nvGrpSpPr>
        <p:grpSpPr>
          <a:xfrm>
            <a:off x="299577" y="4325795"/>
            <a:ext cx="12237685" cy="4658259"/>
            <a:chOff x="-2107134" y="1359242"/>
            <a:chExt cx="13427405" cy="4759739"/>
          </a:xfrm>
        </p:grpSpPr>
        <p:sp>
          <p:nvSpPr>
            <p:cNvPr id="11" name="TextBox 10"/>
            <p:cNvSpPr txBox="1"/>
            <p:nvPr/>
          </p:nvSpPr>
          <p:spPr>
            <a:xfrm>
              <a:off x="-1450522" y="1359242"/>
              <a:ext cx="6586375" cy="1100685"/>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A </a:t>
              </a:r>
              <a:r>
                <a:rPr lang="en-US" sz="3200" dirty="0" smtClean="0">
                  <a:solidFill>
                    <a:schemeClr val="bg1"/>
                  </a:solidFill>
                  <a:latin typeface="Playfair Display" charset="0"/>
                  <a:ea typeface="Playfair Display" charset="0"/>
                  <a:cs typeface="Playfair Display" charset="0"/>
                </a:rPr>
                <a:t>Document </a:t>
              </a:r>
              <a:r>
                <a:rPr lang="en-US" sz="3200" dirty="0">
                  <a:solidFill>
                    <a:schemeClr val="bg1"/>
                  </a:solidFill>
                  <a:latin typeface="Playfair Display" charset="0"/>
                  <a:ea typeface="Playfair Display" charset="0"/>
                  <a:cs typeface="Playfair Display" charset="0"/>
                </a:rPr>
                <a:t>is </a:t>
              </a:r>
              <a:r>
                <a:rPr lang="en-US" sz="3200" dirty="0" smtClean="0">
                  <a:solidFill>
                    <a:schemeClr val="bg1"/>
                  </a:solidFill>
                  <a:latin typeface="Playfair Display" charset="0"/>
                  <a:ea typeface="Playfair Display" charset="0"/>
                  <a:cs typeface="Playfair Display" charset="0"/>
                </a:rPr>
                <a:t>Considered </a:t>
              </a:r>
              <a:r>
                <a:rPr lang="en-US" sz="3200" dirty="0">
                  <a:solidFill>
                    <a:schemeClr val="bg1"/>
                  </a:solidFill>
                  <a:latin typeface="Playfair Display" charset="0"/>
                  <a:ea typeface="Playfair Display" charset="0"/>
                  <a:cs typeface="Playfair Display" charset="0"/>
                </a:rPr>
                <a:t>a </a:t>
              </a:r>
              <a:r>
                <a:rPr lang="en-US" sz="3200" dirty="0" smtClean="0">
                  <a:solidFill>
                    <a:schemeClr val="bg1"/>
                  </a:solidFill>
                  <a:latin typeface="Playfair Display" charset="0"/>
                  <a:ea typeface="Playfair Display" charset="0"/>
                  <a:cs typeface="Playfair Display" charset="0"/>
                </a:rPr>
                <a:t>Sequence </a:t>
              </a:r>
              <a:r>
                <a:rPr lang="en-US" sz="3200" dirty="0">
                  <a:solidFill>
                    <a:schemeClr val="bg1"/>
                  </a:solidFill>
                  <a:latin typeface="Playfair Display" charset="0"/>
                  <a:ea typeface="Playfair Display" charset="0"/>
                  <a:cs typeface="Playfair Display" charset="0"/>
                </a:rPr>
                <a:t>of </a:t>
              </a:r>
              <a:r>
                <a:rPr lang="en-US" sz="3200" dirty="0" smtClean="0">
                  <a:solidFill>
                    <a:schemeClr val="bg1"/>
                  </a:solidFill>
                  <a:latin typeface="Playfair Display" charset="0"/>
                  <a:ea typeface="Playfair Display" charset="0"/>
                  <a:cs typeface="Playfair Display" charset="0"/>
                </a:rPr>
                <a:t>Sentences</a:t>
              </a:r>
              <a:endParaRPr lang="en-US" sz="3200" dirty="0">
                <a:solidFill>
                  <a:schemeClr val="bg1"/>
                </a:solidFill>
                <a:latin typeface="Playfair Display" charset="0"/>
                <a:ea typeface="Playfair Display" charset="0"/>
                <a:cs typeface="Playfair Display" charset="0"/>
              </a:endParaRPr>
            </a:p>
          </p:txBody>
        </p:sp>
        <p:sp>
          <p:nvSpPr>
            <p:cNvPr id="12" name="TextBox 11"/>
            <p:cNvSpPr txBox="1"/>
            <p:nvPr/>
          </p:nvSpPr>
          <p:spPr>
            <a:xfrm>
              <a:off x="1697684" y="4918652"/>
              <a:ext cx="9622587" cy="457200"/>
            </a:xfrm>
            <a:prstGeom prst="rect">
              <a:avLst/>
            </a:prstGeom>
            <a:noFill/>
          </p:spPr>
          <p:txBody>
            <a:bodyPr wrap="square" rtlCol="0">
              <a:spAutoFit/>
            </a:bodyPr>
            <a:lstStyle/>
            <a:p>
              <a:endParaRPr lang="en-US" sz="2400" dirty="0">
                <a:solidFill>
                  <a:schemeClr val="bg1"/>
                </a:solidFill>
                <a:latin typeface="Lato" charset="0"/>
                <a:ea typeface="Lato" charset="0"/>
                <a:cs typeface="Lato" charset="0"/>
              </a:endParaRPr>
            </a:p>
          </p:txBody>
        </p:sp>
        <p:sp>
          <p:nvSpPr>
            <p:cNvPr id="13" name="TextBox 12"/>
            <p:cNvSpPr txBox="1"/>
            <p:nvPr/>
          </p:nvSpPr>
          <p:spPr>
            <a:xfrm>
              <a:off x="-1450521" y="2895805"/>
              <a:ext cx="6030105" cy="1100685"/>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A </a:t>
              </a:r>
              <a:r>
                <a:rPr lang="en-US" sz="3200" dirty="0" smtClean="0">
                  <a:solidFill>
                    <a:schemeClr val="bg1"/>
                  </a:solidFill>
                  <a:latin typeface="Playfair Display" charset="0"/>
                  <a:ea typeface="Playfair Display" charset="0"/>
                  <a:cs typeface="Playfair Display" charset="0"/>
                </a:rPr>
                <a:t>Sentence </a:t>
              </a:r>
              <a:r>
                <a:rPr lang="en-US" sz="3200" dirty="0">
                  <a:solidFill>
                    <a:schemeClr val="bg1"/>
                  </a:solidFill>
                  <a:latin typeface="Playfair Display" charset="0"/>
                  <a:ea typeface="Playfair Display" charset="0"/>
                  <a:cs typeface="Playfair Display" charset="0"/>
                </a:rPr>
                <a:t>is </a:t>
              </a:r>
              <a:r>
                <a:rPr lang="en-US" sz="3200" dirty="0" smtClean="0">
                  <a:solidFill>
                    <a:schemeClr val="bg1"/>
                  </a:solidFill>
                  <a:latin typeface="Playfair Display" charset="0"/>
                  <a:ea typeface="Playfair Display" charset="0"/>
                  <a:cs typeface="Playfair Display" charset="0"/>
                </a:rPr>
                <a:t>Considered </a:t>
              </a:r>
              <a:r>
                <a:rPr lang="en-US" sz="3200" dirty="0">
                  <a:solidFill>
                    <a:schemeClr val="bg1"/>
                  </a:solidFill>
                  <a:latin typeface="Playfair Display" charset="0"/>
                  <a:ea typeface="Playfair Display" charset="0"/>
                  <a:cs typeface="Playfair Display" charset="0"/>
                </a:rPr>
                <a:t>a </a:t>
              </a:r>
              <a:r>
                <a:rPr lang="en-US" sz="3200" dirty="0" smtClean="0">
                  <a:solidFill>
                    <a:schemeClr val="bg1"/>
                  </a:solidFill>
                  <a:latin typeface="Playfair Display" charset="0"/>
                  <a:ea typeface="Playfair Display" charset="0"/>
                  <a:cs typeface="Playfair Display" charset="0"/>
                </a:rPr>
                <a:t>Sequence </a:t>
              </a:r>
              <a:r>
                <a:rPr lang="en-US" sz="3200" dirty="0">
                  <a:solidFill>
                    <a:schemeClr val="bg1"/>
                  </a:solidFill>
                  <a:latin typeface="Playfair Display" charset="0"/>
                  <a:ea typeface="Playfair Display" charset="0"/>
                  <a:cs typeface="Playfair Display" charset="0"/>
                </a:rPr>
                <a:t>of </a:t>
              </a:r>
              <a:r>
                <a:rPr lang="en-US" sz="3200" dirty="0" smtClean="0">
                  <a:solidFill>
                    <a:schemeClr val="bg1"/>
                  </a:solidFill>
                  <a:latin typeface="Playfair Display" charset="0"/>
                  <a:ea typeface="Playfair Display" charset="0"/>
                  <a:cs typeface="Playfair Display" charset="0"/>
                </a:rPr>
                <a:t>Characters</a:t>
              </a:r>
              <a:endParaRPr lang="en-US" sz="3200" dirty="0">
                <a:solidFill>
                  <a:schemeClr val="bg1"/>
                </a:solidFill>
                <a:latin typeface="Playfair Display" charset="0"/>
                <a:ea typeface="Playfair Display" charset="0"/>
                <a:cs typeface="Playfair Display" charset="0"/>
              </a:endParaRPr>
            </a:p>
          </p:txBody>
        </p:sp>
        <p:sp>
          <p:nvSpPr>
            <p:cNvPr id="14" name="TextBox 13"/>
            <p:cNvSpPr txBox="1"/>
            <p:nvPr/>
          </p:nvSpPr>
          <p:spPr>
            <a:xfrm>
              <a:off x="-1450522" y="4918652"/>
              <a:ext cx="9622587" cy="1200329"/>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Character (Initial </a:t>
              </a:r>
              <a:r>
                <a:rPr lang="en-US" sz="2400" dirty="0" smtClean="0">
                  <a:solidFill>
                    <a:schemeClr val="bg1"/>
                  </a:solidFill>
                  <a:latin typeface="Lato" charset="0"/>
                  <a:ea typeface="Lato" charset="0"/>
                  <a:cs typeface="Lato" charset="0"/>
                </a:rPr>
                <a:t>Embedding </a:t>
              </a:r>
              <a:r>
                <a:rPr lang="en-US" sz="2400" dirty="0">
                  <a:solidFill>
                    <a:schemeClr val="bg1"/>
                  </a:solidFill>
                  <a:latin typeface="Lato" charset="0"/>
                  <a:ea typeface="Lato" charset="0"/>
                  <a:cs typeface="Lato" charset="0"/>
                </a:rPr>
                <a:t>Layer</a:t>
              </a:r>
              <a:r>
                <a:rPr lang="en-US" sz="2400" dirty="0" smtClean="0">
                  <a:solidFill>
                    <a:schemeClr val="bg1"/>
                  </a:solidFill>
                  <a:latin typeface="Lato" charset="0"/>
                  <a:ea typeface="Lato" charset="0"/>
                  <a:cs typeface="Lato" charset="0"/>
                </a:rPr>
                <a:t>)</a:t>
              </a:r>
            </a:p>
            <a:p>
              <a:r>
                <a:rPr lang="en-US" sz="2400" dirty="0">
                  <a:solidFill>
                    <a:schemeClr val="bg1"/>
                  </a:solidFill>
                  <a:latin typeface="Lato" charset="0"/>
                  <a:ea typeface="Lato" charset="0"/>
                  <a:cs typeface="Lato" charset="0"/>
                </a:rPr>
                <a:t>Sentence (Variant of Yoon Kim’s Conv. Architecture)</a:t>
              </a:r>
            </a:p>
            <a:p>
              <a:r>
                <a:rPr lang="en-US" sz="2400" dirty="0">
                  <a:solidFill>
                    <a:schemeClr val="bg1"/>
                  </a:solidFill>
                  <a:latin typeface="Lato" charset="0"/>
                  <a:ea typeface="Lato" charset="0"/>
                  <a:cs typeface="Lato" charset="0"/>
                </a:rPr>
                <a:t>Document (Bidirectional LSTM</a:t>
              </a:r>
              <a:r>
                <a:rPr lang="en-US" sz="2400" dirty="0" smtClean="0">
                  <a:solidFill>
                    <a:schemeClr val="bg1"/>
                  </a:solidFill>
                  <a:latin typeface="Lato" charset="0"/>
                  <a:ea typeface="Lato" charset="0"/>
                  <a:cs typeface="Lato" charset="0"/>
                </a:rPr>
                <a:t>)</a:t>
              </a:r>
            </a:p>
          </p:txBody>
        </p:sp>
        <p:sp>
          <p:nvSpPr>
            <p:cNvPr id="21" name="Rectangle 20"/>
            <p:cNvSpPr/>
            <p:nvPr/>
          </p:nvSpPr>
          <p:spPr>
            <a:xfrm>
              <a:off x="-2107133" y="1532550"/>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07134" y="3030607"/>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07134" y="4364709"/>
              <a:ext cx="327911" cy="327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299577" y="9874744"/>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99577" y="11537952"/>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98011" y="9793532"/>
            <a:ext cx="6137787" cy="584775"/>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Classify </a:t>
            </a:r>
            <a:r>
              <a:rPr lang="en-US" sz="3200" dirty="0" smtClean="0">
                <a:solidFill>
                  <a:schemeClr val="bg1"/>
                </a:solidFill>
                <a:latin typeface="Playfair Display" charset="0"/>
                <a:ea typeface="Playfair Display" charset="0"/>
                <a:cs typeface="Playfair Display" charset="0"/>
              </a:rPr>
              <a:t>Based </a:t>
            </a:r>
            <a:r>
              <a:rPr lang="en-US" sz="3200" dirty="0">
                <a:solidFill>
                  <a:schemeClr val="bg1"/>
                </a:solidFill>
                <a:latin typeface="Playfair Display" charset="0"/>
                <a:ea typeface="Playfair Display" charset="0"/>
                <a:cs typeface="Playfair Display" charset="0"/>
              </a:rPr>
              <a:t>on </a:t>
            </a:r>
            <a:r>
              <a:rPr lang="en-US" sz="3200" dirty="0" smtClean="0">
                <a:solidFill>
                  <a:schemeClr val="bg1"/>
                </a:solidFill>
                <a:latin typeface="Playfair Display" charset="0"/>
                <a:ea typeface="Playfair Display" charset="0"/>
                <a:cs typeface="Playfair Display" charset="0"/>
              </a:rPr>
              <a:t>Final Doc </a:t>
            </a:r>
            <a:r>
              <a:rPr lang="en-US" sz="3200" dirty="0" err="1" smtClean="0">
                <a:solidFill>
                  <a:schemeClr val="bg1"/>
                </a:solidFill>
                <a:latin typeface="Playfair Display" charset="0"/>
                <a:ea typeface="Playfair Display" charset="0"/>
                <a:cs typeface="Playfair Display" charset="0"/>
              </a:rPr>
              <a:t>Repr</a:t>
            </a:r>
            <a:r>
              <a:rPr lang="en-US" sz="3200" dirty="0" smtClean="0">
                <a:solidFill>
                  <a:schemeClr val="bg1"/>
                </a:solidFill>
                <a:latin typeface="Playfair Display" charset="0"/>
                <a:ea typeface="Playfair Display" charset="0"/>
                <a:cs typeface="Playfair Display" charset="0"/>
              </a:rPr>
              <a:t>.</a:t>
            </a:r>
            <a:endParaRPr lang="en-US" sz="3200" dirty="0">
              <a:solidFill>
                <a:schemeClr val="bg1"/>
              </a:solidFill>
              <a:latin typeface="Playfair Display" charset="0"/>
              <a:ea typeface="Playfair Display" charset="0"/>
              <a:cs typeface="Playfair Display" charset="0"/>
            </a:endParaRPr>
          </a:p>
        </p:txBody>
      </p:sp>
      <p:sp>
        <p:nvSpPr>
          <p:cNvPr id="27" name="TextBox 26"/>
          <p:cNvSpPr txBox="1"/>
          <p:nvPr/>
        </p:nvSpPr>
        <p:spPr>
          <a:xfrm>
            <a:off x="898011" y="11407148"/>
            <a:ext cx="6137787" cy="1077218"/>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Dense Layers with </a:t>
            </a:r>
            <a:r>
              <a:rPr lang="en-US" sz="3200" dirty="0" err="1">
                <a:solidFill>
                  <a:schemeClr val="bg1"/>
                </a:solidFill>
                <a:latin typeface="Playfair Display" charset="0"/>
                <a:ea typeface="Playfair Display" charset="0"/>
                <a:cs typeface="Playfair Display" charset="0"/>
              </a:rPr>
              <a:t>Softmax</a:t>
            </a:r>
            <a:r>
              <a:rPr lang="en-US" sz="3200" dirty="0">
                <a:solidFill>
                  <a:schemeClr val="bg1"/>
                </a:solidFill>
                <a:latin typeface="Playfair Display" charset="0"/>
                <a:ea typeface="Playfair Display" charset="0"/>
                <a:cs typeface="Playfair Display" charset="0"/>
              </a:rPr>
              <a:t> O</a:t>
            </a:r>
            <a:r>
              <a:rPr lang="en-US" sz="3200" dirty="0" smtClean="0">
                <a:solidFill>
                  <a:schemeClr val="bg1"/>
                </a:solidFill>
                <a:latin typeface="Playfair Display" charset="0"/>
                <a:ea typeface="Playfair Display" charset="0"/>
                <a:cs typeface="Playfair Display" charset="0"/>
              </a:rPr>
              <a:t>utput </a:t>
            </a:r>
            <a:r>
              <a:rPr lang="en-US" sz="3200" dirty="0">
                <a:solidFill>
                  <a:schemeClr val="bg1"/>
                </a:solidFill>
                <a:latin typeface="Playfair Display" charset="0"/>
                <a:ea typeface="Playfair Display" charset="0"/>
                <a:cs typeface="Playfair Display" charset="0"/>
              </a:rPr>
              <a:t>for C</a:t>
            </a:r>
            <a:r>
              <a:rPr lang="en-US" sz="3200" dirty="0" smtClean="0">
                <a:solidFill>
                  <a:schemeClr val="bg1"/>
                </a:solidFill>
                <a:latin typeface="Playfair Display" charset="0"/>
                <a:ea typeface="Playfair Display" charset="0"/>
                <a:cs typeface="Playfair Display" charset="0"/>
              </a:rPr>
              <a:t>lass Probabilities</a:t>
            </a:r>
            <a:endParaRPr lang="en-US" sz="3200" dirty="0">
              <a:solidFill>
                <a:schemeClr val="bg1"/>
              </a:solidFill>
              <a:latin typeface="Playfair Display" charset="0"/>
              <a:ea typeface="Playfair Display" charset="0"/>
              <a:cs typeface="Playfair Display" charset="0"/>
            </a:endParaRPr>
          </a:p>
        </p:txBody>
      </p:sp>
      <p:sp>
        <p:nvSpPr>
          <p:cNvPr id="28" name="TextBox 27"/>
          <p:cNvSpPr txBox="1"/>
          <p:nvPr/>
        </p:nvSpPr>
        <p:spPr>
          <a:xfrm>
            <a:off x="898011" y="7100365"/>
            <a:ext cx="5495814" cy="584775"/>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Learn </a:t>
            </a:r>
            <a:r>
              <a:rPr lang="en-US" sz="3200" dirty="0" smtClean="0">
                <a:solidFill>
                  <a:schemeClr val="bg1"/>
                </a:solidFill>
                <a:latin typeface="Playfair Display" charset="0"/>
                <a:ea typeface="Playfair Display" charset="0"/>
                <a:cs typeface="Playfair Display" charset="0"/>
              </a:rPr>
              <a:t>Vector </a:t>
            </a:r>
            <a:r>
              <a:rPr lang="en-US" sz="3200" dirty="0" err="1" smtClean="0">
                <a:solidFill>
                  <a:schemeClr val="bg1"/>
                </a:solidFill>
                <a:latin typeface="Playfair Display" charset="0"/>
                <a:ea typeface="Playfair Display" charset="0"/>
                <a:cs typeface="Playfair Display" charset="0"/>
              </a:rPr>
              <a:t>Repr</a:t>
            </a:r>
            <a:r>
              <a:rPr lang="en-US" sz="3200" dirty="0" smtClean="0">
                <a:solidFill>
                  <a:schemeClr val="bg1"/>
                </a:solidFill>
                <a:latin typeface="Playfair Display" charset="0"/>
                <a:ea typeface="Playfair Display" charset="0"/>
                <a:cs typeface="Playfair Display" charset="0"/>
              </a:rPr>
              <a:t>. </a:t>
            </a:r>
            <a:r>
              <a:rPr lang="en-US" sz="3200" dirty="0">
                <a:solidFill>
                  <a:schemeClr val="bg1"/>
                </a:solidFill>
                <a:latin typeface="Playfair Display" charset="0"/>
                <a:ea typeface="Playfair Display" charset="0"/>
                <a:cs typeface="Playfair Display" charset="0"/>
              </a:rPr>
              <a:t>of </a:t>
            </a:r>
            <a:r>
              <a:rPr lang="en-US" sz="3200" dirty="0" smtClean="0">
                <a:solidFill>
                  <a:schemeClr val="bg1"/>
                </a:solidFill>
                <a:latin typeface="Playfair Display" charset="0"/>
                <a:ea typeface="Playfair Display" charset="0"/>
                <a:cs typeface="Playfair Display" charset="0"/>
              </a:rPr>
              <a:t>Each Unit </a:t>
            </a:r>
            <a:endParaRPr lang="en-US" sz="3200" dirty="0">
              <a:solidFill>
                <a:schemeClr val="bg1"/>
              </a:solidFill>
              <a:latin typeface="Playfair Display" charset="0"/>
              <a:ea typeface="Playfair Display" charset="0"/>
              <a:cs typeface="Playfair Display" charset="0"/>
            </a:endParaRPr>
          </a:p>
        </p:txBody>
      </p:sp>
      <p:sp>
        <p:nvSpPr>
          <p:cNvPr id="29" name="TextBox 28"/>
          <p:cNvSpPr txBox="1"/>
          <p:nvPr/>
        </p:nvSpPr>
        <p:spPr>
          <a:xfrm>
            <a:off x="598434" y="1395836"/>
            <a:ext cx="6302375"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Model Overview</a:t>
            </a:r>
            <a:endParaRPr lang="en-US" sz="4800" dirty="0">
              <a:solidFill>
                <a:schemeClr val="bg1"/>
              </a:solidFill>
              <a:latin typeface="Playfair Display" charset="0"/>
              <a:ea typeface="Playfair Display" charset="0"/>
              <a:cs typeface="Playfair Display" charset="0"/>
            </a:endParaRPr>
          </a:p>
        </p:txBody>
      </p:sp>
    </p:spTree>
    <p:extLst>
      <p:ext uri="{BB962C8B-B14F-4D97-AF65-F5344CB8AC3E}">
        <p14:creationId xmlns:p14="http://schemas.microsoft.com/office/powerpoint/2010/main" val="211099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flipH="1">
            <a:off x="-11313" y="1"/>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charset="0"/>
              <a:buChar char="•"/>
            </a:pPr>
            <a:endParaRPr lang="en-US" sz="4000" dirty="0"/>
          </a:p>
          <a:p>
            <a:pPr marL="571500" indent="-571500">
              <a:buFont typeface="Arial" charset="0"/>
              <a:buChar char="•"/>
            </a:pPr>
            <a:endParaRPr lang="en-US" sz="4000" dirty="0" smtClean="0"/>
          </a:p>
          <a:p>
            <a:pPr marL="571500" indent="-571500">
              <a:buFont typeface="Arial" charset="0"/>
              <a:buChar char="•"/>
            </a:pPr>
            <a:endParaRPr lang="en-US" sz="4000" dirty="0"/>
          </a:p>
          <a:p>
            <a:endParaRPr lang="en-US" sz="4000" dirty="0" smtClean="0"/>
          </a:p>
          <a:p>
            <a:pPr marL="571500" indent="-571500">
              <a:buFont typeface="Arial" charset="0"/>
              <a:buChar char="•"/>
            </a:pPr>
            <a:r>
              <a:rPr lang="en-US" sz="4000" dirty="0" smtClean="0"/>
              <a:t>A </a:t>
            </a:r>
            <a:r>
              <a:rPr lang="en-US" sz="4000" dirty="0"/>
              <a:t>document is considered a sequence of sentences</a:t>
            </a:r>
          </a:p>
          <a:p>
            <a:pPr marL="571500" indent="-571500">
              <a:buFont typeface="Arial" charset="0"/>
              <a:buChar char="•"/>
            </a:pPr>
            <a:r>
              <a:rPr lang="en-US" sz="4000" dirty="0"/>
              <a:t>A sentence is considered a sequence of characters</a:t>
            </a:r>
          </a:p>
          <a:p>
            <a:pPr marL="571500" indent="-571500">
              <a:buFont typeface="Arial" charset="0"/>
              <a:buChar char="•"/>
            </a:pPr>
            <a:r>
              <a:rPr lang="en-US" sz="4000" dirty="0"/>
              <a:t>Learn vector representations of each unit </a:t>
            </a:r>
          </a:p>
          <a:p>
            <a:pPr marL="1485717" lvl="1" indent="-571500">
              <a:buFont typeface="Arial" charset="0"/>
              <a:buChar char="•"/>
            </a:pPr>
            <a:r>
              <a:rPr lang="en-US" sz="4000" dirty="0"/>
              <a:t>Character (Initial embedding Layer)</a:t>
            </a:r>
          </a:p>
          <a:p>
            <a:pPr marL="1485717" lvl="1" indent="-571500">
              <a:buFont typeface="Arial" charset="0"/>
              <a:buChar char="•"/>
            </a:pPr>
            <a:r>
              <a:rPr lang="en-US" sz="4000" dirty="0"/>
              <a:t>Sentence (Variant of Yoon Kim’s Conv. Architecture)</a:t>
            </a:r>
          </a:p>
          <a:p>
            <a:pPr marL="1485717" lvl="1" indent="-571500">
              <a:buFont typeface="Arial" charset="0"/>
              <a:buChar char="•"/>
            </a:pPr>
            <a:r>
              <a:rPr lang="en-US" sz="4000" dirty="0"/>
              <a:t>Document (Bidirectional LSTM)</a:t>
            </a:r>
          </a:p>
          <a:p>
            <a:pPr marL="571500" indent="-571500">
              <a:buFont typeface="Arial" charset="0"/>
              <a:buChar char="•"/>
            </a:pPr>
            <a:r>
              <a:rPr lang="en-US" sz="4000" dirty="0"/>
              <a:t>Classify based on final document representation</a:t>
            </a:r>
          </a:p>
          <a:p>
            <a:pPr marL="571500" indent="-571500">
              <a:buFont typeface="Arial" charset="0"/>
              <a:buChar char="•"/>
            </a:pPr>
            <a:r>
              <a:rPr lang="en-US" sz="4000" dirty="0"/>
              <a:t>Dense Layers with </a:t>
            </a:r>
            <a:r>
              <a:rPr lang="en-US" sz="4000" dirty="0" err="1"/>
              <a:t>Softmax</a:t>
            </a:r>
            <a:r>
              <a:rPr lang="en-US" sz="4000" dirty="0"/>
              <a:t> output for class probabilities</a:t>
            </a:r>
          </a:p>
          <a:p>
            <a:pPr marL="571500" indent="-571500">
              <a:buFont typeface="Arial" charset="0"/>
              <a:buChar char="•"/>
            </a:pPr>
            <a:endParaRPr lang="en-US" sz="4000" dirty="0" smtClean="0"/>
          </a:p>
        </p:txBody>
      </p:sp>
      <p:sp>
        <p:nvSpPr>
          <p:cNvPr id="10" name="TextBox 9"/>
          <p:cNvSpPr txBox="1"/>
          <p:nvPr/>
        </p:nvSpPr>
        <p:spPr>
          <a:xfrm>
            <a:off x="630473" y="1157350"/>
            <a:ext cx="6302375" cy="1569660"/>
          </a:xfrm>
          <a:prstGeom prst="rect">
            <a:avLst/>
          </a:prstGeom>
          <a:noFill/>
        </p:spPr>
        <p:txBody>
          <a:bodyPr wrap="square" rtlCol="0">
            <a:spAutoFit/>
          </a:bodyPr>
          <a:lstStyle/>
          <a:p>
            <a:endParaRPr lang="en-US" sz="4800" dirty="0" smtClean="0">
              <a:solidFill>
                <a:schemeClr val="bg1"/>
              </a:solidFill>
              <a:latin typeface="Playfair Display" charset="0"/>
              <a:ea typeface="Playfair Display" charset="0"/>
              <a:cs typeface="Playfair Display" charset="0"/>
            </a:endParaRPr>
          </a:p>
          <a:p>
            <a:r>
              <a:rPr lang="en-US" sz="4800" dirty="0" smtClean="0">
                <a:solidFill>
                  <a:schemeClr val="bg1"/>
                </a:solidFill>
                <a:latin typeface="Playfair Display" charset="0"/>
                <a:ea typeface="Playfair Display" charset="0"/>
                <a:cs typeface="Playfair Display" charset="0"/>
              </a:rPr>
              <a:t>Model Overview</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20" name="Rectangle 19"/>
          <p:cNvSpPr/>
          <p:nvPr/>
        </p:nvSpPr>
        <p:spPr>
          <a:xfrm>
            <a:off x="0" y="2727010"/>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32196" y="349332"/>
            <a:ext cx="16155944" cy="12877800"/>
          </a:xfrm>
          <a:prstGeom prst="rect">
            <a:avLst/>
          </a:prstGeom>
        </p:spPr>
      </p:pic>
    </p:spTree>
    <p:extLst>
      <p:ext uri="{BB962C8B-B14F-4D97-AF65-F5344CB8AC3E}">
        <p14:creationId xmlns:p14="http://schemas.microsoft.com/office/powerpoint/2010/main" val="182339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0" y="0"/>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charset="0"/>
              <a:buChar char="•"/>
            </a:pPr>
            <a:endParaRPr lang="en-US" sz="4000" dirty="0" smtClean="0"/>
          </a:p>
          <a:p>
            <a:pPr marL="571500" indent="-571500">
              <a:buFont typeface="Arial" charset="0"/>
              <a:buChar char="•"/>
            </a:pPr>
            <a:endParaRPr lang="en-US" sz="4000" dirty="0"/>
          </a:p>
          <a:p>
            <a:pPr marL="571500" indent="-571500">
              <a:buFont typeface="Arial" charset="0"/>
              <a:buChar char="•"/>
            </a:pPr>
            <a:endParaRPr lang="en-US" sz="4000" dirty="0" smtClean="0"/>
          </a:p>
          <a:p>
            <a:pPr marL="571500" indent="-571500">
              <a:buFont typeface="Arial" charset="0"/>
              <a:buChar char="•"/>
            </a:pPr>
            <a:endParaRPr lang="en-US" sz="4000" dirty="0"/>
          </a:p>
          <a:p>
            <a:pPr marL="571500" indent="-571500">
              <a:buFont typeface="Arial" charset="0"/>
              <a:buChar char="•"/>
            </a:pPr>
            <a:endParaRPr lang="en-US" sz="4000" dirty="0" smtClean="0"/>
          </a:p>
          <a:p>
            <a:pPr marL="571500" indent="-571500">
              <a:buFont typeface="Arial" charset="0"/>
              <a:buChar char="•"/>
            </a:pPr>
            <a:r>
              <a:rPr lang="en-US" sz="4000" dirty="0" smtClean="0"/>
              <a:t>Input </a:t>
            </a:r>
            <a:r>
              <a:rPr lang="en-US" sz="4000" dirty="0"/>
              <a:t>Learned Character Embedding</a:t>
            </a:r>
          </a:p>
          <a:p>
            <a:pPr marL="571500" indent="-571500">
              <a:buFont typeface="Arial" charset="0"/>
              <a:buChar char="•"/>
            </a:pPr>
            <a:r>
              <a:rPr lang="en-US" sz="4000" dirty="0"/>
              <a:t>1D Convolutions by 100 filters of varying sizes (2, 4, 5)</a:t>
            </a:r>
          </a:p>
          <a:p>
            <a:pPr marL="1485717" lvl="1" indent="-571500">
              <a:buFont typeface="Arial" charset="0"/>
              <a:buChar char="•"/>
            </a:pPr>
            <a:r>
              <a:rPr lang="en-US" sz="4000" dirty="0"/>
              <a:t>Capture short-sequences of characters and small words</a:t>
            </a:r>
          </a:p>
          <a:p>
            <a:pPr marL="1485717" lvl="1" indent="-571500">
              <a:buFont typeface="Arial" charset="0"/>
              <a:buChar char="•"/>
            </a:pPr>
            <a:r>
              <a:rPr lang="en-US" sz="4000" dirty="0"/>
              <a:t>Identify things like misspellings</a:t>
            </a:r>
          </a:p>
          <a:p>
            <a:pPr marL="571500" indent="-571500">
              <a:buFont typeface="Arial" charset="0"/>
              <a:buChar char="•"/>
            </a:pPr>
            <a:r>
              <a:rPr lang="en-US" sz="4000" dirty="0"/>
              <a:t>Max-Pooling Over-Time</a:t>
            </a:r>
          </a:p>
          <a:p>
            <a:pPr marL="1485717" lvl="1" indent="-571500">
              <a:buFont typeface="Arial" charset="0"/>
              <a:buChar char="•"/>
            </a:pPr>
            <a:r>
              <a:rPr lang="en-US" sz="4000" dirty="0"/>
              <a:t>Remember most important aspects</a:t>
            </a:r>
          </a:p>
          <a:p>
            <a:pPr marL="571500" indent="-571500">
              <a:buFont typeface="Arial" charset="0"/>
              <a:buChar char="•"/>
            </a:pPr>
            <a:r>
              <a:rPr lang="en-US" sz="4000" dirty="0"/>
              <a:t>Concatenate Values for Vector Representation</a:t>
            </a:r>
          </a:p>
        </p:txBody>
      </p:sp>
      <p:sp>
        <p:nvSpPr>
          <p:cNvPr id="10" name="TextBox 9"/>
          <p:cNvSpPr txBox="1"/>
          <p:nvPr/>
        </p:nvSpPr>
        <p:spPr>
          <a:xfrm>
            <a:off x="630472" y="2122229"/>
            <a:ext cx="6302375"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Sentence Representation</a:t>
            </a:r>
            <a:endParaRPr lang="en-US" sz="4800" dirty="0">
              <a:solidFill>
                <a:schemeClr val="bg1"/>
              </a:solidFill>
              <a:latin typeface="Playfair Display" charset="0"/>
              <a:ea typeface="Playfair Display" charset="0"/>
              <a:cs typeface="Playfair Display" charset="0"/>
            </a:endParaRP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20" name="Rectangle 19"/>
          <p:cNvSpPr/>
          <p:nvPr/>
        </p:nvSpPr>
        <p:spPr>
          <a:xfrm>
            <a:off x="-3" y="3691889"/>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pic>
        <p:nvPicPr>
          <p:cNvPr id="59" name="Picture 58"/>
          <p:cNvPicPr>
            <a:picLocks noChangeAspect="1"/>
          </p:cNvPicPr>
          <p:nvPr/>
        </p:nvPicPr>
        <p:blipFill rotWithShape="1">
          <a:blip r:embed="rId2">
            <a:extLst>
              <a:ext uri="{28A0092B-C50C-407E-A947-70E740481C1C}">
                <a14:useLocalDpi xmlns:a14="http://schemas.microsoft.com/office/drawing/2010/main" val="0"/>
              </a:ext>
            </a:extLst>
          </a:blip>
          <a:srcRect l="1" r="18610"/>
          <a:stretch/>
        </p:blipFill>
        <p:spPr>
          <a:xfrm>
            <a:off x="7809071" y="1665953"/>
            <a:ext cx="16550640" cy="10505256"/>
          </a:xfrm>
          <a:prstGeom prst="rect">
            <a:avLst/>
          </a:prstGeom>
        </p:spPr>
      </p:pic>
      <p:sp>
        <p:nvSpPr>
          <p:cNvPr id="9" name="Rectangle 8"/>
          <p:cNvSpPr/>
          <p:nvPr/>
        </p:nvSpPr>
        <p:spPr>
          <a:xfrm flipH="1">
            <a:off x="-3" y="0"/>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charset="0"/>
              <a:buChar char="•"/>
            </a:pPr>
            <a:endParaRPr lang="en-US" sz="4000" dirty="0" smtClean="0"/>
          </a:p>
          <a:p>
            <a:pPr marL="571500" indent="-571500">
              <a:buFont typeface="Arial" charset="0"/>
              <a:buChar char="•"/>
            </a:pPr>
            <a:endParaRPr lang="en-US" sz="4000" dirty="0" smtClean="0"/>
          </a:p>
          <a:p>
            <a:pPr marL="571500" indent="-571500">
              <a:buFont typeface="Arial" charset="0"/>
              <a:buChar char="•"/>
            </a:pPr>
            <a:endParaRPr lang="en-US" sz="4000" dirty="0" smtClean="0"/>
          </a:p>
          <a:p>
            <a:pPr marL="571500" indent="-571500">
              <a:buFont typeface="Arial" charset="0"/>
              <a:buChar char="•"/>
            </a:pPr>
            <a:endParaRPr lang="en-US" sz="4000" dirty="0" smtClean="0"/>
          </a:p>
        </p:txBody>
      </p:sp>
      <p:sp>
        <p:nvSpPr>
          <p:cNvPr id="11" name="TextBox 10"/>
          <p:cNvSpPr txBox="1"/>
          <p:nvPr/>
        </p:nvSpPr>
        <p:spPr>
          <a:xfrm>
            <a:off x="1293291" y="4109663"/>
            <a:ext cx="6002797" cy="1077218"/>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Input Learned Character Embedding</a:t>
            </a:r>
          </a:p>
        </p:txBody>
      </p:sp>
      <p:sp>
        <p:nvSpPr>
          <p:cNvPr id="12" name="Rectangle 11"/>
          <p:cNvSpPr/>
          <p:nvPr/>
        </p:nvSpPr>
        <p:spPr>
          <a:xfrm>
            <a:off x="694858" y="4279276"/>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3291" y="5492612"/>
            <a:ext cx="6002797" cy="1077218"/>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1D Convolutions by 100 filters of varying sizes (2, 4, 5)</a:t>
            </a:r>
          </a:p>
        </p:txBody>
      </p:sp>
      <p:sp>
        <p:nvSpPr>
          <p:cNvPr id="14" name="Rectangle 13"/>
          <p:cNvSpPr/>
          <p:nvPr/>
        </p:nvSpPr>
        <p:spPr>
          <a:xfrm>
            <a:off x="694858" y="5662225"/>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92362" y="6554536"/>
            <a:ext cx="5703942" cy="1200329"/>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Capture short-sequences of characters and small </a:t>
            </a:r>
            <a:r>
              <a:rPr lang="en-US" sz="2400" dirty="0" smtClean="0">
                <a:solidFill>
                  <a:schemeClr val="bg1"/>
                </a:solidFill>
                <a:latin typeface="Lato" charset="0"/>
                <a:ea typeface="Lato" charset="0"/>
                <a:cs typeface="Lato" charset="0"/>
              </a:rPr>
              <a:t>words</a:t>
            </a:r>
          </a:p>
          <a:p>
            <a:r>
              <a:rPr lang="en-US" sz="2400" dirty="0">
                <a:solidFill>
                  <a:schemeClr val="bg1"/>
                </a:solidFill>
                <a:latin typeface="Lato" charset="0"/>
                <a:ea typeface="Lato" charset="0"/>
                <a:cs typeface="Lato" charset="0"/>
              </a:rPr>
              <a:t>Identify things like </a:t>
            </a:r>
            <a:r>
              <a:rPr lang="en-US" sz="2400" dirty="0" smtClean="0">
                <a:solidFill>
                  <a:schemeClr val="bg1"/>
                </a:solidFill>
                <a:latin typeface="Lato" charset="0"/>
                <a:ea typeface="Lato" charset="0"/>
                <a:cs typeface="Lato" charset="0"/>
              </a:rPr>
              <a:t>misspellings</a:t>
            </a:r>
            <a:endParaRPr lang="en-US" sz="2400" dirty="0">
              <a:solidFill>
                <a:schemeClr val="bg1"/>
              </a:solidFill>
              <a:latin typeface="Lato" charset="0"/>
              <a:ea typeface="Lato" charset="0"/>
              <a:cs typeface="Lato" charset="0"/>
            </a:endParaRPr>
          </a:p>
        </p:txBody>
      </p:sp>
      <p:sp>
        <p:nvSpPr>
          <p:cNvPr id="16" name="TextBox 15"/>
          <p:cNvSpPr txBox="1"/>
          <p:nvPr/>
        </p:nvSpPr>
        <p:spPr>
          <a:xfrm>
            <a:off x="1283750" y="8056533"/>
            <a:ext cx="6002797" cy="584775"/>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Max-Pooling Over-Time</a:t>
            </a:r>
          </a:p>
        </p:txBody>
      </p:sp>
      <p:sp>
        <p:nvSpPr>
          <p:cNvPr id="19" name="Rectangle 18"/>
          <p:cNvSpPr/>
          <p:nvPr/>
        </p:nvSpPr>
        <p:spPr>
          <a:xfrm>
            <a:off x="694858" y="8252109"/>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92362" y="8671506"/>
            <a:ext cx="4554127" cy="461665"/>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Remember most important </a:t>
            </a:r>
            <a:r>
              <a:rPr lang="en-US" sz="2400" dirty="0" smtClean="0">
                <a:solidFill>
                  <a:schemeClr val="bg1"/>
                </a:solidFill>
                <a:latin typeface="Lato" charset="0"/>
                <a:ea typeface="Lato" charset="0"/>
                <a:cs typeface="Lato" charset="0"/>
              </a:rPr>
              <a:t>aspects</a:t>
            </a:r>
            <a:endParaRPr lang="en-US" sz="2400" dirty="0">
              <a:solidFill>
                <a:schemeClr val="bg1"/>
              </a:solidFill>
              <a:latin typeface="Lato" charset="0"/>
              <a:ea typeface="Lato" charset="0"/>
              <a:cs typeface="Lato" charset="0"/>
            </a:endParaRPr>
          </a:p>
        </p:txBody>
      </p:sp>
      <p:sp>
        <p:nvSpPr>
          <p:cNvPr id="22" name="TextBox 21"/>
          <p:cNvSpPr txBox="1"/>
          <p:nvPr/>
        </p:nvSpPr>
        <p:spPr>
          <a:xfrm>
            <a:off x="1293291" y="9438787"/>
            <a:ext cx="6002797" cy="1077218"/>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Concatenate Values for Vector Representation</a:t>
            </a:r>
          </a:p>
        </p:txBody>
      </p:sp>
      <p:sp>
        <p:nvSpPr>
          <p:cNvPr id="23" name="Rectangle 22"/>
          <p:cNvSpPr/>
          <p:nvPr/>
        </p:nvSpPr>
        <p:spPr>
          <a:xfrm>
            <a:off x="694858" y="9587255"/>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94360" y="1399032"/>
            <a:ext cx="6302375"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Sentence Representation</a:t>
            </a:r>
            <a:endParaRPr lang="en-US" sz="4800" dirty="0">
              <a:solidFill>
                <a:schemeClr val="bg1"/>
              </a:solidFill>
              <a:latin typeface="Playfair Display" charset="0"/>
              <a:ea typeface="Playfair Display" charset="0"/>
              <a:cs typeface="Playfair Display" charset="0"/>
            </a:endParaRPr>
          </a:p>
        </p:txBody>
      </p:sp>
      <p:sp>
        <p:nvSpPr>
          <p:cNvPr id="25" name="Rectangle 24"/>
          <p:cNvSpPr/>
          <p:nvPr/>
        </p:nvSpPr>
        <p:spPr>
          <a:xfrm>
            <a:off x="0" y="2724912"/>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spTree>
    <p:extLst>
      <p:ext uri="{BB962C8B-B14F-4D97-AF65-F5344CB8AC3E}">
        <p14:creationId xmlns:p14="http://schemas.microsoft.com/office/powerpoint/2010/main" val="130494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0" y="1"/>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charset="0"/>
              <a:buChar char="•"/>
            </a:pPr>
            <a:endParaRPr lang="en-US" sz="4000" dirty="0" smtClean="0"/>
          </a:p>
          <a:p>
            <a:pPr marL="571500" indent="-571500">
              <a:buFont typeface="Arial" charset="0"/>
              <a:buChar char="•"/>
            </a:pPr>
            <a:endParaRPr lang="en-US" sz="4000" dirty="0"/>
          </a:p>
          <a:p>
            <a:pPr marL="571500" indent="-571500">
              <a:buFont typeface="Arial" charset="0"/>
              <a:buChar char="•"/>
            </a:pPr>
            <a:endParaRPr lang="en-US" sz="4000" dirty="0" smtClean="0"/>
          </a:p>
          <a:p>
            <a:pPr marL="571500" indent="-571500">
              <a:buFont typeface="Arial" charset="0"/>
              <a:buChar char="•"/>
            </a:pPr>
            <a:endParaRPr lang="en-US" sz="4000" dirty="0"/>
          </a:p>
          <a:p>
            <a:pPr marL="571500" indent="-571500">
              <a:buFont typeface="Arial" charset="0"/>
              <a:buChar char="•"/>
            </a:pPr>
            <a:endParaRPr lang="en-US" sz="4000" dirty="0" smtClean="0"/>
          </a:p>
          <a:p>
            <a:pPr marL="571500" indent="-571500">
              <a:buFont typeface="Arial" charset="0"/>
              <a:buChar char="•"/>
            </a:pPr>
            <a:r>
              <a:rPr lang="en-US" sz="4000" dirty="0" smtClean="0"/>
              <a:t>Input </a:t>
            </a:r>
            <a:r>
              <a:rPr lang="en-US" sz="4000" dirty="0"/>
              <a:t>Learned Sentence Representations</a:t>
            </a:r>
          </a:p>
          <a:p>
            <a:pPr marL="571500" indent="-571500">
              <a:buFont typeface="Arial" charset="0"/>
              <a:buChar char="•"/>
            </a:pPr>
            <a:r>
              <a:rPr lang="en-US" sz="4000" dirty="0"/>
              <a:t>LSTM over sequence of sentences for document representation</a:t>
            </a:r>
          </a:p>
          <a:p>
            <a:pPr marL="571500" indent="-571500">
              <a:buFont typeface="Arial" charset="0"/>
              <a:buChar char="•"/>
            </a:pPr>
            <a:r>
              <a:rPr lang="en-US" sz="4000" dirty="0"/>
              <a:t>Each cell receives information from previous cells and current input from sequence</a:t>
            </a:r>
          </a:p>
          <a:p>
            <a:pPr marL="1485717" lvl="1" indent="-571500">
              <a:buFont typeface="Arial" charset="0"/>
              <a:buChar char="•"/>
            </a:pPr>
            <a:r>
              <a:rPr lang="en-US" sz="4000" dirty="0"/>
              <a:t>Use of sigmoid layers to decide what old information should be forgotten and new information added</a:t>
            </a:r>
          </a:p>
          <a:p>
            <a:pPr marL="571500" indent="-571500">
              <a:buFont typeface="Arial" charset="0"/>
              <a:buChar char="•"/>
            </a:pPr>
            <a:r>
              <a:rPr lang="en-US" sz="4000" dirty="0"/>
              <a:t>Dense Layers with </a:t>
            </a:r>
            <a:r>
              <a:rPr lang="en-US" sz="4000" dirty="0" err="1"/>
              <a:t>Softmax</a:t>
            </a:r>
            <a:r>
              <a:rPr lang="en-US" sz="4000" dirty="0"/>
              <a:t> output for class probabilities </a:t>
            </a:r>
          </a:p>
          <a:p>
            <a:pPr marL="571500" indent="-571500">
              <a:buFont typeface="Arial" charset="0"/>
              <a:buChar char="•"/>
            </a:pPr>
            <a:r>
              <a:rPr lang="en-US" sz="4000" dirty="0"/>
              <a:t>Dropout throughout model for regularization</a:t>
            </a:r>
          </a:p>
        </p:txBody>
      </p:sp>
      <p:sp>
        <p:nvSpPr>
          <p:cNvPr id="10" name="TextBox 9"/>
          <p:cNvSpPr txBox="1"/>
          <p:nvPr/>
        </p:nvSpPr>
        <p:spPr>
          <a:xfrm>
            <a:off x="461284" y="2053349"/>
            <a:ext cx="6583127" cy="830997"/>
          </a:xfrm>
          <a:prstGeom prst="rect">
            <a:avLst/>
          </a:prstGeom>
          <a:noFill/>
        </p:spPr>
        <p:txBody>
          <a:bodyPr wrap="square" rtlCol="0">
            <a:spAutoFit/>
          </a:bodyPr>
          <a:lstStyle/>
          <a:p>
            <a:r>
              <a:rPr lang="en-US" sz="4800" dirty="0" smtClean="0">
                <a:solidFill>
                  <a:schemeClr val="bg1"/>
                </a:solidFill>
                <a:latin typeface="Playfair Display" charset="0"/>
                <a:ea typeface="Playfair Display" charset="0"/>
                <a:cs typeface="Playfair Display" charset="0"/>
              </a:rPr>
              <a:t>Document Representation</a:t>
            </a:r>
          </a:p>
        </p:txBody>
      </p:sp>
      <p:grpSp>
        <p:nvGrpSpPr>
          <p:cNvPr id="18" name="Group 17"/>
          <p:cNvGrpSpPr/>
          <p:nvPr/>
        </p:nvGrpSpPr>
        <p:grpSpPr>
          <a:xfrm>
            <a:off x="22713283" y="12877800"/>
            <a:ext cx="838200" cy="838200"/>
            <a:chOff x="22713283" y="12877800"/>
            <a:chExt cx="838200" cy="838200"/>
          </a:xfrm>
        </p:grpSpPr>
        <p:sp>
          <p:nvSpPr>
            <p:cNvPr id="5" name="Rectangle 4"/>
            <p:cNvSpPr/>
            <p:nvPr/>
          </p:nvSpPr>
          <p:spPr>
            <a:xfrm>
              <a:off x="22713283" y="1287780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22783885" y="12877800"/>
              <a:ext cx="696996" cy="69866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dirty="0">
                  <a:solidFill>
                    <a:schemeClr val="bg1"/>
                  </a:solidFill>
                  <a:latin typeface="Lato" charset="0"/>
                  <a:ea typeface="Lato" charset="0"/>
                  <a:cs typeface="Lato" charset="0"/>
                </a:rPr>
                <a:t>2</a:t>
              </a:r>
            </a:p>
          </p:txBody>
        </p:sp>
      </p:grpSp>
      <p:sp>
        <p:nvSpPr>
          <p:cNvPr id="20" name="Rectangle 19"/>
          <p:cNvSpPr/>
          <p:nvPr/>
        </p:nvSpPr>
        <p:spPr>
          <a:xfrm>
            <a:off x="223125" y="2884346"/>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570287" y="77573"/>
            <a:ext cx="9501283" cy="8432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798" y="8713376"/>
            <a:ext cx="6604000" cy="46154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1793" y="8925035"/>
            <a:ext cx="6569088" cy="3060865"/>
          </a:xfrm>
          <a:prstGeom prst="rect">
            <a:avLst/>
          </a:prstGeom>
        </p:spPr>
      </p:pic>
      <p:sp>
        <p:nvSpPr>
          <p:cNvPr id="11" name="Rectangle 10"/>
          <p:cNvSpPr/>
          <p:nvPr/>
        </p:nvSpPr>
        <p:spPr>
          <a:xfrm flipH="1">
            <a:off x="0" y="1"/>
            <a:ext cx="7585946" cy="1371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charset="0"/>
              <a:buChar char="•"/>
            </a:pPr>
            <a:endParaRPr lang="en-US" sz="4000" dirty="0" smtClean="0"/>
          </a:p>
          <a:p>
            <a:pPr marL="571500" indent="-571500">
              <a:buFont typeface="Arial" charset="0"/>
              <a:buChar char="•"/>
            </a:pPr>
            <a:endParaRPr lang="en-US" sz="4000" dirty="0" smtClean="0"/>
          </a:p>
          <a:p>
            <a:pPr marL="571500" indent="-571500">
              <a:buFont typeface="Arial" charset="0"/>
              <a:buChar char="•"/>
            </a:pPr>
            <a:endParaRPr lang="en-US" sz="4000" dirty="0" smtClean="0"/>
          </a:p>
          <a:p>
            <a:pPr marL="571500" indent="-571500">
              <a:buFont typeface="Arial" charset="0"/>
              <a:buChar char="•"/>
            </a:pPr>
            <a:endParaRPr lang="en-US" sz="4000" dirty="0" smtClean="0"/>
          </a:p>
        </p:txBody>
      </p:sp>
      <p:sp>
        <p:nvSpPr>
          <p:cNvPr id="12" name="TextBox 11"/>
          <p:cNvSpPr txBox="1"/>
          <p:nvPr/>
        </p:nvSpPr>
        <p:spPr>
          <a:xfrm>
            <a:off x="1293294" y="4109664"/>
            <a:ext cx="6002797" cy="584775"/>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Input Learned Sentence </a:t>
            </a:r>
            <a:r>
              <a:rPr lang="en-US" sz="3200" dirty="0" err="1" smtClean="0">
                <a:solidFill>
                  <a:schemeClr val="bg1"/>
                </a:solidFill>
                <a:latin typeface="Playfair Display" charset="0"/>
                <a:ea typeface="Playfair Display" charset="0"/>
                <a:cs typeface="Playfair Display" charset="0"/>
              </a:rPr>
              <a:t>Repr</a:t>
            </a:r>
            <a:r>
              <a:rPr lang="en-US" sz="3200" dirty="0" smtClean="0">
                <a:solidFill>
                  <a:schemeClr val="bg1"/>
                </a:solidFill>
                <a:latin typeface="Playfair Display" charset="0"/>
                <a:ea typeface="Playfair Display" charset="0"/>
                <a:cs typeface="Playfair Display" charset="0"/>
              </a:rPr>
              <a:t>.</a:t>
            </a:r>
            <a:endParaRPr lang="en-US" sz="3200" dirty="0">
              <a:solidFill>
                <a:schemeClr val="bg1"/>
              </a:solidFill>
              <a:latin typeface="Playfair Display" charset="0"/>
              <a:ea typeface="Playfair Display" charset="0"/>
              <a:cs typeface="Playfair Display" charset="0"/>
            </a:endParaRPr>
          </a:p>
        </p:txBody>
      </p:sp>
      <p:sp>
        <p:nvSpPr>
          <p:cNvPr id="13" name="Rectangle 12"/>
          <p:cNvSpPr/>
          <p:nvPr/>
        </p:nvSpPr>
        <p:spPr>
          <a:xfrm>
            <a:off x="694861" y="4279277"/>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06195" y="6358434"/>
            <a:ext cx="6002797" cy="1569660"/>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Each cell receives information from previous cells and current input from sequence</a:t>
            </a:r>
          </a:p>
        </p:txBody>
      </p:sp>
      <p:sp>
        <p:nvSpPr>
          <p:cNvPr id="15" name="Rectangle 14"/>
          <p:cNvSpPr/>
          <p:nvPr/>
        </p:nvSpPr>
        <p:spPr>
          <a:xfrm>
            <a:off x="694860" y="6583349"/>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92365" y="8067448"/>
            <a:ext cx="5703942" cy="1200329"/>
          </a:xfrm>
          <a:prstGeom prst="rect">
            <a:avLst/>
          </a:prstGeom>
          <a:noFill/>
        </p:spPr>
        <p:txBody>
          <a:bodyPr wrap="square" rtlCol="0">
            <a:spAutoFit/>
          </a:bodyPr>
          <a:lstStyle/>
          <a:p>
            <a:r>
              <a:rPr lang="en-US" sz="2400" dirty="0">
                <a:solidFill>
                  <a:schemeClr val="bg1"/>
                </a:solidFill>
                <a:latin typeface="Lato" charset="0"/>
                <a:ea typeface="Lato" charset="0"/>
                <a:cs typeface="Lato" charset="0"/>
              </a:rPr>
              <a:t>Use of sigmoid layers to decide what old information should be forgotten and new information </a:t>
            </a:r>
            <a:r>
              <a:rPr lang="en-US" sz="2400" dirty="0" smtClean="0">
                <a:solidFill>
                  <a:schemeClr val="bg1"/>
                </a:solidFill>
                <a:latin typeface="Lato" charset="0"/>
                <a:ea typeface="Lato" charset="0"/>
                <a:cs typeface="Lato" charset="0"/>
              </a:rPr>
              <a:t>added</a:t>
            </a:r>
            <a:endParaRPr lang="en-US" sz="2400" dirty="0">
              <a:solidFill>
                <a:schemeClr val="bg1"/>
              </a:solidFill>
              <a:latin typeface="Lato" charset="0"/>
              <a:ea typeface="Lato" charset="0"/>
              <a:cs typeface="Lato" charset="0"/>
            </a:endParaRPr>
          </a:p>
        </p:txBody>
      </p:sp>
      <p:sp>
        <p:nvSpPr>
          <p:cNvPr id="19" name="TextBox 18"/>
          <p:cNvSpPr txBox="1"/>
          <p:nvPr/>
        </p:nvSpPr>
        <p:spPr>
          <a:xfrm>
            <a:off x="1292365" y="9553553"/>
            <a:ext cx="6002797" cy="1077218"/>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Dense Layers with </a:t>
            </a:r>
            <a:r>
              <a:rPr lang="en-US" sz="3200" dirty="0" err="1">
                <a:solidFill>
                  <a:schemeClr val="bg1"/>
                </a:solidFill>
                <a:latin typeface="Playfair Display" charset="0"/>
                <a:ea typeface="Playfair Display" charset="0"/>
                <a:cs typeface="Playfair Display" charset="0"/>
              </a:rPr>
              <a:t>Softmax</a:t>
            </a:r>
            <a:r>
              <a:rPr lang="en-US" sz="3200" dirty="0">
                <a:solidFill>
                  <a:schemeClr val="bg1"/>
                </a:solidFill>
                <a:latin typeface="Playfair Display" charset="0"/>
                <a:ea typeface="Playfair Display" charset="0"/>
                <a:cs typeface="Playfair Display" charset="0"/>
              </a:rPr>
              <a:t> output for class probabilities </a:t>
            </a:r>
          </a:p>
        </p:txBody>
      </p:sp>
      <p:sp>
        <p:nvSpPr>
          <p:cNvPr id="21" name="Rectangle 20"/>
          <p:cNvSpPr/>
          <p:nvPr/>
        </p:nvSpPr>
        <p:spPr>
          <a:xfrm>
            <a:off x="694859" y="9701372"/>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293294" y="10951699"/>
            <a:ext cx="6002797" cy="1077218"/>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Dropout throughout model for </a:t>
            </a:r>
            <a:r>
              <a:rPr lang="en-US" sz="3200" dirty="0" smtClean="0">
                <a:solidFill>
                  <a:schemeClr val="bg1"/>
                </a:solidFill>
                <a:latin typeface="Playfair Display" charset="0"/>
                <a:ea typeface="Playfair Display" charset="0"/>
                <a:cs typeface="Playfair Display" charset="0"/>
              </a:rPr>
              <a:t>regularization</a:t>
            </a:r>
            <a:endParaRPr lang="en-US" sz="3200" dirty="0">
              <a:solidFill>
                <a:schemeClr val="bg1"/>
              </a:solidFill>
              <a:latin typeface="Playfair Display" charset="0"/>
              <a:ea typeface="Playfair Display" charset="0"/>
              <a:cs typeface="Playfair Display" charset="0"/>
            </a:endParaRPr>
          </a:p>
        </p:txBody>
      </p:sp>
      <p:sp>
        <p:nvSpPr>
          <p:cNvPr id="24" name="Rectangle 23"/>
          <p:cNvSpPr/>
          <p:nvPr/>
        </p:nvSpPr>
        <p:spPr>
          <a:xfrm>
            <a:off x="694861" y="11100167"/>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4359" y="1399032"/>
            <a:ext cx="6571211" cy="830997"/>
          </a:xfrm>
          <a:prstGeom prst="rect">
            <a:avLst/>
          </a:prstGeom>
          <a:noFill/>
        </p:spPr>
        <p:txBody>
          <a:bodyPr wrap="square" rtlCol="0">
            <a:spAutoFit/>
          </a:bodyPr>
          <a:lstStyle/>
          <a:p>
            <a:r>
              <a:rPr lang="en-US" altLang="zh-CN" sz="4800" smtClean="0">
                <a:solidFill>
                  <a:schemeClr val="bg1"/>
                </a:solidFill>
                <a:latin typeface="Playfair Display" charset="0"/>
                <a:ea typeface="Playfair Display" charset="0"/>
                <a:cs typeface="Playfair Display" charset="0"/>
              </a:rPr>
              <a:t>Document </a:t>
            </a:r>
            <a:r>
              <a:rPr lang="en-US" sz="4800" smtClean="0">
                <a:solidFill>
                  <a:schemeClr val="bg1"/>
                </a:solidFill>
                <a:latin typeface="Playfair Display" charset="0"/>
                <a:ea typeface="Playfair Display" charset="0"/>
                <a:cs typeface="Playfair Display" charset="0"/>
              </a:rPr>
              <a:t>Representation</a:t>
            </a:r>
            <a:endParaRPr lang="en-US" sz="4800" dirty="0">
              <a:solidFill>
                <a:schemeClr val="bg1"/>
              </a:solidFill>
              <a:latin typeface="Playfair Display" charset="0"/>
              <a:ea typeface="Playfair Display" charset="0"/>
              <a:cs typeface="Playfair Display" charset="0"/>
            </a:endParaRPr>
          </a:p>
        </p:txBody>
      </p:sp>
      <p:sp>
        <p:nvSpPr>
          <p:cNvPr id="26" name="Rectangle 25"/>
          <p:cNvSpPr/>
          <p:nvPr/>
        </p:nvSpPr>
        <p:spPr>
          <a:xfrm>
            <a:off x="0" y="2724912"/>
            <a:ext cx="6056626" cy="1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1"/>
              </a:solidFill>
            </a:endParaRPr>
          </a:p>
        </p:txBody>
      </p:sp>
      <p:sp>
        <p:nvSpPr>
          <p:cNvPr id="27" name="TextBox 26"/>
          <p:cNvSpPr txBox="1"/>
          <p:nvPr/>
        </p:nvSpPr>
        <p:spPr>
          <a:xfrm>
            <a:off x="1293294" y="5025682"/>
            <a:ext cx="6002797" cy="1077218"/>
          </a:xfrm>
          <a:prstGeom prst="rect">
            <a:avLst/>
          </a:prstGeom>
          <a:noFill/>
        </p:spPr>
        <p:txBody>
          <a:bodyPr wrap="square" rtlCol="0">
            <a:spAutoFit/>
          </a:bodyPr>
          <a:lstStyle/>
          <a:p>
            <a:r>
              <a:rPr lang="en-US" sz="3200" dirty="0">
                <a:solidFill>
                  <a:schemeClr val="bg1"/>
                </a:solidFill>
                <a:latin typeface="Playfair Display" charset="0"/>
                <a:ea typeface="Playfair Display" charset="0"/>
                <a:cs typeface="Playfair Display" charset="0"/>
              </a:rPr>
              <a:t>LSTM over sequence of sentences for document representation</a:t>
            </a:r>
          </a:p>
        </p:txBody>
      </p:sp>
      <p:sp>
        <p:nvSpPr>
          <p:cNvPr id="28" name="Rectangle 27"/>
          <p:cNvSpPr/>
          <p:nvPr/>
        </p:nvSpPr>
        <p:spPr>
          <a:xfrm>
            <a:off x="694861" y="5195295"/>
            <a:ext cx="298857" cy="320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561721" y="12028917"/>
            <a:ext cx="7269231" cy="707886"/>
          </a:xfrm>
          <a:prstGeom prst="rect">
            <a:avLst/>
          </a:prstGeom>
        </p:spPr>
        <p:txBody>
          <a:bodyPr wrap="square">
            <a:spAutoFit/>
          </a:bodyPr>
          <a:lstStyle/>
          <a:p>
            <a:r>
              <a:rPr lang="en-US" sz="2000" dirty="0"/>
              <a:t>https://</a:t>
            </a:r>
            <a:r>
              <a:rPr lang="en-US" sz="2000" dirty="0" err="1"/>
              <a:t>jamesmccaffrey.wordpress.com</a:t>
            </a:r>
            <a:r>
              <a:rPr lang="en-US" sz="2000" dirty="0"/>
              <a:t>/2016/03/04/the-max-trick-when-computing-</a:t>
            </a:r>
            <a:r>
              <a:rPr lang="en-US" sz="2000" dirty="0" err="1"/>
              <a:t>softmax</a:t>
            </a:r>
            <a:r>
              <a:rPr lang="en-US" sz="2000" dirty="0"/>
              <a:t>/</a:t>
            </a:r>
          </a:p>
        </p:txBody>
      </p:sp>
      <p:sp>
        <p:nvSpPr>
          <p:cNvPr id="8" name="Rectangle 7"/>
          <p:cNvSpPr/>
          <p:nvPr/>
        </p:nvSpPr>
        <p:spPr>
          <a:xfrm>
            <a:off x="12188825" y="8363317"/>
            <a:ext cx="12188825" cy="400110"/>
          </a:xfrm>
          <a:prstGeom prst="rect">
            <a:avLst/>
          </a:prstGeom>
        </p:spPr>
        <p:txBody>
          <a:bodyPr>
            <a:spAutoFit/>
          </a:bodyPr>
          <a:lstStyle/>
          <a:p>
            <a:r>
              <a:rPr lang="en-US" sz="2000" dirty="0"/>
              <a:t>https://</a:t>
            </a:r>
            <a:r>
              <a:rPr lang="en-US" sz="2000" dirty="0" err="1"/>
              <a:t>medium.com</a:t>
            </a:r>
            <a:r>
              <a:rPr lang="en-US" sz="2000" dirty="0"/>
              <a:t>/</a:t>
            </a:r>
            <a:r>
              <a:rPr lang="en-US" sz="2000" dirty="0" err="1"/>
              <a:t>mlreview</a:t>
            </a:r>
            <a:r>
              <a:rPr lang="en-US" sz="2000" dirty="0"/>
              <a:t>/understanding-lstm-and-its-diagrams-37e2f46f1714</a:t>
            </a:r>
          </a:p>
        </p:txBody>
      </p:sp>
      <p:sp>
        <p:nvSpPr>
          <p:cNvPr id="9" name="Rectangle 8"/>
          <p:cNvSpPr/>
          <p:nvPr/>
        </p:nvSpPr>
        <p:spPr>
          <a:xfrm>
            <a:off x="9326508" y="13290364"/>
            <a:ext cx="10869828" cy="400110"/>
          </a:xfrm>
          <a:prstGeom prst="rect">
            <a:avLst/>
          </a:prstGeom>
        </p:spPr>
        <p:txBody>
          <a:bodyPr wrap="square">
            <a:spAutoFit/>
          </a:bodyPr>
          <a:lstStyle/>
          <a:p>
            <a:r>
              <a:rPr lang="en-US" sz="2000" dirty="0"/>
              <a:t>https://</a:t>
            </a:r>
            <a:r>
              <a:rPr lang="en-US" sz="2000" dirty="0" err="1"/>
              <a:t>developers.google.com</a:t>
            </a:r>
            <a:r>
              <a:rPr lang="en-US" sz="2000" dirty="0"/>
              <a:t>/machine-learning/crash-course/multi-class-neural-networks/</a:t>
            </a:r>
            <a:r>
              <a:rPr lang="en-US" sz="2000" dirty="0" err="1"/>
              <a:t>softmax</a:t>
            </a:r>
            <a:endParaRPr lang="en-US" sz="2000" dirty="0"/>
          </a:p>
        </p:txBody>
      </p:sp>
    </p:spTree>
    <p:extLst>
      <p:ext uri="{BB962C8B-B14F-4D97-AF65-F5344CB8AC3E}">
        <p14:creationId xmlns:p14="http://schemas.microsoft.com/office/powerpoint/2010/main" val="49337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6">
      <a:dk1>
        <a:srgbClr val="7F7F7F"/>
      </a:dk1>
      <a:lt1>
        <a:srgbClr val="FFFFFF"/>
      </a:lt1>
      <a:dk2>
        <a:srgbClr val="000000"/>
      </a:dk2>
      <a:lt2>
        <a:srgbClr val="FFFFFF"/>
      </a:lt2>
      <a:accent1>
        <a:srgbClr val="334366"/>
      </a:accent1>
      <a:accent2>
        <a:srgbClr val="BF994A"/>
      </a:accent2>
      <a:accent3>
        <a:srgbClr val="F3F6F6"/>
      </a:accent3>
      <a:accent4>
        <a:srgbClr val="363E48"/>
      </a:accent4>
      <a:accent5>
        <a:srgbClr val="FBFFFF"/>
      </a:accent5>
      <a:accent6>
        <a:srgbClr val="91969B"/>
      </a:accent6>
      <a:hlink>
        <a:srgbClr val="4B5050"/>
      </a:hlink>
      <a:folHlink>
        <a:srgbClr val="19BB9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33824</TotalTime>
  <Words>1845</Words>
  <Application>Microsoft Office PowerPoint</Application>
  <PresentationFormat>Custom</PresentationFormat>
  <Paragraphs>303</Paragraphs>
  <Slides>36</Slides>
  <Notes>1</Notes>
  <HiddenSlides>22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Gill Sans</vt:lpstr>
      <vt:lpstr>Karla</vt:lpstr>
      <vt:lpstr>Lato</vt:lpstr>
      <vt:lpstr>Lato Regular</vt:lpstr>
      <vt:lpstr>Open Sans Light</vt:lpstr>
      <vt:lpstr>Playfair Display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Presentations</dc:title>
  <dc:subject/>
  <dc:creator>Diane J. Litman</dc:creator>
  <cp:keywords/>
  <dc:description/>
  <cp:lastModifiedBy>Diane J. Litman</cp:lastModifiedBy>
  <cp:revision>7485</cp:revision>
  <dcterms:created xsi:type="dcterms:W3CDTF">2014-11-12T21:47:38Z</dcterms:created>
  <dcterms:modified xsi:type="dcterms:W3CDTF">2018-12-06T19:32:23Z</dcterms:modified>
  <cp:category/>
</cp:coreProperties>
</file>