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Nunito" panose="020B060402020202020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6032DA-8E13-459D-949F-07462CE40CCE}">
  <a:tblStyle styleId="{746032DA-8E13-459D-949F-07462CE40CC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02" y="11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259833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6346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3a10dd2fa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3a10dd2fa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9737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4636d945e0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4636d945e0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2780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462f12ab3a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462f12ab3a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7864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462f12ab3a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462f12ab3a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6860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462f12ab3a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462f12ab3a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2857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4631ecbffd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4631ecbffd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9927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3a10dd2f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3a10dd2f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2199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3a10dd2fa_2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3a10dd2fa_2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9889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3a10dd2fa_4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3a10dd2fa_4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0901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63059dad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463059dad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1989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62f12ab3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462f12ab3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3224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3a10dd2fa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3a10dd2fa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7357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3a10dd2fa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3a10dd2fa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011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3a10dd2fa_2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3a10dd2fa_2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6815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3a10dd2fa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3a10dd2fa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4605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Natural Language Identification using TOEFL11</a:t>
            </a:r>
            <a:endParaRPr/>
          </a:p>
        </p:txBody>
      </p:sp>
      <p:sp>
        <p:nvSpPr>
          <p:cNvPr id="129" name="Google Shape;129;p13"/>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Katherine Debick, Ruben Horn, and Simran Gidwani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2"/>
          <p:cNvSpPr txBox="1">
            <a:spLocks noGrp="1"/>
          </p:cNvSpPr>
          <p:nvPr>
            <p:ph type="title"/>
          </p:nvPr>
        </p:nvSpPr>
        <p:spPr>
          <a:xfrm>
            <a:off x="473225" y="52235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Universal Tagset vs UPenn Tagset</a:t>
            </a:r>
            <a:endParaRPr/>
          </a:p>
        </p:txBody>
      </p:sp>
      <p:sp>
        <p:nvSpPr>
          <p:cNvPr id="186" name="Google Shape;186;p22"/>
          <p:cNvSpPr txBox="1">
            <a:spLocks noGrp="1"/>
          </p:cNvSpPr>
          <p:nvPr>
            <p:ph type="body" idx="1"/>
          </p:nvPr>
        </p:nvSpPr>
        <p:spPr>
          <a:xfrm>
            <a:off x="546950" y="1389625"/>
            <a:ext cx="7505700" cy="2448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Tagset size presents a dilemma that is similar to the dilemma of N-gram size:</a:t>
            </a:r>
            <a:endParaRPr/>
          </a:p>
          <a:p>
            <a:pPr marL="914400" lvl="1" indent="-298450" algn="l" rtl="0">
              <a:spcBef>
                <a:spcPts val="0"/>
              </a:spcBef>
              <a:spcAft>
                <a:spcPts val="0"/>
              </a:spcAft>
              <a:buSzPts val="1100"/>
              <a:buChar char="○"/>
            </a:pPr>
            <a:r>
              <a:rPr lang="en"/>
              <a:t>Increasing number of tags increases the set of data that’s labeled but we also run into the problem of feature vector bloating</a:t>
            </a:r>
            <a:endParaRPr/>
          </a:p>
          <a:p>
            <a:pPr marL="457200" lvl="0" indent="-311150" algn="l" rtl="0">
              <a:spcBef>
                <a:spcPts val="0"/>
              </a:spcBef>
              <a:spcAft>
                <a:spcPts val="0"/>
              </a:spcAft>
              <a:buSzPts val="1300"/>
              <a:buChar char="●"/>
            </a:pPr>
            <a:r>
              <a:rPr lang="en"/>
              <a:t>Visualization: Feature Vector Size (variable: tagset size)</a:t>
            </a:r>
            <a:endParaRPr/>
          </a:p>
          <a:p>
            <a:pPr marL="914400" lvl="1" indent="-298450" algn="l" rtl="0">
              <a:spcBef>
                <a:spcPts val="0"/>
              </a:spcBef>
              <a:spcAft>
                <a:spcPts val="0"/>
              </a:spcAft>
              <a:buSzPts val="1100"/>
              <a:buChar char="○"/>
            </a:pPr>
            <a:endParaRPr/>
          </a:p>
        </p:txBody>
      </p:sp>
      <p:pic>
        <p:nvPicPr>
          <p:cNvPr id="187" name="Google Shape;187;p22"/>
          <p:cNvPicPr preferRelativeResize="0"/>
          <p:nvPr/>
        </p:nvPicPr>
        <p:blipFill>
          <a:blip r:embed="rId3">
            <a:alphaModFix/>
          </a:blip>
          <a:stretch>
            <a:fillRect/>
          </a:stretch>
        </p:blipFill>
        <p:spPr>
          <a:xfrm>
            <a:off x="546950" y="2387700"/>
            <a:ext cx="3126425" cy="2333675"/>
          </a:xfrm>
          <a:prstGeom prst="rect">
            <a:avLst/>
          </a:prstGeom>
          <a:noFill/>
          <a:ln>
            <a:noFill/>
          </a:ln>
        </p:spPr>
      </p:pic>
      <p:pic>
        <p:nvPicPr>
          <p:cNvPr id="188" name="Google Shape;188;p22"/>
          <p:cNvPicPr preferRelativeResize="0"/>
          <p:nvPr/>
        </p:nvPicPr>
        <p:blipFill>
          <a:blip r:embed="rId4">
            <a:alphaModFix/>
          </a:blip>
          <a:stretch>
            <a:fillRect/>
          </a:stretch>
        </p:blipFill>
        <p:spPr>
          <a:xfrm>
            <a:off x="5653850" y="2415975"/>
            <a:ext cx="3099816" cy="2333675"/>
          </a:xfrm>
          <a:prstGeom prst="rect">
            <a:avLst/>
          </a:prstGeom>
          <a:noFill/>
          <a:ln>
            <a:noFill/>
          </a:ln>
        </p:spPr>
      </p:pic>
      <p:sp>
        <p:nvSpPr>
          <p:cNvPr id="189" name="Google Shape;189;p22"/>
          <p:cNvSpPr/>
          <p:nvPr/>
        </p:nvSpPr>
        <p:spPr>
          <a:xfrm rot="-1800343">
            <a:off x="3457547" y="2973674"/>
            <a:ext cx="523110" cy="223116"/>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2"/>
          <p:cNvSpPr txBox="1"/>
          <p:nvPr/>
        </p:nvSpPr>
        <p:spPr>
          <a:xfrm>
            <a:off x="3948175" y="2364925"/>
            <a:ext cx="884700" cy="61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We can live with this</a:t>
            </a:r>
            <a:endParaRPr sz="1200"/>
          </a:p>
        </p:txBody>
      </p:sp>
      <p:sp>
        <p:nvSpPr>
          <p:cNvPr id="191" name="Google Shape;191;p22"/>
          <p:cNvSpPr txBox="1"/>
          <p:nvPr/>
        </p:nvSpPr>
        <p:spPr>
          <a:xfrm>
            <a:off x="4383988" y="3941525"/>
            <a:ext cx="854700" cy="45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This takes forever</a:t>
            </a:r>
            <a:endParaRPr sz="1200"/>
          </a:p>
        </p:txBody>
      </p:sp>
      <p:sp>
        <p:nvSpPr>
          <p:cNvPr id="192" name="Google Shape;192;p22"/>
          <p:cNvSpPr/>
          <p:nvPr/>
        </p:nvSpPr>
        <p:spPr>
          <a:xfrm rot="-842599">
            <a:off x="4997253" y="3981207"/>
            <a:ext cx="589725" cy="238146"/>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3"/>
          <p:cNvSpPr txBox="1">
            <a:spLocks noGrp="1"/>
          </p:cNvSpPr>
          <p:nvPr>
            <p:ph type="title"/>
          </p:nvPr>
        </p:nvSpPr>
        <p:spPr>
          <a:xfrm>
            <a:off x="448675" y="41955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Can we cut out noise to avoid bloat?</a:t>
            </a:r>
            <a:endParaRPr/>
          </a:p>
        </p:txBody>
      </p:sp>
      <p:sp>
        <p:nvSpPr>
          <p:cNvPr id="198" name="Google Shape;198;p23"/>
          <p:cNvSpPr txBox="1">
            <a:spLocks noGrp="1"/>
          </p:cNvSpPr>
          <p:nvPr>
            <p:ph type="body" idx="1"/>
          </p:nvPr>
        </p:nvSpPr>
        <p:spPr>
          <a:xfrm>
            <a:off x="448675" y="1218875"/>
            <a:ext cx="7627800" cy="33975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There is a lot of potential empty space in any given vector</a:t>
            </a:r>
            <a:endParaRPr/>
          </a:p>
          <a:p>
            <a:pPr marL="0" lvl="0" indent="0" algn="l" rtl="0">
              <a:spcBef>
                <a:spcPts val="1600"/>
              </a:spcBef>
              <a:spcAft>
                <a:spcPts val="0"/>
              </a:spcAft>
              <a:buNone/>
            </a:pPr>
            <a:endParaRPr/>
          </a:p>
          <a:p>
            <a:pPr marL="457200" lvl="0" indent="-311150" algn="l" rtl="0">
              <a:spcBef>
                <a:spcPts val="1600"/>
              </a:spcBef>
              <a:spcAft>
                <a:spcPts val="0"/>
              </a:spcAft>
              <a:buSzPts val="1300"/>
              <a:buChar char="●"/>
            </a:pPr>
            <a:r>
              <a:rPr lang="en"/>
              <a:t>Idea: Eliminate vector space for certain N-grams based on frequency across all responses</a:t>
            </a:r>
            <a:endParaRPr/>
          </a:p>
          <a:p>
            <a:pPr marL="457200" lvl="0" indent="-311150" algn="l" rtl="0">
              <a:spcBef>
                <a:spcPts val="0"/>
              </a:spcBef>
              <a:spcAft>
                <a:spcPts val="0"/>
              </a:spcAft>
              <a:buSzPts val="1300"/>
              <a:buChar char="●"/>
            </a:pPr>
            <a:r>
              <a:rPr lang="en"/>
              <a:t>Possible approaches:</a:t>
            </a:r>
            <a:endParaRPr/>
          </a:p>
          <a:p>
            <a:pPr marL="914400" lvl="1" indent="-298450" algn="l" rtl="0">
              <a:spcBef>
                <a:spcPts val="0"/>
              </a:spcBef>
              <a:spcAft>
                <a:spcPts val="0"/>
              </a:spcAft>
              <a:buSzPts val="1100"/>
              <a:buChar char="○"/>
            </a:pPr>
            <a:r>
              <a:rPr lang="en"/>
              <a:t>Construct feature vectors based on 1000 most-frequently observed POS N-grams across all responses then populate them using binary approach per response</a:t>
            </a:r>
            <a:endParaRPr/>
          </a:p>
          <a:p>
            <a:pPr marL="914400" lvl="1" indent="-298450" algn="l" rtl="0">
              <a:spcBef>
                <a:spcPts val="0"/>
              </a:spcBef>
              <a:spcAft>
                <a:spcPts val="0"/>
              </a:spcAft>
              <a:buSzPts val="1100"/>
              <a:buChar char="○"/>
            </a:pPr>
            <a:r>
              <a:rPr lang="en"/>
              <a:t>Construct feature vectors which include all POS N-grams except the most-frequently observed POS N-grams across all responses (Don’t look at the N-grams that always occur in responses)</a:t>
            </a:r>
            <a:endParaRPr/>
          </a:p>
          <a:p>
            <a:pPr marL="914400" lvl="1" indent="-298450" algn="l" rtl="0">
              <a:spcBef>
                <a:spcPts val="0"/>
              </a:spcBef>
              <a:spcAft>
                <a:spcPts val="0"/>
              </a:spcAft>
              <a:buSzPts val="1100"/>
              <a:buChar char="○"/>
            </a:pPr>
            <a:r>
              <a:rPr lang="en"/>
              <a:t>Construct feature vectors which include all POS N-grams except the POS N-grams that never occur in any responses</a:t>
            </a:r>
            <a:endParaRPr/>
          </a:p>
          <a:p>
            <a:pPr marL="457200" lvl="0" indent="-311150" algn="l" rtl="0">
              <a:spcBef>
                <a:spcPts val="0"/>
              </a:spcBef>
              <a:spcAft>
                <a:spcPts val="0"/>
              </a:spcAft>
              <a:buSzPts val="1300"/>
              <a:buChar char="●"/>
            </a:pPr>
            <a:r>
              <a:rPr lang="en"/>
              <a:t>Result? -&gt; Accuracy reduction</a:t>
            </a:r>
            <a:endParaRPr/>
          </a:p>
          <a:p>
            <a:pPr marL="457200" lvl="0" indent="-311150" algn="l" rtl="0">
              <a:spcBef>
                <a:spcPts val="0"/>
              </a:spcBef>
              <a:spcAft>
                <a:spcPts val="0"/>
              </a:spcAft>
              <a:buSzPts val="1300"/>
              <a:buChar char="●"/>
            </a:pPr>
            <a:r>
              <a:rPr lang="en"/>
              <a:t>Conclusion: The massive amounts of empty space in our vectors may be a distinguishing factor </a:t>
            </a:r>
            <a:endParaRPr/>
          </a:p>
          <a:p>
            <a:pPr marL="0" lvl="0" indent="0" algn="l" rtl="0">
              <a:spcBef>
                <a:spcPts val="1600"/>
              </a:spcBef>
              <a:spcAft>
                <a:spcPts val="1600"/>
              </a:spcAft>
              <a:buNone/>
            </a:pPr>
            <a:endParaRPr/>
          </a:p>
        </p:txBody>
      </p:sp>
      <p:pic>
        <p:nvPicPr>
          <p:cNvPr id="199" name="Google Shape;199;p23"/>
          <p:cNvPicPr preferRelativeResize="0"/>
          <p:nvPr/>
        </p:nvPicPr>
        <p:blipFill>
          <a:blip r:embed="rId3">
            <a:alphaModFix/>
          </a:blip>
          <a:stretch>
            <a:fillRect/>
          </a:stretch>
        </p:blipFill>
        <p:spPr>
          <a:xfrm>
            <a:off x="5766076" y="1218875"/>
            <a:ext cx="2907225" cy="901200"/>
          </a:xfrm>
          <a:prstGeom prst="rect">
            <a:avLst/>
          </a:prstGeom>
          <a:noFill/>
          <a:ln>
            <a:noFill/>
          </a:ln>
        </p:spPr>
      </p:pic>
      <p:sp>
        <p:nvSpPr>
          <p:cNvPr id="200" name="Google Shape;200;p23"/>
          <p:cNvSpPr/>
          <p:nvPr/>
        </p:nvSpPr>
        <p:spPr>
          <a:xfrm rot="1528281">
            <a:off x="5002844" y="1435022"/>
            <a:ext cx="646655" cy="272135"/>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Classifier Overview</a:t>
            </a:r>
            <a:endParaRPr/>
          </a:p>
        </p:txBody>
      </p:sp>
      <p:sp>
        <p:nvSpPr>
          <p:cNvPr id="206" name="Google Shape;206;p24"/>
          <p:cNvSpPr txBox="1">
            <a:spLocks noGrp="1"/>
          </p:cNvSpPr>
          <p:nvPr>
            <p:ph type="body" idx="1"/>
          </p:nvPr>
        </p:nvSpPr>
        <p:spPr>
          <a:xfrm>
            <a:off x="819150" y="1599400"/>
            <a:ext cx="7505700" cy="2448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We also tried other types of classifiers:</a:t>
            </a:r>
            <a:endParaRPr sz="1400"/>
          </a:p>
          <a:p>
            <a:pPr marL="914400" lvl="1" indent="-317500" algn="l" rtl="0">
              <a:spcBef>
                <a:spcPts val="0"/>
              </a:spcBef>
              <a:spcAft>
                <a:spcPts val="0"/>
              </a:spcAft>
              <a:buSzPts val="1400"/>
              <a:buChar char="○"/>
            </a:pPr>
            <a:r>
              <a:rPr lang="en" sz="1400"/>
              <a:t>SVM: 43%</a:t>
            </a:r>
            <a:endParaRPr sz="1400"/>
          </a:p>
          <a:p>
            <a:pPr marL="1371600" lvl="2" indent="-317500" algn="l" rtl="0">
              <a:spcBef>
                <a:spcPts val="0"/>
              </a:spcBef>
              <a:spcAft>
                <a:spcPts val="0"/>
              </a:spcAft>
              <a:buSzPts val="1400"/>
              <a:buChar char="■"/>
            </a:pPr>
            <a:r>
              <a:rPr lang="en" sz="1400"/>
              <a:t>Linear SVM: 40%</a:t>
            </a:r>
            <a:endParaRPr sz="1400"/>
          </a:p>
          <a:p>
            <a:pPr marL="914400" lvl="1" indent="-317500" algn="l" rtl="0">
              <a:spcBef>
                <a:spcPts val="0"/>
              </a:spcBef>
              <a:spcAft>
                <a:spcPts val="0"/>
              </a:spcAft>
              <a:buSzPts val="1400"/>
              <a:buChar char="○"/>
            </a:pPr>
            <a:r>
              <a:rPr lang="en" sz="1400"/>
              <a:t>Naive Bayes: 21%</a:t>
            </a:r>
            <a:endParaRPr sz="1400"/>
          </a:p>
          <a:p>
            <a:pPr marL="914400" lvl="1" indent="-317500" algn="l" rtl="0">
              <a:spcBef>
                <a:spcPts val="0"/>
              </a:spcBef>
              <a:spcAft>
                <a:spcPts val="0"/>
              </a:spcAft>
              <a:buSzPts val="1400"/>
              <a:buChar char="○"/>
            </a:pPr>
            <a:r>
              <a:rPr lang="en" sz="1400"/>
              <a:t>Neural Net: 25%</a:t>
            </a:r>
            <a:endParaRPr sz="1400"/>
          </a:p>
          <a:p>
            <a:pPr marL="914400" lvl="1" indent="-317500" algn="l" rtl="0">
              <a:spcBef>
                <a:spcPts val="0"/>
              </a:spcBef>
              <a:spcAft>
                <a:spcPts val="0"/>
              </a:spcAft>
              <a:buSzPts val="1400"/>
              <a:buChar char="○"/>
            </a:pPr>
            <a:r>
              <a:rPr lang="en" sz="1400"/>
              <a:t>K-nearest Neighbor: 25%</a:t>
            </a:r>
            <a:endParaRPr sz="1400"/>
          </a:p>
          <a:p>
            <a:pPr marL="0" lvl="0" indent="0" algn="l" rtl="0">
              <a:spcBef>
                <a:spcPts val="1600"/>
              </a:spcBef>
              <a:spcAft>
                <a:spcPts val="0"/>
              </a:spcAft>
              <a:buNone/>
            </a:pPr>
            <a:r>
              <a:rPr lang="en" sz="1400"/>
              <a:t>Support Vector Machine had the highest accuracy so we decided to stick with that</a:t>
            </a:r>
            <a:endParaRPr sz="1400"/>
          </a:p>
          <a:p>
            <a:pPr marL="0" lvl="0" indent="0" algn="l" rtl="0">
              <a:spcBef>
                <a:spcPts val="1600"/>
              </a:spcBef>
              <a:spcAft>
                <a:spcPts val="1600"/>
              </a:spcAft>
              <a:buNone/>
            </a:pPr>
            <a:endParaRPr sz="1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5"/>
          <p:cNvSpPr txBox="1">
            <a:spLocks noGrp="1"/>
          </p:cNvSpPr>
          <p:nvPr>
            <p:ph type="title"/>
          </p:nvPr>
        </p:nvSpPr>
        <p:spPr>
          <a:xfrm>
            <a:off x="343700" y="72827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Successful Approach Overview</a:t>
            </a:r>
            <a:endParaRPr/>
          </a:p>
        </p:txBody>
      </p:sp>
      <p:sp>
        <p:nvSpPr>
          <p:cNvPr id="212" name="Google Shape;212;p25"/>
          <p:cNvSpPr txBox="1">
            <a:spLocks noGrp="1"/>
          </p:cNvSpPr>
          <p:nvPr>
            <p:ph type="body" idx="1"/>
          </p:nvPr>
        </p:nvSpPr>
        <p:spPr>
          <a:xfrm>
            <a:off x="647325" y="1589850"/>
            <a:ext cx="7505700" cy="2448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Switching from frequency based word n-grams to binary based</a:t>
            </a:r>
            <a:endParaRPr sz="1400"/>
          </a:p>
          <a:p>
            <a:pPr marL="914400" lvl="1" indent="-317500" algn="l" rtl="0">
              <a:spcBef>
                <a:spcPts val="0"/>
              </a:spcBef>
              <a:spcAft>
                <a:spcPts val="0"/>
              </a:spcAft>
              <a:buSzPts val="1400"/>
              <a:buChar char="○"/>
            </a:pPr>
            <a:r>
              <a:rPr lang="en" sz="1400"/>
              <a:t>Increased from 21.9% to 43.3%</a:t>
            </a:r>
            <a:endParaRPr sz="1400"/>
          </a:p>
          <a:p>
            <a:pPr marL="457200" lvl="0" indent="-317500" algn="l" rtl="0">
              <a:spcBef>
                <a:spcPts val="0"/>
              </a:spcBef>
              <a:spcAft>
                <a:spcPts val="0"/>
              </a:spcAft>
              <a:buSzPts val="1400"/>
              <a:buChar char="●"/>
            </a:pPr>
            <a:r>
              <a:rPr lang="en" sz="1400"/>
              <a:t>Including part of speech tagging using UPenn tagset: </a:t>
            </a:r>
            <a:endParaRPr sz="1400"/>
          </a:p>
          <a:p>
            <a:pPr marL="914400" lvl="1" indent="-317500" algn="l" rtl="0">
              <a:spcBef>
                <a:spcPts val="0"/>
              </a:spcBef>
              <a:spcAft>
                <a:spcPts val="0"/>
              </a:spcAft>
              <a:buSzPts val="1400"/>
              <a:buChar char="○"/>
            </a:pPr>
            <a:r>
              <a:rPr lang="en" sz="1400"/>
              <a:t>Increased from 43.4% to 47.3%</a:t>
            </a:r>
            <a:endParaRPr sz="1400"/>
          </a:p>
          <a:p>
            <a:pPr marL="457200" lvl="0" indent="-317500" algn="l" rtl="0">
              <a:spcBef>
                <a:spcPts val="0"/>
              </a:spcBef>
              <a:spcAft>
                <a:spcPts val="0"/>
              </a:spcAft>
              <a:buSzPts val="1400"/>
              <a:buChar char="●"/>
            </a:pPr>
            <a:r>
              <a:rPr lang="en" sz="1400"/>
              <a:t>Using the English proficiency levels as weights</a:t>
            </a:r>
            <a:endParaRPr sz="1400"/>
          </a:p>
          <a:p>
            <a:pPr marL="914400" lvl="1" indent="-317500" algn="l" rtl="0">
              <a:spcBef>
                <a:spcPts val="0"/>
              </a:spcBef>
              <a:spcAft>
                <a:spcPts val="0"/>
              </a:spcAft>
              <a:buSzPts val="1400"/>
              <a:buChar char="○"/>
            </a:pPr>
            <a:r>
              <a:rPr lang="en" sz="1400"/>
              <a:t>Low:3, Medium:2, High:1</a:t>
            </a:r>
            <a:endParaRPr sz="1400"/>
          </a:p>
          <a:p>
            <a:pPr marL="914400" lvl="1" indent="-317500" algn="l" rtl="0">
              <a:spcBef>
                <a:spcPts val="0"/>
              </a:spcBef>
              <a:spcAft>
                <a:spcPts val="0"/>
              </a:spcAft>
              <a:buSzPts val="1400"/>
              <a:buChar char="○"/>
            </a:pPr>
            <a:r>
              <a:rPr lang="en" sz="1400"/>
              <a:t>Increased accuracy from 47.3% to 47.6%</a:t>
            </a:r>
            <a:endParaRPr sz="1400"/>
          </a:p>
          <a:p>
            <a:pPr marL="457200" lvl="0" indent="-317500" algn="l" rtl="0">
              <a:spcBef>
                <a:spcPts val="0"/>
              </a:spcBef>
              <a:spcAft>
                <a:spcPts val="0"/>
              </a:spcAft>
              <a:buSzPts val="1400"/>
              <a:buChar char="●"/>
            </a:pPr>
            <a:r>
              <a:rPr lang="en" sz="1400"/>
              <a:t>Concatenating Bigram and Unigram feature vectors</a:t>
            </a:r>
            <a:endParaRPr sz="1400"/>
          </a:p>
          <a:p>
            <a:pPr marL="914400" lvl="1" indent="-317500" algn="l" rtl="0">
              <a:spcBef>
                <a:spcPts val="0"/>
              </a:spcBef>
              <a:spcAft>
                <a:spcPts val="0"/>
              </a:spcAft>
              <a:buSzPts val="1400"/>
              <a:buChar char="○"/>
            </a:pPr>
            <a:r>
              <a:rPr lang="en" sz="1400"/>
              <a:t>Increased accuracy from 47.6% to 47.9%</a:t>
            </a:r>
            <a:endParaRPr sz="1400"/>
          </a:p>
        </p:txBody>
      </p:sp>
      <p:pic>
        <p:nvPicPr>
          <p:cNvPr id="213" name="Google Shape;213;p25"/>
          <p:cNvPicPr preferRelativeResize="0"/>
          <p:nvPr/>
        </p:nvPicPr>
        <p:blipFill>
          <a:blip r:embed="rId3">
            <a:alphaModFix/>
          </a:blip>
          <a:stretch>
            <a:fillRect/>
          </a:stretch>
        </p:blipFill>
        <p:spPr>
          <a:xfrm>
            <a:off x="6015500" y="285750"/>
            <a:ext cx="2476500" cy="2286000"/>
          </a:xfrm>
          <a:prstGeom prst="rect">
            <a:avLst/>
          </a:prstGeom>
          <a:noFill/>
          <a:ln>
            <a:noFill/>
          </a:ln>
        </p:spPr>
      </p:pic>
      <p:pic>
        <p:nvPicPr>
          <p:cNvPr id="214" name="Google Shape;214;p25"/>
          <p:cNvPicPr preferRelativeResize="0"/>
          <p:nvPr/>
        </p:nvPicPr>
        <p:blipFill>
          <a:blip r:embed="rId4">
            <a:alphaModFix/>
          </a:blip>
          <a:stretch>
            <a:fillRect/>
          </a:stretch>
        </p:blipFill>
        <p:spPr>
          <a:xfrm>
            <a:off x="5806225" y="2571750"/>
            <a:ext cx="3018365" cy="2286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Another Failed Approach</a:t>
            </a:r>
            <a:endParaRPr/>
          </a:p>
        </p:txBody>
      </p:sp>
      <p:sp>
        <p:nvSpPr>
          <p:cNvPr id="220" name="Google Shape;220;p26"/>
          <p:cNvSpPr txBox="1">
            <a:spLocks noGrp="1"/>
          </p:cNvSpPr>
          <p:nvPr>
            <p:ph type="body" idx="1"/>
          </p:nvPr>
        </p:nvSpPr>
        <p:spPr>
          <a:xfrm>
            <a:off x="819150" y="1740050"/>
            <a:ext cx="7505700" cy="2448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Splitting the essay into shorter paragraphs to get more labeled data. From there we would use the most frequent predictions from each and then combine them to represent the entire essay</a:t>
            </a:r>
            <a:endParaRPr sz="1400"/>
          </a:p>
          <a:p>
            <a:pPr marL="914400" lvl="1" indent="-317500" algn="l" rtl="0">
              <a:spcBef>
                <a:spcPts val="0"/>
              </a:spcBef>
              <a:spcAft>
                <a:spcPts val="0"/>
              </a:spcAft>
              <a:buSzPts val="1400"/>
              <a:buChar char="○"/>
            </a:pPr>
            <a:r>
              <a:rPr lang="en" sz="1400"/>
              <a:t>Did not improve our accuracy</a:t>
            </a:r>
            <a:endParaRPr sz="1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 Set - Final Evaluation Score</a:t>
            </a:r>
            <a:endParaRPr/>
          </a:p>
        </p:txBody>
      </p:sp>
      <p:sp>
        <p:nvSpPr>
          <p:cNvPr id="226" name="Google Shape;226;p27"/>
          <p:cNvSpPr txBox="1">
            <a:spLocks noGrp="1"/>
          </p:cNvSpPr>
          <p:nvPr>
            <p:ph type="body" idx="1"/>
          </p:nvPr>
        </p:nvSpPr>
        <p:spPr>
          <a:xfrm>
            <a:off x="819150" y="1535775"/>
            <a:ext cx="7505700" cy="2448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Training our model on the test data resulted in a 48.6% overall accuracy. </a:t>
            </a:r>
            <a:endParaRPr sz="1400"/>
          </a:p>
        </p:txBody>
      </p:sp>
      <p:pic>
        <p:nvPicPr>
          <p:cNvPr id="227" name="Google Shape;227;p27"/>
          <p:cNvPicPr preferRelativeResize="0"/>
          <p:nvPr/>
        </p:nvPicPr>
        <p:blipFill>
          <a:blip r:embed="rId3">
            <a:alphaModFix/>
          </a:blip>
          <a:stretch>
            <a:fillRect/>
          </a:stretch>
        </p:blipFill>
        <p:spPr>
          <a:xfrm>
            <a:off x="1527875" y="2191075"/>
            <a:ext cx="2638425" cy="2171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Regrets, Ifs and Should-Haves</a:t>
            </a:r>
            <a:endParaRPr/>
          </a:p>
        </p:txBody>
      </p:sp>
      <p:sp>
        <p:nvSpPr>
          <p:cNvPr id="233" name="Google Shape;233;p28"/>
          <p:cNvSpPr txBox="1">
            <a:spLocks noGrp="1"/>
          </p:cNvSpPr>
          <p:nvPr>
            <p:ph type="body" idx="1"/>
          </p:nvPr>
        </p:nvSpPr>
        <p:spPr>
          <a:xfrm>
            <a:off x="819150" y="1914525"/>
            <a:ext cx="7505700" cy="2448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Continuous testing to speed up development</a:t>
            </a:r>
            <a:endParaRPr sz="1400"/>
          </a:p>
          <a:p>
            <a:pPr marL="457200" lvl="0" indent="-317500" algn="l" rtl="0">
              <a:spcBef>
                <a:spcPts val="0"/>
              </a:spcBef>
              <a:spcAft>
                <a:spcPts val="0"/>
              </a:spcAft>
              <a:buSzPts val="1400"/>
              <a:buChar char="●"/>
            </a:pPr>
            <a:r>
              <a:rPr lang="en" sz="1400"/>
              <a:t>Closer analysis of data - visualizations made for this presentation may have helped in choosing better approaches</a:t>
            </a:r>
            <a:endParaRPr sz="1400"/>
          </a:p>
          <a:p>
            <a:pPr marL="457200" lvl="0" indent="-317500" algn="l" rtl="0">
              <a:spcBef>
                <a:spcPts val="0"/>
              </a:spcBef>
              <a:spcAft>
                <a:spcPts val="0"/>
              </a:spcAft>
              <a:buSzPts val="1400"/>
              <a:buChar char="●"/>
            </a:pPr>
            <a:r>
              <a:rPr lang="en" sz="1400"/>
              <a:t>More research into other machine learning libraries</a:t>
            </a:r>
            <a:endParaRPr sz="1400"/>
          </a:p>
          <a:p>
            <a:pPr marL="457200" lvl="0" indent="-317500" algn="l" rtl="0">
              <a:spcBef>
                <a:spcPts val="0"/>
              </a:spcBef>
              <a:spcAft>
                <a:spcPts val="0"/>
              </a:spcAft>
              <a:buSzPts val="1400"/>
              <a:buChar char="●"/>
            </a:pPr>
            <a:r>
              <a:rPr lang="en" sz="1400"/>
              <a:t>Try combining sampling of essays (or splitting them up into chunks), larger n-grams and POS tagsets, and feature vector bloat reduction methods - might be more of hack though</a:t>
            </a:r>
            <a:endParaRPr sz="1400"/>
          </a:p>
          <a:p>
            <a:pPr marL="0" lvl="0" indent="0" algn="l" rtl="0">
              <a:spcBef>
                <a:spcPts val="1600"/>
              </a:spcBef>
              <a:spcAft>
                <a:spcPts val="1600"/>
              </a:spcAft>
              <a:buNone/>
            </a:pP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819150" y="6547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Visualization: Data used</a:t>
            </a:r>
            <a:endParaRPr/>
          </a:p>
        </p:txBody>
      </p:sp>
      <p:graphicFrame>
        <p:nvGraphicFramePr>
          <p:cNvPr id="135" name="Google Shape;135;p14"/>
          <p:cNvGraphicFramePr/>
          <p:nvPr/>
        </p:nvGraphicFramePr>
        <p:xfrm>
          <a:off x="952500" y="1427950"/>
          <a:ext cx="3000000" cy="3000000"/>
        </p:xfrm>
        <a:graphic>
          <a:graphicData uri="http://schemas.openxmlformats.org/drawingml/2006/table">
            <a:tbl>
              <a:tblPr>
                <a:noFill/>
                <a:tableStyleId>{746032DA-8E13-459D-949F-07462CE40CCE}</a:tableStyleId>
              </a:tblPr>
              <a:tblGrid>
                <a:gridCol w="7239000"/>
              </a:tblGrid>
              <a:tr h="381000">
                <a:tc>
                  <a:txBody>
                    <a:bodyPr/>
                    <a:lstStyle/>
                    <a:p>
                      <a:pPr marL="0" lvl="0" indent="0" algn="l" rtl="0">
                        <a:spcBef>
                          <a:spcPts val="0"/>
                        </a:spcBef>
                        <a:spcAft>
                          <a:spcPts val="0"/>
                        </a:spcAft>
                        <a:buNone/>
                      </a:pPr>
                      <a:r>
                        <a:rPr lang="en"/>
                        <a:t>Text TRAIN -&gt; responses -&gt; original -&gt; 278.txt</a:t>
                      </a:r>
                      <a:endParaRPr/>
                    </a:p>
                  </a:txBody>
                  <a:tcPr marL="91425" marR="91425" marT="91425" marB="91425"/>
                </a:tc>
              </a:tr>
              <a:tr h="381000">
                <a:tc>
                  <a:txBody>
                    <a:bodyPr/>
                    <a:lstStyle/>
                    <a:p>
                      <a:pPr marL="0" lvl="0" indent="0" algn="l" rtl="0">
                        <a:spcBef>
                          <a:spcPts val="0"/>
                        </a:spcBef>
                        <a:spcAft>
                          <a:spcPts val="0"/>
                        </a:spcAft>
                        <a:buNone/>
                      </a:pPr>
                      <a:r>
                        <a:rPr lang="en"/>
                        <a:t>IThe importance and popularity of travelling is still raising,  Everybody is interested in getting to know other countries and continents but the ways how to do it, are very differently. [...]</a:t>
                      </a:r>
                      <a:endParaRPr/>
                    </a:p>
                  </a:txBody>
                  <a:tcPr marL="91425" marR="91425" marT="91425" marB="91425"/>
                </a:tc>
              </a:tr>
              <a:tr h="381000">
                <a:tc>
                  <a:txBody>
                    <a:bodyPr/>
                    <a:lstStyle/>
                    <a:p>
                      <a:pPr marL="0" lvl="0" indent="0" algn="l" rtl="0">
                        <a:spcBef>
                          <a:spcPts val="0"/>
                        </a:spcBef>
                        <a:spcAft>
                          <a:spcPts val="0"/>
                        </a:spcAft>
                        <a:buNone/>
                      </a:pPr>
                      <a:r>
                        <a:rPr lang="en"/>
                        <a:t>UPenn POS tags</a:t>
                      </a:r>
                      <a:endParaRPr/>
                    </a:p>
                  </a:txBody>
                  <a:tcPr marL="91425" marR="91425" marT="91425" marB="91425"/>
                </a:tc>
              </a:tr>
              <a:tr h="381000">
                <a:tc>
                  <a:txBody>
                    <a:bodyPr/>
                    <a:lstStyle/>
                    <a:p>
                      <a:pPr marL="0" lvl="0" indent="0" algn="l" rtl="0">
                        <a:spcBef>
                          <a:spcPts val="0"/>
                        </a:spcBef>
                        <a:spcAft>
                          <a:spcPts val="0"/>
                        </a:spcAft>
                        <a:buNone/>
                      </a:pPr>
                      <a:r>
                        <a:rPr lang="en"/>
                        <a:t>NNP NN CC NN IN NN VBZ RB VBG  NN VBZ JJ IN VBG , TO VB JJ NNS CC NNS CC DT NNS WRB TO VB PRP ,  VBP RB RB . [...]</a:t>
                      </a:r>
                      <a:endParaRPr/>
                    </a:p>
                  </a:txBody>
                  <a:tcPr marL="91425" marR="91425" marT="91425" marB="9142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Technologies used</a:t>
            </a:r>
            <a:endParaRPr/>
          </a:p>
        </p:txBody>
      </p:sp>
      <p:sp>
        <p:nvSpPr>
          <p:cNvPr id="141" name="Google Shape;141;p1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Language: Python</a:t>
            </a:r>
            <a:endParaRPr/>
          </a:p>
          <a:p>
            <a:pPr marL="457200" lvl="0" indent="-311150" algn="l" rtl="0">
              <a:spcBef>
                <a:spcPts val="0"/>
              </a:spcBef>
              <a:spcAft>
                <a:spcPts val="0"/>
              </a:spcAft>
              <a:buSzPts val="1300"/>
              <a:buChar char="●"/>
            </a:pPr>
            <a:r>
              <a:rPr lang="en"/>
              <a:t>Libraries: NLTK, SKLearn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Initial Approach: Use SVM Classifier with POS N-Gram Feature Vectors</a:t>
            </a:r>
            <a:endParaRPr/>
          </a:p>
        </p:txBody>
      </p:sp>
      <p:sp>
        <p:nvSpPr>
          <p:cNvPr id="147" name="Google Shape;147;p1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Rationale: Morphological differences in first-learned languages likely reveal themselves through POS-orderings in second-language responses</a:t>
            </a:r>
            <a:endParaRPr/>
          </a:p>
          <a:p>
            <a:pPr marL="457200" lvl="0" indent="-311150" algn="l" rtl="0">
              <a:spcBef>
                <a:spcPts val="0"/>
              </a:spcBef>
              <a:spcAft>
                <a:spcPts val="0"/>
              </a:spcAft>
              <a:buSzPts val="1300"/>
              <a:buChar char="●"/>
            </a:pPr>
            <a:r>
              <a:rPr lang="en"/>
              <a:t>How feature vectors are built:</a:t>
            </a:r>
            <a:endParaRPr/>
          </a:p>
          <a:p>
            <a:pPr marL="914400" lvl="1" indent="-298450" algn="l" rtl="0">
              <a:spcBef>
                <a:spcPts val="0"/>
              </a:spcBef>
              <a:spcAft>
                <a:spcPts val="0"/>
              </a:spcAft>
              <a:buSzPts val="1100"/>
              <a:buChar char="○"/>
            </a:pPr>
            <a:r>
              <a:rPr lang="en"/>
              <a:t>1.) Calculate and allocate positions for every possible POS N-gram combination given a tagset</a:t>
            </a:r>
            <a:endParaRPr/>
          </a:p>
          <a:p>
            <a:pPr marL="914400" lvl="1" indent="-298450" algn="l" rtl="0">
              <a:spcBef>
                <a:spcPts val="0"/>
              </a:spcBef>
              <a:spcAft>
                <a:spcPts val="0"/>
              </a:spcAft>
              <a:buSzPts val="1100"/>
              <a:buChar char="○"/>
            </a:pPr>
            <a:r>
              <a:rPr lang="en"/>
              <a:t>2.) When a POS N-gram occurs in the set of POS N-grams for a given response, record the result in the given position of the feature vector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7"/>
          <p:cNvSpPr txBox="1">
            <a:spLocks noGrp="1"/>
          </p:cNvSpPr>
          <p:nvPr>
            <p:ph type="title"/>
          </p:nvPr>
        </p:nvSpPr>
        <p:spPr>
          <a:xfrm>
            <a:off x="342800" y="40327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Feature Vector Population </a:t>
            </a:r>
            <a:endParaRPr/>
          </a:p>
          <a:p>
            <a:pPr marL="0" lvl="0" indent="0" algn="l" rtl="0">
              <a:spcBef>
                <a:spcPts val="0"/>
              </a:spcBef>
              <a:spcAft>
                <a:spcPts val="0"/>
              </a:spcAft>
              <a:buNone/>
            </a:pPr>
            <a:r>
              <a:rPr lang="en"/>
              <a:t>Methods</a:t>
            </a:r>
            <a:endParaRPr/>
          </a:p>
        </p:txBody>
      </p:sp>
      <p:sp>
        <p:nvSpPr>
          <p:cNvPr id="153" name="Google Shape;153;p17"/>
          <p:cNvSpPr txBox="1">
            <a:spLocks noGrp="1"/>
          </p:cNvSpPr>
          <p:nvPr>
            <p:ph type="body" idx="1"/>
          </p:nvPr>
        </p:nvSpPr>
        <p:spPr>
          <a:xfrm>
            <a:off x="819150" y="1608925"/>
            <a:ext cx="7505700" cy="2448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Word level N-gram model </a:t>
            </a:r>
            <a:endParaRPr sz="1400"/>
          </a:p>
          <a:p>
            <a:pPr marL="914400" lvl="1" indent="-317500" algn="l" rtl="0">
              <a:spcBef>
                <a:spcPts val="0"/>
              </a:spcBef>
              <a:spcAft>
                <a:spcPts val="0"/>
              </a:spcAft>
              <a:buSzPts val="1400"/>
              <a:buChar char="○"/>
            </a:pPr>
            <a:r>
              <a:rPr lang="en" sz="1400"/>
              <a:t>Frequency</a:t>
            </a:r>
            <a:endParaRPr sz="1400"/>
          </a:p>
          <a:p>
            <a:pPr marL="1371600" lvl="2" indent="-317500" algn="l" rtl="0">
              <a:spcBef>
                <a:spcPts val="0"/>
              </a:spcBef>
              <a:spcAft>
                <a:spcPts val="0"/>
              </a:spcAft>
              <a:buSzPts val="1400"/>
              <a:buChar char="■"/>
            </a:pPr>
            <a:r>
              <a:rPr lang="en" sz="1400"/>
              <a:t>If N-gram is in response, record frequency</a:t>
            </a:r>
            <a:endParaRPr sz="1400"/>
          </a:p>
          <a:p>
            <a:pPr marL="914400" lvl="1" indent="-317500" algn="l" rtl="0">
              <a:spcBef>
                <a:spcPts val="0"/>
              </a:spcBef>
              <a:spcAft>
                <a:spcPts val="0"/>
              </a:spcAft>
              <a:buSzPts val="1400"/>
              <a:buChar char="○"/>
            </a:pPr>
            <a:r>
              <a:rPr lang="en" sz="1400"/>
              <a:t>Binary</a:t>
            </a:r>
            <a:endParaRPr sz="1400"/>
          </a:p>
          <a:p>
            <a:pPr marL="1371600" lvl="2" indent="-317500" algn="l" rtl="0">
              <a:spcBef>
                <a:spcPts val="0"/>
              </a:spcBef>
              <a:spcAft>
                <a:spcPts val="0"/>
              </a:spcAft>
              <a:buSzPts val="1400"/>
              <a:buChar char="■"/>
            </a:pPr>
            <a:r>
              <a:rPr lang="en" sz="1400"/>
              <a:t>0: If N-gram is in response</a:t>
            </a:r>
            <a:endParaRPr sz="1400"/>
          </a:p>
          <a:p>
            <a:pPr marL="1371600" lvl="2" indent="-317500" algn="l" rtl="0">
              <a:spcBef>
                <a:spcPts val="0"/>
              </a:spcBef>
              <a:spcAft>
                <a:spcPts val="0"/>
              </a:spcAft>
              <a:buSzPts val="1400"/>
              <a:buChar char="■"/>
            </a:pPr>
            <a:r>
              <a:rPr lang="en" sz="1400"/>
              <a:t>1: If N-gram is not in response</a:t>
            </a:r>
            <a:endParaRPr sz="1400"/>
          </a:p>
          <a:p>
            <a:pPr marL="0" lvl="0" indent="0" algn="l" rtl="0">
              <a:spcBef>
                <a:spcPts val="1600"/>
              </a:spcBef>
              <a:spcAft>
                <a:spcPts val="1600"/>
              </a:spcAft>
              <a:buNone/>
            </a:pPr>
            <a:endParaRPr sz="1400"/>
          </a:p>
        </p:txBody>
      </p:sp>
      <p:pic>
        <p:nvPicPr>
          <p:cNvPr id="154" name="Google Shape;154;p17"/>
          <p:cNvPicPr preferRelativeResize="0"/>
          <p:nvPr/>
        </p:nvPicPr>
        <p:blipFill>
          <a:blip r:embed="rId3">
            <a:alphaModFix/>
          </a:blip>
          <a:stretch>
            <a:fillRect/>
          </a:stretch>
        </p:blipFill>
        <p:spPr>
          <a:xfrm>
            <a:off x="5833200" y="320375"/>
            <a:ext cx="2667000" cy="2171700"/>
          </a:xfrm>
          <a:prstGeom prst="rect">
            <a:avLst/>
          </a:prstGeom>
          <a:noFill/>
          <a:ln>
            <a:noFill/>
          </a:ln>
        </p:spPr>
      </p:pic>
      <p:pic>
        <p:nvPicPr>
          <p:cNvPr id="155" name="Google Shape;155;p17"/>
          <p:cNvPicPr preferRelativeResize="0"/>
          <p:nvPr/>
        </p:nvPicPr>
        <p:blipFill>
          <a:blip r:embed="rId4">
            <a:alphaModFix/>
          </a:blip>
          <a:stretch>
            <a:fillRect/>
          </a:stretch>
        </p:blipFill>
        <p:spPr>
          <a:xfrm>
            <a:off x="5871300" y="2643975"/>
            <a:ext cx="2590800" cy="2162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Visualization: UPenn POS Unigram Freq</a:t>
            </a:r>
            <a:endParaRPr/>
          </a:p>
        </p:txBody>
      </p:sp>
      <p:pic>
        <p:nvPicPr>
          <p:cNvPr id="161" name="Google Shape;161;p18"/>
          <p:cNvPicPr preferRelativeResize="0"/>
          <p:nvPr/>
        </p:nvPicPr>
        <p:blipFill>
          <a:blip r:embed="rId3">
            <a:alphaModFix/>
          </a:blip>
          <a:stretch>
            <a:fillRect/>
          </a:stretch>
        </p:blipFill>
        <p:spPr>
          <a:xfrm>
            <a:off x="680850" y="1719348"/>
            <a:ext cx="7643999" cy="2389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Visualization: UPenn POS Bigram Freq</a:t>
            </a:r>
            <a:endParaRPr/>
          </a:p>
        </p:txBody>
      </p:sp>
      <p:pic>
        <p:nvPicPr>
          <p:cNvPr id="167" name="Google Shape;167;p19"/>
          <p:cNvPicPr preferRelativeResize="0"/>
          <p:nvPr/>
        </p:nvPicPr>
        <p:blipFill>
          <a:blip r:embed="rId3">
            <a:alphaModFix/>
          </a:blip>
          <a:stretch>
            <a:fillRect/>
          </a:stretch>
        </p:blipFill>
        <p:spPr>
          <a:xfrm>
            <a:off x="914587" y="1755075"/>
            <a:ext cx="7314826" cy="2310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Visualization: UPenn POS Bigram Occur</a:t>
            </a:r>
            <a:endParaRPr/>
          </a:p>
        </p:txBody>
      </p:sp>
      <p:pic>
        <p:nvPicPr>
          <p:cNvPr id="173" name="Google Shape;173;p20"/>
          <p:cNvPicPr preferRelativeResize="0"/>
          <p:nvPr/>
        </p:nvPicPr>
        <p:blipFill>
          <a:blip r:embed="rId3">
            <a:alphaModFix/>
          </a:blip>
          <a:stretch>
            <a:fillRect/>
          </a:stretch>
        </p:blipFill>
        <p:spPr>
          <a:xfrm>
            <a:off x="420812" y="1872126"/>
            <a:ext cx="8302375" cy="2573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1"/>
          <p:cNvSpPr txBox="1">
            <a:spLocks noGrp="1"/>
          </p:cNvSpPr>
          <p:nvPr>
            <p:ph type="title"/>
          </p:nvPr>
        </p:nvSpPr>
        <p:spPr>
          <a:xfrm>
            <a:off x="478900" y="49402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Unigrams, Bigrams, or Trigrams?</a:t>
            </a:r>
            <a:endParaRPr/>
          </a:p>
        </p:txBody>
      </p:sp>
      <p:sp>
        <p:nvSpPr>
          <p:cNvPr id="179" name="Google Shape;179;p21"/>
          <p:cNvSpPr txBox="1">
            <a:spLocks noGrp="1"/>
          </p:cNvSpPr>
          <p:nvPr>
            <p:ph type="body" idx="1"/>
          </p:nvPr>
        </p:nvSpPr>
        <p:spPr>
          <a:xfrm>
            <a:off x="478900" y="1259175"/>
            <a:ext cx="7505700" cy="2448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Problem: Higher order n-grams offer more context but run the risk of feature vector bloating</a:t>
            </a:r>
            <a:endParaRPr/>
          </a:p>
          <a:p>
            <a:pPr marL="457200" lvl="0" indent="-311150" algn="l" rtl="0">
              <a:spcBef>
                <a:spcPts val="0"/>
              </a:spcBef>
              <a:spcAft>
                <a:spcPts val="0"/>
              </a:spcAft>
              <a:buSzPts val="1300"/>
              <a:buChar char="●"/>
            </a:pPr>
            <a:r>
              <a:rPr lang="en"/>
              <a:t>Visualization: Feature Vector Size (variable: n-gram size)</a:t>
            </a:r>
            <a:endParaRPr/>
          </a:p>
          <a:p>
            <a:pPr marL="914400" lvl="1" indent="-298450" algn="l" rtl="0">
              <a:spcBef>
                <a:spcPts val="0"/>
              </a:spcBef>
              <a:spcAft>
                <a:spcPts val="0"/>
              </a:spcAft>
              <a:buSzPts val="1100"/>
              <a:buChar char="○"/>
            </a:pPr>
            <a:endParaRPr/>
          </a:p>
        </p:txBody>
      </p:sp>
      <p:pic>
        <p:nvPicPr>
          <p:cNvPr id="180" name="Google Shape;180;p21"/>
          <p:cNvPicPr preferRelativeResize="0"/>
          <p:nvPr/>
        </p:nvPicPr>
        <p:blipFill>
          <a:blip r:embed="rId3">
            <a:alphaModFix/>
          </a:blip>
          <a:stretch>
            <a:fillRect/>
          </a:stretch>
        </p:blipFill>
        <p:spPr>
          <a:xfrm>
            <a:off x="1452550" y="1843300"/>
            <a:ext cx="4324826" cy="2600225"/>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701</Words>
  <Application>Microsoft Office PowerPoint</Application>
  <PresentationFormat>On-screen Show (16:9)</PresentationFormat>
  <Paragraphs>73</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Nunito</vt:lpstr>
      <vt:lpstr>Arial</vt:lpstr>
      <vt:lpstr>Calibri</vt:lpstr>
      <vt:lpstr>Shift</vt:lpstr>
      <vt:lpstr>Natural Language Identification using TOEFL11</vt:lpstr>
      <vt:lpstr>Visualization: Data used</vt:lpstr>
      <vt:lpstr>Technologies used</vt:lpstr>
      <vt:lpstr>Initial Approach: Use SVM Classifier with POS N-Gram Feature Vectors</vt:lpstr>
      <vt:lpstr>Feature Vector Population  Methods</vt:lpstr>
      <vt:lpstr>Visualization: UPenn POS Unigram Freq</vt:lpstr>
      <vt:lpstr>Visualization: UPenn POS Bigram Freq</vt:lpstr>
      <vt:lpstr>Visualization: UPenn POS Bigram Occur</vt:lpstr>
      <vt:lpstr>Unigrams, Bigrams, or Trigrams?</vt:lpstr>
      <vt:lpstr>Universal Tagset vs UPenn Tagset</vt:lpstr>
      <vt:lpstr>Can we cut out noise to avoid bloat?</vt:lpstr>
      <vt:lpstr>Classifier Overview</vt:lpstr>
      <vt:lpstr>Successful Approach Overview</vt:lpstr>
      <vt:lpstr>Another Failed Approach</vt:lpstr>
      <vt:lpstr>Test Set - Final Evaluation Score</vt:lpstr>
      <vt:lpstr>Regrets, Ifs and Should-Haves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Language Identification using TOEFL11</dc:title>
  <dc:creator>Diane J. Litman</dc:creator>
  <cp:lastModifiedBy>Diane J. Litman</cp:lastModifiedBy>
  <cp:revision>1</cp:revision>
  <dcterms:modified xsi:type="dcterms:W3CDTF">2018-12-06T17:25:17Z</dcterms:modified>
</cp:coreProperties>
</file>