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58AD"/>
    <a:srgbClr val="EA6ED1"/>
    <a:srgbClr val="F7A0A5"/>
    <a:srgbClr val="FCD400"/>
    <a:srgbClr val="D557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8" autoAdjust="0"/>
    <p:restoredTop sz="95461" autoAdjust="0"/>
  </p:normalViewPr>
  <p:slideViewPr>
    <p:cSldViewPr snapToGrid="0">
      <p:cViewPr varScale="1">
        <p:scale>
          <a:sx n="113" d="100"/>
          <a:sy n="113" d="100"/>
        </p:scale>
        <p:origin x="9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9829A-C801-414B-9062-70F3EA61D97A}" type="datetimeFigureOut">
              <a:rPr lang="en-US" smtClean="0"/>
              <a:t>11/13/2018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A99D1-313B-447B-B1F7-051EC4AE5B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7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A99D1-313B-447B-B1F7-051EC4AE5B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790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Let’s start with what is </a:t>
            </a:r>
            <a:r>
              <a:rPr lang="en-US" dirty="0" err="1" smtClean="0"/>
              <a:t>wikification</a:t>
            </a:r>
            <a:endParaRPr lang="en-US" dirty="0" smtClean="0"/>
          </a:p>
          <a:p>
            <a:r>
              <a:rPr lang="en-US" baseline="0" dirty="0" smtClean="0"/>
              <a:t>Read wiki titles slower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22920-4AD1-4CAF-879A-1B862E9D2F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1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5372" indent="-302066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8265" indent="-24165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91571" indent="-24165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74878" indent="-24165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0573834-D8E1-4005-A7CE-BBE2BE6A5258}" type="slidenum">
              <a:rPr lang="en-US" altLang="en-US">
                <a:solidFill>
                  <a:srgbClr val="000000"/>
                </a:solidFill>
              </a:rPr>
              <a:pPr/>
              <a:t>9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20725"/>
            <a:ext cx="4802188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smtClean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 We expect this idea to inspire a completely new philosophy for fact</a:t>
            </a:r>
          </a:p>
          <a:p>
            <a:r>
              <a:rPr lang="en-US" altLang="en-US" smtClean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extraction which will be essential for the creation of a high-quality StructNet.</a:t>
            </a:r>
          </a:p>
          <a:p>
            <a:endParaRPr lang="en-US" altLang="en-US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mtClean="0">
                <a:latin typeface="Arial" panose="020B0604020202020204" pitchFamily="34" charset="0"/>
                <a:ea typeface="SimSun" panose="02010600030101010101" pitchFamily="2" charset="-122"/>
              </a:rPr>
              <a:t>Incorporate arbitrary global features and soft constraints; </a:t>
            </a:r>
          </a:p>
          <a:p>
            <a:pPr marL="684684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Features are automatically learned selectively</a:t>
            </a:r>
          </a:p>
          <a:p>
            <a:pPr marL="684684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Save some human knowledge engineering efforts</a:t>
            </a:r>
            <a:endParaRPr lang="en-US" altLang="en-US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684684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Capture </a:t>
            </a:r>
            <a:r>
              <a:rPr lang="en-US" altLang="zh-CN" sz="2000">
                <a:latin typeface="Arial" panose="020B0604020202020204" pitchFamily="34" charset="0"/>
                <a:ea typeface="SimSun" panose="02010600030101010101" pitchFamily="2" charset="-122"/>
              </a:rPr>
              <a:t>inter-dependency knowledge on the entire structure</a:t>
            </a:r>
            <a:endParaRPr lang="en-US" altLang="en-US" sz="2000"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endParaRPr lang="en-US" altLang="en-US" smtClean="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Efficient linear-time beam search by joint learning and decoding</a:t>
            </a: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ja-JP" smtClean="0">
                <a:latin typeface="Arial" panose="020B0604020202020204" pitchFamily="34" charset="0"/>
                <a:ea typeface="MS PGothic" panose="020B0600070205080204" pitchFamily="34" charset="-128"/>
              </a:rPr>
              <a:t>No need to model joint/conditional distribution with a large number of variables</a:t>
            </a:r>
            <a:endParaRPr lang="en-US" altLang="zh-CN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zh-CN" smtClean="0">
                <a:latin typeface="Arial" panose="020B0604020202020204" pitchFamily="34" charset="0"/>
                <a:ea typeface="SimSun" panose="02010600030101010101" pitchFamily="2" charset="-122"/>
              </a:rPr>
              <a:t>Extract all facts jointly in a unified framework</a:t>
            </a:r>
          </a:p>
          <a:p>
            <a:pPr marL="684684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Local predictions can be mutually improved</a:t>
            </a:r>
            <a:endParaRPr lang="en-US" altLang="en-US" sz="200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684684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zh-CN" sz="2000">
                <a:latin typeface="Arial" panose="020B0604020202020204" pitchFamily="34" charset="0"/>
                <a:ea typeface="SimSun" panose="02010600030101010101" pitchFamily="2" charset="-122"/>
              </a:rPr>
              <a:t>Avoid error compounding problem </a:t>
            </a:r>
            <a:endParaRPr lang="en-US" altLang="en-US" sz="200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eaLnBrk="1" hangingPunct="1"/>
            <a:endParaRPr lang="zh-CN" altLang="en-US" smtClean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6153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85357" indent="-302060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208241" indent="-241649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91538" indent="-241649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174834" indent="-241649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658131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141427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624724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4108020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1AF0563A-9730-470B-A3AB-F34847C32631}" type="slidenum">
              <a:rPr lang="en-US" altLang="en-US" smtClean="0">
                <a:solidFill>
                  <a:srgbClr val="000000"/>
                </a:solidFill>
                <a:latin typeface="Arial" pitchFamily="34" charset="0"/>
              </a:rPr>
              <a:pPr>
                <a:defRPr/>
              </a:pPr>
              <a:t>10</a:t>
            </a:fld>
            <a:endParaRPr lang="en-US" altLang="en-US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8888" y="720725"/>
            <a:ext cx="48006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  <a:defRPr/>
            </a:pPr>
            <a:r>
              <a:rPr lang="en-US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 We expect this idea to inspire a completely new philosophy for fact</a:t>
            </a:r>
          </a:p>
          <a:p>
            <a:pPr>
              <a:defRPr/>
            </a:pPr>
            <a:r>
              <a:rPr lang="en-US" smtClean="0">
                <a:latin typeface="Arial" pitchFamily="34" charset="0"/>
                <a:ea typeface="MS PGothic" pitchFamily="34" charset="-128"/>
                <a:cs typeface="Arial" pitchFamily="34" charset="0"/>
              </a:rPr>
              <a:t>extraction which will be essential for the creation of a high-quality StructNet.</a:t>
            </a:r>
          </a:p>
          <a:p>
            <a:pPr>
              <a:defRPr/>
            </a:pPr>
            <a:endParaRPr lang="en-US" smtClean="0">
              <a:latin typeface="Arial" pitchFamily="34" charset="0"/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mtClean="0">
                <a:latin typeface="Arial" pitchFamily="34" charset="0"/>
                <a:ea typeface="SimSun" pitchFamily="2" charset="-122"/>
              </a:rPr>
              <a:t>Incorporate arbitrary global features and soft constraints; </a:t>
            </a:r>
          </a:p>
          <a:p>
            <a:pPr marL="684670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Features are automatically learned selectively</a:t>
            </a:r>
          </a:p>
          <a:p>
            <a:pPr marL="684670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Save some human knowledge engineering efforts</a:t>
            </a:r>
            <a:endParaRPr lang="en-US" smtClean="0">
              <a:latin typeface="Arial" pitchFamily="34" charset="0"/>
              <a:ea typeface="SimSun" pitchFamily="2" charset="-122"/>
            </a:endParaRPr>
          </a:p>
          <a:p>
            <a:pPr marL="684670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Capture </a:t>
            </a:r>
            <a:r>
              <a:rPr lang="en-US" altLang="zh-CN" sz="2000">
                <a:latin typeface="Arial" pitchFamily="34" charset="0"/>
                <a:ea typeface="SimSun" pitchFamily="2" charset="-122"/>
              </a:rPr>
              <a:t>inter-dependency knowledge on the entire structure</a:t>
            </a:r>
            <a:endParaRPr lang="en-US" sz="200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endParaRPr lang="en-US" smtClean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Efficient linear-time beam search by joint learning and decoding</a:t>
            </a: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altLang="ja-JP" smtClean="0">
                <a:latin typeface="Arial" pitchFamily="34" charset="0"/>
                <a:ea typeface="MS PGothic" pitchFamily="34" charset="-128"/>
              </a:rPr>
              <a:t>No need to model joint/conditional distribution with a large number of variables</a:t>
            </a:r>
            <a:endParaRPr lang="en-US" altLang="zh-CN" smtClean="0">
              <a:latin typeface="Arial" pitchFamily="34" charset="0"/>
              <a:ea typeface="SimSun" pitchFamily="2" charset="-122"/>
            </a:endParaRP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altLang="zh-CN" smtClean="0">
                <a:latin typeface="Arial" pitchFamily="34" charset="0"/>
                <a:ea typeface="SimSun" pitchFamily="2" charset="-122"/>
              </a:rPr>
              <a:t>Extract all facts jointly in a unified framework</a:t>
            </a:r>
          </a:p>
          <a:p>
            <a:pPr marL="684670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Local predictions can be mutually improved</a:t>
            </a:r>
            <a:endParaRPr lang="en-US" sz="2000">
              <a:latin typeface="Arial" pitchFamily="34" charset="0"/>
              <a:ea typeface="SimSun" pitchFamily="2" charset="-122"/>
            </a:endParaRPr>
          </a:p>
          <a:p>
            <a:pPr marL="684670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altLang="zh-CN" sz="2000">
                <a:latin typeface="Arial" pitchFamily="34" charset="0"/>
                <a:ea typeface="SimSun" pitchFamily="2" charset="-122"/>
              </a:rPr>
              <a:t>Avoid error compounding problem </a:t>
            </a:r>
            <a:endParaRPr lang="en-US" sz="200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96602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Don’t focus on “our contribution” only – focus on describing an algorithmic approach (which is impressive and good)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357" indent="-30206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8241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1538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4834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8131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1427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4724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8020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018E209-BAA3-409D-BF32-94099B82B622}" type="slidenum">
              <a:rPr lang="en-US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483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Changed—change in related slides.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357" indent="-30206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8241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1538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4834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8131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1427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4724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8020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7612F6-4A35-40A9-89D1-4C8D43A4C097}" type="slidenum">
              <a:rPr lang="en-US" altLang="en-US" smtClean="0">
                <a:latin typeface="Times New Roman" pitchFamily="18" charset="0"/>
              </a:rPr>
              <a:pPr eaLnBrk="1" hangingPunct="1"/>
              <a:t>12</a:t>
            </a:fld>
            <a:endParaRPr lang="en-US" alt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421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Add a cartoon of edge cover to justify that the overall problem is hard.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357" indent="-30206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8241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1538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4834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8131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1427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4724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8020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E1CD52E-020D-4EE0-9E35-71BA9CEFC2E6}" type="slidenum">
              <a:rPr lang="en-US" altLang="en-US" smtClean="0">
                <a:latin typeface="Times New Roman" pitchFamily="18" charset="0"/>
              </a:rPr>
              <a:pPr eaLnBrk="1" hangingPunct="1"/>
              <a:t>13</a:t>
            </a:fld>
            <a:endParaRPr lang="en-US" alt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963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070516"/>
            <a:ext cx="6858000" cy="2164383"/>
          </a:xfrm>
        </p:spPr>
        <p:txBody>
          <a:bodyPr anchor="ctr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49" y="6356351"/>
            <a:ext cx="3993287" cy="365125"/>
          </a:xfrm>
        </p:spPr>
        <p:txBody>
          <a:bodyPr/>
          <a:lstStyle/>
          <a:p>
            <a:r>
              <a:rPr lang="ro-RO" smtClean="0"/>
              <a:t>CS6501-NLP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1934" y="6356351"/>
            <a:ext cx="1253416" cy="365125"/>
          </a:xfrm>
        </p:spPr>
        <p:txBody>
          <a:bodyPr/>
          <a:lstStyle>
            <a:lvl1pPr>
              <a:defRPr sz="1400">
                <a:solidFill>
                  <a:srgbClr val="3C58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6A3C3A-A029-4573-BC04-5DA27903A7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42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8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96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3260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70861"/>
            <a:ext cx="7886700" cy="4906102"/>
          </a:xfrm>
        </p:spPr>
        <p:txBody>
          <a:bodyPr/>
          <a:lstStyle>
            <a:lvl1pPr marL="403225" indent="-403225">
              <a:lnSpc>
                <a:spcPct val="110000"/>
              </a:lnSpc>
              <a:buClr>
                <a:srgbClr val="3C58AD"/>
              </a:buClr>
              <a:buFont typeface="Wingdings" panose="05000000000000000000" pitchFamily="2" charset="2"/>
              <a:buChar char="v"/>
              <a:defRPr/>
            </a:lvl1pPr>
            <a:lvl2pPr marL="688975" indent="-346075">
              <a:lnSpc>
                <a:spcPct val="110000"/>
              </a:lnSpc>
              <a:buClr>
                <a:srgbClr val="3C58AD"/>
              </a:buClr>
              <a:buFont typeface="Wingdings" panose="05000000000000000000" pitchFamily="2" charset="2"/>
              <a:buChar char="v"/>
              <a:defRPr/>
            </a:lvl2pPr>
            <a:lvl3pPr marL="1030288" indent="-344488">
              <a:lnSpc>
                <a:spcPct val="110000"/>
              </a:lnSpc>
              <a:buClr>
                <a:srgbClr val="3C58AD"/>
              </a:buClr>
              <a:buFont typeface="Wingdings" panose="05000000000000000000" pitchFamily="2" charset="2"/>
              <a:buChar char="v"/>
              <a:defRPr/>
            </a:lvl3pPr>
            <a:lvl4pPr marL="1317625" indent="-288925">
              <a:lnSpc>
                <a:spcPct val="110000"/>
              </a:lnSpc>
              <a:buClr>
                <a:srgbClr val="3C58AD"/>
              </a:buClr>
              <a:buFont typeface="Wingdings" panose="05000000000000000000" pitchFamily="2" charset="2"/>
              <a:buChar char="v"/>
              <a:defRPr/>
            </a:lvl4pPr>
            <a:lvl5pPr marL="1658938" indent="-287338">
              <a:lnSpc>
                <a:spcPct val="110000"/>
              </a:lnSpc>
              <a:buClr>
                <a:srgbClr val="3C58AD"/>
              </a:buClr>
              <a:buFont typeface="Wingdings" panose="05000000000000000000" pitchFamily="2" charset="2"/>
              <a:buChar char="v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486150" cy="365125"/>
          </a:xfrm>
        </p:spPr>
        <p:txBody>
          <a:bodyPr/>
          <a:lstStyle>
            <a:lvl1pPr>
              <a:defRPr>
                <a:solidFill>
                  <a:srgbClr val="3C58AD"/>
                </a:solidFill>
              </a:defRPr>
            </a:lvl1pPr>
          </a:lstStyle>
          <a:p>
            <a:r>
              <a:rPr lang="ro-RO" smtClean="0"/>
              <a:t>CS6501-NLP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80118" y="6356351"/>
            <a:ext cx="1335232" cy="365125"/>
          </a:xfrm>
        </p:spPr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36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735532" cy="365125"/>
          </a:xfrm>
        </p:spPr>
        <p:txBody>
          <a:bodyPr/>
          <a:lstStyle/>
          <a:p>
            <a:r>
              <a:rPr lang="ro-RO" smtClean="0"/>
              <a:t>CS6501-NLP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5036" y="6356351"/>
            <a:ext cx="1470314" cy="365125"/>
          </a:xfrm>
        </p:spPr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82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2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2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3246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75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794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4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0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3C58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o-RO" smtClean="0"/>
              <a:t>CS6501-NLP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3C58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6A3C3A-A029-4573-BC04-5DA27903A7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89210" cy="6858000"/>
          </a:xfrm>
          <a:prstGeom prst="rect">
            <a:avLst/>
          </a:prstGeom>
          <a:solidFill>
            <a:srgbClr val="3C58A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omputer Science at the University of Virginia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6371219"/>
            <a:ext cx="2114550" cy="32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01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3C58AD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w@kwchang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kwchang.net/teaching/NLP16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960" y="1070516"/>
            <a:ext cx="8277585" cy="2164383"/>
          </a:xfrm>
        </p:spPr>
        <p:txBody>
          <a:bodyPr>
            <a:normAutofit/>
          </a:bodyPr>
          <a:lstStyle/>
          <a:p>
            <a:r>
              <a:rPr lang="en-US" sz="4200" dirty="0"/>
              <a:t>Lecture </a:t>
            </a:r>
            <a:r>
              <a:rPr lang="en-US" sz="4200" dirty="0" smtClean="0"/>
              <a:t>24: 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 smtClean="0"/>
              <a:t>NER &amp; Entity Linking</a:t>
            </a:r>
            <a:endParaRPr lang="en-US" sz="4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103076" cy="2073832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Kai-Wei Chang</a:t>
            </a:r>
          </a:p>
          <a:p>
            <a:r>
              <a:rPr lang="en-US" dirty="0"/>
              <a:t>CS @ University of Virginia</a:t>
            </a:r>
          </a:p>
          <a:p>
            <a:r>
              <a:rPr lang="en-US" dirty="0">
                <a:hlinkClick r:id="rId3"/>
              </a:rPr>
              <a:t>kw@kwchang.net</a:t>
            </a:r>
            <a:endParaRPr lang="en-US" dirty="0"/>
          </a:p>
          <a:p>
            <a:endParaRPr lang="en-US" dirty="0"/>
          </a:p>
          <a:p>
            <a:r>
              <a:rPr lang="en-US" dirty="0"/>
              <a:t>Couse webpage: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kwchang.net/teaching/NLP16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A3C3A-A029-4573-BC04-5DA27903A74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o-RO" smtClean="0"/>
              <a:t>CS6501-NLP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4720" y="6400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Wikification: Subtasks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Wikification and Entity Linking requires addressing several sub-tasks:</a:t>
            </a:r>
          </a:p>
          <a:p>
            <a:pPr lvl="1"/>
            <a:r>
              <a:rPr lang="en-US" dirty="0" smtClean="0"/>
              <a:t>Identifying Target </a:t>
            </a:r>
            <a:r>
              <a:rPr lang="en-US" dirty="0"/>
              <a:t>M</a:t>
            </a:r>
            <a:r>
              <a:rPr lang="en-US" dirty="0" smtClean="0"/>
              <a:t>entions 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Mentions</a:t>
            </a:r>
            <a:r>
              <a:rPr lang="en-US" dirty="0" smtClean="0"/>
              <a:t> in the input text that should be Wikified</a:t>
            </a:r>
          </a:p>
          <a:p>
            <a:pPr lvl="1"/>
            <a:r>
              <a:rPr lang="en-US" dirty="0" smtClean="0"/>
              <a:t>Identifying  Candidate Titles</a:t>
            </a:r>
          </a:p>
          <a:p>
            <a:pPr lvl="2"/>
            <a:r>
              <a:rPr lang="en-US" dirty="0" smtClean="0"/>
              <a:t>Candidate Wikipedia </a:t>
            </a:r>
            <a:r>
              <a:rPr lang="en-US" dirty="0" smtClean="0">
                <a:solidFill>
                  <a:schemeClr val="tx1"/>
                </a:solidFill>
              </a:rPr>
              <a:t>titles</a:t>
            </a:r>
            <a:r>
              <a:rPr lang="en-US" dirty="0" smtClean="0"/>
              <a:t> that could correspond to each </a:t>
            </a:r>
            <a:r>
              <a:rPr lang="en-US" dirty="0" smtClean="0">
                <a:solidFill>
                  <a:schemeClr val="tx1"/>
                </a:solidFill>
              </a:rPr>
              <a:t>mention</a:t>
            </a:r>
            <a:r>
              <a:rPr lang="en-US" dirty="0" smtClean="0"/>
              <a:t>   </a:t>
            </a:r>
          </a:p>
          <a:p>
            <a:pPr lvl="1"/>
            <a:r>
              <a:rPr lang="en-US" dirty="0" smtClean="0"/>
              <a:t>Candidate Title Ranking </a:t>
            </a:r>
          </a:p>
          <a:p>
            <a:pPr lvl="2"/>
            <a:r>
              <a:rPr lang="en-US" dirty="0" smtClean="0"/>
              <a:t>Rank the candidate titles for a given mention</a:t>
            </a:r>
          </a:p>
          <a:p>
            <a:pPr lvl="1"/>
            <a:r>
              <a:rPr lang="en-US" dirty="0" smtClean="0"/>
              <a:t>NIL Detection and Clustering</a:t>
            </a:r>
          </a:p>
          <a:p>
            <a:pPr lvl="2"/>
            <a:r>
              <a:rPr lang="en-US" dirty="0" smtClean="0"/>
              <a:t>Identify mentions that do not correspond to a Wikipedia title</a:t>
            </a:r>
          </a:p>
          <a:p>
            <a:pPr lvl="2"/>
            <a:r>
              <a:rPr lang="en-US" dirty="0" smtClean="0"/>
              <a:t>Entity Linking: cluster NIL mentions that represent the same entity.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27727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High-level Algorithmic Approach. </a:t>
            </a:r>
            <a:endParaRPr lang="en-US" altLang="en-US" dirty="0" smtClean="0"/>
          </a:p>
        </p:txBody>
      </p:sp>
      <p:sp>
        <p:nvSpPr>
          <p:cNvPr id="2150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000" dirty="0" smtClean="0">
                <a:solidFill>
                  <a:srgbClr val="C00000"/>
                </a:solidFill>
              </a:rPr>
              <a:t>Input:</a:t>
            </a:r>
            <a:r>
              <a:rPr lang="en-US" altLang="en-US" sz="2000" dirty="0" smtClean="0"/>
              <a:t> A text document d;              </a:t>
            </a:r>
            <a:r>
              <a:rPr lang="en-US" altLang="en-US" sz="2000" dirty="0" smtClean="0">
                <a:solidFill>
                  <a:srgbClr val="C00000"/>
                </a:solidFill>
              </a:rPr>
              <a:t>Output: </a:t>
            </a:r>
            <a:r>
              <a:rPr lang="en-US" altLang="en-US" sz="2000" dirty="0" smtClean="0"/>
              <a:t>a set of pairs (</a:t>
            </a:r>
            <a:r>
              <a:rPr lang="en-US" altLang="en-US" sz="2000" dirty="0" smtClean="0">
                <a:latin typeface="Palatino Linotype"/>
              </a:rPr>
              <a:t>m</a:t>
            </a:r>
            <a:r>
              <a:rPr lang="en-US" altLang="en-US" sz="2000" baseline="-25000" dirty="0" smtClean="0">
                <a:latin typeface="Palatino Linotype"/>
              </a:rPr>
              <a:t>i</a:t>
            </a:r>
            <a:r>
              <a:rPr lang="en-US" altLang="en-US" sz="2000" dirty="0" smtClean="0">
                <a:latin typeface="Palatino Linotype"/>
              </a:rPr>
              <a:t> ,t</a:t>
            </a:r>
            <a:r>
              <a:rPr lang="en-US" altLang="en-US" sz="2000" baseline="-25000" dirty="0" smtClean="0">
                <a:latin typeface="Calibri"/>
              </a:rPr>
              <a:t>i</a:t>
            </a:r>
            <a:r>
              <a:rPr lang="en-US" altLang="en-US" sz="2000" dirty="0" smtClean="0"/>
              <a:t>) </a:t>
            </a:r>
          </a:p>
          <a:p>
            <a:pPr lvl="1"/>
            <a:r>
              <a:rPr lang="en-US" altLang="en-US" sz="2000" dirty="0" smtClean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2000" baseline="-25000" dirty="0" smtClean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2000" dirty="0" smtClean="0"/>
              <a:t> are mentions in d; </a:t>
            </a:r>
            <a:r>
              <a:rPr lang="en-US" altLang="en-US" sz="2000" dirty="0" err="1" smtClean="0">
                <a:solidFill>
                  <a:srgbClr val="C00000"/>
                </a:solidFill>
                <a:latin typeface="Palatino Linotype"/>
              </a:rPr>
              <a:t>t</a:t>
            </a:r>
            <a:r>
              <a:rPr lang="en-US" altLang="en-US" sz="2000" baseline="-25000" dirty="0" err="1" smtClean="0">
                <a:solidFill>
                  <a:srgbClr val="C00000"/>
                </a:solidFill>
                <a:latin typeface="Calibri"/>
              </a:rPr>
              <a:t>j</a:t>
            </a:r>
            <a:r>
              <a:rPr lang="en-US" altLang="en-US" sz="2000" dirty="0" smtClean="0"/>
              <a:t>(</a:t>
            </a:r>
            <a:r>
              <a:rPr lang="en-US" altLang="en-US" sz="2000" dirty="0" smtClean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2000" baseline="-25000" dirty="0" smtClean="0">
                <a:solidFill>
                  <a:srgbClr val="C00000"/>
                </a:solidFill>
                <a:latin typeface="Calibri"/>
              </a:rPr>
              <a:t>i </a:t>
            </a:r>
            <a:r>
              <a:rPr lang="en-US" altLang="en-US" sz="2000" dirty="0" smtClean="0"/>
              <a:t>) are corresponding Wikipedia titles, or NIL. </a:t>
            </a:r>
          </a:p>
          <a:p>
            <a:r>
              <a:rPr lang="en-US" altLang="en-US" sz="2000" dirty="0" smtClean="0">
                <a:solidFill>
                  <a:srgbClr val="C00000"/>
                </a:solidFill>
              </a:rPr>
              <a:t>(1) Identify mentions </a:t>
            </a:r>
            <a:r>
              <a:rPr lang="en-US" altLang="en-US" sz="2000" dirty="0" smtClean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2000" baseline="-25000" dirty="0" smtClean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2000" dirty="0" smtClean="0">
                <a:solidFill>
                  <a:srgbClr val="C00000"/>
                </a:solidFill>
              </a:rPr>
              <a:t> in d </a:t>
            </a:r>
          </a:p>
          <a:p>
            <a:r>
              <a:rPr lang="en-US" altLang="en-US" sz="2000" dirty="0" smtClean="0">
                <a:solidFill>
                  <a:srgbClr val="C00000"/>
                </a:solidFill>
              </a:rPr>
              <a:t>(2) Local Inference</a:t>
            </a:r>
          </a:p>
          <a:p>
            <a:pPr lvl="1"/>
            <a:r>
              <a:rPr lang="en-US" altLang="en-US" sz="2000" dirty="0" smtClean="0"/>
              <a:t>For each </a:t>
            </a:r>
            <a:r>
              <a:rPr lang="en-US" altLang="en-US" sz="2000" dirty="0" smtClean="0">
                <a:latin typeface="Palatino Linotype"/>
              </a:rPr>
              <a:t>m</a:t>
            </a:r>
            <a:r>
              <a:rPr lang="en-US" altLang="en-US" sz="2000" baseline="-25000" dirty="0" smtClean="0">
                <a:latin typeface="Calibri"/>
              </a:rPr>
              <a:t>i</a:t>
            </a:r>
            <a:r>
              <a:rPr lang="en-US" altLang="en-US" sz="2000" dirty="0" smtClean="0"/>
              <a:t> in d: </a:t>
            </a:r>
          </a:p>
          <a:p>
            <a:pPr lvl="2"/>
            <a:r>
              <a:rPr lang="en-US" altLang="en-US" sz="1800" dirty="0" smtClean="0"/>
              <a:t>Identify a set of relevant titles T(</a:t>
            </a:r>
            <a:r>
              <a:rPr lang="en-US" altLang="en-US" sz="1800" dirty="0" smtClean="0">
                <a:latin typeface="Palatino Linotype"/>
              </a:rPr>
              <a:t>m</a:t>
            </a:r>
            <a:r>
              <a:rPr lang="en-US" altLang="en-US" sz="1800" baseline="-25000" dirty="0" smtClean="0">
                <a:latin typeface="Calibri"/>
              </a:rPr>
              <a:t>i </a:t>
            </a:r>
            <a:r>
              <a:rPr lang="en-US" altLang="en-US" sz="1800" dirty="0" smtClean="0"/>
              <a:t>)    </a:t>
            </a:r>
          </a:p>
          <a:p>
            <a:pPr lvl="2"/>
            <a:r>
              <a:rPr lang="en-US" altLang="en-US" sz="1800" dirty="0" smtClean="0"/>
              <a:t>Rank titles </a:t>
            </a:r>
            <a:r>
              <a:rPr lang="en-US" altLang="en-US" sz="1800" dirty="0" smtClean="0">
                <a:latin typeface="Palatino Linotype"/>
              </a:rPr>
              <a:t>t</a:t>
            </a:r>
            <a:r>
              <a:rPr lang="en-US" altLang="en-US" sz="1800" baseline="-25000" dirty="0" smtClean="0">
                <a:latin typeface="Calibri"/>
              </a:rPr>
              <a:t>i</a:t>
            </a:r>
            <a:r>
              <a:rPr lang="en-US" altLang="en-US" sz="1800" dirty="0" smtClean="0"/>
              <a:t> </a:t>
            </a:r>
            <a:r>
              <a:rPr lang="en-US" altLang="en-US" sz="1800" dirty="0" smtClean="0">
                <a:latin typeface="cmsy10"/>
              </a:rPr>
              <a:t>∈</a:t>
            </a:r>
            <a:r>
              <a:rPr lang="en-US" altLang="en-US" sz="1800" dirty="0" smtClean="0"/>
              <a:t> T(</a:t>
            </a:r>
            <a:r>
              <a:rPr lang="en-US" altLang="en-US" sz="1800" dirty="0" smtClean="0">
                <a:latin typeface="Palatino Linotype"/>
              </a:rPr>
              <a:t>m</a:t>
            </a:r>
            <a:r>
              <a:rPr lang="en-US" altLang="en-US" sz="1800" baseline="-25000" dirty="0" smtClean="0">
                <a:latin typeface="Calibri"/>
              </a:rPr>
              <a:t>i </a:t>
            </a:r>
            <a:r>
              <a:rPr lang="en-US" altLang="en-US" sz="1800" dirty="0" smtClean="0"/>
              <a:t>)</a:t>
            </a:r>
          </a:p>
          <a:p>
            <a:pPr marL="914400" lvl="2" indent="0">
              <a:buNone/>
            </a:pPr>
            <a:r>
              <a:rPr lang="en-US" altLang="en-US" sz="1800" dirty="0" smtClean="0">
                <a:solidFill>
                  <a:schemeClr val="tx1"/>
                </a:solidFill>
              </a:rPr>
              <a:t>[E.g., consider local statistics of edges [</a:t>
            </a:r>
            <a:r>
              <a:rPr lang="en-US" altLang="en-US" sz="1800" dirty="0" smtClean="0">
                <a:solidFill>
                  <a:srgbClr val="C00000"/>
                </a:solidFill>
              </a:rPr>
              <a:t>(</a:t>
            </a:r>
            <a:r>
              <a:rPr lang="en-US" altLang="en-US" sz="1800" dirty="0" smtClean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1800" baseline="-25000" dirty="0" smtClean="0">
                <a:solidFill>
                  <a:srgbClr val="C00000"/>
                </a:solidFill>
                <a:latin typeface="Palatino Linotype"/>
              </a:rPr>
              <a:t>i</a:t>
            </a:r>
            <a:r>
              <a:rPr lang="en-US" altLang="en-US" sz="1800" dirty="0" smtClean="0">
                <a:solidFill>
                  <a:srgbClr val="C00000"/>
                </a:solidFill>
                <a:latin typeface="Palatino Linotype"/>
              </a:rPr>
              <a:t> ,t</a:t>
            </a:r>
            <a:r>
              <a:rPr lang="en-US" altLang="en-US" sz="1800" baseline="-25000" dirty="0" smtClean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800" dirty="0" smtClean="0">
                <a:solidFill>
                  <a:srgbClr val="C00000"/>
                </a:solidFill>
              </a:rPr>
              <a:t>) , (</a:t>
            </a:r>
            <a:r>
              <a:rPr lang="en-US" altLang="en-US" sz="1800" dirty="0" smtClean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1800" baseline="-25000" dirty="0" smtClean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800" dirty="0" smtClean="0">
                <a:solidFill>
                  <a:srgbClr val="C00000"/>
                </a:solidFill>
              </a:rPr>
              <a:t> ,*), </a:t>
            </a:r>
            <a:r>
              <a:rPr lang="en-US" altLang="en-US" sz="1800" dirty="0" smtClean="0">
                <a:solidFill>
                  <a:schemeClr val="tx1"/>
                </a:solidFill>
              </a:rPr>
              <a:t>and </a:t>
            </a:r>
            <a:r>
              <a:rPr lang="en-US" altLang="en-US" sz="1800" dirty="0" smtClean="0">
                <a:solidFill>
                  <a:srgbClr val="C00000"/>
                </a:solidFill>
              </a:rPr>
              <a:t>(*, </a:t>
            </a:r>
            <a:r>
              <a:rPr lang="en-US" altLang="en-US" sz="1800" dirty="0" smtClean="0">
                <a:solidFill>
                  <a:srgbClr val="C00000"/>
                </a:solidFill>
                <a:latin typeface="Palatino Linotype"/>
              </a:rPr>
              <a:t>t</a:t>
            </a:r>
            <a:r>
              <a:rPr lang="en-US" altLang="en-US" sz="1800" baseline="-25000" dirty="0" smtClean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800" dirty="0" smtClean="0">
                <a:solidFill>
                  <a:srgbClr val="C00000"/>
                </a:solidFill>
              </a:rPr>
              <a:t> )] </a:t>
            </a:r>
            <a:r>
              <a:rPr lang="en-US" altLang="en-US" sz="1800" dirty="0" smtClean="0">
                <a:solidFill>
                  <a:schemeClr val="tx1"/>
                </a:solidFill>
              </a:rPr>
              <a:t>occurrences in the Wikipedia graph] </a:t>
            </a:r>
          </a:p>
          <a:p>
            <a:r>
              <a:rPr lang="en-US" altLang="en-US" sz="2000" dirty="0" smtClean="0">
                <a:solidFill>
                  <a:srgbClr val="C00000"/>
                </a:solidFill>
              </a:rPr>
              <a:t>(3) Global Inference</a:t>
            </a:r>
          </a:p>
          <a:p>
            <a:pPr lvl="1"/>
            <a:r>
              <a:rPr lang="en-US" altLang="en-US" sz="2000" dirty="0" smtClean="0"/>
              <a:t>For each document d: </a:t>
            </a:r>
          </a:p>
          <a:p>
            <a:pPr lvl="2"/>
            <a:r>
              <a:rPr lang="en-US" altLang="en-US" sz="1800" dirty="0" smtClean="0"/>
              <a:t>Consider all </a:t>
            </a:r>
            <a:r>
              <a:rPr lang="en-US" altLang="en-US" sz="1800" dirty="0" smtClean="0">
                <a:latin typeface="Palatino Linotype"/>
              </a:rPr>
              <a:t>m</a:t>
            </a:r>
            <a:r>
              <a:rPr lang="en-US" altLang="en-US" sz="1800" baseline="-25000" dirty="0" smtClean="0">
                <a:latin typeface="Calibri"/>
              </a:rPr>
              <a:t>i</a:t>
            </a:r>
            <a:r>
              <a:rPr lang="en-US" altLang="en-US" sz="1800" dirty="0" smtClean="0"/>
              <a:t> </a:t>
            </a:r>
            <a:r>
              <a:rPr lang="en-US" altLang="en-US" sz="1800" dirty="0" smtClean="0">
                <a:latin typeface="cmsy10"/>
              </a:rPr>
              <a:t>∈</a:t>
            </a:r>
            <a:r>
              <a:rPr lang="en-US" altLang="en-US" sz="1800" dirty="0" smtClean="0"/>
              <a:t> d; and all </a:t>
            </a:r>
            <a:r>
              <a:rPr lang="en-US" altLang="en-US" sz="1800" dirty="0" smtClean="0">
                <a:latin typeface="Palatino Linotype"/>
              </a:rPr>
              <a:t>t</a:t>
            </a:r>
            <a:r>
              <a:rPr lang="en-US" altLang="en-US" sz="1800" baseline="-25000" dirty="0" smtClean="0">
                <a:latin typeface="Calibri"/>
              </a:rPr>
              <a:t>i</a:t>
            </a:r>
            <a:r>
              <a:rPr lang="en-US" altLang="en-US" sz="1800" dirty="0" smtClean="0"/>
              <a:t> </a:t>
            </a:r>
            <a:r>
              <a:rPr lang="en-US" altLang="en-US" sz="1800" dirty="0" smtClean="0">
                <a:latin typeface="cmsy10"/>
              </a:rPr>
              <a:t>∈</a:t>
            </a:r>
            <a:r>
              <a:rPr lang="en-US" altLang="en-US" sz="1800" dirty="0" smtClean="0"/>
              <a:t> T(</a:t>
            </a:r>
            <a:r>
              <a:rPr lang="en-US" altLang="en-US" sz="1800" dirty="0" smtClean="0">
                <a:latin typeface="Palatino Linotype"/>
              </a:rPr>
              <a:t>m</a:t>
            </a:r>
            <a:r>
              <a:rPr lang="en-US" altLang="en-US" sz="1800" baseline="-25000" dirty="0" smtClean="0">
                <a:latin typeface="Calibri"/>
              </a:rPr>
              <a:t>i </a:t>
            </a:r>
            <a:r>
              <a:rPr lang="en-US" altLang="en-US" sz="1800" dirty="0" smtClean="0"/>
              <a:t>)</a:t>
            </a:r>
          </a:p>
          <a:p>
            <a:pPr lvl="2"/>
            <a:r>
              <a:rPr lang="en-US" altLang="en-US" sz="1800" dirty="0" smtClean="0"/>
              <a:t>Re-rank titles </a:t>
            </a:r>
            <a:r>
              <a:rPr lang="en-US" altLang="en-US" sz="1800" dirty="0" smtClean="0">
                <a:latin typeface="Palatino Linotype"/>
              </a:rPr>
              <a:t>t</a:t>
            </a:r>
            <a:r>
              <a:rPr lang="en-US" altLang="en-US" sz="1800" baseline="-25000" dirty="0" smtClean="0">
                <a:latin typeface="Calibri"/>
              </a:rPr>
              <a:t>i</a:t>
            </a:r>
            <a:r>
              <a:rPr lang="en-US" altLang="en-US" sz="1800" dirty="0" smtClean="0"/>
              <a:t> </a:t>
            </a:r>
            <a:r>
              <a:rPr lang="en-US" altLang="en-US" sz="1800" dirty="0" smtClean="0">
                <a:latin typeface="cmsy10"/>
              </a:rPr>
              <a:t>∈</a:t>
            </a:r>
            <a:r>
              <a:rPr lang="en-US" altLang="en-US" sz="1800" dirty="0" smtClean="0"/>
              <a:t> T(</a:t>
            </a:r>
            <a:r>
              <a:rPr lang="en-US" altLang="en-US" sz="1800" dirty="0" smtClean="0">
                <a:latin typeface="Palatino Linotype"/>
              </a:rPr>
              <a:t>m</a:t>
            </a:r>
            <a:r>
              <a:rPr lang="en-US" altLang="en-US" sz="1800" baseline="-25000" dirty="0" smtClean="0">
                <a:latin typeface="Calibri"/>
              </a:rPr>
              <a:t>i </a:t>
            </a:r>
            <a:r>
              <a:rPr lang="en-US" altLang="en-US" sz="1800" dirty="0" smtClean="0"/>
              <a:t>)</a:t>
            </a:r>
          </a:p>
          <a:p>
            <a:pPr marL="914400" lvl="2" indent="0">
              <a:buNone/>
            </a:pPr>
            <a:r>
              <a:rPr lang="en-US" altLang="en-US" sz="1800" dirty="0" smtClean="0">
                <a:solidFill>
                  <a:schemeClr val="tx1"/>
                </a:solidFill>
              </a:rPr>
              <a:t>[E.g., if </a:t>
            </a:r>
            <a:r>
              <a:rPr lang="en-US" altLang="en-US" sz="1800" dirty="0" smtClean="0">
                <a:solidFill>
                  <a:srgbClr val="C00000"/>
                </a:solidFill>
              </a:rPr>
              <a:t>m, m’ </a:t>
            </a:r>
            <a:r>
              <a:rPr lang="en-US" altLang="en-US" sz="1800" dirty="0" smtClean="0">
                <a:solidFill>
                  <a:schemeClr val="tx1"/>
                </a:solidFill>
              </a:rPr>
              <a:t>are related by virtue of being in </a:t>
            </a:r>
            <a:r>
              <a:rPr lang="en-US" altLang="en-US" sz="1800" dirty="0" smtClean="0">
                <a:solidFill>
                  <a:srgbClr val="C00000"/>
                </a:solidFill>
              </a:rPr>
              <a:t>d</a:t>
            </a:r>
            <a:r>
              <a:rPr lang="en-US" altLang="en-US" sz="1800" dirty="0" smtClean="0">
                <a:solidFill>
                  <a:schemeClr val="tx1"/>
                </a:solidFill>
              </a:rPr>
              <a:t>, their corresponding titles </a:t>
            </a:r>
            <a:r>
              <a:rPr lang="en-US" altLang="en-US" sz="1800" dirty="0" smtClean="0">
                <a:solidFill>
                  <a:srgbClr val="C00000"/>
                </a:solidFill>
              </a:rPr>
              <a:t>t, t’</a:t>
            </a:r>
            <a:r>
              <a:rPr lang="en-US" altLang="en-US" sz="1800" dirty="0" smtClean="0">
                <a:solidFill>
                  <a:schemeClr val="tx1"/>
                </a:solidFill>
              </a:rPr>
              <a:t> may also be related]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263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2296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Local approach </a:t>
            </a:r>
          </a:p>
        </p:txBody>
      </p:sp>
      <p:pic>
        <p:nvPicPr>
          <p:cNvPr id="24579" name="Content Placeholder 4" descr="Screen shot 2011-03-08 at 8.26.00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3479800"/>
            <a:ext cx="4343400" cy="790575"/>
          </a:xfrm>
        </p:spPr>
      </p:pic>
      <p:pic>
        <p:nvPicPr>
          <p:cNvPr id="24581" name="Picture 7" descr="formulati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91440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Content Placeholder 4" descr="Screen shot 2011-03-08 at 8.26.0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305425"/>
            <a:ext cx="43434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0" y="38100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4800" y="4191000"/>
            <a:ext cx="3352800" cy="16002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Wingdings" pitchFamily="2" charset="2"/>
              <a:buChar char="§"/>
              <a:defRPr/>
            </a:pPr>
            <a:r>
              <a:rPr lang="el-GR" dirty="0">
                <a:solidFill>
                  <a:srgbClr val="0033CC"/>
                </a:solidFill>
              </a:rPr>
              <a:t>Γ</a:t>
            </a:r>
            <a:r>
              <a:rPr lang="en-US" dirty="0">
                <a:solidFill>
                  <a:schemeClr val="tx1"/>
                </a:solidFill>
              </a:rPr>
              <a:t> is a solution to the problem</a:t>
            </a:r>
          </a:p>
          <a:p>
            <a:pPr marL="742950" lvl="1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chemeClr val="tx1"/>
                </a:solidFill>
              </a:rPr>
              <a:t>A set of pairs </a:t>
            </a:r>
            <a:r>
              <a:rPr lang="en-US" dirty="0">
                <a:solidFill>
                  <a:srgbClr val="0033CC"/>
                </a:solidFill>
              </a:rPr>
              <a:t>(</a:t>
            </a:r>
            <a:r>
              <a:rPr lang="en-US" dirty="0" err="1">
                <a:solidFill>
                  <a:srgbClr val="0033CC"/>
                </a:solidFill>
              </a:rPr>
              <a:t>m,t</a:t>
            </a:r>
            <a:r>
              <a:rPr lang="en-US" dirty="0">
                <a:solidFill>
                  <a:srgbClr val="0033CC"/>
                </a:solidFill>
              </a:rPr>
              <a:t>) 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rgbClr val="0033CC"/>
                </a:solidFill>
              </a:rPr>
              <a:t>m</a:t>
            </a:r>
            <a:r>
              <a:rPr lang="en-US" dirty="0">
                <a:solidFill>
                  <a:schemeClr val="tx1"/>
                </a:solidFill>
              </a:rPr>
              <a:t>: a mention in the document</a:t>
            </a: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en-US" dirty="0">
                <a:solidFill>
                  <a:srgbClr val="0033CC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: the matched Wikipedia Title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6324600" y="4953000"/>
            <a:ext cx="228600" cy="6096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3124202" y="2971801"/>
            <a:ext cx="2081960" cy="1233548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162328" y="1143000"/>
            <a:ext cx="1828800" cy="4572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dirty="0" smtClean="0">
                <a:solidFill>
                  <a:schemeClr val="tx1"/>
                </a:solidFill>
              </a:rPr>
              <a:t>ext Document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169150" y="2860675"/>
            <a:ext cx="1905000" cy="4572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>
                <a:solidFill>
                  <a:srgbClr val="0033CC"/>
                </a:solidFill>
              </a:rPr>
              <a:t>Wikipedia Articles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40352" y="1844824"/>
            <a:ext cx="1250776" cy="576064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Identified mentions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657600" y="4991100"/>
            <a:ext cx="4572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206162" y="4017838"/>
            <a:ext cx="2592288" cy="923330"/>
          </a:xfrm>
          <a:prstGeom prst="rect">
            <a:avLst/>
          </a:prstGeom>
          <a:solidFill>
            <a:srgbClr val="FFFFCC"/>
          </a:solidFill>
          <a:ln w="28575">
            <a:solidFill>
              <a:srgbClr val="FF99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Local score of matching</a:t>
            </a:r>
          </a:p>
          <a:p>
            <a:pPr>
              <a:defRPr/>
            </a:pPr>
            <a:r>
              <a:rPr lang="en-US" dirty="0">
                <a:latin typeface="+mn-lt"/>
              </a:rPr>
              <a:t>the mention to the title</a:t>
            </a:r>
          </a:p>
          <a:p>
            <a:pPr>
              <a:defRPr/>
            </a:pPr>
            <a:r>
              <a:rPr lang="en-US" dirty="0">
                <a:latin typeface="+mn-lt"/>
              </a:rPr>
              <a:t>(decomposed by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m</a:t>
            </a:r>
            <a:r>
              <a:rPr lang="en-US" baseline="-25000" dirty="0">
                <a:solidFill>
                  <a:srgbClr val="C00000"/>
                </a:solidFill>
                <a:latin typeface="+mn-lt"/>
              </a:rPr>
              <a:t>i</a:t>
            </a:r>
            <a:r>
              <a:rPr lang="en-US" dirty="0">
                <a:latin typeface="+mn-lt"/>
              </a:rPr>
              <a:t>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405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52400" y="-114300"/>
            <a:ext cx="9100120" cy="914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Global Approach: Using Additional Structure</a:t>
            </a:r>
          </a:p>
        </p:txBody>
      </p:sp>
      <p:pic>
        <p:nvPicPr>
          <p:cNvPr id="25603" name="Content Placeholder 4" descr="Screen shot 2011-03-08 at 8.26.00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3479800"/>
            <a:ext cx="4343400" cy="790575"/>
          </a:xfrm>
        </p:spPr>
      </p:pic>
      <p:pic>
        <p:nvPicPr>
          <p:cNvPr id="25605" name="Picture 7" descr="formulati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91440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267200" y="4953000"/>
            <a:ext cx="4572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3810000"/>
            <a:ext cx="91440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21350" y="1163638"/>
            <a:ext cx="3352800" cy="4572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Text Document(s)—News, Blogs,…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69150" y="2860675"/>
            <a:ext cx="1905000" cy="4572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dirty="0">
                <a:solidFill>
                  <a:srgbClr val="0033CC"/>
                </a:solidFill>
              </a:rPr>
              <a:t>Wikipedia Articles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9243" y="4149080"/>
            <a:ext cx="4014907" cy="2308324"/>
          </a:xfrm>
          <a:prstGeom prst="rect">
            <a:avLst/>
          </a:prstGeom>
          <a:solidFill>
            <a:srgbClr val="FFFFCC"/>
          </a:solidFill>
          <a:ln w="28575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Adding a “global” </a:t>
            </a:r>
            <a:r>
              <a:rPr lang="en-US" dirty="0" smtClean="0">
                <a:latin typeface="+mn-lt"/>
              </a:rPr>
              <a:t>term to evaluate </a:t>
            </a:r>
            <a:r>
              <a:rPr lang="en-US" dirty="0">
                <a:latin typeface="+mn-lt"/>
              </a:rPr>
              <a:t>how good the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structure</a:t>
            </a:r>
            <a:r>
              <a:rPr lang="en-US" dirty="0">
                <a:latin typeface="+mn-lt"/>
              </a:rPr>
              <a:t> of the solution </a:t>
            </a:r>
            <a:r>
              <a:rPr lang="en-US" dirty="0" smtClean="0">
                <a:latin typeface="+mn-lt"/>
              </a:rPr>
              <a:t>is.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Use the local solutions </a:t>
            </a:r>
            <a:r>
              <a:rPr lang="el-GR" dirty="0">
                <a:latin typeface="+mn-lt"/>
              </a:rPr>
              <a:t>Γ</a:t>
            </a:r>
            <a:r>
              <a:rPr lang="en-US" dirty="0" smtClean="0">
                <a:latin typeface="+mn-lt"/>
              </a:rPr>
              <a:t>’ (each </a:t>
            </a:r>
            <a:r>
              <a:rPr lang="en-US" dirty="0">
                <a:latin typeface="+mn-lt"/>
              </a:rPr>
              <a:t>mention </a:t>
            </a:r>
            <a:r>
              <a:rPr lang="en-US" dirty="0" smtClean="0">
                <a:latin typeface="+mn-lt"/>
              </a:rPr>
              <a:t>considered independently.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Evaluate </a:t>
            </a:r>
            <a:r>
              <a:rPr lang="en-US" dirty="0">
                <a:latin typeface="+mn-lt"/>
              </a:rPr>
              <a:t>the structure based on pair-wise coherence scores </a:t>
            </a:r>
            <a:r>
              <a:rPr lang="el-GR" dirty="0">
                <a:latin typeface="+mn-lt"/>
              </a:rPr>
              <a:t>Ψ</a:t>
            </a:r>
            <a:r>
              <a:rPr lang="en-US" dirty="0" smtClean="0">
                <a:latin typeface="+mn-lt"/>
              </a:rPr>
              <a:t>(</a:t>
            </a:r>
            <a:r>
              <a:rPr lang="en-US" dirty="0" err="1" smtClean="0">
                <a:latin typeface="+mn-lt"/>
              </a:rPr>
              <a:t>t</a:t>
            </a:r>
            <a:r>
              <a:rPr lang="en-US" baseline="-25000" dirty="0" err="1" smtClean="0">
                <a:latin typeface="+mn-lt"/>
              </a:rPr>
              <a:t>i</a:t>
            </a:r>
            <a:r>
              <a:rPr lang="en-US" dirty="0" err="1" smtClean="0">
                <a:latin typeface="+mn-lt"/>
              </a:rPr>
              <a:t>,t</a:t>
            </a:r>
            <a:r>
              <a:rPr lang="en-US" baseline="-25000" dirty="0" err="1" smtClean="0">
                <a:latin typeface="+mn-lt"/>
              </a:rPr>
              <a:t>j</a:t>
            </a:r>
            <a:r>
              <a:rPr lang="en-US" dirty="0" smtClean="0">
                <a:latin typeface="+mn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latin typeface="+mn-lt"/>
              </a:rPr>
              <a:t>Choose </a:t>
            </a:r>
            <a:r>
              <a:rPr lang="en-US" dirty="0">
                <a:latin typeface="+mn-lt"/>
              </a:rPr>
              <a:t>those that satisfy 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document</a:t>
            </a:r>
            <a:r>
              <a:rPr lang="en-US" dirty="0" smtClean="0">
                <a:latin typeface="+mn-lt"/>
              </a:rPr>
              <a:t> coherence </a:t>
            </a:r>
            <a:r>
              <a:rPr lang="en-US" dirty="0">
                <a:latin typeface="+mn-lt"/>
              </a:rPr>
              <a:t>conditions</a:t>
            </a:r>
            <a:r>
              <a:rPr lang="en-US" dirty="0" smtClean="0">
                <a:latin typeface="+mn-lt"/>
              </a:rPr>
              <a:t>.</a:t>
            </a:r>
            <a:endParaRPr lang="en-US" dirty="0">
              <a:latin typeface="+mn-lt"/>
            </a:endParaRPr>
          </a:p>
        </p:txBody>
      </p:sp>
      <p:pic>
        <p:nvPicPr>
          <p:cNvPr id="15" name="Picture 12" descr="Corrected Eq3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847877"/>
            <a:ext cx="4419600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H="1">
            <a:off x="4267200" y="4509120"/>
            <a:ext cx="685801" cy="44388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0114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altLang="en-US" dirty="0" smtClean="0"/>
              <a:t>Organizing knowledge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2400" y="1143000"/>
            <a:ext cx="31242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It’s a version of </a:t>
            </a:r>
            <a:r>
              <a:rPr lang="en-US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– the standard classic Macintosh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76600" y="1143000"/>
            <a:ext cx="28956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was used by default for Mac menus through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MacOS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7.6, and OS 8 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1143000"/>
            <a:ext cx="28194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b="1" i="1" u="sng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VIII</a:t>
            </a:r>
            <a:r>
              <a:rPr lang="en-US" b="1" i="1" u="sng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was one of the early 70s-era </a:t>
            </a:r>
            <a:r>
              <a:rPr lang="en-US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albums to catch my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ear, along with </a:t>
            </a:r>
            <a:r>
              <a:rPr lang="en-US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 II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  <p:sp>
        <p:nvSpPr>
          <p:cNvPr id="3" name="Rectangle 2"/>
          <p:cNvSpPr/>
          <p:nvPr/>
        </p:nvSpPr>
        <p:spPr>
          <a:xfrm>
            <a:off x="5545579" y="5992297"/>
            <a:ext cx="33360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Slides are adapted from Dan Roth</a:t>
            </a:r>
          </a:p>
        </p:txBody>
      </p:sp>
    </p:spTree>
    <p:extLst>
      <p:ext uri="{BB962C8B-B14F-4D97-AF65-F5344CB8AC3E}">
        <p14:creationId xmlns:p14="http://schemas.microsoft.com/office/powerpoint/2010/main" val="198806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Cross-document co-reference resolution</a:t>
            </a:r>
            <a:endParaRPr lang="en-US" alt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1143000"/>
            <a:ext cx="31242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It’s a version of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– the standard classic </a:t>
            </a:r>
            <a:r>
              <a:rPr lang="en-US" b="1" i="1" u="sng" dirty="0">
                <a:solidFill>
                  <a:srgbClr val="008000"/>
                </a:solidFill>
              </a:rPr>
              <a:t>Macintosh</a:t>
            </a:r>
            <a:r>
              <a:rPr lang="en-US" dirty="0">
                <a:solidFill>
                  <a:srgbClr val="000000"/>
                </a:solidFill>
              </a:rPr>
              <a:t>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76600" y="1143000"/>
            <a:ext cx="28956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was used by default for </a:t>
            </a:r>
            <a:r>
              <a:rPr lang="en-US" b="1" i="1" u="sng" dirty="0">
                <a:solidFill>
                  <a:srgbClr val="008000"/>
                </a:solidFill>
              </a:rPr>
              <a:t>Mac</a:t>
            </a:r>
            <a:r>
              <a:rPr lang="en-US" dirty="0">
                <a:solidFill>
                  <a:srgbClr val="000000"/>
                </a:solidFill>
              </a:rPr>
              <a:t> menus through </a:t>
            </a:r>
            <a:r>
              <a:rPr lang="en-US" b="1" i="1" u="sng" dirty="0" err="1">
                <a:solidFill>
                  <a:srgbClr val="008000"/>
                </a:solidFill>
              </a:rPr>
              <a:t>MacOS</a:t>
            </a:r>
            <a:r>
              <a:rPr lang="en-US" b="1" i="1" u="sng" dirty="0">
                <a:solidFill>
                  <a:srgbClr val="008000"/>
                </a:solidFill>
              </a:rPr>
              <a:t> 7.6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b="1" i="1" u="sng" dirty="0">
                <a:solidFill>
                  <a:srgbClr val="008000"/>
                </a:solidFill>
              </a:rPr>
              <a:t>OS 8 </a:t>
            </a:r>
            <a:r>
              <a:rPr lang="en-US" dirty="0">
                <a:solidFill>
                  <a:srgbClr val="000000"/>
                </a:solidFill>
              </a:rPr>
              <a:t>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1143000"/>
            <a:ext cx="28194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b="1" i="1" u="sng" dirty="0">
                <a:solidFill>
                  <a:srgbClr val="FF0000"/>
                </a:solidFill>
              </a:rPr>
              <a:t>VIII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was one of the early 70s-era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albums to catch my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ear, along with </a:t>
            </a:r>
            <a:r>
              <a:rPr lang="en-US" b="1" i="1" u="sng" dirty="0">
                <a:solidFill>
                  <a:srgbClr val="FF0000"/>
                </a:solidFill>
              </a:rPr>
              <a:t>Chicago II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914400" y="1981200"/>
            <a:ext cx="1600200" cy="3810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1600200" y="1295400"/>
            <a:ext cx="1828800" cy="17526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286000" y="1676400"/>
            <a:ext cx="1752600" cy="14478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1562100" y="3162300"/>
            <a:ext cx="3200400" cy="838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3962400" y="3124200"/>
            <a:ext cx="2362200" cy="76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5638800" y="2362200"/>
            <a:ext cx="2286000" cy="457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7658100" y="2705100"/>
            <a:ext cx="1219200" cy="3810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16200000" flipH="1">
            <a:off x="3314700" y="2324100"/>
            <a:ext cx="1447800" cy="1524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1371600" y="2743200"/>
            <a:ext cx="3810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2514600" y="5105400"/>
            <a:ext cx="3810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3962400" y="2971800"/>
            <a:ext cx="3810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5029200" y="4191000"/>
            <a:ext cx="3810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9" name="Oval 88"/>
          <p:cNvSpPr/>
          <p:nvPr/>
        </p:nvSpPr>
        <p:spPr>
          <a:xfrm>
            <a:off x="6858000" y="3581400"/>
            <a:ext cx="3810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8229600" y="3352800"/>
            <a:ext cx="3810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 rot="5400000">
            <a:off x="5524501" y="3771900"/>
            <a:ext cx="4191000" cy="317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7467600" y="5562600"/>
            <a:ext cx="3810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7081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B3110DA-74C3-4D25-A13A-8A01387C8797}" type="slidenum">
              <a:rPr lang="en-US" altLang="zh-TW" smtClean="0">
                <a:solidFill>
                  <a:srgbClr val="000000"/>
                </a:solidFill>
                <a:cs typeface="Arial Unicode MS" pitchFamily="34" charset="-128"/>
              </a:rPr>
              <a:pPr eaLnBrk="1" hangingPunct="1"/>
              <a:t>4</a:t>
            </a:fld>
            <a:endParaRPr lang="en-US" altLang="zh-TW" smtClean="0">
              <a:solidFill>
                <a:srgbClr val="000000"/>
              </a:solidFill>
              <a:cs typeface="Arial Unicode MS" pitchFamily="34" charset="-128"/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2800" dirty="0" smtClean="0"/>
              <a:t>Reference resolution: (disambiguation to Wikipedia)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1143000"/>
            <a:ext cx="31242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It’s a version of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– the standard classic </a:t>
            </a:r>
            <a:r>
              <a:rPr lang="en-US" b="1" i="1" u="sng" dirty="0">
                <a:solidFill>
                  <a:srgbClr val="008000"/>
                </a:solidFill>
              </a:rPr>
              <a:t>Macintosh</a:t>
            </a:r>
            <a:r>
              <a:rPr lang="en-US" dirty="0">
                <a:solidFill>
                  <a:srgbClr val="000000"/>
                </a:solidFill>
              </a:rPr>
              <a:t>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76600" y="1143000"/>
            <a:ext cx="28956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was used by default for </a:t>
            </a:r>
            <a:r>
              <a:rPr lang="en-US" b="1" i="1" u="sng" dirty="0">
                <a:solidFill>
                  <a:srgbClr val="008000"/>
                </a:solidFill>
              </a:rPr>
              <a:t>Mac</a:t>
            </a:r>
            <a:r>
              <a:rPr lang="en-US" dirty="0">
                <a:solidFill>
                  <a:srgbClr val="000000"/>
                </a:solidFill>
              </a:rPr>
              <a:t> menus through </a:t>
            </a:r>
            <a:r>
              <a:rPr lang="en-US" b="1" i="1" u="sng" dirty="0" err="1">
                <a:solidFill>
                  <a:srgbClr val="008000"/>
                </a:solidFill>
              </a:rPr>
              <a:t>MacOS</a:t>
            </a:r>
            <a:r>
              <a:rPr lang="en-US" b="1" i="1" u="sng" dirty="0">
                <a:solidFill>
                  <a:srgbClr val="008000"/>
                </a:solidFill>
              </a:rPr>
              <a:t> 7.6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b="1" i="1" u="sng" dirty="0">
                <a:solidFill>
                  <a:srgbClr val="008000"/>
                </a:solidFill>
              </a:rPr>
              <a:t>OS 8 </a:t>
            </a:r>
            <a:r>
              <a:rPr lang="en-US" dirty="0">
                <a:solidFill>
                  <a:srgbClr val="000000"/>
                </a:solidFill>
              </a:rPr>
              <a:t>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1143000"/>
            <a:ext cx="28194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b="1" i="1" u="sng" dirty="0">
                <a:solidFill>
                  <a:srgbClr val="FF0000"/>
                </a:solidFill>
              </a:rPr>
              <a:t>VIII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was one of the early 70s-era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albums to catch my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ear, along with </a:t>
            </a:r>
            <a:r>
              <a:rPr lang="en-US" b="1" i="1" u="sng" dirty="0">
                <a:solidFill>
                  <a:srgbClr val="FF0000"/>
                </a:solidFill>
              </a:rPr>
              <a:t>Chicago II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914400" y="1981200"/>
            <a:ext cx="1600200" cy="3810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1600200" y="1295400"/>
            <a:ext cx="1828800" cy="17526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1562100" y="3162300"/>
            <a:ext cx="3200400" cy="838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3962400" y="3124200"/>
            <a:ext cx="2362200" cy="76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5734050" y="2266950"/>
            <a:ext cx="2133600" cy="4953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7658100" y="2705100"/>
            <a:ext cx="1219200" cy="3810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421" name="Picture 53" descr="apple-log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7" name="Straight Arrow Connector 56"/>
          <p:cNvCxnSpPr/>
          <p:nvPr/>
        </p:nvCxnSpPr>
        <p:spPr>
          <a:xfrm rot="16200000" flipH="1">
            <a:off x="3276600" y="2362200"/>
            <a:ext cx="1447800" cy="76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423" name="Picture 67" descr="mac system 7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257800"/>
            <a:ext cx="1238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4" name="Picture 69" descr="220px-Chicago_typeface_spec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1117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75" descr="mac os 8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19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77" descr="800px-Chicagothebandmillbrook_lar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76925"/>
            <a:ext cx="3429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7" name="Picture 79" descr="Chicago_-_Chicago_VII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3429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8" name="Picture 81" descr="ChicagoII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814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2286000" y="1676400"/>
            <a:ext cx="1752600" cy="14478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524501" y="3771900"/>
            <a:ext cx="4191000" cy="317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419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1F44D0F-E40B-4FD1-8CA8-9E3A4F9746A6}" type="slidenum">
              <a:rPr lang="en-US" altLang="zh-TW" smtClean="0">
                <a:solidFill>
                  <a:srgbClr val="000000"/>
                </a:solidFill>
                <a:cs typeface="Arial Unicode MS" pitchFamily="34" charset="-128"/>
              </a:rPr>
              <a:pPr eaLnBrk="1" hangingPunct="1"/>
              <a:t>5</a:t>
            </a:fld>
            <a:endParaRPr lang="en-US" altLang="zh-TW" smtClean="0">
              <a:solidFill>
                <a:srgbClr val="000000"/>
              </a:solidFill>
              <a:cs typeface="Arial Unicode MS" pitchFamily="34" charset="-128"/>
            </a:endParaRP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The “Reference” Collection has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1143000"/>
            <a:ext cx="31242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It’s a version of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– the standard classic </a:t>
            </a:r>
            <a:r>
              <a:rPr lang="en-US" b="1" i="1" u="sng" dirty="0">
                <a:solidFill>
                  <a:srgbClr val="008000"/>
                </a:solidFill>
              </a:rPr>
              <a:t>Macintosh</a:t>
            </a:r>
            <a:r>
              <a:rPr lang="en-US" dirty="0">
                <a:solidFill>
                  <a:srgbClr val="000000"/>
                </a:solidFill>
              </a:rPr>
              <a:t>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76600" y="1143000"/>
            <a:ext cx="28956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was used by default for </a:t>
            </a:r>
            <a:r>
              <a:rPr lang="en-US" b="1" i="1" u="sng" dirty="0">
                <a:solidFill>
                  <a:srgbClr val="008000"/>
                </a:solidFill>
              </a:rPr>
              <a:t>Mac</a:t>
            </a:r>
            <a:r>
              <a:rPr lang="en-US" dirty="0">
                <a:solidFill>
                  <a:srgbClr val="000000"/>
                </a:solidFill>
              </a:rPr>
              <a:t> menus through </a:t>
            </a:r>
            <a:r>
              <a:rPr lang="en-US" b="1" i="1" u="sng" dirty="0" err="1">
                <a:solidFill>
                  <a:srgbClr val="008000"/>
                </a:solidFill>
              </a:rPr>
              <a:t>MacOS</a:t>
            </a:r>
            <a:r>
              <a:rPr lang="en-US" b="1" i="1" u="sng" dirty="0">
                <a:solidFill>
                  <a:srgbClr val="008000"/>
                </a:solidFill>
              </a:rPr>
              <a:t> 7.6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b="1" i="1" u="sng" dirty="0">
                <a:solidFill>
                  <a:srgbClr val="008000"/>
                </a:solidFill>
              </a:rPr>
              <a:t>OS 8 </a:t>
            </a:r>
            <a:r>
              <a:rPr lang="en-US" dirty="0">
                <a:solidFill>
                  <a:srgbClr val="000000"/>
                </a:solidFill>
              </a:rPr>
              <a:t>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1143000"/>
            <a:ext cx="28194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b="1" i="1" u="sng" dirty="0">
                <a:solidFill>
                  <a:srgbClr val="FF0000"/>
                </a:solidFill>
              </a:rPr>
              <a:t>VIII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was one of the early 70s-era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albums to catch my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ear, along with </a:t>
            </a:r>
            <a:r>
              <a:rPr lang="en-US" b="1" i="1" u="sng" dirty="0">
                <a:solidFill>
                  <a:srgbClr val="FF0000"/>
                </a:solidFill>
              </a:rPr>
              <a:t>Chicago II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18439" name="Picture 53" descr="apple-log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67" descr="mac system 7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257800"/>
            <a:ext cx="1238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69" descr="220px-Chicago_typeface_spec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1117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75" descr="mac os 8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19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77" descr="800px-Chicagothebandmillbrook_lar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76925"/>
            <a:ext cx="3429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79" descr="Chicago_-_Chicago_VII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3429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81" descr="ChicagoII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814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1727200" y="3733800"/>
            <a:ext cx="7874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2667000" y="3962400"/>
            <a:ext cx="15240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305300" y="38481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3352800" y="48768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V="1">
            <a:off x="6472237" y="4995863"/>
            <a:ext cx="1457325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7515225" y="4714875"/>
            <a:ext cx="1485900" cy="819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52" name="TextBox 45"/>
          <p:cNvSpPr txBox="1">
            <a:spLocks noChangeArrowheads="1"/>
          </p:cNvSpPr>
          <p:nvPr/>
        </p:nvSpPr>
        <p:spPr bwMode="auto">
          <a:xfrm>
            <a:off x="1165225" y="4506913"/>
            <a:ext cx="1044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Used_In</a:t>
            </a:r>
          </a:p>
        </p:txBody>
      </p:sp>
      <p:sp>
        <p:nvSpPr>
          <p:cNvPr id="18453" name="TextBox 46"/>
          <p:cNvSpPr txBox="1">
            <a:spLocks noChangeArrowheads="1"/>
          </p:cNvSpPr>
          <p:nvPr/>
        </p:nvSpPr>
        <p:spPr bwMode="auto">
          <a:xfrm>
            <a:off x="3036888" y="3973513"/>
            <a:ext cx="620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18454" name="TextBox 47"/>
          <p:cNvSpPr txBox="1">
            <a:spLocks noChangeArrowheads="1"/>
          </p:cNvSpPr>
          <p:nvPr/>
        </p:nvSpPr>
        <p:spPr bwMode="auto">
          <a:xfrm>
            <a:off x="4724400" y="3810000"/>
            <a:ext cx="620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18455" name="TextBox 48"/>
          <p:cNvSpPr txBox="1">
            <a:spLocks noChangeArrowheads="1"/>
          </p:cNvSpPr>
          <p:nvPr/>
        </p:nvSpPr>
        <p:spPr bwMode="auto">
          <a:xfrm>
            <a:off x="3505200" y="5345113"/>
            <a:ext cx="1338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Succeeded</a:t>
            </a:r>
          </a:p>
        </p:txBody>
      </p:sp>
      <p:sp>
        <p:nvSpPr>
          <p:cNvPr id="18456" name="TextBox 49"/>
          <p:cNvSpPr txBox="1">
            <a:spLocks noChangeArrowheads="1"/>
          </p:cNvSpPr>
          <p:nvPr/>
        </p:nvSpPr>
        <p:spPr bwMode="auto">
          <a:xfrm>
            <a:off x="7223125" y="4800600"/>
            <a:ext cx="115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Released</a:t>
            </a:r>
          </a:p>
        </p:txBody>
      </p:sp>
    </p:spTree>
    <p:extLst>
      <p:ext uri="{BB962C8B-B14F-4D97-AF65-F5344CB8AC3E}">
        <p14:creationId xmlns:p14="http://schemas.microsoft.com/office/powerpoint/2010/main" val="58154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83BAB3-28D8-4173-B0A1-4A69EDED63DA}" type="slidenum">
              <a:rPr lang="en-US" altLang="zh-TW" smtClean="0">
                <a:solidFill>
                  <a:srgbClr val="000000"/>
                </a:solidFill>
                <a:cs typeface="Arial Unicode MS" pitchFamily="34" charset="-128"/>
              </a:rPr>
              <a:pPr eaLnBrk="1" hangingPunct="1"/>
              <a:t>6</a:t>
            </a:fld>
            <a:endParaRPr lang="en-US" altLang="zh-TW" smtClean="0">
              <a:solidFill>
                <a:srgbClr val="000000"/>
              </a:solidFill>
              <a:cs typeface="Arial Unicode MS" pitchFamily="34" charset="-128"/>
            </a:endParaRPr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Analysis of Information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1143000"/>
            <a:ext cx="31242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It’s a version of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– the standard classic </a:t>
            </a:r>
            <a:r>
              <a:rPr lang="en-US" b="1" i="1" u="sng" dirty="0">
                <a:solidFill>
                  <a:srgbClr val="008000"/>
                </a:solidFill>
              </a:rPr>
              <a:t>Macintosh</a:t>
            </a:r>
            <a:r>
              <a:rPr lang="en-US" dirty="0">
                <a:solidFill>
                  <a:srgbClr val="000000"/>
                </a:solidFill>
              </a:rPr>
              <a:t>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76600" y="1143000"/>
            <a:ext cx="28956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was used by default for </a:t>
            </a:r>
            <a:r>
              <a:rPr lang="en-US" b="1" i="1" u="sng" dirty="0">
                <a:solidFill>
                  <a:srgbClr val="008000"/>
                </a:solidFill>
              </a:rPr>
              <a:t>Mac</a:t>
            </a:r>
            <a:r>
              <a:rPr lang="en-US" dirty="0">
                <a:solidFill>
                  <a:srgbClr val="000000"/>
                </a:solidFill>
              </a:rPr>
              <a:t> menus through </a:t>
            </a:r>
            <a:r>
              <a:rPr lang="en-US" b="1" i="1" u="sng" dirty="0" err="1">
                <a:solidFill>
                  <a:srgbClr val="008000"/>
                </a:solidFill>
              </a:rPr>
              <a:t>MacOS</a:t>
            </a:r>
            <a:r>
              <a:rPr lang="en-US" b="1" i="1" u="sng" dirty="0">
                <a:solidFill>
                  <a:srgbClr val="008000"/>
                </a:solidFill>
              </a:rPr>
              <a:t> 7.6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b="1" i="1" u="sng" dirty="0">
                <a:solidFill>
                  <a:srgbClr val="008000"/>
                </a:solidFill>
              </a:rPr>
              <a:t>OS 8 </a:t>
            </a:r>
            <a:r>
              <a:rPr lang="en-US" dirty="0">
                <a:solidFill>
                  <a:srgbClr val="000000"/>
                </a:solidFill>
              </a:rPr>
              <a:t>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1143000"/>
            <a:ext cx="2819400" cy="12001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b="1" i="1" u="sng" dirty="0">
                <a:solidFill>
                  <a:srgbClr val="FF0000"/>
                </a:solidFill>
              </a:rPr>
              <a:t>VIII</a:t>
            </a:r>
            <a:r>
              <a:rPr lang="en-US" b="1" i="1" u="sng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was one of the early 70s-era </a:t>
            </a:r>
            <a:r>
              <a:rPr lang="en-US" b="1" i="1" u="sng" dirty="0">
                <a:solidFill>
                  <a:srgbClr val="FF0000"/>
                </a:solidFill>
              </a:rPr>
              <a:t>Chicago</a:t>
            </a:r>
            <a:r>
              <a:rPr lang="en-US" dirty="0">
                <a:solidFill>
                  <a:srgbClr val="000000"/>
                </a:solidFill>
              </a:rPr>
              <a:t> albums to catch my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ear, along with </a:t>
            </a:r>
            <a:r>
              <a:rPr lang="en-US" b="1" i="1" u="sng" dirty="0">
                <a:solidFill>
                  <a:srgbClr val="FF0000"/>
                </a:solidFill>
              </a:rPr>
              <a:t>Chicago II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914400" y="1981200"/>
            <a:ext cx="1600200" cy="3810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1600200" y="1295400"/>
            <a:ext cx="1828800" cy="17526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1600200" y="3200400"/>
            <a:ext cx="3124200" cy="838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3962400" y="3124200"/>
            <a:ext cx="2362200" cy="762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5524501" y="3771900"/>
            <a:ext cx="4191000" cy="3175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5734050" y="2266950"/>
            <a:ext cx="2133600" cy="4953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7658100" y="2705100"/>
            <a:ext cx="1219200" cy="3810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470" name="Picture 53" descr="apple-log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7" name="Straight Arrow Connector 56"/>
          <p:cNvCxnSpPr/>
          <p:nvPr/>
        </p:nvCxnSpPr>
        <p:spPr>
          <a:xfrm rot="16200000" flipH="1">
            <a:off x="3314700" y="2324100"/>
            <a:ext cx="1447800" cy="1524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472" name="Picture 67" descr="mac system 7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257800"/>
            <a:ext cx="1238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3" name="Picture 69" descr="220px-Chicago_typeface_spec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1117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4" name="Picture 75" descr="mac os 8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19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5" name="Picture 77" descr="800px-Chicagothebandmillbrook_lar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76925"/>
            <a:ext cx="3429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6" name="Picture 79" descr="Chicago_-_Chicago_VII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3429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7" name="Picture 81" descr="ChicagoII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814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1727200" y="3733800"/>
            <a:ext cx="7874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2667000" y="3962400"/>
            <a:ext cx="15240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305300" y="38481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3352800" y="48768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V="1">
            <a:off x="6472237" y="4995863"/>
            <a:ext cx="1457325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7515225" y="4714875"/>
            <a:ext cx="1485900" cy="819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286000" y="1676400"/>
            <a:ext cx="1752600" cy="144780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74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54DDF3-E9AC-4966-A39C-B77678D007D2}" type="slidenum">
              <a:rPr lang="en-US" altLang="zh-TW" smtClean="0">
                <a:solidFill>
                  <a:srgbClr val="000000"/>
                </a:solidFill>
                <a:cs typeface="Arial Unicode MS" pitchFamily="34" charset="-128"/>
              </a:rPr>
              <a:pPr eaLnBrk="1" hangingPunct="1"/>
              <a:t>7</a:t>
            </a:fld>
            <a:endParaRPr lang="en-US" altLang="zh-TW" smtClean="0">
              <a:solidFill>
                <a:srgbClr val="000000"/>
              </a:solidFill>
              <a:cs typeface="Arial Unicode MS" pitchFamily="34" charset="-128"/>
            </a:endParaRP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en-US" dirty="0" smtClean="0"/>
              <a:t>Wikipedia as a knowledge resource  ….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4" name="Picture 53" descr="apple-log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9718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7" descr="mac system 7.gi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257800"/>
            <a:ext cx="12382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9" descr="220px-Chicago_typeface_spec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971800"/>
            <a:ext cx="1117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5" descr="mac os 8.gif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19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77" descr="800px-Chicagothebandmillbrook_lar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76925"/>
            <a:ext cx="34290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79" descr="Chicago_-_Chicago_VII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3429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81" descr="ChicagoII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5814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1727200" y="3733800"/>
            <a:ext cx="7874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2667000" y="3962400"/>
            <a:ext cx="152400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305300" y="38481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3352800" y="48768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V="1">
            <a:off x="6472237" y="4995863"/>
            <a:ext cx="1457325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7515225" y="4714875"/>
            <a:ext cx="1485900" cy="819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497" name="TextBox 45"/>
          <p:cNvSpPr txBox="1">
            <a:spLocks noChangeArrowheads="1"/>
          </p:cNvSpPr>
          <p:nvPr/>
        </p:nvSpPr>
        <p:spPr bwMode="auto">
          <a:xfrm>
            <a:off x="1165225" y="4506913"/>
            <a:ext cx="1044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Used_In</a:t>
            </a:r>
          </a:p>
        </p:txBody>
      </p:sp>
      <p:sp>
        <p:nvSpPr>
          <p:cNvPr id="20498" name="TextBox 46"/>
          <p:cNvSpPr txBox="1">
            <a:spLocks noChangeArrowheads="1"/>
          </p:cNvSpPr>
          <p:nvPr/>
        </p:nvSpPr>
        <p:spPr bwMode="auto">
          <a:xfrm>
            <a:off x="3036888" y="3973513"/>
            <a:ext cx="6207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20499" name="TextBox 47"/>
          <p:cNvSpPr txBox="1">
            <a:spLocks noChangeArrowheads="1"/>
          </p:cNvSpPr>
          <p:nvPr/>
        </p:nvSpPr>
        <p:spPr bwMode="auto">
          <a:xfrm>
            <a:off x="4724400" y="3810000"/>
            <a:ext cx="620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20500" name="TextBox 48"/>
          <p:cNvSpPr txBox="1">
            <a:spLocks noChangeArrowheads="1"/>
          </p:cNvSpPr>
          <p:nvPr/>
        </p:nvSpPr>
        <p:spPr bwMode="auto">
          <a:xfrm>
            <a:off x="3505200" y="5345113"/>
            <a:ext cx="1338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Succeeded</a:t>
            </a:r>
          </a:p>
        </p:txBody>
      </p:sp>
      <p:sp>
        <p:nvSpPr>
          <p:cNvPr id="20501" name="TextBox 49"/>
          <p:cNvSpPr txBox="1">
            <a:spLocks noChangeArrowheads="1"/>
          </p:cNvSpPr>
          <p:nvPr/>
        </p:nvSpPr>
        <p:spPr bwMode="auto">
          <a:xfrm>
            <a:off x="7223125" y="4800600"/>
            <a:ext cx="115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000000"/>
                </a:solidFill>
              </a:rPr>
              <a:t>Released</a:t>
            </a:r>
          </a:p>
        </p:txBody>
      </p:sp>
      <p:pic>
        <p:nvPicPr>
          <p:cNvPr id="20502" name="Picture 25" descr="Wikipedia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157287"/>
            <a:ext cx="1752600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2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 smtClean="0"/>
              <a:t>Wikification: </a:t>
            </a:r>
            <a:br>
              <a:rPr lang="en-US" dirty="0" smtClean="0"/>
            </a:br>
            <a:r>
              <a:rPr lang="en-US" dirty="0" smtClean="0"/>
              <a:t>The Reference Problem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69560" y="1524000"/>
            <a:ext cx="697589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Blumenthal (D) is a candidate for the U.S. Senate seat now held by Christopher Dodd (D), and he has held a commanding lead in the race since he entered it. But the Times report has the potential to fundamentally reshape the contest in the Nutmeg State.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6800" y="3997762"/>
            <a:ext cx="69596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0000FF"/>
                </a:solidFill>
                <a:latin typeface="+mj-lt"/>
              </a:rPr>
              <a:t>Blumenthal</a:t>
            </a:r>
            <a:r>
              <a:rPr lang="en-US" dirty="0">
                <a:latin typeface="+mj-lt"/>
              </a:rPr>
              <a:t> (</a:t>
            </a:r>
            <a:r>
              <a:rPr lang="en-US" u="sng" dirty="0">
                <a:solidFill>
                  <a:srgbClr val="0000FF"/>
                </a:solidFill>
                <a:latin typeface="+mj-lt"/>
              </a:rPr>
              <a:t>D</a:t>
            </a:r>
            <a:r>
              <a:rPr lang="en-US" dirty="0">
                <a:latin typeface="+mj-lt"/>
              </a:rPr>
              <a:t>) is a candidate for the </a:t>
            </a:r>
            <a:r>
              <a:rPr lang="en-US" u="sng" dirty="0">
                <a:solidFill>
                  <a:srgbClr val="0000FF"/>
                </a:solidFill>
                <a:latin typeface="+mj-lt"/>
              </a:rPr>
              <a:t>U.S. Senate</a:t>
            </a:r>
            <a:r>
              <a:rPr lang="en-US" dirty="0">
                <a:latin typeface="+mj-lt"/>
              </a:rPr>
              <a:t> seat now held </a:t>
            </a:r>
            <a:r>
              <a:rPr lang="en-US" dirty="0" smtClean="0">
                <a:latin typeface="+mj-lt"/>
              </a:rPr>
              <a:t>by </a:t>
            </a:r>
            <a:r>
              <a:rPr lang="en-US" u="sng" dirty="0" smtClean="0">
                <a:solidFill>
                  <a:srgbClr val="0000FF"/>
                </a:solidFill>
                <a:latin typeface="+mj-lt"/>
              </a:rPr>
              <a:t>Christopher Dodd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(</a:t>
            </a:r>
            <a:r>
              <a:rPr lang="en-US" dirty="0">
                <a:solidFill>
                  <a:srgbClr val="0033CC"/>
                </a:solidFill>
                <a:latin typeface="+mj-lt"/>
              </a:rPr>
              <a:t>D</a:t>
            </a:r>
            <a:r>
              <a:rPr lang="en-US" dirty="0">
                <a:latin typeface="+mj-lt"/>
              </a:rPr>
              <a:t>), and he has held a commanding lead in the </a:t>
            </a:r>
            <a:r>
              <a:rPr lang="en-US" dirty="0" smtClean="0">
                <a:latin typeface="+mj-lt"/>
              </a:rPr>
              <a:t>race since </a:t>
            </a:r>
            <a:r>
              <a:rPr lang="en-US" dirty="0">
                <a:latin typeface="+mj-lt"/>
              </a:rPr>
              <a:t>he entered it. </a:t>
            </a:r>
            <a:r>
              <a:rPr lang="en-US" dirty="0" smtClean="0">
                <a:latin typeface="+mj-lt"/>
              </a:rPr>
              <a:t>But the </a:t>
            </a:r>
            <a:r>
              <a:rPr lang="en-US" u="sng" dirty="0">
                <a:solidFill>
                  <a:srgbClr val="0000FF"/>
                </a:solidFill>
                <a:latin typeface="+mj-lt"/>
              </a:rPr>
              <a:t>Times</a:t>
            </a:r>
            <a:r>
              <a:rPr lang="en-US" dirty="0">
                <a:latin typeface="+mj-lt"/>
              </a:rPr>
              <a:t> report has the potential </a:t>
            </a:r>
            <a:r>
              <a:rPr lang="en-US" dirty="0" smtClean="0">
                <a:latin typeface="+mj-lt"/>
              </a:rPr>
              <a:t>to fundamentally </a:t>
            </a:r>
            <a:r>
              <a:rPr lang="en-US" dirty="0">
                <a:latin typeface="+mj-lt"/>
              </a:rPr>
              <a:t>reshape the contest in </a:t>
            </a:r>
            <a:r>
              <a:rPr lang="en-US" u="sng" dirty="0" smtClean="0">
                <a:solidFill>
                  <a:srgbClr val="0000FF"/>
                </a:solidFill>
                <a:latin typeface="+mj-lt"/>
              </a:rPr>
              <a:t>the Nutmeg </a:t>
            </a:r>
            <a:r>
              <a:rPr lang="en-US" u="sng" dirty="0">
                <a:solidFill>
                  <a:srgbClr val="0000FF"/>
                </a:solidFill>
                <a:latin typeface="+mj-lt"/>
              </a:rPr>
              <a:t>State</a:t>
            </a:r>
            <a:r>
              <a:rPr lang="en-US" dirty="0">
                <a:latin typeface="+mj-lt"/>
              </a:rPr>
              <a:t>.</a:t>
            </a:r>
          </a:p>
        </p:txBody>
      </p:sp>
      <p:sp>
        <p:nvSpPr>
          <p:cNvPr id="8" name="Down Arrow 7"/>
          <p:cNvSpPr/>
          <p:nvPr/>
        </p:nvSpPr>
        <p:spPr>
          <a:xfrm>
            <a:off x="4104484" y="2848328"/>
            <a:ext cx="265708" cy="3501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226" y="3256153"/>
            <a:ext cx="1647704" cy="417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Down Arrow 21"/>
          <p:cNvSpPr/>
          <p:nvPr/>
        </p:nvSpPr>
        <p:spPr>
          <a:xfrm rot="10800000">
            <a:off x="1585962" y="3708305"/>
            <a:ext cx="105115" cy="338056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267" y="3264639"/>
            <a:ext cx="2577850" cy="410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730" y="5498651"/>
            <a:ext cx="1470470" cy="394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502" y="5498651"/>
            <a:ext cx="1581150" cy="413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Down Arrow 23"/>
          <p:cNvSpPr/>
          <p:nvPr/>
        </p:nvSpPr>
        <p:spPr>
          <a:xfrm flipH="1">
            <a:off x="5628986" y="5234076"/>
            <a:ext cx="60262" cy="264575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942" y="3233831"/>
            <a:ext cx="1852342" cy="441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Down Arrow 26"/>
          <p:cNvSpPr/>
          <p:nvPr/>
        </p:nvSpPr>
        <p:spPr>
          <a:xfrm rot="14243175">
            <a:off x="2769282" y="3563472"/>
            <a:ext cx="88476" cy="57912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rved Right Arrow 2"/>
          <p:cNvSpPr/>
          <p:nvPr/>
        </p:nvSpPr>
        <p:spPr>
          <a:xfrm>
            <a:off x="816597" y="4448174"/>
            <a:ext cx="304800" cy="1334651"/>
          </a:xfrm>
          <a:prstGeom prst="curvedRightArrow">
            <a:avLst/>
          </a:prstGeom>
          <a:solidFill>
            <a:srgbClr val="9E9EFC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 rot="14243175">
            <a:off x="5645011" y="3581105"/>
            <a:ext cx="88476" cy="57912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101" y="5469657"/>
            <a:ext cx="1849432" cy="442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Down Arrow 30"/>
          <p:cNvSpPr/>
          <p:nvPr/>
        </p:nvSpPr>
        <p:spPr>
          <a:xfrm flipH="1">
            <a:off x="3962400" y="4904522"/>
            <a:ext cx="60262" cy="565135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7236296" y="-27384"/>
            <a:ext cx="1863460" cy="1631216"/>
          </a:xfrm>
          <a:prstGeom prst="rect">
            <a:avLst/>
          </a:prstGeom>
          <a:solidFill>
            <a:srgbClr val="FFFFCC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</a:pP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</a:rPr>
              <a:t>Cycles of Knowledge: Grounding for/using Knowledge </a:t>
            </a:r>
          </a:p>
        </p:txBody>
      </p:sp>
      <p:pic>
        <p:nvPicPr>
          <p:cNvPr id="21" name="Picture 2" descr="C:\Users\danr\AppData\Local\Microsoft\Windows\Temporary Internet Files\Content.IE5\491PDB12\MC910216324[1]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721" y="-27384"/>
            <a:ext cx="646783" cy="68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8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8777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2" grpId="0" animBg="1"/>
      <p:bldP spid="24" grpId="0" animBg="1"/>
      <p:bldP spid="27" grpId="0" animBg="1"/>
      <p:bldP spid="3" grpId="0" animBg="1"/>
      <p:bldP spid="29" grpId="0" animBg="1"/>
      <p:bldP spid="31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en-US" dirty="0" smtClean="0"/>
              <a:t>Dealing with </a:t>
            </a:r>
            <a:r>
              <a:rPr lang="en-US" altLang="en-US" dirty="0" smtClean="0">
                <a:solidFill>
                  <a:srgbClr val="C00000"/>
                </a:solidFill>
              </a:rPr>
              <a:t>Ambiguity</a:t>
            </a:r>
            <a:r>
              <a:rPr lang="en-US" altLang="en-US" dirty="0" smtClean="0"/>
              <a:t> of Natural Language</a:t>
            </a:r>
          </a:p>
          <a:p>
            <a:pPr lvl="1"/>
            <a:r>
              <a:rPr lang="en-US" altLang="en-US" dirty="0" smtClean="0"/>
              <a:t>Mentions of entities and concepts could have multiple meanings</a:t>
            </a:r>
          </a:p>
          <a:p>
            <a:r>
              <a:rPr lang="en-US" altLang="en-US" dirty="0" smtClean="0"/>
              <a:t>Dealing with </a:t>
            </a:r>
            <a:r>
              <a:rPr lang="en-US" altLang="en-US" dirty="0" smtClean="0">
                <a:solidFill>
                  <a:srgbClr val="C00000"/>
                </a:solidFill>
              </a:rPr>
              <a:t>Variability</a:t>
            </a:r>
            <a:r>
              <a:rPr lang="en-US" altLang="en-US" dirty="0" smtClean="0"/>
              <a:t> of Natural Language </a:t>
            </a:r>
          </a:p>
          <a:p>
            <a:pPr lvl="1"/>
            <a:r>
              <a:rPr lang="en-US" altLang="en-US" dirty="0" smtClean="0"/>
              <a:t>A given concept could be expressed in many ways</a:t>
            </a:r>
          </a:p>
          <a:p>
            <a:endParaRPr lang="en-US" altLang="en-US" dirty="0" smtClean="0"/>
          </a:p>
          <a:p>
            <a:r>
              <a:rPr lang="en-US" altLang="en-US" dirty="0" smtClean="0">
                <a:solidFill>
                  <a:srgbClr val="C00000"/>
                </a:solidFill>
              </a:rPr>
              <a:t>Wikification</a:t>
            </a:r>
            <a:r>
              <a:rPr lang="en-US" altLang="en-US" dirty="0" smtClean="0"/>
              <a:t> addresses these two issues in a specific way:</a:t>
            </a:r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 smtClean="0"/>
              <a:t>The Reference Problem</a:t>
            </a:r>
          </a:p>
          <a:p>
            <a:pPr lvl="1"/>
            <a:r>
              <a:rPr lang="en-US" altLang="en-US" dirty="0" smtClean="0"/>
              <a:t>What is meant by this concept? (WSD + Grounding)</a:t>
            </a:r>
          </a:p>
          <a:p>
            <a:pPr lvl="1"/>
            <a:r>
              <a:rPr lang="en-US" altLang="en-US" dirty="0" smtClean="0"/>
              <a:t>More than just co-reference (within and across documents)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114800" y="6453336"/>
            <a:ext cx="914400" cy="228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9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346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80622</TotalTime>
  <Words>1150</Words>
  <Application>Microsoft Office PowerPoint</Application>
  <PresentationFormat>On-screen Show (4:3)</PresentationFormat>
  <Paragraphs>155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 Unicode MS</vt:lpstr>
      <vt:lpstr>MS PGothic</vt:lpstr>
      <vt:lpstr>新細明體</vt:lpstr>
      <vt:lpstr>SimSun</vt:lpstr>
      <vt:lpstr>Arial</vt:lpstr>
      <vt:lpstr>Calibri</vt:lpstr>
      <vt:lpstr>Calibri Light</vt:lpstr>
      <vt:lpstr>cmsy10</vt:lpstr>
      <vt:lpstr>Palatino Linotype</vt:lpstr>
      <vt:lpstr>Times New Roman</vt:lpstr>
      <vt:lpstr>Verdana</vt:lpstr>
      <vt:lpstr>Wingdings</vt:lpstr>
      <vt:lpstr>Office Theme</vt:lpstr>
      <vt:lpstr>Lecture 24:  NER &amp; Entity Linking</vt:lpstr>
      <vt:lpstr>Organizing knowledge</vt:lpstr>
      <vt:lpstr>Cross-document co-reference resolution</vt:lpstr>
      <vt:lpstr>Reference resolution: (disambiguation to Wikipedia)</vt:lpstr>
      <vt:lpstr>The “Reference” Collection has Structure</vt:lpstr>
      <vt:lpstr>Analysis of Information Networks</vt:lpstr>
      <vt:lpstr>Wikipedia as a knowledge resource  …. </vt:lpstr>
      <vt:lpstr>Wikification:  The Reference Problem </vt:lpstr>
      <vt:lpstr>Challenging</vt:lpstr>
      <vt:lpstr>Wikification: Subtasks</vt:lpstr>
      <vt:lpstr>High-level Algorithmic Approach. </vt:lpstr>
      <vt:lpstr>Local approach </vt:lpstr>
      <vt:lpstr>Global Approach: Using Additional Structure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Kai-Wei Chang</dc:creator>
  <cp:lastModifiedBy>Diane J. Litman</cp:lastModifiedBy>
  <cp:revision>668</cp:revision>
  <cp:lastPrinted>2016-11-08T16:49:12Z</cp:lastPrinted>
  <dcterms:created xsi:type="dcterms:W3CDTF">2015-09-15T19:03:29Z</dcterms:created>
  <dcterms:modified xsi:type="dcterms:W3CDTF">2018-11-13T15:04:01Z</dcterms:modified>
</cp:coreProperties>
</file>