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7" r:id="rId26"/>
    <p:sldId id="288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4074C-46E2-4798-BF77-DF8A378ED562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06866-4E12-4383-A735-A47A1CFDF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89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2E8DBC-42B0-4F58-957F-C5EE0DB24F91}" type="slidenum">
              <a:rPr lang="en-US"/>
              <a:pPr/>
              <a:t>1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07BDA8-5E74-4B33-A2A4-DC2B0548C8FF}" type="slidenum">
              <a:rPr lang="en-US"/>
              <a:pPr/>
              <a:t>10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0B1663-E4D1-4FAF-94B0-E1CCF79ECB61}" type="slidenum">
              <a:rPr lang="en-US"/>
              <a:pPr/>
              <a:t>11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9036AA-93DE-481B-9FAD-8720289B331E}" type="slidenum">
              <a:rPr lang="en-US"/>
              <a:pPr/>
              <a:t>12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1253B-7149-407A-B821-75576B9EF15D}" type="slidenum">
              <a:rPr lang="en-US"/>
              <a:pPr/>
              <a:t>13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14386B-D0D7-4493-A29D-18201AA0C5A2}" type="slidenum">
              <a:rPr lang="en-US"/>
              <a:pPr/>
              <a:t>14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EF269C-FBFE-4043-A5BF-CD42A11798A8}" type="slidenum">
              <a:rPr lang="en-US"/>
              <a:pPr/>
              <a:t>15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87D65-80EC-4465-B7F0-8B08F29205B6}" type="slidenum">
              <a:rPr lang="en-US"/>
              <a:pPr/>
              <a:t>16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4B3F9-8731-4F23-A21F-5BB8C456AA61}" type="slidenum">
              <a:rPr lang="en-US"/>
              <a:pPr/>
              <a:t>17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A040D2-BCE6-4E96-BF3B-2628C769001B}" type="slidenum">
              <a:rPr lang="en-US"/>
              <a:pPr/>
              <a:t>18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876435-E7DF-41AE-BA3A-0A08535457F1}" type="slidenum">
              <a:rPr lang="en-US"/>
              <a:pPr/>
              <a:t>19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3EF2BD-516A-4E61-B7B8-F2867B7FA8A5}" type="slidenum">
              <a:rPr lang="en-US"/>
              <a:pPr/>
              <a:t>2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D22DE7-027A-407D-B654-8779A640802A}" type="slidenum">
              <a:rPr lang="en-US"/>
              <a:pPr/>
              <a:t>20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AC3EE5-2A52-40C3-ABD8-62CDA4D1C63A}" type="slidenum">
              <a:rPr lang="en-US"/>
              <a:pPr/>
              <a:t>21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A6C46C-255D-4CA3-97F2-014E1C221BE6}" type="slidenum">
              <a:rPr lang="en-US"/>
              <a:pPr/>
              <a:t>22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BB65E2-77D3-4EF7-ADA9-EE626276BA55}" type="slidenum">
              <a:rPr lang="en-US"/>
              <a:pPr/>
              <a:t>23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894D04-9A25-4B3B-ABE6-171D27AC518A}" type="slidenum">
              <a:rPr lang="en-US"/>
              <a:pPr/>
              <a:t>24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2F4ADD-993F-455E-AB96-0A8E812E5A93}" type="slidenum">
              <a:rPr lang="en-US"/>
              <a:pPr/>
              <a:t>27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2BA2B0-AD05-4D2E-B532-EEC4E2291BFC}" type="slidenum">
              <a:rPr lang="en-US"/>
              <a:pPr/>
              <a:t>28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4D8B1A-46FF-4F6A-97CE-FB02F0BBE695}" type="slidenum">
              <a:rPr lang="en-US"/>
              <a:pPr/>
              <a:t>29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7C1E7-B0AE-411F-807A-1275763C86DC}" type="slidenum">
              <a:rPr lang="en-US"/>
              <a:pPr/>
              <a:t>30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693E76-DC94-453C-A9B6-8547E5D5B8D1}" type="slidenum">
              <a:rPr lang="en-US"/>
              <a:pPr/>
              <a:t>31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E03349-3E3B-45A8-BE08-60C201B24FCD}" type="slidenum">
              <a:rPr lang="en-US"/>
              <a:pPr/>
              <a:t>3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A58AF3-6760-4BCE-A313-8273A84CDB32}" type="slidenum">
              <a:rPr lang="en-US"/>
              <a:pPr/>
              <a:t>32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578CAB-5E2F-4020-B3AA-A77FA4B6BF2A}" type="slidenum">
              <a:rPr lang="en-US"/>
              <a:pPr/>
              <a:t>4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5BE1CF-26C9-4A7B-B5FE-DA6C440D7D20}" type="slidenum">
              <a:rPr lang="en-US"/>
              <a:pPr/>
              <a:t>5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9E02EB-AB37-42D6-8A2F-81E2971A7A4F}" type="slidenum">
              <a:rPr lang="en-US"/>
              <a:pPr/>
              <a:t>6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81CC18-FFFC-479C-B6E9-0E33D4266B34}" type="slidenum">
              <a:rPr lang="en-US"/>
              <a:pPr/>
              <a:t>7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D93E8A-8031-4C16-BD12-4226231FC1D1}" type="slidenum">
              <a:rPr lang="en-US"/>
              <a:pPr/>
              <a:t>8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97E15B-51C6-4411-912F-7105D08F33B3}" type="slidenum">
              <a:rPr lang="en-US"/>
              <a:pPr/>
              <a:t>9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10/5/2011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york.citysearch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85800"/>
            <a:ext cx="7772400" cy="1295400"/>
          </a:xfrm>
        </p:spPr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0"/>
            <a:ext cx="6400800" cy="2590800"/>
          </a:xfrm>
        </p:spPr>
        <p:txBody>
          <a:bodyPr/>
          <a:lstStyle/>
          <a:p>
            <a:pPr eaLnBrk="1" hangingPunct="1"/>
            <a:r>
              <a:rPr lang="en-US" sz="3200" smtClean="0"/>
              <a:t>Semantics:  Representations and Analyses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066800" y="5715000"/>
            <a:ext cx="762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Slides adapted from Julia Hirschberg, Dan Jurafsky, Chris Manning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rgbClr val="C00000"/>
                </a:solidFill>
              </a:rPr>
              <a:t>Semantic Net: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                                having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</a:t>
            </a:r>
            <a:r>
              <a:rPr lang="en-US" sz="2000" dirty="0" err="1" smtClean="0"/>
              <a:t>haver</a:t>
            </a:r>
            <a:r>
              <a:rPr lang="en-US" sz="2000" dirty="0" smtClean="0"/>
              <a:t>                       had-thing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speaker                           car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C00000"/>
                </a:solidFill>
              </a:rPr>
              <a:t>Conceptual Dependency Diagram: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Physical-object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/>
              <a:t> </a:t>
            </a:r>
            <a:r>
              <a:rPr lang="en-US" sz="2000" dirty="0" smtClean="0">
                <a:sym typeface="Symbol" pitchFamily="18" charset="2"/>
              </a:rPr>
              <a:t>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/>
              <a:t>Car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sym typeface="Symbol" pitchFamily="18" charset="2"/>
              </a:rPr>
              <a:t>  </a:t>
            </a:r>
            <a:r>
              <a:rPr lang="en-US" sz="2000" dirty="0" err="1" smtClean="0">
                <a:sym typeface="Symbol" pitchFamily="18" charset="2"/>
              </a:rPr>
              <a:t>Poss</a:t>
            </a:r>
            <a:r>
              <a:rPr lang="en-US" sz="2000" dirty="0" smtClean="0">
                <a:sym typeface="Symbol" pitchFamily="18" charset="2"/>
              </a:rPr>
              <a:t>-By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sym typeface="Symbol" pitchFamily="18" charset="2"/>
              </a:rPr>
              <a:t>Speaker</a:t>
            </a:r>
            <a:r>
              <a:rPr lang="en-US" sz="1800" dirty="0" smtClean="0">
                <a:sym typeface="Symbol" pitchFamily="18" charset="2"/>
              </a:rPr>
              <a:t/>
            </a:r>
            <a:br>
              <a:rPr lang="en-US" sz="1800" dirty="0" smtClean="0">
                <a:sym typeface="Symbol" pitchFamily="18" charset="2"/>
              </a:rPr>
            </a:b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C00000"/>
                </a:solidFill>
              </a:rPr>
              <a:t>Frame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/>
              <a:t>Having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Haver</a:t>
            </a:r>
            <a:r>
              <a:rPr lang="en-US" sz="2000" dirty="0" smtClean="0"/>
              <a:t>:  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HadThing</a:t>
            </a:r>
            <a:r>
              <a:rPr lang="en-US" sz="2000" dirty="0" smtClean="0"/>
              <a:t>: Car</a:t>
            </a:r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 flipH="1">
            <a:off x="2819400" y="11430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4267200" y="10668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2971800" y="1600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5562600" y="1600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8006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Represents concepts and relationships among them</a:t>
            </a:r>
          </a:p>
          <a:p>
            <a:pPr lvl="1" eaLnBrk="1" hangingPunct="1"/>
            <a:r>
              <a:rPr lang="en-US" sz="2200" dirty="0" smtClean="0"/>
              <a:t>Nouns as concepts or arguments (red(</a:t>
            </a:r>
            <a:r>
              <a:rPr lang="en-US" sz="2200" dirty="0" smtClean="0">
                <a:solidFill>
                  <a:schemeClr val="hlink"/>
                </a:solidFill>
              </a:rPr>
              <a:t>ball</a:t>
            </a:r>
            <a:r>
              <a:rPr lang="en-US" sz="2200" dirty="0" smtClean="0"/>
              <a:t>))</a:t>
            </a:r>
          </a:p>
          <a:p>
            <a:pPr lvl="1" eaLnBrk="1" hangingPunct="1"/>
            <a:r>
              <a:rPr lang="en-US" sz="2200" dirty="0" smtClean="0"/>
              <a:t>Adjectives, adverbs, verbs as predicates (</a:t>
            </a:r>
            <a:r>
              <a:rPr lang="en-US" sz="2200" dirty="0" smtClean="0">
                <a:solidFill>
                  <a:schemeClr val="hlink"/>
                </a:solidFill>
              </a:rPr>
              <a:t>red</a:t>
            </a:r>
            <a:r>
              <a:rPr lang="en-US" sz="2200" dirty="0" smtClean="0"/>
              <a:t>(ball))</a:t>
            </a:r>
          </a:p>
          <a:p>
            <a:pPr eaLnBrk="1" hangingPunct="1"/>
            <a:r>
              <a:rPr lang="en-US" sz="2600" dirty="0" err="1" smtClean="0"/>
              <a:t>Subcategorization</a:t>
            </a:r>
            <a:r>
              <a:rPr lang="en-US" sz="2600" dirty="0" smtClean="0"/>
              <a:t> (or, argument) frames specify number, position, and syntactic category of arguments</a:t>
            </a:r>
          </a:p>
          <a:p>
            <a:pPr lvl="1" eaLnBrk="1" hangingPunct="1"/>
            <a:r>
              <a:rPr lang="en-US" sz="2200" dirty="0" smtClean="0"/>
              <a:t>NP likes NP</a:t>
            </a:r>
          </a:p>
          <a:p>
            <a:pPr lvl="1" eaLnBrk="1" hangingPunct="1"/>
            <a:r>
              <a:rPr lang="en-US" sz="2200" dirty="0" smtClean="0"/>
              <a:t>NP likes </a:t>
            </a:r>
            <a:r>
              <a:rPr lang="en-US" sz="2200" dirty="0" err="1" smtClean="0"/>
              <a:t>Inf</a:t>
            </a:r>
            <a:r>
              <a:rPr lang="en-US" sz="2200" dirty="0" smtClean="0"/>
              <a:t>-VP</a:t>
            </a:r>
          </a:p>
          <a:p>
            <a:pPr lvl="1" eaLnBrk="1" hangingPunct="1"/>
            <a:r>
              <a:rPr lang="en-US" sz="2200" dirty="0" smtClean="0"/>
              <a:t>NP likes NP </a:t>
            </a:r>
            <a:r>
              <a:rPr lang="en-US" sz="2200" dirty="0" err="1" smtClean="0"/>
              <a:t>Inf</a:t>
            </a:r>
            <a:r>
              <a:rPr lang="en-US" sz="2200" dirty="0" smtClean="0"/>
              <a:t>-VP</a:t>
            </a:r>
          </a:p>
          <a:p>
            <a:pPr lvl="1" eaLnBrk="1" hangingPunct="1"/>
            <a:endParaRPr lang="en-US" sz="2200" dirty="0" smtClean="0"/>
          </a:p>
        </p:txBody>
      </p:sp>
      <p:sp>
        <p:nvSpPr>
          <p:cNvPr id="14338" name="AutoShap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 Standard Representation:  Predicate-Argument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Subcat frames link arguments in surface structure with their semantic roles</a:t>
            </a:r>
          </a:p>
          <a:p>
            <a:pPr lvl="1" eaLnBrk="1" hangingPunct="1"/>
            <a:r>
              <a:rPr lang="en-US" smtClean="0"/>
              <a:t>Agent: </a:t>
            </a:r>
            <a:r>
              <a:rPr lang="en-US" smtClean="0">
                <a:solidFill>
                  <a:schemeClr val="folHlink"/>
                </a:solidFill>
              </a:rPr>
              <a:t> </a:t>
            </a:r>
            <a:r>
              <a:rPr lang="en-US" smtClean="0">
                <a:solidFill>
                  <a:srgbClr val="CC0000"/>
                </a:solidFill>
              </a:rPr>
              <a:t>George </a:t>
            </a:r>
            <a:r>
              <a:rPr lang="en-US" smtClean="0"/>
              <a:t>hit Bill.  Bill was hit by </a:t>
            </a:r>
            <a:r>
              <a:rPr lang="en-US" smtClean="0">
                <a:solidFill>
                  <a:srgbClr val="CC0000"/>
                </a:solidFill>
              </a:rPr>
              <a:t>George</a:t>
            </a:r>
            <a:r>
              <a:rPr lang="en-US" smtClean="0">
                <a:solidFill>
                  <a:schemeClr val="folHlink"/>
                </a:solidFill>
              </a:rPr>
              <a:t>.</a:t>
            </a:r>
            <a:endParaRPr lang="en-US" smtClean="0"/>
          </a:p>
          <a:p>
            <a:pPr lvl="1" eaLnBrk="1" hangingPunct="1"/>
            <a:r>
              <a:rPr lang="en-US" smtClean="0"/>
              <a:t>Patient: George hit </a:t>
            </a:r>
            <a:r>
              <a:rPr lang="en-US" smtClean="0">
                <a:solidFill>
                  <a:srgbClr val="CC0000"/>
                </a:solidFill>
              </a:rPr>
              <a:t>Bill</a:t>
            </a:r>
            <a:r>
              <a:rPr lang="en-US" smtClean="0"/>
              <a:t>.  </a:t>
            </a:r>
            <a:r>
              <a:rPr lang="en-US" smtClean="0">
                <a:solidFill>
                  <a:srgbClr val="CC0000"/>
                </a:solidFill>
              </a:rPr>
              <a:t>Bill </a:t>
            </a:r>
            <a:r>
              <a:rPr lang="en-US" smtClean="0"/>
              <a:t>was hit by George.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en-US" smtClean="0"/>
              <a:t>The claim of a theory of semantic roles is that these arguments of predicates can be usefully classified into a small set of semantically contentful classes</a:t>
            </a:r>
          </a:p>
          <a:p>
            <a:pPr lvl="1">
              <a:spcBef>
                <a:spcPct val="0"/>
              </a:spcBef>
              <a:buClr>
                <a:schemeClr val="bg1"/>
              </a:buClr>
              <a:buFontTx/>
              <a:buChar char="•"/>
            </a:pPr>
            <a:r>
              <a:rPr lang="en-US" smtClean="0"/>
              <a:t>And that these classes are useful for explaining lots of things</a:t>
            </a:r>
          </a:p>
          <a:p>
            <a:pPr eaLnBrk="1" hangingPunct="1"/>
            <a:endParaRPr lang="en-US" smtClean="0"/>
          </a:p>
        </p:txBody>
      </p:sp>
      <p:sp>
        <p:nvSpPr>
          <p:cNvPr id="15362" name="AutoShap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Semantic (Thematic)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Agent</a:t>
            </a:r>
            <a:r>
              <a:rPr lang="en-US" sz="2600" smtClean="0"/>
              <a:t>: initiator or doer in the event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Patient</a:t>
            </a:r>
            <a:r>
              <a:rPr lang="en-US" sz="2600" smtClean="0"/>
              <a:t>: affected entity in the event; undergoes the 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Sue killed the rat</a:t>
            </a:r>
            <a:r>
              <a:rPr lang="en-US" smtClean="0">
                <a:solidFill>
                  <a:schemeClr val="folHlink"/>
                </a:solidFill>
              </a:rPr>
              <a:t>.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Theme</a:t>
            </a:r>
            <a:r>
              <a:rPr lang="en-US" sz="2600" smtClean="0"/>
              <a:t>: object in the event undergoing a change of state or location, or of which location is predicated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ice melted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Experiencer</a:t>
            </a:r>
            <a:r>
              <a:rPr lang="en-US" sz="2600" smtClean="0"/>
              <a:t>: feels or perceive the 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Bill likes pizza.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Stimulus</a:t>
            </a:r>
            <a:r>
              <a:rPr lang="en-US" sz="2600" smtClean="0"/>
              <a:t>: the thing that is felt or perceived</a:t>
            </a:r>
          </a:p>
          <a:p>
            <a:pPr lvl="1" eaLnBrk="1" hangingPunct="1">
              <a:lnSpc>
                <a:spcPct val="90000"/>
              </a:lnSpc>
            </a:pPr>
            <a:endParaRPr lang="en-US" sz="2600" smtClean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sz="2600" smtClean="0">
              <a:solidFill>
                <a:schemeClr val="folHlink"/>
              </a:solidFill>
            </a:endParaRPr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semantic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Goal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ran </a:t>
            </a:r>
            <a:r>
              <a:rPr lang="en-US" sz="1800" u="sng" smtClean="0">
                <a:solidFill>
                  <a:srgbClr val="CC0000"/>
                </a:solidFill>
              </a:rPr>
              <a:t>to Copley Square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Recipient</a:t>
            </a:r>
            <a:r>
              <a:rPr lang="en-US" sz="2000" smtClean="0"/>
              <a:t> (may or may not be distinguished from Goal):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gave the book </a:t>
            </a:r>
            <a:r>
              <a:rPr lang="en-US" sz="1800" u="sng" smtClean="0">
                <a:solidFill>
                  <a:srgbClr val="CC0000"/>
                </a:solidFill>
              </a:rPr>
              <a:t>to Mary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Benefactive</a:t>
            </a:r>
            <a:r>
              <a:rPr lang="en-US" sz="2000" smtClean="0"/>
              <a:t> (may be grouped with Recipient):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cooked dinner </a:t>
            </a:r>
            <a:r>
              <a:rPr lang="en-US" sz="1800" u="sng" smtClean="0">
                <a:solidFill>
                  <a:srgbClr val="CC0000"/>
                </a:solidFill>
              </a:rPr>
              <a:t>for Mary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Source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took a pencil </a:t>
            </a:r>
            <a:r>
              <a:rPr lang="en-US" sz="1800" u="sng" smtClean="0">
                <a:solidFill>
                  <a:srgbClr val="CC0000"/>
                </a:solidFill>
              </a:rPr>
              <a:t>from the pile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Instrument</a:t>
            </a:r>
            <a:r>
              <a:rPr lang="en-US" sz="2000" smtClean="0"/>
              <a:t>: 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ate the burrito </a:t>
            </a:r>
            <a:r>
              <a:rPr lang="en-US" sz="1800" u="sng" smtClean="0">
                <a:solidFill>
                  <a:srgbClr val="CC0000"/>
                </a:solidFill>
              </a:rPr>
              <a:t>with a plastic spork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Location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sits </a:t>
            </a:r>
            <a:r>
              <a:rPr lang="en-US" sz="1800" u="sng" smtClean="0">
                <a:solidFill>
                  <a:srgbClr val="CC0000"/>
                </a:solidFill>
              </a:rPr>
              <a:t>under the tree</a:t>
            </a:r>
            <a:r>
              <a:rPr lang="en-US" sz="1800" smtClean="0">
                <a:solidFill>
                  <a:srgbClr val="CC0000"/>
                </a:solidFill>
              </a:rPr>
              <a:t> on Wednesdays</a:t>
            </a:r>
            <a:endParaRPr lang="en-US" sz="2000" smtClean="0">
              <a:solidFill>
                <a:srgbClr val="CC0000"/>
              </a:solidFill>
            </a:endParaRPr>
          </a:p>
        </p:txBody>
      </p:sp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semantic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spcBef>
                <a:spcPct val="0"/>
              </a:spcBef>
              <a:buFont typeface="Arial" charset="0"/>
              <a:buNone/>
            </a:pPr>
            <a:r>
              <a:rPr lang="en-GB" sz="2400" smtClean="0"/>
              <a:t>Try for yourself!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The submarine sank a troop ship.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Doris hid the money in the flowerpot.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Emma noticed the stain. 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We crossed the street. 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The boys climbed the wall.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The chef cooked a great meal. 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The computer pinpointed the error.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A mad bull damaged the fence on Jack’s farm. 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The company wrote me a letter.</a:t>
            </a:r>
          </a:p>
          <a:p>
            <a:pPr marL="457200" indent="-457200" eaLnBrk="1" hangingPunct="1">
              <a:spcBef>
                <a:spcPct val="0"/>
              </a:spcBef>
              <a:buFont typeface="Arial" charset="0"/>
              <a:buAutoNum type="arabicPeriod"/>
            </a:pPr>
            <a:r>
              <a:rPr lang="en-GB" sz="2400" smtClean="0"/>
              <a:t>Jack opened the lock with a paper clip.  </a:t>
            </a:r>
            <a:br>
              <a:rPr lang="en-GB" sz="2400" smtClean="0"/>
            </a:br>
            <a:endParaRPr lang="en-US" sz="2400" smtClean="0"/>
          </a:p>
        </p:txBody>
      </p:sp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semantic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John </a:t>
            </a:r>
            <a:r>
              <a:rPr lang="en-US" smtClean="0"/>
              <a:t>opened </a:t>
            </a:r>
            <a:r>
              <a:rPr lang="en-US" smtClean="0">
                <a:solidFill>
                  <a:srgbClr val="CC0000"/>
                </a:solidFill>
              </a:rPr>
              <a:t>the door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AGENT       THEME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was opened by </a:t>
            </a:r>
            <a:r>
              <a:rPr lang="en-US" smtClean="0">
                <a:solidFill>
                  <a:srgbClr val="CC0000"/>
                </a:solidFill>
              </a:rPr>
              <a:t>John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THEME                AGENT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opened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John</a:t>
            </a:r>
            <a:r>
              <a:rPr lang="en-US" smtClean="0"/>
              <a:t> opened </a:t>
            </a: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with </a:t>
            </a:r>
            <a:r>
              <a:rPr lang="en-US" smtClean="0">
                <a:solidFill>
                  <a:srgbClr val="CC0000"/>
                </a:solidFill>
              </a:rPr>
              <a:t>the key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AGENT       THEME        INSTRUMENT</a:t>
            </a:r>
          </a:p>
        </p:txBody>
      </p:sp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Linking of thematic roles to syntactic positions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From the WSJ…</a:t>
            </a:r>
          </a:p>
          <a:p>
            <a:pPr lvl="1" eaLnBrk="1" hangingPunct="1"/>
            <a:r>
              <a:rPr lang="en-US" smtClean="0">
                <a:solidFill>
                  <a:srgbClr val="A50021"/>
                </a:solidFill>
              </a:rPr>
              <a:t>He melted her reserve with a husky-voiced paean to her eyes.</a:t>
            </a:r>
          </a:p>
          <a:p>
            <a:pPr lvl="1" eaLnBrk="1" hangingPunct="1"/>
            <a:r>
              <a:rPr lang="en-US" smtClean="0"/>
              <a:t>If we label the constituents </a:t>
            </a:r>
            <a:r>
              <a:rPr lang="en-US" smtClean="0">
                <a:solidFill>
                  <a:srgbClr val="008000"/>
                </a:solidFill>
              </a:rPr>
              <a:t>He</a:t>
            </a:r>
            <a:r>
              <a:rPr lang="en-US" smtClean="0"/>
              <a:t> and </a:t>
            </a:r>
            <a:r>
              <a:rPr lang="en-US" smtClean="0">
                <a:solidFill>
                  <a:srgbClr val="008000"/>
                </a:solidFill>
              </a:rPr>
              <a:t>her reserve</a:t>
            </a:r>
            <a:r>
              <a:rPr lang="en-US" smtClean="0"/>
              <a:t> as the </a:t>
            </a:r>
            <a:r>
              <a:rPr lang="en-US" smtClean="0">
                <a:solidFill>
                  <a:srgbClr val="339933"/>
                </a:solidFill>
              </a:rPr>
              <a:t>Melter</a:t>
            </a:r>
            <a:r>
              <a:rPr lang="en-US" smtClean="0"/>
              <a:t> and </a:t>
            </a:r>
            <a:r>
              <a:rPr lang="en-US" smtClean="0">
                <a:solidFill>
                  <a:srgbClr val="339933"/>
                </a:solidFill>
              </a:rPr>
              <a:t>Melted</a:t>
            </a:r>
            <a:r>
              <a:rPr lang="en-US" smtClean="0"/>
              <a:t>, then those labels lose any meaning they might have had.</a:t>
            </a:r>
          </a:p>
          <a:p>
            <a:pPr lvl="1" eaLnBrk="1" hangingPunct="1"/>
            <a:r>
              <a:rPr lang="en-US" smtClean="0"/>
              <a:t>If we make them </a:t>
            </a:r>
            <a:r>
              <a:rPr lang="en-US" smtClean="0">
                <a:solidFill>
                  <a:srgbClr val="339933"/>
                </a:solidFill>
              </a:rPr>
              <a:t>Agent</a:t>
            </a:r>
            <a:r>
              <a:rPr lang="en-US" smtClean="0"/>
              <a:t> and </a:t>
            </a:r>
            <a:r>
              <a:rPr lang="en-US" smtClean="0">
                <a:solidFill>
                  <a:srgbClr val="339933"/>
                </a:solidFill>
              </a:rPr>
              <a:t>Theme</a:t>
            </a:r>
            <a:r>
              <a:rPr lang="en-US" smtClean="0"/>
              <a:t> then we can do more inference.</a:t>
            </a:r>
          </a:p>
        </p:txBody>
      </p:sp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Deeper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339933"/>
                </a:solidFill>
              </a:rPr>
              <a:t>Selectional Restrictions:</a:t>
            </a:r>
            <a:r>
              <a:rPr lang="en-US" smtClean="0"/>
              <a:t>  constraints on the</a:t>
            </a:r>
            <a:r>
              <a:rPr lang="en-US" b="1" i="1" smtClean="0"/>
              <a:t> types </a:t>
            </a:r>
            <a:r>
              <a:rPr lang="en-US" smtClean="0"/>
              <a:t>of</a:t>
            </a:r>
            <a:r>
              <a:rPr lang="en-US" b="1" i="1" smtClean="0"/>
              <a:t> </a:t>
            </a:r>
            <a:r>
              <a:rPr lang="en-US" smtClean="0"/>
              <a:t>arguments verbs take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George assassinated the senator.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*The spider assassinated the fly.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assassinate:</a:t>
            </a:r>
            <a:r>
              <a:rPr lang="en-US" b="1" i="1" smtClean="0">
                <a:solidFill>
                  <a:schemeClr val="hlink"/>
                </a:solidFill>
              </a:rPr>
              <a:t> </a:t>
            </a:r>
            <a:r>
              <a:rPr lang="en-US" b="1" i="1" smtClean="0"/>
              <a:t>intentional (political?) killing</a:t>
            </a:r>
          </a:p>
          <a:p>
            <a:pPr lvl="1" eaLnBrk="1" hangingPunct="1">
              <a:buFontTx/>
              <a:buNone/>
            </a:pPr>
            <a:endParaRPr lang="en-US" b="1" i="1" smtClean="0">
              <a:solidFill>
                <a:schemeClr val="hlink"/>
              </a:solidFill>
            </a:endParaRPr>
          </a:p>
          <a:p>
            <a:pPr eaLnBrk="1" hangingPunct="1"/>
            <a:r>
              <a:rPr lang="en-US" b="1" i="1" smtClean="0">
                <a:solidFill>
                  <a:srgbClr val="CC0000"/>
                </a:solidFill>
              </a:rPr>
              <a:t>The astronaut married the star.</a:t>
            </a:r>
          </a:p>
        </p:txBody>
      </p:sp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Selectional Restrictions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exactly is a role?</a:t>
            </a:r>
          </a:p>
          <a:p>
            <a:pPr eaLnBrk="1" hangingPunct="1"/>
            <a:r>
              <a:rPr lang="en-US" smtClean="0"/>
              <a:t>What’s the right set of roles?</a:t>
            </a:r>
          </a:p>
          <a:p>
            <a:pPr eaLnBrk="1" hangingPunct="1"/>
            <a:r>
              <a:rPr lang="en-US" smtClean="0"/>
              <a:t>Are such roles universals?</a:t>
            </a:r>
          </a:p>
          <a:p>
            <a:pPr eaLnBrk="1" hangingPunct="1"/>
            <a:r>
              <a:rPr lang="en-US" smtClean="0"/>
              <a:t>Are these roles atomic?</a:t>
            </a:r>
          </a:p>
          <a:p>
            <a:pPr lvl="1" eaLnBrk="1" hangingPunct="1"/>
            <a:r>
              <a:rPr lang="en-US" smtClean="0"/>
              <a:t>I.e. Agents</a:t>
            </a:r>
          </a:p>
          <a:p>
            <a:pPr lvl="3" eaLnBrk="1" hangingPunct="1"/>
            <a:r>
              <a:rPr lang="en-US" sz="1800" smtClean="0"/>
              <a:t>Animate, Volitional, Direct causers, etc</a:t>
            </a:r>
          </a:p>
          <a:p>
            <a:pPr eaLnBrk="1" hangingPunct="1"/>
            <a:r>
              <a:rPr lang="en-US" smtClean="0"/>
              <a:t>Can we automatically label syntactic constituents with thematic roles?</a:t>
            </a:r>
          </a:p>
        </p:txBody>
      </p:sp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Question-Answering/Dialog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ideal as a meaning representation and doesn't do everything we want -- but better than many…</a:t>
            </a:r>
          </a:p>
          <a:p>
            <a:pPr lvl="1" eaLnBrk="1" hangingPunct="1"/>
            <a:r>
              <a:rPr lang="en-US" smtClean="0"/>
              <a:t>Supports the determination of truth</a:t>
            </a:r>
          </a:p>
          <a:p>
            <a:pPr lvl="1" eaLnBrk="1" hangingPunct="1"/>
            <a:r>
              <a:rPr lang="en-US" smtClean="0"/>
              <a:t>Supports compositionality of meaning</a:t>
            </a:r>
          </a:p>
          <a:p>
            <a:pPr lvl="1" eaLnBrk="1" hangingPunct="1"/>
            <a:r>
              <a:rPr lang="en-US" smtClean="0"/>
              <a:t>Supports question-answering (via variables)</a:t>
            </a:r>
          </a:p>
          <a:p>
            <a:pPr lvl="1" eaLnBrk="1" hangingPunct="1"/>
            <a:r>
              <a:rPr lang="en-US" smtClean="0"/>
              <a:t>Supports inference</a:t>
            </a:r>
          </a:p>
        </p:txBody>
      </p:sp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First Order Predicate Calculus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339933"/>
                </a:solidFill>
              </a:rPr>
              <a:t>Terms</a:t>
            </a:r>
            <a:r>
              <a:rPr lang="en-US" dirty="0" smtClean="0"/>
              <a:t>: constants, functions, variables</a:t>
            </a:r>
          </a:p>
          <a:p>
            <a:pPr lvl="1" eaLnBrk="1" hangingPunct="1"/>
            <a:r>
              <a:rPr lang="en-US" dirty="0" smtClean="0">
                <a:solidFill>
                  <a:srgbClr val="339933"/>
                </a:solidFill>
              </a:rPr>
              <a:t>Constants</a:t>
            </a:r>
            <a:r>
              <a:rPr lang="en-US" dirty="0" smtClean="0"/>
              <a:t>: objects in the world, e.g. </a:t>
            </a:r>
            <a:r>
              <a:rPr lang="en-US" dirty="0" err="1" smtClean="0">
                <a:solidFill>
                  <a:schemeClr val="hlink"/>
                </a:solidFill>
              </a:rPr>
              <a:t>Nobu</a:t>
            </a:r>
            <a:endParaRPr lang="en-US" dirty="0" smtClean="0">
              <a:solidFill>
                <a:schemeClr val="hlink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339933"/>
                </a:solidFill>
              </a:rPr>
              <a:t>Functions</a:t>
            </a:r>
            <a:r>
              <a:rPr lang="en-US" dirty="0" smtClean="0"/>
              <a:t>: concepts, e.g. </a:t>
            </a:r>
            <a:r>
              <a:rPr lang="en-US" dirty="0" err="1" smtClean="0"/>
              <a:t>pricerangeof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chemeClr val="hlink"/>
                </a:solidFill>
              </a:rPr>
              <a:t>Nobu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 smtClean="0">
                <a:solidFill>
                  <a:srgbClr val="339933"/>
                </a:solidFill>
              </a:rPr>
              <a:t>Variables</a:t>
            </a:r>
            <a:r>
              <a:rPr lang="en-US" dirty="0" smtClean="0"/>
              <a:t>: x, e.g. </a:t>
            </a:r>
            <a:r>
              <a:rPr lang="en-US" dirty="0" err="1" smtClean="0"/>
              <a:t>pricerangeof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hlink"/>
                </a:solidFill>
              </a:rPr>
              <a:t>x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 smtClean="0">
                <a:solidFill>
                  <a:srgbClr val="339933"/>
                </a:solidFill>
              </a:rPr>
              <a:t>Predicates</a:t>
            </a:r>
            <a:r>
              <a:rPr lang="en-US" dirty="0" smtClean="0">
                <a:solidFill>
                  <a:schemeClr val="accent2"/>
                </a:solidFill>
              </a:rPr>
              <a:t>: </a:t>
            </a:r>
            <a:r>
              <a:rPr lang="en-US" dirty="0" smtClean="0"/>
              <a:t>symbols that refer to relations that hold among objects in some domain or properties that hold of some object in a domain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</a:rPr>
              <a:t>likes(Kathy, sushi)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</a:rPr>
              <a:t>female(Kathy) person(Kathy)</a:t>
            </a:r>
          </a:p>
        </p:txBody>
      </p:sp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NL Mapping to FOPC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85800"/>
            <a:ext cx="7772400" cy="5410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Logical connectives permit compositionality of meaning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</a:rPr>
              <a:t>sushi(x) 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 likes(</a:t>
            </a:r>
            <a:r>
              <a:rPr lang="en-US" dirty="0" err="1" smtClean="0">
                <a:solidFill>
                  <a:srgbClr val="CC0000"/>
                </a:solidFill>
                <a:sym typeface="Symbol" pitchFamily="18" charset="2"/>
              </a:rPr>
              <a:t>Kathy,x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)  “Kathy likes sushi”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Japanese(</a:t>
            </a:r>
            <a:r>
              <a:rPr lang="en-US" dirty="0" err="1" smtClean="0">
                <a:solidFill>
                  <a:srgbClr val="CC0000"/>
                </a:solidFill>
                <a:sym typeface="Symbol" pitchFamily="18" charset="2"/>
              </a:rPr>
              <a:t>Nobu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) ^ restaurant(</a:t>
            </a:r>
            <a:r>
              <a:rPr lang="en-US" dirty="0" err="1" smtClean="0">
                <a:solidFill>
                  <a:srgbClr val="CC0000"/>
                </a:solidFill>
                <a:sym typeface="Symbol" pitchFamily="18" charset="2"/>
              </a:rPr>
              <a:t>Nobu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) “</a:t>
            </a:r>
            <a:r>
              <a:rPr lang="en-US" dirty="0" err="1" smtClean="0">
                <a:solidFill>
                  <a:srgbClr val="CC0000"/>
                </a:solidFill>
                <a:sym typeface="Symbol" pitchFamily="18" charset="2"/>
              </a:rPr>
              <a:t>Nobu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 is a Japanese restaurant”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Wants-cuisine(</a:t>
            </a:r>
            <a:r>
              <a:rPr lang="en-US" dirty="0" err="1" smtClean="0">
                <a:solidFill>
                  <a:srgbClr val="CC0000"/>
                </a:solidFill>
                <a:sym typeface="Symbol" pitchFamily="18" charset="2"/>
              </a:rPr>
              <a:t>Kathy,Japanese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) v wants-cuisine(</a:t>
            </a:r>
            <a:r>
              <a:rPr lang="en-US" dirty="0" err="1" smtClean="0">
                <a:solidFill>
                  <a:srgbClr val="CC0000"/>
                </a:solidFill>
                <a:sym typeface="Symbol" pitchFamily="18" charset="2"/>
              </a:rPr>
              <a:t>Kathy,French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)  “Kathy wants either Japanese or French cuisine”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Suppose we want to represent these sentences using </a:t>
            </a:r>
            <a:r>
              <a:rPr lang="en-US" smtClean="0">
                <a:solidFill>
                  <a:srgbClr val="CC0000"/>
                </a:solidFill>
                <a:sym typeface="Symbol" pitchFamily="18" charset="2"/>
              </a:rPr>
              <a:t>thematic roles? </a:t>
            </a:r>
            <a:endParaRPr lang="en-US" dirty="0" smtClean="0">
              <a:solidFill>
                <a:srgbClr val="CC0000"/>
              </a:solidFill>
              <a:sym typeface="Symbol" pitchFamily="18" charset="2"/>
            </a:endParaRPr>
          </a:p>
          <a:p>
            <a:pPr eaLnBrk="1" hangingPunct="1"/>
            <a:r>
              <a:rPr lang="en-US" dirty="0" smtClean="0">
                <a:sym typeface="Symbol" pitchFamily="18" charset="2"/>
              </a:rPr>
              <a:t>Sentences in FOPC can be assigned truth values 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Atomic formulae are T or F based on their presence or absence in a DB (Closed World Assumption?)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Composed meanings are inferred from DB and meaning of logical connectives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1" eaLnBrk="1" hangingPunct="1"/>
            <a:r>
              <a:rPr lang="en-US" dirty="0" smtClean="0">
                <a:solidFill>
                  <a:srgbClr val="CC0000"/>
                </a:solidFill>
              </a:rPr>
              <a:t>location(The Spotted Pig, The Village)</a:t>
            </a:r>
          </a:p>
          <a:p>
            <a:pPr lvl="1" eaLnBrk="1" hangingPunct="1"/>
            <a:r>
              <a:rPr lang="en-US" dirty="0" err="1" smtClean="0">
                <a:solidFill>
                  <a:srgbClr val="CC0000"/>
                </a:solidFill>
              </a:rPr>
              <a:t>sameblock</a:t>
            </a:r>
            <a:r>
              <a:rPr lang="en-US" dirty="0" smtClean="0">
                <a:solidFill>
                  <a:srgbClr val="CC0000"/>
                </a:solidFill>
              </a:rPr>
              <a:t>(</a:t>
            </a:r>
            <a:r>
              <a:rPr lang="en-US" dirty="0" err="1" smtClean="0">
                <a:solidFill>
                  <a:srgbClr val="CC0000"/>
                </a:solidFill>
              </a:rPr>
              <a:t>Marisca,The</a:t>
            </a:r>
            <a:r>
              <a:rPr lang="en-US" dirty="0" smtClean="0">
                <a:solidFill>
                  <a:srgbClr val="CC0000"/>
                </a:solidFill>
              </a:rPr>
              <a:t> Spotted Pig</a:t>
            </a:r>
          </a:p>
          <a:p>
            <a:pPr lvl="1" eaLnBrk="1" hangingPunct="1"/>
            <a:r>
              <a:rPr lang="en-US" dirty="0" smtClean="0">
                <a:solidFill>
                  <a:srgbClr val="CC0000"/>
                </a:solidFill>
              </a:rPr>
              <a:t>location(The Spotted Pig, The Village) ^ </a:t>
            </a:r>
            <a:r>
              <a:rPr lang="en-US" dirty="0" err="1" smtClean="0">
                <a:solidFill>
                  <a:srgbClr val="CC0000"/>
                </a:solidFill>
              </a:rPr>
              <a:t>sameblock</a:t>
            </a:r>
            <a:r>
              <a:rPr lang="en-US" dirty="0" smtClean="0">
                <a:solidFill>
                  <a:srgbClr val="CC0000"/>
                </a:solidFill>
              </a:rPr>
              <a:t>(</a:t>
            </a:r>
            <a:r>
              <a:rPr lang="en-US" dirty="0" err="1" smtClean="0">
                <a:solidFill>
                  <a:srgbClr val="CC0000"/>
                </a:solidFill>
              </a:rPr>
              <a:t>Marisca</a:t>
            </a:r>
            <a:r>
              <a:rPr lang="en-US" dirty="0" smtClean="0">
                <a:solidFill>
                  <a:srgbClr val="CC0000"/>
                </a:solidFill>
              </a:rPr>
              <a:t>, The Spotted Pig) </a:t>
            </a:r>
            <a:r>
              <a:rPr lang="en-US" dirty="0" smtClean="0">
                <a:solidFill>
                  <a:srgbClr val="CC0000"/>
                </a:solidFill>
                <a:sym typeface="Wingdings" pitchFamily="2" charset="2"/>
              </a:rPr>
              <a:t> location(</a:t>
            </a:r>
            <a:r>
              <a:rPr lang="en-US" dirty="0" err="1" smtClean="0">
                <a:solidFill>
                  <a:srgbClr val="CC0000"/>
                </a:solidFill>
                <a:sym typeface="Wingdings" pitchFamily="2" charset="2"/>
              </a:rPr>
              <a:t>Marisca,The</a:t>
            </a:r>
            <a:r>
              <a:rPr lang="en-US" dirty="0" smtClean="0">
                <a:solidFill>
                  <a:srgbClr val="CC0000"/>
                </a:solidFill>
                <a:sym typeface="Wingdings" pitchFamily="2" charset="2"/>
              </a:rPr>
              <a:t> Village)</a:t>
            </a:r>
            <a:endParaRPr lang="en-US" dirty="0" smtClean="0">
              <a:solidFill>
                <a:srgbClr val="CC0000"/>
              </a:solidFill>
            </a:endParaRPr>
          </a:p>
          <a:p>
            <a:pPr eaLnBrk="1" hangingPunct="1"/>
            <a:r>
              <a:rPr lang="en-US" dirty="0" smtClean="0"/>
              <a:t>Limitations:</a:t>
            </a:r>
          </a:p>
          <a:p>
            <a:pPr lvl="1" eaLnBrk="1" hangingPunct="1"/>
            <a:r>
              <a:rPr lang="en-US" dirty="0" smtClean="0"/>
              <a:t>Do ‘and’ and ‘or’ in natural language really mean ‘^’ and ‘v’?  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CC0000"/>
                </a:solidFill>
              </a:rPr>
              <a:t>Mary got married and had a baby.  And then…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CC0000"/>
                </a:solidFill>
              </a:rPr>
              <a:t>Your money or your life!</a:t>
            </a:r>
          </a:p>
          <a:p>
            <a:pPr lvl="1" eaLnBrk="1" hangingPunct="1"/>
            <a:r>
              <a:rPr lang="en-US" dirty="0" smtClean="0"/>
              <a:t>Does ‘</a:t>
            </a:r>
            <a:r>
              <a:rPr lang="en-US" dirty="0" smtClean="0">
                <a:sym typeface="Symbol" pitchFamily="18" charset="2"/>
              </a:rPr>
              <a:t>’ mean ‘if’?  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If you go, I’ll meet you there.</a:t>
            </a:r>
            <a:endParaRPr lang="en-US" dirty="0" smtClean="0">
              <a:solidFill>
                <a:srgbClr val="CC0000"/>
              </a:solidFill>
            </a:endParaRPr>
          </a:p>
          <a:p>
            <a:pPr lvl="1" eaLnBrk="1" hangingPunct="1"/>
            <a:r>
              <a:rPr lang="en-US" dirty="0" smtClean="0"/>
              <a:t>How do we represent other connectives?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CC0000"/>
                </a:solidFill>
              </a:rPr>
              <a:t>She was happy but ignorant.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90800"/>
            <a:ext cx="7772400" cy="5638800"/>
          </a:xfrm>
        </p:spPr>
        <p:txBody>
          <a:bodyPr/>
          <a:lstStyle/>
          <a:p>
            <a:pPr eaLnBrk="1" hangingPunct="1"/>
            <a:r>
              <a:rPr lang="en-US" smtClean="0"/>
              <a:t>Quantifiers: </a:t>
            </a:r>
          </a:p>
          <a:p>
            <a:pPr lvl="1" eaLnBrk="1" hangingPunct="1"/>
            <a:r>
              <a:rPr lang="en-US" smtClean="0"/>
              <a:t>Existential quantification: </a:t>
            </a:r>
            <a:r>
              <a:rPr lang="en-US" smtClean="0">
                <a:solidFill>
                  <a:srgbClr val="CC0000"/>
                </a:solidFill>
              </a:rPr>
              <a:t>There is a unicorn in my garden. Some unicorn is in my garden.</a:t>
            </a:r>
          </a:p>
          <a:p>
            <a:pPr lvl="1" eaLnBrk="1" hangingPunct="1"/>
            <a:r>
              <a:rPr lang="en-US" smtClean="0"/>
              <a:t>Universal quantification: </a:t>
            </a:r>
            <a:r>
              <a:rPr lang="en-US" smtClean="0">
                <a:solidFill>
                  <a:srgbClr val="CC0000"/>
                </a:solidFill>
              </a:rPr>
              <a:t>The unicorn is a mythical beast.  Unicorns are mythical beasts.</a:t>
            </a:r>
          </a:p>
          <a:p>
            <a:pPr lvl="1" eaLnBrk="1" hangingPunct="1"/>
            <a:r>
              <a:rPr lang="en-US" smtClean="0">
                <a:solidFill>
                  <a:schemeClr val="hlink"/>
                </a:solidFill>
              </a:rPr>
              <a:t>Many?  A few?  Several?  A couple?</a:t>
            </a:r>
          </a:p>
        </p:txBody>
      </p:sp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3200400" y="2667000"/>
          <a:ext cx="49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495000" imgH="330120" progId="Equation.3">
                  <p:embed/>
                </p:oleObj>
              </mc:Choice>
              <mc:Fallback>
                <p:oleObj name="Equation" r:id="rId4" imgW="495000" imgH="33012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667000"/>
                        <a:ext cx="495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Where is The Spotted Pig?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What is the phone number of The Spotted Pig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Which midtown French restaurants have four-star reviews?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Restaurants in the Village are cheaper than restaurants on the Upper East Side.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There is a French restaurant on 66</a:t>
            </a:r>
            <a:r>
              <a:rPr lang="en-US" baseline="30000" dirty="0" smtClean="0"/>
              <a:t>th</a:t>
            </a:r>
            <a:r>
              <a:rPr lang="en-US" dirty="0" smtClean="0"/>
              <a:t> between Madison and Park. 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sentences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Cyrl-AZ" dirty="0" smtClean="0"/>
              <a:t>Э</a:t>
            </a:r>
            <a:r>
              <a:rPr lang="en-US" dirty="0" smtClean="0"/>
              <a:t>x </a:t>
            </a:r>
            <a:r>
              <a:rPr lang="en-US" dirty="0" err="1" smtClean="0"/>
              <a:t>Vy</a:t>
            </a:r>
            <a:r>
              <a:rPr lang="en-US" dirty="0" smtClean="0"/>
              <a:t> loves (</a:t>
            </a:r>
            <a:r>
              <a:rPr lang="en-US" dirty="0" err="1" smtClean="0"/>
              <a:t>y,x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Vx</a:t>
            </a:r>
            <a:r>
              <a:rPr lang="en-US" dirty="0" smtClean="0"/>
              <a:t> </a:t>
            </a:r>
            <a:r>
              <a:rPr lang="az-Cyrl-AZ" dirty="0" smtClean="0"/>
              <a:t>Э</a:t>
            </a:r>
            <a:r>
              <a:rPr lang="en-US" dirty="0" smtClean="0"/>
              <a:t>y loves (</a:t>
            </a:r>
            <a:r>
              <a:rPr lang="en-US" dirty="0" err="1" smtClean="0"/>
              <a:t>y,x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Logical Forms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How do we represent time and temporal relationships between events?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</a:rPr>
              <a:t>It seems only yesterday that Martha Stewart was in prison but now she has a popular TV show.  There is no justice.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Where do we get temporal information?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Verb tense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Temporal expressions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Sequence of presentation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Linear representations: Reichenbach ‘47</a:t>
            </a:r>
          </a:p>
        </p:txBody>
      </p:sp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Representations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772400" cy="5029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339933"/>
                </a:solidFill>
              </a:rPr>
              <a:t>Utterance time</a:t>
            </a:r>
            <a:r>
              <a:rPr lang="en-US" smtClean="0"/>
              <a:t> (U): when the utterance occurs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339933"/>
                </a:solidFill>
              </a:rPr>
              <a:t>Reference time</a:t>
            </a:r>
            <a:r>
              <a:rPr lang="en-US" smtClean="0"/>
              <a:t> (R): the temporal point-of-view of the utterance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339933"/>
                </a:solidFill>
              </a:rPr>
              <a:t>Event time</a:t>
            </a:r>
            <a:r>
              <a:rPr lang="en-US" smtClean="0"/>
              <a:t> (E): when events described in the utterance occur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  <a:sym typeface="Wingdings" pitchFamily="2" charset="2"/>
              </a:rPr>
              <a:t>George is eating a sandwich.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993366"/>
                </a:solidFill>
                <a:sym typeface="Wingdings" pitchFamily="2" charset="2"/>
              </a:rPr>
              <a:t>-- E,R,U 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George had eaten a sandwich (when he realized…)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993366"/>
                </a:solidFill>
              </a:rPr>
              <a:t>E – R – U </a:t>
            </a:r>
            <a:r>
              <a:rPr lang="en-US" smtClean="0">
                <a:solidFill>
                  <a:srgbClr val="993366"/>
                </a:solidFill>
                <a:sym typeface="Wingdings" pitchFamily="2" charset="2"/>
              </a:rPr>
              <a:t></a:t>
            </a:r>
            <a:endParaRPr lang="en-US" smtClean="0">
              <a:solidFill>
                <a:srgbClr val="993366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  <a:sym typeface="Wingdings" pitchFamily="2" charset="2"/>
              </a:rPr>
              <a:t>George will eat a sandwich.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993366"/>
                </a:solidFill>
                <a:sym typeface="Wingdings" pitchFamily="2" charset="2"/>
              </a:rPr>
              <a:t>--U,R – E 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  <a:sym typeface="Wingdings" pitchFamily="2" charset="2"/>
              </a:rPr>
              <a:t>While George was eating a sandwich, his mother arrived.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772400" cy="4724400"/>
          </a:xfrm>
        </p:spPr>
        <p:txBody>
          <a:bodyPr/>
          <a:lstStyle/>
          <a:p>
            <a:pPr eaLnBrk="1" hangingPunct="1"/>
            <a:r>
              <a:rPr lang="en-US" sz="2400" dirty="0" err="1" smtClean="0">
                <a:solidFill>
                  <a:srgbClr val="339933"/>
                </a:solidFill>
              </a:rPr>
              <a:t>Statives</a:t>
            </a:r>
            <a:r>
              <a:rPr lang="en-US" sz="2400" dirty="0" smtClean="0"/>
              <a:t>: states or properties of objects at a particular point in time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i="1" dirty="0" smtClean="0">
                <a:solidFill>
                  <a:schemeClr val="hlink"/>
                </a:solidFill>
              </a:rPr>
              <a:t>I am hungry.</a:t>
            </a:r>
          </a:p>
          <a:p>
            <a:pPr eaLnBrk="1" hangingPunct="1"/>
            <a:r>
              <a:rPr lang="en-US" sz="2400" dirty="0" smtClean="0">
                <a:solidFill>
                  <a:srgbClr val="339933"/>
                </a:solidFill>
              </a:rPr>
              <a:t>Activities</a:t>
            </a:r>
            <a:r>
              <a:rPr lang="en-US" sz="2400" dirty="0" smtClean="0"/>
              <a:t>: events with no clear endpoint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i="1" dirty="0" smtClean="0">
                <a:solidFill>
                  <a:schemeClr val="hlink"/>
                </a:solidFill>
              </a:rPr>
              <a:t> I am eating.</a:t>
            </a:r>
          </a:p>
          <a:p>
            <a:pPr eaLnBrk="1" hangingPunct="1"/>
            <a:r>
              <a:rPr lang="en-US" sz="2400" dirty="0" smtClean="0">
                <a:solidFill>
                  <a:srgbClr val="339933"/>
                </a:solidFill>
              </a:rPr>
              <a:t>Accomplishments</a:t>
            </a:r>
            <a:r>
              <a:rPr lang="en-US" sz="2400" dirty="0" smtClean="0"/>
              <a:t>: events with durations and endpoints that result in some change of state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i="1" dirty="0" smtClean="0">
                <a:solidFill>
                  <a:schemeClr val="hlink"/>
                </a:solidFill>
              </a:rPr>
              <a:t>I ate dinner.</a:t>
            </a:r>
          </a:p>
          <a:p>
            <a:pPr eaLnBrk="1" hangingPunct="1"/>
            <a:r>
              <a:rPr lang="en-US" sz="2400" dirty="0" smtClean="0">
                <a:solidFill>
                  <a:srgbClr val="339933"/>
                </a:solidFill>
              </a:rPr>
              <a:t>Achievements</a:t>
            </a:r>
            <a:r>
              <a:rPr lang="en-US" sz="2400" dirty="0" smtClean="0"/>
              <a:t>: events that change state but have no particular duration – they occur in an instant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i="1" dirty="0" smtClean="0">
                <a:solidFill>
                  <a:schemeClr val="hlink"/>
                </a:solidFill>
              </a:rPr>
              <a:t>I got the bill.</a:t>
            </a:r>
            <a:endParaRPr lang="en-US" sz="1800" i="1" dirty="0" smtClean="0">
              <a:solidFill>
                <a:schemeClr val="hlink"/>
              </a:solidFill>
            </a:endParaRPr>
          </a:p>
        </p:txBody>
      </p:sp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724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Verbs and Event Types:  Aspect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possibility:</a:t>
            </a:r>
          </a:p>
          <a:p>
            <a:pPr lvl="1" eaLnBrk="1" hangingPunct="1"/>
            <a:r>
              <a:rPr lang="en-US" smtClean="0">
                <a:hlinkClick r:id="rId3"/>
              </a:rPr>
              <a:t>http://newyork.citysearch.com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Where does the information come from?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382000" cy="3724275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2600" dirty="0" smtClean="0"/>
              <a:t>Very hard to represent internal speaker states like believing, knowing, wanting, assuming, imagining</a:t>
            </a:r>
          </a:p>
          <a:p>
            <a:pPr lvl="1" eaLnBrk="1" hangingPunct="1"/>
            <a:r>
              <a:rPr lang="en-US" dirty="0" smtClean="0"/>
              <a:t>Not well modeled by a simple DB lookup approach so..</a:t>
            </a:r>
          </a:p>
          <a:p>
            <a:pPr lvl="1" eaLnBrk="1" hangingPunct="1"/>
            <a:r>
              <a:rPr lang="en-US" dirty="0" smtClean="0"/>
              <a:t>Truth in the world vs. truth in some possible world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</a:rPr>
              <a:t>George imagined that he could dance</a:t>
            </a:r>
            <a:r>
              <a:rPr lang="en-US" dirty="0" smtClean="0">
                <a:solidFill>
                  <a:schemeClr val="hlink"/>
                </a:solidFill>
              </a:rPr>
              <a:t>.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rgbClr val="CC0000"/>
                </a:solidFill>
              </a:rPr>
              <a:t>George believed that he could dance.</a:t>
            </a:r>
          </a:p>
          <a:p>
            <a:pPr eaLnBrk="1" hangingPunct="1"/>
            <a:r>
              <a:rPr lang="en-US" sz="2600" dirty="0" smtClean="0"/>
              <a:t>Augment FOPC with special </a:t>
            </a:r>
            <a:r>
              <a:rPr lang="en-US" sz="2600" dirty="0" smtClean="0">
                <a:solidFill>
                  <a:srgbClr val="339933"/>
                </a:solidFill>
              </a:rPr>
              <a:t>modal operators</a:t>
            </a:r>
            <a:r>
              <a:rPr lang="en-US" sz="2600" dirty="0" smtClean="0"/>
              <a:t> that take logical formulae as arguments, e.g. </a:t>
            </a:r>
            <a:r>
              <a:rPr lang="en-US" sz="2600" dirty="0" smtClean="0">
                <a:solidFill>
                  <a:srgbClr val="00B050"/>
                </a:solidFill>
              </a:rPr>
              <a:t>believe, know</a:t>
            </a:r>
          </a:p>
        </p:txBody>
      </p:sp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Beliefs, Desires and Intentions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743200"/>
            <a:ext cx="7772400" cy="52578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dirty="0" smtClean="0">
                <a:solidFill>
                  <a:schemeClr val="hlink"/>
                </a:solidFill>
              </a:rPr>
              <a:t>Believes(George, dance(George))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chemeClr val="hlink"/>
                </a:solidFill>
              </a:rPr>
              <a:t>Knows(</a:t>
            </a:r>
            <a:r>
              <a:rPr lang="en-US" dirty="0" err="1" smtClean="0">
                <a:solidFill>
                  <a:schemeClr val="hlink"/>
                </a:solidFill>
              </a:rPr>
              <a:t>Bill,Believes</a:t>
            </a:r>
            <a:r>
              <a:rPr lang="en-US" dirty="0" smtClean="0">
                <a:solidFill>
                  <a:schemeClr val="hlink"/>
                </a:solidFill>
              </a:rPr>
              <a:t>(</a:t>
            </a:r>
            <a:r>
              <a:rPr lang="en-US" dirty="0" err="1" smtClean="0">
                <a:solidFill>
                  <a:schemeClr val="hlink"/>
                </a:solidFill>
              </a:rPr>
              <a:t>George,dance</a:t>
            </a:r>
            <a:r>
              <a:rPr lang="en-US" dirty="0" smtClean="0">
                <a:solidFill>
                  <a:schemeClr val="hlink"/>
                </a:solidFill>
              </a:rPr>
              <a:t>(George)))</a:t>
            </a:r>
          </a:p>
          <a:p>
            <a:pPr eaLnBrk="1" hangingPunct="1"/>
            <a:r>
              <a:rPr lang="en-US" dirty="0" smtClean="0">
                <a:solidFill>
                  <a:srgbClr val="339933"/>
                </a:solidFill>
              </a:rPr>
              <a:t>Mutual belief</a:t>
            </a:r>
            <a:r>
              <a:rPr lang="en-US" dirty="0" smtClean="0"/>
              <a:t>: I believe you believe I believe….</a:t>
            </a:r>
          </a:p>
          <a:p>
            <a:pPr lvl="1" eaLnBrk="1" hangingPunct="1"/>
            <a:r>
              <a:rPr lang="en-US" dirty="0" smtClean="0"/>
              <a:t>Practical importance: modeling belief in dialogue</a:t>
            </a:r>
          </a:p>
          <a:p>
            <a:pPr lvl="1" eaLnBrk="1" hangingPunct="1"/>
            <a:r>
              <a:rPr lang="en-US" dirty="0" smtClean="0"/>
              <a:t>Clark’s </a:t>
            </a:r>
            <a:r>
              <a:rPr lang="en-US" dirty="0" smtClean="0">
                <a:solidFill>
                  <a:srgbClr val="339933"/>
                </a:solidFill>
              </a:rPr>
              <a:t>grounding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Logical form as one meaning representation</a:t>
            </a:r>
          </a:p>
          <a:p>
            <a:pPr eaLnBrk="1" hangingPunct="1"/>
            <a:r>
              <a:rPr lang="en-US" dirty="0" smtClean="0"/>
              <a:t>Many hard problems in full semantic representation:</a:t>
            </a:r>
          </a:p>
          <a:p>
            <a:pPr lvl="1" eaLnBrk="1" hangingPunct="1"/>
            <a:r>
              <a:rPr lang="en-US" dirty="0" smtClean="0"/>
              <a:t>Temporal relations: tense, aspect</a:t>
            </a:r>
          </a:p>
          <a:p>
            <a:pPr lvl="1" eaLnBrk="1" hangingPunct="1"/>
            <a:r>
              <a:rPr lang="en-US" dirty="0" smtClean="0"/>
              <a:t>BDI</a:t>
            </a:r>
          </a:p>
          <a:p>
            <a:pPr eaLnBrk="1" hangingPunct="1"/>
            <a:r>
              <a:rPr lang="en-US" dirty="0" smtClean="0"/>
              <a:t>Current representations impoverished in many respects</a:t>
            </a:r>
          </a:p>
          <a:p>
            <a:pPr eaLnBrk="1" hangingPunct="1"/>
            <a:r>
              <a:rPr lang="en-US" dirty="0" smtClean="0"/>
              <a:t>Read Ch 17.2-17.4, 18.1-18.7 (cover material through today)</a:t>
            </a:r>
          </a:p>
        </p:txBody>
      </p:sp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NL Architecture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8000" y="3048000"/>
            <a:ext cx="19812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352800" y="3505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Syntax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715000" y="3124200"/>
            <a:ext cx="2209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019800" y="3581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Semantics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685800" y="3124200"/>
            <a:ext cx="19812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990600" y="35814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Morphology</a:t>
            </a:r>
          </a:p>
        </p:txBody>
      </p:sp>
      <p:sp>
        <p:nvSpPr>
          <p:cNvPr id="8202" name="Oval 11"/>
          <p:cNvSpPr>
            <a:spLocks noChangeArrowheads="1"/>
          </p:cNvSpPr>
          <p:nvPr/>
        </p:nvSpPr>
        <p:spPr bwMode="auto">
          <a:xfrm>
            <a:off x="4800600" y="4876800"/>
            <a:ext cx="32766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4953000" y="5105400"/>
            <a:ext cx="3276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Knowledge Representation/</a:t>
            </a:r>
          </a:p>
          <a:p>
            <a:pPr>
              <a:spcBef>
                <a:spcPct val="50000"/>
              </a:spcBef>
            </a:pPr>
            <a:r>
              <a:rPr lang="en-US"/>
              <a:t>Meaning Representation</a:t>
            </a:r>
          </a:p>
        </p:txBody>
      </p:sp>
      <p:sp>
        <p:nvSpPr>
          <p:cNvPr id="8204" name="Line 13"/>
          <p:cNvSpPr>
            <a:spLocks noChangeShapeType="1"/>
          </p:cNvSpPr>
          <p:nvPr/>
        </p:nvSpPr>
        <p:spPr bwMode="auto">
          <a:xfrm>
            <a:off x="2590800" y="3733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5" name="Line 14"/>
          <p:cNvSpPr>
            <a:spLocks noChangeShapeType="1"/>
          </p:cNvSpPr>
          <p:nvPr/>
        </p:nvSpPr>
        <p:spPr bwMode="auto">
          <a:xfrm>
            <a:off x="5105400" y="3733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6" name="Line 15"/>
          <p:cNvSpPr>
            <a:spLocks noChangeShapeType="1"/>
          </p:cNvSpPr>
          <p:nvPr/>
        </p:nvSpPr>
        <p:spPr bwMode="auto">
          <a:xfrm flipH="1">
            <a:off x="6477000" y="43434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Meaning Representation</a:t>
            </a:r>
            <a:br>
              <a:rPr lang="en-US" smtClean="0"/>
            </a:b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Translation from syntax into the meaning representation</a:t>
            </a:r>
            <a:br>
              <a:rPr lang="en-US" smtClean="0"/>
            </a:b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Word meaning disambiguation</a:t>
            </a:r>
            <a:br>
              <a:rPr lang="en-US" smtClean="0"/>
            </a:b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Relations between words </a:t>
            </a:r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Semantic Considerations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represent questions</a:t>
            </a:r>
            <a:br>
              <a:rPr lang="en-US" smtClean="0"/>
            </a:br>
            <a:endParaRPr lang="en-US" smtClean="0"/>
          </a:p>
          <a:p>
            <a:pPr eaLnBrk="1" hangingPunct="1"/>
            <a:r>
              <a:rPr lang="en-US" smtClean="0"/>
              <a:t>To represent knowledge drawn from text</a:t>
            </a:r>
          </a:p>
        </p:txBody>
      </p:sp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Meaning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554288"/>
            <a:ext cx="7693025" cy="3532187"/>
          </a:xfrm>
        </p:spPr>
        <p:txBody>
          <a:bodyPr/>
          <a:lstStyle/>
          <a:p>
            <a:pPr eaLnBrk="1" hangingPunct="1"/>
            <a:r>
              <a:rPr lang="en-US" smtClean="0"/>
              <a:t>Anything that allows us to</a:t>
            </a:r>
          </a:p>
          <a:p>
            <a:pPr lvl="1" eaLnBrk="1" hangingPunct="1"/>
            <a:r>
              <a:rPr lang="en-US" smtClean="0"/>
              <a:t>Answer questions (</a:t>
            </a:r>
            <a:r>
              <a:rPr lang="en-US" smtClean="0">
                <a:solidFill>
                  <a:srgbClr val="CC0000"/>
                </a:solidFill>
              </a:rPr>
              <a:t>What is the best French restaurant in the East Village?)</a:t>
            </a:r>
          </a:p>
          <a:p>
            <a:pPr lvl="1" eaLnBrk="1" hangingPunct="1"/>
            <a:r>
              <a:rPr lang="en-US" smtClean="0"/>
              <a:t>Determine truth (</a:t>
            </a:r>
            <a:r>
              <a:rPr lang="en-US" smtClean="0">
                <a:solidFill>
                  <a:srgbClr val="CC0000"/>
                </a:solidFill>
              </a:rPr>
              <a:t>Is The Terrace in the Sky on 118th?)</a:t>
            </a:r>
          </a:p>
          <a:p>
            <a:pPr lvl="1" eaLnBrk="1" hangingPunct="1"/>
            <a:r>
              <a:rPr lang="en-US" smtClean="0"/>
              <a:t>Draw inferences (</a:t>
            </a:r>
            <a:r>
              <a:rPr lang="en-US" smtClean="0">
                <a:solidFill>
                  <a:srgbClr val="CC0000"/>
                </a:solidFill>
              </a:rPr>
              <a:t>If The Terrace is in Butler Hall and Butler Hall is the tallest building on the West Side, then The Terrace is in the tallest building on the West Side.)</a:t>
            </a:r>
          </a:p>
          <a:p>
            <a:pPr eaLnBrk="1" hangingPunct="1"/>
            <a:endParaRPr lang="en-US" smtClean="0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772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What Can Serve as a Meaning Representation?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86000"/>
            <a:ext cx="7693025" cy="37242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Categories/entities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Tau, Jane, Asian cuisine, vegetarian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Events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taking a taxi, nomination of Obama as Democratic candidate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Time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Oct 30, next week, in 2 months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Aspect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Kathy knows how to run.  Kathy is running. Kathy ran to the restaurant in 5 min.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Beliefs, Desires and Intentions (BDI)</a:t>
            </a:r>
          </a:p>
        </p:txBody>
      </p:sp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What kinds of meaning do we want to capture?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772400" cy="5181600"/>
          </a:xfrm>
        </p:spPr>
        <p:txBody>
          <a:bodyPr/>
          <a:lstStyle/>
          <a:p>
            <a:pPr eaLnBrk="1" hangingPunct="1"/>
            <a:r>
              <a:rPr lang="en-US" dirty="0" smtClean="0"/>
              <a:t>All represent ‘linguistic meaning’ of 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smtClean="0">
                <a:solidFill>
                  <a:srgbClr val="CC0000"/>
                </a:solidFill>
              </a:rPr>
              <a:t>I have a car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i="1" dirty="0" smtClean="0"/>
              <a:t>    and </a:t>
            </a:r>
            <a:r>
              <a:rPr lang="en-US" dirty="0" smtClean="0"/>
              <a:t>state of affairs in some world</a:t>
            </a:r>
          </a:p>
          <a:p>
            <a:pPr eaLnBrk="1" hangingPunct="1"/>
            <a:r>
              <a:rPr lang="en-US" dirty="0" smtClean="0"/>
              <a:t>All consist of structures, composed of symbols representing objects and relations among them</a:t>
            </a:r>
            <a:br>
              <a:rPr lang="en-US" dirty="0" smtClean="0"/>
            </a:br>
            <a:endParaRPr lang="en-US" dirty="0" smtClean="0"/>
          </a:p>
          <a:p>
            <a:pPr lvl="1" eaLnBrk="1" hangingPunct="1"/>
            <a:r>
              <a:rPr lang="en-US" b="1" dirty="0" smtClean="0">
                <a:solidFill>
                  <a:srgbClr val="C00000"/>
                </a:solidFill>
              </a:rPr>
              <a:t>FOPC: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1027" name="AutoShap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Meaning Representations</a:t>
            </a:r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84667" y="5029200"/>
          <a:ext cx="905933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6794280" imgH="342720" progId="Equation.3">
                  <p:embed/>
                </p:oleObj>
              </mc:Choice>
              <mc:Fallback>
                <p:oleObj name="Equation" r:id="rId4" imgW="6794280" imgH="34272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67" y="5029200"/>
                        <a:ext cx="905933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147</TotalTime>
  <Words>1475</Words>
  <Application>Microsoft Office PowerPoint</Application>
  <PresentationFormat>On-screen Show (4:3)</PresentationFormat>
  <Paragraphs>257</Paragraphs>
  <Slides>32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Concourse</vt:lpstr>
      <vt:lpstr>Equation</vt:lpstr>
      <vt:lpstr>PowerPoint Presentation</vt:lpstr>
      <vt:lpstr>Question-Answering/Dialog</vt:lpstr>
      <vt:lpstr>Where does the information come from?</vt:lpstr>
      <vt:lpstr>NL Architecture</vt:lpstr>
      <vt:lpstr>Semantic Considerations</vt:lpstr>
      <vt:lpstr>Meaning Representation</vt:lpstr>
      <vt:lpstr>What Can Serve as a Meaning Representation?</vt:lpstr>
      <vt:lpstr>What kinds of meaning do we want to capture?</vt:lpstr>
      <vt:lpstr>Meaning Representations</vt:lpstr>
      <vt:lpstr>PowerPoint Presentation</vt:lpstr>
      <vt:lpstr>A Standard Representation:  Predicate-Argument Structure</vt:lpstr>
      <vt:lpstr>Semantic (Thematic) Roles</vt:lpstr>
      <vt:lpstr>Common semantic roles</vt:lpstr>
      <vt:lpstr>Common semantic roles</vt:lpstr>
      <vt:lpstr>Common semantic roles</vt:lpstr>
      <vt:lpstr>Linking of thematic roles to syntactic positions</vt:lpstr>
      <vt:lpstr>Deeper Semantics</vt:lpstr>
      <vt:lpstr>Selectional Restrictions</vt:lpstr>
      <vt:lpstr>Problems</vt:lpstr>
      <vt:lpstr>First Order Predicate Calculus</vt:lpstr>
      <vt:lpstr>NL Mapping to FOPC </vt:lpstr>
      <vt:lpstr>PowerPoint Presentation</vt:lpstr>
      <vt:lpstr>PowerPoint Presentation</vt:lpstr>
      <vt:lpstr>PowerPoint Presentation</vt:lpstr>
      <vt:lpstr>Some sentences</vt:lpstr>
      <vt:lpstr>Some Logical Forms</vt:lpstr>
      <vt:lpstr>Temporal Representations</vt:lpstr>
      <vt:lpstr>PowerPoint Presentation</vt:lpstr>
      <vt:lpstr>Verbs and Event Types:  Aspect</vt:lpstr>
      <vt:lpstr>Beliefs, Desires and Intentions</vt:lpstr>
      <vt:lpstr>PowerPoint Presentation</vt:lpstr>
      <vt:lpstr>Summary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litman</cp:lastModifiedBy>
  <cp:revision>10</cp:revision>
  <dcterms:created xsi:type="dcterms:W3CDTF">2009-10-08T14:17:28Z</dcterms:created>
  <dcterms:modified xsi:type="dcterms:W3CDTF">2011-10-05T16:14:24Z</dcterms:modified>
</cp:coreProperties>
</file>