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69"/>
  </p:notesMasterIdLst>
  <p:handoutMasterIdLst>
    <p:handoutMasterId r:id="rId70"/>
  </p:handoutMasterIdLst>
  <p:sldIdLst>
    <p:sldId id="717" r:id="rId2"/>
    <p:sldId id="718" r:id="rId3"/>
    <p:sldId id="713" r:id="rId4"/>
    <p:sldId id="719" r:id="rId5"/>
    <p:sldId id="700" r:id="rId6"/>
    <p:sldId id="709" r:id="rId7"/>
    <p:sldId id="710" r:id="rId8"/>
    <p:sldId id="701" r:id="rId9"/>
    <p:sldId id="721" r:id="rId10"/>
    <p:sldId id="725" r:id="rId11"/>
    <p:sldId id="812" r:id="rId12"/>
    <p:sldId id="813" r:id="rId13"/>
    <p:sldId id="876" r:id="rId14"/>
    <p:sldId id="814" r:id="rId15"/>
    <p:sldId id="764" r:id="rId16"/>
    <p:sldId id="765" r:id="rId17"/>
    <p:sldId id="800" r:id="rId18"/>
    <p:sldId id="801" r:id="rId19"/>
    <p:sldId id="802" r:id="rId20"/>
    <p:sldId id="803" r:id="rId21"/>
    <p:sldId id="805" r:id="rId22"/>
    <p:sldId id="806" r:id="rId23"/>
    <p:sldId id="864" r:id="rId24"/>
    <p:sldId id="810" r:id="rId25"/>
    <p:sldId id="816" r:id="rId26"/>
    <p:sldId id="817" r:id="rId27"/>
    <p:sldId id="818" r:id="rId28"/>
    <p:sldId id="819" r:id="rId29"/>
    <p:sldId id="820" r:id="rId30"/>
    <p:sldId id="821" r:id="rId31"/>
    <p:sldId id="865" r:id="rId32"/>
    <p:sldId id="866" r:id="rId33"/>
    <p:sldId id="868" r:id="rId34"/>
    <p:sldId id="825" r:id="rId35"/>
    <p:sldId id="826" r:id="rId36"/>
    <p:sldId id="829" r:id="rId37"/>
    <p:sldId id="830" r:id="rId38"/>
    <p:sldId id="832" r:id="rId39"/>
    <p:sldId id="833" r:id="rId40"/>
    <p:sldId id="834" r:id="rId41"/>
    <p:sldId id="869" r:id="rId42"/>
    <p:sldId id="836" r:id="rId43"/>
    <p:sldId id="837" r:id="rId44"/>
    <p:sldId id="840" r:id="rId45"/>
    <p:sldId id="841" r:id="rId46"/>
    <p:sldId id="842" r:id="rId47"/>
    <p:sldId id="843" r:id="rId48"/>
    <p:sldId id="844" r:id="rId49"/>
    <p:sldId id="845" r:id="rId50"/>
    <p:sldId id="846" r:id="rId51"/>
    <p:sldId id="847" r:id="rId52"/>
    <p:sldId id="848" r:id="rId53"/>
    <p:sldId id="849" r:id="rId54"/>
    <p:sldId id="850" r:id="rId55"/>
    <p:sldId id="851" r:id="rId56"/>
    <p:sldId id="854" r:id="rId57"/>
    <p:sldId id="855" r:id="rId58"/>
    <p:sldId id="856" r:id="rId59"/>
    <p:sldId id="870" r:id="rId60"/>
    <p:sldId id="871" r:id="rId61"/>
    <p:sldId id="878" r:id="rId62"/>
    <p:sldId id="872" r:id="rId63"/>
    <p:sldId id="873" r:id="rId64"/>
    <p:sldId id="874" r:id="rId65"/>
    <p:sldId id="875" r:id="rId66"/>
    <p:sldId id="863" r:id="rId67"/>
    <p:sldId id="877" r:id="rId68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Maximum Entropy Models and Discriminative Estimation" id="{4F138930-6F7F-B44E-AF40-93E18FA63609}">
          <p14:sldIdLst/>
        </p14:section>
        <p14:section name="IE and NER" id="{EDEAD107-956F-654B-AB3F-4F3C1E6D4CB1}">
          <p14:sldIdLst>
            <p14:sldId id="717"/>
            <p14:sldId id="718"/>
            <p14:sldId id="713"/>
            <p14:sldId id="719"/>
            <p14:sldId id="700"/>
            <p14:sldId id="709"/>
            <p14:sldId id="710"/>
            <p14:sldId id="701"/>
            <p14:sldId id="721"/>
            <p14:sldId id="725"/>
            <p14:sldId id="812"/>
            <p14:sldId id="813"/>
            <p14:sldId id="876"/>
            <p14:sldId id="814"/>
            <p14:sldId id="764"/>
            <p14:sldId id="765"/>
            <p14:sldId id="800"/>
            <p14:sldId id="801"/>
            <p14:sldId id="802"/>
            <p14:sldId id="803"/>
            <p14:sldId id="805"/>
            <p14:sldId id="806"/>
            <p14:sldId id="864"/>
            <p14:sldId id="810"/>
          </p14:sldIdLst>
        </p14:section>
        <p14:section name="Relation Extraction" id="{96F6A97B-7C86-FC4C-B9EA-AD149EB2B49D}">
          <p14:sldIdLst>
            <p14:sldId id="816"/>
            <p14:sldId id="817"/>
            <p14:sldId id="818"/>
            <p14:sldId id="819"/>
            <p14:sldId id="820"/>
            <p14:sldId id="821"/>
            <p14:sldId id="865"/>
            <p14:sldId id="866"/>
            <p14:sldId id="868"/>
            <p14:sldId id="825"/>
            <p14:sldId id="826"/>
            <p14:sldId id="829"/>
            <p14:sldId id="830"/>
            <p14:sldId id="832"/>
            <p14:sldId id="833"/>
            <p14:sldId id="834"/>
            <p14:sldId id="869"/>
            <p14:sldId id="836"/>
            <p14:sldId id="837"/>
            <p14:sldId id="840"/>
            <p14:sldId id="841"/>
            <p14:sldId id="842"/>
            <p14:sldId id="843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4"/>
            <p14:sldId id="855"/>
            <p14:sldId id="856"/>
            <p14:sldId id="870"/>
            <p14:sldId id="871"/>
            <p14:sldId id="878"/>
            <p14:sldId id="872"/>
            <p14:sldId id="873"/>
            <p14:sldId id="874"/>
            <p14:sldId id="875"/>
            <p14:sldId id="863"/>
            <p14:sldId id="8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8" autoAdjust="0"/>
    <p:restoredTop sz="91063" autoAdjust="0"/>
  </p:normalViewPr>
  <p:slideViewPr>
    <p:cSldViewPr>
      <p:cViewPr varScale="1">
        <p:scale>
          <a:sx n="90" d="100"/>
          <a:sy n="90" d="100"/>
        </p:scale>
        <p:origin x="96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0A22D606-CF3D-F04D-B2F8-D72DEE13B19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get semantic information out of documents, esp. web pages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Defined as a dumbing-down of more lofty goal of Natural Language Understanding -- more technologically manageable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we're often interested in learning about particular relations (in DB sense)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scouring financial news for movements of executives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[person] [assumes/loses] [role] at [company]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 want to scour through text, find relation instances, suck out, put in DB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you're allowed to do domain- and problem-specific customization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lots of potential applications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business/financial context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biomedical context, clinical medicine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there's all this unstructured text data about research and patients -- you'd like to be able to get structured information out of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could lead to other automated information finding: trends, correlations, drug interactions, impact of some protein on expression of a gene, ...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4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F99C0CFA-50CC-6D4E-82A0-11165126AA9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you're familiar with P &amp; R from IR, it actually works differently &amp; weirdly for IE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IR, there's only one unit of scale: documents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here we're dealing with subsequences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NER/IE, most common mistake is getting boundaries wrong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"First [Bank of Chicago] ..." -- this is an easy mistake to make, because "First" is also regular word, and many banks are "Bank of X"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this mistake counts as BOTH FP and FN!  two demerits!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would have been better to guess nothing -- would have been just FN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have been attempts to devise systems for partial credit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38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88FD605-9B7E-1649-9A34-F26A8A2A45E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 classes: c + 1 labels vs. 2c + 1 labels.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Stanford NER uses IO encoding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one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way to think of task: sequence labeling, label each token with ORG/PER/.../O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one way you could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per-token, but that's not satisfactory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any user wants complete entity names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it's possible (though rare) to have adjacent entities "showed Sue Bill 's book"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is, you have subsequences of tokens and assess whether those are right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usually most tokens are O (other) -- this example not typical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it doesn't seem like you should get points for getting O right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we use the same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metrics that are typical in IR: precision and recall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11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34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C7F6B6-E150-074D-A81E-6809C746DE86}" type="slidenum">
              <a:rPr lang="en-US" sz="1200" b="0">
                <a:solidFill>
                  <a:schemeClr val="bg1"/>
                </a:solidFill>
                <a:latin typeface="Palatino" charset="0"/>
              </a:rPr>
              <a:pPr/>
              <a:t>15</a:t>
            </a:fld>
            <a:endParaRPr lang="en-US" sz="1200" b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5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C1209-841C-3749-9319-3415309BA974}" type="slidenum">
              <a:rPr lang="de-DE"/>
              <a:pPr/>
              <a:t>30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314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36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4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37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39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34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and disease 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File:Gnome-face-sick.svg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/commons/thumb/9/9a/</a:t>
            </a:r>
            <a:r>
              <a:rPr lang="en-US" dirty="0" err="1" smtClean="0"/>
              <a:t>Sanyo_Electric_Corporation.JPG</a:t>
            </a:r>
            <a:r>
              <a:rPr lang="en-US" dirty="0" smtClean="0"/>
              <a:t>/320px-Sanyo_Electric_Corporation.JPG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67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42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8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0A22D606-CF3D-F04D-B2F8-D72DEE13B19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63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A257-BBC4-3B4D-BF0C-1044415BD0E4}" type="slidenum">
              <a:rPr lang="en-US"/>
              <a:pPr/>
              <a:t>45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8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48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3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49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0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50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33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14AA-EDBF-4E41-AC82-B21356B2D980}" type="slidenum">
              <a:rPr lang="en-US"/>
              <a:pPr/>
              <a:t>52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7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C526-2AC2-5848-A3A9-1959A581B763}" type="slidenum">
              <a:rPr lang="en-US"/>
              <a:pPr/>
              <a:t>64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4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low-level information extraction: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mail programs extracting times, dates, phone numbers, events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are specialized kinds of relations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done using regular expressions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BDFA6D4-36EC-8F4A-863E-C450DF321629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93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BDFA6D4-36EC-8F4A-863E-C450DF32162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002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let's talk a bit more about NER and how it's evaluated, and then we'll talk about two approaches for doing it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0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/>
            <a:r>
              <a:rPr lang="en-US" dirty="0" smtClean="0">
                <a:latin typeface="Lucida Sans" charset="0"/>
                <a:ea typeface="ＭＳ Ｐゴシック" charset="0"/>
              </a:rPr>
              <a:t>An entity is a discrete thing like 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“IBM Corporation”</a:t>
            </a:r>
          </a:p>
          <a:p>
            <a:pPr lvl="3"/>
            <a:r>
              <a:rPr lang="en-US" dirty="0" smtClean="0">
                <a:latin typeface="Lucida Sans" charset="0"/>
                <a:ea typeface="ＭＳ Ｐゴシック" charset="0"/>
              </a:rPr>
              <a:t>But often extended in practice to things like dates, instances of products and chemical/biological substances that aren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’t really entities…</a:t>
            </a:r>
          </a:p>
          <a:p>
            <a:pPr lvl="2"/>
            <a:r>
              <a:rPr lang="en-US" altLang="ja-JP" dirty="0" smtClean="0">
                <a:latin typeface="Lucida Sans" charset="0"/>
                <a:ea typeface="ＭＳ Ｐゴシック" charset="0"/>
              </a:rPr>
              <a:t>“Named” means called “IBM” or “Big Blue” not </a:t>
            </a:r>
            <a:r>
              <a:rPr lang="ja-JP" altLang="en-US" dirty="0" smtClean="0">
                <a:latin typeface="Lucida Sans" charset="0"/>
                <a:ea typeface="ＭＳ Ｐゴシック" charset="0"/>
              </a:rPr>
              <a:t>“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it</a:t>
            </a:r>
            <a:r>
              <a:rPr lang="ja-JP" altLang="en-US" dirty="0" smtClean="0">
                <a:latin typeface="Lucida Sans" charset="0"/>
                <a:ea typeface="ＭＳ Ｐゴシック" charset="0"/>
              </a:rPr>
              <a:t>”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 or “the company”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But also used for times,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dates, proteins, etc., which aren’t entities – easy to recognize semantic classes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talk a bit more about NER and how it's evaluated, and then we'll talk about two approaches for doing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4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Say how this is often a very large part of IE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– knowing entity types takes you a long way in IE.  Biomedical example.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talk a bit more about NER and how it's evaluated, and then we'll talk about two approaches for doing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1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First, let's define NER!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go through pages, recognize the names of things: "Bill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MacCartney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", "Stanford University"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the people who came up with this task had a rather precise, philosophically motivated meaning in mind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entity: a discrete, actual thing: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Bill </a:t>
            </a:r>
            <a:r>
              <a:rPr lang="en-US" sz="1000" i="1" dirty="0" err="1">
                <a:latin typeface="Arial" charset="0"/>
                <a:ea typeface="ＭＳ Ｐゴシック" charset="0"/>
                <a:cs typeface="ＭＳ Ｐゴシック" charset="0"/>
              </a:rPr>
              <a:t>MacCartney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, but not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calcium carbonate 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Tuesday 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Viagra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0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named entity: an entity with a name, in a philosophical,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Kripke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-like sense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(this water bottle is an entity, but not a NAMED entity)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in practice the definition has been expanded quite a bit in later work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we routinely include dates &amp; times, proteins, drug names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still, loosely, things that have a name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NOT references to entities which are not names: "this university", "it</a:t>
            </a:r>
            <a:r>
              <a:rPr lang="ja-JP" altLang="en-US" sz="10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first task in NER: identifying occurrences of named entities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looking for capital letters is a really good clue! at least in English!  but not so much in Hebrew, Chinese, ... non-Latinate alphabets also doesn't really work in German -- all nouns are capitalized!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so that's a pretty useful base-level task -- widely deployed and used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you've probably seen web pages that do this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e.g. financial web sites often mark up stock symbols, names of companies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Microsoft has done work with this, smart tags, entities tagged with metadata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Reuters has web service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OpenCalais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, you send them docs, they send back NER markup</a:t>
            </a:r>
          </a:p>
          <a:p>
            <a:pPr>
              <a:lnSpc>
                <a:spcPct val="80000"/>
              </a:lnSpc>
            </a:pP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34CD18FA-34FA-F744-A8BB-4CDE6A4606DD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3036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88FD605-9B7E-1649-9A34-F26A8A2A45E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way to think of task: sequence labeling, label each token with ORG/PER/.../O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way you could eval is per-token, but that's not satisfactory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any user wants complete entity names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also, it's possible (though rare) to have adjacent entities "showed Sue Bill 's book"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standard eval is, you have subsequences of tokens and assess whether those are right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also, usually most tokens are O (other) -- this example not typical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it doesn't seem like you should get points for getting O right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we use the same eval metrics that are typical in IR: precision and recall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9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7724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1445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fld id="{C85ED7E3-8B3C-C24B-85CC-234A3A02A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Extraction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Information extraction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(IE) systems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Find and understand limited relevant parts of </a:t>
            </a:r>
            <a:r>
              <a:rPr lang="en-US" dirty="0" smtClean="0">
                <a:ea typeface="ＭＳ Ｐゴシック" charset="0"/>
              </a:rPr>
              <a:t>texts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Gather information from many pieces of text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Produce </a:t>
            </a:r>
            <a:r>
              <a:rPr lang="en-US" dirty="0">
                <a:ea typeface="ＭＳ Ｐゴシック" charset="0"/>
              </a:rPr>
              <a:t>a structured representation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>
                <a:ea typeface="ＭＳ Ｐゴシック" charset="0"/>
              </a:rPr>
              <a:t>relevant information: </a:t>
            </a:r>
            <a:endParaRPr lang="en-US" dirty="0" smtClean="0"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i="1" dirty="0" smtClean="0">
                <a:ea typeface="ＭＳ Ｐゴシック" charset="0"/>
              </a:rPr>
              <a:t>relations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(in </a:t>
            </a:r>
            <a:r>
              <a:rPr lang="en-US" dirty="0" smtClean="0">
                <a:ea typeface="ＭＳ Ｐゴシック" charset="0"/>
              </a:rPr>
              <a:t>the database sense)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a </a:t>
            </a:r>
            <a:r>
              <a:rPr lang="en-US" i="1" dirty="0" smtClean="0">
                <a:ea typeface="ＭＳ Ｐゴシック" charset="0"/>
              </a:rPr>
              <a:t>knowledge base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Goals:</a:t>
            </a:r>
          </a:p>
          <a:p>
            <a:pPr marL="12573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</a:rPr>
              <a:t>Organize information so that it is useful to people</a:t>
            </a:r>
          </a:p>
          <a:p>
            <a:pPr marL="12573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</a:rPr>
              <a:t>Put information in a semantically precise form that allows further inferences to be made by computer algorithms</a:t>
            </a:r>
          </a:p>
          <a:p>
            <a:pPr marL="3314700" lvl="8" indent="0">
              <a:lnSpc>
                <a:spcPct val="90000"/>
              </a:lnSpc>
              <a:buNone/>
            </a:pPr>
            <a:r>
              <a:rPr lang="en-US" i="1" dirty="0" smtClean="0">
                <a:ea typeface="ＭＳ Ｐゴシック" charset="0"/>
              </a:rPr>
              <a:t>Slides based on </a:t>
            </a:r>
            <a:r>
              <a:rPr lang="en-US" i="1" dirty="0" err="1" smtClean="0">
                <a:ea typeface="ＭＳ Ｐゴシック" charset="0"/>
              </a:rPr>
              <a:t>Jurafsky</a:t>
            </a:r>
            <a:r>
              <a:rPr lang="en-US" i="1" dirty="0" smtClean="0">
                <a:ea typeface="ＭＳ Ｐゴシック" charset="0"/>
              </a:rPr>
              <a:t> and Manning</a:t>
            </a:r>
            <a:endParaRPr lang="en-US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4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Precision/Recall/F1 for IE/NER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Recall and precision are straightforward for tasks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where </a:t>
            </a:r>
            <a:r>
              <a:rPr lang="en-US" dirty="0">
                <a:ea typeface="ＭＳ Ｐゴシック" charset="0"/>
                <a:cs typeface="ＭＳ Ｐゴシック" charset="0"/>
              </a:rPr>
              <a:t>there is only one grain size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measure behaves a bit funnily for IE/NER when there are </a:t>
            </a: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boundary errors </a:t>
            </a:r>
            <a:r>
              <a:rPr lang="en-US" dirty="0">
                <a:ea typeface="ＭＳ Ｐゴシック" charset="0"/>
                <a:cs typeface="ＭＳ Ｐゴシック" charset="0"/>
              </a:rPr>
              <a:t>(which are </a:t>
            </a:r>
            <a:r>
              <a:rPr lang="en-US" i="1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common</a:t>
            </a:r>
            <a:r>
              <a:rPr lang="en-US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First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Bank of Chicago </a:t>
            </a:r>
            <a:r>
              <a:rPr lang="en-US" dirty="0">
                <a:ea typeface="ＭＳ Ｐゴシック" charset="0"/>
              </a:rPr>
              <a:t>announced earnings …</a:t>
            </a:r>
            <a:endParaRPr lang="en-US" dirty="0">
              <a:solidFill>
                <a:schemeClr val="hlink"/>
              </a:solidFill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This counts as both a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false positive </a:t>
            </a:r>
            <a:r>
              <a:rPr lang="en-US" dirty="0">
                <a:ea typeface="ＭＳ Ｐゴシック" charset="0"/>
                <a:cs typeface="ＭＳ Ｐゴシック" charset="0"/>
              </a:rPr>
              <a:t>and a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false negative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Selecting </a:t>
            </a:r>
            <a:r>
              <a:rPr lang="en-US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nothing</a:t>
            </a:r>
            <a:r>
              <a:rPr lang="en-US" dirty="0">
                <a:ea typeface="ＭＳ Ｐゴシック" charset="0"/>
                <a:cs typeface="ＭＳ Ｐゴシック" charset="0"/>
              </a:rPr>
              <a:t> would have been better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Some other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metrics </a:t>
            </a:r>
            <a:r>
              <a:rPr lang="en-US" dirty="0">
                <a:ea typeface="ＭＳ Ｐゴシック" charset="0"/>
                <a:cs typeface="ＭＳ Ｐゴシック" charset="0"/>
              </a:rPr>
              <a:t>(e.g., MUC scorer) give partial credit (according to complex rules)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66800" y="3333750"/>
            <a:ext cx="2209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21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ML sequence model approach to 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Collect a set of representative training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Label each token for its entity class or other (O)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feature extractors appropriate to the text and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Train a sequence classifier to predict the labels from the data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2584BB"/>
                </a:solidFill>
              </a:rPr>
              <a:t>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Receive a set of testing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Run sequence model inference to label each token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Appropriately output the recognized entities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Encoding classes for sequence labeling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31590"/>
            <a:ext cx="85344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			IO encoding	IOB encoding</a:t>
            </a:r>
          </a:p>
          <a:p>
            <a:pPr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		(Stanford)</a:t>
            </a: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Fred	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PER		B-PER</a:t>
            </a:r>
            <a:endParaRPr lang="en-US" sz="20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showed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Sue	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	B-PER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Mengqiu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</a:t>
            </a:r>
            <a:r>
              <a:rPr lang="en-US" sz="200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	B-PER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Huang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	I-PER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‘s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new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painting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5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Sequence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95700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machine learning algorithms are designed for </a:t>
            </a:r>
            <a:r>
              <a:rPr lang="en-US" dirty="0" smtClean="0"/>
              <a:t>independent, identically </a:t>
            </a:r>
            <a:r>
              <a:rPr lang="en-US" dirty="0"/>
              <a:t>distributed (</a:t>
            </a:r>
            <a:r>
              <a:rPr lang="en-US" dirty="0" err="1"/>
              <a:t>i.i.d</a:t>
            </a:r>
            <a:r>
              <a:rPr lang="en-US" dirty="0"/>
              <a:t>.) data</a:t>
            </a:r>
          </a:p>
          <a:p>
            <a:r>
              <a:rPr lang="en-US" dirty="0"/>
              <a:t>But many interesting data types are not </a:t>
            </a:r>
            <a:r>
              <a:rPr lang="en-US" dirty="0" err="1" smtClean="0"/>
              <a:t>i.i.d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successive points in sequential data are </a:t>
            </a:r>
            <a:r>
              <a:rPr lang="en-US" dirty="0" smtClean="0"/>
              <a:t>strongly correlated</a:t>
            </a:r>
            <a:endParaRPr lang="en-US" dirty="0"/>
          </a:p>
          <a:p>
            <a:r>
              <a:rPr lang="en-US" dirty="0"/>
              <a:t>Sequence learning is the study of machine learning </a:t>
            </a:r>
            <a:r>
              <a:rPr lang="en-US" dirty="0" smtClean="0"/>
              <a:t>algorithms designed </a:t>
            </a:r>
            <a:r>
              <a:rPr lang="en-US" dirty="0"/>
              <a:t>for sequential data. These algorithms </a:t>
            </a:r>
            <a:r>
              <a:rPr lang="en-US" dirty="0" smtClean="0"/>
              <a:t>should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assume </a:t>
            </a:r>
            <a:r>
              <a:rPr lang="en-US" dirty="0" smtClean="0"/>
              <a:t>independence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use of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sequence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Current word (essentially like a learned dictionary)</a:t>
            </a:r>
          </a:p>
          <a:p>
            <a:pPr lvl="1"/>
            <a:r>
              <a:rPr lang="en-US" dirty="0" smtClean="0"/>
              <a:t>Previous/next word (context)</a:t>
            </a:r>
          </a:p>
          <a:p>
            <a:r>
              <a:rPr lang="en-US" dirty="0" smtClean="0"/>
              <a:t>Other kinds of inferred linguistic classification</a:t>
            </a:r>
          </a:p>
          <a:p>
            <a:pPr lvl="1"/>
            <a:r>
              <a:rPr lang="en-US" dirty="0" smtClean="0"/>
              <a:t>Part-of-speech tags</a:t>
            </a:r>
          </a:p>
          <a:p>
            <a:r>
              <a:rPr lang="en-US" dirty="0" smtClean="0"/>
              <a:t>Label context</a:t>
            </a:r>
          </a:p>
          <a:p>
            <a:pPr lvl="1"/>
            <a:r>
              <a:rPr lang="en-US" dirty="0" smtClean="0"/>
              <a:t>Previous (and perhaps next) 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Features: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Word substrings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44082"/>
              </p:ext>
            </p:extLst>
          </p:nvPr>
        </p:nvGraphicFramePr>
        <p:xfrm>
          <a:off x="338139" y="3168253"/>
          <a:ext cx="1690687" cy="168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86" name="Chart" r:id="rId4" imgW="84223800" imgH="61165440" progId="Excel.Chart.8">
                  <p:embed/>
                </p:oleObj>
              </mc:Choice>
              <mc:Fallback>
                <p:oleObj name="Chart" r:id="rId4" imgW="84223800" imgH="61165440" progId="Excel.Chart.8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676" t="35597" r="842" b="35597"/>
                      <a:stretch>
                        <a:fillRect/>
                      </a:stretch>
                    </p:blipFill>
                    <p:spPr bwMode="auto">
                      <a:xfrm>
                        <a:off x="338139" y="3168253"/>
                        <a:ext cx="1690687" cy="1689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2619376" y="3657601"/>
            <a:ext cx="2267919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err="1">
                <a:latin typeface="+mn-lt"/>
              </a:rPr>
              <a:t>Cotrimoxazole</a:t>
            </a:r>
            <a:endParaRPr lang="en-US" sz="3200" dirty="0">
              <a:latin typeface="+mn-lt"/>
            </a:endParaRPr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5715000" y="3657601"/>
            <a:ext cx="2051213" cy="52322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Wethersfield</a:t>
            </a:r>
          </a:p>
        </p:txBody>
      </p: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2590800" y="4244579"/>
            <a:ext cx="5190468" cy="52322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Alien Fury: Countdown to Invasion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990600" y="1123950"/>
            <a:ext cx="1828800" cy="2973388"/>
            <a:chOff x="96" y="864"/>
            <a:chExt cx="1152" cy="1873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96" y="1079"/>
            <a:ext cx="1152" cy="1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87" name="Chart" r:id="rId6" imgW="3282120" imgH="3291120" progId="Excel.Chart.8">
                    <p:embed/>
                  </p:oleObj>
                </mc:Choice>
                <mc:Fallback>
                  <p:oleObj name="Chart" r:id="rId6" imgW="3282120" imgH="3291120" progId="Excel.Chart.8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0209" r="20209"/>
                        <a:stretch>
                          <a:fillRect/>
                        </a:stretch>
                      </p:blipFill>
                      <p:spPr bwMode="auto">
                        <a:xfrm>
                          <a:off x="96" y="1079"/>
                          <a:ext cx="1152" cy="1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24" y="864"/>
              <a:ext cx="45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oxa</a:t>
              </a: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3810000" y="1123950"/>
            <a:ext cx="1828800" cy="3048000"/>
            <a:chOff x="2304" y="864"/>
            <a:chExt cx="1152" cy="1920"/>
          </a:xfrm>
        </p:grpSpPr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2304" y="1079"/>
            <a:ext cx="1152" cy="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88" name="Chart" r:id="rId8" imgW="3282120" imgH="3291120" progId="Excel.Chart.8">
                    <p:embed/>
                  </p:oleObj>
                </mc:Choice>
                <mc:Fallback>
                  <p:oleObj name="Chart" r:id="rId8" imgW="3282120" imgH="3291120" progId="Excel.Chart.8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1" r="21051"/>
                        <a:stretch>
                          <a:fillRect/>
                        </a:stretch>
                      </p:blipFill>
                      <p:spPr bwMode="auto">
                        <a:xfrm>
                          <a:off x="2304" y="1079"/>
                          <a:ext cx="1152" cy="1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781" y="864"/>
              <a:ext cx="18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:</a:t>
              </a:r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6705600" y="1123950"/>
            <a:ext cx="1828800" cy="2970213"/>
            <a:chOff x="3456" y="2352"/>
            <a:chExt cx="1152" cy="1871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3456" y="2518"/>
            <a:ext cx="1152" cy="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89" name="Chart" r:id="rId10" imgW="3282120" imgH="3291120" progId="Excel.Chart.8">
                    <p:embed/>
                  </p:oleObj>
                </mc:Choice>
                <mc:Fallback>
                  <p:oleObj name="Chart" r:id="rId10" imgW="3282120" imgH="3291120" progId="Excel.Chart.8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1" r="21051"/>
                        <a:stretch>
                          <a:fillRect/>
                        </a:stretch>
                      </p:blipFill>
                      <p:spPr bwMode="auto">
                        <a:xfrm>
                          <a:off x="3456" y="2518"/>
                          <a:ext cx="1152" cy="1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727" y="2352"/>
              <a:ext cx="5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1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3" grpId="0" animBg="1" autoUpdateAnimBg="0"/>
      <p:bldP spid="358414" grpId="0" animBg="1" autoUpdateAnimBg="0"/>
      <p:bldP spid="35841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Features: Word shapes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314450"/>
            <a:ext cx="7980363" cy="3657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Word </a:t>
            </a:r>
            <a:r>
              <a:rPr lang="en-US" dirty="0">
                <a:latin typeface="Arial" charset="0"/>
                <a:ea typeface="ＭＳ Ｐゴシック" charset="0"/>
              </a:rPr>
              <a:t>Shapes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Map words to simplified representation that encodes attributes such as length, capitalization, numerals, Greek letters, internal punctuation, etc.</a:t>
            </a:r>
          </a:p>
          <a:p>
            <a:pPr lvl="1">
              <a:buClr>
                <a:srgbClr val="CC0000"/>
              </a:buCl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CC0000"/>
              </a:buClr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Clr>
                <a:srgbClr val="CC0000"/>
              </a:buClr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2"/>
            <a:endParaRPr lang="en-US" sz="2400" dirty="0">
              <a:latin typeface="Arial" charset="0"/>
              <a:ea typeface="ＭＳ Ｐゴシック" charset="0"/>
            </a:endParaRPr>
          </a:p>
          <a:p>
            <a:pPr lvl="2"/>
            <a:endParaRPr lang="en-US" sz="1800" dirty="0">
              <a:latin typeface="Arial" charset="0"/>
              <a:ea typeface="ＭＳ Ｐゴシック" charset="0"/>
            </a:endParaRPr>
          </a:p>
          <a:p>
            <a:pPr lvl="2"/>
            <a:endParaRPr lang="en-US" sz="1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56008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828868"/>
              </p:ext>
            </p:extLst>
          </p:nvPr>
        </p:nvGraphicFramePr>
        <p:xfrm>
          <a:off x="2740026" y="3145629"/>
          <a:ext cx="3440113" cy="746760"/>
        </p:xfrm>
        <a:graphic>
          <a:graphicData uri="http://schemas.openxmlformats.org/drawingml/2006/table">
            <a:tbl>
              <a:tblPr/>
              <a:tblGrid>
                <a:gridCol w="2193925"/>
                <a:gridCol w="1246188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mRNA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xXXX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1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CPA1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XXXd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 in NLP have data which is a sequence of characters, words, phrases, lines, or sentences …</a:t>
            </a:r>
          </a:p>
          <a:p>
            <a:r>
              <a:rPr lang="en-US" dirty="0" smtClean="0"/>
              <a:t>We can think of our task as one of labeling each item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92466"/>
              </p:ext>
            </p:extLst>
          </p:nvPr>
        </p:nvGraphicFramePr>
        <p:xfrm>
          <a:off x="533400" y="2647950"/>
          <a:ext cx="4343401" cy="6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68"/>
                <a:gridCol w="892232"/>
                <a:gridCol w="457200"/>
                <a:gridCol w="500744"/>
                <a:gridCol w="620486"/>
                <a:gridCol w="530235"/>
                <a:gridCol w="710736"/>
              </a:tblGrid>
              <a:tr h="353961">
                <a:tc>
                  <a:txBody>
                    <a:bodyPr/>
                    <a:lstStyle/>
                    <a:p>
                      <a:r>
                        <a:rPr lang="en-US" dirty="0" smtClean="0"/>
                        <a:t>VBG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</a:tr>
              <a:tr h="33183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Chasing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opportunity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upheaval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3337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POS tagging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57429"/>
              </p:ext>
            </p:extLst>
          </p:nvPr>
        </p:nvGraphicFramePr>
        <p:xfrm>
          <a:off x="5486400" y="2647950"/>
          <a:ext cx="3200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zh-Hant" altLang="en-US" smtClean="0">
                          <a:latin typeface="新細明體"/>
                          <a:ea typeface="新細明體"/>
                          <a:cs typeface="新細明體"/>
                        </a:rPr>
                        <a:t>而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新細明體"/>
                          <a:ea typeface="新細明體"/>
                          <a:cs typeface="新細明體"/>
                        </a:rPr>
                        <a:t>相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对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于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这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些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新細明體"/>
                          <a:ea typeface="新細明體"/>
                          <a:cs typeface="新細明體"/>
                        </a:rPr>
                        <a:t>品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新細明體"/>
                          <a:ea typeface="新細明體"/>
                          <a:cs typeface="新細明體"/>
                        </a:rPr>
                        <a:t>牌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的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新細明體"/>
                          <a:ea typeface="新細明體"/>
                          <a:cs typeface="新細明體"/>
                        </a:rPr>
                        <a:t>价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3409950"/>
            <a:ext cx="208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Word segmentation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00457"/>
              </p:ext>
            </p:extLst>
          </p:nvPr>
        </p:nvGraphicFramePr>
        <p:xfrm>
          <a:off x="533400" y="3867150"/>
          <a:ext cx="4343400" cy="6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685800"/>
                <a:gridCol w="452939"/>
                <a:gridCol w="741885"/>
                <a:gridCol w="633976"/>
              </a:tblGrid>
              <a:tr h="353961">
                <a:tc>
                  <a:txBody>
                    <a:bodyPr/>
                    <a:lstStyle/>
                    <a:p>
                      <a:r>
                        <a:rPr lang="en-US" dirty="0" smtClean="0"/>
                        <a:t>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</a:tr>
              <a:tr h="3318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Murdoch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discusses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Corp.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552950"/>
            <a:ext cx="26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Named entity recognition</a:t>
            </a:r>
            <a:endParaRPr lang="en-US" sz="1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86715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Text </a:t>
            </a:r>
            <a:r>
              <a:rPr lang="en-US" sz="1800" b="1" dirty="0" err="1" smtClean="0">
                <a:latin typeface="+mn-lt"/>
              </a:rPr>
              <a:t>segmen-tation</a:t>
            </a:r>
            <a:endParaRPr lang="en-US" sz="1800" b="1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562600" y="38671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562600" y="40195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562600" y="41719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562600" y="43243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44767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562600" y="46291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62600" y="47815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315200" y="3714750"/>
            <a:ext cx="30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>
                <a:latin typeface="+mn-lt"/>
              </a:rPr>
              <a:t>A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562600" y="49339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14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MEMM inference in 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For a Conditional Markov Model (CMM) a.k.a. a Maximum Entropy Markov Model (MEMM), the classifier makes a single decision at a time, conditioned on evidence from observations </a:t>
            </a:r>
            <a:r>
              <a:rPr lang="en-US" sz="2000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and previous decisions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A larger space of sequences is usually explored via search</a:t>
            </a:r>
            <a:endParaRPr lang="en-US" sz="2000" dirty="0">
              <a:ea typeface="ＭＳ Ｐゴシック" charset="0"/>
            </a:endParaRP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62314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POS Tagging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Scoring individual labeling decisions is no more complex than standard classification decisions</a:t>
            </a:r>
          </a:p>
          <a:p>
            <a:pPr lvl="1"/>
            <a:r>
              <a:rPr lang="en-US" sz="1800" dirty="0" smtClean="0">
                <a:ea typeface="ＭＳ Ｐゴシック" charset="0"/>
                <a:cs typeface="ＭＳ Ｐゴシック" charset="0"/>
              </a:rPr>
              <a:t>We have some assumed labels to use for prior positions</a:t>
            </a:r>
          </a:p>
          <a:p>
            <a:pPr lvl="1"/>
            <a:r>
              <a:rPr lang="en-US" sz="1800" dirty="0" smtClean="0">
                <a:ea typeface="ＭＳ Ｐゴシック" charset="0"/>
                <a:cs typeface="ＭＳ Ｐゴシック" charset="0"/>
              </a:rPr>
              <a:t>We use features of those and the observed data (which can include current, previous, and next words) to predict the current label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13821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</p:spTree>
    <p:extLst>
      <p:ext uri="{BB962C8B-B14F-4D97-AF65-F5344CB8AC3E}">
        <p14:creationId xmlns:p14="http://schemas.microsoft.com/office/powerpoint/2010/main" val="1145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Extraction (IE)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IE systems extract clear, factual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Roughly: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Who did what to whom when?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E.g.,</a:t>
            </a:r>
            <a:endParaRPr lang="en-US" sz="1800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AU" dirty="0" smtClean="0">
                <a:ea typeface="ＭＳ Ｐゴシック" charset="0"/>
              </a:rPr>
              <a:t>Gathering earnings, profits, board members, headquarters, etc. from company reports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headquarters of BHP Billiton Limited, and the global headquarters of the combined BHP Billiton Group, are located in Melbourne, Australia. </a:t>
            </a:r>
            <a:endParaRPr lang="en-US" dirty="0" smtClean="0"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3"/>
                </a:solidFill>
                <a:ea typeface="ＭＳ Ｐゴシック" charset="0"/>
              </a:rPr>
              <a:t>headquarters(“BHP </a:t>
            </a:r>
            <a:r>
              <a:rPr lang="en-US" dirty="0" err="1" smtClean="0">
                <a:solidFill>
                  <a:schemeClr val="accent3"/>
                </a:solidFill>
                <a:ea typeface="ＭＳ Ｐゴシック" charset="0"/>
              </a:rPr>
              <a:t>Biliton</a:t>
            </a:r>
            <a:r>
              <a:rPr lang="en-US" dirty="0" smtClean="0">
                <a:solidFill>
                  <a:schemeClr val="accent3"/>
                </a:solidFill>
                <a:ea typeface="ＭＳ Ｐゴシック" charset="0"/>
              </a:rPr>
              <a:t> Limited”, “Melbourne, Australia”)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Learn </a:t>
            </a:r>
            <a:r>
              <a:rPr lang="en-US" dirty="0">
                <a:ea typeface="ＭＳ Ｐゴシック" charset="0"/>
              </a:rPr>
              <a:t>drug-gene product interactions from medical research </a:t>
            </a:r>
            <a:r>
              <a:rPr lang="en-US" dirty="0" smtClean="0">
                <a:ea typeface="ＭＳ Ｐゴシック" charset="0"/>
              </a:rPr>
              <a:t>literature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5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POS Tagging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POS tagging Features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can include:</a:t>
            </a:r>
          </a:p>
          <a:p>
            <a:pPr lvl="1"/>
            <a:r>
              <a:rPr lang="en-US" dirty="0">
                <a:ea typeface="ＭＳ Ｐゴシック" charset="0"/>
              </a:rPr>
              <a:t>Current, previous, next words in isolation or together.</a:t>
            </a:r>
          </a:p>
          <a:p>
            <a:pPr lvl="1" eaLnBrk="1" hangingPunct="1"/>
            <a:r>
              <a:rPr lang="en-US" sz="2000" dirty="0" smtClean="0">
                <a:ea typeface="ＭＳ Ｐゴシック" charset="0"/>
              </a:rPr>
              <a:t>Previous </a:t>
            </a:r>
            <a:r>
              <a:rPr lang="en-US" sz="2000" dirty="0">
                <a:ea typeface="ＭＳ Ｐゴシック" charset="0"/>
              </a:rPr>
              <a:t>one, two, three tags.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Word-internal features: word types, suffixes, dashes, etc.</a:t>
            </a: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9790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3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Greedy </a:t>
            </a:r>
            <a:r>
              <a:rPr lang="en-US" dirty="0">
                <a:ea typeface="ＭＳ Ｐゴシック" charset="0"/>
                <a:cs typeface="ＭＳ Ｐゴシック" charset="0"/>
              </a:rPr>
              <a:t>Inference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35646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Greedy </a:t>
            </a: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We just start at the left, and use our classifier at each position to assign a label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The classifier can depend on previous labeling decisions as well as observed data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Fast, no extra memory requirements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Very easy </a:t>
            </a:r>
            <a:r>
              <a:rPr lang="en-US" sz="1500" dirty="0">
                <a:latin typeface="Lucida Sans" charset="0"/>
                <a:ea typeface="ＭＳ Ｐゴシック" charset="0"/>
              </a:rPr>
              <a:t>to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implement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With rich features including observations to the right, it may perform quite well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Disadvantage</a:t>
            </a: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Greedy. We make commit errors we cannot recover from</a:t>
            </a:r>
            <a:endParaRPr lang="en-US" sz="1500" dirty="0"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Beam Inference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6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Beam 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At each position keep the top </a:t>
            </a:r>
            <a:r>
              <a:rPr lang="en-US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1500" dirty="0">
                <a:latin typeface="Lucida Sans" charset="0"/>
                <a:ea typeface="ＭＳ Ｐゴシック" charset="0"/>
              </a:rPr>
              <a:t> complete sequences.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Extend each sequence in each local way.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The extensions compete for the </a:t>
            </a:r>
            <a:r>
              <a:rPr lang="en-US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1500" dirty="0">
                <a:latin typeface="Lucida Sans" charset="0"/>
                <a:ea typeface="ＭＳ Ｐゴシック" charset="0"/>
              </a:rPr>
              <a:t> slots at the next position.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Fast;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beam </a:t>
            </a:r>
            <a:r>
              <a:rPr lang="en-US" sz="1500" dirty="0">
                <a:latin typeface="Lucida Sans" charset="0"/>
                <a:ea typeface="ＭＳ Ｐゴシック" charset="0"/>
              </a:rPr>
              <a:t>sizes of 3–5 are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almost </a:t>
            </a:r>
            <a:r>
              <a:rPr lang="en-US" sz="1500" dirty="0">
                <a:latin typeface="Lucida Sans" charset="0"/>
                <a:ea typeface="ＭＳ Ｐゴシック" charset="0"/>
              </a:rPr>
              <a:t>as good as exact inference in many cases.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Easy to implement (no dynamic programming required).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Disadvantage: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Inexact: the globally best sequence can fall off the beam.</a:t>
            </a:r>
          </a:p>
        </p:txBody>
      </p:sp>
    </p:spTree>
    <p:extLst>
      <p:ext uri="{BB962C8B-B14F-4D97-AF65-F5344CB8AC3E}">
        <p14:creationId xmlns:p14="http://schemas.microsoft.com/office/powerpoint/2010/main" val="3418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Viterbi Inference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275606"/>
            <a:ext cx="8534400" cy="36964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Viterbi 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Dynamic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programming</a:t>
            </a:r>
          </a:p>
          <a:p>
            <a:pPr lvl="1" eaLnBrk="1" hangingPunct="1">
              <a:lnSpc>
                <a:spcPct val="90000"/>
              </a:lnSpc>
            </a:pPr>
            <a:endParaRPr lang="en-US" sz="1500" dirty="0" smtClean="0">
              <a:latin typeface="Lucida San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Advantage: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Exact</a:t>
            </a:r>
            <a:r>
              <a:rPr lang="en-US" sz="1500" dirty="0">
                <a:latin typeface="Lucida Sans" charset="0"/>
                <a:ea typeface="ＭＳ Ｐゴシック" charset="0"/>
              </a:rPr>
              <a:t>: the global best sequence is returned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sz="1500" dirty="0">
              <a:latin typeface="Lucida San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Disadvantage: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Harder to implement long-distance state-state interactions (but beam inference tends not to allow long-distance resurrection of sequences anyway).</a:t>
            </a:r>
          </a:p>
        </p:txBody>
      </p:sp>
    </p:spTree>
    <p:extLst>
      <p:ext uri="{BB962C8B-B14F-4D97-AF65-F5344CB8AC3E}">
        <p14:creationId xmlns:p14="http://schemas.microsoft.com/office/powerpoint/2010/main" val="30375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CRFs</a:t>
            </a:r>
            <a:r>
              <a:rPr lang="en-US" sz="1800">
                <a:solidFill>
                  <a:srgbClr val="0000FF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[Lafferty, Pereira, and McCallum 2001]</a:t>
            </a:r>
            <a:endParaRPr lang="en-US">
              <a:solidFill>
                <a:srgbClr val="0000FF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89460"/>
            <a:ext cx="8686800" cy="3657600"/>
          </a:xfrm>
        </p:spPr>
        <p:txBody>
          <a:bodyPr/>
          <a:lstStyle/>
          <a:p>
            <a:pPr eaLnBrk="1" hangingPunct="1"/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Another sequence model: Conditional Random Fields (CRFs)</a:t>
            </a:r>
          </a:p>
          <a:p>
            <a:pPr eaLnBrk="1" hangingPunct="1"/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 whole-sequence conditional model rather than a chaining of local </a:t>
            </a: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models</a:t>
            </a:r>
            <a:endParaRPr lang="en-US" sz="1700" dirty="0">
              <a:latin typeface="Lucida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17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relations 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790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>
                <a:ea typeface="ＭＳ Ｐゴシック" charset="0"/>
              </a:rPr>
              <a:t>Company report: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“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International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Business Machines Corporation (IBM or the company) was incorporated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State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New York on June 16, 1911, as the Computing-Tabulating-Recording Co. (C-T-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R)…”</a:t>
            </a:r>
          </a:p>
          <a:p>
            <a:r>
              <a:rPr lang="en-US" dirty="0" smtClean="0">
                <a:ea typeface="ＭＳ Ｐゴシック" charset="0"/>
              </a:rPr>
              <a:t>Extracted Complex Relation:</a:t>
            </a:r>
          </a:p>
          <a:p>
            <a:pPr marL="1485900" lvl="4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Company-Founding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Company 	IBM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Location  	New York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Date 		June 16, 1911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Original-Name  	Computing-Tabulating-Recording Co.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But we will focus on the simpler task of extracting relation </a:t>
            </a:r>
            <a:r>
              <a:rPr lang="en-US" b="1" dirty="0" smtClean="0">
                <a:ea typeface="ＭＳ Ｐゴシック" charset="0"/>
              </a:rPr>
              <a:t>triples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Founding-year(IBM,1911)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Founding-location(</a:t>
            </a:r>
            <a:r>
              <a:rPr lang="en-US" sz="2000" dirty="0" err="1" smtClean="0">
                <a:solidFill>
                  <a:srgbClr val="3366FF"/>
                </a:solidFill>
                <a:ea typeface="ＭＳ Ｐゴシック" charset="0"/>
              </a:rPr>
              <a:t>IBM,New</a:t>
            </a: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 York)</a:t>
            </a:r>
          </a:p>
        </p:txBody>
      </p:sp>
    </p:spTree>
    <p:extLst>
      <p:ext uri="{BB962C8B-B14F-4D97-AF65-F5344CB8AC3E}">
        <p14:creationId xmlns:p14="http://schemas.microsoft.com/office/powerpoint/2010/main" val="40313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276350"/>
            <a:ext cx="4020082" cy="2590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924800" cy="685800"/>
          </a:xfrm>
          <a:ln/>
        </p:spPr>
        <p:txBody>
          <a:bodyPr rIns="132080"/>
          <a:lstStyle/>
          <a:p>
            <a:r>
              <a:rPr lang="en-US" dirty="0"/>
              <a:t>Extracting </a:t>
            </a:r>
            <a:r>
              <a:rPr lang="en-US" dirty="0" smtClean="0"/>
              <a:t>Relation Triples from Text</a:t>
            </a:r>
            <a:endParaRPr lang="en-US" dirty="0"/>
          </a:p>
        </p:txBody>
      </p:sp>
      <p:sp>
        <p:nvSpPr>
          <p:cNvPr id="256008" name="Rectangle 8"/>
          <p:cNvSpPr>
            <a:spLocks/>
          </p:cNvSpPr>
          <p:nvPr/>
        </p:nvSpPr>
        <p:spPr bwMode="auto">
          <a:xfrm>
            <a:off x="5054600" y="1514475"/>
            <a:ext cx="3733800" cy="106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256009" name="AutoShape 9"/>
          <p:cNvSpPr>
            <a:spLocks/>
          </p:cNvSpPr>
          <p:nvPr/>
        </p:nvSpPr>
        <p:spPr bwMode="auto">
          <a:xfrm rot="5407130">
            <a:off x="6820531" y="3143327"/>
            <a:ext cx="304324" cy="228444"/>
          </a:xfrm>
          <a:prstGeom prst="rightArrow">
            <a:avLst>
              <a:gd name="adj1" fmla="val 20000"/>
              <a:gd name="adj2" fmla="val 96003"/>
            </a:avLst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89535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Leland Stanford Junior University, commonly referred to as Stanford University or Stanford</a:t>
            </a:r>
            <a:r>
              <a:rPr lang="en-US" sz="2000" dirty="0">
                <a:latin typeface="+mn-lt"/>
              </a:rPr>
              <a:t>, is an American private 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>research university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located in Stanford, California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near Palo Alto,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California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Leland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Stanford…founded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the university in 1891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895350"/>
            <a:ext cx="6159500" cy="3969579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6" name="Rectangle 6"/>
          <p:cNvSpPr>
            <a:spLocks/>
          </p:cNvSpPr>
          <p:nvPr/>
        </p:nvSpPr>
        <p:spPr bwMode="auto">
          <a:xfrm>
            <a:off x="4495800" y="3486150"/>
            <a:ext cx="4572000" cy="150495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a typeface="Arial" charset="0"/>
                <a:cs typeface="Arial" charset="0"/>
              </a:rPr>
              <a:t>EQ </a:t>
            </a:r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Leland Stanford Junior University</a:t>
            </a:r>
            <a:endParaRPr lang="en-US" sz="1600" dirty="0">
              <a:solidFill>
                <a:srgbClr val="0000FF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LOC-IN California</a:t>
            </a:r>
          </a:p>
          <a:p>
            <a:pPr marL="39688"/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660066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IS</a:t>
            </a:r>
            <a:r>
              <a:rPr lang="en-US" sz="1600" dirty="0">
                <a:solidFill>
                  <a:srgbClr val="660066"/>
                </a:solidFill>
                <a:ea typeface="Arial" charset="0"/>
                <a:cs typeface="Arial" charset="0"/>
              </a:rPr>
              <a:t>-A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research university</a:t>
            </a:r>
            <a:endParaRPr lang="en-US" sz="1600" dirty="0">
              <a:solidFill>
                <a:srgbClr val="660066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LOC-NEAR Palo Alto</a:t>
            </a:r>
            <a:endParaRPr lang="en-US" sz="16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66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FOUNDED</a:t>
            </a:r>
            <a:r>
              <a:rPr lang="en-US" sz="1600" dirty="0">
                <a:solidFill>
                  <a:srgbClr val="FF6600"/>
                </a:solidFill>
                <a:ea typeface="Arial" charset="0"/>
                <a:cs typeface="Arial" charset="0"/>
              </a:rPr>
              <a:t>-IN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1891</a:t>
            </a: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 FOUNDER Leland Stanford</a:t>
            </a:r>
            <a:endParaRPr lang="en-US" sz="1600" dirty="0">
              <a:solidFill>
                <a:srgbClr val="FF66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7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nimBg="1"/>
      <p:bldP spid="2" grpId="0"/>
      <p:bldP spid="2560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Relation Extraction?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dirty="0" smtClean="0"/>
              <a:t>Create new structured knowledge bases, useful for any app</a:t>
            </a:r>
          </a:p>
          <a:p>
            <a:r>
              <a:rPr lang="en-US" dirty="0" smtClean="0"/>
              <a:t>Augment current knowledge bases</a:t>
            </a:r>
          </a:p>
          <a:p>
            <a:pPr lvl="1"/>
            <a:r>
              <a:rPr lang="en-US" dirty="0" smtClean="0"/>
              <a:t>Adding words to WordNet thesaurus, facts to </a:t>
            </a:r>
            <a:r>
              <a:rPr lang="en-US" dirty="0" err="1" smtClean="0"/>
              <a:t>DBPedia</a:t>
            </a:r>
            <a:endParaRPr lang="en-US" dirty="0" smtClean="0"/>
          </a:p>
          <a:p>
            <a:r>
              <a:rPr lang="en-US" dirty="0"/>
              <a:t>Support question answering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granddaughter of which actor starred in the movie “E.T.”?</a:t>
            </a:r>
          </a:p>
          <a:p>
            <a:pPr marL="457200" lvl="1" indent="0">
              <a:buNone/>
            </a:pPr>
            <a:r>
              <a:rPr lang="en-US" sz="1800" dirty="0">
                <a:latin typeface="Courier"/>
                <a:cs typeface="Courier"/>
              </a:rPr>
              <a:t>(acted-in ?x “E.T.”)(is-a ?y actor)(granddaughter-of ?x ?y</a:t>
            </a:r>
            <a:r>
              <a:rPr lang="en-US" sz="1800" dirty="0" smtClean="0">
                <a:latin typeface="Courier"/>
                <a:cs typeface="Courier"/>
              </a:rPr>
              <a:t>)</a:t>
            </a:r>
            <a:endParaRPr lang="en-US" dirty="0" smtClean="0"/>
          </a:p>
          <a:p>
            <a:r>
              <a:rPr lang="en-US" dirty="0" smtClean="0"/>
              <a:t>But which relations should we extract?</a:t>
            </a:r>
            <a:endParaRPr lang="en-US" dirty="0"/>
          </a:p>
          <a:p>
            <a:pPr marL="457200" lvl="1" indent="0">
              <a:buNone/>
            </a:pPr>
            <a:endParaRPr lang="en-US" sz="1800" dirty="0"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66750"/>
            <a:ext cx="574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5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Physical-Located            </a:t>
            </a:r>
            <a:r>
              <a:rPr lang="en-US" dirty="0">
                <a:solidFill>
                  <a:srgbClr val="008000"/>
                </a:solidFill>
              </a:rPr>
              <a:t>PER-GPE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	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He</a:t>
            </a:r>
            <a:r>
              <a:rPr lang="en-US" dirty="0">
                <a:latin typeface="Courier"/>
                <a:cs typeface="Courier"/>
              </a:rPr>
              <a:t> was in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Tennessee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/>
              <a:t>Part-Whole-Subsidiary  </a:t>
            </a:r>
            <a:r>
              <a:rPr lang="en-US" dirty="0" smtClean="0">
                <a:solidFill>
                  <a:srgbClr val="008000"/>
                </a:solidFill>
              </a:rPr>
              <a:t>ORG-ORG</a:t>
            </a:r>
          </a:p>
          <a:p>
            <a:pPr marL="457200" lvl="1" indent="0">
              <a:buNone/>
            </a:pP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XYZ</a:t>
            </a:r>
            <a:r>
              <a:rPr lang="en-US" dirty="0" smtClean="0">
                <a:latin typeface="Courier"/>
                <a:cs typeface="Courier"/>
              </a:rPr>
              <a:t>, the parent company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Person-Social-Family     </a:t>
            </a:r>
            <a:r>
              <a:rPr lang="en-US" dirty="0" smtClean="0">
                <a:solidFill>
                  <a:srgbClr val="008000"/>
                </a:solidFill>
              </a:rPr>
              <a:t>PER-PER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John’s</a:t>
            </a:r>
            <a:r>
              <a:rPr lang="en-US" dirty="0" smtClean="0">
                <a:latin typeface="Courier"/>
                <a:cs typeface="Courier"/>
              </a:rPr>
              <a:t> wife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Yoko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Org-AFF-Founder           </a:t>
            </a:r>
            <a:r>
              <a:rPr lang="en-US" dirty="0" smtClean="0">
                <a:solidFill>
                  <a:srgbClr val="008000"/>
                </a:solidFill>
              </a:rPr>
              <a:t>PER-ORG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	Steve Jobs</a:t>
            </a:r>
            <a:r>
              <a:rPr lang="en-US" dirty="0" smtClean="0">
                <a:latin typeface="Courier"/>
                <a:cs typeface="Courier"/>
              </a:rPr>
              <a:t>, co-founder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Apple</a:t>
            </a:r>
            <a:r>
              <a:rPr lang="en-US" dirty="0" smtClean="0">
                <a:latin typeface="Courier"/>
                <a:cs typeface="Courier"/>
              </a:rPr>
              <a:t>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Low-level information extraction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now available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dirty="0">
                <a:ea typeface="ＭＳ Ｐゴシック" charset="0"/>
                <a:cs typeface="ＭＳ Ｐゴシック" charset="0"/>
              </a:rPr>
              <a:t>applications like Apple or Google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mail, and web indexing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sz="3200" dirty="0" smtClean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Often seems </a:t>
            </a:r>
            <a:r>
              <a:rPr lang="en-US" dirty="0">
                <a:ea typeface="ＭＳ Ｐゴシック" charset="0"/>
                <a:cs typeface="ＭＳ Ｐゴシック" charset="0"/>
              </a:rPr>
              <a:t>to be based on regular expressions and name lists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902"/>
          <a:stretch/>
        </p:blipFill>
        <p:spPr>
          <a:xfrm>
            <a:off x="533400" y="2266950"/>
            <a:ext cx="8268551" cy="17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696200" cy="742950"/>
          </a:xfrm>
        </p:spPr>
        <p:txBody>
          <a:bodyPr/>
          <a:lstStyle/>
          <a:p>
            <a:r>
              <a:rPr lang="en-US" dirty="0" smtClean="0"/>
              <a:t>UMLS: Unified </a:t>
            </a:r>
            <a:r>
              <a:rPr lang="en-US" dirty="0"/>
              <a:t>Medical Language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323975"/>
            <a:ext cx="8713788" cy="638175"/>
          </a:xfrm>
        </p:spPr>
        <p:txBody>
          <a:bodyPr/>
          <a:lstStyle/>
          <a:p>
            <a:r>
              <a:rPr lang="en-US" sz="2600" dirty="0" smtClean="0"/>
              <a:t>134 entity types, 54 relations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219075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Injury		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disrupts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Physiological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Bodily Location	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location-of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Biologic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Anatomical Structure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part-of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Organism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Pharmacologic 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causes</a:t>
            </a:r>
            <a:r>
              <a:rPr lang="en-US" dirty="0" smtClean="0">
                <a:latin typeface="Calibri"/>
                <a:cs typeface="Calibri"/>
              </a:rPr>
              <a:t>		Pathological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Pharmacologic </a:t>
            </a:r>
            <a:r>
              <a:rPr lang="en-US" dirty="0">
                <a:latin typeface="Calibri"/>
                <a:cs typeface="Calibri"/>
              </a:rPr>
              <a:t>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treats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Pathologic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37759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UMLS relations from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"/>
                <a:cs typeface="Courier"/>
              </a:rPr>
              <a:t>Doppler echocardiography can be used to diagnose left anterior </a:t>
            </a:r>
            <a:r>
              <a:rPr lang="en-US" dirty="0" smtClean="0">
                <a:latin typeface="Courier"/>
                <a:cs typeface="Courier"/>
              </a:rPr>
              <a:t>descending </a:t>
            </a:r>
            <a:r>
              <a:rPr lang="en-US" dirty="0">
                <a:latin typeface="Courier"/>
                <a:cs typeface="Courier"/>
              </a:rPr>
              <a:t>artery stenosis in patients with type 2 </a:t>
            </a:r>
            <a:r>
              <a:rPr lang="en-US" dirty="0" smtClean="0">
                <a:latin typeface="Courier"/>
                <a:cs typeface="Courier"/>
              </a:rPr>
              <a:t>diabetes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			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Echocardiography, Doppler </a:t>
            </a:r>
            <a:r>
              <a:rPr lang="en-US" dirty="0">
                <a:solidFill>
                  <a:srgbClr val="0000FF"/>
                </a:solidFill>
              </a:rPr>
              <a:t>DIAGNOSES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Acquired stenosis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467600" cy="609600"/>
          </a:xfrm>
        </p:spPr>
        <p:txBody>
          <a:bodyPr/>
          <a:lstStyle/>
          <a:p>
            <a:r>
              <a:rPr lang="en-US" dirty="0" smtClean="0"/>
              <a:t>Databases of Wikipedia</a:t>
            </a:r>
            <a:r>
              <a:rPr lang="en-US" dirty="0"/>
              <a:t>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tanfordwik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4267200" cy="3833418"/>
          </a:xfrm>
          <a:prstGeom prst="rect">
            <a:avLst/>
          </a:prstGeom>
        </p:spPr>
      </p:pic>
      <p:pic>
        <p:nvPicPr>
          <p:cNvPr id="7" name="Picture 6" descr="info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264"/>
            <a:ext cx="6303992" cy="3949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74" y="1047750"/>
            <a:ext cx="426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Relations extracted from </a:t>
            </a:r>
            <a:r>
              <a:rPr lang="en-US" sz="1800" dirty="0" err="1" smtClean="0">
                <a:latin typeface="+mn-lt"/>
              </a:rPr>
              <a:t>Infobox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Stanford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800" dirty="0" smtClean="0">
                <a:latin typeface="+mn-lt"/>
              </a:rPr>
              <a:t>California</a:t>
            </a:r>
          </a:p>
          <a:p>
            <a:r>
              <a:rPr lang="en-US" sz="1800" dirty="0" smtClean="0">
                <a:latin typeface="+mn-lt"/>
              </a:rPr>
              <a:t>Stanford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motto</a:t>
            </a:r>
            <a:r>
              <a:rPr lang="en-US" sz="1800" dirty="0" smtClean="0">
                <a:latin typeface="+mn-lt"/>
              </a:rPr>
              <a:t> “Die </a:t>
            </a:r>
            <a:r>
              <a:rPr lang="en-US" sz="1800" dirty="0" err="1" smtClean="0">
                <a:latin typeface="+mn-lt"/>
              </a:rPr>
              <a:t>Luft</a:t>
            </a:r>
            <a:r>
              <a:rPr lang="en-US" sz="1800" dirty="0" smtClean="0">
                <a:latin typeface="+mn-lt"/>
              </a:rPr>
              <a:t> der </a:t>
            </a:r>
            <a:r>
              <a:rPr lang="en-US" sz="1800" dirty="0" err="1" smtClean="0">
                <a:latin typeface="+mn-lt"/>
              </a:rPr>
              <a:t>Freiheit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weht</a:t>
            </a:r>
            <a:r>
              <a:rPr lang="en-US" sz="1800" dirty="0" smtClean="0">
                <a:latin typeface="+mn-lt"/>
              </a:rPr>
              <a:t>”</a:t>
            </a:r>
          </a:p>
          <a:p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1733550"/>
            <a:ext cx="1295400" cy="3276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895350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  <a:latin typeface="+mn-lt"/>
              </a:rPr>
              <a:t>Wikipedia </a:t>
            </a:r>
            <a:r>
              <a:rPr lang="en-US" b="1" dirty="0" err="1" smtClean="0">
                <a:solidFill>
                  <a:srgbClr val="CC0000"/>
                </a:solidFill>
                <a:latin typeface="+mn-lt"/>
              </a:rPr>
              <a:t>Infobox</a:t>
            </a:r>
            <a:endParaRPr lang="en-US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6" name="Content Placeholder 5" descr="stanford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b="21955"/>
          <a:stretch>
            <a:fillRect/>
          </a:stretch>
        </p:blipFill>
        <p:spPr>
          <a:xfrm>
            <a:off x="2743200" y="1790700"/>
            <a:ext cx="2971800" cy="3333750"/>
          </a:xfrm>
        </p:spPr>
      </p:pic>
    </p:spTree>
    <p:extLst>
      <p:ext uri="{BB962C8B-B14F-4D97-AF65-F5344CB8AC3E}">
        <p14:creationId xmlns:p14="http://schemas.microsoft.com/office/powerpoint/2010/main" val="13871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databases </a:t>
            </a:r>
            <a:br>
              <a:rPr lang="en-US" dirty="0" smtClean="0"/>
            </a:br>
            <a:r>
              <a:rPr lang="en-US" dirty="0" smtClean="0"/>
              <a:t>that draw from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333750"/>
          </a:xfrm>
        </p:spPr>
        <p:txBody>
          <a:bodyPr/>
          <a:lstStyle/>
          <a:p>
            <a:r>
              <a:rPr lang="en-US" dirty="0" smtClean="0"/>
              <a:t>Resource Description Framework (RDF) triples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ubject predicate</a:t>
            </a:r>
            <a:r>
              <a:rPr lang="en-US" dirty="0"/>
              <a:t> </a:t>
            </a:r>
            <a:r>
              <a:rPr lang="en-US" dirty="0" smtClean="0"/>
              <a:t>object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Golden Gate Park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location </a:t>
            </a:r>
            <a:r>
              <a:rPr lang="en-US" dirty="0" smtClean="0">
                <a:latin typeface="Courier"/>
                <a:cs typeface="Courier"/>
              </a:rPr>
              <a:t>San Francisco</a:t>
            </a:r>
          </a:p>
          <a:p>
            <a:pPr marL="457200" lvl="1" indent="0">
              <a:buNone/>
            </a:pPr>
            <a:r>
              <a:rPr lang="en-US" dirty="0" err="1">
                <a:latin typeface="Calibri"/>
                <a:cs typeface="Calibri"/>
              </a:rPr>
              <a:t>dbpedia:Golden_Gate_Park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dbpedia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owl:location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lang="en-US" dirty="0" err="1" smtClean="0">
                <a:latin typeface="Calibri"/>
                <a:cs typeface="Calibri"/>
              </a:rPr>
              <a:t>dbpedia:San_Francisco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/>
              <a:t>DBPedia</a:t>
            </a:r>
            <a:r>
              <a:rPr lang="en-US" dirty="0" smtClean="0"/>
              <a:t>: 1 billion RDF triples, 385 from English Wikipedia</a:t>
            </a:r>
          </a:p>
          <a:p>
            <a:r>
              <a:rPr lang="en-US" dirty="0" smtClean="0"/>
              <a:t>Frequent Freebase relations: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nationality,                                location</a:t>
            </a:r>
            <a:r>
              <a:rPr lang="en-US" sz="1800" dirty="0"/>
              <a:t>/location/contains	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profession,                                 people</a:t>
            </a:r>
            <a:r>
              <a:rPr lang="en-US" sz="1800" dirty="0"/>
              <a:t>/person/place-of-birth	</a:t>
            </a:r>
            <a:endParaRPr lang="en-US" sz="1800" dirty="0" smtClean="0"/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/>
              <a:t>b</a:t>
            </a:r>
            <a:r>
              <a:rPr lang="en-US" sz="1800" dirty="0" smtClean="0"/>
              <a:t>iology</a:t>
            </a:r>
            <a:r>
              <a:rPr lang="en-US" sz="1800" dirty="0"/>
              <a:t>/</a:t>
            </a:r>
            <a:r>
              <a:rPr lang="en-US" sz="1800" dirty="0" err="1" smtClean="0"/>
              <a:t>organism_higher_classification</a:t>
            </a:r>
            <a:r>
              <a:rPr lang="en-US" sz="1800" dirty="0" smtClean="0"/>
              <a:t>           film</a:t>
            </a:r>
            <a:r>
              <a:rPr lang="en-US" sz="1800" dirty="0"/>
              <a:t>/film/</a:t>
            </a:r>
            <a:r>
              <a:rPr lang="en-US" sz="1800" dirty="0" smtClean="0"/>
              <a:t>genre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590550"/>
          </a:xfrm>
        </p:spPr>
        <p:txBody>
          <a:bodyPr/>
          <a:lstStyle/>
          <a:p>
            <a:r>
              <a:rPr lang="en-US" dirty="0" smtClean="0"/>
              <a:t>Ontological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IS-A (</a:t>
            </a:r>
            <a:r>
              <a:rPr lang="en-US" sz="2800" dirty="0" err="1" smtClean="0">
                <a:solidFill>
                  <a:srgbClr val="0000FF"/>
                </a:solidFill>
              </a:rPr>
              <a:t>hypernym</a:t>
            </a:r>
            <a:r>
              <a:rPr lang="en-US" sz="2800" dirty="0" smtClean="0">
                <a:solidFill>
                  <a:srgbClr val="0000FF"/>
                </a:solidFill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</a:rPr>
              <a:t>subsumption</a:t>
            </a:r>
            <a:r>
              <a:rPr lang="en-US" sz="2800" dirty="0" smtClean="0">
                <a:solidFill>
                  <a:srgbClr val="0000FF"/>
                </a:solidFill>
              </a:rPr>
              <a:t> between classes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Giraffe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ruminant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ungulate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mammal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vertebrate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animal</a:t>
            </a:r>
            <a:r>
              <a:rPr lang="en-US" sz="2800" dirty="0" smtClean="0"/>
              <a:t>… </a:t>
            </a:r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Instance-of: relation between individual and class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San Francisco </a:t>
            </a:r>
            <a:r>
              <a:rPr lang="en-US" sz="2800" dirty="0">
                <a:solidFill>
                  <a:srgbClr val="0000FF"/>
                </a:solidFill>
              </a:rPr>
              <a:t>instance-of    </a:t>
            </a:r>
            <a:r>
              <a:rPr lang="en-US" sz="2800" dirty="0">
                <a:latin typeface="Courier"/>
                <a:cs typeface="Courier"/>
              </a:rPr>
              <a:t>city</a:t>
            </a:r>
          </a:p>
          <a:p>
            <a:pPr marL="11430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907018"/>
            <a:ext cx="388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Examples from the </a:t>
            </a:r>
            <a:r>
              <a:rPr lang="en-US" sz="1800" dirty="0" err="1" smtClean="0">
                <a:latin typeface="+mn-lt"/>
              </a:rPr>
              <a:t>WordNet</a:t>
            </a:r>
            <a:r>
              <a:rPr lang="en-US" sz="1800" dirty="0" smtClean="0">
                <a:latin typeface="+mn-lt"/>
              </a:rPr>
              <a:t> Thesaurus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7543800" cy="857250"/>
          </a:xfrm>
        </p:spPr>
        <p:txBody>
          <a:bodyPr/>
          <a:lstStyle/>
          <a:p>
            <a:r>
              <a:rPr lang="en-US" sz="3600" dirty="0" smtClean="0"/>
              <a:t>How to build relation extractors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>
                <a:latin typeface="Calibri"/>
                <a:cs typeface="Calibri"/>
              </a:rPr>
              <a:t>Hand</a:t>
            </a:r>
            <a:r>
              <a:rPr lang="en-US" sz="3600" dirty="0" smtClean="0">
                <a:latin typeface="Calibri"/>
                <a:cs typeface="Calibri"/>
              </a:rPr>
              <a:t>-written patterns</a:t>
            </a:r>
            <a:endParaRPr lang="en-US" sz="3600" dirty="0">
              <a:latin typeface="Calibri"/>
              <a:cs typeface="Calibri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Supervised machine learning</a:t>
            </a:r>
            <a:endParaRPr lang="en-US" sz="3600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Semi-supervised and unsupervised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/>
              <a:t>Bootstrapping (using seeds)</a:t>
            </a:r>
            <a:endParaRPr lang="en-US" sz="3200" dirty="0">
              <a:cs typeface="Calibri"/>
            </a:endParaRPr>
          </a:p>
          <a:p>
            <a:pPr marL="1085850" lvl="1" indent="-742950">
              <a:lnSpc>
                <a:spcPct val="90000"/>
              </a:lnSpc>
            </a:pPr>
            <a:r>
              <a:rPr lang="en-US" sz="3200" dirty="0">
                <a:cs typeface="Calibri"/>
              </a:rPr>
              <a:t>Distant supervision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>
                <a:cs typeface="Calibri"/>
              </a:rPr>
              <a:t>Unsupervised learning from the web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 smtClean="0"/>
              <a:t> </a:t>
            </a:r>
            <a:endParaRPr lang="en-US" sz="3600" dirty="0"/>
          </a:p>
          <a:p>
            <a:pPr marL="0" indent="0">
              <a:buNone/>
            </a:pP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467600" cy="514350"/>
          </a:xfrm>
        </p:spPr>
        <p:txBody>
          <a:bodyPr/>
          <a:lstStyle/>
          <a:p>
            <a:r>
              <a:rPr lang="en-US" sz="3200" dirty="0" smtClean="0"/>
              <a:t>Rules for extracting </a:t>
            </a:r>
            <a:r>
              <a:rPr lang="en-US" dirty="0" smtClean="0"/>
              <a:t>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red algae, such as </a:t>
            </a:r>
            <a:r>
              <a:rPr lang="en-US" sz="2800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, for laboratory or industrial use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know?`</a:t>
            </a:r>
          </a:p>
        </p:txBody>
      </p:sp>
    </p:spTree>
    <p:extLst>
      <p:ext uri="{BB962C8B-B14F-4D97-AF65-F5344CB8AC3E}">
        <p14:creationId xmlns:p14="http://schemas.microsoft.com/office/powerpoint/2010/main" val="188490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391400" cy="514350"/>
          </a:xfrm>
        </p:spPr>
        <p:txBody>
          <a:bodyPr/>
          <a:lstStyle/>
          <a:p>
            <a:r>
              <a:rPr lang="en-US" dirty="0"/>
              <a:t>Rules for extracting 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red algae, such as </a:t>
            </a:r>
            <a:r>
              <a:rPr lang="en-US" sz="2800" b="1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for laboratory or industrial use”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</a:t>
            </a:r>
            <a:r>
              <a:rPr lang="en-US" dirty="0"/>
              <a:t>`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2780030"/>
            <a:ext cx="4267200" cy="388620"/>
          </a:xfrm>
          <a:prstGeom prst="roundRect">
            <a:avLst/>
          </a:prstGeom>
          <a:noFill/>
          <a:ln w="222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6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09550"/>
            <a:ext cx="8024192" cy="922040"/>
          </a:xfrm>
        </p:spPr>
        <p:txBody>
          <a:bodyPr/>
          <a:lstStyle/>
          <a:p>
            <a:r>
              <a:rPr lang="en-US" sz="3000" dirty="0"/>
              <a:t>Hearst’s Patterns for extracting IS-A </a:t>
            </a:r>
            <a:r>
              <a:rPr lang="en-US" sz="3000" dirty="0" smtClean="0"/>
              <a:t>relations</a:t>
            </a:r>
            <a:br>
              <a:rPr lang="en-US" sz="3000" dirty="0" smtClean="0"/>
            </a:br>
            <a:r>
              <a:rPr lang="en-US" sz="3000" dirty="0" smtClean="0"/>
              <a:t>(</a:t>
            </a:r>
            <a:r>
              <a:rPr lang="en-US" sz="2400" b="0" dirty="0" smtClean="0">
                <a:solidFill>
                  <a:srgbClr val="000000"/>
                </a:solidFill>
                <a:cs typeface="Calibri"/>
              </a:rPr>
              <a:t>Hearst</a:t>
            </a:r>
            <a:r>
              <a:rPr lang="en-US" sz="2400" b="0" dirty="0">
                <a:solidFill>
                  <a:srgbClr val="000000"/>
                </a:solidFill>
                <a:cs typeface="Calibri"/>
              </a:rPr>
              <a:t>, 1992):   Automatic Acquisition of Hyponyms</a:t>
            </a:r>
            <a:endParaRPr lang="en-US" sz="28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9873769"/>
              </p:ext>
            </p:extLst>
          </p:nvPr>
        </p:nvGraphicFramePr>
        <p:xfrm>
          <a:off x="381000" y="1466932"/>
          <a:ext cx="8534400" cy="354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629400"/>
              </a:tblGrid>
              <a:tr h="362237"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Hearst pattern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Example occurrences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and other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...temples, treasuries,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and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important civic buildings.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or other  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Bruises, wounds, broken bones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injuries...</a:t>
                      </a:r>
                    </a:p>
                  </a:txBody>
                  <a:tcPr marT="34290" marB="34290"/>
                </a:tc>
              </a:tr>
              <a:tr h="48191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such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The bow lute,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 as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the Bambara </a:t>
                      </a:r>
                      <a:r>
                        <a:rPr lang="en-US" sz="2000" dirty="0" err="1">
                          <a:latin typeface="Calibri"/>
                          <a:cs typeface="Calibri"/>
                        </a:rPr>
                        <a:t>ndang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authors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Herrick, Goldsmith, and Shakespeare.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including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...common-law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Canada and England...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Y , especially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European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especially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France, England, and Spain...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3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0050"/>
            <a:ext cx="7543800" cy="6286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285750"/>
            <a:r>
              <a:rPr lang="en-US" sz="2800" dirty="0" smtClean="0">
                <a:ea typeface="ＭＳ Ｐゴシック" charset="0"/>
              </a:rPr>
              <a:t>Intuition: relations often hold between specific entities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located-in </a:t>
            </a:r>
            <a:r>
              <a:rPr lang="en-US" sz="2800" dirty="0">
                <a:cs typeface="Calibri"/>
              </a:rPr>
              <a:t>(ORGANIZATION, LOCATION)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founded</a:t>
            </a:r>
            <a:r>
              <a:rPr lang="en-US" sz="2800" dirty="0">
                <a:cs typeface="Calibri"/>
              </a:rPr>
              <a:t> (PERSON, ORGANIZATION)</a:t>
            </a:r>
          </a:p>
          <a:p>
            <a:pPr marL="742950" lvl="1" indent="-285750"/>
            <a:r>
              <a:rPr lang="en-US" sz="2800" dirty="0" smtClean="0">
                <a:solidFill>
                  <a:srgbClr val="0000FF"/>
                </a:solidFill>
                <a:cs typeface="Calibri"/>
              </a:rPr>
              <a:t>cures </a:t>
            </a:r>
            <a:r>
              <a:rPr lang="en-US" sz="2800" dirty="0" smtClean="0">
                <a:cs typeface="Calibri"/>
              </a:rPr>
              <a:t>(DRUG, DISEASE)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Start with Named Entity tags to help extract relation!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78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Low-level information extraction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6937117" cy="34099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>
            <a:off x="7467600" y="2876550"/>
            <a:ext cx="1295400" cy="609600"/>
          </a:xfrm>
          <a:prstGeom prst="lef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Named Entities aren’t quite enough.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relations hold between 2 entities?</a:t>
            </a:r>
          </a:p>
        </p:txBody>
      </p:sp>
      <p:pic>
        <p:nvPicPr>
          <p:cNvPr id="4" name="Content Placeholder 3" descr="200px-Pil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>
            <a:off x="838200" y="2495550"/>
            <a:ext cx="1676400" cy="654844"/>
          </a:xfrm>
        </p:spPr>
      </p:pic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1143000" y="333375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Drug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181726" y="348615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8000"/>
                </a:solidFill>
                <a:latin typeface="Calibri"/>
                <a:cs typeface="Calibri"/>
              </a:rPr>
              <a:t>Disease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1717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Cure?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200400" y="2800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Prevent?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00400" y="34861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Cause?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200px-Gnome-face-s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8350"/>
            <a:ext cx="141605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5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What relations </a:t>
            </a:r>
            <a:r>
              <a:rPr lang="en-US" dirty="0"/>
              <a:t>hold between 2 entities?</a:t>
            </a: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685800" y="333375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PERSON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086474" y="3409950"/>
            <a:ext cx="28289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ORGANIZATION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1657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Founder?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124200" y="2319338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Investor?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124200" y="2981326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Member?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24200" y="3643314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Employee?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200px-Emblem-person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38350"/>
            <a:ext cx="1371600" cy="1371600"/>
          </a:xfrm>
          <a:prstGeom prst="rect">
            <a:avLst/>
          </a:prstGeom>
        </p:spPr>
      </p:pic>
      <p:pic>
        <p:nvPicPr>
          <p:cNvPr id="9" name="Picture 8" descr="320px-Sanyo_Electric_Corpo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885950"/>
            <a:ext cx="1930400" cy="144780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4305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President?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044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  <p:bldP spid="10" grpId="0" autoUpdateAnimBg="0"/>
      <p:bldP spid="1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543800" cy="8953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 and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Named Entities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9916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Who holds </a:t>
            </a:r>
            <a:r>
              <a:rPr lang="en-US" dirty="0">
                <a:ea typeface="ＭＳ Ｐゴシック" charset="0"/>
                <a:cs typeface="ＭＳ Ｐゴシック" charset="0"/>
              </a:rPr>
              <a:t>what office in what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organization?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,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POSITION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of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marL="1143000" lvl="2" eaLnBrk="1" hangingPunct="1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the United States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(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named|appointed|chose|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etc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) 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Prep? 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POSITION</a:t>
            </a:r>
          </a:p>
          <a:p>
            <a:pPr marL="1085850" lvl="2" indent="-285750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Truman </a:t>
            </a:r>
            <a:r>
              <a:rPr lang="en-US" dirty="0" smtClean="0">
                <a:ea typeface="ＭＳ Ｐゴシック" charset="0"/>
              </a:rPr>
              <a:t>appointed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Marshall </a:t>
            </a:r>
            <a:r>
              <a:rPr lang="en-US" dirty="0" smtClean="0">
                <a:ea typeface="ＭＳ Ｐゴシック" charset="0"/>
              </a:rPr>
              <a:t>Secretary of State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[be]?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dirty="0" err="1">
                <a:latin typeface="Courier"/>
                <a:ea typeface="ＭＳ Ｐゴシック" charset="0"/>
                <a:cs typeface="Courier"/>
              </a:rPr>
              <a:t>named|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appointed|</a:t>
            </a:r>
            <a:r>
              <a:rPr lang="en-US" i="1" dirty="0" err="1">
                <a:ea typeface="ＭＳ Ｐゴシック" charset="0"/>
                <a:cs typeface="Calibri"/>
              </a:rPr>
              <a:t>etc</a:t>
            </a:r>
            <a:r>
              <a:rPr lang="en-US" i="1" dirty="0">
                <a:ea typeface="ＭＳ Ｐゴシック" charset="0"/>
                <a:cs typeface="Calibri"/>
              </a:rPr>
              <a:t>.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)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Prep?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ORG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 POSITION</a:t>
            </a:r>
            <a:r>
              <a:rPr lang="en-US" sz="2400" dirty="0" smtClean="0">
                <a:ea typeface="ＭＳ Ｐゴシック" charset="0"/>
                <a:cs typeface="Calibri"/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 </a:t>
            </a:r>
            <a:r>
              <a:rPr lang="en-US" dirty="0" smtClean="0">
                <a:ea typeface="ＭＳ Ｐゴシック" charset="0"/>
              </a:rPr>
              <a:t>was named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US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  <a:p>
            <a:pPr marL="742950" lvl="1" indent="-285750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Hand-</a:t>
            </a:r>
            <a:r>
              <a:rPr lang="en-US" sz="3600" dirty="0"/>
              <a:t>built </a:t>
            </a:r>
            <a:r>
              <a:rPr lang="en-US" sz="3600" dirty="0" smtClean="0"/>
              <a:t>patterns for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600" dirty="0" smtClean="0">
                <a:latin typeface="Calibri (Body)"/>
                <a:cs typeface="Calibri (Body)"/>
              </a:rPr>
              <a:t>Plus: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tend to be high-precision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Can be tailored to specific domains</a:t>
            </a:r>
          </a:p>
          <a:p>
            <a:r>
              <a:rPr lang="en-US" sz="2600" dirty="0" smtClean="0">
                <a:latin typeface="Calibri (Body)"/>
                <a:cs typeface="Calibri (Body)"/>
              </a:rPr>
              <a:t>Minus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are often low-recall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A lot of work to think of all possible patterns!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Don’t </a:t>
            </a:r>
            <a:r>
              <a:rPr lang="en-US" sz="2600" dirty="0">
                <a:latin typeface="Calibri (Body)"/>
                <a:cs typeface="Calibri (Body)"/>
              </a:rPr>
              <a:t>want to have to do this for </a:t>
            </a:r>
            <a:r>
              <a:rPr lang="en-US" sz="2600" dirty="0" smtClean="0">
                <a:latin typeface="Calibri (Body)"/>
                <a:cs typeface="Calibri (Body)"/>
              </a:rPr>
              <a:t>every relation!</a:t>
            </a:r>
            <a:endParaRPr lang="en-US" sz="2600" dirty="0">
              <a:latin typeface="Calibri (Body)"/>
              <a:cs typeface="Calibri (Body)"/>
            </a:endParaRPr>
          </a:p>
          <a:p>
            <a:pPr lvl="1"/>
            <a:r>
              <a:rPr lang="en-US" sz="2600" dirty="0">
                <a:latin typeface="Calibri (Body)"/>
                <a:cs typeface="Calibri (Body)"/>
              </a:rPr>
              <a:t>W</a:t>
            </a:r>
            <a:r>
              <a:rPr lang="en-US" sz="2600" dirty="0" smtClean="0">
                <a:latin typeface="Calibri (Body)"/>
                <a:cs typeface="Calibri (Body)"/>
              </a:rPr>
              <a:t>e’d </a:t>
            </a:r>
            <a:r>
              <a:rPr lang="en-US" sz="2600" dirty="0">
                <a:latin typeface="Calibri (Body)"/>
                <a:cs typeface="Calibri (Body)"/>
              </a:rPr>
              <a:t>like better accuracy</a:t>
            </a:r>
          </a:p>
        </p:txBody>
      </p:sp>
    </p:spTree>
    <p:extLst>
      <p:ext uri="{BB962C8B-B14F-4D97-AF65-F5344CB8AC3E}">
        <p14:creationId xmlns:p14="http://schemas.microsoft.com/office/powerpoint/2010/main" val="30277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 for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set of relations we’d like to extract</a:t>
            </a:r>
          </a:p>
          <a:p>
            <a:r>
              <a:rPr lang="en-US" dirty="0" smtClean="0"/>
              <a:t>Choose a set of relevant named entities</a:t>
            </a:r>
          </a:p>
          <a:p>
            <a:r>
              <a:rPr lang="en-US" dirty="0" smtClean="0"/>
              <a:t>Find and label data</a:t>
            </a:r>
          </a:p>
          <a:p>
            <a:pPr lvl="1"/>
            <a:r>
              <a:rPr lang="en-US" dirty="0" smtClean="0"/>
              <a:t>Choose a representative corpus</a:t>
            </a:r>
          </a:p>
          <a:p>
            <a:pPr lvl="1"/>
            <a:r>
              <a:rPr lang="en-US" dirty="0" smtClean="0"/>
              <a:t>Label the named entities in the corpus</a:t>
            </a:r>
          </a:p>
          <a:p>
            <a:pPr lvl="1"/>
            <a:r>
              <a:rPr lang="en-US" dirty="0" smtClean="0"/>
              <a:t>Hand-label the relations between these entities</a:t>
            </a:r>
          </a:p>
          <a:p>
            <a:pPr lvl="1"/>
            <a:r>
              <a:rPr lang="en-US" dirty="0" smtClean="0"/>
              <a:t>Break into training, development, and test</a:t>
            </a:r>
          </a:p>
          <a:p>
            <a:r>
              <a:rPr lang="en-US" dirty="0" smtClean="0"/>
              <a:t>Train a classifier on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467600" cy="1123950"/>
          </a:xfrm>
        </p:spPr>
        <p:txBody>
          <a:bodyPr/>
          <a:lstStyle/>
          <a:p>
            <a:r>
              <a:rPr lang="en-US" sz="3600" dirty="0" smtClean="0"/>
              <a:t>How to do classification in supervised </a:t>
            </a:r>
            <a:r>
              <a:rPr lang="en-US" sz="3600" dirty="0"/>
              <a:t>r</a:t>
            </a:r>
            <a:r>
              <a:rPr lang="en-US" sz="3600" dirty="0" smtClean="0"/>
              <a:t>elation </a:t>
            </a:r>
            <a:r>
              <a:rPr lang="en-US" sz="3600" dirty="0"/>
              <a:t>e</a:t>
            </a:r>
            <a:r>
              <a:rPr lang="en-US" sz="3600" dirty="0" smtClean="0"/>
              <a:t>xtraction</a:t>
            </a:r>
            <a:endParaRPr lang="en-US" sz="3600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763000" cy="3657600"/>
          </a:xfrm>
        </p:spPr>
        <p:txBody>
          <a:bodyPr/>
          <a:lstStyle/>
          <a:p>
            <a:pPr marL="490538" indent="-514350"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Find </a:t>
            </a:r>
            <a:r>
              <a:rPr lang="en-US" sz="3200" dirty="0">
                <a:latin typeface="Calibri"/>
                <a:cs typeface="Calibri"/>
              </a:rPr>
              <a:t>all pairs of named </a:t>
            </a:r>
            <a:r>
              <a:rPr lang="en-US" sz="3200" dirty="0" smtClean="0">
                <a:latin typeface="Calibri"/>
                <a:cs typeface="Calibri"/>
              </a:rPr>
              <a:t>entities </a:t>
            </a:r>
            <a:r>
              <a:rPr lang="en-US" sz="2000" dirty="0" smtClean="0">
                <a:latin typeface="Calibri"/>
                <a:cs typeface="Calibri"/>
              </a:rPr>
              <a:t>(usually in same sentence)</a:t>
            </a:r>
            <a:endParaRPr lang="en-US" sz="3200" dirty="0">
              <a:latin typeface="Calibri"/>
              <a:cs typeface="Calibri"/>
            </a:endParaRP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Decide if 2 entities are related</a:t>
            </a: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If yes, </a:t>
            </a:r>
            <a:r>
              <a:rPr lang="en-US" sz="3200" dirty="0" smtClean="0">
                <a:latin typeface="Calibri"/>
                <a:cs typeface="Calibri"/>
              </a:rPr>
              <a:t>classify the </a:t>
            </a:r>
            <a:r>
              <a:rPr lang="en-US" sz="3200" dirty="0">
                <a:latin typeface="Calibri"/>
                <a:cs typeface="Calibri"/>
              </a:rPr>
              <a:t>relation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cs typeface="Calibri"/>
              </a:rPr>
              <a:t>Why the extra step?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Faster classification training by </a:t>
            </a:r>
            <a:r>
              <a:rPr lang="en-US" sz="2400" dirty="0">
                <a:latin typeface="Calibri"/>
                <a:cs typeface="Calibri"/>
              </a:rPr>
              <a:t>eliminating most pairs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Can use distinct feature</a:t>
            </a:r>
            <a:r>
              <a:rPr lang="en-US" sz="2400" dirty="0">
                <a:latin typeface="Calibri"/>
                <a:cs typeface="Calibri"/>
              </a:rPr>
              <a:t>-sets </a:t>
            </a:r>
            <a:r>
              <a:rPr lang="en-US" sz="2400" dirty="0" smtClean="0">
                <a:latin typeface="Calibri"/>
                <a:cs typeface="Calibri"/>
              </a:rPr>
              <a:t>appropriate </a:t>
            </a:r>
            <a:r>
              <a:rPr lang="en-US" sz="2400" dirty="0">
                <a:latin typeface="Calibri"/>
                <a:cs typeface="Calibri"/>
              </a:rPr>
              <a:t>for each task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A600D-5103-8D45-A2C3-1551A77309D9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66750"/>
            <a:ext cx="771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sub-relations of 6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534400" cy="53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Classify the relation </a:t>
            </a:r>
            <a:r>
              <a:rPr lang="en-US" sz="2800" dirty="0"/>
              <a:t>between </a:t>
            </a:r>
            <a:r>
              <a:rPr lang="en-US" sz="2800" dirty="0" smtClean="0"/>
              <a:t>two entities </a:t>
            </a:r>
            <a:r>
              <a:rPr lang="en-US" sz="2800" dirty="0"/>
              <a:t>in a </a:t>
            </a:r>
            <a:r>
              <a:rPr lang="en-US" sz="2800" dirty="0" smtClean="0"/>
              <a:t>sentence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121753"/>
            <a:ext cx="8001000" cy="830997"/>
          </a:xfrm>
          <a:prstGeom prst="rect">
            <a:avLst/>
          </a:prstGeom>
          <a:solidFill>
            <a:srgbClr val="BA93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said.</a:t>
            </a:r>
            <a:endParaRPr lang="en-US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8600" y="3333750"/>
            <a:ext cx="1447800" cy="6858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FAMILY</a:t>
            </a:r>
            <a:endParaRPr lang="en-US" sz="2000" b="1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81800" y="3105150"/>
            <a:ext cx="1981200" cy="6858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EMPLOYMENT</a:t>
            </a:r>
            <a:endParaRPr lang="en-US" sz="2000" b="1" dirty="0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096000" y="3333750"/>
            <a:ext cx="609600" cy="685800"/>
          </a:xfrm>
          <a:prstGeom prst="homePlate">
            <a:avLst>
              <a:gd name="adj" fmla="val 74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/>
              <a:t>NIL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752600" y="3486150"/>
            <a:ext cx="1219200" cy="6858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CITIZEN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114550"/>
            <a:ext cx="2362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95800" y="2495550"/>
            <a:ext cx="1600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8895" y="1943100"/>
            <a:ext cx="626424" cy="381000"/>
          </a:xfrm>
          <a:custGeom>
            <a:avLst/>
            <a:gdLst>
              <a:gd name="connsiteX0" fmla="*/ 39105 w 626424"/>
              <a:gd name="connsiteY0" fmla="*/ 330200 h 381000"/>
              <a:gd name="connsiteX1" fmla="*/ 39105 w 626424"/>
              <a:gd name="connsiteY1" fmla="*/ 266700 h 381000"/>
              <a:gd name="connsiteX2" fmla="*/ 445505 w 626424"/>
              <a:gd name="connsiteY2" fmla="*/ 0 h 381000"/>
              <a:gd name="connsiteX3" fmla="*/ 445505 w 626424"/>
              <a:gd name="connsiteY3" fmla="*/ 0 h 381000"/>
              <a:gd name="connsiteX4" fmla="*/ 623305 w 626424"/>
              <a:gd name="connsiteY4" fmla="*/ 114300 h 381000"/>
              <a:gd name="connsiteX5" fmla="*/ 559805 w 62642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24" h="381000">
                <a:moveTo>
                  <a:pt x="39105" y="330200"/>
                </a:moveTo>
                <a:cubicBezTo>
                  <a:pt x="5238" y="325966"/>
                  <a:pt x="-28628" y="321733"/>
                  <a:pt x="39105" y="266700"/>
                </a:cubicBezTo>
                <a:cubicBezTo>
                  <a:pt x="106838" y="211667"/>
                  <a:pt x="445505" y="0"/>
                  <a:pt x="445505" y="0"/>
                </a:cubicBezTo>
                <a:lnTo>
                  <a:pt x="445505" y="0"/>
                </a:lnTo>
                <a:cubicBezTo>
                  <a:pt x="475138" y="19050"/>
                  <a:pt x="604255" y="50800"/>
                  <a:pt x="623305" y="114300"/>
                </a:cubicBezTo>
                <a:cubicBezTo>
                  <a:pt x="642355" y="177800"/>
                  <a:pt x="568272" y="342900"/>
                  <a:pt x="559805" y="38100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7168" name="Straight Connector 7167"/>
          <p:cNvCxnSpPr/>
          <p:nvPr/>
        </p:nvCxnSpPr>
        <p:spPr bwMode="auto">
          <a:xfrm>
            <a:off x="1524000" y="2571750"/>
            <a:ext cx="3009900" cy="1752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H="1">
            <a:off x="4953000" y="2952750"/>
            <a:ext cx="3429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" name="Picture 14" descr="200px-Gtk-dialog-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43350"/>
            <a:ext cx="1035050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7" grpId="0" animBg="1"/>
      <p:bldP spid="30" grpId="0" animBg="1"/>
      <p:bldP spid="17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57350"/>
            <a:ext cx="8839200" cy="3409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Headwords of M1 and M2, and combination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Airlines             Wagner               Airlines-Wagner</a:t>
            </a:r>
          </a:p>
          <a:p>
            <a:r>
              <a:rPr lang="en-US" dirty="0" smtClean="0">
                <a:latin typeface="Calibri"/>
                <a:cs typeface="Calibri"/>
              </a:rPr>
              <a:t>Bag </a:t>
            </a:r>
            <a:r>
              <a:rPr lang="en-US" dirty="0">
                <a:latin typeface="Calibri"/>
                <a:cs typeface="Calibri"/>
              </a:rPr>
              <a:t>of words and bigrams in M1 and </a:t>
            </a:r>
            <a:r>
              <a:rPr lang="en-US" dirty="0" smtClean="0">
                <a:latin typeface="Calibri"/>
                <a:cs typeface="Calibri"/>
              </a:rPr>
              <a:t>M2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{American, Airlines, Tim, Wagner, American Airlines, Tim Wagner}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Words or bigrams in </a:t>
            </a:r>
            <a:r>
              <a:rPr lang="en-US" dirty="0" smtClean="0">
                <a:latin typeface="Calibri"/>
                <a:cs typeface="Calibri"/>
              </a:rPr>
              <a:t>particular positions left </a:t>
            </a:r>
            <a:r>
              <a:rPr lang="en-US" dirty="0">
                <a:latin typeface="Calibri"/>
                <a:cs typeface="Calibri"/>
              </a:rPr>
              <a:t>and right </a:t>
            </a:r>
            <a:r>
              <a:rPr lang="en-US" dirty="0" smtClean="0">
                <a:latin typeface="Calibri"/>
                <a:cs typeface="Calibri"/>
              </a:rPr>
              <a:t>of M1/M2</a:t>
            </a:r>
            <a:endParaRPr lang="en-US" dirty="0">
              <a:latin typeface="Calibri"/>
              <a:cs typeface="Calibri"/>
            </a:endParaRP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-1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spokesman</a:t>
            </a: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+1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said</a:t>
            </a:r>
            <a:endParaRPr 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Bag of words or bigrams between the two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{a, AMR, of, immediately, matched, move, spokesman, the, unit}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123950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dirty="0"/>
              <a:t>Entity Type and Mention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Named-entity </a:t>
            </a:r>
            <a:r>
              <a:rPr lang="en-US" dirty="0" smtClean="0">
                <a:latin typeface="Calibri"/>
                <a:cs typeface="Calibri"/>
              </a:rPr>
              <a:t>types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M1: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Concatenation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two named-entity types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ORG-PERSON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Entity Level of M1 and M2 </a:t>
            </a:r>
            <a:r>
              <a:rPr lang="en-US" dirty="0" smtClean="0">
                <a:latin typeface="Calibri"/>
                <a:cs typeface="Calibri"/>
              </a:rPr>
              <a:t> (NAME, NOMINAL, PRONOUN)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M1: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[it  </a:t>
            </a:r>
            <a:r>
              <a:rPr lang="en-US" dirty="0" smtClean="0">
                <a:latin typeface="Calibri"/>
                <a:cs typeface="Calibri"/>
              </a:rPr>
              <a:t>or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PRONOUN]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[the company 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NOMINAL]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7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Named Entity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Recognition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 very important sub-task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Andrew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 to withdraw his support for the minority Labor government sounded dramatic but it should not further threaten its stability. When, after the 2010 election,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Rob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Tony Windsor and the Greens agreed to support Labor,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7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Gazeteer</a:t>
            </a:r>
            <a:r>
              <a:rPr lang="en-US" dirty="0" smtClean="0"/>
              <a:t> </a:t>
            </a:r>
            <a:r>
              <a:rPr lang="en-US" dirty="0"/>
              <a:t>and trigger </a:t>
            </a:r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Trigger list for family: kinship terms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parent</a:t>
            </a:r>
            <a:r>
              <a:rPr lang="en-US" dirty="0">
                <a:solidFill>
                  <a:srgbClr val="0000FF"/>
                </a:solidFill>
              </a:rPr>
              <a:t>, wife, </a:t>
            </a:r>
            <a:r>
              <a:rPr lang="en-US" dirty="0" smtClean="0">
                <a:solidFill>
                  <a:srgbClr val="0000FF"/>
                </a:solidFill>
              </a:rPr>
              <a:t>husband, </a:t>
            </a:r>
            <a:r>
              <a:rPr lang="en-US" dirty="0">
                <a:solidFill>
                  <a:srgbClr val="0000FF"/>
                </a:solidFill>
              </a:rPr>
              <a:t>grandparent, </a:t>
            </a:r>
            <a:r>
              <a:rPr lang="en-US" dirty="0" smtClean="0">
                <a:solidFill>
                  <a:srgbClr val="0000FF"/>
                </a:solidFill>
              </a:rPr>
              <a:t>etc. </a:t>
            </a:r>
            <a:r>
              <a:rPr lang="en-US" dirty="0" smtClean="0"/>
              <a:t>[from </a:t>
            </a:r>
            <a:r>
              <a:rPr lang="en-US" dirty="0" err="1" smtClean="0"/>
              <a:t>WordNet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err="1" smtClean="0"/>
              <a:t>Gazeteer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Lists of useful geo or geopolitical words</a:t>
            </a:r>
          </a:p>
          <a:p>
            <a:pPr lvl="2"/>
            <a:r>
              <a:rPr lang="en-US" dirty="0" smtClean="0"/>
              <a:t>Country </a:t>
            </a:r>
            <a:r>
              <a:rPr lang="en-US" dirty="0"/>
              <a:t>name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Other sub-entities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dirty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6" y="1267697"/>
            <a:ext cx="8219955" cy="37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76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9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Classifiers for supervised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you can use any classifier you like</a:t>
            </a:r>
          </a:p>
          <a:p>
            <a:pPr lvl="1"/>
            <a:r>
              <a:rPr lang="en-US" sz="2400" dirty="0" err="1" smtClean="0"/>
              <a:t>MaxEnt</a:t>
            </a:r>
            <a:endParaRPr lang="en-US" sz="2400" dirty="0"/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SVM</a:t>
            </a:r>
          </a:p>
          <a:p>
            <a:pPr lvl="1"/>
            <a:r>
              <a:rPr lang="en-US" sz="2400" dirty="0" smtClean="0"/>
              <a:t>...</a:t>
            </a:r>
          </a:p>
          <a:p>
            <a:r>
              <a:rPr lang="en-US" dirty="0" smtClean="0"/>
              <a:t>Train it on the training set, tune on the </a:t>
            </a:r>
            <a:r>
              <a:rPr lang="en-US" dirty="0" err="1" smtClean="0"/>
              <a:t>dev</a:t>
            </a:r>
            <a:r>
              <a:rPr lang="en-US" dirty="0" smtClean="0"/>
              <a:t> set, test on the test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686800" cy="3790950"/>
          </a:xfrm>
        </p:spPr>
        <p:txBody>
          <a:bodyPr/>
          <a:lstStyle/>
          <a:p>
            <a:r>
              <a:rPr lang="en-US" sz="2800" dirty="0" smtClean="0"/>
              <a:t>Compute P/R/F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relation</a:t>
            </a:r>
          </a:p>
          <a:p>
            <a:pPr lvl="1"/>
            <a:endParaRPr lang="en-US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16059"/>
              </p:ext>
            </p:extLst>
          </p:nvPr>
        </p:nvGraphicFramePr>
        <p:xfrm>
          <a:off x="1219200" y="2114550"/>
          <a:ext cx="441287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8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114550"/>
                        <a:ext cx="441287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493652"/>
              </p:ext>
            </p:extLst>
          </p:nvPr>
        </p:nvGraphicFramePr>
        <p:xfrm>
          <a:off x="1219200" y="3409950"/>
          <a:ext cx="443753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9" name="Equation" r:id="rId5" imgW="2286000" imgH="431800" progId="Equation.3">
                  <p:embed/>
                </p:oleObj>
              </mc:Choice>
              <mc:Fallback>
                <p:oleObj name="Equation" r:id="rId5" imgW="2286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409950"/>
                        <a:ext cx="443753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73782"/>
              </p:ext>
            </p:extLst>
          </p:nvPr>
        </p:nvGraphicFramePr>
        <p:xfrm>
          <a:off x="6553200" y="2571750"/>
          <a:ext cx="15633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0" name="Equation" r:id="rId7" imgW="673100" imgH="393700" progId="Equation.3">
                  <p:embed/>
                </p:oleObj>
              </mc:Choice>
              <mc:Fallback>
                <p:oleObj name="Equation" r:id="rId7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0" y="2571750"/>
                        <a:ext cx="156332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5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28750"/>
            <a:ext cx="8153400" cy="39433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+</a:t>
            </a:r>
            <a:r>
              <a:rPr lang="en-US" sz="2800" dirty="0" smtClean="0"/>
              <a:t>  Can </a:t>
            </a:r>
            <a:r>
              <a:rPr lang="en-US" sz="2800" dirty="0"/>
              <a:t>get high accuracies with enough hand-labeled training </a:t>
            </a:r>
            <a:r>
              <a:rPr lang="en-US" sz="2800" dirty="0" smtClean="0"/>
              <a:t>data, if test similar enough to training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</a:t>
            </a:r>
            <a:r>
              <a:rPr lang="en-US" sz="2800" dirty="0"/>
              <a:t>L</a:t>
            </a:r>
            <a:r>
              <a:rPr lang="en-US" sz="2800" dirty="0" smtClean="0"/>
              <a:t>abeling a large training set is expensive</a:t>
            </a:r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Supervised models are brittle, don’t generalize well to different genres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Seed-based or bootstrapping </a:t>
            </a:r>
            <a:r>
              <a:rPr lang="en-US" dirty="0"/>
              <a:t>a</a:t>
            </a:r>
            <a:r>
              <a:rPr lang="en-US" dirty="0" smtClean="0"/>
              <a:t>pproaches to relation extraction</a:t>
            </a: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sz="2800" dirty="0" smtClean="0"/>
              <a:t>No training set? Maybe you have:</a:t>
            </a:r>
            <a:endParaRPr lang="en-US" sz="2800" dirty="0"/>
          </a:p>
          <a:p>
            <a:pPr lvl="1"/>
            <a:r>
              <a:rPr lang="en-US" sz="2400" dirty="0" smtClean="0"/>
              <a:t>A few seed </a:t>
            </a:r>
            <a:r>
              <a:rPr lang="en-US" sz="2400" dirty="0"/>
              <a:t>tuples </a:t>
            </a:r>
            <a:r>
              <a:rPr lang="en-US" sz="2400" dirty="0" smtClean="0"/>
              <a:t> or</a:t>
            </a:r>
            <a:endParaRPr lang="en-US" sz="2400" dirty="0"/>
          </a:p>
          <a:p>
            <a:pPr lvl="1"/>
            <a:r>
              <a:rPr lang="en-US" sz="2400" dirty="0" smtClean="0"/>
              <a:t>A few high-precision patterns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you use those seeds to do something useful?</a:t>
            </a:r>
          </a:p>
          <a:p>
            <a:pPr lvl="1"/>
            <a:r>
              <a:rPr lang="en-US" sz="2400" dirty="0" smtClean="0"/>
              <a:t>Bootstrapping: use the seeds to directly learn to populate </a:t>
            </a:r>
            <a:r>
              <a:rPr lang="en-US" sz="2400" dirty="0"/>
              <a:t>a </a:t>
            </a:r>
            <a:r>
              <a:rPr lang="en-US" sz="2400" dirty="0" smtClean="0"/>
              <a:t>relation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0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Bootstrapping (Hearst 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Gather a set of seed pairs that have relation R</a:t>
            </a:r>
          </a:p>
          <a:p>
            <a:r>
              <a:rPr lang="en-US" sz="2800" dirty="0" smtClean="0"/>
              <a:t>Iterate: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Find sentences with these pairs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Look at the context between or around the pair and </a:t>
            </a:r>
            <a:r>
              <a:rPr lang="en-US" sz="2800" dirty="0"/>
              <a:t>g</a:t>
            </a:r>
            <a:r>
              <a:rPr lang="en-US" sz="2800" dirty="0" smtClean="0"/>
              <a:t>eneralize the context to create patterns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Use the patterns for </a:t>
            </a:r>
            <a:r>
              <a:rPr lang="en-US" sz="2800" dirty="0" err="1" smtClean="0"/>
              <a:t>grep</a:t>
            </a:r>
            <a:r>
              <a:rPr lang="en-US" sz="2800" dirty="0" smtClean="0"/>
              <a:t> for more pairs</a:t>
            </a:r>
          </a:p>
          <a:p>
            <a:pPr marL="3429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6350"/>
            <a:ext cx="8534400" cy="3505200"/>
          </a:xfrm>
        </p:spPr>
        <p:txBody>
          <a:bodyPr/>
          <a:lstStyle/>
          <a:p>
            <a:r>
              <a:rPr lang="en-US" sz="2400" dirty="0"/>
              <a:t>&lt;Mark Twain, Elmira&gt;  </a:t>
            </a:r>
            <a:r>
              <a:rPr lang="en-US" sz="2400" dirty="0">
                <a:solidFill>
                  <a:srgbClr val="008000"/>
                </a:solidFill>
              </a:rPr>
              <a:t>Seed tuple</a:t>
            </a:r>
            <a:endParaRPr lang="en-US" sz="2400" dirty="0"/>
          </a:p>
          <a:p>
            <a:pPr lvl="1"/>
            <a:r>
              <a:rPr lang="en-US" dirty="0" err="1"/>
              <a:t>Grep</a:t>
            </a:r>
            <a:r>
              <a:rPr lang="en-US" dirty="0"/>
              <a:t> (</a:t>
            </a:r>
            <a:r>
              <a:rPr lang="en-US" dirty="0" err="1"/>
              <a:t>google</a:t>
            </a:r>
            <a:r>
              <a:rPr lang="en-US" dirty="0" smtClean="0"/>
              <a:t>) for the environments of the seed tuple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“Mark Twain is buried in Elmira, NY.”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X is buried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“The grave of Mark Twain is in Elmira”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The grave of X is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“Elmira is Mark Twain’s final resting place”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Y is X’s final resting place.</a:t>
            </a:r>
          </a:p>
          <a:p>
            <a:r>
              <a:rPr lang="en-US" sz="2400" dirty="0"/>
              <a:t>Use those patterns to </a:t>
            </a:r>
            <a:r>
              <a:rPr lang="en-US" sz="2400" dirty="0" err="1"/>
              <a:t>grep</a:t>
            </a:r>
            <a:r>
              <a:rPr lang="en-US" sz="2400" dirty="0"/>
              <a:t> for new </a:t>
            </a:r>
            <a:r>
              <a:rPr lang="en-US" sz="2400" dirty="0" smtClean="0"/>
              <a:t>tuples</a:t>
            </a:r>
          </a:p>
          <a:p>
            <a:r>
              <a:rPr lang="en-US" dirty="0" smtClean="0"/>
              <a:t>Iterate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7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90550"/>
          </a:xfrm>
        </p:spPr>
        <p:txBody>
          <a:bodyPr/>
          <a:lstStyle/>
          <a:p>
            <a:r>
              <a:rPr lang="en-US" i="1" dirty="0" err="1" smtClean="0"/>
              <a:t>Dipre</a:t>
            </a:r>
            <a:r>
              <a:rPr lang="en-US" dirty="0" smtClean="0"/>
              <a:t>: Extract &lt;</a:t>
            </a:r>
            <a:r>
              <a:rPr lang="en-US" dirty="0" err="1" smtClean="0"/>
              <a:t>author,book</a:t>
            </a:r>
            <a:r>
              <a:rPr lang="en-US" dirty="0" smtClean="0"/>
              <a:t>&gt;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47750"/>
            <a:ext cx="8686800" cy="3333750"/>
          </a:xfrm>
        </p:spPr>
        <p:txBody>
          <a:bodyPr/>
          <a:lstStyle/>
          <a:p>
            <a:r>
              <a:rPr lang="en-US" sz="2000" dirty="0" smtClean="0"/>
              <a:t>Start </a:t>
            </a:r>
            <a:r>
              <a:rPr lang="en-US" sz="2000" dirty="0"/>
              <a:t>with </a:t>
            </a:r>
            <a:r>
              <a:rPr lang="en-US" sz="2000" dirty="0" smtClean="0"/>
              <a:t>5 seeds: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1800" dirty="0"/>
          </a:p>
          <a:p>
            <a:r>
              <a:rPr lang="en-US" sz="2000" dirty="0" smtClean="0"/>
              <a:t>Find Instances:</a:t>
            </a:r>
            <a:endParaRPr lang="en-US" sz="20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</a:t>
            </a:r>
            <a:r>
              <a:rPr lang="en-US" sz="1400" dirty="0">
                <a:solidFill>
                  <a:srgbClr val="0000FF"/>
                </a:solidFill>
              </a:rPr>
              <a:t> William Shakespeare</a:t>
            </a:r>
            <a:r>
              <a:rPr lang="en-US" sz="1400" dirty="0">
                <a:solidFill>
                  <a:srgbClr val="000000"/>
                </a:solidFill>
              </a:rPr>
              <a:t>, was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, is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earliest attempts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most</a:t>
            </a:r>
          </a:p>
          <a:p>
            <a:r>
              <a:rPr lang="en-US" sz="2000" dirty="0" smtClean="0"/>
              <a:t>Extract patterns (group by middle, take longest common prefix/suffix</a:t>
            </a:r>
            <a:r>
              <a:rPr lang="en-US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?x </a:t>
            </a:r>
            <a:r>
              <a:rPr lang="en-US" dirty="0" smtClean="0">
                <a:latin typeface="Courier"/>
                <a:cs typeface="Courier"/>
              </a:rPr>
              <a:t>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?y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,         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one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‘s   </a:t>
            </a:r>
          </a:p>
          <a:p>
            <a:r>
              <a:rPr lang="en-US" sz="2000" dirty="0" smtClean="0">
                <a:latin typeface="Calibri"/>
                <a:cs typeface="Calibri"/>
              </a:rPr>
              <a:t>Now iterate, finding new seeds that match the pattern</a:t>
            </a:r>
            <a:endParaRPr lang="en-US" sz="2000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94551"/>
            <a:ext cx="670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Brin</a:t>
            </a:r>
            <a:r>
              <a:rPr lang="en-US" sz="1200" dirty="0" smtClean="0"/>
              <a:t>, Sergei. 1998. Extracting Patterns and Relations from the World Wide Web.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00400" y="1098550"/>
          <a:ext cx="4800600" cy="133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819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Author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Book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Isaac Asimov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The Robots</a:t>
                      </a:r>
                      <a:r>
                        <a:rPr lang="en-US" sz="1400" baseline="0" dirty="0" smtClean="0"/>
                        <a:t> of Dawn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David </a:t>
                      </a:r>
                      <a:r>
                        <a:rPr lang="en-US" sz="1400" dirty="0" err="1" smtClean="0"/>
                        <a:t>Brin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err="1" smtClean="0"/>
                        <a:t>Startide</a:t>
                      </a:r>
                      <a:r>
                        <a:rPr lang="en-US" sz="1400" dirty="0" smtClean="0"/>
                        <a:t> Rising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James </a:t>
                      </a:r>
                      <a:r>
                        <a:rPr lang="en-US" sz="1400" dirty="0" err="1" smtClean="0"/>
                        <a:t>Gleick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Chaos: Making a New Science</a:t>
                      </a:r>
                      <a:endParaRPr lang="en-US" sz="1400" dirty="0"/>
                    </a:p>
                  </a:txBody>
                  <a:tcPr/>
                </a:tc>
              </a:tr>
              <a:tr h="235991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Charles Dickens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Great Expectations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William Shakespeare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The Comedy of Errors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038600" y="1352550"/>
            <a:ext cx="609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very important sub-task: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Andrew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to withdraw his support for the minority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 government sounded dramatic but it should not further threaten its stability. When, after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2010</a:t>
            </a:r>
            <a:r>
              <a:rPr lang="en-US" dirty="0">
                <a:ea typeface="ＭＳ Ｐゴシック" charset="0"/>
                <a:cs typeface="ＭＳ Ｐゴシック" charset="0"/>
              </a:rPr>
              <a:t> election, </a:t>
            </a:r>
            <a:r>
              <a:rPr lang="en-US" dirty="0" err="1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Rob </a:t>
            </a:r>
            <a:r>
              <a:rPr lang="en-US" dirty="0" err="1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Tony Windsor </a:t>
            </a:r>
            <a:r>
              <a:rPr lang="en-US" dirty="0">
                <a:ea typeface="ＭＳ Ｐゴシック" charset="0"/>
                <a:cs typeface="ＭＳ Ｐゴシック" charset="0"/>
              </a:rPr>
              <a:t>and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Greens</a:t>
            </a:r>
            <a:r>
              <a:rPr lang="en-US" dirty="0">
                <a:ea typeface="ＭＳ Ｐゴシック" charset="0"/>
                <a:cs typeface="ＭＳ Ｐゴシック" charset="0"/>
              </a:rPr>
              <a:t> agreed to support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Named Entity Recognition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19050"/>
            <a:ext cx="3810000" cy="685800"/>
          </a:xfrm>
        </p:spPr>
        <p:txBody>
          <a:bodyPr/>
          <a:lstStyle/>
          <a:p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smtClean="0"/>
              <a:t>Snowball</a:t>
            </a:r>
            <a:endParaRPr lang="en-US" sz="3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81000" y="1200150"/>
            <a:ext cx="8610600" cy="2667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Similar iterative algorithm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Group instances w/similar prefix, middle, suffix, extract patterns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But require </a:t>
            </a:r>
            <a:r>
              <a:rPr lang="en-US" dirty="0">
                <a:latin typeface="Calibri"/>
                <a:cs typeface="Calibri"/>
              </a:rPr>
              <a:t>that X and Y be named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And compute a confidence for each pattern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562350" y="3964285"/>
            <a:ext cx="36004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latin typeface="Courier"/>
                <a:ea typeface="Arial" charset="0"/>
                <a:cs typeface="Courier"/>
              </a:rPr>
              <a:t>{’s, in,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 smtClean="0">
                <a:latin typeface="Courier"/>
                <a:ea typeface="Arial" charset="0"/>
                <a:cs typeface="Courier"/>
              </a:rPr>
              <a:t>headquarters}</a:t>
            </a:r>
            <a:endParaRPr lang="en-US" sz="2000" dirty="0">
              <a:latin typeface="Courier"/>
              <a:ea typeface="Arial" charset="0"/>
              <a:cs typeface="Courier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181350" y="4556264"/>
            <a:ext cx="19240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latin typeface="Courier"/>
                <a:ea typeface="Arial" charset="0"/>
                <a:cs typeface="Courier"/>
              </a:rPr>
              <a:t>{in, based}</a:t>
            </a:r>
            <a:endParaRPr lang="en-US" sz="2000" dirty="0">
              <a:latin typeface="Courier"/>
              <a:ea typeface="Arial" charset="0"/>
              <a:cs typeface="Courier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181600" y="4533840"/>
            <a:ext cx="20750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428750" y="4533840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0" y="1428750"/>
          <a:ext cx="4267200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819400"/>
              </a:tblGrid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Organization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Location of Headquarters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Microsoft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Redmond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Exxon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Irving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IBM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Armonk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59055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 </a:t>
            </a:r>
            <a:r>
              <a:rPr lang="en-US" sz="1400" dirty="0" err="1" smtClean="0"/>
              <a:t>Agichtein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smtClean="0"/>
              <a:t>L. </a:t>
            </a:r>
            <a:r>
              <a:rPr lang="en-US" sz="1400" dirty="0" err="1" smtClean="0"/>
              <a:t>Gravano</a:t>
            </a:r>
            <a:r>
              <a:rPr lang="en-US" sz="1400" dirty="0" smtClean="0"/>
              <a:t> </a:t>
            </a:r>
            <a:r>
              <a:rPr lang="en-US" sz="1400" dirty="0"/>
              <a:t>2000. Snowball: Extracting Relations </a:t>
            </a:r>
            <a:endParaRPr lang="en-US" sz="1400" dirty="0" smtClean="0"/>
          </a:p>
          <a:p>
            <a:r>
              <a:rPr lang="en-US" sz="1400" dirty="0" smtClean="0"/>
              <a:t>from </a:t>
            </a:r>
            <a:r>
              <a:rPr lang="en-US" sz="1400" dirty="0"/>
              <a:t>Large Plain-Text </a:t>
            </a:r>
            <a:r>
              <a:rPr lang="en-US" sz="1400" dirty="0" smtClean="0"/>
              <a:t>Collections. ICDL </a:t>
            </a:r>
            <a:endParaRPr lang="en-US" sz="1400" dirty="0">
              <a:latin typeface="+mn-lt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447800" y="3964285"/>
            <a:ext cx="20750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372350" y="3964285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938885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.69</a:t>
            </a:r>
            <a:endParaRPr lang="en-US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46" y="4472285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.75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" y="12750"/>
            <a:ext cx="9143850" cy="758799"/>
          </a:xfrm>
        </p:spPr>
        <p:txBody>
          <a:bodyPr/>
          <a:lstStyle/>
          <a:p>
            <a:pPr algn="ctr"/>
            <a:r>
              <a:rPr lang="en-US" dirty="0" smtClean="0"/>
              <a:t>Midterm Grades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128720"/>
              </p:ext>
            </p:extLst>
          </p:nvPr>
        </p:nvGraphicFramePr>
        <p:xfrm>
          <a:off x="294832" y="1324570"/>
          <a:ext cx="3312368" cy="1463040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52.00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29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89.00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29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73.69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29">
                <a:tc>
                  <a:txBody>
                    <a:bodyPr/>
                    <a:lstStyle/>
                    <a:p>
                      <a:r>
                        <a:rPr lang="en-US"/>
                        <a:t>Median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25176"/>
              </p:ext>
            </p:extLst>
          </p:nvPr>
        </p:nvGraphicFramePr>
        <p:xfrm>
          <a:off x="5364088" y="1189031"/>
          <a:ext cx="2376264" cy="1608879"/>
        </p:xfrm>
        <a:graphic>
          <a:graphicData uri="http://schemas.openxmlformats.org/drawingml/2006/table">
            <a:tbl>
              <a:tblPr/>
              <a:tblGrid>
                <a:gridCol w="1188132"/>
                <a:gridCol w="1188132"/>
              </a:tblGrid>
              <a:tr h="511599">
                <a:tc>
                  <a:txBody>
                    <a:bodyPr/>
                    <a:lstStyle/>
                    <a:p>
                      <a:r>
                        <a:rPr lang="en-US" dirty="0"/>
                        <a:t>80 - 89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80">
                <a:tc>
                  <a:txBody>
                    <a:bodyPr/>
                    <a:lstStyle/>
                    <a:p>
                      <a:r>
                        <a:rPr lang="en-US" dirty="0"/>
                        <a:t>70 - 79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80">
                <a:tc>
                  <a:txBody>
                    <a:bodyPr/>
                    <a:lstStyle/>
                    <a:p>
                      <a:r>
                        <a:rPr lang="en-US"/>
                        <a:t>60 - 69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80">
                <a:tc>
                  <a:txBody>
                    <a:bodyPr/>
                    <a:lstStyle/>
                    <a:p>
                      <a:r>
                        <a:rPr lang="en-US"/>
                        <a:t>50 - 59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3610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Distant </a:t>
            </a:r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534400" cy="2800350"/>
          </a:xfrm>
        </p:spPr>
        <p:txBody>
          <a:bodyPr/>
          <a:lstStyle/>
          <a:p>
            <a:r>
              <a:rPr lang="en-US" sz="2800" dirty="0" smtClean="0"/>
              <a:t>Combine bootstrapping with supervised learning</a:t>
            </a:r>
            <a:endParaRPr lang="en-US" sz="2800" b="1" dirty="0"/>
          </a:p>
          <a:p>
            <a:pPr lvl="1"/>
            <a:r>
              <a:rPr lang="en-US" sz="2800" dirty="0" smtClean="0"/>
              <a:t>Instead of 5 seeds,</a:t>
            </a:r>
          </a:p>
          <a:p>
            <a:pPr lvl="2"/>
            <a:r>
              <a:rPr lang="en-US" sz="2400" dirty="0" smtClean="0"/>
              <a:t>Use </a:t>
            </a:r>
            <a:r>
              <a:rPr lang="en-US" sz="2400" dirty="0"/>
              <a:t>a large database to get </a:t>
            </a:r>
            <a:r>
              <a:rPr lang="en-US" sz="2400" dirty="0" smtClean="0"/>
              <a:t>huge # of seed </a:t>
            </a:r>
            <a:r>
              <a:rPr lang="en-US" sz="2400" dirty="0"/>
              <a:t>examples</a:t>
            </a:r>
          </a:p>
          <a:p>
            <a:pPr lvl="1"/>
            <a:r>
              <a:rPr lang="en-US" sz="2800" dirty="0"/>
              <a:t>Create </a:t>
            </a:r>
            <a:r>
              <a:rPr lang="en-US" sz="2800" dirty="0" smtClean="0"/>
              <a:t>lots of features </a:t>
            </a:r>
            <a:r>
              <a:rPr lang="en-US" sz="2800" dirty="0"/>
              <a:t>from all these examples</a:t>
            </a:r>
          </a:p>
          <a:p>
            <a:pPr lvl="1"/>
            <a:r>
              <a:rPr lang="en-US" sz="2800" dirty="0"/>
              <a:t>Combine in a </a:t>
            </a:r>
            <a:r>
              <a:rPr lang="en-US" sz="2800" dirty="0" smtClean="0"/>
              <a:t>supervised 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91868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Snow, Jurafsky, Ng. 2005. Learning syntactic patterns for automatic 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hypernym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discovery. NIPS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400" dirty="0" err="1">
                <a:latin typeface="Calibri"/>
                <a:cs typeface="Calibri"/>
              </a:rPr>
              <a:t>Fei</a:t>
            </a:r>
            <a:r>
              <a:rPr lang="en-US" sz="1400" dirty="0">
                <a:latin typeface="Calibri"/>
                <a:cs typeface="Calibri"/>
              </a:rPr>
              <a:t> Wu and Daniel S. Weld. </a:t>
            </a:r>
            <a:r>
              <a:rPr lang="en-US" sz="1400" dirty="0" smtClean="0">
                <a:latin typeface="Calibri"/>
                <a:cs typeface="Calibri"/>
              </a:rPr>
              <a:t>2007.  Autonomously </a:t>
            </a:r>
            <a:r>
              <a:rPr lang="en-US" sz="1400" dirty="0" err="1" smtClean="0">
                <a:latin typeface="Calibri"/>
                <a:cs typeface="Calibri"/>
              </a:rPr>
              <a:t>Semantifying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Wikipeida</a:t>
            </a:r>
            <a:r>
              <a:rPr lang="en-US" sz="1400" dirty="0" smtClean="0">
                <a:latin typeface="Calibri"/>
                <a:cs typeface="Calibri"/>
              </a:rPr>
              <a:t>. CIKM 2007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err="1" smtClean="0">
                <a:latin typeface="Calibri"/>
                <a:ea typeface="Arial" pitchFamily="-107" charset="0"/>
                <a:cs typeface="Calibri"/>
              </a:rPr>
              <a:t>Mintz</a:t>
            </a:r>
            <a:r>
              <a:rPr lang="en-US" sz="1400" dirty="0">
                <a:latin typeface="Calibri"/>
                <a:ea typeface="Arial" pitchFamily="-107" charset="0"/>
                <a:cs typeface="Calibri"/>
              </a:rPr>
              <a:t>, Bills, Snow, </a:t>
            </a:r>
            <a:r>
              <a:rPr lang="en-US" sz="1400" dirty="0" smtClean="0">
                <a:latin typeface="Calibri"/>
                <a:ea typeface="Arial" pitchFamily="-107" charset="0"/>
                <a:cs typeface="Calibri"/>
              </a:rPr>
              <a:t>Jurafsky. 2009. </a:t>
            </a:r>
            <a:r>
              <a:rPr lang="en-US" sz="1400" dirty="0">
                <a:latin typeface="Calibri"/>
                <a:ea typeface="Arial" pitchFamily="-107" charset="0"/>
                <a:cs typeface="Calibri"/>
              </a:rPr>
              <a:t>Distant supervision for relation extraction without labeled </a:t>
            </a:r>
            <a:r>
              <a:rPr lang="en-US" sz="1400" dirty="0" smtClean="0">
                <a:latin typeface="Calibri"/>
                <a:ea typeface="Arial" pitchFamily="-107" charset="0"/>
                <a:cs typeface="Calibri"/>
              </a:rPr>
              <a:t>data. ACL09</a:t>
            </a:r>
          </a:p>
        </p:txBody>
      </p:sp>
    </p:spTree>
    <p:extLst>
      <p:ext uri="{BB962C8B-B14F-4D97-AF65-F5344CB8AC3E}">
        <p14:creationId xmlns:p14="http://schemas.microsoft.com/office/powerpoint/2010/main" val="35298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Distant supervision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124200"/>
          </a:xfrm>
        </p:spPr>
        <p:txBody>
          <a:bodyPr/>
          <a:lstStyle/>
          <a:p>
            <a:r>
              <a:rPr lang="en-US" sz="2800" dirty="0" smtClean="0"/>
              <a:t>Like 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a classifier with lots of features</a:t>
            </a:r>
          </a:p>
          <a:p>
            <a:pPr lvl="2"/>
            <a:r>
              <a:rPr lang="en-US" sz="2400" dirty="0"/>
              <a:t>Supervised by detailed hand-created </a:t>
            </a:r>
            <a:r>
              <a:rPr lang="en-US" sz="2400" dirty="0" smtClean="0"/>
              <a:t>knowledge</a:t>
            </a:r>
          </a:p>
          <a:p>
            <a:pPr lvl="2"/>
            <a:r>
              <a:rPr lang="en-US" sz="2400" dirty="0" smtClean="0"/>
              <a:t>Doesn’t require iteratively expanding patterns</a:t>
            </a:r>
          </a:p>
          <a:p>
            <a:r>
              <a:rPr lang="en-US" sz="2800" dirty="0" smtClean="0"/>
              <a:t>Like unsupervised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very large amounts </a:t>
            </a:r>
            <a:r>
              <a:rPr lang="en-US" sz="2400" dirty="0"/>
              <a:t>of </a:t>
            </a:r>
            <a:r>
              <a:rPr lang="en-US" sz="2400" dirty="0" smtClean="0"/>
              <a:t>unlabeled data</a:t>
            </a:r>
            <a:endParaRPr lang="en-US" sz="2400" dirty="0"/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sensitive </a:t>
            </a:r>
            <a:r>
              <a:rPr lang="en-US" sz="2400" dirty="0" smtClean="0"/>
              <a:t>to genre issues in </a:t>
            </a:r>
            <a:r>
              <a:rPr lang="en-US" sz="2400" dirty="0"/>
              <a:t>training corpus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476250"/>
            <a:ext cx="7620000" cy="571500"/>
          </a:xfrm>
        </p:spPr>
        <p:txBody>
          <a:bodyPr/>
          <a:lstStyle/>
          <a:p>
            <a:r>
              <a:rPr lang="en-US" dirty="0" smtClean="0"/>
              <a:t>Distantly supervised learning </a:t>
            </a:r>
            <a:br>
              <a:rPr lang="en-US" dirty="0" smtClean="0"/>
            </a:br>
            <a:r>
              <a:rPr lang="en-US" dirty="0" smtClean="0"/>
              <a:t>of relation extraction patterns</a:t>
            </a:r>
            <a:endParaRPr lang="en-US" dirty="0"/>
          </a:p>
        </p:txBody>
      </p:sp>
      <p:sp>
        <p:nvSpPr>
          <p:cNvPr id="6348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162050"/>
            <a:ext cx="4114800" cy="37719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1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relation</a:t>
            </a:r>
          </a:p>
          <a:p>
            <a:pPr>
              <a:lnSpc>
                <a:spcPct val="90000"/>
              </a:lnSpc>
              <a:buNone/>
            </a:pPr>
            <a:endParaRPr lang="en-US" sz="11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tuple in big database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Find sentences in large corpus with both entities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Extract </a:t>
            </a:r>
            <a:r>
              <a:rPr lang="en-US" dirty="0" smtClean="0"/>
              <a:t>frequent features (parse,</a:t>
            </a:r>
            <a:r>
              <a:rPr lang="en-US" dirty="0"/>
              <a:t> </a:t>
            </a:r>
            <a:r>
              <a:rPr lang="en-US" dirty="0" smtClean="0"/>
              <a:t>words,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Train supervised classifier using thousands of patterns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228600" y="358140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228600" y="12763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228600" y="18859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28600" y="24955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228600" y="45529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5562600" y="348615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 was born in 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PER, born (XXXX), 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PER’s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birthplace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361" y="169681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&lt;</a:t>
            </a:r>
            <a:r>
              <a:rPr lang="en-US" sz="1800" dirty="0" smtClean="0">
                <a:latin typeface="+mn-lt"/>
              </a:rPr>
              <a:t>Edwin Hubble, Marshfield&gt;</a:t>
            </a:r>
          </a:p>
          <a:p>
            <a:r>
              <a:rPr lang="en-US" sz="1800" dirty="0" smtClean="0">
                <a:latin typeface="+mn-lt"/>
              </a:rPr>
              <a:t>&lt;Albert Einstein, Ulm&gt;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787" y="1211818"/>
            <a:ext cx="8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Born-In</a:t>
            </a:r>
            <a:endParaRPr lang="en-US" sz="1800" dirty="0">
              <a:latin typeface="+mn-lt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257800" y="241935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Hubble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was born in Marshfield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Einstein, born (1879),  Ulm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Hubble’s birthplace in Marshfield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629150"/>
            <a:ext cx="269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(born-in | 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,…,f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70000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5154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build="p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3333750"/>
          </a:xfrm>
        </p:spPr>
        <p:txBody>
          <a:bodyPr/>
          <a:lstStyle/>
          <a:p>
            <a:r>
              <a:rPr lang="en-US" dirty="0" smtClean="0"/>
              <a:t>Open Information Extraction: </a:t>
            </a:r>
          </a:p>
          <a:p>
            <a:pPr lvl="1"/>
            <a:r>
              <a:rPr lang="en-US" dirty="0" smtClean="0"/>
              <a:t>extract relations from the web with no training data, no list of relations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480060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990600"/>
          </a:xfrm>
        </p:spPr>
        <p:txBody>
          <a:bodyPr/>
          <a:lstStyle/>
          <a:p>
            <a:r>
              <a:rPr lang="en-US" dirty="0" smtClean="0"/>
              <a:t>Evaluation of Semi-supervised and</a:t>
            </a:r>
            <a:br>
              <a:rPr lang="en-US" dirty="0" smtClean="0"/>
            </a:br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686800" cy="3790950"/>
          </a:xfrm>
        </p:spPr>
        <p:txBody>
          <a:bodyPr/>
          <a:lstStyle/>
          <a:p>
            <a:r>
              <a:rPr lang="en-US" sz="2000" dirty="0" smtClean="0"/>
              <a:t>Since it extracts totally new relations from the web </a:t>
            </a:r>
          </a:p>
          <a:p>
            <a:pPr lvl="1"/>
            <a:r>
              <a:rPr lang="en-US" sz="1800" dirty="0" smtClean="0"/>
              <a:t>There is no gold set of correct instances of relations!</a:t>
            </a:r>
          </a:p>
          <a:p>
            <a:pPr lvl="2"/>
            <a:r>
              <a:rPr lang="en-US" sz="1800" dirty="0" smtClean="0"/>
              <a:t>Can’t compute precision (don’t know which ones are correct)</a:t>
            </a:r>
          </a:p>
          <a:p>
            <a:pPr lvl="2"/>
            <a:r>
              <a:rPr lang="en-US" sz="1800" dirty="0" smtClean="0"/>
              <a:t>Can’t compute recall (don’t know which ones were missed)</a:t>
            </a:r>
          </a:p>
          <a:p>
            <a:r>
              <a:rPr lang="en-US" sz="2000" dirty="0" smtClean="0"/>
              <a:t>Instead, we can approximate precision (only)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raw a random sample of relations from output, check precision manually</a:t>
            </a:r>
          </a:p>
          <a:p>
            <a:pPr lvl="1"/>
            <a:endParaRPr lang="en-US" sz="2400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buSzPts val="2000"/>
              <a:buFont typeface="Times" panose="02020603050405020304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Can also compute precision at different levels of recall.</a:t>
            </a:r>
            <a:endParaRPr lang="en-US" sz="2000" dirty="0"/>
          </a:p>
          <a:p>
            <a:pPr marL="685800" indent="-228600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Precision for top 1000 new relations, top 10,000 new relations, top 100,000</a:t>
            </a:r>
            <a:endParaRPr lang="en-US" sz="1800" dirty="0"/>
          </a:p>
          <a:p>
            <a:pPr marL="685800" indent="-228600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 each case taking a random sample of that set</a:t>
            </a:r>
            <a:endParaRPr lang="en-US" sz="1800" dirty="0"/>
          </a:p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But no way to evaluate recall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86659"/>
              </p:ext>
            </p:extLst>
          </p:nvPr>
        </p:nvGraphicFramePr>
        <p:xfrm>
          <a:off x="2438401" y="3333750"/>
          <a:ext cx="3733800" cy="51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6" name="Equation" r:id="rId3" imgW="3124200" imgH="431800" progId="Equation.3">
                  <p:embed/>
                </p:oleObj>
              </mc:Choice>
              <mc:Fallback>
                <p:oleObj name="Equation" r:id="rId3" imgW="312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3333750"/>
                        <a:ext cx="3733800" cy="51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IE for </a:t>
            </a:r>
            <a:r>
              <a:rPr lang="en-US" smtClean="0"/>
              <a:t>Temporal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area, optional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105400" y="135255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  <a:ln>
            <a:noFill/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very important sub-task: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Andrew 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to withdraw his support for the minority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 government sounded dramatic but it should not further threaten its stability. When, after the </a:t>
            </a:r>
            <a:r>
              <a:rPr lang="en-US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2010</a:t>
            </a:r>
            <a:r>
              <a:rPr lang="en-US" dirty="0">
                <a:ea typeface="ＭＳ Ｐゴシック" charset="0"/>
                <a:cs typeface="ＭＳ Ｐゴシック" charset="0"/>
              </a:rPr>
              <a:t> election, </a:t>
            </a:r>
            <a:r>
              <a:rPr lang="en-US" dirty="0" err="1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Rob </a:t>
            </a:r>
            <a:r>
              <a:rPr lang="en-US" dirty="0" err="1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Tony Windsor </a:t>
            </a:r>
            <a:r>
              <a:rPr lang="en-US" dirty="0">
                <a:ea typeface="ＭＳ Ｐゴシック" charset="0"/>
                <a:cs typeface="ＭＳ Ｐゴシック" charset="0"/>
              </a:rPr>
              <a:t>and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Greens</a:t>
            </a:r>
            <a:r>
              <a:rPr lang="en-US" dirty="0">
                <a:ea typeface="ＭＳ Ｐゴシック" charset="0"/>
                <a:cs typeface="ＭＳ Ｐゴシック" charset="0"/>
              </a:rPr>
              <a:t> agreed to support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Named Entity </a:t>
            </a:r>
            <a:r>
              <a:rPr lang="en-US" dirty="0">
                <a:ea typeface="ＭＳ Ｐゴシック" charset="0"/>
                <a:cs typeface="ＭＳ Ｐゴシック" charset="0"/>
              </a:rPr>
              <a:t>Recognition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6200" y="2495550"/>
            <a:ext cx="121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584BB"/>
                </a:solidFill>
                <a:latin typeface="+mn-lt"/>
              </a:rPr>
              <a:t>Person</a:t>
            </a:r>
          </a:p>
          <a:p>
            <a:r>
              <a:rPr lang="en-US" sz="2200" dirty="0" smtClean="0">
                <a:solidFill>
                  <a:schemeClr val="accent3"/>
                </a:solidFill>
                <a:latin typeface="+mn-lt"/>
              </a:rPr>
              <a:t>Date</a:t>
            </a: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Location</a:t>
            </a:r>
          </a:p>
          <a:p>
            <a:pPr indent="-457200"/>
            <a:r>
              <a:rPr lang="en-US" sz="2200" dirty="0" err="1" smtClean="0">
                <a:solidFill>
                  <a:schemeClr val="accent1"/>
                </a:solidFill>
                <a:latin typeface="+mn-lt"/>
              </a:rPr>
              <a:t>Organi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-</a:t>
            </a:r>
          </a:p>
          <a:p>
            <a:pPr indent="-457200"/>
            <a:r>
              <a:rPr lang="en-US" sz="22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   </a:t>
            </a:r>
            <a:r>
              <a:rPr lang="en-US" sz="2200" dirty="0" err="1" smtClean="0">
                <a:solidFill>
                  <a:schemeClr val="accent1"/>
                </a:solidFill>
                <a:latin typeface="+mn-lt"/>
              </a:rPr>
              <a:t>zation</a:t>
            </a:r>
            <a:endParaRPr lang="en-US" sz="2200" dirty="0">
              <a:solidFill>
                <a:schemeClr val="accent1"/>
              </a:solidFill>
              <a:latin typeface="+mn-lt"/>
            </a:endParaRPr>
          </a:p>
          <a:p>
            <a:endParaRPr lang="en-US" sz="1800" dirty="0" smtClean="0">
              <a:solidFill>
                <a:srgbClr val="2584BB"/>
              </a:solidFill>
              <a:latin typeface="+mn-lt"/>
            </a:endParaRPr>
          </a:p>
          <a:p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96200" y="2495550"/>
            <a:ext cx="12192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 (NER)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uses:</a:t>
            </a:r>
          </a:p>
          <a:p>
            <a:pPr lvl="1"/>
            <a:r>
              <a:rPr lang="en-US" dirty="0" smtClean="0"/>
              <a:t>Named entities can be indexed, linked off, etc.</a:t>
            </a:r>
          </a:p>
          <a:p>
            <a:pPr lvl="1"/>
            <a:r>
              <a:rPr lang="en-US" dirty="0" smtClean="0"/>
              <a:t>Sentiment can be attributed to companies or products</a:t>
            </a:r>
          </a:p>
          <a:p>
            <a:pPr lvl="1"/>
            <a:r>
              <a:rPr lang="en-US" dirty="0" smtClean="0"/>
              <a:t>A lot of IE relations are associations between named entities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question answering, answers are often named entities.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Concretely:</a:t>
            </a:r>
          </a:p>
          <a:p>
            <a:pPr lvl="1"/>
            <a:r>
              <a:rPr lang="en-US" dirty="0" smtClean="0"/>
              <a:t>Many web pages tag various entities, with links to bio or topic pages, etc.</a:t>
            </a:r>
          </a:p>
          <a:p>
            <a:pPr lvl="2"/>
            <a:r>
              <a:rPr lang="en-US" dirty="0" smtClean="0"/>
              <a:t>Reuters</a:t>
            </a:r>
            <a:r>
              <a:rPr lang="en-US" altLang="ja-JP" dirty="0" smtClean="0"/>
              <a:t>’ </a:t>
            </a:r>
            <a:r>
              <a:rPr lang="en-US" altLang="ja-JP" dirty="0" err="1" smtClean="0"/>
              <a:t>OpenCalais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Evri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AlchemyAPI</a:t>
            </a:r>
            <a:r>
              <a:rPr lang="en-US" altLang="ja-JP" dirty="0" smtClean="0"/>
              <a:t>, Yahoo’s Term Extraction, …</a:t>
            </a:r>
            <a:endParaRPr lang="en-US" dirty="0" smtClean="0"/>
          </a:p>
          <a:p>
            <a:pPr lvl="1"/>
            <a:r>
              <a:rPr lang="en-US" altLang="ja-JP" dirty="0" smtClean="0"/>
              <a:t>Apple/Google/Microsoft/… smart recognizers for document content</a:t>
            </a:r>
          </a:p>
        </p:txBody>
      </p:sp>
    </p:spTree>
    <p:extLst>
      <p:ext uri="{BB962C8B-B14F-4D97-AF65-F5344CB8AC3E}">
        <p14:creationId xmlns:p14="http://schemas.microsoft.com/office/powerpoint/2010/main" val="4056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Named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Entity Recognition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Task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Task: 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Predict entities in a text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Foreign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Ministry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spokesman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Shen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Guofang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told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Reuters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: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895600" y="2927687"/>
            <a:ext cx="4266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solidFill>
                  <a:srgbClr val="00A000"/>
                </a:solidFill>
                <a:latin typeface="+mn-lt"/>
              </a:rPr>
              <a:t>}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352800" y="2800350"/>
            <a:ext cx="16494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000"/>
                </a:solidFill>
                <a:latin typeface="+mn-lt"/>
              </a:rPr>
              <a:t>Standard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>
                <a:solidFill>
                  <a:srgbClr val="00A000"/>
                </a:solidFill>
                <a:latin typeface="+mn-lt"/>
              </a:rPr>
              <a:t>evaluation</a:t>
            </a:r>
          </a:p>
          <a:p>
            <a:pPr eaLnBrk="1" hangingPunct="1"/>
            <a:r>
              <a:rPr lang="en-US" sz="2000" dirty="0">
                <a:solidFill>
                  <a:srgbClr val="00A000"/>
                </a:solidFill>
                <a:latin typeface="+mn-lt"/>
              </a:rPr>
              <a:t>is per entity, </a:t>
            </a:r>
            <a:r>
              <a:rPr lang="en-US" sz="2000" i="1" dirty="0">
                <a:solidFill>
                  <a:srgbClr val="00A000"/>
                </a:solidFill>
                <a:latin typeface="+mn-lt"/>
              </a:rPr>
              <a:t>not</a:t>
            </a:r>
            <a:r>
              <a:rPr lang="en-US" sz="2000" dirty="0">
                <a:solidFill>
                  <a:srgbClr val="00A000"/>
                </a:solidFill>
                <a:latin typeface="+mn-lt"/>
              </a:rPr>
              <a:t> per token</a:t>
            </a:r>
          </a:p>
        </p:txBody>
      </p:sp>
    </p:spTree>
    <p:extLst>
      <p:ext uri="{BB962C8B-B14F-4D97-AF65-F5344CB8AC3E}">
        <p14:creationId xmlns:p14="http://schemas.microsoft.com/office/powerpoint/2010/main" val="367544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48493</TotalTime>
  <Words>4720</Words>
  <Application>Microsoft Office PowerPoint</Application>
  <PresentationFormat>On-screen Show (16:9)</PresentationFormat>
  <Paragraphs>849</Paragraphs>
  <Slides>67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3" baseType="lpstr">
      <vt:lpstr>ＭＳ Ｐゴシック</vt:lpstr>
      <vt:lpstr>新細明體</vt:lpstr>
      <vt:lpstr>Arial</vt:lpstr>
      <vt:lpstr>Calibri</vt:lpstr>
      <vt:lpstr>Calibri (Body)</vt:lpstr>
      <vt:lpstr>Courier</vt:lpstr>
      <vt:lpstr>Lucida Sans</vt:lpstr>
      <vt:lpstr>Palatino</vt:lpstr>
      <vt:lpstr>Tahoma</vt:lpstr>
      <vt:lpstr>Times</vt:lpstr>
      <vt:lpstr>Times New Roman</vt:lpstr>
      <vt:lpstr>Wingdings</vt:lpstr>
      <vt:lpstr>Wingdings 2</vt:lpstr>
      <vt:lpstr>NLP-class</vt:lpstr>
      <vt:lpstr>Chart</vt:lpstr>
      <vt:lpstr>Equation</vt:lpstr>
      <vt:lpstr>Information Extraction</vt:lpstr>
      <vt:lpstr>Information Extraction (IE)</vt:lpstr>
      <vt:lpstr>Low-level information extraction</vt:lpstr>
      <vt:lpstr>Low-level information extraction</vt:lpstr>
      <vt:lpstr>Named Entity Recognition (NER)</vt:lpstr>
      <vt:lpstr>Named Entity Recognition (NER)</vt:lpstr>
      <vt:lpstr>Named Entity Recognition (NER)</vt:lpstr>
      <vt:lpstr>Named Entity Recognition (NER)</vt:lpstr>
      <vt:lpstr>The Named Entity Recognition Task</vt:lpstr>
      <vt:lpstr>Precision/Recall/F1 for IE/NER</vt:lpstr>
      <vt:lpstr>The ML sequence model approach to NER</vt:lpstr>
      <vt:lpstr>Encoding classes for sequence labeling</vt:lpstr>
      <vt:lpstr>What is Sequence Learning?</vt:lpstr>
      <vt:lpstr>Features for sequence labeling</vt:lpstr>
      <vt:lpstr>Features: Word substrings</vt:lpstr>
      <vt:lpstr>Features: Word shapes</vt:lpstr>
      <vt:lpstr>Sequence problems</vt:lpstr>
      <vt:lpstr>MEMM inference in systems</vt:lpstr>
      <vt:lpstr>Example: POS Tagging</vt:lpstr>
      <vt:lpstr>Example: POS Tagging</vt:lpstr>
      <vt:lpstr>Greedy Inference</vt:lpstr>
      <vt:lpstr>Beam Inference</vt:lpstr>
      <vt:lpstr>Viterbi Inference</vt:lpstr>
      <vt:lpstr>CRFs [Lafferty, Pereira, and McCallum 2001]</vt:lpstr>
      <vt:lpstr>Extracting relations from text</vt:lpstr>
      <vt:lpstr>Extracting Relation Triples from Text</vt:lpstr>
      <vt:lpstr>Why Relation Extraction?</vt:lpstr>
      <vt:lpstr>Automated Content Extraction (ACE)</vt:lpstr>
      <vt:lpstr>Automated Content Extraction (ACE)</vt:lpstr>
      <vt:lpstr>UMLS: Unified Medical Language System</vt:lpstr>
      <vt:lpstr>Extracting UMLS relations from a sentence</vt:lpstr>
      <vt:lpstr>Databases of Wikipedia Relations</vt:lpstr>
      <vt:lpstr>Relation databases  that draw from Wikipedia</vt:lpstr>
      <vt:lpstr>Ontological relations</vt:lpstr>
      <vt:lpstr>How to build relation extractors</vt:lpstr>
      <vt:lpstr>Rules for extracting IS-A relation</vt:lpstr>
      <vt:lpstr>Rules for extracting IS-A relation</vt:lpstr>
      <vt:lpstr>Hearst’s Patterns for extracting IS-A relations (Hearst, 1992):   Automatic Acquisition of Hyponyms</vt:lpstr>
      <vt:lpstr>Extracting Richer Relations Using Rules</vt:lpstr>
      <vt:lpstr>Named Entities aren’t quite enough. Which relations hold between 2 entities?</vt:lpstr>
      <vt:lpstr>What relations hold between 2 entities?</vt:lpstr>
      <vt:lpstr>Extracting Richer Relations Using Rules and Named Entities</vt:lpstr>
      <vt:lpstr>Hand-built patterns for relations</vt:lpstr>
      <vt:lpstr>Supervised machine learning for relations</vt:lpstr>
      <vt:lpstr>How to do classification in supervised relation extraction</vt:lpstr>
      <vt:lpstr>Automated Content Extraction (ACE)</vt:lpstr>
      <vt:lpstr>Relation Extraction</vt:lpstr>
      <vt:lpstr>Word Features for Relation Extraction</vt:lpstr>
      <vt:lpstr>Named Entity Type and Mention Level Features for Relation Extraction</vt:lpstr>
      <vt:lpstr>Parse Features for Relation Extraction</vt:lpstr>
      <vt:lpstr>Gazeteer and trigger word features for relation extraction</vt:lpstr>
      <vt:lpstr>American Airlines, a unit of AMR, immediately matched the move, spokesman Tim Wagner said.</vt:lpstr>
      <vt:lpstr>Classifiers for supervised methods</vt:lpstr>
      <vt:lpstr>Evaluation of Supervised Relation Extraction</vt:lpstr>
      <vt:lpstr>Summary: Supervised Relation Extraction</vt:lpstr>
      <vt:lpstr>Seed-based or bootstrapping approaches to relation extraction</vt:lpstr>
      <vt:lpstr>Relation Bootstrapping (Hearst 1992)</vt:lpstr>
      <vt:lpstr>Bootstrapping </vt:lpstr>
      <vt:lpstr>Dipre: Extract &lt;author,book&gt; pairs</vt:lpstr>
      <vt:lpstr> Snowball</vt:lpstr>
      <vt:lpstr>Midterm Grades</vt:lpstr>
      <vt:lpstr>Distant Supervision</vt:lpstr>
      <vt:lpstr>Distant supervision paradigm</vt:lpstr>
      <vt:lpstr>Distantly supervised learning  of relation extraction patterns</vt:lpstr>
      <vt:lpstr>Unsupervised relation extraction</vt:lpstr>
      <vt:lpstr>Evaluation of Semi-supervised and Unsupervised Relation Extraction</vt:lpstr>
      <vt:lpstr>Temporal IE for Temporal Reasoning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260</cp:revision>
  <cp:lastPrinted>2012-03-06T20:53:56Z</cp:lastPrinted>
  <dcterms:created xsi:type="dcterms:W3CDTF">2010-04-19T15:31:24Z</dcterms:created>
  <dcterms:modified xsi:type="dcterms:W3CDTF">2017-03-28T14:54:22Z</dcterms:modified>
</cp:coreProperties>
</file>