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9" r:id="rId1"/>
  </p:sldMasterIdLst>
  <p:notesMasterIdLst>
    <p:notesMasterId r:id="rId34"/>
  </p:notesMasterIdLst>
  <p:handoutMasterIdLst>
    <p:handoutMasterId r:id="rId35"/>
  </p:handoutMasterIdLst>
  <p:sldIdLst>
    <p:sldId id="662" r:id="rId2"/>
    <p:sldId id="717" r:id="rId3"/>
    <p:sldId id="718" r:id="rId4"/>
    <p:sldId id="713" r:id="rId5"/>
    <p:sldId id="719" r:id="rId6"/>
    <p:sldId id="700" r:id="rId7"/>
    <p:sldId id="709" r:id="rId8"/>
    <p:sldId id="710" r:id="rId9"/>
    <p:sldId id="701" r:id="rId10"/>
    <p:sldId id="698" r:id="rId11"/>
    <p:sldId id="844" r:id="rId12"/>
    <p:sldId id="721" r:id="rId13"/>
    <p:sldId id="725" r:id="rId14"/>
    <p:sldId id="846" r:id="rId15"/>
    <p:sldId id="761" r:id="rId16"/>
    <p:sldId id="812" r:id="rId17"/>
    <p:sldId id="813" r:id="rId18"/>
    <p:sldId id="814" r:id="rId19"/>
    <p:sldId id="764" r:id="rId20"/>
    <p:sldId id="765" r:id="rId21"/>
    <p:sldId id="798" r:id="rId22"/>
    <p:sldId id="799" r:id="rId23"/>
    <p:sldId id="800" r:id="rId24"/>
    <p:sldId id="801" r:id="rId25"/>
    <p:sldId id="802" r:id="rId26"/>
    <p:sldId id="803" r:id="rId27"/>
    <p:sldId id="804" r:id="rId28"/>
    <p:sldId id="805" r:id="rId29"/>
    <p:sldId id="806" r:id="rId30"/>
    <p:sldId id="807" r:id="rId31"/>
    <p:sldId id="810" r:id="rId32"/>
    <p:sldId id="876" r:id="rId33"/>
  </p:sldIdLst>
  <p:sldSz cx="9144000" cy="5143500" type="screen16x9"/>
  <p:notesSz cx="6845300" cy="93964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Maximum Entropy Models and Discriminative Estimation" id="{4F138930-6F7F-B44E-AF40-93E18FA63609}">
          <p14:sldIdLst/>
        </p14:section>
        <p14:section name="IE and NER" id="{EDEAD107-956F-654B-AB3F-4F3C1E6D4CB1}">
          <p14:sldIdLst>
            <p14:sldId id="662"/>
            <p14:sldId id="717"/>
            <p14:sldId id="718"/>
            <p14:sldId id="713"/>
            <p14:sldId id="719"/>
            <p14:sldId id="700"/>
            <p14:sldId id="709"/>
            <p14:sldId id="710"/>
            <p14:sldId id="701"/>
            <p14:sldId id="698"/>
            <p14:sldId id="844"/>
            <p14:sldId id="721"/>
            <p14:sldId id="725"/>
            <p14:sldId id="846"/>
            <p14:sldId id="761"/>
            <p14:sldId id="812"/>
            <p14:sldId id="813"/>
            <p14:sldId id="814"/>
            <p14:sldId id="764"/>
            <p14:sldId id="765"/>
            <p14:sldId id="798"/>
            <p14:sldId id="799"/>
            <p14:sldId id="800"/>
            <p14:sldId id="801"/>
            <p14:sldId id="802"/>
            <p14:sldId id="803"/>
            <p14:sldId id="804"/>
            <p14:sldId id="805"/>
            <p14:sldId id="806"/>
            <p14:sldId id="807"/>
            <p14:sldId id="810"/>
            <p14:sldId id="876"/>
          </p14:sldIdLst>
        </p14:section>
        <p14:section name="Relation Extraction" id="{96F6A97B-7C86-FC4C-B9EA-AD149EB2B49D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A4001D"/>
    <a:srgbClr val="A40508"/>
    <a:srgbClr val="A50021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6468" autoAdjust="0"/>
    <p:restoredTop sz="74766" autoAdjust="0"/>
  </p:normalViewPr>
  <p:slideViewPr>
    <p:cSldViewPr>
      <p:cViewPr varScale="1">
        <p:scale>
          <a:sx n="140" d="100"/>
          <a:sy n="140" d="100"/>
        </p:scale>
        <p:origin x="-108" y="-4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259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Relationship Id="rId4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fld id="{8A029216-D615-3945-A1F3-D96FC886DA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7263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513" y="704850"/>
            <a:ext cx="6264275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08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EB9031F-EB71-7642-8F3C-6FDC1408CB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73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eaLnBrk="1" hangingPunct="1"/>
            <a:fld id="{0A22D606-CF3D-F04D-B2F8-D72DEE13B199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Now let's define information extraction!  a more general task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Goal: get semantic information out of documents, esp. web pages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Defined as a dumbing-down of more lofty goal of Natural Language Understanding -- more technologically manageable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we're often interested in learning about particular relations (in DB sense)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e.g. scouring financial news for movements of executives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e.g. [person] [assumes/loses] [role] at [company]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 want to scour through text, find relation instances, suck out, put in DB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you're allowed to do domain- and problem-specific customization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lots of potential applications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 business/financial context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 biomedical context, clinical medicine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there's all this unstructured text data about research and patients -- you'd like to be able to get structured information out of it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could lead to other automated information finding: trends, correlations, drug interactions, impact of some protein on expression of a gene, ...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eaLnBrk="1" hangingPunct="1"/>
            <a:fld id="{F99C0CFA-50CC-6D4E-82A0-11165126AA9F}" type="slidenum">
              <a:rPr lang="en-US" sz="1200"/>
              <a:pPr eaLnBrk="1" hangingPunct="1"/>
              <a:t>13</a:t>
            </a:fld>
            <a:endParaRPr lang="en-US" sz="1200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if you're familiar with P &amp; R from IR, it actually works differently &amp; weirdly for IE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 IR, there's only one unit of scale: documents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but here we're dealing with subsequences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 NER/IE, most common mistake is getting boundaries wrong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"First [Bank of Chicago] ..." -- this is an easy mistake to make, because "First" is also regular word, and many banks are "Bank of X"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but this mistake counts as BOTH FP and FN!  two demerits!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would have been better to guess nothing -- would have been just FN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there have been attempts to devise systems for partial credit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eaLnBrk="1" hangingPunct="1"/>
            <a:fld id="{A88FD605-9B7E-1649-9A34-F26A8A2A45ED}" type="slidenum">
              <a:rPr lang="en-US" sz="1200"/>
              <a:pPr eaLnBrk="1" hangingPunct="1"/>
              <a:t>17</a:t>
            </a:fld>
            <a:endParaRPr lang="en-US" sz="1200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 classes: c + 1 labels vs. 2c + 1 labels.</a:t>
            </a:r>
            <a:r>
              <a:rPr lang="en-US" baseline="0" dirty="0" smtClean="0">
                <a:latin typeface="Arial" charset="0"/>
                <a:ea typeface="ＭＳ Ｐゴシック" charset="0"/>
                <a:cs typeface="ＭＳ Ｐゴシック" charset="0"/>
              </a:rPr>
              <a:t> Stanford NER uses IO encoding</a:t>
            </a: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one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way to think of task: sequence labeling, label each token with ORG/PER/.../O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one way you could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eval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is per-token, but that's not satisfactory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any user wants complete entity names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also, it's possible (though rare) to have adjacent entities "showed Sue Bill 's book"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standard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eval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is, you have subsequences of tokens and assess whether those are right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also, usually most tokens are O (other) -- this example not typical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so it doesn't seem like you should get points for getting O right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so we use the same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eval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metrics that are typical in IR: precision and recall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9334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C7F6B6-E150-074D-A81E-6809C746DE86}" type="slidenum">
              <a:rPr lang="en-US" sz="1200" b="0">
                <a:solidFill>
                  <a:schemeClr val="bg1"/>
                </a:solidFill>
                <a:latin typeface="Palatino" charset="0"/>
              </a:rPr>
              <a:pPr/>
              <a:t>19</a:t>
            </a:fld>
            <a:endParaRPr lang="en-US" sz="1200" b="0">
              <a:solidFill>
                <a:schemeClr val="bg1"/>
              </a:solidFill>
              <a:latin typeface="Palatino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eaLnBrk="1" hangingPunct="1"/>
            <a:fld id="{0A22D606-CF3D-F04D-B2F8-D72DEE13B199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Now let's define information extraction!  a more general task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Goal: get semantic information out of documents, esp. web pages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Defined as a dumbing-down of more lofty goal of Natural Language Understanding -- more technologically manageable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we're often interested in learning about particular relations (in DB sense)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e.g. scouring financial news for movements of executives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e.g. [person] [assumes/loses] [role] at [company]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 want to scour through text, find relation instances, suck out, put in DB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you're allowed to do domain- and problem-specific customization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lots of potential applications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 business/financial context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- biomedical context, clinical medicine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there's all this unstructured text data about research and patients -- you'd like to be able to get structured information out of it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could lead to other automated information finding: trends, correlations, drug interactions, impact of some protein on expression of a gene, ...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low-level information extraction: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mail programs extracting times, dates, phone numbers, events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these are specialized kinds of relations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done using regular expressions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eaLnBrk="1" hangingPunct="1"/>
            <a:fld id="{ABDFA6D4-36EC-8F4A-863E-C450DF321629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low-level information extraction: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mail programs extracting times, dates, phone numbers, events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these are specialized kinds of relations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done using regular expressions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eaLnBrk="1" hangingPunct="1"/>
            <a:fld id="{ABDFA6D4-36EC-8F4A-863E-C450DF321629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eaLnBrk="1" hangingPunct="1"/>
            <a:fld id="{12CA22AE-F62C-6C42-9582-0F00E0A92B38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 let's talk a bit more about NER and how it's evaluated, and then we'll talk about two approaches for doing it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 I already defined NER.  you have a piece of text, and you want to: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1. find things that are names: European Commission, John Lloyd Jones, etc.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2. give them labels: ORG, PERS, etc.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note that in this particular example "Thursday" was not labeled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eaLnBrk="1" hangingPunct="1"/>
            <a:fld id="{12CA22AE-F62C-6C42-9582-0F00E0A92B38}" type="slidenum">
              <a:rPr lang="en-US" sz="1200"/>
              <a:pPr eaLnBrk="1" hangingPunct="1"/>
              <a:t>7</a:t>
            </a:fld>
            <a:endParaRPr lang="en-US" sz="1200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2"/>
            <a:r>
              <a:rPr lang="en-US" dirty="0" smtClean="0">
                <a:latin typeface="Lucida Sans" charset="0"/>
                <a:ea typeface="ＭＳ Ｐゴシック" charset="0"/>
              </a:rPr>
              <a:t>An entity is a discrete thing like </a:t>
            </a:r>
            <a:r>
              <a:rPr lang="en-US" altLang="ja-JP" dirty="0" smtClean="0">
                <a:latin typeface="Lucida Sans" charset="0"/>
                <a:ea typeface="ＭＳ Ｐゴシック" charset="0"/>
              </a:rPr>
              <a:t>“IBM Corporation”</a:t>
            </a:r>
          </a:p>
          <a:p>
            <a:pPr lvl="3"/>
            <a:r>
              <a:rPr lang="en-US" dirty="0" smtClean="0">
                <a:latin typeface="Lucida Sans" charset="0"/>
                <a:ea typeface="ＭＳ Ｐゴシック" charset="0"/>
              </a:rPr>
              <a:t>But often extended in practice to things like dates, instances of products and chemical/biological substances that aren</a:t>
            </a:r>
            <a:r>
              <a:rPr lang="en-US" altLang="ja-JP" dirty="0" smtClean="0">
                <a:latin typeface="Lucida Sans" charset="0"/>
                <a:ea typeface="ＭＳ Ｐゴシック" charset="0"/>
              </a:rPr>
              <a:t>’t really entities…</a:t>
            </a:r>
          </a:p>
          <a:p>
            <a:pPr lvl="2"/>
            <a:r>
              <a:rPr lang="en-US" altLang="ja-JP" dirty="0" smtClean="0">
                <a:latin typeface="Lucida Sans" charset="0"/>
                <a:ea typeface="ＭＳ Ｐゴシック" charset="0"/>
              </a:rPr>
              <a:t>“Named” means called “IBM” or “Big Blue” not </a:t>
            </a:r>
            <a:r>
              <a:rPr lang="ja-JP" altLang="en-US" dirty="0" smtClean="0">
                <a:latin typeface="Lucida Sans" charset="0"/>
                <a:ea typeface="ＭＳ Ｐゴシック" charset="0"/>
              </a:rPr>
              <a:t>“</a:t>
            </a:r>
            <a:r>
              <a:rPr lang="en-US" altLang="ja-JP" dirty="0" smtClean="0">
                <a:latin typeface="Lucida Sans" charset="0"/>
                <a:ea typeface="ＭＳ Ｐゴシック" charset="0"/>
              </a:rPr>
              <a:t>it</a:t>
            </a:r>
            <a:r>
              <a:rPr lang="ja-JP" altLang="en-US" dirty="0" smtClean="0">
                <a:latin typeface="Lucida Sans" charset="0"/>
                <a:ea typeface="ＭＳ Ｐゴシック" charset="0"/>
              </a:rPr>
              <a:t>”</a:t>
            </a:r>
            <a:r>
              <a:rPr lang="en-US" altLang="ja-JP" dirty="0" smtClean="0">
                <a:latin typeface="Lucida Sans" charset="0"/>
                <a:ea typeface="ＭＳ Ｐゴシック" charset="0"/>
              </a:rPr>
              <a:t> or “the company”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But also used for times,</a:t>
            </a:r>
            <a:r>
              <a:rPr lang="en-US" baseline="0" dirty="0" smtClean="0">
                <a:latin typeface="Arial" charset="0"/>
                <a:ea typeface="ＭＳ Ｐゴシック" charset="0"/>
                <a:cs typeface="ＭＳ Ｐゴシック" charset="0"/>
              </a:rPr>
              <a:t> dates, proteins, etc., which aren’t entities – easy to recognize semantic classes</a:t>
            </a: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so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let's talk a bit more about NER and how it's evaluated, and then we'll talk about two approaches for doing it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so I already defined NER.  you have a piece of text, and you want to: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1. find things that are names: European Commission, John Lloyd Jones, etc.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2. give them labels: ORG, PERS, etc.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note that in this particular example "Thursday" was not labeled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eaLnBrk="1" hangingPunct="1"/>
            <a:fld id="{12CA22AE-F62C-6C42-9582-0F00E0A92B38}" type="slidenum">
              <a:rPr lang="en-US" sz="1200"/>
              <a:pPr eaLnBrk="1" hangingPunct="1"/>
              <a:t>8</a:t>
            </a:fld>
            <a:endParaRPr lang="en-US" sz="1200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Say how this is often a very large part of IE</a:t>
            </a:r>
            <a:r>
              <a:rPr lang="en-US" baseline="0" dirty="0" smtClean="0">
                <a:latin typeface="Arial" charset="0"/>
                <a:ea typeface="ＭＳ Ｐゴシック" charset="0"/>
                <a:cs typeface="ＭＳ Ｐゴシック" charset="0"/>
              </a:rPr>
              <a:t> – knowing entity types takes you a long way in IE.  Biomedical example. </a:t>
            </a: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so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let's talk a bit more about NER and how it's evaluated, and then we'll talk about two approaches for doing it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so I already defined NER.  you have a piece of text, and you want to: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1. find things that are names: European Commission, John Lloyd Jones, etc.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2. give them labels: ORG, PERS, etc.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note that in this particular example "Thursday" was not labeled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First, let's define NER!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go through pages, recognize the names of things: "Bill MacCartney", "Stanford University"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the people who came up with this task had a rather precise, philosophically motivated meaning in mind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entity: a discrete, actual thing: </a:t>
            </a:r>
            <a:r>
              <a:rPr lang="en-US" sz="1000" i="1">
                <a:latin typeface="Arial" charset="0"/>
                <a:ea typeface="ＭＳ Ｐゴシック" charset="0"/>
                <a:cs typeface="ＭＳ Ｐゴシック" charset="0"/>
              </a:rPr>
              <a:t>Bill MacCartney</a:t>
            </a: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, but not </a:t>
            </a:r>
            <a:r>
              <a:rPr lang="en-US" sz="1000" i="1">
                <a:latin typeface="Arial" charset="0"/>
                <a:ea typeface="ＭＳ Ｐゴシック" charset="0"/>
                <a:cs typeface="ＭＳ Ｐゴシック" charset="0"/>
              </a:rPr>
              <a:t>calcium carbonate </a:t>
            </a: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or </a:t>
            </a:r>
            <a:r>
              <a:rPr lang="en-US" sz="1000" i="1">
                <a:latin typeface="Arial" charset="0"/>
                <a:ea typeface="ＭＳ Ｐゴシック" charset="0"/>
                <a:cs typeface="ＭＳ Ｐゴシック" charset="0"/>
              </a:rPr>
              <a:t>Tuesday </a:t>
            </a: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or </a:t>
            </a:r>
            <a:r>
              <a:rPr lang="en-US" sz="1000" i="1">
                <a:latin typeface="Arial" charset="0"/>
                <a:ea typeface="ＭＳ Ｐゴシック" charset="0"/>
                <a:cs typeface="ＭＳ Ｐゴシック" charset="0"/>
              </a:rPr>
              <a:t>Viagra</a:t>
            </a: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endParaRPr lang="en-US" sz="1000" i="1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named entity: an entity with a name, in a philosophical, Kripke-like sense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(this water bottle is an entity, but not a NAMED entity)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but in practice the definition has been expanded quite a bit in later work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we routinely include dates &amp; times, proteins, drug names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but still, loosely, things that have a name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but NOT references to entities which are not names: "this university", "it</a:t>
            </a:r>
            <a:r>
              <a:rPr lang="ja-JP" altLang="en-US" sz="100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sz="100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first task in NER: identifying occurrences of named entities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looking for capital letters is a really good clue! at least in English!  but not so much in Hebrew, Chinese, ... non-Latinate alphabets also doesn't really work in German -- all nouns are capitalized!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so that's a pretty useful base-level task -- widely deployed and used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you've probably seen web pages that do this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e.g. financial web sites often mark up stock symbols, names of companies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Microsoft has done work with this, smart tags, entities tagged with metadata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" charset="0"/>
                <a:ea typeface="ＭＳ Ｐゴシック" charset="0"/>
                <a:cs typeface="ＭＳ Ｐゴシック" charset="0"/>
              </a:rPr>
              <a:t>Reuters has web service OpenCalais, you send them docs, they send back NER markup</a:t>
            </a:r>
          </a:p>
          <a:p>
            <a:pPr>
              <a:lnSpc>
                <a:spcPct val="80000"/>
              </a:lnSpc>
            </a:pPr>
            <a:endParaRPr lang="en-US" sz="10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eaLnBrk="1" hangingPunct="1"/>
            <a:fld id="{34CD18FA-34FA-F744-A8BB-4CDE6A4606DD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eaLnBrk="1" hangingPunct="1"/>
            <a:fld id="{A88FD605-9B7E-1649-9A34-F26A8A2A45ED}" type="slidenum">
              <a:rPr lang="en-US" sz="1200"/>
              <a:pPr eaLnBrk="1" hangingPunct="1"/>
              <a:t>12</a:t>
            </a:fld>
            <a:endParaRPr lang="en-US" sz="1200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one way to think of task: sequence labeling, label each token with ORG/PER/.../O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one way you could eval is per-token, but that's not satisfactory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any user wants complete entity names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also, it's possible (though rare) to have adjacent entities "showed Sue Bill 's book"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standard eval is, you have subsequences of tokens and assess whether those are right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also, usually most tokens are O (other) -- this example not typical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 it doesn't seem like you should get points for getting O right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 we use the same eval metrics that are typical in IR: precision and recall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0" y="438150"/>
            <a:ext cx="3890964" cy="1371600"/>
          </a:xfrm>
        </p:spPr>
        <p:txBody>
          <a:bodyPr/>
          <a:lstStyle>
            <a:lvl1pPr algn="ctr"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876550"/>
            <a:ext cx="3886200" cy="1676400"/>
          </a:xfrm>
        </p:spPr>
        <p:txBody>
          <a:bodyPr/>
          <a:lstStyle>
            <a:lvl1pPr marL="0" indent="0" algn="ctr">
              <a:spcBef>
                <a:spcPts val="900"/>
              </a:spcBef>
              <a:buFont typeface="Times" pitchFamily="-65" charset="0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239000" y="4705350"/>
            <a:ext cx="1219200" cy="342900"/>
          </a:xfrm>
        </p:spPr>
        <p:txBody>
          <a:bodyPr anchor="b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334000" y="4705350"/>
            <a:ext cx="1905000" cy="342900"/>
          </a:xfrm>
        </p:spPr>
        <p:txBody>
          <a:bodyPr anchor="b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9" name="Picture 8" descr="wordcloud2.jpg"/>
          <p:cNvPicPr>
            <a:picLocks noChangeAspect="1"/>
          </p:cNvPicPr>
          <p:nvPr userDrawn="1"/>
        </p:nvPicPr>
        <p:blipFill rotWithShape="1">
          <a:blip r:embed="rId2"/>
          <a:srcRect l="19740" t="8415" r="20308" b="8153"/>
          <a:stretch/>
        </p:blipFill>
        <p:spPr>
          <a:xfrm>
            <a:off x="781451" y="165818"/>
            <a:ext cx="2647549" cy="4768132"/>
          </a:xfrm>
          <a:prstGeom prst="rect">
            <a:avLst/>
          </a:prstGeom>
        </p:spPr>
      </p:pic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572000" y="4705350"/>
            <a:ext cx="765174" cy="342900"/>
          </a:xfrm>
        </p:spPr>
        <p:txBody>
          <a:bodyPr anchor="b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74C7FEE-6B48-4643-BCFB-F13B0E13E17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211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FA8D9-15F1-AF4D-8149-0C26EB27AC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983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29450" y="285750"/>
            <a:ext cx="2114550" cy="4400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5750"/>
            <a:ext cx="6191250" cy="4400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57BED9-9427-674C-8047-314E304C86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81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543800" cy="742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14450"/>
            <a:ext cx="7772400" cy="1628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3057525"/>
            <a:ext cx="7772400" cy="1628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43D734-B240-FB4D-AF6E-6869FD66910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5300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Narrow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52550"/>
            <a:ext cx="6858000" cy="3333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5181600" y="4705350"/>
            <a:ext cx="19812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286000" y="4705350"/>
            <a:ext cx="28956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F35DC5-7E65-8247-99AB-4E984F8A921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7706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omplete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7680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772400" cy="742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14450"/>
            <a:ext cx="38100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38100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</p:spPr>
        <p:txBody>
          <a:bodyPr/>
          <a:lstStyle>
            <a:lvl1pPr>
              <a:defRPr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</p:spPr>
        <p:txBody>
          <a:bodyPr/>
          <a:lstStyle>
            <a:lvl1pPr>
              <a:defRPr>
                <a:ea typeface="ＭＳ Ｐゴシック" charset="0"/>
                <a:cs typeface="ＭＳ Ｐゴシック" charset="0"/>
              </a:defRPr>
            </a:lvl1pPr>
          </a:lstStyle>
          <a:p>
            <a:fld id="{C85ED7E3-8B3C-C24B-85CC-234A3A02AD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71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52550"/>
            <a:ext cx="8534400" cy="3333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0" y="4705350"/>
            <a:ext cx="19812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048000" y="4705350"/>
            <a:ext cx="28956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F35DC5-7E65-8247-99AB-4E984F8A921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617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2BDC8F-D922-0A4E-AAA0-9C7D97FF3D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73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14450"/>
            <a:ext cx="3810000" cy="33718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314450"/>
            <a:ext cx="3810000" cy="33718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0" y="4705350"/>
            <a:ext cx="19812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4686300"/>
            <a:ext cx="28956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C7A63A-31A1-2C4C-95AA-A445DBCAB17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913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05979"/>
            <a:ext cx="7391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631156"/>
            <a:ext cx="4040188" cy="30741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1631156"/>
            <a:ext cx="4041775" cy="30741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248400" y="4705350"/>
            <a:ext cx="19812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4705350"/>
            <a:ext cx="28956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C68C3-6089-F349-9232-42643877B0C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0275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BC7101-16EA-C942-850C-355264FDE9E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62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28E5E2-1321-4548-96C8-615581C5A8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78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750"/>
            <a:ext cx="3008313" cy="8715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343150"/>
            <a:ext cx="3008313" cy="225147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729988-E849-C549-AA67-252EA40F09C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3127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7882B1-C6D6-A945-BB8B-B7B1B12471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046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381000"/>
            <a:ext cx="7467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352550"/>
            <a:ext cx="7772400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048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0" y="4705350"/>
            <a:ext cx="1981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0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0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4705350"/>
            <a:ext cx="1981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fld id="{91F816EA-24CC-2048-859A-C5EA9F27539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" y="8750"/>
            <a:ext cx="1295400" cy="2616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endParaRPr lang="en-US" sz="1100" dirty="0">
              <a:solidFill>
                <a:srgbClr val="A4001D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1" r:id="rId13"/>
    <p:sldLayoutId id="2147483712" r:id="rId14"/>
    <p:sldLayoutId id="2147483714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685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2pPr>
      <a:lvl3pPr marL="10287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371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charset="0"/>
        <a:buChar char="•"/>
        <a:defRPr>
          <a:solidFill>
            <a:schemeClr val="tx1"/>
          </a:solidFill>
          <a:latin typeface="+mn-lt"/>
          <a:ea typeface="ＭＳ Ｐゴシック" pitchFamily="-65" charset="-128"/>
        </a:defRPr>
      </a:lvl4pPr>
      <a:lvl5pPr marL="17145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charset="0"/>
        <a:buChar char="•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1717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pitchFamily="-65" charset="0"/>
        <a:buChar char="•"/>
        <a:defRPr sz="1400">
          <a:solidFill>
            <a:schemeClr val="tx1"/>
          </a:solidFill>
          <a:latin typeface="+mn-lt"/>
          <a:ea typeface="ＭＳ Ｐゴシック" pitchFamily="-65" charset="-128"/>
        </a:defRPr>
      </a:lvl6pPr>
      <a:lvl7pPr marL="26289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pitchFamily="-65" charset="0"/>
        <a:buChar char="•"/>
        <a:defRPr sz="1400">
          <a:solidFill>
            <a:schemeClr val="tx1"/>
          </a:solidFill>
          <a:latin typeface="+mn-lt"/>
          <a:ea typeface="ＭＳ Ｐゴシック" pitchFamily="-65" charset="-128"/>
        </a:defRPr>
      </a:lvl7pPr>
      <a:lvl8pPr marL="30861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pitchFamily="-65" charset="0"/>
        <a:buChar char="•"/>
        <a:defRPr sz="1400">
          <a:solidFill>
            <a:schemeClr val="tx1"/>
          </a:solidFill>
          <a:latin typeface="+mn-lt"/>
          <a:ea typeface="ＭＳ Ｐゴシック" pitchFamily="-65" charset="-128"/>
        </a:defRPr>
      </a:lvl8pPr>
      <a:lvl9pPr marL="35433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pitchFamily="-65" charset="0"/>
        <a:buChar char="•"/>
        <a:defRPr sz="14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xcel_97-2003_Worksheet2.xls"/><Relationship Id="rId13" Type="http://schemas.openxmlformats.org/officeDocument/2006/relationships/oleObject" Target="../embeddings/oleObject4.bin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11" Type="http://schemas.openxmlformats.org/officeDocument/2006/relationships/oleObject" Target="../embeddings/Microsoft_Excel_97-2003_Worksheet3.xls"/><Relationship Id="rId5" Type="http://schemas.openxmlformats.org/officeDocument/2006/relationships/oleObject" Target="../embeddings/Microsoft_Excel_97-2003_Worksheet1.xls"/><Relationship Id="rId15" Type="http://schemas.openxmlformats.org/officeDocument/2006/relationships/image" Target="../media/image7.emf"/><Relationship Id="rId10" Type="http://schemas.openxmlformats.org/officeDocument/2006/relationships/oleObject" Target="../embeddings/oleObject3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emf"/><Relationship Id="rId14" Type="http://schemas.openxmlformats.org/officeDocument/2006/relationships/oleObject" Target="../embeddings/Microsoft_Excel_97-2003_Worksheet4.xls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495800" y="438150"/>
            <a:ext cx="3967164" cy="1371600"/>
          </a:xfrm>
        </p:spPr>
        <p:txBody>
          <a:bodyPr/>
          <a:lstStyle/>
          <a:p>
            <a:r>
              <a:rPr lang="en-US" dirty="0" smtClean="0"/>
              <a:t>Information Extraction and Named Entity Recognition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Introducing the tasks:</a:t>
            </a:r>
          </a:p>
          <a:p>
            <a:r>
              <a:rPr lang="en-US" dirty="0" smtClean="0"/>
              <a:t>Getting simple structured information out of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75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495800" y="438150"/>
            <a:ext cx="3967164" cy="1371600"/>
          </a:xfrm>
        </p:spPr>
        <p:txBody>
          <a:bodyPr/>
          <a:lstStyle/>
          <a:p>
            <a:r>
              <a:rPr lang="en-US" dirty="0" smtClean="0"/>
              <a:t>Information Extraction and Named Entity Recognition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Introducing the tasks:</a:t>
            </a:r>
          </a:p>
          <a:p>
            <a:r>
              <a:rPr lang="en-US" dirty="0" smtClean="0"/>
              <a:t>Getting simple structured information out of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96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Evaluation of Named Entity Recognition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extension of Precision, Recall, and the </a:t>
            </a:r>
            <a:r>
              <a:rPr lang="en-US" altLang="ja-JP" dirty="0" smtClean="0">
                <a:ea typeface="ＭＳ 明朝"/>
              </a:rPr>
              <a:t>F</a:t>
            </a:r>
            <a:r>
              <a:rPr lang="en-US" altLang="ja-JP" dirty="0">
                <a:ea typeface="ＭＳ 明朝"/>
              </a:rPr>
              <a:t> </a:t>
            </a:r>
            <a:r>
              <a:rPr lang="en-US" altLang="ja-JP" dirty="0" smtClean="0">
                <a:ea typeface="ＭＳ 明朝"/>
              </a:rPr>
              <a:t>measure </a:t>
            </a:r>
            <a:r>
              <a:rPr lang="en-US" dirty="0" smtClean="0">
                <a:ea typeface="ＭＳ 明朝"/>
              </a:rPr>
              <a:t>to sequences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95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The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Named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Entity Recognition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Task</a:t>
            </a: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Times" charset="0"/>
              <a:buNone/>
            </a:pPr>
            <a:r>
              <a:rPr lang="en-US" sz="2200" dirty="0">
                <a:ea typeface="ＭＳ Ｐゴシック" charset="0"/>
                <a:cs typeface="ＭＳ Ｐゴシック" charset="0"/>
              </a:rPr>
              <a:t>Task: </a:t>
            </a:r>
            <a:r>
              <a:rPr lang="en-US" sz="2200" dirty="0" smtClean="0">
                <a:ea typeface="ＭＳ Ｐゴシック" charset="0"/>
                <a:cs typeface="ＭＳ Ｐゴシック" charset="0"/>
              </a:rPr>
              <a:t>Predict entities in a text</a:t>
            </a:r>
            <a:endParaRPr lang="en-US" sz="2200" dirty="0"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endParaRPr lang="en-US" sz="1000" dirty="0"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r>
              <a:rPr lang="en-US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Foreign 	</a:t>
            </a:r>
            <a:r>
              <a:rPr lang="en-US" sz="2000" dirty="0" smtClean="0">
                <a:solidFill>
                  <a:srgbClr val="A40508"/>
                </a:solidFill>
                <a:ea typeface="ＭＳ Ｐゴシック" charset="0"/>
                <a:cs typeface="ＭＳ Ｐゴシック" charset="0"/>
              </a:rPr>
              <a:t>ORG</a:t>
            </a:r>
            <a:endParaRPr lang="en-US" sz="2000" dirty="0">
              <a:solidFill>
                <a:srgbClr val="A40508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	Ministry 	</a:t>
            </a:r>
            <a:r>
              <a:rPr lang="en-US" sz="2000" dirty="0" smtClean="0">
                <a:solidFill>
                  <a:srgbClr val="A40508"/>
                </a:solidFill>
                <a:ea typeface="ＭＳ Ｐゴシック" charset="0"/>
                <a:cs typeface="ＭＳ Ｐゴシック" charset="0"/>
              </a:rPr>
              <a:t>ORG</a:t>
            </a:r>
            <a:endParaRPr lang="en-US" sz="2000" dirty="0">
              <a:solidFill>
                <a:srgbClr val="A40508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	spokesman 	</a:t>
            </a:r>
            <a:r>
              <a:rPr lang="en-US" sz="2000" dirty="0" smtClean="0">
                <a:solidFill>
                  <a:srgbClr val="A40508"/>
                </a:solidFill>
                <a:ea typeface="ＭＳ Ｐゴシック" charset="0"/>
                <a:cs typeface="ＭＳ Ｐゴシック" charset="0"/>
              </a:rPr>
              <a:t>O</a:t>
            </a:r>
            <a:endParaRPr lang="en-US" sz="2000" dirty="0">
              <a:solidFill>
                <a:srgbClr val="A40508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err="1">
                <a:ea typeface="ＭＳ Ｐゴシック" charset="0"/>
                <a:cs typeface="ＭＳ Ｐゴシック" charset="0"/>
              </a:rPr>
              <a:t>Shen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		</a:t>
            </a:r>
            <a:r>
              <a:rPr lang="en-US" sz="2000" dirty="0" smtClean="0">
                <a:solidFill>
                  <a:srgbClr val="A40508"/>
                </a:solidFill>
                <a:ea typeface="ＭＳ Ｐゴシック" charset="0"/>
                <a:cs typeface="ＭＳ Ｐゴシック" charset="0"/>
              </a:rPr>
              <a:t>PER</a:t>
            </a:r>
            <a:endParaRPr lang="en-US" sz="2000" dirty="0">
              <a:solidFill>
                <a:srgbClr val="A40508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err="1">
                <a:ea typeface="ＭＳ Ｐゴシック" charset="0"/>
                <a:cs typeface="ＭＳ Ｐゴシック" charset="0"/>
              </a:rPr>
              <a:t>Guofang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	</a:t>
            </a:r>
            <a:r>
              <a:rPr lang="en-US" sz="2000" dirty="0" smtClean="0">
                <a:solidFill>
                  <a:srgbClr val="A40508"/>
                </a:solidFill>
                <a:ea typeface="ＭＳ Ｐゴシック" charset="0"/>
                <a:cs typeface="ＭＳ Ｐゴシック" charset="0"/>
              </a:rPr>
              <a:t>PER</a:t>
            </a:r>
            <a:endParaRPr lang="en-US" sz="2000" dirty="0">
              <a:solidFill>
                <a:srgbClr val="A40508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	told 		</a:t>
            </a:r>
            <a:r>
              <a:rPr lang="en-US" sz="2000" dirty="0" smtClean="0">
                <a:solidFill>
                  <a:srgbClr val="A40508"/>
                </a:solidFill>
                <a:ea typeface="ＭＳ Ｐゴシック" charset="0"/>
                <a:cs typeface="ＭＳ Ｐゴシック" charset="0"/>
              </a:rPr>
              <a:t>O</a:t>
            </a:r>
            <a:endParaRPr lang="en-US" sz="2000" dirty="0">
              <a:solidFill>
                <a:srgbClr val="A40508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	Reuters 	</a:t>
            </a:r>
            <a:r>
              <a:rPr lang="en-US" sz="2000" dirty="0" smtClean="0">
                <a:solidFill>
                  <a:srgbClr val="A40508"/>
                </a:solidFill>
                <a:ea typeface="ＭＳ Ｐゴシック" charset="0"/>
                <a:cs typeface="ＭＳ Ｐゴシック" charset="0"/>
              </a:rPr>
              <a:t>ORG</a:t>
            </a:r>
            <a:endParaRPr lang="en-US" sz="2000" dirty="0">
              <a:solidFill>
                <a:srgbClr val="A40508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	: 		</a:t>
            </a:r>
            <a:r>
              <a:rPr lang="en-US" sz="2000" dirty="0" smtClean="0">
                <a:solidFill>
                  <a:srgbClr val="A40508"/>
                </a:solidFill>
                <a:ea typeface="ＭＳ Ｐゴシック" charset="0"/>
                <a:cs typeface="ＭＳ Ｐゴシック" charset="0"/>
              </a:rPr>
              <a:t>:</a:t>
            </a:r>
            <a:endParaRPr lang="en-US" sz="2000" dirty="0">
              <a:solidFill>
                <a:srgbClr val="A40508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3491" name="Text Box 4"/>
          <p:cNvSpPr txBox="1">
            <a:spLocks noChangeArrowheads="1"/>
          </p:cNvSpPr>
          <p:nvPr/>
        </p:nvSpPr>
        <p:spPr bwMode="auto">
          <a:xfrm>
            <a:off x="2895600" y="2927687"/>
            <a:ext cx="42661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6000" dirty="0">
                <a:solidFill>
                  <a:srgbClr val="00A000"/>
                </a:solidFill>
                <a:latin typeface="+mn-lt"/>
              </a:rPr>
              <a:t>}</a:t>
            </a:r>
          </a:p>
        </p:txBody>
      </p:sp>
      <p:sp>
        <p:nvSpPr>
          <p:cNvPr id="63492" name="Text Box 5"/>
          <p:cNvSpPr txBox="1">
            <a:spLocks noChangeArrowheads="1"/>
          </p:cNvSpPr>
          <p:nvPr/>
        </p:nvSpPr>
        <p:spPr bwMode="auto">
          <a:xfrm>
            <a:off x="3352800" y="2800350"/>
            <a:ext cx="164941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A000"/>
                </a:solidFill>
                <a:latin typeface="+mn-lt"/>
              </a:rPr>
              <a:t>Standard</a:t>
            </a:r>
            <a:r>
              <a:rPr lang="en-US" sz="2000" dirty="0">
                <a:latin typeface="+mn-lt"/>
              </a:rPr>
              <a:t>  </a:t>
            </a:r>
            <a:r>
              <a:rPr lang="en-US" sz="2000" dirty="0">
                <a:solidFill>
                  <a:srgbClr val="00A000"/>
                </a:solidFill>
                <a:latin typeface="+mn-lt"/>
              </a:rPr>
              <a:t>evaluation</a:t>
            </a:r>
          </a:p>
          <a:p>
            <a:pPr eaLnBrk="1" hangingPunct="1"/>
            <a:r>
              <a:rPr lang="en-US" sz="2000" dirty="0">
                <a:solidFill>
                  <a:srgbClr val="00A000"/>
                </a:solidFill>
                <a:latin typeface="+mn-lt"/>
              </a:rPr>
              <a:t>is per entity, </a:t>
            </a:r>
            <a:r>
              <a:rPr lang="en-US" sz="2000" i="1" dirty="0">
                <a:solidFill>
                  <a:srgbClr val="00A000"/>
                </a:solidFill>
                <a:latin typeface="+mn-lt"/>
              </a:rPr>
              <a:t>not</a:t>
            </a:r>
            <a:r>
              <a:rPr lang="en-US" sz="2000" dirty="0">
                <a:solidFill>
                  <a:srgbClr val="00A000"/>
                </a:solidFill>
                <a:latin typeface="+mn-lt"/>
              </a:rPr>
              <a:t> per token</a:t>
            </a:r>
          </a:p>
        </p:txBody>
      </p:sp>
    </p:spTree>
    <p:extLst>
      <p:ext uri="{BB962C8B-B14F-4D97-AF65-F5344CB8AC3E}">
        <p14:creationId xmlns:p14="http://schemas.microsoft.com/office/powerpoint/2010/main" val="36754430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Precision/Recall/F1 for IE/NER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Recall and precision are straightforward for tasks like IR and text categorization, where there is only one grain size (documents)</a:t>
            </a: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The measure behaves a bit funnily for IE/NER when there are </a:t>
            </a:r>
            <a:r>
              <a:rPr lang="en-US" i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boundary errors </a:t>
            </a:r>
            <a:r>
              <a:rPr lang="en-US" dirty="0">
                <a:ea typeface="ＭＳ Ｐゴシック" charset="0"/>
                <a:cs typeface="ＭＳ Ｐゴシック" charset="0"/>
              </a:rPr>
              <a:t>(which are </a:t>
            </a:r>
            <a:r>
              <a:rPr lang="en-US" i="1" dirty="0">
                <a:solidFill>
                  <a:srgbClr val="2584BB"/>
                </a:solidFill>
                <a:ea typeface="ＭＳ Ｐゴシック" charset="0"/>
                <a:cs typeface="ＭＳ Ｐゴシック" charset="0"/>
              </a:rPr>
              <a:t>common</a:t>
            </a:r>
            <a:r>
              <a:rPr lang="en-US" dirty="0">
                <a:ea typeface="ＭＳ Ｐゴシック" charset="0"/>
                <a:cs typeface="ＭＳ Ｐゴシック" charset="0"/>
              </a:rPr>
              <a:t>):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First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Bank of Chicago </a:t>
            </a:r>
            <a:r>
              <a:rPr lang="en-US" dirty="0">
                <a:ea typeface="ＭＳ Ｐゴシック" charset="0"/>
              </a:rPr>
              <a:t>announced earnings …</a:t>
            </a:r>
            <a:endParaRPr lang="en-US" dirty="0">
              <a:solidFill>
                <a:schemeClr val="hlink"/>
              </a:solidFill>
              <a:ea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This counts as both a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fp</a:t>
            </a:r>
            <a:r>
              <a:rPr lang="en-US" dirty="0">
                <a:ea typeface="ＭＳ Ｐゴシック" charset="0"/>
                <a:cs typeface="ＭＳ Ｐゴシック" charset="0"/>
              </a:rPr>
              <a:t> and a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fn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Selecting </a:t>
            </a:r>
            <a:r>
              <a:rPr lang="en-US" i="1" dirty="0">
                <a:solidFill>
                  <a:schemeClr val="accent1"/>
                </a:solidFill>
                <a:ea typeface="ＭＳ Ｐゴシック" charset="0"/>
                <a:cs typeface="ＭＳ Ｐゴシック" charset="0"/>
              </a:rPr>
              <a:t>nothing</a:t>
            </a:r>
            <a:r>
              <a:rPr lang="en-US" dirty="0">
                <a:ea typeface="ＭＳ Ｐゴシック" charset="0"/>
                <a:cs typeface="ＭＳ Ｐゴシック" charset="0"/>
              </a:rPr>
              <a:t> would have been better</a:t>
            </a: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Some other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metrics </a:t>
            </a:r>
            <a:r>
              <a:rPr lang="en-US" dirty="0">
                <a:ea typeface="ＭＳ Ｐゴシック" charset="0"/>
                <a:cs typeface="ＭＳ Ｐゴシック" charset="0"/>
              </a:rPr>
              <a:t>(e.g., MUC scorer) give partial credit (according to complex rules)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1066800" y="3333750"/>
            <a:ext cx="22098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42199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Evaluation of Named Entity Recognition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extension of Precision, Recall, and the </a:t>
            </a:r>
            <a:r>
              <a:rPr lang="en-US" altLang="ja-JP" dirty="0" smtClean="0">
                <a:ea typeface="ＭＳ 明朝"/>
              </a:rPr>
              <a:t>F</a:t>
            </a:r>
            <a:r>
              <a:rPr lang="en-US" altLang="ja-JP" dirty="0">
                <a:ea typeface="ＭＳ 明朝"/>
              </a:rPr>
              <a:t> </a:t>
            </a:r>
            <a:r>
              <a:rPr lang="en-US" altLang="ja-JP" dirty="0" smtClean="0">
                <a:ea typeface="ＭＳ 明朝"/>
              </a:rPr>
              <a:t>measure </a:t>
            </a:r>
            <a:r>
              <a:rPr lang="en-US" dirty="0" smtClean="0">
                <a:ea typeface="ＭＳ 明朝"/>
              </a:rPr>
              <a:t>to sequences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62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Sequence Models for Named Entity Recognition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29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ML sequence model approach to 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>
                <a:solidFill>
                  <a:schemeClr val="accent2"/>
                </a:solidFill>
              </a:rPr>
              <a:t>Training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Collect a set of representative training documents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Label each token for its entity class or other (O)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Design feature extractors appropriate to the text and classes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Train a sequence classifier to predict the labels from the data</a:t>
            </a:r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sz="2000" dirty="0" smtClean="0">
                <a:solidFill>
                  <a:srgbClr val="2584BB"/>
                </a:solidFill>
              </a:rPr>
              <a:t>Testing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Receive a set of testing documents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Run sequence model inference to label each token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Appropriately output the recognized entities</a:t>
            </a:r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280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Encoding classes for sequence labeling</a:t>
            </a: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Times" charset="0"/>
              <a:buNone/>
            </a:pPr>
            <a:r>
              <a:rPr lang="en-US" sz="2000" dirty="0" smtClean="0">
                <a:ea typeface="ＭＳ Ｐゴシック" charset="0"/>
                <a:cs typeface="ＭＳ Ｐゴシック" charset="0"/>
              </a:rPr>
              <a:t>			IO encoding	IOB encoding</a:t>
            </a:r>
            <a:endParaRPr lang="en-US" sz="2000" dirty="0"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endParaRPr lang="en-US" sz="1000" dirty="0"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r>
              <a:rPr lang="en-US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smtClean="0">
                <a:ea typeface="ＭＳ Ｐゴシック" charset="0"/>
                <a:cs typeface="ＭＳ Ｐゴシック" charset="0"/>
              </a:rPr>
              <a:t>Fred	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smtClean="0">
                <a:solidFill>
                  <a:schemeClr val="accent1"/>
                </a:solidFill>
                <a:ea typeface="ＭＳ Ｐゴシック" charset="0"/>
                <a:cs typeface="ＭＳ Ｐゴシック" charset="0"/>
              </a:rPr>
              <a:t>PER		B-PER</a:t>
            </a:r>
            <a:endParaRPr lang="en-US" sz="2000" dirty="0">
              <a:solidFill>
                <a:schemeClr val="accent1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smtClean="0">
                <a:ea typeface="ＭＳ Ｐゴシック" charset="0"/>
                <a:cs typeface="ＭＳ Ｐゴシック" charset="0"/>
              </a:rPr>
              <a:t>showed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smtClean="0">
                <a:solidFill>
                  <a:srgbClr val="A40508"/>
                </a:solidFill>
                <a:ea typeface="ＭＳ Ｐゴシック" charset="0"/>
                <a:cs typeface="ＭＳ Ｐゴシック" charset="0"/>
              </a:rPr>
              <a:t>O		O</a:t>
            </a:r>
            <a:endParaRPr lang="en-US" sz="2000" dirty="0">
              <a:solidFill>
                <a:srgbClr val="A40508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smtClean="0">
                <a:ea typeface="ＭＳ Ｐゴシック" charset="0"/>
                <a:cs typeface="ＭＳ Ｐゴシック" charset="0"/>
              </a:rPr>
              <a:t>Sue	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smtClean="0">
                <a:solidFill>
                  <a:srgbClr val="A40508"/>
                </a:solidFill>
                <a:ea typeface="ＭＳ Ｐゴシック" charset="0"/>
                <a:cs typeface="ＭＳ Ｐゴシック" charset="0"/>
              </a:rPr>
              <a:t>PER		B-PER</a:t>
            </a:r>
            <a:endParaRPr lang="en-US" sz="2000" dirty="0">
              <a:solidFill>
                <a:srgbClr val="A40508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err="1" smtClean="0">
                <a:ea typeface="ＭＳ Ｐゴシック" charset="0"/>
                <a:cs typeface="ＭＳ Ｐゴシック" charset="0"/>
              </a:rPr>
              <a:t>Mengqiu</a:t>
            </a:r>
            <a:r>
              <a:rPr lang="en-US" sz="2000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smtClean="0">
                <a:solidFill>
                  <a:srgbClr val="A40508"/>
                </a:solidFill>
                <a:ea typeface="ＭＳ Ｐゴシック" charset="0"/>
                <a:cs typeface="ＭＳ Ｐゴシック" charset="0"/>
              </a:rPr>
              <a:t>PER		B-PER</a:t>
            </a:r>
            <a:endParaRPr lang="en-US" sz="2000" dirty="0">
              <a:solidFill>
                <a:srgbClr val="A40508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smtClean="0">
                <a:ea typeface="ＭＳ Ｐゴシック" charset="0"/>
                <a:cs typeface="ＭＳ Ｐゴシック" charset="0"/>
              </a:rPr>
              <a:t>Huang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smtClean="0">
                <a:solidFill>
                  <a:srgbClr val="A40508"/>
                </a:solidFill>
                <a:ea typeface="ＭＳ Ｐゴシック" charset="0"/>
                <a:cs typeface="ＭＳ Ｐゴシック" charset="0"/>
              </a:rPr>
              <a:t>PER		I-PER</a:t>
            </a:r>
            <a:endParaRPr lang="en-US" sz="2000" dirty="0">
              <a:solidFill>
                <a:srgbClr val="A40508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smtClean="0">
                <a:ea typeface="ＭＳ Ｐゴシック" charset="0"/>
                <a:cs typeface="ＭＳ Ｐゴシック" charset="0"/>
              </a:rPr>
              <a:t>‘s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		</a:t>
            </a:r>
            <a:r>
              <a:rPr lang="en-US" sz="2000" dirty="0" smtClean="0">
                <a:solidFill>
                  <a:srgbClr val="A40508"/>
                </a:solidFill>
                <a:ea typeface="ＭＳ Ｐゴシック" charset="0"/>
                <a:cs typeface="ＭＳ Ｐゴシック" charset="0"/>
              </a:rPr>
              <a:t>O		O</a:t>
            </a:r>
            <a:endParaRPr lang="en-US" sz="2000" dirty="0">
              <a:solidFill>
                <a:srgbClr val="A40508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smtClean="0">
                <a:ea typeface="ＭＳ Ｐゴシック" charset="0"/>
                <a:cs typeface="ＭＳ Ｐゴシック" charset="0"/>
              </a:rPr>
              <a:t>new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smtClean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smtClean="0">
                <a:solidFill>
                  <a:srgbClr val="A40508"/>
                </a:solidFill>
                <a:ea typeface="ＭＳ Ｐゴシック" charset="0"/>
                <a:cs typeface="ＭＳ Ｐゴシック" charset="0"/>
              </a:rPr>
              <a:t>O		O</a:t>
            </a:r>
            <a:endParaRPr lang="en-US" sz="2000" dirty="0">
              <a:solidFill>
                <a:srgbClr val="A40508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Times" charset="0"/>
              <a:buNone/>
            </a:pPr>
            <a:r>
              <a:rPr lang="en-US" sz="20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smtClean="0">
                <a:ea typeface="ＭＳ Ｐゴシック" charset="0"/>
                <a:cs typeface="ＭＳ Ｐゴシック" charset="0"/>
              </a:rPr>
              <a:t>painting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 smtClean="0">
                <a:solidFill>
                  <a:srgbClr val="A40508"/>
                </a:solidFill>
                <a:ea typeface="ＭＳ Ｐゴシック" charset="0"/>
                <a:cs typeface="ＭＳ Ｐゴシック" charset="0"/>
              </a:rPr>
              <a:t>O		O</a:t>
            </a:r>
            <a:endParaRPr lang="en-US" sz="2000" dirty="0">
              <a:solidFill>
                <a:srgbClr val="A40508"/>
              </a:solidFill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3536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for sequence labeling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Words</a:t>
            </a:r>
          </a:p>
          <a:p>
            <a:pPr lvl="1"/>
            <a:r>
              <a:rPr lang="en-US" dirty="0" smtClean="0"/>
              <a:t>Current word (essentially like a learned dictionary)</a:t>
            </a:r>
          </a:p>
          <a:p>
            <a:pPr lvl="1"/>
            <a:r>
              <a:rPr lang="en-US" dirty="0" smtClean="0"/>
              <a:t>Previous/next word (context)</a:t>
            </a:r>
          </a:p>
          <a:p>
            <a:r>
              <a:rPr lang="en-US" dirty="0" smtClean="0"/>
              <a:t>Other kinds of inferred linguistic classification</a:t>
            </a:r>
          </a:p>
          <a:p>
            <a:pPr lvl="1"/>
            <a:r>
              <a:rPr lang="en-US" dirty="0" smtClean="0"/>
              <a:t>Part-of-speech tags</a:t>
            </a:r>
          </a:p>
          <a:p>
            <a:r>
              <a:rPr lang="en-US" dirty="0" smtClean="0"/>
              <a:t>Label context</a:t>
            </a:r>
          </a:p>
          <a:p>
            <a:pPr lvl="1"/>
            <a:r>
              <a:rPr lang="en-US" dirty="0" smtClean="0"/>
              <a:t>Previous (and perhaps next) label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5DC5-7E65-8247-99AB-4E984F8A921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72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Features: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Word substrings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35840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1344082"/>
              </p:ext>
            </p:extLst>
          </p:nvPr>
        </p:nvGraphicFramePr>
        <p:xfrm>
          <a:off x="338139" y="3168253"/>
          <a:ext cx="1690687" cy="16894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74" name="Chart" r:id="rId5" imgW="84223800" imgH="61165440" progId="Excel.Chart.8">
                  <p:embed/>
                </p:oleObj>
              </mc:Choice>
              <mc:Fallback>
                <p:oleObj name="Chart" r:id="rId5" imgW="84223800" imgH="61165440" progId="Excel.Chart.8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81676" t="35597" r="842" b="35597"/>
                      <a:stretch>
                        <a:fillRect/>
                      </a:stretch>
                    </p:blipFill>
                    <p:spPr bwMode="auto">
                      <a:xfrm>
                        <a:off x="338139" y="3168253"/>
                        <a:ext cx="1690687" cy="16894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13" name="Rectangle 13"/>
          <p:cNvSpPr>
            <a:spLocks noChangeArrowheads="1"/>
          </p:cNvSpPr>
          <p:nvPr/>
        </p:nvSpPr>
        <p:spPr bwMode="auto">
          <a:xfrm>
            <a:off x="2619376" y="3657601"/>
            <a:ext cx="2267919" cy="52322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 err="1">
                <a:latin typeface="+mn-lt"/>
              </a:rPr>
              <a:t>Cotrimoxazole</a:t>
            </a:r>
            <a:endParaRPr lang="en-US" sz="3200" dirty="0">
              <a:latin typeface="+mn-lt"/>
            </a:endParaRPr>
          </a:p>
        </p:txBody>
      </p:sp>
      <p:sp>
        <p:nvSpPr>
          <p:cNvPr id="358414" name="Rectangle 14"/>
          <p:cNvSpPr>
            <a:spLocks noChangeArrowheads="1"/>
          </p:cNvSpPr>
          <p:nvPr/>
        </p:nvSpPr>
        <p:spPr bwMode="auto">
          <a:xfrm>
            <a:off x="5715000" y="3657601"/>
            <a:ext cx="2051213" cy="52322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800" dirty="0">
                <a:latin typeface="+mn-lt"/>
                <a:ea typeface="+mn-ea"/>
                <a:cs typeface="+mn-cs"/>
              </a:rPr>
              <a:t>Wethersfield</a:t>
            </a:r>
          </a:p>
        </p:txBody>
      </p:sp>
      <p:sp>
        <p:nvSpPr>
          <p:cNvPr id="358415" name="Rectangle 15"/>
          <p:cNvSpPr>
            <a:spLocks noChangeArrowheads="1"/>
          </p:cNvSpPr>
          <p:nvPr/>
        </p:nvSpPr>
        <p:spPr bwMode="auto">
          <a:xfrm>
            <a:off x="2590800" y="4244579"/>
            <a:ext cx="5190468" cy="52322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800" dirty="0">
                <a:latin typeface="+mn-lt"/>
                <a:ea typeface="+mn-ea"/>
                <a:cs typeface="+mn-cs"/>
              </a:rPr>
              <a:t>Alien Fury: Countdown to Invasion</a:t>
            </a:r>
          </a:p>
        </p:txBody>
      </p:sp>
      <p:grpSp>
        <p:nvGrpSpPr>
          <p:cNvPr id="17" name="Group 4"/>
          <p:cNvGrpSpPr>
            <a:grpSpLocks/>
          </p:cNvGrpSpPr>
          <p:nvPr/>
        </p:nvGrpSpPr>
        <p:grpSpPr bwMode="auto">
          <a:xfrm>
            <a:off x="990600" y="1123950"/>
            <a:ext cx="1828800" cy="2973388"/>
            <a:chOff x="96" y="864"/>
            <a:chExt cx="1152" cy="1873"/>
          </a:xfrm>
        </p:grpSpPr>
        <p:graphicFrame>
          <p:nvGraphicFramePr>
            <p:cNvPr id="18" name="Object 5"/>
            <p:cNvGraphicFramePr>
              <a:graphicFrameLocks noChangeAspect="1"/>
            </p:cNvGraphicFramePr>
            <p:nvPr/>
          </p:nvGraphicFramePr>
          <p:xfrm>
            <a:off x="96" y="1079"/>
            <a:ext cx="1152" cy="16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975" name="Chart" r:id="rId8" imgW="3282120" imgH="3291120" progId="Excel.Chart.8">
                    <p:embed/>
                  </p:oleObj>
                </mc:Choice>
                <mc:Fallback>
                  <p:oleObj name="Chart" r:id="rId8" imgW="3282120" imgH="3291120" progId="Excel.Chart.8">
                    <p:embed/>
                    <p:pic>
                      <p:nvPicPr>
                        <p:cNvPr id="0" name="Picture 1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20209" r="20209"/>
                        <a:stretch>
                          <a:fillRect/>
                        </a:stretch>
                      </p:blipFill>
                      <p:spPr bwMode="auto">
                        <a:xfrm>
                          <a:off x="96" y="1079"/>
                          <a:ext cx="1152" cy="16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8099" dir="2700000" algn="ctr" rotWithShape="0">
                                  <a:schemeClr val="bg2">
                                    <a:alpha val="74997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 Box 6"/>
            <p:cNvSpPr txBox="1">
              <a:spLocks noChangeArrowheads="1"/>
            </p:cNvSpPr>
            <p:nvPr/>
          </p:nvSpPr>
          <p:spPr bwMode="auto">
            <a:xfrm>
              <a:off x="424" y="864"/>
              <a:ext cx="453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800"/>
                <a:t>oxa</a:t>
              </a:r>
            </a:p>
          </p:txBody>
        </p:sp>
      </p:grpSp>
      <p:grpSp>
        <p:nvGrpSpPr>
          <p:cNvPr id="20" name="Group 7"/>
          <p:cNvGrpSpPr>
            <a:grpSpLocks/>
          </p:cNvGrpSpPr>
          <p:nvPr/>
        </p:nvGrpSpPr>
        <p:grpSpPr bwMode="auto">
          <a:xfrm>
            <a:off x="3810000" y="1123950"/>
            <a:ext cx="1828800" cy="3048000"/>
            <a:chOff x="2304" y="864"/>
            <a:chExt cx="1152" cy="1920"/>
          </a:xfrm>
        </p:grpSpPr>
        <p:graphicFrame>
          <p:nvGraphicFramePr>
            <p:cNvPr id="21" name="Object 4"/>
            <p:cNvGraphicFramePr>
              <a:graphicFrameLocks noChangeAspect="1"/>
            </p:cNvGraphicFramePr>
            <p:nvPr/>
          </p:nvGraphicFramePr>
          <p:xfrm>
            <a:off x="2304" y="1079"/>
            <a:ext cx="1152" cy="17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976" name="Chart" r:id="rId11" imgW="3282120" imgH="3291120" progId="Excel.Chart.8">
                    <p:embed/>
                  </p:oleObj>
                </mc:Choice>
                <mc:Fallback>
                  <p:oleObj name="Chart" r:id="rId11" imgW="3282120" imgH="3291120" progId="Excel.Chart.8">
                    <p:embed/>
                    <p:pic>
                      <p:nvPicPr>
                        <p:cNvPr id="0" name="Picture 1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21051" r="21051"/>
                        <a:stretch>
                          <a:fillRect/>
                        </a:stretch>
                      </p:blipFill>
                      <p:spPr bwMode="auto">
                        <a:xfrm>
                          <a:off x="2304" y="1079"/>
                          <a:ext cx="1152" cy="17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8099" dir="2700000" algn="ctr" rotWithShape="0">
                                  <a:schemeClr val="bg2">
                                    <a:alpha val="74997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Text Box 9"/>
            <p:cNvSpPr txBox="1">
              <a:spLocks noChangeArrowheads="1"/>
            </p:cNvSpPr>
            <p:nvPr/>
          </p:nvSpPr>
          <p:spPr bwMode="auto">
            <a:xfrm>
              <a:off x="2781" y="864"/>
              <a:ext cx="18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800"/>
                <a:t>:</a:t>
              </a:r>
            </a:p>
          </p:txBody>
        </p:sp>
      </p:grpSp>
      <p:grpSp>
        <p:nvGrpSpPr>
          <p:cNvPr id="23" name="Group 10"/>
          <p:cNvGrpSpPr>
            <a:grpSpLocks/>
          </p:cNvGrpSpPr>
          <p:nvPr/>
        </p:nvGrpSpPr>
        <p:grpSpPr bwMode="auto">
          <a:xfrm>
            <a:off x="6705600" y="1123950"/>
            <a:ext cx="1828800" cy="2970213"/>
            <a:chOff x="3456" y="2352"/>
            <a:chExt cx="1152" cy="1871"/>
          </a:xfrm>
        </p:grpSpPr>
        <p:graphicFrame>
          <p:nvGraphicFramePr>
            <p:cNvPr id="24" name="Object 3"/>
            <p:cNvGraphicFramePr>
              <a:graphicFrameLocks noChangeAspect="1"/>
            </p:cNvGraphicFramePr>
            <p:nvPr/>
          </p:nvGraphicFramePr>
          <p:xfrm>
            <a:off x="3456" y="2518"/>
            <a:ext cx="1152" cy="17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977" name="Chart" r:id="rId14" imgW="3282120" imgH="3291120" progId="Excel.Chart.8">
                    <p:embed/>
                  </p:oleObj>
                </mc:Choice>
                <mc:Fallback>
                  <p:oleObj name="Chart" r:id="rId14" imgW="3282120" imgH="3291120" progId="Excel.Chart.8">
                    <p:embed/>
                    <p:pic>
                      <p:nvPicPr>
                        <p:cNvPr id="0" name="Picture 1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21051" r="21051"/>
                        <a:stretch>
                          <a:fillRect/>
                        </a:stretch>
                      </p:blipFill>
                      <p:spPr bwMode="auto">
                        <a:xfrm>
                          <a:off x="3456" y="2518"/>
                          <a:ext cx="1152" cy="17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8099" dir="2700000" algn="ctr" rotWithShape="0">
                                  <a:schemeClr val="bg2">
                                    <a:alpha val="74997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Text Box 12"/>
            <p:cNvSpPr txBox="1">
              <a:spLocks noChangeArrowheads="1"/>
            </p:cNvSpPr>
            <p:nvPr/>
          </p:nvSpPr>
          <p:spPr bwMode="auto">
            <a:xfrm>
              <a:off x="3727" y="2352"/>
              <a:ext cx="517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800"/>
                <a:t>field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7189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13" grpId="0" animBg="1" autoUpdateAnimBg="0"/>
      <p:bldP spid="358414" grpId="0" animBg="1" autoUpdateAnimBg="0"/>
      <p:bldP spid="358415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ea typeface="ＭＳ Ｐゴシック" charset="0"/>
                <a:cs typeface="ＭＳ Ｐゴシック" charset="0"/>
              </a:rPr>
              <a:t>Information Extraction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charset="0"/>
                <a:cs typeface="ＭＳ Ｐゴシック" charset="0"/>
              </a:rPr>
              <a:t>Information extraction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(IE) systems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ea typeface="ＭＳ Ｐゴシック" charset="0"/>
              </a:rPr>
              <a:t>Find and understand limited relevant parts of </a:t>
            </a:r>
            <a:r>
              <a:rPr lang="en-US" dirty="0" smtClean="0">
                <a:ea typeface="ＭＳ Ｐゴシック" charset="0"/>
              </a:rPr>
              <a:t>texts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ea typeface="ＭＳ Ｐゴシック" charset="0"/>
              </a:rPr>
              <a:t>Gather information from many pieces of text</a:t>
            </a:r>
            <a:endParaRPr lang="en-US" dirty="0">
              <a:ea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ea typeface="ＭＳ Ｐゴシック" charset="0"/>
              </a:rPr>
              <a:t>Produce </a:t>
            </a:r>
            <a:r>
              <a:rPr lang="en-US" dirty="0">
                <a:ea typeface="ＭＳ Ｐゴシック" charset="0"/>
              </a:rPr>
              <a:t>a structured representation </a:t>
            </a:r>
            <a:r>
              <a:rPr lang="en-US" dirty="0" smtClean="0">
                <a:ea typeface="ＭＳ Ｐゴシック" charset="0"/>
              </a:rPr>
              <a:t>of </a:t>
            </a:r>
            <a:r>
              <a:rPr lang="en-US" dirty="0">
                <a:ea typeface="ＭＳ Ｐゴシック" charset="0"/>
              </a:rPr>
              <a:t>relevant information: </a:t>
            </a:r>
            <a:endParaRPr lang="en-US" dirty="0" smtClean="0">
              <a:ea typeface="ＭＳ Ｐゴシック" charset="0"/>
            </a:endParaRPr>
          </a:p>
          <a:p>
            <a:pPr lvl="2">
              <a:lnSpc>
                <a:spcPct val="90000"/>
              </a:lnSpc>
            </a:pPr>
            <a:r>
              <a:rPr lang="en-US" i="1" dirty="0" smtClean="0">
                <a:ea typeface="ＭＳ Ｐゴシック" charset="0"/>
              </a:rPr>
              <a:t>relations</a:t>
            </a:r>
            <a:r>
              <a:rPr lang="en-US" dirty="0" smtClean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(in </a:t>
            </a:r>
            <a:r>
              <a:rPr lang="en-US" dirty="0" smtClean="0">
                <a:ea typeface="ＭＳ Ｐゴシック" charset="0"/>
              </a:rPr>
              <a:t>the database sense), a.k.a.,</a:t>
            </a:r>
          </a:p>
          <a:p>
            <a:pPr lvl="2">
              <a:lnSpc>
                <a:spcPct val="90000"/>
              </a:lnSpc>
            </a:pPr>
            <a:r>
              <a:rPr lang="en-US" dirty="0" smtClean="0">
                <a:ea typeface="ＭＳ Ｐゴシック" charset="0"/>
              </a:rPr>
              <a:t>a </a:t>
            </a:r>
            <a:r>
              <a:rPr lang="en-US" i="1" dirty="0" smtClean="0">
                <a:ea typeface="ＭＳ Ｐゴシック" charset="0"/>
              </a:rPr>
              <a:t>knowledge base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ea typeface="ＭＳ Ｐゴシック" charset="0"/>
              </a:rPr>
              <a:t>Goals:</a:t>
            </a:r>
          </a:p>
          <a:p>
            <a:pPr marL="1257300" lvl="2" indent="-457200">
              <a:lnSpc>
                <a:spcPct val="90000"/>
              </a:lnSpc>
              <a:buFont typeface="+mj-lt"/>
              <a:buAutoNum type="arabicPeriod"/>
            </a:pPr>
            <a:r>
              <a:rPr lang="en-US" dirty="0" smtClean="0">
                <a:ea typeface="ＭＳ Ｐゴシック" charset="0"/>
              </a:rPr>
              <a:t>Organize information so that it is useful to people</a:t>
            </a:r>
          </a:p>
          <a:p>
            <a:pPr marL="1257300" lvl="2" indent="-457200">
              <a:lnSpc>
                <a:spcPct val="90000"/>
              </a:lnSpc>
              <a:buFont typeface="+mj-lt"/>
              <a:buAutoNum type="arabicPeriod"/>
            </a:pPr>
            <a:r>
              <a:rPr lang="en-US" dirty="0" smtClean="0">
                <a:ea typeface="ＭＳ Ｐゴシック" charset="0"/>
              </a:rPr>
              <a:t>Put information in a semantically precise form that allows further inferences to be made by computer algorithms</a:t>
            </a:r>
            <a:endParaRPr lang="en-US" dirty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8412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Features: Word shapes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1" y="1314450"/>
            <a:ext cx="7980363" cy="3657600"/>
          </a:xfrm>
        </p:spPr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</a:rPr>
              <a:t>Word </a:t>
            </a:r>
            <a:r>
              <a:rPr lang="en-US" dirty="0">
                <a:latin typeface="Arial" charset="0"/>
                <a:ea typeface="ＭＳ Ｐゴシック" charset="0"/>
              </a:rPr>
              <a:t>Shapes 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Map words to simplified representation that encodes attributes such as length, capitalization, numerals, Greek letters, internal punctuation, etc.</a:t>
            </a:r>
          </a:p>
          <a:p>
            <a:pPr lvl="1">
              <a:buClr>
                <a:srgbClr val="CC0000"/>
              </a:buClr>
              <a:buFont typeface="Wingdings" charset="0"/>
              <a:buNone/>
            </a:pPr>
            <a:endParaRPr lang="en-US" dirty="0">
              <a:latin typeface="Arial" charset="0"/>
              <a:ea typeface="ＭＳ Ｐゴシック" charset="0"/>
            </a:endParaRPr>
          </a:p>
          <a:p>
            <a:pPr lvl="1">
              <a:buClr>
                <a:srgbClr val="CC0000"/>
              </a:buClr>
            </a:pPr>
            <a:endParaRPr lang="en-US" dirty="0">
              <a:latin typeface="Arial" charset="0"/>
              <a:ea typeface="ＭＳ Ｐゴシック" charset="0"/>
            </a:endParaRPr>
          </a:p>
          <a:p>
            <a:pPr marL="457200" lvl="1" indent="0">
              <a:buClr>
                <a:srgbClr val="CC0000"/>
              </a:buClr>
              <a:buNone/>
            </a:pPr>
            <a:endParaRPr lang="en-US" dirty="0">
              <a:latin typeface="Arial" charset="0"/>
              <a:ea typeface="ＭＳ Ｐゴシック" charset="0"/>
            </a:endParaRPr>
          </a:p>
          <a:p>
            <a:pPr lvl="2"/>
            <a:endParaRPr lang="en-US" sz="2400" dirty="0">
              <a:latin typeface="Arial" charset="0"/>
              <a:ea typeface="ＭＳ Ｐゴシック" charset="0"/>
            </a:endParaRPr>
          </a:p>
          <a:p>
            <a:pPr lvl="2"/>
            <a:endParaRPr lang="en-US" sz="1800" dirty="0">
              <a:latin typeface="Arial" charset="0"/>
              <a:ea typeface="ＭＳ Ｐゴシック" charset="0"/>
            </a:endParaRPr>
          </a:p>
          <a:p>
            <a:pPr lvl="2"/>
            <a:endParaRPr lang="en-US" sz="1800" dirty="0">
              <a:latin typeface="Arial" charset="0"/>
              <a:ea typeface="ＭＳ Ｐゴシック" charset="0"/>
            </a:endParaRPr>
          </a:p>
        </p:txBody>
      </p:sp>
      <p:graphicFrame>
        <p:nvGraphicFramePr>
          <p:cNvPr id="256008" name="Group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47837761"/>
              </p:ext>
            </p:extLst>
          </p:nvPr>
        </p:nvGraphicFramePr>
        <p:xfrm>
          <a:off x="2740026" y="3145629"/>
          <a:ext cx="3440113" cy="1120140"/>
        </p:xfrm>
        <a:graphic>
          <a:graphicData uri="http://schemas.openxmlformats.org/drawingml/2006/table">
            <a:tbl>
              <a:tblPr/>
              <a:tblGrid>
                <a:gridCol w="2193925"/>
                <a:gridCol w="1246188"/>
              </a:tblGrid>
              <a:tr h="2917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Varicella-zoster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Xx-xxx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mRNA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xXXX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2917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CPA1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XXXd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39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Sequence Models for Named Entity Recognition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3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Maximum entropy sequence models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Maximum entropy Markov models (MEMMs) or Conditional Markov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4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problems in NLP have data which is a sequence of characters, words, phrases, lines, or sentences …</a:t>
            </a:r>
          </a:p>
          <a:p>
            <a:r>
              <a:rPr lang="en-US" dirty="0" smtClean="0"/>
              <a:t>We can think of our task as one of labeling each item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292466"/>
              </p:ext>
            </p:extLst>
          </p:nvPr>
        </p:nvGraphicFramePr>
        <p:xfrm>
          <a:off x="533400" y="2647950"/>
          <a:ext cx="4343401" cy="697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1768"/>
                <a:gridCol w="892232"/>
                <a:gridCol w="457200"/>
                <a:gridCol w="500744"/>
                <a:gridCol w="620486"/>
                <a:gridCol w="530235"/>
                <a:gridCol w="710736"/>
              </a:tblGrid>
              <a:tr h="353961">
                <a:tc>
                  <a:txBody>
                    <a:bodyPr/>
                    <a:lstStyle/>
                    <a:p>
                      <a:r>
                        <a:rPr lang="en-US" dirty="0" smtClean="0"/>
                        <a:t>VBG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NN</a:t>
                      </a:r>
                      <a:endParaRPr lang="en-US" dirty="0"/>
                    </a:p>
                  </a:txBody>
                  <a:tcPr/>
                </a:tc>
              </a:tr>
              <a:tr h="33183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Chasing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opportunity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age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of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upheaval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333375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+mn-lt"/>
              </a:rPr>
              <a:t>POS tagging</a:t>
            </a:r>
            <a:endParaRPr lang="en-US" sz="1800" b="1" dirty="0">
              <a:latin typeface="+mn-lt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857429"/>
              </p:ext>
            </p:extLst>
          </p:nvPr>
        </p:nvGraphicFramePr>
        <p:xfrm>
          <a:off x="5486400" y="2647950"/>
          <a:ext cx="32004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"/>
                <a:gridCol w="320040"/>
                <a:gridCol w="320040"/>
                <a:gridCol w="320040"/>
                <a:gridCol w="320040"/>
                <a:gridCol w="320040"/>
                <a:gridCol w="320040"/>
                <a:gridCol w="320040"/>
                <a:gridCol w="320040"/>
                <a:gridCol w="32004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zh-Hant" altLang="en-US" smtClean="0">
                          <a:latin typeface="新細明體"/>
                          <a:ea typeface="新細明體"/>
                          <a:cs typeface="新細明體"/>
                        </a:rPr>
                        <a:t>而</a:t>
                      </a:r>
                      <a:endParaRPr lang="en-US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新細明體"/>
                          <a:ea typeface="新細明體"/>
                          <a:cs typeface="新細明體"/>
                        </a:rPr>
                        <a:t>相</a:t>
                      </a:r>
                      <a:endParaRPr lang="en-US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mtClean="0">
                          <a:latin typeface="新細明體"/>
                          <a:ea typeface="新細明體"/>
                          <a:cs typeface="新細明體"/>
                        </a:rPr>
                        <a:t>对</a:t>
                      </a:r>
                      <a:endParaRPr lang="en-US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mtClean="0">
                          <a:latin typeface="新細明體"/>
                          <a:ea typeface="新細明體"/>
                          <a:cs typeface="新細明體"/>
                        </a:rPr>
                        <a:t>于</a:t>
                      </a:r>
                      <a:endParaRPr lang="en-US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mtClean="0">
                          <a:latin typeface="新細明體"/>
                          <a:ea typeface="新細明體"/>
                          <a:cs typeface="新細明體"/>
                        </a:rPr>
                        <a:t>这</a:t>
                      </a:r>
                      <a:endParaRPr lang="en-US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mtClean="0">
                          <a:latin typeface="新細明體"/>
                          <a:ea typeface="新細明體"/>
                          <a:cs typeface="新細明體"/>
                        </a:rPr>
                        <a:t>些</a:t>
                      </a:r>
                      <a:endParaRPr lang="en-US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latin typeface="新細明體"/>
                          <a:ea typeface="新細明體"/>
                          <a:cs typeface="新細明體"/>
                        </a:rPr>
                        <a:t>品</a:t>
                      </a:r>
                      <a:endParaRPr lang="en-US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新細明體"/>
                          <a:ea typeface="新細明體"/>
                          <a:cs typeface="新細明體"/>
                        </a:rPr>
                        <a:t>牌</a:t>
                      </a:r>
                      <a:endParaRPr lang="en-US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mtClean="0">
                          <a:latin typeface="新細明體"/>
                          <a:ea typeface="新細明體"/>
                          <a:cs typeface="新細明體"/>
                        </a:rPr>
                        <a:t>的</a:t>
                      </a:r>
                      <a:endParaRPr lang="en-US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新細明體"/>
                          <a:ea typeface="新細明體"/>
                          <a:cs typeface="新細明體"/>
                        </a:rPr>
                        <a:t>价</a:t>
                      </a:r>
                      <a:endParaRPr lang="en-US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486400" y="3409950"/>
            <a:ext cx="2082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+mn-lt"/>
              </a:rPr>
              <a:t>Word segmentation</a:t>
            </a:r>
            <a:endParaRPr lang="en-US" sz="1800" b="1" dirty="0">
              <a:latin typeface="+mn-lt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400457"/>
              </p:ext>
            </p:extLst>
          </p:nvPr>
        </p:nvGraphicFramePr>
        <p:xfrm>
          <a:off x="533400" y="3867150"/>
          <a:ext cx="4343400" cy="697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685800"/>
                <a:gridCol w="452939"/>
                <a:gridCol w="741885"/>
                <a:gridCol w="633976"/>
              </a:tblGrid>
              <a:tr h="353961">
                <a:tc>
                  <a:txBody>
                    <a:bodyPr/>
                    <a:lstStyle/>
                    <a:p>
                      <a:r>
                        <a:rPr lang="en-US" dirty="0" smtClean="0"/>
                        <a:t>PERS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ORG</a:t>
                      </a:r>
                      <a:endParaRPr lang="en-US" dirty="0"/>
                    </a:p>
                  </a:txBody>
                  <a:tcPr/>
                </a:tc>
              </a:tr>
              <a:tr h="33183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Murdoch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discusses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future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News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Corp.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33400" y="4552950"/>
            <a:ext cx="2635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+mn-lt"/>
              </a:rPr>
              <a:t>Named entity recognition</a:t>
            </a:r>
            <a:endParaRPr lang="en-US" sz="1800" b="1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96200" y="3867150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atin typeface="+mn-lt"/>
              </a:rPr>
              <a:t>Text </a:t>
            </a:r>
            <a:r>
              <a:rPr lang="en-US" sz="1800" b="1" dirty="0" err="1" smtClean="0">
                <a:latin typeface="+mn-lt"/>
              </a:rPr>
              <a:t>segmen-tation</a:t>
            </a:r>
            <a:endParaRPr lang="en-US" sz="1800" b="1" dirty="0">
              <a:latin typeface="+mn-lt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5562600" y="3867150"/>
            <a:ext cx="1676400" cy="0"/>
          </a:xfrm>
          <a:prstGeom prst="line">
            <a:avLst/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38100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5562600" y="4019550"/>
            <a:ext cx="1676400" cy="0"/>
          </a:xfrm>
          <a:prstGeom prst="line">
            <a:avLst/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38100" cap="flat" cmpd="sng" algn="ctr">
            <a:solidFill>
              <a:schemeClr val="accent3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5562600" y="4171950"/>
            <a:ext cx="1676400" cy="0"/>
          </a:xfrm>
          <a:prstGeom prst="line">
            <a:avLst/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38100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5562600" y="4324350"/>
            <a:ext cx="1676400" cy="0"/>
          </a:xfrm>
          <a:prstGeom prst="line">
            <a:avLst/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38100" cap="flat" cmpd="sng" algn="ctr">
            <a:solidFill>
              <a:srgbClr val="BB57BE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5562600" y="4476750"/>
            <a:ext cx="1676400" cy="0"/>
          </a:xfrm>
          <a:prstGeom prst="line">
            <a:avLst/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38100" cap="flat" cmpd="sng" algn="ctr">
            <a:solidFill>
              <a:srgbClr val="BB57BE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5562600" y="4629150"/>
            <a:ext cx="1676400" cy="0"/>
          </a:xfrm>
          <a:prstGeom prst="line">
            <a:avLst/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38100" cap="flat" cmpd="sng" algn="ctr">
            <a:solidFill>
              <a:srgbClr val="BB57BE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5562600" y="4781550"/>
            <a:ext cx="1676400" cy="0"/>
          </a:xfrm>
          <a:prstGeom prst="line">
            <a:avLst/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38100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7315200" y="3714750"/>
            <a:ext cx="30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n-lt"/>
              </a:rPr>
              <a:t>Q</a:t>
            </a:r>
          </a:p>
          <a:p>
            <a:r>
              <a:rPr lang="en-US" sz="1000" dirty="0" smtClean="0">
                <a:latin typeface="+mn-lt"/>
              </a:rPr>
              <a:t>A</a:t>
            </a:r>
          </a:p>
          <a:p>
            <a:r>
              <a:rPr lang="en-US" sz="1000" dirty="0" smtClean="0">
                <a:latin typeface="+mn-lt"/>
              </a:rPr>
              <a:t>Q</a:t>
            </a:r>
          </a:p>
          <a:p>
            <a:r>
              <a:rPr lang="en-US" sz="1000" dirty="0" smtClean="0">
                <a:latin typeface="+mn-lt"/>
              </a:rPr>
              <a:t>A</a:t>
            </a:r>
          </a:p>
          <a:p>
            <a:r>
              <a:rPr lang="en-US" sz="1000" dirty="0" smtClean="0">
                <a:latin typeface="+mn-lt"/>
              </a:rPr>
              <a:t>A</a:t>
            </a:r>
          </a:p>
          <a:p>
            <a:r>
              <a:rPr lang="en-US" sz="1000" dirty="0" smtClean="0">
                <a:latin typeface="+mn-lt"/>
              </a:rPr>
              <a:t>A</a:t>
            </a:r>
          </a:p>
          <a:p>
            <a:r>
              <a:rPr lang="en-US" sz="1000" dirty="0" smtClean="0">
                <a:latin typeface="+mn-lt"/>
              </a:rPr>
              <a:t>Q</a:t>
            </a:r>
          </a:p>
          <a:p>
            <a:r>
              <a:rPr lang="en-US" sz="1000" dirty="0">
                <a:latin typeface="+mn-lt"/>
              </a:rPr>
              <a:t>A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5562600" y="4933950"/>
            <a:ext cx="1676400" cy="0"/>
          </a:xfrm>
          <a:prstGeom prst="line">
            <a:avLst/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38100" cap="flat" cmpd="sng" algn="ctr">
            <a:solidFill>
              <a:srgbClr val="BB57BE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25142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MEMM inference in systems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52550"/>
            <a:ext cx="8001000" cy="3333750"/>
          </a:xfrm>
        </p:spPr>
        <p:txBody>
          <a:bodyPr/>
          <a:lstStyle/>
          <a:p>
            <a:r>
              <a:rPr lang="en-US" sz="2000" dirty="0">
                <a:ea typeface="ＭＳ Ｐゴシック" charset="0"/>
                <a:cs typeface="ＭＳ Ｐゴシック" charset="0"/>
              </a:rPr>
              <a:t>For a Conditional Markov Model (CMM) a.k.a. a Maximum Entropy Markov Model (MEMM), the classifier makes a single decision at a time, conditioned on evidence from observations </a:t>
            </a:r>
            <a:r>
              <a:rPr lang="en-US" sz="2000" dirty="0">
                <a:solidFill>
                  <a:schemeClr val="accent3"/>
                </a:solidFill>
                <a:ea typeface="ＭＳ Ｐゴシック" charset="0"/>
                <a:cs typeface="ＭＳ Ｐゴシック" charset="0"/>
              </a:rPr>
              <a:t>and previous decisions</a:t>
            </a:r>
          </a:p>
          <a:p>
            <a:r>
              <a:rPr lang="en-US" sz="2000" dirty="0">
                <a:ea typeface="ＭＳ Ｐゴシック" charset="0"/>
                <a:cs typeface="ＭＳ Ｐゴシック" charset="0"/>
              </a:rPr>
              <a:t>A larger space of sequences is usually explored via search</a:t>
            </a:r>
            <a:endParaRPr lang="en-US" sz="2000" dirty="0">
              <a:ea typeface="ＭＳ Ｐゴシック" charset="0"/>
            </a:endParaRPr>
          </a:p>
        </p:txBody>
      </p:sp>
      <p:graphicFrame>
        <p:nvGraphicFramePr>
          <p:cNvPr id="219140" name="Group 4"/>
          <p:cNvGraphicFramePr>
            <a:graphicFrameLocks noGrp="1"/>
          </p:cNvGraphicFramePr>
          <p:nvPr/>
        </p:nvGraphicFramePr>
        <p:xfrm>
          <a:off x="533400" y="3486150"/>
          <a:ext cx="3810000" cy="84576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</a:tblGrid>
              <a:tr h="2743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-3</a:t>
                      </a:r>
                    </a:p>
                  </a:txBody>
                  <a:tcPr marT="34280" marB="34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-2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-1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0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+1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</a:rPr>
                        <a:t>DT</a:t>
                      </a:r>
                    </a:p>
                  </a:txBody>
                  <a:tcPr marT="34280" marB="34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</a:rPr>
                        <a:t>NNP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</a:rPr>
                        <a:t>VBD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</a:rPr>
                        <a:t>???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</a:rPr>
                        <a:t>???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</a:rPr>
                        <a:t>The</a:t>
                      </a:r>
                    </a:p>
                  </a:txBody>
                  <a:tcPr marT="34280" marB="34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</a:rPr>
                        <a:t>Dow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</a:rPr>
                        <a:t>fell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</a:rPr>
                        <a:t>22.6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</a:rPr>
                        <a:t>%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1066800" y="3028950"/>
            <a:ext cx="251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solidFill>
                  <a:srgbClr val="008000"/>
                </a:solidFill>
                <a:latin typeface="+mn-lt"/>
              </a:rPr>
              <a:t>Local Context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6477000" y="2686050"/>
            <a:ext cx="1447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solidFill>
                  <a:srgbClr val="008000"/>
                </a:solidFill>
                <a:latin typeface="+mn-lt"/>
              </a:rPr>
              <a:t>Features</a:t>
            </a:r>
          </a:p>
        </p:txBody>
      </p:sp>
      <p:graphicFrame>
        <p:nvGraphicFramePr>
          <p:cNvPr id="219168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562314"/>
              </p:ext>
            </p:extLst>
          </p:nvPr>
        </p:nvGraphicFramePr>
        <p:xfrm>
          <a:off x="5867400" y="3124199"/>
          <a:ext cx="2514600" cy="1885951"/>
        </p:xfrm>
        <a:graphic>
          <a:graphicData uri="http://schemas.openxmlformats.org/drawingml/2006/table">
            <a:tbl>
              <a:tblPr/>
              <a:tblGrid>
                <a:gridCol w="1257300"/>
                <a:gridCol w="1257300"/>
              </a:tblGrid>
              <a:tr h="270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W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22.6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7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W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+1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%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W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-1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fell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T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-1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VBD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7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T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-1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-T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-2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NNP-VBD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hasDigit?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true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84" name="Text Box 60"/>
          <p:cNvSpPr txBox="1">
            <a:spLocks noChangeArrowheads="1"/>
          </p:cNvSpPr>
          <p:nvPr/>
        </p:nvSpPr>
        <p:spPr bwMode="auto">
          <a:xfrm>
            <a:off x="152400" y="4629150"/>
            <a:ext cx="5486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 dirty="0">
                <a:solidFill>
                  <a:srgbClr val="CC0000"/>
                </a:solidFill>
                <a:latin typeface="+mn-lt"/>
              </a:rPr>
              <a:t>(</a:t>
            </a:r>
            <a:r>
              <a:rPr lang="en-US" sz="1800" dirty="0" err="1">
                <a:solidFill>
                  <a:srgbClr val="CC0000"/>
                </a:solidFill>
                <a:latin typeface="+mn-lt"/>
              </a:rPr>
              <a:t>Ratnaparkhi</a:t>
            </a:r>
            <a:r>
              <a:rPr lang="en-US" sz="1800" dirty="0">
                <a:solidFill>
                  <a:srgbClr val="CC0000"/>
                </a:solidFill>
                <a:latin typeface="+mn-lt"/>
              </a:rPr>
              <a:t> 1996; Toutanova et al. 2003, etc.)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429000" y="2872085"/>
            <a:ext cx="2209800" cy="956965"/>
            <a:chOff x="3429000" y="2872085"/>
            <a:chExt cx="2209800" cy="956965"/>
          </a:xfrm>
        </p:grpSpPr>
        <p:sp>
          <p:nvSpPr>
            <p:cNvPr id="12" name="Line 58"/>
            <p:cNvSpPr>
              <a:spLocks noChangeShapeType="1"/>
            </p:cNvSpPr>
            <p:nvPr/>
          </p:nvSpPr>
          <p:spPr bwMode="auto">
            <a:xfrm flipH="1">
              <a:off x="3429000" y="3333750"/>
              <a:ext cx="1143000" cy="49530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59"/>
            <p:cNvSpPr txBox="1">
              <a:spLocks noChangeArrowheads="1"/>
            </p:cNvSpPr>
            <p:nvPr/>
          </p:nvSpPr>
          <p:spPr bwMode="auto">
            <a:xfrm>
              <a:off x="3581400" y="2872085"/>
              <a:ext cx="2057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dirty="0">
                  <a:solidFill>
                    <a:srgbClr val="008000"/>
                  </a:solidFill>
                  <a:latin typeface="+mn-lt"/>
                </a:rPr>
                <a:t>Decision Point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4451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Example: POS Tagging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52550"/>
            <a:ext cx="8001000" cy="3333750"/>
          </a:xfrm>
        </p:spPr>
        <p:txBody>
          <a:bodyPr/>
          <a:lstStyle/>
          <a:p>
            <a:pPr eaLnBrk="1" hangingPunct="1"/>
            <a:r>
              <a:rPr lang="en-US" sz="2000" dirty="0" smtClean="0">
                <a:ea typeface="ＭＳ Ｐゴシック" charset="0"/>
                <a:cs typeface="ＭＳ Ｐゴシック" charset="0"/>
              </a:rPr>
              <a:t>Scoring individual labeling decisions is no more complex than standard classification decisions</a:t>
            </a:r>
          </a:p>
          <a:p>
            <a:pPr lvl="1"/>
            <a:r>
              <a:rPr lang="en-US" sz="1800" dirty="0" smtClean="0">
                <a:ea typeface="ＭＳ Ｐゴシック" charset="0"/>
                <a:cs typeface="ＭＳ Ｐゴシック" charset="0"/>
              </a:rPr>
              <a:t>We have some assumed labels to use for prior positions</a:t>
            </a:r>
          </a:p>
          <a:p>
            <a:pPr lvl="1"/>
            <a:r>
              <a:rPr lang="en-US" sz="1800" dirty="0" smtClean="0">
                <a:ea typeface="ＭＳ Ｐゴシック" charset="0"/>
                <a:cs typeface="ＭＳ Ｐゴシック" charset="0"/>
              </a:rPr>
              <a:t>We use features of those and the observed data (which can include current, previous, and next words) to predict the current label</a:t>
            </a:r>
            <a:endParaRPr lang="en-US" sz="1600" dirty="0" smtClean="0"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219140" name="Group 4"/>
          <p:cNvGraphicFramePr>
            <a:graphicFrameLocks noGrp="1"/>
          </p:cNvGraphicFramePr>
          <p:nvPr/>
        </p:nvGraphicFramePr>
        <p:xfrm>
          <a:off x="533400" y="3486150"/>
          <a:ext cx="3810000" cy="84576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</a:tblGrid>
              <a:tr h="2743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-3</a:t>
                      </a:r>
                    </a:p>
                  </a:txBody>
                  <a:tcPr marT="34280" marB="34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-2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-1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0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+1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</a:rPr>
                        <a:t>DT</a:t>
                      </a:r>
                    </a:p>
                  </a:txBody>
                  <a:tcPr marT="34280" marB="34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</a:rPr>
                        <a:t>NNP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</a:rPr>
                        <a:t>VBD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</a:rPr>
                        <a:t>???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</a:rPr>
                        <a:t>???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</a:rPr>
                        <a:t>The</a:t>
                      </a:r>
                    </a:p>
                  </a:txBody>
                  <a:tcPr marT="34280" marB="34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</a:rPr>
                        <a:t>Dow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</a:rPr>
                        <a:t>fell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</a:rPr>
                        <a:t>22.6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</a:rPr>
                        <a:t>%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1066800" y="3028950"/>
            <a:ext cx="251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solidFill>
                  <a:srgbClr val="008000"/>
                </a:solidFill>
                <a:latin typeface="+mn-lt"/>
              </a:rPr>
              <a:t>Local Context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6477000" y="2686050"/>
            <a:ext cx="1447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solidFill>
                  <a:srgbClr val="008000"/>
                </a:solidFill>
                <a:latin typeface="+mn-lt"/>
              </a:rPr>
              <a:t>Features</a:t>
            </a:r>
          </a:p>
        </p:txBody>
      </p:sp>
      <p:graphicFrame>
        <p:nvGraphicFramePr>
          <p:cNvPr id="219168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913821"/>
              </p:ext>
            </p:extLst>
          </p:nvPr>
        </p:nvGraphicFramePr>
        <p:xfrm>
          <a:off x="5867400" y="3124199"/>
          <a:ext cx="2514600" cy="1885951"/>
        </p:xfrm>
        <a:graphic>
          <a:graphicData uri="http://schemas.openxmlformats.org/drawingml/2006/table">
            <a:tbl>
              <a:tblPr/>
              <a:tblGrid>
                <a:gridCol w="1257300"/>
                <a:gridCol w="1257300"/>
              </a:tblGrid>
              <a:tr h="270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W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22.6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7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W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+1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%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W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-1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fell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T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-1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VBD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7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T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-1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-T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-2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NNP-VBD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hasDigit?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true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29000" y="2872085"/>
            <a:ext cx="2209800" cy="956965"/>
            <a:chOff x="3429000" y="2872085"/>
            <a:chExt cx="2209800" cy="956965"/>
          </a:xfrm>
        </p:grpSpPr>
        <p:sp>
          <p:nvSpPr>
            <p:cNvPr id="26682" name="Line 58"/>
            <p:cNvSpPr>
              <a:spLocks noChangeShapeType="1"/>
            </p:cNvSpPr>
            <p:nvPr/>
          </p:nvSpPr>
          <p:spPr bwMode="auto">
            <a:xfrm flipH="1">
              <a:off x="3429000" y="3333750"/>
              <a:ext cx="1143000" cy="49530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3" name="Text Box 59"/>
            <p:cNvSpPr txBox="1">
              <a:spLocks noChangeArrowheads="1"/>
            </p:cNvSpPr>
            <p:nvPr/>
          </p:nvSpPr>
          <p:spPr bwMode="auto">
            <a:xfrm>
              <a:off x="3581400" y="2872085"/>
              <a:ext cx="2057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dirty="0">
                  <a:solidFill>
                    <a:srgbClr val="008000"/>
                  </a:solidFill>
                  <a:latin typeface="+mn-lt"/>
                </a:rPr>
                <a:t>Decision Point</a:t>
              </a:r>
            </a:p>
          </p:txBody>
        </p:sp>
      </p:grpSp>
      <p:sp>
        <p:nvSpPr>
          <p:cNvPr id="26684" name="Text Box 60"/>
          <p:cNvSpPr txBox="1">
            <a:spLocks noChangeArrowheads="1"/>
          </p:cNvSpPr>
          <p:nvPr/>
        </p:nvSpPr>
        <p:spPr bwMode="auto">
          <a:xfrm>
            <a:off x="152400" y="4629150"/>
            <a:ext cx="5486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 dirty="0">
                <a:solidFill>
                  <a:srgbClr val="CC0000"/>
                </a:solidFill>
                <a:latin typeface="+mn-lt"/>
              </a:rPr>
              <a:t>(</a:t>
            </a:r>
            <a:r>
              <a:rPr lang="en-US" sz="1800" dirty="0" err="1">
                <a:solidFill>
                  <a:srgbClr val="CC0000"/>
                </a:solidFill>
                <a:latin typeface="+mn-lt"/>
              </a:rPr>
              <a:t>Ratnaparkhi</a:t>
            </a:r>
            <a:r>
              <a:rPr lang="en-US" sz="1800" dirty="0">
                <a:solidFill>
                  <a:srgbClr val="CC0000"/>
                </a:solidFill>
                <a:latin typeface="+mn-lt"/>
              </a:rPr>
              <a:t> 1996; Toutanova et al. 2003, etc.)</a:t>
            </a:r>
          </a:p>
        </p:txBody>
      </p:sp>
    </p:spTree>
    <p:extLst>
      <p:ext uri="{BB962C8B-B14F-4D97-AF65-F5344CB8AC3E}">
        <p14:creationId xmlns:p14="http://schemas.microsoft.com/office/powerpoint/2010/main" val="114558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Example: POS Tagging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52550"/>
            <a:ext cx="8001000" cy="3333750"/>
          </a:xfrm>
        </p:spPr>
        <p:txBody>
          <a:bodyPr/>
          <a:lstStyle/>
          <a:p>
            <a:pPr eaLnBrk="1" hangingPunct="1"/>
            <a:r>
              <a:rPr lang="en-US" sz="2000" dirty="0" smtClean="0">
                <a:ea typeface="ＭＳ Ｐゴシック" charset="0"/>
                <a:cs typeface="ＭＳ Ｐゴシック" charset="0"/>
              </a:rPr>
              <a:t>POS tagging Features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can include:</a:t>
            </a:r>
          </a:p>
          <a:p>
            <a:pPr lvl="1"/>
            <a:r>
              <a:rPr lang="en-US" dirty="0">
                <a:ea typeface="ＭＳ Ｐゴシック" charset="0"/>
              </a:rPr>
              <a:t>Current, previous, next words in isolation or together.</a:t>
            </a:r>
          </a:p>
          <a:p>
            <a:pPr lvl="1" eaLnBrk="1" hangingPunct="1"/>
            <a:r>
              <a:rPr lang="en-US" sz="2000" dirty="0" smtClean="0">
                <a:ea typeface="ＭＳ Ｐゴシック" charset="0"/>
              </a:rPr>
              <a:t>Previous </a:t>
            </a:r>
            <a:r>
              <a:rPr lang="en-US" sz="2000" dirty="0">
                <a:ea typeface="ＭＳ Ｐゴシック" charset="0"/>
              </a:rPr>
              <a:t>one, two, three tags.</a:t>
            </a:r>
          </a:p>
          <a:p>
            <a:pPr lvl="1" eaLnBrk="1" hangingPunct="1"/>
            <a:r>
              <a:rPr lang="en-US" sz="2000" dirty="0">
                <a:ea typeface="ＭＳ Ｐゴシック" charset="0"/>
              </a:rPr>
              <a:t>Word-internal features: word types, suffixes, dashes, etc.</a:t>
            </a:r>
          </a:p>
        </p:txBody>
      </p:sp>
      <p:graphicFrame>
        <p:nvGraphicFramePr>
          <p:cNvPr id="219140" name="Group 4"/>
          <p:cNvGraphicFramePr>
            <a:graphicFrameLocks noGrp="1"/>
          </p:cNvGraphicFramePr>
          <p:nvPr/>
        </p:nvGraphicFramePr>
        <p:xfrm>
          <a:off x="533400" y="3486150"/>
          <a:ext cx="3810000" cy="84576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  <a:gridCol w="762000"/>
              </a:tblGrid>
              <a:tr h="2743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-3</a:t>
                      </a:r>
                    </a:p>
                  </a:txBody>
                  <a:tcPr marT="34280" marB="34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-2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-1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0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</a:rPr>
                        <a:t>+1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</a:rPr>
                        <a:t>DT</a:t>
                      </a:r>
                    </a:p>
                  </a:txBody>
                  <a:tcPr marT="34280" marB="34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</a:rPr>
                        <a:t>NNP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</a:rPr>
                        <a:t>VBD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</a:rPr>
                        <a:t>???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</a:rPr>
                        <a:t>???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</a:rPr>
                        <a:t>The</a:t>
                      </a:r>
                    </a:p>
                  </a:txBody>
                  <a:tcPr marT="34280" marB="34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</a:rPr>
                        <a:t>Dow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</a:rPr>
                        <a:t>fell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</a:rPr>
                        <a:t>22.6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</a:rPr>
                        <a:t>%</a:t>
                      </a:r>
                    </a:p>
                  </a:txBody>
                  <a:tcPr marT="34280" marB="342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1066800" y="3028950"/>
            <a:ext cx="251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solidFill>
                  <a:srgbClr val="008000"/>
                </a:solidFill>
                <a:latin typeface="+mn-lt"/>
              </a:rPr>
              <a:t>Local Context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6477000" y="2686050"/>
            <a:ext cx="1447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solidFill>
                  <a:srgbClr val="008000"/>
                </a:solidFill>
                <a:latin typeface="+mn-lt"/>
              </a:rPr>
              <a:t>Features</a:t>
            </a:r>
          </a:p>
        </p:txBody>
      </p:sp>
      <p:graphicFrame>
        <p:nvGraphicFramePr>
          <p:cNvPr id="219168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89790"/>
              </p:ext>
            </p:extLst>
          </p:nvPr>
        </p:nvGraphicFramePr>
        <p:xfrm>
          <a:off x="5867400" y="3124199"/>
          <a:ext cx="2514600" cy="1885951"/>
        </p:xfrm>
        <a:graphic>
          <a:graphicData uri="http://schemas.openxmlformats.org/drawingml/2006/table">
            <a:tbl>
              <a:tblPr/>
              <a:tblGrid>
                <a:gridCol w="1257300"/>
                <a:gridCol w="1257300"/>
              </a:tblGrid>
              <a:tr h="270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W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22.6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7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W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+1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%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W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-1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fell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T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-1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VBD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7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T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-1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-T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-2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NNP-VBD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hasDigit?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true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84" name="Text Box 60"/>
          <p:cNvSpPr txBox="1">
            <a:spLocks noChangeArrowheads="1"/>
          </p:cNvSpPr>
          <p:nvPr/>
        </p:nvSpPr>
        <p:spPr bwMode="auto">
          <a:xfrm>
            <a:off x="152400" y="4629150"/>
            <a:ext cx="5486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 dirty="0">
                <a:solidFill>
                  <a:srgbClr val="CC0000"/>
                </a:solidFill>
                <a:latin typeface="+mn-lt"/>
              </a:rPr>
              <a:t>(</a:t>
            </a:r>
            <a:r>
              <a:rPr lang="en-US" sz="1800" dirty="0" err="1">
                <a:solidFill>
                  <a:srgbClr val="CC0000"/>
                </a:solidFill>
                <a:latin typeface="+mn-lt"/>
              </a:rPr>
              <a:t>Ratnaparkhi</a:t>
            </a:r>
            <a:r>
              <a:rPr lang="en-US" sz="1800" dirty="0">
                <a:solidFill>
                  <a:srgbClr val="CC0000"/>
                </a:solidFill>
                <a:latin typeface="+mn-lt"/>
              </a:rPr>
              <a:t> 1996; Toutanova et al. 2003, etc.)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429000" y="2872085"/>
            <a:ext cx="2209800" cy="956965"/>
            <a:chOff x="3429000" y="2872085"/>
            <a:chExt cx="2209800" cy="956965"/>
          </a:xfrm>
        </p:grpSpPr>
        <p:sp>
          <p:nvSpPr>
            <p:cNvPr id="12" name="Line 58"/>
            <p:cNvSpPr>
              <a:spLocks noChangeShapeType="1"/>
            </p:cNvSpPr>
            <p:nvPr/>
          </p:nvSpPr>
          <p:spPr bwMode="auto">
            <a:xfrm flipH="1">
              <a:off x="3429000" y="3333750"/>
              <a:ext cx="1143000" cy="49530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59"/>
            <p:cNvSpPr txBox="1">
              <a:spLocks noChangeArrowheads="1"/>
            </p:cNvSpPr>
            <p:nvPr/>
          </p:nvSpPr>
          <p:spPr bwMode="auto">
            <a:xfrm>
              <a:off x="3581400" y="2872085"/>
              <a:ext cx="2057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Lucida Sans" charset="0"/>
                  <a:ea typeface="ＭＳ Ｐゴシック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dirty="0">
                  <a:solidFill>
                    <a:srgbClr val="008000"/>
                  </a:solidFill>
                  <a:latin typeface="+mn-lt"/>
                </a:rPr>
                <a:t>Decision Point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5031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Line 2"/>
          <p:cNvSpPr>
            <a:spLocks noChangeShapeType="1"/>
          </p:cNvSpPr>
          <p:nvPr/>
        </p:nvSpPr>
        <p:spPr bwMode="auto">
          <a:xfrm>
            <a:off x="304800" y="2571750"/>
            <a:ext cx="8458200" cy="0"/>
          </a:xfrm>
          <a:prstGeom prst="line">
            <a:avLst/>
          </a:prstGeom>
          <a:noFill/>
          <a:ln w="38100" cmpd="sng">
            <a:solidFill>
              <a:srgbClr val="BB57B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Inference in Systems</a:t>
            </a: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2971800" y="1200150"/>
            <a:ext cx="2819400" cy="43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9" tIns="34295" rIns="68589" bIns="3429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+mn-lt"/>
              </a:rPr>
              <a:t>Sequence Level</a:t>
            </a:r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3352800" y="2686050"/>
            <a:ext cx="1981200" cy="43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9" tIns="34295" rIns="68589" bIns="3429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latin typeface="+mn-lt"/>
              </a:rPr>
              <a:t>Local Level</a:t>
            </a:r>
          </a:p>
        </p:txBody>
      </p:sp>
      <p:sp>
        <p:nvSpPr>
          <p:cNvPr id="84998" name="AutoShape 6"/>
          <p:cNvSpPr>
            <a:spLocks noChangeArrowheads="1"/>
          </p:cNvSpPr>
          <p:nvPr/>
        </p:nvSpPr>
        <p:spPr bwMode="auto">
          <a:xfrm rot="-5400000">
            <a:off x="288925" y="3252788"/>
            <a:ext cx="685800" cy="762000"/>
          </a:xfrm>
          <a:prstGeom prst="wave">
            <a:avLst>
              <a:gd name="adj1" fmla="val 5269"/>
              <a:gd name="adj2" fmla="val 0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lIns="68589" tIns="34295" rIns="68589" bIns="34295" anchor="ctr"/>
          <a:lstStyle/>
          <a:p>
            <a:r>
              <a:rPr lang="en-US" sz="1400"/>
              <a:t>Local</a:t>
            </a:r>
          </a:p>
          <a:p>
            <a:r>
              <a:rPr lang="en-US" sz="1400"/>
              <a:t>Data</a:t>
            </a:r>
          </a:p>
        </p:txBody>
      </p:sp>
      <p:sp>
        <p:nvSpPr>
          <p:cNvPr id="84999" name="AutoShape 7"/>
          <p:cNvSpPr>
            <a:spLocks noChangeArrowheads="1"/>
          </p:cNvSpPr>
          <p:nvPr/>
        </p:nvSpPr>
        <p:spPr bwMode="auto">
          <a:xfrm>
            <a:off x="1143000" y="3429000"/>
            <a:ext cx="304800" cy="285750"/>
          </a:xfrm>
          <a:prstGeom prst="rightArrow">
            <a:avLst>
              <a:gd name="adj1" fmla="val 44167"/>
              <a:gd name="adj2" fmla="val 39583"/>
            </a:avLst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5000" name="Rectangle 8"/>
          <p:cNvSpPr>
            <a:spLocks noChangeArrowheads="1"/>
          </p:cNvSpPr>
          <p:nvPr/>
        </p:nvSpPr>
        <p:spPr bwMode="auto">
          <a:xfrm>
            <a:off x="1600200" y="3257550"/>
            <a:ext cx="1066800" cy="62865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r>
              <a:rPr lang="en-US" sz="1200"/>
              <a:t>Feature</a:t>
            </a:r>
          </a:p>
          <a:p>
            <a:r>
              <a:rPr lang="en-US" sz="1200"/>
              <a:t>Extraction</a:t>
            </a:r>
          </a:p>
        </p:txBody>
      </p:sp>
      <p:sp>
        <p:nvSpPr>
          <p:cNvPr id="85001" name="AutoShape 9"/>
          <p:cNvSpPr>
            <a:spLocks noChangeArrowheads="1"/>
          </p:cNvSpPr>
          <p:nvPr/>
        </p:nvSpPr>
        <p:spPr bwMode="auto">
          <a:xfrm>
            <a:off x="3200400" y="3657600"/>
            <a:ext cx="990600" cy="457200"/>
          </a:xfrm>
          <a:prstGeom prst="flowChartMultidocumen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r>
              <a:rPr lang="en-US" sz="1200"/>
              <a:t>Features</a:t>
            </a:r>
          </a:p>
        </p:txBody>
      </p:sp>
      <p:sp>
        <p:nvSpPr>
          <p:cNvPr id="85002" name="AutoShape 10"/>
          <p:cNvSpPr>
            <a:spLocks noChangeArrowheads="1"/>
          </p:cNvSpPr>
          <p:nvPr/>
        </p:nvSpPr>
        <p:spPr bwMode="auto">
          <a:xfrm>
            <a:off x="3200400" y="3086100"/>
            <a:ext cx="990600" cy="457200"/>
          </a:xfrm>
          <a:prstGeom prst="flowChartMultidocumen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r>
              <a:rPr lang="en-US" sz="1200"/>
              <a:t>Label</a:t>
            </a:r>
          </a:p>
        </p:txBody>
      </p:sp>
      <p:sp>
        <p:nvSpPr>
          <p:cNvPr id="85003" name="Freeform 11"/>
          <p:cNvSpPr>
            <a:spLocks/>
          </p:cNvSpPr>
          <p:nvPr/>
        </p:nvSpPr>
        <p:spPr bwMode="auto">
          <a:xfrm>
            <a:off x="4724400" y="3086101"/>
            <a:ext cx="2286000" cy="965597"/>
          </a:xfrm>
          <a:custGeom>
            <a:avLst/>
            <a:gdLst>
              <a:gd name="T0" fmla="*/ 0 w 1392"/>
              <a:gd name="T1" fmla="*/ 2147483647 h 811"/>
              <a:gd name="T2" fmla="*/ 2147483647 w 1392"/>
              <a:gd name="T3" fmla="*/ 2147483647 h 811"/>
              <a:gd name="T4" fmla="*/ 2147483647 w 1392"/>
              <a:gd name="T5" fmla="*/ 2147483647 h 811"/>
              <a:gd name="T6" fmla="*/ 2147483647 w 1392"/>
              <a:gd name="T7" fmla="*/ 2147483647 h 811"/>
              <a:gd name="T8" fmla="*/ 2147483647 w 1392"/>
              <a:gd name="T9" fmla="*/ 2147483647 h 811"/>
              <a:gd name="T10" fmla="*/ 2147483647 w 1392"/>
              <a:gd name="T11" fmla="*/ 2147483647 h 811"/>
              <a:gd name="T12" fmla="*/ 2147483647 w 1392"/>
              <a:gd name="T13" fmla="*/ 0 h 811"/>
              <a:gd name="T14" fmla="*/ 0 w 1392"/>
              <a:gd name="T15" fmla="*/ 0 h 811"/>
              <a:gd name="T16" fmla="*/ 0 w 1392"/>
              <a:gd name="T17" fmla="*/ 2147483647 h 8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392"/>
              <a:gd name="T28" fmla="*/ 0 h 811"/>
              <a:gd name="T29" fmla="*/ 1392 w 1392"/>
              <a:gd name="T30" fmla="*/ 811 h 81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392" h="811">
                <a:moveTo>
                  <a:pt x="0" y="811"/>
                </a:moveTo>
                <a:lnTo>
                  <a:pt x="150" y="810"/>
                </a:lnTo>
                <a:lnTo>
                  <a:pt x="150" y="227"/>
                </a:lnTo>
                <a:lnTo>
                  <a:pt x="1239" y="227"/>
                </a:lnTo>
                <a:lnTo>
                  <a:pt x="1239" y="810"/>
                </a:lnTo>
                <a:lnTo>
                  <a:pt x="1392" y="811"/>
                </a:lnTo>
                <a:lnTo>
                  <a:pt x="1392" y="0"/>
                </a:lnTo>
                <a:lnTo>
                  <a:pt x="0" y="0"/>
                </a:lnTo>
                <a:lnTo>
                  <a:pt x="0" y="81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5004" name="Rectangle 12"/>
          <p:cNvSpPr>
            <a:spLocks noChangeArrowheads="1"/>
          </p:cNvSpPr>
          <p:nvPr/>
        </p:nvSpPr>
        <p:spPr bwMode="auto">
          <a:xfrm>
            <a:off x="5105400" y="3429000"/>
            <a:ext cx="1524000" cy="28575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r>
              <a:rPr lang="en-US" sz="1400"/>
              <a:t>Optimization</a:t>
            </a:r>
          </a:p>
        </p:txBody>
      </p:sp>
      <p:sp>
        <p:nvSpPr>
          <p:cNvPr id="85005" name="Rectangle 13"/>
          <p:cNvSpPr>
            <a:spLocks noChangeArrowheads="1"/>
          </p:cNvSpPr>
          <p:nvPr/>
        </p:nvSpPr>
        <p:spPr bwMode="auto">
          <a:xfrm>
            <a:off x="5105400" y="3771900"/>
            <a:ext cx="1524000" cy="28575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r>
              <a:rPr lang="en-US" sz="1400"/>
              <a:t>Smoothing</a:t>
            </a:r>
          </a:p>
        </p:txBody>
      </p:sp>
      <p:sp>
        <p:nvSpPr>
          <p:cNvPr id="85006" name="AutoShape 14"/>
          <p:cNvSpPr>
            <a:spLocks noChangeArrowheads="1"/>
          </p:cNvSpPr>
          <p:nvPr/>
        </p:nvSpPr>
        <p:spPr bwMode="auto">
          <a:xfrm>
            <a:off x="2743200" y="3429000"/>
            <a:ext cx="304800" cy="285750"/>
          </a:xfrm>
          <a:prstGeom prst="rightArrow">
            <a:avLst>
              <a:gd name="adj1" fmla="val 44167"/>
              <a:gd name="adj2" fmla="val 39583"/>
            </a:avLst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5007" name="AutoShape 15"/>
          <p:cNvSpPr>
            <a:spLocks noChangeArrowheads="1"/>
          </p:cNvSpPr>
          <p:nvPr/>
        </p:nvSpPr>
        <p:spPr bwMode="auto">
          <a:xfrm>
            <a:off x="4267200" y="3429000"/>
            <a:ext cx="304800" cy="285750"/>
          </a:xfrm>
          <a:prstGeom prst="rightArrow">
            <a:avLst>
              <a:gd name="adj1" fmla="val 44167"/>
              <a:gd name="adj2" fmla="val 39583"/>
            </a:avLst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5008" name="Text Box 16"/>
          <p:cNvSpPr txBox="1">
            <a:spLocks noChangeArrowheads="1"/>
          </p:cNvSpPr>
          <p:nvPr/>
        </p:nvSpPr>
        <p:spPr bwMode="auto">
          <a:xfrm>
            <a:off x="4848225" y="3086101"/>
            <a:ext cx="2124075" cy="2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9" tIns="34295" rIns="68589" bIns="3429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400"/>
              <a:t>Classifier Type</a:t>
            </a:r>
          </a:p>
        </p:txBody>
      </p:sp>
      <p:grpSp>
        <p:nvGrpSpPr>
          <p:cNvPr id="85009" name="Group 17"/>
          <p:cNvGrpSpPr>
            <a:grpSpLocks/>
          </p:cNvGrpSpPr>
          <p:nvPr/>
        </p:nvGrpSpPr>
        <p:grpSpPr bwMode="auto">
          <a:xfrm>
            <a:off x="7772400" y="3086100"/>
            <a:ext cx="685800" cy="1028700"/>
            <a:chOff x="4848" y="2160"/>
            <a:chExt cx="624" cy="1248"/>
          </a:xfrm>
        </p:grpSpPr>
        <p:sp>
          <p:nvSpPr>
            <p:cNvPr id="85049" name="Oval 18"/>
            <p:cNvSpPr>
              <a:spLocks noChangeArrowheads="1"/>
            </p:cNvSpPr>
            <p:nvPr/>
          </p:nvSpPr>
          <p:spPr bwMode="auto">
            <a:xfrm>
              <a:off x="4992" y="2640"/>
              <a:ext cx="288" cy="288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85050" name="AutoShape 19"/>
            <p:cNvCxnSpPr>
              <a:cxnSpLocks noChangeShapeType="1"/>
              <a:endCxn id="85049" idx="3"/>
            </p:cNvCxnSpPr>
            <p:nvPr/>
          </p:nvCxnSpPr>
          <p:spPr bwMode="auto">
            <a:xfrm flipV="1">
              <a:off x="4903" y="2886"/>
              <a:ext cx="131" cy="13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051" name="AutoShape 20"/>
            <p:cNvCxnSpPr>
              <a:cxnSpLocks noChangeShapeType="1"/>
              <a:endCxn id="85049" idx="4"/>
            </p:cNvCxnSpPr>
            <p:nvPr/>
          </p:nvCxnSpPr>
          <p:spPr bwMode="auto">
            <a:xfrm flipV="1">
              <a:off x="5112" y="2928"/>
              <a:ext cx="24" cy="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052" name="AutoShape 21"/>
            <p:cNvCxnSpPr>
              <a:cxnSpLocks noChangeShapeType="1"/>
              <a:endCxn id="85049" idx="5"/>
            </p:cNvCxnSpPr>
            <p:nvPr/>
          </p:nvCxnSpPr>
          <p:spPr bwMode="auto">
            <a:xfrm flipH="1" flipV="1">
              <a:off x="5238" y="2886"/>
              <a:ext cx="83" cy="13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053" name="AutoShape 22"/>
            <p:cNvCxnSpPr>
              <a:cxnSpLocks noChangeShapeType="1"/>
              <a:stCxn id="85049" idx="0"/>
            </p:cNvCxnSpPr>
            <p:nvPr/>
          </p:nvCxnSpPr>
          <p:spPr bwMode="auto">
            <a:xfrm flipV="1">
              <a:off x="5136" y="2496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054" name="AutoShape 23"/>
            <p:cNvSpPr>
              <a:spLocks noChangeArrowheads="1"/>
            </p:cNvSpPr>
            <p:nvPr/>
          </p:nvSpPr>
          <p:spPr bwMode="auto">
            <a:xfrm>
              <a:off x="4848" y="3024"/>
              <a:ext cx="624" cy="384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900"/>
                <a:t>Features</a:t>
              </a:r>
            </a:p>
          </p:txBody>
        </p:sp>
        <p:sp>
          <p:nvSpPr>
            <p:cNvPr id="85055" name="AutoShape 24"/>
            <p:cNvSpPr>
              <a:spLocks noChangeArrowheads="1"/>
            </p:cNvSpPr>
            <p:nvPr/>
          </p:nvSpPr>
          <p:spPr bwMode="auto">
            <a:xfrm>
              <a:off x="4848" y="2160"/>
              <a:ext cx="624" cy="384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900"/>
                <a:t>Label</a:t>
              </a:r>
            </a:p>
          </p:txBody>
        </p:sp>
      </p:grpSp>
      <p:sp>
        <p:nvSpPr>
          <p:cNvPr id="85010" name="AutoShape 25"/>
          <p:cNvSpPr>
            <a:spLocks noChangeArrowheads="1"/>
          </p:cNvSpPr>
          <p:nvPr/>
        </p:nvSpPr>
        <p:spPr bwMode="auto">
          <a:xfrm>
            <a:off x="7162800" y="3371850"/>
            <a:ext cx="304800" cy="285750"/>
          </a:xfrm>
          <a:prstGeom prst="rightArrow">
            <a:avLst>
              <a:gd name="adj1" fmla="val 44167"/>
              <a:gd name="adj2" fmla="val 39583"/>
            </a:avLst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5011" name="AutoShape 26"/>
          <p:cNvSpPr>
            <a:spLocks noChangeArrowheads="1"/>
          </p:cNvSpPr>
          <p:nvPr/>
        </p:nvSpPr>
        <p:spPr bwMode="auto">
          <a:xfrm rot="-5400000">
            <a:off x="1028700" y="914401"/>
            <a:ext cx="685800" cy="1828800"/>
          </a:xfrm>
          <a:prstGeom prst="wave">
            <a:avLst>
              <a:gd name="adj1" fmla="val 5269"/>
              <a:gd name="adj2" fmla="val 0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lIns="68589" tIns="34295" rIns="68589" bIns="34295" anchor="ctr"/>
          <a:lstStyle/>
          <a:p>
            <a:r>
              <a:rPr lang="en-US" sz="1400"/>
              <a:t>Sequence</a:t>
            </a:r>
          </a:p>
          <a:p>
            <a:r>
              <a:rPr lang="en-US" sz="1400"/>
              <a:t>Data</a:t>
            </a:r>
          </a:p>
        </p:txBody>
      </p:sp>
      <p:sp>
        <p:nvSpPr>
          <p:cNvPr id="85012" name="AutoShape 27"/>
          <p:cNvSpPr>
            <a:spLocks noChangeArrowheads="1"/>
          </p:cNvSpPr>
          <p:nvPr/>
        </p:nvSpPr>
        <p:spPr bwMode="auto">
          <a:xfrm rot="7200000">
            <a:off x="671513" y="2452687"/>
            <a:ext cx="714375" cy="381000"/>
          </a:xfrm>
          <a:prstGeom prst="rightArrow">
            <a:avLst>
              <a:gd name="adj1" fmla="val 33000"/>
              <a:gd name="adj2" fmla="val 66065"/>
            </a:avLst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5013" name="AutoShape 28"/>
          <p:cNvSpPr>
            <a:spLocks noChangeArrowheads="1"/>
          </p:cNvSpPr>
          <p:nvPr/>
        </p:nvSpPr>
        <p:spPr bwMode="auto">
          <a:xfrm rot="14400000" flipV="1">
            <a:off x="7658100" y="2438400"/>
            <a:ext cx="457200" cy="381000"/>
          </a:xfrm>
          <a:prstGeom prst="rightArrow">
            <a:avLst>
              <a:gd name="adj1" fmla="val 44167"/>
              <a:gd name="adj2" fmla="val 63333"/>
            </a:avLst>
          </a:prstGeom>
          <a:gradFill rotWithShape="0">
            <a:gsLst>
              <a:gs pos="0">
                <a:srgbClr val="A50021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grpSp>
        <p:nvGrpSpPr>
          <p:cNvPr id="85014" name="Group 29"/>
          <p:cNvGrpSpPr>
            <a:grpSpLocks/>
          </p:cNvGrpSpPr>
          <p:nvPr/>
        </p:nvGrpSpPr>
        <p:grpSpPr bwMode="auto">
          <a:xfrm>
            <a:off x="5867400" y="1543051"/>
            <a:ext cx="1752600" cy="879872"/>
            <a:chOff x="4080" y="864"/>
            <a:chExt cx="1296" cy="868"/>
          </a:xfrm>
        </p:grpSpPr>
        <p:sp>
          <p:nvSpPr>
            <p:cNvPr id="85026" name="Oval 30"/>
            <p:cNvSpPr>
              <a:spLocks noChangeArrowheads="1"/>
            </p:cNvSpPr>
            <p:nvPr/>
          </p:nvSpPr>
          <p:spPr bwMode="auto">
            <a:xfrm>
              <a:off x="4464" y="1200"/>
              <a:ext cx="192" cy="19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27" name="Oval 31"/>
            <p:cNvSpPr>
              <a:spLocks noChangeArrowheads="1"/>
            </p:cNvSpPr>
            <p:nvPr/>
          </p:nvSpPr>
          <p:spPr bwMode="auto">
            <a:xfrm>
              <a:off x="4800" y="1200"/>
              <a:ext cx="192" cy="19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28" name="Oval 32"/>
            <p:cNvSpPr>
              <a:spLocks noChangeArrowheads="1"/>
            </p:cNvSpPr>
            <p:nvPr/>
          </p:nvSpPr>
          <p:spPr bwMode="auto">
            <a:xfrm>
              <a:off x="5136" y="1200"/>
              <a:ext cx="192" cy="19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29" name="Oval 33"/>
            <p:cNvSpPr>
              <a:spLocks noChangeArrowheads="1"/>
            </p:cNvSpPr>
            <p:nvPr/>
          </p:nvSpPr>
          <p:spPr bwMode="auto">
            <a:xfrm>
              <a:off x="4128" y="1200"/>
              <a:ext cx="192" cy="19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85030" name="AutoShape 34"/>
            <p:cNvCxnSpPr>
              <a:cxnSpLocks noChangeShapeType="1"/>
              <a:stCxn id="85029" idx="6"/>
              <a:endCxn id="85026" idx="2"/>
            </p:cNvCxnSpPr>
            <p:nvPr/>
          </p:nvCxnSpPr>
          <p:spPr bwMode="auto">
            <a:xfrm>
              <a:off x="4320" y="1296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031" name="AutoShape 35"/>
            <p:cNvCxnSpPr>
              <a:cxnSpLocks noChangeShapeType="1"/>
              <a:stCxn id="85026" idx="6"/>
              <a:endCxn id="85027" idx="2"/>
            </p:cNvCxnSpPr>
            <p:nvPr/>
          </p:nvCxnSpPr>
          <p:spPr bwMode="auto">
            <a:xfrm>
              <a:off x="4656" y="1296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032" name="AutoShape 36"/>
            <p:cNvCxnSpPr>
              <a:cxnSpLocks noChangeShapeType="1"/>
              <a:stCxn id="85027" idx="6"/>
              <a:endCxn id="85028" idx="2"/>
            </p:cNvCxnSpPr>
            <p:nvPr/>
          </p:nvCxnSpPr>
          <p:spPr bwMode="auto">
            <a:xfrm>
              <a:off x="4992" y="1296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033" name="AutoShape 37"/>
            <p:cNvSpPr>
              <a:spLocks noChangeArrowheads="1"/>
            </p:cNvSpPr>
            <p:nvPr/>
          </p:nvSpPr>
          <p:spPr bwMode="auto">
            <a:xfrm>
              <a:off x="4080" y="158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5034" name="AutoShape 38"/>
            <p:cNvSpPr>
              <a:spLocks noChangeArrowheads="1"/>
            </p:cNvSpPr>
            <p:nvPr/>
          </p:nvSpPr>
          <p:spPr bwMode="auto">
            <a:xfrm>
              <a:off x="4416" y="158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5035" name="AutoShape 39"/>
            <p:cNvSpPr>
              <a:spLocks noChangeArrowheads="1"/>
            </p:cNvSpPr>
            <p:nvPr/>
          </p:nvSpPr>
          <p:spPr bwMode="auto">
            <a:xfrm>
              <a:off x="4752" y="158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5036" name="AutoShape 40"/>
            <p:cNvSpPr>
              <a:spLocks noChangeArrowheads="1"/>
            </p:cNvSpPr>
            <p:nvPr/>
          </p:nvSpPr>
          <p:spPr bwMode="auto">
            <a:xfrm>
              <a:off x="5088" y="158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cxnSp>
          <p:nvCxnSpPr>
            <p:cNvPr id="85037" name="AutoShape 41"/>
            <p:cNvCxnSpPr>
              <a:cxnSpLocks noChangeShapeType="1"/>
              <a:stCxn id="85033" idx="0"/>
              <a:endCxn id="85029" idx="4"/>
            </p:cNvCxnSpPr>
            <p:nvPr/>
          </p:nvCxnSpPr>
          <p:spPr bwMode="auto">
            <a:xfrm flipV="1">
              <a:off x="4200" y="1392"/>
              <a:ext cx="2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038" name="AutoShape 42"/>
            <p:cNvCxnSpPr>
              <a:cxnSpLocks noChangeShapeType="1"/>
              <a:stCxn id="85034" idx="0"/>
              <a:endCxn id="85026" idx="4"/>
            </p:cNvCxnSpPr>
            <p:nvPr/>
          </p:nvCxnSpPr>
          <p:spPr bwMode="auto">
            <a:xfrm flipV="1">
              <a:off x="4536" y="1392"/>
              <a:ext cx="2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039" name="AutoShape 43"/>
            <p:cNvCxnSpPr>
              <a:cxnSpLocks noChangeShapeType="1"/>
              <a:stCxn id="85035" idx="0"/>
              <a:endCxn id="85027" idx="4"/>
            </p:cNvCxnSpPr>
            <p:nvPr/>
          </p:nvCxnSpPr>
          <p:spPr bwMode="auto">
            <a:xfrm flipV="1">
              <a:off x="4872" y="1392"/>
              <a:ext cx="2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040" name="AutoShape 44"/>
            <p:cNvCxnSpPr>
              <a:cxnSpLocks noChangeShapeType="1"/>
              <a:stCxn id="85036" idx="0"/>
              <a:endCxn id="85028" idx="4"/>
            </p:cNvCxnSpPr>
            <p:nvPr/>
          </p:nvCxnSpPr>
          <p:spPr bwMode="auto">
            <a:xfrm flipV="1">
              <a:off x="5208" y="1392"/>
              <a:ext cx="2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041" name="AutoShape 45"/>
            <p:cNvSpPr>
              <a:spLocks noChangeArrowheads="1"/>
            </p:cNvSpPr>
            <p:nvPr/>
          </p:nvSpPr>
          <p:spPr bwMode="auto">
            <a:xfrm>
              <a:off x="4128" y="86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5042" name="AutoShape 46"/>
            <p:cNvSpPr>
              <a:spLocks noChangeArrowheads="1"/>
            </p:cNvSpPr>
            <p:nvPr/>
          </p:nvSpPr>
          <p:spPr bwMode="auto">
            <a:xfrm>
              <a:off x="4464" y="86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5043" name="AutoShape 47"/>
            <p:cNvSpPr>
              <a:spLocks noChangeArrowheads="1"/>
            </p:cNvSpPr>
            <p:nvPr/>
          </p:nvSpPr>
          <p:spPr bwMode="auto">
            <a:xfrm>
              <a:off x="4800" y="86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5044" name="AutoShape 48"/>
            <p:cNvSpPr>
              <a:spLocks noChangeArrowheads="1"/>
            </p:cNvSpPr>
            <p:nvPr/>
          </p:nvSpPr>
          <p:spPr bwMode="auto">
            <a:xfrm>
              <a:off x="5136" y="86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cxnSp>
          <p:nvCxnSpPr>
            <p:cNvPr id="85045" name="AutoShape 49"/>
            <p:cNvCxnSpPr>
              <a:cxnSpLocks noChangeShapeType="1"/>
              <a:stCxn id="85029" idx="0"/>
              <a:endCxn id="85041" idx="2"/>
            </p:cNvCxnSpPr>
            <p:nvPr/>
          </p:nvCxnSpPr>
          <p:spPr bwMode="auto">
            <a:xfrm flipV="1">
              <a:off x="4224" y="1000"/>
              <a:ext cx="24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046" name="AutoShape 50"/>
            <p:cNvCxnSpPr>
              <a:cxnSpLocks noChangeShapeType="1"/>
              <a:stCxn id="85026" idx="0"/>
              <a:endCxn id="85042" idx="2"/>
            </p:cNvCxnSpPr>
            <p:nvPr/>
          </p:nvCxnSpPr>
          <p:spPr bwMode="auto">
            <a:xfrm flipV="1">
              <a:off x="4560" y="1000"/>
              <a:ext cx="24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047" name="AutoShape 51"/>
            <p:cNvCxnSpPr>
              <a:cxnSpLocks noChangeShapeType="1"/>
              <a:stCxn id="85027" idx="0"/>
              <a:endCxn id="85043" idx="2"/>
            </p:cNvCxnSpPr>
            <p:nvPr/>
          </p:nvCxnSpPr>
          <p:spPr bwMode="auto">
            <a:xfrm flipV="1">
              <a:off x="4896" y="1000"/>
              <a:ext cx="24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048" name="AutoShape 52"/>
            <p:cNvCxnSpPr>
              <a:cxnSpLocks noChangeShapeType="1"/>
              <a:stCxn id="85028" idx="0"/>
              <a:endCxn id="85044" idx="2"/>
            </p:cNvCxnSpPr>
            <p:nvPr/>
          </p:nvCxnSpPr>
          <p:spPr bwMode="auto">
            <a:xfrm flipV="1">
              <a:off x="5232" y="1000"/>
              <a:ext cx="24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5015" name="AutoShape 53"/>
          <p:cNvSpPr>
            <a:spLocks/>
          </p:cNvSpPr>
          <p:nvPr/>
        </p:nvSpPr>
        <p:spPr bwMode="auto">
          <a:xfrm>
            <a:off x="609600" y="4400550"/>
            <a:ext cx="2133600" cy="514350"/>
          </a:xfrm>
          <a:prstGeom prst="borderCallout2">
            <a:avLst>
              <a:gd name="adj1" fmla="val 16667"/>
              <a:gd name="adj2" fmla="val 103569"/>
              <a:gd name="adj3" fmla="val 16667"/>
              <a:gd name="adj4" fmla="val 103569"/>
              <a:gd name="adj5" fmla="val -84722"/>
              <a:gd name="adj6" fmla="val 195389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68589" tIns="34295" rIns="68589" bIns="34295" anchor="ctr"/>
          <a:lstStyle/>
          <a:p>
            <a:r>
              <a:rPr lang="en-US" sz="1400"/>
              <a:t>Maximum Entropy Models</a:t>
            </a:r>
          </a:p>
        </p:txBody>
      </p:sp>
      <p:sp>
        <p:nvSpPr>
          <p:cNvPr id="85016" name="AutoShape 54"/>
          <p:cNvSpPr>
            <a:spLocks/>
          </p:cNvSpPr>
          <p:nvPr/>
        </p:nvSpPr>
        <p:spPr bwMode="auto">
          <a:xfrm>
            <a:off x="5029200" y="4457700"/>
            <a:ext cx="1295400" cy="457200"/>
          </a:xfrm>
          <a:prstGeom prst="borderCallout2">
            <a:avLst>
              <a:gd name="adj1" fmla="val 18750"/>
              <a:gd name="adj2" fmla="val 105884"/>
              <a:gd name="adj3" fmla="val 18750"/>
              <a:gd name="adj4" fmla="val 105884"/>
              <a:gd name="adj5" fmla="val -92190"/>
              <a:gd name="adj6" fmla="val 117523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68589" tIns="34295" rIns="68589" bIns="34295" anchor="ctr"/>
          <a:lstStyle/>
          <a:p>
            <a:r>
              <a:rPr lang="en-US" sz="1400"/>
              <a:t>Quadratic</a:t>
            </a:r>
          </a:p>
          <a:p>
            <a:r>
              <a:rPr lang="en-US" sz="1400"/>
              <a:t>Penalties</a:t>
            </a:r>
          </a:p>
        </p:txBody>
      </p:sp>
      <p:sp>
        <p:nvSpPr>
          <p:cNvPr id="85017" name="Rectangle 55"/>
          <p:cNvSpPr>
            <a:spLocks noChangeArrowheads="1"/>
          </p:cNvSpPr>
          <p:nvPr/>
        </p:nvSpPr>
        <p:spPr bwMode="auto">
          <a:xfrm>
            <a:off x="3505200" y="4457700"/>
            <a:ext cx="1447800" cy="4572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r>
              <a:rPr lang="en-US" sz="1400"/>
              <a:t>Conjugate</a:t>
            </a:r>
          </a:p>
          <a:p>
            <a:r>
              <a:rPr lang="en-US" sz="1400"/>
              <a:t>Gradient</a:t>
            </a:r>
          </a:p>
        </p:txBody>
      </p:sp>
      <p:sp>
        <p:nvSpPr>
          <p:cNvPr id="85018" name="Line 56"/>
          <p:cNvSpPr>
            <a:spLocks noChangeShapeType="1"/>
          </p:cNvSpPr>
          <p:nvPr/>
        </p:nvSpPr>
        <p:spPr bwMode="auto">
          <a:xfrm flipH="1">
            <a:off x="4876800" y="3657600"/>
            <a:ext cx="304800" cy="7429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5019" name="AutoShape 57"/>
          <p:cNvSpPr>
            <a:spLocks noChangeArrowheads="1"/>
          </p:cNvSpPr>
          <p:nvPr/>
        </p:nvSpPr>
        <p:spPr bwMode="auto">
          <a:xfrm>
            <a:off x="2514600" y="1714500"/>
            <a:ext cx="2971800" cy="285750"/>
          </a:xfrm>
          <a:prstGeom prst="rightArrow">
            <a:avLst>
              <a:gd name="adj1" fmla="val 50000"/>
              <a:gd name="adj2" fmla="val 92083"/>
            </a:avLst>
          </a:prstGeom>
          <a:solidFill>
            <a:srgbClr val="8000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5020" name="Text Box 58"/>
          <p:cNvSpPr txBox="1">
            <a:spLocks noChangeArrowheads="1"/>
          </p:cNvSpPr>
          <p:nvPr/>
        </p:nvSpPr>
        <p:spPr bwMode="auto">
          <a:xfrm>
            <a:off x="5791200" y="1257301"/>
            <a:ext cx="2057400" cy="2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9" tIns="34295" rIns="68589" bIns="3429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400"/>
              <a:t>Sequence Model</a:t>
            </a:r>
          </a:p>
        </p:txBody>
      </p:sp>
      <p:sp>
        <p:nvSpPr>
          <p:cNvPr id="85023" name="Rectangle 61"/>
          <p:cNvSpPr>
            <a:spLocks noChangeArrowheads="1"/>
          </p:cNvSpPr>
          <p:nvPr/>
        </p:nvSpPr>
        <p:spPr bwMode="auto">
          <a:xfrm>
            <a:off x="7773989" y="1272779"/>
            <a:ext cx="1101725" cy="360759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r>
              <a:rPr lang="en-US" sz="1400" dirty="0"/>
              <a:t>Inference</a:t>
            </a:r>
          </a:p>
        </p:txBody>
      </p:sp>
      <p:sp>
        <p:nvSpPr>
          <p:cNvPr id="85024" name="AutoShape 62"/>
          <p:cNvSpPr>
            <a:spLocks noChangeArrowheads="1"/>
          </p:cNvSpPr>
          <p:nvPr/>
        </p:nvSpPr>
        <p:spPr bwMode="auto">
          <a:xfrm rot="-5400000">
            <a:off x="230188" y="3293270"/>
            <a:ext cx="685800" cy="762000"/>
          </a:xfrm>
          <a:prstGeom prst="wave">
            <a:avLst>
              <a:gd name="adj1" fmla="val 5269"/>
              <a:gd name="adj2" fmla="val 0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lIns="68589" tIns="34295" rIns="68589" bIns="34295" anchor="ctr"/>
          <a:lstStyle/>
          <a:p>
            <a:r>
              <a:rPr lang="en-US" sz="1400"/>
              <a:t>Local</a:t>
            </a:r>
          </a:p>
          <a:p>
            <a:r>
              <a:rPr lang="en-US" sz="1400"/>
              <a:t>Data</a:t>
            </a:r>
          </a:p>
        </p:txBody>
      </p:sp>
      <p:sp>
        <p:nvSpPr>
          <p:cNvPr id="85025" name="AutoShape 63"/>
          <p:cNvSpPr>
            <a:spLocks noChangeArrowheads="1"/>
          </p:cNvSpPr>
          <p:nvPr/>
        </p:nvSpPr>
        <p:spPr bwMode="auto">
          <a:xfrm rot="-5400000">
            <a:off x="171450" y="3325417"/>
            <a:ext cx="685800" cy="762000"/>
          </a:xfrm>
          <a:prstGeom prst="wave">
            <a:avLst>
              <a:gd name="adj1" fmla="val 5269"/>
              <a:gd name="adj2" fmla="val 0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lIns="68589" tIns="34295" rIns="68589" bIns="34295" anchor="ctr"/>
          <a:lstStyle/>
          <a:p>
            <a:r>
              <a:rPr lang="en-US" sz="1400"/>
              <a:t>Local</a:t>
            </a:r>
          </a:p>
          <a:p>
            <a:r>
              <a:rPr lang="en-US" sz="1400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183546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Greedy </a:t>
            </a:r>
            <a:r>
              <a:rPr lang="en-US" dirty="0">
                <a:ea typeface="ＭＳ Ｐゴシック" charset="0"/>
                <a:cs typeface="ＭＳ Ｐゴシック" charset="0"/>
              </a:rPr>
              <a:t>Inference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1" y="2400300"/>
            <a:ext cx="8534400" cy="2514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700" dirty="0" smtClean="0">
                <a:latin typeface="Lucida Sans" charset="0"/>
                <a:ea typeface="ＭＳ Ｐゴシック" charset="0"/>
                <a:cs typeface="ＭＳ Ｐゴシック" charset="0"/>
              </a:rPr>
              <a:t>Greedy </a:t>
            </a:r>
            <a:r>
              <a:rPr lang="en-US" sz="1700" dirty="0">
                <a:latin typeface="Lucida Sans" charset="0"/>
                <a:ea typeface="ＭＳ Ｐゴシック" charset="0"/>
                <a:cs typeface="ＭＳ Ｐゴシック" charset="0"/>
              </a:rPr>
              <a:t>inference: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500" dirty="0" smtClean="0">
                <a:latin typeface="Lucida Sans" charset="0"/>
                <a:ea typeface="ＭＳ Ｐゴシック" charset="0"/>
              </a:rPr>
              <a:t>We just start at the left, and use our classifier at each position to assign a label</a:t>
            </a:r>
            <a:endParaRPr lang="en-US" sz="1500" dirty="0">
              <a:latin typeface="Lucida Sans" charset="0"/>
              <a:ea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500" dirty="0" smtClean="0">
                <a:latin typeface="Lucida Sans" charset="0"/>
                <a:ea typeface="ＭＳ Ｐゴシック" charset="0"/>
              </a:rPr>
              <a:t>The classifier can depend on previous labeling decisions as well as observed data</a:t>
            </a:r>
            <a:endParaRPr lang="en-US" sz="1500" dirty="0">
              <a:latin typeface="Lucida Sans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1700" dirty="0">
                <a:latin typeface="Lucida Sans" charset="0"/>
                <a:ea typeface="ＭＳ Ｐゴシック" charset="0"/>
                <a:cs typeface="ＭＳ Ｐゴシック" charset="0"/>
              </a:rPr>
              <a:t>Advantages: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500" dirty="0" smtClean="0">
                <a:latin typeface="Lucida Sans" charset="0"/>
                <a:ea typeface="ＭＳ Ｐゴシック" charset="0"/>
              </a:rPr>
              <a:t>Fast, no extra memory requirements</a:t>
            </a:r>
            <a:endParaRPr lang="en-US" sz="1500" dirty="0">
              <a:latin typeface="Lucida Sans" charset="0"/>
              <a:ea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500" dirty="0" smtClean="0">
                <a:latin typeface="Lucida Sans" charset="0"/>
                <a:ea typeface="ＭＳ Ｐゴシック" charset="0"/>
              </a:rPr>
              <a:t>Very easy </a:t>
            </a:r>
            <a:r>
              <a:rPr lang="en-US" sz="1500" dirty="0">
                <a:latin typeface="Lucida Sans" charset="0"/>
                <a:ea typeface="ＭＳ Ｐゴシック" charset="0"/>
              </a:rPr>
              <a:t>to </a:t>
            </a:r>
            <a:r>
              <a:rPr lang="en-US" sz="1500" dirty="0" smtClean="0">
                <a:latin typeface="Lucida Sans" charset="0"/>
                <a:ea typeface="ＭＳ Ｐゴシック" charset="0"/>
              </a:rPr>
              <a:t>implement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500" dirty="0" smtClean="0">
                <a:latin typeface="Lucida Sans" charset="0"/>
                <a:ea typeface="ＭＳ Ｐゴシック" charset="0"/>
              </a:rPr>
              <a:t>With rich features including observations to the right, it may perform quite well</a:t>
            </a:r>
          </a:p>
          <a:p>
            <a:pPr>
              <a:lnSpc>
                <a:spcPct val="90000"/>
              </a:lnSpc>
            </a:pPr>
            <a:r>
              <a:rPr lang="en-US" sz="1700" dirty="0" smtClean="0">
                <a:latin typeface="Lucida Sans" charset="0"/>
                <a:ea typeface="ＭＳ Ｐゴシック" charset="0"/>
                <a:cs typeface="ＭＳ Ｐゴシック" charset="0"/>
              </a:rPr>
              <a:t>Disadvantage</a:t>
            </a:r>
            <a:r>
              <a:rPr lang="en-US" sz="1700" dirty="0">
                <a:latin typeface="Lucida Sans" charset="0"/>
                <a:ea typeface="ＭＳ Ｐゴシック" charset="0"/>
                <a:cs typeface="ＭＳ Ｐゴシック" charset="0"/>
              </a:rPr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500" dirty="0" smtClean="0">
                <a:latin typeface="Lucida Sans" charset="0"/>
                <a:ea typeface="ＭＳ Ｐゴシック" charset="0"/>
              </a:rPr>
              <a:t>Greedy. We make commit errors we cannot recover from</a:t>
            </a:r>
            <a:endParaRPr lang="en-US" sz="1500" dirty="0">
              <a:latin typeface="Lucida Sans" charset="0"/>
              <a:ea typeface="ＭＳ Ｐゴシック" charset="0"/>
            </a:endParaRPr>
          </a:p>
        </p:txBody>
      </p:sp>
      <p:sp>
        <p:nvSpPr>
          <p:cNvPr id="87044" name="AutoShape 4"/>
          <p:cNvSpPr>
            <a:spLocks noChangeArrowheads="1"/>
          </p:cNvSpPr>
          <p:nvPr/>
        </p:nvSpPr>
        <p:spPr bwMode="auto">
          <a:xfrm>
            <a:off x="3657600" y="1885950"/>
            <a:ext cx="1981200" cy="285750"/>
          </a:xfrm>
          <a:prstGeom prst="rightArrow">
            <a:avLst>
              <a:gd name="adj1" fmla="val 50000"/>
              <a:gd name="adj2" fmla="val 61389"/>
            </a:avLst>
          </a:prstGeom>
          <a:solidFill>
            <a:schemeClr val="tx2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grpSp>
        <p:nvGrpSpPr>
          <p:cNvPr id="87045" name="Group 5"/>
          <p:cNvGrpSpPr>
            <a:grpSpLocks/>
          </p:cNvGrpSpPr>
          <p:nvPr/>
        </p:nvGrpSpPr>
        <p:grpSpPr bwMode="auto">
          <a:xfrm>
            <a:off x="1524000" y="1485901"/>
            <a:ext cx="1752600" cy="879872"/>
            <a:chOff x="4080" y="864"/>
            <a:chExt cx="1296" cy="868"/>
          </a:xfrm>
        </p:grpSpPr>
        <p:sp>
          <p:nvSpPr>
            <p:cNvPr id="87072" name="Oval 6"/>
            <p:cNvSpPr>
              <a:spLocks noChangeArrowheads="1"/>
            </p:cNvSpPr>
            <p:nvPr/>
          </p:nvSpPr>
          <p:spPr bwMode="auto">
            <a:xfrm>
              <a:off x="4464" y="1200"/>
              <a:ext cx="192" cy="19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3" name="Oval 7"/>
            <p:cNvSpPr>
              <a:spLocks noChangeArrowheads="1"/>
            </p:cNvSpPr>
            <p:nvPr/>
          </p:nvSpPr>
          <p:spPr bwMode="auto">
            <a:xfrm>
              <a:off x="4800" y="1200"/>
              <a:ext cx="192" cy="19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4" name="Oval 8"/>
            <p:cNvSpPr>
              <a:spLocks noChangeArrowheads="1"/>
            </p:cNvSpPr>
            <p:nvPr/>
          </p:nvSpPr>
          <p:spPr bwMode="auto">
            <a:xfrm>
              <a:off x="5136" y="1200"/>
              <a:ext cx="192" cy="19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5" name="Oval 9"/>
            <p:cNvSpPr>
              <a:spLocks noChangeArrowheads="1"/>
            </p:cNvSpPr>
            <p:nvPr/>
          </p:nvSpPr>
          <p:spPr bwMode="auto">
            <a:xfrm>
              <a:off x="4128" y="1200"/>
              <a:ext cx="192" cy="19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87076" name="AutoShape 10"/>
            <p:cNvCxnSpPr>
              <a:cxnSpLocks noChangeShapeType="1"/>
              <a:stCxn id="87075" idx="6"/>
              <a:endCxn id="87072" idx="2"/>
            </p:cNvCxnSpPr>
            <p:nvPr/>
          </p:nvCxnSpPr>
          <p:spPr bwMode="auto">
            <a:xfrm>
              <a:off x="4320" y="1296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077" name="AutoShape 11"/>
            <p:cNvCxnSpPr>
              <a:cxnSpLocks noChangeShapeType="1"/>
              <a:stCxn id="87072" idx="6"/>
              <a:endCxn id="87073" idx="2"/>
            </p:cNvCxnSpPr>
            <p:nvPr/>
          </p:nvCxnSpPr>
          <p:spPr bwMode="auto">
            <a:xfrm>
              <a:off x="4656" y="1296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078" name="AutoShape 12"/>
            <p:cNvCxnSpPr>
              <a:cxnSpLocks noChangeShapeType="1"/>
              <a:stCxn id="87073" idx="6"/>
              <a:endCxn id="87074" idx="2"/>
            </p:cNvCxnSpPr>
            <p:nvPr/>
          </p:nvCxnSpPr>
          <p:spPr bwMode="auto">
            <a:xfrm>
              <a:off x="4992" y="1296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7079" name="AutoShape 13"/>
            <p:cNvSpPr>
              <a:spLocks noChangeArrowheads="1"/>
            </p:cNvSpPr>
            <p:nvPr/>
          </p:nvSpPr>
          <p:spPr bwMode="auto">
            <a:xfrm>
              <a:off x="4080" y="158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7080" name="AutoShape 14"/>
            <p:cNvSpPr>
              <a:spLocks noChangeArrowheads="1"/>
            </p:cNvSpPr>
            <p:nvPr/>
          </p:nvSpPr>
          <p:spPr bwMode="auto">
            <a:xfrm>
              <a:off x="4416" y="158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7081" name="AutoShape 15"/>
            <p:cNvSpPr>
              <a:spLocks noChangeArrowheads="1"/>
            </p:cNvSpPr>
            <p:nvPr/>
          </p:nvSpPr>
          <p:spPr bwMode="auto">
            <a:xfrm>
              <a:off x="4752" y="158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7082" name="AutoShape 16"/>
            <p:cNvSpPr>
              <a:spLocks noChangeArrowheads="1"/>
            </p:cNvSpPr>
            <p:nvPr/>
          </p:nvSpPr>
          <p:spPr bwMode="auto">
            <a:xfrm>
              <a:off x="5088" y="158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cxnSp>
          <p:nvCxnSpPr>
            <p:cNvPr id="87083" name="AutoShape 17"/>
            <p:cNvCxnSpPr>
              <a:cxnSpLocks noChangeShapeType="1"/>
              <a:stCxn id="87079" idx="0"/>
              <a:endCxn id="87075" idx="4"/>
            </p:cNvCxnSpPr>
            <p:nvPr/>
          </p:nvCxnSpPr>
          <p:spPr bwMode="auto">
            <a:xfrm flipV="1">
              <a:off x="4200" y="1392"/>
              <a:ext cx="2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084" name="AutoShape 18"/>
            <p:cNvCxnSpPr>
              <a:cxnSpLocks noChangeShapeType="1"/>
              <a:stCxn id="87080" idx="0"/>
              <a:endCxn id="87072" idx="4"/>
            </p:cNvCxnSpPr>
            <p:nvPr/>
          </p:nvCxnSpPr>
          <p:spPr bwMode="auto">
            <a:xfrm flipV="1">
              <a:off x="4536" y="1392"/>
              <a:ext cx="2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085" name="AutoShape 19"/>
            <p:cNvCxnSpPr>
              <a:cxnSpLocks noChangeShapeType="1"/>
              <a:stCxn id="87081" idx="0"/>
              <a:endCxn id="87073" idx="4"/>
            </p:cNvCxnSpPr>
            <p:nvPr/>
          </p:nvCxnSpPr>
          <p:spPr bwMode="auto">
            <a:xfrm flipV="1">
              <a:off x="4872" y="1392"/>
              <a:ext cx="2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086" name="AutoShape 20"/>
            <p:cNvCxnSpPr>
              <a:cxnSpLocks noChangeShapeType="1"/>
              <a:stCxn id="87082" idx="0"/>
              <a:endCxn id="87074" idx="4"/>
            </p:cNvCxnSpPr>
            <p:nvPr/>
          </p:nvCxnSpPr>
          <p:spPr bwMode="auto">
            <a:xfrm flipV="1">
              <a:off x="5208" y="1392"/>
              <a:ext cx="2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7087" name="AutoShape 21"/>
            <p:cNvSpPr>
              <a:spLocks noChangeArrowheads="1"/>
            </p:cNvSpPr>
            <p:nvPr/>
          </p:nvSpPr>
          <p:spPr bwMode="auto">
            <a:xfrm>
              <a:off x="4128" y="86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7088" name="AutoShape 22"/>
            <p:cNvSpPr>
              <a:spLocks noChangeArrowheads="1"/>
            </p:cNvSpPr>
            <p:nvPr/>
          </p:nvSpPr>
          <p:spPr bwMode="auto">
            <a:xfrm>
              <a:off x="4464" y="86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7089" name="AutoShape 23"/>
            <p:cNvSpPr>
              <a:spLocks noChangeArrowheads="1"/>
            </p:cNvSpPr>
            <p:nvPr/>
          </p:nvSpPr>
          <p:spPr bwMode="auto">
            <a:xfrm>
              <a:off x="4800" y="86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7090" name="AutoShape 24"/>
            <p:cNvSpPr>
              <a:spLocks noChangeArrowheads="1"/>
            </p:cNvSpPr>
            <p:nvPr/>
          </p:nvSpPr>
          <p:spPr bwMode="auto">
            <a:xfrm>
              <a:off x="5136" y="86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cxnSp>
          <p:nvCxnSpPr>
            <p:cNvPr id="87091" name="AutoShape 25"/>
            <p:cNvCxnSpPr>
              <a:cxnSpLocks noChangeShapeType="1"/>
              <a:stCxn id="87075" idx="0"/>
              <a:endCxn id="87087" idx="2"/>
            </p:cNvCxnSpPr>
            <p:nvPr/>
          </p:nvCxnSpPr>
          <p:spPr bwMode="auto">
            <a:xfrm flipV="1">
              <a:off x="4224" y="1000"/>
              <a:ext cx="24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092" name="AutoShape 26"/>
            <p:cNvCxnSpPr>
              <a:cxnSpLocks noChangeShapeType="1"/>
              <a:stCxn id="87072" idx="0"/>
              <a:endCxn id="87088" idx="2"/>
            </p:cNvCxnSpPr>
            <p:nvPr/>
          </p:nvCxnSpPr>
          <p:spPr bwMode="auto">
            <a:xfrm flipV="1">
              <a:off x="4560" y="1000"/>
              <a:ext cx="24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093" name="AutoShape 27"/>
            <p:cNvCxnSpPr>
              <a:cxnSpLocks noChangeShapeType="1"/>
              <a:stCxn id="87073" idx="0"/>
              <a:endCxn id="87089" idx="2"/>
            </p:cNvCxnSpPr>
            <p:nvPr/>
          </p:nvCxnSpPr>
          <p:spPr bwMode="auto">
            <a:xfrm flipV="1">
              <a:off x="4896" y="1000"/>
              <a:ext cx="24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094" name="AutoShape 28"/>
            <p:cNvCxnSpPr>
              <a:cxnSpLocks noChangeShapeType="1"/>
              <a:stCxn id="87074" idx="0"/>
              <a:endCxn id="87090" idx="2"/>
            </p:cNvCxnSpPr>
            <p:nvPr/>
          </p:nvCxnSpPr>
          <p:spPr bwMode="auto">
            <a:xfrm flipV="1">
              <a:off x="5232" y="1000"/>
              <a:ext cx="24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7046" name="Text Box 29"/>
          <p:cNvSpPr txBox="1">
            <a:spLocks noChangeArrowheads="1"/>
          </p:cNvSpPr>
          <p:nvPr/>
        </p:nvSpPr>
        <p:spPr bwMode="auto">
          <a:xfrm>
            <a:off x="1447800" y="1200151"/>
            <a:ext cx="2057400" cy="2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9" tIns="34295" rIns="68589" bIns="3429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400"/>
              <a:t>Sequence Model</a:t>
            </a:r>
          </a:p>
        </p:txBody>
      </p:sp>
      <p:sp>
        <p:nvSpPr>
          <p:cNvPr id="87047" name="Text Box 30"/>
          <p:cNvSpPr txBox="1">
            <a:spLocks noChangeArrowheads="1"/>
          </p:cNvSpPr>
          <p:nvPr/>
        </p:nvSpPr>
        <p:spPr bwMode="auto">
          <a:xfrm>
            <a:off x="4038600" y="1600201"/>
            <a:ext cx="1295400" cy="2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9" tIns="34295" rIns="68589" bIns="3429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400"/>
              <a:t>Inference</a:t>
            </a:r>
          </a:p>
        </p:txBody>
      </p:sp>
      <p:sp>
        <p:nvSpPr>
          <p:cNvPr id="87048" name="Oval 31"/>
          <p:cNvSpPr>
            <a:spLocks noChangeArrowheads="1"/>
          </p:cNvSpPr>
          <p:nvPr/>
        </p:nvSpPr>
        <p:spPr bwMode="auto">
          <a:xfrm>
            <a:off x="6462714" y="1826419"/>
            <a:ext cx="260350" cy="1952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7049" name="Oval 32"/>
          <p:cNvSpPr>
            <a:spLocks noChangeArrowheads="1"/>
          </p:cNvSpPr>
          <p:nvPr/>
        </p:nvSpPr>
        <p:spPr bwMode="auto">
          <a:xfrm>
            <a:off x="6916739" y="1826419"/>
            <a:ext cx="260350" cy="1952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7050" name="Oval 33"/>
          <p:cNvSpPr>
            <a:spLocks noChangeArrowheads="1"/>
          </p:cNvSpPr>
          <p:nvPr/>
        </p:nvSpPr>
        <p:spPr bwMode="auto">
          <a:xfrm>
            <a:off x="7372351" y="1826419"/>
            <a:ext cx="258763" cy="1952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7051" name="Oval 34"/>
          <p:cNvSpPr>
            <a:spLocks noChangeArrowheads="1"/>
          </p:cNvSpPr>
          <p:nvPr/>
        </p:nvSpPr>
        <p:spPr bwMode="auto">
          <a:xfrm>
            <a:off x="6008688" y="1826419"/>
            <a:ext cx="258762" cy="1952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cxnSp>
        <p:nvCxnSpPr>
          <p:cNvPr id="87052" name="AutoShape 35"/>
          <p:cNvCxnSpPr>
            <a:cxnSpLocks noChangeShapeType="1"/>
            <a:stCxn id="87051" idx="6"/>
            <a:endCxn id="87048" idx="2"/>
          </p:cNvCxnSpPr>
          <p:nvPr/>
        </p:nvCxnSpPr>
        <p:spPr bwMode="auto">
          <a:xfrm>
            <a:off x="6267451" y="1924050"/>
            <a:ext cx="1952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53" name="AutoShape 36"/>
          <p:cNvCxnSpPr>
            <a:cxnSpLocks noChangeShapeType="1"/>
            <a:stCxn id="87048" idx="6"/>
            <a:endCxn id="87049" idx="2"/>
          </p:cNvCxnSpPr>
          <p:nvPr/>
        </p:nvCxnSpPr>
        <p:spPr bwMode="auto">
          <a:xfrm>
            <a:off x="6723063" y="1924050"/>
            <a:ext cx="1936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54" name="AutoShape 37"/>
          <p:cNvCxnSpPr>
            <a:cxnSpLocks noChangeShapeType="1"/>
            <a:stCxn id="87049" idx="6"/>
            <a:endCxn id="87050" idx="2"/>
          </p:cNvCxnSpPr>
          <p:nvPr/>
        </p:nvCxnSpPr>
        <p:spPr bwMode="auto">
          <a:xfrm>
            <a:off x="7177088" y="1924050"/>
            <a:ext cx="1952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055" name="AutoShape 38"/>
          <p:cNvSpPr>
            <a:spLocks noChangeArrowheads="1"/>
          </p:cNvSpPr>
          <p:nvPr/>
        </p:nvSpPr>
        <p:spPr bwMode="auto">
          <a:xfrm>
            <a:off x="5943600" y="2215755"/>
            <a:ext cx="323850" cy="150019"/>
          </a:xfrm>
          <a:prstGeom prst="flowChartMultidocumen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/>
          </a:p>
        </p:txBody>
      </p:sp>
      <p:sp>
        <p:nvSpPr>
          <p:cNvPr id="87056" name="AutoShape 39"/>
          <p:cNvSpPr>
            <a:spLocks noChangeArrowheads="1"/>
          </p:cNvSpPr>
          <p:nvPr/>
        </p:nvSpPr>
        <p:spPr bwMode="auto">
          <a:xfrm>
            <a:off x="6397625" y="2215755"/>
            <a:ext cx="325438" cy="150019"/>
          </a:xfrm>
          <a:prstGeom prst="flowChartMultidocumen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/>
          </a:p>
        </p:txBody>
      </p:sp>
      <p:sp>
        <p:nvSpPr>
          <p:cNvPr id="87057" name="AutoShape 40"/>
          <p:cNvSpPr>
            <a:spLocks noChangeArrowheads="1"/>
          </p:cNvSpPr>
          <p:nvPr/>
        </p:nvSpPr>
        <p:spPr bwMode="auto">
          <a:xfrm>
            <a:off x="6851650" y="2215755"/>
            <a:ext cx="325438" cy="150019"/>
          </a:xfrm>
          <a:prstGeom prst="flowChartMultidocumen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/>
          </a:p>
        </p:txBody>
      </p:sp>
      <p:sp>
        <p:nvSpPr>
          <p:cNvPr id="87058" name="AutoShape 41"/>
          <p:cNvSpPr>
            <a:spLocks noChangeArrowheads="1"/>
          </p:cNvSpPr>
          <p:nvPr/>
        </p:nvSpPr>
        <p:spPr bwMode="auto">
          <a:xfrm>
            <a:off x="7307263" y="2215755"/>
            <a:ext cx="323850" cy="150019"/>
          </a:xfrm>
          <a:prstGeom prst="flowChartMultidocumen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/>
          </a:p>
        </p:txBody>
      </p:sp>
      <p:cxnSp>
        <p:nvCxnSpPr>
          <p:cNvPr id="87059" name="AutoShape 42"/>
          <p:cNvCxnSpPr>
            <a:cxnSpLocks noChangeShapeType="1"/>
            <a:stCxn id="87055" idx="0"/>
            <a:endCxn id="87051" idx="4"/>
          </p:cNvCxnSpPr>
          <p:nvPr/>
        </p:nvCxnSpPr>
        <p:spPr bwMode="auto">
          <a:xfrm flipV="1">
            <a:off x="6105525" y="2021683"/>
            <a:ext cx="33338" cy="19407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60" name="AutoShape 43"/>
          <p:cNvCxnSpPr>
            <a:cxnSpLocks noChangeShapeType="1"/>
            <a:stCxn id="87056" idx="0"/>
            <a:endCxn id="87048" idx="4"/>
          </p:cNvCxnSpPr>
          <p:nvPr/>
        </p:nvCxnSpPr>
        <p:spPr bwMode="auto">
          <a:xfrm flipV="1">
            <a:off x="6559550" y="2021683"/>
            <a:ext cx="33338" cy="19407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61" name="AutoShape 44"/>
          <p:cNvCxnSpPr>
            <a:cxnSpLocks noChangeShapeType="1"/>
            <a:stCxn id="87057" idx="0"/>
            <a:endCxn id="87049" idx="4"/>
          </p:cNvCxnSpPr>
          <p:nvPr/>
        </p:nvCxnSpPr>
        <p:spPr bwMode="auto">
          <a:xfrm flipV="1">
            <a:off x="7015163" y="2021683"/>
            <a:ext cx="31750" cy="19407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62" name="AutoShape 45"/>
          <p:cNvCxnSpPr>
            <a:cxnSpLocks noChangeShapeType="1"/>
            <a:stCxn id="87058" idx="0"/>
            <a:endCxn id="87050" idx="4"/>
          </p:cNvCxnSpPr>
          <p:nvPr/>
        </p:nvCxnSpPr>
        <p:spPr bwMode="auto">
          <a:xfrm flipV="1">
            <a:off x="7469188" y="2021683"/>
            <a:ext cx="31750" cy="19407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063" name="AutoShape 46"/>
          <p:cNvSpPr>
            <a:spLocks noChangeArrowheads="1"/>
          </p:cNvSpPr>
          <p:nvPr/>
        </p:nvSpPr>
        <p:spPr bwMode="auto">
          <a:xfrm>
            <a:off x="6008688" y="1485901"/>
            <a:ext cx="323850" cy="150019"/>
          </a:xfrm>
          <a:prstGeom prst="flowChartMultidocumen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7064" name="AutoShape 47"/>
          <p:cNvSpPr>
            <a:spLocks noChangeArrowheads="1"/>
          </p:cNvSpPr>
          <p:nvPr/>
        </p:nvSpPr>
        <p:spPr bwMode="auto">
          <a:xfrm>
            <a:off x="6462714" y="1485901"/>
            <a:ext cx="325437" cy="150019"/>
          </a:xfrm>
          <a:prstGeom prst="flowChartMultidocumen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7065" name="AutoShape 48"/>
          <p:cNvSpPr>
            <a:spLocks noChangeArrowheads="1"/>
          </p:cNvSpPr>
          <p:nvPr/>
        </p:nvSpPr>
        <p:spPr bwMode="auto">
          <a:xfrm>
            <a:off x="6916739" y="1485901"/>
            <a:ext cx="325437" cy="150019"/>
          </a:xfrm>
          <a:prstGeom prst="flowChartMultidocumen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7066" name="AutoShape 49"/>
          <p:cNvSpPr>
            <a:spLocks noChangeArrowheads="1"/>
          </p:cNvSpPr>
          <p:nvPr/>
        </p:nvSpPr>
        <p:spPr bwMode="auto">
          <a:xfrm>
            <a:off x="7372350" y="1485901"/>
            <a:ext cx="323850" cy="150019"/>
          </a:xfrm>
          <a:prstGeom prst="flowChartMultidocumen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>
              <a:solidFill>
                <a:schemeClr val="tx2"/>
              </a:solidFill>
            </a:endParaRPr>
          </a:p>
        </p:txBody>
      </p:sp>
      <p:cxnSp>
        <p:nvCxnSpPr>
          <p:cNvPr id="87067" name="AutoShape 50"/>
          <p:cNvCxnSpPr>
            <a:cxnSpLocks noChangeShapeType="1"/>
            <a:stCxn id="87051" idx="0"/>
            <a:endCxn id="87063" idx="2"/>
          </p:cNvCxnSpPr>
          <p:nvPr/>
        </p:nvCxnSpPr>
        <p:spPr bwMode="auto">
          <a:xfrm flipV="1">
            <a:off x="6138863" y="1624014"/>
            <a:ext cx="31750" cy="202406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68" name="AutoShape 51"/>
          <p:cNvCxnSpPr>
            <a:cxnSpLocks noChangeShapeType="1"/>
            <a:stCxn id="87048" idx="0"/>
            <a:endCxn id="87064" idx="2"/>
          </p:cNvCxnSpPr>
          <p:nvPr/>
        </p:nvCxnSpPr>
        <p:spPr bwMode="auto">
          <a:xfrm flipV="1">
            <a:off x="6592888" y="1624014"/>
            <a:ext cx="31750" cy="202406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69" name="AutoShape 52"/>
          <p:cNvCxnSpPr>
            <a:cxnSpLocks noChangeShapeType="1"/>
            <a:stCxn id="87049" idx="0"/>
            <a:endCxn id="87065" idx="2"/>
          </p:cNvCxnSpPr>
          <p:nvPr/>
        </p:nvCxnSpPr>
        <p:spPr bwMode="auto">
          <a:xfrm flipV="1">
            <a:off x="7046914" y="1624014"/>
            <a:ext cx="33337" cy="202406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70" name="AutoShape 53"/>
          <p:cNvCxnSpPr>
            <a:cxnSpLocks noChangeShapeType="1"/>
            <a:stCxn id="87050" idx="0"/>
            <a:endCxn id="87066" idx="2"/>
          </p:cNvCxnSpPr>
          <p:nvPr/>
        </p:nvCxnSpPr>
        <p:spPr bwMode="auto">
          <a:xfrm flipV="1">
            <a:off x="7500939" y="1624014"/>
            <a:ext cx="33337" cy="202406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071" name="Text Box 54"/>
          <p:cNvSpPr txBox="1">
            <a:spLocks noChangeArrowheads="1"/>
          </p:cNvSpPr>
          <p:nvPr/>
        </p:nvSpPr>
        <p:spPr bwMode="auto">
          <a:xfrm>
            <a:off x="5943600" y="1200151"/>
            <a:ext cx="1905000" cy="2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9" tIns="34295" rIns="68589" bIns="3429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400"/>
              <a:t>Best Sequence</a:t>
            </a:r>
          </a:p>
        </p:txBody>
      </p:sp>
    </p:spTree>
    <p:extLst>
      <p:ext uri="{BB962C8B-B14F-4D97-AF65-F5344CB8AC3E}">
        <p14:creationId xmlns:p14="http://schemas.microsoft.com/office/powerpoint/2010/main" val="328378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Beam Inference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1" y="2400300"/>
            <a:ext cx="8534400" cy="2514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700" dirty="0">
                <a:latin typeface="Lucida Sans" charset="0"/>
                <a:ea typeface="ＭＳ Ｐゴシック" charset="0"/>
                <a:cs typeface="ＭＳ Ｐゴシック" charset="0"/>
              </a:rPr>
              <a:t>Beam inference: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500" dirty="0">
                <a:latin typeface="Lucida Sans" charset="0"/>
                <a:ea typeface="ＭＳ Ｐゴシック" charset="0"/>
              </a:rPr>
              <a:t>At each position keep the top </a:t>
            </a:r>
            <a:r>
              <a:rPr lang="en-US" i="1" dirty="0">
                <a:latin typeface="Times New Roman" charset="0"/>
                <a:ea typeface="ＭＳ Ｐゴシック" charset="0"/>
              </a:rPr>
              <a:t>k</a:t>
            </a:r>
            <a:r>
              <a:rPr lang="en-US" sz="1500" dirty="0">
                <a:latin typeface="Lucida Sans" charset="0"/>
                <a:ea typeface="ＭＳ Ｐゴシック" charset="0"/>
              </a:rPr>
              <a:t> complete sequences.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500" dirty="0">
                <a:latin typeface="Lucida Sans" charset="0"/>
                <a:ea typeface="ＭＳ Ｐゴシック" charset="0"/>
              </a:rPr>
              <a:t>Extend each sequence in each local way.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500" dirty="0">
                <a:latin typeface="Lucida Sans" charset="0"/>
                <a:ea typeface="ＭＳ Ｐゴシック" charset="0"/>
              </a:rPr>
              <a:t>The extensions compete for the </a:t>
            </a:r>
            <a:r>
              <a:rPr lang="en-US" i="1" dirty="0">
                <a:latin typeface="Times New Roman" charset="0"/>
                <a:ea typeface="ＭＳ Ｐゴシック" charset="0"/>
              </a:rPr>
              <a:t>k</a:t>
            </a:r>
            <a:r>
              <a:rPr lang="en-US" sz="1500" dirty="0">
                <a:latin typeface="Lucida Sans" charset="0"/>
                <a:ea typeface="ＭＳ Ｐゴシック" charset="0"/>
              </a:rPr>
              <a:t> slots at the next position.</a:t>
            </a:r>
          </a:p>
          <a:p>
            <a:pPr eaLnBrk="1" hangingPunct="1">
              <a:lnSpc>
                <a:spcPct val="90000"/>
              </a:lnSpc>
            </a:pPr>
            <a:r>
              <a:rPr lang="en-US" sz="1700" dirty="0">
                <a:latin typeface="Lucida Sans" charset="0"/>
                <a:ea typeface="ＭＳ Ｐゴシック" charset="0"/>
                <a:cs typeface="ＭＳ Ｐゴシック" charset="0"/>
              </a:rPr>
              <a:t>Advantages: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500" dirty="0">
                <a:latin typeface="Lucida Sans" charset="0"/>
                <a:ea typeface="ＭＳ Ｐゴシック" charset="0"/>
              </a:rPr>
              <a:t>Fast; </a:t>
            </a:r>
            <a:r>
              <a:rPr lang="en-US" sz="1500" dirty="0" smtClean="0">
                <a:latin typeface="Lucida Sans" charset="0"/>
                <a:ea typeface="ＭＳ Ｐゴシック" charset="0"/>
              </a:rPr>
              <a:t>beam </a:t>
            </a:r>
            <a:r>
              <a:rPr lang="en-US" sz="1500" dirty="0">
                <a:latin typeface="Lucida Sans" charset="0"/>
                <a:ea typeface="ＭＳ Ｐゴシック" charset="0"/>
              </a:rPr>
              <a:t>sizes of 3–5 are </a:t>
            </a:r>
            <a:r>
              <a:rPr lang="en-US" sz="1500" dirty="0" smtClean="0">
                <a:latin typeface="Lucida Sans" charset="0"/>
                <a:ea typeface="ＭＳ Ｐゴシック" charset="0"/>
              </a:rPr>
              <a:t>almost </a:t>
            </a:r>
            <a:r>
              <a:rPr lang="en-US" sz="1500" dirty="0">
                <a:latin typeface="Lucida Sans" charset="0"/>
                <a:ea typeface="ＭＳ Ｐゴシック" charset="0"/>
              </a:rPr>
              <a:t>as good as exact inference in many cases.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500" dirty="0">
                <a:latin typeface="Lucida Sans" charset="0"/>
                <a:ea typeface="ＭＳ Ｐゴシック" charset="0"/>
              </a:rPr>
              <a:t>Easy to implement (no dynamic programming required).</a:t>
            </a:r>
          </a:p>
          <a:p>
            <a:pPr eaLnBrk="1" hangingPunct="1">
              <a:lnSpc>
                <a:spcPct val="90000"/>
              </a:lnSpc>
            </a:pPr>
            <a:r>
              <a:rPr lang="en-US" sz="1700" dirty="0">
                <a:latin typeface="Lucida Sans" charset="0"/>
                <a:ea typeface="ＭＳ Ｐゴシック" charset="0"/>
                <a:cs typeface="ＭＳ Ｐゴシック" charset="0"/>
              </a:rPr>
              <a:t>Disadvantage: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500" dirty="0">
                <a:latin typeface="Lucida Sans" charset="0"/>
                <a:ea typeface="ＭＳ Ｐゴシック" charset="0"/>
              </a:rPr>
              <a:t>Inexact: the globally best sequence can fall off the beam.</a:t>
            </a:r>
          </a:p>
        </p:txBody>
      </p:sp>
      <p:sp>
        <p:nvSpPr>
          <p:cNvPr id="87044" name="AutoShape 4"/>
          <p:cNvSpPr>
            <a:spLocks noChangeArrowheads="1"/>
          </p:cNvSpPr>
          <p:nvPr/>
        </p:nvSpPr>
        <p:spPr bwMode="auto">
          <a:xfrm>
            <a:off x="3657600" y="1885950"/>
            <a:ext cx="1981200" cy="285750"/>
          </a:xfrm>
          <a:prstGeom prst="rightArrow">
            <a:avLst>
              <a:gd name="adj1" fmla="val 50000"/>
              <a:gd name="adj2" fmla="val 61389"/>
            </a:avLst>
          </a:prstGeom>
          <a:solidFill>
            <a:schemeClr val="tx2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grpSp>
        <p:nvGrpSpPr>
          <p:cNvPr id="87045" name="Group 5"/>
          <p:cNvGrpSpPr>
            <a:grpSpLocks/>
          </p:cNvGrpSpPr>
          <p:nvPr/>
        </p:nvGrpSpPr>
        <p:grpSpPr bwMode="auto">
          <a:xfrm>
            <a:off x="1524000" y="1485901"/>
            <a:ext cx="1752600" cy="879872"/>
            <a:chOff x="4080" y="864"/>
            <a:chExt cx="1296" cy="868"/>
          </a:xfrm>
        </p:grpSpPr>
        <p:sp>
          <p:nvSpPr>
            <p:cNvPr id="87072" name="Oval 6"/>
            <p:cNvSpPr>
              <a:spLocks noChangeArrowheads="1"/>
            </p:cNvSpPr>
            <p:nvPr/>
          </p:nvSpPr>
          <p:spPr bwMode="auto">
            <a:xfrm>
              <a:off x="4464" y="1200"/>
              <a:ext cx="192" cy="19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3" name="Oval 7"/>
            <p:cNvSpPr>
              <a:spLocks noChangeArrowheads="1"/>
            </p:cNvSpPr>
            <p:nvPr/>
          </p:nvSpPr>
          <p:spPr bwMode="auto">
            <a:xfrm>
              <a:off x="4800" y="1200"/>
              <a:ext cx="192" cy="19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4" name="Oval 8"/>
            <p:cNvSpPr>
              <a:spLocks noChangeArrowheads="1"/>
            </p:cNvSpPr>
            <p:nvPr/>
          </p:nvSpPr>
          <p:spPr bwMode="auto">
            <a:xfrm>
              <a:off x="5136" y="1200"/>
              <a:ext cx="192" cy="19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5" name="Oval 9"/>
            <p:cNvSpPr>
              <a:spLocks noChangeArrowheads="1"/>
            </p:cNvSpPr>
            <p:nvPr/>
          </p:nvSpPr>
          <p:spPr bwMode="auto">
            <a:xfrm>
              <a:off x="4128" y="1200"/>
              <a:ext cx="192" cy="19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87076" name="AutoShape 10"/>
            <p:cNvCxnSpPr>
              <a:cxnSpLocks noChangeShapeType="1"/>
              <a:stCxn id="87075" idx="6"/>
              <a:endCxn id="87072" idx="2"/>
            </p:cNvCxnSpPr>
            <p:nvPr/>
          </p:nvCxnSpPr>
          <p:spPr bwMode="auto">
            <a:xfrm>
              <a:off x="4320" y="1296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077" name="AutoShape 11"/>
            <p:cNvCxnSpPr>
              <a:cxnSpLocks noChangeShapeType="1"/>
              <a:stCxn id="87072" idx="6"/>
              <a:endCxn id="87073" idx="2"/>
            </p:cNvCxnSpPr>
            <p:nvPr/>
          </p:nvCxnSpPr>
          <p:spPr bwMode="auto">
            <a:xfrm>
              <a:off x="4656" y="1296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078" name="AutoShape 12"/>
            <p:cNvCxnSpPr>
              <a:cxnSpLocks noChangeShapeType="1"/>
              <a:stCxn id="87073" idx="6"/>
              <a:endCxn id="87074" idx="2"/>
            </p:cNvCxnSpPr>
            <p:nvPr/>
          </p:nvCxnSpPr>
          <p:spPr bwMode="auto">
            <a:xfrm>
              <a:off x="4992" y="1296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7079" name="AutoShape 13"/>
            <p:cNvSpPr>
              <a:spLocks noChangeArrowheads="1"/>
            </p:cNvSpPr>
            <p:nvPr/>
          </p:nvSpPr>
          <p:spPr bwMode="auto">
            <a:xfrm>
              <a:off x="4080" y="158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7080" name="AutoShape 14"/>
            <p:cNvSpPr>
              <a:spLocks noChangeArrowheads="1"/>
            </p:cNvSpPr>
            <p:nvPr/>
          </p:nvSpPr>
          <p:spPr bwMode="auto">
            <a:xfrm>
              <a:off x="4416" y="158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7081" name="AutoShape 15"/>
            <p:cNvSpPr>
              <a:spLocks noChangeArrowheads="1"/>
            </p:cNvSpPr>
            <p:nvPr/>
          </p:nvSpPr>
          <p:spPr bwMode="auto">
            <a:xfrm>
              <a:off x="4752" y="158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7082" name="AutoShape 16"/>
            <p:cNvSpPr>
              <a:spLocks noChangeArrowheads="1"/>
            </p:cNvSpPr>
            <p:nvPr/>
          </p:nvSpPr>
          <p:spPr bwMode="auto">
            <a:xfrm>
              <a:off x="5088" y="158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cxnSp>
          <p:nvCxnSpPr>
            <p:cNvPr id="87083" name="AutoShape 17"/>
            <p:cNvCxnSpPr>
              <a:cxnSpLocks noChangeShapeType="1"/>
              <a:stCxn id="87079" idx="0"/>
              <a:endCxn id="87075" idx="4"/>
            </p:cNvCxnSpPr>
            <p:nvPr/>
          </p:nvCxnSpPr>
          <p:spPr bwMode="auto">
            <a:xfrm flipV="1">
              <a:off x="4200" y="1392"/>
              <a:ext cx="2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084" name="AutoShape 18"/>
            <p:cNvCxnSpPr>
              <a:cxnSpLocks noChangeShapeType="1"/>
              <a:stCxn id="87080" idx="0"/>
              <a:endCxn id="87072" idx="4"/>
            </p:cNvCxnSpPr>
            <p:nvPr/>
          </p:nvCxnSpPr>
          <p:spPr bwMode="auto">
            <a:xfrm flipV="1">
              <a:off x="4536" y="1392"/>
              <a:ext cx="2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085" name="AutoShape 19"/>
            <p:cNvCxnSpPr>
              <a:cxnSpLocks noChangeShapeType="1"/>
              <a:stCxn id="87081" idx="0"/>
              <a:endCxn id="87073" idx="4"/>
            </p:cNvCxnSpPr>
            <p:nvPr/>
          </p:nvCxnSpPr>
          <p:spPr bwMode="auto">
            <a:xfrm flipV="1">
              <a:off x="4872" y="1392"/>
              <a:ext cx="2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086" name="AutoShape 20"/>
            <p:cNvCxnSpPr>
              <a:cxnSpLocks noChangeShapeType="1"/>
              <a:stCxn id="87082" idx="0"/>
              <a:endCxn id="87074" idx="4"/>
            </p:cNvCxnSpPr>
            <p:nvPr/>
          </p:nvCxnSpPr>
          <p:spPr bwMode="auto">
            <a:xfrm flipV="1">
              <a:off x="5208" y="1392"/>
              <a:ext cx="2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7087" name="AutoShape 21"/>
            <p:cNvSpPr>
              <a:spLocks noChangeArrowheads="1"/>
            </p:cNvSpPr>
            <p:nvPr/>
          </p:nvSpPr>
          <p:spPr bwMode="auto">
            <a:xfrm>
              <a:off x="4128" y="86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7088" name="AutoShape 22"/>
            <p:cNvSpPr>
              <a:spLocks noChangeArrowheads="1"/>
            </p:cNvSpPr>
            <p:nvPr/>
          </p:nvSpPr>
          <p:spPr bwMode="auto">
            <a:xfrm>
              <a:off x="4464" y="86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7089" name="AutoShape 23"/>
            <p:cNvSpPr>
              <a:spLocks noChangeArrowheads="1"/>
            </p:cNvSpPr>
            <p:nvPr/>
          </p:nvSpPr>
          <p:spPr bwMode="auto">
            <a:xfrm>
              <a:off x="4800" y="86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7090" name="AutoShape 24"/>
            <p:cNvSpPr>
              <a:spLocks noChangeArrowheads="1"/>
            </p:cNvSpPr>
            <p:nvPr/>
          </p:nvSpPr>
          <p:spPr bwMode="auto">
            <a:xfrm>
              <a:off x="5136" y="86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cxnSp>
          <p:nvCxnSpPr>
            <p:cNvPr id="87091" name="AutoShape 25"/>
            <p:cNvCxnSpPr>
              <a:cxnSpLocks noChangeShapeType="1"/>
              <a:stCxn id="87075" idx="0"/>
              <a:endCxn id="87087" idx="2"/>
            </p:cNvCxnSpPr>
            <p:nvPr/>
          </p:nvCxnSpPr>
          <p:spPr bwMode="auto">
            <a:xfrm flipV="1">
              <a:off x="4224" y="1000"/>
              <a:ext cx="24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092" name="AutoShape 26"/>
            <p:cNvCxnSpPr>
              <a:cxnSpLocks noChangeShapeType="1"/>
              <a:stCxn id="87072" idx="0"/>
              <a:endCxn id="87088" idx="2"/>
            </p:cNvCxnSpPr>
            <p:nvPr/>
          </p:nvCxnSpPr>
          <p:spPr bwMode="auto">
            <a:xfrm flipV="1">
              <a:off x="4560" y="1000"/>
              <a:ext cx="24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093" name="AutoShape 27"/>
            <p:cNvCxnSpPr>
              <a:cxnSpLocks noChangeShapeType="1"/>
              <a:stCxn id="87073" idx="0"/>
              <a:endCxn id="87089" idx="2"/>
            </p:cNvCxnSpPr>
            <p:nvPr/>
          </p:nvCxnSpPr>
          <p:spPr bwMode="auto">
            <a:xfrm flipV="1">
              <a:off x="4896" y="1000"/>
              <a:ext cx="24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094" name="AutoShape 28"/>
            <p:cNvCxnSpPr>
              <a:cxnSpLocks noChangeShapeType="1"/>
              <a:stCxn id="87074" idx="0"/>
              <a:endCxn id="87090" idx="2"/>
            </p:cNvCxnSpPr>
            <p:nvPr/>
          </p:nvCxnSpPr>
          <p:spPr bwMode="auto">
            <a:xfrm flipV="1">
              <a:off x="5232" y="1000"/>
              <a:ext cx="24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7046" name="Text Box 29"/>
          <p:cNvSpPr txBox="1">
            <a:spLocks noChangeArrowheads="1"/>
          </p:cNvSpPr>
          <p:nvPr/>
        </p:nvSpPr>
        <p:spPr bwMode="auto">
          <a:xfrm>
            <a:off x="1447800" y="1200151"/>
            <a:ext cx="2057400" cy="2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9" tIns="34295" rIns="68589" bIns="3429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400"/>
              <a:t>Sequence Model</a:t>
            </a:r>
          </a:p>
        </p:txBody>
      </p:sp>
      <p:sp>
        <p:nvSpPr>
          <p:cNvPr id="87047" name="Text Box 30"/>
          <p:cNvSpPr txBox="1">
            <a:spLocks noChangeArrowheads="1"/>
          </p:cNvSpPr>
          <p:nvPr/>
        </p:nvSpPr>
        <p:spPr bwMode="auto">
          <a:xfrm>
            <a:off x="4038600" y="1600201"/>
            <a:ext cx="1295400" cy="2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9" tIns="34295" rIns="68589" bIns="3429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400"/>
              <a:t>Inference</a:t>
            </a:r>
          </a:p>
        </p:txBody>
      </p:sp>
      <p:sp>
        <p:nvSpPr>
          <p:cNvPr id="87048" name="Oval 31"/>
          <p:cNvSpPr>
            <a:spLocks noChangeArrowheads="1"/>
          </p:cNvSpPr>
          <p:nvPr/>
        </p:nvSpPr>
        <p:spPr bwMode="auto">
          <a:xfrm>
            <a:off x="6462714" y="1826419"/>
            <a:ext cx="260350" cy="1952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7049" name="Oval 32"/>
          <p:cNvSpPr>
            <a:spLocks noChangeArrowheads="1"/>
          </p:cNvSpPr>
          <p:nvPr/>
        </p:nvSpPr>
        <p:spPr bwMode="auto">
          <a:xfrm>
            <a:off x="6916739" y="1826419"/>
            <a:ext cx="260350" cy="1952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7050" name="Oval 33"/>
          <p:cNvSpPr>
            <a:spLocks noChangeArrowheads="1"/>
          </p:cNvSpPr>
          <p:nvPr/>
        </p:nvSpPr>
        <p:spPr bwMode="auto">
          <a:xfrm>
            <a:off x="7372351" y="1826419"/>
            <a:ext cx="258763" cy="1952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7051" name="Oval 34"/>
          <p:cNvSpPr>
            <a:spLocks noChangeArrowheads="1"/>
          </p:cNvSpPr>
          <p:nvPr/>
        </p:nvSpPr>
        <p:spPr bwMode="auto">
          <a:xfrm>
            <a:off x="6008688" y="1826419"/>
            <a:ext cx="258762" cy="1952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cxnSp>
        <p:nvCxnSpPr>
          <p:cNvPr id="87052" name="AutoShape 35"/>
          <p:cNvCxnSpPr>
            <a:cxnSpLocks noChangeShapeType="1"/>
            <a:stCxn id="87051" idx="6"/>
            <a:endCxn id="87048" idx="2"/>
          </p:cNvCxnSpPr>
          <p:nvPr/>
        </p:nvCxnSpPr>
        <p:spPr bwMode="auto">
          <a:xfrm>
            <a:off x="6267451" y="1924050"/>
            <a:ext cx="1952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53" name="AutoShape 36"/>
          <p:cNvCxnSpPr>
            <a:cxnSpLocks noChangeShapeType="1"/>
            <a:stCxn id="87048" idx="6"/>
            <a:endCxn id="87049" idx="2"/>
          </p:cNvCxnSpPr>
          <p:nvPr/>
        </p:nvCxnSpPr>
        <p:spPr bwMode="auto">
          <a:xfrm>
            <a:off x="6723063" y="1924050"/>
            <a:ext cx="1936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54" name="AutoShape 37"/>
          <p:cNvCxnSpPr>
            <a:cxnSpLocks noChangeShapeType="1"/>
            <a:stCxn id="87049" idx="6"/>
            <a:endCxn id="87050" idx="2"/>
          </p:cNvCxnSpPr>
          <p:nvPr/>
        </p:nvCxnSpPr>
        <p:spPr bwMode="auto">
          <a:xfrm>
            <a:off x="7177088" y="1924050"/>
            <a:ext cx="1952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055" name="AutoShape 38"/>
          <p:cNvSpPr>
            <a:spLocks noChangeArrowheads="1"/>
          </p:cNvSpPr>
          <p:nvPr/>
        </p:nvSpPr>
        <p:spPr bwMode="auto">
          <a:xfrm>
            <a:off x="5943600" y="2215755"/>
            <a:ext cx="323850" cy="150019"/>
          </a:xfrm>
          <a:prstGeom prst="flowChartMultidocumen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/>
          </a:p>
        </p:txBody>
      </p:sp>
      <p:sp>
        <p:nvSpPr>
          <p:cNvPr id="87056" name="AutoShape 39"/>
          <p:cNvSpPr>
            <a:spLocks noChangeArrowheads="1"/>
          </p:cNvSpPr>
          <p:nvPr/>
        </p:nvSpPr>
        <p:spPr bwMode="auto">
          <a:xfrm>
            <a:off x="6397625" y="2215755"/>
            <a:ext cx="325438" cy="150019"/>
          </a:xfrm>
          <a:prstGeom prst="flowChartMultidocumen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/>
          </a:p>
        </p:txBody>
      </p:sp>
      <p:sp>
        <p:nvSpPr>
          <p:cNvPr id="87057" name="AutoShape 40"/>
          <p:cNvSpPr>
            <a:spLocks noChangeArrowheads="1"/>
          </p:cNvSpPr>
          <p:nvPr/>
        </p:nvSpPr>
        <p:spPr bwMode="auto">
          <a:xfrm>
            <a:off x="6851650" y="2215755"/>
            <a:ext cx="325438" cy="150019"/>
          </a:xfrm>
          <a:prstGeom prst="flowChartMultidocumen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/>
          </a:p>
        </p:txBody>
      </p:sp>
      <p:sp>
        <p:nvSpPr>
          <p:cNvPr id="87058" name="AutoShape 41"/>
          <p:cNvSpPr>
            <a:spLocks noChangeArrowheads="1"/>
          </p:cNvSpPr>
          <p:nvPr/>
        </p:nvSpPr>
        <p:spPr bwMode="auto">
          <a:xfrm>
            <a:off x="7307263" y="2215755"/>
            <a:ext cx="323850" cy="150019"/>
          </a:xfrm>
          <a:prstGeom prst="flowChartMultidocumen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/>
          </a:p>
        </p:txBody>
      </p:sp>
      <p:cxnSp>
        <p:nvCxnSpPr>
          <p:cNvPr id="87059" name="AutoShape 42"/>
          <p:cNvCxnSpPr>
            <a:cxnSpLocks noChangeShapeType="1"/>
            <a:stCxn id="87055" idx="0"/>
            <a:endCxn id="87051" idx="4"/>
          </p:cNvCxnSpPr>
          <p:nvPr/>
        </p:nvCxnSpPr>
        <p:spPr bwMode="auto">
          <a:xfrm flipV="1">
            <a:off x="6105525" y="2021683"/>
            <a:ext cx="33338" cy="19407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60" name="AutoShape 43"/>
          <p:cNvCxnSpPr>
            <a:cxnSpLocks noChangeShapeType="1"/>
            <a:stCxn id="87056" idx="0"/>
            <a:endCxn id="87048" idx="4"/>
          </p:cNvCxnSpPr>
          <p:nvPr/>
        </p:nvCxnSpPr>
        <p:spPr bwMode="auto">
          <a:xfrm flipV="1">
            <a:off x="6559550" y="2021683"/>
            <a:ext cx="33338" cy="19407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61" name="AutoShape 44"/>
          <p:cNvCxnSpPr>
            <a:cxnSpLocks noChangeShapeType="1"/>
            <a:stCxn id="87057" idx="0"/>
            <a:endCxn id="87049" idx="4"/>
          </p:cNvCxnSpPr>
          <p:nvPr/>
        </p:nvCxnSpPr>
        <p:spPr bwMode="auto">
          <a:xfrm flipV="1">
            <a:off x="7015163" y="2021683"/>
            <a:ext cx="31750" cy="19407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62" name="AutoShape 45"/>
          <p:cNvCxnSpPr>
            <a:cxnSpLocks noChangeShapeType="1"/>
            <a:stCxn id="87058" idx="0"/>
            <a:endCxn id="87050" idx="4"/>
          </p:cNvCxnSpPr>
          <p:nvPr/>
        </p:nvCxnSpPr>
        <p:spPr bwMode="auto">
          <a:xfrm flipV="1">
            <a:off x="7469188" y="2021683"/>
            <a:ext cx="31750" cy="19407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063" name="AutoShape 46"/>
          <p:cNvSpPr>
            <a:spLocks noChangeArrowheads="1"/>
          </p:cNvSpPr>
          <p:nvPr/>
        </p:nvSpPr>
        <p:spPr bwMode="auto">
          <a:xfrm>
            <a:off x="6008688" y="1485901"/>
            <a:ext cx="323850" cy="150019"/>
          </a:xfrm>
          <a:prstGeom prst="flowChartMultidocumen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7064" name="AutoShape 47"/>
          <p:cNvSpPr>
            <a:spLocks noChangeArrowheads="1"/>
          </p:cNvSpPr>
          <p:nvPr/>
        </p:nvSpPr>
        <p:spPr bwMode="auto">
          <a:xfrm>
            <a:off x="6462714" y="1485901"/>
            <a:ext cx="325437" cy="150019"/>
          </a:xfrm>
          <a:prstGeom prst="flowChartMultidocumen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7065" name="AutoShape 48"/>
          <p:cNvSpPr>
            <a:spLocks noChangeArrowheads="1"/>
          </p:cNvSpPr>
          <p:nvPr/>
        </p:nvSpPr>
        <p:spPr bwMode="auto">
          <a:xfrm>
            <a:off x="6916739" y="1485901"/>
            <a:ext cx="325437" cy="150019"/>
          </a:xfrm>
          <a:prstGeom prst="flowChartMultidocumen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7066" name="AutoShape 49"/>
          <p:cNvSpPr>
            <a:spLocks noChangeArrowheads="1"/>
          </p:cNvSpPr>
          <p:nvPr/>
        </p:nvSpPr>
        <p:spPr bwMode="auto">
          <a:xfrm>
            <a:off x="7372350" y="1485901"/>
            <a:ext cx="323850" cy="150019"/>
          </a:xfrm>
          <a:prstGeom prst="flowChartMultidocumen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>
              <a:solidFill>
                <a:schemeClr val="tx2"/>
              </a:solidFill>
            </a:endParaRPr>
          </a:p>
        </p:txBody>
      </p:sp>
      <p:cxnSp>
        <p:nvCxnSpPr>
          <p:cNvPr id="87067" name="AutoShape 50"/>
          <p:cNvCxnSpPr>
            <a:cxnSpLocks noChangeShapeType="1"/>
            <a:stCxn id="87051" idx="0"/>
            <a:endCxn id="87063" idx="2"/>
          </p:cNvCxnSpPr>
          <p:nvPr/>
        </p:nvCxnSpPr>
        <p:spPr bwMode="auto">
          <a:xfrm flipV="1">
            <a:off x="6138863" y="1624014"/>
            <a:ext cx="31750" cy="202406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68" name="AutoShape 51"/>
          <p:cNvCxnSpPr>
            <a:cxnSpLocks noChangeShapeType="1"/>
            <a:stCxn id="87048" idx="0"/>
            <a:endCxn id="87064" idx="2"/>
          </p:cNvCxnSpPr>
          <p:nvPr/>
        </p:nvCxnSpPr>
        <p:spPr bwMode="auto">
          <a:xfrm flipV="1">
            <a:off x="6592888" y="1624014"/>
            <a:ext cx="31750" cy="202406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69" name="AutoShape 52"/>
          <p:cNvCxnSpPr>
            <a:cxnSpLocks noChangeShapeType="1"/>
            <a:stCxn id="87049" idx="0"/>
            <a:endCxn id="87065" idx="2"/>
          </p:cNvCxnSpPr>
          <p:nvPr/>
        </p:nvCxnSpPr>
        <p:spPr bwMode="auto">
          <a:xfrm flipV="1">
            <a:off x="7046914" y="1624014"/>
            <a:ext cx="33337" cy="202406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070" name="AutoShape 53"/>
          <p:cNvCxnSpPr>
            <a:cxnSpLocks noChangeShapeType="1"/>
            <a:stCxn id="87050" idx="0"/>
            <a:endCxn id="87066" idx="2"/>
          </p:cNvCxnSpPr>
          <p:nvPr/>
        </p:nvCxnSpPr>
        <p:spPr bwMode="auto">
          <a:xfrm flipV="1">
            <a:off x="7500939" y="1624014"/>
            <a:ext cx="33337" cy="202406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071" name="Text Box 54"/>
          <p:cNvSpPr txBox="1">
            <a:spLocks noChangeArrowheads="1"/>
          </p:cNvSpPr>
          <p:nvPr/>
        </p:nvSpPr>
        <p:spPr bwMode="auto">
          <a:xfrm>
            <a:off x="5943600" y="1200151"/>
            <a:ext cx="1905000" cy="2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9" tIns="34295" rIns="68589" bIns="3429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400"/>
              <a:t>Best Sequence</a:t>
            </a:r>
          </a:p>
        </p:txBody>
      </p:sp>
    </p:spTree>
    <p:extLst>
      <p:ext uri="{BB962C8B-B14F-4D97-AF65-F5344CB8AC3E}">
        <p14:creationId xmlns:p14="http://schemas.microsoft.com/office/powerpoint/2010/main" val="34181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ea typeface="ＭＳ Ｐゴシック" charset="0"/>
                <a:cs typeface="ＭＳ Ｐゴシック" charset="0"/>
              </a:rPr>
              <a:t>Information 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Extraction (IE)</a:t>
            </a: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IE systems extract clear, factual information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Roughly: </a:t>
            </a:r>
            <a:r>
              <a:rPr lang="en-US" i="1" dirty="0" smtClean="0">
                <a:ea typeface="ＭＳ Ｐゴシック" charset="0"/>
                <a:cs typeface="ＭＳ Ｐゴシック" charset="0"/>
              </a:rPr>
              <a:t>Who did what to whom when?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E.g.,</a:t>
            </a:r>
            <a:endParaRPr lang="en-US" sz="1800" dirty="0" smtClean="0"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AU" dirty="0" smtClean="0">
                <a:ea typeface="ＭＳ Ｐゴシック" charset="0"/>
              </a:rPr>
              <a:t>Gathering earnings, profits, board members, headquarters, etc. from company reports </a:t>
            </a:r>
          </a:p>
          <a:p>
            <a:pPr lvl="2">
              <a:lnSpc>
                <a:spcPct val="90000"/>
              </a:lnSpc>
            </a:pPr>
            <a:r>
              <a:rPr lang="en-US" dirty="0" smtClean="0">
                <a:ea typeface="ＭＳ Ｐゴシック" charset="0"/>
              </a:rPr>
              <a:t>The </a:t>
            </a:r>
            <a:r>
              <a:rPr lang="en-US" dirty="0">
                <a:ea typeface="ＭＳ Ｐゴシック" charset="0"/>
              </a:rPr>
              <a:t>headquarters of BHP Billiton Limited, and the global headquarters of the combined BHP Billiton Group, are located in Melbourne, Australia. </a:t>
            </a:r>
            <a:endParaRPr lang="en-US" dirty="0" smtClean="0">
              <a:ea typeface="ＭＳ Ｐゴシック" charset="0"/>
            </a:endParaRPr>
          </a:p>
          <a:p>
            <a:pPr lvl="2">
              <a:lnSpc>
                <a:spcPct val="90000"/>
              </a:lnSpc>
            </a:pPr>
            <a:r>
              <a:rPr lang="en-US" dirty="0" smtClean="0">
                <a:solidFill>
                  <a:schemeClr val="accent3"/>
                </a:solidFill>
                <a:ea typeface="ＭＳ Ｐゴシック" charset="0"/>
              </a:rPr>
              <a:t>headquarters(“BHP </a:t>
            </a:r>
            <a:r>
              <a:rPr lang="en-US" dirty="0" err="1" smtClean="0">
                <a:solidFill>
                  <a:schemeClr val="accent3"/>
                </a:solidFill>
                <a:ea typeface="ＭＳ Ｐゴシック" charset="0"/>
              </a:rPr>
              <a:t>Biliton</a:t>
            </a:r>
            <a:r>
              <a:rPr lang="en-US" dirty="0" smtClean="0">
                <a:solidFill>
                  <a:schemeClr val="accent3"/>
                </a:solidFill>
                <a:ea typeface="ＭＳ Ｐゴシック" charset="0"/>
              </a:rPr>
              <a:t> Limited”, “Melbourne, Australia”)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ea typeface="ＭＳ Ｐゴシック" charset="0"/>
              </a:rPr>
              <a:t>Learn </a:t>
            </a:r>
            <a:r>
              <a:rPr lang="en-US" dirty="0">
                <a:ea typeface="ＭＳ Ｐゴシック" charset="0"/>
              </a:rPr>
              <a:t>drug-gene product interactions from medical research </a:t>
            </a:r>
            <a:r>
              <a:rPr lang="en-US" dirty="0" smtClean="0">
                <a:ea typeface="ＭＳ Ｐゴシック" charset="0"/>
              </a:rPr>
              <a:t>literature</a:t>
            </a:r>
            <a:endParaRPr lang="en-US" dirty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6528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Viterbi Inference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1" y="2457450"/>
            <a:ext cx="8534400" cy="2514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700">
                <a:latin typeface="Lucida Sans" charset="0"/>
                <a:ea typeface="ＭＳ Ｐゴシック" charset="0"/>
                <a:cs typeface="ＭＳ Ｐゴシック" charset="0"/>
              </a:rPr>
              <a:t>Viterbi inference: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500">
                <a:latin typeface="Lucida Sans" charset="0"/>
                <a:ea typeface="ＭＳ Ｐゴシック" charset="0"/>
              </a:rPr>
              <a:t>Dynamic programming or memoization.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500">
                <a:latin typeface="Lucida Sans" charset="0"/>
                <a:ea typeface="ＭＳ Ｐゴシック" charset="0"/>
              </a:rPr>
              <a:t>Requires small window of state influence (e.g., past two states are relevant).</a:t>
            </a:r>
          </a:p>
          <a:p>
            <a:pPr eaLnBrk="1" hangingPunct="1">
              <a:lnSpc>
                <a:spcPct val="90000"/>
              </a:lnSpc>
            </a:pPr>
            <a:r>
              <a:rPr lang="en-US" sz="1700">
                <a:latin typeface="Lucida Sans" charset="0"/>
                <a:ea typeface="ＭＳ Ｐゴシック" charset="0"/>
                <a:cs typeface="ＭＳ Ｐゴシック" charset="0"/>
              </a:rPr>
              <a:t>Advantage: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500">
                <a:latin typeface="Lucida Sans" charset="0"/>
                <a:ea typeface="ＭＳ Ｐゴシック" charset="0"/>
              </a:rPr>
              <a:t>Exact: the global best sequence is returned.</a:t>
            </a:r>
          </a:p>
          <a:p>
            <a:pPr eaLnBrk="1" hangingPunct="1">
              <a:lnSpc>
                <a:spcPct val="90000"/>
              </a:lnSpc>
            </a:pPr>
            <a:r>
              <a:rPr lang="en-US" sz="1700">
                <a:latin typeface="Lucida Sans" charset="0"/>
                <a:ea typeface="ＭＳ Ｐゴシック" charset="0"/>
                <a:cs typeface="ＭＳ Ｐゴシック" charset="0"/>
              </a:rPr>
              <a:t>Disadvantage: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500">
                <a:latin typeface="Lucida Sans" charset="0"/>
                <a:ea typeface="ＭＳ Ｐゴシック" charset="0"/>
              </a:rPr>
              <a:t>Harder to implement long-distance state-state interactions (but beam inference tends not to allow long-distance resurrection of sequences anyway).</a:t>
            </a:r>
          </a:p>
        </p:txBody>
      </p:sp>
      <p:sp>
        <p:nvSpPr>
          <p:cNvPr id="88068" name="AutoShape 4"/>
          <p:cNvSpPr>
            <a:spLocks noChangeArrowheads="1"/>
          </p:cNvSpPr>
          <p:nvPr/>
        </p:nvSpPr>
        <p:spPr bwMode="auto">
          <a:xfrm>
            <a:off x="3657600" y="1885950"/>
            <a:ext cx="1981200" cy="285750"/>
          </a:xfrm>
          <a:prstGeom prst="rightArrow">
            <a:avLst>
              <a:gd name="adj1" fmla="val 50000"/>
              <a:gd name="adj2" fmla="val 61389"/>
            </a:avLst>
          </a:prstGeom>
          <a:solidFill>
            <a:schemeClr val="tx2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grpSp>
        <p:nvGrpSpPr>
          <p:cNvPr id="88069" name="Group 5"/>
          <p:cNvGrpSpPr>
            <a:grpSpLocks/>
          </p:cNvGrpSpPr>
          <p:nvPr/>
        </p:nvGrpSpPr>
        <p:grpSpPr bwMode="auto">
          <a:xfrm>
            <a:off x="1524000" y="1485901"/>
            <a:ext cx="1752600" cy="879872"/>
            <a:chOff x="4080" y="864"/>
            <a:chExt cx="1296" cy="868"/>
          </a:xfrm>
        </p:grpSpPr>
        <p:sp>
          <p:nvSpPr>
            <p:cNvPr id="88096" name="Oval 6"/>
            <p:cNvSpPr>
              <a:spLocks noChangeArrowheads="1"/>
            </p:cNvSpPr>
            <p:nvPr/>
          </p:nvSpPr>
          <p:spPr bwMode="auto">
            <a:xfrm>
              <a:off x="4464" y="1200"/>
              <a:ext cx="192" cy="19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7" name="Oval 7"/>
            <p:cNvSpPr>
              <a:spLocks noChangeArrowheads="1"/>
            </p:cNvSpPr>
            <p:nvPr/>
          </p:nvSpPr>
          <p:spPr bwMode="auto">
            <a:xfrm>
              <a:off x="4800" y="1200"/>
              <a:ext cx="192" cy="19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8" name="Oval 8"/>
            <p:cNvSpPr>
              <a:spLocks noChangeArrowheads="1"/>
            </p:cNvSpPr>
            <p:nvPr/>
          </p:nvSpPr>
          <p:spPr bwMode="auto">
            <a:xfrm>
              <a:off x="5136" y="1200"/>
              <a:ext cx="192" cy="19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9" name="Oval 9"/>
            <p:cNvSpPr>
              <a:spLocks noChangeArrowheads="1"/>
            </p:cNvSpPr>
            <p:nvPr/>
          </p:nvSpPr>
          <p:spPr bwMode="auto">
            <a:xfrm>
              <a:off x="4128" y="1200"/>
              <a:ext cx="192" cy="19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88100" name="AutoShape 10"/>
            <p:cNvCxnSpPr>
              <a:cxnSpLocks noChangeShapeType="1"/>
              <a:stCxn id="88099" idx="6"/>
              <a:endCxn id="88096" idx="2"/>
            </p:cNvCxnSpPr>
            <p:nvPr/>
          </p:nvCxnSpPr>
          <p:spPr bwMode="auto">
            <a:xfrm>
              <a:off x="4320" y="1296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101" name="AutoShape 11"/>
            <p:cNvCxnSpPr>
              <a:cxnSpLocks noChangeShapeType="1"/>
              <a:stCxn id="88096" idx="6"/>
              <a:endCxn id="88097" idx="2"/>
            </p:cNvCxnSpPr>
            <p:nvPr/>
          </p:nvCxnSpPr>
          <p:spPr bwMode="auto">
            <a:xfrm>
              <a:off x="4656" y="1296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102" name="AutoShape 12"/>
            <p:cNvCxnSpPr>
              <a:cxnSpLocks noChangeShapeType="1"/>
              <a:stCxn id="88097" idx="6"/>
              <a:endCxn id="88098" idx="2"/>
            </p:cNvCxnSpPr>
            <p:nvPr/>
          </p:nvCxnSpPr>
          <p:spPr bwMode="auto">
            <a:xfrm>
              <a:off x="4992" y="1296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8103" name="AutoShape 13"/>
            <p:cNvSpPr>
              <a:spLocks noChangeArrowheads="1"/>
            </p:cNvSpPr>
            <p:nvPr/>
          </p:nvSpPr>
          <p:spPr bwMode="auto">
            <a:xfrm>
              <a:off x="4080" y="158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8104" name="AutoShape 14"/>
            <p:cNvSpPr>
              <a:spLocks noChangeArrowheads="1"/>
            </p:cNvSpPr>
            <p:nvPr/>
          </p:nvSpPr>
          <p:spPr bwMode="auto">
            <a:xfrm>
              <a:off x="4416" y="158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8105" name="AutoShape 15"/>
            <p:cNvSpPr>
              <a:spLocks noChangeArrowheads="1"/>
            </p:cNvSpPr>
            <p:nvPr/>
          </p:nvSpPr>
          <p:spPr bwMode="auto">
            <a:xfrm>
              <a:off x="4752" y="158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8106" name="AutoShape 16"/>
            <p:cNvSpPr>
              <a:spLocks noChangeArrowheads="1"/>
            </p:cNvSpPr>
            <p:nvPr/>
          </p:nvSpPr>
          <p:spPr bwMode="auto">
            <a:xfrm>
              <a:off x="5088" y="158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cxnSp>
          <p:nvCxnSpPr>
            <p:cNvPr id="88107" name="AutoShape 17"/>
            <p:cNvCxnSpPr>
              <a:cxnSpLocks noChangeShapeType="1"/>
              <a:stCxn id="88103" idx="0"/>
              <a:endCxn id="88099" idx="4"/>
            </p:cNvCxnSpPr>
            <p:nvPr/>
          </p:nvCxnSpPr>
          <p:spPr bwMode="auto">
            <a:xfrm flipV="1">
              <a:off x="4200" y="1392"/>
              <a:ext cx="2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108" name="AutoShape 18"/>
            <p:cNvCxnSpPr>
              <a:cxnSpLocks noChangeShapeType="1"/>
              <a:stCxn id="88104" idx="0"/>
              <a:endCxn id="88096" idx="4"/>
            </p:cNvCxnSpPr>
            <p:nvPr/>
          </p:nvCxnSpPr>
          <p:spPr bwMode="auto">
            <a:xfrm flipV="1">
              <a:off x="4536" y="1392"/>
              <a:ext cx="2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109" name="AutoShape 19"/>
            <p:cNvCxnSpPr>
              <a:cxnSpLocks noChangeShapeType="1"/>
              <a:stCxn id="88105" idx="0"/>
              <a:endCxn id="88097" idx="4"/>
            </p:cNvCxnSpPr>
            <p:nvPr/>
          </p:nvCxnSpPr>
          <p:spPr bwMode="auto">
            <a:xfrm flipV="1">
              <a:off x="4872" y="1392"/>
              <a:ext cx="2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110" name="AutoShape 20"/>
            <p:cNvCxnSpPr>
              <a:cxnSpLocks noChangeShapeType="1"/>
              <a:stCxn id="88106" idx="0"/>
              <a:endCxn id="88098" idx="4"/>
            </p:cNvCxnSpPr>
            <p:nvPr/>
          </p:nvCxnSpPr>
          <p:spPr bwMode="auto">
            <a:xfrm flipV="1">
              <a:off x="5208" y="1392"/>
              <a:ext cx="24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8111" name="AutoShape 21"/>
            <p:cNvSpPr>
              <a:spLocks noChangeArrowheads="1"/>
            </p:cNvSpPr>
            <p:nvPr/>
          </p:nvSpPr>
          <p:spPr bwMode="auto">
            <a:xfrm>
              <a:off x="4128" y="86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8112" name="AutoShape 22"/>
            <p:cNvSpPr>
              <a:spLocks noChangeArrowheads="1"/>
            </p:cNvSpPr>
            <p:nvPr/>
          </p:nvSpPr>
          <p:spPr bwMode="auto">
            <a:xfrm>
              <a:off x="4464" y="86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8113" name="AutoShape 23"/>
            <p:cNvSpPr>
              <a:spLocks noChangeArrowheads="1"/>
            </p:cNvSpPr>
            <p:nvPr/>
          </p:nvSpPr>
          <p:spPr bwMode="auto">
            <a:xfrm>
              <a:off x="4800" y="86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88114" name="AutoShape 24"/>
            <p:cNvSpPr>
              <a:spLocks noChangeArrowheads="1"/>
            </p:cNvSpPr>
            <p:nvPr/>
          </p:nvSpPr>
          <p:spPr bwMode="auto">
            <a:xfrm>
              <a:off x="5136" y="864"/>
              <a:ext cx="240" cy="148"/>
            </a:xfrm>
            <a:prstGeom prst="flowChartMultidocumen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/>
            </a:p>
          </p:txBody>
        </p:sp>
        <p:cxnSp>
          <p:nvCxnSpPr>
            <p:cNvPr id="88115" name="AutoShape 25"/>
            <p:cNvCxnSpPr>
              <a:cxnSpLocks noChangeShapeType="1"/>
              <a:stCxn id="88099" idx="0"/>
              <a:endCxn id="88111" idx="2"/>
            </p:cNvCxnSpPr>
            <p:nvPr/>
          </p:nvCxnSpPr>
          <p:spPr bwMode="auto">
            <a:xfrm flipV="1">
              <a:off x="4224" y="1000"/>
              <a:ext cx="24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116" name="AutoShape 26"/>
            <p:cNvCxnSpPr>
              <a:cxnSpLocks noChangeShapeType="1"/>
              <a:stCxn id="88096" idx="0"/>
              <a:endCxn id="88112" idx="2"/>
            </p:cNvCxnSpPr>
            <p:nvPr/>
          </p:nvCxnSpPr>
          <p:spPr bwMode="auto">
            <a:xfrm flipV="1">
              <a:off x="4560" y="1000"/>
              <a:ext cx="24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117" name="AutoShape 27"/>
            <p:cNvCxnSpPr>
              <a:cxnSpLocks noChangeShapeType="1"/>
              <a:stCxn id="88097" idx="0"/>
              <a:endCxn id="88113" idx="2"/>
            </p:cNvCxnSpPr>
            <p:nvPr/>
          </p:nvCxnSpPr>
          <p:spPr bwMode="auto">
            <a:xfrm flipV="1">
              <a:off x="4896" y="1000"/>
              <a:ext cx="24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118" name="AutoShape 28"/>
            <p:cNvCxnSpPr>
              <a:cxnSpLocks noChangeShapeType="1"/>
              <a:stCxn id="88098" idx="0"/>
              <a:endCxn id="88114" idx="2"/>
            </p:cNvCxnSpPr>
            <p:nvPr/>
          </p:nvCxnSpPr>
          <p:spPr bwMode="auto">
            <a:xfrm flipV="1">
              <a:off x="5232" y="1000"/>
              <a:ext cx="24" cy="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8070" name="Text Box 29"/>
          <p:cNvSpPr txBox="1">
            <a:spLocks noChangeArrowheads="1"/>
          </p:cNvSpPr>
          <p:nvPr/>
        </p:nvSpPr>
        <p:spPr bwMode="auto">
          <a:xfrm>
            <a:off x="1447800" y="1200151"/>
            <a:ext cx="2057400" cy="2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9" tIns="34295" rIns="68589" bIns="3429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400"/>
              <a:t>Sequence Model</a:t>
            </a:r>
          </a:p>
        </p:txBody>
      </p:sp>
      <p:sp>
        <p:nvSpPr>
          <p:cNvPr id="88071" name="Text Box 30"/>
          <p:cNvSpPr txBox="1">
            <a:spLocks noChangeArrowheads="1"/>
          </p:cNvSpPr>
          <p:nvPr/>
        </p:nvSpPr>
        <p:spPr bwMode="auto">
          <a:xfrm>
            <a:off x="4038600" y="1600201"/>
            <a:ext cx="1295400" cy="2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9" tIns="34295" rIns="68589" bIns="3429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400"/>
              <a:t>Inference</a:t>
            </a:r>
          </a:p>
        </p:txBody>
      </p:sp>
      <p:sp>
        <p:nvSpPr>
          <p:cNvPr id="88072" name="Oval 31"/>
          <p:cNvSpPr>
            <a:spLocks noChangeArrowheads="1"/>
          </p:cNvSpPr>
          <p:nvPr/>
        </p:nvSpPr>
        <p:spPr bwMode="auto">
          <a:xfrm>
            <a:off x="6462714" y="1826419"/>
            <a:ext cx="260350" cy="1952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8073" name="Oval 32"/>
          <p:cNvSpPr>
            <a:spLocks noChangeArrowheads="1"/>
          </p:cNvSpPr>
          <p:nvPr/>
        </p:nvSpPr>
        <p:spPr bwMode="auto">
          <a:xfrm>
            <a:off x="6916739" y="1826419"/>
            <a:ext cx="260350" cy="1952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8074" name="Oval 33"/>
          <p:cNvSpPr>
            <a:spLocks noChangeArrowheads="1"/>
          </p:cNvSpPr>
          <p:nvPr/>
        </p:nvSpPr>
        <p:spPr bwMode="auto">
          <a:xfrm>
            <a:off x="7372351" y="1826419"/>
            <a:ext cx="258763" cy="1952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sp>
        <p:nvSpPr>
          <p:cNvPr id="88075" name="Oval 34"/>
          <p:cNvSpPr>
            <a:spLocks noChangeArrowheads="1"/>
          </p:cNvSpPr>
          <p:nvPr/>
        </p:nvSpPr>
        <p:spPr bwMode="auto">
          <a:xfrm>
            <a:off x="6008688" y="1826419"/>
            <a:ext cx="258762" cy="1952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/>
          </a:p>
        </p:txBody>
      </p:sp>
      <p:cxnSp>
        <p:nvCxnSpPr>
          <p:cNvPr id="88076" name="AutoShape 35"/>
          <p:cNvCxnSpPr>
            <a:cxnSpLocks noChangeShapeType="1"/>
            <a:stCxn id="88075" idx="6"/>
            <a:endCxn id="88072" idx="2"/>
          </p:cNvCxnSpPr>
          <p:nvPr/>
        </p:nvCxnSpPr>
        <p:spPr bwMode="auto">
          <a:xfrm>
            <a:off x="6267451" y="1924050"/>
            <a:ext cx="1952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077" name="AutoShape 36"/>
          <p:cNvCxnSpPr>
            <a:cxnSpLocks noChangeShapeType="1"/>
            <a:stCxn id="88072" idx="6"/>
            <a:endCxn id="88073" idx="2"/>
          </p:cNvCxnSpPr>
          <p:nvPr/>
        </p:nvCxnSpPr>
        <p:spPr bwMode="auto">
          <a:xfrm>
            <a:off x="6723063" y="1924050"/>
            <a:ext cx="1936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078" name="AutoShape 37"/>
          <p:cNvCxnSpPr>
            <a:cxnSpLocks noChangeShapeType="1"/>
            <a:stCxn id="88073" idx="6"/>
            <a:endCxn id="88074" idx="2"/>
          </p:cNvCxnSpPr>
          <p:nvPr/>
        </p:nvCxnSpPr>
        <p:spPr bwMode="auto">
          <a:xfrm>
            <a:off x="7177088" y="1924050"/>
            <a:ext cx="1952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8079" name="AutoShape 38"/>
          <p:cNvSpPr>
            <a:spLocks noChangeArrowheads="1"/>
          </p:cNvSpPr>
          <p:nvPr/>
        </p:nvSpPr>
        <p:spPr bwMode="auto">
          <a:xfrm>
            <a:off x="5943600" y="2215755"/>
            <a:ext cx="323850" cy="150019"/>
          </a:xfrm>
          <a:prstGeom prst="flowChartMultidocumen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/>
          </a:p>
        </p:txBody>
      </p:sp>
      <p:sp>
        <p:nvSpPr>
          <p:cNvPr id="88080" name="AutoShape 39"/>
          <p:cNvSpPr>
            <a:spLocks noChangeArrowheads="1"/>
          </p:cNvSpPr>
          <p:nvPr/>
        </p:nvSpPr>
        <p:spPr bwMode="auto">
          <a:xfrm>
            <a:off x="6397625" y="2215755"/>
            <a:ext cx="325438" cy="150019"/>
          </a:xfrm>
          <a:prstGeom prst="flowChartMultidocumen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/>
          </a:p>
        </p:txBody>
      </p:sp>
      <p:sp>
        <p:nvSpPr>
          <p:cNvPr id="88081" name="AutoShape 40"/>
          <p:cNvSpPr>
            <a:spLocks noChangeArrowheads="1"/>
          </p:cNvSpPr>
          <p:nvPr/>
        </p:nvSpPr>
        <p:spPr bwMode="auto">
          <a:xfrm>
            <a:off x="6851650" y="2215755"/>
            <a:ext cx="325438" cy="150019"/>
          </a:xfrm>
          <a:prstGeom prst="flowChartMultidocumen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/>
          </a:p>
        </p:txBody>
      </p:sp>
      <p:sp>
        <p:nvSpPr>
          <p:cNvPr id="88082" name="AutoShape 41"/>
          <p:cNvSpPr>
            <a:spLocks noChangeArrowheads="1"/>
          </p:cNvSpPr>
          <p:nvPr/>
        </p:nvSpPr>
        <p:spPr bwMode="auto">
          <a:xfrm>
            <a:off x="7307263" y="2215755"/>
            <a:ext cx="323850" cy="150019"/>
          </a:xfrm>
          <a:prstGeom prst="flowChartMultidocumen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/>
          </a:p>
        </p:txBody>
      </p:sp>
      <p:cxnSp>
        <p:nvCxnSpPr>
          <p:cNvPr id="88083" name="AutoShape 42"/>
          <p:cNvCxnSpPr>
            <a:cxnSpLocks noChangeShapeType="1"/>
            <a:stCxn id="88079" idx="0"/>
            <a:endCxn id="88075" idx="4"/>
          </p:cNvCxnSpPr>
          <p:nvPr/>
        </p:nvCxnSpPr>
        <p:spPr bwMode="auto">
          <a:xfrm flipV="1">
            <a:off x="6105525" y="2021683"/>
            <a:ext cx="33338" cy="19407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084" name="AutoShape 43"/>
          <p:cNvCxnSpPr>
            <a:cxnSpLocks noChangeShapeType="1"/>
            <a:stCxn id="88080" idx="0"/>
            <a:endCxn id="88072" idx="4"/>
          </p:cNvCxnSpPr>
          <p:nvPr/>
        </p:nvCxnSpPr>
        <p:spPr bwMode="auto">
          <a:xfrm flipV="1">
            <a:off x="6559550" y="2021683"/>
            <a:ext cx="33338" cy="19407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085" name="AutoShape 44"/>
          <p:cNvCxnSpPr>
            <a:cxnSpLocks noChangeShapeType="1"/>
            <a:stCxn id="88081" idx="0"/>
            <a:endCxn id="88073" idx="4"/>
          </p:cNvCxnSpPr>
          <p:nvPr/>
        </p:nvCxnSpPr>
        <p:spPr bwMode="auto">
          <a:xfrm flipV="1">
            <a:off x="7015163" y="2021683"/>
            <a:ext cx="31750" cy="19407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086" name="AutoShape 45"/>
          <p:cNvCxnSpPr>
            <a:cxnSpLocks noChangeShapeType="1"/>
            <a:stCxn id="88082" idx="0"/>
            <a:endCxn id="88074" idx="4"/>
          </p:cNvCxnSpPr>
          <p:nvPr/>
        </p:nvCxnSpPr>
        <p:spPr bwMode="auto">
          <a:xfrm flipV="1">
            <a:off x="7469188" y="2021683"/>
            <a:ext cx="31750" cy="19407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8087" name="AutoShape 46"/>
          <p:cNvSpPr>
            <a:spLocks noChangeArrowheads="1"/>
          </p:cNvSpPr>
          <p:nvPr/>
        </p:nvSpPr>
        <p:spPr bwMode="auto">
          <a:xfrm>
            <a:off x="6008688" y="1485901"/>
            <a:ext cx="323850" cy="150019"/>
          </a:xfrm>
          <a:prstGeom prst="flowChartMultidocumen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8088" name="AutoShape 47"/>
          <p:cNvSpPr>
            <a:spLocks noChangeArrowheads="1"/>
          </p:cNvSpPr>
          <p:nvPr/>
        </p:nvSpPr>
        <p:spPr bwMode="auto">
          <a:xfrm>
            <a:off x="6462714" y="1485901"/>
            <a:ext cx="325437" cy="150019"/>
          </a:xfrm>
          <a:prstGeom prst="flowChartMultidocumen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8089" name="AutoShape 48"/>
          <p:cNvSpPr>
            <a:spLocks noChangeArrowheads="1"/>
          </p:cNvSpPr>
          <p:nvPr/>
        </p:nvSpPr>
        <p:spPr bwMode="auto">
          <a:xfrm>
            <a:off x="6916739" y="1485901"/>
            <a:ext cx="325437" cy="150019"/>
          </a:xfrm>
          <a:prstGeom prst="flowChartMultidocumen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8090" name="AutoShape 49"/>
          <p:cNvSpPr>
            <a:spLocks noChangeArrowheads="1"/>
          </p:cNvSpPr>
          <p:nvPr/>
        </p:nvSpPr>
        <p:spPr bwMode="auto">
          <a:xfrm>
            <a:off x="7372350" y="1485901"/>
            <a:ext cx="323850" cy="150019"/>
          </a:xfrm>
          <a:prstGeom prst="flowChartMultidocumen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8589" tIns="34295" rIns="68589" bIns="34295" anchor="ctr"/>
          <a:lstStyle/>
          <a:p>
            <a:endParaRPr lang="en-US" sz="1200">
              <a:solidFill>
                <a:schemeClr val="tx2"/>
              </a:solidFill>
            </a:endParaRPr>
          </a:p>
        </p:txBody>
      </p:sp>
      <p:cxnSp>
        <p:nvCxnSpPr>
          <p:cNvPr id="88091" name="AutoShape 50"/>
          <p:cNvCxnSpPr>
            <a:cxnSpLocks noChangeShapeType="1"/>
            <a:stCxn id="88075" idx="0"/>
            <a:endCxn id="88087" idx="2"/>
          </p:cNvCxnSpPr>
          <p:nvPr/>
        </p:nvCxnSpPr>
        <p:spPr bwMode="auto">
          <a:xfrm flipV="1">
            <a:off x="6138863" y="1624014"/>
            <a:ext cx="31750" cy="202406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092" name="AutoShape 51"/>
          <p:cNvCxnSpPr>
            <a:cxnSpLocks noChangeShapeType="1"/>
            <a:stCxn id="88072" idx="0"/>
            <a:endCxn id="88088" idx="2"/>
          </p:cNvCxnSpPr>
          <p:nvPr/>
        </p:nvCxnSpPr>
        <p:spPr bwMode="auto">
          <a:xfrm flipV="1">
            <a:off x="6592888" y="1624014"/>
            <a:ext cx="31750" cy="202406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093" name="AutoShape 52"/>
          <p:cNvCxnSpPr>
            <a:cxnSpLocks noChangeShapeType="1"/>
            <a:stCxn id="88073" idx="0"/>
            <a:endCxn id="88089" idx="2"/>
          </p:cNvCxnSpPr>
          <p:nvPr/>
        </p:nvCxnSpPr>
        <p:spPr bwMode="auto">
          <a:xfrm flipV="1">
            <a:off x="7046914" y="1624014"/>
            <a:ext cx="33337" cy="202406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8094" name="AutoShape 53"/>
          <p:cNvCxnSpPr>
            <a:cxnSpLocks noChangeShapeType="1"/>
            <a:stCxn id="88074" idx="0"/>
            <a:endCxn id="88090" idx="2"/>
          </p:cNvCxnSpPr>
          <p:nvPr/>
        </p:nvCxnSpPr>
        <p:spPr bwMode="auto">
          <a:xfrm flipV="1">
            <a:off x="7500939" y="1624014"/>
            <a:ext cx="33337" cy="202406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8095" name="Text Box 54"/>
          <p:cNvSpPr txBox="1">
            <a:spLocks noChangeArrowheads="1"/>
          </p:cNvSpPr>
          <p:nvPr/>
        </p:nvSpPr>
        <p:spPr bwMode="auto">
          <a:xfrm>
            <a:off x="5943600" y="1200151"/>
            <a:ext cx="1905000" cy="2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9" tIns="34295" rIns="68589" bIns="3429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400"/>
              <a:t>Best Sequence</a:t>
            </a:r>
          </a:p>
        </p:txBody>
      </p:sp>
    </p:spTree>
    <p:extLst>
      <p:ext uri="{BB962C8B-B14F-4D97-AF65-F5344CB8AC3E}">
        <p14:creationId xmlns:p14="http://schemas.microsoft.com/office/powerpoint/2010/main" val="412665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Lucida Sans" charset="0"/>
                <a:ea typeface="ＭＳ Ｐゴシック" charset="0"/>
                <a:cs typeface="ＭＳ Ｐゴシック" charset="0"/>
              </a:rPr>
              <a:t>CRFs</a:t>
            </a:r>
            <a:r>
              <a:rPr lang="en-US" sz="1800">
                <a:solidFill>
                  <a:srgbClr val="0000FF"/>
                </a:solidFill>
                <a:latin typeface="Lucida Sans" charset="0"/>
                <a:ea typeface="ＭＳ Ｐゴシック" charset="0"/>
                <a:cs typeface="ＭＳ Ｐゴシック" charset="0"/>
              </a:rPr>
              <a:t> [Lafferty, Pereira, and McCallum 2001]</a:t>
            </a:r>
            <a:endParaRPr lang="en-US">
              <a:solidFill>
                <a:srgbClr val="0000FF"/>
              </a:solidFill>
              <a:latin typeface="Lucida San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11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389460"/>
            <a:ext cx="8686800" cy="3657600"/>
          </a:xfrm>
        </p:spPr>
        <p:txBody>
          <a:bodyPr/>
          <a:lstStyle/>
          <a:p>
            <a:pPr eaLnBrk="1" hangingPunct="1"/>
            <a:r>
              <a:rPr lang="en-US" sz="1700" dirty="0">
                <a:latin typeface="Lucida Sans" charset="0"/>
                <a:ea typeface="ＭＳ Ｐゴシック" charset="0"/>
                <a:cs typeface="ＭＳ Ｐゴシック" charset="0"/>
              </a:rPr>
              <a:t>Another sequence model: Conditional Random Fields (CRFs)</a:t>
            </a:r>
          </a:p>
          <a:p>
            <a:pPr eaLnBrk="1" hangingPunct="1"/>
            <a:r>
              <a:rPr lang="en-US" sz="1700" dirty="0">
                <a:latin typeface="Lucida Sans" charset="0"/>
                <a:ea typeface="ＭＳ Ｐゴシック" charset="0"/>
                <a:cs typeface="ＭＳ Ｐゴシック" charset="0"/>
              </a:rPr>
              <a:t>A whole-sequence conditional model rather than a chaining of local models.</a:t>
            </a:r>
          </a:p>
          <a:p>
            <a:pPr eaLnBrk="1" hangingPunct="1"/>
            <a:endParaRPr lang="en-US" sz="1700" dirty="0">
              <a:latin typeface="Lucida Sans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1700" dirty="0">
              <a:latin typeface="Lucida Sans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endParaRPr lang="en-US" sz="1700" dirty="0">
              <a:latin typeface="Lucida Sans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1700" dirty="0">
                <a:latin typeface="Lucida Sans" charset="0"/>
                <a:ea typeface="ＭＳ Ｐゴシック" charset="0"/>
                <a:cs typeface="ＭＳ Ｐゴシック" charset="0"/>
              </a:rPr>
              <a:t>The space of </a:t>
            </a:r>
            <a:r>
              <a:rPr lang="en-US" i="1" dirty="0">
                <a:latin typeface="Times New Roman" charset="0"/>
                <a:ea typeface="ＭＳ Ｐゴシック" charset="0"/>
                <a:cs typeface="ＭＳ Ｐゴシック" charset="0"/>
              </a:rPr>
              <a:t>c</a:t>
            </a:r>
            <a:r>
              <a:rPr lang="ja-JP" altLang="en-US" sz="1700" dirty="0">
                <a:latin typeface="Lucida Sans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1700" dirty="0">
                <a:latin typeface="Lucida Sans" charset="0"/>
                <a:ea typeface="ＭＳ Ｐゴシック" charset="0"/>
                <a:cs typeface="ＭＳ Ｐゴシック" charset="0"/>
              </a:rPr>
              <a:t>s is now the space of sequences</a:t>
            </a:r>
          </a:p>
          <a:p>
            <a:pPr lvl="1" eaLnBrk="1" hangingPunct="1"/>
            <a:r>
              <a:rPr lang="en-US" sz="1400" dirty="0">
                <a:latin typeface="Lucida Sans" charset="0"/>
                <a:ea typeface="ＭＳ Ｐゴシック" charset="0"/>
              </a:rPr>
              <a:t>But if the features </a:t>
            </a:r>
            <a:r>
              <a:rPr lang="en-US" sz="1400" i="1" dirty="0">
                <a:latin typeface="Lucida Sans" charset="0"/>
                <a:ea typeface="ＭＳ Ｐゴシック" charset="0"/>
              </a:rPr>
              <a:t>f</a:t>
            </a:r>
            <a:r>
              <a:rPr lang="en-US" sz="1400" i="1" baseline="-25000" dirty="0">
                <a:latin typeface="Lucida Sans" charset="0"/>
                <a:ea typeface="ＭＳ Ｐゴシック" charset="0"/>
              </a:rPr>
              <a:t>i</a:t>
            </a:r>
            <a:r>
              <a:rPr lang="en-US" sz="1400" i="1" dirty="0">
                <a:latin typeface="Lucida Sans" charset="0"/>
                <a:ea typeface="ＭＳ Ｐゴシック" charset="0"/>
              </a:rPr>
              <a:t> </a:t>
            </a:r>
            <a:r>
              <a:rPr lang="en-US" sz="1400" dirty="0">
                <a:latin typeface="Lucida Sans" charset="0"/>
                <a:ea typeface="ＭＳ Ｐゴシック" charset="0"/>
              </a:rPr>
              <a:t>remain local, the conditional sequence likelihood can be calculated exactly using dynamic programming</a:t>
            </a:r>
          </a:p>
          <a:p>
            <a:pPr eaLnBrk="1" hangingPunct="1"/>
            <a:r>
              <a:rPr lang="en-US" sz="1700" dirty="0">
                <a:latin typeface="Lucida Sans" charset="0"/>
                <a:ea typeface="ＭＳ Ｐゴシック" charset="0"/>
                <a:cs typeface="ＭＳ Ｐゴシック" charset="0"/>
              </a:rPr>
              <a:t>Training is </a:t>
            </a:r>
            <a:r>
              <a:rPr lang="en-US" sz="1700" dirty="0" smtClean="0">
                <a:latin typeface="Lucida Sans" charset="0"/>
                <a:ea typeface="ＭＳ Ｐゴシック" charset="0"/>
                <a:cs typeface="ＭＳ Ｐゴシック" charset="0"/>
              </a:rPr>
              <a:t>slower, </a:t>
            </a:r>
            <a:r>
              <a:rPr lang="en-US" sz="1700" dirty="0">
                <a:latin typeface="Lucida Sans" charset="0"/>
                <a:ea typeface="ＭＳ Ｐゴシック" charset="0"/>
                <a:cs typeface="ＭＳ Ｐゴシック" charset="0"/>
              </a:rPr>
              <a:t>but CRFs avoid causal-competition biases</a:t>
            </a:r>
          </a:p>
          <a:p>
            <a:pPr eaLnBrk="1" hangingPunct="1"/>
            <a:r>
              <a:rPr lang="en-US" sz="1700" dirty="0">
                <a:latin typeface="Lucida Sans" charset="0"/>
                <a:ea typeface="ＭＳ Ｐゴシック" charset="0"/>
                <a:cs typeface="ＭＳ Ｐゴシック" charset="0"/>
              </a:rPr>
              <a:t>These (or a variant using a max margin criterion) are seen as the state-of-the-art these </a:t>
            </a:r>
            <a:r>
              <a:rPr lang="en-US" sz="1700" dirty="0" smtClean="0">
                <a:latin typeface="Lucida Sans" charset="0"/>
                <a:ea typeface="ＭＳ Ｐゴシック" charset="0"/>
                <a:cs typeface="ＭＳ Ｐゴシック" charset="0"/>
              </a:rPr>
              <a:t>days … but in practice usually work much the same as MEMMs.</a:t>
            </a:r>
            <a:endParaRPr lang="en-US" sz="1700" dirty="0">
              <a:latin typeface="Lucida Sans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91143" name="Group 4"/>
          <p:cNvGrpSpPr>
            <a:grpSpLocks/>
          </p:cNvGrpSpPr>
          <p:nvPr/>
        </p:nvGrpSpPr>
        <p:grpSpPr bwMode="auto">
          <a:xfrm>
            <a:off x="1727200" y="2084786"/>
            <a:ext cx="4876800" cy="1082278"/>
            <a:chOff x="1453" y="3024"/>
            <a:chExt cx="2227" cy="659"/>
          </a:xfrm>
        </p:grpSpPr>
        <p:graphicFrame>
          <p:nvGraphicFramePr>
            <p:cNvPr id="91138" name="Object 2"/>
            <p:cNvGraphicFramePr>
              <a:graphicFrameLocks noChangeAspect="1"/>
            </p:cNvGraphicFramePr>
            <p:nvPr/>
          </p:nvGraphicFramePr>
          <p:xfrm>
            <a:off x="2303" y="3312"/>
            <a:ext cx="1347" cy="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1274" name="Equation" r:id="rId3" imgW="1234080" imgH="329040" progId="Equation.3">
                    <p:embed/>
                  </p:oleObj>
                </mc:Choice>
                <mc:Fallback>
                  <p:oleObj name="Equation" r:id="rId3" imgW="1234080" imgH="329040" progId="Equation.3">
                    <p:embed/>
                    <p:pic>
                      <p:nvPicPr>
                        <p:cNvPr id="0" name="Picture 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03" y="3312"/>
                          <a:ext cx="1347" cy="371"/>
                        </a:xfrm>
                        <a:prstGeom prst="rect">
                          <a:avLst/>
                        </a:prstGeom>
                        <a:noFill/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1139" name="Object 3"/>
            <p:cNvGraphicFramePr>
              <a:graphicFrameLocks noChangeAspect="1"/>
            </p:cNvGraphicFramePr>
            <p:nvPr/>
          </p:nvGraphicFramePr>
          <p:xfrm>
            <a:off x="1453" y="3072"/>
            <a:ext cx="2227" cy="4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1275" name="Equation" r:id="rId5" imgW="2047680" imgH="420480" progId="Equation.3">
                    <p:embed/>
                  </p:oleObj>
                </mc:Choice>
                <mc:Fallback>
                  <p:oleObj name="Equation" r:id="rId5" imgW="2047680" imgH="420480" progId="Equation.3">
                    <p:embed/>
                    <p:pic>
                      <p:nvPicPr>
                        <p:cNvPr id="0" name="Picture 8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53" y="3072"/>
                          <a:ext cx="2227" cy="468"/>
                        </a:xfrm>
                        <a:prstGeom prst="rect">
                          <a:avLst/>
                        </a:prstGeom>
                        <a:noFill/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1140" name="Object 4"/>
            <p:cNvGraphicFramePr>
              <a:graphicFrameLocks noChangeAspect="1"/>
            </p:cNvGraphicFramePr>
            <p:nvPr/>
          </p:nvGraphicFramePr>
          <p:xfrm>
            <a:off x="2516" y="3024"/>
            <a:ext cx="1099" cy="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1276" name="Equation" r:id="rId7" imgW="1005480" imgH="329040" progId="Equation.3">
                    <p:embed/>
                  </p:oleObj>
                </mc:Choice>
                <mc:Fallback>
                  <p:oleObj name="Equation" r:id="rId7" imgW="1005480" imgH="329040" progId="Equation.3">
                    <p:embed/>
                    <p:pic>
                      <p:nvPicPr>
                        <p:cNvPr id="0" name="Picture 8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16" y="3024"/>
                          <a:ext cx="1099" cy="371"/>
                        </a:xfrm>
                        <a:prstGeom prst="rect">
                          <a:avLst/>
                        </a:prstGeom>
                        <a:noFill/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53849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Maximum entropy sequence models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Maximum entropy Markov models (MEMMs) or Conditional Markov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53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Low-level information extraction</a:t>
            </a:r>
          </a:p>
        </p:txBody>
      </p:sp>
      <p:sp>
        <p:nvSpPr>
          <p:cNvPr id="43010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Is now available – and I think popular – in applications like Apple or Google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mail, and web indexing</a:t>
            </a:r>
          </a:p>
          <a:p>
            <a:endParaRPr lang="en-US" dirty="0">
              <a:ea typeface="ＭＳ Ｐゴシック" charset="0"/>
              <a:cs typeface="ＭＳ Ｐゴシック" charset="0"/>
            </a:endParaRPr>
          </a:p>
          <a:p>
            <a:endParaRPr lang="en-US" sz="3200" dirty="0" smtClean="0">
              <a:ea typeface="ＭＳ Ｐゴシック" charset="0"/>
              <a:cs typeface="ＭＳ Ｐゴシック" charset="0"/>
            </a:endParaRPr>
          </a:p>
          <a:p>
            <a:endParaRPr lang="en-US" dirty="0">
              <a:ea typeface="ＭＳ Ｐゴシック" charset="0"/>
              <a:cs typeface="ＭＳ Ｐゴシック" charset="0"/>
            </a:endParaRPr>
          </a:p>
          <a:p>
            <a:endParaRPr lang="en-US" dirty="0">
              <a:ea typeface="ＭＳ Ｐゴシック" charset="0"/>
              <a:cs typeface="ＭＳ Ｐゴシック" charset="0"/>
            </a:endParaRP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Often seems </a:t>
            </a:r>
            <a:r>
              <a:rPr lang="en-US" dirty="0">
                <a:ea typeface="ＭＳ Ｐゴシック" charset="0"/>
                <a:cs typeface="ＭＳ Ｐゴシック" charset="0"/>
              </a:rPr>
              <a:t>to be based on regular expressions and name lists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b="2902"/>
          <a:stretch/>
        </p:blipFill>
        <p:spPr>
          <a:xfrm>
            <a:off x="533400" y="2266950"/>
            <a:ext cx="8268551" cy="1732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72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Low-level information extraction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447800"/>
            <a:ext cx="6937117" cy="3409950"/>
          </a:xfrm>
          <a:prstGeom prst="rect">
            <a:avLst/>
          </a:prstGeom>
        </p:spPr>
      </p:pic>
      <p:sp>
        <p:nvSpPr>
          <p:cNvPr id="9" name="Left Arrow 8"/>
          <p:cNvSpPr/>
          <p:nvPr/>
        </p:nvSpPr>
        <p:spPr bwMode="auto">
          <a:xfrm>
            <a:off x="7467600" y="2876550"/>
            <a:ext cx="1295400" cy="609600"/>
          </a:xfrm>
          <a:prstGeom prst="leftArrow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22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Named Entity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Recognition (NER)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61444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1352550"/>
            <a:ext cx="7162800" cy="333375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A very important sub-task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chemeClr val="accent1"/>
                </a:solidFill>
                <a:ea typeface="ＭＳ Ｐゴシック" charset="0"/>
                <a:cs typeface="ＭＳ Ｐゴシック" charset="0"/>
              </a:rPr>
              <a:t>find</a:t>
            </a:r>
            <a:r>
              <a:rPr lang="en-US" dirty="0">
                <a:ea typeface="ＭＳ Ｐゴシック" charset="0"/>
                <a:cs typeface="ＭＳ Ｐゴシック" charset="0"/>
              </a:rPr>
              <a:t> and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classify</a:t>
            </a:r>
            <a:r>
              <a:rPr lang="en-US" dirty="0">
                <a:ea typeface="ＭＳ Ｐゴシック" charset="0"/>
                <a:cs typeface="ＭＳ Ｐゴシック" charset="0"/>
              </a:rPr>
              <a:t> names in text, for example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:</a:t>
            </a:r>
          </a:p>
          <a:p>
            <a:pPr eaLnBrk="1" hangingPunct="1"/>
            <a:endParaRPr lang="en-US" sz="2000" dirty="0"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The decision by the independent MP Andrew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Wilkie</a:t>
            </a:r>
            <a:r>
              <a:rPr lang="en-US" dirty="0">
                <a:ea typeface="ＭＳ Ｐゴシック" charset="0"/>
                <a:cs typeface="ＭＳ Ｐゴシック" charset="0"/>
              </a:rPr>
              <a:t> to withdraw his support for the minority Labor government sounded dramatic but it should not further threaten its stability. When, after the 2010 election,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Wilkie</a:t>
            </a:r>
            <a:r>
              <a:rPr lang="en-US" dirty="0">
                <a:ea typeface="ＭＳ Ｐゴシック" charset="0"/>
                <a:cs typeface="ＭＳ Ｐゴシック" charset="0"/>
              </a:rPr>
              <a:t>, Rob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Oakeshott</a:t>
            </a:r>
            <a:r>
              <a:rPr lang="en-US" dirty="0">
                <a:ea typeface="ＭＳ Ｐゴシック" charset="0"/>
                <a:cs typeface="ＭＳ Ｐゴシック" charset="0"/>
              </a:rPr>
              <a:t>, Tony Windsor and the Greens agreed to support Labor, they gave just two guarantees: confidence and supply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.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10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4038600" y="1352550"/>
            <a:ext cx="609600" cy="457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61444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1352550"/>
            <a:ext cx="7162800" cy="333375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 very important sub-task: </a:t>
            </a:r>
            <a:r>
              <a:rPr lang="en-US" dirty="0">
                <a:solidFill>
                  <a:schemeClr val="accent1"/>
                </a:solidFill>
                <a:ea typeface="ＭＳ Ｐゴシック" charset="0"/>
                <a:cs typeface="ＭＳ Ｐゴシック" charset="0"/>
              </a:rPr>
              <a:t>find</a:t>
            </a:r>
            <a:r>
              <a:rPr lang="en-US" dirty="0">
                <a:ea typeface="ＭＳ Ｐゴシック" charset="0"/>
                <a:cs typeface="ＭＳ Ｐゴシック" charset="0"/>
              </a:rPr>
              <a:t> and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classify</a:t>
            </a:r>
            <a:r>
              <a:rPr lang="en-US" dirty="0">
                <a:ea typeface="ＭＳ Ｐゴシック" charset="0"/>
                <a:cs typeface="ＭＳ Ｐゴシック" charset="0"/>
              </a:rPr>
              <a:t> names in text, for example:</a:t>
            </a:r>
          </a:p>
          <a:p>
            <a:pPr eaLnBrk="1" hangingPunct="1"/>
            <a:endParaRPr lang="en-US" sz="2000" dirty="0"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The decision by the independent MP </a:t>
            </a:r>
            <a:r>
              <a:rPr lang="en-US" dirty="0">
                <a:solidFill>
                  <a:schemeClr val="accent1"/>
                </a:solidFill>
                <a:ea typeface="ＭＳ Ｐゴシック" charset="0"/>
                <a:cs typeface="ＭＳ Ｐゴシック" charset="0"/>
              </a:rPr>
              <a:t>Andrew </a:t>
            </a:r>
            <a:r>
              <a:rPr lang="en-US" dirty="0" err="1">
                <a:solidFill>
                  <a:schemeClr val="accent1"/>
                </a:solidFill>
                <a:ea typeface="ＭＳ Ｐゴシック" charset="0"/>
                <a:cs typeface="ＭＳ Ｐゴシック" charset="0"/>
              </a:rPr>
              <a:t>Wilkie</a:t>
            </a:r>
            <a:r>
              <a:rPr lang="en-US" dirty="0">
                <a:solidFill>
                  <a:schemeClr val="accent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to withdraw his support for the minority </a:t>
            </a:r>
            <a:r>
              <a:rPr lang="en-US" dirty="0">
                <a:solidFill>
                  <a:srgbClr val="A4001D"/>
                </a:solidFill>
                <a:ea typeface="ＭＳ Ｐゴシック" charset="0"/>
                <a:cs typeface="ＭＳ Ｐゴシック" charset="0"/>
              </a:rPr>
              <a:t>Labor</a:t>
            </a:r>
            <a:r>
              <a:rPr lang="en-US" dirty="0">
                <a:ea typeface="ＭＳ Ｐゴシック" charset="0"/>
                <a:cs typeface="ＭＳ Ｐゴシック" charset="0"/>
              </a:rPr>
              <a:t> government sounded dramatic but it should not further threaten its stability. When, after the </a:t>
            </a:r>
            <a:r>
              <a:rPr lang="en-US" dirty="0">
                <a:solidFill>
                  <a:srgbClr val="A4001D"/>
                </a:solidFill>
                <a:ea typeface="ＭＳ Ｐゴシック" charset="0"/>
                <a:cs typeface="ＭＳ Ｐゴシック" charset="0"/>
              </a:rPr>
              <a:t>2010</a:t>
            </a:r>
            <a:r>
              <a:rPr lang="en-US" dirty="0">
                <a:ea typeface="ＭＳ Ｐゴシック" charset="0"/>
                <a:cs typeface="ＭＳ Ｐゴシック" charset="0"/>
              </a:rPr>
              <a:t> election, </a:t>
            </a:r>
            <a:r>
              <a:rPr lang="en-US" dirty="0" err="1">
                <a:solidFill>
                  <a:srgbClr val="A4001D"/>
                </a:solidFill>
                <a:ea typeface="ＭＳ Ｐゴシック" charset="0"/>
                <a:cs typeface="ＭＳ Ｐゴシック" charset="0"/>
              </a:rPr>
              <a:t>Wilkie</a:t>
            </a:r>
            <a:r>
              <a:rPr lang="en-US" dirty="0">
                <a:ea typeface="ＭＳ Ｐゴシック" charset="0"/>
                <a:cs typeface="ＭＳ Ｐゴシック" charset="0"/>
              </a:rPr>
              <a:t>, </a:t>
            </a:r>
            <a:r>
              <a:rPr lang="en-US" dirty="0">
                <a:solidFill>
                  <a:srgbClr val="A4001D"/>
                </a:solidFill>
                <a:ea typeface="ＭＳ Ｐゴシック" charset="0"/>
                <a:cs typeface="ＭＳ Ｐゴシック" charset="0"/>
              </a:rPr>
              <a:t>Rob </a:t>
            </a:r>
            <a:r>
              <a:rPr lang="en-US" dirty="0" err="1">
                <a:solidFill>
                  <a:srgbClr val="A4001D"/>
                </a:solidFill>
                <a:ea typeface="ＭＳ Ｐゴシック" charset="0"/>
                <a:cs typeface="ＭＳ Ｐゴシック" charset="0"/>
              </a:rPr>
              <a:t>Oakeshott</a:t>
            </a:r>
            <a:r>
              <a:rPr lang="en-US" dirty="0">
                <a:ea typeface="ＭＳ Ｐゴシック" charset="0"/>
                <a:cs typeface="ＭＳ Ｐゴシック" charset="0"/>
              </a:rPr>
              <a:t>, </a:t>
            </a:r>
            <a:r>
              <a:rPr lang="en-US" dirty="0">
                <a:solidFill>
                  <a:srgbClr val="A4001D"/>
                </a:solidFill>
                <a:ea typeface="ＭＳ Ｐゴシック" charset="0"/>
                <a:cs typeface="ＭＳ Ｐゴシック" charset="0"/>
              </a:rPr>
              <a:t>Tony Windsor </a:t>
            </a:r>
            <a:r>
              <a:rPr lang="en-US" dirty="0">
                <a:ea typeface="ＭＳ Ｐゴシック" charset="0"/>
                <a:cs typeface="ＭＳ Ｐゴシック" charset="0"/>
              </a:rPr>
              <a:t>and the </a:t>
            </a:r>
            <a:r>
              <a:rPr lang="en-US" dirty="0">
                <a:solidFill>
                  <a:srgbClr val="A4001D"/>
                </a:solidFill>
                <a:ea typeface="ＭＳ Ｐゴシック" charset="0"/>
                <a:cs typeface="ＭＳ Ｐゴシック" charset="0"/>
              </a:rPr>
              <a:t>Greens</a:t>
            </a:r>
            <a:r>
              <a:rPr lang="en-US" dirty="0">
                <a:ea typeface="ＭＳ Ｐゴシック" charset="0"/>
                <a:cs typeface="ＭＳ Ｐゴシック" charset="0"/>
              </a:rPr>
              <a:t> agreed to support </a:t>
            </a:r>
            <a:r>
              <a:rPr lang="en-US" dirty="0">
                <a:solidFill>
                  <a:srgbClr val="A4001D"/>
                </a:solidFill>
                <a:ea typeface="ＭＳ Ｐゴシック" charset="0"/>
                <a:cs typeface="ＭＳ Ｐゴシック" charset="0"/>
              </a:rPr>
              <a:t>Labor</a:t>
            </a:r>
            <a:r>
              <a:rPr lang="en-US" dirty="0">
                <a:ea typeface="ＭＳ Ｐゴシック" charset="0"/>
                <a:cs typeface="ＭＳ Ｐゴシック" charset="0"/>
              </a:rPr>
              <a:t>, they gave just two guarantees: confidence and supply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.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6144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Named Entity Recognition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(NER)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20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105400" y="1352550"/>
            <a:ext cx="990600" cy="457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  <p:sp>
        <p:nvSpPr>
          <p:cNvPr id="61444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1352550"/>
            <a:ext cx="7162800" cy="3333750"/>
          </a:xfrm>
          <a:ln>
            <a:noFill/>
          </a:ln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 very important sub-task: </a:t>
            </a:r>
            <a:r>
              <a:rPr lang="en-US" dirty="0">
                <a:solidFill>
                  <a:schemeClr val="accent1"/>
                </a:solidFill>
                <a:ea typeface="ＭＳ Ｐゴシック" charset="0"/>
                <a:cs typeface="ＭＳ Ｐゴシック" charset="0"/>
              </a:rPr>
              <a:t>find</a:t>
            </a:r>
            <a:r>
              <a:rPr lang="en-US" dirty="0">
                <a:ea typeface="ＭＳ Ｐゴシック" charset="0"/>
                <a:cs typeface="ＭＳ Ｐゴシック" charset="0"/>
              </a:rPr>
              <a:t> and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classify</a:t>
            </a:r>
            <a:r>
              <a:rPr lang="en-US" dirty="0">
                <a:ea typeface="ＭＳ Ｐゴシック" charset="0"/>
                <a:cs typeface="ＭＳ Ｐゴシック" charset="0"/>
              </a:rPr>
              <a:t> names in text, for example:</a:t>
            </a:r>
          </a:p>
          <a:p>
            <a:pPr eaLnBrk="1" hangingPunct="1"/>
            <a:endParaRPr lang="en-US" sz="2000" dirty="0"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The decision by the independent MP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Andrew </a:t>
            </a:r>
            <a:r>
              <a:rPr lang="en-US" dirty="0" err="1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Wilkie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to withdraw his support for the minority </a:t>
            </a:r>
            <a:r>
              <a:rPr lang="en-US" dirty="0">
                <a:solidFill>
                  <a:srgbClr val="A4001D"/>
                </a:solidFill>
                <a:ea typeface="ＭＳ Ｐゴシック" charset="0"/>
                <a:cs typeface="ＭＳ Ｐゴシック" charset="0"/>
              </a:rPr>
              <a:t>Labor</a:t>
            </a:r>
            <a:r>
              <a:rPr lang="en-US" dirty="0">
                <a:ea typeface="ＭＳ Ｐゴシック" charset="0"/>
                <a:cs typeface="ＭＳ Ｐゴシック" charset="0"/>
              </a:rPr>
              <a:t> government sounded dramatic but it should not further threaten its stability. When, after the </a:t>
            </a:r>
            <a:r>
              <a:rPr lang="en-US" dirty="0">
                <a:solidFill>
                  <a:schemeClr val="accent3"/>
                </a:solidFill>
                <a:ea typeface="ＭＳ Ｐゴシック" charset="0"/>
                <a:cs typeface="ＭＳ Ｐゴシック" charset="0"/>
              </a:rPr>
              <a:t>2010</a:t>
            </a:r>
            <a:r>
              <a:rPr lang="en-US" dirty="0">
                <a:ea typeface="ＭＳ Ｐゴシック" charset="0"/>
                <a:cs typeface="ＭＳ Ｐゴシック" charset="0"/>
              </a:rPr>
              <a:t> election, </a:t>
            </a:r>
            <a:r>
              <a:rPr lang="en-US" dirty="0" err="1">
                <a:solidFill>
                  <a:srgbClr val="2584BB"/>
                </a:solidFill>
                <a:ea typeface="ＭＳ Ｐゴシック" charset="0"/>
                <a:cs typeface="ＭＳ Ｐゴシック" charset="0"/>
              </a:rPr>
              <a:t>Wilkie</a:t>
            </a:r>
            <a:r>
              <a:rPr lang="en-US" dirty="0">
                <a:ea typeface="ＭＳ Ｐゴシック" charset="0"/>
                <a:cs typeface="ＭＳ Ｐゴシック" charset="0"/>
              </a:rPr>
              <a:t>, </a:t>
            </a:r>
            <a:r>
              <a:rPr lang="en-US" dirty="0">
                <a:solidFill>
                  <a:srgbClr val="2584BB"/>
                </a:solidFill>
                <a:ea typeface="ＭＳ Ｐゴシック" charset="0"/>
                <a:cs typeface="ＭＳ Ｐゴシック" charset="0"/>
              </a:rPr>
              <a:t>Rob </a:t>
            </a:r>
            <a:r>
              <a:rPr lang="en-US" dirty="0" err="1">
                <a:solidFill>
                  <a:srgbClr val="2584BB"/>
                </a:solidFill>
                <a:ea typeface="ＭＳ Ｐゴシック" charset="0"/>
                <a:cs typeface="ＭＳ Ｐゴシック" charset="0"/>
              </a:rPr>
              <a:t>Oakeshott</a:t>
            </a:r>
            <a:r>
              <a:rPr lang="en-US" dirty="0">
                <a:ea typeface="ＭＳ Ｐゴシック" charset="0"/>
                <a:cs typeface="ＭＳ Ｐゴシック" charset="0"/>
              </a:rPr>
              <a:t>, </a:t>
            </a:r>
            <a:r>
              <a:rPr lang="en-US" dirty="0">
                <a:solidFill>
                  <a:srgbClr val="2584BB"/>
                </a:solidFill>
                <a:ea typeface="ＭＳ Ｐゴシック" charset="0"/>
                <a:cs typeface="ＭＳ Ｐゴシック" charset="0"/>
              </a:rPr>
              <a:t>Tony Windsor </a:t>
            </a:r>
            <a:r>
              <a:rPr lang="en-US" dirty="0">
                <a:ea typeface="ＭＳ Ｐゴシック" charset="0"/>
                <a:cs typeface="ＭＳ Ｐゴシック" charset="0"/>
              </a:rPr>
              <a:t>and the </a:t>
            </a:r>
            <a:r>
              <a:rPr lang="en-US" dirty="0">
                <a:solidFill>
                  <a:srgbClr val="A4001D"/>
                </a:solidFill>
                <a:ea typeface="ＭＳ Ｐゴシック" charset="0"/>
                <a:cs typeface="ＭＳ Ｐゴシック" charset="0"/>
              </a:rPr>
              <a:t>Greens</a:t>
            </a:r>
            <a:r>
              <a:rPr lang="en-US" dirty="0">
                <a:ea typeface="ＭＳ Ｐゴシック" charset="0"/>
                <a:cs typeface="ＭＳ Ｐゴシック" charset="0"/>
              </a:rPr>
              <a:t> agreed to support </a:t>
            </a:r>
            <a:r>
              <a:rPr lang="en-US" dirty="0">
                <a:solidFill>
                  <a:srgbClr val="A4001D"/>
                </a:solidFill>
                <a:ea typeface="ＭＳ Ｐゴシック" charset="0"/>
                <a:cs typeface="ＭＳ Ｐゴシック" charset="0"/>
              </a:rPr>
              <a:t>Labor</a:t>
            </a:r>
            <a:r>
              <a:rPr lang="en-US" dirty="0">
                <a:ea typeface="ＭＳ Ｐゴシック" charset="0"/>
                <a:cs typeface="ＭＳ Ｐゴシック" charset="0"/>
              </a:rPr>
              <a:t>, they gave just two guarantees: confidence and supply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.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6144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Named Entity </a:t>
            </a:r>
            <a:r>
              <a:rPr lang="en-US" dirty="0">
                <a:ea typeface="ＭＳ Ｐゴシック" charset="0"/>
                <a:cs typeface="ＭＳ Ｐゴシック" charset="0"/>
              </a:rPr>
              <a:t>Recognition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(NER)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96200" y="2495550"/>
            <a:ext cx="12192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2584BB"/>
                </a:solidFill>
                <a:latin typeface="+mn-lt"/>
              </a:rPr>
              <a:t>Person</a:t>
            </a:r>
          </a:p>
          <a:p>
            <a:r>
              <a:rPr lang="en-US" sz="2200" dirty="0" smtClean="0">
                <a:solidFill>
                  <a:schemeClr val="accent3"/>
                </a:solidFill>
                <a:latin typeface="+mn-lt"/>
              </a:rPr>
              <a:t>Date</a:t>
            </a:r>
          </a:p>
          <a:p>
            <a:r>
              <a:rPr lang="en-US" sz="2200" dirty="0" smtClean="0">
                <a:solidFill>
                  <a:schemeClr val="accent6"/>
                </a:solidFill>
                <a:latin typeface="+mn-lt"/>
              </a:rPr>
              <a:t>Location</a:t>
            </a:r>
          </a:p>
          <a:p>
            <a:pPr indent="-457200"/>
            <a:r>
              <a:rPr lang="en-US" sz="2200" dirty="0" err="1" smtClean="0">
                <a:solidFill>
                  <a:schemeClr val="accent1"/>
                </a:solidFill>
                <a:latin typeface="+mn-lt"/>
              </a:rPr>
              <a:t>Organi</a:t>
            </a:r>
            <a:r>
              <a:rPr lang="en-US" sz="2200" dirty="0" smtClean="0">
                <a:solidFill>
                  <a:schemeClr val="accent1"/>
                </a:solidFill>
                <a:latin typeface="+mn-lt"/>
              </a:rPr>
              <a:t>-</a:t>
            </a:r>
          </a:p>
          <a:p>
            <a:pPr indent="-457200"/>
            <a:r>
              <a:rPr lang="en-US" sz="2200" dirty="0">
                <a:solidFill>
                  <a:schemeClr val="accent1"/>
                </a:solidFill>
                <a:latin typeface="+mn-lt"/>
              </a:rPr>
              <a:t> </a:t>
            </a:r>
            <a:r>
              <a:rPr lang="en-US" sz="2200" dirty="0" smtClean="0">
                <a:solidFill>
                  <a:schemeClr val="accent1"/>
                </a:solidFill>
                <a:latin typeface="+mn-lt"/>
              </a:rPr>
              <a:t>   </a:t>
            </a:r>
            <a:r>
              <a:rPr lang="en-US" sz="2200" dirty="0" err="1" smtClean="0">
                <a:solidFill>
                  <a:schemeClr val="accent1"/>
                </a:solidFill>
                <a:latin typeface="+mn-lt"/>
              </a:rPr>
              <a:t>zation</a:t>
            </a:r>
            <a:endParaRPr lang="en-US" sz="2200" dirty="0">
              <a:solidFill>
                <a:schemeClr val="accent1"/>
              </a:solidFill>
              <a:latin typeface="+mn-lt"/>
            </a:endParaRPr>
          </a:p>
          <a:p>
            <a:endParaRPr lang="en-US" sz="1800" dirty="0" smtClean="0">
              <a:solidFill>
                <a:srgbClr val="2584BB"/>
              </a:solidFill>
              <a:latin typeface="+mn-lt"/>
            </a:endParaRPr>
          </a:p>
          <a:p>
            <a:endParaRPr lang="en-US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7696200" y="2495550"/>
            <a:ext cx="1219200" cy="17526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81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Named Entity Recognition (NER)</a:t>
            </a:r>
            <a:endParaRPr lang="en-US" dirty="0"/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uses:</a:t>
            </a:r>
          </a:p>
          <a:p>
            <a:pPr lvl="1"/>
            <a:r>
              <a:rPr lang="en-US" dirty="0" smtClean="0"/>
              <a:t>Named entities can be indexed, linked off, etc.</a:t>
            </a:r>
          </a:p>
          <a:p>
            <a:pPr lvl="1"/>
            <a:r>
              <a:rPr lang="en-US" dirty="0" smtClean="0"/>
              <a:t>Sentiment can be attributed to companies or products</a:t>
            </a:r>
          </a:p>
          <a:p>
            <a:pPr lvl="1"/>
            <a:r>
              <a:rPr lang="en-US" dirty="0" smtClean="0"/>
              <a:t>A lot of IE relations are associations between named entities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or question answering, answers are often named entities.</a:t>
            </a:r>
          </a:p>
          <a:p>
            <a:pPr lvl="1"/>
            <a:endParaRPr lang="en-US" sz="1050" dirty="0" smtClean="0"/>
          </a:p>
          <a:p>
            <a:r>
              <a:rPr lang="en-US" dirty="0" smtClean="0"/>
              <a:t>Concretely:</a:t>
            </a:r>
          </a:p>
          <a:p>
            <a:pPr lvl="1"/>
            <a:r>
              <a:rPr lang="en-US" dirty="0" smtClean="0"/>
              <a:t>Many web pages tag various entities, with links to bio or topic pages, etc.</a:t>
            </a:r>
          </a:p>
          <a:p>
            <a:pPr lvl="2"/>
            <a:r>
              <a:rPr lang="en-US" dirty="0" smtClean="0"/>
              <a:t>Reuters</a:t>
            </a:r>
            <a:r>
              <a:rPr lang="en-US" altLang="ja-JP" dirty="0" smtClean="0"/>
              <a:t>’ </a:t>
            </a:r>
            <a:r>
              <a:rPr lang="en-US" altLang="ja-JP" dirty="0" err="1" smtClean="0"/>
              <a:t>OpenCalais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Evri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AlchemyAPI</a:t>
            </a:r>
            <a:r>
              <a:rPr lang="en-US" altLang="ja-JP" dirty="0" smtClean="0"/>
              <a:t>, Yahoo’s Term Extraction, …</a:t>
            </a:r>
            <a:endParaRPr lang="en-US" dirty="0" smtClean="0"/>
          </a:p>
          <a:p>
            <a:pPr lvl="1"/>
            <a:r>
              <a:rPr lang="en-US" altLang="ja-JP" dirty="0" smtClean="0"/>
              <a:t>Apple/Google/Microsoft/… smart recognizers for document content</a:t>
            </a:r>
          </a:p>
        </p:txBody>
      </p:sp>
    </p:spTree>
    <p:extLst>
      <p:ext uri="{BB962C8B-B14F-4D97-AF65-F5344CB8AC3E}">
        <p14:creationId xmlns:p14="http://schemas.microsoft.com/office/powerpoint/2010/main" val="405695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LP-class">
  <a:themeElements>
    <a:clrScheme name="NLP Class">
      <a:dk1>
        <a:sysClr val="windowText" lastClr="000000"/>
      </a:dk1>
      <a:lt1>
        <a:sysClr val="window" lastClr="FFFFFF"/>
      </a:lt1>
      <a:dk2>
        <a:srgbClr val="605435"/>
      </a:dk2>
      <a:lt2>
        <a:srgbClr val="E7D19A"/>
      </a:lt2>
      <a:accent1>
        <a:srgbClr val="A4001D"/>
      </a:accent1>
      <a:accent2>
        <a:srgbClr val="2584BB"/>
      </a:accent2>
      <a:accent3>
        <a:srgbClr val="BB57BE"/>
      </a:accent3>
      <a:accent4>
        <a:srgbClr val="177245"/>
      </a:accent4>
      <a:accent5>
        <a:srgbClr val="35ACA2"/>
      </a:accent5>
      <a:accent6>
        <a:srgbClr val="FF8700"/>
      </a:accent6>
      <a:hlink>
        <a:srgbClr val="EF8E1C"/>
      </a:hlink>
      <a:folHlink>
        <a:srgbClr val="FEC60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A50021"/>
            </a:gs>
            <a:gs pos="100000">
              <a:schemeClr val="tx1"/>
            </a:gs>
          </a:gsLst>
          <a:lin ang="0" scaled="1"/>
        </a:gra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A50021"/>
            </a:gs>
            <a:gs pos="100000">
              <a:schemeClr val="tx1"/>
            </a:gs>
          </a:gsLst>
          <a:lin ang="0" scaled="1"/>
        </a:gra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65" charset="0"/>
          </a:defRPr>
        </a:defPPr>
      </a:lstStyle>
    </a:lnDef>
  </a:objectDefaults>
  <a:extraClrSchemeLst>
    <a:extraClrScheme>
      <a:clrScheme name="nlp-lucida-schem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lp-lucida-schem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lp-lucida-schem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lp-lucida-schem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lp-lucida-schem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lp-lucida-schem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lp-lucida-schem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NLP-class.potx</Template>
  <TotalTime>48378</TotalTime>
  <Words>3006</Words>
  <Application>Microsoft Office PowerPoint</Application>
  <PresentationFormat>On-screen Show (16:9)</PresentationFormat>
  <Paragraphs>499</Paragraphs>
  <Slides>32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NLP-class</vt:lpstr>
      <vt:lpstr>Chart</vt:lpstr>
      <vt:lpstr>Equation</vt:lpstr>
      <vt:lpstr>Information Extraction and Named Entity Recognition</vt:lpstr>
      <vt:lpstr>Information Extraction</vt:lpstr>
      <vt:lpstr>Information Extraction (IE)</vt:lpstr>
      <vt:lpstr>Low-level information extraction</vt:lpstr>
      <vt:lpstr>Low-level information extraction</vt:lpstr>
      <vt:lpstr>Named Entity Recognition (NER)</vt:lpstr>
      <vt:lpstr>Named Entity Recognition (NER)</vt:lpstr>
      <vt:lpstr>Named Entity Recognition (NER)</vt:lpstr>
      <vt:lpstr>Named Entity Recognition (NER)</vt:lpstr>
      <vt:lpstr>Information Extraction and Named Entity Recognition</vt:lpstr>
      <vt:lpstr>Evaluation of Named Entity Recognition</vt:lpstr>
      <vt:lpstr>The Named Entity Recognition Task</vt:lpstr>
      <vt:lpstr>Precision/Recall/F1 for IE/NER</vt:lpstr>
      <vt:lpstr>Evaluation of Named Entity Recognition</vt:lpstr>
      <vt:lpstr>Sequence Models for Named Entity Recognition</vt:lpstr>
      <vt:lpstr>The ML sequence model approach to NER</vt:lpstr>
      <vt:lpstr>Encoding classes for sequence labeling</vt:lpstr>
      <vt:lpstr>Features for sequence labeling</vt:lpstr>
      <vt:lpstr>Features: Word substrings</vt:lpstr>
      <vt:lpstr>Features: Word shapes</vt:lpstr>
      <vt:lpstr>Sequence Models for Named Entity Recognition</vt:lpstr>
      <vt:lpstr>Maximum entropy sequence models</vt:lpstr>
      <vt:lpstr>Sequence problems</vt:lpstr>
      <vt:lpstr>MEMM inference in systems</vt:lpstr>
      <vt:lpstr>Example: POS Tagging</vt:lpstr>
      <vt:lpstr>Example: POS Tagging</vt:lpstr>
      <vt:lpstr>Inference in Systems</vt:lpstr>
      <vt:lpstr>Greedy Inference</vt:lpstr>
      <vt:lpstr>Beam Inference</vt:lpstr>
      <vt:lpstr>Viterbi Inference</vt:lpstr>
      <vt:lpstr>CRFs [Lafferty, Pereira, and McCallum 2001]</vt:lpstr>
      <vt:lpstr>Maximum entropy sequence models</vt:lpstr>
    </vt:vector>
  </TitlesOfParts>
  <Company>Stanford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Extraction</dc:title>
  <dc:creator>Christopher Manning</dc:creator>
  <cp:lastModifiedBy>litman</cp:lastModifiedBy>
  <cp:revision>237</cp:revision>
  <cp:lastPrinted>2012-03-06T20:53:56Z</cp:lastPrinted>
  <dcterms:created xsi:type="dcterms:W3CDTF">2010-04-19T15:31:24Z</dcterms:created>
  <dcterms:modified xsi:type="dcterms:W3CDTF">2013-11-12T17:51:06Z</dcterms:modified>
</cp:coreProperties>
</file>