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89"/>
  </p:notesMasterIdLst>
  <p:handoutMasterIdLst>
    <p:handoutMasterId r:id="rId90"/>
  </p:handoutMasterIdLst>
  <p:sldIdLst>
    <p:sldId id="579" r:id="rId2"/>
    <p:sldId id="583" r:id="rId3"/>
    <p:sldId id="268" r:id="rId4"/>
    <p:sldId id="386" r:id="rId5"/>
    <p:sldId id="436" r:id="rId6"/>
    <p:sldId id="434" r:id="rId7"/>
    <p:sldId id="472" r:id="rId8"/>
    <p:sldId id="387" r:id="rId9"/>
    <p:sldId id="388" r:id="rId10"/>
    <p:sldId id="390" r:id="rId11"/>
    <p:sldId id="439" r:id="rId12"/>
    <p:sldId id="391" r:id="rId13"/>
    <p:sldId id="515" r:id="rId14"/>
    <p:sldId id="392" r:id="rId15"/>
    <p:sldId id="544" r:id="rId16"/>
    <p:sldId id="447" r:id="rId17"/>
    <p:sldId id="400" r:id="rId18"/>
    <p:sldId id="450" r:id="rId19"/>
    <p:sldId id="451" r:id="rId20"/>
    <p:sldId id="453" r:id="rId21"/>
    <p:sldId id="454" r:id="rId22"/>
    <p:sldId id="455" r:id="rId23"/>
    <p:sldId id="456" r:id="rId24"/>
    <p:sldId id="519" r:id="rId25"/>
    <p:sldId id="458" r:id="rId26"/>
    <p:sldId id="477" r:id="rId27"/>
    <p:sldId id="459" r:id="rId28"/>
    <p:sldId id="409" r:id="rId29"/>
    <p:sldId id="410" r:id="rId30"/>
    <p:sldId id="521" r:id="rId31"/>
    <p:sldId id="582" r:id="rId32"/>
    <p:sldId id="580" r:id="rId33"/>
    <p:sldId id="489" r:id="rId34"/>
    <p:sldId id="473" r:id="rId35"/>
    <p:sldId id="461" r:id="rId36"/>
    <p:sldId id="460" r:id="rId37"/>
    <p:sldId id="523" r:id="rId38"/>
    <p:sldId id="474" r:id="rId39"/>
    <p:sldId id="484" r:id="rId40"/>
    <p:sldId id="485" r:id="rId41"/>
    <p:sldId id="537" r:id="rId42"/>
    <p:sldId id="538" r:id="rId43"/>
    <p:sldId id="539" r:id="rId44"/>
    <p:sldId id="540" r:id="rId45"/>
    <p:sldId id="528" r:id="rId46"/>
    <p:sldId id="529" r:id="rId47"/>
    <p:sldId id="530" r:id="rId48"/>
    <p:sldId id="531" r:id="rId49"/>
    <p:sldId id="532" r:id="rId50"/>
    <p:sldId id="533" r:id="rId51"/>
    <p:sldId id="534" r:id="rId52"/>
    <p:sldId id="535" r:id="rId53"/>
    <p:sldId id="584" r:id="rId54"/>
    <p:sldId id="542" r:id="rId55"/>
    <p:sldId id="581" r:id="rId56"/>
    <p:sldId id="525" r:id="rId57"/>
    <p:sldId id="493" r:id="rId58"/>
    <p:sldId id="494" r:id="rId59"/>
    <p:sldId id="495" r:id="rId60"/>
    <p:sldId id="496" r:id="rId61"/>
    <p:sldId id="497" r:id="rId62"/>
    <p:sldId id="498" r:id="rId63"/>
    <p:sldId id="543" r:id="rId64"/>
    <p:sldId id="500" r:id="rId65"/>
    <p:sldId id="545" r:id="rId66"/>
    <p:sldId id="546" r:id="rId67"/>
    <p:sldId id="547" r:id="rId68"/>
    <p:sldId id="549" r:id="rId69"/>
    <p:sldId id="552" r:id="rId70"/>
    <p:sldId id="553" r:id="rId71"/>
    <p:sldId id="554" r:id="rId72"/>
    <p:sldId id="558" r:id="rId73"/>
    <p:sldId id="559" r:id="rId74"/>
    <p:sldId id="561" r:id="rId75"/>
    <p:sldId id="562" r:id="rId76"/>
    <p:sldId id="563" r:id="rId77"/>
    <p:sldId id="564" r:id="rId78"/>
    <p:sldId id="565" r:id="rId79"/>
    <p:sldId id="566" r:id="rId80"/>
    <p:sldId id="567" r:id="rId81"/>
    <p:sldId id="568" r:id="rId82"/>
    <p:sldId id="569" r:id="rId83"/>
    <p:sldId id="570" r:id="rId84"/>
    <p:sldId id="571" r:id="rId85"/>
    <p:sldId id="572" r:id="rId86"/>
    <p:sldId id="576" r:id="rId87"/>
    <p:sldId id="577" r:id="rId88"/>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4" autoAdjust="0"/>
    <p:restoredTop sz="86907" autoAdjust="0"/>
  </p:normalViewPr>
  <p:slideViewPr>
    <p:cSldViewPr>
      <p:cViewPr varScale="1">
        <p:scale>
          <a:sx n="74" d="100"/>
          <a:sy n="74" d="100"/>
        </p:scale>
        <p:origin x="78" y="1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1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35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42</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precision, recall, f-measure [many have seen before]</a:t>
            </a:r>
          </a:p>
          <a:p>
            <a:r>
              <a:rPr lang="en-US">
                <a:latin typeface="Arial" charset="0"/>
                <a:ea typeface="ＭＳ Ｐゴシック" charset="0"/>
                <a:cs typeface="ＭＳ Ｐゴシック" charset="0"/>
              </a:rPr>
              <a:t>there are two sets: CORRECT entities and SELECTED entities</a:t>
            </a:r>
          </a:p>
          <a:p>
            <a:r>
              <a:rPr lang="en-US">
                <a:latin typeface="Arial" charset="0"/>
                <a:ea typeface="ＭＳ Ｐゴシック" charset="0"/>
                <a:cs typeface="ＭＳ Ｐゴシック" charset="0"/>
              </a:rPr>
              <a:t>2x2 contingency table, four possible outcomes</a:t>
            </a:r>
          </a:p>
          <a:p>
            <a:r>
              <a:rPr lang="en-US">
                <a:latin typeface="Arial" charset="0"/>
                <a:ea typeface="ＭＳ Ｐゴシック" charset="0"/>
                <a:cs typeface="ＭＳ Ｐゴシック" charset="0"/>
              </a:rPr>
              <a:t>for precision &amp; recall, you're ignoring bottom corner (where you get O right)</a:t>
            </a:r>
          </a:p>
          <a:p>
            <a:r>
              <a:rPr lang="en-US">
                <a:latin typeface="Arial" charset="0"/>
                <a:ea typeface="ＭＳ Ｐゴシック" charset="0"/>
                <a:cs typeface="ＭＳ Ｐゴシック" charset="0"/>
              </a:rPr>
              <a:t>precision: what proportion of your guesses are correct?</a:t>
            </a:r>
          </a:p>
          <a:p>
            <a:r>
              <a:rPr lang="en-US">
                <a:latin typeface="Arial" charset="0"/>
                <a:ea typeface="ＭＳ Ｐゴシック" charset="0"/>
                <a:cs typeface="ＭＳ Ｐゴシック" charset="0"/>
              </a:rPr>
              <a:t>note that correctness means (a) correct boundaries, and (b) correct label</a:t>
            </a:r>
          </a:p>
          <a:p>
            <a:r>
              <a:rPr lang="en-US">
                <a:latin typeface="Arial" charset="0"/>
                <a:ea typeface="ＭＳ Ｐゴシック" charset="0"/>
                <a:cs typeface="ＭＳ Ｐゴシック" charset="0"/>
              </a:rPr>
              <a:t>recall: what proportion of true entities did you get right?</a:t>
            </a:r>
          </a:p>
          <a:p>
            <a:r>
              <a:rPr lang="en-US">
                <a:latin typeface="Arial" charset="0"/>
                <a:ea typeface="ＭＳ Ｐゴシック" charset="0"/>
                <a:cs typeface="ＭＳ Ｐゴシック" charset="0"/>
              </a:rPr>
              <a:t>ASK STUDENTS HERE ABOUT WHY NOT TO USE ACCURACY</a:t>
            </a:r>
          </a:p>
          <a:p>
            <a:r>
              <a:rPr lang="en-US">
                <a:latin typeface="Arial" charset="0"/>
                <a:ea typeface="ＭＳ Ｐゴシック" charset="0"/>
                <a:cs typeface="ＭＳ Ｐゴシック" charset="0"/>
              </a:rPr>
              <a:t>[note that there is typically a trade-off between precision and recall!]</a:t>
            </a:r>
          </a:p>
          <a:p>
            <a:r>
              <a:rPr lang="en-US">
                <a:latin typeface="Arial" charset="0"/>
                <a:ea typeface="ＭＳ Ｐゴシック" charset="0"/>
                <a:cs typeface="ＭＳ Ｐゴシック" charset="0"/>
              </a:rPr>
              <a:t>[to get high precision, be very reluctant to make guesses – but then you may have poor recall]</a:t>
            </a:r>
          </a:p>
          <a:p>
            <a:r>
              <a:rPr lang="en-US">
                <a:latin typeface="Arial" charset="0"/>
                <a:ea typeface="ＭＳ Ｐゴシック" charset="0"/>
                <a:cs typeface="ＭＳ Ｐゴシック" charset="0"/>
              </a:rPr>
              <a:t>[to get high recall, be very promiscuous in making guesses – but then you may have poor precision]</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084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43</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buFont typeface="Times" charset="0"/>
              <a:buNone/>
            </a:pPr>
            <a:r>
              <a:rPr lang="en-US" sz="1600" dirty="0">
                <a:latin typeface="Lucida Sans" charset="0"/>
                <a:ea typeface="ＭＳ Ｐゴシック" charset="0"/>
                <a:cs typeface="ＭＳ Ｐゴシック" charset="0"/>
              </a:rPr>
              <a:t>Precision P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fp</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Recall  </a:t>
            </a:r>
            <a:r>
              <a:rPr lang="en-US" dirty="0">
                <a:latin typeface="Lucida Sans" charset="0"/>
                <a:ea typeface="ＭＳ Ｐゴシック" charset="0"/>
                <a:cs typeface="ＭＳ Ｐゴシック" charset="0"/>
              </a:rPr>
              <a:t> </a:t>
            </a:r>
            <a:r>
              <a:rPr lang="en-US" sz="1600" dirty="0">
                <a:latin typeface="Lucida Sans" charset="0"/>
                <a:ea typeface="ＭＳ Ｐゴシック" charset="0"/>
                <a:cs typeface="ＭＳ Ｐゴシック" charset="0"/>
              </a:rPr>
              <a:t>   R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fn</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Mention precision recall tradeoff.</a:t>
            </a:r>
          </a:p>
          <a:p>
            <a:endParaRPr lang="en-US" dirty="0"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precision</a:t>
            </a:r>
            <a:r>
              <a:rPr lang="en-US" dirty="0">
                <a:latin typeface="Arial" charset="0"/>
                <a:ea typeface="ＭＳ Ｐゴシック" charset="0"/>
                <a:cs typeface="ＭＳ Ｐゴシック" charset="0"/>
              </a:rPr>
              <a:t>, recall, f-measure [many have seen before]</a:t>
            </a:r>
          </a:p>
          <a:p>
            <a:r>
              <a:rPr lang="en-US" dirty="0">
                <a:latin typeface="Arial" charset="0"/>
                <a:ea typeface="ＭＳ Ｐゴシック" charset="0"/>
                <a:cs typeface="ＭＳ Ｐゴシック" charset="0"/>
              </a:rPr>
              <a:t>there are two sets: CORRECT entities and SELECTED entities</a:t>
            </a:r>
          </a:p>
          <a:p>
            <a:r>
              <a:rPr lang="en-US" dirty="0">
                <a:latin typeface="Arial" charset="0"/>
                <a:ea typeface="ＭＳ Ｐゴシック" charset="0"/>
                <a:cs typeface="ＭＳ Ｐゴシック" charset="0"/>
              </a:rPr>
              <a:t>2x2 contingency table, four possible outcomes</a:t>
            </a:r>
          </a:p>
          <a:p>
            <a:r>
              <a:rPr lang="en-US" dirty="0">
                <a:latin typeface="Arial" charset="0"/>
                <a:ea typeface="ＭＳ Ｐゴシック" charset="0"/>
                <a:cs typeface="ＭＳ Ｐゴシック" charset="0"/>
              </a:rPr>
              <a:t>for precision &amp; recall, you're ignoring bottom corner (where you get O right)</a:t>
            </a:r>
          </a:p>
          <a:p>
            <a:r>
              <a:rPr lang="en-US" dirty="0">
                <a:latin typeface="Arial" charset="0"/>
                <a:ea typeface="ＭＳ Ｐゴシック" charset="0"/>
                <a:cs typeface="ＭＳ Ｐゴシック" charset="0"/>
              </a:rPr>
              <a:t>precision: what proportion of your guesses are correct?</a:t>
            </a:r>
          </a:p>
          <a:p>
            <a:r>
              <a:rPr lang="en-US" dirty="0">
                <a:latin typeface="Arial" charset="0"/>
                <a:ea typeface="ＭＳ Ｐゴシック" charset="0"/>
                <a:cs typeface="ＭＳ Ｐゴシック" charset="0"/>
              </a:rPr>
              <a:t>note that correctness means (a) correct boundaries, and (b) correct label</a:t>
            </a:r>
          </a:p>
          <a:p>
            <a:r>
              <a:rPr lang="en-US" dirty="0">
                <a:latin typeface="Arial" charset="0"/>
                <a:ea typeface="ＭＳ Ｐゴシック" charset="0"/>
                <a:cs typeface="ＭＳ Ｐゴシック" charset="0"/>
              </a:rPr>
              <a:t>recall: what proportion of true entities did you get right?</a:t>
            </a:r>
          </a:p>
          <a:p>
            <a:r>
              <a:rPr lang="en-US" dirty="0">
                <a:latin typeface="Arial" charset="0"/>
                <a:ea typeface="ＭＳ Ｐゴシック" charset="0"/>
                <a:cs typeface="ＭＳ Ｐゴシック" charset="0"/>
              </a:rPr>
              <a:t>ASK STUDENTS HERE ABOUT WHY NOT TO USE ACCURACY</a:t>
            </a:r>
          </a:p>
          <a:p>
            <a:r>
              <a:rPr lang="en-US" dirty="0">
                <a:latin typeface="Arial" charset="0"/>
                <a:ea typeface="ＭＳ Ｐゴシック" charset="0"/>
                <a:cs typeface="ＭＳ Ｐゴシック" charset="0"/>
              </a:rPr>
              <a:t>[note that there is typically a trade-off between precision and recall!]</a:t>
            </a:r>
          </a:p>
          <a:p>
            <a:r>
              <a:rPr lang="en-US" dirty="0">
                <a:latin typeface="Arial" charset="0"/>
                <a:ea typeface="ＭＳ Ｐゴシック" charset="0"/>
                <a:cs typeface="ＭＳ Ｐゴシック" charset="0"/>
              </a:rPr>
              <a:t>[to get high precision, be very reluctant to make guesses – but then you may have poor recall]</a:t>
            </a:r>
          </a:p>
          <a:p>
            <a:r>
              <a:rPr lang="en-US" dirty="0">
                <a:latin typeface="Arial" charset="0"/>
                <a:ea typeface="ＭＳ Ｐゴシック" charset="0"/>
                <a:cs typeface="ＭＳ Ｐゴシック" charset="0"/>
              </a:rPr>
              <a:t>[to get high recall, be very promiscuous in making guesses – but then you may have poor precision]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1804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44</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combined measure: F-measure: weighted harmonic mean between precision and recall</a:t>
            </a:r>
          </a:p>
          <a:p>
            <a:r>
              <a:rPr lang="en-US">
                <a:latin typeface="Arial" charset="0"/>
                <a:ea typeface="ＭＳ Ｐゴシック" charset="0"/>
                <a:cs typeface="ＭＳ Ｐゴシック" charset="0"/>
              </a:rPr>
              <a:t>[why weighted?  in some applications you may care more about P or R]</a:t>
            </a:r>
          </a:p>
          <a:p>
            <a:r>
              <a:rPr lang="en-US">
                <a:latin typeface="Arial" charset="0"/>
                <a:ea typeface="ＭＳ Ｐゴシック" charset="0"/>
                <a:cs typeface="ＭＳ Ｐゴシック" charset="0"/>
              </a:rPr>
              <a:t>[why harmonic?  it's conservative -- lower than arith or geo mean]</a:t>
            </a:r>
          </a:p>
          <a:p>
            <a:r>
              <a:rPr lang="en-US">
                <a:latin typeface="Arial" charset="0"/>
                <a:ea typeface="ＭＳ Ｐゴシック" charset="0"/>
                <a:cs typeface="ＭＳ Ｐゴシック" charset="0"/>
              </a:rPr>
              <a:t>[if P and R are far apart, F tends to be near lower value]</a:t>
            </a:r>
          </a:p>
          <a:p>
            <a:r>
              <a:rPr lang="en-US">
                <a:latin typeface="Arial" charset="0"/>
                <a:ea typeface="ＭＳ Ｐゴシック" charset="0"/>
                <a:cs typeface="ＭＳ Ｐゴシック" charset="0"/>
              </a:rPr>
              <a:t>[in order to do well on F1, need to do well on BOTH P and R]</a:t>
            </a:r>
          </a:p>
          <a:p>
            <a:r>
              <a:rPr lang="en-US">
                <a:latin typeface="Arial" charset="0"/>
                <a:ea typeface="ＭＳ Ｐゴシック" charset="0"/>
                <a:cs typeface="ＭＳ Ｐゴシック" charset="0"/>
              </a:rPr>
              <a:t>[this way, can't beat the system by being either too reluctant or too promiscuous]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Comment: when ppl say f-measure w/o specifying beta, they mean balanced, and this is by far the most common way of doing it</a:t>
            </a:r>
          </a:p>
        </p:txBody>
      </p:sp>
    </p:spTree>
    <p:extLst>
      <p:ext uri="{BB962C8B-B14F-4D97-AF65-F5344CB8AC3E}">
        <p14:creationId xmlns:p14="http://schemas.microsoft.com/office/powerpoint/2010/main" val="184809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f1 ignores true </a:t>
            </a:r>
            <a:r>
              <a:rPr lang="en-US" dirty="0" err="1" smtClean="0"/>
              <a:t>negs</a:t>
            </a:r>
            <a:r>
              <a:rPr lang="en-US" baseline="0" dirty="0" smtClean="0"/>
              <a:t> </a:t>
            </a:r>
            <a:r>
              <a:rPr lang="en-US" dirty="0" smtClean="0"/>
              <a:t>and its magnitude is mostly determined by the number of true positives, large classes dominate small classes in </a:t>
            </a:r>
            <a:r>
              <a:rPr lang="en-US" dirty="0" err="1" smtClean="0"/>
              <a:t>microaverage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52</a:t>
            </a:fld>
            <a:endParaRPr lang="en-US"/>
          </a:p>
        </p:txBody>
      </p:sp>
    </p:spTree>
    <p:extLst>
      <p:ext uri="{BB962C8B-B14F-4D97-AF65-F5344CB8AC3E}">
        <p14:creationId xmlns:p14="http://schemas.microsoft.com/office/powerpoint/2010/main" val="65347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f1 ignores true </a:t>
            </a:r>
            <a:r>
              <a:rPr lang="en-US" dirty="0" err="1" smtClean="0"/>
              <a:t>negs</a:t>
            </a:r>
            <a:r>
              <a:rPr lang="en-US" baseline="0" dirty="0" smtClean="0"/>
              <a:t> </a:t>
            </a:r>
            <a:r>
              <a:rPr lang="en-US" dirty="0" smtClean="0"/>
              <a:t>and its magnitude is mostly determined by the number of true positives, large classes dominate small classes in </a:t>
            </a:r>
            <a:r>
              <a:rPr lang="en-US" dirty="0" err="1" smtClean="0"/>
              <a:t>microaverage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53</a:t>
            </a:fld>
            <a:endParaRPr lang="en-US"/>
          </a:p>
        </p:txBody>
      </p:sp>
    </p:spTree>
    <p:extLst>
      <p:ext uri="{BB962C8B-B14F-4D97-AF65-F5344CB8AC3E}">
        <p14:creationId xmlns:p14="http://schemas.microsoft.com/office/powerpoint/2010/main" val="100774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56</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7013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65</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0716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Brendan</a:t>
            </a:r>
            <a:r>
              <a:rPr lang="en-US" baseline="0" dirty="0" smtClean="0"/>
              <a:t> O’Connor and Noah Smith (email, 1/18/12) for </a:t>
            </a:r>
            <a:r>
              <a:rPr lang="en-US" dirty="0" smtClean="0"/>
              <a:t>permission to use this figure.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68</a:t>
            </a:fld>
            <a:endParaRPr lang="en-US"/>
          </a:p>
        </p:txBody>
      </p:sp>
    </p:spTree>
    <p:extLst>
      <p:ext uri="{BB962C8B-B14F-4D97-AF65-F5344CB8AC3E}">
        <p14:creationId xmlns:p14="http://schemas.microsoft.com/office/powerpoint/2010/main" val="50038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7406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E6D798-0D31-0647-AB71-9E94307BC9C4}"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2489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515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141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9086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28</a:t>
            </a:fld>
            <a:endParaRPr lang="en-US"/>
          </a:p>
        </p:txBody>
      </p:sp>
    </p:spTree>
    <p:extLst>
      <p:ext uri="{BB962C8B-B14F-4D97-AF65-F5344CB8AC3E}">
        <p14:creationId xmlns:p14="http://schemas.microsoft.com/office/powerpoint/2010/main" val="423032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8848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733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5474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3E132B-8114-9C40-BEEF-D3730B172957}" type="slidenum">
              <a:rPr lang="en-US"/>
              <a:pPr/>
              <a:t>‹#›</a:t>
            </a:fld>
            <a:endParaRPr lang="en-US"/>
          </a:p>
        </p:txBody>
      </p:sp>
    </p:spTree>
    <p:extLst>
      <p:ext uri="{BB962C8B-B14F-4D97-AF65-F5344CB8AC3E}">
        <p14:creationId xmlns:p14="http://schemas.microsoft.com/office/powerpoint/2010/main" val="31752627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1445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14450"/>
            <a:ext cx="3810000" cy="177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00400"/>
            <a:ext cx="3810000" cy="177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575C677-3EFC-664E-9CFB-474B877C6D06}" type="slidenum">
              <a:rPr lang="en-US"/>
              <a:pPr/>
              <a:t>‹#›</a:t>
            </a:fld>
            <a:endParaRPr lang="en-US"/>
          </a:p>
        </p:txBody>
      </p:sp>
    </p:spTree>
    <p:extLst>
      <p:ext uri="{BB962C8B-B14F-4D97-AF65-F5344CB8AC3E}">
        <p14:creationId xmlns:p14="http://schemas.microsoft.com/office/powerpoint/2010/main" val="38047699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 id="2147483714"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oleObject" Target="../embeddings/oleObject17.bin"/><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3.emf"/><Relationship Id="rId4" Type="http://schemas.openxmlformats.org/officeDocument/2006/relationships/oleObject" Target="../embeddings/oleObject18.bin"/><Relationship Id="rId9"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22.bin"/><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image" Target="../media/image28.emf"/><Relationship Id="rId9"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emf"/><Relationship Id="rId5" Type="http://schemas.openxmlformats.org/officeDocument/2006/relationships/oleObject" Target="../embeddings/oleObject29.bin"/><Relationship Id="rId4" Type="http://schemas.openxmlformats.org/officeDocument/2006/relationships/image" Target="../media/image3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hyperlink" Target="http://www.google.com/products/catalog?hl=en&amp;q=hp+printer&amp;gs_upl=0l0l0l3005l0l0l0l0l0l0l0l0ll0l0&amp;bav=on.2,or.r_gc.r_pw.,cf.osb&amp;biw=845&amp;bih=543&amp;um=1&amp;ie=UTF-8&amp;tbm=shop&amp;cid=1773312189370889584&amp;sa=X&amp;ei=WvTYTpyBLemhiQK_l7j6CQ&amp;ved=0CKkBEOUNMA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hyperlink" Target="http://twittersentiment.appspot.com/" TargetMode="Externa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www.cs.cornell.edu/people/pabo/movie-review-data"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4.emf"/><Relationship Id="rId5" Type="http://schemas.openxmlformats.org/officeDocument/2006/relationships/oleObject" Target="../embeddings/oleObject33.bin"/><Relationship Id="rId4" Type="http://schemas.openxmlformats.org/officeDocument/2006/relationships/image" Target="../media/image43.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6.emf"/><Relationship Id="rId5" Type="http://schemas.openxmlformats.org/officeDocument/2006/relationships/oleObject" Target="../embeddings/oleObject35.bin"/><Relationship Id="rId4" Type="http://schemas.openxmlformats.org/officeDocument/2006/relationships/image" Target="../media/image27.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4.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510778"/>
            <a:ext cx="4424364" cy="1298972"/>
          </a:xfrm>
        </p:spPr>
        <p:txBody>
          <a:bodyPr/>
          <a:lstStyle/>
          <a:p>
            <a:r>
              <a:rPr lang="en-US" dirty="0" smtClean="0"/>
              <a:t>Naive Bayes and </a:t>
            </a:r>
            <a:br>
              <a:rPr lang="en-US" dirty="0" smtClean="0"/>
            </a:br>
            <a:r>
              <a:rPr lang="en-US" dirty="0" smtClean="0"/>
              <a:t>Sentiment Classification</a:t>
            </a:r>
            <a:endParaRPr lang="en-US" dirty="0"/>
          </a:p>
        </p:txBody>
      </p:sp>
      <p:sp>
        <p:nvSpPr>
          <p:cNvPr id="3" name="Subtitle 2"/>
          <p:cNvSpPr>
            <a:spLocks noGrp="1"/>
          </p:cNvSpPr>
          <p:nvPr>
            <p:ph type="subTitle" idx="1"/>
          </p:nvPr>
        </p:nvSpPr>
        <p:spPr>
          <a:xfrm>
            <a:off x="4307682" y="2876550"/>
            <a:ext cx="3886200" cy="1676400"/>
          </a:xfrm>
        </p:spPr>
        <p:txBody>
          <a:bodyPr/>
          <a:lstStyle/>
          <a:p>
            <a:r>
              <a:rPr lang="en-US" dirty="0" smtClean="0"/>
              <a:t>Chapter 4</a:t>
            </a:r>
            <a:endParaRPr lang="en-US" dirty="0"/>
          </a:p>
        </p:txBody>
      </p:sp>
    </p:spTree>
    <p:extLst>
      <p:ext uri="{BB962C8B-B14F-4D97-AF65-F5344CB8AC3E}">
        <p14:creationId xmlns:p14="http://schemas.microsoft.com/office/powerpoint/2010/main" val="185780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z="3600" dirty="0" smtClean="0"/>
              <a:t>Classification Methods: </a:t>
            </a:r>
            <a:br>
              <a:rPr lang="en-US" sz="3600" dirty="0" smtClean="0"/>
            </a:br>
            <a:r>
              <a:rPr lang="en-US" sz="3600" dirty="0" smtClean="0"/>
              <a:t>Hand-coded rules</a:t>
            </a:r>
          </a:p>
        </p:txBody>
      </p:sp>
      <p:sp>
        <p:nvSpPr>
          <p:cNvPr id="27651" name="Rectangle 5"/>
          <p:cNvSpPr>
            <a:spLocks noGrp="1" noChangeArrowheads="1"/>
          </p:cNvSpPr>
          <p:nvPr>
            <p:ph sz="quarter" idx="1"/>
          </p:nvPr>
        </p:nvSpPr>
        <p:spPr/>
        <p:txBody>
          <a:bodyPr/>
          <a:lstStyle/>
          <a:p>
            <a:r>
              <a:rPr lang="en-US" dirty="0" smtClean="0">
                <a:latin typeface="Calibri" charset="0"/>
              </a:rPr>
              <a:t>Rules based on combinations of words or other features</a:t>
            </a:r>
          </a:p>
          <a:p>
            <a:pPr lvl="1"/>
            <a:r>
              <a:rPr lang="en-US" dirty="0">
                <a:latin typeface="Calibri" charset="0"/>
              </a:rPr>
              <a:t> </a:t>
            </a:r>
            <a:r>
              <a:rPr lang="en-US" dirty="0" smtClean="0">
                <a:latin typeface="Calibri" charset="0"/>
              </a:rPr>
              <a:t>spam: black-list-address OR (“dollars” AND “have been selected”)</a:t>
            </a:r>
          </a:p>
          <a:p>
            <a:r>
              <a:rPr lang="en-US" dirty="0" smtClean="0">
                <a:latin typeface="Calibri" charset="0"/>
              </a:rPr>
              <a:t>Accuracy can be high</a:t>
            </a:r>
          </a:p>
          <a:p>
            <a:pPr lvl="1"/>
            <a:r>
              <a:rPr lang="en-US" dirty="0" smtClean="0">
                <a:latin typeface="Calibri" charset="0"/>
              </a:rPr>
              <a:t>If rules carefully refined by expert</a:t>
            </a:r>
          </a:p>
          <a:p>
            <a:r>
              <a:rPr lang="en-US" dirty="0" smtClean="0">
                <a:latin typeface="Calibri" charset="0"/>
              </a:rPr>
              <a:t>But building and maintaining these rules is expensive</a:t>
            </a:r>
          </a:p>
        </p:txBody>
      </p:sp>
    </p:spTree>
    <p:extLst>
      <p:ext uri="{BB962C8B-B14F-4D97-AF65-F5344CB8AC3E}">
        <p14:creationId xmlns:p14="http://schemas.microsoft.com/office/powerpoint/2010/main" val="19033137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742950"/>
          </a:xfrm>
        </p:spPr>
        <p:txBody>
          <a:bodyPr/>
          <a:lstStyle/>
          <a:p>
            <a:r>
              <a:rPr lang="en-US" sz="3600" dirty="0"/>
              <a:t>Classification Methods:</a:t>
            </a:r>
            <a:br>
              <a:rPr lang="en-US" sz="3600" dirty="0"/>
            </a:br>
            <a:r>
              <a:rPr lang="en-US" sz="3600" dirty="0"/>
              <a:t>Supervised Machine Learning</a:t>
            </a:r>
          </a:p>
        </p:txBody>
      </p:sp>
      <p:sp>
        <p:nvSpPr>
          <p:cNvPr id="3" name="Content Placeholder 2"/>
          <p:cNvSpPr>
            <a:spLocks noGrp="1"/>
          </p:cNvSpPr>
          <p:nvPr>
            <p:ph idx="1"/>
          </p:nvPr>
        </p:nvSpPr>
        <p:spPr/>
        <p:txBody>
          <a:bodyPr/>
          <a:lstStyle/>
          <a:p>
            <a:r>
              <a:rPr lang="en-US" sz="2800" i="1" dirty="0">
                <a:latin typeface="Calibri" charset="0"/>
              </a:rPr>
              <a:t>Input: </a:t>
            </a:r>
            <a:endParaRPr lang="en-US" sz="2800" i="1" dirty="0" smtClean="0">
              <a:latin typeface="Calibri" charset="0"/>
            </a:endParaRP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smtClean="0">
                <a:solidFill>
                  <a:srgbClr val="FF0000"/>
                </a:solidFill>
                <a:latin typeface="Calibri" charset="0"/>
                <a:ea typeface="ＭＳ Ｐゴシック" charset="0"/>
                <a:sym typeface="Symbol" charset="0"/>
              </a:rPr>
              <a:t>}</a:t>
            </a:r>
            <a:endParaRPr lang="en-US" sz="1800" i="1" dirty="0" smtClean="0">
              <a:solidFill>
                <a:srgbClr val="FF0000"/>
              </a:solidFill>
              <a:latin typeface="Calibri" charset="0"/>
            </a:endParaRPr>
          </a:p>
          <a:p>
            <a:pPr lvl="1"/>
            <a:r>
              <a:rPr lang="en-US" sz="2400" dirty="0" smtClean="0">
                <a:latin typeface="Calibri" charset="0"/>
              </a:rPr>
              <a:t>A training set of </a:t>
            </a:r>
            <a:r>
              <a:rPr lang="en-US" sz="2400" i="1" dirty="0" smtClean="0">
                <a:solidFill>
                  <a:srgbClr val="FF0000"/>
                </a:solidFill>
                <a:latin typeface="Calibri" charset="0"/>
              </a:rPr>
              <a:t>m</a:t>
            </a:r>
            <a:r>
              <a:rPr lang="en-US" sz="2400" i="1" dirty="0" smtClean="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endParaRPr lang="en-US" sz="2800" i="1" dirty="0" smtClean="0">
              <a:latin typeface="Calibri" charset="0"/>
            </a:endParaRPr>
          </a:p>
          <a:p>
            <a:pPr lvl="1"/>
            <a:r>
              <a:rPr lang="en-US" sz="2400" dirty="0" smtClean="0">
                <a:latin typeface="Calibri" charset="0"/>
              </a:rPr>
              <a:t>a </a:t>
            </a:r>
            <a:r>
              <a:rPr lang="en-US" sz="2400" dirty="0">
                <a:latin typeface="Calibri" charset="0"/>
              </a:rPr>
              <a:t>learned classifier </a:t>
            </a:r>
            <a:r>
              <a:rPr lang="en-US" sz="2400" i="1" dirty="0" err="1" smtClean="0">
                <a:solidFill>
                  <a:srgbClr val="FF0000"/>
                </a:solidFill>
                <a:latin typeface="Calibri" charset="0"/>
              </a:rPr>
              <a:t>γ:d</a:t>
            </a:r>
            <a:r>
              <a:rPr lang="en-US" sz="2400" i="1" dirty="0" smtClean="0">
                <a:solidFill>
                  <a:srgbClr val="FF0000"/>
                </a:solidFill>
                <a:latin typeface="Calibri" charset="0"/>
              </a:rPr>
              <a:t> </a:t>
            </a:r>
            <a:r>
              <a:rPr lang="en-US" sz="2400" i="1" dirty="0">
                <a:solidFill>
                  <a:srgbClr val="FF0000"/>
                </a:solidFill>
                <a:latin typeface="Calibri" charset="0"/>
                <a:sym typeface="Wingdings" charset="2"/>
              </a:rPr>
              <a:t> c</a:t>
            </a:r>
            <a:endParaRPr lang="en-US" sz="2400" i="1" dirty="0">
              <a:solidFill>
                <a:srgbClr val="FF0000"/>
              </a:solidFill>
              <a:latin typeface="Calibri"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11</a:t>
            </a:fld>
            <a:endParaRPr lang="en-US"/>
          </a:p>
        </p:txBody>
      </p:sp>
    </p:spTree>
    <p:extLst>
      <p:ext uri="{BB962C8B-B14F-4D97-AF65-F5344CB8AC3E}">
        <p14:creationId xmlns:p14="http://schemas.microsoft.com/office/powerpoint/2010/main" val="309159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361950"/>
            <a:ext cx="7467600" cy="742950"/>
          </a:xfrm>
        </p:spPr>
        <p:txBody>
          <a:bodyPr/>
          <a:lstStyle/>
          <a:p>
            <a:r>
              <a:rPr lang="en-US" sz="3600" dirty="0" smtClean="0"/>
              <a:t>Classification Methods:</a:t>
            </a:r>
            <a:br>
              <a:rPr lang="en-US" sz="3600" dirty="0" smtClean="0"/>
            </a:br>
            <a:r>
              <a:rPr lang="en-US" sz="3600" dirty="0" smtClean="0"/>
              <a:t>Supervised Machine Learning</a:t>
            </a:r>
          </a:p>
        </p:txBody>
      </p:sp>
      <p:sp>
        <p:nvSpPr>
          <p:cNvPr id="29699" name="Rectangle 5"/>
          <p:cNvSpPr>
            <a:spLocks noGrp="1" noChangeArrowheads="1"/>
          </p:cNvSpPr>
          <p:nvPr>
            <p:ph sz="quarter" idx="1"/>
          </p:nvPr>
        </p:nvSpPr>
        <p:spPr/>
        <p:txBody>
          <a:bodyPr/>
          <a:lstStyle/>
          <a:p>
            <a:r>
              <a:rPr lang="en-US" sz="2800" dirty="0" smtClean="0">
                <a:latin typeface="Calibri" charset="0"/>
              </a:rPr>
              <a:t>Any kind of classifier</a:t>
            </a:r>
          </a:p>
          <a:p>
            <a:pPr lvl="1"/>
            <a:r>
              <a:rPr lang="en-US" sz="2400" dirty="0" smtClean="0">
                <a:latin typeface="Calibri" charset="0"/>
              </a:rPr>
              <a:t>Na</a:t>
            </a:r>
            <a:r>
              <a:rPr lang="fr-FR" sz="2400" dirty="0">
                <a:latin typeface="Calibri" charset="0"/>
              </a:rPr>
              <a:t>i</a:t>
            </a:r>
            <a:r>
              <a:rPr lang="en-US" sz="2400" dirty="0" err="1" smtClean="0">
                <a:latin typeface="Calibri" charset="0"/>
              </a:rPr>
              <a:t>ve</a:t>
            </a:r>
            <a:r>
              <a:rPr lang="en-US" sz="2400" dirty="0" smtClean="0">
                <a:latin typeface="Calibri" charset="0"/>
              </a:rPr>
              <a:t> Bayes</a:t>
            </a:r>
          </a:p>
          <a:p>
            <a:pPr lvl="1"/>
            <a:r>
              <a:rPr lang="en-US" sz="2400" dirty="0" smtClean="0">
                <a:latin typeface="Calibri" charset="0"/>
              </a:rPr>
              <a:t>Logistic regression</a:t>
            </a:r>
          </a:p>
          <a:p>
            <a:pPr lvl="1"/>
            <a:r>
              <a:rPr lang="en-US" sz="2400" dirty="0" smtClean="0">
                <a:latin typeface="Calibri" charset="0"/>
              </a:rPr>
              <a:t>Support-vector machines</a:t>
            </a:r>
          </a:p>
          <a:p>
            <a:pPr lvl="1"/>
            <a:r>
              <a:rPr lang="en-US" sz="2400" dirty="0">
                <a:latin typeface="Calibri" charset="0"/>
              </a:rPr>
              <a:t>k-Nearest </a:t>
            </a:r>
            <a:r>
              <a:rPr lang="en-US" sz="2400" dirty="0" smtClean="0">
                <a:latin typeface="Calibri" charset="0"/>
              </a:rPr>
              <a:t>Neighbors</a:t>
            </a:r>
          </a:p>
          <a:p>
            <a:pPr lvl="1"/>
            <a:r>
              <a:rPr lang="en-US" sz="2400" dirty="0" smtClean="0">
                <a:latin typeface="Calibri" charset="0"/>
              </a:rPr>
              <a:t>Neural Nets</a:t>
            </a:r>
            <a:endParaRPr lang="en-US" sz="2400" dirty="0">
              <a:latin typeface="Calibri" charset="0"/>
            </a:endParaRPr>
          </a:p>
          <a:p>
            <a:pPr lvl="1"/>
            <a:endParaRPr lang="en-US" sz="2400" dirty="0" smtClean="0">
              <a:latin typeface="Calibri" charset="0"/>
            </a:endParaRPr>
          </a:p>
          <a:p>
            <a:pPr lvl="1"/>
            <a:r>
              <a:rPr lang="en-US" sz="2400" dirty="0" smtClean="0">
                <a:latin typeface="Calibri" charset="0"/>
              </a:rPr>
              <a:t>…</a:t>
            </a:r>
            <a:endParaRPr lang="en-US" sz="1000" dirty="0" smtClean="0">
              <a:latin typeface="Calibri" charset="0"/>
            </a:endParaRPr>
          </a:p>
        </p:txBody>
      </p:sp>
    </p:spTree>
    <p:extLst>
      <p:ext uri="{BB962C8B-B14F-4D97-AF65-F5344CB8AC3E}">
        <p14:creationId xmlns:p14="http://schemas.microsoft.com/office/powerpoint/2010/main" val="33512738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Na</a:t>
            </a:r>
            <a:r>
              <a:rPr lang="fr-FR" sz="4000" dirty="0">
                <a:latin typeface="Calibri (Headings)"/>
                <a:cs typeface="Calibri (Headings)"/>
              </a:rPr>
              <a:t>i</a:t>
            </a:r>
            <a:r>
              <a:rPr lang="en-US" sz="4000" dirty="0" err="1" smtClean="0">
                <a:latin typeface="Calibri (Headings)"/>
                <a:cs typeface="Calibri (Headings)"/>
              </a:rPr>
              <a:t>ve</a:t>
            </a:r>
            <a:r>
              <a:rPr lang="en-US" sz="4000" dirty="0" smtClean="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Intuition and </a:t>
            </a:r>
          </a:p>
          <a:p>
            <a:pPr eaLnBrk="1" hangingPunct="1">
              <a:buFont typeface="Times" charset="0"/>
              <a:buNone/>
            </a:pPr>
            <a:r>
              <a:rPr lang="en-US" sz="3600" dirty="0" smtClean="0">
                <a:solidFill>
                  <a:srgbClr val="A4001D"/>
                </a:solidFill>
                <a:latin typeface="Calibri"/>
                <a:ea typeface="ＭＳ Ｐゴシック" charset="0"/>
                <a:cs typeface="Calibri"/>
              </a:rPr>
              <a:t>Formalization</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5038318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Naive </a:t>
            </a:r>
            <a:r>
              <a:rPr lang="en-US" dirty="0"/>
              <a:t>Bayes Intuition</a:t>
            </a:r>
          </a:p>
        </p:txBody>
      </p:sp>
      <p:sp>
        <p:nvSpPr>
          <p:cNvPr id="31747" name="Content Placeholder 2"/>
          <p:cNvSpPr>
            <a:spLocks noGrp="1"/>
          </p:cNvSpPr>
          <p:nvPr>
            <p:ph sz="quarter" idx="1"/>
          </p:nvPr>
        </p:nvSpPr>
        <p:spPr>
          <a:xfrm>
            <a:off x="304800" y="1352550"/>
            <a:ext cx="8153400" cy="3333750"/>
          </a:xfrm>
        </p:spPr>
        <p:txBody>
          <a:bodyPr/>
          <a:lstStyle/>
          <a:p>
            <a:r>
              <a:rPr lang="en-US" sz="2800" dirty="0" smtClean="0">
                <a:latin typeface="Calibri" charset="0"/>
              </a:rPr>
              <a:t>Simple (“</a:t>
            </a:r>
            <a:r>
              <a:rPr lang="en-US" sz="2800" dirty="0" err="1" smtClean="0">
                <a:latin typeface="Calibri" charset="0"/>
              </a:rPr>
              <a:t>na</a:t>
            </a:r>
            <a:r>
              <a:rPr lang="fr-FR" sz="2800" dirty="0" err="1">
                <a:latin typeface="Calibri" charset="0"/>
              </a:rPr>
              <a:t>i</a:t>
            </a:r>
            <a:r>
              <a:rPr lang="en-US" sz="2800" dirty="0" err="1" smtClean="0">
                <a:latin typeface="Calibri" charset="0"/>
              </a:rPr>
              <a:t>ve</a:t>
            </a:r>
            <a:r>
              <a:rPr lang="en-US" sz="2800" dirty="0" smtClean="0">
                <a:latin typeface="Calibri" charset="0"/>
              </a:rPr>
              <a:t>”) classification method based on Bayes rule</a:t>
            </a:r>
          </a:p>
          <a:p>
            <a:r>
              <a:rPr lang="en-US" sz="2800" dirty="0" smtClean="0">
                <a:latin typeface="Calibri" charset="0"/>
              </a:rPr>
              <a:t>Relies on very simple representation of document</a:t>
            </a:r>
          </a:p>
          <a:p>
            <a:pPr lvl="1"/>
            <a:r>
              <a:rPr lang="en-US" sz="2800" dirty="0" smtClean="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2235890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
            <a:ext cx="7467600" cy="742950"/>
          </a:xfrm>
        </p:spPr>
        <p:txBody>
          <a:bodyPr/>
          <a:lstStyle/>
          <a:p>
            <a:r>
              <a:rPr lang="en-US" dirty="0" smtClean="0"/>
              <a:t>The Bag of Words Representation</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pic>
        <p:nvPicPr>
          <p:cNvPr id="5" name="Picture 4" descr="bagofwords.pdf"/>
          <p:cNvPicPr>
            <a:picLocks noChangeAspect="1"/>
          </p:cNvPicPr>
          <p:nvPr/>
        </p:nvPicPr>
        <p:blipFill rotWithShape="1">
          <a:blip r:embed="rId2">
            <a:extLst>
              <a:ext uri="{28A0092B-C50C-407E-A947-70E740481C1C}">
                <a14:useLocalDpi xmlns:a14="http://schemas.microsoft.com/office/drawing/2010/main" val="0"/>
              </a:ext>
            </a:extLst>
          </a:blip>
          <a:srcRect l="1" r="72556"/>
          <a:stretch/>
        </p:blipFill>
        <p:spPr>
          <a:xfrm>
            <a:off x="304800" y="666750"/>
            <a:ext cx="2496312" cy="5143500"/>
          </a:xfrm>
          <a:prstGeom prst="rect">
            <a:avLst/>
          </a:prstGeom>
        </p:spPr>
      </p:pic>
      <p:pic>
        <p:nvPicPr>
          <p:cNvPr id="6" name="Picture 5" descr="bagofwords.pdf"/>
          <p:cNvPicPr>
            <a:picLocks noChangeAspect="1"/>
          </p:cNvPicPr>
          <p:nvPr/>
        </p:nvPicPr>
        <p:blipFill rotWithShape="1">
          <a:blip r:embed="rId2">
            <a:extLst>
              <a:ext uri="{28A0092B-C50C-407E-A947-70E740481C1C}">
                <a14:useLocalDpi xmlns:a14="http://schemas.microsoft.com/office/drawing/2010/main" val="0"/>
              </a:ext>
            </a:extLst>
          </a:blip>
          <a:srcRect l="72368" r="-2024"/>
          <a:stretch/>
        </p:blipFill>
        <p:spPr>
          <a:xfrm>
            <a:off x="6690021" y="742950"/>
            <a:ext cx="2377779" cy="4533900"/>
          </a:xfrm>
          <a:prstGeom prst="rect">
            <a:avLst/>
          </a:prstGeom>
        </p:spPr>
      </p:pic>
      <p:pic>
        <p:nvPicPr>
          <p:cNvPr id="7" name="Picture 6" descr="bagofwords.pdf"/>
          <p:cNvPicPr>
            <a:picLocks noChangeAspect="1"/>
          </p:cNvPicPr>
          <p:nvPr/>
        </p:nvPicPr>
        <p:blipFill rotWithShape="1">
          <a:blip r:embed="rId2">
            <a:extLst>
              <a:ext uri="{28A0092B-C50C-407E-A947-70E740481C1C}">
                <a14:useLocalDpi xmlns:a14="http://schemas.microsoft.com/office/drawing/2010/main" val="0"/>
              </a:ext>
            </a:extLst>
          </a:blip>
          <a:srcRect l="27128" r="27127"/>
          <a:stretch/>
        </p:blipFill>
        <p:spPr>
          <a:xfrm>
            <a:off x="2895600" y="819150"/>
            <a:ext cx="3667421" cy="4533900"/>
          </a:xfrm>
          <a:prstGeom prst="rect">
            <a:avLst/>
          </a:prstGeom>
        </p:spPr>
      </p:pic>
    </p:spTree>
    <p:extLst>
      <p:ext uri="{BB962C8B-B14F-4D97-AF65-F5344CB8AC3E}">
        <p14:creationId xmlns:p14="http://schemas.microsoft.com/office/powerpoint/2010/main" val="41305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285750"/>
            <a:ext cx="7467600" cy="742950"/>
          </a:xfrm>
        </p:spPr>
        <p:txBody>
          <a:bodyPr/>
          <a:lstStyle/>
          <a:p>
            <a:r>
              <a:rPr lang="en-US" dirty="0" smtClean="0"/>
              <a:t>The bag of words representation</a:t>
            </a:r>
            <a:endParaRPr lang="en-US" dirty="0"/>
          </a:p>
        </p:txBody>
      </p:sp>
      <p:sp>
        <p:nvSpPr>
          <p:cNvPr id="32772" name="Rectangle 4"/>
          <p:cNvSpPr>
            <a:spLocks noChangeArrowheads="1"/>
          </p:cNvSpPr>
          <p:nvPr/>
        </p:nvSpPr>
        <p:spPr bwMode="auto">
          <a:xfrm>
            <a:off x="1905000" y="1352550"/>
            <a:ext cx="4876800" cy="32766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endParaRPr lang="en-US" sz="2000" dirty="0">
              <a:latin typeface="Courier"/>
              <a:cs typeface="Courier"/>
            </a:endParaRPr>
          </a:p>
        </p:txBody>
      </p:sp>
      <p:sp>
        <p:nvSpPr>
          <p:cNvPr id="32773" name="Text Box 5"/>
          <p:cNvSpPr txBox="1">
            <a:spLocks noChangeArrowheads="1"/>
          </p:cNvSpPr>
          <p:nvPr/>
        </p:nvSpPr>
        <p:spPr bwMode="auto">
          <a:xfrm>
            <a:off x="457200" y="1733550"/>
            <a:ext cx="1371599" cy="1723549"/>
          </a:xfrm>
          <a:prstGeom prst="rect">
            <a:avLst/>
          </a:prstGeom>
          <a:noFill/>
          <a:ln w="25400">
            <a:noFill/>
            <a:miter lim="800000"/>
            <a:headEnd/>
            <a:tailEnd/>
          </a:ln>
        </p:spPr>
        <p:txBody>
          <a:bodyPr wrap="square">
            <a:prstTxWarp prst="textNoShape">
              <a:avLst/>
            </a:prstTxWarp>
            <a:spAutoFit/>
          </a:bodyPr>
          <a:lstStyle/>
          <a:p>
            <a:r>
              <a:rPr lang="en-US" sz="10600" dirty="0" err="1" smtClean="0">
                <a:latin typeface="Lucida Grande"/>
                <a:ea typeface="Lucida Grande"/>
                <a:cs typeface="Lucida Grande"/>
              </a:rPr>
              <a:t>γ</a:t>
            </a:r>
            <a:r>
              <a:rPr lang="en-US" sz="10600" dirty="0" smtClean="0"/>
              <a:t>(</a:t>
            </a:r>
            <a:endParaRPr lang="en-US" sz="10600" dirty="0"/>
          </a:p>
        </p:txBody>
      </p:sp>
      <p:sp>
        <p:nvSpPr>
          <p:cNvPr id="32774" name="Text Box 6"/>
          <p:cNvSpPr txBox="1">
            <a:spLocks noChangeArrowheads="1"/>
          </p:cNvSpPr>
          <p:nvPr/>
        </p:nvSpPr>
        <p:spPr bwMode="auto">
          <a:xfrm>
            <a:off x="6732866" y="1838801"/>
            <a:ext cx="2182534" cy="1723549"/>
          </a:xfrm>
          <a:prstGeom prst="rect">
            <a:avLst/>
          </a:prstGeom>
          <a:noFill/>
          <a:ln w="25400">
            <a:noFill/>
            <a:miter lim="800000"/>
            <a:headEnd/>
            <a:tailEnd/>
          </a:ln>
        </p:spPr>
        <p:txBody>
          <a:bodyPr wrap="none">
            <a:prstTxWarp prst="textNoShape">
              <a:avLst/>
            </a:prstTxWarp>
            <a:spAutoFit/>
          </a:bodyPr>
          <a:lstStyle/>
          <a:p>
            <a:r>
              <a:rPr lang="en-US" sz="10600" dirty="0"/>
              <a:t>)=c</a:t>
            </a:r>
          </a:p>
        </p:txBody>
      </p:sp>
      <p:graphicFrame>
        <p:nvGraphicFramePr>
          <p:cNvPr id="8" name="Group 44"/>
          <p:cNvGraphicFramePr>
            <a:graphicFrameLocks noGrp="1"/>
          </p:cNvGraphicFramePr>
          <p:nvPr>
            <p:extLst>
              <p:ext uri="{D42A27DB-BD31-4B8C-83A1-F6EECF244321}">
                <p14:modId xmlns:p14="http://schemas.microsoft.com/office/powerpoint/2010/main" val="2373167832"/>
              </p:ext>
            </p:extLst>
          </p:nvPr>
        </p:nvGraphicFramePr>
        <p:xfrm>
          <a:off x="1905000" y="1352550"/>
          <a:ext cx="4876800" cy="3284222"/>
        </p:xfrm>
        <a:graphic>
          <a:graphicData uri="http://schemas.openxmlformats.org/drawingml/2006/table">
            <a:tbl>
              <a:tblPr/>
              <a:tblGrid>
                <a:gridCol w="2926080"/>
                <a:gridCol w="1950720"/>
              </a:tblGrid>
              <a:tr h="426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seen</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sweet</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whimsical</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recommend</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urier"/>
                          <a:ea typeface="Arial" charset="0"/>
                          <a:cs typeface="Courier"/>
                        </a:rPr>
                        <a:t>happy</a:t>
                      </a:r>
                      <a:endParaRPr kumimoji="0" lang="en-US" sz="2800" b="0" i="0" u="none" strike="noStrike" cap="none" normalizeH="0" baseline="0" dirty="0">
                        <a:ln>
                          <a:noFill/>
                        </a:ln>
                        <a:solidFill>
                          <a:schemeClr val="tx1"/>
                        </a:solidFill>
                        <a:effectLst/>
                        <a:latin typeface="Courier"/>
                        <a:ea typeface="Arial" charset="0"/>
                        <a:cs typeface="Courier"/>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248150"/>
            <a:ext cx="558800" cy="503632"/>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3562350"/>
            <a:ext cx="591828" cy="533399"/>
          </a:xfrm>
          <a:prstGeom prst="rect">
            <a:avLst/>
          </a:prstGeom>
        </p:spPr>
      </p:pic>
    </p:spTree>
    <p:extLst>
      <p:ext uri="{BB962C8B-B14F-4D97-AF65-F5344CB8AC3E}">
        <p14:creationId xmlns:p14="http://schemas.microsoft.com/office/powerpoint/2010/main" val="425409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85800" y="381000"/>
            <a:ext cx="8153400" cy="742950"/>
          </a:xfrm>
        </p:spPr>
        <p:txBody>
          <a:bodyPr/>
          <a:lstStyle/>
          <a:p>
            <a:r>
              <a:rPr lang="en-US" dirty="0" smtClean="0"/>
              <a:t>Bayes’ Rule Applied to Documents and Classes</a:t>
            </a:r>
          </a:p>
        </p:txBody>
      </p:sp>
      <p:graphicFrame>
        <p:nvGraphicFramePr>
          <p:cNvPr id="7" name="Object 3"/>
          <p:cNvGraphicFramePr>
            <a:graphicFrameLocks noChangeAspect="1"/>
          </p:cNvGraphicFramePr>
          <p:nvPr>
            <p:extLst>
              <p:ext uri="{D42A27DB-BD31-4B8C-83A1-F6EECF244321}">
                <p14:modId xmlns:p14="http://schemas.microsoft.com/office/powerpoint/2010/main" val="2202393601"/>
              </p:ext>
            </p:extLst>
          </p:nvPr>
        </p:nvGraphicFramePr>
        <p:xfrm>
          <a:off x="2479675" y="2759075"/>
          <a:ext cx="4421188" cy="1377950"/>
        </p:xfrm>
        <a:graphic>
          <a:graphicData uri="http://schemas.openxmlformats.org/presentationml/2006/ole">
            <mc:AlternateContent xmlns:mc="http://schemas.openxmlformats.org/markup-compatibility/2006">
              <mc:Choice xmlns:v="urn:schemas-microsoft-com:vml" Requires="v">
                <p:oleObj spid="_x0000_s3227" name="Equation" r:id="rId3" imgW="1371600" imgH="419100" progId="Equation.3">
                  <p:embed/>
                </p:oleObj>
              </mc:Choice>
              <mc:Fallback>
                <p:oleObj name="Equation" r:id="rId3" imgW="1371600" imgH="419100" progId="Equation.3">
                  <p:embed/>
                  <p:pic>
                    <p:nvPicPr>
                      <p:cNvPr id="0" name=""/>
                      <p:cNvPicPr>
                        <a:picLocks noChangeAspect="1" noChangeArrowheads="1"/>
                      </p:cNvPicPr>
                      <p:nvPr/>
                    </p:nvPicPr>
                    <p:blipFill>
                      <a:blip r:embed="rId4"/>
                      <a:srcRect/>
                      <a:stretch>
                        <a:fillRect/>
                      </a:stretch>
                    </p:blipFill>
                    <p:spPr bwMode="auto">
                      <a:xfrm>
                        <a:off x="2479675" y="2759075"/>
                        <a:ext cx="4421188" cy="1377950"/>
                      </a:xfrm>
                      <a:prstGeom prst="rect">
                        <a:avLst/>
                      </a:prstGeom>
                      <a:noFill/>
                      <a:ln>
                        <a:noFill/>
                      </a:ln>
                      <a:effectLst/>
                    </p:spPr>
                  </p:pic>
                </p:oleObj>
              </mc:Fallback>
            </mc:AlternateContent>
          </a:graphicData>
        </a:graphic>
      </p:graphicFrame>
      <p:sp>
        <p:nvSpPr>
          <p:cNvPr id="10" name="Content Placeholder 1"/>
          <p:cNvSpPr>
            <a:spLocks noGrp="1"/>
          </p:cNvSpPr>
          <p:nvPr>
            <p:ph idx="1"/>
          </p:nvPr>
        </p:nvSpPr>
        <p:spPr>
          <a:xfrm>
            <a:off x="304800" y="1428750"/>
            <a:ext cx="8229600" cy="2667000"/>
          </a:xfrm>
        </p:spPr>
        <p:txBody>
          <a:bodyPr/>
          <a:lstStyle/>
          <a:p>
            <a:pPr marL="228600" indent="-228600">
              <a:spcBef>
                <a:spcPct val="50000"/>
              </a:spcBef>
              <a:buFontTx/>
              <a:buChar char="•"/>
            </a:pPr>
            <a:r>
              <a:rPr lang="en-US" sz="3200" dirty="0" smtClean="0"/>
              <a:t>For a document </a:t>
            </a:r>
            <a:r>
              <a:rPr lang="en-US" sz="3600" i="1" dirty="0" smtClean="0">
                <a:solidFill>
                  <a:srgbClr val="FF0000"/>
                </a:solidFill>
              </a:rPr>
              <a:t>d</a:t>
            </a:r>
            <a:r>
              <a:rPr lang="en-US" sz="4000" dirty="0" smtClean="0"/>
              <a:t> </a:t>
            </a:r>
            <a:r>
              <a:rPr lang="en-US" sz="3600" dirty="0" smtClean="0"/>
              <a:t>and a class </a:t>
            </a:r>
            <a:r>
              <a:rPr lang="en-US" sz="4000" i="1" dirty="0" smtClean="0">
                <a:solidFill>
                  <a:srgbClr val="FF0000"/>
                </a:solidFill>
              </a:rPr>
              <a:t>c</a:t>
            </a:r>
            <a:endParaRPr lang="en-US" sz="3200" i="1" dirty="0">
              <a:solidFill>
                <a:srgbClr val="FF0000"/>
              </a:solidFill>
            </a:endParaRPr>
          </a:p>
        </p:txBody>
      </p:sp>
    </p:spTree>
    <p:extLst>
      <p:ext uri="{BB962C8B-B14F-4D97-AF65-F5344CB8AC3E}">
        <p14:creationId xmlns:p14="http://schemas.microsoft.com/office/powerpoint/2010/main" val="5506746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smtClean="0"/>
              <a:t>Na</a:t>
            </a:r>
            <a:r>
              <a:rPr lang="fr-FR" dirty="0" err="1"/>
              <a:t>i</a:t>
            </a:r>
            <a:r>
              <a:rPr lang="en-US" dirty="0" err="1" smtClean="0"/>
              <a:t>ve</a:t>
            </a:r>
            <a:r>
              <a:rPr lang="en-US" dirty="0" smtClean="0"/>
              <a:t> Bayes Classifier</a:t>
            </a:r>
          </a:p>
        </p:txBody>
      </p:sp>
      <p:graphicFrame>
        <p:nvGraphicFramePr>
          <p:cNvPr id="5" name="Object 3"/>
          <p:cNvGraphicFramePr>
            <a:graphicFrameLocks noChangeAspect="1"/>
          </p:cNvGraphicFramePr>
          <p:nvPr>
            <p:extLst>
              <p:ext uri="{D42A27DB-BD31-4B8C-83A1-F6EECF244321}">
                <p14:modId xmlns:p14="http://schemas.microsoft.com/office/powerpoint/2010/main" val="816637004"/>
              </p:ext>
            </p:extLst>
          </p:nvPr>
        </p:nvGraphicFramePr>
        <p:xfrm>
          <a:off x="1672596" y="1633538"/>
          <a:ext cx="4072567" cy="862012"/>
        </p:xfrm>
        <a:graphic>
          <a:graphicData uri="http://schemas.openxmlformats.org/presentationml/2006/ole">
            <mc:AlternateContent xmlns:mc="http://schemas.openxmlformats.org/markup-compatibility/2006">
              <mc:Choice xmlns:v="urn:schemas-microsoft-com:vml" Requires="v">
                <p:oleObj spid="_x0000_s20868" name="Equation" r:id="rId3" imgW="1371600" imgH="292100" progId="Equation.3">
                  <p:embed/>
                </p:oleObj>
              </mc:Choice>
              <mc:Fallback>
                <p:oleObj name="Equation" r:id="rId3" imgW="1371600" imgH="292100" progId="Equation.3">
                  <p:embed/>
                  <p:pic>
                    <p:nvPicPr>
                      <p:cNvPr id="0" name=""/>
                      <p:cNvPicPr>
                        <a:picLocks noChangeAspect="1" noChangeArrowheads="1"/>
                      </p:cNvPicPr>
                      <p:nvPr/>
                    </p:nvPicPr>
                    <p:blipFill>
                      <a:blip r:embed="rId4"/>
                      <a:srcRect/>
                      <a:stretch>
                        <a:fillRect/>
                      </a:stretch>
                    </p:blipFill>
                    <p:spPr bwMode="auto">
                      <a:xfrm>
                        <a:off x="1672596" y="1633538"/>
                        <a:ext cx="4072567" cy="862012"/>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4069616719"/>
              </p:ext>
            </p:extLst>
          </p:nvPr>
        </p:nvGraphicFramePr>
        <p:xfrm>
          <a:off x="2542619" y="2495550"/>
          <a:ext cx="4010581" cy="1219200"/>
        </p:xfrm>
        <a:graphic>
          <a:graphicData uri="http://schemas.openxmlformats.org/presentationml/2006/ole">
            <mc:AlternateContent xmlns:mc="http://schemas.openxmlformats.org/markup-compatibility/2006">
              <mc:Choice xmlns:v="urn:schemas-microsoft-com:vml" Requires="v">
                <p:oleObj spid="_x0000_s20869" name="Equation" r:id="rId5" imgW="1371600" imgH="419100" progId="Equation.3">
                  <p:embed/>
                </p:oleObj>
              </mc:Choice>
              <mc:Fallback>
                <p:oleObj name="Equation" r:id="rId5" imgW="1371600" imgH="419100" progId="Equation.3">
                  <p:embed/>
                  <p:pic>
                    <p:nvPicPr>
                      <p:cNvPr id="0" name=""/>
                      <p:cNvPicPr>
                        <a:picLocks noChangeAspect="1" noChangeArrowheads="1"/>
                      </p:cNvPicPr>
                      <p:nvPr/>
                    </p:nvPicPr>
                    <p:blipFill>
                      <a:blip r:embed="rId6"/>
                      <a:srcRect/>
                      <a:stretch>
                        <a:fillRect/>
                      </a:stretch>
                    </p:blipFill>
                    <p:spPr bwMode="auto">
                      <a:xfrm>
                        <a:off x="2542619" y="2495550"/>
                        <a:ext cx="4010581" cy="1219200"/>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1942638856"/>
              </p:ext>
            </p:extLst>
          </p:nvPr>
        </p:nvGraphicFramePr>
        <p:xfrm>
          <a:off x="2511425" y="3867150"/>
          <a:ext cx="3886200" cy="838200"/>
        </p:xfrm>
        <a:graphic>
          <a:graphicData uri="http://schemas.openxmlformats.org/presentationml/2006/ole">
            <mc:AlternateContent xmlns:mc="http://schemas.openxmlformats.org/markup-compatibility/2006">
              <mc:Choice xmlns:v="urn:schemas-microsoft-com:vml" Requires="v">
                <p:oleObj spid="_x0000_s20870" name="Equation" r:id="rId7" imgW="1346200" imgH="292100" progId="Equation.3">
                  <p:embed/>
                </p:oleObj>
              </mc:Choice>
              <mc:Fallback>
                <p:oleObj name="Equation" r:id="rId7" imgW="1346200" imgH="292100" progId="Equation.3">
                  <p:embed/>
                  <p:pic>
                    <p:nvPicPr>
                      <p:cNvPr id="0" name=""/>
                      <p:cNvPicPr>
                        <a:picLocks noChangeAspect="1" noChangeArrowheads="1"/>
                      </p:cNvPicPr>
                      <p:nvPr/>
                    </p:nvPicPr>
                    <p:blipFill>
                      <a:blip r:embed="rId8"/>
                      <a:srcRect/>
                      <a:stretch>
                        <a:fillRect/>
                      </a:stretch>
                    </p:blipFill>
                    <p:spPr bwMode="auto">
                      <a:xfrm>
                        <a:off x="2511425" y="3867150"/>
                        <a:ext cx="3886200" cy="838200"/>
                      </a:xfrm>
                      <a:prstGeom prst="rect">
                        <a:avLst/>
                      </a:prstGeom>
                      <a:noFill/>
                      <a:ln>
                        <a:noFill/>
                      </a:ln>
                      <a:effectLst/>
                    </p:spPr>
                  </p:pic>
                </p:oleObj>
              </mc:Fallback>
            </mc:AlternateContent>
          </a:graphicData>
        </a:graphic>
      </p:graphicFrame>
      <p:sp>
        <p:nvSpPr>
          <p:cNvPr id="2" name="Content Placeholder 1"/>
          <p:cNvSpPr>
            <a:spLocks noGrp="1"/>
          </p:cNvSpPr>
          <p:nvPr>
            <p:ph idx="1"/>
          </p:nvPr>
        </p:nvSpPr>
        <p:spPr>
          <a:xfrm>
            <a:off x="304800" y="1352550"/>
            <a:ext cx="8534400" cy="838200"/>
          </a:xfrm>
        </p:spPr>
        <p:txBody>
          <a:bodyPr/>
          <a:lstStyle/>
          <a:p>
            <a:endParaRPr lang="en-US" dirty="0"/>
          </a:p>
        </p:txBody>
      </p:sp>
      <p:sp>
        <p:nvSpPr>
          <p:cNvPr id="9" name="Text Box 16"/>
          <p:cNvSpPr txBox="1">
            <a:spLocks noChangeArrowheads="1"/>
          </p:cNvSpPr>
          <p:nvPr/>
        </p:nvSpPr>
        <p:spPr bwMode="auto">
          <a:xfrm>
            <a:off x="6248400" y="1581150"/>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MAP is “maximum a posteriori”  = most likely class</a:t>
            </a:r>
            <a:endParaRPr lang="en-US" altLang="zh-TW" sz="1600" dirty="0"/>
          </a:p>
        </p:txBody>
      </p:sp>
      <p:sp>
        <p:nvSpPr>
          <p:cNvPr id="11" name="Text Box 16"/>
          <p:cNvSpPr txBox="1">
            <a:spLocks noChangeArrowheads="1"/>
          </p:cNvSpPr>
          <p:nvPr/>
        </p:nvSpPr>
        <p:spPr bwMode="auto">
          <a:xfrm>
            <a:off x="6934200" y="2876550"/>
            <a:ext cx="16764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Bayes Rule</a:t>
            </a:r>
            <a:endParaRPr lang="en-US" altLang="zh-TW" sz="1600" dirty="0"/>
          </a:p>
        </p:txBody>
      </p:sp>
      <p:sp>
        <p:nvSpPr>
          <p:cNvPr id="12" name="Text Box 16"/>
          <p:cNvSpPr txBox="1">
            <a:spLocks noChangeArrowheads="1"/>
          </p:cNvSpPr>
          <p:nvPr/>
        </p:nvSpPr>
        <p:spPr bwMode="auto">
          <a:xfrm>
            <a:off x="7010400" y="3943350"/>
            <a:ext cx="1676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Dropping the denominator</a:t>
            </a:r>
            <a:endParaRPr lang="en-US" altLang="zh-TW" sz="1600" dirty="0"/>
          </a:p>
        </p:txBody>
      </p:sp>
    </p:spTree>
    <p:extLst>
      <p:ext uri="{BB962C8B-B14F-4D97-AF65-F5344CB8AC3E}">
        <p14:creationId xmlns:p14="http://schemas.microsoft.com/office/powerpoint/2010/main" val="10971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smtClean="0"/>
              <a:t>Na</a:t>
            </a:r>
            <a:r>
              <a:rPr lang="fr-FR" dirty="0" err="1"/>
              <a:t>i</a:t>
            </a:r>
            <a:r>
              <a:rPr lang="en-US" dirty="0" err="1" smtClean="0"/>
              <a:t>ve</a:t>
            </a:r>
            <a:r>
              <a:rPr lang="en-US" dirty="0" smtClean="0"/>
              <a:t> Bayes Classifier</a:t>
            </a:r>
          </a:p>
        </p:txBody>
      </p:sp>
      <p:graphicFrame>
        <p:nvGraphicFramePr>
          <p:cNvPr id="5" name="Object 3"/>
          <p:cNvGraphicFramePr>
            <a:graphicFrameLocks noChangeAspect="1"/>
          </p:cNvGraphicFramePr>
          <p:nvPr>
            <p:extLst>
              <p:ext uri="{D42A27DB-BD31-4B8C-83A1-F6EECF244321}">
                <p14:modId xmlns:p14="http://schemas.microsoft.com/office/powerpoint/2010/main" val="2614248283"/>
              </p:ext>
            </p:extLst>
          </p:nvPr>
        </p:nvGraphicFramePr>
        <p:xfrm>
          <a:off x="381000" y="1581150"/>
          <a:ext cx="4900612" cy="862012"/>
        </p:xfrm>
        <a:graphic>
          <a:graphicData uri="http://schemas.openxmlformats.org/presentationml/2006/ole">
            <mc:AlternateContent xmlns:mc="http://schemas.openxmlformats.org/markup-compatibility/2006">
              <mc:Choice xmlns:v="urn:schemas-microsoft-com:vml" Requires="v">
                <p:oleObj spid="_x0000_s21767" name="Equation" r:id="rId3" imgW="1651000" imgH="292100" progId="Equation.3">
                  <p:embed/>
                </p:oleObj>
              </mc:Choice>
              <mc:Fallback>
                <p:oleObj name="Equation" r:id="rId3" imgW="1651000" imgH="292100" progId="Equation.3">
                  <p:embed/>
                  <p:pic>
                    <p:nvPicPr>
                      <p:cNvPr id="0" name=""/>
                      <p:cNvPicPr>
                        <a:picLocks noChangeAspect="1" noChangeArrowheads="1"/>
                      </p:cNvPicPr>
                      <p:nvPr/>
                    </p:nvPicPr>
                    <p:blipFill>
                      <a:blip r:embed="rId4"/>
                      <a:srcRect/>
                      <a:stretch>
                        <a:fillRect/>
                      </a:stretch>
                    </p:blipFill>
                    <p:spPr bwMode="auto">
                      <a:xfrm>
                        <a:off x="381000" y="1581150"/>
                        <a:ext cx="4900612" cy="862012"/>
                      </a:xfrm>
                      <a:prstGeom prst="rect">
                        <a:avLst/>
                      </a:prstGeom>
                      <a:noFill/>
                      <a:ln>
                        <a:noFill/>
                      </a:ln>
                      <a:effectLst/>
                    </p:spPr>
                  </p:pic>
                </p:oleObj>
              </mc:Fallback>
            </mc:AlternateContent>
          </a:graphicData>
        </a:graphic>
      </p:graphicFrame>
      <p:sp>
        <p:nvSpPr>
          <p:cNvPr id="11" name="Text Box 16"/>
          <p:cNvSpPr txBox="1">
            <a:spLocks noChangeArrowheads="1"/>
          </p:cNvSpPr>
          <p:nvPr/>
        </p:nvSpPr>
        <p:spPr bwMode="auto">
          <a:xfrm>
            <a:off x="7239000" y="2571750"/>
            <a:ext cx="1676400" cy="107721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Document d represented as features x1...xn</a:t>
            </a:r>
            <a:endParaRPr lang="en-US" altLang="zh-TW" sz="1600" dirty="0"/>
          </a:p>
        </p:txBody>
      </p:sp>
      <p:graphicFrame>
        <p:nvGraphicFramePr>
          <p:cNvPr id="10" name="Object 3"/>
          <p:cNvGraphicFramePr>
            <a:graphicFrameLocks noChangeAspect="1"/>
          </p:cNvGraphicFramePr>
          <p:nvPr>
            <p:extLst>
              <p:ext uri="{D42A27DB-BD31-4B8C-83A1-F6EECF244321}">
                <p14:modId xmlns:p14="http://schemas.microsoft.com/office/powerpoint/2010/main" val="4279749968"/>
              </p:ext>
            </p:extLst>
          </p:nvPr>
        </p:nvGraphicFramePr>
        <p:xfrm>
          <a:off x="1295400" y="2724150"/>
          <a:ext cx="5768975" cy="862013"/>
        </p:xfrm>
        <a:graphic>
          <a:graphicData uri="http://schemas.openxmlformats.org/presentationml/2006/ole">
            <mc:AlternateContent xmlns:mc="http://schemas.openxmlformats.org/markup-compatibility/2006">
              <mc:Choice xmlns:v="urn:schemas-microsoft-com:vml" Requires="v">
                <p:oleObj spid="_x0000_s21768" name="Equation" r:id="rId5" imgW="1943100" imgH="292100" progId="Equation.3">
                  <p:embed/>
                </p:oleObj>
              </mc:Choice>
              <mc:Fallback>
                <p:oleObj name="Equation" r:id="rId5" imgW="1943100" imgH="292100" progId="Equation.3">
                  <p:embed/>
                  <p:pic>
                    <p:nvPicPr>
                      <p:cNvPr id="0" name=""/>
                      <p:cNvPicPr>
                        <a:picLocks noChangeAspect="1" noChangeArrowheads="1"/>
                      </p:cNvPicPr>
                      <p:nvPr/>
                    </p:nvPicPr>
                    <p:blipFill>
                      <a:blip r:embed="rId6"/>
                      <a:srcRect/>
                      <a:stretch>
                        <a:fillRect/>
                      </a:stretch>
                    </p:blipFill>
                    <p:spPr bwMode="auto">
                      <a:xfrm>
                        <a:off x="1295400" y="2724150"/>
                        <a:ext cx="5768975" cy="862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146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67600" cy="742950"/>
          </a:xfrm>
        </p:spPr>
        <p:txBody>
          <a:bodyPr/>
          <a:lstStyle/>
          <a:p>
            <a:r>
              <a:rPr lang="en-US" dirty="0" smtClean="0"/>
              <a:t>HW1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854063"/>
              </p:ext>
            </p:extLst>
          </p:nvPr>
        </p:nvGraphicFramePr>
        <p:xfrm>
          <a:off x="270456" y="779941"/>
          <a:ext cx="7772400" cy="1097280"/>
        </p:xfrm>
        <a:graphic>
          <a:graphicData uri="http://schemas.openxmlformats.org/drawingml/2006/table">
            <a:tbl>
              <a:tblPr/>
              <a:tblGrid>
                <a:gridCol w="3886200"/>
                <a:gridCol w="3886200"/>
              </a:tblGrid>
              <a:tr h="0">
                <a:tc>
                  <a:txBody>
                    <a:bodyPr/>
                    <a:lstStyle/>
                    <a:p>
                      <a:r>
                        <a:rPr lang="en-US" dirty="0"/>
                        <a:t>Minimum Value</a:t>
                      </a:r>
                    </a:p>
                  </a:txBody>
                  <a:tcPr anchor="ctr">
                    <a:lnL>
                      <a:noFill/>
                    </a:lnL>
                    <a:lnR>
                      <a:noFill/>
                    </a:lnR>
                    <a:lnT>
                      <a:noFill/>
                    </a:lnT>
                    <a:lnB>
                      <a:noFill/>
                    </a:lnB>
                  </a:tcPr>
                </a:tc>
                <a:tc>
                  <a:txBody>
                    <a:bodyPr/>
                    <a:lstStyle/>
                    <a:p>
                      <a:r>
                        <a:rPr lang="en-US"/>
                        <a:t>40.00</a:t>
                      </a:r>
                    </a:p>
                  </a:txBody>
                  <a:tcPr anchor="ctr">
                    <a:lnL>
                      <a:noFill/>
                    </a:lnL>
                    <a:lnR>
                      <a:noFill/>
                    </a:lnR>
                    <a:lnT>
                      <a:noFill/>
                    </a:lnT>
                    <a:lnB>
                      <a:noFill/>
                    </a:lnB>
                  </a:tcPr>
                </a:tc>
              </a:tr>
              <a:tr h="0">
                <a:tc>
                  <a:txBody>
                    <a:bodyPr/>
                    <a:lstStyle/>
                    <a:p>
                      <a:r>
                        <a:rPr lang="en-US"/>
                        <a:t>Maximum Value</a:t>
                      </a:r>
                    </a:p>
                  </a:txBody>
                  <a:tcPr anchor="ctr">
                    <a:lnL>
                      <a:noFill/>
                    </a:lnL>
                    <a:lnR>
                      <a:noFill/>
                    </a:lnR>
                    <a:lnT>
                      <a:noFill/>
                    </a:lnT>
                    <a:lnB>
                      <a:noFill/>
                    </a:lnB>
                  </a:tcPr>
                </a:tc>
                <a:tc>
                  <a:txBody>
                    <a:bodyPr/>
                    <a:lstStyle/>
                    <a:p>
                      <a:r>
                        <a:rPr lang="en-US"/>
                        <a:t>100.00</a:t>
                      </a:r>
                    </a:p>
                  </a:txBody>
                  <a:tcPr anchor="ctr">
                    <a:lnL>
                      <a:noFill/>
                    </a:lnL>
                    <a:lnR>
                      <a:noFill/>
                    </a:lnR>
                    <a:lnT>
                      <a:noFill/>
                    </a:lnT>
                    <a:lnB>
                      <a:noFill/>
                    </a:lnB>
                  </a:tcPr>
                </a:tc>
              </a:tr>
              <a:tr h="0">
                <a:tc>
                  <a:txBody>
                    <a:bodyPr/>
                    <a:lstStyle/>
                    <a:p>
                      <a:r>
                        <a:rPr lang="en-US" dirty="0"/>
                        <a:t>Average</a:t>
                      </a:r>
                    </a:p>
                  </a:txBody>
                  <a:tcPr anchor="ctr">
                    <a:lnL>
                      <a:noFill/>
                    </a:lnL>
                    <a:lnR>
                      <a:noFill/>
                    </a:lnR>
                    <a:lnT>
                      <a:noFill/>
                    </a:lnT>
                    <a:lnB>
                      <a:noFill/>
                    </a:lnB>
                  </a:tcPr>
                </a:tc>
                <a:tc>
                  <a:txBody>
                    <a:bodyPr/>
                    <a:lstStyle/>
                    <a:p>
                      <a:r>
                        <a:rPr lang="en-US" dirty="0"/>
                        <a:t>90.00</a:t>
                      </a:r>
                    </a:p>
                  </a:txBody>
                  <a:tcPr anchor="ctr">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2</a:t>
            </a:fld>
            <a:endParaRPr lang="en-US"/>
          </a:p>
        </p:txBody>
      </p:sp>
      <p:sp>
        <p:nvSpPr>
          <p:cNvPr id="6" name="Rectangle 5"/>
          <p:cNvSpPr/>
          <p:nvPr/>
        </p:nvSpPr>
        <p:spPr>
          <a:xfrm>
            <a:off x="457200" y="2498323"/>
            <a:ext cx="8458200" cy="1815882"/>
          </a:xfrm>
          <a:prstGeom prst="rect">
            <a:avLst/>
          </a:prstGeom>
        </p:spPr>
        <p:txBody>
          <a:bodyPr wrap="square">
            <a:spAutoFit/>
          </a:bodyPr>
          <a:lstStyle/>
          <a:p>
            <a:r>
              <a:rPr lang="en-US" sz="1600" dirty="0" smtClean="0"/>
              <a:t>- If </a:t>
            </a:r>
            <a:r>
              <a:rPr lang="en-US" sz="1600"/>
              <a:t>the </a:t>
            </a:r>
            <a:r>
              <a:rPr lang="en-US" sz="1600" smtClean="0"/>
              <a:t>output is </a:t>
            </a:r>
            <a:r>
              <a:rPr lang="en-US" sz="1600" dirty="0"/>
              <a:t>inconsistent with the results in the report or the program cannot output properly, at least half of the points for this question will be deducted.</a:t>
            </a:r>
            <a:br>
              <a:rPr lang="en-US" sz="1600" dirty="0"/>
            </a:br>
            <a:r>
              <a:rPr lang="en-US" sz="1600" dirty="0"/>
              <a:t>-10 Some students failed to correct the denominators of smoothing, </a:t>
            </a:r>
            <a:r>
              <a:rPr lang="en-US" sz="1600" dirty="0" err="1"/>
              <a:t>backoff</a:t>
            </a:r>
            <a:r>
              <a:rPr lang="en-US" sz="1600" dirty="0"/>
              <a:t>, and interpolation methods.</a:t>
            </a:r>
            <a:br>
              <a:rPr lang="en-US" sz="1600" dirty="0"/>
            </a:br>
            <a:r>
              <a:rPr lang="en-US" sz="1600" dirty="0"/>
              <a:t>-10 Some students did not add one to those trigrams whose counts are 0 when doing add-one smoothing.</a:t>
            </a:r>
            <a:br>
              <a:rPr lang="en-US" sz="1600" dirty="0"/>
            </a:br>
            <a:r>
              <a:rPr lang="en-US" sz="1600" dirty="0"/>
              <a:t>-10*ceil(X/24) X is the # of hours late.</a:t>
            </a:r>
          </a:p>
        </p:txBody>
      </p:sp>
    </p:spTree>
    <p:extLst>
      <p:ext uri="{BB962C8B-B14F-4D97-AF65-F5344CB8AC3E}">
        <p14:creationId xmlns:p14="http://schemas.microsoft.com/office/powerpoint/2010/main" val="265660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smtClean="0"/>
              <a:t>Na</a:t>
            </a:r>
            <a:r>
              <a:rPr lang="fr-FR" dirty="0" err="1"/>
              <a:t>i</a:t>
            </a:r>
            <a:r>
              <a:rPr lang="en-US" dirty="0" err="1" smtClean="0"/>
              <a:t>ve</a:t>
            </a:r>
            <a:r>
              <a:rPr lang="en-US" dirty="0" smtClean="0"/>
              <a:t> Bayes Classifier</a:t>
            </a:r>
          </a:p>
        </p:txBody>
      </p:sp>
      <p:sp>
        <p:nvSpPr>
          <p:cNvPr id="11" name="Text Box 16"/>
          <p:cNvSpPr txBox="1">
            <a:spLocks noChangeArrowheads="1"/>
          </p:cNvSpPr>
          <p:nvPr/>
        </p:nvSpPr>
        <p:spPr bwMode="auto">
          <a:xfrm>
            <a:off x="6324600" y="2655153"/>
            <a:ext cx="2438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How often does this class occur?</a:t>
            </a:r>
            <a:endParaRPr lang="en-US" altLang="zh-TW" sz="1600" dirty="0"/>
          </a:p>
        </p:txBody>
      </p:sp>
      <p:graphicFrame>
        <p:nvGraphicFramePr>
          <p:cNvPr id="10" name="Object 3"/>
          <p:cNvGraphicFramePr>
            <a:graphicFrameLocks noChangeAspect="1"/>
          </p:cNvGraphicFramePr>
          <p:nvPr>
            <p:extLst>
              <p:ext uri="{D42A27DB-BD31-4B8C-83A1-F6EECF244321}">
                <p14:modId xmlns:p14="http://schemas.microsoft.com/office/powerpoint/2010/main" val="4278591522"/>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2672"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sp>
        <p:nvSpPr>
          <p:cNvPr id="8" name="Text Box 16"/>
          <p:cNvSpPr txBox="1">
            <a:spLocks noChangeArrowheads="1"/>
          </p:cNvSpPr>
          <p:nvPr/>
        </p:nvSpPr>
        <p:spPr bwMode="auto">
          <a:xfrm>
            <a:off x="6400800" y="3645753"/>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smtClean="0"/>
              <a:t>We can just count the relative frequencies in a corpus</a:t>
            </a:r>
            <a:endParaRPr lang="en-US" altLang="zh-TW" sz="1600" dirty="0"/>
          </a:p>
        </p:txBody>
      </p:sp>
      <p:sp>
        <p:nvSpPr>
          <p:cNvPr id="9" name="Text Box 16"/>
          <p:cNvSpPr txBox="1">
            <a:spLocks noChangeArrowheads="1"/>
          </p:cNvSpPr>
          <p:nvPr/>
        </p:nvSpPr>
        <p:spPr bwMode="auto">
          <a:xfrm>
            <a:off x="1600200" y="3364290"/>
            <a:ext cx="4343400" cy="156966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dirty="0" smtClean="0">
                <a:latin typeface="Calibri" charset="0"/>
              </a:rPr>
              <a:t>Could </a:t>
            </a:r>
            <a:r>
              <a:rPr lang="en-US" dirty="0">
                <a:latin typeface="Calibri" charset="0"/>
              </a:rPr>
              <a:t>only be estimated if a very, very large number of training examples was available.</a:t>
            </a:r>
          </a:p>
        </p:txBody>
      </p:sp>
    </p:spTree>
    <p:extLst>
      <p:ext uri="{BB962C8B-B14F-4D97-AF65-F5344CB8AC3E}">
        <p14:creationId xmlns:p14="http://schemas.microsoft.com/office/powerpoint/2010/main" val="3148717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0"/>
            <a:ext cx="7620000" cy="846137"/>
          </a:xfrm>
        </p:spPr>
        <p:txBody>
          <a:bodyPr/>
          <a:lstStyle/>
          <a:p>
            <a:r>
              <a:rPr lang="en-US" dirty="0" smtClean="0"/>
              <a:t>Na</a:t>
            </a:r>
            <a:r>
              <a:rPr lang="fr-FR" dirty="0" err="1"/>
              <a:t>i</a:t>
            </a:r>
            <a:r>
              <a:rPr lang="en-US" dirty="0" err="1" smtClean="0"/>
              <a:t>ve</a:t>
            </a:r>
            <a:r>
              <a:rPr lang="en-US" dirty="0" smtClean="0"/>
              <a:t> Bayes Independence Assumptions</a:t>
            </a:r>
          </a:p>
        </p:txBody>
      </p:sp>
      <p:graphicFrame>
        <p:nvGraphicFramePr>
          <p:cNvPr id="10" name="Object 3"/>
          <p:cNvGraphicFramePr>
            <a:graphicFrameLocks noChangeAspect="1"/>
          </p:cNvGraphicFramePr>
          <p:nvPr>
            <p:extLst>
              <p:ext uri="{D42A27DB-BD31-4B8C-83A1-F6EECF244321}">
                <p14:modId xmlns:p14="http://schemas.microsoft.com/office/powerpoint/2010/main" val="3424151913"/>
              </p:ext>
            </p:extLst>
          </p:nvPr>
        </p:nvGraphicFramePr>
        <p:xfrm>
          <a:off x="2586038" y="1200150"/>
          <a:ext cx="3205162" cy="636587"/>
        </p:xfrm>
        <a:graphic>
          <a:graphicData uri="http://schemas.openxmlformats.org/presentationml/2006/ole">
            <mc:AlternateContent xmlns:mc="http://schemas.openxmlformats.org/markup-compatibility/2006">
              <mc:Choice xmlns:v="urn:schemas-microsoft-com:vml" Requires="v">
                <p:oleObj spid="_x0000_s24843" name="Equation" r:id="rId3" imgW="1079500" imgH="215900" progId="Equation.3">
                  <p:embed/>
                </p:oleObj>
              </mc:Choice>
              <mc:Fallback>
                <p:oleObj name="Equation" r:id="rId3" imgW="1079500" imgH="215900" progId="Equation.3">
                  <p:embed/>
                  <p:pic>
                    <p:nvPicPr>
                      <p:cNvPr id="0" name=""/>
                      <p:cNvPicPr>
                        <a:picLocks noChangeAspect="1" noChangeArrowheads="1"/>
                      </p:cNvPicPr>
                      <p:nvPr/>
                    </p:nvPicPr>
                    <p:blipFill>
                      <a:blip r:embed="rId4"/>
                      <a:srcRect/>
                      <a:stretch>
                        <a:fillRect/>
                      </a:stretch>
                    </p:blipFill>
                    <p:spPr bwMode="auto">
                      <a:xfrm>
                        <a:off x="2586038" y="1200150"/>
                        <a:ext cx="3205162" cy="636587"/>
                      </a:xfrm>
                      <a:prstGeom prst="rect">
                        <a:avLst/>
                      </a:prstGeom>
                      <a:noFill/>
                      <a:ln>
                        <a:noFill/>
                      </a:ln>
                      <a:effectLst/>
                    </p:spPr>
                  </p:pic>
                </p:oleObj>
              </mc:Fallback>
            </mc:AlternateContent>
          </a:graphicData>
        </a:graphic>
      </p:graphicFrame>
      <p:sp>
        <p:nvSpPr>
          <p:cNvPr id="12" name="Rectangle 3"/>
          <p:cNvSpPr>
            <a:spLocks noGrp="1" noChangeArrowheads="1"/>
          </p:cNvSpPr>
          <p:nvPr>
            <p:ph sz="quarter" idx="1"/>
          </p:nvPr>
        </p:nvSpPr>
        <p:spPr>
          <a:xfrm>
            <a:off x="304800" y="2190750"/>
            <a:ext cx="8686800" cy="2590800"/>
          </a:xfrm>
        </p:spPr>
        <p:txBody>
          <a:bodyPr/>
          <a:lstStyle/>
          <a:p>
            <a:r>
              <a:rPr lang="en-US" sz="2800" b="1" dirty="0" smtClean="0">
                <a:latin typeface="Calibri" charset="0"/>
                <a:sym typeface="Symbol" charset="2"/>
              </a:rPr>
              <a:t>Bag of Words assumption</a:t>
            </a:r>
            <a:r>
              <a:rPr lang="en-US" sz="2800" dirty="0" smtClean="0">
                <a:latin typeface="Calibri" charset="0"/>
                <a:sym typeface="Symbol" charset="2"/>
              </a:rPr>
              <a:t>: Assume position doesn’t matter</a:t>
            </a:r>
          </a:p>
          <a:p>
            <a:r>
              <a:rPr lang="en-US" sz="2800" b="1" dirty="0" smtClean="0">
                <a:latin typeface="Calibri" charset="0"/>
                <a:sym typeface="Symbol" charset="2"/>
              </a:rPr>
              <a:t>Conditional Independence</a:t>
            </a:r>
            <a:r>
              <a:rPr lang="en-US" sz="2800" dirty="0" smtClean="0">
                <a:latin typeface="Calibri" charset="0"/>
                <a:sym typeface="Symbol" charset="2"/>
              </a:rPr>
              <a:t>: Assume the feature probabilities </a:t>
            </a:r>
            <a:r>
              <a:rPr lang="en-US" sz="2800" i="1" dirty="0" smtClean="0">
                <a:latin typeface="Calibri" charset="0"/>
                <a:sym typeface="Symbol" charset="2"/>
              </a:rPr>
              <a:t>P</a:t>
            </a:r>
            <a:r>
              <a:rPr lang="en-US" sz="2800" dirty="0" smtClean="0">
                <a:latin typeface="Calibri" charset="0"/>
                <a:sym typeface="Symbol" charset="2"/>
              </a:rPr>
              <a:t>(</a:t>
            </a:r>
            <a:r>
              <a:rPr lang="en-US" sz="2800" i="1" dirty="0" err="1" smtClean="0">
                <a:latin typeface="Calibri" charset="0"/>
                <a:sym typeface="Symbol" charset="2"/>
              </a:rPr>
              <a:t>x</a:t>
            </a:r>
            <a:r>
              <a:rPr lang="en-US" sz="2800" i="1" baseline="-25000" dirty="0" err="1" smtClean="0">
                <a:latin typeface="Calibri" charset="0"/>
                <a:sym typeface="Symbol" charset="2"/>
              </a:rPr>
              <a:t>i</a:t>
            </a:r>
            <a:r>
              <a:rPr lang="en-US" sz="2800" dirty="0" err="1" smtClean="0">
                <a:latin typeface="Calibri" charset="0"/>
                <a:sym typeface="Symbol" charset="2"/>
              </a:rPr>
              <a:t>|</a:t>
            </a:r>
            <a:r>
              <a:rPr lang="en-US" sz="2800" i="1" dirty="0" err="1" smtClean="0">
                <a:latin typeface="Calibri" charset="0"/>
                <a:sym typeface="Symbol" charset="2"/>
              </a:rPr>
              <a:t>c</a:t>
            </a:r>
            <a:r>
              <a:rPr lang="en-US" sz="2800" i="1" baseline="-25000" dirty="0" err="1" smtClean="0">
                <a:latin typeface="Calibri" charset="0"/>
                <a:sym typeface="Symbol" charset="2"/>
              </a:rPr>
              <a:t>j</a:t>
            </a:r>
            <a:r>
              <a:rPr lang="en-US" sz="2800" dirty="0" smtClean="0">
                <a:latin typeface="Calibri" charset="0"/>
                <a:sym typeface="Symbol" charset="2"/>
              </a:rPr>
              <a:t>) are independent given the class </a:t>
            </a:r>
            <a:r>
              <a:rPr lang="en-US" sz="2800" i="1" dirty="0" smtClean="0">
                <a:latin typeface="Calibri" charset="0"/>
                <a:sym typeface="Symbol" charset="2"/>
              </a:rPr>
              <a:t>c.</a:t>
            </a:r>
            <a:endParaRPr lang="en-US" sz="2800" i="1" dirty="0" smtClean="0">
              <a:latin typeface="Times New Roman"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450069037"/>
              </p:ext>
            </p:extLst>
          </p:nvPr>
        </p:nvGraphicFramePr>
        <p:xfrm>
          <a:off x="661988" y="4324350"/>
          <a:ext cx="7826375" cy="482600"/>
        </p:xfrm>
        <a:graphic>
          <a:graphicData uri="http://schemas.openxmlformats.org/presentationml/2006/ole">
            <mc:AlternateContent xmlns:mc="http://schemas.openxmlformats.org/markup-compatibility/2006">
              <mc:Choice xmlns:v="urn:schemas-microsoft-com:vml" Requires="v">
                <p:oleObj spid="_x0000_s24844" name="Equation" r:id="rId5" imgW="3492500" imgH="215900" progId="Equation.3">
                  <p:embed/>
                </p:oleObj>
              </mc:Choice>
              <mc:Fallback>
                <p:oleObj name="Equation" r:id="rId5" imgW="3492500" imgH="215900" progId="Equation.3">
                  <p:embed/>
                  <p:pic>
                    <p:nvPicPr>
                      <p:cNvPr id="0" name=""/>
                      <p:cNvPicPr>
                        <a:picLocks noChangeAspect="1" noChangeArrowheads="1"/>
                      </p:cNvPicPr>
                      <p:nvPr/>
                    </p:nvPicPr>
                    <p:blipFill>
                      <a:blip r:embed="rId6"/>
                      <a:srcRect/>
                      <a:stretch>
                        <a:fillRect/>
                      </a:stretch>
                    </p:blipFill>
                    <p:spPr bwMode="auto">
                      <a:xfrm>
                        <a:off x="661988" y="4324350"/>
                        <a:ext cx="7826375"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87489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smtClean="0"/>
              <a:t>Na</a:t>
            </a:r>
            <a:r>
              <a:rPr lang="fr-FR" dirty="0" err="1"/>
              <a:t>i</a:t>
            </a:r>
            <a:r>
              <a:rPr lang="en-US" dirty="0" err="1" smtClean="0"/>
              <a:t>ve</a:t>
            </a:r>
            <a:r>
              <a:rPr lang="en-US" dirty="0" smtClean="0"/>
              <a:t> Bayes Classifier</a:t>
            </a:r>
          </a:p>
        </p:txBody>
      </p:sp>
      <p:graphicFrame>
        <p:nvGraphicFramePr>
          <p:cNvPr id="10" name="Object 3"/>
          <p:cNvGraphicFramePr>
            <a:graphicFrameLocks noChangeAspect="1"/>
          </p:cNvGraphicFramePr>
          <p:nvPr>
            <p:extLst>
              <p:ext uri="{D42A27DB-BD31-4B8C-83A1-F6EECF244321}">
                <p14:modId xmlns:p14="http://schemas.microsoft.com/office/powerpoint/2010/main" val="359395911"/>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5861"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4004451346"/>
              </p:ext>
            </p:extLst>
          </p:nvPr>
        </p:nvGraphicFramePr>
        <p:xfrm>
          <a:off x="914400" y="2730500"/>
          <a:ext cx="5635625" cy="1136650"/>
        </p:xfrm>
        <a:graphic>
          <a:graphicData uri="http://schemas.openxmlformats.org/presentationml/2006/ole">
            <mc:AlternateContent xmlns:mc="http://schemas.openxmlformats.org/markup-compatibility/2006">
              <mc:Choice xmlns:v="urn:schemas-microsoft-com:vml" Requires="v">
                <p:oleObj spid="_x0000_s25862" name="Equation" r:id="rId5" imgW="1828800" imgH="368300" progId="Equation.3">
                  <p:embed/>
                </p:oleObj>
              </mc:Choice>
              <mc:Fallback>
                <p:oleObj name="Equation" r:id="rId5" imgW="1828800" imgH="368300" progId="Equation.3">
                  <p:embed/>
                  <p:pic>
                    <p:nvPicPr>
                      <p:cNvPr id="0" name=""/>
                      <p:cNvPicPr>
                        <a:picLocks noChangeAspect="1" noChangeArrowheads="1"/>
                      </p:cNvPicPr>
                      <p:nvPr/>
                    </p:nvPicPr>
                    <p:blipFill>
                      <a:blip r:embed="rId6"/>
                      <a:srcRect/>
                      <a:stretch>
                        <a:fillRect/>
                      </a:stretch>
                    </p:blipFill>
                    <p:spPr bwMode="auto">
                      <a:xfrm>
                        <a:off x="914400" y="2730500"/>
                        <a:ext cx="5635625" cy="1136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627280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04800" y="371606"/>
            <a:ext cx="8991600" cy="742950"/>
          </a:xfrm>
        </p:spPr>
        <p:txBody>
          <a:bodyPr/>
          <a:lstStyle/>
          <a:p>
            <a:r>
              <a:rPr lang="en-US" dirty="0" smtClean="0"/>
              <a:t>Applying Naive Bayes </a:t>
            </a:r>
            <a:r>
              <a:rPr lang="en-US" dirty="0"/>
              <a:t>to </a:t>
            </a:r>
            <a:r>
              <a:rPr lang="en-US" dirty="0" smtClean="0"/>
              <a:t>Text Classification</a:t>
            </a:r>
          </a:p>
        </p:txBody>
      </p:sp>
      <p:graphicFrame>
        <p:nvGraphicFramePr>
          <p:cNvPr id="5" name="Object 2"/>
          <p:cNvGraphicFramePr>
            <a:graphicFrameLocks noChangeAspect="1"/>
          </p:cNvGraphicFramePr>
          <p:nvPr>
            <p:extLst>
              <p:ext uri="{D42A27DB-BD31-4B8C-83A1-F6EECF244321}">
                <p14:modId xmlns:p14="http://schemas.microsoft.com/office/powerpoint/2010/main" val="4214424164"/>
              </p:ext>
            </p:extLst>
          </p:nvPr>
        </p:nvGraphicFramePr>
        <p:xfrm>
          <a:off x="1524000" y="3028950"/>
          <a:ext cx="6045200" cy="1103313"/>
        </p:xfrm>
        <a:graphic>
          <a:graphicData uri="http://schemas.openxmlformats.org/presentationml/2006/ole">
            <mc:AlternateContent xmlns:mc="http://schemas.openxmlformats.org/markup-compatibility/2006">
              <mc:Choice xmlns:v="urn:schemas-microsoft-com:vml" Requires="v">
                <p:oleObj spid="_x0000_s26764" name="Equation" r:id="rId3" imgW="2146300" imgH="393700" progId="Equation.3">
                  <p:embed/>
                </p:oleObj>
              </mc:Choice>
              <mc:Fallback>
                <p:oleObj name="Equation" r:id="rId3" imgW="2146300" imgH="393700" progId="Equation.3">
                  <p:embed/>
                  <p:pic>
                    <p:nvPicPr>
                      <p:cNvPr id="0" name=""/>
                      <p:cNvPicPr>
                        <a:picLocks noChangeAspect="1" noChangeArrowheads="1"/>
                      </p:cNvPicPr>
                      <p:nvPr/>
                    </p:nvPicPr>
                    <p:blipFill>
                      <a:blip r:embed="rId4"/>
                      <a:srcRect/>
                      <a:stretch>
                        <a:fillRect/>
                      </a:stretch>
                    </p:blipFill>
                    <p:spPr bwMode="auto">
                      <a:xfrm>
                        <a:off x="1524000" y="3028950"/>
                        <a:ext cx="60452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685801" y="1581150"/>
            <a:ext cx="7620000" cy="954107"/>
          </a:xfrm>
          <a:prstGeom prst="rect">
            <a:avLst/>
          </a:prstGeom>
          <a:noFill/>
        </p:spPr>
        <p:txBody>
          <a:bodyPr wrap="square" rtlCol="0">
            <a:spAutoFit/>
          </a:bodyPr>
          <a:lstStyle/>
          <a:p>
            <a:pPr eaLnBrk="1" hangingPunct="1"/>
            <a:r>
              <a:rPr lang="en-US" sz="2800" dirty="0">
                <a:latin typeface="Times New Roman" charset="0"/>
              </a:rPr>
              <a:t>positions </a:t>
            </a:r>
            <a:r>
              <a:rPr lang="en-US" sz="2800" dirty="0">
                <a:latin typeface="Calibri" charset="0"/>
                <a:sym typeface="Symbol" charset="0"/>
              </a:rPr>
              <a:t> all word positions in </a:t>
            </a:r>
            <a:r>
              <a:rPr lang="en-US" sz="2800" dirty="0" smtClean="0">
                <a:latin typeface="Calibri" charset="0"/>
                <a:sym typeface="Symbol" charset="0"/>
              </a:rPr>
              <a:t>test document      </a:t>
            </a:r>
            <a:r>
              <a:rPr lang="en-US" sz="2800" dirty="0">
                <a:latin typeface="Calibri" charset="0"/>
                <a:sym typeface="Symbol" charset="0"/>
              </a:rPr>
              <a:t>			</a:t>
            </a:r>
            <a:endParaRPr lang="en-US" sz="2800" i="1" dirty="0">
              <a:latin typeface="Times New Roman" charset="0"/>
            </a:endParaRPr>
          </a:p>
        </p:txBody>
      </p:sp>
    </p:spTree>
    <p:extLst>
      <p:ext uri="{BB962C8B-B14F-4D97-AF65-F5344CB8AC3E}">
        <p14:creationId xmlns:p14="http://schemas.microsoft.com/office/powerpoint/2010/main" val="2160898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Na</a:t>
            </a:r>
            <a:r>
              <a:rPr lang="fr-FR" sz="4000" dirty="0">
                <a:latin typeface="Calibri (Headings)"/>
                <a:cs typeface="Calibri (Headings)"/>
              </a:rPr>
              <a:t>i</a:t>
            </a:r>
            <a:r>
              <a:rPr lang="en-US" sz="4000" dirty="0" err="1" smtClean="0">
                <a:latin typeface="Calibri (Headings)"/>
                <a:cs typeface="Calibri (Headings)"/>
              </a:rPr>
              <a:t>ve</a:t>
            </a:r>
            <a:r>
              <a:rPr lang="en-US" sz="4000" dirty="0" smtClean="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Learning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21044563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371600" y="361950"/>
            <a:ext cx="7467600" cy="742950"/>
          </a:xfrm>
        </p:spPr>
        <p:txBody>
          <a:bodyPr/>
          <a:lstStyle/>
          <a:p>
            <a:pPr eaLnBrk="1" hangingPunct="1"/>
            <a:r>
              <a:rPr lang="en-US" sz="3000" dirty="0">
                <a:latin typeface="Calibri" charset="0"/>
                <a:ea typeface="ＭＳ Ｐゴシック" charset="0"/>
                <a:cs typeface="ＭＳ Ｐゴシック" charset="0"/>
              </a:rPr>
              <a:t>Learning </a:t>
            </a:r>
            <a:r>
              <a:rPr lang="en-US" sz="3000" dirty="0" smtClean="0">
                <a:latin typeface="Calibri" charset="0"/>
                <a:ea typeface="ＭＳ Ｐゴシック" charset="0"/>
                <a:cs typeface="ＭＳ Ｐゴシック" charset="0"/>
              </a:rPr>
              <a:t>the Na</a:t>
            </a:r>
            <a:r>
              <a:rPr lang="fr-FR" sz="3000" dirty="0" err="1">
                <a:latin typeface="Calibri" charset="0"/>
                <a:ea typeface="ＭＳ Ｐゴシック" charset="0"/>
                <a:cs typeface="ＭＳ Ｐゴシック" charset="0"/>
              </a:rPr>
              <a:t>i</a:t>
            </a:r>
            <a:r>
              <a:rPr lang="en-US" sz="3000" dirty="0" err="1" smtClean="0">
                <a:latin typeface="Calibri" charset="0"/>
                <a:ea typeface="ＭＳ Ｐゴシック" charset="0"/>
                <a:cs typeface="ＭＳ Ｐゴシック" charset="0"/>
              </a:rPr>
              <a:t>ve</a:t>
            </a:r>
            <a:r>
              <a:rPr lang="en-US" sz="3000" dirty="0" smtClean="0">
                <a:latin typeface="Calibri" charset="0"/>
                <a:ea typeface="ＭＳ Ｐゴシック" charset="0"/>
                <a:cs typeface="ＭＳ Ｐゴシック" charset="0"/>
              </a:rPr>
              <a:t> Bayes Model</a:t>
            </a:r>
            <a:endParaRPr lang="en-US" sz="3000" dirty="0">
              <a:latin typeface="Calibri" charset="0"/>
              <a:ea typeface="ＭＳ Ｐゴシック" charset="0"/>
              <a:cs typeface="ＭＳ Ｐゴシック" charset="0"/>
            </a:endParaRPr>
          </a:p>
        </p:txBody>
      </p:sp>
      <p:sp>
        <p:nvSpPr>
          <p:cNvPr id="41986" name="Rectangle 3"/>
          <p:cNvSpPr>
            <a:spLocks noGrp="1" noChangeArrowheads="1"/>
          </p:cNvSpPr>
          <p:nvPr>
            <p:ph type="body" idx="1"/>
          </p:nvPr>
        </p:nvSpPr>
        <p:spPr>
          <a:xfrm>
            <a:off x="533400" y="1352550"/>
            <a:ext cx="8077200" cy="1447800"/>
          </a:xfrm>
        </p:spPr>
        <p:txBody>
          <a:bodyPr/>
          <a:lstStyle/>
          <a:p>
            <a:pPr eaLnBrk="1" hangingPunct="1"/>
            <a:r>
              <a:rPr lang="en-US" sz="3200" dirty="0">
                <a:latin typeface="Calibri" charset="0"/>
                <a:ea typeface="ＭＳ Ｐゴシック" charset="0"/>
                <a:cs typeface="ＭＳ Ｐゴシック" charset="0"/>
              </a:rPr>
              <a:t>First attempt: maximum likelihood estimates</a:t>
            </a:r>
          </a:p>
          <a:p>
            <a:pPr lvl="1" eaLnBrk="1" hangingPunct="1"/>
            <a:r>
              <a:rPr lang="en-US" sz="2800" dirty="0">
                <a:latin typeface="Calibri" charset="0"/>
                <a:ea typeface="ＭＳ Ｐゴシック" charset="0"/>
              </a:rPr>
              <a:t>simply use the frequencies in the data</a:t>
            </a:r>
          </a:p>
        </p:txBody>
      </p:sp>
      <p:sp>
        <p:nvSpPr>
          <p:cNvPr id="41990" name="TextBox 20"/>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graphicFrame>
        <p:nvGraphicFramePr>
          <p:cNvPr id="60" name="Object 2"/>
          <p:cNvGraphicFramePr>
            <a:graphicFrameLocks noChangeAspect="1"/>
          </p:cNvGraphicFramePr>
          <p:nvPr>
            <p:extLst>
              <p:ext uri="{D42A27DB-BD31-4B8C-83A1-F6EECF244321}">
                <p14:modId xmlns:p14="http://schemas.microsoft.com/office/powerpoint/2010/main" val="3340180986"/>
              </p:ext>
            </p:extLst>
          </p:nvPr>
        </p:nvGraphicFramePr>
        <p:xfrm>
          <a:off x="2530031" y="3666504"/>
          <a:ext cx="3870769" cy="1292846"/>
        </p:xfrm>
        <a:graphic>
          <a:graphicData uri="http://schemas.openxmlformats.org/presentationml/2006/ole">
            <mc:AlternateContent xmlns:mc="http://schemas.openxmlformats.org/markup-compatibility/2006">
              <mc:Choice xmlns:v="urn:schemas-microsoft-com:vml" Requires="v">
                <p:oleObj spid="_x0000_s27905"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2530031" y="3666504"/>
                        <a:ext cx="3870769" cy="1292846"/>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2350214483"/>
              </p:ext>
            </p:extLst>
          </p:nvPr>
        </p:nvGraphicFramePr>
        <p:xfrm>
          <a:off x="3009519" y="2592954"/>
          <a:ext cx="3524249" cy="980695"/>
        </p:xfrm>
        <a:graphic>
          <a:graphicData uri="http://schemas.openxmlformats.org/presentationml/2006/ole">
            <mc:AlternateContent xmlns:mc="http://schemas.openxmlformats.org/markup-compatibility/2006">
              <mc:Choice xmlns:v="urn:schemas-microsoft-com:vml" Requires="v">
                <p:oleObj spid="_x0000_s27906" name="Equation" r:id="rId5" imgW="1587500" imgH="444500" progId="Equation.3">
                  <p:embed/>
                </p:oleObj>
              </mc:Choice>
              <mc:Fallback>
                <p:oleObj name="Equation" r:id="rId5" imgW="1587500" imgH="444500" progId="Equation.3">
                  <p:embed/>
                  <p:pic>
                    <p:nvPicPr>
                      <p:cNvPr id="0" name=""/>
                      <p:cNvPicPr>
                        <a:picLocks noChangeAspect="1" noChangeArrowheads="1"/>
                      </p:cNvPicPr>
                      <p:nvPr/>
                    </p:nvPicPr>
                    <p:blipFill>
                      <a:blip r:embed="rId6"/>
                      <a:srcRect/>
                      <a:stretch>
                        <a:fillRect/>
                      </a:stretch>
                    </p:blipFill>
                    <p:spPr bwMode="auto">
                      <a:xfrm>
                        <a:off x="3009519" y="2592954"/>
                        <a:ext cx="3524249" cy="98069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29770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body" idx="1"/>
          </p:nvPr>
        </p:nvSpPr>
        <p:spPr>
          <a:xfrm>
            <a:off x="457200" y="3028950"/>
            <a:ext cx="8305800" cy="1600200"/>
          </a:xfrm>
        </p:spPr>
        <p:txBody>
          <a:bodyPr/>
          <a:lstStyle/>
          <a:p>
            <a:pPr>
              <a:lnSpc>
                <a:spcPct val="90000"/>
              </a:lnSpc>
            </a:pPr>
            <a:r>
              <a:rPr lang="en-US" dirty="0" smtClean="0">
                <a:ea typeface="ＭＳ Ｐゴシック" charset="0"/>
                <a:cs typeface="Calibri"/>
              </a:rPr>
              <a:t>Create </a:t>
            </a:r>
            <a:r>
              <a:rPr lang="en-US" dirty="0">
                <a:ea typeface="ＭＳ Ｐゴシック" charset="0"/>
                <a:cs typeface="Calibri"/>
              </a:rPr>
              <a:t>mega-document for topic </a:t>
            </a:r>
            <a:r>
              <a:rPr lang="en-US" i="1" dirty="0">
                <a:ea typeface="ＭＳ Ｐゴシック" charset="0"/>
                <a:cs typeface="Calibri"/>
              </a:rPr>
              <a:t>j</a:t>
            </a:r>
            <a:r>
              <a:rPr lang="en-US" dirty="0">
                <a:ea typeface="ＭＳ Ｐゴシック" charset="0"/>
                <a:cs typeface="Calibri"/>
              </a:rPr>
              <a:t> by concatenating all docs in this topic</a:t>
            </a:r>
          </a:p>
          <a:p>
            <a:pPr lvl="1">
              <a:lnSpc>
                <a:spcPct val="90000"/>
              </a:lnSpc>
            </a:pPr>
            <a:r>
              <a:rPr lang="en-US" sz="2400" dirty="0">
                <a:ea typeface="ＭＳ Ｐゴシック" charset="0"/>
                <a:cs typeface="Calibri"/>
              </a:rPr>
              <a:t>Use frequency of </a:t>
            </a:r>
            <a:r>
              <a:rPr lang="en-US" sz="2400" i="1" dirty="0">
                <a:ea typeface="ＭＳ Ｐゴシック" charset="0"/>
                <a:cs typeface="Calibri"/>
              </a:rPr>
              <a:t>w</a:t>
            </a:r>
            <a:r>
              <a:rPr lang="en-US" sz="2400" dirty="0">
                <a:ea typeface="ＭＳ Ｐゴシック" charset="0"/>
                <a:cs typeface="Calibri"/>
              </a:rPr>
              <a:t> in mega-</a:t>
            </a:r>
            <a:r>
              <a:rPr lang="en-US" sz="2400" dirty="0" smtClean="0">
                <a:ea typeface="ＭＳ Ｐゴシック" charset="0"/>
                <a:cs typeface="Calibri"/>
              </a:rPr>
              <a:t>document</a:t>
            </a:r>
            <a:endParaRPr lang="en-US" sz="24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p:txBody>
      </p:sp>
      <p:sp>
        <p:nvSpPr>
          <p:cNvPr id="58370"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Parameter estimation</a:t>
            </a:r>
          </a:p>
        </p:txBody>
      </p:sp>
      <p:sp>
        <p:nvSpPr>
          <p:cNvPr id="58373" name="Text Box 6"/>
          <p:cNvSpPr txBox="1">
            <a:spLocks noChangeArrowheads="1"/>
          </p:cNvSpPr>
          <p:nvPr/>
        </p:nvSpPr>
        <p:spPr bwMode="auto">
          <a:xfrm>
            <a:off x="3657600" y="1733550"/>
            <a:ext cx="525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a:r>
              <a:rPr lang="en-US" dirty="0">
                <a:latin typeface="Calibri"/>
                <a:cs typeface="Calibri"/>
              </a:rPr>
              <a:t>fraction of times </a:t>
            </a:r>
            <a:r>
              <a:rPr lang="en-US" dirty="0" smtClean="0">
                <a:latin typeface="Calibri"/>
                <a:cs typeface="Calibri"/>
              </a:rPr>
              <a:t>word </a:t>
            </a:r>
            <a:r>
              <a:rPr lang="en-US" i="1" dirty="0" err="1" smtClean="0">
                <a:latin typeface="Calibri"/>
                <a:cs typeface="Calibri"/>
              </a:rPr>
              <a:t>w</a:t>
            </a:r>
            <a:r>
              <a:rPr lang="en-US" i="1" baseline="-25000" dirty="0" err="1" smtClean="0">
                <a:latin typeface="Calibri"/>
                <a:cs typeface="Calibri"/>
              </a:rPr>
              <a:t>i</a:t>
            </a:r>
            <a:r>
              <a:rPr lang="en-US" dirty="0" smtClean="0">
                <a:latin typeface="Calibri"/>
                <a:cs typeface="Calibri"/>
              </a:rPr>
              <a:t> </a:t>
            </a:r>
            <a:r>
              <a:rPr lang="en-US" dirty="0">
                <a:latin typeface="Calibri"/>
                <a:cs typeface="Calibri"/>
              </a:rPr>
              <a:t>appears </a:t>
            </a:r>
            <a:endParaRPr lang="en-US" dirty="0" smtClean="0">
              <a:latin typeface="Calibri"/>
              <a:cs typeface="Calibri"/>
            </a:endParaRPr>
          </a:p>
          <a:p>
            <a:pPr algn="ctr"/>
            <a:r>
              <a:rPr lang="en-US" dirty="0" smtClean="0">
                <a:latin typeface="Calibri"/>
                <a:cs typeface="Calibri"/>
              </a:rPr>
              <a:t>among all words </a:t>
            </a:r>
            <a:r>
              <a:rPr lang="en-US" dirty="0">
                <a:latin typeface="Calibri"/>
                <a:cs typeface="Calibri"/>
              </a:rPr>
              <a:t>in documents of topic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414023520"/>
              </p:ext>
            </p:extLst>
          </p:nvPr>
        </p:nvGraphicFramePr>
        <p:xfrm>
          <a:off x="304800" y="1733550"/>
          <a:ext cx="3192462" cy="1066290"/>
        </p:xfrm>
        <a:graphic>
          <a:graphicData uri="http://schemas.openxmlformats.org/presentationml/2006/ole">
            <mc:AlternateContent xmlns:mc="http://schemas.openxmlformats.org/markup-compatibility/2006">
              <mc:Choice xmlns:v="urn:schemas-microsoft-com:vml" Requires="v">
                <p:oleObj spid="_x0000_s40043"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304800" y="1733550"/>
                        <a:ext cx="3192462" cy="106629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50686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Problem with Maximum Likelihood</a:t>
            </a:r>
          </a:p>
        </p:txBody>
      </p:sp>
      <p:sp>
        <p:nvSpPr>
          <p:cNvPr id="43010" name="Rectangle 4"/>
          <p:cNvSpPr>
            <a:spLocks noGrp="1" noChangeArrowheads="1"/>
          </p:cNvSpPr>
          <p:nvPr>
            <p:ph type="body" sz="half" idx="4294967295"/>
          </p:nvPr>
        </p:nvSpPr>
        <p:spPr>
          <a:xfrm>
            <a:off x="457200" y="1428750"/>
            <a:ext cx="8077200" cy="1771650"/>
          </a:xfrm>
        </p:spPr>
        <p:txBody>
          <a:bodyPr/>
          <a:lstStyle/>
          <a:p>
            <a:pPr eaLnBrk="1" hangingPunct="1">
              <a:lnSpc>
                <a:spcPct val="90000"/>
              </a:lnSpc>
            </a:pPr>
            <a:r>
              <a:rPr lang="en-US" dirty="0">
                <a:latin typeface="Calibri" charset="0"/>
                <a:ea typeface="ＭＳ Ｐゴシック" charset="0"/>
                <a:cs typeface="ＭＳ Ｐゴシック" charset="0"/>
              </a:rPr>
              <a:t>What if we have seen no training documents with the word </a:t>
            </a:r>
            <a:r>
              <a:rPr lang="en-US" b="1" i="1" dirty="0" smtClean="0">
                <a:latin typeface="Calibri" charset="0"/>
                <a:ea typeface="ＭＳ Ｐゴシック" charset="0"/>
                <a:cs typeface="ＭＳ Ｐゴシック" charset="0"/>
              </a:rPr>
              <a:t>fantastic</a:t>
            </a:r>
            <a:r>
              <a:rPr lang="en-US" b="1"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and classified in the </a:t>
            </a:r>
            <a:r>
              <a:rPr lang="en-US" dirty="0" smtClean="0">
                <a:latin typeface="Calibri" charset="0"/>
                <a:ea typeface="ＭＳ Ｐゴシック" charset="0"/>
                <a:cs typeface="ＭＳ Ｐゴシック" charset="0"/>
              </a:rPr>
              <a:t>topic </a:t>
            </a:r>
            <a:r>
              <a:rPr lang="en-US" b="1" dirty="0" smtClean="0">
                <a:latin typeface="Calibri" charset="0"/>
                <a:ea typeface="ＭＳ Ｐゴシック" charset="0"/>
                <a:cs typeface="ＭＳ Ｐゴシック" charset="0"/>
              </a:rPr>
              <a:t>positive</a:t>
            </a:r>
            <a:r>
              <a:rPr lang="en-US" dirty="0" smtClean="0">
                <a:latin typeface="Calibri" charset="0"/>
                <a:ea typeface="ＭＳ Ｐゴシック" charset="0"/>
                <a:cs typeface="ＭＳ Ｐゴシック" charset="0"/>
              </a:rPr>
              <a:t> (</a:t>
            </a:r>
            <a:r>
              <a:rPr lang="en-US" b="1" i="1" dirty="0" smtClean="0">
                <a:latin typeface="Calibri" charset="0"/>
                <a:ea typeface="ＭＳ Ｐゴシック" charset="0"/>
                <a:cs typeface="ＭＳ Ｐゴシック" charset="0"/>
              </a:rPr>
              <a:t>thumbs-up)</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lvl="1" eaLnBrk="1" hangingPunct="1">
              <a:lnSpc>
                <a:spcPct val="90000"/>
              </a:lnSpc>
            </a:pPr>
            <a:endParaRPr lang="en-US" dirty="0">
              <a:latin typeface="Calibri" charset="0"/>
              <a:ea typeface="ＭＳ Ｐゴシック" charset="0"/>
            </a:endParaRPr>
          </a:p>
          <a:p>
            <a:pPr lvl="1" eaLnBrk="1" hangingPunct="1">
              <a:lnSpc>
                <a:spcPct val="90000"/>
              </a:lnSpc>
            </a:pPr>
            <a:endParaRPr lang="en-US" dirty="0">
              <a:latin typeface="Calibri" charset="0"/>
              <a:ea typeface="ＭＳ Ｐゴシック" charset="0"/>
            </a:endParaRPr>
          </a:p>
          <a:p>
            <a:pPr marL="0" indent="0" eaLnBrk="1" hangingPunct="1">
              <a:lnSpc>
                <a:spcPct val="90000"/>
              </a:lnSpc>
              <a:buNone/>
            </a:pPr>
            <a:endParaRPr lang="en-US" dirty="0">
              <a:latin typeface="Calibri" charset="0"/>
              <a:ea typeface="ＭＳ Ｐゴシック" charset="0"/>
            </a:endParaRPr>
          </a:p>
          <a:p>
            <a:pPr marL="0" indent="0" eaLnBrk="1" hangingPunct="1">
              <a:lnSpc>
                <a:spcPct val="90000"/>
              </a:lnSpc>
              <a:buNone/>
            </a:pPr>
            <a:endParaRPr lang="en-US" sz="600" dirty="0" smtClean="0">
              <a:latin typeface="Calibri" charset="0"/>
              <a:ea typeface="ＭＳ Ｐゴシック" charset="0"/>
              <a:cs typeface="ＭＳ Ｐゴシック" charset="0"/>
            </a:endParaRPr>
          </a:p>
          <a:p>
            <a:pPr eaLnBrk="1" hangingPunct="1">
              <a:lnSpc>
                <a:spcPct val="90000"/>
              </a:lnSpc>
            </a:pPr>
            <a:r>
              <a:rPr lang="en-US" dirty="0" smtClean="0">
                <a:latin typeface="Calibri" charset="0"/>
                <a:ea typeface="ＭＳ Ｐゴシック" charset="0"/>
                <a:cs typeface="ＭＳ Ｐゴシック" charset="0"/>
              </a:rPr>
              <a:t>Zero </a:t>
            </a:r>
            <a:r>
              <a:rPr lang="en-US" dirty="0">
                <a:latin typeface="Calibri" charset="0"/>
                <a:ea typeface="ＭＳ Ｐゴシック" charset="0"/>
                <a:cs typeface="ＭＳ Ｐゴシック" charset="0"/>
              </a:rPr>
              <a:t>probabilities cannot be conditioned away, no matter the other evidence!</a:t>
            </a:r>
          </a:p>
        </p:txBody>
      </p:sp>
      <p:graphicFrame>
        <p:nvGraphicFramePr>
          <p:cNvPr id="43011" name="Object 2"/>
          <p:cNvGraphicFramePr>
            <a:graphicFrameLocks noGrp="1" noChangeAspect="1"/>
          </p:cNvGraphicFramePr>
          <p:nvPr>
            <p:ph sz="half" idx="4294967295"/>
            <p:extLst>
              <p:ext uri="{D42A27DB-BD31-4B8C-83A1-F6EECF244321}">
                <p14:modId xmlns:p14="http://schemas.microsoft.com/office/powerpoint/2010/main" val="2028936193"/>
              </p:ext>
            </p:extLst>
          </p:nvPr>
        </p:nvGraphicFramePr>
        <p:xfrm>
          <a:off x="1828800" y="2370138"/>
          <a:ext cx="5508625" cy="854075"/>
        </p:xfrm>
        <a:graphic>
          <a:graphicData uri="http://schemas.openxmlformats.org/presentationml/2006/ole">
            <mc:AlternateContent xmlns:mc="http://schemas.openxmlformats.org/markup-compatibility/2006">
              <mc:Choice xmlns:v="urn:schemas-microsoft-com:vml" Requires="v">
                <p:oleObj spid="_x0000_s28929" name="Equation" r:id="rId3" imgW="3683000" imgH="571500" progId="Equation.3">
                  <p:embed/>
                </p:oleObj>
              </mc:Choice>
              <mc:Fallback>
                <p:oleObj name="Equation" r:id="rId3" imgW="3683000" imgH="571500" progId="Equation.3">
                  <p:embed/>
                  <p:pic>
                    <p:nvPicPr>
                      <p:cNvPr id="0" name=""/>
                      <p:cNvPicPr>
                        <a:picLocks noChangeAspect="1" noChangeArrowheads="1"/>
                      </p:cNvPicPr>
                      <p:nvPr/>
                    </p:nvPicPr>
                    <p:blipFill>
                      <a:blip r:embed="rId4"/>
                      <a:srcRect/>
                      <a:stretch>
                        <a:fillRect/>
                      </a:stretch>
                    </p:blipFill>
                    <p:spPr bwMode="auto">
                      <a:xfrm>
                        <a:off x="1828800" y="2370138"/>
                        <a:ext cx="5508625" cy="854075"/>
                      </a:xfrm>
                      <a:prstGeom prst="rect">
                        <a:avLst/>
                      </a:prstGeom>
                      <a:noFill/>
                      <a:ln>
                        <a:noFill/>
                      </a:ln>
                      <a:extLst/>
                    </p:spPr>
                  </p:pic>
                </p:oleObj>
              </mc:Fallback>
            </mc:AlternateContent>
          </a:graphicData>
        </a:graphic>
      </p:graphicFrame>
      <p:graphicFrame>
        <p:nvGraphicFramePr>
          <p:cNvPr id="43012" name="Object 3"/>
          <p:cNvGraphicFramePr>
            <a:graphicFrameLocks noChangeAspect="1"/>
          </p:cNvGraphicFramePr>
          <p:nvPr>
            <p:extLst>
              <p:ext uri="{D42A27DB-BD31-4B8C-83A1-F6EECF244321}">
                <p14:modId xmlns:p14="http://schemas.microsoft.com/office/powerpoint/2010/main" val="910014982"/>
              </p:ext>
            </p:extLst>
          </p:nvPr>
        </p:nvGraphicFramePr>
        <p:xfrm>
          <a:off x="2195513" y="4248150"/>
          <a:ext cx="4194175" cy="622300"/>
        </p:xfrm>
        <a:graphic>
          <a:graphicData uri="http://schemas.openxmlformats.org/presentationml/2006/ole">
            <mc:AlternateContent xmlns:mc="http://schemas.openxmlformats.org/markup-compatibility/2006">
              <mc:Choice xmlns:v="urn:schemas-microsoft-com:vml" Requires="v">
                <p:oleObj spid="_x0000_s28930" name="Equation" r:id="rId5" imgW="1968500" imgH="292100" progId="Equation.3">
                  <p:embed/>
                </p:oleObj>
              </mc:Choice>
              <mc:Fallback>
                <p:oleObj name="Equation" r:id="rId5" imgW="1968500" imgH="292100" progId="Equation.3">
                  <p:embed/>
                  <p:pic>
                    <p:nvPicPr>
                      <p:cNvPr id="0" name=""/>
                      <p:cNvPicPr>
                        <a:picLocks noChangeAspect="1" noChangeArrowheads="1"/>
                      </p:cNvPicPr>
                      <p:nvPr/>
                    </p:nvPicPr>
                    <p:blipFill>
                      <a:blip r:embed="rId6"/>
                      <a:srcRect/>
                      <a:stretch>
                        <a:fillRect/>
                      </a:stretch>
                    </p:blipFill>
                    <p:spPr bwMode="auto">
                      <a:xfrm>
                        <a:off x="2195513" y="4248150"/>
                        <a:ext cx="4194175" cy="622300"/>
                      </a:xfrm>
                      <a:prstGeom prst="rect">
                        <a:avLst/>
                      </a:prstGeom>
                      <a:noFill/>
                      <a:ln>
                        <a:noFill/>
                      </a:ln>
                      <a:effectLst/>
                      <a:extLst/>
                    </p:spPr>
                  </p:pic>
                </p:oleObj>
              </mc:Fallback>
            </mc:AlternateContent>
          </a:graphicData>
        </a:graphic>
      </p:graphicFrame>
      <p:sp>
        <p:nvSpPr>
          <p:cNvPr id="43015" name="TextBox 24"/>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spTree>
    <p:extLst>
      <p:ext uri="{BB962C8B-B14F-4D97-AF65-F5344CB8AC3E}">
        <p14:creationId xmlns:p14="http://schemas.microsoft.com/office/powerpoint/2010/main" val="38382832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371600" y="361950"/>
            <a:ext cx="7467600" cy="742950"/>
          </a:xfrm>
        </p:spPr>
        <p:txBody>
          <a:bodyPr/>
          <a:lstStyle/>
          <a:p>
            <a:r>
              <a:rPr lang="en-US" dirty="0" smtClean="0"/>
              <a:t>Laplace (add-1) smoothing for Na</a:t>
            </a:r>
            <a:r>
              <a:rPr lang="fr-FR" dirty="0" err="1"/>
              <a:t>i</a:t>
            </a:r>
            <a:r>
              <a:rPr lang="en-US" dirty="0" err="1" smtClean="0"/>
              <a:t>ve</a:t>
            </a:r>
            <a:r>
              <a:rPr lang="en-US" dirty="0" smtClean="0"/>
              <a:t> Bayes</a:t>
            </a:r>
          </a:p>
        </p:txBody>
      </p:sp>
      <p:graphicFrame>
        <p:nvGraphicFramePr>
          <p:cNvPr id="11" name="Object 2"/>
          <p:cNvGraphicFramePr>
            <a:graphicFrameLocks noChangeAspect="1"/>
          </p:cNvGraphicFramePr>
          <p:nvPr>
            <p:extLst>
              <p:ext uri="{D42A27DB-BD31-4B8C-83A1-F6EECF244321}">
                <p14:modId xmlns:p14="http://schemas.microsoft.com/office/powerpoint/2010/main" val="4032682244"/>
              </p:ext>
            </p:extLst>
          </p:nvPr>
        </p:nvGraphicFramePr>
        <p:xfrm>
          <a:off x="1306513" y="1581150"/>
          <a:ext cx="4505325" cy="1350963"/>
        </p:xfrm>
        <a:graphic>
          <a:graphicData uri="http://schemas.openxmlformats.org/presentationml/2006/ole">
            <mc:AlternateContent xmlns:mc="http://schemas.openxmlformats.org/markup-compatibility/2006">
              <mc:Choice xmlns:v="urn:schemas-microsoft-com:vml" Requires="v">
                <p:oleObj spid="_x0000_s11588" name="Equation" r:id="rId4" imgW="1905000" imgH="571500" progId="Equation.3">
                  <p:embed/>
                </p:oleObj>
              </mc:Choice>
              <mc:Fallback>
                <p:oleObj name="Equation" r:id="rId4" imgW="1905000" imgH="571500" progId="Equation.3">
                  <p:embed/>
                  <p:pic>
                    <p:nvPicPr>
                      <p:cNvPr id="0" name=""/>
                      <p:cNvPicPr>
                        <a:picLocks noChangeAspect="1" noChangeArrowheads="1"/>
                      </p:cNvPicPr>
                      <p:nvPr/>
                    </p:nvPicPr>
                    <p:blipFill>
                      <a:blip r:embed="rId5"/>
                      <a:srcRect/>
                      <a:stretch>
                        <a:fillRect/>
                      </a:stretch>
                    </p:blipFill>
                    <p:spPr bwMode="auto">
                      <a:xfrm>
                        <a:off x="1306513" y="1581150"/>
                        <a:ext cx="4505325" cy="1350963"/>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28567934"/>
              </p:ext>
            </p:extLst>
          </p:nvPr>
        </p:nvGraphicFramePr>
        <p:xfrm>
          <a:off x="2508250" y="3176588"/>
          <a:ext cx="3816350" cy="1681162"/>
        </p:xfrm>
        <a:graphic>
          <a:graphicData uri="http://schemas.openxmlformats.org/presentationml/2006/ole">
            <mc:AlternateContent xmlns:mc="http://schemas.openxmlformats.org/markup-compatibility/2006">
              <mc:Choice xmlns:v="urn:schemas-microsoft-com:vml" Requires="v">
                <p:oleObj spid="_x0000_s11589" name="Equation" r:id="rId6" imgW="1612900" imgH="711200" progId="Equation.3">
                  <p:embed/>
                </p:oleObj>
              </mc:Choice>
              <mc:Fallback>
                <p:oleObj name="Equation" r:id="rId6" imgW="1612900" imgH="711200" progId="Equation.3">
                  <p:embed/>
                  <p:pic>
                    <p:nvPicPr>
                      <p:cNvPr id="0" name=""/>
                      <p:cNvPicPr>
                        <a:picLocks noChangeAspect="1" noChangeArrowheads="1"/>
                      </p:cNvPicPr>
                      <p:nvPr/>
                    </p:nvPicPr>
                    <p:blipFill>
                      <a:blip r:embed="rId7"/>
                      <a:srcRect/>
                      <a:stretch>
                        <a:fillRect/>
                      </a:stretch>
                    </p:blipFill>
                    <p:spPr bwMode="auto">
                      <a:xfrm>
                        <a:off x="2508250" y="3176588"/>
                        <a:ext cx="3816350" cy="1681162"/>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274791014"/>
              </p:ext>
            </p:extLst>
          </p:nvPr>
        </p:nvGraphicFramePr>
        <p:xfrm>
          <a:off x="1311720" y="1579109"/>
          <a:ext cx="4084638" cy="1350963"/>
        </p:xfrm>
        <a:graphic>
          <a:graphicData uri="http://schemas.openxmlformats.org/presentationml/2006/ole">
            <mc:AlternateContent xmlns:mc="http://schemas.openxmlformats.org/markup-compatibility/2006">
              <mc:Choice xmlns:v="urn:schemas-microsoft-com:vml" Requires="v">
                <p:oleObj spid="_x0000_s11590" name="Equation" r:id="rId8" imgW="1727200" imgH="571500" progId="Equation.3">
                  <p:embed/>
                </p:oleObj>
              </mc:Choice>
              <mc:Fallback>
                <p:oleObj name="Equation" r:id="rId8" imgW="1727200" imgH="571500" progId="Equation.3">
                  <p:embed/>
                  <p:pic>
                    <p:nvPicPr>
                      <p:cNvPr id="0" name=""/>
                      <p:cNvPicPr>
                        <a:picLocks noChangeAspect="1" noChangeArrowheads="1"/>
                      </p:cNvPicPr>
                      <p:nvPr/>
                    </p:nvPicPr>
                    <p:blipFill>
                      <a:blip r:embed="rId9"/>
                      <a:srcRect/>
                      <a:stretch>
                        <a:fillRect/>
                      </a:stretch>
                    </p:blipFill>
                    <p:spPr bwMode="auto">
                      <a:xfrm>
                        <a:off x="1311720" y="1579109"/>
                        <a:ext cx="4084638" cy="1350963"/>
                      </a:xfrm>
                      <a:prstGeom prst="rect">
                        <a:avLst/>
                      </a:prstGeom>
                      <a:noFill/>
                      <a:extLst/>
                    </p:spPr>
                  </p:pic>
                </p:oleObj>
              </mc:Fallback>
            </mc:AlternateContent>
          </a:graphicData>
        </a:graphic>
      </p:graphicFrame>
    </p:spTree>
    <p:extLst>
      <p:ext uri="{BB962C8B-B14F-4D97-AF65-F5344CB8AC3E}">
        <p14:creationId xmlns:p14="http://schemas.microsoft.com/office/powerpoint/2010/main" val="136238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dirty="0" smtClean="0"/>
              <a:t>Naive Bayes: Learning</a:t>
            </a:r>
          </a:p>
        </p:txBody>
      </p:sp>
      <p:sp>
        <p:nvSpPr>
          <p:cNvPr id="52230" name="Rectangle 4"/>
          <p:cNvSpPr>
            <a:spLocks noGrp="1" noChangeArrowheads="1"/>
          </p:cNvSpPr>
          <p:nvPr>
            <p:ph sz="quarter" idx="1"/>
          </p:nvPr>
        </p:nvSpPr>
        <p:spPr>
          <a:xfrm>
            <a:off x="152400" y="2132543"/>
            <a:ext cx="4572000" cy="2649007"/>
          </a:xfrm>
        </p:spPr>
        <p:txBody>
          <a:bodyPr/>
          <a:lstStyle/>
          <a:p>
            <a:pPr>
              <a:lnSpc>
                <a:spcPct val="90000"/>
              </a:lnSpc>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a:p>
            <a:pPr lvl="1">
              <a:lnSpc>
                <a:spcPct val="90000"/>
              </a:lnSpc>
            </a:pPr>
            <a:r>
              <a:rPr lang="en-US" sz="2000" dirty="0" smtClean="0">
                <a:latin typeface="Calibri"/>
                <a:cs typeface="Calibri"/>
              </a:rPr>
              <a:t>For each </a:t>
            </a:r>
            <a:r>
              <a:rPr lang="en-US" sz="2000" i="1" dirty="0" err="1" smtClean="0">
                <a:latin typeface="Calibri"/>
                <a:cs typeface="Calibri"/>
              </a:rPr>
              <a:t>c</a:t>
            </a:r>
            <a:r>
              <a:rPr lang="en-US" sz="2000" i="1" baseline="-25000" dirty="0" err="1" smtClean="0">
                <a:latin typeface="Calibri"/>
                <a:cs typeface="Calibri"/>
              </a:rPr>
              <a:t>j</a:t>
            </a:r>
            <a:r>
              <a:rPr lang="en-US" sz="2000" i="1" baseline="-25000" dirty="0" smtClean="0">
                <a:latin typeface="Calibri"/>
                <a:cs typeface="Calibri"/>
              </a:rPr>
              <a:t> </a:t>
            </a:r>
            <a:r>
              <a:rPr lang="en-US" sz="2000" dirty="0" smtClean="0">
                <a:latin typeface="Calibri"/>
                <a:cs typeface="Calibri"/>
              </a:rPr>
              <a:t>in </a:t>
            </a:r>
            <a:r>
              <a:rPr lang="en-US" sz="2000" i="1" dirty="0" smtClean="0">
                <a:latin typeface="Calibri"/>
                <a:cs typeface="Calibri"/>
              </a:rPr>
              <a:t>C</a:t>
            </a:r>
            <a:r>
              <a:rPr lang="en-US" sz="2000" dirty="0" smtClean="0">
                <a:latin typeface="Calibri"/>
                <a:cs typeface="Calibri"/>
              </a:rPr>
              <a:t> do</a:t>
            </a:r>
          </a:p>
          <a:p>
            <a:pPr marL="800100" lvl="2" indent="0">
              <a:lnSpc>
                <a:spcPct val="90000"/>
              </a:lnSpc>
              <a:buNone/>
            </a:pPr>
            <a:r>
              <a:rPr lang="en-US" i="1" dirty="0" smtClean="0">
                <a:latin typeface="Calibri"/>
                <a:cs typeface="Calibri"/>
              </a:rPr>
              <a:t> </a:t>
            </a:r>
            <a:r>
              <a:rPr lang="en-US" i="1" dirty="0" err="1" smtClean="0">
                <a:latin typeface="Calibri"/>
                <a:cs typeface="Calibri"/>
              </a:rPr>
              <a:t>docs</a:t>
            </a:r>
            <a:r>
              <a:rPr lang="en-US" i="1" baseline="-25000" dirty="0" err="1" smtClean="0">
                <a:latin typeface="Calibri"/>
                <a:cs typeface="Calibri"/>
              </a:rPr>
              <a:t>j</a:t>
            </a:r>
            <a:r>
              <a:rPr lang="en-US" i="1" dirty="0" smtClean="0">
                <a:latin typeface="Calibri"/>
                <a:cs typeface="Calibri"/>
              </a:rPr>
              <a:t> </a:t>
            </a:r>
            <a:r>
              <a:rPr lang="en-US" dirty="0" smtClean="0">
                <a:latin typeface="Calibri"/>
                <a:cs typeface="Calibri"/>
                <a:sym typeface="Symbol" charset="2"/>
              </a:rPr>
              <a:t></a:t>
            </a:r>
            <a:r>
              <a:rPr lang="en-US" i="1" dirty="0" smtClean="0">
                <a:latin typeface="Calibri"/>
                <a:cs typeface="Calibri"/>
                <a:sym typeface="Symbol" charset="2"/>
              </a:rPr>
              <a:t> </a:t>
            </a:r>
            <a:r>
              <a:rPr lang="en-US" dirty="0" smtClean="0">
                <a:latin typeface="Calibri"/>
                <a:cs typeface="Calibri"/>
                <a:sym typeface="Symbol" charset="2"/>
              </a:rPr>
              <a:t>all docs with  class =</a:t>
            </a:r>
            <a:r>
              <a:rPr lang="en-US" i="1" dirty="0" err="1" smtClean="0">
                <a:latin typeface="Calibri"/>
                <a:cs typeface="Calibri"/>
              </a:rPr>
              <a:t>c</a:t>
            </a:r>
            <a:r>
              <a:rPr lang="en-US" i="1" baseline="-25000" dirty="0" err="1" smtClean="0">
                <a:latin typeface="Calibri"/>
                <a:cs typeface="Calibri"/>
              </a:rPr>
              <a:t>j</a:t>
            </a:r>
            <a:endParaRPr lang="en-US" i="1" baseline="-25000" dirty="0" smtClean="0">
              <a:latin typeface="Calibri"/>
              <a:cs typeface="Calibri"/>
            </a:endParaRPr>
          </a:p>
          <a:p>
            <a:pPr>
              <a:spcBef>
                <a:spcPts val="0"/>
              </a:spcBef>
            </a:pPr>
            <a:endParaRPr lang="en-US" sz="2200" dirty="0" smtClean="0">
              <a:latin typeface="Calibri"/>
              <a:cs typeface="Calibri"/>
            </a:endParaRPr>
          </a:p>
        </p:txBody>
      </p:sp>
      <p:graphicFrame>
        <p:nvGraphicFramePr>
          <p:cNvPr id="52226" name="Object 2"/>
          <p:cNvGraphicFramePr>
            <a:graphicFrameLocks noChangeAspect="1"/>
          </p:cNvGraphicFramePr>
          <p:nvPr>
            <p:extLst>
              <p:ext uri="{D42A27DB-BD31-4B8C-83A1-F6EECF244321}">
                <p14:modId xmlns:p14="http://schemas.microsoft.com/office/powerpoint/2010/main" val="1052552574"/>
              </p:ext>
            </p:extLst>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12570" name="Equation" r:id="rId3" imgW="1981200" imgH="431800" progId="Equation.3">
                  <p:embed/>
                </p:oleObj>
              </mc:Choice>
              <mc:Fallback>
                <p:oleObj name="Equation" r:id="rId3" imgW="1981200" imgH="431800" progId="Equation.3">
                  <p:embed/>
                  <p:pic>
                    <p:nvPicPr>
                      <p:cNvPr id="0" name=""/>
                      <p:cNvPicPr>
                        <a:picLocks noChangeAspect="1" noChangeArrowheads="1"/>
                      </p:cNvPicPr>
                      <p:nvPr/>
                    </p:nvPicPr>
                    <p:blipFill>
                      <a:blip r:embed="rId4"/>
                      <a:srcRect/>
                      <a:stretch>
                        <a:fillRect/>
                      </a:stretch>
                    </p:blipFill>
                    <p:spPr bwMode="auto">
                      <a:xfrm>
                        <a:off x="5233147" y="3486150"/>
                        <a:ext cx="3606053" cy="785935"/>
                      </a:xfrm>
                      <a:prstGeom prst="rect">
                        <a:avLst/>
                      </a:prstGeom>
                      <a:noFill/>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3549097549"/>
              </p:ext>
            </p:extLst>
          </p:nvPr>
        </p:nvGraphicFramePr>
        <p:xfrm>
          <a:off x="1066800" y="3257550"/>
          <a:ext cx="3200400" cy="742122"/>
        </p:xfrm>
        <a:graphic>
          <a:graphicData uri="http://schemas.openxmlformats.org/presentationml/2006/ole">
            <mc:AlternateContent xmlns:mc="http://schemas.openxmlformats.org/markup-compatibility/2006">
              <mc:Choice xmlns:v="urn:schemas-microsoft-com:vml" Requires="v">
                <p:oleObj spid="_x0000_s12571" name="Equation" r:id="rId5" imgW="1752600" imgH="406400" progId="Equation.3">
                  <p:embed/>
                </p:oleObj>
              </mc:Choice>
              <mc:Fallback>
                <p:oleObj name="Equation" r:id="rId5" imgW="1752600" imgH="406400" progId="Equation.3">
                  <p:embed/>
                  <p:pic>
                    <p:nvPicPr>
                      <p:cNvPr id="0" name=""/>
                      <p:cNvPicPr>
                        <a:picLocks noChangeAspect="1" noChangeArrowheads="1"/>
                      </p:cNvPicPr>
                      <p:nvPr/>
                    </p:nvPicPr>
                    <p:blipFill>
                      <a:blip r:embed="rId6"/>
                      <a:srcRect/>
                      <a:stretch>
                        <a:fillRect/>
                      </a:stretch>
                    </p:blipFill>
                    <p:spPr bwMode="auto">
                      <a:xfrm>
                        <a:off x="1066800" y="3257550"/>
                        <a:ext cx="3200400" cy="742122"/>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038600" y="2114550"/>
            <a:ext cx="5791200" cy="1524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w</a:t>
            </a:r>
            <a:r>
              <a:rPr lang="en-US" sz="2200" i="1" baseline="-25000" dirty="0" err="1" smtClean="0">
                <a:latin typeface="Calibri"/>
                <a:cs typeface="Calibri"/>
              </a:rPr>
              <a:t>k</a:t>
            </a:r>
            <a:r>
              <a:rPr lang="en-US" sz="2200" i="1" dirty="0" smtClean="0">
                <a:latin typeface="Calibri"/>
                <a:cs typeface="Calibri"/>
              </a:rPr>
              <a:t> </a:t>
            </a:r>
            <a:r>
              <a:rPr lang="en-US" sz="2200" dirty="0" smtClean="0">
                <a:latin typeface="Calibri"/>
                <a:cs typeface="Calibri"/>
              </a:rPr>
              <a:t>|</a:t>
            </a:r>
            <a:r>
              <a:rPr lang="en-US" sz="2200" i="1" dirty="0" smtClean="0">
                <a:latin typeface="Calibri"/>
                <a:cs typeface="Calibri"/>
              </a:rPr>
              <a:t> </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a:p>
            <a:pPr lvl="1">
              <a:spcBef>
                <a:spcPts val="0"/>
              </a:spcBef>
            </a:pP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single doc containing all </a:t>
            </a:r>
            <a:r>
              <a:rPr lang="en-US" i="1" dirty="0" err="1" smtClean="0">
                <a:latin typeface="Calibri"/>
                <a:ea typeface="ＭＳ Ｐゴシック" charset="-128"/>
                <a:cs typeface="Calibri"/>
              </a:rPr>
              <a:t>docs</a:t>
            </a:r>
            <a:r>
              <a:rPr lang="en-US" i="1" baseline="-25000" dirty="0" err="1" smtClean="0">
                <a:latin typeface="Calibri"/>
                <a:ea typeface="ＭＳ Ｐゴシック" charset="-128"/>
                <a:cs typeface="Calibri"/>
              </a:rPr>
              <a:t>j</a:t>
            </a:r>
            <a:endParaRPr lang="en-US" i="1" baseline="-25000" dirty="0" smtClean="0">
              <a:latin typeface="Calibri"/>
              <a:ea typeface="ＭＳ Ｐゴシック" charset="-128"/>
              <a:cs typeface="Calibri"/>
            </a:endParaRPr>
          </a:p>
          <a:p>
            <a:pPr lvl="1">
              <a:spcBef>
                <a:spcPts val="0"/>
              </a:spcBef>
            </a:pPr>
            <a:r>
              <a:rPr lang="en-US" dirty="0" smtClean="0">
                <a:latin typeface="Calibri"/>
                <a:ea typeface="ＭＳ Ｐゴシック" charset="-128"/>
                <a:cs typeface="Calibri"/>
              </a:rPr>
              <a:t>For</a:t>
            </a:r>
            <a:r>
              <a:rPr lang="en-US" i="1" baseline="-25000" dirty="0" smtClean="0">
                <a:latin typeface="Calibri"/>
                <a:ea typeface="ＭＳ Ｐゴシック" charset="-128"/>
                <a:cs typeface="Calibri"/>
              </a:rPr>
              <a:t> </a:t>
            </a:r>
            <a:r>
              <a:rPr lang="en-US" dirty="0" smtClean="0">
                <a:latin typeface="Calibri"/>
                <a:ea typeface="ＭＳ Ｐゴシック" charset="-128"/>
                <a:cs typeface="Calibri"/>
              </a:rPr>
              <a:t>each word </a:t>
            </a:r>
            <a:r>
              <a:rPr lang="en-US" i="1" dirty="0" err="1" smtClean="0">
                <a:latin typeface="Calibri"/>
                <a:ea typeface="ＭＳ Ｐゴシック" charset="-128"/>
                <a:cs typeface="Calibri"/>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smtClean="0">
                <a:latin typeface="Calibri"/>
                <a:ea typeface="ＭＳ Ｐゴシック" charset="-128"/>
                <a:cs typeface="Calibri"/>
              </a:rPr>
              <a:t>Vocabulary</a:t>
            </a:r>
          </a:p>
          <a:p>
            <a:pPr marL="800100" lvl="2" indent="0">
              <a:spcBef>
                <a:spcPts val="0"/>
              </a:spcBef>
              <a:buNone/>
            </a:pPr>
            <a:r>
              <a:rPr lang="en-US" i="1" dirty="0" smtClean="0">
                <a:latin typeface="Calibri"/>
                <a:ea typeface="ＭＳ Ｐゴシック" charset="-128"/>
                <a:cs typeface="Calibri"/>
              </a:rPr>
              <a:t>    </a:t>
            </a:r>
            <a:r>
              <a:rPr lang="en-US" i="1" dirty="0" err="1" smtClean="0">
                <a:latin typeface="Calibri"/>
                <a:ea typeface="ＭＳ Ｐゴシック" charset="-128"/>
                <a:cs typeface="Calibri"/>
              </a:rPr>
              <a:t>n</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 of occurrences of </a:t>
            </a:r>
            <a:r>
              <a:rPr lang="en-US" i="1" dirty="0" err="1" smtClean="0">
                <a:latin typeface="Calibri"/>
                <a:ea typeface="ＭＳ Ｐゴシック" charset="-128"/>
                <a:cs typeface="Calibri"/>
                <a:sym typeface="Symbol" charset="2"/>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endParaRPr lang="en-US" i="1" baseline="-25000" dirty="0">
              <a:latin typeface="Calibri"/>
              <a:ea typeface="ＭＳ Ｐゴシック" charset="-128"/>
              <a:cs typeface="Calibri"/>
            </a:endParaRPr>
          </a:p>
        </p:txBody>
      </p:sp>
      <p:sp>
        <p:nvSpPr>
          <p:cNvPr id="9" name="Rectangle 4"/>
          <p:cNvSpPr txBox="1">
            <a:spLocks noChangeArrowheads="1"/>
          </p:cNvSpPr>
          <p:nvPr/>
        </p:nvSpPr>
        <p:spPr bwMode="auto">
          <a:xfrm>
            <a:off x="152400" y="1581150"/>
            <a:ext cx="5410200" cy="381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200" dirty="0">
                <a:latin typeface="Calibri" charset="0"/>
              </a:rPr>
              <a:t>From training corpus, extract </a:t>
            </a:r>
            <a:r>
              <a:rPr lang="en-US" sz="2200" i="1" dirty="0">
                <a:latin typeface="Times New Roman" charset="0"/>
              </a:rPr>
              <a:t>Vocabulary</a:t>
            </a:r>
            <a:endParaRPr lang="en-US" sz="2200" dirty="0">
              <a:latin typeface="Calibri" charset="0"/>
            </a:endParaRPr>
          </a:p>
        </p:txBody>
      </p:sp>
    </p:spTree>
    <p:extLst>
      <p:ext uri="{BB962C8B-B14F-4D97-AF65-F5344CB8AC3E}">
        <p14:creationId xmlns:p14="http://schemas.microsoft.com/office/powerpoint/2010/main" val="556939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Text Classification</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endParaRPr lang="en-US" sz="3600" dirty="0">
              <a:solidFill>
                <a:srgbClr val="A4001D"/>
              </a:solidFill>
              <a:latin typeface="Calibri"/>
              <a:ea typeface="ＭＳ Ｐゴシック" charset="0"/>
              <a:cs typeface="Calibri"/>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Na</a:t>
            </a:r>
            <a:r>
              <a:rPr lang="fr-FR" sz="4000" dirty="0">
                <a:latin typeface="Calibri (Headings)"/>
                <a:cs typeface="Calibri (Headings)"/>
              </a:rPr>
              <a:t>i</a:t>
            </a:r>
            <a:r>
              <a:rPr lang="en-US" sz="4000" dirty="0" err="1" smtClean="0">
                <a:latin typeface="Calibri (Headings)"/>
                <a:cs typeface="Calibri (Headings)"/>
              </a:rPr>
              <a:t>ve</a:t>
            </a:r>
            <a:r>
              <a:rPr lang="en-US" sz="4000" dirty="0" smtClean="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Relationship to Language Modeling</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36371313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vs Discriminative Classifiers</a:t>
            </a:r>
          </a:p>
        </p:txBody>
      </p:sp>
      <p:sp>
        <p:nvSpPr>
          <p:cNvPr id="3" name="Content Placeholder 2"/>
          <p:cNvSpPr>
            <a:spLocks noGrp="1"/>
          </p:cNvSpPr>
          <p:nvPr>
            <p:ph idx="1"/>
          </p:nvPr>
        </p:nvSpPr>
        <p:spPr/>
        <p:txBody>
          <a:bodyPr/>
          <a:lstStyle/>
          <a:p>
            <a:pPr marL="0" indent="0">
              <a:buNone/>
            </a:pPr>
            <a:r>
              <a:rPr lang="en-US" dirty="0" smtClean="0"/>
              <a:t>Naive </a:t>
            </a:r>
            <a:r>
              <a:rPr lang="en-US" dirty="0"/>
              <a:t>Bayes is the prototypical generative </a:t>
            </a:r>
            <a:r>
              <a:rPr lang="en-US" dirty="0" smtClean="0"/>
              <a:t>classifier</a:t>
            </a:r>
            <a:r>
              <a:rPr lang="en-US" dirty="0"/>
              <a:t>.</a:t>
            </a:r>
          </a:p>
          <a:p>
            <a:r>
              <a:rPr lang="en-US" dirty="0" smtClean="0"/>
              <a:t>It </a:t>
            </a:r>
            <a:r>
              <a:rPr lang="en-US" dirty="0"/>
              <a:t>describes a probabilistic </a:t>
            </a:r>
            <a:r>
              <a:rPr lang="en-US" dirty="0" smtClean="0"/>
              <a:t>process – “generative story“ for a text input X</a:t>
            </a:r>
            <a:endParaRPr lang="en-US" dirty="0"/>
          </a:p>
          <a:p>
            <a:r>
              <a:rPr lang="en-US" dirty="0" smtClean="0"/>
              <a:t>But </a:t>
            </a:r>
            <a:r>
              <a:rPr lang="en-US" dirty="0"/>
              <a:t>why model X? It's always </a:t>
            </a:r>
            <a:r>
              <a:rPr lang="en-US" dirty="0" smtClean="0"/>
              <a:t>observed.</a:t>
            </a:r>
            <a:endParaRPr lang="en-US" dirty="0"/>
          </a:p>
          <a:p>
            <a:pPr marL="0" indent="0">
              <a:buNone/>
            </a:pPr>
            <a:r>
              <a:rPr lang="en-US" dirty="0"/>
              <a:t>Discriminative models instead:</a:t>
            </a:r>
          </a:p>
          <a:p>
            <a:r>
              <a:rPr lang="en-US" dirty="0" smtClean="0"/>
              <a:t>seek </a:t>
            </a:r>
            <a:r>
              <a:rPr lang="en-US" dirty="0"/>
              <a:t>to optimize a performance measure, like </a:t>
            </a:r>
            <a:r>
              <a:rPr lang="en-US" dirty="0" smtClean="0"/>
              <a:t>accuracy</a:t>
            </a:r>
          </a:p>
          <a:p>
            <a:r>
              <a:rPr lang="en-US" dirty="0" smtClean="0"/>
              <a:t>do </a:t>
            </a:r>
            <a:r>
              <a:rPr lang="en-US" dirty="0"/>
              <a:t>not worry about p(X</a:t>
            </a:r>
            <a:r>
              <a:rPr lang="en-US" dirty="0" smtClean="0"/>
              <a:t>)</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a:p>
        </p:txBody>
      </p:sp>
    </p:spTree>
    <p:extLst>
      <p:ext uri="{BB962C8B-B14F-4D97-AF65-F5344CB8AC3E}">
        <p14:creationId xmlns:p14="http://schemas.microsoft.com/office/powerpoint/2010/main" val="3311690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vs </a:t>
            </a:r>
            <a:r>
              <a:rPr lang="en-US" dirty="0" smtClean="0"/>
              <a:t>Discriminative Classifiers</a:t>
            </a:r>
            <a:endParaRPr lang="en-US" dirty="0"/>
          </a:p>
        </p:txBody>
      </p:sp>
      <p:sp>
        <p:nvSpPr>
          <p:cNvPr id="3" name="Content Placeholder 2"/>
          <p:cNvSpPr>
            <a:spLocks noGrp="1"/>
          </p:cNvSpPr>
          <p:nvPr>
            <p:ph idx="1"/>
          </p:nvPr>
        </p:nvSpPr>
        <p:spPr>
          <a:xfrm>
            <a:off x="304800" y="1352550"/>
            <a:ext cx="8839200" cy="3333750"/>
          </a:xfrm>
        </p:spPr>
        <p:txBody>
          <a:bodyPr/>
          <a:lstStyle/>
          <a:p>
            <a:pPr marL="0" indent="0">
              <a:buNone/>
            </a:pPr>
            <a:r>
              <a:rPr lang="en-US" dirty="0" smtClean="0"/>
              <a:t>• Generative</a:t>
            </a:r>
            <a:endParaRPr lang="en-US" dirty="0"/>
          </a:p>
          <a:p>
            <a:pPr marL="342900" lvl="1" indent="0">
              <a:buNone/>
            </a:pPr>
            <a:r>
              <a:rPr lang="en-US" dirty="0"/>
              <a:t>• </a:t>
            </a:r>
            <a:r>
              <a:rPr lang="en-US" dirty="0" smtClean="0"/>
              <a:t>Probabilistic</a:t>
            </a:r>
            <a:endParaRPr lang="en-US" dirty="0"/>
          </a:p>
          <a:p>
            <a:pPr marL="342900" lvl="1" indent="0">
              <a:buNone/>
            </a:pPr>
            <a:r>
              <a:rPr lang="en-US" dirty="0"/>
              <a:t>• Specify a joint probability </a:t>
            </a:r>
            <a:r>
              <a:rPr lang="en-US" dirty="0" smtClean="0"/>
              <a:t>distribution over observations and </a:t>
            </a:r>
            <a:r>
              <a:rPr lang="en-US" dirty="0"/>
              <a:t>targets: P(</a:t>
            </a:r>
            <a:r>
              <a:rPr lang="en-US" dirty="0" err="1"/>
              <a:t>c,d</a:t>
            </a:r>
            <a:r>
              <a:rPr lang="en-US" dirty="0"/>
              <a:t>)</a:t>
            </a:r>
          </a:p>
          <a:p>
            <a:pPr marL="342900" lvl="1" indent="0">
              <a:buNone/>
            </a:pPr>
            <a:r>
              <a:rPr lang="en-US" dirty="0"/>
              <a:t>• Bayes rule enables a </a:t>
            </a:r>
            <a:r>
              <a:rPr lang="en-US" dirty="0" smtClean="0"/>
              <a:t>conditional distribution</a:t>
            </a:r>
            <a:endParaRPr lang="en-US" dirty="0"/>
          </a:p>
          <a:p>
            <a:pPr marL="0" indent="0">
              <a:buNone/>
            </a:pPr>
            <a:r>
              <a:rPr lang="en-US" dirty="0"/>
              <a:t>• </a:t>
            </a:r>
            <a:r>
              <a:rPr lang="en-US" dirty="0" smtClean="0"/>
              <a:t>Discriminative</a:t>
            </a:r>
            <a:endParaRPr lang="en-US" dirty="0"/>
          </a:p>
          <a:p>
            <a:pPr marL="342900" lvl="1" indent="0">
              <a:buNone/>
            </a:pPr>
            <a:r>
              <a:rPr lang="en-US" dirty="0"/>
              <a:t>• Provide a model for the target variable</a:t>
            </a:r>
          </a:p>
          <a:p>
            <a:pPr marL="342900" lvl="1" indent="0">
              <a:buNone/>
            </a:pPr>
            <a:r>
              <a:rPr lang="en-US" dirty="0"/>
              <a:t>• Use analysis of observed variables</a:t>
            </a:r>
          </a:p>
          <a:p>
            <a:pPr marL="342900" lvl="1" indent="0">
              <a:buNone/>
            </a:pPr>
            <a:r>
              <a:rPr lang="en-US" dirty="0"/>
              <a:t>• Learn boundaries between classes</a:t>
            </a:r>
          </a:p>
          <a:p>
            <a:pPr marL="342900" lvl="1" indent="0">
              <a:buNone/>
            </a:pPr>
            <a:r>
              <a:rPr lang="en-US" dirty="0"/>
              <a:t>• Infer outputs based on inputs: P(</a:t>
            </a:r>
            <a:r>
              <a:rPr lang="en-US" dirty="0" err="1"/>
              <a:t>c|d</a:t>
            </a:r>
            <a:r>
              <a:rPr lang="en-US" dirty="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spTree>
    <p:extLst>
      <p:ext uri="{BB962C8B-B14F-4D97-AF65-F5344CB8AC3E}">
        <p14:creationId xmlns:p14="http://schemas.microsoft.com/office/powerpoint/2010/main" val="3340620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Generative Model for Na</a:t>
            </a:r>
            <a:r>
              <a:rPr lang="fr-FR" sz="2800" dirty="0" err="1"/>
              <a:t>i</a:t>
            </a:r>
            <a:r>
              <a:rPr lang="en-US" sz="2800" dirty="0" err="1" smtClean="0"/>
              <a:t>ve</a:t>
            </a:r>
            <a:r>
              <a:rPr lang="en-US" sz="2800" dirty="0" smtClean="0"/>
              <a:t> Bayes</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
        <p:nvSpPr>
          <p:cNvPr id="32" name="Oval 4"/>
          <p:cNvSpPr>
            <a:spLocks noChangeArrowheads="1"/>
          </p:cNvSpPr>
          <p:nvPr/>
        </p:nvSpPr>
        <p:spPr bwMode="auto">
          <a:xfrm>
            <a:off x="3886200" y="1905000"/>
            <a:ext cx="11430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c</a:t>
            </a:r>
            <a:r>
              <a:rPr kumimoji="0" lang="en-US" sz="1800" b="0" i="0" u="none" strike="noStrike" kern="0" cap="none" spc="0" normalizeH="0" baseline="0" noProof="0" dirty="0" smtClean="0">
                <a:ln>
                  <a:noFill/>
                </a:ln>
                <a:solidFill>
                  <a:sysClr val="windowText" lastClr="000000"/>
                </a:solidFill>
                <a:effectLst/>
                <a:uLnTx/>
                <a:uFillTx/>
              </a:rPr>
              <a:t>=China</a:t>
            </a:r>
          </a:p>
        </p:txBody>
      </p:sp>
      <p:sp>
        <p:nvSpPr>
          <p:cNvPr id="33" name="Oval 6"/>
          <p:cNvSpPr>
            <a:spLocks noChangeArrowheads="1"/>
          </p:cNvSpPr>
          <p:nvPr/>
        </p:nvSpPr>
        <p:spPr bwMode="auto">
          <a:xfrm>
            <a:off x="533400" y="3790950"/>
            <a:ext cx="16002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1</a:t>
            </a:r>
            <a:r>
              <a:rPr kumimoji="0" lang="en-US" sz="1800" b="0" i="1" u="none" strike="noStrike" kern="0" cap="none" spc="0" normalizeH="0" baseline="0" noProof="0" dirty="0" smtClean="0">
                <a:ln>
                  <a:noFill/>
                </a:ln>
                <a:solidFill>
                  <a:sysClr val="windowText" lastClr="000000"/>
                </a:solidFill>
                <a:effectLst/>
                <a:uLnTx/>
                <a:uFillTx/>
              </a:rPr>
              <a:t>=Shanghai</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39" name="Line 14"/>
          <p:cNvSpPr>
            <a:spLocks noChangeShapeType="1"/>
          </p:cNvSpPr>
          <p:nvPr/>
        </p:nvSpPr>
        <p:spPr bwMode="auto">
          <a:xfrm flipH="1">
            <a:off x="1524000" y="2419350"/>
            <a:ext cx="2590800" cy="13716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15"/>
          <p:cNvSpPr>
            <a:spLocks noChangeShapeType="1"/>
          </p:cNvSpPr>
          <p:nvPr/>
        </p:nvSpPr>
        <p:spPr bwMode="auto">
          <a:xfrm flipH="1">
            <a:off x="3048000" y="2514600"/>
            <a:ext cx="1295400" cy="12763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16"/>
          <p:cNvSpPr>
            <a:spLocks noChangeShapeType="1"/>
          </p:cNvSpPr>
          <p:nvPr/>
        </p:nvSpPr>
        <p:spPr bwMode="auto">
          <a:xfrm flipH="1">
            <a:off x="4419600" y="2495550"/>
            <a:ext cx="762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18"/>
          <p:cNvSpPr>
            <a:spLocks noChangeShapeType="1"/>
          </p:cNvSpPr>
          <p:nvPr/>
        </p:nvSpPr>
        <p:spPr bwMode="auto">
          <a:xfrm>
            <a:off x="4648200" y="2495550"/>
            <a:ext cx="14478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Line 19"/>
          <p:cNvSpPr>
            <a:spLocks noChangeShapeType="1"/>
          </p:cNvSpPr>
          <p:nvPr/>
        </p:nvSpPr>
        <p:spPr bwMode="auto">
          <a:xfrm>
            <a:off x="4800600" y="2438400"/>
            <a:ext cx="2667000" cy="13525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Oval 6"/>
          <p:cNvSpPr>
            <a:spLocks noChangeArrowheads="1"/>
          </p:cNvSpPr>
          <p:nvPr/>
        </p:nvSpPr>
        <p:spPr bwMode="auto">
          <a:xfrm>
            <a:off x="22860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2</a:t>
            </a:r>
            <a:r>
              <a:rPr kumimoji="0" lang="en-US" sz="1800" b="0" i="1" u="none" strike="noStrike" kern="0" cap="none" spc="0" normalizeH="0" baseline="0" noProof="0" dirty="0" smtClean="0">
                <a:ln>
                  <a:noFill/>
                </a:ln>
                <a:solidFill>
                  <a:sysClr val="windowText" lastClr="000000"/>
                </a:solidFill>
                <a:effectLst/>
                <a:uLnTx/>
                <a:uFillTx/>
              </a:rPr>
              <a:t>=and</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2" name="Oval 6"/>
          <p:cNvSpPr>
            <a:spLocks noChangeArrowheads="1"/>
          </p:cNvSpPr>
          <p:nvPr/>
        </p:nvSpPr>
        <p:spPr bwMode="auto">
          <a:xfrm>
            <a:off x="3657600" y="3790950"/>
            <a:ext cx="1676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3</a:t>
            </a:r>
            <a:r>
              <a:rPr kumimoji="0" lang="en-US" sz="1800" b="0" i="1" u="none" strike="noStrike" kern="0" cap="none" spc="0" normalizeH="0" baseline="0" noProof="0" dirty="0" smtClean="0">
                <a:ln>
                  <a:noFill/>
                </a:ln>
                <a:solidFill>
                  <a:sysClr val="windowText" lastClr="000000"/>
                </a:solidFill>
                <a:effectLst/>
                <a:uLnTx/>
                <a:uFillTx/>
              </a:rPr>
              <a:t>=Shenzhen</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3" name="Oval 6"/>
          <p:cNvSpPr>
            <a:spLocks noChangeArrowheads="1"/>
          </p:cNvSpPr>
          <p:nvPr/>
        </p:nvSpPr>
        <p:spPr bwMode="auto">
          <a:xfrm>
            <a:off x="54864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4</a:t>
            </a:r>
            <a:r>
              <a:rPr kumimoji="0" lang="en-US" sz="1800" b="0" i="1" u="none" strike="noStrike" kern="0" cap="none" spc="0" normalizeH="0" baseline="0" noProof="0" dirty="0" smtClean="0">
                <a:ln>
                  <a:noFill/>
                </a:ln>
                <a:solidFill>
                  <a:sysClr val="windowText" lastClr="000000"/>
                </a:solidFill>
                <a:effectLst/>
                <a:uLnTx/>
                <a:uFillTx/>
              </a:rPr>
              <a:t>=issue</a:t>
            </a: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74" name="Oval 6"/>
          <p:cNvSpPr>
            <a:spLocks noChangeArrowheads="1"/>
          </p:cNvSpPr>
          <p:nvPr/>
        </p:nvSpPr>
        <p:spPr bwMode="auto">
          <a:xfrm>
            <a:off x="69342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X</a:t>
            </a:r>
            <a:r>
              <a:rPr kumimoji="0" lang="en-US" sz="1800" b="0" i="1" u="none" strike="noStrike" kern="0" cap="none" spc="0" normalizeH="0" baseline="-25000" noProof="0" dirty="0" smtClean="0">
                <a:ln>
                  <a:noFill/>
                </a:ln>
                <a:solidFill>
                  <a:sysClr val="windowText" lastClr="000000"/>
                </a:solidFill>
                <a:effectLst/>
                <a:uLnTx/>
                <a:uFillTx/>
              </a:rPr>
              <a:t>5</a:t>
            </a:r>
            <a:r>
              <a:rPr kumimoji="0" lang="en-US" sz="1800" b="0" i="1" u="none" strike="noStrike" kern="0" cap="none" spc="0" normalizeH="0" baseline="0" noProof="0" dirty="0" smtClean="0">
                <a:ln>
                  <a:noFill/>
                </a:ln>
                <a:solidFill>
                  <a:sysClr val="windowText" lastClr="000000"/>
                </a:solidFill>
                <a:effectLst/>
                <a:uLnTx/>
                <a:uFillTx/>
              </a:rPr>
              <a:t>=bonds</a:t>
            </a:r>
            <a:endParaRPr kumimoji="0" lang="en-US" sz="1800" b="0" i="0" u="none" strike="noStrike" kern="0" cap="none" spc="0" normalizeH="0" baseline="-2500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202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P spid="43" grpId="0" animBg="1"/>
      <p:bldP spid="44"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t>
            </a:r>
            <a:r>
              <a:rPr lang="fr-FR" dirty="0" err="1"/>
              <a:t>i</a:t>
            </a:r>
            <a:r>
              <a:rPr lang="en-US" dirty="0" err="1" smtClean="0"/>
              <a:t>ve</a:t>
            </a:r>
            <a:r>
              <a:rPr lang="en-US" dirty="0" smtClean="0"/>
              <a:t> Bayes and Language Modeling</a:t>
            </a:r>
            <a:endParaRPr lang="en-US" dirty="0"/>
          </a:p>
        </p:txBody>
      </p:sp>
      <p:sp>
        <p:nvSpPr>
          <p:cNvPr id="3" name="Content Placeholder 2"/>
          <p:cNvSpPr>
            <a:spLocks noGrp="1"/>
          </p:cNvSpPr>
          <p:nvPr>
            <p:ph idx="1"/>
          </p:nvPr>
        </p:nvSpPr>
        <p:spPr/>
        <p:txBody>
          <a:bodyPr/>
          <a:lstStyle/>
          <a:p>
            <a:r>
              <a:rPr lang="fr-FR" sz="2800" dirty="0" err="1" smtClean="0"/>
              <a:t>Nai</a:t>
            </a:r>
            <a:r>
              <a:rPr lang="en-US" sz="2800" dirty="0" err="1" smtClean="0"/>
              <a:t>ve</a:t>
            </a:r>
            <a:r>
              <a:rPr lang="en-US" sz="2800" dirty="0" smtClean="0"/>
              <a:t> </a:t>
            </a:r>
            <a:r>
              <a:rPr lang="en-US" sz="2800" dirty="0" err="1" smtClean="0"/>
              <a:t>bayes</a:t>
            </a:r>
            <a:r>
              <a:rPr lang="en-US" sz="2800" dirty="0" smtClean="0"/>
              <a:t> classifiers can use any sort of feature</a:t>
            </a:r>
          </a:p>
          <a:p>
            <a:pPr lvl="1"/>
            <a:r>
              <a:rPr lang="en-US" sz="2400" dirty="0" smtClean="0"/>
              <a:t>URL, email address, dictionaries, network features</a:t>
            </a:r>
          </a:p>
          <a:p>
            <a:r>
              <a:rPr lang="en-US" sz="2800" dirty="0" smtClean="0"/>
              <a:t>But if, as in the previous slides</a:t>
            </a:r>
          </a:p>
          <a:p>
            <a:pPr lvl="1"/>
            <a:r>
              <a:rPr lang="en-US" sz="2400" dirty="0" smtClean="0"/>
              <a:t>We use </a:t>
            </a:r>
            <a:r>
              <a:rPr lang="en-US" sz="2400" b="1" dirty="0" smtClean="0"/>
              <a:t>only</a:t>
            </a:r>
            <a:r>
              <a:rPr lang="en-US" sz="2400" dirty="0" smtClean="0"/>
              <a:t> word features </a:t>
            </a:r>
          </a:p>
          <a:p>
            <a:pPr lvl="1"/>
            <a:r>
              <a:rPr lang="en-US" sz="2400" dirty="0"/>
              <a:t>w</a:t>
            </a:r>
            <a:r>
              <a:rPr lang="en-US" sz="2400" dirty="0" smtClean="0"/>
              <a:t>e use </a:t>
            </a:r>
            <a:r>
              <a:rPr lang="en-US" sz="2400" b="1" dirty="0" smtClean="0"/>
              <a:t>all</a:t>
            </a:r>
            <a:r>
              <a:rPr lang="en-US" sz="2400" dirty="0" smtClean="0"/>
              <a:t> of the words in the text (not a subset)</a:t>
            </a:r>
          </a:p>
          <a:p>
            <a:r>
              <a:rPr lang="en-US" sz="2800" dirty="0" smtClean="0"/>
              <a:t>Then </a:t>
            </a:r>
          </a:p>
          <a:p>
            <a:pPr lvl="1"/>
            <a:r>
              <a:rPr lang="en-US" sz="2400" dirty="0" smtClean="0"/>
              <a:t>Na</a:t>
            </a:r>
            <a:r>
              <a:rPr lang="fr-FR" sz="2400" dirty="0" err="1"/>
              <a:t>i</a:t>
            </a:r>
            <a:r>
              <a:rPr lang="en-US" sz="2400" dirty="0" err="1" smtClean="0"/>
              <a:t>ve</a:t>
            </a:r>
            <a:r>
              <a:rPr lang="en-US" sz="2400" dirty="0" smtClean="0"/>
              <a:t> </a:t>
            </a:r>
            <a:r>
              <a:rPr lang="en-US" sz="2400" dirty="0" err="1" smtClean="0"/>
              <a:t>bayes</a:t>
            </a:r>
            <a:r>
              <a:rPr lang="en-US" sz="2400" dirty="0" smtClean="0"/>
              <a:t> has an important similarity to language modeling.</a:t>
            </a:r>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34</a:t>
            </a:fld>
            <a:endParaRPr lang="en-US"/>
          </a:p>
        </p:txBody>
      </p:sp>
    </p:spTree>
    <p:extLst>
      <p:ext uri="{BB962C8B-B14F-4D97-AF65-F5344CB8AC3E}">
        <p14:creationId xmlns:p14="http://schemas.microsoft.com/office/powerpoint/2010/main" val="3636641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Each class = a unigram language model</a:t>
            </a:r>
            <a:endParaRPr lang="en-US" dirty="0">
              <a:latin typeface="Calibri" charset="0"/>
              <a:ea typeface="ＭＳ Ｐゴシック" charset="0"/>
              <a:cs typeface="ＭＳ Ｐゴシック" charset="0"/>
            </a:endParaRPr>
          </a:p>
        </p:txBody>
      </p:sp>
      <p:sp>
        <p:nvSpPr>
          <p:cNvPr id="46082" name="Rectangle 3"/>
          <p:cNvSpPr>
            <a:spLocks noGrp="1" noChangeArrowheads="1"/>
          </p:cNvSpPr>
          <p:nvPr>
            <p:ph type="body" idx="1"/>
          </p:nvPr>
        </p:nvSpPr>
        <p:spPr>
          <a:xfrm>
            <a:off x="685800" y="1314450"/>
            <a:ext cx="7772400" cy="1028700"/>
          </a:xfrm>
        </p:spPr>
        <p:txBody>
          <a:bodyPr/>
          <a:lstStyle/>
          <a:p>
            <a:pPr eaLnBrk="1" hangingPunct="1"/>
            <a:r>
              <a:rPr lang="en-US" dirty="0" smtClean="0">
                <a:latin typeface="Calibri"/>
                <a:ea typeface="ＭＳ Ｐゴシック" charset="0"/>
                <a:cs typeface="Calibri"/>
              </a:rPr>
              <a:t>Assigning each word: P(word | c)</a:t>
            </a:r>
          </a:p>
          <a:p>
            <a:pPr eaLnBrk="1" hangingPunct="1"/>
            <a:r>
              <a:rPr lang="en-US" dirty="0" smtClean="0">
                <a:latin typeface="Calibri"/>
                <a:ea typeface="ＭＳ Ｐゴシック" charset="0"/>
                <a:cs typeface="Calibri"/>
              </a:rPr>
              <a:t>Assigning each sentence: P(</a:t>
            </a:r>
            <a:r>
              <a:rPr lang="en-US" dirty="0" err="1" smtClean="0">
                <a:latin typeface="Calibri"/>
                <a:ea typeface="ＭＳ Ｐゴシック" charset="0"/>
                <a:cs typeface="Calibri"/>
              </a:rPr>
              <a:t>s|c</a:t>
            </a:r>
            <a:r>
              <a:rPr lang="en-US" dirty="0" smtClean="0">
                <a:latin typeface="Calibri"/>
                <a:ea typeface="ＭＳ Ｐゴシック" charset="0"/>
                <a:cs typeface="Calibri"/>
              </a:rPr>
              <a:t>)=</a:t>
            </a:r>
            <a:r>
              <a:rPr lang="en-US" dirty="0" err="1" smtClean="0">
                <a:latin typeface="Symbol" charset="2"/>
                <a:ea typeface="ＭＳ Ｐゴシック" charset="0"/>
                <a:cs typeface="Symbol" charset="2"/>
              </a:rPr>
              <a:t>Π</a:t>
            </a:r>
            <a:r>
              <a:rPr lang="en-US" dirty="0" smtClean="0">
                <a:latin typeface="Calibri"/>
                <a:ea typeface="ＭＳ Ｐゴシック" charset="0"/>
                <a:cs typeface="Calibri"/>
              </a:rPr>
              <a:t> P(</a:t>
            </a:r>
            <a:r>
              <a:rPr lang="en-US" dirty="0" err="1" smtClean="0">
                <a:latin typeface="Calibri"/>
                <a:ea typeface="ＭＳ Ｐゴシック" charset="0"/>
                <a:cs typeface="Calibri"/>
              </a:rPr>
              <a:t>word|c</a:t>
            </a:r>
            <a:r>
              <a:rPr lang="en-US" dirty="0" smtClean="0">
                <a:latin typeface="Calibri"/>
                <a:ea typeface="ＭＳ Ｐゴシック" charset="0"/>
                <a:cs typeface="Calibri"/>
              </a:rPr>
              <a:t>)</a:t>
            </a:r>
            <a:endParaRPr lang="en-US" dirty="0">
              <a:latin typeface="Calibri"/>
              <a:ea typeface="ＭＳ Ｐゴシック" charset="0"/>
              <a:cs typeface="Calibri"/>
            </a:endParaRPr>
          </a:p>
        </p:txBody>
      </p:sp>
      <p:sp>
        <p:nvSpPr>
          <p:cNvPr id="46083" name="Text Box 4"/>
          <p:cNvSpPr txBox="1">
            <a:spLocks noChangeArrowheads="1"/>
          </p:cNvSpPr>
          <p:nvPr/>
        </p:nvSpPr>
        <p:spPr bwMode="auto">
          <a:xfrm>
            <a:off x="457200" y="2628901"/>
            <a:ext cx="24384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I</a:t>
            </a:r>
            <a:endParaRPr lang="en-US" sz="2000" dirty="0">
              <a:latin typeface="Calibri"/>
              <a:cs typeface="Calibri"/>
            </a:endParaRPr>
          </a:p>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love</a:t>
            </a:r>
            <a:endParaRPr lang="en-US" sz="2000" dirty="0">
              <a:latin typeface="Calibri"/>
              <a:cs typeface="Calibri"/>
            </a:endParaRPr>
          </a:p>
          <a:p>
            <a:pPr eaLnBrk="1" hangingPunct="1">
              <a:spcBef>
                <a:spcPct val="50000"/>
              </a:spcBef>
            </a:pPr>
            <a:r>
              <a:rPr lang="en-US" sz="2000" dirty="0">
                <a:latin typeface="Calibri"/>
                <a:cs typeface="Calibri"/>
              </a:rPr>
              <a:t>0.01	</a:t>
            </a:r>
            <a:r>
              <a:rPr lang="en-US" sz="2000" dirty="0" smtClean="0">
                <a:latin typeface="Calibri"/>
                <a:cs typeface="Calibri"/>
              </a:rPr>
              <a:t>this</a:t>
            </a:r>
            <a:endParaRPr lang="en-US" sz="2000" dirty="0">
              <a:latin typeface="Calibri"/>
              <a:cs typeface="Calibri"/>
            </a:endParaRPr>
          </a:p>
          <a:p>
            <a:pPr eaLnBrk="1" hangingPunct="1">
              <a:spcBef>
                <a:spcPct val="50000"/>
              </a:spcBef>
            </a:pPr>
            <a:r>
              <a:rPr lang="en-US" sz="2000" dirty="0" smtClean="0">
                <a:latin typeface="Calibri"/>
                <a:cs typeface="Calibri"/>
              </a:rPr>
              <a:t>0.05</a:t>
            </a:r>
            <a:r>
              <a:rPr lang="en-US" sz="2000" dirty="0">
                <a:latin typeface="Calibri"/>
                <a:cs typeface="Calibri"/>
              </a:rPr>
              <a:t>	</a:t>
            </a:r>
            <a:r>
              <a:rPr lang="en-US" sz="2000" dirty="0" smtClean="0">
                <a:latin typeface="Calibri"/>
                <a:cs typeface="Calibri"/>
              </a:rPr>
              <a:t>fun</a:t>
            </a:r>
            <a:endParaRPr lang="en-US" sz="2000" dirty="0">
              <a:latin typeface="Calibri"/>
              <a:cs typeface="Calibri"/>
            </a:endParaRPr>
          </a:p>
          <a:p>
            <a:pPr eaLnBrk="1" hangingPunct="1">
              <a:spcBef>
                <a:spcPct val="50000"/>
              </a:spcBef>
            </a:pPr>
            <a:r>
              <a:rPr lang="en-US" sz="2000" dirty="0" smtClean="0">
                <a:latin typeface="Calibri"/>
                <a:cs typeface="Calibri"/>
              </a:rPr>
              <a:t>0.1</a:t>
            </a:r>
            <a:r>
              <a:rPr lang="en-US" sz="2000" dirty="0">
                <a:latin typeface="Calibri"/>
                <a:cs typeface="Calibri"/>
              </a:rPr>
              <a:t>	</a:t>
            </a:r>
            <a:r>
              <a:rPr lang="en-US" sz="2000" dirty="0" smtClean="0">
                <a:latin typeface="Calibri"/>
                <a:cs typeface="Calibri"/>
              </a:rPr>
              <a:t>film</a:t>
            </a:r>
            <a:endParaRPr lang="en-US" sz="2000" dirty="0">
              <a:latin typeface="Calibri"/>
              <a:cs typeface="Calibri"/>
            </a:endParaRPr>
          </a:p>
          <a:p>
            <a:pPr eaLnBrk="1" hangingPunct="1">
              <a:spcBef>
                <a:spcPct val="50000"/>
              </a:spcBef>
            </a:pPr>
            <a:r>
              <a:rPr lang="en-US" sz="2000" dirty="0">
                <a:latin typeface="Calibri"/>
                <a:cs typeface="Calibri"/>
              </a:rPr>
              <a:t>…</a:t>
            </a:r>
          </a:p>
        </p:txBody>
      </p:sp>
      <p:sp>
        <p:nvSpPr>
          <p:cNvPr id="753669" name="Text Box 5"/>
          <p:cNvSpPr txBox="1">
            <a:spLocks noChangeArrowheads="1"/>
          </p:cNvSpPr>
          <p:nvPr/>
        </p:nvSpPr>
        <p:spPr bwMode="auto">
          <a:xfrm>
            <a:off x="3505200" y="27432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I</a:t>
            </a:r>
            <a:endParaRPr lang="en-US" dirty="0">
              <a:latin typeface="Calibri"/>
              <a:cs typeface="Calibri"/>
            </a:endParaRPr>
          </a:p>
        </p:txBody>
      </p:sp>
      <p:sp>
        <p:nvSpPr>
          <p:cNvPr id="753670" name="Text Box 6"/>
          <p:cNvSpPr txBox="1">
            <a:spLocks noChangeArrowheads="1"/>
          </p:cNvSpPr>
          <p:nvPr/>
        </p:nvSpPr>
        <p:spPr bwMode="auto">
          <a:xfrm>
            <a:off x="4419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love</a:t>
            </a:r>
            <a:endParaRPr lang="en-US" dirty="0">
              <a:latin typeface="Calibri"/>
              <a:cs typeface="Calibri"/>
            </a:endParaRPr>
          </a:p>
        </p:txBody>
      </p:sp>
      <p:sp>
        <p:nvSpPr>
          <p:cNvPr id="753671" name="Text Box 7"/>
          <p:cNvSpPr txBox="1">
            <a:spLocks noChangeArrowheads="1"/>
          </p:cNvSpPr>
          <p:nvPr/>
        </p:nvSpPr>
        <p:spPr bwMode="auto">
          <a:xfrm>
            <a:off x="52578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this</a:t>
            </a:r>
            <a:endParaRPr lang="en-US" dirty="0">
              <a:latin typeface="Calibri"/>
              <a:cs typeface="Calibri"/>
            </a:endParaRPr>
          </a:p>
        </p:txBody>
      </p:sp>
      <p:sp>
        <p:nvSpPr>
          <p:cNvPr id="753672" name="Text Box 8"/>
          <p:cNvSpPr txBox="1">
            <a:spLocks noChangeArrowheads="1"/>
          </p:cNvSpPr>
          <p:nvPr/>
        </p:nvSpPr>
        <p:spPr bwMode="auto">
          <a:xfrm>
            <a:off x="6324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fun</a:t>
            </a:r>
            <a:endParaRPr lang="en-US" dirty="0">
              <a:latin typeface="Calibri"/>
              <a:cs typeface="Calibri"/>
            </a:endParaRPr>
          </a:p>
        </p:txBody>
      </p:sp>
      <p:sp>
        <p:nvSpPr>
          <p:cNvPr id="753673" name="Text Box 9"/>
          <p:cNvSpPr txBox="1">
            <a:spLocks noChangeArrowheads="1"/>
          </p:cNvSpPr>
          <p:nvPr/>
        </p:nvSpPr>
        <p:spPr bwMode="auto">
          <a:xfrm>
            <a:off x="7086600" y="27432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film</a:t>
            </a:r>
            <a:endParaRPr lang="en-US" dirty="0">
              <a:latin typeface="Calibri"/>
              <a:cs typeface="Calibri"/>
            </a:endParaRPr>
          </a:p>
        </p:txBody>
      </p:sp>
      <p:grpSp>
        <p:nvGrpSpPr>
          <p:cNvPr id="2" name="Group 10"/>
          <p:cNvGrpSpPr>
            <a:grpSpLocks/>
          </p:cNvGrpSpPr>
          <p:nvPr/>
        </p:nvGrpSpPr>
        <p:grpSpPr bwMode="auto">
          <a:xfrm>
            <a:off x="3581400" y="3143250"/>
            <a:ext cx="4191000" cy="0"/>
            <a:chOff x="2256" y="2640"/>
            <a:chExt cx="2640" cy="0"/>
          </a:xfrm>
        </p:grpSpPr>
        <p:sp>
          <p:nvSpPr>
            <p:cNvPr id="46101" name="Line 11"/>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2" name="Line 12"/>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3" name="Line 13"/>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4" name="Line 14"/>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5" name="Line 15"/>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753680" name="Text Box 16"/>
          <p:cNvSpPr txBox="1">
            <a:spLocks noChangeArrowheads="1"/>
          </p:cNvSpPr>
          <p:nvPr/>
        </p:nvSpPr>
        <p:spPr bwMode="auto">
          <a:xfrm>
            <a:off x="3505200" y="33147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753681" name="Text Box 17"/>
          <p:cNvSpPr txBox="1">
            <a:spLocks noChangeArrowheads="1"/>
          </p:cNvSpPr>
          <p:nvPr/>
        </p:nvSpPr>
        <p:spPr bwMode="auto">
          <a:xfrm>
            <a:off x="4419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753682" name="Text Box 18"/>
          <p:cNvSpPr txBox="1">
            <a:spLocks noChangeArrowheads="1"/>
          </p:cNvSpPr>
          <p:nvPr/>
        </p:nvSpPr>
        <p:spPr bwMode="auto">
          <a:xfrm>
            <a:off x="52578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.05</a:t>
            </a:r>
            <a:endParaRPr lang="en-US" dirty="0">
              <a:latin typeface="Calibri"/>
              <a:cs typeface="Calibri"/>
            </a:endParaRPr>
          </a:p>
        </p:txBody>
      </p:sp>
      <p:sp>
        <p:nvSpPr>
          <p:cNvPr id="753683" name="Text Box 19"/>
          <p:cNvSpPr txBox="1">
            <a:spLocks noChangeArrowheads="1"/>
          </p:cNvSpPr>
          <p:nvPr/>
        </p:nvSpPr>
        <p:spPr bwMode="auto">
          <a:xfrm>
            <a:off x="6324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0.01</a:t>
            </a:r>
            <a:endParaRPr lang="en-US" dirty="0">
              <a:latin typeface="Calibri"/>
              <a:cs typeface="Calibri"/>
            </a:endParaRPr>
          </a:p>
        </p:txBody>
      </p:sp>
      <p:sp>
        <p:nvSpPr>
          <p:cNvPr id="753684" name="Text Box 20"/>
          <p:cNvSpPr txBox="1">
            <a:spLocks noChangeArrowheads="1"/>
          </p:cNvSpPr>
          <p:nvPr/>
        </p:nvSpPr>
        <p:spPr bwMode="auto">
          <a:xfrm>
            <a:off x="7086600" y="33147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0.1</a:t>
            </a:r>
            <a:endParaRPr lang="en-US" dirty="0">
              <a:latin typeface="Calibri"/>
              <a:cs typeface="Calibri"/>
            </a:endParaRPr>
          </a:p>
        </p:txBody>
      </p:sp>
      <p:sp>
        <p:nvSpPr>
          <p:cNvPr id="46096" name="Text Box 24"/>
          <p:cNvSpPr txBox="1">
            <a:spLocks noChangeArrowheads="1"/>
          </p:cNvSpPr>
          <p:nvPr/>
        </p:nvSpPr>
        <p:spPr bwMode="auto">
          <a:xfrm>
            <a:off x="609600" y="222885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latin typeface="Calibri"/>
                <a:cs typeface="Calibri"/>
              </a:rPr>
              <a:t>Class </a:t>
            </a:r>
            <a:r>
              <a:rPr lang="en-US" i="1" dirty="0" err="1" smtClean="0">
                <a:latin typeface="Calibri"/>
                <a:cs typeface="Calibri"/>
              </a:rPr>
              <a:t>pos</a:t>
            </a:r>
            <a:endParaRPr lang="en-US" i="1" dirty="0">
              <a:latin typeface="Calibri"/>
              <a:cs typeface="Calibri"/>
            </a:endParaRPr>
          </a:p>
        </p:txBody>
      </p:sp>
      <p:sp>
        <p:nvSpPr>
          <p:cNvPr id="753689" name="Text Box 25"/>
          <p:cNvSpPr txBox="1">
            <a:spLocks noChangeArrowheads="1"/>
          </p:cNvSpPr>
          <p:nvPr/>
        </p:nvSpPr>
        <p:spPr bwMode="auto">
          <a:xfrm>
            <a:off x="5791200" y="4457700"/>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P(s | </a:t>
            </a:r>
            <a:r>
              <a:rPr lang="en-US" dirty="0" err="1" smtClean="0">
                <a:latin typeface="Calibri"/>
                <a:cs typeface="Calibri"/>
              </a:rPr>
              <a:t>pos</a:t>
            </a:r>
            <a:r>
              <a:rPr lang="en-US" dirty="0" smtClean="0">
                <a:latin typeface="Calibri"/>
                <a:cs typeface="Calibri"/>
              </a:rPr>
              <a:t>) </a:t>
            </a:r>
            <a:r>
              <a:rPr lang="en-US" dirty="0">
                <a:latin typeface="Calibri"/>
                <a:cs typeface="Calibri"/>
              </a:rPr>
              <a:t>= </a:t>
            </a:r>
            <a:r>
              <a:rPr lang="en-US" dirty="0" smtClean="0">
                <a:latin typeface="Calibri"/>
                <a:cs typeface="Calibri"/>
              </a:rPr>
              <a:t>0.0000005 </a:t>
            </a:r>
            <a:endParaRPr lang="en-US" dirty="0">
              <a:latin typeface="Calibri"/>
              <a:cs typeface="Calibri"/>
            </a:endParaRPr>
          </a:p>
        </p:txBody>
      </p:sp>
      <p:sp>
        <p:nvSpPr>
          <p:cNvPr id="46098" name="TextBox 26"/>
          <p:cNvSpPr txBox="1">
            <a:spLocks noChangeArrowheads="1"/>
          </p:cNvSpPr>
          <p:nvPr/>
        </p:nvSpPr>
        <p:spPr bwMode="auto">
          <a:xfrm>
            <a:off x="7620001" y="-67479"/>
            <a:ext cx="10391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latin typeface="Calibri"/>
                <a:cs typeface="Calibri"/>
              </a:rPr>
              <a:t>Sec.13.2.1</a:t>
            </a:r>
          </a:p>
        </p:txBody>
      </p:sp>
    </p:spTree>
    <p:extLst>
      <p:ext uri="{BB962C8B-B14F-4D97-AF65-F5344CB8AC3E}">
        <p14:creationId xmlns:p14="http://schemas.microsoft.com/office/powerpoint/2010/main" val="6389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53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53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53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536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536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536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7536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7536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7536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53689"/>
                                        </p:tgtEl>
                                        <p:attrNameLst>
                                          <p:attrName>style.visibility</p:attrName>
                                        </p:attrNameLst>
                                      </p:cBhvr>
                                      <p:to>
                                        <p:strVal val="visible"/>
                                      </p:to>
                                    </p:set>
                                    <p:anim calcmode="lin" valueType="num">
                                      <p:cBhvr additive="base">
                                        <p:cTn id="51" dur="10" fill="hold"/>
                                        <p:tgtEl>
                                          <p:spTgt spid="753689"/>
                                        </p:tgtEl>
                                        <p:attrNameLst>
                                          <p:attrName>ppt_x</p:attrName>
                                        </p:attrNameLst>
                                      </p:cBhvr>
                                      <p:tavLst>
                                        <p:tav tm="0">
                                          <p:val>
                                            <p:strVal val="0-#ppt_w/2"/>
                                          </p:val>
                                        </p:tav>
                                        <p:tav tm="100000">
                                          <p:val>
                                            <p:strVal val="#ppt_x"/>
                                          </p:val>
                                        </p:tav>
                                      </p:tavLst>
                                    </p:anim>
                                    <p:anim calcmode="lin" valueType="num">
                                      <p:cBhvr additive="base">
                                        <p:cTn id="52" dur="10" fill="hold"/>
                                        <p:tgtEl>
                                          <p:spTgt spid="75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utoUpdateAnimBg="0"/>
      <p:bldP spid="753670" grpId="0" autoUpdateAnimBg="0"/>
      <p:bldP spid="753671" grpId="0" autoUpdateAnimBg="0"/>
      <p:bldP spid="753672" grpId="0" autoUpdateAnimBg="0"/>
      <p:bldP spid="753673" grpId="0" autoUpdateAnimBg="0"/>
      <p:bldP spid="753680" grpId="0" autoUpdateAnimBg="0"/>
      <p:bldP spid="753681" grpId="0" autoUpdateAnimBg="0"/>
      <p:bldP spid="753682" grpId="0" autoUpdateAnimBg="0"/>
      <p:bldP spid="753683" grpId="0" autoUpdateAnimBg="0"/>
      <p:bldP spid="753684" grpId="0" autoUpdateAnimBg="0"/>
      <p:bldP spid="75368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Na</a:t>
            </a:r>
            <a:r>
              <a:rPr lang="fr-FR" dirty="0" err="1" smtClean="0">
                <a:latin typeface="Calibri" charset="0"/>
                <a:ea typeface="ＭＳ Ｐゴシック" charset="0"/>
                <a:cs typeface="ＭＳ Ｐゴシック" charset="0"/>
              </a:rPr>
              <a:t>ï</a:t>
            </a:r>
            <a:r>
              <a:rPr lang="en-US" dirty="0" err="1" smtClean="0">
                <a:latin typeface="Calibri" charset="0"/>
                <a:ea typeface="ＭＳ Ｐゴシック" charset="0"/>
                <a:cs typeface="ＭＳ Ｐゴシック" charset="0"/>
              </a:rPr>
              <a:t>ve</a:t>
            </a:r>
            <a:r>
              <a:rPr lang="en-US" dirty="0" smtClean="0">
                <a:latin typeface="Calibri" charset="0"/>
                <a:ea typeface="ＭＳ Ｐゴシック" charset="0"/>
                <a:cs typeface="ＭＳ Ｐゴシック" charset="0"/>
              </a:rPr>
              <a:t> Bayes as a Language Model</a:t>
            </a:r>
            <a:endParaRPr lang="en-US" dirty="0">
              <a:latin typeface="Calibri" charset="0"/>
              <a:ea typeface="ＭＳ Ｐゴシック" charset="0"/>
              <a:cs typeface="ＭＳ Ｐゴシック" charset="0"/>
            </a:endParaRPr>
          </a:p>
        </p:txBody>
      </p:sp>
      <p:sp>
        <p:nvSpPr>
          <p:cNvPr id="47106" name="Rectangle 3"/>
          <p:cNvSpPr>
            <a:spLocks noGrp="1" noChangeArrowheads="1"/>
          </p:cNvSpPr>
          <p:nvPr>
            <p:ph type="body" idx="1"/>
          </p:nvPr>
        </p:nvSpPr>
        <p:spPr>
          <a:xfrm>
            <a:off x="685800" y="1314451"/>
            <a:ext cx="7772400" cy="813197"/>
          </a:xfrm>
        </p:spPr>
        <p:txBody>
          <a:bodyPr/>
          <a:lstStyle/>
          <a:p>
            <a:pPr eaLnBrk="1" hangingPunct="1"/>
            <a:r>
              <a:rPr lang="en-US" dirty="0" smtClean="0">
                <a:latin typeface="Calibri"/>
                <a:ea typeface="ＭＳ Ｐゴシック" charset="0"/>
                <a:cs typeface="Calibri"/>
              </a:rPr>
              <a:t>Which class assigns the higher probability to s?</a:t>
            </a:r>
            <a:endParaRPr lang="en-US" dirty="0">
              <a:latin typeface="Calibri"/>
              <a:ea typeface="ＭＳ Ｐゴシック" charset="0"/>
              <a:cs typeface="Calibri"/>
            </a:endParaRPr>
          </a:p>
        </p:txBody>
      </p:sp>
      <p:sp>
        <p:nvSpPr>
          <p:cNvPr id="47107" name="Text Box 4"/>
          <p:cNvSpPr txBox="1">
            <a:spLocks noChangeArrowheads="1"/>
          </p:cNvSpPr>
          <p:nvPr/>
        </p:nvSpPr>
        <p:spPr bwMode="auto">
          <a:xfrm>
            <a:off x="381000" y="2628900"/>
            <a:ext cx="24384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I</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love</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0.01</a:t>
            </a:r>
            <a:r>
              <a:rPr lang="en-US" sz="2000" dirty="0">
                <a:solidFill>
                  <a:srgbClr val="00AB7E"/>
                </a:solidFill>
                <a:latin typeface="Calibri"/>
                <a:cs typeface="Calibri"/>
              </a:rPr>
              <a:t>	</a:t>
            </a:r>
            <a:r>
              <a:rPr lang="en-US" sz="2000" dirty="0" smtClean="0">
                <a:solidFill>
                  <a:srgbClr val="00AB7E"/>
                </a:solidFill>
                <a:latin typeface="Calibri"/>
                <a:cs typeface="Calibri"/>
              </a:rPr>
              <a:t>this</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0.05</a:t>
            </a:r>
            <a:r>
              <a:rPr lang="en-US" sz="2000" dirty="0">
                <a:solidFill>
                  <a:srgbClr val="00AB7E"/>
                </a:solidFill>
                <a:latin typeface="Calibri"/>
                <a:cs typeface="Calibri"/>
              </a:rPr>
              <a:t>	</a:t>
            </a:r>
            <a:r>
              <a:rPr lang="en-US" sz="2000" dirty="0" smtClean="0">
                <a:solidFill>
                  <a:srgbClr val="00AB7E"/>
                </a:solidFill>
                <a:latin typeface="Calibri"/>
                <a:cs typeface="Calibri"/>
              </a:rPr>
              <a:t>fun</a:t>
            </a:r>
            <a:endParaRPr lang="en-US" sz="2000" dirty="0">
              <a:solidFill>
                <a:srgbClr val="00AB7E"/>
              </a:solidFill>
              <a:latin typeface="Calibri"/>
              <a:cs typeface="Calibri"/>
            </a:endParaRPr>
          </a:p>
          <a:p>
            <a:pPr eaLnBrk="1" hangingPunct="1">
              <a:spcBef>
                <a:spcPct val="50000"/>
              </a:spcBef>
            </a:pPr>
            <a:r>
              <a:rPr lang="en-US" sz="2000" dirty="0" smtClean="0">
                <a:solidFill>
                  <a:srgbClr val="00AB7E"/>
                </a:solidFill>
                <a:latin typeface="Calibri"/>
                <a:cs typeface="Calibri"/>
              </a:rPr>
              <a:t>0.1</a:t>
            </a:r>
            <a:r>
              <a:rPr lang="en-US" sz="2000" dirty="0">
                <a:solidFill>
                  <a:srgbClr val="00AB7E"/>
                </a:solidFill>
                <a:latin typeface="Calibri"/>
                <a:cs typeface="Calibri"/>
              </a:rPr>
              <a:t>	</a:t>
            </a:r>
            <a:r>
              <a:rPr lang="en-US" sz="2000" dirty="0" smtClean="0">
                <a:solidFill>
                  <a:srgbClr val="00AB7E"/>
                </a:solidFill>
                <a:latin typeface="Calibri"/>
                <a:cs typeface="Calibri"/>
              </a:rPr>
              <a:t>film</a:t>
            </a:r>
            <a:endParaRPr lang="en-US" sz="2000" dirty="0">
              <a:solidFill>
                <a:srgbClr val="00AB7E"/>
              </a:solidFill>
              <a:latin typeface="Calibri"/>
              <a:cs typeface="Calibri"/>
            </a:endParaRPr>
          </a:p>
        </p:txBody>
      </p:sp>
      <p:sp>
        <p:nvSpPr>
          <p:cNvPr id="47108" name="Text Box 5"/>
          <p:cNvSpPr txBox="1">
            <a:spLocks noChangeArrowheads="1"/>
          </p:cNvSpPr>
          <p:nvPr/>
        </p:nvSpPr>
        <p:spPr bwMode="auto">
          <a:xfrm>
            <a:off x="533400" y="2114550"/>
            <a:ext cx="1600200"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smtClean="0">
                <a:solidFill>
                  <a:srgbClr val="00AB7E"/>
                </a:solidFill>
                <a:latin typeface="Calibri"/>
                <a:cs typeface="Calibri"/>
              </a:rPr>
              <a:t>Model </a:t>
            </a:r>
            <a:r>
              <a:rPr lang="en-US" dirty="0" err="1" smtClean="0">
                <a:solidFill>
                  <a:srgbClr val="00AB7E"/>
                </a:solidFill>
                <a:latin typeface="Calibri"/>
                <a:cs typeface="Calibri"/>
              </a:rPr>
              <a:t>pos</a:t>
            </a:r>
            <a:endParaRPr lang="en-US" dirty="0">
              <a:solidFill>
                <a:srgbClr val="00AB7E"/>
              </a:solidFill>
              <a:latin typeface="Calibri"/>
              <a:cs typeface="Calibri"/>
            </a:endParaRPr>
          </a:p>
        </p:txBody>
      </p:sp>
      <p:sp>
        <p:nvSpPr>
          <p:cNvPr id="47109" name="Text Box 6"/>
          <p:cNvSpPr txBox="1">
            <a:spLocks noChangeArrowheads="1"/>
          </p:cNvSpPr>
          <p:nvPr/>
        </p:nvSpPr>
        <p:spPr bwMode="auto">
          <a:xfrm>
            <a:off x="2819400" y="2114550"/>
            <a:ext cx="16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Model </a:t>
            </a:r>
            <a:r>
              <a:rPr lang="en-US" dirty="0" err="1" smtClean="0">
                <a:solidFill>
                  <a:srgbClr val="FF0000"/>
                </a:solidFill>
                <a:latin typeface="Calibri"/>
                <a:cs typeface="Calibri"/>
              </a:rPr>
              <a:t>neg</a:t>
            </a:r>
            <a:endParaRPr lang="en-US" dirty="0">
              <a:solidFill>
                <a:srgbClr val="FF0000"/>
              </a:solidFill>
              <a:latin typeface="Calibri"/>
              <a:cs typeface="Calibri"/>
            </a:endParaRPr>
          </a:p>
        </p:txBody>
      </p:sp>
      <p:sp>
        <p:nvSpPr>
          <p:cNvPr id="47110" name="Rectangle 7"/>
          <p:cNvSpPr>
            <a:spLocks noChangeArrowheads="1"/>
          </p:cNvSpPr>
          <p:nvPr/>
        </p:nvSpPr>
        <p:spPr bwMode="auto">
          <a:xfrm>
            <a:off x="228600" y="2000250"/>
            <a:ext cx="2133600" cy="2971800"/>
          </a:xfrm>
          <a:prstGeom prst="rect">
            <a:avLst/>
          </a:prstGeom>
          <a:noFill/>
          <a:ln w="9525">
            <a:solidFill>
              <a:srgbClr val="00E4A8"/>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7111" name="Rectangle 8"/>
          <p:cNvSpPr>
            <a:spLocks noChangeArrowheads="1"/>
          </p:cNvSpPr>
          <p:nvPr/>
        </p:nvSpPr>
        <p:spPr bwMode="auto">
          <a:xfrm>
            <a:off x="2438400" y="2000250"/>
            <a:ext cx="2133600" cy="2971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grpSp>
        <p:nvGrpSpPr>
          <p:cNvPr id="2" name="Group 9"/>
          <p:cNvGrpSpPr>
            <a:grpSpLocks/>
          </p:cNvGrpSpPr>
          <p:nvPr/>
        </p:nvGrpSpPr>
        <p:grpSpPr bwMode="auto">
          <a:xfrm>
            <a:off x="4648200" y="2743200"/>
            <a:ext cx="4953000" cy="401241"/>
            <a:chOff x="2928" y="2304"/>
            <a:chExt cx="3120" cy="337"/>
          </a:xfrm>
        </p:grpSpPr>
        <p:sp>
          <p:nvSpPr>
            <p:cNvPr id="47127" name="Text Box 10"/>
            <p:cNvSpPr txBox="1">
              <a:spLocks noChangeArrowheads="1"/>
            </p:cNvSpPr>
            <p:nvPr/>
          </p:nvSpPr>
          <p:spPr bwMode="auto">
            <a:xfrm>
              <a:off x="5184" y="2304"/>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film</a:t>
              </a:r>
              <a:endParaRPr lang="en-US" sz="2000" dirty="0">
                <a:latin typeface="Calibri"/>
                <a:cs typeface="Calibri"/>
              </a:endParaRPr>
            </a:p>
          </p:txBody>
        </p:sp>
        <p:sp>
          <p:nvSpPr>
            <p:cNvPr id="47128" name="Text Box 11"/>
            <p:cNvSpPr txBox="1">
              <a:spLocks noChangeArrowheads="1"/>
            </p:cNvSpPr>
            <p:nvPr/>
          </p:nvSpPr>
          <p:spPr bwMode="auto">
            <a:xfrm>
              <a:off x="3504"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love</a:t>
              </a:r>
              <a:endParaRPr lang="en-US" sz="2000" dirty="0">
                <a:latin typeface="Calibri"/>
                <a:cs typeface="Calibri"/>
              </a:endParaRPr>
            </a:p>
          </p:txBody>
        </p:sp>
        <p:sp>
          <p:nvSpPr>
            <p:cNvPr id="47129" name="Text Box 12"/>
            <p:cNvSpPr txBox="1">
              <a:spLocks noChangeArrowheads="1"/>
            </p:cNvSpPr>
            <p:nvPr/>
          </p:nvSpPr>
          <p:spPr bwMode="auto">
            <a:xfrm>
              <a:off x="4032"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this</a:t>
              </a:r>
              <a:endParaRPr lang="en-US" sz="2000" dirty="0">
                <a:latin typeface="Calibri"/>
                <a:cs typeface="Calibri"/>
              </a:endParaRPr>
            </a:p>
          </p:txBody>
        </p:sp>
        <p:sp>
          <p:nvSpPr>
            <p:cNvPr id="47130" name="Text Box 13"/>
            <p:cNvSpPr txBox="1">
              <a:spLocks noChangeArrowheads="1"/>
            </p:cNvSpPr>
            <p:nvPr/>
          </p:nvSpPr>
          <p:spPr bwMode="auto">
            <a:xfrm>
              <a:off x="4704" y="2304"/>
              <a:ext cx="48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fun</a:t>
              </a:r>
              <a:endParaRPr lang="en-US" sz="2000" dirty="0">
                <a:latin typeface="Calibri"/>
                <a:cs typeface="Calibri"/>
              </a:endParaRPr>
            </a:p>
          </p:txBody>
        </p:sp>
        <p:grpSp>
          <p:nvGrpSpPr>
            <p:cNvPr id="47131" name="Group 14"/>
            <p:cNvGrpSpPr>
              <a:grpSpLocks/>
            </p:cNvGrpSpPr>
            <p:nvPr/>
          </p:nvGrpSpPr>
          <p:grpSpPr bwMode="auto">
            <a:xfrm>
              <a:off x="2976" y="2640"/>
              <a:ext cx="2640" cy="1"/>
              <a:chOff x="2256" y="2640"/>
              <a:chExt cx="2640" cy="0"/>
            </a:xfrm>
          </p:grpSpPr>
          <p:sp>
            <p:nvSpPr>
              <p:cNvPr id="47133" name="Line 15"/>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4" name="Line 16"/>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5" name="Line 17"/>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6" name="Line 18"/>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7" name="Line 19"/>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47132" name="Text Box 20"/>
            <p:cNvSpPr txBox="1">
              <a:spLocks noChangeArrowheads="1"/>
            </p:cNvSpPr>
            <p:nvPr/>
          </p:nvSpPr>
          <p:spPr bwMode="auto">
            <a:xfrm>
              <a:off x="2928"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smtClean="0">
                  <a:latin typeface="Calibri"/>
                  <a:cs typeface="Calibri"/>
                </a:rPr>
                <a:t>I</a:t>
              </a:r>
              <a:endParaRPr lang="en-US" sz="2000" dirty="0">
                <a:latin typeface="Calibri"/>
                <a:cs typeface="Calibri"/>
              </a:endParaRPr>
            </a:p>
          </p:txBody>
        </p:sp>
      </p:grpSp>
      <p:grpSp>
        <p:nvGrpSpPr>
          <p:cNvPr id="4" name="Group 21"/>
          <p:cNvGrpSpPr>
            <a:grpSpLocks/>
          </p:cNvGrpSpPr>
          <p:nvPr/>
        </p:nvGrpSpPr>
        <p:grpSpPr bwMode="auto">
          <a:xfrm>
            <a:off x="4648200" y="3314698"/>
            <a:ext cx="4953000" cy="608409"/>
            <a:chOff x="2928" y="2784"/>
            <a:chExt cx="3120" cy="511"/>
          </a:xfrm>
        </p:grpSpPr>
        <p:sp>
          <p:nvSpPr>
            <p:cNvPr id="47117" name="Text Box 22"/>
            <p:cNvSpPr txBox="1">
              <a:spLocks noChangeArrowheads="1"/>
            </p:cNvSpPr>
            <p:nvPr/>
          </p:nvSpPr>
          <p:spPr bwMode="auto">
            <a:xfrm>
              <a:off x="5184" y="2784"/>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18" name="Text Box 23"/>
            <p:cNvSpPr txBox="1">
              <a:spLocks noChangeArrowheads="1"/>
            </p:cNvSpPr>
            <p:nvPr/>
          </p:nvSpPr>
          <p:spPr bwMode="auto">
            <a:xfrm>
              <a:off x="3504"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19" name="Text Box 24"/>
            <p:cNvSpPr txBox="1">
              <a:spLocks noChangeArrowheads="1"/>
            </p:cNvSpPr>
            <p:nvPr/>
          </p:nvSpPr>
          <p:spPr bwMode="auto">
            <a:xfrm>
              <a:off x="4032"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0.01</a:t>
              </a:r>
              <a:endParaRPr lang="en-US" sz="1800" dirty="0">
                <a:solidFill>
                  <a:srgbClr val="00AB7E"/>
                </a:solidFill>
                <a:latin typeface="Calibri"/>
                <a:cs typeface="Calibri"/>
              </a:endParaRPr>
            </a:p>
          </p:txBody>
        </p:sp>
        <p:sp>
          <p:nvSpPr>
            <p:cNvPr id="47120" name="Text Box 25"/>
            <p:cNvSpPr txBox="1">
              <a:spLocks noChangeArrowheads="1"/>
            </p:cNvSpPr>
            <p:nvPr/>
          </p:nvSpPr>
          <p:spPr bwMode="auto">
            <a:xfrm>
              <a:off x="4704"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0.05</a:t>
              </a:r>
              <a:endParaRPr lang="en-US" sz="1800" dirty="0">
                <a:solidFill>
                  <a:srgbClr val="00AB7E"/>
                </a:solidFill>
                <a:latin typeface="Calibri"/>
                <a:cs typeface="Calibri"/>
              </a:endParaRPr>
            </a:p>
          </p:txBody>
        </p:sp>
        <p:sp>
          <p:nvSpPr>
            <p:cNvPr id="47121" name="Text Box 26"/>
            <p:cNvSpPr txBox="1">
              <a:spLocks noChangeArrowheads="1"/>
            </p:cNvSpPr>
            <p:nvPr/>
          </p:nvSpPr>
          <p:spPr bwMode="auto">
            <a:xfrm>
              <a:off x="2928"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00AB7E"/>
                  </a:solidFill>
                  <a:latin typeface="Calibri"/>
                  <a:cs typeface="Calibri"/>
                </a:rPr>
                <a:t>0.1</a:t>
              </a:r>
              <a:endParaRPr lang="en-US" sz="1800" dirty="0">
                <a:solidFill>
                  <a:srgbClr val="00AB7E"/>
                </a:solidFill>
                <a:latin typeface="Calibri"/>
                <a:cs typeface="Calibri"/>
              </a:endParaRPr>
            </a:p>
          </p:txBody>
        </p:sp>
        <p:sp>
          <p:nvSpPr>
            <p:cNvPr id="47122" name="Text Box 27"/>
            <p:cNvSpPr txBox="1">
              <a:spLocks noChangeArrowheads="1"/>
            </p:cNvSpPr>
            <p:nvPr/>
          </p:nvSpPr>
          <p:spPr bwMode="auto">
            <a:xfrm>
              <a:off x="5184" y="2985"/>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0.1</a:t>
              </a:r>
              <a:endParaRPr lang="en-US" sz="1800" dirty="0">
                <a:solidFill>
                  <a:srgbClr val="FF0000"/>
                </a:solidFill>
                <a:latin typeface="Calibri"/>
                <a:cs typeface="Calibri"/>
              </a:endParaRPr>
            </a:p>
          </p:txBody>
        </p:sp>
        <p:sp>
          <p:nvSpPr>
            <p:cNvPr id="47123" name="Text Box 28"/>
            <p:cNvSpPr txBox="1">
              <a:spLocks noChangeArrowheads="1"/>
            </p:cNvSpPr>
            <p:nvPr/>
          </p:nvSpPr>
          <p:spPr bwMode="auto">
            <a:xfrm>
              <a:off x="3504" y="2985"/>
              <a:ext cx="52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0.001</a:t>
              </a:r>
              <a:endParaRPr lang="en-US" sz="1800" dirty="0">
                <a:solidFill>
                  <a:srgbClr val="FF0000"/>
                </a:solidFill>
                <a:latin typeface="Calibri"/>
                <a:cs typeface="Calibri"/>
              </a:endParaRPr>
            </a:p>
          </p:txBody>
        </p:sp>
        <p:sp>
          <p:nvSpPr>
            <p:cNvPr id="47124" name="Text Box 29"/>
            <p:cNvSpPr txBox="1">
              <a:spLocks noChangeArrowheads="1"/>
            </p:cNvSpPr>
            <p:nvPr/>
          </p:nvSpPr>
          <p:spPr bwMode="auto">
            <a:xfrm>
              <a:off x="4032"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0.01</a:t>
              </a:r>
              <a:endParaRPr lang="en-US" sz="1800" dirty="0">
                <a:solidFill>
                  <a:srgbClr val="FF0000"/>
                </a:solidFill>
                <a:latin typeface="Calibri"/>
                <a:cs typeface="Calibri"/>
              </a:endParaRPr>
            </a:p>
          </p:txBody>
        </p:sp>
        <p:sp>
          <p:nvSpPr>
            <p:cNvPr id="47125" name="Text Box 30"/>
            <p:cNvSpPr txBox="1">
              <a:spLocks noChangeArrowheads="1"/>
            </p:cNvSpPr>
            <p:nvPr/>
          </p:nvSpPr>
          <p:spPr bwMode="auto">
            <a:xfrm>
              <a:off x="4704"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0.005</a:t>
              </a:r>
              <a:endParaRPr lang="en-US" sz="1800" dirty="0">
                <a:solidFill>
                  <a:srgbClr val="FF0000"/>
                </a:solidFill>
                <a:latin typeface="Calibri"/>
                <a:cs typeface="Calibri"/>
              </a:endParaRPr>
            </a:p>
          </p:txBody>
        </p:sp>
        <p:sp>
          <p:nvSpPr>
            <p:cNvPr id="47126" name="Text Box 31"/>
            <p:cNvSpPr txBox="1">
              <a:spLocks noChangeArrowheads="1"/>
            </p:cNvSpPr>
            <p:nvPr/>
          </p:nvSpPr>
          <p:spPr bwMode="auto">
            <a:xfrm>
              <a:off x="2928" y="2985"/>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0.2</a:t>
              </a:r>
              <a:endParaRPr lang="en-US" sz="1800" dirty="0">
                <a:solidFill>
                  <a:srgbClr val="FF0000"/>
                </a:solidFill>
                <a:latin typeface="Calibri"/>
                <a:cs typeface="Calibri"/>
              </a:endParaRPr>
            </a:p>
          </p:txBody>
        </p:sp>
      </p:grpSp>
      <p:sp>
        <p:nvSpPr>
          <p:cNvPr id="754720" name="Text Box 32"/>
          <p:cNvSpPr txBox="1">
            <a:spLocks noChangeArrowheads="1"/>
          </p:cNvSpPr>
          <p:nvPr/>
        </p:nvSpPr>
        <p:spPr bwMode="auto">
          <a:xfrm>
            <a:off x="5410200" y="4286250"/>
            <a:ext cx="2895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a:t>
            </a:r>
            <a:r>
              <a:rPr lang="en-US" dirty="0" err="1">
                <a:latin typeface="Calibri"/>
                <a:cs typeface="Calibri"/>
              </a:rPr>
              <a:t>s</a:t>
            </a:r>
            <a:r>
              <a:rPr lang="en-US" dirty="0" err="1" smtClean="0">
                <a:latin typeface="Calibri"/>
                <a:cs typeface="Calibri"/>
              </a:rPr>
              <a:t>|</a:t>
            </a:r>
            <a:r>
              <a:rPr lang="en-US" dirty="0" err="1" smtClean="0">
                <a:solidFill>
                  <a:srgbClr val="008000"/>
                </a:solidFill>
                <a:latin typeface="Calibri"/>
                <a:cs typeface="Calibri"/>
              </a:rPr>
              <a:t>pos</a:t>
            </a:r>
            <a:r>
              <a:rPr lang="en-US" dirty="0" smtClean="0">
                <a:latin typeface="Calibri"/>
                <a:cs typeface="Calibri"/>
              </a:rPr>
              <a:t>)  </a:t>
            </a:r>
            <a:r>
              <a:rPr lang="en-US" dirty="0">
                <a:latin typeface="Calibri"/>
                <a:cs typeface="Calibri"/>
              </a:rPr>
              <a:t>&gt;  P(</a:t>
            </a:r>
            <a:r>
              <a:rPr lang="en-US" dirty="0" err="1">
                <a:latin typeface="Calibri"/>
                <a:cs typeface="Calibri"/>
              </a:rPr>
              <a:t>s</a:t>
            </a:r>
            <a:r>
              <a:rPr lang="en-US" dirty="0" err="1" smtClean="0">
                <a:latin typeface="Calibri"/>
                <a:cs typeface="Calibri"/>
              </a:rPr>
              <a:t>|</a:t>
            </a:r>
            <a:r>
              <a:rPr lang="en-US" dirty="0" err="1" smtClean="0">
                <a:solidFill>
                  <a:srgbClr val="FF0000"/>
                </a:solidFill>
                <a:latin typeface="Calibri"/>
                <a:cs typeface="Calibri"/>
              </a:rPr>
              <a:t>neg</a:t>
            </a:r>
            <a:r>
              <a:rPr lang="en-US" dirty="0" smtClean="0">
                <a:latin typeface="Calibri"/>
                <a:cs typeface="Calibri"/>
              </a:rPr>
              <a:t>)</a:t>
            </a:r>
            <a:endParaRPr lang="en-US" dirty="0">
              <a:latin typeface="Calibri"/>
              <a:cs typeface="Calibri"/>
            </a:endParaRPr>
          </a:p>
        </p:txBody>
      </p:sp>
      <p:sp>
        <p:nvSpPr>
          <p:cNvPr id="47115" name="Text Box 33"/>
          <p:cNvSpPr txBox="1">
            <a:spLocks noChangeArrowheads="1"/>
          </p:cNvSpPr>
          <p:nvPr/>
        </p:nvSpPr>
        <p:spPr bwMode="auto">
          <a:xfrm>
            <a:off x="2574925" y="2513410"/>
            <a:ext cx="1545565" cy="2375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lnSpc>
                <a:spcPct val="150000"/>
              </a:lnSpc>
            </a:pPr>
            <a:r>
              <a:rPr lang="en-US" sz="2000" dirty="0">
                <a:solidFill>
                  <a:schemeClr val="hlink"/>
                </a:solidFill>
                <a:latin typeface="Calibri"/>
                <a:cs typeface="Calibri"/>
              </a:rPr>
              <a:t>0.2	I</a:t>
            </a:r>
          </a:p>
          <a:p>
            <a:pPr eaLnBrk="1" hangingPunct="1">
              <a:lnSpc>
                <a:spcPct val="150000"/>
              </a:lnSpc>
            </a:pPr>
            <a:r>
              <a:rPr lang="en-US" sz="2000" dirty="0" smtClean="0">
                <a:solidFill>
                  <a:schemeClr val="hlink"/>
                </a:solidFill>
                <a:latin typeface="Calibri"/>
                <a:cs typeface="Calibri"/>
              </a:rPr>
              <a:t>0.001</a:t>
            </a:r>
            <a:r>
              <a:rPr lang="en-US" sz="2000" dirty="0">
                <a:solidFill>
                  <a:schemeClr val="hlink"/>
                </a:solidFill>
                <a:latin typeface="Calibri"/>
                <a:cs typeface="Calibri"/>
              </a:rPr>
              <a:t>	</a:t>
            </a:r>
            <a:r>
              <a:rPr lang="en-US" sz="2000" dirty="0" smtClean="0">
                <a:solidFill>
                  <a:schemeClr val="hlink"/>
                </a:solidFill>
                <a:latin typeface="Calibri"/>
                <a:cs typeface="Calibri"/>
              </a:rPr>
              <a:t>love</a:t>
            </a:r>
            <a:endParaRPr lang="en-US" sz="2000" dirty="0">
              <a:solidFill>
                <a:schemeClr val="hlink"/>
              </a:solidFill>
              <a:latin typeface="Calibri"/>
              <a:cs typeface="Calibri"/>
            </a:endParaRPr>
          </a:p>
          <a:p>
            <a:pPr eaLnBrk="1" hangingPunct="1">
              <a:lnSpc>
                <a:spcPct val="150000"/>
              </a:lnSpc>
            </a:pPr>
            <a:r>
              <a:rPr lang="en-US" sz="2000" dirty="0" smtClean="0">
                <a:solidFill>
                  <a:schemeClr val="hlink"/>
                </a:solidFill>
                <a:latin typeface="Calibri"/>
                <a:cs typeface="Calibri"/>
              </a:rPr>
              <a:t>0.01</a:t>
            </a:r>
            <a:r>
              <a:rPr lang="en-US" sz="2000" dirty="0">
                <a:solidFill>
                  <a:schemeClr val="hlink"/>
                </a:solidFill>
                <a:latin typeface="Calibri"/>
                <a:cs typeface="Calibri"/>
              </a:rPr>
              <a:t>	</a:t>
            </a:r>
            <a:r>
              <a:rPr lang="en-US" sz="2000" dirty="0" smtClean="0">
                <a:solidFill>
                  <a:schemeClr val="hlink"/>
                </a:solidFill>
                <a:latin typeface="Calibri"/>
                <a:cs typeface="Calibri"/>
              </a:rPr>
              <a:t>this</a:t>
            </a:r>
            <a:endParaRPr lang="en-US" sz="2000" dirty="0">
              <a:solidFill>
                <a:schemeClr val="hlink"/>
              </a:solidFill>
              <a:latin typeface="Calibri"/>
              <a:cs typeface="Calibri"/>
            </a:endParaRPr>
          </a:p>
          <a:p>
            <a:pPr eaLnBrk="1" hangingPunct="1">
              <a:lnSpc>
                <a:spcPct val="150000"/>
              </a:lnSpc>
            </a:pPr>
            <a:r>
              <a:rPr lang="en-US" sz="2000" dirty="0" smtClean="0">
                <a:solidFill>
                  <a:schemeClr val="hlink"/>
                </a:solidFill>
                <a:latin typeface="Calibri"/>
                <a:cs typeface="Calibri"/>
              </a:rPr>
              <a:t>0.005</a:t>
            </a:r>
            <a:r>
              <a:rPr lang="en-US" sz="2000" dirty="0">
                <a:solidFill>
                  <a:schemeClr val="hlink"/>
                </a:solidFill>
                <a:latin typeface="Calibri"/>
                <a:cs typeface="Calibri"/>
              </a:rPr>
              <a:t>	</a:t>
            </a:r>
            <a:r>
              <a:rPr lang="en-US" sz="2000" dirty="0" smtClean="0">
                <a:solidFill>
                  <a:schemeClr val="hlink"/>
                </a:solidFill>
                <a:latin typeface="Calibri"/>
                <a:cs typeface="Calibri"/>
              </a:rPr>
              <a:t>fun</a:t>
            </a:r>
            <a:endParaRPr lang="en-US" sz="2000" dirty="0">
              <a:solidFill>
                <a:schemeClr val="hlink"/>
              </a:solidFill>
              <a:latin typeface="Calibri"/>
              <a:cs typeface="Calibri"/>
            </a:endParaRPr>
          </a:p>
          <a:p>
            <a:pPr eaLnBrk="1" hangingPunct="1">
              <a:lnSpc>
                <a:spcPct val="150000"/>
              </a:lnSpc>
            </a:pPr>
            <a:r>
              <a:rPr lang="en-US" sz="2000" dirty="0">
                <a:solidFill>
                  <a:schemeClr val="hlink"/>
                </a:solidFill>
                <a:latin typeface="Calibri"/>
                <a:cs typeface="Calibri"/>
              </a:rPr>
              <a:t>0.1	</a:t>
            </a:r>
            <a:r>
              <a:rPr lang="en-US" sz="2000" dirty="0" smtClean="0">
                <a:solidFill>
                  <a:schemeClr val="hlink"/>
                </a:solidFill>
                <a:latin typeface="Calibri"/>
                <a:cs typeface="Calibri"/>
              </a:rPr>
              <a:t>film</a:t>
            </a:r>
            <a:endParaRPr lang="en-US" sz="2000" dirty="0">
              <a:solidFill>
                <a:schemeClr val="hlink"/>
              </a:solidFill>
              <a:latin typeface="Calibri"/>
              <a:cs typeface="Calibri"/>
            </a:endParaRPr>
          </a:p>
        </p:txBody>
      </p:sp>
      <p:sp>
        <p:nvSpPr>
          <p:cNvPr id="47116" name="TextBox 34"/>
          <p:cNvSpPr txBox="1">
            <a:spLocks noChangeArrowheads="1"/>
          </p:cNvSpPr>
          <p:nvPr/>
        </p:nvSpPr>
        <p:spPr bwMode="auto">
          <a:xfrm>
            <a:off x="7620001" y="-67479"/>
            <a:ext cx="12283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Sec.13.2.1</a:t>
            </a:r>
          </a:p>
        </p:txBody>
      </p:sp>
    </p:spTree>
    <p:extLst>
      <p:ext uri="{BB962C8B-B14F-4D97-AF65-F5344CB8AC3E}">
        <p14:creationId xmlns:p14="http://schemas.microsoft.com/office/powerpoint/2010/main" val="235884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Na</a:t>
            </a:r>
            <a:r>
              <a:rPr lang="fr-FR" sz="4000" dirty="0">
                <a:latin typeface="Calibri (Headings)"/>
                <a:cs typeface="Calibri (Headings)"/>
              </a:rPr>
              <a:t>i</a:t>
            </a:r>
            <a:r>
              <a:rPr lang="en-US" sz="4000" dirty="0" err="1" smtClean="0">
                <a:latin typeface="Calibri (Headings)"/>
                <a:cs typeface="Calibri (Headings)"/>
              </a:rPr>
              <a:t>ve</a:t>
            </a:r>
            <a:r>
              <a:rPr lang="en-US" sz="4000" dirty="0" smtClean="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A </a:t>
            </a:r>
            <a:r>
              <a:rPr lang="en-US" sz="3600" dirty="0">
                <a:solidFill>
                  <a:srgbClr val="A4001D"/>
                </a:solidFill>
                <a:latin typeface="Calibri"/>
                <a:ea typeface="ＭＳ Ｐゴシック" charset="0"/>
                <a:cs typeface="Calibri"/>
              </a:rPr>
              <a:t>W</a:t>
            </a:r>
            <a:r>
              <a:rPr lang="en-US" sz="3600" dirty="0" smtClean="0">
                <a:solidFill>
                  <a:srgbClr val="A4001D"/>
                </a:solidFill>
                <a:latin typeface="Calibri"/>
                <a:ea typeface="ＭＳ Ｐゴシック" charset="0"/>
                <a:cs typeface="Calibri"/>
              </a:rPr>
              <a:t>orked </a:t>
            </a:r>
            <a:r>
              <a:rPr lang="en-US" sz="3600" dirty="0">
                <a:solidFill>
                  <a:srgbClr val="A4001D"/>
                </a:solidFill>
                <a:latin typeface="Calibri"/>
                <a:ea typeface="ＭＳ Ｐゴシック" charset="0"/>
                <a:cs typeface="Calibri"/>
              </a:rPr>
              <a:t>E</a:t>
            </a:r>
            <a:r>
              <a:rPr lang="en-US" sz="3600" dirty="0" smtClean="0">
                <a:solidFill>
                  <a:srgbClr val="A4001D"/>
                </a:solidFill>
                <a:latin typeface="Calibri"/>
                <a:ea typeface="ＭＳ Ｐゴシック" charset="0"/>
                <a:cs typeface="Calibri"/>
              </a:rPr>
              <a:t>xample</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8982109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57800" y="2266950"/>
            <a:ext cx="4038600" cy="2585323"/>
          </a:xfrm>
          <a:prstGeom prst="rect">
            <a:avLst/>
          </a:prstGeom>
          <a:noFill/>
        </p:spPr>
        <p:txBody>
          <a:bodyPr wrap="square" rtlCol="0">
            <a:spAutoFit/>
          </a:bodyPr>
          <a:lstStyle/>
          <a:p>
            <a:r>
              <a:rPr lang="en-US" sz="1800" b="1" dirty="0" smtClean="0">
                <a:latin typeface="+mn-lt"/>
              </a:rPr>
              <a:t>Choosing a class:</a:t>
            </a:r>
          </a:p>
          <a:p>
            <a:r>
              <a:rPr lang="en-US" sz="1800" dirty="0" smtClean="0">
                <a:latin typeface="+mn-lt"/>
              </a:rPr>
              <a:t>P(c|d5) </a:t>
            </a:r>
          </a:p>
          <a:p>
            <a:endParaRPr lang="en-US" sz="1800" dirty="0" smtClean="0">
              <a:latin typeface="+mn-lt"/>
            </a:endParaRPr>
          </a:p>
          <a:p>
            <a:endParaRPr lang="en-US" sz="1800" dirty="0">
              <a:latin typeface="+mn-lt"/>
            </a:endParaRPr>
          </a:p>
          <a:p>
            <a:endParaRPr lang="en-US" sz="1800" dirty="0" smtClean="0">
              <a:latin typeface="+mn-lt"/>
            </a:endParaRPr>
          </a:p>
          <a:p>
            <a:r>
              <a:rPr lang="en-US" sz="1800" dirty="0" smtClean="0">
                <a:latin typeface="+mn-lt"/>
              </a:rPr>
              <a:t>P(j|d5) </a:t>
            </a:r>
          </a:p>
          <a:p>
            <a:endParaRPr lang="en-US" sz="1800" dirty="0">
              <a:latin typeface="+mn-lt"/>
            </a:endParaRPr>
          </a:p>
          <a:p>
            <a:endParaRPr lang="en-US" sz="1800" dirty="0" smtClean="0">
              <a:latin typeface="+mn-lt"/>
            </a:endParaRPr>
          </a:p>
          <a:p>
            <a:endParaRPr lang="en-US" sz="1800" dirty="0" smtClean="0">
              <a:latin typeface="+mn-lt"/>
            </a:endParaRPr>
          </a:p>
        </p:txBody>
      </p:sp>
      <p:sp>
        <p:nvSpPr>
          <p:cNvPr id="40" name="TextBox 39"/>
          <p:cNvSpPr txBox="1"/>
          <p:nvPr/>
        </p:nvSpPr>
        <p:spPr>
          <a:xfrm>
            <a:off x="5867400" y="3663374"/>
            <a:ext cx="2158664" cy="584776"/>
          </a:xfrm>
          <a:prstGeom prst="rect">
            <a:avLst/>
          </a:prstGeom>
          <a:noFill/>
        </p:spPr>
        <p:txBody>
          <a:bodyPr wrap="none" rtlCol="0">
            <a:spAutoFit/>
          </a:bodyPr>
          <a:lstStyle/>
          <a:p>
            <a:pPr lvl="1"/>
            <a:r>
              <a:rPr lang="en-US" altLang="zh-TW" sz="1600" dirty="0">
                <a:latin typeface="Calibri" charset="0"/>
              </a:rPr>
              <a:t> </a:t>
            </a:r>
            <a:r>
              <a:rPr lang="en-US" altLang="zh-TW" sz="1600" dirty="0">
                <a:latin typeface="Calibri" charset="0"/>
                <a:ea typeface="Arial" charset="0"/>
                <a:cs typeface="Arial" charset="0"/>
              </a:rPr>
              <a:t>1/4 * (2/9)</a:t>
            </a:r>
            <a:r>
              <a:rPr lang="en-US" altLang="zh-TW" sz="1600" baseline="30000" dirty="0">
                <a:latin typeface="Calibri" charset="0"/>
                <a:ea typeface="Arial" charset="0"/>
                <a:cs typeface="Arial" charset="0"/>
              </a:rPr>
              <a:t>3</a:t>
            </a:r>
            <a:r>
              <a:rPr lang="en-US" altLang="zh-TW" sz="1600" dirty="0">
                <a:latin typeface="Calibri" charset="0"/>
                <a:ea typeface="Arial" charset="0"/>
                <a:cs typeface="Arial" charset="0"/>
              </a:rPr>
              <a:t> * 2/9 * 2/9 </a:t>
            </a:r>
            <a:r>
              <a:rPr lang="en-US" altLang="zh-TW" sz="1600" dirty="0">
                <a:latin typeface="Calibri" charset="0"/>
              </a:rPr>
              <a:t> </a:t>
            </a:r>
          </a:p>
          <a:p>
            <a:pPr lvl="1">
              <a:buFont typeface="Wingdings" charset="2"/>
              <a:buNone/>
            </a:pPr>
            <a:r>
              <a:rPr lang="en-US" altLang="zh-TW" sz="1600" dirty="0">
                <a:latin typeface="Calibri" charset="0"/>
                <a:ea typeface="Arial" charset="0"/>
                <a:cs typeface="Arial" charset="0"/>
              </a:rPr>
              <a:t>	≈ 0.0001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673228"/>
              </p:ext>
            </p:extLst>
          </p:nvPr>
        </p:nvGraphicFramePr>
        <p:xfrm>
          <a:off x="2895600" y="133350"/>
          <a:ext cx="5867400" cy="1676400"/>
        </p:xfrm>
        <a:graphic>
          <a:graphicData uri="http://schemas.openxmlformats.org/drawingml/2006/table">
            <a:tbl>
              <a:tblPr firstRow="1" bandRow="1">
                <a:tableStyleId>{5C22544A-7EE6-4342-B048-85BDC9FD1C3A}</a:tableStyleId>
              </a:tblPr>
              <a:tblGrid>
                <a:gridCol w="995363"/>
                <a:gridCol w="523874"/>
                <a:gridCol w="3586163"/>
                <a:gridCol w="762000"/>
              </a:tblGrid>
              <a:tr h="279400">
                <a:tc>
                  <a:txBody>
                    <a:bodyPr/>
                    <a:lstStyle/>
                    <a:p>
                      <a:pPr>
                        <a:lnSpc>
                          <a:spcPct val="70000"/>
                        </a:lnSpc>
                      </a:pPr>
                      <a:endParaRPr lang="en-US" sz="1600" dirty="0"/>
                    </a:p>
                  </a:txBody>
                  <a:tcPr/>
                </a:tc>
                <a:tc>
                  <a:txBody>
                    <a:bodyPr/>
                    <a:lstStyle/>
                    <a:p>
                      <a:pPr>
                        <a:lnSpc>
                          <a:spcPct val="70000"/>
                        </a:lnSpc>
                      </a:pPr>
                      <a:r>
                        <a:rPr lang="en-US" sz="1600" dirty="0" smtClean="0"/>
                        <a:t>Doc</a:t>
                      </a:r>
                      <a:endParaRPr lang="en-US" sz="1600" dirty="0"/>
                    </a:p>
                  </a:txBody>
                  <a:tcPr/>
                </a:tc>
                <a:tc>
                  <a:txBody>
                    <a:bodyPr/>
                    <a:lstStyle/>
                    <a:p>
                      <a:pPr>
                        <a:lnSpc>
                          <a:spcPct val="70000"/>
                        </a:lnSpc>
                      </a:pPr>
                      <a:r>
                        <a:rPr lang="en-US" sz="1600" dirty="0" smtClean="0"/>
                        <a:t>Words</a:t>
                      </a:r>
                      <a:endParaRPr lang="en-US" sz="1600" dirty="0"/>
                    </a:p>
                  </a:txBody>
                  <a:tcPr/>
                </a:tc>
                <a:tc>
                  <a:txBody>
                    <a:bodyPr/>
                    <a:lstStyle/>
                    <a:p>
                      <a:pPr>
                        <a:lnSpc>
                          <a:spcPct val="70000"/>
                        </a:lnSpc>
                      </a:pPr>
                      <a:r>
                        <a:rPr lang="en-US" sz="1600" dirty="0" smtClean="0"/>
                        <a:t>Class</a:t>
                      </a:r>
                      <a:endParaRPr lang="en-US" sz="1600" dirty="0"/>
                    </a:p>
                  </a:txBody>
                  <a:tcPr/>
                </a:tc>
              </a:tr>
              <a:tr h="279400">
                <a:tc>
                  <a:txBody>
                    <a:bodyPr/>
                    <a:lstStyle/>
                    <a:p>
                      <a:pPr>
                        <a:lnSpc>
                          <a:spcPct val="70000"/>
                        </a:lnSpc>
                      </a:pPr>
                      <a:r>
                        <a:rPr lang="en-US" sz="1600" dirty="0" smtClean="0"/>
                        <a:t>Training</a:t>
                      </a:r>
                      <a:endParaRPr lang="en-US" sz="1600" dirty="0"/>
                    </a:p>
                  </a:txBody>
                  <a:tcPr>
                    <a:solidFill>
                      <a:schemeClr val="accent6">
                        <a:lumMod val="20000"/>
                        <a:lumOff val="80000"/>
                      </a:schemeClr>
                    </a:solidFill>
                  </a:tcPr>
                </a:tc>
                <a:tc>
                  <a:txBody>
                    <a:bodyPr/>
                    <a:lstStyle/>
                    <a:p>
                      <a:pPr>
                        <a:lnSpc>
                          <a:spcPct val="70000"/>
                        </a:lnSpc>
                      </a:pPr>
                      <a:r>
                        <a:rPr lang="en-US" sz="1600" dirty="0" smtClean="0"/>
                        <a:t>1</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a:t>
                      </a:r>
                      <a:r>
                        <a:rPr lang="en-US" sz="1600" baseline="0" dirty="0" smtClean="0"/>
                        <a:t> Beijing Chinese</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p>
                  </a:txBody>
                  <a:tcPr>
                    <a:solidFill>
                      <a:schemeClr val="accent6">
                        <a:lumMod val="20000"/>
                        <a:lumOff val="80000"/>
                      </a:schemeClr>
                    </a:solidFill>
                  </a:tcPr>
                </a:tc>
              </a:tr>
              <a:tr h="279400">
                <a:tc>
                  <a:txBody>
                    <a:bodyPr/>
                    <a:lstStyle/>
                    <a:p>
                      <a:pPr>
                        <a:lnSpc>
                          <a:spcPct val="70000"/>
                        </a:lnSpc>
                      </a:pPr>
                      <a:endParaRPr lang="en-US" sz="1600" dirty="0"/>
                    </a:p>
                  </a:txBody>
                  <a:tcPr>
                    <a:solidFill>
                      <a:schemeClr val="accent6">
                        <a:lumMod val="20000"/>
                        <a:lumOff val="80000"/>
                      </a:schemeClr>
                    </a:solidFill>
                  </a:tcPr>
                </a:tc>
                <a:tc>
                  <a:txBody>
                    <a:bodyPr/>
                    <a:lstStyle/>
                    <a:p>
                      <a:pPr>
                        <a:lnSpc>
                          <a:spcPct val="70000"/>
                        </a:lnSpc>
                      </a:pPr>
                      <a:r>
                        <a:rPr lang="en-US" sz="1600" dirty="0" smtClean="0"/>
                        <a:t>2</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 Chinese Shanghai</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endParaRPr lang="en-US" sz="1600" dirty="0"/>
                    </a:p>
                  </a:txBody>
                  <a:tcPr>
                    <a:solidFill>
                      <a:schemeClr val="accent6">
                        <a:lumMod val="20000"/>
                        <a:lumOff val="80000"/>
                      </a:schemeClr>
                    </a:solidFill>
                  </a:tcPr>
                </a:tc>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smtClean="0"/>
                        <a:t>3</a:t>
                      </a:r>
                      <a:endParaRPr lang="en-US" sz="1600" dirty="0"/>
                    </a:p>
                  </a:txBody>
                  <a:tcPr>
                    <a:solidFill>
                      <a:schemeClr val="accent6">
                        <a:lumMod val="20000"/>
                        <a:lumOff val="80000"/>
                      </a:schemeClr>
                    </a:solidFill>
                  </a:tcPr>
                </a:tc>
                <a:tc>
                  <a:txBody>
                    <a:bodyPr/>
                    <a:lstStyle/>
                    <a:p>
                      <a:pPr>
                        <a:lnSpc>
                          <a:spcPct val="70000"/>
                        </a:lnSpc>
                      </a:pPr>
                      <a:r>
                        <a:rPr lang="en-US" sz="1600" dirty="0" smtClean="0"/>
                        <a:t>Chinese Macao</a:t>
                      </a:r>
                      <a:endParaRPr lang="en-US" sz="1600" dirty="0"/>
                    </a:p>
                  </a:txBody>
                  <a:tcPr>
                    <a:solidFill>
                      <a:schemeClr val="accent6">
                        <a:lumMod val="20000"/>
                        <a:lumOff val="80000"/>
                      </a:schemeClr>
                    </a:solidFill>
                  </a:tcPr>
                </a:tc>
                <a:tc>
                  <a:txBody>
                    <a:bodyPr/>
                    <a:lstStyle/>
                    <a:p>
                      <a:pPr>
                        <a:lnSpc>
                          <a:spcPct val="70000"/>
                        </a:lnSpc>
                      </a:pPr>
                      <a:r>
                        <a:rPr lang="en-US" sz="1600" dirty="0" smtClean="0"/>
                        <a:t>c</a:t>
                      </a:r>
                      <a:endParaRPr lang="en-US" sz="1600" dirty="0"/>
                    </a:p>
                  </a:txBody>
                  <a:tcPr>
                    <a:solidFill>
                      <a:schemeClr val="accent6">
                        <a:lumMod val="20000"/>
                        <a:lumOff val="80000"/>
                      </a:schemeClr>
                    </a:solidFill>
                  </a:tcPr>
                </a:tc>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smtClean="0"/>
                        <a:t>4</a:t>
                      </a:r>
                      <a:endParaRPr lang="en-US" sz="1600" dirty="0"/>
                    </a:p>
                  </a:txBody>
                  <a:tcPr>
                    <a:solidFill>
                      <a:schemeClr val="accent6">
                        <a:lumMod val="20000"/>
                        <a:lumOff val="80000"/>
                      </a:schemeClr>
                    </a:solidFill>
                  </a:tcPr>
                </a:tc>
                <a:tc>
                  <a:txBody>
                    <a:bodyPr/>
                    <a:lstStyle/>
                    <a:p>
                      <a:pPr>
                        <a:lnSpc>
                          <a:spcPct val="70000"/>
                        </a:lnSpc>
                      </a:pPr>
                      <a:r>
                        <a:rPr lang="en-US" sz="1600" dirty="0" smtClean="0"/>
                        <a:t>Tokyo Japan Chinese</a:t>
                      </a:r>
                      <a:endParaRPr lang="en-US" sz="1600" dirty="0"/>
                    </a:p>
                  </a:txBody>
                  <a:tcPr>
                    <a:solidFill>
                      <a:schemeClr val="accent6">
                        <a:lumMod val="20000"/>
                        <a:lumOff val="80000"/>
                      </a:schemeClr>
                    </a:solidFill>
                  </a:tcPr>
                </a:tc>
                <a:tc>
                  <a:txBody>
                    <a:bodyPr/>
                    <a:lstStyle/>
                    <a:p>
                      <a:pPr>
                        <a:lnSpc>
                          <a:spcPct val="70000"/>
                        </a:lnSpc>
                      </a:pPr>
                      <a:r>
                        <a:rPr lang="en-US" sz="1600" dirty="0" smtClean="0"/>
                        <a:t>j</a:t>
                      </a:r>
                      <a:endParaRPr lang="en-US" sz="1600" dirty="0"/>
                    </a:p>
                  </a:txBody>
                  <a:tcPr>
                    <a:solidFill>
                      <a:schemeClr val="accent6">
                        <a:lumMod val="20000"/>
                        <a:lumOff val="80000"/>
                      </a:schemeClr>
                    </a:solidFill>
                  </a:tcPr>
                </a:tc>
              </a:tr>
              <a:tr h="279400">
                <a:tc>
                  <a:txBody>
                    <a:bodyPr/>
                    <a:lstStyle/>
                    <a:p>
                      <a:pPr>
                        <a:lnSpc>
                          <a:spcPct val="70000"/>
                        </a:lnSpc>
                      </a:pPr>
                      <a:r>
                        <a:rPr lang="en-US" sz="1600" dirty="0" smtClean="0"/>
                        <a:t>Test</a:t>
                      </a:r>
                      <a:endParaRPr lang="en-US" sz="1600" dirty="0"/>
                    </a:p>
                  </a:txBody>
                  <a:tcPr/>
                </a:tc>
                <a:tc>
                  <a:txBody>
                    <a:bodyPr/>
                    <a:lstStyle/>
                    <a:p>
                      <a:pPr>
                        <a:lnSpc>
                          <a:spcPct val="70000"/>
                        </a:lnSpc>
                      </a:pPr>
                      <a:r>
                        <a:rPr lang="en-US" sz="1600" dirty="0" smtClean="0"/>
                        <a:t>5</a:t>
                      </a:r>
                      <a:endParaRPr lang="en-US" sz="1600" dirty="0"/>
                    </a:p>
                  </a:txBody>
                  <a:tcPr/>
                </a:tc>
                <a:tc>
                  <a:txBody>
                    <a:bodyPr/>
                    <a:lstStyle/>
                    <a:p>
                      <a:pPr>
                        <a:lnSpc>
                          <a:spcPct val="70000"/>
                        </a:lnSpc>
                      </a:pPr>
                      <a:r>
                        <a:rPr lang="en-US" sz="1600" dirty="0" smtClean="0"/>
                        <a:t>Chinese Chinese Chinese Tokyo</a:t>
                      </a:r>
                      <a:r>
                        <a:rPr lang="en-US" sz="1600" baseline="0" dirty="0" smtClean="0"/>
                        <a:t> Japan</a:t>
                      </a:r>
                      <a:endParaRPr lang="en-US" sz="1600" dirty="0"/>
                    </a:p>
                  </a:txBody>
                  <a:tcPr/>
                </a:tc>
                <a:tc>
                  <a:txBody>
                    <a:bodyPr/>
                    <a:lstStyle/>
                    <a:p>
                      <a:pPr>
                        <a:lnSpc>
                          <a:spcPct val="70000"/>
                        </a:lnSpc>
                      </a:pPr>
                      <a:r>
                        <a:rPr lang="en-US" sz="1600" dirty="0" smtClean="0"/>
                        <a:t>?</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38</a:t>
            </a:fld>
            <a:endParaRPr lang="en-US"/>
          </a:p>
        </p:txBody>
      </p:sp>
      <p:sp>
        <p:nvSpPr>
          <p:cNvPr id="7" name="TextBox 6"/>
          <p:cNvSpPr txBox="1"/>
          <p:nvPr/>
        </p:nvSpPr>
        <p:spPr>
          <a:xfrm>
            <a:off x="838200" y="3028950"/>
            <a:ext cx="2609195" cy="2031325"/>
          </a:xfrm>
          <a:prstGeom prst="rect">
            <a:avLst/>
          </a:prstGeom>
          <a:noFill/>
        </p:spPr>
        <p:txBody>
          <a:bodyPr wrap="none" rtlCol="0">
            <a:spAutoFit/>
          </a:bodyPr>
          <a:lstStyle/>
          <a:p>
            <a:r>
              <a:rPr lang="en-US" sz="1800" b="1" dirty="0" smtClean="0">
                <a:latin typeface="+mn-lt"/>
              </a:rPr>
              <a:t>Conditional Probabilities:</a:t>
            </a:r>
          </a:p>
          <a:p>
            <a:r>
              <a:rPr lang="en-US" sz="1800" dirty="0" smtClean="0">
                <a:latin typeface="+mn-lt"/>
              </a:rPr>
              <a:t>P(</a:t>
            </a:r>
            <a:r>
              <a:rPr lang="en-US" sz="1800" dirty="0" err="1" smtClean="0">
                <a:latin typeface="+mn-lt"/>
              </a:rPr>
              <a:t>Chinese|</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Tokyo|</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Japan|</a:t>
            </a:r>
            <a:r>
              <a:rPr lang="en-US" sz="1800" i="1" dirty="0" err="1" smtClean="0">
                <a:latin typeface="+mn-lt"/>
              </a:rPr>
              <a:t>c</a:t>
            </a:r>
            <a:r>
              <a:rPr lang="en-US" sz="1800" dirty="0" smtClean="0">
                <a:latin typeface="+mn-lt"/>
              </a:rPr>
              <a:t>)     =</a:t>
            </a:r>
          </a:p>
          <a:p>
            <a:r>
              <a:rPr lang="en-US" sz="1800" dirty="0" smtClean="0">
                <a:latin typeface="+mn-lt"/>
              </a:rPr>
              <a:t>P(</a:t>
            </a:r>
            <a:r>
              <a:rPr lang="en-US" sz="1800" dirty="0" err="1" smtClean="0">
                <a:latin typeface="+mn-lt"/>
              </a:rPr>
              <a:t>Chinese|</a:t>
            </a:r>
            <a:r>
              <a:rPr lang="en-US" sz="1800" i="1" dirty="0" err="1">
                <a:latin typeface="+mn-lt"/>
              </a:rPr>
              <a:t>j</a:t>
            </a:r>
            <a:r>
              <a:rPr lang="en-US" sz="1800" dirty="0" smtClean="0">
                <a:latin typeface="+mn-lt"/>
              </a:rPr>
              <a:t>) =</a:t>
            </a:r>
          </a:p>
          <a:p>
            <a:r>
              <a:rPr lang="en-US" sz="1800" dirty="0" smtClean="0">
                <a:latin typeface="+mn-lt"/>
              </a:rPr>
              <a:t>P(</a:t>
            </a:r>
            <a:r>
              <a:rPr lang="en-US" sz="1800" dirty="0" err="1" smtClean="0">
                <a:latin typeface="+mn-lt"/>
              </a:rPr>
              <a:t>Tokyo|</a:t>
            </a:r>
            <a:r>
              <a:rPr lang="en-US" sz="1800" i="1" dirty="0" err="1" smtClean="0">
                <a:latin typeface="+mn-lt"/>
              </a:rPr>
              <a:t>j</a:t>
            </a:r>
            <a:r>
              <a:rPr lang="en-US" sz="1800" dirty="0" smtClean="0">
                <a:latin typeface="+mn-lt"/>
              </a:rPr>
              <a:t>)     =</a:t>
            </a:r>
          </a:p>
          <a:p>
            <a:r>
              <a:rPr lang="en-US" sz="1800" dirty="0" smtClean="0">
                <a:latin typeface="+mn-lt"/>
              </a:rPr>
              <a:t>P(</a:t>
            </a:r>
            <a:r>
              <a:rPr lang="en-US" sz="1800" dirty="0" err="1" smtClean="0">
                <a:latin typeface="+mn-lt"/>
              </a:rPr>
              <a:t>Japan|</a:t>
            </a:r>
            <a:r>
              <a:rPr lang="en-US" sz="1800" i="1" dirty="0" err="1" smtClean="0">
                <a:latin typeface="+mn-lt"/>
              </a:rPr>
              <a:t>j</a:t>
            </a:r>
            <a:r>
              <a:rPr lang="en-US" sz="1800" dirty="0" smtClean="0">
                <a:latin typeface="+mn-lt"/>
              </a:rPr>
              <a:t>)      = </a:t>
            </a:r>
          </a:p>
        </p:txBody>
      </p:sp>
      <p:sp>
        <p:nvSpPr>
          <p:cNvPr id="8" name="TextBox 7"/>
          <p:cNvSpPr txBox="1"/>
          <p:nvPr/>
        </p:nvSpPr>
        <p:spPr>
          <a:xfrm>
            <a:off x="457200" y="1834574"/>
            <a:ext cx="838199" cy="954107"/>
          </a:xfrm>
          <a:prstGeom prst="rect">
            <a:avLst/>
          </a:prstGeom>
          <a:noFill/>
        </p:spPr>
        <p:txBody>
          <a:bodyPr wrap="square" rtlCol="0">
            <a:spAutoFit/>
          </a:bodyPr>
          <a:lstStyle/>
          <a:p>
            <a:r>
              <a:rPr lang="en-US" sz="1800" b="1" dirty="0" smtClean="0">
                <a:latin typeface="+mn-lt"/>
              </a:rPr>
              <a:t>Priors:</a:t>
            </a:r>
          </a:p>
          <a:p>
            <a:r>
              <a:rPr lang="en-US" sz="1800" i="1" dirty="0" smtClean="0">
                <a:latin typeface="+mn-lt"/>
              </a:rPr>
              <a:t>P</a:t>
            </a:r>
            <a:r>
              <a:rPr lang="en-US" sz="1800" dirty="0" smtClean="0">
                <a:latin typeface="+mn-lt"/>
              </a:rPr>
              <a:t>(</a:t>
            </a:r>
            <a:r>
              <a:rPr lang="en-US" sz="1800" i="1" dirty="0" smtClean="0">
                <a:latin typeface="+mn-lt"/>
              </a:rPr>
              <a:t>c</a:t>
            </a:r>
            <a:r>
              <a:rPr lang="en-US" sz="1800" dirty="0" smtClean="0">
                <a:latin typeface="+mn-lt"/>
              </a:rPr>
              <a:t>)= </a:t>
            </a:r>
          </a:p>
          <a:p>
            <a:endParaRPr lang="en-US" sz="200" i="1" dirty="0" smtClean="0">
              <a:latin typeface="+mn-lt"/>
            </a:endParaRPr>
          </a:p>
          <a:p>
            <a:r>
              <a:rPr lang="en-US" sz="1800" i="1" dirty="0" smtClean="0">
                <a:latin typeface="+mn-lt"/>
              </a:rPr>
              <a:t>P</a:t>
            </a:r>
            <a:r>
              <a:rPr lang="en-US" sz="1800" dirty="0" smtClean="0">
                <a:latin typeface="+mn-lt"/>
              </a:rPr>
              <a:t>(</a:t>
            </a:r>
            <a:r>
              <a:rPr lang="en-US" sz="1800" i="1" dirty="0" smtClean="0">
                <a:latin typeface="+mn-lt"/>
              </a:rPr>
              <a:t>j</a:t>
            </a:r>
            <a:r>
              <a:rPr lang="en-US" sz="1800" dirty="0" smtClean="0">
                <a:latin typeface="+mn-lt"/>
              </a:rPr>
              <a:t>)= </a:t>
            </a:r>
          </a:p>
        </p:txBody>
      </p:sp>
      <p:sp>
        <p:nvSpPr>
          <p:cNvPr id="12" name="TextBox 11"/>
          <p:cNvSpPr txBox="1"/>
          <p:nvPr/>
        </p:nvSpPr>
        <p:spPr>
          <a:xfrm>
            <a:off x="1143000" y="2087998"/>
            <a:ext cx="331537" cy="584776"/>
          </a:xfrm>
          <a:prstGeom prst="rect">
            <a:avLst/>
          </a:prstGeom>
          <a:noFill/>
        </p:spPr>
        <p:txBody>
          <a:bodyPr wrap="square" rtlCol="0">
            <a:spAutoFit/>
          </a:bodyPr>
          <a:lstStyle/>
          <a:p>
            <a:r>
              <a:rPr lang="en-US" sz="1600" dirty="0" smtClean="0">
                <a:latin typeface="+mn-lt"/>
              </a:rPr>
              <a:t>3</a:t>
            </a:r>
          </a:p>
          <a:p>
            <a:endParaRPr lang="en-US" sz="1600" dirty="0">
              <a:latin typeface="+mn-lt"/>
            </a:endParaRPr>
          </a:p>
        </p:txBody>
      </p:sp>
      <p:sp>
        <p:nvSpPr>
          <p:cNvPr id="13" name="TextBox 12"/>
          <p:cNvSpPr txBox="1"/>
          <p:nvPr/>
        </p:nvSpPr>
        <p:spPr>
          <a:xfrm>
            <a:off x="1143000" y="2312590"/>
            <a:ext cx="304800" cy="338554"/>
          </a:xfrm>
          <a:prstGeom prst="rect">
            <a:avLst/>
          </a:prstGeom>
          <a:noFill/>
        </p:spPr>
        <p:txBody>
          <a:bodyPr wrap="square" rtlCol="0">
            <a:spAutoFit/>
          </a:bodyPr>
          <a:lstStyle/>
          <a:p>
            <a:r>
              <a:rPr lang="en-US" sz="1600" dirty="0" smtClean="0">
                <a:latin typeface="+mn-lt"/>
              </a:rPr>
              <a:t>4</a:t>
            </a:r>
            <a:endParaRPr lang="en-US" sz="1600" dirty="0">
              <a:latin typeface="+mn-lt"/>
            </a:endParaRPr>
          </a:p>
        </p:txBody>
      </p:sp>
      <p:cxnSp>
        <p:nvCxnSpPr>
          <p:cNvPr id="15" name="Straight Connector 14"/>
          <p:cNvCxnSpPr/>
          <p:nvPr/>
        </p:nvCxnSpPr>
        <p:spPr bwMode="auto">
          <a:xfrm>
            <a:off x="1196472" y="2388790"/>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371600" y="2291774"/>
            <a:ext cx="331537" cy="584776"/>
          </a:xfrm>
          <a:prstGeom prst="rect">
            <a:avLst/>
          </a:prstGeom>
          <a:noFill/>
        </p:spPr>
        <p:txBody>
          <a:bodyPr wrap="square" rtlCol="0">
            <a:spAutoFit/>
          </a:bodyPr>
          <a:lstStyle/>
          <a:p>
            <a:r>
              <a:rPr lang="en-US" sz="1600" dirty="0" smtClean="0">
                <a:latin typeface="+mn-lt"/>
              </a:rPr>
              <a:t>1</a:t>
            </a:r>
          </a:p>
          <a:p>
            <a:endParaRPr lang="en-US" sz="1600" dirty="0">
              <a:latin typeface="+mn-lt"/>
            </a:endParaRPr>
          </a:p>
        </p:txBody>
      </p:sp>
      <p:sp>
        <p:nvSpPr>
          <p:cNvPr id="24" name="TextBox 23"/>
          <p:cNvSpPr txBox="1"/>
          <p:nvPr/>
        </p:nvSpPr>
        <p:spPr>
          <a:xfrm>
            <a:off x="1371600" y="2516366"/>
            <a:ext cx="304800" cy="338554"/>
          </a:xfrm>
          <a:prstGeom prst="rect">
            <a:avLst/>
          </a:prstGeom>
          <a:noFill/>
        </p:spPr>
        <p:txBody>
          <a:bodyPr wrap="square" rtlCol="0">
            <a:spAutoFit/>
          </a:bodyPr>
          <a:lstStyle/>
          <a:p>
            <a:r>
              <a:rPr lang="en-US" sz="1600" dirty="0" smtClean="0">
                <a:latin typeface="+mn-lt"/>
              </a:rPr>
              <a:t>4</a:t>
            </a:r>
            <a:endParaRPr lang="en-US" sz="1600" dirty="0">
              <a:latin typeface="+mn-lt"/>
            </a:endParaRPr>
          </a:p>
        </p:txBody>
      </p:sp>
      <p:cxnSp>
        <p:nvCxnSpPr>
          <p:cNvPr id="25" name="Straight Connector 24"/>
          <p:cNvCxnSpPr/>
          <p:nvPr/>
        </p:nvCxnSpPr>
        <p:spPr bwMode="auto">
          <a:xfrm>
            <a:off x="1425072" y="2592566"/>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aphicFrame>
        <p:nvGraphicFramePr>
          <p:cNvPr id="27" name="Object 2"/>
          <p:cNvGraphicFramePr>
            <a:graphicFrameLocks noChangeAspect="1"/>
          </p:cNvGraphicFramePr>
          <p:nvPr>
            <p:extLst>
              <p:ext uri="{D42A27DB-BD31-4B8C-83A1-F6EECF244321}">
                <p14:modId xmlns:p14="http://schemas.microsoft.com/office/powerpoint/2010/main" val="3982358750"/>
              </p:ext>
            </p:extLst>
          </p:nvPr>
        </p:nvGraphicFramePr>
        <p:xfrm>
          <a:off x="228600" y="1123951"/>
          <a:ext cx="2493718" cy="685800"/>
        </p:xfrm>
        <a:graphic>
          <a:graphicData uri="http://schemas.openxmlformats.org/presentationml/2006/ole">
            <mc:AlternateContent xmlns:mc="http://schemas.openxmlformats.org/markup-compatibility/2006">
              <mc:Choice xmlns:v="urn:schemas-microsoft-com:vml" Requires="v">
                <p:oleObj spid="_x0000_s36234" name="Equation" r:id="rId3" imgW="1524000" imgH="419100" progId="Equation.3">
                  <p:embed/>
                </p:oleObj>
              </mc:Choice>
              <mc:Fallback>
                <p:oleObj name="Equation" r:id="rId3" imgW="1524000" imgH="419100" progId="Equation.3">
                  <p:embed/>
                  <p:pic>
                    <p:nvPicPr>
                      <p:cNvPr id="0" name=""/>
                      <p:cNvPicPr>
                        <a:picLocks noChangeAspect="1" noChangeArrowheads="1"/>
                      </p:cNvPicPr>
                      <p:nvPr/>
                    </p:nvPicPr>
                    <p:blipFill>
                      <a:blip r:embed="rId4"/>
                      <a:srcRect/>
                      <a:stretch>
                        <a:fillRect/>
                      </a:stretch>
                    </p:blipFill>
                    <p:spPr bwMode="auto">
                      <a:xfrm>
                        <a:off x="228600" y="1123951"/>
                        <a:ext cx="2493718" cy="685800"/>
                      </a:xfrm>
                      <a:prstGeom prst="rect">
                        <a:avLst/>
                      </a:prstGeom>
                      <a:noFill/>
                      <a:extLst/>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2025775752"/>
              </p:ext>
            </p:extLst>
          </p:nvPr>
        </p:nvGraphicFramePr>
        <p:xfrm>
          <a:off x="1524000" y="306388"/>
          <a:ext cx="1079500" cy="644525"/>
        </p:xfrm>
        <a:graphic>
          <a:graphicData uri="http://schemas.openxmlformats.org/presentationml/2006/ole">
            <mc:AlternateContent xmlns:mc="http://schemas.openxmlformats.org/markup-compatibility/2006">
              <mc:Choice xmlns:v="urn:schemas-microsoft-com:vml" Requires="v">
                <p:oleObj spid="_x0000_s36235" name="Equation" r:id="rId5" imgW="660400" imgH="393700" progId="Equation.3">
                  <p:embed/>
                </p:oleObj>
              </mc:Choice>
              <mc:Fallback>
                <p:oleObj name="Equation" r:id="rId5" imgW="660400" imgH="393700" progId="Equation.3">
                  <p:embed/>
                  <p:pic>
                    <p:nvPicPr>
                      <p:cNvPr id="0" name=""/>
                      <p:cNvPicPr>
                        <a:picLocks noChangeAspect="1" noChangeArrowheads="1"/>
                      </p:cNvPicPr>
                      <p:nvPr/>
                    </p:nvPicPr>
                    <p:blipFill>
                      <a:blip r:embed="rId6"/>
                      <a:srcRect/>
                      <a:stretch>
                        <a:fillRect/>
                      </a:stretch>
                    </p:blipFill>
                    <p:spPr bwMode="auto">
                      <a:xfrm>
                        <a:off x="1524000" y="306388"/>
                        <a:ext cx="1079500" cy="644525"/>
                      </a:xfrm>
                      <a:prstGeom prst="rect">
                        <a:avLst/>
                      </a:prstGeom>
                      <a:noFill/>
                      <a:extLst/>
                    </p:spPr>
                  </p:pic>
                </p:oleObj>
              </mc:Fallback>
            </mc:AlternateContent>
          </a:graphicData>
        </a:graphic>
      </p:graphicFrame>
      <p:sp>
        <p:nvSpPr>
          <p:cNvPr id="29" name="TextBox 28"/>
          <p:cNvSpPr txBox="1"/>
          <p:nvPr/>
        </p:nvSpPr>
        <p:spPr>
          <a:xfrm>
            <a:off x="2438400" y="3293646"/>
            <a:ext cx="2558024" cy="369332"/>
          </a:xfrm>
          <a:prstGeom prst="rect">
            <a:avLst/>
          </a:prstGeom>
          <a:noFill/>
        </p:spPr>
        <p:txBody>
          <a:bodyPr wrap="none" rtlCol="0">
            <a:spAutoFit/>
          </a:bodyPr>
          <a:lstStyle/>
          <a:p>
            <a:r>
              <a:rPr lang="en-US" sz="1800" dirty="0" smtClean="0">
                <a:latin typeface="+mn-lt"/>
              </a:rPr>
              <a:t>(5+1) / (8+6) = 6/14 = 3/7</a:t>
            </a:r>
            <a:endParaRPr lang="en-US" sz="1800" dirty="0">
              <a:latin typeface="+mn-lt"/>
            </a:endParaRPr>
          </a:p>
        </p:txBody>
      </p:sp>
      <p:sp>
        <p:nvSpPr>
          <p:cNvPr id="30" name="TextBox 29"/>
          <p:cNvSpPr txBox="1"/>
          <p:nvPr/>
        </p:nvSpPr>
        <p:spPr>
          <a:xfrm>
            <a:off x="2438400" y="3562350"/>
            <a:ext cx="2018501" cy="369332"/>
          </a:xfrm>
          <a:prstGeom prst="rect">
            <a:avLst/>
          </a:prstGeom>
          <a:noFill/>
        </p:spPr>
        <p:txBody>
          <a:bodyPr wrap="none" rtlCol="0">
            <a:spAutoFit/>
          </a:bodyPr>
          <a:lstStyle/>
          <a:p>
            <a:r>
              <a:rPr lang="en-US" sz="1800" dirty="0" smtClean="0">
                <a:latin typeface="+mn-lt"/>
              </a:rPr>
              <a:t>(0+1) / (8+6) = 1/14</a:t>
            </a:r>
            <a:endParaRPr lang="en-US" sz="1800" dirty="0">
              <a:latin typeface="+mn-lt"/>
            </a:endParaRPr>
          </a:p>
        </p:txBody>
      </p:sp>
      <p:sp>
        <p:nvSpPr>
          <p:cNvPr id="32" name="TextBox 31"/>
          <p:cNvSpPr txBox="1"/>
          <p:nvPr/>
        </p:nvSpPr>
        <p:spPr>
          <a:xfrm>
            <a:off x="2438400" y="4145214"/>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3" name="TextBox 32"/>
          <p:cNvSpPr txBox="1"/>
          <p:nvPr/>
        </p:nvSpPr>
        <p:spPr>
          <a:xfrm>
            <a:off x="2438400" y="3852082"/>
            <a:ext cx="2018501" cy="369332"/>
          </a:xfrm>
          <a:prstGeom prst="rect">
            <a:avLst/>
          </a:prstGeom>
          <a:noFill/>
        </p:spPr>
        <p:txBody>
          <a:bodyPr wrap="none" rtlCol="0">
            <a:spAutoFit/>
          </a:bodyPr>
          <a:lstStyle/>
          <a:p>
            <a:r>
              <a:rPr lang="en-US" sz="1800" dirty="0" smtClean="0">
                <a:latin typeface="+mn-lt"/>
              </a:rPr>
              <a:t>(0+1) / (8+6) = 1/14</a:t>
            </a:r>
            <a:endParaRPr lang="en-US" sz="1800" dirty="0">
              <a:latin typeface="+mn-lt"/>
            </a:endParaRPr>
          </a:p>
        </p:txBody>
      </p:sp>
      <p:sp>
        <p:nvSpPr>
          <p:cNvPr id="34" name="TextBox 33"/>
          <p:cNvSpPr txBox="1"/>
          <p:nvPr/>
        </p:nvSpPr>
        <p:spPr>
          <a:xfrm>
            <a:off x="2438400" y="4412218"/>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5" name="TextBox 34"/>
          <p:cNvSpPr txBox="1"/>
          <p:nvPr/>
        </p:nvSpPr>
        <p:spPr>
          <a:xfrm>
            <a:off x="2444848" y="4669254"/>
            <a:ext cx="1898552" cy="369332"/>
          </a:xfrm>
          <a:prstGeom prst="rect">
            <a:avLst/>
          </a:prstGeom>
          <a:noFill/>
        </p:spPr>
        <p:txBody>
          <a:bodyPr wrap="none" rtlCol="0">
            <a:spAutoFit/>
          </a:bodyPr>
          <a:lstStyle/>
          <a:p>
            <a:r>
              <a:rPr lang="en-US" altLang="zh-TW" sz="1800" dirty="0" smtClean="0">
                <a:latin typeface="Calibri" charset="0"/>
              </a:rPr>
              <a:t>(1</a:t>
            </a:r>
            <a:r>
              <a:rPr lang="en-US" altLang="zh-TW" sz="1800" dirty="0">
                <a:latin typeface="Calibri" charset="0"/>
              </a:rPr>
              <a:t>+1) / (3+6) = 2/9 </a:t>
            </a:r>
            <a:endParaRPr lang="en-US" sz="1800" dirty="0">
              <a:latin typeface="+mn-lt"/>
            </a:endParaRPr>
          </a:p>
        </p:txBody>
      </p:sp>
      <p:sp>
        <p:nvSpPr>
          <p:cNvPr id="36" name="TextBox 35"/>
          <p:cNvSpPr txBox="1"/>
          <p:nvPr/>
        </p:nvSpPr>
        <p:spPr>
          <a:xfrm>
            <a:off x="5862947" y="2585118"/>
            <a:ext cx="2366653" cy="584776"/>
          </a:xfrm>
          <a:prstGeom prst="rect">
            <a:avLst/>
          </a:prstGeom>
          <a:noFill/>
        </p:spPr>
        <p:txBody>
          <a:bodyPr wrap="none" rtlCol="0">
            <a:spAutoFit/>
          </a:bodyPr>
          <a:lstStyle/>
          <a:p>
            <a:pPr lvl="1"/>
            <a:r>
              <a:rPr lang="en-US" altLang="zh-TW" sz="1600" dirty="0">
                <a:latin typeface="Calibri" charset="0"/>
              </a:rPr>
              <a:t> 3/4 * (3/7)</a:t>
            </a:r>
            <a:r>
              <a:rPr lang="en-US" altLang="zh-TW" sz="1600" baseline="30000" dirty="0">
                <a:latin typeface="Calibri" charset="0"/>
              </a:rPr>
              <a:t>3</a:t>
            </a:r>
            <a:r>
              <a:rPr lang="en-US" altLang="zh-TW" sz="1600" dirty="0">
                <a:latin typeface="Calibri" charset="0"/>
              </a:rPr>
              <a:t> * 1/14 * 1/14 </a:t>
            </a:r>
          </a:p>
          <a:p>
            <a:pPr lvl="1">
              <a:buFont typeface="Wingdings" charset="2"/>
              <a:buNone/>
            </a:pPr>
            <a:r>
              <a:rPr lang="en-US" altLang="zh-TW" sz="1600" dirty="0" smtClean="0">
                <a:latin typeface="Calibri" charset="0"/>
                <a:ea typeface="Arial" charset="0"/>
                <a:cs typeface="Arial" charset="0"/>
              </a:rPr>
              <a:t>	≈ 0.0003</a:t>
            </a:r>
            <a:endParaRPr lang="en-US" altLang="zh-TW" sz="1600" dirty="0">
              <a:latin typeface="Calibri" charset="0"/>
              <a:ea typeface="Arial" charset="0"/>
              <a:cs typeface="Arial"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1024907398"/>
              </p:ext>
            </p:extLst>
          </p:nvPr>
        </p:nvGraphicFramePr>
        <p:xfrm>
          <a:off x="6158832" y="2701422"/>
          <a:ext cx="223838" cy="140494"/>
        </p:xfrm>
        <a:graphic>
          <a:graphicData uri="http://schemas.openxmlformats.org/presentationml/2006/ole">
            <mc:AlternateContent xmlns:mc="http://schemas.openxmlformats.org/markup-compatibility/2006">
              <mc:Choice xmlns:v="urn:schemas-microsoft-com:vml" Requires="v">
                <p:oleObj spid="_x0000_s36236" name="Equation" r:id="rId7" imgW="152280" imgH="126720" progId="Equation.3">
                  <p:embed/>
                </p:oleObj>
              </mc:Choice>
              <mc:Fallback>
                <p:oleObj name="Equation" r:id="rId7"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832" y="2701422"/>
                        <a:ext cx="223838" cy="14049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9" name="Object 2"/>
          <p:cNvGraphicFramePr>
            <a:graphicFrameLocks noChangeAspect="1"/>
          </p:cNvGraphicFramePr>
          <p:nvPr>
            <p:extLst>
              <p:ext uri="{D42A27DB-BD31-4B8C-83A1-F6EECF244321}">
                <p14:modId xmlns:p14="http://schemas.microsoft.com/office/powerpoint/2010/main" val="3081629764"/>
              </p:ext>
            </p:extLst>
          </p:nvPr>
        </p:nvGraphicFramePr>
        <p:xfrm>
          <a:off x="6096000" y="3768222"/>
          <a:ext cx="223838" cy="140494"/>
        </p:xfrm>
        <a:graphic>
          <a:graphicData uri="http://schemas.openxmlformats.org/presentationml/2006/ole">
            <mc:AlternateContent xmlns:mc="http://schemas.openxmlformats.org/markup-compatibility/2006">
              <mc:Choice xmlns:v="urn:schemas-microsoft-com:vml" Requires="v">
                <p:oleObj spid="_x0000_s36237" name="Equation" r:id="rId9" imgW="152280" imgH="126720" progId="Equation.3">
                  <p:embed/>
                </p:oleObj>
              </mc:Choice>
              <mc:Fallback>
                <p:oleObj name="Equation" r:id="rId9"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768222"/>
                        <a:ext cx="223838" cy="140494"/>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3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1"/>
      <p:bldP spid="7" grpId="0"/>
      <p:bldP spid="8" grpId="0" build="allAtOnce"/>
      <p:bldP spid="13" grpId="0"/>
      <p:bldP spid="24" grpId="0"/>
      <p:bldP spid="29" grpId="0"/>
      <p:bldP spid="30" grpId="0"/>
      <p:bldP spid="32" grpId="0"/>
      <p:bldP spid="33" grpId="0"/>
      <p:bldP spid="34" grpId="0"/>
      <p:bldP spid="35"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smtClean="0"/>
              <a:t>Na</a:t>
            </a:r>
            <a:r>
              <a:rPr lang="fr-FR" dirty="0" err="1" smtClean="0"/>
              <a:t>ï</a:t>
            </a:r>
            <a:r>
              <a:rPr lang="en-GB" dirty="0" err="1" smtClean="0"/>
              <a:t>ve</a:t>
            </a:r>
            <a:r>
              <a:rPr lang="en-GB" dirty="0" smtClean="0"/>
              <a:t> Bayes in Spam Filtering</a:t>
            </a:r>
            <a:endParaRPr lang="en-US" dirty="0" smtClean="0"/>
          </a:p>
        </p:txBody>
      </p:sp>
      <p:sp>
        <p:nvSpPr>
          <p:cNvPr id="74755" name="Rectangle 3"/>
          <p:cNvSpPr>
            <a:spLocks noGrp="1" noChangeArrowheads="1"/>
          </p:cNvSpPr>
          <p:nvPr>
            <p:ph sz="quarter" idx="1"/>
          </p:nvPr>
        </p:nvSpPr>
        <p:spPr/>
        <p:txBody>
          <a:bodyPr/>
          <a:lstStyle/>
          <a:p>
            <a:r>
              <a:rPr lang="en-US" dirty="0" err="1" smtClean="0">
                <a:latin typeface="Calibri" charset="0"/>
              </a:rPr>
              <a:t>SpamAssassin</a:t>
            </a:r>
            <a:r>
              <a:rPr lang="en-US" dirty="0" smtClean="0">
                <a:latin typeface="Calibri" charset="0"/>
              </a:rPr>
              <a:t> Features:</a:t>
            </a:r>
          </a:p>
          <a:p>
            <a:pPr lvl="1"/>
            <a:r>
              <a:rPr lang="en-US" sz="1600" dirty="0"/>
              <a:t>Mentions Generic Viagra</a:t>
            </a:r>
          </a:p>
          <a:p>
            <a:pPr lvl="1"/>
            <a:r>
              <a:rPr lang="en-US" sz="1600" dirty="0"/>
              <a:t>Online Pharmacy</a:t>
            </a:r>
          </a:p>
          <a:p>
            <a:pPr lvl="1"/>
            <a:r>
              <a:rPr lang="en-US" sz="1600" dirty="0" smtClean="0"/>
              <a:t>Mentions </a:t>
            </a:r>
            <a:r>
              <a:rPr lang="en-US" sz="1600" dirty="0"/>
              <a:t>millions of (dollar) ((dollar) NN,NNN,NNN.NN)</a:t>
            </a:r>
          </a:p>
          <a:p>
            <a:pPr lvl="1"/>
            <a:r>
              <a:rPr lang="en-US" sz="1600" dirty="0" smtClean="0"/>
              <a:t>Phrase</a:t>
            </a:r>
            <a:r>
              <a:rPr lang="en-US" sz="1600" dirty="0"/>
              <a:t>: impress ... girl</a:t>
            </a:r>
          </a:p>
          <a:p>
            <a:pPr lvl="1"/>
            <a:r>
              <a:rPr lang="en-US" sz="1600" dirty="0"/>
              <a:t>From: starts with many numbers</a:t>
            </a:r>
          </a:p>
          <a:p>
            <a:pPr lvl="1"/>
            <a:r>
              <a:rPr lang="en-US" sz="1600" dirty="0" smtClean="0"/>
              <a:t>Subject </a:t>
            </a:r>
            <a:r>
              <a:rPr lang="en-US" sz="1600" dirty="0"/>
              <a:t>is all capitals</a:t>
            </a:r>
          </a:p>
          <a:p>
            <a:pPr lvl="1"/>
            <a:r>
              <a:rPr lang="en-US" sz="1600" dirty="0"/>
              <a:t>HTML has a low ratio of text to image area</a:t>
            </a:r>
          </a:p>
          <a:p>
            <a:pPr lvl="1"/>
            <a:r>
              <a:rPr lang="en-US" sz="1600" dirty="0"/>
              <a:t>One hundred percent guaranteed</a:t>
            </a:r>
          </a:p>
          <a:p>
            <a:pPr lvl="1"/>
            <a:r>
              <a:rPr lang="en-US" sz="1600" dirty="0"/>
              <a:t>Claims you can be removed from the list</a:t>
            </a:r>
          </a:p>
          <a:p>
            <a:pPr lvl="1"/>
            <a:r>
              <a:rPr lang="en-US" sz="1600" dirty="0"/>
              <a:t>'Prestigious Non-Accredited Universities'		</a:t>
            </a:r>
          </a:p>
        </p:txBody>
      </p:sp>
    </p:spTree>
    <p:extLst>
      <p:ext uri="{BB962C8B-B14F-4D97-AF65-F5344CB8AC3E}">
        <p14:creationId xmlns:p14="http://schemas.microsoft.com/office/powerpoint/2010/main" val="4945714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Is this spam?</a:t>
            </a:r>
          </a:p>
        </p:txBody>
      </p:sp>
      <p:sp>
        <p:nvSpPr>
          <p:cNvPr id="2" name="Content Placeholder 1"/>
          <p:cNvSpPr>
            <a:spLocks noGrp="1"/>
          </p:cNvSpPr>
          <p:nvPr>
            <p:ph idx="1"/>
          </p:nvPr>
        </p:nvSpPr>
        <p:spPr/>
        <p:txBody>
          <a:bodyPr/>
          <a:lstStyle/>
          <a:p>
            <a:pPr marL="0" indent="0">
              <a:buNone/>
            </a:pPr>
            <a:r>
              <a:rPr lang="en-US" sz="1200" dirty="0"/>
              <a:t>RE: INVESTMENT/BUSINESS PARTNERSHIP.</a:t>
            </a:r>
          </a:p>
          <a:p>
            <a:pPr marL="0" indent="0">
              <a:buNone/>
            </a:pPr>
            <a:endParaRPr lang="en-US" sz="1200" dirty="0"/>
          </a:p>
          <a:p>
            <a:pPr marL="0" indent="0">
              <a:buNone/>
            </a:pPr>
            <a:r>
              <a:rPr lang="en-US" sz="1200" dirty="0"/>
              <a:t>DOES YOUR BUSINESS/PROJECT STILL NEED FUNDING?</a:t>
            </a:r>
          </a:p>
          <a:p>
            <a:pPr marL="0" indent="0">
              <a:buNone/>
            </a:pPr>
            <a:endParaRPr lang="en-US" sz="1200" dirty="0"/>
          </a:p>
          <a:p>
            <a:pPr marL="0" indent="0">
              <a:buNone/>
            </a:pPr>
            <a:r>
              <a:rPr lang="en-US" sz="1200" dirty="0"/>
              <a:t>DO YOU HAVE PROJECT/INVESTMENT CAPABLE OF GENERATING 15% AROI?</a:t>
            </a:r>
          </a:p>
          <a:p>
            <a:pPr marL="0" indent="0">
              <a:buNone/>
            </a:pPr>
            <a:endParaRPr lang="en-US" sz="1200" dirty="0"/>
          </a:p>
          <a:p>
            <a:pPr marL="0" indent="0">
              <a:buNone/>
            </a:pPr>
            <a:r>
              <a:rPr lang="en-US" sz="1200" dirty="0"/>
              <a:t>IF THE ANSWER IS YES, I represent a group of company based in the Gulf Region. We are seeking means of expanding and relocating our business interest abroad in the following sector, Oil &amp; Gas, Energy, Mining, Construction, Real Estate, Communication, Agriculture, Health Sector or any other VIABLE business/project capable of generating 15% AROI.</a:t>
            </a:r>
          </a:p>
          <a:p>
            <a:pPr marL="0" indent="0">
              <a:buNone/>
            </a:pPr>
            <a:endParaRPr lang="en-US" sz="1200" dirty="0"/>
          </a:p>
          <a:p>
            <a:pPr marL="0" indent="0">
              <a:buNone/>
            </a:pPr>
            <a:r>
              <a:rPr lang="en-US" sz="1200" dirty="0"/>
              <a:t>If you have a solid background and idea of making good profit in any of the following  SECTORS, please write me for possible business co-operation. More so, we are ready to  facilitate and fund any business that is capable of generating 15%  Annual Return on Investment (AROI) Joint Venture partnership and Hard loan funding can  also be considered.</a:t>
            </a:r>
          </a:p>
          <a:p>
            <a:pPr marL="0" indent="0">
              <a:buNone/>
            </a:pPr>
            <a:endParaRPr lang="en-US" sz="1200" dirty="0"/>
          </a:p>
          <a:p>
            <a:pPr marL="0" indent="0">
              <a:buNone/>
            </a:pPr>
            <a:r>
              <a:rPr lang="en-US" sz="1200" dirty="0"/>
              <a:t>I look forward to discussing this opportunity further with you.</a:t>
            </a:r>
          </a:p>
          <a:p>
            <a:endParaRPr lang="en-US" dirty="0"/>
          </a:p>
        </p:txBody>
      </p:sp>
    </p:spTree>
    <p:extLst>
      <p:ext uri="{BB962C8B-B14F-4D97-AF65-F5344CB8AC3E}">
        <p14:creationId xmlns:p14="http://schemas.microsoft.com/office/powerpoint/2010/main" val="39710619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71600" y="209550"/>
            <a:ext cx="7467600" cy="742950"/>
          </a:xfrm>
        </p:spPr>
        <p:txBody>
          <a:bodyPr/>
          <a:lstStyle/>
          <a:p>
            <a:r>
              <a:rPr lang="en-US" dirty="0" smtClean="0"/>
              <a:t>Summary: Naive Bayes is Not So Naive</a:t>
            </a:r>
          </a:p>
        </p:txBody>
      </p:sp>
      <p:sp>
        <p:nvSpPr>
          <p:cNvPr id="73731" name="Rectangle 3"/>
          <p:cNvSpPr>
            <a:spLocks noGrp="1" noChangeArrowheads="1"/>
          </p:cNvSpPr>
          <p:nvPr>
            <p:ph sz="quarter" idx="1"/>
          </p:nvPr>
        </p:nvSpPr>
        <p:spPr>
          <a:xfrm>
            <a:off x="152400" y="1143000"/>
            <a:ext cx="8763000" cy="3771900"/>
          </a:xfrm>
        </p:spPr>
        <p:txBody>
          <a:bodyPr/>
          <a:lstStyle/>
          <a:p>
            <a:pPr marL="228600" indent="-228600"/>
            <a:r>
              <a:rPr lang="en-US" dirty="0" smtClean="0">
                <a:latin typeface="Calibri" charset="0"/>
              </a:rPr>
              <a:t>Very </a:t>
            </a:r>
            <a:r>
              <a:rPr lang="en-US" dirty="0">
                <a:latin typeface="Calibri" charset="0"/>
              </a:rPr>
              <a:t>f</a:t>
            </a:r>
            <a:r>
              <a:rPr lang="en-US" dirty="0" smtClean="0">
                <a:latin typeface="Calibri" charset="0"/>
              </a:rPr>
              <a:t>ast</a:t>
            </a:r>
            <a:r>
              <a:rPr lang="en-US" dirty="0">
                <a:latin typeface="Calibri" charset="0"/>
              </a:rPr>
              <a:t>, low storage requirements</a:t>
            </a:r>
          </a:p>
          <a:p>
            <a:pPr marL="228600" indent="-228600"/>
            <a:r>
              <a:rPr lang="en-US" dirty="0" smtClean="0">
                <a:latin typeface="Calibri" charset="0"/>
              </a:rPr>
              <a:t>Robust to irrelevant features</a:t>
            </a:r>
            <a:endParaRPr lang="en-US" sz="1800" dirty="0" smtClean="0">
              <a:latin typeface="Calibri" charset="0"/>
            </a:endParaRPr>
          </a:p>
          <a:p>
            <a:pPr marL="228600" indent="-228600"/>
            <a:r>
              <a:rPr lang="en-US" dirty="0" smtClean="0">
                <a:latin typeface="Calibri" charset="0"/>
              </a:rPr>
              <a:t>Very good in domains with many equally important features</a:t>
            </a:r>
            <a:endParaRPr lang="en-US" sz="1800" dirty="0" smtClean="0">
              <a:latin typeface="Calibri" charset="0"/>
            </a:endParaRPr>
          </a:p>
          <a:p>
            <a:pPr marL="228600" indent="-228600"/>
            <a:r>
              <a:rPr lang="en-US" dirty="0" smtClean="0">
                <a:latin typeface="Calibri" charset="0"/>
              </a:rPr>
              <a:t>Optimal if the independence </a:t>
            </a:r>
            <a:r>
              <a:rPr lang="en-US" dirty="0">
                <a:latin typeface="Calibri" charset="0"/>
              </a:rPr>
              <a:t>a</a:t>
            </a:r>
            <a:r>
              <a:rPr lang="en-US" dirty="0" smtClean="0">
                <a:latin typeface="Calibri" charset="0"/>
              </a:rPr>
              <a:t>ssumptions hold</a:t>
            </a:r>
          </a:p>
          <a:p>
            <a:pPr marL="228600" indent="-228600"/>
            <a:r>
              <a:rPr lang="en-US" dirty="0" smtClean="0">
                <a:latin typeface="Calibri" charset="0"/>
              </a:rPr>
              <a:t>A </a:t>
            </a:r>
            <a:r>
              <a:rPr lang="en-US" dirty="0">
                <a:latin typeface="Calibri" charset="0"/>
              </a:rPr>
              <a:t>good dependable baseline for text </a:t>
            </a:r>
            <a:r>
              <a:rPr lang="en-US" dirty="0" smtClean="0">
                <a:latin typeface="Calibri" charset="0"/>
              </a:rPr>
              <a:t>classification</a:t>
            </a:r>
          </a:p>
          <a:p>
            <a:pPr marL="571500" lvl="1"/>
            <a:r>
              <a:rPr lang="en-US" sz="2400" b="1" dirty="0">
                <a:solidFill>
                  <a:srgbClr val="FF0000"/>
                </a:solidFill>
                <a:latin typeface="Calibri" charset="0"/>
              </a:rPr>
              <a:t>B</a:t>
            </a:r>
            <a:r>
              <a:rPr lang="en-US" sz="2400" b="1" dirty="0" smtClean="0">
                <a:solidFill>
                  <a:srgbClr val="FF0000"/>
                </a:solidFill>
                <a:latin typeface="Calibri" charset="0"/>
              </a:rPr>
              <a:t>ut often other classifiers give better accuracy</a:t>
            </a:r>
            <a:endParaRPr lang="en-US" sz="2400" b="1" dirty="0">
              <a:solidFill>
                <a:srgbClr val="FF0000"/>
              </a:solidFill>
              <a:latin typeface="Calibri" charset="0"/>
            </a:endParaRPr>
          </a:p>
          <a:p>
            <a:pPr marL="228600" indent="-228600"/>
            <a:endParaRPr lang="en-US" dirty="0" smtClean="0">
              <a:latin typeface="Calibri" charset="0"/>
            </a:endParaRPr>
          </a:p>
        </p:txBody>
      </p:sp>
    </p:spTree>
    <p:extLst>
      <p:ext uri="{BB962C8B-B14F-4D97-AF65-F5344CB8AC3E}">
        <p14:creationId xmlns:p14="http://schemas.microsoft.com/office/powerpoint/2010/main" val="80412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95936" y="438150"/>
            <a:ext cx="4680520" cy="1371600"/>
          </a:xfrm>
        </p:spPr>
        <p:txBody>
          <a:bodyPr/>
          <a:lstStyle/>
          <a:p>
            <a:r>
              <a:rPr lang="en-US" sz="4000" dirty="0" smtClean="0">
                <a:latin typeface="Calibri (Headings)"/>
                <a:cs typeface="Calibri (Headings)"/>
              </a:rPr>
              <a:t>Na</a:t>
            </a:r>
            <a:r>
              <a:rPr lang="fr-FR" sz="4000" dirty="0" err="1">
                <a:latin typeface="Calibri (Headings)"/>
                <a:cs typeface="Calibri (Headings)"/>
              </a:rPr>
              <a:t>i</a:t>
            </a:r>
            <a:r>
              <a:rPr lang="en-US" sz="4000" dirty="0" err="1" smtClean="0">
                <a:latin typeface="Calibri (Headings)"/>
                <a:cs typeface="Calibri (Headings)"/>
              </a:rPr>
              <a:t>ve</a:t>
            </a:r>
            <a:r>
              <a:rPr lang="en-US" sz="4000" dirty="0" smtClean="0">
                <a:latin typeface="Calibri (Headings)"/>
                <a:cs typeface="Calibri (Headings)"/>
              </a:rPr>
              <a:t> </a:t>
            </a:r>
            <a:r>
              <a:rPr lang="en-US" sz="4000" dirty="0">
                <a:latin typeface="Calibri (Headings)"/>
                <a:cs typeface="Calibri (Headings)"/>
              </a:rPr>
              <a:t>Bayes</a:t>
            </a:r>
            <a:endParaRPr lang="en-US" sz="4000" dirty="0"/>
          </a:p>
        </p:txBody>
      </p:sp>
      <p:sp>
        <p:nvSpPr>
          <p:cNvPr id="6" name="Subtitle 5"/>
          <p:cNvSpPr>
            <a:spLocks noGrp="1"/>
          </p:cNvSpPr>
          <p:nvPr>
            <p:ph type="subTitle" idx="1"/>
          </p:nvPr>
        </p:nvSpPr>
        <p:spPr/>
        <p:txBody>
          <a:bodyPr/>
          <a:lstStyle/>
          <a:p>
            <a:r>
              <a:rPr lang="en-US" sz="3200" dirty="0" smtClean="0">
                <a:solidFill>
                  <a:srgbClr val="A4001D"/>
                </a:solidFill>
                <a:ea typeface="ＭＳ Ｐゴシック" charset="0"/>
                <a:cs typeface="Calibri"/>
              </a:rPr>
              <a:t>Evaluation: Precision, Recall, F-measure</a:t>
            </a:r>
            <a:endParaRPr lang="en-US" sz="3200" dirty="0">
              <a:solidFill>
                <a:srgbClr val="A4001D"/>
              </a:solidFill>
              <a:ea typeface="ＭＳ Ｐゴシック" charset="0"/>
              <a:cs typeface="Calibri"/>
            </a:endParaRPr>
          </a:p>
        </p:txBody>
      </p:sp>
    </p:spTree>
    <p:extLst>
      <p:ext uri="{BB962C8B-B14F-4D97-AF65-F5344CB8AC3E}">
        <p14:creationId xmlns:p14="http://schemas.microsoft.com/office/powerpoint/2010/main" val="3366809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smtClean="0">
                <a:ea typeface="ＭＳ Ｐゴシック" charset="0"/>
                <a:cs typeface="ＭＳ Ｐゴシック" charset="0"/>
              </a:rPr>
              <a:t>The 2-by-2 contingency table</a:t>
            </a:r>
            <a:endParaRPr lang="en-US" dirty="0">
              <a:ea typeface="ＭＳ Ｐゴシック" charset="0"/>
              <a:cs typeface="ＭＳ Ｐゴシック" charset="0"/>
            </a:endParaRPr>
          </a:p>
        </p:txBody>
      </p:sp>
      <p:graphicFrame>
        <p:nvGraphicFramePr>
          <p:cNvPr id="188420" name="Group 4"/>
          <p:cNvGraphicFramePr>
            <a:graphicFrameLocks noGrp="1"/>
          </p:cNvGraphicFramePr>
          <p:nvPr>
            <p:extLst>
              <p:ext uri="{D42A27DB-BD31-4B8C-83A1-F6EECF244321}">
                <p14:modId xmlns:p14="http://schemas.microsoft.com/office/powerpoint/2010/main" val="1175069005"/>
              </p:ext>
            </p:extLst>
          </p:nvPr>
        </p:nvGraphicFramePr>
        <p:xfrm>
          <a:off x="1447800" y="1504950"/>
          <a:ext cx="6172200" cy="1303020"/>
        </p:xfrm>
        <a:graphic>
          <a:graphicData uri="http://schemas.openxmlformats.org/drawingml/2006/table">
            <a:tbl>
              <a:tblPr/>
              <a:tblGrid>
                <a:gridCol w="2057400"/>
                <a:gridCol w="2057400"/>
                <a:gridCol w="2057400"/>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tp</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27794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Precision and recall</a:t>
            </a:r>
          </a:p>
        </p:txBody>
      </p:sp>
      <p:sp>
        <p:nvSpPr>
          <p:cNvPr id="65538" name="Rectangle 3"/>
          <p:cNvSpPr>
            <a:spLocks noGrp="1" noChangeArrowheads="1"/>
          </p:cNvSpPr>
          <p:nvPr>
            <p:ph type="body" idx="1"/>
          </p:nvPr>
        </p:nvSpPr>
        <p:spPr/>
        <p:txBody>
          <a:bodyPr/>
          <a:lstStyle/>
          <a:p>
            <a:pPr eaLnBrk="1" hangingPunct="1"/>
            <a:r>
              <a:rPr lang="en-US" b="1" dirty="0">
                <a:ea typeface="ＭＳ Ｐゴシック" charset="0"/>
                <a:cs typeface="ＭＳ Ｐゴシック" charset="0"/>
              </a:rPr>
              <a:t>Precision</a:t>
            </a:r>
            <a:r>
              <a:rPr lang="en-US" dirty="0">
                <a:ea typeface="ＭＳ Ｐゴシック" charset="0"/>
                <a:cs typeface="ＭＳ Ｐゴシック" charset="0"/>
              </a:rPr>
              <a:t>: % of selected items that are correct</a:t>
            </a:r>
            <a:br>
              <a:rPr lang="en-US" dirty="0">
                <a:ea typeface="ＭＳ Ｐゴシック" charset="0"/>
                <a:cs typeface="ＭＳ Ｐゴシック" charset="0"/>
              </a:rPr>
            </a:br>
            <a:r>
              <a:rPr lang="en-US" b="1" dirty="0" smtClean="0">
                <a:ea typeface="ＭＳ Ｐゴシック" charset="0"/>
                <a:cs typeface="ＭＳ Ｐゴシック" charset="0"/>
              </a:rPr>
              <a:t>Recall</a:t>
            </a:r>
            <a:r>
              <a:rPr lang="en-US" dirty="0">
                <a:ea typeface="ＭＳ Ｐゴシック" charset="0"/>
                <a:cs typeface="ＭＳ Ｐゴシック" charset="0"/>
              </a:rPr>
              <a:t>: % of correct items that are </a:t>
            </a:r>
            <a:r>
              <a:rPr lang="en-US" dirty="0" smtClean="0">
                <a:ea typeface="ＭＳ Ｐゴシック" charset="0"/>
                <a:cs typeface="ＭＳ Ｐゴシック" charset="0"/>
              </a:rPr>
              <a:t>selected</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graphicFrame>
        <p:nvGraphicFramePr>
          <p:cNvPr id="188420" name="Group 4"/>
          <p:cNvGraphicFramePr>
            <a:graphicFrameLocks noGrp="1"/>
          </p:cNvGraphicFramePr>
          <p:nvPr>
            <p:extLst>
              <p:ext uri="{D42A27DB-BD31-4B8C-83A1-F6EECF244321}">
                <p14:modId xmlns:p14="http://schemas.microsoft.com/office/powerpoint/2010/main" val="3801760762"/>
              </p:ext>
            </p:extLst>
          </p:nvPr>
        </p:nvGraphicFramePr>
        <p:xfrm>
          <a:off x="1447800" y="3695700"/>
          <a:ext cx="6172200" cy="1120140"/>
        </p:xfrm>
        <a:graphic>
          <a:graphicData uri="http://schemas.openxmlformats.org/drawingml/2006/table">
            <a:tbl>
              <a:tblPr/>
              <a:tblGrid>
                <a:gridCol w="2057400"/>
                <a:gridCol w="2057400"/>
                <a:gridCol w="2057400"/>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tp</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46803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smtClean="0"/>
              <a:t>A combined measure: F</a:t>
            </a:r>
            <a:endParaRPr lang="en-US" dirty="0"/>
          </a:p>
        </p:txBody>
      </p:sp>
      <p:sp>
        <p:nvSpPr>
          <p:cNvPr id="67586" name="Rectangle 3"/>
          <p:cNvSpPr>
            <a:spLocks noGrp="1" noChangeArrowheads="1"/>
          </p:cNvSpPr>
          <p:nvPr>
            <p:ph type="body" idx="1"/>
          </p:nvPr>
        </p:nvSpPr>
        <p:spPr/>
        <p:txBody>
          <a:bodyPr/>
          <a:lstStyle/>
          <a:p>
            <a:r>
              <a:rPr lang="en-US" dirty="0" smtClean="0"/>
              <a:t>A combined measure that assesses the P/R tradeoff is F measure (weighted harmonic mean):</a:t>
            </a:r>
          </a:p>
          <a:p>
            <a:endParaRPr lang="en-US" dirty="0" smtClean="0"/>
          </a:p>
          <a:p>
            <a:endParaRPr lang="en-US" dirty="0" smtClean="0"/>
          </a:p>
          <a:p>
            <a:endParaRPr lang="en-US" dirty="0" smtClean="0"/>
          </a:p>
          <a:p>
            <a:r>
              <a:rPr lang="en-US" dirty="0" smtClean="0"/>
              <a:t>The harmonic mean is a conservative average</a:t>
            </a:r>
          </a:p>
          <a:p>
            <a:r>
              <a:rPr lang="en-US" dirty="0" smtClean="0"/>
              <a:t>People usually use balanced F1 measure</a:t>
            </a:r>
          </a:p>
          <a:p>
            <a:pPr lvl="1"/>
            <a:r>
              <a:rPr lang="en-US" dirty="0" smtClean="0"/>
              <a:t>  i.e., with </a:t>
            </a:r>
            <a:r>
              <a:rPr lang="en-US" dirty="0" smtClean="0">
                <a:sym typeface="Symbol" charset="0"/>
              </a:rPr>
              <a:t></a:t>
            </a:r>
            <a:r>
              <a:rPr lang="en-US" dirty="0" smtClean="0"/>
              <a:t> = 1 (that is, </a:t>
            </a:r>
            <a:r>
              <a:rPr lang="en-US" dirty="0" smtClean="0">
                <a:sym typeface="Symbol" charset="0"/>
              </a:rPr>
              <a:t> = ½):   		     </a:t>
            </a:r>
            <a:r>
              <a:rPr lang="en-US" i="1" dirty="0" smtClean="0">
                <a:sym typeface="Symbol" charset="0"/>
              </a:rPr>
              <a:t>F</a:t>
            </a:r>
            <a:r>
              <a:rPr lang="en-US" dirty="0" smtClean="0">
                <a:sym typeface="Symbol" charset="0"/>
              </a:rPr>
              <a:t> = 2</a:t>
            </a:r>
            <a:r>
              <a:rPr lang="en-US" i="1" dirty="0" smtClean="0">
                <a:sym typeface="Symbol" charset="0"/>
              </a:rPr>
              <a:t>PR</a:t>
            </a:r>
            <a:r>
              <a:rPr lang="en-US" dirty="0" smtClean="0">
                <a:sym typeface="Symbol" charset="0"/>
              </a:rPr>
              <a:t>/(</a:t>
            </a:r>
            <a:r>
              <a:rPr lang="en-US" i="1" dirty="0" smtClean="0">
                <a:sym typeface="Symbol" charset="0"/>
              </a:rPr>
              <a:t>P</a:t>
            </a:r>
            <a:r>
              <a:rPr lang="en-US" dirty="0" smtClean="0">
                <a:sym typeface="Symbol" charset="0"/>
              </a:rPr>
              <a:t>+</a:t>
            </a:r>
            <a:r>
              <a:rPr lang="en-US" i="1" dirty="0" smtClean="0">
                <a:sym typeface="Symbol" charset="0"/>
              </a:rPr>
              <a:t>R</a:t>
            </a:r>
            <a:r>
              <a:rPr lang="en-US" dirty="0" smtClean="0">
                <a:sym typeface="Symbol" charset="0"/>
              </a:rPr>
              <a:t>)</a:t>
            </a:r>
            <a:endParaRPr lang="en-US" dirty="0" smtClean="0"/>
          </a:p>
        </p:txBody>
      </p:sp>
      <p:graphicFrame>
        <p:nvGraphicFramePr>
          <p:cNvPr id="67587" name="Object 2"/>
          <p:cNvGraphicFramePr>
            <a:graphicFrameLocks noChangeAspect="1"/>
          </p:cNvGraphicFramePr>
          <p:nvPr>
            <p:extLst>
              <p:ext uri="{D42A27DB-BD31-4B8C-83A1-F6EECF244321}">
                <p14:modId xmlns:p14="http://schemas.microsoft.com/office/powerpoint/2010/main" val="1204514945"/>
              </p:ext>
            </p:extLst>
          </p:nvPr>
        </p:nvGraphicFramePr>
        <p:xfrm>
          <a:off x="2057400" y="2190750"/>
          <a:ext cx="4191000" cy="1219200"/>
        </p:xfrm>
        <a:graphic>
          <a:graphicData uri="http://schemas.openxmlformats.org/presentationml/2006/ole">
            <mc:AlternateContent xmlns:mc="http://schemas.openxmlformats.org/markup-compatibility/2006">
              <mc:Choice xmlns:v="urn:schemas-microsoft-com:vml" Requires="v">
                <p:oleObj spid="_x0000_s42039" name="Equation" r:id="rId4" imgW="2084400" imgH="594000" progId="Equation.3">
                  <p:embed/>
                </p:oleObj>
              </mc:Choice>
              <mc:Fallback>
                <p:oleObj name="Equation" r:id="rId4" imgW="2084400" imgH="59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90750"/>
                        <a:ext cx="4191000" cy="12192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278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45</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smtClean="0">
                <a:latin typeface="Calibri" charset="0"/>
                <a:ea typeface="ＭＳ Ｐゴシック" charset="0"/>
                <a:cs typeface="ＭＳ Ｐゴシック" charset="0"/>
              </a:rPr>
              <a:t>More </a:t>
            </a:r>
            <a:r>
              <a:rPr lang="en-US" dirty="0">
                <a:latin typeface="Calibri" charset="0"/>
                <a:ea typeface="ＭＳ Ｐゴシック" charset="0"/>
                <a:cs typeface="ＭＳ Ｐゴシック" charset="0"/>
              </a:rPr>
              <a:t>Than Two </a:t>
            </a:r>
            <a:r>
              <a:rPr lang="en-US" dirty="0" smtClean="0">
                <a:latin typeface="Calibri" charset="0"/>
                <a:ea typeface="ＭＳ Ｐゴシック" charset="0"/>
                <a:cs typeface="ＭＳ Ｐゴシック" charset="0"/>
              </a:rPr>
              <a:t>Classes: </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Sets of binary classifiers</a:t>
            </a:r>
            <a:endParaRPr lang="en-US" dirty="0">
              <a:latin typeface="Calibri" charset="0"/>
              <a:ea typeface="ＭＳ Ｐゴシック" charset="0"/>
              <a:cs typeface="ＭＳ Ｐゴシック" charset="0"/>
            </a:endParaRPr>
          </a:p>
        </p:txBody>
      </p:sp>
      <p:sp>
        <p:nvSpPr>
          <p:cNvPr id="60420" name="Rectangle 3"/>
          <p:cNvSpPr>
            <a:spLocks noGrp="1" noChangeArrowheads="1"/>
          </p:cNvSpPr>
          <p:nvPr>
            <p:ph type="body" idx="1"/>
          </p:nvPr>
        </p:nvSpPr>
        <p:spPr/>
        <p:txBody>
          <a:bodyPr/>
          <a:lstStyle/>
          <a:p>
            <a:pPr eaLnBrk="1" hangingPunct="1"/>
            <a:r>
              <a:rPr lang="en-US" dirty="0" smtClean="0">
                <a:latin typeface="Calibri" charset="0"/>
                <a:ea typeface="ＭＳ Ｐゴシック" charset="0"/>
                <a:cs typeface="ＭＳ Ｐゴシック" charset="0"/>
              </a:rPr>
              <a:t>Dealing with </a:t>
            </a:r>
            <a:r>
              <a:rPr lang="en-US" dirty="0" smtClean="0">
                <a:solidFill>
                  <a:srgbClr val="008000"/>
                </a:solidFill>
                <a:latin typeface="Calibri" charset="0"/>
                <a:ea typeface="ＭＳ Ｐゴシック" charset="0"/>
                <a:cs typeface="ＭＳ Ｐゴシック" charset="0"/>
              </a:rPr>
              <a:t>any</a:t>
            </a:r>
            <a:r>
              <a:rPr lang="en-US" dirty="0">
                <a:solidFill>
                  <a:srgbClr val="008000"/>
                </a:solidFill>
                <a:latin typeface="Calibri" charset="0"/>
                <a:ea typeface="ＭＳ Ｐゴシック" charset="0"/>
                <a:cs typeface="ＭＳ Ｐゴシック" charset="0"/>
              </a:rPr>
              <a:t>-of </a:t>
            </a:r>
            <a:r>
              <a:rPr lang="en-US" dirty="0">
                <a:latin typeface="Calibri" charset="0"/>
                <a:ea typeface="ＭＳ Ｐゴシック" charset="0"/>
                <a:cs typeface="ＭＳ Ｐゴシック" charset="0"/>
              </a:rPr>
              <a:t>or </a:t>
            </a:r>
            <a:r>
              <a:rPr lang="en-US" dirty="0" err="1">
                <a:solidFill>
                  <a:srgbClr val="008000"/>
                </a:solidFill>
                <a:latin typeface="Calibri" charset="0"/>
                <a:ea typeface="ＭＳ Ｐゴシック" charset="0"/>
                <a:cs typeface="ＭＳ Ｐゴシック" charset="0"/>
              </a:rPr>
              <a:t>multivalue</a:t>
            </a:r>
            <a:r>
              <a:rPr lang="en-US" dirty="0">
                <a:solidFill>
                  <a:srgbClr val="008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classification</a:t>
            </a:r>
          </a:p>
          <a:p>
            <a:pPr lvl="1"/>
            <a:r>
              <a:rPr lang="en-US" dirty="0" smtClean="0">
                <a:latin typeface="Calibri" charset="0"/>
                <a:ea typeface="ＭＳ Ｐゴシック" charset="0"/>
              </a:rPr>
              <a:t>A </a:t>
            </a:r>
            <a:r>
              <a:rPr lang="en-US" dirty="0">
                <a:latin typeface="Calibri" charset="0"/>
                <a:ea typeface="ＭＳ Ｐゴシック" charset="0"/>
              </a:rPr>
              <a:t>document can belong to 0, 1, or &gt;1 classes</a:t>
            </a:r>
            <a:r>
              <a:rPr lang="en-US" dirty="0" smtClean="0">
                <a:latin typeface="Calibri" charset="0"/>
                <a:ea typeface="ＭＳ Ｐゴシック" charset="0"/>
              </a:rPr>
              <a:t>.</a:t>
            </a:r>
          </a:p>
          <a:p>
            <a:pPr lvl="1"/>
            <a:endParaRPr lang="en-US" dirty="0" smtClean="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a:solidFill>
                  <a:srgbClr val="008000"/>
                </a:solidFill>
                <a:latin typeface="Calibri" charset="0"/>
                <a:ea typeface="ＭＳ Ｐゴシック" charset="0"/>
                <a:cs typeface="ＭＳ Ｐゴシック" charset="0"/>
              </a:rPr>
              <a:t>any</a:t>
            </a:r>
            <a:r>
              <a:rPr lang="en-US" dirty="0">
                <a:latin typeface="Calibri" charset="0"/>
                <a:ea typeface="ＭＳ Ｐゴシック" charset="0"/>
                <a:cs typeface="ＭＳ Ｐゴシック" charset="0"/>
              </a:rPr>
              <a:t> class for which</a:t>
            </a:r>
            <a:r>
              <a:rPr lang="en-US" dirty="0">
                <a:solidFill>
                  <a:srgbClr val="FF0000"/>
                </a:solidFill>
                <a:latin typeface="Calibri" charset="0"/>
                <a:ea typeface="ＭＳ Ｐゴシック" charset="0"/>
                <a:cs typeface="ＭＳ Ｐゴシック" charset="0"/>
              </a:rPr>
              <a:t>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baseline="-25000" dirty="0">
                <a:solidFill>
                  <a:srgbClr val="FF0000"/>
                </a:solidFill>
                <a:latin typeface="Calibri" charset="0"/>
                <a:ea typeface="ＭＳ Ｐゴシック" charset="0"/>
                <a:cs typeface="ＭＳ Ｐゴシック" charset="0"/>
              </a:rPr>
              <a:t> </a:t>
            </a:r>
            <a:r>
              <a:rPr lang="en-US" dirty="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returns true</a:t>
            </a:r>
          </a:p>
          <a:p>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4177543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46</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a:xfrm>
            <a:off x="304800" y="1352550"/>
            <a:ext cx="8534400" cy="3581400"/>
          </a:xfrm>
        </p:spPr>
        <p:txBody>
          <a:bodyPr/>
          <a:lstStyle/>
          <a:p>
            <a:pPr eaLnBrk="1" hangingPunct="1"/>
            <a:r>
              <a:rPr lang="en-US" dirty="0" smtClean="0">
                <a:solidFill>
                  <a:srgbClr val="008000"/>
                </a:solidFill>
                <a:latin typeface="Calibri" charset="0"/>
                <a:ea typeface="ＭＳ Ｐゴシック" charset="0"/>
                <a:cs typeface="ＭＳ Ｐゴシック" charset="0"/>
              </a:rPr>
              <a:t>One</a:t>
            </a:r>
            <a:r>
              <a:rPr lang="en-US" dirty="0">
                <a:solidFill>
                  <a:srgbClr val="008000"/>
                </a:solidFill>
                <a:latin typeface="Calibri" charset="0"/>
                <a:ea typeface="ＭＳ Ｐゴシック" charset="0"/>
                <a:cs typeface="ＭＳ Ｐゴシック" charset="0"/>
              </a:rPr>
              <a:t>-of </a:t>
            </a:r>
            <a:r>
              <a:rPr lang="en-US" dirty="0">
                <a:latin typeface="Calibri" charset="0"/>
                <a:ea typeface="ＭＳ Ｐゴシック" charset="0"/>
                <a:cs typeface="ＭＳ Ｐゴシック" charset="0"/>
              </a:rPr>
              <a:t>or </a:t>
            </a:r>
            <a:r>
              <a:rPr lang="en-US" dirty="0">
                <a:solidFill>
                  <a:srgbClr val="008000"/>
                </a:solidFill>
                <a:latin typeface="Calibri" charset="0"/>
                <a:ea typeface="ＭＳ Ｐゴシック" charset="0"/>
                <a:cs typeface="ＭＳ Ｐゴシック" charset="0"/>
              </a:rPr>
              <a:t>multinomial </a:t>
            </a:r>
            <a:r>
              <a:rPr lang="en-US" dirty="0" smtClean="0">
                <a:latin typeface="Calibri" charset="0"/>
                <a:ea typeface="ＭＳ Ｐゴシック" charset="0"/>
                <a:cs typeface="ＭＳ Ｐゴシック" charset="0"/>
              </a:rPr>
              <a:t>classification</a:t>
            </a:r>
            <a:endParaRPr lang="en-US"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rPr>
              <a:t>Classes </a:t>
            </a:r>
            <a:r>
              <a:rPr lang="en-US" dirty="0" smtClean="0">
                <a:latin typeface="Calibri" charset="0"/>
                <a:ea typeface="ＭＳ Ｐゴシック" charset="0"/>
              </a:rPr>
              <a:t>are mutually exclusive:  each document in exactly </a:t>
            </a:r>
            <a:r>
              <a:rPr lang="en-US" dirty="0">
                <a:latin typeface="Calibri" charset="0"/>
                <a:ea typeface="ＭＳ Ｐゴシック" charset="0"/>
              </a:rPr>
              <a:t>one </a:t>
            </a:r>
            <a:r>
              <a:rPr lang="en-US" dirty="0" smtClean="0">
                <a:latin typeface="Calibri" charset="0"/>
                <a:ea typeface="ＭＳ Ｐゴシック" charset="0"/>
              </a:rPr>
              <a:t>class</a:t>
            </a:r>
          </a:p>
          <a:p>
            <a:pPr lvl="1" eaLnBrk="1" hangingPunct="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smtClean="0">
                <a:latin typeface="Calibri" charset="0"/>
                <a:ea typeface="ＭＳ Ｐゴシック" charset="0"/>
                <a:cs typeface="ＭＳ Ｐゴシック" charset="0"/>
              </a:rPr>
              <a:t>the </a:t>
            </a:r>
            <a:r>
              <a:rPr lang="en-US" dirty="0" smtClean="0">
                <a:solidFill>
                  <a:srgbClr val="008000"/>
                </a:solidFill>
                <a:latin typeface="Calibri" charset="0"/>
                <a:ea typeface="ＭＳ Ｐゴシック" charset="0"/>
                <a:cs typeface="ＭＳ Ｐゴシック" charset="0"/>
              </a:rPr>
              <a:t>one</a:t>
            </a:r>
            <a:r>
              <a:rPr lang="en-US" dirty="0" smtClean="0">
                <a:latin typeface="Calibri" charset="0"/>
                <a:ea typeface="ＭＳ Ｐゴシック" charset="0"/>
                <a:cs typeface="ＭＳ Ｐゴシック" charset="0"/>
              </a:rPr>
              <a:t> class with maximum score</a:t>
            </a:r>
          </a:p>
          <a:p>
            <a:pPr lvl="1"/>
            <a:endParaRPr lang="en-US" dirty="0">
              <a:latin typeface="Calibri" charset="0"/>
              <a:ea typeface="ＭＳ Ｐゴシック" charset="0"/>
              <a:cs typeface="ＭＳ Ｐゴシック" charset="0"/>
            </a:endParaRPr>
          </a:p>
          <a:p>
            <a:pPr lvl="1" eaLnBrk="1" hangingPunct="1"/>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225635308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620381B-3AA2-4540-B229-7447A8D9845A}" type="slidenum">
              <a:rPr lang="en-US" sz="1200">
                <a:solidFill>
                  <a:srgbClr val="898989"/>
                </a:solidFill>
                <a:latin typeface="Calibri" charset="0"/>
              </a:rPr>
              <a:pPr eaLnBrk="1" hangingPunct="1"/>
              <a:t>47</a:t>
            </a:fld>
            <a:endParaRPr lang="en-US" sz="1200">
              <a:solidFill>
                <a:srgbClr val="898989"/>
              </a:solidFill>
              <a:latin typeface="Calibri" charset="0"/>
            </a:endParaRPr>
          </a:p>
        </p:txBody>
      </p:sp>
      <p:sp>
        <p:nvSpPr>
          <p:cNvPr id="46083" name="Rectangle 2"/>
          <p:cNvSpPr>
            <a:spLocks noGrp="1" noChangeArrowheads="1"/>
          </p:cNvSpPr>
          <p:nvPr>
            <p:ph type="body" idx="1"/>
          </p:nvPr>
        </p:nvSpPr>
        <p:spPr>
          <a:xfrm>
            <a:off x="685800" y="1200150"/>
            <a:ext cx="8153400" cy="3657600"/>
          </a:xfrm>
        </p:spPr>
        <p:txBody>
          <a:bodyPr/>
          <a:lstStyle/>
          <a:p>
            <a:pPr eaLnBrk="1" hangingPunct="1"/>
            <a:r>
              <a:rPr lang="en-US" sz="2100" dirty="0">
                <a:latin typeface="Calibri" charset="0"/>
                <a:ea typeface="ＭＳ Ｐゴシック" charset="0"/>
                <a:cs typeface="ＭＳ Ｐゴシック" charset="0"/>
              </a:rPr>
              <a:t>Most (over)used data </a:t>
            </a:r>
            <a:r>
              <a:rPr lang="en-US" sz="2100" dirty="0" smtClean="0">
                <a:latin typeface="Calibri" charset="0"/>
                <a:ea typeface="ＭＳ Ｐゴシック" charset="0"/>
                <a:cs typeface="ＭＳ Ｐゴシック" charset="0"/>
              </a:rPr>
              <a:t>set, 21,578 docs (each 90 types, 200 tokens)</a:t>
            </a:r>
            <a:endParaRPr lang="en-US" sz="2100" dirty="0">
              <a:latin typeface="Calibri" charset="0"/>
              <a:ea typeface="ＭＳ Ｐゴシック" charset="0"/>
              <a:cs typeface="ＭＳ Ｐゴシック" charset="0"/>
            </a:endParaRPr>
          </a:p>
          <a:p>
            <a:pPr eaLnBrk="1" hangingPunct="1"/>
            <a:r>
              <a:rPr lang="en-US" sz="2100" dirty="0">
                <a:latin typeface="Calibri" charset="0"/>
                <a:ea typeface="ＭＳ Ｐゴシック" charset="0"/>
                <a:cs typeface="ＭＳ Ｐゴシック" charset="0"/>
              </a:rPr>
              <a:t>9603 training, 3299 test articles (</a:t>
            </a:r>
            <a:r>
              <a:rPr lang="en-US" sz="2100" dirty="0" err="1">
                <a:latin typeface="Calibri" charset="0"/>
                <a:ea typeface="ＭＳ Ｐゴシック" charset="0"/>
                <a:cs typeface="ＭＳ Ｐゴシック" charset="0"/>
              </a:rPr>
              <a:t>ModApte</a:t>
            </a:r>
            <a:r>
              <a:rPr lang="en-US" sz="2100" dirty="0">
                <a:latin typeface="Calibri" charset="0"/>
                <a:ea typeface="ＭＳ Ｐゴシック" charset="0"/>
                <a:cs typeface="ＭＳ Ｐゴシック" charset="0"/>
              </a:rPr>
              <a:t>/Lewis split)</a:t>
            </a:r>
          </a:p>
          <a:p>
            <a:pPr eaLnBrk="1" hangingPunct="1"/>
            <a:r>
              <a:rPr lang="en-US" sz="2100" dirty="0">
                <a:latin typeface="Calibri" charset="0"/>
                <a:ea typeface="ＭＳ Ｐゴシック" charset="0"/>
                <a:cs typeface="ＭＳ Ｐゴシック" charset="0"/>
              </a:rPr>
              <a:t>118 categories</a:t>
            </a:r>
          </a:p>
          <a:p>
            <a:pPr lvl="1" eaLnBrk="1" hangingPunct="1"/>
            <a:r>
              <a:rPr lang="en-US" sz="2000" dirty="0">
                <a:latin typeface="Calibri" charset="0"/>
                <a:ea typeface="ＭＳ Ｐゴシック" charset="0"/>
              </a:rPr>
              <a:t>An article can be in more than one category</a:t>
            </a:r>
          </a:p>
          <a:p>
            <a:pPr lvl="1" eaLnBrk="1" hangingPunct="1"/>
            <a:r>
              <a:rPr lang="en-US" sz="2000" dirty="0" smtClean="0">
                <a:latin typeface="Calibri" charset="0"/>
                <a:ea typeface="ＭＳ Ｐゴシック" charset="0"/>
              </a:rPr>
              <a:t>Learn 118 binary category distinctions</a:t>
            </a:r>
          </a:p>
          <a:p>
            <a:pPr eaLnBrk="1" hangingPunct="1"/>
            <a:r>
              <a:rPr lang="en-US" sz="2200" dirty="0" smtClean="0">
                <a:latin typeface="Calibri" charset="0"/>
                <a:ea typeface="ＭＳ Ｐゴシック" charset="0"/>
                <a:cs typeface="ＭＳ Ｐゴシック" charset="0"/>
              </a:rPr>
              <a:t>Average document (with at least one category) has 1.24 classes</a:t>
            </a:r>
            <a:endParaRPr lang="en-US" sz="2200" dirty="0">
              <a:latin typeface="Calibri" charset="0"/>
              <a:ea typeface="ＭＳ Ｐゴシック" charset="0"/>
              <a:cs typeface="ＭＳ Ｐゴシック" charset="0"/>
            </a:endParaRPr>
          </a:p>
          <a:p>
            <a:pPr eaLnBrk="1" hangingPunct="1"/>
            <a:r>
              <a:rPr lang="en-US" sz="2200" dirty="0" smtClean="0">
                <a:latin typeface="Calibri" charset="0"/>
                <a:ea typeface="ＭＳ Ｐゴシック" charset="0"/>
                <a:cs typeface="ＭＳ Ｐゴシック" charset="0"/>
              </a:rPr>
              <a:t>Only </a:t>
            </a:r>
            <a:r>
              <a:rPr lang="en-US" sz="2200" dirty="0">
                <a:latin typeface="Calibri" charset="0"/>
                <a:ea typeface="ＭＳ Ｐゴシック" charset="0"/>
                <a:cs typeface="ＭＳ Ｐゴシック" charset="0"/>
              </a:rPr>
              <a:t>about 10 out of 118 categories are large</a:t>
            </a:r>
          </a:p>
          <a:p>
            <a:pPr lvl="1" eaLnBrk="1" hangingPunct="1"/>
            <a:endParaRPr lang="en-US" sz="3400" dirty="0">
              <a:latin typeface="Calibri" charset="0"/>
              <a:ea typeface="ＭＳ Ｐゴシック" charset="0"/>
            </a:endParaRPr>
          </a:p>
          <a:p>
            <a:pPr lvl="1" eaLnBrk="1" hangingPunct="1">
              <a:spcBef>
                <a:spcPct val="0"/>
              </a:spcBef>
              <a:buFont typeface="Wingdings" charset="0"/>
              <a:buNone/>
            </a:pPr>
            <a:endParaRPr lang="en-US" sz="2000" dirty="0">
              <a:latin typeface="Calibri" charset="0"/>
              <a:ea typeface="ＭＳ Ｐゴシック" charset="0"/>
            </a:endParaRPr>
          </a:p>
          <a:p>
            <a:pPr eaLnBrk="1" hangingPunct="1"/>
            <a:endParaRPr lang="en-US" sz="3700" dirty="0">
              <a:latin typeface="Calibri" charset="0"/>
              <a:ea typeface="ＭＳ Ｐゴシック" charset="0"/>
              <a:cs typeface="ＭＳ Ｐゴシック" charset="0"/>
            </a:endParaRPr>
          </a:p>
          <a:p>
            <a:pPr eaLnBrk="1" hangingPunct="1"/>
            <a:endParaRPr lang="en-US" sz="3700" dirty="0">
              <a:latin typeface="Calibri" charset="0"/>
              <a:ea typeface="ＭＳ Ｐゴシック" charset="0"/>
              <a:cs typeface="ＭＳ Ｐゴシック" charset="0"/>
            </a:endParaRPr>
          </a:p>
        </p:txBody>
      </p:sp>
      <p:sp>
        <p:nvSpPr>
          <p:cNvPr id="46084" name="Text Box 3"/>
          <p:cNvSpPr txBox="1">
            <a:spLocks noChangeArrowheads="1"/>
          </p:cNvSpPr>
          <p:nvPr/>
        </p:nvSpPr>
        <p:spPr bwMode="auto">
          <a:xfrm>
            <a:off x="212725" y="4171951"/>
            <a:ext cx="26784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Common categories</a:t>
            </a:r>
          </a:p>
          <a:p>
            <a:pPr eaLnBrk="1" hangingPunct="1"/>
            <a:r>
              <a:rPr lang="en-US" sz="2000" dirty="0"/>
              <a:t>(#train, #test)</a:t>
            </a:r>
          </a:p>
        </p:txBody>
      </p:sp>
      <p:sp>
        <p:nvSpPr>
          <p:cNvPr id="46085" name="Rectangle 4"/>
          <p:cNvSpPr>
            <a:spLocks noGrp="1" noChangeArrowheads="1"/>
          </p:cNvSpPr>
          <p:nvPr>
            <p:ph type="title"/>
          </p:nvPr>
        </p:nvSpPr>
        <p:spPr/>
        <p:txBody>
          <a:bodyPr/>
          <a:lstStyle/>
          <a:p>
            <a:pPr eaLnBrk="1" hangingPunct="1"/>
            <a:r>
              <a:rPr lang="en-US" sz="3600" dirty="0">
                <a:latin typeface="Calibri" charset="0"/>
                <a:ea typeface="ＭＳ Ｐゴシック" charset="0"/>
                <a:cs typeface="ＭＳ Ｐゴシック" charset="0"/>
              </a:rPr>
              <a:t>Evaluation: </a:t>
            </a: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Classic </a:t>
            </a:r>
            <a:r>
              <a:rPr lang="en-US" sz="3600" dirty="0">
                <a:latin typeface="Calibri" charset="0"/>
                <a:ea typeface="ＭＳ Ｐゴシック" charset="0"/>
                <a:cs typeface="ＭＳ Ｐゴシック" charset="0"/>
              </a:rPr>
              <a:t>Reuters-21578 Data Set </a:t>
            </a:r>
            <a:endParaRPr lang="en-US" sz="3500" dirty="0">
              <a:latin typeface="Calibri" charset="0"/>
              <a:ea typeface="ＭＳ Ｐゴシック" charset="0"/>
              <a:cs typeface="ＭＳ Ｐゴシック" charset="0"/>
            </a:endParaRPr>
          </a:p>
        </p:txBody>
      </p:sp>
      <p:sp>
        <p:nvSpPr>
          <p:cNvPr id="46086" name="Text Box 5"/>
          <p:cNvSpPr txBox="1">
            <a:spLocks noChangeArrowheads="1"/>
          </p:cNvSpPr>
          <p:nvPr/>
        </p:nvSpPr>
        <p:spPr bwMode="auto">
          <a:xfrm>
            <a:off x="3048000" y="3867150"/>
            <a:ext cx="3048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Earn (2877, 1087) </a:t>
            </a:r>
          </a:p>
          <a:p>
            <a:pPr>
              <a:buFontTx/>
              <a:buChar char="•"/>
            </a:pPr>
            <a:r>
              <a:rPr lang="en-US" sz="1600" dirty="0">
                <a:latin typeface="Tahoma" charset="0"/>
              </a:rPr>
              <a:t> Acquisitions (1650, 179)</a:t>
            </a:r>
          </a:p>
          <a:p>
            <a:pPr>
              <a:buFontTx/>
              <a:buChar char="•"/>
            </a:pPr>
            <a:r>
              <a:rPr lang="en-US" sz="1600" dirty="0">
                <a:latin typeface="Tahoma" charset="0"/>
              </a:rPr>
              <a:t> Money-</a:t>
            </a:r>
            <a:r>
              <a:rPr lang="en-US" sz="1600" dirty="0" err="1">
                <a:latin typeface="Tahoma" charset="0"/>
              </a:rPr>
              <a:t>fx</a:t>
            </a:r>
            <a:r>
              <a:rPr lang="en-US" sz="1600" dirty="0">
                <a:latin typeface="Tahoma" charset="0"/>
              </a:rPr>
              <a:t> (538, 179)</a:t>
            </a:r>
          </a:p>
          <a:p>
            <a:pPr>
              <a:buFontTx/>
              <a:buChar char="•"/>
            </a:pPr>
            <a:r>
              <a:rPr lang="en-US" sz="1600" dirty="0">
                <a:latin typeface="Tahoma" charset="0"/>
              </a:rPr>
              <a:t> Grain (433, 149)</a:t>
            </a:r>
          </a:p>
          <a:p>
            <a:pPr>
              <a:buFontTx/>
              <a:buChar char="•"/>
            </a:pPr>
            <a:r>
              <a:rPr lang="en-US" sz="1600" dirty="0">
                <a:latin typeface="Tahoma" charset="0"/>
              </a:rPr>
              <a:t> Crude (389, 189)</a:t>
            </a:r>
            <a:endParaRPr lang="en-US" sz="1600" dirty="0">
              <a:latin typeface="Times New Roman" charset="0"/>
            </a:endParaRPr>
          </a:p>
        </p:txBody>
      </p:sp>
      <p:sp>
        <p:nvSpPr>
          <p:cNvPr id="46087" name="Text Box 6"/>
          <p:cNvSpPr txBox="1">
            <a:spLocks noChangeArrowheads="1"/>
          </p:cNvSpPr>
          <p:nvPr/>
        </p:nvSpPr>
        <p:spPr bwMode="auto">
          <a:xfrm>
            <a:off x="5781682" y="3820061"/>
            <a:ext cx="3352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Trade (369,119)</a:t>
            </a:r>
          </a:p>
          <a:p>
            <a:pPr>
              <a:buFontTx/>
              <a:buChar char="•"/>
            </a:pPr>
            <a:r>
              <a:rPr lang="en-US" sz="1600" dirty="0">
                <a:latin typeface="Tahoma" charset="0"/>
              </a:rPr>
              <a:t> Interest (347, 131)</a:t>
            </a:r>
          </a:p>
          <a:p>
            <a:pPr>
              <a:buFontTx/>
              <a:buChar char="•"/>
            </a:pPr>
            <a:r>
              <a:rPr lang="en-US" sz="1600" dirty="0">
                <a:latin typeface="Tahoma" charset="0"/>
              </a:rPr>
              <a:t> Ship (197, 89)</a:t>
            </a:r>
          </a:p>
          <a:p>
            <a:pPr>
              <a:buFontTx/>
              <a:buChar char="•"/>
            </a:pPr>
            <a:r>
              <a:rPr lang="en-US" sz="1600" dirty="0">
                <a:latin typeface="Tahoma" charset="0"/>
              </a:rPr>
              <a:t> Wheat (212, 71)</a:t>
            </a:r>
          </a:p>
          <a:p>
            <a:pPr>
              <a:buFontTx/>
              <a:buChar char="•"/>
            </a:pPr>
            <a:r>
              <a:rPr lang="en-US" sz="1600" dirty="0">
                <a:latin typeface="Tahoma" charset="0"/>
              </a:rPr>
              <a:t> Corn (182, 56)</a:t>
            </a:r>
          </a:p>
        </p:txBody>
      </p:sp>
      <p:sp>
        <p:nvSpPr>
          <p:cNvPr id="46088"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1625553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EF13E72-E374-4845-A759-C94A06C3B9C8}" type="slidenum">
              <a:rPr lang="en-US" sz="1200">
                <a:solidFill>
                  <a:srgbClr val="898989"/>
                </a:solidFill>
                <a:latin typeface="Calibri" charset="0"/>
              </a:rPr>
              <a:pPr eaLnBrk="1" hangingPunct="1"/>
              <a:t>48</a:t>
            </a:fld>
            <a:endParaRPr lang="en-US" sz="1200">
              <a:solidFill>
                <a:srgbClr val="898989"/>
              </a:solidFill>
              <a:latin typeface="Calibri" charset="0"/>
            </a:endParaRPr>
          </a:p>
        </p:txBody>
      </p:sp>
      <p:sp>
        <p:nvSpPr>
          <p:cNvPr id="47107" name="Rectangle 2"/>
          <p:cNvSpPr>
            <a:spLocks noGrp="1" noChangeArrowheads="1"/>
          </p:cNvSpPr>
          <p:nvPr>
            <p:ph type="title"/>
          </p:nvPr>
        </p:nvSpPr>
        <p:spPr/>
        <p:txBody>
          <a:bodyPr>
            <a:normAutofit fontScale="90000"/>
          </a:bodyPr>
          <a:lstStyle/>
          <a:p>
            <a:pPr eaLnBrk="1" hangingPunct="1"/>
            <a:r>
              <a:rPr lang="en-US" sz="3600">
                <a:latin typeface="Calibri" charset="0"/>
                <a:ea typeface="ＭＳ Ｐゴシック" charset="0"/>
                <a:cs typeface="ＭＳ Ｐゴシック" charset="0"/>
              </a:rPr>
              <a:t>Reuters Text Categorization data set (</a:t>
            </a:r>
            <a:r>
              <a:rPr lang="en-US" sz="3600" b="1">
                <a:latin typeface="Calibri" charset="0"/>
                <a:ea typeface="ＭＳ Ｐゴシック" charset="0"/>
                <a:cs typeface="ＭＳ Ｐゴシック" charset="0"/>
              </a:rPr>
              <a:t>Reuters-21578) </a:t>
            </a:r>
            <a:r>
              <a:rPr lang="en-US" sz="3600">
                <a:latin typeface="Calibri" charset="0"/>
                <a:ea typeface="ＭＳ Ｐゴシック" charset="0"/>
                <a:cs typeface="ＭＳ Ｐゴシック" charset="0"/>
              </a:rPr>
              <a:t>document</a:t>
            </a:r>
          </a:p>
        </p:txBody>
      </p:sp>
      <p:sp>
        <p:nvSpPr>
          <p:cNvPr id="47108" name="Rectangle 3"/>
          <p:cNvSpPr>
            <a:spLocks noChangeArrowheads="1"/>
          </p:cNvSpPr>
          <p:nvPr/>
        </p:nvSpPr>
        <p:spPr bwMode="auto">
          <a:xfrm>
            <a:off x="242888" y="1253788"/>
            <a:ext cx="8748712"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1400" dirty="0">
                <a:latin typeface="Times New Roman" charset="0"/>
              </a:rPr>
              <a:t>&lt;REUTERS TOPICS="YES" LEWISSPLIT="TRAIN" CGISPLIT="TRAINING-SET" OLDID="12981" NEWID="798"&gt;</a:t>
            </a:r>
          </a:p>
          <a:p>
            <a:pPr>
              <a:spcBef>
                <a:spcPct val="50000"/>
              </a:spcBef>
            </a:pPr>
            <a:r>
              <a:rPr lang="en-US" sz="1400" dirty="0">
                <a:latin typeface="Times New Roman" charset="0"/>
              </a:rPr>
              <a:t>&lt;DATE&gt; 2-MAR-1987 16:51:43.42&lt;/DATE&gt;</a:t>
            </a:r>
          </a:p>
          <a:p>
            <a:pPr>
              <a:spcBef>
                <a:spcPct val="50000"/>
              </a:spcBef>
            </a:pPr>
            <a:r>
              <a:rPr lang="en-US" sz="1400" dirty="0">
                <a:solidFill>
                  <a:srgbClr val="FF0000"/>
                </a:solidFill>
                <a:latin typeface="Times New Roman" charset="0"/>
              </a:rPr>
              <a:t>&lt;TOPICS&gt;&lt;D&gt;livestock&lt;/D&gt;&lt;D&gt;hog&lt;/D&gt;&lt;/TOPICS&gt;</a:t>
            </a:r>
          </a:p>
          <a:p>
            <a:pPr>
              <a:spcBef>
                <a:spcPct val="50000"/>
              </a:spcBef>
            </a:pPr>
            <a:r>
              <a:rPr lang="en-US" sz="1400" dirty="0">
                <a:latin typeface="Times New Roman" charset="0"/>
              </a:rPr>
              <a:t>&lt;TITLE&gt;AMERICAN PORK CONGRESS KICKS OFF TOMORROW&lt;/TITLE&gt;</a:t>
            </a:r>
          </a:p>
          <a:p>
            <a:pPr>
              <a:spcBef>
                <a:spcPct val="50000"/>
              </a:spcBef>
            </a:pPr>
            <a:r>
              <a:rPr lang="en-US" sz="1400" dirty="0">
                <a:latin typeface="Times New Roman" charset="0"/>
              </a:rPr>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p>
          <a:p>
            <a:pPr>
              <a:spcBef>
                <a:spcPct val="50000"/>
              </a:spcBef>
            </a:pPr>
            <a:r>
              <a:rPr lang="en-US" sz="1400" dirty="0">
                <a:latin typeface="Times New Roman" charset="0"/>
              </a:rPr>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a:t>
            </a:r>
            <a:r>
              <a:rPr lang="en-US" sz="1400" dirty="0" err="1">
                <a:latin typeface="Times New Roman" charset="0"/>
              </a:rPr>
              <a:t>pseudorabies</a:t>
            </a:r>
            <a:r>
              <a:rPr lang="en-US" sz="1400" dirty="0">
                <a:latin typeface="Times New Roman" charset="0"/>
              </a:rPr>
              <a:t> virus) control and eradication program, the NPPC said.</a:t>
            </a:r>
          </a:p>
          <a:p>
            <a:pPr>
              <a:spcBef>
                <a:spcPct val="50000"/>
              </a:spcBef>
            </a:pPr>
            <a:r>
              <a:rPr lang="en-US" sz="1400" dirty="0">
                <a:latin typeface="Times New Roman" charset="0"/>
              </a:rPr>
              <a:t>    A large trade show, in conjunction with the congress, will feature the latest in technology in all areas of the industry, the NPPC added. Reuter</a:t>
            </a:r>
          </a:p>
          <a:p>
            <a:pPr>
              <a:spcBef>
                <a:spcPct val="50000"/>
              </a:spcBef>
            </a:pPr>
            <a:r>
              <a:rPr lang="en-US" sz="1400" dirty="0">
                <a:latin typeface="Times New Roman" charset="0"/>
              </a:rPr>
              <a:t>&amp;#3;&lt;/BODY&gt;&lt;/TEXT&gt;&lt;/REUTERS</a:t>
            </a:r>
            <a:r>
              <a:rPr lang="en-US" sz="1600" dirty="0">
                <a:latin typeface="Times New Roman" charset="0"/>
              </a:rPr>
              <a:t>&gt;</a:t>
            </a:r>
          </a:p>
        </p:txBody>
      </p:sp>
      <p:sp>
        <p:nvSpPr>
          <p:cNvPr id="4710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393017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smtClean="0"/>
              <a:t>Confusion matrix c</a:t>
            </a:r>
            <a:endParaRPr lang="en-US" dirty="0"/>
          </a:p>
        </p:txBody>
      </p:sp>
      <p:sp>
        <p:nvSpPr>
          <p:cNvPr id="3" name="Content Placeholder 2"/>
          <p:cNvSpPr>
            <a:spLocks noGrp="1"/>
          </p:cNvSpPr>
          <p:nvPr>
            <p:ph idx="1"/>
          </p:nvPr>
        </p:nvSpPr>
        <p:spPr>
          <a:xfrm>
            <a:off x="685800" y="1047750"/>
            <a:ext cx="8534400" cy="3333750"/>
          </a:xfrm>
        </p:spPr>
        <p:txBody>
          <a:bodyPr/>
          <a:lstStyle/>
          <a:p>
            <a:r>
              <a:rPr lang="en-US" dirty="0" smtClean="0"/>
              <a:t>For each </a:t>
            </a:r>
            <a:r>
              <a:rPr lang="en-US" dirty="0"/>
              <a:t>pair of classes &lt;c</a:t>
            </a:r>
            <a:r>
              <a:rPr lang="en-US" baseline="-25000" dirty="0"/>
              <a:t>1</a:t>
            </a:r>
            <a:r>
              <a:rPr lang="en-US" dirty="0"/>
              <a:t>,c</a:t>
            </a:r>
            <a:r>
              <a:rPr lang="en-US" baseline="-25000" dirty="0"/>
              <a:t>2</a:t>
            </a:r>
            <a:r>
              <a:rPr lang="en-US" dirty="0"/>
              <a:t>&gt; how many documents from </a:t>
            </a:r>
            <a:r>
              <a:rPr lang="en-US" dirty="0" smtClean="0"/>
              <a:t>c</a:t>
            </a:r>
            <a:r>
              <a:rPr lang="en-US" baseline="-25000" dirty="0" smtClean="0"/>
              <a:t>1</a:t>
            </a:r>
            <a:r>
              <a:rPr lang="en-US" dirty="0" smtClean="0"/>
              <a:t> </a:t>
            </a:r>
            <a:r>
              <a:rPr lang="en-US" dirty="0"/>
              <a:t>were incorrectly assigned to </a:t>
            </a:r>
            <a:r>
              <a:rPr lang="en-US" dirty="0" smtClean="0"/>
              <a:t>c</a:t>
            </a:r>
            <a:r>
              <a:rPr lang="en-US" baseline="-25000" dirty="0" smtClean="0"/>
              <a:t>2</a:t>
            </a:r>
            <a:r>
              <a:rPr lang="en-US" dirty="0" smtClean="0"/>
              <a:t>?</a:t>
            </a:r>
          </a:p>
          <a:p>
            <a:pPr lvl="1"/>
            <a:r>
              <a:rPr lang="en-US" dirty="0" smtClean="0"/>
              <a:t>c</a:t>
            </a:r>
            <a:r>
              <a:rPr lang="en-US" baseline="-25000" dirty="0" smtClean="0"/>
              <a:t>3,2</a:t>
            </a:r>
            <a:r>
              <a:rPr lang="en-US" dirty="0" smtClean="0"/>
              <a:t>: 90 wheat documents incorrectly assigned to poultry</a:t>
            </a:r>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49</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597575897"/>
              </p:ext>
            </p:extLst>
          </p:nvPr>
        </p:nvGraphicFramePr>
        <p:xfrm>
          <a:off x="838200" y="2334177"/>
          <a:ext cx="7772400" cy="2731008"/>
        </p:xfrm>
        <a:graphic>
          <a:graphicData uri="http://schemas.openxmlformats.org/drawingml/2006/table">
            <a:tbl>
              <a:tblPr firstRow="1" firstCol="1" bandRow="1">
                <a:tableStyleId>{5C22544A-7EE6-4342-B048-85BDC9FD1C3A}</a:tableStyleId>
              </a:tblPr>
              <a:tblGrid>
                <a:gridCol w="1600200"/>
                <a:gridCol w="990600"/>
                <a:gridCol w="990600"/>
                <a:gridCol w="990600"/>
                <a:gridCol w="1066799"/>
                <a:gridCol w="990600"/>
                <a:gridCol w="1143001"/>
              </a:tblGrid>
              <a:tr h="370840">
                <a:tc>
                  <a:txBody>
                    <a:bodyPr/>
                    <a:lstStyle/>
                    <a:p>
                      <a:pPr>
                        <a:lnSpc>
                          <a:spcPct val="80000"/>
                        </a:lnSpc>
                      </a:pPr>
                      <a:r>
                        <a:rPr lang="en-US" sz="1700" dirty="0" smtClean="0"/>
                        <a:t>Docs in test set</a:t>
                      </a:r>
                      <a:endParaRPr lang="en-US" sz="1700" dirty="0"/>
                    </a:p>
                  </a:txBody>
                  <a:tcPr/>
                </a:tc>
                <a:tc>
                  <a:txBody>
                    <a:bodyPr/>
                    <a:lstStyle/>
                    <a:p>
                      <a:pPr>
                        <a:lnSpc>
                          <a:spcPct val="80000"/>
                        </a:lnSpc>
                      </a:pPr>
                      <a:r>
                        <a:rPr lang="en-US" sz="1700" dirty="0" smtClean="0"/>
                        <a:t>Assigned</a:t>
                      </a:r>
                    </a:p>
                    <a:p>
                      <a:pPr>
                        <a:lnSpc>
                          <a:spcPct val="80000"/>
                        </a:lnSpc>
                      </a:pPr>
                      <a:r>
                        <a:rPr lang="en-US" sz="1700" dirty="0" smtClean="0"/>
                        <a:t>UK</a:t>
                      </a:r>
                      <a:endParaRPr lang="en-US" sz="1700" dirty="0"/>
                    </a:p>
                  </a:txBody>
                  <a:tcPr/>
                </a:tc>
                <a:tc>
                  <a:txBody>
                    <a:bodyPr/>
                    <a:lstStyle/>
                    <a:p>
                      <a:pPr>
                        <a:lnSpc>
                          <a:spcPct val="80000"/>
                        </a:lnSpc>
                      </a:pPr>
                      <a:r>
                        <a:rPr lang="en-US" sz="1700" dirty="0" smtClean="0"/>
                        <a:t>Assigned poultry</a:t>
                      </a:r>
                      <a:endParaRPr lang="en-US" sz="1700" dirty="0"/>
                    </a:p>
                  </a:txBody>
                  <a:tcPr/>
                </a:tc>
                <a:tc>
                  <a:txBody>
                    <a:bodyPr/>
                    <a:lstStyle/>
                    <a:p>
                      <a:pPr>
                        <a:lnSpc>
                          <a:spcPct val="80000"/>
                        </a:lnSpc>
                      </a:pPr>
                      <a:r>
                        <a:rPr lang="en-US" sz="1700" dirty="0" smtClean="0"/>
                        <a:t>Assigned </a:t>
                      </a:r>
                      <a:r>
                        <a:rPr lang="en-US" sz="1700" baseline="0" dirty="0" smtClean="0"/>
                        <a:t>wheat</a:t>
                      </a:r>
                      <a:endParaRPr lang="en-US" sz="1700" dirty="0"/>
                    </a:p>
                  </a:txBody>
                  <a:tcPr/>
                </a:tc>
                <a:tc>
                  <a:txBody>
                    <a:bodyPr/>
                    <a:lstStyle/>
                    <a:p>
                      <a:pPr>
                        <a:lnSpc>
                          <a:spcPct val="80000"/>
                        </a:lnSpc>
                      </a:pPr>
                      <a:r>
                        <a:rPr lang="en-US" sz="1700" dirty="0" smtClean="0"/>
                        <a:t>Assigned coffee</a:t>
                      </a:r>
                      <a:endParaRPr lang="en-US" sz="1700" dirty="0"/>
                    </a:p>
                  </a:txBody>
                  <a:tcPr/>
                </a:tc>
                <a:tc>
                  <a:txBody>
                    <a:bodyPr/>
                    <a:lstStyle/>
                    <a:p>
                      <a:pPr>
                        <a:lnSpc>
                          <a:spcPct val="80000"/>
                        </a:lnSpc>
                      </a:pPr>
                      <a:r>
                        <a:rPr lang="en-US" sz="1700" dirty="0" smtClean="0"/>
                        <a:t>Assigned </a:t>
                      </a:r>
                      <a:r>
                        <a:rPr lang="en-US" sz="1700" baseline="0" dirty="0" smtClean="0"/>
                        <a:t>interest</a:t>
                      </a:r>
                      <a:endParaRPr lang="en-US" sz="1700" dirty="0"/>
                    </a:p>
                  </a:txBody>
                  <a:tcPr/>
                </a:tc>
                <a:tc>
                  <a:txBody>
                    <a:bodyPr/>
                    <a:lstStyle/>
                    <a:p>
                      <a:pPr>
                        <a:lnSpc>
                          <a:spcPct val="80000"/>
                        </a:lnSpc>
                      </a:pPr>
                      <a:r>
                        <a:rPr lang="en-US" sz="1700" dirty="0" smtClean="0"/>
                        <a:t>Assigned trade</a:t>
                      </a:r>
                      <a:endParaRPr lang="en-US" sz="1700" dirty="0"/>
                    </a:p>
                  </a:txBody>
                  <a:tcPr/>
                </a:tc>
              </a:tr>
              <a:tr h="370840">
                <a:tc>
                  <a:txBody>
                    <a:bodyPr/>
                    <a:lstStyle/>
                    <a:p>
                      <a:pPr>
                        <a:lnSpc>
                          <a:spcPct val="80000"/>
                        </a:lnSpc>
                      </a:pPr>
                      <a:r>
                        <a:rPr lang="en-US" sz="1700" dirty="0" smtClean="0"/>
                        <a:t>True UK</a:t>
                      </a:r>
                      <a:endParaRPr lang="en-US" sz="1700" dirty="0"/>
                    </a:p>
                  </a:txBody>
                  <a:tcPr/>
                </a:tc>
                <a:tc>
                  <a:txBody>
                    <a:bodyPr/>
                    <a:lstStyle/>
                    <a:p>
                      <a:pPr>
                        <a:lnSpc>
                          <a:spcPct val="80000"/>
                        </a:lnSpc>
                      </a:pPr>
                      <a:r>
                        <a:rPr lang="en-US" sz="1700" dirty="0" smtClean="0"/>
                        <a:t>95</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13</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poultry</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wheat</a:t>
                      </a:r>
                      <a:endParaRPr lang="en-US" sz="1700" dirty="0"/>
                    </a:p>
                  </a:txBody>
                  <a:tcPr/>
                </a:tc>
                <a:tc>
                  <a:txBody>
                    <a:bodyPr/>
                    <a:lstStyle/>
                    <a:p>
                      <a:pPr>
                        <a:lnSpc>
                          <a:spcPct val="80000"/>
                        </a:lnSpc>
                      </a:pPr>
                      <a:r>
                        <a:rPr lang="en-US" sz="1700" dirty="0" smtClean="0"/>
                        <a:t>10</a:t>
                      </a:r>
                      <a:endParaRPr lang="en-US" sz="1700" dirty="0"/>
                    </a:p>
                  </a:txBody>
                  <a:tcPr/>
                </a:tc>
                <a:tc>
                  <a:txBody>
                    <a:bodyPr/>
                    <a:lstStyle/>
                    <a:p>
                      <a:pPr>
                        <a:lnSpc>
                          <a:spcPct val="80000"/>
                        </a:lnSpc>
                      </a:pPr>
                      <a:r>
                        <a:rPr lang="en-US" sz="1700" dirty="0" smtClean="0"/>
                        <a:t>90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r>
              <a:tr h="370840">
                <a:tc>
                  <a:txBody>
                    <a:bodyPr/>
                    <a:lstStyle/>
                    <a:p>
                      <a:pPr>
                        <a:lnSpc>
                          <a:spcPct val="80000"/>
                        </a:lnSpc>
                      </a:pPr>
                      <a:r>
                        <a:rPr lang="en-US" sz="1700" dirty="0" smtClean="0"/>
                        <a:t>True coffee</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34</a:t>
                      </a:r>
                      <a:endParaRPr lang="en-US" sz="1700" dirty="0"/>
                    </a:p>
                  </a:txBody>
                  <a:tcPr/>
                </a:tc>
                <a:tc>
                  <a:txBody>
                    <a:bodyPr/>
                    <a:lstStyle/>
                    <a:p>
                      <a:pPr>
                        <a:lnSpc>
                          <a:spcPct val="80000"/>
                        </a:lnSpc>
                      </a:pPr>
                      <a:r>
                        <a:rPr lang="en-US" sz="1700" dirty="0" smtClean="0"/>
                        <a:t>3</a:t>
                      </a:r>
                      <a:endParaRPr lang="en-US" sz="1700" dirty="0"/>
                    </a:p>
                  </a:txBody>
                  <a:tcPr/>
                </a:tc>
                <a:tc>
                  <a:txBody>
                    <a:bodyPr/>
                    <a:lstStyle/>
                    <a:p>
                      <a:pPr>
                        <a:lnSpc>
                          <a:spcPct val="80000"/>
                        </a:lnSpc>
                      </a:pPr>
                      <a:r>
                        <a:rPr lang="en-US" sz="1700" dirty="0" smtClean="0"/>
                        <a:t>7</a:t>
                      </a:r>
                      <a:endParaRPr lang="en-US" sz="1700" dirty="0"/>
                    </a:p>
                  </a:txBody>
                  <a:tcPr/>
                </a:tc>
              </a:tr>
              <a:tr h="370840">
                <a:tc>
                  <a:txBody>
                    <a:bodyPr/>
                    <a:lstStyle/>
                    <a:p>
                      <a:pPr>
                        <a:lnSpc>
                          <a:spcPct val="80000"/>
                        </a:lnSpc>
                      </a:pPr>
                      <a:r>
                        <a:rPr lang="en-US" sz="1700" dirty="0" smtClean="0"/>
                        <a:t>True interest</a:t>
                      </a:r>
                      <a:endParaRPr lang="en-US" sz="1700" dirty="0"/>
                    </a:p>
                  </a:txBody>
                  <a:tcPr/>
                </a:tc>
                <a:tc>
                  <a:txBody>
                    <a:bodyPr/>
                    <a:lstStyle/>
                    <a:p>
                      <a:pPr>
                        <a:lnSpc>
                          <a:spcPct val="80000"/>
                        </a:lnSpc>
                      </a:pPr>
                      <a:r>
                        <a:rPr lang="en-US" sz="1700" dirty="0" smtClean="0"/>
                        <a:t>-</a:t>
                      </a:r>
                      <a:endParaRPr lang="en-US" sz="1700" dirty="0"/>
                    </a:p>
                  </a:txBody>
                  <a:tcPr/>
                </a:tc>
                <a:tc>
                  <a:txBody>
                    <a:bodyPr/>
                    <a:lstStyle/>
                    <a:p>
                      <a:pPr>
                        <a:lnSpc>
                          <a:spcPct val="80000"/>
                        </a:lnSpc>
                      </a:pPr>
                      <a:r>
                        <a:rPr lang="en-US" sz="1700" dirty="0" smtClean="0"/>
                        <a:t>1</a:t>
                      </a:r>
                      <a:endParaRPr lang="en-US" sz="1700" dirty="0"/>
                    </a:p>
                  </a:txBody>
                  <a:tcPr/>
                </a:tc>
                <a:tc>
                  <a:txBody>
                    <a:bodyPr/>
                    <a:lstStyle/>
                    <a:p>
                      <a:pPr>
                        <a:lnSpc>
                          <a:spcPct val="80000"/>
                        </a:lnSpc>
                      </a:pPr>
                      <a:r>
                        <a:rPr lang="en-US" sz="1700" dirty="0" smtClean="0"/>
                        <a:t>2</a:t>
                      </a:r>
                      <a:endParaRPr lang="en-US" sz="1700" dirty="0"/>
                    </a:p>
                  </a:txBody>
                  <a:tcPr/>
                </a:tc>
                <a:tc>
                  <a:txBody>
                    <a:bodyPr/>
                    <a:lstStyle/>
                    <a:p>
                      <a:pPr>
                        <a:lnSpc>
                          <a:spcPct val="80000"/>
                        </a:lnSpc>
                      </a:pPr>
                      <a:r>
                        <a:rPr lang="en-US" sz="1700" dirty="0" smtClean="0"/>
                        <a:t>13</a:t>
                      </a:r>
                      <a:endParaRPr lang="en-US" sz="1700" dirty="0"/>
                    </a:p>
                  </a:txBody>
                  <a:tcPr/>
                </a:tc>
                <a:tc>
                  <a:txBody>
                    <a:bodyPr/>
                    <a:lstStyle/>
                    <a:p>
                      <a:pPr>
                        <a:lnSpc>
                          <a:spcPct val="80000"/>
                        </a:lnSpc>
                      </a:pPr>
                      <a:r>
                        <a:rPr lang="en-US" sz="1700" dirty="0" smtClean="0"/>
                        <a:t>26</a:t>
                      </a:r>
                      <a:endParaRPr lang="en-US" sz="1700" dirty="0"/>
                    </a:p>
                  </a:txBody>
                  <a:tcPr/>
                </a:tc>
                <a:tc>
                  <a:txBody>
                    <a:bodyPr/>
                    <a:lstStyle/>
                    <a:p>
                      <a:pPr>
                        <a:lnSpc>
                          <a:spcPct val="80000"/>
                        </a:lnSpc>
                      </a:pPr>
                      <a:r>
                        <a:rPr lang="en-US" sz="1700" dirty="0" smtClean="0"/>
                        <a:t>5</a:t>
                      </a:r>
                      <a:endParaRPr lang="en-US" sz="1700" dirty="0"/>
                    </a:p>
                  </a:txBody>
                  <a:tcPr/>
                </a:tc>
              </a:tr>
              <a:tr h="370840">
                <a:tc>
                  <a:txBody>
                    <a:bodyPr/>
                    <a:lstStyle/>
                    <a:p>
                      <a:pPr>
                        <a:lnSpc>
                          <a:spcPct val="80000"/>
                        </a:lnSpc>
                      </a:pPr>
                      <a:r>
                        <a:rPr lang="en-US" sz="1700" dirty="0" smtClean="0"/>
                        <a:t>True trade</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0</a:t>
                      </a:r>
                      <a:endParaRPr lang="en-US" sz="1700" dirty="0"/>
                    </a:p>
                  </a:txBody>
                  <a:tcPr/>
                </a:tc>
                <a:tc>
                  <a:txBody>
                    <a:bodyPr/>
                    <a:lstStyle/>
                    <a:p>
                      <a:pPr>
                        <a:lnSpc>
                          <a:spcPct val="80000"/>
                        </a:lnSpc>
                      </a:pPr>
                      <a:r>
                        <a:rPr lang="en-US" sz="1700" dirty="0" smtClean="0"/>
                        <a:t>2</a:t>
                      </a:r>
                      <a:endParaRPr lang="en-US" sz="1700" dirty="0"/>
                    </a:p>
                  </a:txBody>
                  <a:tcPr/>
                </a:tc>
                <a:tc>
                  <a:txBody>
                    <a:bodyPr/>
                    <a:lstStyle/>
                    <a:p>
                      <a:pPr>
                        <a:lnSpc>
                          <a:spcPct val="80000"/>
                        </a:lnSpc>
                      </a:pPr>
                      <a:r>
                        <a:rPr lang="en-US" sz="1700" dirty="0" smtClean="0"/>
                        <a:t>14</a:t>
                      </a:r>
                      <a:endParaRPr lang="en-US" sz="1700" dirty="0"/>
                    </a:p>
                  </a:txBody>
                  <a:tcPr/>
                </a:tc>
                <a:tc>
                  <a:txBody>
                    <a:bodyPr/>
                    <a:lstStyle/>
                    <a:p>
                      <a:pPr>
                        <a:lnSpc>
                          <a:spcPct val="80000"/>
                        </a:lnSpc>
                      </a:pPr>
                      <a:r>
                        <a:rPr lang="en-US" sz="1700" dirty="0" smtClean="0"/>
                        <a:t>5</a:t>
                      </a:r>
                      <a:endParaRPr lang="en-US" sz="1700" dirty="0"/>
                    </a:p>
                  </a:txBody>
                  <a:tcPr/>
                </a:tc>
                <a:tc>
                  <a:txBody>
                    <a:bodyPr/>
                    <a:lstStyle/>
                    <a:p>
                      <a:pPr>
                        <a:lnSpc>
                          <a:spcPct val="80000"/>
                        </a:lnSpc>
                      </a:pPr>
                      <a:r>
                        <a:rPr lang="en-US" sz="1700" dirty="0" smtClean="0"/>
                        <a:t>10</a:t>
                      </a:r>
                      <a:endParaRPr lang="en-US" sz="1700" dirty="0"/>
                    </a:p>
                  </a:txBody>
                  <a:tcPr/>
                </a:tc>
              </a:tr>
            </a:tbl>
          </a:graphicData>
        </a:graphic>
      </p:graphicFrame>
    </p:spTree>
    <p:extLst>
      <p:ext uri="{BB962C8B-B14F-4D97-AF65-F5344CB8AC3E}">
        <p14:creationId xmlns:p14="http://schemas.microsoft.com/office/powerpoint/2010/main" val="1753909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1219200" y="-17150"/>
            <a:ext cx="7772400" cy="857250"/>
          </a:xfrm>
        </p:spPr>
        <p:txBody>
          <a:bodyPr/>
          <a:lstStyle/>
          <a:p>
            <a:r>
              <a:rPr lang="en-US" dirty="0" smtClean="0"/>
              <a:t>Who wrote which Federalist papers?</a:t>
            </a:r>
            <a:endParaRPr lang="en-US" dirty="0"/>
          </a:p>
        </p:txBody>
      </p:sp>
      <p:sp>
        <p:nvSpPr>
          <p:cNvPr id="1359875" name="Rectangle 3"/>
          <p:cNvSpPr>
            <a:spLocks noGrp="1" noChangeArrowheads="1"/>
          </p:cNvSpPr>
          <p:nvPr>
            <p:ph sz="quarter" idx="1"/>
          </p:nvPr>
        </p:nvSpPr>
        <p:spPr>
          <a:xfrm>
            <a:off x="457200" y="1352550"/>
            <a:ext cx="7162800" cy="3086100"/>
          </a:xfrm>
        </p:spPr>
        <p:txBody>
          <a:bodyPr>
            <a:normAutofit/>
          </a:bodyPr>
          <a:lstStyle/>
          <a:p>
            <a:pPr>
              <a:lnSpc>
                <a:spcPct val="110000"/>
              </a:lnSpc>
              <a:spcAft>
                <a:spcPts val="0"/>
              </a:spcAft>
            </a:pPr>
            <a:r>
              <a:rPr lang="en-US" dirty="0" smtClean="0"/>
              <a:t>1787-8: anonymous essays try to convince New York to ratify U.S Constitution.  </a:t>
            </a:r>
          </a:p>
          <a:p>
            <a:pPr>
              <a:lnSpc>
                <a:spcPct val="110000"/>
              </a:lnSpc>
              <a:spcAft>
                <a:spcPts val="0"/>
              </a:spcAft>
            </a:pPr>
            <a:r>
              <a:rPr lang="en-US" dirty="0" smtClean="0"/>
              <a:t>Authorship of 12 of the letters in dispute</a:t>
            </a:r>
          </a:p>
          <a:p>
            <a:pPr>
              <a:lnSpc>
                <a:spcPct val="110000"/>
              </a:lnSpc>
              <a:spcAft>
                <a:spcPts val="0"/>
              </a:spcAft>
            </a:pPr>
            <a:r>
              <a:rPr lang="en-US" dirty="0" smtClean="0"/>
              <a:t>1963: solved by </a:t>
            </a:r>
            <a:r>
              <a:rPr lang="en-US" dirty="0" err="1" smtClean="0"/>
              <a:t>Mosteller</a:t>
            </a:r>
            <a:r>
              <a:rPr lang="en-US" dirty="0" smtClean="0"/>
              <a:t> and Wallace using Bayesian methods</a:t>
            </a:r>
          </a:p>
          <a:p>
            <a:pPr>
              <a:lnSpc>
                <a:spcPct val="110000"/>
              </a:lnSpc>
              <a:spcAft>
                <a:spcPts val="0"/>
              </a:spcAft>
            </a:pPr>
            <a:endParaRPr lang="en-US" dirty="0"/>
          </a:p>
        </p:txBody>
      </p:sp>
      <p:pic>
        <p:nvPicPr>
          <p:cNvPr id="12" name="Picture 11" descr="370px-Federalist.jpg"/>
          <p:cNvPicPr>
            <a:picLocks noChangeAspect="1"/>
          </p:cNvPicPr>
          <p:nvPr/>
        </p:nvPicPr>
        <p:blipFill>
          <a:blip r:embed="rId2"/>
          <a:stretch>
            <a:fillRect/>
          </a:stretch>
        </p:blipFill>
        <p:spPr>
          <a:xfrm>
            <a:off x="7797800" y="133350"/>
            <a:ext cx="1270000" cy="2059459"/>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93" y="3714750"/>
            <a:ext cx="907007" cy="11049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718" y="3657600"/>
            <a:ext cx="947391" cy="1123950"/>
          </a:xfrm>
          <a:prstGeom prst="rect">
            <a:avLst/>
          </a:prstGeom>
        </p:spPr>
      </p:pic>
      <p:sp>
        <p:nvSpPr>
          <p:cNvPr id="4" name="TextBox 3"/>
          <p:cNvSpPr txBox="1"/>
          <p:nvPr/>
        </p:nvSpPr>
        <p:spPr>
          <a:xfrm>
            <a:off x="228600" y="4774168"/>
            <a:ext cx="1626016" cy="369332"/>
          </a:xfrm>
          <a:prstGeom prst="rect">
            <a:avLst/>
          </a:prstGeom>
          <a:noFill/>
        </p:spPr>
        <p:txBody>
          <a:bodyPr wrap="none" rtlCol="0">
            <a:spAutoFit/>
          </a:bodyPr>
          <a:lstStyle/>
          <a:p>
            <a:r>
              <a:rPr lang="en-US" sz="1800" dirty="0" smtClean="0">
                <a:latin typeface="+mn-lt"/>
              </a:rPr>
              <a:t>James Madison</a:t>
            </a:r>
            <a:endParaRPr lang="en-US" sz="1800" dirty="0">
              <a:latin typeface="+mn-lt"/>
            </a:endParaRPr>
          </a:p>
        </p:txBody>
      </p:sp>
      <p:sp>
        <p:nvSpPr>
          <p:cNvPr id="15" name="TextBox 14"/>
          <p:cNvSpPr txBox="1"/>
          <p:nvPr/>
        </p:nvSpPr>
        <p:spPr>
          <a:xfrm>
            <a:off x="4724400" y="4793218"/>
            <a:ext cx="2051726" cy="369332"/>
          </a:xfrm>
          <a:prstGeom prst="rect">
            <a:avLst/>
          </a:prstGeom>
          <a:noFill/>
        </p:spPr>
        <p:txBody>
          <a:bodyPr wrap="none" rtlCol="0">
            <a:spAutoFit/>
          </a:bodyPr>
          <a:lstStyle/>
          <a:p>
            <a:r>
              <a:rPr lang="en-US" sz="1800" dirty="0" smtClean="0">
                <a:latin typeface="+mn-lt"/>
              </a:rPr>
              <a:t>Alexander Hamilton</a:t>
            </a:r>
            <a:endParaRPr lang="en-US" sz="1800" dirty="0">
              <a:latin typeface="+mn-lt"/>
            </a:endParaRPr>
          </a:p>
        </p:txBody>
      </p:sp>
    </p:spTree>
    <p:extLst>
      <p:ext uri="{BB962C8B-B14F-4D97-AF65-F5344CB8AC3E}">
        <p14:creationId xmlns:p14="http://schemas.microsoft.com/office/powerpoint/2010/main" val="2403579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7634553-58CF-BD48-882D-354BD150ED96}" type="slidenum">
              <a:rPr lang="en-US" sz="1200">
                <a:solidFill>
                  <a:srgbClr val="898989"/>
                </a:solidFill>
                <a:latin typeface="Calibri" charset="0"/>
              </a:rPr>
              <a:pPr eaLnBrk="1" hangingPunct="1"/>
              <a:t>50</a:t>
            </a:fld>
            <a:endParaRPr lang="en-US" sz="1200">
              <a:solidFill>
                <a:srgbClr val="898989"/>
              </a:solidFill>
              <a:latin typeface="Calibri" charset="0"/>
            </a:endParaRPr>
          </a:p>
        </p:txBody>
      </p:sp>
      <p:sp>
        <p:nvSpPr>
          <p:cNvPr id="48134" name="Rectangle 2"/>
          <p:cNvSpPr>
            <a:spLocks noGrp="1" noChangeArrowheads="1"/>
          </p:cNvSpPr>
          <p:nvPr>
            <p:ph type="title"/>
          </p:nvPr>
        </p:nvSpPr>
        <p:spPr>
          <a:xfrm>
            <a:off x="1371600" y="285750"/>
            <a:ext cx="7467600" cy="742950"/>
          </a:xfrm>
        </p:spPr>
        <p:txBody>
          <a:bodyPr/>
          <a:lstStyle/>
          <a:p>
            <a:pPr eaLnBrk="1" hangingPunct="1"/>
            <a:r>
              <a:rPr lang="en-US" dirty="0">
                <a:latin typeface="Calibri" charset="0"/>
                <a:ea typeface="ＭＳ Ｐゴシック" charset="0"/>
                <a:cs typeface="ＭＳ Ｐゴシック" charset="0"/>
              </a:rPr>
              <a:t>Per class evaluation measures</a:t>
            </a:r>
          </a:p>
        </p:txBody>
      </p:sp>
      <p:sp>
        <p:nvSpPr>
          <p:cNvPr id="48135" name="Rectangle 3"/>
          <p:cNvSpPr>
            <a:spLocks noGrp="1" noChangeArrowheads="1"/>
          </p:cNvSpPr>
          <p:nvPr>
            <p:ph type="body" idx="1"/>
          </p:nvPr>
        </p:nvSpPr>
        <p:spPr>
          <a:xfrm>
            <a:off x="685800" y="1314450"/>
            <a:ext cx="6324600" cy="3829050"/>
          </a:xfrm>
        </p:spPr>
        <p:txBody>
          <a:bodyPr>
            <a:normAutofit fontScale="85000" lnSpcReduction="20000"/>
          </a:bodyPr>
          <a:lstStyle/>
          <a:p>
            <a:pPr marL="0" indent="0" eaLnBrk="1" hangingPunct="1">
              <a:buNone/>
            </a:pPr>
            <a:r>
              <a:rPr lang="en-US" sz="2800" b="1" dirty="0">
                <a:solidFill>
                  <a:srgbClr val="800000"/>
                </a:solidFill>
                <a:latin typeface="Calibri" charset="0"/>
                <a:ea typeface="ＭＳ Ｐゴシック" charset="0"/>
                <a:cs typeface="ＭＳ Ｐゴシック" charset="0"/>
              </a:rPr>
              <a:t>Recall</a:t>
            </a:r>
            <a:r>
              <a:rPr lang="en-US" sz="2800" dirty="0">
                <a:latin typeface="Calibri" charset="0"/>
                <a:ea typeface="ＭＳ Ｐゴシック" charset="0"/>
                <a:cs typeface="ＭＳ Ｐゴシック" charset="0"/>
              </a:rPr>
              <a:t>: </a:t>
            </a:r>
            <a:endParaRPr lang="en-US" sz="2800" dirty="0" smtClean="0">
              <a:latin typeface="Calibri" charset="0"/>
              <a:ea typeface="ＭＳ Ｐゴシック" charset="0"/>
              <a:cs typeface="ＭＳ Ｐゴシック" charset="0"/>
            </a:endParaRPr>
          </a:p>
          <a:p>
            <a:pPr marL="0" indent="0" eaLnBrk="1" hangingPunct="1">
              <a:buNone/>
            </a:pPr>
            <a:r>
              <a:rPr lang="en-US" sz="2800" dirty="0" smtClean="0">
                <a:latin typeface="Calibri" charset="0"/>
                <a:ea typeface="ＭＳ Ｐゴシック" charset="0"/>
                <a:cs typeface="ＭＳ Ｐゴシック" charset="0"/>
              </a:rPr>
              <a:t>    Fraction </a:t>
            </a:r>
            <a:r>
              <a:rPr lang="en-US" sz="2800" dirty="0">
                <a:latin typeface="Calibri" charset="0"/>
                <a:ea typeface="ＭＳ Ｐゴシック" charset="0"/>
                <a:cs typeface="ＭＳ Ｐゴシック" charset="0"/>
              </a:rPr>
              <a:t>of docs in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classified correctly:</a:t>
            </a: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marL="0" indent="0" eaLnBrk="1" hangingPunct="1">
              <a:buNone/>
            </a:pPr>
            <a:r>
              <a:rPr lang="en-US" sz="2800" b="1" dirty="0">
                <a:solidFill>
                  <a:srgbClr val="800000"/>
                </a:solidFill>
                <a:latin typeface="Calibri" charset="0"/>
                <a:ea typeface="ＭＳ Ｐゴシック" charset="0"/>
                <a:cs typeface="ＭＳ Ｐゴシック" charset="0"/>
              </a:rPr>
              <a:t>Precision</a:t>
            </a:r>
            <a:r>
              <a:rPr lang="en-US" sz="2800" dirty="0">
                <a:latin typeface="Calibri" charset="0"/>
                <a:ea typeface="ＭＳ Ｐゴシック" charset="0"/>
                <a:cs typeface="ＭＳ Ｐゴシック" charset="0"/>
              </a:rPr>
              <a:t>: </a:t>
            </a:r>
            <a:endParaRPr lang="en-US" sz="2800" dirty="0" smtClean="0">
              <a:latin typeface="Calibri" charset="0"/>
              <a:ea typeface="ＭＳ Ｐゴシック" charset="0"/>
              <a:cs typeface="ＭＳ Ｐゴシック" charset="0"/>
            </a:endParaRPr>
          </a:p>
          <a:p>
            <a:pPr marL="0" indent="0" eaLnBrk="1" hangingPunct="1">
              <a:buNone/>
            </a:pPr>
            <a:r>
              <a:rPr lang="en-US" sz="2600" dirty="0">
                <a:latin typeface="Calibri" charset="0"/>
                <a:ea typeface="ＭＳ Ｐゴシック" charset="0"/>
                <a:cs typeface="ＭＳ Ｐゴシック" charset="0"/>
              </a:rPr>
              <a:t> </a:t>
            </a:r>
            <a:r>
              <a:rPr lang="en-US" sz="2600" dirty="0" smtClean="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Fraction </a:t>
            </a:r>
            <a:r>
              <a:rPr lang="en-US" sz="2800" dirty="0">
                <a:latin typeface="Calibri" charset="0"/>
                <a:ea typeface="ＭＳ Ｐゴシック" charset="0"/>
                <a:cs typeface="ＭＳ Ｐゴシック" charset="0"/>
              </a:rPr>
              <a:t>of docs assigned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that are actually about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a:t>
            </a:r>
          </a:p>
          <a:p>
            <a:pPr eaLnBrk="1" hangingPunct="1"/>
            <a:endParaRPr lang="en-US" dirty="0">
              <a:latin typeface="Calibri" charset="0"/>
              <a:ea typeface="ＭＳ Ｐゴシック" charset="0"/>
              <a:cs typeface="ＭＳ Ｐゴシック" charset="0"/>
            </a:endParaRPr>
          </a:p>
          <a:p>
            <a:pPr marL="0" indent="0" eaLnBrk="1" hangingPunct="1">
              <a:buNone/>
            </a:pPr>
            <a:endParaRPr lang="en-US" dirty="0">
              <a:latin typeface="Calibri" charset="0"/>
              <a:ea typeface="ＭＳ Ｐゴシック" charset="0"/>
              <a:cs typeface="ＭＳ Ｐゴシック" charset="0"/>
            </a:endParaRPr>
          </a:p>
          <a:p>
            <a:pPr marL="0" indent="0" eaLnBrk="1" hangingPunct="1">
              <a:buNone/>
            </a:pPr>
            <a:r>
              <a:rPr lang="en-US" sz="2800" b="1">
                <a:solidFill>
                  <a:srgbClr val="800000"/>
                </a:solidFill>
                <a:latin typeface="Calibri" charset="0"/>
                <a:ea typeface="ＭＳ Ｐゴシック" charset="0"/>
                <a:cs typeface="ＭＳ Ｐゴシック" charset="0"/>
              </a:rPr>
              <a:t>Accuracy</a:t>
            </a:r>
            <a:r>
              <a:rPr lang="en-US" sz="2800" smtClean="0">
                <a:latin typeface="Calibri" charset="0"/>
                <a:ea typeface="ＭＳ Ｐゴシック" charset="0"/>
                <a:cs typeface="ＭＳ Ｐゴシック" charset="0"/>
              </a:rPr>
              <a:t>: (1 - error rate) </a:t>
            </a:r>
            <a:endParaRPr lang="en-US" sz="2800" dirty="0" smtClean="0">
              <a:latin typeface="Calibri" charset="0"/>
              <a:ea typeface="ＭＳ Ｐゴシック" charset="0"/>
              <a:cs typeface="ＭＳ Ｐゴシック" charset="0"/>
            </a:endParaRPr>
          </a:p>
          <a:p>
            <a:pPr marL="0" indent="0" eaLnBrk="1" hangingPunct="1">
              <a:buNone/>
            </a:pP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      Fraction </a:t>
            </a:r>
            <a:r>
              <a:rPr lang="en-US" sz="2800" dirty="0">
                <a:latin typeface="Calibri" charset="0"/>
                <a:ea typeface="ＭＳ Ｐゴシック" charset="0"/>
                <a:cs typeface="ＭＳ Ｐゴシック" charset="0"/>
              </a:rPr>
              <a:t>of docs classified correctly:</a:t>
            </a:r>
          </a:p>
        </p:txBody>
      </p:sp>
      <p:graphicFrame>
        <p:nvGraphicFramePr>
          <p:cNvPr id="48130" name="Object 2"/>
          <p:cNvGraphicFramePr>
            <a:graphicFrameLocks noChangeAspect="1"/>
          </p:cNvGraphicFramePr>
          <p:nvPr>
            <p:extLst>
              <p:ext uri="{D42A27DB-BD31-4B8C-83A1-F6EECF244321}">
                <p14:modId xmlns:p14="http://schemas.microsoft.com/office/powerpoint/2010/main" val="2944944086"/>
              </p:ext>
            </p:extLst>
          </p:nvPr>
        </p:nvGraphicFramePr>
        <p:xfrm>
          <a:off x="7069139" y="3786079"/>
          <a:ext cx="931861" cy="1300271"/>
        </p:xfrm>
        <a:graphic>
          <a:graphicData uri="http://schemas.openxmlformats.org/presentationml/2006/ole">
            <mc:AlternateContent xmlns:mc="http://schemas.openxmlformats.org/markup-compatibility/2006">
              <mc:Choice xmlns:v="urn:schemas-microsoft-com:vml" Requires="v">
                <p:oleObj spid="_x0000_s1172" name="Equation" r:id="rId3" imgW="546100" imgH="762000" progId="Equation.3">
                  <p:embed/>
                </p:oleObj>
              </mc:Choice>
              <mc:Fallback>
                <p:oleObj name="Equation" r:id="rId3" imgW="546100" imgH="762000" progId="Equation.3">
                  <p:embed/>
                  <p:pic>
                    <p:nvPicPr>
                      <p:cNvPr id="0" name=""/>
                      <p:cNvPicPr>
                        <a:picLocks noChangeAspect="1" noChangeArrowheads="1"/>
                      </p:cNvPicPr>
                      <p:nvPr/>
                    </p:nvPicPr>
                    <p:blipFill>
                      <a:blip r:embed="rId4"/>
                      <a:srcRect/>
                      <a:stretch>
                        <a:fillRect/>
                      </a:stretch>
                    </p:blipFill>
                    <p:spPr bwMode="auto">
                      <a:xfrm>
                        <a:off x="7069139" y="3786079"/>
                        <a:ext cx="931861" cy="1300271"/>
                      </a:xfrm>
                      <a:prstGeom prst="rect">
                        <a:avLst/>
                      </a:prstGeom>
                      <a:noFill/>
                      <a:ln>
                        <a:noFill/>
                      </a:ln>
                      <a:effec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140319259"/>
              </p:ext>
            </p:extLst>
          </p:nvPr>
        </p:nvGraphicFramePr>
        <p:xfrm>
          <a:off x="7086600" y="2571750"/>
          <a:ext cx="696912" cy="1056609"/>
        </p:xfrm>
        <a:graphic>
          <a:graphicData uri="http://schemas.openxmlformats.org/presentationml/2006/ole">
            <mc:AlternateContent xmlns:mc="http://schemas.openxmlformats.org/markup-compatibility/2006">
              <mc:Choice xmlns:v="urn:schemas-microsoft-com:vml" Requires="v">
                <p:oleObj spid="_x0000_s1173" name="Equation" r:id="rId5" imgW="393700" imgH="596900" progId="Equation.3">
                  <p:embed/>
                </p:oleObj>
              </mc:Choice>
              <mc:Fallback>
                <p:oleObj name="Equation" r:id="rId5" imgW="393700" imgH="596900" progId="Equation.3">
                  <p:embed/>
                  <p:pic>
                    <p:nvPicPr>
                      <p:cNvPr id="0" name=""/>
                      <p:cNvPicPr>
                        <a:picLocks noChangeAspect="1" noChangeArrowheads="1"/>
                      </p:cNvPicPr>
                      <p:nvPr/>
                    </p:nvPicPr>
                    <p:blipFill>
                      <a:blip r:embed="rId6"/>
                      <a:srcRect/>
                      <a:stretch>
                        <a:fillRect/>
                      </a:stretch>
                    </p:blipFill>
                    <p:spPr bwMode="auto">
                      <a:xfrm>
                        <a:off x="7086600" y="2571750"/>
                        <a:ext cx="696912" cy="1056609"/>
                      </a:xfrm>
                      <a:prstGeom prst="rect">
                        <a:avLst/>
                      </a:prstGeom>
                      <a:noFill/>
                      <a:ln>
                        <a:noFill/>
                      </a:ln>
                      <a:effec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3219573797"/>
              </p:ext>
            </p:extLst>
          </p:nvPr>
        </p:nvGraphicFramePr>
        <p:xfrm>
          <a:off x="7086600" y="1200150"/>
          <a:ext cx="696912" cy="1091829"/>
        </p:xfrm>
        <a:graphic>
          <a:graphicData uri="http://schemas.openxmlformats.org/presentationml/2006/ole">
            <mc:AlternateContent xmlns:mc="http://schemas.openxmlformats.org/markup-compatibility/2006">
              <mc:Choice xmlns:v="urn:schemas-microsoft-com:vml" Requires="v">
                <p:oleObj spid="_x0000_s1174" name="Equation" r:id="rId7" imgW="381000" imgH="596900" progId="Equation.3">
                  <p:embed/>
                </p:oleObj>
              </mc:Choice>
              <mc:Fallback>
                <p:oleObj name="Equation" r:id="rId7" imgW="381000" imgH="596900" progId="Equation.3">
                  <p:embed/>
                  <p:pic>
                    <p:nvPicPr>
                      <p:cNvPr id="0" name=""/>
                      <p:cNvPicPr>
                        <a:picLocks noChangeAspect="1" noChangeArrowheads="1"/>
                      </p:cNvPicPr>
                      <p:nvPr/>
                    </p:nvPicPr>
                    <p:blipFill>
                      <a:blip r:embed="rId8"/>
                      <a:srcRect/>
                      <a:stretch>
                        <a:fillRect/>
                      </a:stretch>
                    </p:blipFill>
                    <p:spPr bwMode="auto">
                      <a:xfrm>
                        <a:off x="7086600" y="1200150"/>
                        <a:ext cx="696912" cy="1091829"/>
                      </a:xfrm>
                      <a:prstGeom prst="rect">
                        <a:avLst/>
                      </a:prstGeom>
                      <a:noFill/>
                      <a:ln>
                        <a:noFill/>
                      </a:ln>
                      <a:effectLst/>
                    </p:spPr>
                  </p:pic>
                </p:oleObj>
              </mc:Fallback>
            </mc:AlternateContent>
          </a:graphicData>
        </a:graphic>
      </p:graphicFrame>
      <p:sp>
        <p:nvSpPr>
          <p:cNvPr id="48136"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831028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6C1029A-DF45-7846-AFA3-32E834E0998A}"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sp>
        <p:nvSpPr>
          <p:cNvPr id="4915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Micro- vs. Macro-Averaging</a:t>
            </a:r>
          </a:p>
        </p:txBody>
      </p:sp>
      <p:sp>
        <p:nvSpPr>
          <p:cNvPr id="49156" name="Rectangle 3"/>
          <p:cNvSpPr>
            <a:spLocks noGrp="1" noChangeArrowheads="1"/>
          </p:cNvSpPr>
          <p:nvPr>
            <p:ph type="body" idx="1"/>
          </p:nvPr>
        </p:nvSpPr>
        <p:spPr/>
        <p:txBody>
          <a:bodyPr/>
          <a:lstStyle/>
          <a:p>
            <a:pPr marL="342900" lvl="1" indent="-342900">
              <a:buClr>
                <a:srgbClr val="CC0000"/>
              </a:buClr>
            </a:pPr>
            <a:r>
              <a:rPr lang="en-US" sz="2800" dirty="0" smtClean="0">
                <a:latin typeface="Calibri" charset="0"/>
                <a:ea typeface="ＭＳ Ｐゴシック" charset="0"/>
                <a:cs typeface="ＭＳ Ｐゴシック" charset="0"/>
              </a:rPr>
              <a:t>If </a:t>
            </a:r>
            <a:r>
              <a:rPr lang="en-US" sz="2800" dirty="0">
                <a:latin typeface="Calibri" charset="0"/>
                <a:ea typeface="ＭＳ Ｐゴシック" charset="0"/>
                <a:cs typeface="ＭＳ Ｐゴシック" charset="0"/>
              </a:rPr>
              <a:t>we have more than one class, how do we combine multiple performance measures into one quantity?</a:t>
            </a:r>
          </a:p>
          <a:p>
            <a:pPr eaLnBrk="1" hangingPunct="1"/>
            <a:r>
              <a:rPr lang="en-US" sz="2800" b="1" dirty="0" err="1">
                <a:latin typeface="Calibri" charset="0"/>
                <a:ea typeface="ＭＳ Ｐゴシック" charset="0"/>
                <a:cs typeface="ＭＳ Ｐゴシック" charset="0"/>
              </a:rPr>
              <a:t>Macroaveraging</a:t>
            </a:r>
            <a:r>
              <a:rPr lang="en-US" sz="2800" dirty="0">
                <a:latin typeface="Calibri" charset="0"/>
                <a:ea typeface="ＭＳ Ｐゴシック" charset="0"/>
                <a:cs typeface="ＭＳ Ｐゴシック" charset="0"/>
              </a:rPr>
              <a:t>: Compute performance for each class, then average.</a:t>
            </a:r>
          </a:p>
          <a:p>
            <a:pPr eaLnBrk="1" hangingPunct="1"/>
            <a:r>
              <a:rPr lang="en-US" sz="2800" b="1" dirty="0" err="1">
                <a:latin typeface="Calibri" charset="0"/>
                <a:ea typeface="ＭＳ Ｐゴシック" charset="0"/>
                <a:cs typeface="ＭＳ Ｐゴシック" charset="0"/>
              </a:rPr>
              <a:t>Microaveraging</a:t>
            </a:r>
            <a:r>
              <a:rPr lang="en-US" sz="2800" dirty="0">
                <a:latin typeface="Calibri" charset="0"/>
                <a:ea typeface="ＭＳ Ｐゴシック" charset="0"/>
                <a:cs typeface="ＭＳ Ｐゴシック" charset="0"/>
              </a:rPr>
              <a:t>: Collect decisions for all classes, compute contingency table, evaluate.</a:t>
            </a:r>
          </a:p>
          <a:p>
            <a:pPr lvl="1" eaLnBrk="1" hangingPunct="1"/>
            <a:endParaRPr lang="en-US" dirty="0">
              <a:latin typeface="Calibri" charset="0"/>
              <a:ea typeface="ＭＳ Ｐゴシック" charset="0"/>
            </a:endParaRPr>
          </a:p>
        </p:txBody>
      </p:sp>
      <p:sp>
        <p:nvSpPr>
          <p:cNvPr id="4915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3992966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424D7412-C234-A149-A8E9-CC60E500F88F}" type="slidenum">
              <a:rPr lang="en-US" sz="1200">
                <a:solidFill>
                  <a:srgbClr val="898989"/>
                </a:solidFill>
                <a:latin typeface="Calibri"/>
                <a:cs typeface="Calibri"/>
              </a:rPr>
              <a:pPr eaLnBrk="1" hangingPunct="1"/>
              <a:t>52</a:t>
            </a:fld>
            <a:endParaRPr lang="en-US" sz="1200">
              <a:solidFill>
                <a:srgbClr val="898989"/>
              </a:solidFill>
              <a:latin typeface="Calibri"/>
              <a:cs typeface="Calibri"/>
            </a:endParaRPr>
          </a:p>
        </p:txBody>
      </p:sp>
      <p:sp>
        <p:nvSpPr>
          <p:cNvPr id="50179" name="Rectangle 2"/>
          <p:cNvSpPr>
            <a:spLocks noGrp="1" noChangeArrowheads="1"/>
          </p:cNvSpPr>
          <p:nvPr>
            <p:ph type="title"/>
          </p:nvPr>
        </p:nvSpPr>
        <p:spPr>
          <a:xfrm>
            <a:off x="1322917" y="285750"/>
            <a:ext cx="7668683" cy="742950"/>
          </a:xfrm>
        </p:spPr>
        <p:txBody>
          <a:bodyPr/>
          <a:lstStyle/>
          <a:p>
            <a:pPr eaLnBrk="1" hangingPunct="1"/>
            <a:r>
              <a:rPr lang="en-US" sz="3600" dirty="0">
                <a:latin typeface="Calibri"/>
                <a:ea typeface="ＭＳ Ｐゴシック" charset="0"/>
                <a:cs typeface="Calibri"/>
              </a:rPr>
              <a:t>Micro- vs. Macro-Averaging: Example</a:t>
            </a:r>
          </a:p>
        </p:txBody>
      </p:sp>
      <p:graphicFrame>
        <p:nvGraphicFramePr>
          <p:cNvPr id="1036291" name="Group 3"/>
          <p:cNvGraphicFramePr>
            <a:graphicFrameLocks noGrp="1"/>
          </p:cNvGraphicFramePr>
          <p:nvPr>
            <p:ph sz="half" idx="1"/>
            <p:extLst>
              <p:ext uri="{D42A27DB-BD31-4B8C-83A1-F6EECF244321}">
                <p14:modId xmlns:p14="http://schemas.microsoft.com/office/powerpoint/2010/main" val="2173074032"/>
              </p:ext>
            </p:extLst>
          </p:nvPr>
        </p:nvGraphicFramePr>
        <p:xfrm>
          <a:off x="76200" y="1714500"/>
          <a:ext cx="2743200" cy="1363904"/>
        </p:xfrm>
        <a:graphic>
          <a:graphicData uri="http://schemas.openxmlformats.org/drawingml/2006/table">
            <a:tbl>
              <a:tblPr/>
              <a:tblGrid>
                <a:gridCol w="1219200"/>
                <a:gridCol w="762000"/>
                <a:gridCol w="762000"/>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970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09" name="Group 21"/>
          <p:cNvGraphicFramePr>
            <a:graphicFrameLocks noGrp="1"/>
          </p:cNvGraphicFramePr>
          <p:nvPr>
            <p:ph sz="quarter" idx="2"/>
            <p:extLst>
              <p:ext uri="{D42A27DB-BD31-4B8C-83A1-F6EECF244321}">
                <p14:modId xmlns:p14="http://schemas.microsoft.com/office/powerpoint/2010/main" val="1295538991"/>
              </p:ext>
            </p:extLst>
          </p:nvPr>
        </p:nvGraphicFramePr>
        <p:xfrm>
          <a:off x="2971800" y="1714500"/>
          <a:ext cx="2667000" cy="1363904"/>
        </p:xfrm>
        <a:graphic>
          <a:graphicData uri="http://schemas.openxmlformats.org/drawingml/2006/table">
            <a:tbl>
              <a:tblPr/>
              <a:tblGrid>
                <a:gridCol w="1293091"/>
                <a:gridCol w="727364"/>
                <a:gridCol w="646545"/>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smtClean="0">
                          <a:ln>
                            <a:noFill/>
                          </a:ln>
                          <a:solidFill>
                            <a:schemeClr val="tx1"/>
                          </a:solidFill>
                          <a:effectLst/>
                          <a:latin typeface="Calibri"/>
                          <a:cs typeface="Calibri"/>
                        </a:rPr>
                        <a:t>Truth: </a:t>
                      </a:r>
                      <a:r>
                        <a:rPr kumimoji="0" lang="en-US" sz="1400" b="0" i="0" u="none" strike="noStrike" cap="none" normalizeH="0" baseline="0" dirty="0">
                          <a:ln>
                            <a:noFill/>
                          </a:ln>
                          <a:solidFill>
                            <a:schemeClr val="tx1"/>
                          </a:solidFill>
                          <a:effectLst/>
                          <a:latin typeface="Calibri"/>
                          <a:cs typeface="Calibri"/>
                        </a:rPr>
                        <a:t>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890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27" name="Group 39"/>
          <p:cNvGraphicFramePr>
            <a:graphicFrameLocks noGrp="1"/>
          </p:cNvGraphicFramePr>
          <p:nvPr>
            <p:ph sz="quarter" idx="3"/>
            <p:extLst>
              <p:ext uri="{D42A27DB-BD31-4B8C-83A1-F6EECF244321}">
                <p14:modId xmlns:p14="http://schemas.microsoft.com/office/powerpoint/2010/main" val="3857356530"/>
              </p:ext>
            </p:extLst>
          </p:nvPr>
        </p:nvGraphicFramePr>
        <p:xfrm>
          <a:off x="5943601" y="1714500"/>
          <a:ext cx="2666998" cy="1363904"/>
        </p:xfrm>
        <a:graphic>
          <a:graphicData uri="http://schemas.openxmlformats.org/drawingml/2006/table">
            <a:tbl>
              <a:tblPr/>
              <a:tblGrid>
                <a:gridCol w="1219199"/>
                <a:gridCol w="720435"/>
                <a:gridCol w="727364"/>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1860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0234" name="Text Box 57"/>
          <p:cNvSpPr txBox="1">
            <a:spLocks noChangeArrowheads="1"/>
          </p:cNvSpPr>
          <p:nvPr/>
        </p:nvSpPr>
        <p:spPr bwMode="auto">
          <a:xfrm>
            <a:off x="6858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Calibri"/>
                <a:cs typeface="Calibri"/>
              </a:rPr>
              <a:t>Class 1</a:t>
            </a:r>
          </a:p>
        </p:txBody>
      </p:sp>
      <p:sp>
        <p:nvSpPr>
          <p:cNvPr id="50235" name="Text Box 58"/>
          <p:cNvSpPr txBox="1">
            <a:spLocks noChangeArrowheads="1"/>
          </p:cNvSpPr>
          <p:nvPr/>
        </p:nvSpPr>
        <p:spPr bwMode="auto">
          <a:xfrm>
            <a:off x="35052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Class 2</a:t>
            </a:r>
          </a:p>
        </p:txBody>
      </p:sp>
      <p:sp>
        <p:nvSpPr>
          <p:cNvPr id="50236" name="Text Box 59"/>
          <p:cNvSpPr txBox="1">
            <a:spLocks noChangeArrowheads="1"/>
          </p:cNvSpPr>
          <p:nvPr/>
        </p:nvSpPr>
        <p:spPr bwMode="auto">
          <a:xfrm>
            <a:off x="6096000" y="1228726"/>
            <a:ext cx="2667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Micro Ave. Table</a:t>
            </a:r>
          </a:p>
        </p:txBody>
      </p:sp>
      <p:sp>
        <p:nvSpPr>
          <p:cNvPr id="50238" name="TextBox 4"/>
          <p:cNvSpPr txBox="1">
            <a:spLocks noChangeArrowheads="1"/>
          </p:cNvSpPr>
          <p:nvPr/>
        </p:nvSpPr>
        <p:spPr bwMode="auto">
          <a:xfrm>
            <a:off x="7620001" y="-67479"/>
            <a:ext cx="108555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latin typeface="Calibri"/>
                <a:cs typeface="Calibri"/>
              </a:rPr>
              <a:t>Sec. 15.2.4</a:t>
            </a:r>
          </a:p>
        </p:txBody>
      </p:sp>
      <p:sp>
        <p:nvSpPr>
          <p:cNvPr id="12" name="Rectangle 3"/>
          <p:cNvSpPr txBox="1">
            <a:spLocks noChangeArrowheads="1"/>
          </p:cNvSpPr>
          <p:nvPr/>
        </p:nvSpPr>
        <p:spPr bwMode="auto">
          <a:xfrm>
            <a:off x="304800" y="3257550"/>
            <a:ext cx="8534400" cy="1676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lvl="1" indent="-342900">
              <a:buClr>
                <a:srgbClr val="CC0000"/>
              </a:buClr>
            </a:pPr>
            <a:r>
              <a:rPr lang="en-US" sz="2400" dirty="0" err="1">
                <a:latin typeface="Calibri" charset="0"/>
                <a:ea typeface="ＭＳ Ｐゴシック" charset="0"/>
              </a:rPr>
              <a:t>Macroaveraged</a:t>
            </a:r>
            <a:r>
              <a:rPr lang="en-US" sz="2400" dirty="0">
                <a:latin typeface="Calibri" charset="0"/>
                <a:ea typeface="ＭＳ Ｐゴシック" charset="0"/>
              </a:rPr>
              <a:t> precision</a:t>
            </a:r>
            <a:r>
              <a:rPr lang="en-US" sz="2400" dirty="0" smtClean="0">
                <a:latin typeface="Calibri" charset="0"/>
                <a:ea typeface="ＭＳ Ｐゴシック" charset="0"/>
              </a:rPr>
              <a:t>:</a:t>
            </a:r>
          </a:p>
          <a:p>
            <a:pPr marL="342900" lvl="1" indent="-342900">
              <a:buClr>
                <a:srgbClr val="CC0000"/>
              </a:buClr>
            </a:pPr>
            <a:r>
              <a:rPr lang="en-US" sz="2400" dirty="0" err="1" smtClean="0">
                <a:latin typeface="Calibri" charset="0"/>
                <a:ea typeface="ＭＳ Ｐゴシック" charset="0"/>
              </a:rPr>
              <a:t>Microaveraged</a:t>
            </a:r>
            <a:r>
              <a:rPr lang="en-US" sz="2400" dirty="0" smtClean="0">
                <a:latin typeface="Calibri" charset="0"/>
                <a:ea typeface="ＭＳ Ｐゴシック" charset="0"/>
              </a:rPr>
              <a:t> precision:</a:t>
            </a:r>
          </a:p>
          <a:p>
            <a:pPr marL="342900" lvl="1" indent="-342900">
              <a:buClr>
                <a:srgbClr val="CC0000"/>
              </a:buClr>
            </a:pPr>
            <a:r>
              <a:rPr lang="en-US" sz="2400" dirty="0" err="1" smtClean="0">
                <a:latin typeface="Calibri" charset="0"/>
                <a:ea typeface="ＭＳ Ｐゴシック" charset="0"/>
              </a:rPr>
              <a:t>Microaveraged</a:t>
            </a:r>
            <a:r>
              <a:rPr lang="en-US" sz="2400" dirty="0" smtClean="0">
                <a:latin typeface="Calibri" charset="0"/>
                <a:ea typeface="ＭＳ Ｐゴシック" charset="0"/>
              </a:rPr>
              <a:t> </a:t>
            </a:r>
            <a:r>
              <a:rPr lang="en-US" sz="2400" dirty="0">
                <a:latin typeface="Calibri" charset="0"/>
                <a:ea typeface="ＭＳ Ｐゴシック" charset="0"/>
              </a:rPr>
              <a:t>score is dominated by score on common classes</a:t>
            </a:r>
          </a:p>
          <a:p>
            <a:pPr lvl="1"/>
            <a:endParaRPr lang="en-US" dirty="0">
              <a:latin typeface="Calibri" charset="0"/>
              <a:ea typeface="ＭＳ Ｐゴシック" charset="0"/>
            </a:endParaRPr>
          </a:p>
        </p:txBody>
      </p:sp>
    </p:spTree>
    <p:extLst>
      <p:ext uri="{BB962C8B-B14F-4D97-AF65-F5344CB8AC3E}">
        <p14:creationId xmlns:p14="http://schemas.microsoft.com/office/powerpoint/2010/main" val="20612044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424D7412-C234-A149-A8E9-CC60E500F88F}" type="slidenum">
              <a:rPr lang="en-US" sz="1200">
                <a:solidFill>
                  <a:srgbClr val="898989"/>
                </a:solidFill>
                <a:latin typeface="Calibri"/>
                <a:cs typeface="Calibri"/>
              </a:rPr>
              <a:pPr eaLnBrk="1" hangingPunct="1"/>
              <a:t>53</a:t>
            </a:fld>
            <a:endParaRPr lang="en-US" sz="1200">
              <a:solidFill>
                <a:srgbClr val="898989"/>
              </a:solidFill>
              <a:latin typeface="Calibri"/>
              <a:cs typeface="Calibri"/>
            </a:endParaRPr>
          </a:p>
        </p:txBody>
      </p:sp>
      <p:sp>
        <p:nvSpPr>
          <p:cNvPr id="50179" name="Rectangle 2"/>
          <p:cNvSpPr>
            <a:spLocks noGrp="1" noChangeArrowheads="1"/>
          </p:cNvSpPr>
          <p:nvPr>
            <p:ph type="title"/>
          </p:nvPr>
        </p:nvSpPr>
        <p:spPr>
          <a:xfrm>
            <a:off x="1322917" y="285750"/>
            <a:ext cx="7668683" cy="742950"/>
          </a:xfrm>
        </p:spPr>
        <p:txBody>
          <a:bodyPr/>
          <a:lstStyle/>
          <a:p>
            <a:pPr eaLnBrk="1" hangingPunct="1"/>
            <a:r>
              <a:rPr lang="en-US" sz="3600" dirty="0">
                <a:latin typeface="Calibri"/>
                <a:ea typeface="ＭＳ Ｐゴシック" charset="0"/>
                <a:cs typeface="Calibri"/>
              </a:rPr>
              <a:t>Micro- vs. Macro-Averaging: Example</a:t>
            </a:r>
          </a:p>
        </p:txBody>
      </p:sp>
      <p:graphicFrame>
        <p:nvGraphicFramePr>
          <p:cNvPr id="1036291" name="Group 3"/>
          <p:cNvGraphicFramePr>
            <a:graphicFrameLocks noGrp="1"/>
          </p:cNvGraphicFramePr>
          <p:nvPr>
            <p:ph sz="half" idx="1"/>
            <p:extLst/>
          </p:nvPr>
        </p:nvGraphicFramePr>
        <p:xfrm>
          <a:off x="76200" y="1714500"/>
          <a:ext cx="2743200" cy="1363904"/>
        </p:xfrm>
        <a:graphic>
          <a:graphicData uri="http://schemas.openxmlformats.org/drawingml/2006/table">
            <a:tbl>
              <a:tblPr/>
              <a:tblGrid>
                <a:gridCol w="1219200"/>
                <a:gridCol w="762000"/>
                <a:gridCol w="762000"/>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970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09" name="Group 21"/>
          <p:cNvGraphicFramePr>
            <a:graphicFrameLocks noGrp="1"/>
          </p:cNvGraphicFramePr>
          <p:nvPr>
            <p:ph sz="quarter" idx="2"/>
            <p:extLst/>
          </p:nvPr>
        </p:nvGraphicFramePr>
        <p:xfrm>
          <a:off x="2971800" y="1714500"/>
          <a:ext cx="2667000" cy="1363904"/>
        </p:xfrm>
        <a:graphic>
          <a:graphicData uri="http://schemas.openxmlformats.org/drawingml/2006/table">
            <a:tbl>
              <a:tblPr/>
              <a:tblGrid>
                <a:gridCol w="1293091"/>
                <a:gridCol w="727364"/>
                <a:gridCol w="646545"/>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smtClean="0">
                          <a:ln>
                            <a:noFill/>
                          </a:ln>
                          <a:solidFill>
                            <a:schemeClr val="tx1"/>
                          </a:solidFill>
                          <a:effectLst/>
                          <a:latin typeface="Calibri"/>
                          <a:cs typeface="Calibri"/>
                        </a:rPr>
                        <a:t>Truth: </a:t>
                      </a:r>
                      <a:r>
                        <a:rPr kumimoji="0" lang="en-US" sz="1400" b="0" i="0" u="none" strike="noStrike" cap="none" normalizeH="0" baseline="0" dirty="0">
                          <a:ln>
                            <a:noFill/>
                          </a:ln>
                          <a:solidFill>
                            <a:schemeClr val="tx1"/>
                          </a:solidFill>
                          <a:effectLst/>
                          <a:latin typeface="Calibri"/>
                          <a:cs typeface="Calibri"/>
                        </a:rPr>
                        <a:t>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890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36327" name="Group 39"/>
          <p:cNvGraphicFramePr>
            <a:graphicFrameLocks noGrp="1"/>
          </p:cNvGraphicFramePr>
          <p:nvPr>
            <p:ph sz="quarter" idx="3"/>
            <p:extLst/>
          </p:nvPr>
        </p:nvGraphicFramePr>
        <p:xfrm>
          <a:off x="5943601" y="1714500"/>
          <a:ext cx="2666998" cy="1363904"/>
        </p:xfrm>
        <a:graphic>
          <a:graphicData uri="http://schemas.openxmlformats.org/drawingml/2006/table">
            <a:tbl>
              <a:tblPr/>
              <a:tblGrid>
                <a:gridCol w="1219199"/>
                <a:gridCol w="720435"/>
                <a:gridCol w="727364"/>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1860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0234" name="Text Box 57"/>
          <p:cNvSpPr txBox="1">
            <a:spLocks noChangeArrowheads="1"/>
          </p:cNvSpPr>
          <p:nvPr/>
        </p:nvSpPr>
        <p:spPr bwMode="auto">
          <a:xfrm>
            <a:off x="6858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Calibri"/>
                <a:cs typeface="Calibri"/>
              </a:rPr>
              <a:t>Class 1</a:t>
            </a:r>
          </a:p>
        </p:txBody>
      </p:sp>
      <p:sp>
        <p:nvSpPr>
          <p:cNvPr id="50235" name="Text Box 58"/>
          <p:cNvSpPr txBox="1">
            <a:spLocks noChangeArrowheads="1"/>
          </p:cNvSpPr>
          <p:nvPr/>
        </p:nvSpPr>
        <p:spPr bwMode="auto">
          <a:xfrm>
            <a:off x="3505200" y="1228725"/>
            <a:ext cx="182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Class 2</a:t>
            </a:r>
          </a:p>
        </p:txBody>
      </p:sp>
      <p:sp>
        <p:nvSpPr>
          <p:cNvPr id="50236" name="Text Box 59"/>
          <p:cNvSpPr txBox="1">
            <a:spLocks noChangeArrowheads="1"/>
          </p:cNvSpPr>
          <p:nvPr/>
        </p:nvSpPr>
        <p:spPr bwMode="auto">
          <a:xfrm>
            <a:off x="6096000" y="1228726"/>
            <a:ext cx="2667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Micro Ave. Table</a:t>
            </a:r>
          </a:p>
        </p:txBody>
      </p:sp>
      <p:sp>
        <p:nvSpPr>
          <p:cNvPr id="50238" name="TextBox 4"/>
          <p:cNvSpPr txBox="1">
            <a:spLocks noChangeArrowheads="1"/>
          </p:cNvSpPr>
          <p:nvPr/>
        </p:nvSpPr>
        <p:spPr bwMode="auto">
          <a:xfrm>
            <a:off x="7620001" y="-67479"/>
            <a:ext cx="108555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latin typeface="Calibri"/>
                <a:cs typeface="Calibri"/>
              </a:rPr>
              <a:t>Sec. 15.2.4</a:t>
            </a:r>
          </a:p>
        </p:txBody>
      </p:sp>
      <p:sp>
        <p:nvSpPr>
          <p:cNvPr id="12" name="Rectangle 3"/>
          <p:cNvSpPr txBox="1">
            <a:spLocks noChangeArrowheads="1"/>
          </p:cNvSpPr>
          <p:nvPr/>
        </p:nvSpPr>
        <p:spPr bwMode="auto">
          <a:xfrm>
            <a:off x="304800" y="3257550"/>
            <a:ext cx="8534400" cy="1676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lvl="1" indent="-342900">
              <a:buClr>
                <a:srgbClr val="CC0000"/>
              </a:buClr>
            </a:pPr>
            <a:r>
              <a:rPr lang="en-US" sz="2400" dirty="0" err="1">
                <a:latin typeface="Calibri" charset="0"/>
                <a:ea typeface="ＭＳ Ｐゴシック" charset="0"/>
              </a:rPr>
              <a:t>Macroaveraged</a:t>
            </a:r>
            <a:r>
              <a:rPr lang="en-US" sz="2400" dirty="0">
                <a:latin typeface="Calibri" charset="0"/>
                <a:ea typeface="ＭＳ Ｐゴシック" charset="0"/>
              </a:rPr>
              <a:t> precision: (0.5 + 0.9)/2 = 0.7</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precision: 100/120 = .83</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score is dominated by score on common classes</a:t>
            </a:r>
          </a:p>
          <a:p>
            <a:pPr lvl="1"/>
            <a:endParaRPr lang="en-US" dirty="0">
              <a:latin typeface="Calibri" charset="0"/>
              <a:ea typeface="ＭＳ Ｐゴシック" charset="0"/>
            </a:endParaRPr>
          </a:p>
        </p:txBody>
      </p:sp>
    </p:spTree>
    <p:extLst>
      <p:ext uri="{BB962C8B-B14F-4D97-AF65-F5344CB8AC3E}">
        <p14:creationId xmlns:p14="http://schemas.microsoft.com/office/powerpoint/2010/main" val="39832546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209550"/>
            <a:ext cx="7772400" cy="742950"/>
          </a:xfrm>
        </p:spPr>
        <p:txBody>
          <a:bodyPr/>
          <a:lstStyle/>
          <a:p>
            <a:r>
              <a:rPr lang="en-US" dirty="0" smtClean="0"/>
              <a:t>Development Test Sets and Cross-validation</a:t>
            </a:r>
          </a:p>
        </p:txBody>
      </p:sp>
      <p:sp>
        <p:nvSpPr>
          <p:cNvPr id="63491" name="Rectangle 3"/>
          <p:cNvSpPr>
            <a:spLocks noGrp="1" noChangeArrowheads="1"/>
          </p:cNvSpPr>
          <p:nvPr>
            <p:ph sz="quarter" idx="1"/>
          </p:nvPr>
        </p:nvSpPr>
        <p:spPr>
          <a:xfrm>
            <a:off x="228600" y="1352550"/>
            <a:ext cx="7239000" cy="3790950"/>
          </a:xfrm>
        </p:spPr>
        <p:txBody>
          <a:bodyPr/>
          <a:lstStyle/>
          <a:p>
            <a:pPr>
              <a:lnSpc>
                <a:spcPct val="90000"/>
              </a:lnSpc>
            </a:pPr>
            <a:endParaRPr lang="en-US" sz="2400" i="1" dirty="0" smtClean="0">
              <a:solidFill>
                <a:srgbClr val="FF0000"/>
              </a:solidFill>
              <a:latin typeface="Calibri" charset="0"/>
            </a:endParaRPr>
          </a:p>
          <a:p>
            <a:pPr>
              <a:lnSpc>
                <a:spcPct val="90000"/>
              </a:lnSpc>
            </a:pPr>
            <a:endParaRPr lang="en-US" i="1" dirty="0">
              <a:solidFill>
                <a:srgbClr val="FF0000"/>
              </a:solidFill>
              <a:latin typeface="Calibri" charset="0"/>
            </a:endParaRPr>
          </a:p>
          <a:p>
            <a:pPr>
              <a:lnSpc>
                <a:spcPct val="90000"/>
              </a:lnSpc>
            </a:pPr>
            <a:r>
              <a:rPr lang="en-US" sz="2400" dirty="0" smtClean="0">
                <a:solidFill>
                  <a:srgbClr val="0000FF"/>
                </a:solidFill>
                <a:latin typeface="Calibri" charset="0"/>
              </a:rPr>
              <a:t>Metric: P/R/F1  or Accuracy</a:t>
            </a:r>
          </a:p>
          <a:p>
            <a:pPr>
              <a:lnSpc>
                <a:spcPct val="90000"/>
              </a:lnSpc>
            </a:pPr>
            <a:r>
              <a:rPr lang="en-US" dirty="0">
                <a:latin typeface="Calibri" charset="0"/>
              </a:rPr>
              <a:t>Unseen test set</a:t>
            </a:r>
          </a:p>
          <a:p>
            <a:pPr lvl="1">
              <a:lnSpc>
                <a:spcPct val="90000"/>
              </a:lnSpc>
            </a:pPr>
            <a:r>
              <a:rPr lang="en-US" dirty="0">
                <a:latin typeface="Calibri" charset="0"/>
              </a:rPr>
              <a:t>avoid </a:t>
            </a:r>
            <a:r>
              <a:rPr lang="en-US" dirty="0" err="1">
                <a:latin typeface="Calibri" charset="0"/>
              </a:rPr>
              <a:t>overfitting</a:t>
            </a:r>
            <a:r>
              <a:rPr lang="en-US" dirty="0">
                <a:latin typeface="Calibri" charset="0"/>
              </a:rPr>
              <a:t> (‘tuning to the test set’)</a:t>
            </a:r>
          </a:p>
          <a:p>
            <a:pPr lvl="1">
              <a:lnSpc>
                <a:spcPct val="90000"/>
              </a:lnSpc>
            </a:pPr>
            <a:r>
              <a:rPr lang="en-US" dirty="0">
                <a:latin typeface="Calibri" charset="0"/>
              </a:rPr>
              <a:t>more conservative estimate of </a:t>
            </a:r>
            <a:r>
              <a:rPr lang="en-US" dirty="0" smtClean="0">
                <a:latin typeface="Calibri" charset="0"/>
              </a:rPr>
              <a:t>performance</a:t>
            </a:r>
            <a:endParaRPr lang="en-US" sz="2400" dirty="0" smtClean="0">
              <a:solidFill>
                <a:srgbClr val="0000FF"/>
              </a:solidFill>
              <a:latin typeface="Calibri" charset="0"/>
            </a:endParaRPr>
          </a:p>
          <a:p>
            <a:pPr marL="342900" lvl="1" indent="-342900">
              <a:lnSpc>
                <a:spcPct val="90000"/>
              </a:lnSpc>
              <a:buClr>
                <a:srgbClr val="CC0000"/>
              </a:buClr>
            </a:pPr>
            <a:r>
              <a:rPr lang="en-US" sz="2400" dirty="0">
                <a:latin typeface="Calibri" charset="0"/>
              </a:rPr>
              <a:t>Cross-validation over multiple splits</a:t>
            </a:r>
          </a:p>
          <a:p>
            <a:pPr lvl="2">
              <a:lnSpc>
                <a:spcPct val="90000"/>
              </a:lnSpc>
            </a:pPr>
            <a:r>
              <a:rPr lang="en-US" sz="1800" dirty="0" smtClean="0">
                <a:latin typeface="Calibri" charset="0"/>
              </a:rPr>
              <a:t>Handle sampling errors from different datasets</a:t>
            </a:r>
          </a:p>
          <a:p>
            <a:pPr lvl="1">
              <a:lnSpc>
                <a:spcPct val="90000"/>
              </a:lnSpc>
            </a:pPr>
            <a:r>
              <a:rPr lang="en-US" dirty="0" smtClean="0">
                <a:latin typeface="Calibri" charset="0"/>
              </a:rPr>
              <a:t>Pool results over each split</a:t>
            </a:r>
          </a:p>
          <a:p>
            <a:pPr lvl="1">
              <a:lnSpc>
                <a:spcPct val="90000"/>
              </a:lnSpc>
            </a:pPr>
            <a:r>
              <a:rPr lang="en-US" dirty="0" smtClean="0">
                <a:latin typeface="Calibri" charset="0"/>
              </a:rPr>
              <a:t>Compute pooled </a:t>
            </a:r>
            <a:r>
              <a:rPr lang="en-US" dirty="0" err="1" smtClean="0">
                <a:latin typeface="Calibri" charset="0"/>
              </a:rPr>
              <a:t>dev</a:t>
            </a:r>
            <a:r>
              <a:rPr lang="en-US" dirty="0" smtClean="0">
                <a:latin typeface="Calibri" charset="0"/>
              </a:rPr>
              <a:t> set performance</a:t>
            </a:r>
          </a:p>
        </p:txBody>
      </p:sp>
      <p:sp>
        <p:nvSpPr>
          <p:cNvPr id="2" name="Rectangle 1"/>
          <p:cNvSpPr/>
          <p:nvPr/>
        </p:nvSpPr>
        <p:spPr bwMode="auto">
          <a:xfrm>
            <a:off x="457200" y="1428750"/>
            <a:ext cx="2057400" cy="6096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5" name="Rectangle 4"/>
          <p:cNvSpPr/>
          <p:nvPr/>
        </p:nvSpPr>
        <p:spPr bwMode="auto">
          <a:xfrm>
            <a:off x="3048000" y="1428750"/>
            <a:ext cx="2819400" cy="6096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Development</a:t>
            </a:r>
            <a:r>
              <a:rPr lang="en-US" sz="2000" dirty="0">
                <a:latin typeface="Calibri"/>
                <a:cs typeface="Calibri"/>
              </a:rPr>
              <a:t> </a:t>
            </a:r>
            <a:r>
              <a:rPr kumimoji="0" lang="en-US" sz="2000" b="0" i="0" u="none" strike="noStrike" cap="none" normalizeH="0" baseline="0" dirty="0" smtClean="0">
                <a:ln>
                  <a:noFill/>
                </a:ln>
                <a:solidFill>
                  <a:schemeClr val="tx1"/>
                </a:solidFill>
                <a:effectLst/>
                <a:latin typeface="Calibri"/>
                <a:cs typeface="Calibri"/>
              </a:rPr>
              <a:t>Test</a:t>
            </a:r>
            <a:r>
              <a:rPr kumimoji="0" lang="en-US" sz="2000" b="0" i="0" u="none" strike="noStrike" cap="none" normalizeH="0" dirty="0" smtClean="0">
                <a:ln>
                  <a:noFill/>
                </a:ln>
                <a:solidFill>
                  <a:schemeClr val="tx1"/>
                </a:solidFill>
                <a:effectLst/>
                <a:latin typeface="Calibri"/>
                <a:cs typeface="Calibri"/>
              </a:rPr>
              <a:t> Set</a:t>
            </a:r>
            <a:endParaRPr kumimoji="0" lang="en-US" sz="2000" b="0" i="0" u="none" strike="noStrike" cap="none" normalizeH="0" baseline="0" dirty="0">
              <a:ln>
                <a:noFill/>
              </a:ln>
              <a:solidFill>
                <a:schemeClr val="tx1"/>
              </a:solidFill>
              <a:effectLst/>
              <a:latin typeface="Calibri"/>
              <a:cs typeface="Calibri"/>
            </a:endParaRPr>
          </a:p>
        </p:txBody>
      </p:sp>
      <p:sp>
        <p:nvSpPr>
          <p:cNvPr id="6" name="Rectangle 5"/>
          <p:cNvSpPr/>
          <p:nvPr/>
        </p:nvSpPr>
        <p:spPr bwMode="auto">
          <a:xfrm>
            <a:off x="6248400" y="1428750"/>
            <a:ext cx="1219200" cy="6096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sp>
        <p:nvSpPr>
          <p:cNvPr id="19" name="Rectangle 18"/>
          <p:cNvSpPr/>
          <p:nvPr/>
        </p:nvSpPr>
        <p:spPr bwMode="auto">
          <a:xfrm>
            <a:off x="7162800" y="4629150"/>
            <a:ext cx="1143000" cy="3048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grpSp>
        <p:nvGrpSpPr>
          <p:cNvPr id="3" name="Group 2"/>
          <p:cNvGrpSpPr/>
          <p:nvPr/>
        </p:nvGrpSpPr>
        <p:grpSpPr>
          <a:xfrm>
            <a:off x="6151418" y="2647950"/>
            <a:ext cx="2916382" cy="1752600"/>
            <a:chOff x="6012873" y="2876550"/>
            <a:chExt cx="2916382" cy="1752600"/>
          </a:xfrm>
        </p:grpSpPr>
        <p:sp>
          <p:nvSpPr>
            <p:cNvPr id="8"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                         Training Set</a:t>
              </a:r>
              <a:endParaRPr kumimoji="0" lang="en-US" sz="2000" b="0" i="0" u="none" strike="noStrike" cap="none" normalizeH="0" baseline="0" dirty="0">
                <a:ln>
                  <a:noFill/>
                </a:ln>
                <a:solidFill>
                  <a:schemeClr val="tx1"/>
                </a:solidFill>
                <a:effectLst/>
                <a:latin typeface="Calibri"/>
                <a:cs typeface="Calibri"/>
              </a:endParaRPr>
            </a:p>
          </p:txBody>
        </p:sp>
        <p:sp>
          <p:nvSpPr>
            <p:cNvPr id="14"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5"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6"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7"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grpSp>
    </p:spTree>
    <p:extLst>
      <p:ext uri="{BB962C8B-B14F-4D97-AF65-F5344CB8AC3E}">
        <p14:creationId xmlns:p14="http://schemas.microsoft.com/office/powerpoint/2010/main" val="1903932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idx="1"/>
          </p:nvPr>
        </p:nvSpPr>
        <p:spPr/>
        <p:txBody>
          <a:bodyPr/>
          <a:lstStyle/>
          <a:p>
            <a:r>
              <a:rPr lang="en-US" dirty="0" smtClean="0"/>
              <a:t>Suppose </a:t>
            </a:r>
            <a:r>
              <a:rPr lang="en-US" dirty="0"/>
              <a:t>we have two </a:t>
            </a:r>
            <a:r>
              <a:rPr lang="en-US" dirty="0" err="1"/>
              <a:t>classiers</a:t>
            </a:r>
            <a:r>
              <a:rPr lang="en-US" dirty="0"/>
              <a:t>, classify1 and classify2.</a:t>
            </a:r>
          </a:p>
          <a:p>
            <a:r>
              <a:rPr lang="en-US" dirty="0"/>
              <a:t>Is classify1 better? The </a:t>
            </a:r>
            <a:r>
              <a:rPr lang="en-US" dirty="0" smtClean="0"/>
              <a:t>“null </a:t>
            </a:r>
            <a:r>
              <a:rPr lang="en-US" dirty="0"/>
              <a:t>hypothesis," denoted H0, is that it isn't. But </a:t>
            </a:r>
            <a:r>
              <a:rPr lang="en-US" dirty="0" smtClean="0"/>
              <a:t>if Accuracy1 &gt;&gt; Accuracy2</a:t>
            </a:r>
            <a:r>
              <a:rPr lang="en-US" dirty="0"/>
              <a:t> </a:t>
            </a:r>
            <a:r>
              <a:rPr lang="en-US" dirty="0" smtClean="0"/>
              <a:t>(or whatever your evaluation </a:t>
            </a:r>
            <a:r>
              <a:rPr lang="en-US" dirty="0" err="1" smtClean="0"/>
              <a:t>metricis</a:t>
            </a:r>
            <a:r>
              <a:rPr lang="en-US" dirty="0" smtClean="0"/>
              <a:t> instead of accuracy) we </a:t>
            </a:r>
            <a:r>
              <a:rPr lang="en-US" dirty="0"/>
              <a:t>are tempted to believe otherwise.</a:t>
            </a:r>
          </a:p>
          <a:p>
            <a:r>
              <a:rPr lang="en-US" dirty="0"/>
              <a:t>How much larger must </a:t>
            </a:r>
            <a:r>
              <a:rPr lang="en-US" dirty="0" smtClean="0"/>
              <a:t>A1 </a:t>
            </a:r>
            <a:r>
              <a:rPr lang="en-US" dirty="0"/>
              <a:t>be than </a:t>
            </a:r>
            <a:r>
              <a:rPr lang="en-US" dirty="0" smtClean="0"/>
              <a:t>A2 </a:t>
            </a:r>
            <a:r>
              <a:rPr lang="en-US" dirty="0"/>
              <a:t>to reject H0?</a:t>
            </a:r>
          </a:p>
          <a:p>
            <a:r>
              <a:rPr lang="en-US" dirty="0"/>
              <a:t>Frequentist view: how (</a:t>
            </a:r>
            <a:r>
              <a:rPr lang="en-US" dirty="0" err="1"/>
              <a:t>im</a:t>
            </a:r>
            <a:r>
              <a:rPr lang="en-US" dirty="0"/>
              <a:t>)probable is the observed </a:t>
            </a:r>
            <a:r>
              <a:rPr lang="en-US" dirty="0" smtClean="0"/>
              <a:t>difference</a:t>
            </a:r>
            <a:r>
              <a:rPr lang="en-US" dirty="0"/>
              <a:t>, given H0 = true</a:t>
            </a:r>
            <a:r>
              <a:rPr lang="en-US" dirty="0" smtClean="0"/>
              <a:t>?</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spTree>
    <p:extLst>
      <p:ext uri="{BB962C8B-B14F-4D97-AF65-F5344CB8AC3E}">
        <p14:creationId xmlns:p14="http://schemas.microsoft.com/office/powerpoint/2010/main" val="3984358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Text Classification</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Practical Issues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81008659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93D819E-6B48-E24C-8E34-4D8EC5CE1E38}" type="slidenum">
              <a:rPr lang="en-US" sz="1200">
                <a:solidFill>
                  <a:srgbClr val="898989"/>
                </a:solidFill>
                <a:latin typeface="Calibri" charset="0"/>
              </a:rPr>
              <a:pPr eaLnBrk="1" hangingPunct="1"/>
              <a:t>57</a:t>
            </a:fld>
            <a:endParaRPr lang="en-US" sz="1200">
              <a:solidFill>
                <a:srgbClr val="898989"/>
              </a:solidFill>
              <a:latin typeface="Calibri" charset="0"/>
            </a:endParaRPr>
          </a:p>
        </p:txBody>
      </p:sp>
      <p:sp>
        <p:nvSpPr>
          <p:cNvPr id="56323"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The Real World</a:t>
            </a:r>
          </a:p>
        </p:txBody>
      </p:sp>
      <p:sp>
        <p:nvSpPr>
          <p:cNvPr id="56324"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Gee, </a:t>
            </a:r>
            <a:r>
              <a:rPr lang="en-US" dirty="0" smtClean="0">
                <a:latin typeface="Calibri" charset="0"/>
                <a:ea typeface="ＭＳ Ｐゴシック" charset="0"/>
                <a:cs typeface="ＭＳ Ｐゴシック" charset="0"/>
              </a:rPr>
              <a:t>I’m </a:t>
            </a:r>
            <a:r>
              <a:rPr lang="en-US" dirty="0">
                <a:latin typeface="Calibri" charset="0"/>
                <a:ea typeface="ＭＳ Ｐゴシック" charset="0"/>
                <a:cs typeface="ＭＳ Ｐゴシック" charset="0"/>
              </a:rPr>
              <a:t>building a text classifier for real, now!</a:t>
            </a:r>
          </a:p>
          <a:p>
            <a:pPr eaLnBrk="1" hangingPunct="1"/>
            <a:r>
              <a:rPr lang="en-US" dirty="0">
                <a:latin typeface="Calibri" charset="0"/>
                <a:ea typeface="ＭＳ Ｐゴシック" charset="0"/>
                <a:cs typeface="ＭＳ Ｐゴシック" charset="0"/>
              </a:rPr>
              <a:t>What should I do</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56325"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32926311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BA3F27A-247D-4641-BB88-BB430BF7C007}" type="slidenum">
              <a:rPr lang="en-US" sz="1200">
                <a:solidFill>
                  <a:srgbClr val="898989"/>
                </a:solidFill>
                <a:latin typeface="Calibri" charset="0"/>
              </a:rPr>
              <a:pPr eaLnBrk="1" hangingPunct="1"/>
              <a:t>58</a:t>
            </a:fld>
            <a:endParaRPr lang="en-US" sz="1200">
              <a:solidFill>
                <a:srgbClr val="898989"/>
              </a:solidFill>
              <a:latin typeface="Calibri" charset="0"/>
            </a:endParaRPr>
          </a:p>
        </p:txBody>
      </p:sp>
      <p:sp>
        <p:nvSpPr>
          <p:cNvPr id="57347" name="Rectangle 2"/>
          <p:cNvSpPr>
            <a:spLocks noGrp="1" noChangeArrowheads="1"/>
          </p:cNvSpPr>
          <p:nvPr>
            <p:ph type="title"/>
          </p:nvPr>
        </p:nvSpPr>
        <p:spPr/>
        <p:txBody>
          <a:bodyPr/>
          <a:lstStyle/>
          <a:p>
            <a:pPr eaLnBrk="1" hangingPunct="1"/>
            <a:r>
              <a:rPr lang="en-US" dirty="0" smtClean="0">
                <a:latin typeface="Calibri (Headings)"/>
                <a:ea typeface="ＭＳ Ｐゴシック" charset="0"/>
                <a:cs typeface="Calibri (Headings)"/>
              </a:rPr>
              <a:t>No training data?</a:t>
            </a:r>
            <a:br>
              <a:rPr lang="en-US" dirty="0" smtClean="0">
                <a:latin typeface="Calibri (Headings)"/>
                <a:ea typeface="ＭＳ Ｐゴシック" charset="0"/>
                <a:cs typeface="Calibri (Headings)"/>
              </a:rPr>
            </a:br>
            <a:r>
              <a:rPr lang="en-US" dirty="0" smtClean="0">
                <a:latin typeface="Calibri (Headings)"/>
                <a:ea typeface="ＭＳ Ｐゴシック" charset="0"/>
                <a:cs typeface="Calibri (Headings)"/>
              </a:rPr>
              <a:t>Manually </a:t>
            </a:r>
            <a:r>
              <a:rPr lang="en-US" dirty="0">
                <a:latin typeface="Calibri (Headings)"/>
                <a:ea typeface="ＭＳ Ｐゴシック" charset="0"/>
                <a:cs typeface="Calibri (Headings)"/>
              </a:rPr>
              <a:t>written rules</a:t>
            </a:r>
          </a:p>
        </p:txBody>
      </p:sp>
      <p:sp>
        <p:nvSpPr>
          <p:cNvPr id="57348" name="Rectangle 3"/>
          <p:cNvSpPr>
            <a:spLocks noGrp="1" noChangeArrowheads="1"/>
          </p:cNvSpPr>
          <p:nvPr>
            <p:ph type="body" idx="1"/>
          </p:nvPr>
        </p:nvSpPr>
        <p:spPr/>
        <p:txBody>
          <a:bodyPr/>
          <a:lstStyle/>
          <a:p>
            <a:pPr marL="0" indent="0">
              <a:lnSpc>
                <a:spcPct val="90000"/>
              </a:lnSpc>
              <a:buNone/>
            </a:pPr>
            <a:r>
              <a:rPr lang="en-US" sz="2800" dirty="0" smtClean="0">
                <a:solidFill>
                  <a:srgbClr val="008000"/>
                </a:solidFill>
                <a:latin typeface="Calibri" charset="0"/>
                <a:ea typeface="ＭＳ Ｐゴシック" charset="0"/>
              </a:rPr>
              <a:t>If </a:t>
            </a:r>
            <a:r>
              <a:rPr lang="en-US" sz="2800" dirty="0">
                <a:solidFill>
                  <a:srgbClr val="008000"/>
                </a:solidFill>
                <a:latin typeface="Calibri" charset="0"/>
                <a:ea typeface="ＭＳ Ｐゴシック" charset="0"/>
              </a:rPr>
              <a:t>(wheat or grain) and not (whole or bread) then</a:t>
            </a:r>
          </a:p>
          <a:p>
            <a:pPr marL="457200" lvl="1" indent="0">
              <a:lnSpc>
                <a:spcPct val="90000"/>
              </a:lnSpc>
              <a:buNone/>
            </a:pPr>
            <a:r>
              <a:rPr lang="en-US" sz="2800" dirty="0">
                <a:solidFill>
                  <a:srgbClr val="008000"/>
                </a:solidFill>
                <a:latin typeface="Calibri" charset="0"/>
                <a:ea typeface="ＭＳ Ｐゴシック" charset="0"/>
              </a:rPr>
              <a:t>Categorize as </a:t>
            </a:r>
            <a:r>
              <a:rPr lang="en-US" sz="2800" dirty="0" smtClean="0">
                <a:solidFill>
                  <a:srgbClr val="008000"/>
                </a:solidFill>
                <a:latin typeface="Calibri" charset="0"/>
                <a:ea typeface="ＭＳ Ｐゴシック" charset="0"/>
              </a:rPr>
              <a:t>grain</a:t>
            </a:r>
          </a:p>
          <a:p>
            <a:pPr eaLnBrk="1" hangingPunct="1">
              <a:lnSpc>
                <a:spcPct val="90000"/>
              </a:lnSpc>
            </a:pPr>
            <a:endParaRPr lang="en-US" dirty="0" smtClean="0">
              <a:latin typeface="Calibri" charset="0"/>
              <a:ea typeface="ＭＳ Ｐゴシック" charset="0"/>
              <a:cs typeface="ＭＳ Ｐゴシック" charset="0"/>
            </a:endParaRPr>
          </a:p>
          <a:p>
            <a:pPr eaLnBrk="1" hangingPunct="1">
              <a:lnSpc>
                <a:spcPct val="90000"/>
              </a:lnSpc>
            </a:pPr>
            <a:r>
              <a:rPr lang="en-US" sz="2800" dirty="0" smtClean="0">
                <a:latin typeface="Calibri" charset="0"/>
                <a:ea typeface="ＭＳ Ｐゴシック" charset="0"/>
                <a:cs typeface="ＭＳ Ｐゴシック" charset="0"/>
              </a:rPr>
              <a:t>Need careful crafting </a:t>
            </a:r>
          </a:p>
          <a:p>
            <a:pPr lvl="1">
              <a:lnSpc>
                <a:spcPct val="90000"/>
              </a:lnSpc>
            </a:pPr>
            <a:r>
              <a:rPr lang="en-US" sz="2400" dirty="0" smtClean="0">
                <a:latin typeface="Calibri" charset="0"/>
                <a:ea typeface="ＭＳ Ｐゴシック" charset="0"/>
                <a:cs typeface="ＭＳ Ｐゴシック" charset="0"/>
              </a:rPr>
              <a:t>Human tuning on development data</a:t>
            </a:r>
          </a:p>
          <a:p>
            <a:pPr lvl="1">
              <a:lnSpc>
                <a:spcPct val="90000"/>
              </a:lnSpc>
            </a:pPr>
            <a:r>
              <a:rPr lang="en-US" sz="2400" dirty="0" smtClean="0">
                <a:latin typeface="Calibri" charset="0"/>
                <a:ea typeface="ＭＳ Ｐゴシック" charset="0"/>
                <a:cs typeface="ＭＳ Ｐゴシック" charset="0"/>
              </a:rPr>
              <a:t>Time-consuming: 2 days per class</a:t>
            </a:r>
            <a:endParaRPr lang="en-US" dirty="0" smtClean="0">
              <a:latin typeface="Calibri" charset="0"/>
              <a:ea typeface="ＭＳ Ｐゴシック" charset="0"/>
              <a:cs typeface="ＭＳ Ｐゴシック" charset="0"/>
            </a:endParaRPr>
          </a:p>
          <a:p>
            <a:pPr lvl="1">
              <a:lnSpc>
                <a:spcPct val="90000"/>
              </a:lnSpc>
            </a:pPr>
            <a:endParaRPr lang="en-US" sz="1600" dirty="0" smtClean="0">
              <a:latin typeface="Calibri" charset="0"/>
              <a:ea typeface="ＭＳ Ｐゴシック" charset="0"/>
              <a:cs typeface="ＭＳ Ｐゴシック" charset="0"/>
            </a:endParaRPr>
          </a:p>
        </p:txBody>
      </p:sp>
      <p:sp>
        <p:nvSpPr>
          <p:cNvPr id="5734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89203975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712AF20-936C-8347-8ABF-1FC576708ED0}" type="slidenum">
              <a:rPr lang="en-US" sz="1200">
                <a:solidFill>
                  <a:srgbClr val="898989"/>
                </a:solidFill>
                <a:latin typeface="Calibri" charset="0"/>
              </a:rPr>
              <a:pPr eaLnBrk="1" hangingPunct="1"/>
              <a:t>59</a:t>
            </a:fld>
            <a:endParaRPr lang="en-US" sz="1200">
              <a:solidFill>
                <a:srgbClr val="898989"/>
              </a:solidFill>
              <a:latin typeface="Calibri" charset="0"/>
            </a:endParaRPr>
          </a:p>
        </p:txBody>
      </p:sp>
      <p:sp>
        <p:nvSpPr>
          <p:cNvPr id="58371"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Very little data?</a:t>
            </a:r>
          </a:p>
        </p:txBody>
      </p:sp>
      <p:sp>
        <p:nvSpPr>
          <p:cNvPr id="58372" name="Rectangle 3"/>
          <p:cNvSpPr>
            <a:spLocks noGrp="1" noChangeArrowheads="1"/>
          </p:cNvSpPr>
          <p:nvPr>
            <p:ph type="body" idx="1"/>
          </p:nvPr>
        </p:nvSpPr>
        <p:spPr>
          <a:xfrm>
            <a:off x="304800" y="1352550"/>
            <a:ext cx="8686800" cy="3333750"/>
          </a:xfrm>
        </p:spPr>
        <p:txBody>
          <a:bodyPr/>
          <a:lstStyle/>
          <a:p>
            <a:pPr eaLnBrk="1" hangingPunct="1">
              <a:lnSpc>
                <a:spcPct val="90000"/>
              </a:lnSpc>
            </a:pPr>
            <a:r>
              <a:rPr lang="en-US" sz="2800" dirty="0" smtClean="0">
                <a:latin typeface="Calibri" charset="0"/>
                <a:ea typeface="ＭＳ Ｐゴシック" charset="0"/>
                <a:cs typeface="ＭＳ Ｐゴシック" charset="0"/>
              </a:rPr>
              <a:t>Use Na</a:t>
            </a:r>
            <a:r>
              <a:rPr lang="fr-FR" sz="2800" dirty="0" err="1">
                <a:latin typeface="Calibri" charset="0"/>
                <a:ea typeface="ＭＳ Ｐゴシック" charset="0"/>
                <a:cs typeface="ＭＳ Ｐゴシック" charset="0"/>
              </a:rPr>
              <a:t>i</a:t>
            </a:r>
            <a:r>
              <a:rPr lang="en-US" sz="2800" dirty="0" err="1" smtClean="0">
                <a:latin typeface="Calibri" charset="0"/>
                <a:ea typeface="ＭＳ Ｐゴシック" charset="0"/>
                <a:cs typeface="ＭＳ Ｐゴシック" charset="0"/>
              </a:rPr>
              <a:t>ve</a:t>
            </a:r>
            <a:r>
              <a:rPr lang="en-US" sz="2800" dirty="0" smtClean="0">
                <a:latin typeface="Calibri" charset="0"/>
                <a:ea typeface="ＭＳ Ｐゴシック" charset="0"/>
                <a:cs typeface="ＭＳ Ｐゴシック" charset="0"/>
              </a:rPr>
              <a:t> Bayes</a:t>
            </a:r>
            <a:endParaRPr lang="en-US" sz="2800" dirty="0">
              <a:latin typeface="Calibri" charset="0"/>
              <a:ea typeface="ＭＳ Ｐゴシック" charset="0"/>
              <a:cs typeface="ＭＳ Ｐゴシック" charset="0"/>
            </a:endParaRPr>
          </a:p>
          <a:p>
            <a:pPr lvl="1"/>
            <a:r>
              <a:rPr lang="en-US" b="1" dirty="0" smtClean="0"/>
              <a:t>On </a:t>
            </a:r>
            <a:r>
              <a:rPr lang="en-US" b="1" dirty="0"/>
              <a:t>Discriminative vs. </a:t>
            </a:r>
            <a:r>
              <a:rPr lang="en-US" b="1" dirty="0" smtClean="0"/>
              <a:t>Generative classifiers</a:t>
            </a:r>
            <a:r>
              <a:rPr lang="en-US" b="1" dirty="0"/>
              <a:t>: A comparison of </a:t>
            </a:r>
            <a:r>
              <a:rPr lang="en-US" b="1" dirty="0" smtClean="0"/>
              <a:t>logistic regression </a:t>
            </a:r>
            <a:r>
              <a:rPr lang="en-US" b="1" dirty="0"/>
              <a:t>and naive </a:t>
            </a:r>
            <a:r>
              <a:rPr lang="en-US" b="1" dirty="0" smtClean="0"/>
              <a:t>Bayes (</a:t>
            </a:r>
            <a:r>
              <a:rPr lang="en-US" dirty="0" smtClean="0">
                <a:solidFill>
                  <a:srgbClr val="00A000"/>
                </a:solidFill>
                <a:latin typeface="Calibri" charset="0"/>
                <a:ea typeface="ＭＳ Ｐゴシック" charset="0"/>
              </a:rPr>
              <a:t>Ng </a:t>
            </a:r>
            <a:r>
              <a:rPr lang="en-US" dirty="0">
                <a:solidFill>
                  <a:srgbClr val="00A000"/>
                </a:solidFill>
                <a:latin typeface="Calibri" charset="0"/>
                <a:ea typeface="ＭＳ Ｐゴシック" charset="0"/>
              </a:rPr>
              <a:t>and Jordan 2002 </a:t>
            </a:r>
            <a:r>
              <a:rPr lang="en-US" dirty="0" smtClean="0">
                <a:solidFill>
                  <a:srgbClr val="00A000"/>
                </a:solidFill>
                <a:latin typeface="Calibri" charset="0"/>
                <a:ea typeface="ＭＳ Ｐゴシック" charset="0"/>
              </a:rPr>
              <a:t>NIPS)</a:t>
            </a:r>
            <a:endParaRPr lang="en-US" sz="3200" dirty="0">
              <a:solidFill>
                <a:srgbClr val="00A000"/>
              </a:solidFill>
              <a:latin typeface="Calibri" charset="0"/>
              <a:ea typeface="ＭＳ Ｐゴシック" charset="0"/>
            </a:endParaRPr>
          </a:p>
          <a:p>
            <a:pPr eaLnBrk="1" hangingPunct="1">
              <a:lnSpc>
                <a:spcPct val="90000"/>
              </a:lnSpc>
            </a:pPr>
            <a:r>
              <a:rPr lang="en-US" sz="2800" dirty="0" smtClean="0">
                <a:latin typeface="Calibri" charset="0"/>
                <a:ea typeface="ＭＳ Ｐゴシック" charset="0"/>
                <a:cs typeface="ＭＳ Ｐゴシック" charset="0"/>
              </a:rPr>
              <a:t>Get more </a:t>
            </a:r>
            <a:r>
              <a:rPr lang="en-US" sz="2800" dirty="0">
                <a:latin typeface="Calibri" charset="0"/>
                <a:ea typeface="ＭＳ Ｐゴシック" charset="0"/>
                <a:cs typeface="ＭＳ Ｐゴシック" charset="0"/>
              </a:rPr>
              <a:t>labeled data </a:t>
            </a:r>
            <a:endParaRPr lang="en-US" sz="2800" dirty="0" smtClean="0">
              <a:latin typeface="Calibri" charset="0"/>
              <a:ea typeface="ＭＳ Ｐゴシック" charset="0"/>
              <a:cs typeface="ＭＳ Ｐゴシック" charset="0"/>
            </a:endParaRPr>
          </a:p>
          <a:p>
            <a:pPr lvl="1">
              <a:lnSpc>
                <a:spcPct val="90000"/>
              </a:lnSpc>
            </a:pPr>
            <a:r>
              <a:rPr lang="en-US" sz="2400" dirty="0" smtClean="0">
                <a:latin typeface="Calibri" charset="0"/>
                <a:ea typeface="ＭＳ Ｐゴシック" charset="0"/>
              </a:rPr>
              <a:t>Find clever ways to get humans to </a:t>
            </a:r>
            <a:r>
              <a:rPr lang="en-US" sz="2400" dirty="0">
                <a:latin typeface="Calibri" charset="0"/>
                <a:ea typeface="ＭＳ Ｐゴシック" charset="0"/>
              </a:rPr>
              <a:t>label data for </a:t>
            </a:r>
            <a:r>
              <a:rPr lang="en-US" sz="2400" dirty="0" smtClean="0">
                <a:latin typeface="Calibri" charset="0"/>
                <a:ea typeface="ＭＳ Ｐゴシック" charset="0"/>
              </a:rPr>
              <a:t>you</a:t>
            </a:r>
          </a:p>
          <a:p>
            <a:pPr>
              <a:lnSpc>
                <a:spcPct val="90000"/>
              </a:lnSpc>
            </a:pPr>
            <a:r>
              <a:rPr lang="en-US" sz="2800" dirty="0">
                <a:latin typeface="Calibri" charset="0"/>
                <a:ea typeface="ＭＳ Ｐゴシック" charset="0"/>
                <a:cs typeface="ＭＳ Ｐゴシック" charset="0"/>
              </a:rPr>
              <a:t>Try semi-supervised </a:t>
            </a:r>
            <a:r>
              <a:rPr lang="en-US" sz="2800" dirty="0" smtClean="0">
                <a:latin typeface="Calibri" charset="0"/>
                <a:ea typeface="ＭＳ Ｐゴシック" charset="0"/>
                <a:cs typeface="ＭＳ Ｐゴシック" charset="0"/>
              </a:rPr>
              <a:t>machine learning methods</a:t>
            </a:r>
            <a:endParaRPr lang="en-US" sz="2800" dirty="0">
              <a:latin typeface="Calibri" charset="0"/>
              <a:ea typeface="ＭＳ Ｐゴシック" charset="0"/>
              <a:cs typeface="ＭＳ Ｐゴシック" charset="0"/>
            </a:endParaRPr>
          </a:p>
        </p:txBody>
      </p:sp>
      <p:sp>
        <p:nvSpPr>
          <p:cNvPr id="5837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12573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 movie review?</a:t>
            </a:r>
            <a:endParaRPr lang="en-US" dirty="0"/>
          </a:p>
        </p:txBody>
      </p:sp>
      <p:sp>
        <p:nvSpPr>
          <p:cNvPr id="3" name="Content Placeholder 2"/>
          <p:cNvSpPr>
            <a:spLocks noGrp="1"/>
          </p:cNvSpPr>
          <p:nvPr>
            <p:ph idx="1"/>
          </p:nvPr>
        </p:nvSpPr>
        <p:spPr>
          <a:xfrm>
            <a:off x="762000" y="1352550"/>
            <a:ext cx="7924800" cy="3333750"/>
          </a:xfrm>
        </p:spPr>
        <p:txBody>
          <a:bodyPr/>
          <a:lstStyle/>
          <a:p>
            <a:r>
              <a:rPr lang="en-US" dirty="0" smtClean="0"/>
              <a:t>unbelievably </a:t>
            </a:r>
            <a:r>
              <a:rPr lang="en-US" dirty="0"/>
              <a:t>disappointing </a:t>
            </a:r>
            <a:endParaRPr lang="en-US" dirty="0" smtClean="0"/>
          </a:p>
          <a:p>
            <a:r>
              <a:rPr lang="en-US" dirty="0" smtClean="0"/>
              <a:t>Full of </a:t>
            </a:r>
            <a:r>
              <a:rPr lang="en-US" dirty="0"/>
              <a:t>zany characters and richly applied satire, and some great plot </a:t>
            </a:r>
            <a:r>
              <a:rPr lang="en-US" dirty="0" smtClean="0"/>
              <a:t>twists</a:t>
            </a:r>
          </a:p>
          <a:p>
            <a:r>
              <a:rPr lang="en-US" dirty="0"/>
              <a:t> this is the greatest screwball comedy ever </a:t>
            </a:r>
            <a:r>
              <a:rPr lang="en-US" dirty="0" smtClean="0"/>
              <a:t>filmed</a:t>
            </a:r>
          </a:p>
          <a:p>
            <a:r>
              <a:rPr lang="en-US" dirty="0"/>
              <a:t> It was pathetic. The worst part about it was the boxing scenes.</a:t>
            </a:r>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7785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7DA7C9FA-0169-554C-A7A2-CAA9C2AF56C1}" type="slidenum">
              <a:rPr lang="en-US" sz="1200">
                <a:solidFill>
                  <a:srgbClr val="898989"/>
                </a:solidFill>
                <a:latin typeface="Calibri" charset="0"/>
              </a:rPr>
              <a:pPr eaLnBrk="1" hangingPunct="1"/>
              <a:t>60</a:t>
            </a:fld>
            <a:endParaRPr lang="en-US" sz="1200">
              <a:solidFill>
                <a:srgbClr val="898989"/>
              </a:solidFill>
              <a:latin typeface="Calibri" charset="0"/>
            </a:endParaRPr>
          </a:p>
        </p:txBody>
      </p:sp>
      <p:sp>
        <p:nvSpPr>
          <p:cNvPr id="59395"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reasonable amount of data?</a:t>
            </a:r>
          </a:p>
        </p:txBody>
      </p:sp>
      <p:sp>
        <p:nvSpPr>
          <p:cNvPr id="59396" name="Rectangle 3"/>
          <p:cNvSpPr>
            <a:spLocks noGrp="1" noChangeArrowheads="1"/>
          </p:cNvSpPr>
          <p:nvPr>
            <p:ph type="body" idx="1"/>
          </p:nvPr>
        </p:nvSpPr>
        <p:spPr/>
        <p:txBody>
          <a:bodyPr/>
          <a:lstStyle/>
          <a:p>
            <a:pPr eaLnBrk="1" hangingPunct="1"/>
            <a:r>
              <a:rPr lang="en-US" sz="2800" dirty="0" smtClean="0">
                <a:latin typeface="Calibri" charset="0"/>
                <a:ea typeface="ＭＳ Ｐゴシック" charset="0"/>
                <a:cs typeface="ＭＳ Ｐゴシック" charset="0"/>
              </a:rPr>
              <a:t>Try more clever classifiers</a:t>
            </a:r>
          </a:p>
          <a:p>
            <a:pPr marL="457200" lvl="1" indent="0">
              <a:buNone/>
            </a:pPr>
            <a:endParaRPr lang="en-US" sz="2400" dirty="0" smtClean="0">
              <a:latin typeface="Calibri" charset="0"/>
              <a:ea typeface="ＭＳ Ｐゴシック" charset="0"/>
              <a:cs typeface="ＭＳ Ｐゴシック" charset="0"/>
            </a:endParaRPr>
          </a:p>
        </p:txBody>
      </p:sp>
      <p:sp>
        <p:nvSpPr>
          <p:cNvPr id="5939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75393893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FC4700D-FF62-754F-9206-1607C0FCBFA4}" type="slidenum">
              <a:rPr lang="en-US" sz="1200">
                <a:solidFill>
                  <a:srgbClr val="898989"/>
                </a:solidFill>
                <a:latin typeface="Calibri" charset="0"/>
              </a:rPr>
              <a:pPr eaLnBrk="1" hangingPunct="1"/>
              <a:t>61</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huge amount of data?</a:t>
            </a:r>
          </a:p>
        </p:txBody>
      </p:sp>
      <p:sp>
        <p:nvSpPr>
          <p:cNvPr id="60420" name="Rectangle 3"/>
          <p:cNvSpPr>
            <a:spLocks noGrp="1" noChangeArrowheads="1"/>
          </p:cNvSpPr>
          <p:nvPr>
            <p:ph type="body" idx="1"/>
          </p:nvPr>
        </p:nvSpPr>
        <p:spPr/>
        <p:txBody>
          <a:bodyPr/>
          <a:lstStyle/>
          <a:p>
            <a:pPr eaLnBrk="1" hangingPunct="1"/>
            <a:r>
              <a:rPr lang="en-US" sz="2800" dirty="0" smtClean="0">
                <a:latin typeface="Calibri" charset="0"/>
                <a:ea typeface="ＭＳ Ｐゴシック" charset="0"/>
                <a:cs typeface="ＭＳ Ｐゴシック" charset="0"/>
              </a:rPr>
              <a:t>Can achieve high accuracy!</a:t>
            </a:r>
          </a:p>
          <a:p>
            <a:r>
              <a:rPr lang="en-US" sz="2800" dirty="0" smtClean="0">
                <a:latin typeface="Calibri" charset="0"/>
                <a:ea typeface="ＭＳ Ｐゴシック" charset="0"/>
                <a:cs typeface="ＭＳ Ｐゴシック" charset="0"/>
              </a:rPr>
              <a:t>At a cost (high train or test time for some methods)</a:t>
            </a:r>
          </a:p>
          <a:p>
            <a:pPr eaLnBrk="1" hangingPunct="1"/>
            <a:r>
              <a:rPr lang="en-US" sz="2800" dirty="0" smtClean="0">
                <a:latin typeface="Calibri" charset="0"/>
                <a:ea typeface="ＭＳ Ｐゴシック" charset="0"/>
                <a:cs typeface="ＭＳ Ｐゴシック" charset="0"/>
              </a:rPr>
              <a:t>So Naive </a:t>
            </a:r>
            <a:r>
              <a:rPr lang="en-US" sz="2800" dirty="0">
                <a:latin typeface="Calibri" charset="0"/>
                <a:ea typeface="ＭＳ Ｐゴシック" charset="0"/>
                <a:cs typeface="ＭＳ Ｐゴシック" charset="0"/>
              </a:rPr>
              <a:t>Bayes can come back into its own again</a:t>
            </a:r>
            <a:r>
              <a:rPr lang="en-US" sz="2800" dirty="0" smtClean="0">
                <a:latin typeface="Calibri" charset="0"/>
                <a:ea typeface="ＭＳ Ｐゴシック" charset="0"/>
                <a:cs typeface="ＭＳ Ｐゴシック" charset="0"/>
              </a:rPr>
              <a:t>!</a:t>
            </a:r>
          </a:p>
        </p:txBody>
      </p:sp>
      <p:sp>
        <p:nvSpPr>
          <p:cNvPr id="60421"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2931342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41DE7FB-5D3A-D24B-8DA3-5B28FAA32400}" type="slidenum">
              <a:rPr lang="en-US" sz="1200">
                <a:solidFill>
                  <a:srgbClr val="898989"/>
                </a:solidFill>
                <a:latin typeface="Calibri" charset="0"/>
              </a:rPr>
              <a:pPr eaLnBrk="1" hangingPunct="1"/>
              <a:t>62</a:t>
            </a:fld>
            <a:endParaRPr lang="en-US" sz="1200">
              <a:solidFill>
                <a:srgbClr val="898989"/>
              </a:solidFill>
              <a:latin typeface="Calibri" charset="0"/>
            </a:endParaRPr>
          </a:p>
        </p:txBody>
      </p:sp>
      <p:sp>
        <p:nvSpPr>
          <p:cNvPr id="61443" name="Rectangle 2"/>
          <p:cNvSpPr>
            <a:spLocks noGrp="1" noChangeArrowheads="1"/>
          </p:cNvSpPr>
          <p:nvPr>
            <p:ph type="title"/>
          </p:nvPr>
        </p:nvSpPr>
        <p:spPr>
          <a:xfrm>
            <a:off x="1524000" y="23525"/>
            <a:ext cx="7440324" cy="742950"/>
          </a:xfrm>
        </p:spPr>
        <p:txBody>
          <a:bodyPr/>
          <a:lstStyle/>
          <a:p>
            <a:pPr eaLnBrk="1" hangingPunct="1"/>
            <a:r>
              <a:rPr lang="en-US" dirty="0">
                <a:latin typeface="Calibri (Headings)"/>
                <a:ea typeface="ＭＳ Ｐゴシック" charset="0"/>
                <a:cs typeface="Calibri (Headings)"/>
              </a:rPr>
              <a:t>Accuracy as a function of data size</a:t>
            </a:r>
          </a:p>
        </p:txBody>
      </p:sp>
      <p:sp>
        <p:nvSpPr>
          <p:cNvPr id="61444" name="Rectangle 3"/>
          <p:cNvSpPr>
            <a:spLocks noGrp="1" noChangeArrowheads="1"/>
          </p:cNvSpPr>
          <p:nvPr>
            <p:ph type="body" sz="half" idx="1"/>
          </p:nvPr>
        </p:nvSpPr>
        <p:spPr>
          <a:xfrm>
            <a:off x="228600" y="1733550"/>
            <a:ext cx="4495800" cy="3200400"/>
          </a:xfrm>
        </p:spPr>
        <p:txBody>
          <a:bodyPr/>
          <a:lstStyle/>
          <a:p>
            <a:pPr eaLnBrk="1" hangingPunct="1"/>
            <a:r>
              <a:rPr lang="en-US" sz="2800" dirty="0" smtClean="0">
                <a:latin typeface="Calibri" charset="0"/>
                <a:ea typeface="ＭＳ Ｐゴシック" charset="0"/>
                <a:cs typeface="ＭＳ Ｐゴシック" charset="0"/>
              </a:rPr>
              <a:t>With enough data</a:t>
            </a:r>
          </a:p>
          <a:p>
            <a:pPr lvl="1"/>
            <a:r>
              <a:rPr lang="en-US" sz="2400" dirty="0" smtClean="0">
                <a:latin typeface="Calibri" charset="0"/>
                <a:ea typeface="ＭＳ Ｐゴシック" charset="0"/>
                <a:cs typeface="ＭＳ Ｐゴシック" charset="0"/>
              </a:rPr>
              <a:t>Classifier may not matter</a:t>
            </a:r>
          </a:p>
        </p:txBody>
      </p:sp>
      <p:sp>
        <p:nvSpPr>
          <p:cNvPr id="61446" name="TextBox 5"/>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pic>
        <p:nvPicPr>
          <p:cNvPr id="3" name="Content Placeholder 2" descr="brillbanko.tiff"/>
          <p:cNvPicPr>
            <a:picLocks noGrp="1" noChangeAspect="1"/>
          </p:cNvPicPr>
          <p:nvPr>
            <p:ph sz="half" idx="2"/>
          </p:nvPr>
        </p:nvPicPr>
        <p:blipFill>
          <a:blip r:embed="rId2">
            <a:extLst>
              <a:ext uri="{28A0092B-C50C-407E-A947-70E740481C1C}">
                <a14:useLocalDpi xmlns:a14="http://schemas.microsoft.com/office/drawing/2010/main" val="0"/>
              </a:ext>
            </a:extLst>
          </a:blip>
          <a:srcRect t="308" b="308"/>
          <a:stretch>
            <a:fillRect/>
          </a:stretch>
        </p:blipFill>
        <p:spPr>
          <a:xfrm>
            <a:off x="4572000" y="825246"/>
            <a:ext cx="4191000" cy="4023360"/>
          </a:xfrm>
        </p:spPr>
      </p:pic>
      <p:sp>
        <p:nvSpPr>
          <p:cNvPr id="4" name="TextBox 3"/>
          <p:cNvSpPr txBox="1"/>
          <p:nvPr/>
        </p:nvSpPr>
        <p:spPr>
          <a:xfrm>
            <a:off x="5105400" y="4793218"/>
            <a:ext cx="4800600" cy="369332"/>
          </a:xfrm>
          <a:prstGeom prst="rect">
            <a:avLst/>
          </a:prstGeom>
          <a:noFill/>
        </p:spPr>
        <p:txBody>
          <a:bodyPr wrap="square" rtlCol="0">
            <a:spAutoFit/>
          </a:bodyPr>
          <a:lstStyle/>
          <a:p>
            <a:r>
              <a:rPr lang="en-US" sz="1800" dirty="0">
                <a:latin typeface="Calibri" charset="0"/>
              </a:rPr>
              <a:t>Brill and </a:t>
            </a:r>
            <a:r>
              <a:rPr lang="en-US" sz="1800" dirty="0" err="1">
                <a:latin typeface="Calibri" charset="0"/>
              </a:rPr>
              <a:t>Banko</a:t>
            </a:r>
            <a:r>
              <a:rPr lang="en-US" sz="1800" dirty="0">
                <a:latin typeface="Calibri" charset="0"/>
              </a:rPr>
              <a:t> on </a:t>
            </a:r>
            <a:r>
              <a:rPr lang="en-US" sz="1800" dirty="0" smtClean="0">
                <a:latin typeface="Calibri" charset="0"/>
              </a:rPr>
              <a:t>spelling correction</a:t>
            </a:r>
            <a:endParaRPr lang="en-US" sz="1800" dirty="0">
              <a:latin typeface="Calibri" charset="0"/>
            </a:endParaRPr>
          </a:p>
        </p:txBody>
      </p:sp>
    </p:spTree>
    <p:extLst>
      <p:ext uri="{BB962C8B-B14F-4D97-AF65-F5344CB8AC3E}">
        <p14:creationId xmlns:p14="http://schemas.microsoft.com/office/powerpoint/2010/main" val="7116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Underflow Prevention: log space</a:t>
            </a:r>
          </a:p>
        </p:txBody>
      </p:sp>
      <p:sp>
        <p:nvSpPr>
          <p:cNvPr id="54276" name="Rectangle 3"/>
          <p:cNvSpPr>
            <a:spLocks noGrp="1" noChangeArrowheads="1"/>
          </p:cNvSpPr>
          <p:nvPr>
            <p:ph sz="quarter" idx="1"/>
          </p:nvPr>
        </p:nvSpPr>
        <p:spPr/>
        <p:txBody>
          <a:bodyPr/>
          <a:lstStyle/>
          <a:p>
            <a:r>
              <a:rPr lang="en-US" sz="2000" dirty="0" smtClean="0">
                <a:latin typeface="Calibri" charset="0"/>
              </a:rPr>
              <a:t>Multiplying lots of probabilities can result in floating-point underflow.</a:t>
            </a:r>
          </a:p>
          <a:p>
            <a:r>
              <a:rPr lang="en-US" sz="2000" dirty="0" smtClean="0">
                <a:latin typeface="Calibri" charset="0"/>
              </a:rPr>
              <a:t>Since log(</a:t>
            </a:r>
            <a:r>
              <a:rPr lang="en-US" sz="2000" i="1" dirty="0" err="1" smtClean="0">
                <a:latin typeface="Calibri" charset="0"/>
              </a:rPr>
              <a:t>xy</a:t>
            </a:r>
            <a:r>
              <a:rPr lang="en-US" sz="2000" dirty="0" smtClean="0">
                <a:latin typeface="Calibri" charset="0"/>
              </a:rPr>
              <a:t>) = log(</a:t>
            </a:r>
            <a:r>
              <a:rPr lang="en-US" sz="2000" i="1" dirty="0" smtClean="0">
                <a:latin typeface="Calibri" charset="0"/>
              </a:rPr>
              <a:t>x</a:t>
            </a:r>
            <a:r>
              <a:rPr lang="en-US" sz="2000" dirty="0" smtClean="0">
                <a:latin typeface="Calibri" charset="0"/>
              </a:rPr>
              <a:t>) + log(</a:t>
            </a:r>
            <a:r>
              <a:rPr lang="en-US" sz="2000" i="1" dirty="0" smtClean="0">
                <a:latin typeface="Calibri" charset="0"/>
              </a:rPr>
              <a:t>y</a:t>
            </a:r>
            <a:r>
              <a:rPr lang="en-US" sz="2000" dirty="0" smtClean="0">
                <a:latin typeface="Calibri" charset="0"/>
              </a:rPr>
              <a:t>)</a:t>
            </a:r>
            <a:endParaRPr lang="en-US" sz="2000" dirty="0">
              <a:latin typeface="Calibri" charset="0"/>
            </a:endParaRPr>
          </a:p>
          <a:p>
            <a:pPr lvl="1"/>
            <a:r>
              <a:rPr lang="en-US" sz="1800" dirty="0" smtClean="0">
                <a:latin typeface="Calibri" charset="0"/>
              </a:rPr>
              <a:t>Better to sum logs of probabilities instead of multiplying probabilities.</a:t>
            </a:r>
          </a:p>
          <a:p>
            <a:r>
              <a:rPr lang="en-US" sz="2000" dirty="0" smtClean="0">
                <a:latin typeface="Calibri" charset="0"/>
              </a:rPr>
              <a:t>Class with highest un-normalized log probability score is still most probable.</a:t>
            </a:r>
          </a:p>
          <a:p>
            <a:endParaRPr lang="en-US" sz="2000" dirty="0" smtClean="0">
              <a:latin typeface="Calibri" charset="0"/>
            </a:endParaRPr>
          </a:p>
          <a:p>
            <a:endParaRPr lang="en-US" sz="2000" dirty="0" smtClean="0">
              <a:latin typeface="Calibri" charset="0"/>
            </a:endParaRPr>
          </a:p>
          <a:p>
            <a:endParaRPr lang="en-US" sz="2000" dirty="0" smtClean="0">
              <a:latin typeface="Calibri" charset="0"/>
            </a:endParaRPr>
          </a:p>
          <a:p>
            <a:r>
              <a:rPr lang="en-US" sz="2000" dirty="0" smtClean="0">
                <a:latin typeface="Calibri" charset="0"/>
              </a:rPr>
              <a:t>Model is now just max of sum of weights</a:t>
            </a:r>
          </a:p>
        </p:txBody>
      </p:sp>
      <p:graphicFrame>
        <p:nvGraphicFramePr>
          <p:cNvPr id="54274" name="Object 2"/>
          <p:cNvGraphicFramePr>
            <a:graphicFrameLocks noChangeAspect="1"/>
          </p:cNvGraphicFramePr>
          <p:nvPr>
            <p:extLst>
              <p:ext uri="{D42A27DB-BD31-4B8C-83A1-F6EECF244321}">
                <p14:modId xmlns:p14="http://schemas.microsoft.com/office/powerpoint/2010/main" val="4063993659"/>
              </p:ext>
            </p:extLst>
          </p:nvPr>
        </p:nvGraphicFramePr>
        <p:xfrm>
          <a:off x="1219200" y="2952750"/>
          <a:ext cx="6354318" cy="929169"/>
        </p:xfrm>
        <a:graphic>
          <a:graphicData uri="http://schemas.openxmlformats.org/presentationml/2006/ole">
            <mc:AlternateContent xmlns:mc="http://schemas.openxmlformats.org/markup-compatibility/2006">
              <mc:Choice xmlns:v="urn:schemas-microsoft-com:vml" Requires="v">
                <p:oleObj spid="_x0000_s55336" name="Equation" r:id="rId3" imgW="2692400" imgH="393700" progId="Equation.3">
                  <p:embed/>
                </p:oleObj>
              </mc:Choice>
              <mc:Fallback>
                <p:oleObj name="Equation" r:id="rId3" imgW="2692400" imgH="393700" progId="Equation.3">
                  <p:embed/>
                  <p:pic>
                    <p:nvPicPr>
                      <p:cNvPr id="0" name=""/>
                      <p:cNvPicPr>
                        <a:picLocks noChangeAspect="1" noChangeArrowheads="1"/>
                      </p:cNvPicPr>
                      <p:nvPr/>
                    </p:nvPicPr>
                    <p:blipFill>
                      <a:blip r:embed="rId4"/>
                      <a:srcRect/>
                      <a:stretch>
                        <a:fillRect/>
                      </a:stretch>
                    </p:blipFill>
                    <p:spPr bwMode="auto">
                      <a:xfrm>
                        <a:off x="1219200" y="2952750"/>
                        <a:ext cx="6354318" cy="929169"/>
                      </a:xfrm>
                      <a:prstGeom prst="rect">
                        <a:avLst/>
                      </a:prstGeom>
                      <a:noFill/>
                      <a:extLst/>
                    </p:spPr>
                  </p:pic>
                </p:oleObj>
              </mc:Fallback>
            </mc:AlternateContent>
          </a:graphicData>
        </a:graphic>
      </p:graphicFrame>
    </p:spTree>
    <p:extLst>
      <p:ext uri="{BB962C8B-B14F-4D97-AF65-F5344CB8AC3E}">
        <p14:creationId xmlns:p14="http://schemas.microsoft.com/office/powerpoint/2010/main" val="8177050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3DA08929-3E2A-B24F-9DE7-90664FB2FF62}" type="slidenum">
              <a:rPr lang="en-US" sz="1200">
                <a:solidFill>
                  <a:srgbClr val="898989"/>
                </a:solidFill>
                <a:latin typeface="Calibri" charset="0"/>
              </a:rPr>
              <a:pPr eaLnBrk="1" hangingPunct="1"/>
              <a:t>64</a:t>
            </a:fld>
            <a:endParaRPr lang="en-US" sz="1200">
              <a:solidFill>
                <a:srgbClr val="898989"/>
              </a:solidFill>
              <a:latin typeface="Calibri" charset="0"/>
            </a:endParaRPr>
          </a:p>
        </p:txBody>
      </p:sp>
      <p:sp>
        <p:nvSpPr>
          <p:cNvPr id="63491" name="Rectangle 2"/>
          <p:cNvSpPr>
            <a:spLocks noGrp="1" noChangeArrowheads="1"/>
          </p:cNvSpPr>
          <p:nvPr>
            <p:ph type="title"/>
          </p:nvPr>
        </p:nvSpPr>
        <p:spPr>
          <a:xfrm>
            <a:off x="1295400" y="361950"/>
            <a:ext cx="7467600" cy="742950"/>
          </a:xfrm>
        </p:spPr>
        <p:txBody>
          <a:bodyPr/>
          <a:lstStyle/>
          <a:p>
            <a:pPr eaLnBrk="1" hangingPunct="1"/>
            <a:r>
              <a:rPr lang="en-US" dirty="0" smtClean="0">
                <a:latin typeface="Calibri (Headings)"/>
                <a:ea typeface="ＭＳ Ｐゴシック" charset="0"/>
                <a:cs typeface="Calibri (Headings)"/>
              </a:rPr>
              <a:t>How to tweak performance</a:t>
            </a:r>
            <a:endParaRPr lang="en-US" dirty="0">
              <a:latin typeface="Calibri (Headings)"/>
              <a:ea typeface="ＭＳ Ｐゴシック" charset="0"/>
              <a:cs typeface="Calibri (Headings)"/>
            </a:endParaRPr>
          </a:p>
        </p:txBody>
      </p:sp>
      <p:sp>
        <p:nvSpPr>
          <p:cNvPr id="63492" name="Rectangle 3"/>
          <p:cNvSpPr>
            <a:spLocks noGrp="1" noChangeArrowheads="1"/>
          </p:cNvSpPr>
          <p:nvPr>
            <p:ph type="body" idx="1"/>
          </p:nvPr>
        </p:nvSpPr>
        <p:spPr>
          <a:xfrm>
            <a:off x="304800" y="1352550"/>
            <a:ext cx="8534400" cy="3581400"/>
          </a:xfrm>
        </p:spPr>
        <p:txBody>
          <a:bodyPr/>
          <a:lstStyle/>
          <a:p>
            <a:pPr marL="342900" lvl="2" indent="-342900"/>
            <a:r>
              <a:rPr lang="en-US" sz="2400" dirty="0" smtClean="0">
                <a:latin typeface="Calibri" charset="0"/>
                <a:ea typeface="ＭＳ Ｐゴシック" charset="0"/>
                <a:cs typeface="ＭＳ Ｐゴシック" charset="0"/>
              </a:rPr>
              <a:t>Domain-specific features and weights: </a:t>
            </a:r>
            <a:r>
              <a:rPr lang="en-US" sz="2400" i="1" dirty="0" smtClean="0">
                <a:latin typeface="Calibri" charset="0"/>
                <a:ea typeface="ＭＳ Ｐゴシック" charset="0"/>
                <a:cs typeface="ＭＳ Ｐゴシック" charset="0"/>
              </a:rPr>
              <a:t>very </a:t>
            </a:r>
            <a:r>
              <a:rPr lang="en-US" sz="2400" dirty="0">
                <a:latin typeface="Calibri" charset="0"/>
                <a:ea typeface="ＭＳ Ｐゴシック" charset="0"/>
                <a:cs typeface="ＭＳ Ｐゴシック" charset="0"/>
              </a:rPr>
              <a:t>important in </a:t>
            </a:r>
            <a:r>
              <a:rPr lang="en-US" sz="2400" dirty="0" smtClean="0">
                <a:latin typeface="Calibri" charset="0"/>
                <a:ea typeface="ＭＳ Ｐゴシック" charset="0"/>
                <a:cs typeface="ＭＳ Ｐゴシック" charset="0"/>
              </a:rPr>
              <a:t>real performance</a:t>
            </a:r>
          </a:p>
          <a:p>
            <a:pPr marL="342900" lvl="2" indent="-342900"/>
            <a:r>
              <a:rPr lang="en-US" sz="2400" dirty="0" smtClean="0">
                <a:latin typeface="Calibri" charset="0"/>
                <a:ea typeface="ＭＳ Ｐゴシック" charset="0"/>
                <a:cs typeface="ＭＳ Ｐゴシック" charset="0"/>
              </a:rPr>
              <a:t>Sometimes need to collapse terms:</a:t>
            </a:r>
            <a:endParaRPr lang="en-US" sz="2400" dirty="0">
              <a:latin typeface="Calibri" charset="0"/>
              <a:ea typeface="ＭＳ Ｐゴシック" charset="0"/>
              <a:cs typeface="ＭＳ Ｐゴシック" charset="0"/>
            </a:endParaRPr>
          </a:p>
          <a:p>
            <a:pPr lvl="1" eaLnBrk="1" hangingPunct="1"/>
            <a:r>
              <a:rPr lang="en-US" dirty="0" smtClean="0">
                <a:latin typeface="Calibri" charset="0"/>
                <a:ea typeface="ＭＳ Ｐゴシック" charset="0"/>
              </a:rPr>
              <a:t>Part </a:t>
            </a:r>
            <a:r>
              <a:rPr lang="en-US" dirty="0">
                <a:latin typeface="Calibri" charset="0"/>
                <a:ea typeface="ＭＳ Ｐゴシック" charset="0"/>
              </a:rPr>
              <a:t>numbers, chemical </a:t>
            </a:r>
            <a:r>
              <a:rPr lang="en-US" dirty="0" smtClean="0">
                <a:latin typeface="Calibri" charset="0"/>
                <a:ea typeface="ＭＳ Ｐゴシック" charset="0"/>
              </a:rPr>
              <a:t>formulas, …</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But stemming generally doesn’t help</a:t>
            </a:r>
          </a:p>
          <a:p>
            <a:r>
              <a:rPr lang="en-US" dirty="0" err="1" smtClean="0">
                <a:latin typeface="Calibri" charset="0"/>
                <a:ea typeface="ＭＳ Ｐゴシック" charset="0"/>
                <a:cs typeface="ＭＳ Ｐゴシック" charset="0"/>
              </a:rPr>
              <a:t>Upweighting</a:t>
            </a:r>
            <a:r>
              <a:rPr lang="en-US" dirty="0" smtClean="0">
                <a:latin typeface="Calibri" charset="0"/>
                <a:ea typeface="ＭＳ Ｐゴシック" charset="0"/>
                <a:cs typeface="ＭＳ Ｐゴシック" charset="0"/>
              </a:rPr>
              <a:t>: Counting </a:t>
            </a:r>
            <a:r>
              <a:rPr lang="en-US" dirty="0">
                <a:latin typeface="Calibri" charset="0"/>
                <a:ea typeface="ＭＳ Ｐゴシック" charset="0"/>
                <a:cs typeface="ＭＳ Ｐゴシック" charset="0"/>
              </a:rPr>
              <a:t>a word as if it occurred twice:</a:t>
            </a:r>
          </a:p>
          <a:p>
            <a:pPr lvl="1"/>
            <a:r>
              <a:rPr lang="en-US" dirty="0">
                <a:latin typeface="Calibri" charset="0"/>
                <a:ea typeface="ＭＳ Ｐゴシック" charset="0"/>
              </a:rPr>
              <a:t>title words </a:t>
            </a:r>
            <a:r>
              <a:rPr lang="en-US" dirty="0">
                <a:solidFill>
                  <a:schemeClr val="accent5">
                    <a:lumMod val="75000"/>
                  </a:schemeClr>
                </a:solidFill>
                <a:latin typeface="Calibri" charset="0"/>
                <a:ea typeface="ＭＳ Ｐゴシック" charset="0"/>
              </a:rPr>
              <a:t>(Cohen &amp; Singer 1996)</a:t>
            </a:r>
          </a:p>
          <a:p>
            <a:pPr lvl="1"/>
            <a:r>
              <a:rPr lang="en-US" dirty="0">
                <a:latin typeface="Calibri" charset="0"/>
                <a:ea typeface="ＭＳ Ｐゴシック" charset="0"/>
              </a:rPr>
              <a:t>first sentence of each paragraph </a:t>
            </a:r>
            <a:r>
              <a:rPr lang="en-US" dirty="0">
                <a:solidFill>
                  <a:schemeClr val="accent5">
                    <a:lumMod val="75000"/>
                  </a:schemeClr>
                </a:solidFill>
                <a:latin typeface="Calibri" charset="0"/>
                <a:ea typeface="ＭＳ Ｐゴシック" charset="0"/>
              </a:rPr>
              <a:t>(Murata, 1999)</a:t>
            </a:r>
          </a:p>
          <a:p>
            <a:pPr lvl="1"/>
            <a:r>
              <a:rPr lang="en-US" dirty="0">
                <a:latin typeface="Calibri" charset="0"/>
                <a:ea typeface="ＭＳ Ｐゴシック" charset="0"/>
              </a:rPr>
              <a:t>In sentences that contain title words </a:t>
            </a:r>
            <a:r>
              <a:rPr lang="en-US" dirty="0">
                <a:solidFill>
                  <a:schemeClr val="accent5">
                    <a:lumMod val="75000"/>
                  </a:schemeClr>
                </a:solidFill>
                <a:latin typeface="Calibri" charset="0"/>
                <a:ea typeface="ＭＳ Ｐゴシック" charset="0"/>
              </a:rPr>
              <a:t>(</a:t>
            </a:r>
            <a:r>
              <a:rPr lang="en-US" dirty="0" err="1">
                <a:solidFill>
                  <a:schemeClr val="accent5">
                    <a:lumMod val="75000"/>
                  </a:schemeClr>
                </a:solidFill>
                <a:latin typeface="Calibri" charset="0"/>
                <a:ea typeface="ＭＳ Ｐゴシック" charset="0"/>
              </a:rPr>
              <a:t>Ko</a:t>
            </a:r>
            <a:r>
              <a:rPr lang="en-US" dirty="0">
                <a:solidFill>
                  <a:schemeClr val="accent5">
                    <a:lumMod val="75000"/>
                  </a:schemeClr>
                </a:solidFill>
                <a:latin typeface="Calibri" charset="0"/>
                <a:ea typeface="ＭＳ Ｐゴシック" charset="0"/>
              </a:rPr>
              <a:t> </a:t>
            </a:r>
            <a:r>
              <a:rPr lang="en-US" i="1" dirty="0">
                <a:solidFill>
                  <a:schemeClr val="accent5">
                    <a:lumMod val="75000"/>
                  </a:schemeClr>
                </a:solidFill>
                <a:latin typeface="Calibri" charset="0"/>
                <a:ea typeface="ＭＳ Ｐゴシック" charset="0"/>
              </a:rPr>
              <a:t>et al,</a:t>
            </a:r>
            <a:r>
              <a:rPr lang="en-US" dirty="0">
                <a:solidFill>
                  <a:schemeClr val="accent5">
                    <a:lumMod val="75000"/>
                  </a:schemeClr>
                </a:solidFill>
                <a:latin typeface="Calibri" charset="0"/>
                <a:ea typeface="ＭＳ Ｐゴシック" charset="0"/>
              </a:rPr>
              <a:t> 2002)</a:t>
            </a:r>
          </a:p>
          <a:p>
            <a:endParaRPr lang="en-US" dirty="0">
              <a:latin typeface="Calibri" charset="0"/>
              <a:ea typeface="ＭＳ Ｐゴシック" charset="0"/>
            </a:endParaRPr>
          </a:p>
        </p:txBody>
      </p:sp>
      <p:sp>
        <p:nvSpPr>
          <p:cNvPr id="6349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15.3.2</a:t>
            </a:r>
          </a:p>
        </p:txBody>
      </p:sp>
    </p:spTree>
    <p:extLst>
      <p:ext uri="{BB962C8B-B14F-4D97-AF65-F5344CB8AC3E}">
        <p14:creationId xmlns:p14="http://schemas.microsoft.com/office/powerpoint/2010/main" val="266273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Sentiment Analysis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21059547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 movie review?</a:t>
            </a:r>
            <a:endParaRPr lang="en-US" dirty="0"/>
          </a:p>
        </p:txBody>
      </p:sp>
      <p:sp>
        <p:nvSpPr>
          <p:cNvPr id="3" name="Content Placeholder 2"/>
          <p:cNvSpPr>
            <a:spLocks noGrp="1"/>
          </p:cNvSpPr>
          <p:nvPr>
            <p:ph idx="1"/>
          </p:nvPr>
        </p:nvSpPr>
        <p:spPr>
          <a:xfrm>
            <a:off x="762000" y="1352550"/>
            <a:ext cx="7924800" cy="3333750"/>
          </a:xfrm>
        </p:spPr>
        <p:txBody>
          <a:bodyPr/>
          <a:lstStyle/>
          <a:p>
            <a:r>
              <a:rPr lang="en-US" dirty="0" smtClean="0"/>
              <a:t>unbelievably </a:t>
            </a:r>
            <a:r>
              <a:rPr lang="en-US" dirty="0"/>
              <a:t>disappointing </a:t>
            </a:r>
            <a:endParaRPr lang="en-US" dirty="0" smtClean="0"/>
          </a:p>
          <a:p>
            <a:r>
              <a:rPr lang="en-US" dirty="0" smtClean="0"/>
              <a:t>Full of </a:t>
            </a:r>
            <a:r>
              <a:rPr lang="en-US" dirty="0"/>
              <a:t>zany characters and richly applied satire, and some great plot </a:t>
            </a:r>
            <a:r>
              <a:rPr lang="en-US" dirty="0" smtClean="0"/>
              <a:t>twists</a:t>
            </a:r>
          </a:p>
          <a:p>
            <a:r>
              <a:rPr lang="en-US" dirty="0"/>
              <a:t> this is the greatest screwball comedy ever </a:t>
            </a:r>
            <a:r>
              <a:rPr lang="en-US" dirty="0" smtClean="0"/>
              <a:t>filmed</a:t>
            </a:r>
          </a:p>
          <a:p>
            <a:r>
              <a:rPr lang="en-US" dirty="0"/>
              <a:t> It was pathetic. The worst part about it was the boxing scenes.</a:t>
            </a:r>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66</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31141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lstStyle/>
          <a:p>
            <a:r>
              <a:rPr lang="en-US" dirty="0" smtClean="0">
                <a:hlinkClick r:id="rId2"/>
              </a:rPr>
              <a:t>Google Product Search</a:t>
            </a:r>
            <a:endParaRPr lang="en-US" dirty="0"/>
          </a:p>
        </p:txBody>
      </p:sp>
      <p:sp>
        <p:nvSpPr>
          <p:cNvPr id="3" name="Content Placeholder 2"/>
          <p:cNvSpPr>
            <a:spLocks noGrp="1"/>
          </p:cNvSpPr>
          <p:nvPr>
            <p:ph idx="1"/>
          </p:nvPr>
        </p:nvSpPr>
        <p:spPr>
          <a:xfrm>
            <a:off x="2362200" y="1352550"/>
            <a:ext cx="8534400" cy="3333750"/>
          </a:xfrm>
        </p:spPr>
        <p:txBody>
          <a:bodyPr/>
          <a:lstStyle/>
          <a:p>
            <a:r>
              <a:rPr lang="en-US" dirty="0" smtClean="0"/>
              <a:t>a</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67</a:t>
            </a:fld>
            <a:endParaRPr lang="en-US"/>
          </a:p>
        </p:txBody>
      </p:sp>
      <p:pic>
        <p:nvPicPr>
          <p:cNvPr id="5" name="Picture 4" descr="googleproductsearc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23950"/>
            <a:ext cx="7467600" cy="3857163"/>
          </a:xfrm>
          <a:prstGeom prst="rect">
            <a:avLst/>
          </a:prstGeom>
        </p:spPr>
      </p:pic>
    </p:spTree>
    <p:extLst>
      <p:ext uri="{BB962C8B-B14F-4D97-AF65-F5344CB8AC3E}">
        <p14:creationId xmlns:p14="http://schemas.microsoft.com/office/powerpoint/2010/main" val="19779108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normAutofit fontScale="90000"/>
          </a:bodyPr>
          <a:lstStyle/>
          <a:p>
            <a:r>
              <a:rPr lang="en-US" dirty="0" smtClean="0"/>
              <a:t>Twitter sentiment versus Gallup Poll of Consumer Confidence</a:t>
            </a:r>
            <a:endParaRPr lang="en-US" sz="3556" dirty="0"/>
          </a:p>
        </p:txBody>
      </p:sp>
      <p:pic>
        <p:nvPicPr>
          <p:cNvPr id="4" name="Content Placeholder 3" descr="twoplot_consconf2_k=15.png"/>
          <p:cNvPicPr>
            <a:picLocks noGrp="1" noChangeAspect="1"/>
          </p:cNvPicPr>
          <p:nvPr>
            <p:ph idx="1"/>
          </p:nvPr>
        </p:nvPicPr>
        <p:blipFill>
          <a:blip r:embed="rId3"/>
          <a:srcRect t="-1111" b="-1111"/>
          <a:stretch>
            <a:fillRect/>
          </a:stretch>
        </p:blipFill>
        <p:spPr>
          <a:xfrm>
            <a:off x="778566" y="1352550"/>
            <a:ext cx="7421214" cy="4267188"/>
          </a:xfrm>
        </p:spPr>
      </p:pic>
      <p:pic>
        <p:nvPicPr>
          <p:cNvPr id="5" name="Picture 4"/>
          <p:cNvPicPr>
            <a:picLocks noChangeAspect="1"/>
          </p:cNvPicPr>
          <p:nvPr/>
        </p:nvPicPr>
        <p:blipFill>
          <a:blip r:embed="rId4"/>
          <a:stretch>
            <a:fillRect/>
          </a:stretch>
        </p:blipFill>
        <p:spPr>
          <a:xfrm>
            <a:off x="2209800" y="1776479"/>
            <a:ext cx="1447800" cy="1023871"/>
          </a:xfrm>
          <a:prstGeom prst="rect">
            <a:avLst/>
          </a:prstGeom>
        </p:spPr>
      </p:pic>
      <p:pic>
        <p:nvPicPr>
          <p:cNvPr id="7" name="Picture 6"/>
          <p:cNvPicPr>
            <a:picLocks noChangeAspect="1"/>
          </p:cNvPicPr>
          <p:nvPr/>
        </p:nvPicPr>
        <p:blipFill>
          <a:blip r:embed="rId5"/>
          <a:stretch>
            <a:fillRect/>
          </a:stretch>
        </p:blipFill>
        <p:spPr>
          <a:xfrm>
            <a:off x="3657616" y="1892300"/>
            <a:ext cx="1078124" cy="1060450"/>
          </a:xfrm>
          <a:prstGeom prst="rect">
            <a:avLst/>
          </a:prstGeom>
        </p:spPr>
      </p:pic>
      <p:sp>
        <p:nvSpPr>
          <p:cNvPr id="3" name="TextBox 2"/>
          <p:cNvSpPr txBox="1"/>
          <p:nvPr/>
        </p:nvSpPr>
        <p:spPr>
          <a:xfrm>
            <a:off x="1676400" y="819150"/>
            <a:ext cx="7315200" cy="461665"/>
          </a:xfrm>
          <a:prstGeom prst="rect">
            <a:avLst/>
          </a:prstGeom>
          <a:noFill/>
        </p:spPr>
        <p:txBody>
          <a:bodyPr wrap="square" rtlCol="0">
            <a:spAutoFit/>
          </a:bodyPr>
          <a:lstStyle/>
          <a:p>
            <a:r>
              <a:rPr lang="en-US" sz="1200" dirty="0">
                <a:solidFill>
                  <a:schemeClr val="accent5">
                    <a:lumMod val="75000"/>
                  </a:schemeClr>
                </a:solidFill>
              </a:rPr>
              <a:t>Brendan O'Connor, </a:t>
            </a:r>
            <a:r>
              <a:rPr lang="en-US" sz="1200" dirty="0" err="1">
                <a:solidFill>
                  <a:schemeClr val="accent5">
                    <a:lumMod val="75000"/>
                  </a:schemeClr>
                </a:solidFill>
              </a:rPr>
              <a:t>Ramnath</a:t>
            </a:r>
            <a:r>
              <a:rPr lang="en-US" sz="1200" dirty="0">
                <a:solidFill>
                  <a:schemeClr val="accent5">
                    <a:lumMod val="75000"/>
                  </a:schemeClr>
                </a:solidFill>
              </a:rPr>
              <a:t> </a:t>
            </a:r>
            <a:r>
              <a:rPr lang="en-US" sz="1200" dirty="0" err="1">
                <a:solidFill>
                  <a:schemeClr val="accent5">
                    <a:lumMod val="75000"/>
                  </a:schemeClr>
                </a:solidFill>
              </a:rPr>
              <a:t>Balasubramanyan</a:t>
            </a:r>
            <a:r>
              <a:rPr lang="en-US" sz="1200" dirty="0">
                <a:solidFill>
                  <a:schemeClr val="accent5">
                    <a:lumMod val="75000"/>
                  </a:schemeClr>
                </a:solidFill>
              </a:rPr>
              <a:t>, Bryan R. </a:t>
            </a:r>
            <a:r>
              <a:rPr lang="en-US" sz="1200" dirty="0" err="1">
                <a:solidFill>
                  <a:schemeClr val="accent5">
                    <a:lumMod val="75000"/>
                  </a:schemeClr>
                </a:solidFill>
              </a:rPr>
              <a:t>Routledge</a:t>
            </a:r>
            <a:r>
              <a:rPr lang="en-US" sz="1200" dirty="0">
                <a:solidFill>
                  <a:schemeClr val="accent5">
                    <a:lumMod val="75000"/>
                  </a:schemeClr>
                </a:solidFill>
              </a:rPr>
              <a:t>, and Noah A. </a:t>
            </a:r>
            <a:r>
              <a:rPr lang="en-US" sz="1200" dirty="0" smtClean="0">
                <a:solidFill>
                  <a:schemeClr val="accent5">
                    <a:lumMod val="75000"/>
                  </a:schemeClr>
                </a:solidFill>
              </a:rPr>
              <a:t>Smith. 2010. </a:t>
            </a:r>
            <a:r>
              <a:rPr lang="en-US" sz="1200" dirty="0" smtClean="0">
                <a:solidFill>
                  <a:schemeClr val="accent5">
                    <a:lumMod val="75000"/>
                  </a:schemeClr>
                </a:solidFill>
                <a:latin typeface="+mn-lt"/>
              </a:rPr>
              <a:t>From </a:t>
            </a:r>
            <a:r>
              <a:rPr lang="en-US" sz="1200" dirty="0">
                <a:solidFill>
                  <a:schemeClr val="accent5">
                    <a:lumMod val="75000"/>
                  </a:schemeClr>
                </a:solidFill>
                <a:latin typeface="+mn-lt"/>
              </a:rPr>
              <a:t>Tweets to Polls: Linking Text Sentiment to Public Opinion Time </a:t>
            </a:r>
            <a:r>
              <a:rPr lang="en-US" sz="1200" dirty="0" smtClean="0">
                <a:solidFill>
                  <a:schemeClr val="accent5">
                    <a:lumMod val="75000"/>
                  </a:schemeClr>
                </a:solidFill>
                <a:latin typeface="+mn-lt"/>
              </a:rPr>
              <a:t>Series. In </a:t>
            </a:r>
            <a:r>
              <a:rPr lang="en-US" sz="1200" dirty="0">
                <a:solidFill>
                  <a:schemeClr val="accent5">
                    <a:lumMod val="75000"/>
                  </a:schemeClr>
                </a:solidFill>
                <a:latin typeface="+mn-lt"/>
              </a:rPr>
              <a:t>ICWSM-2010</a:t>
            </a:r>
          </a:p>
        </p:txBody>
      </p:sp>
    </p:spTree>
    <p:extLst>
      <p:ext uri="{BB962C8B-B14F-4D97-AF65-F5344CB8AC3E}">
        <p14:creationId xmlns:p14="http://schemas.microsoft.com/office/powerpoint/2010/main" val="3745904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350"/>
            <a:ext cx="7467600" cy="742950"/>
          </a:xfrm>
        </p:spPr>
        <p:txBody>
          <a:bodyPr/>
          <a:lstStyle/>
          <a:p>
            <a:r>
              <a:rPr lang="en-US" dirty="0" smtClean="0"/>
              <a:t>Target Sentiment on Twitter</a:t>
            </a:r>
            <a:endParaRPr lang="en-US" dirty="0"/>
          </a:p>
        </p:txBody>
      </p:sp>
      <p:sp>
        <p:nvSpPr>
          <p:cNvPr id="3" name="Content Placeholder 2"/>
          <p:cNvSpPr>
            <a:spLocks noGrp="1"/>
          </p:cNvSpPr>
          <p:nvPr>
            <p:ph idx="1"/>
          </p:nvPr>
        </p:nvSpPr>
        <p:spPr>
          <a:xfrm>
            <a:off x="76200" y="1428750"/>
            <a:ext cx="3505200" cy="3333750"/>
          </a:xfrm>
        </p:spPr>
        <p:txBody>
          <a:bodyPr/>
          <a:lstStyle/>
          <a:p>
            <a:r>
              <a:rPr lang="en-US" dirty="0" smtClean="0">
                <a:hlinkClick r:id="rId2"/>
              </a:rPr>
              <a:t>Twitter Sentiment App</a:t>
            </a:r>
            <a:endParaRPr lang="en-US" dirty="0"/>
          </a:p>
          <a:p>
            <a:r>
              <a:rPr lang="en-US" sz="1400" dirty="0"/>
              <a:t>Alec Go, </a:t>
            </a:r>
            <a:r>
              <a:rPr lang="en-US" sz="1400" dirty="0" err="1"/>
              <a:t>Richa</a:t>
            </a:r>
            <a:r>
              <a:rPr lang="en-US" sz="1400" dirty="0"/>
              <a:t> </a:t>
            </a:r>
            <a:r>
              <a:rPr lang="en-US" sz="1400" dirty="0" err="1"/>
              <a:t>Bhayani</a:t>
            </a:r>
            <a:r>
              <a:rPr lang="en-US" sz="1400" dirty="0"/>
              <a:t>, Lei Huang. 2009. Twitter Sentiment Classification using Distant </a:t>
            </a:r>
            <a:r>
              <a:rPr lang="en-US" sz="1400" dirty="0" smtClean="0"/>
              <a:t>Supervision</a:t>
            </a:r>
          </a:p>
          <a:p>
            <a:endParaRPr lang="en-US" sz="1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69</a:t>
            </a:fld>
            <a:endParaRPr lang="en-US"/>
          </a:p>
        </p:txBody>
      </p:sp>
      <p:pic>
        <p:nvPicPr>
          <p:cNvPr id="6" name="Picture 5" descr="twittersentiment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02" y="1123950"/>
            <a:ext cx="5607698" cy="2544233"/>
          </a:xfrm>
          <a:prstGeom prst="rect">
            <a:avLst/>
          </a:prstGeom>
        </p:spPr>
      </p:pic>
      <p:pic>
        <p:nvPicPr>
          <p:cNvPr id="8" name="Picture 7" descr="twittersent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656564"/>
            <a:ext cx="9144000" cy="1505986"/>
          </a:xfrm>
          <a:prstGeom prst="rect">
            <a:avLst/>
          </a:prstGeom>
        </p:spPr>
      </p:pic>
    </p:spTree>
    <p:extLst>
      <p:ext uri="{BB962C8B-B14F-4D97-AF65-F5344CB8AC3E}">
        <p14:creationId xmlns:p14="http://schemas.microsoft.com/office/powerpoint/2010/main" val="226268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3124200" y="2571750"/>
            <a:ext cx="1219200" cy="10668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1371600" y="0"/>
            <a:ext cx="7467600" cy="895350"/>
          </a:xfrm>
        </p:spPr>
        <p:txBody>
          <a:bodyPr/>
          <a:lstStyle/>
          <a:p>
            <a:r>
              <a:rPr lang="en-US" dirty="0" smtClean="0"/>
              <a:t>What is the subject of this article?</a:t>
            </a:r>
            <a:endParaRPr lang="en-US" dirty="0"/>
          </a:p>
        </p:txBody>
      </p:sp>
      <p:sp>
        <p:nvSpPr>
          <p:cNvPr id="3" name="Content Placeholder 2"/>
          <p:cNvSpPr>
            <a:spLocks noGrp="1"/>
          </p:cNvSpPr>
          <p:nvPr>
            <p:ph idx="1"/>
          </p:nvPr>
        </p:nvSpPr>
        <p:spPr>
          <a:xfrm>
            <a:off x="4876800" y="1752600"/>
            <a:ext cx="3810000" cy="3333750"/>
          </a:xfrm>
        </p:spPr>
        <p:txBody>
          <a:bodyPr/>
          <a:lstStyle/>
          <a:p>
            <a:r>
              <a:rPr lang="en-US" dirty="0" err="1" smtClean="0"/>
              <a:t>Antogonists</a:t>
            </a:r>
            <a:r>
              <a:rPr lang="en-US" dirty="0" smtClean="0"/>
              <a:t> and Inhibitors</a:t>
            </a:r>
          </a:p>
          <a:p>
            <a:r>
              <a:rPr lang="en-US" dirty="0" smtClean="0"/>
              <a:t>Blood Supply</a:t>
            </a:r>
          </a:p>
          <a:p>
            <a:r>
              <a:rPr lang="en-US" dirty="0" smtClean="0"/>
              <a:t>Chemistry</a:t>
            </a:r>
          </a:p>
          <a:p>
            <a:r>
              <a:rPr lang="en-US" dirty="0" smtClean="0"/>
              <a:t>Drug Therapy</a:t>
            </a:r>
          </a:p>
          <a:p>
            <a:r>
              <a:rPr lang="en-US" dirty="0" smtClean="0"/>
              <a:t>Embryology</a:t>
            </a:r>
          </a:p>
          <a:p>
            <a:r>
              <a:rPr lang="en-US" dirty="0" smtClean="0"/>
              <a:t>Epidemiology</a:t>
            </a:r>
          </a:p>
          <a:p>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sp>
        <p:nvSpPr>
          <p:cNvPr id="6" name="TextBox 5"/>
          <p:cNvSpPr txBox="1"/>
          <p:nvPr/>
        </p:nvSpPr>
        <p:spPr>
          <a:xfrm>
            <a:off x="3945141" y="1276350"/>
            <a:ext cx="5198859" cy="523220"/>
          </a:xfrm>
          <a:prstGeom prst="rect">
            <a:avLst/>
          </a:prstGeom>
          <a:noFill/>
        </p:spPr>
        <p:txBody>
          <a:bodyPr wrap="none" rtlCol="0">
            <a:spAutoFit/>
          </a:bodyPr>
          <a:lstStyle/>
          <a:p>
            <a:r>
              <a:rPr lang="en-US" sz="2800" b="1" dirty="0" err="1" smtClean="0">
                <a:latin typeface="+mn-lt"/>
              </a:rPr>
              <a:t>MeSH</a:t>
            </a:r>
            <a:r>
              <a:rPr lang="en-US" sz="2800" b="1" dirty="0" smtClean="0">
                <a:latin typeface="+mn-lt"/>
              </a:rPr>
              <a:t> Subject Category Hierarchy</a:t>
            </a:r>
            <a:endParaRPr lang="en-US" sz="2800" b="1" dirty="0">
              <a:latin typeface="+mn-lt"/>
            </a:endParaRPr>
          </a:p>
        </p:txBody>
      </p:sp>
      <p:sp>
        <p:nvSpPr>
          <p:cNvPr id="7" name="TextBox 6"/>
          <p:cNvSpPr txBox="1"/>
          <p:nvPr/>
        </p:nvSpPr>
        <p:spPr>
          <a:xfrm>
            <a:off x="3429001" y="2724150"/>
            <a:ext cx="533400" cy="646331"/>
          </a:xfrm>
          <a:prstGeom prst="rect">
            <a:avLst/>
          </a:prstGeom>
          <a:noFill/>
        </p:spPr>
        <p:txBody>
          <a:bodyPr wrap="square" rtlCol="0">
            <a:spAutoFit/>
          </a:bodyPr>
          <a:lstStyle/>
          <a:p>
            <a:r>
              <a:rPr lang="en-US" sz="3600" dirty="0" smtClean="0">
                <a:latin typeface="+mn-lt"/>
              </a:rPr>
              <a:t>?</a:t>
            </a:r>
            <a:endParaRPr lang="en-US" sz="3600" dirty="0">
              <a:latin typeface="+mn-lt"/>
            </a:endParaRPr>
          </a:p>
        </p:txBody>
      </p:sp>
      <p:sp>
        <p:nvSpPr>
          <p:cNvPr id="9" name="TextBox 8"/>
          <p:cNvSpPr txBox="1"/>
          <p:nvPr/>
        </p:nvSpPr>
        <p:spPr>
          <a:xfrm>
            <a:off x="762000" y="1352550"/>
            <a:ext cx="2133600" cy="646331"/>
          </a:xfrm>
          <a:prstGeom prst="rect">
            <a:avLst/>
          </a:prstGeom>
          <a:noFill/>
        </p:spPr>
        <p:txBody>
          <a:bodyPr wrap="square" rtlCol="0">
            <a:spAutoFit/>
          </a:bodyPr>
          <a:lstStyle/>
          <a:p>
            <a:r>
              <a:rPr lang="en-US" sz="1800" dirty="0" smtClean="0">
                <a:latin typeface="Lucida Sans" pitchFamily="-65" charset="0"/>
              </a:rPr>
              <a:t>MEDLINE Article</a:t>
            </a:r>
            <a:endParaRPr lang="en-US" sz="1800" dirty="0">
              <a:latin typeface="Lucida Sans" pitchFamily="-65" charset="0"/>
            </a:endParaRPr>
          </a:p>
          <a:p>
            <a:endParaRPr lang="en-US" sz="1800" dirty="0">
              <a:latin typeface="+mn-lt"/>
            </a:endParaRPr>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9750"/>
            <a:ext cx="2009622" cy="2673350"/>
          </a:xfrm>
          <a:prstGeom prst="rect">
            <a:avLst/>
          </a:prstGeom>
          <a:ln>
            <a:solidFill>
              <a:schemeClr val="tx1"/>
            </a:solidFill>
          </a:ln>
        </p:spPr>
      </p:pic>
    </p:spTree>
    <p:extLst>
      <p:ext uri="{BB962C8B-B14F-4D97-AF65-F5344CB8AC3E}">
        <p14:creationId xmlns:p14="http://schemas.microsoft.com/office/powerpoint/2010/main" val="1664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analysis has many other names</a:t>
            </a:r>
            <a:endParaRPr lang="en-US" dirty="0"/>
          </a:p>
        </p:txBody>
      </p:sp>
      <p:sp>
        <p:nvSpPr>
          <p:cNvPr id="3" name="Content Placeholder 2"/>
          <p:cNvSpPr>
            <a:spLocks noGrp="1"/>
          </p:cNvSpPr>
          <p:nvPr>
            <p:ph idx="1"/>
          </p:nvPr>
        </p:nvSpPr>
        <p:spPr/>
        <p:txBody>
          <a:bodyPr/>
          <a:lstStyle/>
          <a:p>
            <a:r>
              <a:rPr lang="en-US" sz="2800" dirty="0" smtClean="0"/>
              <a:t>Opinion extraction</a:t>
            </a:r>
          </a:p>
          <a:p>
            <a:r>
              <a:rPr lang="en-US" sz="2800" dirty="0" smtClean="0"/>
              <a:t>Opinion </a:t>
            </a:r>
            <a:r>
              <a:rPr lang="en-US" sz="2800" dirty="0"/>
              <a:t>mining</a:t>
            </a:r>
          </a:p>
          <a:p>
            <a:r>
              <a:rPr lang="en-US" sz="2800" dirty="0"/>
              <a:t>Sentiment mining</a:t>
            </a:r>
          </a:p>
          <a:p>
            <a:r>
              <a:rPr lang="en-US" sz="2800" dirty="0"/>
              <a:t>Subjectivity </a:t>
            </a:r>
            <a:r>
              <a:rPr lang="en-US" sz="2800" dirty="0" smtClean="0"/>
              <a:t>analysis</a:t>
            </a:r>
            <a:endParaRPr lang="en-US" sz="2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70</a:t>
            </a:fld>
            <a:endParaRPr lang="en-US"/>
          </a:p>
        </p:txBody>
      </p:sp>
    </p:spTree>
    <p:extLst>
      <p:ext uri="{BB962C8B-B14F-4D97-AF65-F5344CB8AC3E}">
        <p14:creationId xmlns:p14="http://schemas.microsoft.com/office/powerpoint/2010/main" val="29686912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sentiment analysis?</a:t>
            </a:r>
            <a:endParaRPr lang="en-US" dirty="0"/>
          </a:p>
        </p:txBody>
      </p:sp>
      <p:sp>
        <p:nvSpPr>
          <p:cNvPr id="3" name="Content Placeholder 2"/>
          <p:cNvSpPr>
            <a:spLocks noGrp="1"/>
          </p:cNvSpPr>
          <p:nvPr>
            <p:ph idx="1"/>
          </p:nvPr>
        </p:nvSpPr>
        <p:spPr>
          <a:xfrm>
            <a:off x="228600" y="1352550"/>
            <a:ext cx="8915400" cy="3333750"/>
          </a:xfrm>
        </p:spPr>
        <p:txBody>
          <a:bodyPr/>
          <a:lstStyle/>
          <a:p>
            <a:r>
              <a:rPr lang="en-US" sz="2700" i="1" dirty="0" smtClean="0">
                <a:cs typeface="ＭＳ Ｐゴシック" pitchFamily="-65" charset="-128"/>
              </a:rPr>
              <a:t>Movie</a:t>
            </a:r>
            <a:r>
              <a:rPr lang="en-US" sz="2700" dirty="0">
                <a:cs typeface="ＭＳ Ｐゴシック" pitchFamily="-65" charset="-128"/>
              </a:rPr>
              <a:t>:  is </a:t>
            </a:r>
            <a:r>
              <a:rPr lang="en-US" sz="2700" dirty="0" smtClean="0">
                <a:cs typeface="ＭＳ Ｐゴシック" pitchFamily="-65" charset="-128"/>
              </a:rPr>
              <a:t>this </a:t>
            </a:r>
            <a:r>
              <a:rPr lang="en-US" sz="2700" dirty="0">
                <a:cs typeface="ＭＳ Ｐゴシック" pitchFamily="-65" charset="-128"/>
              </a:rPr>
              <a:t>review positive or </a:t>
            </a:r>
            <a:r>
              <a:rPr lang="en-US" sz="2700" dirty="0" smtClean="0">
                <a:cs typeface="ＭＳ Ｐゴシック" pitchFamily="-65" charset="-128"/>
              </a:rPr>
              <a:t>negative?</a:t>
            </a:r>
            <a:endParaRPr lang="en-US" sz="2700" dirty="0">
              <a:cs typeface="ＭＳ Ｐゴシック" pitchFamily="-65" charset="-128"/>
            </a:endParaRPr>
          </a:p>
          <a:p>
            <a:r>
              <a:rPr lang="en-US" sz="2700" i="1" dirty="0" smtClean="0">
                <a:cs typeface="ＭＳ Ｐゴシック" pitchFamily="-65" charset="-128"/>
              </a:rPr>
              <a:t>Products</a:t>
            </a:r>
            <a:r>
              <a:rPr lang="en-US" sz="2700" dirty="0" smtClean="0">
                <a:cs typeface="ＭＳ Ｐゴシック" pitchFamily="-65" charset="-128"/>
              </a:rPr>
              <a:t>: what do people think about the new iPhone?</a:t>
            </a:r>
            <a:endParaRPr lang="en-US" sz="2700" dirty="0">
              <a:cs typeface="ＭＳ Ｐゴシック" pitchFamily="-65" charset="-128"/>
            </a:endParaRPr>
          </a:p>
          <a:p>
            <a:r>
              <a:rPr lang="en-US" sz="2700" i="1" dirty="0" smtClean="0">
                <a:cs typeface="ＭＳ Ｐゴシック" pitchFamily="-65" charset="-128"/>
              </a:rPr>
              <a:t>Public sentiment</a:t>
            </a:r>
            <a:r>
              <a:rPr lang="en-US" sz="2700" dirty="0" smtClean="0">
                <a:cs typeface="ＭＳ Ｐゴシック" pitchFamily="-65" charset="-128"/>
              </a:rPr>
              <a:t>: how is consumer confidence? Is despair increasing?</a:t>
            </a:r>
            <a:endParaRPr lang="en-US" sz="2700" dirty="0">
              <a:cs typeface="ＭＳ Ｐゴシック" pitchFamily="-65" charset="-128"/>
            </a:endParaRPr>
          </a:p>
          <a:p>
            <a:r>
              <a:rPr lang="en-US" sz="2700" i="1" dirty="0" smtClean="0">
                <a:cs typeface="ＭＳ Ｐゴシック" pitchFamily="-65" charset="-128"/>
              </a:rPr>
              <a:t>Politics</a:t>
            </a:r>
            <a:r>
              <a:rPr lang="en-US" sz="2700" dirty="0" smtClean="0">
                <a:cs typeface="ＭＳ Ｐゴシック" pitchFamily="-65" charset="-128"/>
              </a:rPr>
              <a:t>: what do people think about this candidate or issue?</a:t>
            </a:r>
            <a:endParaRPr lang="en-US" sz="2700" dirty="0">
              <a:cs typeface="ＭＳ Ｐゴシック" pitchFamily="-65" charset="-128"/>
            </a:endParaRPr>
          </a:p>
          <a:p>
            <a:r>
              <a:rPr lang="en-US" sz="2700" i="1" dirty="0" smtClean="0">
                <a:cs typeface="ＭＳ Ｐゴシック" pitchFamily="-65" charset="-128"/>
              </a:rPr>
              <a:t>Prediction</a:t>
            </a:r>
            <a:r>
              <a:rPr lang="en-US" sz="2700" dirty="0" smtClean="0">
                <a:cs typeface="ＭＳ Ｐゴシック" pitchFamily="-65" charset="-128"/>
              </a:rPr>
              <a:t>: predict election outcomes or </a:t>
            </a:r>
            <a:r>
              <a:rPr lang="en-US" sz="2700" dirty="0">
                <a:cs typeface="ＭＳ Ｐゴシック" pitchFamily="-65" charset="-128"/>
              </a:rPr>
              <a:t>market </a:t>
            </a:r>
            <a:r>
              <a:rPr lang="en-US" sz="2700" dirty="0" smtClean="0">
                <a:cs typeface="ＭＳ Ｐゴシック" pitchFamily="-65" charset="-128"/>
              </a:rPr>
              <a:t>trends</a:t>
            </a:r>
            <a:r>
              <a:rPr lang="en-US" sz="2700" dirty="0">
                <a:cs typeface="ＭＳ Ｐゴシック" pitchFamily="-65" charset="-128"/>
              </a:rPr>
              <a:t> </a:t>
            </a:r>
            <a:r>
              <a:rPr lang="en-US" sz="2700" dirty="0" smtClean="0">
                <a:cs typeface="ＭＳ Ｐゴシック" pitchFamily="-65" charset="-128"/>
              </a:rPr>
              <a:t>from sentiment</a:t>
            </a:r>
            <a:endParaRPr lang="en-US" sz="2700" dirty="0">
              <a:cs typeface="ＭＳ Ｐゴシック" pitchFamily="-65" charset="-128"/>
            </a:endParaRP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71</a:t>
            </a:fld>
            <a:endParaRPr lang="en-US"/>
          </a:p>
        </p:txBody>
      </p:sp>
    </p:spTree>
    <p:extLst>
      <p:ext uri="{BB962C8B-B14F-4D97-AF65-F5344CB8AC3E}">
        <p14:creationId xmlns:p14="http://schemas.microsoft.com/office/powerpoint/2010/main" val="937788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3" name="Content Placeholder 2"/>
          <p:cNvSpPr>
            <a:spLocks noGrp="1"/>
          </p:cNvSpPr>
          <p:nvPr>
            <p:ph sz="quarter" idx="1"/>
          </p:nvPr>
        </p:nvSpPr>
        <p:spPr/>
        <p:txBody>
          <a:bodyPr/>
          <a:lstStyle/>
          <a:p>
            <a:r>
              <a:rPr lang="en-US" sz="3200" dirty="0" smtClean="0"/>
              <a:t>Simplest task:</a:t>
            </a:r>
          </a:p>
          <a:p>
            <a:pPr lvl="1"/>
            <a:r>
              <a:rPr lang="en-US" sz="2800" dirty="0" smtClean="0"/>
              <a:t>Is the attitude of this text positive or negative?</a:t>
            </a:r>
          </a:p>
          <a:p>
            <a:r>
              <a:rPr lang="en-US" sz="3200" dirty="0" smtClean="0"/>
              <a:t>More complex:</a:t>
            </a:r>
          </a:p>
          <a:p>
            <a:pPr lvl="1"/>
            <a:r>
              <a:rPr lang="en-US" sz="2800" dirty="0" smtClean="0"/>
              <a:t>Rank the attitude of this text from 1 to 5</a:t>
            </a:r>
          </a:p>
          <a:p>
            <a:r>
              <a:rPr lang="en-US" sz="3200" dirty="0" smtClean="0"/>
              <a:t>Advanced:</a:t>
            </a:r>
          </a:p>
          <a:p>
            <a:pPr lvl="1"/>
            <a:r>
              <a:rPr lang="en-US" sz="2800" dirty="0" smtClean="0"/>
              <a:t>Detect the target, source, or complex attitude types</a:t>
            </a:r>
            <a:endParaRPr lang="en-US" dirty="0"/>
          </a:p>
          <a:p>
            <a:endParaRPr lang="en-US" dirty="0"/>
          </a:p>
          <a:p>
            <a:endParaRPr lang="en-US" dirty="0"/>
          </a:p>
        </p:txBody>
      </p:sp>
    </p:spTree>
    <p:extLst>
      <p:ext uri="{BB962C8B-B14F-4D97-AF65-F5344CB8AC3E}">
        <p14:creationId xmlns:p14="http://schemas.microsoft.com/office/powerpoint/2010/main" val="33589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3" name="Content Placeholder 2"/>
          <p:cNvSpPr>
            <a:spLocks noGrp="1"/>
          </p:cNvSpPr>
          <p:nvPr>
            <p:ph sz="quarter" idx="1"/>
          </p:nvPr>
        </p:nvSpPr>
        <p:spPr/>
        <p:txBody>
          <a:bodyPr/>
          <a:lstStyle/>
          <a:p>
            <a:r>
              <a:rPr lang="en-US" sz="3200" dirty="0" smtClean="0"/>
              <a:t>Simplest task:</a:t>
            </a:r>
          </a:p>
          <a:p>
            <a:pPr lvl="1"/>
            <a:r>
              <a:rPr lang="en-US" sz="2800" dirty="0" smtClean="0">
                <a:solidFill>
                  <a:srgbClr val="000090"/>
                </a:solidFill>
              </a:rPr>
              <a:t>Is the attitude of this text positive or negative?</a:t>
            </a:r>
          </a:p>
          <a:p>
            <a:r>
              <a:rPr lang="en-US" sz="3200" dirty="0" smtClean="0"/>
              <a:t>More complex:</a:t>
            </a:r>
          </a:p>
          <a:p>
            <a:pPr lvl="1"/>
            <a:r>
              <a:rPr lang="en-US" sz="2800" dirty="0" smtClean="0"/>
              <a:t>Rank the attitude of this text from 1 to 5</a:t>
            </a:r>
          </a:p>
          <a:p>
            <a:r>
              <a:rPr lang="en-US" sz="3200" dirty="0" smtClean="0"/>
              <a:t>Advanced:</a:t>
            </a:r>
          </a:p>
          <a:p>
            <a:pPr lvl="1"/>
            <a:r>
              <a:rPr lang="en-US" sz="2800" dirty="0" smtClean="0"/>
              <a:t>Detect the target, source, or complex attitude types</a:t>
            </a:r>
            <a:endParaRPr lang="en-US" dirty="0"/>
          </a:p>
          <a:p>
            <a:endParaRPr lang="en-US" dirty="0"/>
          </a:p>
          <a:p>
            <a:endParaRPr lang="en-US" dirty="0"/>
          </a:p>
        </p:txBody>
      </p:sp>
    </p:spTree>
    <p:extLst>
      <p:ext uri="{BB962C8B-B14F-4D97-AF65-F5344CB8AC3E}">
        <p14:creationId xmlns:p14="http://schemas.microsoft.com/office/powerpoint/2010/main" val="24878759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smtClean="0">
                <a:latin typeface="Calibri (Headings)"/>
                <a:cs typeface="Calibri (Headings)"/>
              </a:rPr>
              <a:t>Sentiment Analysis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smtClean="0">
                <a:solidFill>
                  <a:srgbClr val="A4001D"/>
                </a:solidFill>
                <a:latin typeface="Calibri"/>
                <a:ea typeface="ＭＳ Ｐゴシック" charset="0"/>
                <a:cs typeface="Calibri"/>
              </a:rPr>
              <a:t>Using Naive Bayes</a:t>
            </a: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43941315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96200" cy="857250"/>
          </a:xfrm>
        </p:spPr>
        <p:txBody>
          <a:bodyPr/>
          <a:lstStyle/>
          <a:p>
            <a:pPr lvl="1"/>
            <a:r>
              <a:rPr lang="en-US" sz="2800" dirty="0" smtClean="0"/>
              <a:t>Sentiment Classification in Movie Reviews</a:t>
            </a:r>
            <a:endParaRPr lang="en-US" sz="4400" dirty="0"/>
          </a:p>
        </p:txBody>
      </p:sp>
      <p:sp>
        <p:nvSpPr>
          <p:cNvPr id="3" name="Content Placeholder 2"/>
          <p:cNvSpPr>
            <a:spLocks noGrp="1"/>
          </p:cNvSpPr>
          <p:nvPr>
            <p:ph sz="quarter" idx="1"/>
          </p:nvPr>
        </p:nvSpPr>
        <p:spPr>
          <a:xfrm>
            <a:off x="533400" y="2038350"/>
            <a:ext cx="7772400" cy="2362200"/>
          </a:xfrm>
        </p:spPr>
        <p:txBody>
          <a:bodyPr/>
          <a:lstStyle/>
          <a:p>
            <a:r>
              <a:rPr lang="en-US" dirty="0" smtClean="0"/>
              <a:t>Polarity detection:</a:t>
            </a:r>
          </a:p>
          <a:p>
            <a:pPr lvl="1"/>
            <a:r>
              <a:rPr lang="en-US" dirty="0" smtClean="0"/>
              <a:t>Is an IMDB movie review positive or negative?</a:t>
            </a:r>
            <a:endParaRPr lang="en-US" dirty="0"/>
          </a:p>
          <a:p>
            <a:r>
              <a:rPr lang="en-US" dirty="0" smtClean="0"/>
              <a:t>Data: </a:t>
            </a:r>
            <a:r>
              <a:rPr lang="en-US" i="1" dirty="0" smtClean="0"/>
              <a:t>Polarity Data 2.0: </a:t>
            </a:r>
          </a:p>
          <a:p>
            <a:pPr lvl="1"/>
            <a:r>
              <a:rPr lang="en-US" dirty="0" smtClean="0">
                <a:hlinkClick r:id="rId2"/>
              </a:rPr>
              <a:t>http://www.cs.cornell.edu/people/pabo/movie-review-data</a:t>
            </a:r>
            <a:endParaRPr lang="en-US" dirty="0" smtClean="0"/>
          </a:p>
        </p:txBody>
      </p:sp>
      <p:sp>
        <p:nvSpPr>
          <p:cNvPr id="4" name="TextBox 3"/>
          <p:cNvSpPr txBox="1"/>
          <p:nvPr/>
        </p:nvSpPr>
        <p:spPr>
          <a:xfrm>
            <a:off x="2667000" y="931843"/>
            <a:ext cx="6629400" cy="954107"/>
          </a:xfrm>
          <a:prstGeom prst="rect">
            <a:avLst/>
          </a:prstGeom>
          <a:noFill/>
        </p:spPr>
        <p:txBody>
          <a:bodyPr wrap="square" rtlCol="0">
            <a:spAutoFit/>
          </a:bodyPr>
          <a:lstStyle/>
          <a:p>
            <a:r>
              <a:rPr lang="en-US" sz="1400" dirty="0">
                <a:solidFill>
                  <a:schemeClr val="accent5">
                    <a:lumMod val="75000"/>
                  </a:schemeClr>
                </a:solidFill>
                <a:latin typeface="+mn-lt"/>
              </a:rPr>
              <a:t>Bo Pang, Lillian Lee, and </a:t>
            </a:r>
            <a:r>
              <a:rPr lang="en-US" sz="1400" dirty="0" err="1">
                <a:solidFill>
                  <a:schemeClr val="accent5">
                    <a:lumMod val="75000"/>
                  </a:schemeClr>
                </a:solidFill>
                <a:latin typeface="+mn-lt"/>
              </a:rPr>
              <a:t>Shivakumar</a:t>
            </a:r>
            <a:r>
              <a:rPr lang="en-US" sz="1400" dirty="0">
                <a:solidFill>
                  <a:schemeClr val="accent5">
                    <a:lumMod val="75000"/>
                  </a:schemeClr>
                </a:solidFill>
                <a:latin typeface="+mn-lt"/>
              </a:rPr>
              <a:t> </a:t>
            </a:r>
            <a:r>
              <a:rPr lang="en-US" sz="1400" dirty="0" err="1">
                <a:solidFill>
                  <a:schemeClr val="accent5">
                    <a:lumMod val="75000"/>
                  </a:schemeClr>
                </a:solidFill>
                <a:latin typeface="+mn-lt"/>
              </a:rPr>
              <a:t>Vaithyanathan</a:t>
            </a:r>
            <a:r>
              <a:rPr lang="en-US" sz="1400" dirty="0">
                <a:solidFill>
                  <a:schemeClr val="accent5">
                    <a:lumMod val="75000"/>
                  </a:schemeClr>
                </a:solidFill>
                <a:latin typeface="+mn-lt"/>
              </a:rPr>
              <a:t>.  2002.  Thumbs up? Sentiment Classification using Machine Learning Techniques. EMNLP-2002, </a:t>
            </a:r>
            <a:r>
              <a:rPr lang="en-US" sz="1400" dirty="0" smtClean="0">
                <a:solidFill>
                  <a:schemeClr val="accent5">
                    <a:lumMod val="75000"/>
                  </a:schemeClr>
                </a:solidFill>
                <a:latin typeface="+mn-lt"/>
              </a:rPr>
              <a:t>79—86.</a:t>
            </a:r>
            <a:endParaRPr lang="en-US" sz="1400" dirty="0">
              <a:solidFill>
                <a:schemeClr val="accent5">
                  <a:lumMod val="75000"/>
                </a:schemeClr>
              </a:solidFill>
              <a:latin typeface="+mn-lt"/>
            </a:endParaRPr>
          </a:p>
          <a:p>
            <a:r>
              <a:rPr lang="en-US" sz="1400" dirty="0">
                <a:solidFill>
                  <a:schemeClr val="accent5">
                    <a:lumMod val="75000"/>
                  </a:schemeClr>
                </a:solidFill>
                <a:latin typeface="+mn-lt"/>
              </a:rPr>
              <a:t>Bo Pang and Lillian Lee.  2004.  A Sentimental Education: Sentiment Analysis Using Subjectivity Summarization Based on Minimum Cuts.  ACL, 271-278</a:t>
            </a:r>
          </a:p>
        </p:txBody>
      </p:sp>
    </p:spTree>
    <p:extLst>
      <p:ext uri="{BB962C8B-B14F-4D97-AF65-F5344CB8AC3E}">
        <p14:creationId xmlns:p14="http://schemas.microsoft.com/office/powerpoint/2010/main" val="1728810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857250"/>
          </a:xfrm>
        </p:spPr>
        <p:txBody>
          <a:bodyPr/>
          <a:lstStyle/>
          <a:p>
            <a:r>
              <a:rPr lang="en-US" dirty="0" smtClean="0"/>
              <a:t>IMDB data in the Pang and Lee database</a:t>
            </a:r>
            <a:endParaRPr lang="en-US" dirty="0"/>
          </a:p>
        </p:txBody>
      </p:sp>
      <p:sp>
        <p:nvSpPr>
          <p:cNvPr id="3" name="Content Placeholder 2"/>
          <p:cNvSpPr>
            <a:spLocks noGrp="1"/>
          </p:cNvSpPr>
          <p:nvPr>
            <p:ph sz="quarter" idx="1"/>
          </p:nvPr>
        </p:nvSpPr>
        <p:spPr>
          <a:xfrm>
            <a:off x="76200" y="1657350"/>
            <a:ext cx="4953000" cy="4171950"/>
          </a:xfrm>
        </p:spPr>
        <p:txBody>
          <a:bodyPr/>
          <a:lstStyle/>
          <a:p>
            <a:pPr marL="0" indent="0">
              <a:buNone/>
            </a:pPr>
            <a:r>
              <a:rPr lang="en-US" sz="1800" dirty="0" smtClean="0"/>
              <a:t>when _star wars_ came out some twenty years ago , the image of traveling throughout the stars has become a commonplace image . […]</a:t>
            </a:r>
          </a:p>
          <a:p>
            <a:pPr marL="0" indent="0">
              <a:buNone/>
            </a:pPr>
            <a:r>
              <a:rPr lang="en-US" sz="1800" dirty="0" smtClean="0"/>
              <a:t>when </a:t>
            </a:r>
            <a:r>
              <a:rPr lang="en-US" sz="1800" dirty="0" err="1" smtClean="0"/>
              <a:t>han</a:t>
            </a:r>
            <a:r>
              <a:rPr lang="en-US" sz="1800" dirty="0" smtClean="0"/>
              <a:t> solo goes light speed , the stars change to bright lines , going towards the viewer in lines that converge at an invisible point . </a:t>
            </a:r>
          </a:p>
          <a:p>
            <a:pPr marL="0" indent="0">
              <a:buNone/>
            </a:pPr>
            <a:r>
              <a:rPr lang="en-US" sz="1800" dirty="0" smtClean="0"/>
              <a:t>cool . </a:t>
            </a:r>
          </a:p>
          <a:p>
            <a:pPr marL="0" indent="0">
              <a:buNone/>
            </a:pPr>
            <a:r>
              <a:rPr lang="en-US" sz="1800" dirty="0" smtClean="0"/>
              <a:t>_</a:t>
            </a:r>
            <a:r>
              <a:rPr lang="en-US" sz="1800" dirty="0" err="1" smtClean="0"/>
              <a:t>october</a:t>
            </a:r>
            <a:r>
              <a:rPr lang="en-US" sz="1800" dirty="0" smtClean="0"/>
              <a:t> sky_ offers a much simpler image–that of a single white dot , traveling horizontally across the night sky .   [. . . ]</a:t>
            </a:r>
          </a:p>
        </p:txBody>
      </p:sp>
      <p:sp>
        <p:nvSpPr>
          <p:cNvPr id="4" name="Content Placeholder 2"/>
          <p:cNvSpPr txBox="1">
            <a:spLocks/>
          </p:cNvSpPr>
          <p:nvPr/>
        </p:nvSpPr>
        <p:spPr bwMode="auto">
          <a:xfrm>
            <a:off x="5105400" y="1657350"/>
            <a:ext cx="4038600" cy="3657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sz="1800" dirty="0" smtClean="0"/>
              <a:t>“ snake eyes ” is the most aggravating kind of movie : the kind that shows so much potential then becomes unbelievably disappointing . </a:t>
            </a:r>
          </a:p>
          <a:p>
            <a:pPr marL="0" indent="0">
              <a:buNone/>
            </a:pPr>
            <a:r>
              <a:rPr lang="en-US" sz="1800" dirty="0" smtClean="0"/>
              <a:t>it’s not just because this is a </a:t>
            </a:r>
            <a:r>
              <a:rPr lang="en-US" sz="1800" dirty="0" err="1" smtClean="0"/>
              <a:t>brian</a:t>
            </a:r>
            <a:r>
              <a:rPr lang="en-US" sz="1800" dirty="0" smtClean="0"/>
              <a:t> </a:t>
            </a:r>
            <a:r>
              <a:rPr lang="en-US" sz="1800" dirty="0" err="1" smtClean="0"/>
              <a:t>depalma</a:t>
            </a:r>
            <a:r>
              <a:rPr lang="en-US" sz="1800" dirty="0" smtClean="0"/>
              <a:t> film , and since he’s a great director and one who’s films are always greeted with at least some fanfare . </a:t>
            </a:r>
          </a:p>
          <a:p>
            <a:pPr marL="0" indent="0">
              <a:buNone/>
            </a:pPr>
            <a:r>
              <a:rPr lang="en-US" sz="1800" dirty="0" smtClean="0"/>
              <a:t>and it’s not even because this was a film starring </a:t>
            </a:r>
            <a:r>
              <a:rPr lang="en-US" sz="1800" dirty="0" err="1" smtClean="0"/>
              <a:t>nicolas</a:t>
            </a:r>
            <a:r>
              <a:rPr lang="en-US" sz="1800" dirty="0" smtClean="0"/>
              <a:t> cage and since he gives a </a:t>
            </a:r>
            <a:r>
              <a:rPr lang="en-US" sz="1800" dirty="0" err="1" smtClean="0"/>
              <a:t>brauvara</a:t>
            </a:r>
            <a:r>
              <a:rPr lang="en-US" sz="1800" dirty="0" smtClean="0"/>
              <a:t> performance , this film is hardly worth his talents . </a:t>
            </a:r>
          </a:p>
        </p:txBody>
      </p:sp>
      <p:sp>
        <p:nvSpPr>
          <p:cNvPr id="5" name="TextBox 4"/>
          <p:cNvSpPr txBox="1"/>
          <p:nvPr/>
        </p:nvSpPr>
        <p:spPr>
          <a:xfrm>
            <a:off x="2057400" y="1047750"/>
            <a:ext cx="533169" cy="646331"/>
          </a:xfrm>
          <a:prstGeom prst="rect">
            <a:avLst/>
          </a:prstGeom>
          <a:noFill/>
        </p:spPr>
        <p:txBody>
          <a:bodyPr wrap="none" rtlCol="0">
            <a:spAutoFit/>
          </a:bodyPr>
          <a:lstStyle/>
          <a:p>
            <a:r>
              <a:rPr lang="en-US" sz="3600" dirty="0" smtClean="0">
                <a:solidFill>
                  <a:srgbClr val="3366FF"/>
                </a:solidFill>
                <a:latin typeface="Zapf Dingbats"/>
                <a:ea typeface="Zapf Dingbats"/>
                <a:cs typeface="Zapf Dingbats"/>
                <a:sym typeface="Zapf Dingbats"/>
              </a:rPr>
              <a:t>✓</a:t>
            </a:r>
            <a:endParaRPr lang="en-US" sz="3600" dirty="0">
              <a:solidFill>
                <a:srgbClr val="3366FF"/>
              </a:solidFill>
              <a:latin typeface="+mn-lt"/>
            </a:endParaRPr>
          </a:p>
        </p:txBody>
      </p:sp>
      <p:sp>
        <p:nvSpPr>
          <p:cNvPr id="6" name="TextBox 5"/>
          <p:cNvSpPr txBox="1"/>
          <p:nvPr/>
        </p:nvSpPr>
        <p:spPr>
          <a:xfrm>
            <a:off x="6705600" y="1047750"/>
            <a:ext cx="453970" cy="646331"/>
          </a:xfrm>
          <a:prstGeom prst="rect">
            <a:avLst/>
          </a:prstGeom>
          <a:noFill/>
        </p:spPr>
        <p:txBody>
          <a:bodyPr wrap="none" rtlCol="0">
            <a:spAutoFit/>
          </a:bodyPr>
          <a:lstStyle/>
          <a:p>
            <a:r>
              <a:rPr lang="en-US" sz="3600" dirty="0" smtClean="0">
                <a:solidFill>
                  <a:srgbClr val="FF0000"/>
                </a:solidFill>
                <a:latin typeface="Zapf Dingbats"/>
                <a:ea typeface="Zapf Dingbats"/>
                <a:cs typeface="Zapf Dingbats"/>
                <a:sym typeface="Zapf Dingbats"/>
              </a:rPr>
              <a:t>✗</a:t>
            </a:r>
            <a:endParaRPr lang="en-US" sz="3600" dirty="0">
              <a:solidFill>
                <a:srgbClr val="FF0000"/>
              </a:solidFill>
              <a:latin typeface="+mn-lt"/>
            </a:endParaRPr>
          </a:p>
        </p:txBody>
      </p:sp>
    </p:spTree>
    <p:extLst>
      <p:ext uri="{BB962C8B-B14F-4D97-AF65-F5344CB8AC3E}">
        <p14:creationId xmlns:p14="http://schemas.microsoft.com/office/powerpoint/2010/main" val="7911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Algorithm (adapted from Pang and Lee)</a:t>
            </a:r>
            <a:endParaRPr lang="en-US" dirty="0"/>
          </a:p>
        </p:txBody>
      </p:sp>
      <p:sp>
        <p:nvSpPr>
          <p:cNvPr id="3" name="Content Placeholder 2"/>
          <p:cNvSpPr>
            <a:spLocks noGrp="1"/>
          </p:cNvSpPr>
          <p:nvPr>
            <p:ph sz="quarter" idx="1"/>
          </p:nvPr>
        </p:nvSpPr>
        <p:spPr/>
        <p:txBody>
          <a:bodyPr/>
          <a:lstStyle/>
          <a:p>
            <a:r>
              <a:rPr lang="en-US" sz="2800" dirty="0" smtClean="0"/>
              <a:t>Tokenization</a:t>
            </a:r>
          </a:p>
          <a:p>
            <a:r>
              <a:rPr lang="en-US" sz="2800" dirty="0" smtClean="0"/>
              <a:t>Feature Extraction</a:t>
            </a:r>
          </a:p>
          <a:p>
            <a:r>
              <a:rPr lang="en-US" sz="2800" dirty="0" smtClean="0"/>
              <a:t>Classification </a:t>
            </a:r>
            <a:r>
              <a:rPr lang="en-US" sz="2800" dirty="0"/>
              <a:t>using different classifiers</a:t>
            </a:r>
          </a:p>
          <a:p>
            <a:pPr lvl="1"/>
            <a:r>
              <a:rPr lang="en-US" sz="2400" dirty="0" smtClean="0"/>
              <a:t>Naive </a:t>
            </a:r>
            <a:r>
              <a:rPr lang="en-US" sz="2400" dirty="0"/>
              <a:t>Bayes</a:t>
            </a:r>
          </a:p>
          <a:p>
            <a:pPr lvl="1"/>
            <a:r>
              <a:rPr lang="en-US" sz="2400" dirty="0" smtClean="0"/>
              <a:t>…</a:t>
            </a:r>
            <a:endParaRPr lang="en-US" sz="2400" dirty="0"/>
          </a:p>
        </p:txBody>
      </p:sp>
    </p:spTree>
    <p:extLst>
      <p:ext uri="{BB962C8B-B14F-4D97-AF65-F5344CB8AC3E}">
        <p14:creationId xmlns:p14="http://schemas.microsoft.com/office/powerpoint/2010/main" val="18691361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Tokenization Issues</a:t>
            </a:r>
            <a:endParaRPr lang="en-US" dirty="0"/>
          </a:p>
        </p:txBody>
      </p:sp>
      <p:sp>
        <p:nvSpPr>
          <p:cNvPr id="3" name="Content Placeholder 2"/>
          <p:cNvSpPr>
            <a:spLocks noGrp="1"/>
          </p:cNvSpPr>
          <p:nvPr>
            <p:ph idx="1"/>
          </p:nvPr>
        </p:nvSpPr>
        <p:spPr>
          <a:xfrm>
            <a:off x="304800" y="1352550"/>
            <a:ext cx="6096000" cy="3333750"/>
          </a:xfrm>
        </p:spPr>
        <p:txBody>
          <a:bodyPr/>
          <a:lstStyle/>
          <a:p>
            <a:r>
              <a:rPr lang="en-US" dirty="0" smtClean="0"/>
              <a:t>Deal with HTML and XML markup</a:t>
            </a:r>
          </a:p>
          <a:p>
            <a:r>
              <a:rPr lang="en-US" dirty="0" smtClean="0"/>
              <a:t>Twitter mark-up (names, hash tags)</a:t>
            </a:r>
          </a:p>
          <a:p>
            <a:r>
              <a:rPr lang="en-US" dirty="0" smtClean="0"/>
              <a:t>Capitalization (preserve for words in all caps)</a:t>
            </a:r>
          </a:p>
          <a:p>
            <a:r>
              <a:rPr lang="en-US" dirty="0" smtClean="0"/>
              <a:t>Phone numbers, dates</a:t>
            </a:r>
          </a:p>
          <a:p>
            <a:r>
              <a:rPr lang="en-US" dirty="0" smtClean="0"/>
              <a:t>Emoticons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78</a:t>
            </a:fld>
            <a:endParaRPr lang="en-US"/>
          </a:p>
        </p:txBody>
      </p:sp>
    </p:spTree>
    <p:extLst>
      <p:ext uri="{BB962C8B-B14F-4D97-AF65-F5344CB8AC3E}">
        <p14:creationId xmlns:p14="http://schemas.microsoft.com/office/powerpoint/2010/main" val="6596357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Features for Sentiment Classification</a:t>
            </a:r>
            <a:endParaRPr lang="en-US" dirty="0"/>
          </a:p>
        </p:txBody>
      </p:sp>
      <p:sp>
        <p:nvSpPr>
          <p:cNvPr id="3" name="Content Placeholder 2"/>
          <p:cNvSpPr>
            <a:spLocks noGrp="1"/>
          </p:cNvSpPr>
          <p:nvPr>
            <p:ph idx="1"/>
          </p:nvPr>
        </p:nvSpPr>
        <p:spPr>
          <a:xfrm>
            <a:off x="304800" y="1352550"/>
            <a:ext cx="8534400" cy="3733800"/>
          </a:xfrm>
        </p:spPr>
        <p:txBody>
          <a:bodyPr/>
          <a:lstStyle/>
          <a:p>
            <a:r>
              <a:rPr lang="en-US" dirty="0" smtClean="0"/>
              <a:t>How to handle negation</a:t>
            </a:r>
          </a:p>
          <a:p>
            <a:pPr lvl="1"/>
            <a:r>
              <a:rPr lang="en-US" dirty="0" smtClean="0">
                <a:latin typeface="Courier"/>
                <a:cs typeface="Courier"/>
              </a:rPr>
              <a:t>I </a:t>
            </a:r>
            <a:r>
              <a:rPr lang="en-US" b="1" dirty="0" smtClean="0">
                <a:latin typeface="Courier"/>
                <a:cs typeface="Courier"/>
              </a:rPr>
              <a:t>didn’t</a:t>
            </a:r>
            <a:r>
              <a:rPr lang="en-US" dirty="0" smtClean="0">
                <a:latin typeface="Courier"/>
                <a:cs typeface="Courier"/>
              </a:rPr>
              <a:t> like this movie</a:t>
            </a:r>
          </a:p>
          <a:p>
            <a:pPr marL="457200" lvl="1" indent="0">
              <a:buNone/>
            </a:pPr>
            <a:r>
              <a:rPr lang="en-US" dirty="0" smtClean="0"/>
              <a:t>   </a:t>
            </a:r>
            <a:r>
              <a:rPr lang="en-US" dirty="0" err="1" smtClean="0"/>
              <a:t>vs</a:t>
            </a:r>
            <a:endParaRPr lang="en-US" dirty="0" smtClean="0"/>
          </a:p>
          <a:p>
            <a:pPr lvl="1"/>
            <a:r>
              <a:rPr lang="en-US" dirty="0" smtClean="0">
                <a:latin typeface="Courier"/>
                <a:cs typeface="Courier"/>
              </a:rPr>
              <a:t>I really like this movie</a:t>
            </a:r>
          </a:p>
          <a:p>
            <a:r>
              <a:rPr lang="en-US" dirty="0" smtClean="0"/>
              <a:t>Which words to use?</a:t>
            </a:r>
          </a:p>
          <a:p>
            <a:pPr lvl="1"/>
            <a:r>
              <a:rPr lang="en-US" dirty="0" smtClean="0"/>
              <a:t>Only adjectives</a:t>
            </a:r>
          </a:p>
          <a:p>
            <a:pPr lvl="1"/>
            <a:r>
              <a:rPr lang="en-US" dirty="0"/>
              <a:t>All </a:t>
            </a:r>
            <a:r>
              <a:rPr lang="en-US" dirty="0" smtClean="0"/>
              <a:t>words</a:t>
            </a:r>
          </a:p>
          <a:p>
            <a:pPr lvl="2"/>
            <a:r>
              <a:rPr lang="en-US" dirty="0" smtClean="0"/>
              <a:t>All words turns out to work better, at least on this data</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79</a:t>
            </a:fld>
            <a:endParaRPr lang="en-US"/>
          </a:p>
        </p:txBody>
      </p:sp>
    </p:spTree>
    <p:extLst>
      <p:ext uri="{BB962C8B-B14F-4D97-AF65-F5344CB8AC3E}">
        <p14:creationId xmlns:p14="http://schemas.microsoft.com/office/powerpoint/2010/main" val="42236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Text Classification</a:t>
            </a:r>
          </a:p>
        </p:txBody>
      </p:sp>
      <p:sp>
        <p:nvSpPr>
          <p:cNvPr id="23555" name="Rectangle 3"/>
          <p:cNvSpPr>
            <a:spLocks noGrp="1" noChangeArrowheads="1"/>
          </p:cNvSpPr>
          <p:nvPr>
            <p:ph sz="quarter" idx="1"/>
          </p:nvPr>
        </p:nvSpPr>
        <p:spPr>
          <a:xfrm>
            <a:off x="914400" y="1428750"/>
            <a:ext cx="7467600" cy="3714750"/>
          </a:xfrm>
        </p:spPr>
        <p:txBody>
          <a:bodyPr/>
          <a:lstStyle/>
          <a:p>
            <a:r>
              <a:rPr lang="en-US" sz="2800" dirty="0">
                <a:latin typeface="Calibri" charset="0"/>
              </a:rPr>
              <a:t>Assigning subject categories, topics, or genres</a:t>
            </a:r>
          </a:p>
          <a:p>
            <a:r>
              <a:rPr lang="en-US" sz="2800" dirty="0" smtClean="0">
                <a:latin typeface="Calibri" charset="0"/>
              </a:rPr>
              <a:t>Spam detection</a:t>
            </a:r>
          </a:p>
          <a:p>
            <a:r>
              <a:rPr lang="en-US" sz="2800" dirty="0" smtClean="0">
                <a:latin typeface="Calibri" charset="0"/>
              </a:rPr>
              <a:t>Authorship </a:t>
            </a:r>
            <a:r>
              <a:rPr lang="en-US" sz="2800" dirty="0">
                <a:latin typeface="Calibri" charset="0"/>
              </a:rPr>
              <a:t>identification</a:t>
            </a:r>
          </a:p>
          <a:p>
            <a:r>
              <a:rPr lang="en-US" sz="2800" dirty="0">
                <a:latin typeface="Calibri" charset="0"/>
              </a:rPr>
              <a:t>Age/gender identification</a:t>
            </a:r>
          </a:p>
          <a:p>
            <a:r>
              <a:rPr lang="en-US" sz="2800" dirty="0">
                <a:latin typeface="Calibri" charset="0"/>
              </a:rPr>
              <a:t>Language </a:t>
            </a:r>
            <a:r>
              <a:rPr lang="en-US" sz="2800" dirty="0" smtClean="0">
                <a:latin typeface="Calibri" charset="0"/>
              </a:rPr>
              <a:t>Identification</a:t>
            </a:r>
          </a:p>
          <a:p>
            <a:r>
              <a:rPr lang="en-US" sz="2800" dirty="0" smtClean="0">
                <a:latin typeface="Calibri" charset="0"/>
              </a:rPr>
              <a:t>Sentiment analysis</a:t>
            </a:r>
          </a:p>
          <a:p>
            <a:r>
              <a:rPr lang="en-US" sz="2800" dirty="0" smtClean="0">
                <a:latin typeface="Calibri" charset="0"/>
              </a:rPr>
              <a:t>…</a:t>
            </a:r>
          </a:p>
        </p:txBody>
      </p:sp>
    </p:spTree>
    <p:extLst>
      <p:ext uri="{BB962C8B-B14F-4D97-AF65-F5344CB8AC3E}">
        <p14:creationId xmlns:p14="http://schemas.microsoft.com/office/powerpoint/2010/main" val="242309653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350"/>
            <a:ext cx="7467600" cy="742950"/>
          </a:xfrm>
        </p:spPr>
        <p:txBody>
          <a:bodyPr/>
          <a:lstStyle/>
          <a:p>
            <a:r>
              <a:rPr lang="en-US" dirty="0" smtClean="0"/>
              <a:t>Negation</a:t>
            </a:r>
            <a:endParaRPr lang="en-US" dirty="0"/>
          </a:p>
        </p:txBody>
      </p:sp>
      <p:sp>
        <p:nvSpPr>
          <p:cNvPr id="3" name="Content Placeholder 2"/>
          <p:cNvSpPr>
            <a:spLocks noGrp="1"/>
          </p:cNvSpPr>
          <p:nvPr>
            <p:ph sz="quarter" idx="1"/>
          </p:nvPr>
        </p:nvSpPr>
        <p:spPr>
          <a:xfrm>
            <a:off x="228600" y="2038350"/>
            <a:ext cx="8839200" cy="2895600"/>
          </a:xfrm>
        </p:spPr>
        <p:txBody>
          <a:bodyPr/>
          <a:lstStyle/>
          <a:p>
            <a:pPr marL="0" indent="0">
              <a:buNone/>
            </a:pPr>
            <a:r>
              <a:rPr lang="en-US" sz="2300" dirty="0" smtClean="0"/>
              <a:t>Add NOT_ to every word between negation and following punctuation:</a:t>
            </a:r>
          </a:p>
          <a:p>
            <a:endParaRPr lang="en-US" sz="1600" dirty="0" smtClean="0"/>
          </a:p>
          <a:p>
            <a:pPr>
              <a:buNone/>
            </a:pPr>
            <a:r>
              <a:rPr lang="en-US" sz="2700" dirty="0" smtClean="0">
                <a:solidFill>
                  <a:srgbClr val="660066"/>
                </a:solidFill>
                <a:latin typeface="Courier"/>
                <a:cs typeface="Courier"/>
              </a:rPr>
              <a:t>didn’t like this movie , but I</a:t>
            </a:r>
          </a:p>
          <a:p>
            <a:endParaRPr lang="en-US" sz="2700" dirty="0" smtClean="0">
              <a:solidFill>
                <a:srgbClr val="660066"/>
              </a:solidFill>
            </a:endParaRPr>
          </a:p>
          <a:p>
            <a:pPr>
              <a:buNone/>
            </a:pPr>
            <a:r>
              <a:rPr lang="en-US" sz="2700" dirty="0" smtClean="0">
                <a:solidFill>
                  <a:srgbClr val="660066"/>
                </a:solidFill>
                <a:latin typeface="Courier"/>
                <a:cs typeface="Courier"/>
              </a:rPr>
              <a:t>didn’t </a:t>
            </a:r>
            <a:r>
              <a:rPr lang="en-US" sz="2700" dirty="0" err="1" smtClean="0">
                <a:solidFill>
                  <a:srgbClr val="660066"/>
                </a:solidFill>
                <a:latin typeface="Courier"/>
                <a:cs typeface="Courier"/>
              </a:rPr>
              <a:t>NOT_like</a:t>
            </a:r>
            <a:r>
              <a:rPr lang="en-US" sz="2700" dirty="0" smtClean="0">
                <a:solidFill>
                  <a:srgbClr val="660066"/>
                </a:solidFill>
                <a:latin typeface="Courier"/>
                <a:cs typeface="Courier"/>
              </a:rPr>
              <a:t> </a:t>
            </a:r>
            <a:r>
              <a:rPr lang="en-US" sz="2700" dirty="0" err="1" smtClean="0">
                <a:solidFill>
                  <a:srgbClr val="660066"/>
                </a:solidFill>
                <a:latin typeface="Courier"/>
                <a:cs typeface="Courier"/>
              </a:rPr>
              <a:t>NOT_this</a:t>
            </a:r>
            <a:r>
              <a:rPr lang="en-US" sz="2700" dirty="0" smtClean="0">
                <a:solidFill>
                  <a:srgbClr val="660066"/>
                </a:solidFill>
                <a:latin typeface="Courier"/>
                <a:cs typeface="Courier"/>
              </a:rPr>
              <a:t> </a:t>
            </a:r>
            <a:r>
              <a:rPr lang="en-US" sz="2700" dirty="0" err="1" smtClean="0">
                <a:solidFill>
                  <a:srgbClr val="660066"/>
                </a:solidFill>
                <a:latin typeface="Courier"/>
                <a:cs typeface="Courier"/>
              </a:rPr>
              <a:t>NOT_movie</a:t>
            </a:r>
            <a:r>
              <a:rPr lang="en-US" sz="2700" dirty="0" smtClean="0">
                <a:solidFill>
                  <a:srgbClr val="660066"/>
                </a:solidFill>
                <a:latin typeface="Courier"/>
                <a:cs typeface="Courier"/>
              </a:rPr>
              <a:t> but I</a:t>
            </a:r>
            <a:endParaRPr lang="en-US" sz="2700" dirty="0">
              <a:solidFill>
                <a:srgbClr val="660066"/>
              </a:solidFill>
              <a:latin typeface="Courier"/>
              <a:cs typeface="Courier"/>
            </a:endParaRPr>
          </a:p>
        </p:txBody>
      </p:sp>
      <p:sp>
        <p:nvSpPr>
          <p:cNvPr id="4" name="Down Arrow 3"/>
          <p:cNvSpPr/>
          <p:nvPr/>
        </p:nvSpPr>
        <p:spPr>
          <a:xfrm>
            <a:off x="3124200" y="3333750"/>
            <a:ext cx="914400" cy="400050"/>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00200" y="971550"/>
            <a:ext cx="7462061" cy="892552"/>
          </a:xfrm>
          <a:prstGeom prst="rect">
            <a:avLst/>
          </a:prstGeom>
          <a:noFill/>
        </p:spPr>
        <p:txBody>
          <a:bodyPr wrap="square" rtlCol="0">
            <a:spAutoFit/>
          </a:bodyPr>
          <a:lstStyle/>
          <a:p>
            <a:r>
              <a:rPr lang="en-US" sz="1400" dirty="0" smtClean="0">
                <a:solidFill>
                  <a:srgbClr val="28817A"/>
                </a:solidFill>
                <a:latin typeface="+mn-lt"/>
              </a:rPr>
              <a:t>Das</a:t>
            </a:r>
            <a:r>
              <a:rPr lang="en-US" sz="1400" dirty="0">
                <a:solidFill>
                  <a:srgbClr val="28817A"/>
                </a:solidFill>
                <a:latin typeface="+mn-lt"/>
              </a:rPr>
              <a:t>, </a:t>
            </a:r>
            <a:r>
              <a:rPr lang="en-US" sz="1400" dirty="0" err="1">
                <a:solidFill>
                  <a:srgbClr val="28817A"/>
                </a:solidFill>
                <a:latin typeface="+mn-lt"/>
              </a:rPr>
              <a:t>Sanjiv</a:t>
            </a:r>
            <a:r>
              <a:rPr lang="en-US" sz="1400" dirty="0">
                <a:solidFill>
                  <a:srgbClr val="28817A"/>
                </a:solidFill>
                <a:latin typeface="+mn-lt"/>
              </a:rPr>
              <a:t> and Mike Chen. 2001. Yahoo! for Amazon: Extracting market sentiment from stock message boards. In Proceedings of the Asia Pacific Finance Association Annual Conference (APFA</a:t>
            </a:r>
            <a:r>
              <a:rPr lang="en-US" sz="1400" dirty="0" smtClean="0">
                <a:solidFill>
                  <a:srgbClr val="28817A"/>
                </a:solidFill>
                <a:latin typeface="+mn-lt"/>
              </a:rPr>
              <a:t>).</a:t>
            </a:r>
          </a:p>
          <a:p>
            <a:r>
              <a:rPr lang="en-US" sz="1200" dirty="0">
                <a:solidFill>
                  <a:schemeClr val="accent5">
                    <a:lumMod val="75000"/>
                  </a:schemeClr>
                </a:solidFill>
              </a:rPr>
              <a:t>Bo Pang, Lillian Lee, and </a:t>
            </a:r>
            <a:r>
              <a:rPr lang="en-US" sz="1200" dirty="0" err="1">
                <a:solidFill>
                  <a:schemeClr val="accent5">
                    <a:lumMod val="75000"/>
                  </a:schemeClr>
                </a:solidFill>
              </a:rPr>
              <a:t>Shivakumar</a:t>
            </a:r>
            <a:r>
              <a:rPr lang="en-US" sz="1200" dirty="0">
                <a:solidFill>
                  <a:schemeClr val="accent5">
                    <a:lumMod val="75000"/>
                  </a:schemeClr>
                </a:solidFill>
              </a:rPr>
              <a:t> </a:t>
            </a:r>
            <a:r>
              <a:rPr lang="en-US" sz="1200" dirty="0" err="1">
                <a:solidFill>
                  <a:schemeClr val="accent5">
                    <a:lumMod val="75000"/>
                  </a:schemeClr>
                </a:solidFill>
              </a:rPr>
              <a:t>Vaithyanathan</a:t>
            </a:r>
            <a:r>
              <a:rPr lang="en-US" sz="1200" dirty="0">
                <a:solidFill>
                  <a:schemeClr val="accent5">
                    <a:lumMod val="75000"/>
                  </a:schemeClr>
                </a:solidFill>
              </a:rPr>
              <a:t>.  2002.  Thumbs up? Sentiment Classification using Machine Learning Techniques. EMNLP-2002, 79—86</a:t>
            </a:r>
            <a:r>
              <a:rPr lang="en-US" sz="1200" dirty="0" smtClean="0">
                <a:solidFill>
                  <a:schemeClr val="accent5">
                    <a:lumMod val="75000"/>
                  </a:schemeClr>
                </a:solidFill>
              </a:rPr>
              <a:t>.</a:t>
            </a:r>
            <a:endParaRPr lang="en-US" sz="1200" dirty="0">
              <a:solidFill>
                <a:schemeClr val="accent5">
                  <a:lumMod val="75000"/>
                </a:schemeClr>
              </a:solidFill>
            </a:endParaRPr>
          </a:p>
        </p:txBody>
      </p:sp>
    </p:spTree>
    <p:extLst>
      <p:ext uri="{BB962C8B-B14F-4D97-AF65-F5344CB8AC3E}">
        <p14:creationId xmlns:p14="http://schemas.microsoft.com/office/powerpoint/2010/main" val="39471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Na</a:t>
            </a:r>
            <a:r>
              <a:rPr lang="fr-FR" dirty="0" err="1" smtClean="0"/>
              <a:t>ï</a:t>
            </a:r>
            <a:r>
              <a:rPr lang="en-US" dirty="0" err="1" smtClean="0"/>
              <a:t>ve</a:t>
            </a:r>
            <a:r>
              <a:rPr lang="en-US" dirty="0" smtClean="0"/>
              <a:t> Bayes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81</a:t>
            </a:fld>
            <a:endParaRPr lang="en-US"/>
          </a:p>
        </p:txBody>
      </p:sp>
      <p:graphicFrame>
        <p:nvGraphicFramePr>
          <p:cNvPr id="5" name="Object 2"/>
          <p:cNvGraphicFramePr>
            <a:graphicFrameLocks noGrp="1" noChangeAspect="1"/>
          </p:cNvGraphicFramePr>
          <p:nvPr>
            <p:ph idx="1"/>
            <p:extLst/>
          </p:nvPr>
        </p:nvGraphicFramePr>
        <p:xfrm>
          <a:off x="1443038" y="3028950"/>
          <a:ext cx="4892675" cy="1427163"/>
        </p:xfrm>
        <a:graphic>
          <a:graphicData uri="http://schemas.openxmlformats.org/presentationml/2006/ole">
            <mc:AlternateContent xmlns:mc="http://schemas.openxmlformats.org/markup-compatibility/2006">
              <mc:Choice xmlns:v="urn:schemas-microsoft-com:vml" Requires="v">
                <p:oleObj spid="_x0000_s56356" name="Equation" r:id="rId3" imgW="1524000" imgH="444500" progId="Equation.3">
                  <p:embed/>
                </p:oleObj>
              </mc:Choice>
              <mc:Fallback>
                <p:oleObj name="Equation" r:id="rId3" imgW="1524000" imgH="444500" progId="Equation.3">
                  <p:embed/>
                  <p:pic>
                    <p:nvPicPr>
                      <p:cNvPr id="0" name=""/>
                      <p:cNvPicPr>
                        <a:picLocks noChangeAspect="1" noChangeArrowheads="1"/>
                      </p:cNvPicPr>
                      <p:nvPr/>
                    </p:nvPicPr>
                    <p:blipFill>
                      <a:blip r:embed="rId4"/>
                      <a:srcRect/>
                      <a:stretch>
                        <a:fillRect/>
                      </a:stretch>
                    </p:blipFill>
                    <p:spPr bwMode="auto">
                      <a:xfrm>
                        <a:off x="1443038" y="3028950"/>
                        <a:ext cx="4892675" cy="142716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990600" y="1504950"/>
          <a:ext cx="6400800" cy="1154570"/>
        </p:xfrm>
        <a:graphic>
          <a:graphicData uri="http://schemas.openxmlformats.org/presentationml/2006/ole">
            <mc:AlternateContent xmlns:mc="http://schemas.openxmlformats.org/markup-compatibility/2006">
              <mc:Choice xmlns:v="urn:schemas-microsoft-com:vml" Requires="v">
                <p:oleObj spid="_x0000_s56357" name="Equation" r:id="rId5" imgW="2171700" imgH="393700" progId="Equation.3">
                  <p:embed/>
                </p:oleObj>
              </mc:Choice>
              <mc:Fallback>
                <p:oleObj name="Equation" r:id="rId5" imgW="2171700" imgH="393700" progId="Equation.3">
                  <p:embed/>
                  <p:pic>
                    <p:nvPicPr>
                      <p:cNvPr id="0" name=""/>
                      <p:cNvPicPr>
                        <a:picLocks noChangeAspect="1" noChangeArrowheads="1"/>
                      </p:cNvPicPr>
                      <p:nvPr/>
                    </p:nvPicPr>
                    <p:blipFill>
                      <a:blip r:embed="rId6"/>
                      <a:srcRect/>
                      <a:stretch>
                        <a:fillRect/>
                      </a:stretch>
                    </p:blipFill>
                    <p:spPr bwMode="auto">
                      <a:xfrm>
                        <a:off x="990600" y="1504950"/>
                        <a:ext cx="6400800" cy="115457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144030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5250"/>
            <a:ext cx="7772400" cy="742950"/>
          </a:xfrm>
        </p:spPr>
        <p:txBody>
          <a:bodyPr/>
          <a:lstStyle/>
          <a:p>
            <a:r>
              <a:rPr lang="en-US" sz="2600" dirty="0" err="1"/>
              <a:t>Binarized</a:t>
            </a:r>
            <a:r>
              <a:rPr lang="en-US" sz="2600" dirty="0"/>
              <a:t> (Boolean feature) </a:t>
            </a:r>
            <a:r>
              <a:rPr lang="en-US" sz="2600" dirty="0" smtClean="0"/>
              <a:t>Na</a:t>
            </a:r>
            <a:r>
              <a:rPr lang="fr-FR" sz="2600" dirty="0" err="1"/>
              <a:t>i</a:t>
            </a:r>
            <a:r>
              <a:rPr lang="en-US" sz="2600" dirty="0" err="1" smtClean="0"/>
              <a:t>ve</a:t>
            </a:r>
            <a:r>
              <a:rPr lang="en-US" sz="2600" dirty="0" smtClean="0"/>
              <a:t> </a:t>
            </a:r>
            <a:r>
              <a:rPr lang="en-US" sz="2600" dirty="0"/>
              <a:t>Bayes</a:t>
            </a:r>
          </a:p>
        </p:txBody>
      </p:sp>
      <p:sp>
        <p:nvSpPr>
          <p:cNvPr id="3" name="Content Placeholder 2"/>
          <p:cNvSpPr>
            <a:spLocks noGrp="1"/>
          </p:cNvSpPr>
          <p:nvPr>
            <p:ph idx="1"/>
          </p:nvPr>
        </p:nvSpPr>
        <p:spPr/>
        <p:txBody>
          <a:bodyPr/>
          <a:lstStyle/>
          <a:p>
            <a:r>
              <a:rPr lang="en-US" dirty="0" smtClean="0"/>
              <a:t>Intuition:</a:t>
            </a:r>
          </a:p>
          <a:p>
            <a:pPr lvl="1"/>
            <a:r>
              <a:rPr lang="en-US" dirty="0" smtClean="0"/>
              <a:t>For sentiment (and probably for other text classification domains)…</a:t>
            </a:r>
          </a:p>
          <a:p>
            <a:pPr lvl="1"/>
            <a:r>
              <a:rPr lang="en-US" dirty="0" smtClean="0"/>
              <a:t>Word occurrence may matter more than word frequency</a:t>
            </a:r>
          </a:p>
          <a:p>
            <a:pPr lvl="2"/>
            <a:r>
              <a:rPr lang="en-US" dirty="0" smtClean="0"/>
              <a:t>The occurrence of the word </a:t>
            </a:r>
            <a:r>
              <a:rPr lang="en-US" i="1" dirty="0" smtClean="0"/>
              <a:t>fantastic</a:t>
            </a:r>
            <a:r>
              <a:rPr lang="en-US" dirty="0" smtClean="0"/>
              <a:t> tells us a lot</a:t>
            </a:r>
          </a:p>
          <a:p>
            <a:pPr lvl="2"/>
            <a:r>
              <a:rPr lang="en-US" dirty="0" smtClean="0"/>
              <a:t>The fact that it occurs 5 times may not tell us much more.</a:t>
            </a:r>
          </a:p>
          <a:p>
            <a:pPr lvl="1"/>
            <a:r>
              <a:rPr lang="en-US" dirty="0" smtClean="0"/>
              <a:t>Boolean Na</a:t>
            </a:r>
            <a:r>
              <a:rPr lang="fr-FR" dirty="0" err="1"/>
              <a:t>i</a:t>
            </a:r>
            <a:r>
              <a:rPr lang="en-US" dirty="0" err="1" smtClean="0"/>
              <a:t>ve</a:t>
            </a:r>
            <a:r>
              <a:rPr lang="en-US" dirty="0" smtClean="0"/>
              <a:t> Bayes</a:t>
            </a:r>
          </a:p>
          <a:p>
            <a:pPr lvl="2"/>
            <a:r>
              <a:rPr lang="en-US" dirty="0" smtClean="0"/>
              <a:t>Clips all the word counts in each document at 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82</a:t>
            </a:fld>
            <a:endParaRPr lang="en-US"/>
          </a:p>
        </p:txBody>
      </p:sp>
    </p:spTree>
    <p:extLst>
      <p:ext uri="{BB962C8B-B14F-4D97-AF65-F5344CB8AC3E}">
        <p14:creationId xmlns:p14="http://schemas.microsoft.com/office/powerpoint/2010/main" val="4464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smtClean="0"/>
              <a:t>Boolean Naive </a:t>
            </a:r>
            <a:r>
              <a:rPr lang="en-US" dirty="0" smtClean="0"/>
              <a:t>Bayes: Learning</a:t>
            </a:r>
          </a:p>
        </p:txBody>
      </p:sp>
      <p:sp>
        <p:nvSpPr>
          <p:cNvPr id="52230" name="Rectangle 4"/>
          <p:cNvSpPr>
            <a:spLocks noGrp="1" noChangeArrowheads="1"/>
          </p:cNvSpPr>
          <p:nvPr>
            <p:ph sz="quarter" idx="1"/>
          </p:nvPr>
        </p:nvSpPr>
        <p:spPr>
          <a:xfrm>
            <a:off x="152400" y="1827743"/>
            <a:ext cx="4572000" cy="2649007"/>
          </a:xfrm>
        </p:spPr>
        <p:txBody>
          <a:bodyPr/>
          <a:lstStyle/>
          <a:p>
            <a:pPr>
              <a:lnSpc>
                <a:spcPct val="90000"/>
              </a:lnSpc>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a:p>
            <a:pPr lvl="1">
              <a:lnSpc>
                <a:spcPct val="90000"/>
              </a:lnSpc>
            </a:pPr>
            <a:r>
              <a:rPr lang="en-US" sz="2000" dirty="0" smtClean="0">
                <a:latin typeface="Calibri"/>
                <a:cs typeface="Calibri"/>
              </a:rPr>
              <a:t>For each </a:t>
            </a:r>
            <a:r>
              <a:rPr lang="en-US" sz="2000" i="1" dirty="0" err="1" smtClean="0">
                <a:latin typeface="Calibri"/>
                <a:cs typeface="Calibri"/>
              </a:rPr>
              <a:t>c</a:t>
            </a:r>
            <a:r>
              <a:rPr lang="en-US" sz="2000" i="1" baseline="-25000" dirty="0" err="1" smtClean="0">
                <a:latin typeface="Calibri"/>
                <a:cs typeface="Calibri"/>
              </a:rPr>
              <a:t>j</a:t>
            </a:r>
            <a:r>
              <a:rPr lang="en-US" sz="2000" i="1" baseline="-25000" dirty="0" smtClean="0">
                <a:latin typeface="Calibri"/>
                <a:cs typeface="Calibri"/>
              </a:rPr>
              <a:t> </a:t>
            </a:r>
            <a:r>
              <a:rPr lang="en-US" sz="2000" dirty="0" smtClean="0">
                <a:latin typeface="Calibri"/>
                <a:cs typeface="Calibri"/>
              </a:rPr>
              <a:t>in </a:t>
            </a:r>
            <a:r>
              <a:rPr lang="en-US" sz="2000" i="1" dirty="0" smtClean="0">
                <a:latin typeface="Calibri"/>
                <a:cs typeface="Calibri"/>
              </a:rPr>
              <a:t>C</a:t>
            </a:r>
            <a:r>
              <a:rPr lang="en-US" sz="2000" dirty="0" smtClean="0">
                <a:latin typeface="Calibri"/>
                <a:cs typeface="Calibri"/>
              </a:rPr>
              <a:t> do</a:t>
            </a:r>
          </a:p>
          <a:p>
            <a:pPr marL="800100" lvl="2" indent="0">
              <a:lnSpc>
                <a:spcPct val="90000"/>
              </a:lnSpc>
              <a:buNone/>
            </a:pPr>
            <a:r>
              <a:rPr lang="en-US" i="1" dirty="0" smtClean="0">
                <a:latin typeface="Calibri"/>
                <a:cs typeface="Calibri"/>
              </a:rPr>
              <a:t> </a:t>
            </a:r>
            <a:r>
              <a:rPr lang="en-US" i="1" dirty="0" err="1" smtClean="0">
                <a:latin typeface="Calibri"/>
                <a:cs typeface="Calibri"/>
              </a:rPr>
              <a:t>docs</a:t>
            </a:r>
            <a:r>
              <a:rPr lang="en-US" i="1" baseline="-25000" dirty="0" err="1" smtClean="0">
                <a:latin typeface="Calibri"/>
                <a:cs typeface="Calibri"/>
              </a:rPr>
              <a:t>j</a:t>
            </a:r>
            <a:r>
              <a:rPr lang="en-US" i="1" dirty="0" smtClean="0">
                <a:latin typeface="Calibri"/>
                <a:cs typeface="Calibri"/>
              </a:rPr>
              <a:t> </a:t>
            </a:r>
            <a:r>
              <a:rPr lang="en-US" dirty="0" smtClean="0">
                <a:latin typeface="Calibri"/>
                <a:cs typeface="Calibri"/>
                <a:sym typeface="Symbol" charset="2"/>
              </a:rPr>
              <a:t></a:t>
            </a:r>
            <a:r>
              <a:rPr lang="en-US" i="1" dirty="0" smtClean="0">
                <a:latin typeface="Calibri"/>
                <a:cs typeface="Calibri"/>
                <a:sym typeface="Symbol" charset="2"/>
              </a:rPr>
              <a:t> </a:t>
            </a:r>
            <a:r>
              <a:rPr lang="en-US" dirty="0" smtClean="0">
                <a:latin typeface="Calibri"/>
                <a:cs typeface="Calibri"/>
                <a:sym typeface="Symbol" charset="2"/>
              </a:rPr>
              <a:t>all docs with  class =</a:t>
            </a:r>
            <a:r>
              <a:rPr lang="en-US" i="1" dirty="0" err="1" smtClean="0">
                <a:latin typeface="Calibri"/>
                <a:cs typeface="Calibri"/>
              </a:rPr>
              <a:t>c</a:t>
            </a:r>
            <a:r>
              <a:rPr lang="en-US" i="1" baseline="-25000" dirty="0" err="1" smtClean="0">
                <a:latin typeface="Calibri"/>
                <a:cs typeface="Calibri"/>
              </a:rPr>
              <a:t>j</a:t>
            </a:r>
            <a:endParaRPr lang="en-US" i="1" baseline="-25000" dirty="0" smtClean="0">
              <a:latin typeface="Calibri"/>
              <a:cs typeface="Calibri"/>
            </a:endParaRPr>
          </a:p>
          <a:p>
            <a:pPr>
              <a:spcBef>
                <a:spcPts val="0"/>
              </a:spcBef>
            </a:pPr>
            <a:endParaRPr lang="en-US" sz="2200" dirty="0" smtClean="0">
              <a:latin typeface="Calibri"/>
              <a:cs typeface="Calibri"/>
            </a:endParaRPr>
          </a:p>
        </p:txBody>
      </p:sp>
      <p:graphicFrame>
        <p:nvGraphicFramePr>
          <p:cNvPr id="52227" name="Object 3"/>
          <p:cNvGraphicFramePr>
            <a:graphicFrameLocks noChangeAspect="1"/>
          </p:cNvGraphicFramePr>
          <p:nvPr>
            <p:extLst/>
          </p:nvPr>
        </p:nvGraphicFramePr>
        <p:xfrm>
          <a:off x="1066800" y="2952750"/>
          <a:ext cx="3200400" cy="742122"/>
        </p:xfrm>
        <a:graphic>
          <a:graphicData uri="http://schemas.openxmlformats.org/presentationml/2006/ole">
            <mc:AlternateContent xmlns:mc="http://schemas.openxmlformats.org/markup-compatibility/2006">
              <mc:Choice xmlns:v="urn:schemas-microsoft-com:vml" Requires="v">
                <p:oleObj spid="_x0000_s57380" name="Equation" r:id="rId3" imgW="1752600" imgH="406400" progId="Equation.3">
                  <p:embed/>
                </p:oleObj>
              </mc:Choice>
              <mc:Fallback>
                <p:oleObj name="Equation" r:id="rId3" imgW="1752600" imgH="406400" progId="Equation.3">
                  <p:embed/>
                  <p:pic>
                    <p:nvPicPr>
                      <p:cNvPr id="0" name=""/>
                      <p:cNvPicPr>
                        <a:picLocks noChangeAspect="1" noChangeArrowheads="1"/>
                      </p:cNvPicPr>
                      <p:nvPr/>
                    </p:nvPicPr>
                    <p:blipFill>
                      <a:blip r:embed="rId4"/>
                      <a:srcRect/>
                      <a:stretch>
                        <a:fillRect/>
                      </a:stretch>
                    </p:blipFill>
                    <p:spPr bwMode="auto">
                      <a:xfrm>
                        <a:off x="1066800" y="2952750"/>
                        <a:ext cx="3200400" cy="742122"/>
                      </a:xfrm>
                      <a:prstGeom prst="rect">
                        <a:avLst/>
                      </a:prstGeom>
                      <a:noFill/>
                      <a:extLst/>
                    </p:spPr>
                  </p:pic>
                </p:oleObj>
              </mc:Fallback>
            </mc:AlternateContent>
          </a:graphicData>
        </a:graphic>
      </p:graphicFrame>
      <p:grpSp>
        <p:nvGrpSpPr>
          <p:cNvPr id="2" name="Group 1"/>
          <p:cNvGrpSpPr/>
          <p:nvPr/>
        </p:nvGrpSpPr>
        <p:grpSpPr>
          <a:xfrm>
            <a:off x="4038600" y="2190750"/>
            <a:ext cx="5791200" cy="1776535"/>
            <a:chOff x="4038600" y="2495550"/>
            <a:chExt cx="5791200" cy="1776535"/>
          </a:xfrm>
        </p:grpSpPr>
        <p:graphicFrame>
          <p:nvGraphicFramePr>
            <p:cNvPr id="52226" name="Object 2"/>
            <p:cNvGraphicFramePr>
              <a:graphicFrameLocks noChangeAspect="1"/>
            </p:cNvGraphicFramePr>
            <p:nvPr>
              <p:extLst/>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57381" name="Equation" r:id="rId5" imgW="1981200" imgH="431800" progId="Equation.3">
                    <p:embed/>
                  </p:oleObj>
                </mc:Choice>
                <mc:Fallback>
                  <p:oleObj name="Equation" r:id="rId5" imgW="1981200" imgH="431800" progId="Equation.3">
                    <p:embed/>
                    <p:pic>
                      <p:nvPicPr>
                        <p:cNvPr id="0" name=""/>
                        <p:cNvPicPr>
                          <a:picLocks noChangeAspect="1" noChangeArrowheads="1"/>
                        </p:cNvPicPr>
                        <p:nvPr/>
                      </p:nvPicPr>
                      <p:blipFill>
                        <a:blip r:embed="rId6"/>
                        <a:srcRect/>
                        <a:stretch>
                          <a:fillRect/>
                        </a:stretch>
                      </p:blipFill>
                      <p:spPr bwMode="auto">
                        <a:xfrm>
                          <a:off x="5233147" y="3486150"/>
                          <a:ext cx="3606053" cy="785935"/>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038600" y="2495550"/>
              <a:ext cx="5791200" cy="1524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lvl="1">
                <a:spcBef>
                  <a:spcPts val="0"/>
                </a:spcBef>
              </a:pP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single doc containing all </a:t>
              </a:r>
              <a:r>
                <a:rPr lang="en-US" i="1" dirty="0" err="1" smtClean="0">
                  <a:latin typeface="Calibri"/>
                  <a:ea typeface="ＭＳ Ｐゴシック" charset="-128"/>
                  <a:cs typeface="Calibri"/>
                </a:rPr>
                <a:t>docs</a:t>
              </a:r>
              <a:r>
                <a:rPr lang="en-US" i="1" baseline="-25000" dirty="0" err="1" smtClean="0">
                  <a:latin typeface="Calibri"/>
                  <a:ea typeface="ＭＳ Ｐゴシック" charset="-128"/>
                  <a:cs typeface="Calibri"/>
                </a:rPr>
                <a:t>j</a:t>
              </a:r>
              <a:endParaRPr lang="en-US" i="1" baseline="-25000" dirty="0" smtClean="0">
                <a:latin typeface="Calibri"/>
                <a:ea typeface="ＭＳ Ｐゴシック" charset="-128"/>
                <a:cs typeface="Calibri"/>
              </a:endParaRPr>
            </a:p>
            <a:p>
              <a:pPr lvl="1">
                <a:spcBef>
                  <a:spcPts val="0"/>
                </a:spcBef>
              </a:pPr>
              <a:r>
                <a:rPr lang="en-US" dirty="0" smtClean="0">
                  <a:latin typeface="Calibri"/>
                  <a:ea typeface="ＭＳ Ｐゴシック" charset="-128"/>
                  <a:cs typeface="Calibri"/>
                </a:rPr>
                <a:t>For</a:t>
              </a:r>
              <a:r>
                <a:rPr lang="en-US" i="1" baseline="-25000" dirty="0" smtClean="0">
                  <a:latin typeface="Calibri"/>
                  <a:ea typeface="ＭＳ Ｐゴシック" charset="-128"/>
                  <a:cs typeface="Calibri"/>
                </a:rPr>
                <a:t> </a:t>
              </a:r>
              <a:r>
                <a:rPr lang="en-US" dirty="0" smtClean="0">
                  <a:latin typeface="Calibri"/>
                  <a:ea typeface="ＭＳ Ｐゴシック" charset="-128"/>
                  <a:cs typeface="Calibri"/>
                </a:rPr>
                <a:t>each word </a:t>
              </a:r>
              <a:r>
                <a:rPr lang="en-US" i="1" dirty="0" err="1" smtClean="0">
                  <a:latin typeface="Calibri"/>
                  <a:ea typeface="ＭＳ Ｐゴシック" charset="-128"/>
                  <a:cs typeface="Calibri"/>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smtClean="0">
                  <a:latin typeface="Calibri"/>
                  <a:ea typeface="ＭＳ Ｐゴシック" charset="-128"/>
                  <a:cs typeface="Calibri"/>
                </a:rPr>
                <a:t>Vocabulary</a:t>
              </a:r>
            </a:p>
            <a:p>
              <a:pPr marL="800100" lvl="2" indent="0">
                <a:spcBef>
                  <a:spcPts val="0"/>
                </a:spcBef>
                <a:buNone/>
              </a:pPr>
              <a:r>
                <a:rPr lang="en-US" i="1" dirty="0" smtClean="0">
                  <a:latin typeface="Calibri"/>
                  <a:ea typeface="ＭＳ Ｐゴシック" charset="-128"/>
                  <a:cs typeface="Calibri"/>
                </a:rPr>
                <a:t>    </a:t>
              </a:r>
              <a:r>
                <a:rPr lang="en-US" i="1" dirty="0" err="1" smtClean="0">
                  <a:latin typeface="Calibri"/>
                  <a:ea typeface="ＭＳ Ｐゴシック" charset="-128"/>
                  <a:cs typeface="Calibri"/>
                </a:rPr>
                <a:t>n</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sym typeface="Symbol" charset="2"/>
                </a:rPr>
                <a:t> # of occurrences of </a:t>
              </a:r>
              <a:r>
                <a:rPr lang="en-US" i="1" dirty="0" err="1" smtClean="0">
                  <a:latin typeface="Calibri"/>
                  <a:ea typeface="ＭＳ Ｐゴシック" charset="-128"/>
                  <a:cs typeface="Calibri"/>
                  <a:sym typeface="Symbol" charset="2"/>
                </a:rPr>
                <a:t>w</a:t>
              </a:r>
              <a:r>
                <a:rPr lang="en-US" i="1" baseline="-25000" dirty="0" err="1" smtClean="0">
                  <a:latin typeface="Calibri"/>
                  <a:ea typeface="ＭＳ Ｐゴシック" charset="-128"/>
                  <a:cs typeface="Calibri"/>
                </a:rPr>
                <a:t>k</a:t>
              </a:r>
              <a:r>
                <a:rPr lang="en-US" i="1" dirty="0" smtClean="0">
                  <a:latin typeface="Calibri"/>
                  <a:ea typeface="ＭＳ Ｐゴシック" charset="-128"/>
                  <a:cs typeface="Calibri"/>
                </a:rPr>
                <a:t> </a:t>
              </a:r>
              <a:r>
                <a:rPr lang="en-US" dirty="0" smtClean="0">
                  <a:latin typeface="Calibri"/>
                  <a:ea typeface="ＭＳ Ｐゴシック" charset="-128"/>
                  <a:cs typeface="Calibri"/>
                </a:rPr>
                <a:t>in </a:t>
              </a:r>
              <a:r>
                <a:rPr lang="en-US" i="1" dirty="0" err="1" smtClean="0">
                  <a:latin typeface="Calibri"/>
                  <a:ea typeface="ＭＳ Ｐゴシック" charset="-128"/>
                  <a:cs typeface="Calibri"/>
                </a:rPr>
                <a:t>Text</a:t>
              </a:r>
              <a:r>
                <a:rPr lang="en-US" i="1" baseline="-25000" dirty="0" err="1" smtClean="0">
                  <a:latin typeface="Calibri"/>
                  <a:ea typeface="ＭＳ Ｐゴシック" charset="-128"/>
                  <a:cs typeface="Calibri"/>
                </a:rPr>
                <a:t>j</a:t>
              </a:r>
              <a:endParaRPr lang="en-US" i="1" baseline="-25000" dirty="0">
                <a:latin typeface="Calibri"/>
                <a:ea typeface="ＭＳ Ｐゴシック" charset="-128"/>
                <a:cs typeface="Calibri"/>
              </a:endParaRPr>
            </a:p>
          </p:txBody>
        </p:sp>
      </p:grpSp>
      <p:sp>
        <p:nvSpPr>
          <p:cNvPr id="9" name="Rectangle 4"/>
          <p:cNvSpPr txBox="1">
            <a:spLocks noChangeArrowheads="1"/>
          </p:cNvSpPr>
          <p:nvPr/>
        </p:nvSpPr>
        <p:spPr bwMode="auto">
          <a:xfrm>
            <a:off x="152400" y="1276350"/>
            <a:ext cx="5410200" cy="381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200" dirty="0">
                <a:latin typeface="Calibri" charset="0"/>
              </a:rPr>
              <a:t>From training corpus, extract </a:t>
            </a:r>
            <a:r>
              <a:rPr lang="en-US" sz="2200" i="1" dirty="0">
                <a:latin typeface="Times New Roman" charset="0"/>
              </a:rPr>
              <a:t>Vocabulary</a:t>
            </a:r>
            <a:endParaRPr lang="en-US" sz="2200" dirty="0">
              <a:latin typeface="Calibri" charset="0"/>
            </a:endParaRPr>
          </a:p>
        </p:txBody>
      </p:sp>
      <p:sp>
        <p:nvSpPr>
          <p:cNvPr id="10" name="Rectangle 4"/>
          <p:cNvSpPr txBox="1">
            <a:spLocks noChangeArrowheads="1"/>
          </p:cNvSpPr>
          <p:nvPr/>
        </p:nvSpPr>
        <p:spPr bwMode="auto">
          <a:xfrm>
            <a:off x="3962400" y="1809750"/>
            <a:ext cx="5791200" cy="533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200" dirty="0" smtClean="0">
                <a:latin typeface="Calibri"/>
                <a:cs typeface="Calibri"/>
              </a:rPr>
              <a:t>Calculate </a:t>
            </a:r>
            <a:r>
              <a:rPr lang="en-US" sz="2200" i="1" dirty="0" smtClean="0">
                <a:latin typeface="Calibri"/>
                <a:cs typeface="Calibri"/>
              </a:rPr>
              <a:t>P</a:t>
            </a:r>
            <a:r>
              <a:rPr lang="en-US" sz="2200" dirty="0" smtClean="0">
                <a:latin typeface="Calibri"/>
                <a:cs typeface="Calibri"/>
              </a:rPr>
              <a:t>(</a:t>
            </a:r>
            <a:r>
              <a:rPr lang="en-US" sz="2200" i="1" dirty="0" err="1" smtClean="0">
                <a:latin typeface="Calibri"/>
                <a:cs typeface="Calibri"/>
              </a:rPr>
              <a:t>w</a:t>
            </a:r>
            <a:r>
              <a:rPr lang="en-US" sz="2200" i="1" baseline="-25000" dirty="0" err="1" smtClean="0">
                <a:latin typeface="Calibri"/>
                <a:cs typeface="Calibri"/>
              </a:rPr>
              <a:t>k</a:t>
            </a:r>
            <a:r>
              <a:rPr lang="en-US" sz="2200" i="1" dirty="0" smtClean="0">
                <a:latin typeface="Calibri"/>
                <a:cs typeface="Calibri"/>
              </a:rPr>
              <a:t> </a:t>
            </a:r>
            <a:r>
              <a:rPr lang="en-US" sz="2200" dirty="0" smtClean="0">
                <a:latin typeface="Calibri"/>
                <a:cs typeface="Calibri"/>
              </a:rPr>
              <a:t>|</a:t>
            </a:r>
            <a:r>
              <a:rPr lang="en-US" sz="2200" i="1" dirty="0" smtClean="0">
                <a:latin typeface="Calibri"/>
                <a:cs typeface="Calibri"/>
              </a:rPr>
              <a:t> </a:t>
            </a:r>
            <a:r>
              <a:rPr lang="en-US" sz="2200" i="1" dirty="0" err="1" smtClean="0">
                <a:latin typeface="Calibri"/>
                <a:cs typeface="Calibri"/>
              </a:rPr>
              <a:t>c</a:t>
            </a:r>
            <a:r>
              <a:rPr lang="en-US" sz="2200" i="1" baseline="-25000" dirty="0" err="1" smtClean="0">
                <a:latin typeface="Calibri"/>
                <a:cs typeface="Calibri"/>
              </a:rPr>
              <a:t>j</a:t>
            </a:r>
            <a:r>
              <a:rPr lang="en-US" sz="2200" dirty="0" smtClean="0">
                <a:latin typeface="Calibri"/>
                <a:cs typeface="Calibri"/>
              </a:rPr>
              <a:t>)</a:t>
            </a:r>
            <a:r>
              <a:rPr lang="en-US" sz="2200" i="1" dirty="0" smtClean="0">
                <a:latin typeface="Calibri"/>
                <a:cs typeface="Calibri"/>
              </a:rPr>
              <a:t> </a:t>
            </a:r>
            <a:r>
              <a:rPr lang="en-US" sz="2200" dirty="0" smtClean="0">
                <a:latin typeface="Calibri"/>
                <a:cs typeface="Calibri"/>
              </a:rPr>
              <a:t>terms</a:t>
            </a:r>
          </a:p>
        </p:txBody>
      </p:sp>
      <p:sp>
        <p:nvSpPr>
          <p:cNvPr id="11" name="Rectangle 4"/>
          <p:cNvSpPr txBox="1">
            <a:spLocks noChangeArrowheads="1"/>
          </p:cNvSpPr>
          <p:nvPr/>
        </p:nvSpPr>
        <p:spPr bwMode="auto">
          <a:xfrm>
            <a:off x="4038600" y="2190750"/>
            <a:ext cx="5791200"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lvl="1">
              <a:spcBef>
                <a:spcPts val="0"/>
              </a:spcBef>
            </a:pPr>
            <a:r>
              <a:rPr lang="en-US" sz="1800" dirty="0" smtClean="0">
                <a:latin typeface="Calibri"/>
                <a:cs typeface="Calibri"/>
              </a:rPr>
              <a:t>Remove duplicates in each doc:</a:t>
            </a:r>
          </a:p>
          <a:p>
            <a:pPr lvl="2">
              <a:spcBef>
                <a:spcPts val="0"/>
              </a:spcBef>
            </a:pPr>
            <a:r>
              <a:rPr lang="en-US" sz="1800" dirty="0" smtClean="0">
                <a:latin typeface="Calibri"/>
                <a:cs typeface="Calibri"/>
              </a:rPr>
              <a:t>For each word type w in </a:t>
            </a:r>
            <a:r>
              <a:rPr lang="en-US" sz="1800" dirty="0" err="1" smtClean="0">
                <a:latin typeface="Calibri"/>
                <a:cs typeface="Calibri"/>
              </a:rPr>
              <a:t>doc</a:t>
            </a:r>
            <a:r>
              <a:rPr lang="en-US" sz="1800" baseline="-25000" dirty="0" err="1" smtClean="0">
                <a:latin typeface="Calibri"/>
                <a:cs typeface="Calibri"/>
              </a:rPr>
              <a:t>j</a:t>
            </a:r>
            <a:r>
              <a:rPr lang="en-US" sz="1800" dirty="0" smtClean="0">
                <a:latin typeface="Calibri"/>
                <a:cs typeface="Calibri"/>
              </a:rPr>
              <a:t>  </a:t>
            </a:r>
          </a:p>
          <a:p>
            <a:pPr lvl="3">
              <a:spcBef>
                <a:spcPts val="0"/>
              </a:spcBef>
            </a:pPr>
            <a:r>
              <a:rPr lang="en-US" sz="1800" dirty="0" smtClean="0">
                <a:latin typeface="Calibri"/>
                <a:cs typeface="Calibri"/>
              </a:rPr>
              <a:t>Retain only a single instance of w</a:t>
            </a:r>
            <a:endParaRPr lang="en-US" sz="1800" dirty="0">
              <a:latin typeface="Calibri"/>
              <a:cs typeface="Calibri"/>
            </a:endParaRPr>
          </a:p>
        </p:txBody>
      </p:sp>
    </p:spTree>
    <p:extLst>
      <p:ext uri="{BB962C8B-B14F-4D97-AF65-F5344CB8AC3E}">
        <p14:creationId xmlns:p14="http://schemas.microsoft.com/office/powerpoint/2010/main" val="1282975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4544E-7 3.56393E-6 L -1.14544E-7 0.18313 " pathEditMode="relative" rAng="0" ptsTypes="AA">
                                      <p:cBhvr>
                                        <p:cTn id="6" dur="500" fill="hold"/>
                                        <p:tgtEl>
                                          <p:spTgt spid="2"/>
                                        </p:tgtEl>
                                        <p:attrNameLst>
                                          <p:attrName>ppt_x</p:attrName>
                                          <p:attrName>ppt_y</p:attrName>
                                        </p:attrNameLst>
                                      </p:cBhvr>
                                      <p:rCtr x="0" y="914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Multinomial Na</a:t>
            </a:r>
            <a:r>
              <a:rPr lang="fr-FR" dirty="0" err="1"/>
              <a:t>i</a:t>
            </a:r>
            <a:r>
              <a:rPr lang="en-US" dirty="0" err="1" smtClean="0"/>
              <a:t>ve</a:t>
            </a:r>
            <a:r>
              <a:rPr lang="en-US" dirty="0" smtClean="0"/>
              <a:t> Bayes</a:t>
            </a:r>
            <a:br>
              <a:rPr lang="en-US" dirty="0" smtClean="0"/>
            </a:br>
            <a:r>
              <a:rPr lang="en-US" dirty="0" smtClean="0"/>
              <a:t> on a test document </a:t>
            </a:r>
            <a:r>
              <a:rPr lang="en-US" i="1" dirty="0" smtClean="0"/>
              <a:t>d</a:t>
            </a:r>
            <a:endParaRPr lang="en-US" i="1"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84</a:t>
            </a:fld>
            <a:endParaRPr lang="en-US"/>
          </a:p>
        </p:txBody>
      </p:sp>
      <p:sp>
        <p:nvSpPr>
          <p:cNvPr id="3" name="Content Placeholder 2"/>
          <p:cNvSpPr>
            <a:spLocks noGrp="1"/>
          </p:cNvSpPr>
          <p:nvPr>
            <p:ph idx="1"/>
          </p:nvPr>
        </p:nvSpPr>
        <p:spPr/>
        <p:txBody>
          <a:bodyPr/>
          <a:lstStyle/>
          <a:p>
            <a:r>
              <a:rPr lang="en-US" dirty="0" smtClean="0"/>
              <a:t>First remove all duplicate words from </a:t>
            </a:r>
            <a:r>
              <a:rPr lang="en-US" i="1" dirty="0" smtClean="0"/>
              <a:t>d</a:t>
            </a:r>
          </a:p>
          <a:p>
            <a:r>
              <a:rPr lang="en-US" dirty="0" smtClean="0"/>
              <a:t>Then compute NB using the same equation: </a:t>
            </a:r>
            <a:endParaRPr lang="en-US" dirty="0"/>
          </a:p>
        </p:txBody>
      </p:sp>
      <p:graphicFrame>
        <p:nvGraphicFramePr>
          <p:cNvPr id="6" name="Object 2"/>
          <p:cNvGraphicFramePr>
            <a:graphicFrameLocks noChangeAspect="1"/>
          </p:cNvGraphicFramePr>
          <p:nvPr>
            <p:extLst/>
          </p:nvPr>
        </p:nvGraphicFramePr>
        <p:xfrm>
          <a:off x="1676400" y="2636380"/>
          <a:ext cx="5715000" cy="1030866"/>
        </p:xfrm>
        <a:graphic>
          <a:graphicData uri="http://schemas.openxmlformats.org/presentationml/2006/ole">
            <mc:AlternateContent xmlns:mc="http://schemas.openxmlformats.org/markup-compatibility/2006">
              <mc:Choice xmlns:v="urn:schemas-microsoft-com:vml" Requires="v">
                <p:oleObj spid="_x0000_s58387" name="Equation" r:id="rId3" imgW="2171700" imgH="393700" progId="Equation.3">
                  <p:embed/>
                </p:oleObj>
              </mc:Choice>
              <mc:Fallback>
                <p:oleObj name="Equation" r:id="rId3" imgW="2171700" imgH="393700" progId="Equation.3">
                  <p:embed/>
                  <p:pic>
                    <p:nvPicPr>
                      <p:cNvPr id="0" name=""/>
                      <p:cNvPicPr>
                        <a:picLocks noChangeAspect="1" noChangeArrowheads="1"/>
                      </p:cNvPicPr>
                      <p:nvPr/>
                    </p:nvPicPr>
                    <p:blipFill>
                      <a:blip r:embed="rId4"/>
                      <a:srcRect/>
                      <a:stretch>
                        <a:fillRect/>
                      </a:stretch>
                    </p:blipFill>
                    <p:spPr bwMode="auto">
                      <a:xfrm>
                        <a:off x="1676400" y="2636380"/>
                        <a:ext cx="5715000" cy="103086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06814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Normal vs. Boolean Multinomial NB</a:t>
            </a:r>
            <a:endParaRPr lang="en-US" dirty="0"/>
          </a:p>
        </p:txBody>
      </p:sp>
      <p:graphicFrame>
        <p:nvGraphicFramePr>
          <p:cNvPr id="5" name="Content Placeholder 4"/>
          <p:cNvGraphicFramePr>
            <a:graphicFrameLocks noGrp="1"/>
          </p:cNvGraphicFramePr>
          <p:nvPr>
            <p:ph idx="1"/>
            <p:extLst/>
          </p:nvPr>
        </p:nvGraphicFramePr>
        <p:xfrm>
          <a:off x="381000" y="1276350"/>
          <a:ext cx="8534401" cy="1676400"/>
        </p:xfrm>
        <a:graphic>
          <a:graphicData uri="http://schemas.openxmlformats.org/drawingml/2006/table">
            <a:tbl>
              <a:tblPr firstRow="1" bandRow="1">
                <a:tableStyleId>{5C22544A-7EE6-4342-B048-85BDC9FD1C3A}</a:tableStyleId>
              </a:tblPr>
              <a:tblGrid>
                <a:gridCol w="1447801"/>
                <a:gridCol w="761999"/>
                <a:gridCol w="5216237"/>
                <a:gridCol w="1108364"/>
              </a:tblGrid>
              <a:tr h="279400">
                <a:tc>
                  <a:txBody>
                    <a:bodyPr/>
                    <a:lstStyle/>
                    <a:p>
                      <a:pPr>
                        <a:lnSpc>
                          <a:spcPct val="70000"/>
                        </a:lnSpc>
                      </a:pPr>
                      <a:r>
                        <a:rPr lang="en-US" sz="1600" dirty="0" smtClean="0"/>
                        <a:t>Normal</a:t>
                      </a:r>
                      <a:endParaRPr lang="en-US" sz="1600" dirty="0"/>
                    </a:p>
                  </a:txBody>
                  <a:tcPr marL="133004" marR="133004"/>
                </a:tc>
                <a:tc>
                  <a:txBody>
                    <a:bodyPr/>
                    <a:lstStyle/>
                    <a:p>
                      <a:pPr>
                        <a:lnSpc>
                          <a:spcPct val="70000"/>
                        </a:lnSpc>
                      </a:pPr>
                      <a:r>
                        <a:rPr lang="en-US" sz="1600" dirty="0" smtClean="0"/>
                        <a:t>Doc</a:t>
                      </a:r>
                      <a:endParaRPr lang="en-US" sz="1600" dirty="0"/>
                    </a:p>
                  </a:txBody>
                  <a:tcPr marL="133004" marR="133004"/>
                </a:tc>
                <a:tc>
                  <a:txBody>
                    <a:bodyPr/>
                    <a:lstStyle/>
                    <a:p>
                      <a:pPr>
                        <a:lnSpc>
                          <a:spcPct val="70000"/>
                        </a:lnSpc>
                      </a:pPr>
                      <a:r>
                        <a:rPr lang="en-US" sz="1600" dirty="0" smtClean="0"/>
                        <a:t>Words</a:t>
                      </a:r>
                      <a:endParaRPr lang="en-US" sz="1600" dirty="0"/>
                    </a:p>
                  </a:txBody>
                  <a:tcPr marL="133004" marR="133004"/>
                </a:tc>
                <a:tc>
                  <a:txBody>
                    <a:bodyPr/>
                    <a:lstStyle/>
                    <a:p>
                      <a:pPr>
                        <a:lnSpc>
                          <a:spcPct val="70000"/>
                        </a:lnSpc>
                      </a:pPr>
                      <a:r>
                        <a:rPr lang="en-US" sz="1600" dirty="0" smtClean="0"/>
                        <a:t>Class</a:t>
                      </a:r>
                      <a:endParaRPr lang="en-US" sz="1600" dirty="0"/>
                    </a:p>
                  </a:txBody>
                  <a:tcPr marL="133004" marR="133004"/>
                </a:tc>
              </a:tr>
              <a:tr h="279400">
                <a:tc>
                  <a:txBody>
                    <a:bodyPr/>
                    <a:lstStyle/>
                    <a:p>
                      <a:pPr>
                        <a:lnSpc>
                          <a:spcPct val="70000"/>
                        </a:lnSpc>
                      </a:pPr>
                      <a:r>
                        <a:rPr lang="en-US" sz="1600" dirty="0" smtClean="0"/>
                        <a:t>Training</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1</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a:t>
                      </a:r>
                      <a:r>
                        <a:rPr lang="en-US" sz="1600" baseline="0" dirty="0" smtClean="0"/>
                        <a:t> Beijing Chinese</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p>
                  </a:txBody>
                  <a:tcPr marL="133004" marR="133004">
                    <a:solidFill>
                      <a:schemeClr val="accent6">
                        <a:lumMod val="20000"/>
                        <a:lumOff val="80000"/>
                      </a:schemeClr>
                    </a:solidFill>
                  </a:tcPr>
                </a:tc>
              </a:tr>
              <a:tr h="279400">
                <a:tc>
                  <a:txBody>
                    <a:bodyPr/>
                    <a:lstStyle/>
                    <a:p>
                      <a:pPr>
                        <a:lnSpc>
                          <a:spcPct val="70000"/>
                        </a:lnSpc>
                      </a:pP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2</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 Chinese Shanghai</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endParaRPr lang="en-US" sz="1600" dirty="0"/>
                    </a:p>
                  </a:txBody>
                  <a:tcPr marL="133004" marR="133004">
                    <a:solidFill>
                      <a:schemeClr val="accent6">
                        <a:lumMod val="20000"/>
                        <a:lumOff val="80000"/>
                      </a:schemeClr>
                    </a:solidFill>
                  </a:tcPr>
                </a:tc>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smtClean="0"/>
                        <a:t>3</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 Macao</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endParaRPr lang="en-US" sz="1600" dirty="0"/>
                    </a:p>
                  </a:txBody>
                  <a:tcPr marL="133004" marR="133004">
                    <a:solidFill>
                      <a:schemeClr val="accent6">
                        <a:lumMod val="20000"/>
                        <a:lumOff val="80000"/>
                      </a:schemeClr>
                    </a:solidFill>
                  </a:tcPr>
                </a:tc>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smtClean="0"/>
                        <a:t>4</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Tokyo Japan Chinese</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j</a:t>
                      </a:r>
                      <a:endParaRPr lang="en-US" sz="1600" dirty="0"/>
                    </a:p>
                  </a:txBody>
                  <a:tcPr marL="133004" marR="133004">
                    <a:solidFill>
                      <a:schemeClr val="accent6">
                        <a:lumMod val="20000"/>
                        <a:lumOff val="80000"/>
                      </a:schemeClr>
                    </a:solidFill>
                  </a:tcPr>
                </a:tc>
              </a:tr>
              <a:tr h="279400">
                <a:tc>
                  <a:txBody>
                    <a:bodyPr/>
                    <a:lstStyle/>
                    <a:p>
                      <a:pPr>
                        <a:lnSpc>
                          <a:spcPct val="70000"/>
                        </a:lnSpc>
                      </a:pPr>
                      <a:r>
                        <a:rPr lang="en-US" sz="1600" dirty="0" smtClean="0"/>
                        <a:t>Test</a:t>
                      </a:r>
                      <a:endParaRPr lang="en-US" sz="1600" dirty="0"/>
                    </a:p>
                  </a:txBody>
                  <a:tcPr marL="133004" marR="133004"/>
                </a:tc>
                <a:tc>
                  <a:txBody>
                    <a:bodyPr/>
                    <a:lstStyle/>
                    <a:p>
                      <a:pPr>
                        <a:lnSpc>
                          <a:spcPct val="70000"/>
                        </a:lnSpc>
                      </a:pPr>
                      <a:r>
                        <a:rPr lang="en-US" sz="1600" dirty="0" smtClean="0"/>
                        <a:t>5</a:t>
                      </a:r>
                      <a:endParaRPr lang="en-US" sz="1600" dirty="0"/>
                    </a:p>
                  </a:txBody>
                  <a:tcPr marL="133004" marR="133004"/>
                </a:tc>
                <a:tc>
                  <a:txBody>
                    <a:bodyPr/>
                    <a:lstStyle/>
                    <a:p>
                      <a:pPr>
                        <a:lnSpc>
                          <a:spcPct val="70000"/>
                        </a:lnSpc>
                      </a:pPr>
                      <a:r>
                        <a:rPr lang="en-US" sz="1600" dirty="0" smtClean="0"/>
                        <a:t>Chinese Chinese Chinese Tokyo</a:t>
                      </a:r>
                      <a:r>
                        <a:rPr lang="en-US" sz="1600" baseline="0" dirty="0" smtClean="0"/>
                        <a:t> Japan</a:t>
                      </a:r>
                      <a:endParaRPr lang="en-US" sz="1600" dirty="0"/>
                    </a:p>
                  </a:txBody>
                  <a:tcPr marL="133004" marR="133004"/>
                </a:tc>
                <a:tc>
                  <a:txBody>
                    <a:bodyPr/>
                    <a:lstStyle/>
                    <a:p>
                      <a:pPr>
                        <a:lnSpc>
                          <a:spcPct val="70000"/>
                        </a:lnSpc>
                      </a:pPr>
                      <a:r>
                        <a:rPr lang="en-US" sz="1600" dirty="0" smtClean="0"/>
                        <a:t>?</a:t>
                      </a:r>
                      <a:endParaRPr lang="en-US" sz="1600" dirty="0"/>
                    </a:p>
                  </a:txBody>
                  <a:tcPr marL="133004" marR="133004"/>
                </a:tc>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85</a:t>
            </a:fld>
            <a:endParaRPr lang="en-US"/>
          </a:p>
        </p:txBody>
      </p:sp>
      <p:graphicFrame>
        <p:nvGraphicFramePr>
          <p:cNvPr id="46" name="Content Placeholder 4"/>
          <p:cNvGraphicFramePr>
            <a:graphicFrameLocks/>
          </p:cNvGraphicFramePr>
          <p:nvPr>
            <p:extLst/>
          </p:nvPr>
        </p:nvGraphicFramePr>
        <p:xfrm>
          <a:off x="228600" y="3274822"/>
          <a:ext cx="8534401" cy="1659128"/>
        </p:xfrm>
        <a:graphic>
          <a:graphicData uri="http://schemas.openxmlformats.org/drawingml/2006/table">
            <a:tbl>
              <a:tblPr firstRow="1" bandRow="1">
                <a:tableStyleId>{5C22544A-7EE6-4342-B048-85BDC9FD1C3A}</a:tableStyleId>
              </a:tblPr>
              <a:tblGrid>
                <a:gridCol w="1447801"/>
                <a:gridCol w="761999"/>
                <a:gridCol w="5216237"/>
                <a:gridCol w="1108364"/>
              </a:tblGrid>
              <a:tr h="127000">
                <a:tc>
                  <a:txBody>
                    <a:bodyPr/>
                    <a:lstStyle/>
                    <a:p>
                      <a:pPr>
                        <a:lnSpc>
                          <a:spcPct val="70000"/>
                        </a:lnSpc>
                      </a:pPr>
                      <a:r>
                        <a:rPr lang="en-US" sz="1600" dirty="0" smtClean="0"/>
                        <a:t>Boolean</a:t>
                      </a:r>
                      <a:endParaRPr lang="en-US" sz="1600" dirty="0"/>
                    </a:p>
                  </a:txBody>
                  <a:tcPr marL="133004" marR="133004"/>
                </a:tc>
                <a:tc>
                  <a:txBody>
                    <a:bodyPr/>
                    <a:lstStyle/>
                    <a:p>
                      <a:pPr>
                        <a:lnSpc>
                          <a:spcPct val="70000"/>
                        </a:lnSpc>
                      </a:pPr>
                      <a:r>
                        <a:rPr lang="en-US" sz="1600" dirty="0" smtClean="0"/>
                        <a:t>Doc</a:t>
                      </a:r>
                      <a:endParaRPr lang="en-US" sz="1600" dirty="0"/>
                    </a:p>
                  </a:txBody>
                  <a:tcPr marL="133004" marR="133004"/>
                </a:tc>
                <a:tc>
                  <a:txBody>
                    <a:bodyPr/>
                    <a:lstStyle/>
                    <a:p>
                      <a:pPr>
                        <a:lnSpc>
                          <a:spcPct val="70000"/>
                        </a:lnSpc>
                      </a:pPr>
                      <a:r>
                        <a:rPr lang="en-US" sz="1600" dirty="0" smtClean="0"/>
                        <a:t>Words</a:t>
                      </a:r>
                      <a:endParaRPr lang="en-US" sz="1600" dirty="0"/>
                    </a:p>
                  </a:txBody>
                  <a:tcPr marL="133004" marR="133004"/>
                </a:tc>
                <a:tc>
                  <a:txBody>
                    <a:bodyPr/>
                    <a:lstStyle/>
                    <a:p>
                      <a:pPr>
                        <a:lnSpc>
                          <a:spcPct val="70000"/>
                        </a:lnSpc>
                      </a:pPr>
                      <a:r>
                        <a:rPr lang="en-US" sz="1600" dirty="0" smtClean="0"/>
                        <a:t>Class</a:t>
                      </a:r>
                      <a:endParaRPr lang="en-US" sz="1600" dirty="0"/>
                    </a:p>
                  </a:txBody>
                  <a:tcPr marL="133004" marR="133004"/>
                </a:tc>
              </a:tr>
              <a:tr h="279400">
                <a:tc>
                  <a:txBody>
                    <a:bodyPr/>
                    <a:lstStyle/>
                    <a:p>
                      <a:pPr>
                        <a:lnSpc>
                          <a:spcPct val="70000"/>
                        </a:lnSpc>
                      </a:pPr>
                      <a:r>
                        <a:rPr lang="en-US" sz="1600" dirty="0" smtClean="0"/>
                        <a:t>Training</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1</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a:t>
                      </a:r>
                      <a:r>
                        <a:rPr lang="en-US" sz="1600" baseline="0" dirty="0" smtClean="0"/>
                        <a:t> Beijing</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p>
                  </a:txBody>
                  <a:tcPr marL="133004" marR="133004">
                    <a:solidFill>
                      <a:schemeClr val="accent6">
                        <a:lumMod val="20000"/>
                        <a:lumOff val="80000"/>
                      </a:schemeClr>
                    </a:solidFill>
                  </a:tcPr>
                </a:tc>
              </a:tr>
              <a:tr h="279400">
                <a:tc>
                  <a:txBody>
                    <a:bodyPr/>
                    <a:lstStyle/>
                    <a:p>
                      <a:pPr>
                        <a:lnSpc>
                          <a:spcPct val="70000"/>
                        </a:lnSpc>
                      </a:pP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2</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 Shanghai</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endParaRPr lang="en-US" sz="1600" dirty="0"/>
                    </a:p>
                  </a:txBody>
                  <a:tcPr marL="133004" marR="133004">
                    <a:solidFill>
                      <a:schemeClr val="accent6">
                        <a:lumMod val="20000"/>
                        <a:lumOff val="80000"/>
                      </a:schemeClr>
                    </a:solidFill>
                  </a:tcPr>
                </a:tc>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smtClean="0"/>
                        <a:t>3</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Chinese Macao</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c</a:t>
                      </a:r>
                      <a:endParaRPr lang="en-US" sz="1600" dirty="0"/>
                    </a:p>
                  </a:txBody>
                  <a:tcPr marL="133004" marR="133004">
                    <a:solidFill>
                      <a:schemeClr val="accent6">
                        <a:lumMod val="20000"/>
                        <a:lumOff val="80000"/>
                      </a:schemeClr>
                    </a:solidFill>
                  </a:tcPr>
                </a:tc>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smtClean="0"/>
                        <a:t>4</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Tokyo Japan Chinese</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smtClean="0"/>
                        <a:t>j</a:t>
                      </a:r>
                      <a:endParaRPr lang="en-US" sz="1600" dirty="0"/>
                    </a:p>
                  </a:txBody>
                  <a:tcPr marL="133004" marR="133004">
                    <a:solidFill>
                      <a:schemeClr val="accent6">
                        <a:lumMod val="20000"/>
                        <a:lumOff val="80000"/>
                      </a:schemeClr>
                    </a:solidFill>
                  </a:tcPr>
                </a:tc>
              </a:tr>
              <a:tr h="279400">
                <a:tc>
                  <a:txBody>
                    <a:bodyPr/>
                    <a:lstStyle/>
                    <a:p>
                      <a:pPr>
                        <a:lnSpc>
                          <a:spcPct val="70000"/>
                        </a:lnSpc>
                      </a:pPr>
                      <a:r>
                        <a:rPr lang="en-US" sz="1600" dirty="0" smtClean="0"/>
                        <a:t>Test</a:t>
                      </a:r>
                      <a:endParaRPr lang="en-US" sz="1600" dirty="0"/>
                    </a:p>
                  </a:txBody>
                  <a:tcPr marL="133004" marR="133004"/>
                </a:tc>
                <a:tc>
                  <a:txBody>
                    <a:bodyPr/>
                    <a:lstStyle/>
                    <a:p>
                      <a:pPr>
                        <a:lnSpc>
                          <a:spcPct val="70000"/>
                        </a:lnSpc>
                      </a:pPr>
                      <a:r>
                        <a:rPr lang="en-US" sz="1600" dirty="0" smtClean="0"/>
                        <a:t>5</a:t>
                      </a:r>
                      <a:endParaRPr lang="en-US" sz="1600" dirty="0"/>
                    </a:p>
                  </a:txBody>
                  <a:tcPr marL="133004" marR="133004"/>
                </a:tc>
                <a:tc>
                  <a:txBody>
                    <a:bodyPr/>
                    <a:lstStyle/>
                    <a:p>
                      <a:pPr>
                        <a:lnSpc>
                          <a:spcPct val="70000"/>
                        </a:lnSpc>
                      </a:pPr>
                      <a:r>
                        <a:rPr lang="en-US" sz="1600" dirty="0" smtClean="0"/>
                        <a:t>Chinese Tokyo</a:t>
                      </a:r>
                      <a:r>
                        <a:rPr lang="en-US" sz="1600" baseline="0" dirty="0" smtClean="0"/>
                        <a:t> Japan</a:t>
                      </a:r>
                      <a:endParaRPr lang="en-US" sz="1600" dirty="0"/>
                    </a:p>
                  </a:txBody>
                  <a:tcPr marL="133004" marR="133004"/>
                </a:tc>
                <a:tc>
                  <a:txBody>
                    <a:bodyPr/>
                    <a:lstStyle/>
                    <a:p>
                      <a:pPr>
                        <a:lnSpc>
                          <a:spcPct val="70000"/>
                        </a:lnSpc>
                      </a:pPr>
                      <a:r>
                        <a:rPr lang="en-US" sz="1600" dirty="0" smtClean="0"/>
                        <a:t>?</a:t>
                      </a:r>
                      <a:endParaRPr lang="en-US" sz="1600" dirty="0"/>
                    </a:p>
                  </a:txBody>
                  <a:tcPr marL="133004" marR="133004"/>
                </a:tc>
              </a:tr>
            </a:tbl>
          </a:graphicData>
        </a:graphic>
      </p:graphicFrame>
    </p:spTree>
    <p:extLst>
      <p:ext uri="{BB962C8B-B14F-4D97-AF65-F5344CB8AC3E}">
        <p14:creationId xmlns:p14="http://schemas.microsoft.com/office/powerpoint/2010/main" val="297065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47800" y="133350"/>
            <a:ext cx="7391400" cy="857250"/>
          </a:xfrm>
        </p:spPr>
        <p:txBody>
          <a:bodyPr/>
          <a:lstStyle/>
          <a:p>
            <a:r>
              <a:rPr lang="en-US" dirty="0" smtClean="0"/>
              <a:t>Problems: </a:t>
            </a:r>
            <a:br>
              <a:rPr lang="en-US" dirty="0" smtClean="0"/>
            </a:br>
            <a:r>
              <a:rPr lang="en-US" dirty="0" smtClean="0"/>
              <a:t>What makes reviews hard to classify?</a:t>
            </a:r>
            <a:endParaRPr lang="en-US" dirty="0"/>
          </a:p>
        </p:txBody>
      </p:sp>
      <p:sp>
        <p:nvSpPr>
          <p:cNvPr id="39939" name="Rectangle 3"/>
          <p:cNvSpPr>
            <a:spLocks noGrp="1" noChangeArrowheads="1"/>
          </p:cNvSpPr>
          <p:nvPr>
            <p:ph sz="quarter" idx="1"/>
          </p:nvPr>
        </p:nvSpPr>
        <p:spPr>
          <a:xfrm>
            <a:off x="381000" y="1219200"/>
            <a:ext cx="8610600" cy="3943350"/>
          </a:xfrm>
        </p:spPr>
        <p:txBody>
          <a:bodyPr/>
          <a:lstStyle/>
          <a:p>
            <a:r>
              <a:rPr lang="en-US" sz="2800" dirty="0" smtClean="0"/>
              <a:t>Subtlety:</a:t>
            </a:r>
            <a:endParaRPr lang="en-US" sz="2800" dirty="0"/>
          </a:p>
          <a:p>
            <a:pPr lvl="1"/>
            <a:r>
              <a:rPr lang="en-US" sz="2400" dirty="0"/>
              <a:t>Perfume review in </a:t>
            </a:r>
            <a:r>
              <a:rPr lang="en-US" sz="2400" i="1" dirty="0" smtClean="0"/>
              <a:t>Perfumes</a:t>
            </a:r>
            <a:r>
              <a:rPr lang="en-US" sz="2400" i="1" dirty="0"/>
              <a:t>: the </a:t>
            </a:r>
            <a:r>
              <a:rPr lang="en-US" sz="2400" i="1" dirty="0" smtClean="0"/>
              <a:t>Guide</a:t>
            </a:r>
            <a:r>
              <a:rPr lang="en-US" sz="2400" dirty="0"/>
              <a:t>:</a:t>
            </a:r>
          </a:p>
          <a:p>
            <a:pPr lvl="2"/>
            <a:r>
              <a:rPr lang="en-US" sz="2400" dirty="0"/>
              <a:t>“If you are reading this because it is your darling fragrance, please wear it at home exclusively, and tape the windows shut.”</a:t>
            </a:r>
          </a:p>
          <a:p>
            <a:pPr lvl="1"/>
            <a:r>
              <a:rPr lang="en-US" sz="2400" dirty="0"/>
              <a:t> </a:t>
            </a:r>
            <a:r>
              <a:rPr lang="en-US" sz="2400" dirty="0" smtClean="0"/>
              <a:t>Dorothy </a:t>
            </a:r>
            <a:r>
              <a:rPr lang="en-US" sz="2400" dirty="0"/>
              <a:t>Parker on Katherine </a:t>
            </a:r>
            <a:r>
              <a:rPr lang="en-US" sz="2400" dirty="0" smtClean="0"/>
              <a:t>Hepburn</a:t>
            </a:r>
            <a:endParaRPr lang="en-US" sz="2400" dirty="0"/>
          </a:p>
          <a:p>
            <a:pPr lvl="2"/>
            <a:r>
              <a:rPr lang="en-US" sz="2400" dirty="0" smtClean="0"/>
              <a:t>“</a:t>
            </a:r>
            <a:r>
              <a:rPr lang="en-US" sz="2400" dirty="0"/>
              <a:t>She runs the gamut of emotions from A to B</a:t>
            </a:r>
            <a:r>
              <a:rPr lang="en-US" sz="2400" dirty="0" smtClean="0"/>
              <a:t>”</a:t>
            </a:r>
            <a:endParaRPr lang="en-US" sz="2400" dirty="0"/>
          </a:p>
        </p:txBody>
      </p:sp>
      <p:sp>
        <p:nvSpPr>
          <p:cNvPr id="4" name="Slide Number Placeholder 5"/>
          <p:cNvSpPr>
            <a:spLocks noGrp="1"/>
          </p:cNvSpPr>
          <p:nvPr>
            <p:ph type="sldNum" sz="quarter" idx="4294967295"/>
          </p:nvPr>
        </p:nvSpPr>
        <p:spPr>
          <a:xfrm>
            <a:off x="8686800" y="4914900"/>
            <a:ext cx="457200" cy="228600"/>
          </a:xfrm>
          <a:prstGeom prst="rect">
            <a:avLst/>
          </a:prstGeom>
        </p:spPr>
        <p:txBody>
          <a:bodyPr/>
          <a:lstStyle/>
          <a:p>
            <a:fld id="{DCAB7E93-AD45-C349-8A19-0FCE009C7A3C}" type="slidenum">
              <a:rPr lang="en-US"/>
              <a:pPr/>
              <a:t>86</a:t>
            </a:fld>
            <a:endParaRPr lang="en-US"/>
          </a:p>
        </p:txBody>
      </p:sp>
    </p:spTree>
    <p:extLst>
      <p:ext uri="{BB962C8B-B14F-4D97-AF65-F5344CB8AC3E}">
        <p14:creationId xmlns:p14="http://schemas.microsoft.com/office/powerpoint/2010/main" val="38988048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Thwarted Expectations</a:t>
            </a:r>
            <a:br>
              <a:rPr lang="en-US" dirty="0" smtClean="0"/>
            </a:br>
            <a:r>
              <a:rPr lang="en-US" dirty="0" smtClean="0"/>
              <a:t>and Ordering Effects</a:t>
            </a:r>
            <a:endParaRPr lang="en-US" dirty="0"/>
          </a:p>
        </p:txBody>
      </p:sp>
      <p:sp>
        <p:nvSpPr>
          <p:cNvPr id="3" name="Content Placeholder 2"/>
          <p:cNvSpPr>
            <a:spLocks noGrp="1"/>
          </p:cNvSpPr>
          <p:nvPr>
            <p:ph idx="1"/>
          </p:nvPr>
        </p:nvSpPr>
        <p:spPr>
          <a:xfrm>
            <a:off x="304800" y="1352550"/>
            <a:ext cx="8686800" cy="3333750"/>
          </a:xfrm>
        </p:spPr>
        <p:txBody>
          <a:bodyPr/>
          <a:lstStyle/>
          <a:p>
            <a:r>
              <a:rPr lang="en-US" sz="2800" dirty="0" smtClean="0"/>
              <a:t>“</a:t>
            </a:r>
            <a:r>
              <a:rPr lang="en-US" sz="2800" dirty="0"/>
              <a:t>This film should be </a:t>
            </a:r>
            <a:r>
              <a:rPr lang="en-US" sz="2800" dirty="0">
                <a:solidFill>
                  <a:srgbClr val="0000FF"/>
                </a:solidFill>
              </a:rPr>
              <a:t>brilliant</a:t>
            </a:r>
            <a:r>
              <a:rPr lang="en-US" sz="2800" dirty="0"/>
              <a:t>.  It sounds like a </a:t>
            </a:r>
            <a:r>
              <a:rPr lang="en-US" sz="2800" dirty="0">
                <a:solidFill>
                  <a:srgbClr val="0000FF"/>
                </a:solidFill>
              </a:rPr>
              <a:t>great </a:t>
            </a:r>
            <a:r>
              <a:rPr lang="en-US" sz="2800" dirty="0"/>
              <a:t>plot, the actors are </a:t>
            </a:r>
            <a:r>
              <a:rPr lang="en-US" sz="2800" dirty="0">
                <a:solidFill>
                  <a:srgbClr val="0000FF"/>
                </a:solidFill>
              </a:rPr>
              <a:t>first grade</a:t>
            </a:r>
            <a:r>
              <a:rPr lang="en-US" sz="2800" dirty="0"/>
              <a:t>, and the supporting cast is </a:t>
            </a:r>
            <a:r>
              <a:rPr lang="en-US" sz="2800" dirty="0">
                <a:solidFill>
                  <a:srgbClr val="0000FF"/>
                </a:solidFill>
              </a:rPr>
              <a:t>good </a:t>
            </a:r>
            <a:r>
              <a:rPr lang="en-US" sz="2800" dirty="0"/>
              <a:t>as well, and Stallone is attempting to deliver a good performance. However, it </a:t>
            </a:r>
            <a:r>
              <a:rPr lang="en-US" sz="2800" b="1" dirty="0">
                <a:solidFill>
                  <a:srgbClr val="FF0000"/>
                </a:solidFill>
              </a:rPr>
              <a:t>can’t hold up</a:t>
            </a:r>
            <a:r>
              <a:rPr lang="en-US" sz="2800" dirty="0"/>
              <a:t>.</a:t>
            </a:r>
            <a:r>
              <a:rPr lang="en-US" sz="2800" dirty="0" smtClean="0"/>
              <a:t>”</a:t>
            </a:r>
            <a:endParaRPr lang="en-US" dirty="0"/>
          </a:p>
          <a:p>
            <a:r>
              <a:rPr lang="en-US" sz="2800" dirty="0" smtClean="0"/>
              <a:t>Well as usual Keanu Reeves is nothing special, but surprisingly, the </a:t>
            </a:r>
            <a:r>
              <a:rPr lang="en-US" sz="2800" dirty="0" smtClean="0">
                <a:solidFill>
                  <a:srgbClr val="0000FF"/>
                </a:solidFill>
              </a:rPr>
              <a:t>very talented </a:t>
            </a:r>
            <a:r>
              <a:rPr lang="en-US" sz="2800" dirty="0" smtClean="0"/>
              <a:t>Laurence </a:t>
            </a:r>
            <a:r>
              <a:rPr lang="en-US" sz="2800" dirty="0" err="1" smtClean="0"/>
              <a:t>Fishbourne</a:t>
            </a:r>
            <a:r>
              <a:rPr lang="en-US" sz="2800" dirty="0" smtClean="0"/>
              <a:t> is </a:t>
            </a:r>
            <a:r>
              <a:rPr lang="en-US" sz="2800" b="1" dirty="0" smtClean="0">
                <a:solidFill>
                  <a:srgbClr val="FF0000"/>
                </a:solidFill>
              </a:rPr>
              <a:t>not so good </a:t>
            </a:r>
            <a:r>
              <a:rPr lang="en-US" sz="2800" dirty="0" smtClean="0"/>
              <a:t>either, I was surprised.</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87</a:t>
            </a:fld>
            <a:endParaRPr lang="en-US"/>
          </a:p>
        </p:txBody>
      </p:sp>
    </p:spTree>
    <p:extLst>
      <p:ext uri="{BB962C8B-B14F-4D97-AF65-F5344CB8AC3E}">
        <p14:creationId xmlns:p14="http://schemas.microsoft.com/office/powerpoint/2010/main" val="174052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Text Classification: definition</a:t>
            </a:r>
          </a:p>
        </p:txBody>
      </p:sp>
      <p:sp>
        <p:nvSpPr>
          <p:cNvPr id="24579" name="Rectangle 3"/>
          <p:cNvSpPr>
            <a:spLocks noGrp="1" noChangeArrowheads="1"/>
          </p:cNvSpPr>
          <p:nvPr>
            <p:ph sz="quarter" idx="1"/>
          </p:nvPr>
        </p:nvSpPr>
        <p:spPr/>
        <p:txBody>
          <a:bodyPr/>
          <a:lstStyle/>
          <a:p>
            <a:r>
              <a:rPr lang="en-US" sz="3200" i="1" dirty="0" smtClean="0">
                <a:latin typeface="Calibri" charset="0"/>
              </a:rPr>
              <a:t>Input</a:t>
            </a:r>
            <a:r>
              <a:rPr lang="en-US" sz="3200" dirty="0" smtClean="0">
                <a:latin typeface="Calibri" charset="0"/>
              </a:rPr>
              <a:t>:</a:t>
            </a:r>
          </a:p>
          <a:p>
            <a:pPr lvl="1"/>
            <a:r>
              <a:rPr lang="en-US" sz="2800" dirty="0" smtClean="0">
                <a:latin typeface="Calibri" charset="0"/>
              </a:rPr>
              <a:t> </a:t>
            </a:r>
            <a:r>
              <a:rPr lang="en-US" sz="2800" dirty="0">
                <a:latin typeface="Calibri" charset="0"/>
              </a:rPr>
              <a:t>a document </a:t>
            </a:r>
            <a:r>
              <a:rPr lang="en-US" sz="2800" i="1" dirty="0" smtClean="0">
                <a:solidFill>
                  <a:srgbClr val="FF0000"/>
                </a:solidFill>
                <a:latin typeface="Calibri" charset="0"/>
              </a:rPr>
              <a:t>d</a:t>
            </a:r>
          </a:p>
          <a:p>
            <a:pPr lvl="1"/>
            <a:r>
              <a:rPr lang="en-US" sz="2800" i="1" dirty="0" smtClean="0">
                <a:latin typeface="Calibri" charset="0"/>
              </a:rPr>
              <a:t> </a:t>
            </a:r>
            <a:r>
              <a:rPr lang="en-US" sz="2800" dirty="0" smtClean="0">
                <a:latin typeface="Calibri" charset="0"/>
                <a:ea typeface="ＭＳ Ｐゴシック" charset="0"/>
              </a:rPr>
              <a:t>a </a:t>
            </a:r>
            <a:r>
              <a:rPr lang="en-US" sz="2800" dirty="0">
                <a:latin typeface="Calibri" charset="0"/>
                <a:ea typeface="ＭＳ Ｐゴシック" charset="0"/>
              </a:rPr>
              <a:t>fixed set of </a:t>
            </a:r>
            <a:r>
              <a:rPr lang="en-US" sz="2800" dirty="0" smtClean="0">
                <a:latin typeface="Calibri" charset="0"/>
                <a:ea typeface="ＭＳ Ｐゴシック" charset="0"/>
              </a:rPr>
              <a:t>classes  </a:t>
            </a:r>
            <a:r>
              <a:rPr lang="en-US" sz="2800" i="1" dirty="0" smtClean="0">
                <a:solidFill>
                  <a:srgbClr val="FF0000"/>
                </a:solidFill>
                <a:latin typeface="Calibri" charset="0"/>
                <a:ea typeface="ＭＳ Ｐゴシック" charset="0"/>
              </a:rPr>
              <a:t>C </a:t>
            </a:r>
            <a:r>
              <a:rPr lang="en-US" sz="2800" dirty="0">
                <a:solidFill>
                  <a:srgbClr val="FF0000"/>
                </a:solidFill>
                <a:latin typeface="Calibri" charset="0"/>
                <a:ea typeface="ＭＳ Ｐゴシック" charset="0"/>
              </a:rPr>
              <a:t>=</a:t>
            </a:r>
            <a:r>
              <a:rPr lang="en-US" sz="2800" i="1" dirty="0">
                <a:solidFill>
                  <a:srgbClr val="FF0000"/>
                </a:solidFill>
                <a:latin typeface="Calibri" charset="0"/>
                <a:ea typeface="ＭＳ Ｐゴシック" charset="0"/>
              </a:rPr>
              <a:t> </a:t>
            </a:r>
            <a:r>
              <a:rPr lang="en-US" sz="2800" dirty="0">
                <a:solidFill>
                  <a:srgbClr val="FF0000"/>
                </a:solidFill>
                <a:latin typeface="Calibri" charset="0"/>
                <a:ea typeface="ＭＳ Ｐゴシック" charset="0"/>
                <a:sym typeface="Symbol" charset="0"/>
              </a:rPr>
              <a:t>{</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1</a:t>
            </a:r>
            <a:r>
              <a:rPr lang="en-US" sz="2800" dirty="0">
                <a:solidFill>
                  <a:srgbClr val="FF0000"/>
                </a:solidFill>
                <a:latin typeface="Calibri" charset="0"/>
                <a:ea typeface="ＭＳ Ｐゴシック" charset="0"/>
                <a:sym typeface="Symbol" charset="0"/>
              </a:rPr>
              <a:t>, </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2</a:t>
            </a:r>
            <a:r>
              <a:rPr lang="en-US" sz="2800" dirty="0">
                <a:solidFill>
                  <a:srgbClr val="FF0000"/>
                </a:solidFill>
                <a:latin typeface="Calibri" charset="0"/>
                <a:ea typeface="ＭＳ Ｐゴシック" charset="0"/>
                <a:sym typeface="Symbol" charset="0"/>
              </a:rPr>
              <a:t>,…, </a:t>
            </a:r>
            <a:r>
              <a:rPr lang="en-US" sz="2800" i="1" dirty="0" err="1">
                <a:solidFill>
                  <a:srgbClr val="FF0000"/>
                </a:solidFill>
                <a:latin typeface="Calibri" charset="0"/>
                <a:ea typeface="ＭＳ Ｐゴシック" charset="0"/>
                <a:sym typeface="Symbol" charset="0"/>
              </a:rPr>
              <a:t>c</a:t>
            </a:r>
            <a:r>
              <a:rPr lang="en-US" sz="2800" i="1" baseline="-25000" dirty="0" err="1">
                <a:solidFill>
                  <a:srgbClr val="FF0000"/>
                </a:solidFill>
                <a:latin typeface="Calibri" charset="0"/>
                <a:ea typeface="ＭＳ Ｐゴシック" charset="0"/>
                <a:sym typeface="Symbol" charset="0"/>
              </a:rPr>
              <a:t>J</a:t>
            </a:r>
            <a:r>
              <a:rPr lang="en-US" sz="2800" dirty="0">
                <a:solidFill>
                  <a:srgbClr val="FF0000"/>
                </a:solidFill>
                <a:latin typeface="Calibri" charset="0"/>
                <a:ea typeface="ＭＳ Ｐゴシック" charset="0"/>
                <a:sym typeface="Symbol" charset="0"/>
              </a:rPr>
              <a:t>}</a:t>
            </a:r>
          </a:p>
          <a:p>
            <a:pPr lvl="1"/>
            <a:endParaRPr lang="en-US" sz="2800" i="1" dirty="0">
              <a:latin typeface="Calibri" charset="0"/>
            </a:endParaRPr>
          </a:p>
          <a:p>
            <a:r>
              <a:rPr lang="en-US" sz="3200" i="1" dirty="0">
                <a:latin typeface="Calibri" charset="0"/>
              </a:rPr>
              <a:t>Output</a:t>
            </a:r>
            <a:r>
              <a:rPr lang="en-US" sz="3200" dirty="0">
                <a:latin typeface="Calibri" charset="0"/>
              </a:rPr>
              <a:t>: a predicted class </a:t>
            </a:r>
            <a:r>
              <a:rPr lang="en-US" sz="3200" i="1" dirty="0">
                <a:solidFill>
                  <a:srgbClr val="FF0000"/>
                </a:solidFill>
                <a:latin typeface="Calibri" charset="0"/>
              </a:rPr>
              <a:t>c</a:t>
            </a:r>
            <a:r>
              <a:rPr lang="en-US" sz="3200" dirty="0">
                <a:solidFill>
                  <a:srgbClr val="FF0000"/>
                </a:solidFill>
                <a:latin typeface="Calibri" charset="0"/>
              </a:rPr>
              <a:t> </a:t>
            </a:r>
            <a:r>
              <a:rPr lang="en-US" sz="3200" dirty="0">
                <a:solidFill>
                  <a:srgbClr val="FF0000"/>
                </a:solidFill>
                <a:latin typeface="Calibri" charset="0"/>
                <a:ea typeface="ＭＳ Ｐゴシック" charset="0"/>
                <a:sym typeface="Symbol" charset="0"/>
              </a:rPr>
              <a:t> </a:t>
            </a:r>
            <a:r>
              <a:rPr lang="en-US" sz="3200" i="1" dirty="0">
                <a:solidFill>
                  <a:srgbClr val="FF0000"/>
                </a:solidFill>
                <a:latin typeface="Calibri" charset="0"/>
                <a:ea typeface="ＭＳ Ｐゴシック" charset="0"/>
                <a:sym typeface="Symbol" charset="0"/>
              </a:rPr>
              <a:t>C</a:t>
            </a:r>
            <a:endParaRPr lang="en-US" sz="3200" i="1" baseline="-25000" dirty="0">
              <a:solidFill>
                <a:srgbClr val="FF0000"/>
              </a:solidFill>
              <a:latin typeface="Calibri" charset="0"/>
            </a:endParaRPr>
          </a:p>
        </p:txBody>
      </p:sp>
    </p:spTree>
    <p:extLst>
      <p:ext uri="{BB962C8B-B14F-4D97-AF65-F5344CB8AC3E}">
        <p14:creationId xmlns:p14="http://schemas.microsoft.com/office/powerpoint/2010/main" val="342495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11514</TotalTime>
  <Words>4492</Words>
  <Application>Microsoft Office PowerPoint</Application>
  <PresentationFormat>On-screen Show (16:9)</PresentationFormat>
  <Paragraphs>870</Paragraphs>
  <Slides>87</Slides>
  <Notes>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3" baseType="lpstr">
      <vt:lpstr>Arial Unicode MS</vt:lpstr>
      <vt:lpstr>ＭＳ Ｐゴシック</vt:lpstr>
      <vt:lpstr>Arial</vt:lpstr>
      <vt:lpstr>Calibri</vt:lpstr>
      <vt:lpstr>Calibri (Headings)</vt:lpstr>
      <vt:lpstr>Courier</vt:lpstr>
      <vt:lpstr>Lucida Grande</vt:lpstr>
      <vt:lpstr>Lucida Sans</vt:lpstr>
      <vt:lpstr>Symbol</vt:lpstr>
      <vt:lpstr>Tahoma</vt:lpstr>
      <vt:lpstr>Times</vt:lpstr>
      <vt:lpstr>Times New Roman</vt:lpstr>
      <vt:lpstr>Wingdings</vt:lpstr>
      <vt:lpstr>Zapf Dingbats</vt:lpstr>
      <vt:lpstr>NLP-jurafsky</vt:lpstr>
      <vt:lpstr>Equation</vt:lpstr>
      <vt:lpstr>Naive Bayes and  Sentiment Classification</vt:lpstr>
      <vt:lpstr>HW1</vt:lpstr>
      <vt:lpstr>Text Classification</vt:lpstr>
      <vt:lpstr>Is this spam?</vt:lpstr>
      <vt:lpstr>Who wrote which Federalist papers?</vt:lpstr>
      <vt:lpstr>Positive or negative movie review?</vt:lpstr>
      <vt:lpstr>What is the subject of this article?</vt:lpstr>
      <vt:lpstr>Text Classification</vt:lpstr>
      <vt:lpstr>Text Classification: definition</vt:lpstr>
      <vt:lpstr>Classification Methods:  Hand-coded rules</vt:lpstr>
      <vt:lpstr>Classification Methods: Supervised Machine Learning</vt:lpstr>
      <vt:lpstr>Classification Methods: Supervised Machine Learning</vt:lpstr>
      <vt:lpstr>Naive Bayes</vt:lpstr>
      <vt:lpstr>Naive Bayes Intuition</vt:lpstr>
      <vt:lpstr>The Bag of Words Representation</vt:lpstr>
      <vt:lpstr>The bag of words representation</vt:lpstr>
      <vt:lpstr>Bayes’ Rule Applied to Documents and Classes</vt:lpstr>
      <vt:lpstr>Naive Bayes Classifier</vt:lpstr>
      <vt:lpstr>Naive Bayes Classifier</vt:lpstr>
      <vt:lpstr>Naive Bayes Classifier</vt:lpstr>
      <vt:lpstr>Naive Bayes Independence Assumptions</vt:lpstr>
      <vt:lpstr>Naive Bayes Classifier</vt:lpstr>
      <vt:lpstr>Applying Naive Bayes to Text Classification</vt:lpstr>
      <vt:lpstr>Naive Bayes</vt:lpstr>
      <vt:lpstr>Learning the Naive Bayes Model</vt:lpstr>
      <vt:lpstr>Parameter estimation</vt:lpstr>
      <vt:lpstr>Problem with Maximum Likelihood</vt:lpstr>
      <vt:lpstr>Laplace (add-1) smoothing for Naive Bayes</vt:lpstr>
      <vt:lpstr>Naive Bayes: Learning</vt:lpstr>
      <vt:lpstr>Naive Bayes</vt:lpstr>
      <vt:lpstr>Generative vs Discriminative Classifiers</vt:lpstr>
      <vt:lpstr>Generative vs Discriminative Classifiers</vt:lpstr>
      <vt:lpstr>Generative Model for Naive Bayes</vt:lpstr>
      <vt:lpstr>Naive Bayes and Language Modeling</vt:lpstr>
      <vt:lpstr>Each class = a unigram language model</vt:lpstr>
      <vt:lpstr>Naïve Bayes as a Language Model</vt:lpstr>
      <vt:lpstr>Naive Bayes</vt:lpstr>
      <vt:lpstr>PowerPoint Presentation</vt:lpstr>
      <vt:lpstr>Naïve Bayes in Spam Filtering</vt:lpstr>
      <vt:lpstr>Summary: Naive Bayes is Not So Naive</vt:lpstr>
      <vt:lpstr>Naive Bayes</vt:lpstr>
      <vt:lpstr>The 2-by-2 contingency table</vt:lpstr>
      <vt:lpstr>Precision and recall</vt:lpstr>
      <vt:lpstr>A combined measure: F</vt:lpstr>
      <vt:lpstr>More Than Two Classes:  Sets of binary classifiers</vt:lpstr>
      <vt:lpstr>More Than Two Classes:  Sets of binary classifiers</vt:lpstr>
      <vt:lpstr>Evaluation:  Classic Reuters-21578 Data Set </vt:lpstr>
      <vt:lpstr>Reuters Text Categorization data set (Reuters-21578) document</vt:lpstr>
      <vt:lpstr>Confusion matrix c</vt:lpstr>
      <vt:lpstr>Per class evaluation measures</vt:lpstr>
      <vt:lpstr>Micro- vs. Macro-Averaging</vt:lpstr>
      <vt:lpstr>Micro- vs. Macro-Averaging: Example</vt:lpstr>
      <vt:lpstr>Micro- vs. Macro-Averaging: Example</vt:lpstr>
      <vt:lpstr>Development Test Sets and Cross-validation</vt:lpstr>
      <vt:lpstr>Statistical Significance</vt:lpstr>
      <vt:lpstr>Text Classification</vt:lpstr>
      <vt:lpstr>The Real World</vt:lpstr>
      <vt:lpstr>No training data? Manually written rules</vt:lpstr>
      <vt:lpstr>Very little data?</vt:lpstr>
      <vt:lpstr>A reasonable amount of data?</vt:lpstr>
      <vt:lpstr>A huge amount of data?</vt:lpstr>
      <vt:lpstr>Accuracy as a function of data size</vt:lpstr>
      <vt:lpstr>Underflow Prevention: log space</vt:lpstr>
      <vt:lpstr>How to tweak performance</vt:lpstr>
      <vt:lpstr>Sentiment Analysis</vt:lpstr>
      <vt:lpstr>Positive or negative movie review?</vt:lpstr>
      <vt:lpstr>Google Product Search</vt:lpstr>
      <vt:lpstr>Twitter sentiment versus Gallup Poll of Consumer Confidence</vt:lpstr>
      <vt:lpstr>Target Sentiment on Twitter</vt:lpstr>
      <vt:lpstr>Sentiment analysis has many other names</vt:lpstr>
      <vt:lpstr>Why sentiment analysis?</vt:lpstr>
      <vt:lpstr>Sentiment Analysis</vt:lpstr>
      <vt:lpstr>Sentiment Analysis</vt:lpstr>
      <vt:lpstr>Sentiment Analysis</vt:lpstr>
      <vt:lpstr>Sentiment Classification in Movie Reviews</vt:lpstr>
      <vt:lpstr>IMDB data in the Pang and Lee database</vt:lpstr>
      <vt:lpstr>Baseline Algorithm (adapted from Pang and Lee)</vt:lpstr>
      <vt:lpstr>Sentiment Tokenization Issues</vt:lpstr>
      <vt:lpstr>Extracting Features for Sentiment Classification</vt:lpstr>
      <vt:lpstr>Negation</vt:lpstr>
      <vt:lpstr>Reminder: Naïve Bayes</vt:lpstr>
      <vt:lpstr>Binarized (Boolean feature) Naive Bayes</vt:lpstr>
      <vt:lpstr>Boolean Naive Bayes: Learning</vt:lpstr>
      <vt:lpstr>Boolean Multinomial Naive Bayes  on a test document d</vt:lpstr>
      <vt:lpstr>Normal vs. Boolean Multinomial NB</vt:lpstr>
      <vt:lpstr>Problems:  What makes reviews hard to classify?</vt:lpstr>
      <vt:lpstr>Thwarted Expectations and Ordering Effects</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Diane J. Litman</cp:lastModifiedBy>
  <cp:revision>241</cp:revision>
  <cp:lastPrinted>2012-03-27T19:39:52Z</cp:lastPrinted>
  <dcterms:created xsi:type="dcterms:W3CDTF">2010-04-19T15:31:24Z</dcterms:created>
  <dcterms:modified xsi:type="dcterms:W3CDTF">2018-10-09T16:57:57Z</dcterms:modified>
</cp:coreProperties>
</file>