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</p:sldMasterIdLst>
  <p:notesMasterIdLst>
    <p:notesMasterId r:id="rId103"/>
  </p:notesMasterIdLst>
  <p:handoutMasterIdLst>
    <p:handoutMasterId r:id="rId104"/>
  </p:handoutMasterIdLst>
  <p:sldIdLst>
    <p:sldId id="453" r:id="rId2"/>
    <p:sldId id="542" r:id="rId3"/>
    <p:sldId id="535" r:id="rId4"/>
    <p:sldId id="534" r:id="rId5"/>
    <p:sldId id="536" r:id="rId6"/>
    <p:sldId id="550" r:id="rId7"/>
    <p:sldId id="543" r:id="rId8"/>
    <p:sldId id="544" r:id="rId9"/>
    <p:sldId id="545" r:id="rId10"/>
    <p:sldId id="546" r:id="rId11"/>
    <p:sldId id="547" r:id="rId12"/>
    <p:sldId id="549" r:id="rId13"/>
    <p:sldId id="548" r:id="rId14"/>
    <p:sldId id="529" r:id="rId15"/>
    <p:sldId id="454" r:id="rId16"/>
    <p:sldId id="455" r:id="rId17"/>
    <p:sldId id="456" r:id="rId18"/>
    <p:sldId id="457" r:id="rId19"/>
    <p:sldId id="458" r:id="rId20"/>
    <p:sldId id="459" r:id="rId21"/>
    <p:sldId id="460" r:id="rId22"/>
    <p:sldId id="461" r:id="rId23"/>
    <p:sldId id="530" r:id="rId24"/>
    <p:sldId id="462" r:id="rId25"/>
    <p:sldId id="463" r:id="rId26"/>
    <p:sldId id="464" r:id="rId27"/>
    <p:sldId id="466" r:id="rId28"/>
    <p:sldId id="467" r:id="rId29"/>
    <p:sldId id="468" r:id="rId30"/>
    <p:sldId id="563" r:id="rId31"/>
    <p:sldId id="565" r:id="rId32"/>
    <p:sldId id="566" r:id="rId33"/>
    <p:sldId id="469" r:id="rId34"/>
    <p:sldId id="470" r:id="rId35"/>
    <p:sldId id="471" r:id="rId36"/>
    <p:sldId id="472" r:id="rId37"/>
    <p:sldId id="473" r:id="rId38"/>
    <p:sldId id="474" r:id="rId39"/>
    <p:sldId id="475" r:id="rId40"/>
    <p:sldId id="476" r:id="rId41"/>
    <p:sldId id="477" r:id="rId42"/>
    <p:sldId id="541" r:id="rId43"/>
    <p:sldId id="540" r:id="rId44"/>
    <p:sldId id="480" r:id="rId45"/>
    <p:sldId id="481" r:id="rId46"/>
    <p:sldId id="482" r:id="rId47"/>
    <p:sldId id="483" r:id="rId48"/>
    <p:sldId id="484" r:id="rId49"/>
    <p:sldId id="485" r:id="rId50"/>
    <p:sldId id="486" r:id="rId51"/>
    <p:sldId id="488" r:id="rId52"/>
    <p:sldId id="490" r:id="rId53"/>
    <p:sldId id="491" r:id="rId54"/>
    <p:sldId id="492" r:id="rId55"/>
    <p:sldId id="493" r:id="rId56"/>
    <p:sldId id="494" r:id="rId57"/>
    <p:sldId id="495" r:id="rId58"/>
    <p:sldId id="496" r:id="rId59"/>
    <p:sldId id="497" r:id="rId60"/>
    <p:sldId id="498" r:id="rId61"/>
    <p:sldId id="500" r:id="rId62"/>
    <p:sldId id="501" r:id="rId63"/>
    <p:sldId id="502" r:id="rId64"/>
    <p:sldId id="503" r:id="rId65"/>
    <p:sldId id="568" r:id="rId66"/>
    <p:sldId id="569" r:id="rId67"/>
    <p:sldId id="570" r:id="rId68"/>
    <p:sldId id="571" r:id="rId69"/>
    <p:sldId id="573" r:id="rId70"/>
    <p:sldId id="574" r:id="rId71"/>
    <p:sldId id="575" r:id="rId72"/>
    <p:sldId id="576" r:id="rId73"/>
    <p:sldId id="577" r:id="rId74"/>
    <p:sldId id="578" r:id="rId75"/>
    <p:sldId id="579" r:id="rId76"/>
    <p:sldId id="580" r:id="rId77"/>
    <p:sldId id="581" r:id="rId78"/>
    <p:sldId id="582" r:id="rId79"/>
    <p:sldId id="504" r:id="rId80"/>
    <p:sldId id="505" r:id="rId81"/>
    <p:sldId id="506" r:id="rId82"/>
    <p:sldId id="507" r:id="rId83"/>
    <p:sldId id="508" r:id="rId84"/>
    <p:sldId id="537" r:id="rId85"/>
    <p:sldId id="510" r:id="rId86"/>
    <p:sldId id="511" r:id="rId87"/>
    <p:sldId id="584" r:id="rId88"/>
    <p:sldId id="538" r:id="rId89"/>
    <p:sldId id="512" r:id="rId90"/>
    <p:sldId id="513" r:id="rId91"/>
    <p:sldId id="514" r:id="rId92"/>
    <p:sldId id="515" r:id="rId93"/>
    <p:sldId id="517" r:id="rId94"/>
    <p:sldId id="531" r:id="rId95"/>
    <p:sldId id="567" r:id="rId96"/>
    <p:sldId id="551" r:id="rId97"/>
    <p:sldId id="552" r:id="rId98"/>
    <p:sldId id="553" r:id="rId99"/>
    <p:sldId id="554" r:id="rId100"/>
    <p:sldId id="561" r:id="rId101"/>
    <p:sldId id="539" r:id="rId102"/>
  </p:sldIdLst>
  <p:sldSz cx="9144000" cy="5143500" type="screen16x9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1D"/>
    <a:srgbClr val="A40508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18" autoAdjust="0"/>
    <p:restoredTop sz="86851" autoAdjust="0"/>
  </p:normalViewPr>
  <p:slideViewPr>
    <p:cSldViewPr>
      <p:cViewPr varScale="1">
        <p:scale>
          <a:sx n="80" d="100"/>
          <a:sy n="80" d="100"/>
        </p:scale>
        <p:origin x="90" y="1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34674"/>
    </p:cViewPr>
  </p:sorterViewPr>
  <p:notesViewPr>
    <p:cSldViewPr snapToGrid="0" snapToObjects="1">
      <p:cViewPr varScale="1">
        <p:scale>
          <a:sx n="62" d="100"/>
          <a:sy n="62" d="100"/>
        </p:scale>
        <p:origin x="-2224" y="-11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713" cy="48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490" y="0"/>
            <a:ext cx="3170711" cy="48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059"/>
            <a:ext cx="3170713" cy="48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490" y="9121059"/>
            <a:ext cx="3170711" cy="48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charset="0"/>
              </a:defRPr>
            </a:lvl1pPr>
          </a:lstStyle>
          <a:p>
            <a:fld id="{8A029216-D615-3945-A1F3-D96FC886D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6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713" cy="48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490" y="0"/>
            <a:ext cx="3170711" cy="48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5613" y="719138"/>
            <a:ext cx="6403975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474" y="4561341"/>
            <a:ext cx="5364254" cy="431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059"/>
            <a:ext cx="3170713" cy="48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490" y="9121059"/>
            <a:ext cx="3170711" cy="48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EB9031F-EB71-7642-8F3C-6FDC1408C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ngrams.googlelabs.com/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D14ED-9F17-3C4B-92FE-F8C6D73CA7E0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34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77943" indent="-299209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96835" indent="-239367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75569" indent="-239367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54304" indent="-239367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33038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11772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90506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69240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E9B9BB6-7909-F947-849C-77AC196BD79C}" type="slidenum">
              <a:rPr kumimoji="0" lang="en-US"/>
              <a:pPr/>
              <a:t>12</a:t>
            </a:fld>
            <a:endParaRPr kumimoji="0"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031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77943" indent="-299209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96835" indent="-239367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75569" indent="-239367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54304" indent="-239367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33038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11772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90506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69240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4592B4D-41FC-C946-9B9A-9EB8C6652AE1}" type="slidenum">
              <a:rPr kumimoji="0" lang="en-US"/>
              <a:pPr/>
              <a:t>13</a:t>
            </a:fld>
            <a:endParaRPr kumimoji="0"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73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D14ED-9F17-3C4B-92FE-F8C6D73CA7E0}" type="slidenum">
              <a:rPr lang="en-US"/>
              <a:pPr/>
              <a:t>14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55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57E1AA-3B5C-7144-BCE2-DB2BE2D704A0}" type="slidenum">
              <a:rPr lang="en-US"/>
              <a:pPr/>
              <a:t>16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16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223D22-0F96-2447-8062-54A2324D8AD1}" type="slidenum">
              <a:rPr lang="en-US"/>
              <a:pPr/>
              <a:t>17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65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AF750-AC54-8649-86DE-2549480B55BA}" type="slidenum">
              <a:rPr lang="en-US"/>
              <a:pPr/>
              <a:t>18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158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4D5933-64A4-6347-B6F5-7474C2DA1EC7}" type="slidenum">
              <a:rPr lang="en-US"/>
              <a:pPr/>
              <a:t>19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04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B5D5E7-7ECC-C547-B760-70A49FF3CCB1}" type="slidenum">
              <a:rPr lang="en-US"/>
              <a:pPr/>
              <a:t>20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05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C90346-8C42-B949-9ED1-59E585D457E3}" type="slidenum">
              <a:rPr lang="en-US"/>
              <a:pPr/>
              <a:t>21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122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C90346-8C42-B949-9ED1-59E585D457E3}" type="slidenum">
              <a:rPr lang="en-US"/>
              <a:pPr/>
              <a:t>22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40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218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C90346-8C42-B949-9ED1-59E585D457E3}" type="slidenum">
              <a:rPr lang="en-US"/>
              <a:pPr/>
              <a:t>23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26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1DC5F2-6B6E-FD48-8039-2DB790B32523}" type="slidenum">
              <a:rPr lang="en-US"/>
              <a:pPr/>
              <a:t>24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04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1DC5F2-6B6E-FD48-8039-2DB790B32523}" type="slidenum">
              <a:rPr lang="en-US"/>
              <a:pPr/>
              <a:t>25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249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1DC5F2-6B6E-FD48-8039-2DB790B32523}" type="slidenum">
              <a:rPr lang="en-US"/>
              <a:pPr/>
              <a:t>26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634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D14ED-9F17-3C4B-92FE-F8C6D73CA7E0}" type="slidenum">
              <a:rPr lang="en-US"/>
              <a:pPr/>
              <a:t>27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166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A37D4-2F67-9A41-B61D-68722A521FD4}" type="slidenum">
              <a:rPr lang="en-US"/>
              <a:pPr/>
              <a:t>28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503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51B35A-A25C-A94E-9FD5-654338FF1842}" type="slidenum">
              <a:rPr lang="en-US"/>
              <a:pPr/>
              <a:t>29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078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CDB1FB-B553-8842-96AB-B949BC658A96}" type="slidenum">
              <a:rPr lang="en-US"/>
              <a:pPr/>
              <a:t>33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416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B2B866-E83E-5A43-8CC5-7901D97D29F5}" type="slidenum">
              <a:rPr lang="en-US"/>
              <a:pPr/>
              <a:t>34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857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8F4263-5B2E-CA40-9150-52BFC1C4104E}" type="slidenum">
              <a:rPr lang="en-US"/>
              <a:pPr/>
              <a:t>35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66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77943" indent="-299209" eaLnBrk="0" hangingPunct="0"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96835" indent="-239367" eaLnBrk="0" hangingPunct="0"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75569" indent="-239367" eaLnBrk="0" hangingPunct="0"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154304" indent="-239367" eaLnBrk="0" hangingPunct="0"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A9804E7-EF37-41C2-AEC9-180C781DC218}" type="slidenum">
              <a:rPr lang="en-US" altLang="en-US" sz="13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4</a:t>
            </a:fld>
            <a:endParaRPr lang="en-US" altLang="en-US" sz="13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1974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ABB749-D528-AD4D-9574-3C4930FCBF69}" type="slidenum">
              <a:rPr lang="en-US"/>
              <a:pPr/>
              <a:t>36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854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85F8AA-3268-C048-AE98-290B11BD1BCF}" type="slidenum">
              <a:rPr lang="en-US"/>
              <a:pPr/>
              <a:t>37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476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DA7D60-81B6-1445-80B8-DE5A6AFB51DE}" type="slidenum">
              <a:rPr lang="en-US"/>
              <a:pPr/>
              <a:t>38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20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4F729A-4249-1742-AADD-33BB3B70F773}" type="slidenum">
              <a:rPr lang="en-US"/>
              <a:pPr/>
              <a:t>39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64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859A4C-9875-4B42-BF3D-1C5A14F9F2BD}" type="slidenum">
              <a:rPr lang="en-US"/>
              <a:pPr/>
              <a:t>40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723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E7A258-057A-1F47-A835-7E9E58AEF94B}" type="slidenum">
              <a:rPr lang="en-US"/>
              <a:pPr/>
              <a:t>41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042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7468">
              <a:defRPr/>
            </a:pPr>
            <a:r>
              <a:rPr lang="en-US" dirty="0" smtClean="0">
                <a:hlinkClick r:id="rId3"/>
              </a:rPr>
              <a:t>http://ngrams.googlelabs.com/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100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66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D14ED-9F17-3C4B-92FE-F8C6D73CA7E0}" type="slidenum">
              <a:rPr lang="en-US"/>
              <a:pPr/>
              <a:t>44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63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E30983-8456-3646-A731-6FFF29DE70A4}" type="slidenum">
              <a:rPr lang="en-US"/>
              <a:pPr/>
              <a:t>45</a:t>
            </a:fld>
            <a:endParaRPr 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54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77943" indent="-299209" eaLnBrk="0" hangingPunct="0"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96835" indent="-239367" eaLnBrk="0" hangingPunct="0"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75569" indent="-239367" eaLnBrk="0" hangingPunct="0"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154304" indent="-239367" eaLnBrk="0" hangingPunct="0"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D134CFD-1D9C-4F76-8C61-035019263CC6}" type="slidenum">
              <a:rPr lang="en-US" altLang="en-US" sz="13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5</a:t>
            </a:fld>
            <a:endParaRPr lang="en-US" altLang="en-US" sz="13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8665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8AC387-3E46-1143-BAAD-D9B1D56CD6CB}" type="slidenum">
              <a:rPr lang="en-US"/>
              <a:pPr/>
              <a:t>47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127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C2B776-986B-2545-8075-7FDAA4407823}" type="slidenum">
              <a:rPr lang="en-US"/>
              <a:pPr/>
              <a:t>48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933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3EBD86-0A01-3B4B-B540-6B90BD60E5F2}" type="slidenum">
              <a:rPr lang="en-US"/>
              <a:pPr/>
              <a:t>50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92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3864A-ADC2-1B43-A5CC-41DA2E2D0DBB}" type="slidenum">
              <a:rPr lang="en-US"/>
              <a:pPr/>
              <a:t>51</a:t>
            </a:fld>
            <a:endParaRPr 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939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D14ED-9F17-3C4B-92FE-F8C6D73CA7E0}" type="slidenum">
              <a:rPr lang="en-US"/>
              <a:pPr/>
              <a:t>52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09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D3ED4E-DB9F-744D-9849-EACE796ACD8F}" type="slidenum">
              <a:rPr lang="en-US"/>
              <a:pPr/>
              <a:t>53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938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E80086-1B83-2040-8086-B47A972B7777}" type="slidenum">
              <a:rPr lang="en-US"/>
              <a:pPr/>
              <a:t>54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210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0D5628-1D87-E04A-B86B-0EF3EEC2AD53}" type="slidenum">
              <a:rPr lang="en-US"/>
              <a:pPr/>
              <a:t>55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398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9AE968-BC95-3747-90B0-3E8B9B166255}" type="slidenum">
              <a:rPr lang="en-US"/>
              <a:pPr/>
              <a:t>56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484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76AF8-D263-4B45-97F7-441DF3B68CF6}" type="slidenum">
              <a:rPr lang="en-US"/>
              <a:pPr/>
              <a:t>58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57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D14ED-9F17-3C4B-92FE-F8C6D73CA7E0}" type="slidenum">
              <a:rPr lang="en-US"/>
              <a:pPr/>
              <a:t>6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293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77943" indent="-299209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96835" indent="-239367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75569" indent="-239367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54304" indent="-239367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138486-EADF-6047-899A-01D4ECB9C2CD}" type="slidenum">
              <a:rPr lang="en-US" sz="1300">
                <a:latin typeface="Calibri" charset="0"/>
              </a:rPr>
              <a:pPr eaLnBrk="1" hangingPunct="1"/>
              <a:t>59</a:t>
            </a:fld>
            <a:endParaRPr lang="en-US" sz="1300">
              <a:latin typeface="Calibri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45648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D14ED-9F17-3C4B-92FE-F8C6D73CA7E0}" type="slidenum">
              <a:rPr lang="en-US"/>
              <a:pPr/>
              <a:t>61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991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77943" indent="-299209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96835" indent="-239367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75569" indent="-239367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54304" indent="-239367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138486-EADF-6047-899A-01D4ECB9C2CD}" type="slidenum">
              <a:rPr lang="en-US" sz="1300">
                <a:latin typeface="Calibri" charset="0"/>
              </a:rPr>
              <a:pPr eaLnBrk="1" hangingPunct="1"/>
              <a:t>62</a:t>
            </a:fld>
            <a:endParaRPr lang="en-US" sz="1300">
              <a:latin typeface="Calibri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61730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0714BF-B725-3A42-9963-355062504B2E}" type="slidenum">
              <a:rPr lang="en-US"/>
              <a:pPr/>
              <a:t>63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5273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7CB46A-BDA9-BF4B-8B31-B0B558F3313A}" type="slidenum">
              <a:rPr lang="en-US"/>
              <a:pPr/>
              <a:t>64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8750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45108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3846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45820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66714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270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77943" indent="-299209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96835" indent="-239367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75569" indent="-239367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54304" indent="-239367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33038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11772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90506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69240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CBD96D0-90AE-A547-9E7C-A08CDFDF6078}" type="slidenum">
              <a:rPr kumimoji="0" lang="en-US"/>
              <a:pPr/>
              <a:t>8</a:t>
            </a:fld>
            <a:endParaRPr kumimoji="0"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09936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349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24464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92960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13784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39811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96815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41071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37230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77943" indent="-299209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96835" indent="-239367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75569" indent="-239367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54304" indent="-239367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81DC2A-315A-1A4F-89A0-2FADEFC62277}" type="slidenum">
              <a:rPr lang="en-US" sz="1300">
                <a:latin typeface="Calibri" charset="0"/>
              </a:rPr>
              <a:pPr eaLnBrk="1" hangingPunct="1"/>
              <a:t>79</a:t>
            </a:fld>
            <a:endParaRPr lang="en-US" sz="1300">
              <a:latin typeface="Calibri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93613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77943" indent="-299209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96835" indent="-239367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75569" indent="-239367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54304" indent="-239367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80DD158-683E-CA43-8AEA-0C7A6F3C7159}" type="slidenum">
              <a:rPr lang="en-US" sz="1300">
                <a:latin typeface="Calibri" charset="0"/>
              </a:rPr>
              <a:pPr eaLnBrk="1" hangingPunct="1"/>
              <a:t>80</a:t>
            </a:fld>
            <a:endParaRPr lang="en-US" sz="1300">
              <a:latin typeface="Calibri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950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77943" indent="-299209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96835" indent="-239367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75569" indent="-239367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54304" indent="-239367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33038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11772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90506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69240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FC6F6C6-A974-7A42-B203-DA7338FE80FC}" type="slidenum">
              <a:rPr kumimoji="0" lang="en-US"/>
              <a:pPr/>
              <a:t>9</a:t>
            </a:fld>
            <a:endParaRPr kumimoji="0"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34574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77943" indent="-299209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96835" indent="-239367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75569" indent="-239367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54304" indent="-239367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C26481-6374-7A4A-85A2-FE0A76AD0611}" type="slidenum">
              <a:rPr lang="en-US" sz="1300">
                <a:latin typeface="Calibri" charset="0"/>
              </a:rPr>
              <a:pPr eaLnBrk="1" hangingPunct="1"/>
              <a:t>81</a:t>
            </a:fld>
            <a:endParaRPr lang="en-US" sz="1300">
              <a:latin typeface="Calibri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52029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77943" indent="-299209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96835" indent="-239367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75569" indent="-239367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54304" indent="-239367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8DC6ED-55DD-354E-B142-4C651FCA36AE}" type="slidenum">
              <a:rPr lang="en-US" sz="1300">
                <a:latin typeface="Calibri" charset="0"/>
              </a:rPr>
              <a:pPr eaLnBrk="1" hangingPunct="1"/>
              <a:t>82</a:t>
            </a:fld>
            <a:endParaRPr lang="en-US" sz="1300">
              <a:latin typeface="Calibri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2500" dirty="0">
                <a:latin typeface="Calibri" charset="0"/>
              </a:rPr>
              <a:t>C(want to) went from 608 to 238, 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sz="2500" dirty="0">
                <a:latin typeface="Calibri" charset="0"/>
              </a:rPr>
              <a:t>P(</a:t>
            </a:r>
            <a:r>
              <a:rPr lang="en-US" sz="2500" dirty="0" err="1">
                <a:latin typeface="Calibri" charset="0"/>
              </a:rPr>
              <a:t>to|want</a:t>
            </a:r>
            <a:r>
              <a:rPr lang="en-US" sz="2500" dirty="0">
                <a:latin typeface="Calibri" charset="0"/>
              </a:rPr>
              <a:t>) from .66 to .26!</a:t>
            </a:r>
          </a:p>
          <a:p>
            <a:pPr eaLnBrk="1" hangingPunct="1"/>
            <a:r>
              <a:rPr lang="en-US" sz="2500" dirty="0">
                <a:latin typeface="Calibri" charset="0"/>
              </a:rPr>
              <a:t>Discount d= c*/c</a:t>
            </a:r>
          </a:p>
          <a:p>
            <a:pPr lvl="1" eaLnBrk="1" hangingPunct="1"/>
            <a:r>
              <a:rPr lang="en-US" sz="2100" dirty="0">
                <a:latin typeface="Calibri" charset="0"/>
              </a:rPr>
              <a:t>d for “</a:t>
            </a:r>
            <a:r>
              <a:rPr lang="en-US" sz="2100" dirty="0" err="1">
                <a:latin typeface="Calibri" charset="0"/>
              </a:rPr>
              <a:t>chinese</a:t>
            </a:r>
            <a:r>
              <a:rPr lang="en-US" sz="2100" dirty="0">
                <a:latin typeface="Calibri" charset="0"/>
              </a:rPr>
              <a:t> food” =.10!!!   A 10x reduction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0934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FC8D75-8A9A-0B40-A7CB-F4679CC4E3D2}" type="slidenum">
              <a:rPr lang="en-US"/>
              <a:pPr/>
              <a:t>83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7241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Cut 11, .46 and 1, .04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77943" indent="-299209" eaLnBrk="0" hangingPunct="0"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96835" indent="-239367" eaLnBrk="0" hangingPunct="0"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75569" indent="-239367" eaLnBrk="0" hangingPunct="0"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154304" indent="-239367" eaLnBrk="0" hangingPunct="0"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DD9BAB8-A71B-48A8-B423-F66170AD4CE1}" type="slidenum">
              <a:rPr lang="en-US" altLang="en-US" sz="13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84</a:t>
            </a:fld>
            <a:endParaRPr lang="en-US" altLang="en-US" sz="13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49631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D14ED-9F17-3C4B-92FE-F8C6D73CA7E0}" type="slidenum">
              <a:rPr lang="en-US"/>
              <a:pPr/>
              <a:t>85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0570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77943" indent="-299209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96835" indent="-239367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75569" indent="-239367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54304" indent="-239367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84E14E-C2B8-AF4C-A6BB-263B528C3713}" type="slidenum">
              <a:rPr lang="en-US" sz="1300">
                <a:latin typeface="Calibri" charset="0"/>
              </a:rPr>
              <a:pPr eaLnBrk="1" hangingPunct="1"/>
              <a:t>86</a:t>
            </a:fld>
            <a:endParaRPr lang="en-US" sz="1300">
              <a:latin typeface="Calibri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32521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92143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77943" indent="-299209" eaLnBrk="0" hangingPunct="0"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96835" indent="-239367" eaLnBrk="0" hangingPunct="0"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75569" indent="-239367" eaLnBrk="0" hangingPunct="0"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154304" indent="-239367" eaLnBrk="0" hangingPunct="0"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5FCD81F-6062-443C-B865-4F4B0A37D626}" type="slidenum">
              <a:rPr lang="en-US" altLang="en-US" sz="13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88</a:t>
            </a:fld>
            <a:endParaRPr lang="en-US" altLang="en-US" sz="13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931" name="Rectangle 7"/>
          <p:cNvSpPr txBox="1">
            <a:spLocks noGrp="1" noChangeArrowheads="1"/>
          </p:cNvSpPr>
          <p:nvPr/>
        </p:nvSpPr>
        <p:spPr bwMode="auto">
          <a:xfrm>
            <a:off x="4151274" y="8874500"/>
            <a:ext cx="3175802" cy="46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 anchor="b"/>
          <a:lstStyle>
            <a:lvl1pPr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03F9668D-FC0E-4C9B-9579-6C9210128C07}" type="slidenum">
              <a:rPr lang="en-US" altLang="en-US" sz="1300"/>
              <a:pPr algn="r" eaLnBrk="1" hangingPunct="1"/>
              <a:t>88</a:t>
            </a:fld>
            <a:endParaRPr lang="en-US" altLang="en-US" sz="1300"/>
          </a:p>
        </p:txBody>
      </p:sp>
      <p:sp>
        <p:nvSpPr>
          <p:cNvPr id="1249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58928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A890B0-808E-6E44-A4DD-EB79892851F2}" type="slidenum">
              <a:rPr lang="en-US"/>
              <a:pPr/>
              <a:t>89</a:t>
            </a:fld>
            <a:endParaRPr lang="en-US"/>
          </a:p>
        </p:txBody>
      </p:sp>
      <p:sp>
        <p:nvSpPr>
          <p:cNvPr id="169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3345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FF4099-E1E8-B44C-964A-D22AD92D9128}" type="slidenum">
              <a:rPr lang="en-US"/>
              <a:pPr/>
              <a:t>91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01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77943" indent="-299209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96835" indent="-239367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75569" indent="-239367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54304" indent="-239367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33038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11772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90506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69240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C79243E-00A1-BF4F-9751-64DA814AC9B1}" type="slidenum">
              <a:rPr kumimoji="0" lang="en-US"/>
              <a:pPr/>
              <a:t>10</a:t>
            </a:fld>
            <a:endParaRPr kumimoji="0"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03308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77943" indent="-299209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96835" indent="-239367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75569" indent="-239367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54304" indent="-239367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AA3172-9801-5A43-AD54-7F928A431C2A}" type="slidenum">
              <a:rPr lang="en-US" sz="1300">
                <a:latin typeface="Calibri" charset="0"/>
              </a:rPr>
              <a:pPr eaLnBrk="1" hangingPunct="1"/>
              <a:t>92</a:t>
            </a:fld>
            <a:endParaRPr lang="en-US" sz="1300">
              <a:latin typeface="Calibri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07043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77943" indent="-299209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96835" indent="-239367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75569" indent="-239367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54304" indent="-239367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33038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11772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90506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69240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F837E9-AAF3-5D45-A2D3-42D0DBD340F4}" type="slidenum">
              <a:rPr kumimoji="0" lang="en-US"/>
              <a:pPr/>
              <a:t>96</a:t>
            </a:fld>
            <a:endParaRPr kumimoji="0"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97372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77943" indent="-299209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96835" indent="-239367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75569" indent="-239367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54304" indent="-239367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33038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11772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90506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69240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AB6A36B-192C-3B48-B9F5-9ABC1AA72699}" type="slidenum">
              <a:rPr kumimoji="0" lang="en-US"/>
              <a:pPr/>
              <a:t>97</a:t>
            </a:fld>
            <a:endParaRPr kumimoji="0"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240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77943" indent="-299209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96835" indent="-239367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75569" indent="-239367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54304" indent="-239367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33038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11772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90506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69240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6281DBB-60BE-9345-9718-D005DC13DA88}" type="slidenum">
              <a:rPr kumimoji="0" lang="en-US"/>
              <a:pPr/>
              <a:t>98</a:t>
            </a:fld>
            <a:endParaRPr kumimoji="0"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18873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77943" indent="-299209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96835" indent="-239367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75569" indent="-239367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54304" indent="-239367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33038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11772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90506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69240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7F1D2F6-1358-B34A-8590-30C1915B3B86}" type="slidenum">
              <a:rPr kumimoji="0" lang="en-US"/>
              <a:pPr/>
              <a:t>99</a:t>
            </a:fld>
            <a:endParaRPr kumimoji="0"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95313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77943" indent="-299209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96835" indent="-239367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75569" indent="-239367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54304" indent="-239367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33038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11772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90506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69240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42797AE-15E2-CD4D-AB67-1A2FFEE33635}" type="slidenum">
              <a:rPr kumimoji="0" lang="en-US"/>
              <a:pPr/>
              <a:t>100</a:t>
            </a:fld>
            <a:endParaRPr kumimoji="0"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15953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28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77943" indent="-299209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96835" indent="-239367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75569" indent="-239367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54304" indent="-239367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33038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11772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90506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69240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F3E6094-F2F6-C244-8927-206AEB59E40F}" type="slidenum">
              <a:rPr kumimoji="0" lang="en-US"/>
              <a:pPr/>
              <a:t>11</a:t>
            </a:fld>
            <a:endParaRPr kumimoji="0"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061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510778"/>
            <a:ext cx="3890964" cy="1298972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1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8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85750"/>
            <a:ext cx="2114550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19125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8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5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0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8580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70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680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71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57300"/>
            <a:ext cx="3810000" cy="3314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7300"/>
            <a:ext cx="3810000" cy="3314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D69E21B4-7F31-4914-AB6E-8F90E8BFB5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003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17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1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5372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733550"/>
            <a:ext cx="4040188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6" y="125372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1733550"/>
            <a:ext cx="4041775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7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2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0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343150"/>
            <a:ext cx="3008313" cy="2251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1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1" r:id="rId13"/>
    <p:sldLayoutId id="2147483712" r:id="rId14"/>
    <p:sldLayoutId id="2147483713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ech.sri.com/projects/srilm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heafield.com/code/kenl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if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googleresearch.blogspot.com/2006/08/all-our-n-gram-are-belong-to-you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.google.com/ngrams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5.bin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7.bin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hyperlink" Target="http://nbviewer.jupyter.org/gist/yoavg/d76121dfde2618422139" TargetMode="Externa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200150"/>
            <a:ext cx="3810000" cy="1143000"/>
          </a:xfrm>
        </p:spPr>
        <p:txBody>
          <a:bodyPr/>
          <a:lstStyle/>
          <a:p>
            <a:pPr eaLnBrk="1" hangingPunct="1"/>
            <a:r>
              <a:rPr sz="4400" dirty="0"/>
              <a:t/>
            </a:r>
            <a:br>
              <a:rPr sz="4400" dirty="0"/>
            </a:br>
            <a:r>
              <a:rPr lang="en-US" sz="4400" dirty="0"/>
              <a:t>Language </a:t>
            </a:r>
            <a:r>
              <a:rPr lang="en-US" sz="4000" dirty="0" smtClean="0"/>
              <a:t>Modeling with N-grams</a:t>
            </a:r>
            <a:endParaRPr sz="40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</a:p>
          <a:p>
            <a:r>
              <a:rPr lang="en-US" dirty="0" smtClean="0"/>
              <a:t>(3.1-3.4)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92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5D08F26-BAA0-6245-B1F6-A04902B18286}" type="slidenum">
              <a:rPr lang="en-US" sz="1400">
                <a:latin typeface="Arial" charset="0"/>
              </a:rPr>
              <a:pPr/>
              <a:t>10</a:t>
            </a:fld>
            <a:endParaRPr lang="en-US" sz="1400">
              <a:latin typeface="Arial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5960"/>
            <a:ext cx="8534400" cy="85725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p is a function on sets of “outcomes”</a:t>
            </a:r>
          </a:p>
        </p:txBody>
      </p:sp>
      <p:sp>
        <p:nvSpPr>
          <p:cNvPr id="19461" name="Oval 3"/>
          <p:cNvSpPr>
            <a:spLocks noChangeArrowheads="1"/>
          </p:cNvSpPr>
          <p:nvPr/>
        </p:nvSpPr>
        <p:spPr bwMode="auto">
          <a:xfrm>
            <a:off x="952500" y="3571875"/>
            <a:ext cx="2057400" cy="108585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en-US" sz="1800"/>
              <a:t>     </a:t>
            </a:r>
            <a:r>
              <a:rPr lang="en-US" sz="1800">
                <a:solidFill>
                  <a:schemeClr val="bg1"/>
                </a:solidFill>
              </a:rPr>
              <a:t>weather’s            </a:t>
            </a:r>
          </a:p>
          <a:p>
            <a:pPr algn="ctr" eaLnBrk="1" hangingPunct="1"/>
            <a:r>
              <a:rPr lang="en-US" sz="1800">
                <a:solidFill>
                  <a:schemeClr val="bg1"/>
                </a:solidFill>
              </a:rPr>
              <a:t>    clear                </a:t>
            </a:r>
          </a:p>
          <a:p>
            <a:pPr algn="ctr" eaLnBrk="1" hangingPunct="1"/>
            <a:endParaRPr lang="en-US" sz="1800"/>
          </a:p>
          <a:p>
            <a:pPr algn="ctr" eaLnBrk="1" hangingPunct="1"/>
            <a:endParaRPr lang="en-US" sz="1800"/>
          </a:p>
          <a:p>
            <a:pPr algn="ctr" eaLnBrk="1" hangingPunct="1"/>
            <a:endParaRPr lang="en-US" sz="1800"/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381000" y="3333750"/>
            <a:ext cx="3352800" cy="1809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9463" name="Oval 5"/>
          <p:cNvSpPr>
            <a:spLocks noChangeArrowheads="1"/>
          </p:cNvSpPr>
          <p:nvPr/>
        </p:nvSpPr>
        <p:spPr bwMode="auto">
          <a:xfrm>
            <a:off x="952500" y="3829050"/>
            <a:ext cx="2667000" cy="971550"/>
          </a:xfrm>
          <a:prstGeom prst="ellipse">
            <a:avLst/>
          </a:prstGeom>
          <a:solidFill>
            <a:schemeClr val="tx2">
              <a:alpha val="50195"/>
            </a:schemeClr>
          </a:soli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en-US" sz="1800" dirty="0">
                <a:solidFill>
                  <a:schemeClr val="bg1"/>
                </a:solidFill>
              </a:rPr>
              <a:t>                Paul Revere </a:t>
            </a:r>
          </a:p>
          <a:p>
            <a:pPr algn="ctr" eaLnBrk="1" hangingPunct="1"/>
            <a:r>
              <a:rPr lang="en-US" sz="1800" dirty="0">
                <a:solidFill>
                  <a:schemeClr val="bg1"/>
                </a:solidFill>
              </a:rPr>
              <a:t>                wins</a:t>
            </a:r>
          </a:p>
        </p:txBody>
      </p:sp>
      <p:sp>
        <p:nvSpPr>
          <p:cNvPr id="19464" name="Text Box 6"/>
          <p:cNvSpPr txBox="1">
            <a:spLocks noChangeArrowheads="1"/>
          </p:cNvSpPr>
          <p:nvPr/>
        </p:nvSpPr>
        <p:spPr bwMode="auto">
          <a:xfrm>
            <a:off x="601663" y="4731544"/>
            <a:ext cx="2378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All Outcomes (races)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85800" y="1714501"/>
            <a:ext cx="2133600" cy="653654"/>
            <a:chOff x="432" y="1536"/>
            <a:chExt cx="1344" cy="549"/>
          </a:xfrm>
        </p:grpSpPr>
        <p:sp>
          <p:nvSpPr>
            <p:cNvPr id="19474" name="AutoShape 8"/>
            <p:cNvSpPr>
              <a:spLocks/>
            </p:cNvSpPr>
            <p:nvPr/>
          </p:nvSpPr>
          <p:spPr bwMode="auto">
            <a:xfrm rot="-5400000">
              <a:off x="1008" y="960"/>
              <a:ext cx="192" cy="1344"/>
            </a:xfrm>
            <a:prstGeom prst="leftBrace">
              <a:avLst>
                <a:gd name="adj1" fmla="val 58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9475" name="Text Box 11"/>
            <p:cNvSpPr txBox="1">
              <a:spLocks noChangeArrowheads="1"/>
            </p:cNvSpPr>
            <p:nvPr/>
          </p:nvSpPr>
          <p:spPr bwMode="auto">
            <a:xfrm>
              <a:off x="473" y="1697"/>
              <a:ext cx="127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400"/>
                <a:t>syntactic sugar 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700715" y="1714500"/>
            <a:ext cx="2482851" cy="1371601"/>
            <a:chOff x="3849" y="1536"/>
            <a:chExt cx="1564" cy="1152"/>
          </a:xfrm>
        </p:grpSpPr>
        <p:sp>
          <p:nvSpPr>
            <p:cNvPr id="19472" name="AutoShape 10"/>
            <p:cNvSpPr>
              <a:spLocks/>
            </p:cNvSpPr>
            <p:nvPr/>
          </p:nvSpPr>
          <p:spPr bwMode="auto">
            <a:xfrm rot="-5400000">
              <a:off x="4200" y="1368"/>
              <a:ext cx="144" cy="480"/>
            </a:xfrm>
            <a:prstGeom prst="leftBrace">
              <a:avLst>
                <a:gd name="adj1" fmla="val 27778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ctr" eaLnBrk="1" hangingPunct="1"/>
              <a:endParaRPr lang="en-US"/>
            </a:p>
          </p:txBody>
        </p:sp>
        <p:sp>
          <p:nvSpPr>
            <p:cNvPr id="19473" name="Text Box 12"/>
            <p:cNvSpPr txBox="1">
              <a:spLocks noChangeArrowheads="1"/>
            </p:cNvSpPr>
            <p:nvPr/>
          </p:nvSpPr>
          <p:spPr bwMode="auto">
            <a:xfrm>
              <a:off x="3849" y="1680"/>
              <a:ext cx="1564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400"/>
                <a:t>predicate selecting</a:t>
              </a:r>
            </a:p>
            <a:p>
              <a:pPr algn="ctr" eaLnBrk="1" hangingPunct="1"/>
              <a:r>
                <a:rPr lang="en-US" sz="2400"/>
                <a:t>races where </a:t>
              </a:r>
            </a:p>
            <a:p>
              <a:pPr algn="ctr" eaLnBrk="1" hangingPunct="1"/>
              <a:r>
                <a:rPr lang="en-US" sz="2400"/>
                <a:t>weather’s clear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141445" y="1657351"/>
            <a:ext cx="2557655" cy="1059657"/>
            <a:chOff x="1954" y="1488"/>
            <a:chExt cx="1907" cy="890"/>
          </a:xfrm>
        </p:grpSpPr>
        <p:sp>
          <p:nvSpPr>
            <p:cNvPr id="19470" name="AutoShape 9"/>
            <p:cNvSpPr>
              <a:spLocks/>
            </p:cNvSpPr>
            <p:nvPr/>
          </p:nvSpPr>
          <p:spPr bwMode="auto">
            <a:xfrm rot="-5400000">
              <a:off x="2784" y="1008"/>
              <a:ext cx="240" cy="120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9471" name="Text Box 14"/>
            <p:cNvSpPr txBox="1">
              <a:spLocks noChangeArrowheads="1"/>
            </p:cNvSpPr>
            <p:nvPr/>
          </p:nvSpPr>
          <p:spPr bwMode="auto">
            <a:xfrm>
              <a:off x="1954" y="1680"/>
              <a:ext cx="1907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400"/>
                <a:t>logical conjunction</a:t>
              </a:r>
            </a:p>
            <a:p>
              <a:pPr algn="ctr" eaLnBrk="1" hangingPunct="1"/>
              <a:r>
                <a:rPr lang="en-US" sz="2400"/>
                <a:t>of predicates</a:t>
              </a:r>
            </a:p>
          </p:txBody>
        </p:sp>
      </p:grpSp>
      <p:sp>
        <p:nvSpPr>
          <p:cNvPr id="89106" name="Text Box 18"/>
          <p:cNvSpPr txBox="1">
            <a:spLocks noChangeArrowheads="1"/>
          </p:cNvSpPr>
          <p:nvPr/>
        </p:nvSpPr>
        <p:spPr bwMode="auto">
          <a:xfrm>
            <a:off x="4114800" y="3257550"/>
            <a:ext cx="5029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p measures total</a:t>
            </a:r>
          </a:p>
          <a:p>
            <a:pPr eaLnBrk="1" hangingPunct="1"/>
            <a:r>
              <a:rPr lang="en-US" sz="3600" dirty="0"/>
              <a:t>probability of a </a:t>
            </a:r>
            <a:r>
              <a:rPr lang="en-US" sz="3600" dirty="0" smtClean="0"/>
              <a:t>set </a:t>
            </a:r>
            <a:r>
              <a:rPr lang="en-US" sz="3600" dirty="0"/>
              <a:t>of outcomes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19469" name="Text Box 11"/>
          <p:cNvSpPr txBox="1">
            <a:spLocks noChangeArrowheads="1"/>
          </p:cNvSpPr>
          <p:nvPr/>
        </p:nvSpPr>
        <p:spPr bwMode="auto">
          <a:xfrm>
            <a:off x="609601" y="1257300"/>
            <a:ext cx="648466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p(win | clear) </a:t>
            </a:r>
            <a:r>
              <a:rPr lang="en-US" dirty="0">
                <a:sym typeface="Symbol" charset="0"/>
              </a:rPr>
              <a:t> </a:t>
            </a:r>
            <a:r>
              <a:rPr lang="en-US" dirty="0">
                <a:solidFill>
                  <a:srgbClr val="008000"/>
                </a:solidFill>
                <a:sym typeface="Symbol" charset="0"/>
              </a:rPr>
              <a:t>p(win, clear) </a:t>
            </a:r>
            <a:r>
              <a:rPr lang="en-US" dirty="0">
                <a:sym typeface="Symbol" charset="0"/>
              </a:rPr>
              <a:t>/ </a:t>
            </a:r>
            <a:r>
              <a:rPr lang="en-US" dirty="0">
                <a:solidFill>
                  <a:srgbClr val="0000FF"/>
                </a:solidFill>
                <a:sym typeface="Symbol" charset="0"/>
              </a:rPr>
              <a:t>p(clear)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75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6" grpId="0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7574B6-D2DE-BB4A-AC30-ED77B54C7ABA}" type="slidenum">
              <a:rPr lang="en-US" sz="1400">
                <a:latin typeface="Arial" charset="0"/>
              </a:rPr>
              <a:pPr/>
              <a:t>100</a:t>
            </a:fld>
            <a:endParaRPr lang="en-US" sz="1400">
              <a:latin typeface="Arial" charset="0"/>
            </a:endParaRPr>
          </a:p>
        </p:txBody>
      </p:sp>
      <p:sp>
        <p:nvSpPr>
          <p:cNvPr id="60421" name="Text Box 22"/>
          <p:cNvSpPr txBox="1">
            <a:spLocks noChangeArrowheads="1"/>
          </p:cNvSpPr>
          <p:nvPr/>
        </p:nvSpPr>
        <p:spPr bwMode="auto">
          <a:xfrm rot="-1385051">
            <a:off x="5291973" y="3944273"/>
            <a:ext cx="14207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bg1"/>
                </a:solidFill>
              </a:rPr>
              <a:t>compare</a:t>
            </a:r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3886200" cy="74295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English vs. </a:t>
            </a:r>
            <a:r>
              <a:rPr lang="en-US" dirty="0" smtClean="0">
                <a:latin typeface="Times New Roman" charset="0"/>
              </a:rPr>
              <a:t>Polish?</a:t>
            </a:r>
            <a:endParaRPr lang="en-US" dirty="0">
              <a:latin typeface="Times New Roman" charset="0"/>
            </a:endParaRPr>
          </a:p>
        </p:txBody>
      </p:sp>
      <p:sp>
        <p:nvSpPr>
          <p:cNvPr id="60423" name="AutoShape 4"/>
          <p:cNvSpPr>
            <a:spLocks noChangeArrowheads="1"/>
          </p:cNvSpPr>
          <p:nvPr/>
        </p:nvSpPr>
        <p:spPr bwMode="auto">
          <a:xfrm>
            <a:off x="1828800" y="1428750"/>
            <a:ext cx="4495800" cy="2514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 eaLnBrk="1" hangingPunct="1">
              <a:lnSpc>
                <a:spcPct val="7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7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N-gram </a:t>
            </a:r>
            <a:r>
              <a:rPr lang="en-US" b="1" dirty="0">
                <a:solidFill>
                  <a:schemeClr val="bg1"/>
                </a:solidFill>
              </a:rPr>
              <a:t>Model</a:t>
            </a:r>
          </a:p>
          <a:p>
            <a:pPr algn="ctr" eaLnBrk="1" hangingPunct="1">
              <a:lnSpc>
                <a:spcPct val="70000"/>
              </a:lnSpc>
            </a:pPr>
            <a:endParaRPr lang="en-US" sz="3200" dirty="0"/>
          </a:p>
        </p:txBody>
      </p:sp>
      <p:sp>
        <p:nvSpPr>
          <p:cNvPr id="60424" name="AutoShape 2"/>
          <p:cNvSpPr>
            <a:spLocks noChangeArrowheads="1"/>
          </p:cNvSpPr>
          <p:nvPr/>
        </p:nvSpPr>
        <p:spPr bwMode="auto">
          <a:xfrm>
            <a:off x="1066800" y="3224213"/>
            <a:ext cx="838200" cy="17145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0425" name="Text Box 5"/>
          <p:cNvSpPr txBox="1">
            <a:spLocks noChangeArrowheads="1"/>
          </p:cNvSpPr>
          <p:nvPr/>
        </p:nvSpPr>
        <p:spPr bwMode="auto">
          <a:xfrm>
            <a:off x="0" y="2724150"/>
            <a:ext cx="1082698" cy="5232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 smtClean="0"/>
              <a:t>Polish</a:t>
            </a:r>
            <a:endParaRPr lang="en-US" sz="2800" dirty="0"/>
          </a:p>
        </p:txBody>
      </p:sp>
      <p:sp>
        <p:nvSpPr>
          <p:cNvPr id="60426" name="AutoShape 6"/>
          <p:cNvSpPr>
            <a:spLocks noChangeArrowheads="1"/>
          </p:cNvSpPr>
          <p:nvPr/>
        </p:nvSpPr>
        <p:spPr bwMode="auto">
          <a:xfrm>
            <a:off x="5943600" y="3224213"/>
            <a:ext cx="838200" cy="17145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0437" name="Text Box 10">
            <a:extLst>
              <a:ext uri="{FF2B5EF4-FFF2-40B4-BE49-F238E27FC236}">
                <a16:creationId xmlns="" xmlns:a16="http://schemas.microsoft.com/office/drawing/2014/main" id="{C308A309-9421-487B-A278-7276B870A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181350"/>
            <a:ext cx="1244600" cy="83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ea typeface="+mn-ea"/>
              </a:rPr>
              <a:t>compute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ea typeface="+mn-ea"/>
              </a:rPr>
              <a:t>q(X)</a:t>
            </a:r>
          </a:p>
        </p:txBody>
      </p:sp>
      <p:sp>
        <p:nvSpPr>
          <p:cNvPr id="60429" name="AutoShape 12"/>
          <p:cNvSpPr>
            <a:spLocks noChangeArrowheads="1"/>
          </p:cNvSpPr>
          <p:nvPr/>
        </p:nvSpPr>
        <p:spPr bwMode="auto">
          <a:xfrm>
            <a:off x="1066800" y="2195513"/>
            <a:ext cx="838200" cy="17145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0430" name="Text Box 13"/>
          <p:cNvSpPr txBox="1">
            <a:spLocks noChangeArrowheads="1"/>
          </p:cNvSpPr>
          <p:nvPr/>
        </p:nvSpPr>
        <p:spPr bwMode="auto">
          <a:xfrm>
            <a:off x="0" y="1657350"/>
            <a:ext cx="1287532" cy="5232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 smtClean="0"/>
              <a:t>English</a:t>
            </a:r>
            <a:endParaRPr lang="en-US" sz="2800" dirty="0"/>
          </a:p>
        </p:txBody>
      </p:sp>
      <p:sp>
        <p:nvSpPr>
          <p:cNvPr id="60431" name="AutoShape 14"/>
          <p:cNvSpPr>
            <a:spLocks noChangeArrowheads="1"/>
          </p:cNvSpPr>
          <p:nvPr/>
        </p:nvSpPr>
        <p:spPr bwMode="auto">
          <a:xfrm>
            <a:off x="5943600" y="2195513"/>
            <a:ext cx="838200" cy="17145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0434" name="Text Box 16">
            <a:extLst>
              <a:ext uri="{FF2B5EF4-FFF2-40B4-BE49-F238E27FC236}">
                <a16:creationId xmlns="" xmlns:a16="http://schemas.microsoft.com/office/drawing/2014/main" id="{DA080BC4-934B-496E-BB63-A79BE8E60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962150"/>
            <a:ext cx="1244599" cy="83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ea typeface="+mn-ea"/>
              </a:rPr>
              <a:t>compute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ea typeface="+mn-ea"/>
              </a:rPr>
              <a:t>p(X)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0" y="4400551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 smtClean="0"/>
              <a:t>Compare!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4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Chapter Summary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914400"/>
            <a:ext cx="6743700" cy="394335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N-gram probabilities can be used to </a:t>
            </a:r>
            <a:r>
              <a:rPr lang="en-US" altLang="en-US" i="1" dirty="0" smtClean="0"/>
              <a:t>estimate </a:t>
            </a:r>
            <a:r>
              <a:rPr lang="en-US" altLang="en-US" dirty="0" smtClean="0"/>
              <a:t>the likelihood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Of a word occurring in a context (N-1)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Of a sentence occurring at all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Perplexity can be used to evaluate the goodness of fit of a LM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Smoothing techniques and </a:t>
            </a:r>
            <a:r>
              <a:rPr lang="en-US" altLang="en-US" dirty="0" err="1" smtClean="0"/>
              <a:t>backoff</a:t>
            </a:r>
            <a:r>
              <a:rPr lang="en-US" altLang="en-US" dirty="0" smtClean="0"/>
              <a:t> models deal with problems of unseen words in corpus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Improvement via algorithm versus big data</a:t>
            </a:r>
          </a:p>
        </p:txBody>
      </p:sp>
    </p:spTree>
    <p:extLst>
      <p:ext uri="{BB962C8B-B14F-4D97-AF65-F5344CB8AC3E}">
        <p14:creationId xmlns:p14="http://schemas.microsoft.com/office/powerpoint/2010/main" val="296440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6392895-47D6-7947-BA44-6EBD1E6C8880}" type="slidenum">
              <a:rPr lang="en-US" sz="1400">
                <a:latin typeface="Arial" charset="0"/>
              </a:rPr>
              <a:pPr/>
              <a:t>11</a:t>
            </a:fld>
            <a:endParaRPr lang="en-US" sz="1400">
              <a:latin typeface="Arial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5960"/>
            <a:ext cx="8229600" cy="85725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Required Properties of p (axioms)</a:t>
            </a:r>
          </a:p>
        </p:txBody>
      </p:sp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517526" y="1170385"/>
            <a:ext cx="8626475" cy="279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39725" indent="-3397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600" dirty="0"/>
              <a:t>p(</a:t>
            </a:r>
            <a:r>
              <a:rPr lang="en-US" sz="3600" dirty="0">
                <a:sym typeface="Symbol" charset="0"/>
              </a:rPr>
              <a:t></a:t>
            </a:r>
            <a:r>
              <a:rPr lang="en-US" sz="3600" dirty="0"/>
              <a:t>) = 0          p(all outcomes) = 1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600" dirty="0"/>
              <a:t>p(X) </a:t>
            </a:r>
            <a:r>
              <a:rPr lang="en-US" sz="3600" dirty="0">
                <a:cs typeface="Times New Roman" charset="0"/>
                <a:sym typeface="Symbol" charset="0"/>
              </a:rPr>
              <a:t></a:t>
            </a:r>
            <a:r>
              <a:rPr lang="en-US" sz="3600" dirty="0"/>
              <a:t> p(Y) </a:t>
            </a:r>
            <a:r>
              <a:rPr lang="en-US" dirty="0"/>
              <a:t>for any</a:t>
            </a:r>
            <a:r>
              <a:rPr lang="en-US" sz="3600" dirty="0"/>
              <a:t> X </a:t>
            </a:r>
            <a:r>
              <a:rPr lang="en-US" sz="3600" dirty="0">
                <a:sym typeface="Symbol" charset="0"/>
              </a:rPr>
              <a:t> Y</a:t>
            </a:r>
            <a:endParaRPr lang="en-US" sz="3600" dirty="0"/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600" dirty="0"/>
              <a:t>p(X) + p(Y) = p(X </a:t>
            </a:r>
            <a:r>
              <a:rPr lang="en-US" sz="3600" dirty="0">
                <a:sym typeface="Symbol" charset="0"/>
              </a:rPr>
              <a:t> Y) </a:t>
            </a:r>
            <a:r>
              <a:rPr lang="en-US" dirty="0">
                <a:sym typeface="Symbol" charset="0"/>
              </a:rPr>
              <a:t>provided</a:t>
            </a:r>
            <a:r>
              <a:rPr lang="en-US" sz="3600" dirty="0">
                <a:sym typeface="Symbol" charset="0"/>
              </a:rPr>
              <a:t> X  Y=</a:t>
            </a:r>
          </a:p>
          <a:p>
            <a:pPr lvl="1" eaLnBrk="1" hangingPunct="1">
              <a:lnSpc>
                <a:spcPct val="130000"/>
              </a:lnSpc>
            </a:pPr>
            <a:r>
              <a:rPr lang="en-US" dirty="0"/>
              <a:t>     e.g., </a:t>
            </a:r>
            <a:r>
              <a:rPr lang="en-US" dirty="0">
                <a:solidFill>
                  <a:schemeClr val="accent5"/>
                </a:solidFill>
              </a:rPr>
              <a:t>p(win &amp; clear) </a:t>
            </a:r>
            <a:r>
              <a:rPr lang="en-US" dirty="0"/>
              <a:t>+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CC0000"/>
                </a:solidFill>
              </a:rPr>
              <a:t>p(win &amp; </a:t>
            </a:r>
            <a:r>
              <a:rPr lang="en-US" dirty="0">
                <a:solidFill>
                  <a:srgbClr val="CC0000"/>
                </a:solidFill>
                <a:cs typeface="Times New Roman" charset="0"/>
              </a:rPr>
              <a:t> </a:t>
            </a:r>
            <a:r>
              <a:rPr lang="en-US" dirty="0">
                <a:solidFill>
                  <a:srgbClr val="CC0000"/>
                </a:solidFill>
                <a:cs typeface="Times New Roman" charset="0"/>
                <a:sym typeface="Symbol" charset="0"/>
              </a:rPr>
              <a:t></a:t>
            </a:r>
            <a:r>
              <a:rPr lang="en-US" dirty="0">
                <a:solidFill>
                  <a:srgbClr val="CC0000"/>
                </a:solidFill>
              </a:rPr>
              <a:t>clear) </a:t>
            </a:r>
            <a:r>
              <a:rPr lang="en-US" dirty="0"/>
              <a:t>= p(win)</a:t>
            </a:r>
          </a:p>
        </p:txBody>
      </p:sp>
      <p:sp>
        <p:nvSpPr>
          <p:cNvPr id="90131" name="Rectangle 19"/>
          <p:cNvSpPr>
            <a:spLocks noChangeArrowheads="1"/>
          </p:cNvSpPr>
          <p:nvPr/>
        </p:nvSpPr>
        <p:spPr bwMode="auto">
          <a:xfrm>
            <a:off x="5029200" y="209550"/>
            <a:ext cx="1504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i="1" dirty="0">
                <a:solidFill>
                  <a:schemeClr val="tx2"/>
                </a:solidFill>
              </a:rPr>
              <a:t>most of the</a:t>
            </a:r>
          </a:p>
        </p:txBody>
      </p:sp>
    </p:spTree>
    <p:extLst>
      <p:ext uri="{BB962C8B-B14F-4D97-AF65-F5344CB8AC3E}">
        <p14:creationId xmlns:p14="http://schemas.microsoft.com/office/powerpoint/2010/main" val="382915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30" grpId="0" build="p" bldLvl="2" autoUpdateAnimBg="0"/>
      <p:bldP spid="9013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C49B798-7001-7840-8159-FB97CBEF1BEC}" type="slidenum">
              <a:rPr lang="en-US" sz="1400">
                <a:latin typeface="Arial" charset="0"/>
              </a:rPr>
              <a:pPr/>
              <a:t>12</a:t>
            </a:fld>
            <a:endParaRPr lang="en-US" sz="1400">
              <a:latin typeface="Arial" charset="0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1173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Commas denote conjunction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77200" cy="2286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latin typeface="Times New Roman" charset="0"/>
              </a:rPr>
              <a:t>p</a:t>
            </a:r>
            <a:r>
              <a:rPr lang="en-US" dirty="0">
                <a:latin typeface="Times New Roman" charset="0"/>
              </a:rPr>
              <a:t>(Paul Revere wins | weather’s clear, ground is </a:t>
            </a:r>
            <a:r>
              <a:rPr lang="en-US" sz="2400" dirty="0">
                <a:latin typeface="Times New Roman" charset="0"/>
              </a:rPr>
              <a:t>dry, jockey getting over sprain, Epitaph also in race, Epitaph was recently bought by Gonzalez, race is on May 17, …</a:t>
            </a:r>
            <a:r>
              <a:rPr lang="en-US" dirty="0">
                <a:latin typeface="Times New Roman" charset="0"/>
              </a:rPr>
              <a:t> )</a:t>
            </a:r>
            <a:endParaRPr lang="en-US" dirty="0">
              <a:solidFill>
                <a:schemeClr val="accent2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62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6CC7F50-AFFF-FF4B-A28D-CB60ED4F0C63}" type="slidenum">
              <a:rPr lang="en-US" sz="1400">
                <a:latin typeface="Arial" charset="0"/>
              </a:rPr>
              <a:pPr/>
              <a:t>13</a:t>
            </a:fld>
            <a:endParaRPr lang="en-US" sz="1400">
              <a:latin typeface="Arial" charset="0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77200" cy="2286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latin typeface="Times New Roman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</a:rPr>
              <a:t>p(Paul Revere wins | weather’s clear, ground is </a:t>
            </a:r>
            <a:r>
              <a:rPr lang="en-US" sz="2400" dirty="0">
                <a:latin typeface="Times New Roman" charset="0"/>
              </a:rPr>
              <a:t>dry, jockey getting over sprain, Epitaph also in race, Epitaph was recently bought by Gonzalez, race is on May 17, …</a:t>
            </a:r>
            <a:r>
              <a:rPr lang="en-US" dirty="0">
                <a:latin typeface="Times New Roman" charset="0"/>
              </a:rPr>
              <a:t> )</a:t>
            </a:r>
            <a:endParaRPr lang="en-US" dirty="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267065" y="361950"/>
            <a:ext cx="8839200" cy="74295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Times New Roman" charset="0"/>
              </a:rPr>
              <a:t>Simplifying Right Side: Backing Off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250913" y="3257550"/>
            <a:ext cx="8915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Arial"/>
              <a:buChar char="•"/>
            </a:pPr>
            <a:r>
              <a:rPr lang="en-US" dirty="0">
                <a:solidFill>
                  <a:schemeClr val="accent2"/>
                </a:solidFill>
              </a:rPr>
              <a:t>not exactly what we want but at least we can get a reasonable estimate of it</a:t>
            </a:r>
            <a:r>
              <a:rPr lang="en-US" dirty="0" smtClean="0">
                <a:solidFill>
                  <a:schemeClr val="accent2"/>
                </a:solidFill>
              </a:rPr>
              <a:t>!</a:t>
            </a:r>
            <a:r>
              <a:rPr lang="en-US" dirty="0">
                <a:solidFill>
                  <a:schemeClr val="accent2"/>
                </a:solidFill>
              </a:rPr>
              <a:t>		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Arial"/>
              <a:buChar char="•"/>
            </a:pPr>
            <a:r>
              <a:rPr lang="en-US" dirty="0">
                <a:solidFill>
                  <a:schemeClr val="accent2"/>
                </a:solidFill>
              </a:rPr>
              <a:t>try to </a:t>
            </a:r>
            <a:r>
              <a:rPr lang="en-US" i="1" dirty="0">
                <a:solidFill>
                  <a:schemeClr val="accent2"/>
                </a:solidFill>
              </a:rPr>
              <a:t>keep</a:t>
            </a:r>
            <a:r>
              <a:rPr lang="en-US" dirty="0">
                <a:solidFill>
                  <a:schemeClr val="accent2"/>
                </a:solidFill>
              </a:rPr>
              <a:t> the conditions that we suspect will have the most influence on whether Paul Revere wins </a:t>
            </a:r>
          </a:p>
          <a:p>
            <a:pPr marL="1143000" lvl="2" indent="-228600" eaLnBrk="1" hangingPunct="1">
              <a:spcBef>
                <a:spcPct val="20000"/>
              </a:spcBef>
              <a:buClr>
                <a:schemeClr val="tx2"/>
              </a:buClr>
            </a:pPr>
            <a:endParaRPr lang="en-US" sz="2400" dirty="0">
              <a:solidFill>
                <a:schemeClr val="accent2"/>
              </a:solidFill>
            </a:endParaRPr>
          </a:p>
          <a:p>
            <a:pPr marL="1143000" lvl="2" indent="-228600" eaLnBrk="1" hangingPunct="1">
              <a:spcBef>
                <a:spcPct val="20000"/>
              </a:spcBef>
              <a:buClr>
                <a:schemeClr val="tx2"/>
              </a:buClr>
            </a:pPr>
            <a:endParaRPr lang="en-US" sz="2400" dirty="0">
              <a:solidFill>
                <a:schemeClr val="accent2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066800" y="2266950"/>
            <a:ext cx="6695492" cy="685800"/>
            <a:chOff x="672" y="1840"/>
            <a:chExt cx="3792" cy="576"/>
          </a:xfrm>
        </p:grpSpPr>
        <p:sp>
          <p:nvSpPr>
            <p:cNvPr id="27656" name="Line 5"/>
            <p:cNvSpPr>
              <a:spLocks noChangeShapeType="1"/>
            </p:cNvSpPr>
            <p:nvPr/>
          </p:nvSpPr>
          <p:spPr bwMode="auto">
            <a:xfrm>
              <a:off x="3456" y="1840"/>
              <a:ext cx="100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57" name="Line 6"/>
            <p:cNvSpPr>
              <a:spLocks noChangeShapeType="1"/>
            </p:cNvSpPr>
            <p:nvPr/>
          </p:nvSpPr>
          <p:spPr bwMode="auto">
            <a:xfrm>
              <a:off x="672" y="2112"/>
              <a:ext cx="1338" cy="4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58" name="Line 7"/>
            <p:cNvSpPr>
              <a:spLocks noChangeShapeType="1"/>
            </p:cNvSpPr>
            <p:nvPr/>
          </p:nvSpPr>
          <p:spPr bwMode="auto">
            <a:xfrm>
              <a:off x="672" y="2400"/>
              <a:ext cx="3366" cy="1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59" name="Line 8"/>
            <p:cNvSpPr>
              <a:spLocks noChangeShapeType="1"/>
            </p:cNvSpPr>
            <p:nvPr/>
          </p:nvSpPr>
          <p:spPr bwMode="auto">
            <a:xfrm>
              <a:off x="3650" y="2096"/>
              <a:ext cx="62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0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build="p" bldLvl="3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286000"/>
            <a:ext cx="4267200" cy="1714500"/>
          </a:xfrm>
        </p:spPr>
        <p:txBody>
          <a:bodyPr/>
          <a:lstStyle/>
          <a:p>
            <a:pPr eaLnBrk="1" hangingPunct="1"/>
            <a:endParaRPr lang="en-US">
              <a:solidFill>
                <a:srgbClr val="A50021"/>
              </a:solidFill>
              <a:latin typeface="Calibri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3200">
                <a:solidFill>
                  <a:srgbClr val="A50021"/>
                </a:solidFill>
                <a:latin typeface="Calibri" charset="0"/>
              </a:rPr>
              <a:t>Introduction to N-grams</a:t>
            </a:r>
            <a:endParaRPr lang="en-US" sz="3200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200150"/>
            <a:ext cx="3810000" cy="1143000"/>
          </a:xfrm>
        </p:spPr>
        <p:txBody>
          <a:bodyPr/>
          <a:lstStyle/>
          <a:p>
            <a:pPr eaLnBrk="1" hangingPunct="1"/>
            <a:r>
              <a:rPr sz="4400"/>
              <a:t/>
            </a:r>
            <a:br>
              <a:rPr sz="4400"/>
            </a:br>
            <a:r>
              <a:rPr lang="en-US" sz="4400"/>
              <a:t>Language Modeling</a:t>
            </a:r>
            <a:endParaRPr sz="4400"/>
          </a:p>
        </p:txBody>
      </p:sp>
    </p:spTree>
    <p:extLst>
      <p:ext uri="{BB962C8B-B14F-4D97-AF65-F5344CB8AC3E}">
        <p14:creationId xmlns:p14="http://schemas.microsoft.com/office/powerpoint/2010/main" val="228053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Probabilistic Language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Goal: assign a probability to a sentence</a:t>
            </a:r>
          </a:p>
          <a:p>
            <a:pPr lvl="3"/>
            <a:r>
              <a:rPr lang="en-US" sz="2400" dirty="0" smtClean="0"/>
              <a:t>Machine Translation:</a:t>
            </a:r>
          </a:p>
          <a:p>
            <a:pPr lvl="4"/>
            <a:r>
              <a:rPr lang="en-US" sz="2000" dirty="0" smtClean="0"/>
              <a:t>P(</a:t>
            </a:r>
            <a:r>
              <a:rPr lang="en-US" sz="2000" b="1" dirty="0" smtClean="0"/>
              <a:t>high </a:t>
            </a:r>
            <a:r>
              <a:rPr lang="en-US" sz="2000" dirty="0" smtClean="0"/>
              <a:t>winds </a:t>
            </a:r>
            <a:r>
              <a:rPr lang="en-US" sz="2000" dirty="0" err="1" smtClean="0"/>
              <a:t>tonite</a:t>
            </a:r>
            <a:r>
              <a:rPr lang="en-US" sz="2000" dirty="0" smtClean="0"/>
              <a:t>) &gt; P(</a:t>
            </a:r>
            <a:r>
              <a:rPr lang="en-US" sz="2000" b="1" dirty="0" smtClean="0"/>
              <a:t>large</a:t>
            </a:r>
            <a:r>
              <a:rPr lang="en-US" sz="2000" dirty="0" smtClean="0"/>
              <a:t> winds </a:t>
            </a:r>
            <a:r>
              <a:rPr lang="en-US" sz="2000" dirty="0" err="1" smtClean="0"/>
              <a:t>tonite</a:t>
            </a:r>
            <a:r>
              <a:rPr lang="en-US" sz="2000" dirty="0" smtClean="0"/>
              <a:t>)</a:t>
            </a:r>
          </a:p>
          <a:p>
            <a:pPr lvl="3"/>
            <a:r>
              <a:rPr lang="en-US" sz="2400" dirty="0" smtClean="0"/>
              <a:t>Spell Correction</a:t>
            </a:r>
          </a:p>
          <a:p>
            <a:pPr lvl="4"/>
            <a:r>
              <a:rPr lang="en-US" sz="2000" dirty="0" smtClean="0"/>
              <a:t>The office is about fifteen </a:t>
            </a:r>
            <a:r>
              <a:rPr lang="en-US" sz="2000" b="1" dirty="0" smtClean="0"/>
              <a:t>minuets</a:t>
            </a:r>
            <a:r>
              <a:rPr lang="en-US" sz="2000" dirty="0" smtClean="0"/>
              <a:t> from my house</a:t>
            </a:r>
          </a:p>
          <a:p>
            <a:pPr lvl="5"/>
            <a:r>
              <a:rPr lang="en-US" sz="1800" dirty="0" smtClean="0"/>
              <a:t>P(about fifteen </a:t>
            </a:r>
            <a:r>
              <a:rPr lang="en-US" sz="1800" b="1" dirty="0" smtClean="0"/>
              <a:t>minutes</a:t>
            </a:r>
            <a:r>
              <a:rPr lang="en-US" sz="1800" dirty="0" smtClean="0"/>
              <a:t> from) &gt; P(about fifteen </a:t>
            </a:r>
            <a:r>
              <a:rPr lang="en-US" sz="1800" b="1" dirty="0" smtClean="0"/>
              <a:t>minuets</a:t>
            </a:r>
            <a:r>
              <a:rPr lang="en-US" sz="1800" dirty="0" smtClean="0"/>
              <a:t> from)</a:t>
            </a:r>
            <a:endParaRPr lang="en-US" sz="2000" dirty="0" smtClean="0"/>
          </a:p>
          <a:p>
            <a:pPr lvl="3"/>
            <a:r>
              <a:rPr lang="en-US" sz="2400" dirty="0" smtClean="0"/>
              <a:t>Speech Recognition</a:t>
            </a:r>
          </a:p>
          <a:p>
            <a:pPr lvl="4"/>
            <a:r>
              <a:rPr lang="en-US" sz="2000" dirty="0" smtClean="0"/>
              <a:t>P(I saw a van) &gt;&gt; P(eyes awe of an)</a:t>
            </a:r>
          </a:p>
          <a:p>
            <a:pPr lvl="3"/>
            <a:r>
              <a:rPr lang="en-US" sz="2400" dirty="0" smtClean="0"/>
              <a:t>+ many more applications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800350"/>
            <a:ext cx="1021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Why?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258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Probabilistic Language Modeling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76350"/>
            <a:ext cx="8991600" cy="333375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alibri" charset="0"/>
              </a:rPr>
              <a:t>Compute the </a:t>
            </a:r>
            <a:r>
              <a:rPr lang="en-US" sz="2800" dirty="0">
                <a:latin typeface="Calibri" charset="0"/>
              </a:rPr>
              <a:t>probability of a sentence or </a:t>
            </a:r>
            <a:r>
              <a:rPr lang="en-US" sz="2800" dirty="0" smtClean="0">
                <a:latin typeface="Calibri" charset="0"/>
              </a:rPr>
              <a:t>word sequence</a:t>
            </a:r>
          </a:p>
          <a:p>
            <a:pPr lvl="1" eaLnBrk="1" hangingPunct="1">
              <a:buNone/>
            </a:pPr>
            <a:r>
              <a:rPr lang="en-US" sz="2800" dirty="0" smtClean="0">
                <a:latin typeface="Calibri" charset="0"/>
              </a:rPr>
              <a:t>     </a:t>
            </a:r>
            <a:r>
              <a:rPr lang="en-US" dirty="0" smtClean="0">
                <a:latin typeface="Calibri" charset="0"/>
              </a:rPr>
              <a:t>P(W) = P(w</a:t>
            </a:r>
            <a:r>
              <a:rPr lang="en-US" baseline="-25000" dirty="0" smtClean="0">
                <a:latin typeface="Calibri" charset="0"/>
              </a:rPr>
              <a:t>1</a:t>
            </a:r>
            <a:r>
              <a:rPr lang="en-US" dirty="0" smtClean="0">
                <a:latin typeface="Calibri" charset="0"/>
              </a:rPr>
              <a:t>,w</a:t>
            </a:r>
            <a:r>
              <a:rPr lang="en-US" baseline="-25000" dirty="0" smtClean="0">
                <a:latin typeface="Calibri" charset="0"/>
              </a:rPr>
              <a:t>2</a:t>
            </a:r>
            <a:r>
              <a:rPr lang="en-US" dirty="0" smtClean="0">
                <a:latin typeface="Calibri" charset="0"/>
              </a:rPr>
              <a:t>,w</a:t>
            </a:r>
            <a:r>
              <a:rPr lang="en-US" baseline="-25000" dirty="0" smtClean="0">
                <a:latin typeface="Calibri" charset="0"/>
              </a:rPr>
              <a:t>3</a:t>
            </a:r>
            <a:r>
              <a:rPr lang="en-US" dirty="0" smtClean="0">
                <a:latin typeface="Calibri" charset="0"/>
              </a:rPr>
              <a:t>,w</a:t>
            </a:r>
            <a:r>
              <a:rPr lang="en-US" baseline="-25000" dirty="0" smtClean="0">
                <a:latin typeface="Calibri" charset="0"/>
              </a:rPr>
              <a:t>4</a:t>
            </a:r>
            <a:r>
              <a:rPr lang="en-US" dirty="0" smtClean="0">
                <a:latin typeface="Calibri" charset="0"/>
              </a:rPr>
              <a:t>,w</a:t>
            </a:r>
            <a:r>
              <a:rPr lang="en-US" baseline="-25000" dirty="0" smtClean="0">
                <a:latin typeface="Calibri" charset="0"/>
              </a:rPr>
              <a:t>5</a:t>
            </a:r>
            <a:r>
              <a:rPr lang="en-US" dirty="0" smtClean="0">
                <a:latin typeface="Calibri" charset="0"/>
              </a:rPr>
              <a:t>…</a:t>
            </a:r>
            <a:r>
              <a:rPr lang="en-US" dirty="0" err="1" smtClean="0">
                <a:latin typeface="Calibri" charset="0"/>
              </a:rPr>
              <a:t>w</a:t>
            </a:r>
            <a:r>
              <a:rPr lang="en-US" baseline="-25000" dirty="0" err="1" smtClean="0">
                <a:latin typeface="Calibri" charset="0"/>
              </a:rPr>
              <a:t>n</a:t>
            </a:r>
            <a:r>
              <a:rPr lang="en-US" dirty="0" smtClean="0">
                <a:latin typeface="Calibri" charset="0"/>
              </a:rPr>
              <a:t>)</a:t>
            </a:r>
          </a:p>
          <a:p>
            <a:pPr eaLnBrk="1" hangingPunct="1"/>
            <a:r>
              <a:rPr lang="en-US" sz="2800" dirty="0" smtClean="0">
                <a:latin typeface="Calibri" charset="0"/>
              </a:rPr>
              <a:t>Related </a:t>
            </a:r>
            <a:r>
              <a:rPr lang="en-US" sz="2800" dirty="0">
                <a:latin typeface="Calibri" charset="0"/>
              </a:rPr>
              <a:t>task: probability of an upcoming </a:t>
            </a:r>
            <a:r>
              <a:rPr lang="en-US" sz="2800" dirty="0" smtClean="0">
                <a:latin typeface="Calibri" charset="0"/>
              </a:rPr>
              <a:t>word</a:t>
            </a:r>
            <a:endParaRPr lang="en-US" sz="2800" dirty="0">
              <a:latin typeface="Calibri" charset="0"/>
            </a:endParaRPr>
          </a:p>
          <a:p>
            <a:pPr lvl="1">
              <a:buNone/>
            </a:pPr>
            <a:r>
              <a:rPr lang="en-US" dirty="0">
                <a:latin typeface="Calibri" charset="0"/>
              </a:rPr>
              <a:t>      P(w</a:t>
            </a:r>
            <a:r>
              <a:rPr lang="en-US" baseline="-25000" dirty="0">
                <a:latin typeface="Calibri" charset="0"/>
              </a:rPr>
              <a:t>n</a:t>
            </a:r>
            <a:r>
              <a:rPr lang="en-US" dirty="0">
                <a:latin typeface="Calibri" charset="0"/>
              </a:rPr>
              <a:t>|w</a:t>
            </a:r>
            <a:r>
              <a:rPr lang="en-US" baseline="-25000" dirty="0">
                <a:latin typeface="Calibri" charset="0"/>
              </a:rPr>
              <a:t>1</a:t>
            </a:r>
            <a:r>
              <a:rPr lang="en-US" dirty="0">
                <a:latin typeface="Calibri" charset="0"/>
              </a:rPr>
              <a:t>,w</a:t>
            </a:r>
            <a:r>
              <a:rPr lang="en-US" baseline="-25000" dirty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…w</a:t>
            </a:r>
            <a:r>
              <a:rPr lang="en-US" baseline="-25000" dirty="0">
                <a:latin typeface="Calibri" charset="0"/>
              </a:rPr>
              <a:t>n-1</a:t>
            </a:r>
            <a:r>
              <a:rPr lang="en-US" dirty="0" smtClean="0">
                <a:latin typeface="Calibri" charset="0"/>
              </a:rPr>
              <a:t>)</a:t>
            </a:r>
          </a:p>
          <a:p>
            <a:pPr eaLnBrk="1" hangingPunct="1"/>
            <a:r>
              <a:rPr lang="en-US" sz="2800" dirty="0" smtClean="0">
                <a:latin typeface="Calibri" charset="0"/>
              </a:rPr>
              <a:t>A </a:t>
            </a:r>
            <a:r>
              <a:rPr lang="en-US" sz="2800" dirty="0">
                <a:latin typeface="Calibri" charset="0"/>
              </a:rPr>
              <a:t>model that computes either </a:t>
            </a:r>
            <a:r>
              <a:rPr lang="en-US" sz="2800" dirty="0" smtClean="0">
                <a:latin typeface="Calibri" charset="0"/>
              </a:rPr>
              <a:t>is a </a:t>
            </a:r>
            <a:r>
              <a:rPr lang="en-US" sz="2800" b="1" dirty="0">
                <a:solidFill>
                  <a:srgbClr val="A50021"/>
                </a:solidFill>
                <a:latin typeface="Calibri" charset="0"/>
              </a:rPr>
              <a:t>language </a:t>
            </a:r>
            <a:r>
              <a:rPr lang="en-US" sz="2800" b="1" dirty="0" smtClean="0">
                <a:solidFill>
                  <a:srgbClr val="A50021"/>
                </a:solidFill>
                <a:latin typeface="Calibri" charset="0"/>
              </a:rPr>
              <a:t>model</a:t>
            </a:r>
          </a:p>
          <a:p>
            <a:pPr marL="800100" lvl="2" indent="0">
              <a:buNone/>
            </a:pPr>
            <a:r>
              <a:rPr lang="en-US" dirty="0" smtClean="0">
                <a:latin typeface="Calibri" charset="0"/>
              </a:rPr>
              <a:t>What kind of probabilities are these?</a:t>
            </a:r>
          </a:p>
          <a:p>
            <a:pPr marL="457200" lvl="1" indent="0">
              <a:buNone/>
            </a:pPr>
            <a:endParaRPr lang="en-US" sz="2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68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How to compute P(W)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How to compute this </a:t>
            </a:r>
            <a:r>
              <a:rPr lang="en-US" i="1" dirty="0">
                <a:latin typeface="Calibri" charset="0"/>
              </a:rPr>
              <a:t>joint probability</a:t>
            </a:r>
            <a:r>
              <a:rPr lang="en-US" dirty="0">
                <a:latin typeface="Calibri" charset="0"/>
              </a:rPr>
              <a:t>:</a:t>
            </a:r>
          </a:p>
          <a:p>
            <a:pPr eaLnBrk="1" hangingPunct="1"/>
            <a:endParaRPr lang="en-US" dirty="0">
              <a:latin typeface="Calibri" charset="0"/>
            </a:endParaRPr>
          </a:p>
          <a:p>
            <a:pPr lvl="1" eaLnBrk="1" hangingPunct="1"/>
            <a:r>
              <a:rPr lang="en-US" sz="2800" dirty="0">
                <a:latin typeface="Calibri" charset="0"/>
              </a:rPr>
              <a:t>P(its, water, is, so, transparent, that)</a:t>
            </a:r>
          </a:p>
          <a:p>
            <a:pPr lvl="1" eaLnBrk="1" hangingPunct="1"/>
            <a:endParaRPr lang="en-US" dirty="0">
              <a:latin typeface="Calibri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Intuition: let’s rely on the Chain Rule of Probability</a:t>
            </a:r>
          </a:p>
        </p:txBody>
      </p:sp>
    </p:spTree>
    <p:extLst>
      <p:ext uri="{BB962C8B-B14F-4D97-AF65-F5344CB8AC3E}">
        <p14:creationId xmlns:p14="http://schemas.microsoft.com/office/powerpoint/2010/main" val="17405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Reminder: The Chain Rule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52550"/>
            <a:ext cx="8534400" cy="36576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Calibri" charset="0"/>
              </a:rPr>
              <a:t>Recall the definition of conditional </a:t>
            </a:r>
            <a:r>
              <a:rPr lang="en-US" sz="2800" dirty="0" smtClean="0">
                <a:latin typeface="Calibri" charset="0"/>
              </a:rPr>
              <a:t>probabilities</a:t>
            </a:r>
            <a:endParaRPr lang="en-US" sz="3600" dirty="0">
              <a:latin typeface="Calibri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latin typeface="Calibri" charset="0"/>
              </a:rPr>
              <a:t>p(B|A) = P(A,B)/P(A)</a:t>
            </a:r>
            <a:r>
              <a:rPr lang="en-US" sz="3600" dirty="0" smtClean="0">
                <a:latin typeface="Calibri" charset="0"/>
              </a:rPr>
              <a:t>	</a:t>
            </a:r>
            <a:r>
              <a:rPr lang="en-US" dirty="0" smtClean="0">
                <a:latin typeface="Calibri" charset="0"/>
              </a:rPr>
              <a:t>Rewriting:   </a:t>
            </a:r>
            <a:r>
              <a:rPr lang="en-US" sz="2400" b="1" dirty="0">
                <a:latin typeface="Calibri" charset="0"/>
              </a:rPr>
              <a:t>P</a:t>
            </a:r>
            <a:r>
              <a:rPr lang="en-US" sz="2400" b="1" dirty="0" smtClean="0">
                <a:latin typeface="Calibri" charset="0"/>
              </a:rPr>
              <a:t>(A,B) = P(A)P(B|A)</a:t>
            </a:r>
          </a:p>
          <a:p>
            <a:pPr lvl="1"/>
            <a:r>
              <a:rPr lang="en-US" sz="2400" dirty="0" smtClean="0">
                <a:latin typeface="Calibri" charset="0"/>
              </a:rPr>
              <a:t>Independent</a:t>
            </a:r>
            <a:r>
              <a:rPr lang="en-US" sz="2400" b="1" dirty="0" smtClean="0">
                <a:latin typeface="Calibri" charset="0"/>
              </a:rPr>
              <a:t> </a:t>
            </a:r>
            <a:r>
              <a:rPr lang="en-US" sz="2400" b="1" dirty="0">
                <a:latin typeface="Calibri" charset="0"/>
              </a:rPr>
              <a:t>p(B|A) = </a:t>
            </a:r>
            <a:r>
              <a:rPr lang="en-US" sz="2400" b="1" dirty="0" smtClean="0">
                <a:latin typeface="Calibri" charset="0"/>
              </a:rPr>
              <a:t>P(B)</a:t>
            </a:r>
            <a:endParaRPr lang="en-US" dirty="0" smtClean="0">
              <a:latin typeface="Calibri" charset="0"/>
            </a:endParaRPr>
          </a:p>
          <a:p>
            <a:r>
              <a:rPr lang="en-US" sz="2800" dirty="0" smtClean="0">
                <a:latin typeface="Calibri" charset="0"/>
              </a:rPr>
              <a:t>More variables: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Calibri" charset="0"/>
              </a:rPr>
              <a:t> P</a:t>
            </a:r>
            <a:r>
              <a:rPr lang="en-US" sz="2400" dirty="0">
                <a:latin typeface="Calibri" charset="0"/>
              </a:rPr>
              <a:t>(A,B,C,D) = P(A)P(B|A)P(C|A,B)P(D|A,B,C)</a:t>
            </a:r>
            <a:endParaRPr lang="en-US" sz="3200" dirty="0">
              <a:latin typeface="Calibri" charset="0"/>
            </a:endParaRPr>
          </a:p>
          <a:p>
            <a:pPr eaLnBrk="1" hangingPunct="1"/>
            <a:r>
              <a:rPr lang="en-US" sz="2800" dirty="0">
                <a:latin typeface="Calibri" charset="0"/>
              </a:rPr>
              <a:t>The Chain Rule in General</a:t>
            </a:r>
          </a:p>
          <a:p>
            <a:pPr eaLnBrk="1" hangingPunct="1">
              <a:buNone/>
            </a:pPr>
            <a:r>
              <a:rPr lang="en-US" sz="2800" dirty="0">
                <a:latin typeface="Calibri" charset="0"/>
              </a:rPr>
              <a:t>  P(x</a:t>
            </a:r>
            <a:r>
              <a:rPr lang="en-US" sz="2800" baseline="-25000" dirty="0">
                <a:latin typeface="Calibri" charset="0"/>
              </a:rPr>
              <a:t>1</a:t>
            </a:r>
            <a:r>
              <a:rPr lang="en-US" sz="2800" dirty="0">
                <a:latin typeface="Calibri" charset="0"/>
              </a:rPr>
              <a:t>,x</a:t>
            </a:r>
            <a:r>
              <a:rPr lang="en-US" sz="2800" baseline="-25000" dirty="0">
                <a:latin typeface="Calibri" charset="0"/>
              </a:rPr>
              <a:t>2</a:t>
            </a:r>
            <a:r>
              <a:rPr lang="en-US" sz="2800" dirty="0">
                <a:latin typeface="Calibri" charset="0"/>
              </a:rPr>
              <a:t>,x</a:t>
            </a:r>
            <a:r>
              <a:rPr lang="en-US" sz="2800" baseline="-25000" dirty="0">
                <a:latin typeface="Calibri" charset="0"/>
              </a:rPr>
              <a:t>3</a:t>
            </a:r>
            <a:r>
              <a:rPr lang="en-US" sz="2800" dirty="0">
                <a:latin typeface="Calibri" charset="0"/>
              </a:rPr>
              <a:t>,…,</a:t>
            </a:r>
            <a:r>
              <a:rPr lang="en-US" sz="2800" dirty="0" err="1">
                <a:latin typeface="Calibri" charset="0"/>
              </a:rPr>
              <a:t>x</a:t>
            </a:r>
            <a:r>
              <a:rPr lang="en-US" sz="2800" baseline="-25000" dirty="0" err="1">
                <a:latin typeface="Calibri" charset="0"/>
              </a:rPr>
              <a:t>n</a:t>
            </a:r>
            <a:r>
              <a:rPr lang="en-US" sz="2800" dirty="0">
                <a:latin typeface="Calibri" charset="0"/>
              </a:rPr>
              <a:t>) = P(x</a:t>
            </a:r>
            <a:r>
              <a:rPr lang="en-US" sz="2800" baseline="-25000" dirty="0">
                <a:latin typeface="Calibri" charset="0"/>
              </a:rPr>
              <a:t>1</a:t>
            </a:r>
            <a:r>
              <a:rPr lang="en-US" sz="2800" dirty="0">
                <a:latin typeface="Calibri" charset="0"/>
              </a:rPr>
              <a:t>)P(x</a:t>
            </a:r>
            <a:r>
              <a:rPr lang="en-US" sz="2800" baseline="-25000" dirty="0">
                <a:latin typeface="Calibri" charset="0"/>
              </a:rPr>
              <a:t>2</a:t>
            </a:r>
            <a:r>
              <a:rPr lang="en-US" sz="2800" dirty="0">
                <a:latin typeface="Calibri" charset="0"/>
              </a:rPr>
              <a:t>|x</a:t>
            </a:r>
            <a:r>
              <a:rPr lang="en-US" sz="2800" baseline="-25000" dirty="0">
                <a:latin typeface="Calibri" charset="0"/>
              </a:rPr>
              <a:t>1</a:t>
            </a:r>
            <a:r>
              <a:rPr lang="en-US" sz="2800" dirty="0">
                <a:latin typeface="Calibri" charset="0"/>
              </a:rPr>
              <a:t>)P(x</a:t>
            </a:r>
            <a:r>
              <a:rPr lang="en-US" sz="2800" baseline="-25000" dirty="0">
                <a:latin typeface="Calibri" charset="0"/>
              </a:rPr>
              <a:t>3</a:t>
            </a:r>
            <a:r>
              <a:rPr lang="en-US" sz="2800" dirty="0">
                <a:latin typeface="Calibri" charset="0"/>
              </a:rPr>
              <a:t>|x</a:t>
            </a:r>
            <a:r>
              <a:rPr lang="en-US" sz="2800" baseline="-25000" dirty="0">
                <a:latin typeface="Calibri" charset="0"/>
              </a:rPr>
              <a:t>1</a:t>
            </a:r>
            <a:r>
              <a:rPr lang="en-US" sz="2800" dirty="0">
                <a:latin typeface="Calibri" charset="0"/>
              </a:rPr>
              <a:t>,x</a:t>
            </a:r>
            <a:r>
              <a:rPr lang="en-US" sz="2800" baseline="-25000" dirty="0">
                <a:latin typeface="Calibri" charset="0"/>
              </a:rPr>
              <a:t>2</a:t>
            </a:r>
            <a:r>
              <a:rPr lang="en-US" sz="2800" dirty="0">
                <a:latin typeface="Calibri" charset="0"/>
              </a:rPr>
              <a:t>)…P(x</a:t>
            </a:r>
            <a:r>
              <a:rPr lang="en-US" sz="2800" baseline="-25000" dirty="0">
                <a:latin typeface="Calibri" charset="0"/>
              </a:rPr>
              <a:t>n</a:t>
            </a:r>
            <a:r>
              <a:rPr lang="en-US" sz="2800" dirty="0">
                <a:latin typeface="Calibri" charset="0"/>
              </a:rPr>
              <a:t>|x</a:t>
            </a:r>
            <a:r>
              <a:rPr lang="en-US" sz="2800" baseline="-25000" dirty="0">
                <a:latin typeface="Calibri" charset="0"/>
              </a:rPr>
              <a:t>1</a:t>
            </a:r>
            <a:r>
              <a:rPr lang="en-US" sz="2800" dirty="0">
                <a:latin typeface="Calibri" charset="0"/>
              </a:rPr>
              <a:t>,…,x</a:t>
            </a:r>
            <a:r>
              <a:rPr lang="en-US" sz="2800" baseline="-25000" dirty="0">
                <a:latin typeface="Calibri" charset="0"/>
              </a:rPr>
              <a:t>n-1</a:t>
            </a:r>
            <a:r>
              <a:rPr lang="en-US" sz="2800" dirty="0">
                <a:latin typeface="Calibri" charset="0"/>
              </a:rPr>
              <a:t>)</a:t>
            </a:r>
          </a:p>
          <a:p>
            <a:pPr eaLnBrk="1" hangingPunct="1">
              <a:buFont typeface="Wingdings" charset="2"/>
              <a:buNone/>
            </a:pPr>
            <a:endParaRPr lang="en-US" dirty="0">
              <a:latin typeface="Calibri" charset="0"/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5344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The Chain Rule applied to compute joint probability of words in sentence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>
              <a:buNone/>
            </a:pPr>
            <a:endParaRPr lang="en-US" dirty="0">
              <a:latin typeface="Calibri" charset="0"/>
            </a:endParaRPr>
          </a:p>
          <a:p>
            <a:pPr eaLnBrk="1" hangingPunct="1">
              <a:buNone/>
            </a:pPr>
            <a:endParaRPr lang="en-US" sz="2800" dirty="0">
              <a:latin typeface="Calibri" charset="0"/>
            </a:endParaRPr>
          </a:p>
          <a:p>
            <a:pPr eaLnBrk="1" hangingPunct="1">
              <a:buNone/>
            </a:pPr>
            <a:endParaRPr lang="en-US" sz="2800" dirty="0">
              <a:latin typeface="Calibri" charset="0"/>
            </a:endParaRPr>
          </a:p>
          <a:p>
            <a:pPr eaLnBrk="1" hangingPunct="1">
              <a:buNone/>
            </a:pPr>
            <a:r>
              <a:rPr lang="en-US" sz="2800" dirty="0">
                <a:latin typeface="Calibri" charset="0"/>
              </a:rPr>
              <a:t>P(“its water is so transparent”) =</a:t>
            </a:r>
          </a:p>
          <a:p>
            <a:pPr eaLnBrk="1" hangingPunct="1">
              <a:buFont typeface="Times" charset="0"/>
              <a:buNone/>
            </a:pPr>
            <a:r>
              <a:rPr lang="en-US" dirty="0">
                <a:latin typeface="Calibri" charset="0"/>
              </a:rPr>
              <a:t>	</a:t>
            </a:r>
            <a:r>
              <a:rPr lang="en-US" sz="2800" dirty="0">
                <a:solidFill>
                  <a:srgbClr val="404040"/>
                </a:solidFill>
                <a:latin typeface="Calibri" charset="0"/>
              </a:rPr>
              <a:t>P(its) × P(</a:t>
            </a:r>
            <a:r>
              <a:rPr lang="en-US" sz="2800" dirty="0" err="1">
                <a:solidFill>
                  <a:srgbClr val="404040"/>
                </a:solidFill>
                <a:latin typeface="Calibri" charset="0"/>
              </a:rPr>
              <a:t>water|its</a:t>
            </a:r>
            <a:r>
              <a:rPr lang="en-US" sz="2800" dirty="0">
                <a:solidFill>
                  <a:srgbClr val="404040"/>
                </a:solidFill>
                <a:latin typeface="Calibri" charset="0"/>
              </a:rPr>
              <a:t>) ×  P(</a:t>
            </a:r>
            <a:r>
              <a:rPr lang="en-US" sz="2800" dirty="0" err="1">
                <a:solidFill>
                  <a:srgbClr val="404040"/>
                </a:solidFill>
                <a:latin typeface="Calibri" charset="0"/>
              </a:rPr>
              <a:t>is|its</a:t>
            </a:r>
            <a:r>
              <a:rPr lang="en-US" sz="2800" dirty="0">
                <a:solidFill>
                  <a:srgbClr val="404040"/>
                </a:solidFill>
                <a:latin typeface="Calibri" charset="0"/>
              </a:rPr>
              <a:t> water) </a:t>
            </a:r>
          </a:p>
          <a:p>
            <a:pPr eaLnBrk="1" hangingPunct="1">
              <a:buFont typeface="Times" charset="0"/>
              <a:buNone/>
            </a:pPr>
            <a:r>
              <a:rPr lang="en-US" sz="2800" dirty="0">
                <a:solidFill>
                  <a:srgbClr val="404040"/>
                </a:solidFill>
                <a:latin typeface="Calibri" charset="0"/>
              </a:rPr>
              <a:t>         ×  P(</a:t>
            </a:r>
            <a:r>
              <a:rPr lang="en-US" sz="2800" dirty="0" err="1">
                <a:solidFill>
                  <a:srgbClr val="404040"/>
                </a:solidFill>
                <a:latin typeface="Calibri" charset="0"/>
              </a:rPr>
              <a:t>so|its</a:t>
            </a:r>
            <a:r>
              <a:rPr lang="en-US" sz="2800" dirty="0">
                <a:solidFill>
                  <a:srgbClr val="404040"/>
                </a:solidFill>
                <a:latin typeface="Calibri" charset="0"/>
              </a:rPr>
              <a:t> water is) ×  P(</a:t>
            </a:r>
            <a:r>
              <a:rPr lang="en-US" sz="2800" dirty="0" err="1">
                <a:solidFill>
                  <a:srgbClr val="404040"/>
                </a:solidFill>
                <a:latin typeface="Calibri" charset="0"/>
              </a:rPr>
              <a:t>transparent|its</a:t>
            </a:r>
            <a:r>
              <a:rPr lang="en-US" sz="2800" dirty="0">
                <a:solidFill>
                  <a:srgbClr val="404040"/>
                </a:solidFill>
                <a:latin typeface="Calibri" charset="0"/>
              </a:rPr>
              <a:t> water is so)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394324"/>
              </p:ext>
            </p:extLst>
          </p:nvPr>
        </p:nvGraphicFramePr>
        <p:xfrm>
          <a:off x="1295400" y="1809750"/>
          <a:ext cx="655320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4" imgW="2387600" imgH="355600" progId="Equation.3">
                  <p:embed/>
                </p:oleObj>
              </mc:Choice>
              <mc:Fallback>
                <p:oleObj name="Equation" r:id="rId4" imgW="23876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809750"/>
                        <a:ext cx="6553200" cy="9794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484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Rule-based vs. Probabilistic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“</a:t>
            </a:r>
            <a:r>
              <a:rPr lang="en-US" dirty="0"/>
              <a:t>But it must be recognized that the notion of “probability of a sentence” is an entirely useless one, under any known interpretation of this term.” </a:t>
            </a:r>
            <a:r>
              <a:rPr lang="en-US" i="1" dirty="0"/>
              <a:t>Noam Chomsky (1969</a:t>
            </a:r>
            <a:r>
              <a:rPr lang="en-US" i="1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“</a:t>
            </a:r>
            <a:r>
              <a:rPr lang="en-US" dirty="0"/>
              <a:t>Anytime a linguist leaves the group the recognition rate goes up.</a:t>
            </a:r>
            <a:r>
              <a:rPr lang="en-US" dirty="0" smtClean="0"/>
              <a:t>” </a:t>
            </a:r>
            <a:r>
              <a:rPr lang="en-US" i="1" dirty="0" smtClean="0"/>
              <a:t>Fred </a:t>
            </a:r>
            <a:r>
              <a:rPr lang="en-US" i="1" dirty="0" err="1"/>
              <a:t>Jelinek</a:t>
            </a:r>
            <a:r>
              <a:rPr lang="en-US" i="1" dirty="0"/>
              <a:t> (</a:t>
            </a:r>
            <a:r>
              <a:rPr lang="en-US" i="1" dirty="0" smtClean="0"/>
              <a:t>1988, alleged)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7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How to estimate these probabilities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Could we just count and divide?</a:t>
            </a: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r>
              <a:rPr lang="en-US" sz="2400" dirty="0">
                <a:latin typeface="Calibri" charset="0"/>
              </a:rPr>
              <a:t>No!  Too many possible sentences!</a:t>
            </a:r>
          </a:p>
          <a:p>
            <a:pPr eaLnBrk="1" hangingPunct="1"/>
            <a:r>
              <a:rPr lang="en-US" sz="2400" dirty="0">
                <a:latin typeface="Calibri" charset="0"/>
              </a:rPr>
              <a:t>We’ll never see enough data for estimating these</a:t>
            </a:r>
          </a:p>
          <a:p>
            <a:pPr eaLnBrk="1" hangingPunct="1"/>
            <a:endParaRPr lang="en-US" dirty="0">
              <a:latin typeface="Calibri" charset="0"/>
            </a:endParaRPr>
          </a:p>
          <a:p>
            <a:pPr lvl="1" eaLnBrk="1" hangingPunct="1"/>
            <a:endParaRPr lang="en-US" dirty="0">
              <a:latin typeface="Calibri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320933"/>
              </p:ext>
            </p:extLst>
          </p:nvPr>
        </p:nvGraphicFramePr>
        <p:xfrm>
          <a:off x="762001" y="2209800"/>
          <a:ext cx="6019800" cy="1994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4" imgW="2578100" imgH="850900" progId="Equation.3">
                  <p:embed/>
                </p:oleObj>
              </mc:Choice>
              <mc:Fallback>
                <p:oleObj name="Equation" r:id="rId4" imgW="2578100" imgH="850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1" y="2209800"/>
                        <a:ext cx="6019800" cy="1994447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850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85750"/>
            <a:ext cx="7467600" cy="742950"/>
          </a:xfrm>
        </p:spPr>
        <p:txBody>
          <a:bodyPr/>
          <a:lstStyle/>
          <a:p>
            <a:pPr eaLnBrk="1" hangingPunct="1"/>
            <a:r>
              <a:rPr lang="en-US"/>
              <a:t>Markov Assumption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Calibri" charset="0"/>
              </a:rPr>
              <a:t>Simplifying assumption:</a:t>
            </a:r>
          </a:p>
          <a:p>
            <a:pPr marL="457200" lvl="1" indent="0" eaLnBrk="1" hangingPunct="1">
              <a:buNone/>
            </a:pPr>
            <a:endParaRPr lang="en-US" sz="3600" dirty="0">
              <a:latin typeface="Calibri" charset="0"/>
            </a:endParaRPr>
          </a:p>
          <a:p>
            <a:pPr marL="457200" lvl="1" indent="0" eaLnBrk="1" hangingPunct="1">
              <a:buNone/>
            </a:pPr>
            <a:endParaRPr lang="en-US" sz="3200" dirty="0">
              <a:solidFill>
                <a:srgbClr val="A50021"/>
              </a:solidFill>
              <a:latin typeface="Calibri" charset="0"/>
            </a:endParaRPr>
          </a:p>
          <a:p>
            <a:pPr eaLnBrk="1" hangingPunct="1"/>
            <a:r>
              <a:rPr lang="en-US" sz="3600" dirty="0">
                <a:latin typeface="Calibri" charset="0"/>
              </a:rPr>
              <a:t>Or maybe</a:t>
            </a: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>
              <a:buFont typeface="Wingdings" charset="2"/>
              <a:buNone/>
            </a:pPr>
            <a:endParaRPr lang="en-US" dirty="0">
              <a:latin typeface="Calibri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219771"/>
              </p:ext>
            </p:extLst>
          </p:nvPr>
        </p:nvGraphicFramePr>
        <p:xfrm>
          <a:off x="457200" y="2471251"/>
          <a:ext cx="7696200" cy="1014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Equation" r:id="rId4" imgW="3187700" imgH="419100" progId="Equation.3">
                  <p:embed/>
                </p:oleObj>
              </mc:Choice>
              <mc:Fallback>
                <p:oleObj name="Equation" r:id="rId4" imgW="3187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471251"/>
                        <a:ext cx="7696200" cy="1014899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211280"/>
              </p:ext>
            </p:extLst>
          </p:nvPr>
        </p:nvGraphicFramePr>
        <p:xfrm>
          <a:off x="228600" y="4182281"/>
          <a:ext cx="8915400" cy="961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Equation" r:id="rId6" imgW="3898900" imgH="419100" progId="Equation.3">
                  <p:embed/>
                </p:oleObj>
              </mc:Choice>
              <mc:Fallback>
                <p:oleObj name="Equation" r:id="rId6" imgW="3898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182281"/>
                        <a:ext cx="8915400" cy="961219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225px-AAMarkov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33350"/>
            <a:ext cx="1475075" cy="1920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69180" y="1928396"/>
            <a:ext cx="1441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Andrei Markov</a:t>
            </a:r>
            <a:endParaRPr lang="en-US"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933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85750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/>
              <a:t>Markov Assumption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z="3600" dirty="0" smtClean="0"/>
          </a:p>
          <a:p>
            <a:endParaRPr lang="en-US" sz="3200" dirty="0" smtClean="0"/>
          </a:p>
          <a:p>
            <a:r>
              <a:rPr lang="en-US" sz="3200" dirty="0" smtClean="0"/>
              <a:t>In </a:t>
            </a:r>
            <a:r>
              <a:rPr lang="en-US" sz="3200" dirty="0"/>
              <a:t>other words, we approximate each component in the product</a:t>
            </a:r>
            <a:endParaRPr lang="en-US" sz="3200" dirty="0">
              <a:latin typeface="Calibri" charset="0"/>
            </a:endParaRPr>
          </a:p>
          <a:p>
            <a:pPr eaLnBrk="1" hangingPunct="1"/>
            <a:endParaRPr lang="en-US" sz="3600" dirty="0">
              <a:latin typeface="Calibri" charset="0"/>
            </a:endParaRPr>
          </a:p>
          <a:p>
            <a:pPr lvl="1" eaLnBrk="1" hangingPunct="1"/>
            <a:endParaRPr lang="en-US" sz="3600" dirty="0">
              <a:solidFill>
                <a:srgbClr val="A50021"/>
              </a:solidFill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>
              <a:buFont typeface="Wingdings" charset="2"/>
              <a:buNone/>
            </a:pPr>
            <a:endParaRPr lang="en-US" dirty="0">
              <a:latin typeface="Calibri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247457"/>
              </p:ext>
            </p:extLst>
          </p:nvPr>
        </p:nvGraphicFramePr>
        <p:xfrm>
          <a:off x="838200" y="1428750"/>
          <a:ext cx="7104063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Equation" r:id="rId4" imgW="2336800" imgH="355600" progId="Equation.3">
                  <p:embed/>
                </p:oleObj>
              </mc:Choice>
              <mc:Fallback>
                <p:oleObj name="Equation" r:id="rId4" imgW="23368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28750"/>
                        <a:ext cx="7104063" cy="10874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519242"/>
              </p:ext>
            </p:extLst>
          </p:nvPr>
        </p:nvGraphicFramePr>
        <p:xfrm>
          <a:off x="539750" y="3790950"/>
          <a:ext cx="860425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Equation" r:id="rId6" imgW="2438400" imgH="177800" progId="Equation.3">
                  <p:embed/>
                </p:oleObj>
              </mc:Choice>
              <mc:Fallback>
                <p:oleObj name="Equation" r:id="rId6" imgW="2438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790950"/>
                        <a:ext cx="8604250" cy="6302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218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85750"/>
            <a:ext cx="7467600" cy="742950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dirty="0">
              <a:latin typeface="Calibri" charset="0"/>
            </a:endParaRPr>
          </a:p>
          <a:p>
            <a:pPr eaLnBrk="1" hangingPunct="1"/>
            <a:endParaRPr lang="en-US" dirty="0" smtClean="0">
              <a:latin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</a:rPr>
              <a:t>Bigram model (k=1, e.g., context of one so model two words) </a:t>
            </a:r>
            <a:endParaRPr lang="en-US" dirty="0">
              <a:latin typeface="Calibri" charset="0"/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173033"/>
              </p:ext>
            </p:extLst>
          </p:nvPr>
        </p:nvGraphicFramePr>
        <p:xfrm>
          <a:off x="304800" y="361950"/>
          <a:ext cx="860425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1" name="Equation" r:id="rId4" imgW="2438400" imgH="177800" progId="Equation.3">
                  <p:embed/>
                </p:oleObj>
              </mc:Choice>
              <mc:Fallback>
                <p:oleObj name="Equation" r:id="rId4" imgW="2438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61950"/>
                        <a:ext cx="8604250" cy="6302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10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2"/>
          <p:cNvSpPr>
            <a:spLocks noChangeArrowheads="1"/>
          </p:cNvSpPr>
          <p:nvPr/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Blip>
                <a:blip r:embed="rId4"/>
              </a:buBlip>
            </a:pPr>
            <a:endParaRPr lang="en-US" sz="2400">
              <a:solidFill>
                <a:srgbClr val="5400A8"/>
              </a:solidFill>
              <a:latin typeface="Tahom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Blip>
                <a:blip r:embed="rId4"/>
              </a:buBlip>
            </a:pPr>
            <a:endParaRPr lang="en-US" sz="2400">
              <a:solidFill>
                <a:srgbClr val="5400A8"/>
              </a:solidFill>
              <a:latin typeface="Tahom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Blip>
                <a:blip r:embed="rId4"/>
              </a:buBlip>
            </a:pPr>
            <a:endParaRPr lang="en-US" sz="2400">
              <a:solidFill>
                <a:srgbClr val="5400A8"/>
              </a:solidFill>
              <a:latin typeface="Tahom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Blip>
                <a:blip r:embed="rId4"/>
              </a:buBlip>
            </a:pPr>
            <a:endParaRPr lang="en-US" sz="2400">
              <a:solidFill>
                <a:srgbClr val="5400A8"/>
              </a:solidFill>
              <a:latin typeface="Tahoma" charset="0"/>
            </a:endParaRPr>
          </a:p>
        </p:txBody>
      </p:sp>
      <p:sp>
        <p:nvSpPr>
          <p:cNvPr id="77829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/>
              <a:t>Simplest case: Unigram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2792670"/>
            <a:ext cx="8077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"/>
                <a:cs typeface="Courier"/>
              </a:rPr>
              <a:t>fifth, an, of, futures, the, an, incorporated, a, a, the, inflation, most, dollars, quarter, in, is, mass</a:t>
            </a:r>
          </a:p>
          <a:p>
            <a:endParaRPr lang="en-US" sz="2000" dirty="0" smtClean="0">
              <a:latin typeface="Courier"/>
              <a:cs typeface="Courier"/>
            </a:endParaRPr>
          </a:p>
          <a:p>
            <a:r>
              <a:rPr lang="en-US" sz="2000" dirty="0" smtClean="0">
                <a:latin typeface="Courier"/>
                <a:cs typeface="Courier"/>
              </a:rPr>
              <a:t>thrift, did, eighty, said, hard, 'm, </a:t>
            </a:r>
            <a:r>
              <a:rPr lang="en-US" sz="2000" dirty="0" err="1" smtClean="0">
                <a:latin typeface="Courier"/>
                <a:cs typeface="Courier"/>
              </a:rPr>
              <a:t>july</a:t>
            </a:r>
            <a:r>
              <a:rPr lang="en-US" sz="2000" dirty="0" smtClean="0">
                <a:latin typeface="Courier"/>
                <a:cs typeface="Courier"/>
              </a:rPr>
              <a:t>, bullish</a:t>
            </a:r>
          </a:p>
          <a:p>
            <a:endParaRPr lang="en-US" sz="2400" dirty="0" smtClean="0">
              <a:latin typeface="Courier"/>
              <a:cs typeface="Courier"/>
            </a:endParaRPr>
          </a:p>
          <a:p>
            <a:r>
              <a:rPr lang="en-US" sz="2000" dirty="0" smtClean="0">
                <a:latin typeface="Courier"/>
                <a:cs typeface="Courier"/>
              </a:rPr>
              <a:t>that, or, limited, the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247840"/>
            <a:ext cx="6835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/>
                <a:cs typeface="Calibri"/>
              </a:rPr>
              <a:t>Some automatically generated sentences from a unigram model</a:t>
            </a: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902361"/>
              </p:ext>
            </p:extLst>
          </p:nvPr>
        </p:nvGraphicFramePr>
        <p:xfrm>
          <a:off x="1752600" y="1123950"/>
          <a:ext cx="4648200" cy="1047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5" imgW="1587500" imgH="355600" progId="Equation.3">
                  <p:embed/>
                </p:oleObj>
              </mc:Choice>
              <mc:Fallback>
                <p:oleObj name="Equation" r:id="rId5" imgW="15875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123950"/>
                        <a:ext cx="4648200" cy="1047374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050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2"/>
          <p:cNvSpPr>
            <a:spLocks noChangeArrowheads="1"/>
          </p:cNvSpPr>
          <p:nvPr/>
        </p:nvSpPr>
        <p:spPr bwMode="auto">
          <a:xfrm>
            <a:off x="762000" y="1257300"/>
            <a:ext cx="777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Blip>
                <a:blip r:embed="rId4"/>
              </a:buBlip>
            </a:pPr>
            <a:r>
              <a:rPr lang="en-US" sz="2400" dirty="0">
                <a:latin typeface="Calibri"/>
                <a:cs typeface="Calibri"/>
              </a:rPr>
              <a:t>Condition on the previous word: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endParaRPr lang="en-US" sz="2400" dirty="0">
              <a:latin typeface="Tahom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endParaRPr lang="en-US" sz="2400" dirty="0">
              <a:latin typeface="Tahoma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charset="2"/>
              <a:buBlip>
                <a:blip r:embed="rId4"/>
              </a:buBlip>
            </a:pPr>
            <a:endParaRPr lang="en-US" sz="2400" dirty="0">
              <a:solidFill>
                <a:srgbClr val="5400A8"/>
              </a:solidFill>
              <a:latin typeface="Tahom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Blip>
                <a:blip r:embed="rId4"/>
              </a:buBlip>
            </a:pPr>
            <a:endParaRPr lang="en-US" sz="2400" dirty="0">
              <a:solidFill>
                <a:srgbClr val="5400A8"/>
              </a:solidFill>
              <a:latin typeface="Tahom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Blip>
                <a:blip r:embed="rId4"/>
              </a:buBlip>
            </a:pPr>
            <a:endParaRPr lang="en-US" sz="2400" dirty="0">
              <a:solidFill>
                <a:srgbClr val="5400A8"/>
              </a:solidFill>
              <a:latin typeface="Tahoma" charset="0"/>
            </a:endParaRPr>
          </a:p>
        </p:txBody>
      </p:sp>
      <p:sp>
        <p:nvSpPr>
          <p:cNvPr id="778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Bigram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778026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Courier"/>
                <a:cs typeface="Courier"/>
              </a:rPr>
              <a:t>texaco</a:t>
            </a:r>
            <a:r>
              <a:rPr lang="en-US" sz="1800" dirty="0" smtClean="0">
                <a:latin typeface="Courier"/>
                <a:cs typeface="Courier"/>
              </a:rPr>
              <a:t>, rose, one, in, this, issue, is, pursuing, growth, in, a, boiler, house, said, </a:t>
            </a:r>
            <a:r>
              <a:rPr lang="en-US" sz="1800" dirty="0" err="1" smtClean="0">
                <a:latin typeface="Courier"/>
                <a:cs typeface="Courier"/>
              </a:rPr>
              <a:t>mr.</a:t>
            </a:r>
            <a:r>
              <a:rPr lang="en-US" sz="1800" dirty="0" smtClean="0">
                <a:latin typeface="Courier"/>
                <a:cs typeface="Courier"/>
              </a:rPr>
              <a:t>, </a:t>
            </a:r>
            <a:r>
              <a:rPr lang="en-US" sz="1800" dirty="0" err="1" smtClean="0">
                <a:latin typeface="Courier"/>
                <a:cs typeface="Courier"/>
              </a:rPr>
              <a:t>gurria</a:t>
            </a:r>
            <a:r>
              <a:rPr lang="en-US" sz="1800" dirty="0" smtClean="0">
                <a:latin typeface="Courier"/>
                <a:cs typeface="Courier"/>
              </a:rPr>
              <a:t>, </a:t>
            </a:r>
            <a:r>
              <a:rPr lang="en-US" sz="1800" dirty="0" err="1" smtClean="0">
                <a:latin typeface="Courier"/>
                <a:cs typeface="Courier"/>
              </a:rPr>
              <a:t>mexico</a:t>
            </a:r>
            <a:r>
              <a:rPr lang="en-US" sz="1800" dirty="0" smtClean="0">
                <a:latin typeface="Courier"/>
                <a:cs typeface="Courier"/>
              </a:rPr>
              <a:t>, 's, motion, control, proposal, without, permission, from, five, hundred, fifty, five, yen</a:t>
            </a:r>
          </a:p>
          <a:p>
            <a:endParaRPr lang="en-US" sz="1800" dirty="0" smtClean="0">
              <a:latin typeface="Courier"/>
              <a:cs typeface="Courier"/>
            </a:endParaRPr>
          </a:p>
          <a:p>
            <a:r>
              <a:rPr lang="en-US" sz="1800" dirty="0" smtClean="0">
                <a:latin typeface="Courier"/>
                <a:cs typeface="Courier"/>
              </a:rPr>
              <a:t>outside, new, car, parking, lot, of, the, agreement, reached</a:t>
            </a:r>
          </a:p>
          <a:p>
            <a:endParaRPr lang="en-US" sz="1800" dirty="0" smtClean="0">
              <a:latin typeface="Courier"/>
              <a:cs typeface="Courier"/>
            </a:endParaRPr>
          </a:p>
          <a:p>
            <a:r>
              <a:rPr lang="en-US" sz="1800" dirty="0" smtClean="0">
                <a:latin typeface="Courier"/>
                <a:cs typeface="Courier"/>
              </a:rPr>
              <a:t>this, would, be, a, record, </a:t>
            </a:r>
            <a:r>
              <a:rPr lang="en-US" sz="1800" dirty="0" err="1" smtClean="0">
                <a:latin typeface="Courier"/>
                <a:cs typeface="Courier"/>
              </a:rPr>
              <a:t>november</a:t>
            </a:r>
            <a:endParaRPr lang="en-US" sz="1800" dirty="0">
              <a:latin typeface="Courier"/>
              <a:cs typeface="Courier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143272"/>
              </p:ext>
            </p:extLst>
          </p:nvPr>
        </p:nvGraphicFramePr>
        <p:xfrm>
          <a:off x="762000" y="1885950"/>
          <a:ext cx="6745287" cy="596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Equation" r:id="rId5" imgW="2019300" imgH="177800" progId="Equation.3">
                  <p:embed/>
                </p:oleObj>
              </mc:Choice>
              <mc:Fallback>
                <p:oleObj name="Equation" r:id="rId5" imgW="20193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885950"/>
                        <a:ext cx="6745287" cy="59654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918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N-gram models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657600"/>
          </a:xfrm>
        </p:spPr>
        <p:txBody>
          <a:bodyPr/>
          <a:lstStyle/>
          <a:p>
            <a:r>
              <a:rPr lang="en-US" sz="2800" dirty="0" smtClean="0"/>
              <a:t>We can extend to trigrams, 4-grams, 5-grams</a:t>
            </a:r>
          </a:p>
          <a:p>
            <a:r>
              <a:rPr lang="en-US" sz="2800" dirty="0" smtClean="0"/>
              <a:t>In general this is an insufficient model of language</a:t>
            </a:r>
          </a:p>
          <a:p>
            <a:pPr lvl="1"/>
            <a:r>
              <a:rPr lang="en-US" sz="2400" dirty="0" smtClean="0"/>
              <a:t>because language has </a:t>
            </a:r>
            <a:r>
              <a:rPr lang="en-US" sz="2400" b="1" dirty="0" smtClean="0">
                <a:solidFill>
                  <a:srgbClr val="008000"/>
                </a:solidFill>
              </a:rPr>
              <a:t>long-distance dependencies</a:t>
            </a:r>
            <a:r>
              <a:rPr lang="en-US" sz="2400" dirty="0" smtClean="0"/>
              <a:t>:</a:t>
            </a:r>
          </a:p>
          <a:p>
            <a:pPr marL="457200" lvl="1" indent="0">
              <a:buNone/>
            </a:pPr>
            <a:endParaRPr lang="en-US" sz="800" dirty="0"/>
          </a:p>
          <a:p>
            <a:pPr marL="457200" lvl="1" indent="0">
              <a:buNone/>
            </a:pPr>
            <a:r>
              <a:rPr lang="en-US" sz="2400" dirty="0" smtClean="0"/>
              <a:t>“</a:t>
            </a:r>
            <a:r>
              <a:rPr lang="en-US" sz="2400" smtClean="0"/>
              <a:t>The computer(s) </a:t>
            </a:r>
            <a:r>
              <a:rPr lang="en-US" sz="2400" dirty="0" smtClean="0"/>
              <a:t>which I had just put into the machine room on the fifth </a:t>
            </a:r>
            <a:r>
              <a:rPr lang="en-US" sz="2400" smtClean="0"/>
              <a:t>floor is (are) crashing.”</a:t>
            </a:r>
            <a:endParaRPr lang="en-US" sz="2400" dirty="0" smtClean="0"/>
          </a:p>
          <a:p>
            <a:pPr lvl="1"/>
            <a:endParaRPr lang="en-US" sz="800" dirty="0" smtClean="0"/>
          </a:p>
          <a:p>
            <a:r>
              <a:rPr lang="en-US" sz="2800" dirty="0" smtClean="0"/>
              <a:t>But we can often get away with N-gram models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613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286000"/>
            <a:ext cx="4267200" cy="17145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3200" dirty="0" smtClean="0">
                <a:solidFill>
                  <a:srgbClr val="A50021"/>
                </a:solidFill>
                <a:latin typeface="Calibri" charset="0"/>
              </a:rPr>
              <a:t>Estimating N-gram Probabilities</a:t>
            </a:r>
            <a:endParaRPr lang="en-US" sz="3200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200150"/>
            <a:ext cx="3810000" cy="1143000"/>
          </a:xfrm>
        </p:spPr>
        <p:txBody>
          <a:bodyPr/>
          <a:lstStyle/>
          <a:p>
            <a:pPr eaLnBrk="1" hangingPunct="1"/>
            <a:r>
              <a:rPr sz="4400"/>
              <a:t/>
            </a:r>
            <a:br>
              <a:rPr sz="4400"/>
            </a:br>
            <a:r>
              <a:rPr lang="en-US" sz="4400"/>
              <a:t>Language Modeling</a:t>
            </a:r>
            <a:endParaRPr sz="4400"/>
          </a:p>
        </p:txBody>
      </p:sp>
    </p:spTree>
    <p:extLst>
      <p:ext uri="{BB962C8B-B14F-4D97-AF65-F5344CB8AC3E}">
        <p14:creationId xmlns:p14="http://schemas.microsoft.com/office/powerpoint/2010/main" val="46846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Estimating bigram probabilities</a:t>
            </a:r>
          </a:p>
        </p:txBody>
      </p:sp>
      <p:sp>
        <p:nvSpPr>
          <p:cNvPr id="7987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The Maximum Likelihood Estimate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544696"/>
              </p:ext>
            </p:extLst>
          </p:nvPr>
        </p:nvGraphicFramePr>
        <p:xfrm>
          <a:off x="1752600" y="1986333"/>
          <a:ext cx="5410200" cy="1253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9" name="Equation" r:id="rId4" imgW="1752600" imgH="406400" progId="Equation.3">
                  <p:embed/>
                </p:oleObj>
              </mc:Choice>
              <mc:Fallback>
                <p:oleObj name="Equation" r:id="rId4" imgW="17526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986333"/>
                        <a:ext cx="5410200" cy="12537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970786"/>
              </p:ext>
            </p:extLst>
          </p:nvPr>
        </p:nvGraphicFramePr>
        <p:xfrm>
          <a:off x="2109964" y="3815133"/>
          <a:ext cx="4587816" cy="1253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0" name="Equation" r:id="rId6" imgW="1485900" imgH="406400" progId="Equation.3">
                  <p:embed/>
                </p:oleObj>
              </mc:Choice>
              <mc:Fallback>
                <p:oleObj name="Equation" r:id="rId6" imgW="14859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964" y="3815133"/>
                        <a:ext cx="4587816" cy="12537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854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05978"/>
            <a:ext cx="7391400" cy="689372"/>
          </a:xfrm>
        </p:spPr>
        <p:txBody>
          <a:bodyPr/>
          <a:lstStyle/>
          <a:p>
            <a:pPr eaLnBrk="1" hangingPunct="1"/>
            <a:r>
              <a:rPr lang="en-US" dirty="0"/>
              <a:t>An example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86200" y="1352550"/>
            <a:ext cx="54102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400" dirty="0">
                <a:latin typeface="Calibri" charset="0"/>
              </a:rPr>
              <a:t>&lt;s&gt; I am Sam &lt;/s&gt;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>
                <a:latin typeface="Calibri" charset="0"/>
              </a:rPr>
              <a:t>&lt;s&gt; Sam I am &lt;/s&gt;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>
                <a:latin typeface="Calibri" charset="0"/>
              </a:rPr>
              <a:t>&lt;s&gt; I do not like green eggs and ham &lt;/s&gt;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Calibri" charset="0"/>
            </a:endParaRPr>
          </a:p>
        </p:txBody>
      </p:sp>
      <p:pic>
        <p:nvPicPr>
          <p:cNvPr id="6" name="Picture 7" descr="sam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295782"/>
            <a:ext cx="8763000" cy="95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15798"/>
              </p:ext>
            </p:extLst>
          </p:nvPr>
        </p:nvGraphicFramePr>
        <p:xfrm>
          <a:off x="152400" y="1553694"/>
          <a:ext cx="3429000" cy="937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Equation" r:id="rId5" imgW="1485900" imgH="406400" progId="Equation.3">
                  <p:embed/>
                </p:oleObj>
              </mc:Choice>
              <mc:Fallback>
                <p:oleObj name="Equation" r:id="rId5" imgW="14859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53694"/>
                        <a:ext cx="3429000" cy="9370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836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Predict the next word...</a:t>
            </a:r>
          </a:p>
          <a:p>
            <a:pPr lvl="1"/>
            <a:r>
              <a:rPr lang="en-US" altLang="en-US" i="1" dirty="0"/>
              <a:t>... I noticed three guys standing on the ???</a:t>
            </a:r>
          </a:p>
          <a:p>
            <a:r>
              <a:rPr lang="en-US" altLang="en-US" dirty="0"/>
              <a:t>There are many sources of knowledge that can be used to inform this task, including arbitrary world knowledge.</a:t>
            </a:r>
          </a:p>
          <a:p>
            <a:r>
              <a:rPr lang="en-US" altLang="en-US" dirty="0"/>
              <a:t>But it turns out that you can do pretty well by simply looking at the </a:t>
            </a:r>
            <a:r>
              <a:rPr lang="en-US" altLang="en-US" dirty="0">
                <a:solidFill>
                  <a:schemeClr val="accent2"/>
                </a:solidFill>
              </a:rPr>
              <a:t>preceding words</a:t>
            </a:r>
            <a:r>
              <a:rPr lang="en-US" altLang="en-US" dirty="0"/>
              <a:t> and keeping track of some fairly </a:t>
            </a:r>
            <a:r>
              <a:rPr lang="en-US" altLang="en-US" dirty="0">
                <a:solidFill>
                  <a:schemeClr val="accent2"/>
                </a:solidFill>
              </a:rPr>
              <a:t>simple counts.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64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160" y="953146"/>
            <a:ext cx="5611493" cy="34835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67668" y="4490264"/>
            <a:ext cx="3021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Example from Julia </a:t>
            </a:r>
            <a:r>
              <a:rPr lang="en-US" sz="1400" dirty="0" err="1" smtClean="0"/>
              <a:t>Hockenmaier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3482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1" y="87562"/>
            <a:ext cx="7467600" cy="742950"/>
          </a:xfrm>
        </p:spPr>
        <p:txBody>
          <a:bodyPr/>
          <a:lstStyle/>
          <a:p>
            <a:r>
              <a:rPr lang="en-US" dirty="0"/>
              <a:t>Conditional on the previous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488" y="953146"/>
            <a:ext cx="6076494" cy="38141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1" y="969579"/>
            <a:ext cx="6688448" cy="36233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24084" y="3128962"/>
            <a:ext cx="185738" cy="300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3952647" y="3328987"/>
            <a:ext cx="185738" cy="300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4209822" y="3543300"/>
            <a:ext cx="185738" cy="300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4509860" y="3843338"/>
            <a:ext cx="362178" cy="373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4295547" y="4129088"/>
            <a:ext cx="362178" cy="373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>
            <a:off x="7353072" y="3671888"/>
            <a:ext cx="362178" cy="373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/>
        </p:nvSpPr>
        <p:spPr>
          <a:xfrm>
            <a:off x="7510235" y="3486150"/>
            <a:ext cx="362178" cy="373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/>
        </p:nvSpPr>
        <p:spPr>
          <a:xfrm>
            <a:off x="7510235" y="3128963"/>
            <a:ext cx="362178" cy="373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3271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00671"/>
            <a:ext cx="7467600" cy="742950"/>
          </a:xfrm>
        </p:spPr>
        <p:txBody>
          <a:bodyPr/>
          <a:lstStyle/>
          <a:p>
            <a:r>
              <a:rPr lang="en-US" dirty="0"/>
              <a:t>Conditional on the previous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953146"/>
            <a:ext cx="6015311" cy="311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61950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/>
              <a:t>More examples: </a:t>
            </a:r>
            <a:br>
              <a:rPr lang="en-US" dirty="0"/>
            </a:br>
            <a:r>
              <a:rPr lang="en-US" dirty="0"/>
              <a:t>Berkeley Restaurant Project sentences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686800" cy="3333750"/>
          </a:xfrm>
        </p:spPr>
        <p:txBody>
          <a:bodyPr/>
          <a:lstStyle/>
          <a:p>
            <a:pPr eaLnBrk="1" hangingPunct="1"/>
            <a:r>
              <a:rPr lang="en-US" sz="2500" dirty="0">
                <a:solidFill>
                  <a:srgbClr val="330099"/>
                </a:solidFill>
                <a:latin typeface="Calibri" charset="0"/>
              </a:rPr>
              <a:t>can you tell me about any good </a:t>
            </a:r>
            <a:r>
              <a:rPr lang="en-US" sz="2500" dirty="0" err="1">
                <a:solidFill>
                  <a:srgbClr val="330099"/>
                </a:solidFill>
                <a:latin typeface="Calibri" charset="0"/>
              </a:rPr>
              <a:t>cantonese</a:t>
            </a:r>
            <a:r>
              <a:rPr lang="en-US" sz="2500" dirty="0">
                <a:solidFill>
                  <a:srgbClr val="330099"/>
                </a:solidFill>
                <a:latin typeface="Calibri" charset="0"/>
              </a:rPr>
              <a:t> restaurants close by</a:t>
            </a:r>
          </a:p>
          <a:p>
            <a:pPr eaLnBrk="1" hangingPunct="1"/>
            <a:r>
              <a:rPr lang="en-US" sz="2500" dirty="0">
                <a:solidFill>
                  <a:srgbClr val="330099"/>
                </a:solidFill>
                <a:latin typeface="Calibri" charset="0"/>
              </a:rPr>
              <a:t>mid priced </a:t>
            </a:r>
            <a:r>
              <a:rPr lang="en-US" sz="2500" dirty="0" err="1">
                <a:solidFill>
                  <a:srgbClr val="330099"/>
                </a:solidFill>
                <a:latin typeface="Calibri" charset="0"/>
              </a:rPr>
              <a:t>thai</a:t>
            </a:r>
            <a:r>
              <a:rPr lang="en-US" sz="2500" dirty="0">
                <a:solidFill>
                  <a:srgbClr val="330099"/>
                </a:solidFill>
                <a:latin typeface="Calibri" charset="0"/>
              </a:rPr>
              <a:t> food is what </a:t>
            </a:r>
            <a:r>
              <a:rPr lang="en-US" sz="2500" dirty="0" err="1">
                <a:solidFill>
                  <a:srgbClr val="330099"/>
                </a:solidFill>
                <a:latin typeface="Calibri" charset="0"/>
              </a:rPr>
              <a:t>i’m</a:t>
            </a:r>
            <a:r>
              <a:rPr lang="en-US" sz="2500" dirty="0">
                <a:solidFill>
                  <a:srgbClr val="330099"/>
                </a:solidFill>
                <a:latin typeface="Calibri" charset="0"/>
              </a:rPr>
              <a:t> looking for</a:t>
            </a:r>
          </a:p>
          <a:p>
            <a:pPr eaLnBrk="1" hangingPunct="1"/>
            <a:r>
              <a:rPr lang="en-US" sz="2500" dirty="0">
                <a:solidFill>
                  <a:srgbClr val="330099"/>
                </a:solidFill>
                <a:latin typeface="Calibri" charset="0"/>
              </a:rPr>
              <a:t>tell me about chez </a:t>
            </a:r>
            <a:r>
              <a:rPr lang="en-US" sz="2500" dirty="0" err="1">
                <a:solidFill>
                  <a:srgbClr val="330099"/>
                </a:solidFill>
                <a:latin typeface="Calibri" charset="0"/>
              </a:rPr>
              <a:t>panisse</a:t>
            </a:r>
            <a:endParaRPr lang="en-US" sz="2500" dirty="0">
              <a:solidFill>
                <a:srgbClr val="330099"/>
              </a:solidFill>
              <a:latin typeface="Calibri" charset="0"/>
            </a:endParaRPr>
          </a:p>
          <a:p>
            <a:pPr eaLnBrk="1" hangingPunct="1"/>
            <a:r>
              <a:rPr lang="en-US" sz="2500" dirty="0">
                <a:solidFill>
                  <a:srgbClr val="330099"/>
                </a:solidFill>
                <a:latin typeface="Calibri" charset="0"/>
              </a:rPr>
              <a:t>can you give me a listing of the kinds of food that are available</a:t>
            </a:r>
          </a:p>
          <a:p>
            <a:pPr eaLnBrk="1" hangingPunct="1"/>
            <a:r>
              <a:rPr lang="en-US" sz="2500" dirty="0" err="1">
                <a:solidFill>
                  <a:srgbClr val="330099"/>
                </a:solidFill>
                <a:latin typeface="Calibri" charset="0"/>
              </a:rPr>
              <a:t>i’m</a:t>
            </a:r>
            <a:r>
              <a:rPr lang="en-US" sz="2500" dirty="0">
                <a:solidFill>
                  <a:srgbClr val="330099"/>
                </a:solidFill>
                <a:latin typeface="Calibri" charset="0"/>
              </a:rPr>
              <a:t> looking for a good place to eat breakfast</a:t>
            </a:r>
          </a:p>
          <a:p>
            <a:pPr eaLnBrk="1" hangingPunct="1"/>
            <a:r>
              <a:rPr lang="en-US" sz="2500" dirty="0">
                <a:solidFill>
                  <a:srgbClr val="330099"/>
                </a:solidFill>
                <a:latin typeface="Calibri" charset="0"/>
              </a:rPr>
              <a:t>when is </a:t>
            </a:r>
            <a:r>
              <a:rPr lang="en-US" sz="2500" dirty="0" err="1">
                <a:solidFill>
                  <a:srgbClr val="330099"/>
                </a:solidFill>
                <a:latin typeface="Calibri" charset="0"/>
              </a:rPr>
              <a:t>caffe</a:t>
            </a:r>
            <a:r>
              <a:rPr lang="en-US" sz="2500" dirty="0">
                <a:solidFill>
                  <a:srgbClr val="330099"/>
                </a:solidFill>
                <a:latin typeface="Calibri" charset="0"/>
              </a:rPr>
              <a:t> </a:t>
            </a:r>
            <a:r>
              <a:rPr lang="en-US" sz="2500" dirty="0" err="1">
                <a:solidFill>
                  <a:srgbClr val="330099"/>
                </a:solidFill>
                <a:latin typeface="Calibri" charset="0"/>
              </a:rPr>
              <a:t>venezia</a:t>
            </a:r>
            <a:r>
              <a:rPr lang="en-US" sz="2500" dirty="0">
                <a:solidFill>
                  <a:srgbClr val="330099"/>
                </a:solidFill>
                <a:latin typeface="Calibri" charset="0"/>
              </a:rPr>
              <a:t> open during the </a:t>
            </a:r>
            <a:r>
              <a:rPr lang="en-US" sz="2500" dirty="0" smtClean="0">
                <a:solidFill>
                  <a:srgbClr val="330099"/>
                </a:solidFill>
                <a:latin typeface="Calibri" charset="0"/>
              </a:rPr>
              <a:t>day</a:t>
            </a:r>
            <a:endParaRPr lang="en-US" sz="2500" dirty="0">
              <a:solidFill>
                <a:srgbClr val="330099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26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/>
              <a:t>Raw bigram counts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276350"/>
            <a:ext cx="8534400" cy="333375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Out of 9222 sentences</a:t>
            </a:r>
          </a:p>
        </p:txBody>
      </p:sp>
      <p:pic>
        <p:nvPicPr>
          <p:cNvPr id="5" name="Picture 4" descr="ber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755775"/>
            <a:ext cx="906780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737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Raw bigram probabilities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000" dirty="0">
                <a:latin typeface="Calibri" charset="0"/>
              </a:rPr>
              <a:t>Normalize by unigrams:</a:t>
            </a:r>
          </a:p>
          <a:p>
            <a:pPr eaLnBrk="1" hangingPunct="1"/>
            <a:endParaRPr lang="en-US" sz="2000" dirty="0">
              <a:latin typeface="Calibri" charset="0"/>
            </a:endParaRPr>
          </a:p>
          <a:p>
            <a:pPr eaLnBrk="1" hangingPunct="1">
              <a:lnSpc>
                <a:spcPct val="180000"/>
              </a:lnSpc>
            </a:pPr>
            <a:r>
              <a:rPr lang="en-US" sz="2000" dirty="0">
                <a:latin typeface="Calibri" charset="0"/>
              </a:rPr>
              <a:t>Result:</a:t>
            </a:r>
          </a:p>
        </p:txBody>
      </p:sp>
      <p:pic>
        <p:nvPicPr>
          <p:cNvPr id="6" name="Picture 4" descr="berp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635366"/>
            <a:ext cx="7010400" cy="248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berp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733550"/>
            <a:ext cx="6718300" cy="61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249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Bigram estimates of sentence probabilities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52550"/>
            <a:ext cx="8534400" cy="3333750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dirty="0">
                <a:latin typeface="Calibri" charset="0"/>
              </a:rPr>
              <a:t>P(&lt;s&gt; I want </a:t>
            </a:r>
            <a:r>
              <a:rPr lang="en-US" sz="2800" dirty="0" err="1">
                <a:latin typeface="Calibri" charset="0"/>
              </a:rPr>
              <a:t>english</a:t>
            </a:r>
            <a:r>
              <a:rPr lang="en-US" sz="2800" dirty="0">
                <a:latin typeface="Calibri" charset="0"/>
              </a:rPr>
              <a:t> food &lt;/s&gt;) =</a:t>
            </a:r>
          </a:p>
          <a:p>
            <a:pPr eaLnBrk="1" hangingPunct="1">
              <a:buFont typeface="Wingdings" charset="2"/>
              <a:buNone/>
            </a:pPr>
            <a:r>
              <a:rPr lang="en-US" sz="2800" dirty="0">
                <a:latin typeface="Calibri" charset="0"/>
              </a:rPr>
              <a:t>	P(I|&lt;s&gt;)   </a:t>
            </a:r>
          </a:p>
          <a:p>
            <a:pPr eaLnBrk="1" hangingPunct="1">
              <a:buFont typeface="Wingdings" charset="2"/>
              <a:buNone/>
            </a:pPr>
            <a:r>
              <a:rPr lang="en-US" sz="2800" dirty="0">
                <a:latin typeface="Calibri" charset="0"/>
              </a:rPr>
              <a:t> 	×  P(</a:t>
            </a:r>
            <a:r>
              <a:rPr lang="en-US" sz="2800" dirty="0" err="1">
                <a:latin typeface="Calibri" charset="0"/>
              </a:rPr>
              <a:t>want|I</a:t>
            </a:r>
            <a:r>
              <a:rPr lang="en-US" sz="2800" dirty="0">
                <a:latin typeface="Calibri" charset="0"/>
              </a:rPr>
              <a:t>)  </a:t>
            </a:r>
          </a:p>
          <a:p>
            <a:pPr>
              <a:buNone/>
            </a:pPr>
            <a:r>
              <a:rPr lang="en-US" sz="2800" dirty="0">
                <a:latin typeface="Calibri" charset="0"/>
              </a:rPr>
              <a:t>	×  P(</a:t>
            </a:r>
            <a:r>
              <a:rPr lang="en-US" sz="2800" dirty="0" err="1">
                <a:latin typeface="Calibri" charset="0"/>
              </a:rPr>
              <a:t>english|want</a:t>
            </a:r>
            <a:r>
              <a:rPr lang="en-US" sz="2800" dirty="0">
                <a:latin typeface="Calibri" charset="0"/>
              </a:rPr>
              <a:t>)   </a:t>
            </a:r>
          </a:p>
          <a:p>
            <a:pPr>
              <a:buNone/>
            </a:pPr>
            <a:r>
              <a:rPr lang="en-US" sz="2800" dirty="0">
                <a:latin typeface="Calibri" charset="0"/>
              </a:rPr>
              <a:t>	×  P(</a:t>
            </a:r>
            <a:r>
              <a:rPr lang="en-US" sz="2800" dirty="0" err="1">
                <a:latin typeface="Calibri" charset="0"/>
              </a:rPr>
              <a:t>food|english</a:t>
            </a:r>
            <a:r>
              <a:rPr lang="en-US" sz="2800" dirty="0">
                <a:latin typeface="Calibri" charset="0"/>
              </a:rPr>
              <a:t>)   </a:t>
            </a:r>
          </a:p>
          <a:p>
            <a:pPr>
              <a:buNone/>
            </a:pPr>
            <a:r>
              <a:rPr lang="en-US" sz="2800" dirty="0">
                <a:latin typeface="Calibri" charset="0"/>
              </a:rPr>
              <a:t>	×  P(&lt;/s&gt;|food)</a:t>
            </a:r>
          </a:p>
          <a:p>
            <a:pPr eaLnBrk="1" hangingPunct="1">
              <a:buFont typeface="Wingdings" charset="2"/>
              <a:buNone/>
            </a:pPr>
            <a:r>
              <a:rPr lang="en-US" sz="2800" dirty="0">
                <a:latin typeface="Calibri" charset="0"/>
              </a:rPr>
              <a:t>       =  .000031</a:t>
            </a:r>
          </a:p>
        </p:txBody>
      </p:sp>
    </p:spTree>
    <p:extLst>
      <p:ext uri="{BB962C8B-B14F-4D97-AF65-F5344CB8AC3E}">
        <p14:creationId xmlns:p14="http://schemas.microsoft.com/office/powerpoint/2010/main" val="353270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kinds of knowledge?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Calibri" charset="0"/>
              </a:rPr>
              <a:t>P(</a:t>
            </a:r>
            <a:r>
              <a:rPr lang="en-US" sz="2800" dirty="0" err="1">
                <a:latin typeface="Calibri" charset="0"/>
              </a:rPr>
              <a:t>english|want</a:t>
            </a:r>
            <a:r>
              <a:rPr lang="en-US" sz="2800" dirty="0">
                <a:latin typeface="Calibri" charset="0"/>
              </a:rPr>
              <a:t>)  = .0011</a:t>
            </a:r>
          </a:p>
          <a:p>
            <a:pPr eaLnBrk="1" hangingPunct="1"/>
            <a:r>
              <a:rPr lang="en-US" sz="2800" dirty="0">
                <a:latin typeface="Calibri" charset="0"/>
              </a:rPr>
              <a:t>P(</a:t>
            </a:r>
            <a:r>
              <a:rPr lang="en-US" sz="2800" dirty="0" err="1">
                <a:latin typeface="Calibri" charset="0"/>
              </a:rPr>
              <a:t>chinese|want</a:t>
            </a:r>
            <a:r>
              <a:rPr lang="en-US" sz="2800" dirty="0">
                <a:latin typeface="Calibri" charset="0"/>
              </a:rPr>
              <a:t>) =  .0065</a:t>
            </a:r>
          </a:p>
          <a:p>
            <a:pPr eaLnBrk="1" hangingPunct="1"/>
            <a:r>
              <a:rPr lang="en-US" sz="2800" dirty="0">
                <a:latin typeface="Calibri" charset="0"/>
              </a:rPr>
              <a:t>P(</a:t>
            </a:r>
            <a:r>
              <a:rPr lang="en-US" sz="2800" dirty="0" err="1">
                <a:latin typeface="Calibri" charset="0"/>
              </a:rPr>
              <a:t>to|want</a:t>
            </a:r>
            <a:r>
              <a:rPr lang="en-US" sz="2800" dirty="0">
                <a:latin typeface="Calibri" charset="0"/>
              </a:rPr>
              <a:t>) = .66</a:t>
            </a:r>
          </a:p>
          <a:p>
            <a:pPr eaLnBrk="1" hangingPunct="1"/>
            <a:r>
              <a:rPr lang="en-US" sz="2800" dirty="0">
                <a:latin typeface="Calibri" charset="0"/>
              </a:rPr>
              <a:t>P(eat | to) = .28</a:t>
            </a:r>
          </a:p>
          <a:p>
            <a:pPr eaLnBrk="1" hangingPunct="1"/>
            <a:r>
              <a:rPr lang="en-US" sz="2800" dirty="0">
                <a:latin typeface="Calibri" charset="0"/>
              </a:rPr>
              <a:t>P(food | to) = 0</a:t>
            </a:r>
          </a:p>
          <a:p>
            <a:pPr eaLnBrk="1" hangingPunct="1"/>
            <a:r>
              <a:rPr lang="en-US" sz="2800" dirty="0">
                <a:latin typeface="Calibri" charset="0"/>
              </a:rPr>
              <a:t>P(want | spend) = 0</a:t>
            </a:r>
          </a:p>
          <a:p>
            <a:pPr eaLnBrk="1" hangingPunct="1"/>
            <a:r>
              <a:rPr lang="en-US" sz="2800" dirty="0">
                <a:latin typeface="Calibri" charset="0"/>
              </a:rPr>
              <a:t>P (</a:t>
            </a:r>
            <a:r>
              <a:rPr lang="en-US" sz="2800" dirty="0" err="1">
                <a:latin typeface="Calibri" charset="0"/>
              </a:rPr>
              <a:t>i</a:t>
            </a:r>
            <a:r>
              <a:rPr lang="en-US" sz="2800" dirty="0">
                <a:latin typeface="Calibri" charset="0"/>
              </a:rPr>
              <a:t> | &lt;s&gt;) = .25</a:t>
            </a:r>
          </a:p>
        </p:txBody>
      </p:sp>
    </p:spTree>
    <p:extLst>
      <p:ext uri="{BB962C8B-B14F-4D97-AF65-F5344CB8AC3E}">
        <p14:creationId xmlns:p14="http://schemas.microsoft.com/office/powerpoint/2010/main" val="108872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Practical Issues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Calibri" charset="0"/>
              </a:rPr>
              <a:t>We do everything in log space</a:t>
            </a:r>
          </a:p>
          <a:p>
            <a:pPr lvl="1" eaLnBrk="1" hangingPunct="1"/>
            <a:r>
              <a:rPr lang="en-US" sz="3200" dirty="0">
                <a:latin typeface="Calibri" charset="0"/>
              </a:rPr>
              <a:t>Avoid underflow</a:t>
            </a:r>
          </a:p>
          <a:p>
            <a:pPr lvl="1" eaLnBrk="1" hangingPunct="1"/>
            <a:r>
              <a:rPr lang="en-US" sz="3200" dirty="0">
                <a:latin typeface="Calibri" charset="0"/>
              </a:rPr>
              <a:t>(also adding is faster than multiplying)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253236"/>
              </p:ext>
            </p:extLst>
          </p:nvPr>
        </p:nvGraphicFramePr>
        <p:xfrm>
          <a:off x="304801" y="3792217"/>
          <a:ext cx="8610600" cy="567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Equation" r:id="rId4" imgW="3276600" imgH="215900" progId="Equation.3">
                  <p:embed/>
                </p:oleObj>
              </mc:Choice>
              <mc:Fallback>
                <p:oleObj name="Equation" r:id="rId4" imgW="3276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1" y="3792217"/>
                        <a:ext cx="8610600" cy="567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146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Language Modeling Toolkits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Calibri" charset="0"/>
              </a:rPr>
              <a:t>SRILM</a:t>
            </a:r>
          </a:p>
          <a:p>
            <a:pPr lvl="1" eaLnBrk="1" hangingPunct="1"/>
            <a:r>
              <a:rPr lang="en-US" sz="3200" dirty="0">
                <a:latin typeface="Calibri" charset="0"/>
                <a:hlinkClick r:id="rId3"/>
              </a:rPr>
              <a:t>http://www.speech.sri.com/projects/srilm</a:t>
            </a:r>
            <a:r>
              <a:rPr lang="en-US" sz="3200" dirty="0" smtClean="0">
                <a:latin typeface="Calibri" charset="0"/>
                <a:hlinkClick r:id="rId3"/>
              </a:rPr>
              <a:t>/</a:t>
            </a:r>
            <a:endParaRPr lang="en-US" sz="3200" dirty="0" smtClean="0">
              <a:latin typeface="Calibri" charset="0"/>
            </a:endParaRPr>
          </a:p>
          <a:p>
            <a:r>
              <a:rPr lang="en-US" sz="3600" dirty="0" err="1" smtClean="0">
                <a:latin typeface="Calibri" charset="0"/>
              </a:rPr>
              <a:t>KenLM</a:t>
            </a:r>
            <a:endParaRPr lang="en-US" sz="3600" dirty="0" smtClean="0">
              <a:latin typeface="Calibri" charset="0"/>
            </a:endParaRPr>
          </a:p>
          <a:p>
            <a:pPr lvl="1" eaLnBrk="1" hangingPunct="1"/>
            <a:r>
              <a:rPr lang="en-US" sz="3200" dirty="0" smtClean="0">
                <a:latin typeface="Calibri" charset="0"/>
                <a:hlinkClick r:id="rId4"/>
              </a:rPr>
              <a:t>https://kheafield.com/code/kenlm/</a:t>
            </a:r>
            <a:endParaRPr lang="en-US" sz="3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38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050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557213" indent="-214313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857250" indent="-171450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200150" indent="-171450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1543050" indent="-171450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050" dirty="0">
              <a:solidFill>
                <a:srgbClr val="590A0E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33350"/>
            <a:ext cx="7467600" cy="742950"/>
          </a:xfrm>
        </p:spPr>
        <p:txBody>
          <a:bodyPr/>
          <a:lstStyle/>
          <a:p>
            <a:r>
              <a:rPr lang="en-US" altLang="en-US" dirty="0" smtClean="0"/>
              <a:t>Word Prediction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47750"/>
            <a:ext cx="8534400" cy="3943350"/>
          </a:xfrm>
        </p:spPr>
        <p:txBody>
          <a:bodyPr/>
          <a:lstStyle/>
          <a:p>
            <a:r>
              <a:rPr lang="en-US" altLang="en-US" dirty="0" smtClean="0"/>
              <a:t>We can formalize this task using what are called </a:t>
            </a:r>
            <a:r>
              <a:rPr lang="en-US" altLang="en-US" i="1" dirty="0" smtClean="0">
                <a:solidFill>
                  <a:schemeClr val="accent2"/>
                </a:solidFill>
              </a:rPr>
              <a:t>N-</a:t>
            </a:r>
            <a:r>
              <a:rPr lang="en-US" altLang="en-US" dirty="0" smtClean="0">
                <a:solidFill>
                  <a:schemeClr val="accent2"/>
                </a:solidFill>
              </a:rPr>
              <a:t>gram</a:t>
            </a:r>
            <a:r>
              <a:rPr lang="en-US" altLang="en-US" dirty="0" smtClean="0"/>
              <a:t> models.</a:t>
            </a:r>
          </a:p>
          <a:p>
            <a:r>
              <a:rPr lang="en-US" altLang="en-US" i="1" dirty="0" smtClean="0"/>
              <a:t>N</a:t>
            </a:r>
            <a:r>
              <a:rPr lang="en-US" altLang="en-US" dirty="0" smtClean="0"/>
              <a:t>-grams are token sequences of length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This example contains what 2-grams (aka bigrams)?</a:t>
            </a:r>
          </a:p>
          <a:p>
            <a:pPr lvl="1"/>
            <a:r>
              <a:rPr lang="en-US" altLang="en-US" i="1" dirty="0" smtClean="0"/>
              <a:t>I notice three guys standing on the</a:t>
            </a:r>
          </a:p>
          <a:p>
            <a:r>
              <a:rPr lang="en-US" altLang="en-US" dirty="0" smtClean="0"/>
              <a:t>Given knowledge of counts of N-grams such as these, we can guess likely next words in a sequence.</a:t>
            </a:r>
          </a:p>
        </p:txBody>
      </p:sp>
    </p:spTree>
    <p:extLst>
      <p:ext uri="{BB962C8B-B14F-4D97-AF65-F5344CB8AC3E}">
        <p14:creationId xmlns:p14="http://schemas.microsoft.com/office/powerpoint/2010/main" val="284710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/>
              <a:t>Google N-Gram </a:t>
            </a:r>
            <a:r>
              <a:rPr lang="en-US" dirty="0" smtClean="0"/>
              <a:t>Release, August 2006</a:t>
            </a:r>
            <a:endParaRPr lang="en-US" dirty="0"/>
          </a:p>
        </p:txBody>
      </p:sp>
      <p:pic>
        <p:nvPicPr>
          <p:cNvPr id="2" name="Picture 1" descr="ngram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550"/>
            <a:ext cx="9144000" cy="1391879"/>
          </a:xfrm>
          <a:prstGeom prst="rect">
            <a:avLst/>
          </a:prstGeom>
        </p:spPr>
      </p:pic>
      <p:pic>
        <p:nvPicPr>
          <p:cNvPr id="3" name="Picture 2" descr="ngram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0430"/>
            <a:ext cx="9144000" cy="826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7460" y="298496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2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Google N-Gram Release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333333"/>
                </a:solidFill>
                <a:latin typeface="Courier" charset="0"/>
              </a:rPr>
              <a:t>serve as the incoming 92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333333"/>
                </a:solidFill>
                <a:latin typeface="Courier" charset="0"/>
              </a:rPr>
              <a:t>serve as the incubator 99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333333"/>
                </a:solidFill>
                <a:latin typeface="Courier" charset="0"/>
              </a:rPr>
              <a:t>serve as the independent 794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333333"/>
                </a:solidFill>
                <a:latin typeface="Courier" charset="0"/>
              </a:rPr>
              <a:t>serve as the index 223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333333"/>
                </a:solidFill>
                <a:latin typeface="Courier" charset="0"/>
              </a:rPr>
              <a:t>serve as the indication 72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333333"/>
                </a:solidFill>
                <a:latin typeface="Courier" charset="0"/>
              </a:rPr>
              <a:t>serve </a:t>
            </a:r>
            <a:r>
              <a:rPr lang="en-US" sz="1800" dirty="0">
                <a:solidFill>
                  <a:srgbClr val="333333"/>
                </a:solidFill>
                <a:latin typeface="Courier" charset="0"/>
              </a:rPr>
              <a:t>as the indicator 120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333333"/>
                </a:solidFill>
                <a:latin typeface="Courier" charset="0"/>
              </a:rPr>
              <a:t>serve as the indicators 45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333333"/>
                </a:solidFill>
                <a:latin typeface="Courier" charset="0"/>
              </a:rPr>
              <a:t>serve as the indispensable 111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333333"/>
                </a:solidFill>
                <a:latin typeface="Courier" charset="0"/>
              </a:rPr>
              <a:t>serve as the indispensible 40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333333"/>
                </a:solidFill>
                <a:latin typeface="Courier" charset="0"/>
              </a:rPr>
              <a:t>serve as the individual 234</a:t>
            </a:r>
          </a:p>
        </p:txBody>
      </p:sp>
      <p:sp>
        <p:nvSpPr>
          <p:cNvPr id="129028" name="TextBox 4"/>
          <p:cNvSpPr txBox="1">
            <a:spLocks noChangeArrowheads="1"/>
          </p:cNvSpPr>
          <p:nvPr/>
        </p:nvSpPr>
        <p:spPr bwMode="auto">
          <a:xfrm>
            <a:off x="152400" y="4629150"/>
            <a:ext cx="86642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hlinkClick r:id="rId3"/>
              </a:rPr>
              <a:t>http://googleresearch.blogspot.com/2006/08/all-our-n-gram-are-belong-to-you.html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0138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</a:t>
            </a:r>
            <a:r>
              <a:rPr lang="en-US" dirty="0" smtClean="0"/>
              <a:t>Books </a:t>
            </a:r>
            <a:r>
              <a:rPr lang="en-US" dirty="0"/>
              <a:t>N-</a:t>
            </a:r>
            <a:r>
              <a:rPr lang="en-US" dirty="0" smtClean="0"/>
              <a:t>gram Viewer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books.google.com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ngrams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604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050" dirty="0"/>
          </a:p>
        </p:txBody>
      </p:sp>
      <p:sp>
        <p:nvSpPr>
          <p:cNvPr id="604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557213" indent="-214313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857250" indent="-171450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200150" indent="-171450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1543050" indent="-171450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0229E18A-2209-4853-BEA7-8365961392C1}" type="slidenum">
              <a:rPr lang="en-US" altLang="en-US" sz="1050">
                <a:solidFill>
                  <a:srgbClr val="590A0E"/>
                </a:solidFill>
                <a:latin typeface="Arial" panose="020B0604020202020204" pitchFamily="34" charset="0"/>
              </a:rPr>
              <a:pPr/>
              <a:t>43</a:t>
            </a:fld>
            <a:endParaRPr lang="en-US" altLang="en-US" sz="1050">
              <a:solidFill>
                <a:srgbClr val="590A0E"/>
              </a:solidFill>
              <a:latin typeface="Arial" panose="020B0604020202020204" pitchFamily="34" charset="0"/>
            </a:endParaRPr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Google Caveat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We will </a:t>
            </a:r>
            <a:r>
              <a:rPr lang="en-US" altLang="en-US" smtClean="0"/>
              <a:t>talk more about </a:t>
            </a:r>
            <a:r>
              <a:rPr lang="en-US" altLang="en-US" dirty="0" smtClean="0"/>
              <a:t>test sets and training sets...  Test sets should be similar to the training set (drawn from the same distribution) for the probabilities to be meaningful.</a:t>
            </a:r>
          </a:p>
          <a:p>
            <a:r>
              <a:rPr lang="en-US" altLang="en-US" dirty="0" smtClean="0"/>
              <a:t>So... The Google corpus is fine if your application deals with arbitrary English text on the Web.</a:t>
            </a:r>
          </a:p>
          <a:p>
            <a:r>
              <a:rPr lang="en-US" altLang="en-US" dirty="0" smtClean="0"/>
              <a:t>If not then a smaller domain specific corpus is likely to yield better results.</a:t>
            </a:r>
          </a:p>
        </p:txBody>
      </p:sp>
    </p:spTree>
    <p:extLst>
      <p:ext uri="{BB962C8B-B14F-4D97-AF65-F5344CB8AC3E}">
        <p14:creationId xmlns:p14="http://schemas.microsoft.com/office/powerpoint/2010/main" val="26692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286000"/>
            <a:ext cx="4267200" cy="17145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3200" dirty="0" smtClean="0">
                <a:solidFill>
                  <a:srgbClr val="A50021"/>
                </a:solidFill>
                <a:latin typeface="Calibri" charset="0"/>
              </a:rPr>
              <a:t>Evaluation and Perplexity</a:t>
            </a:r>
            <a:endParaRPr lang="en-US" sz="3200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200150"/>
            <a:ext cx="3810000" cy="1143000"/>
          </a:xfrm>
        </p:spPr>
        <p:txBody>
          <a:bodyPr/>
          <a:lstStyle/>
          <a:p>
            <a:pPr eaLnBrk="1" hangingPunct="1"/>
            <a:r>
              <a:rPr sz="4400"/>
              <a:t/>
            </a:r>
            <a:br>
              <a:rPr sz="4400"/>
            </a:br>
            <a:r>
              <a:rPr lang="en-US" sz="4400"/>
              <a:t>Language Modeling</a:t>
            </a:r>
            <a:endParaRPr sz="4400"/>
          </a:p>
        </p:txBody>
      </p:sp>
    </p:spTree>
    <p:extLst>
      <p:ext uri="{BB962C8B-B14F-4D97-AF65-F5344CB8AC3E}">
        <p14:creationId xmlns:p14="http://schemas.microsoft.com/office/powerpoint/2010/main" val="145966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Evaluation: How good is our model?</a:t>
            </a:r>
            <a:endParaRPr lang="en-US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Does our language model prefer good sentences to bad ones?</a:t>
            </a:r>
          </a:p>
          <a:p>
            <a:pPr lvl="1"/>
            <a:r>
              <a:rPr lang="en-US" dirty="0" smtClean="0"/>
              <a:t>Assign higher probability to “</a:t>
            </a:r>
            <a:r>
              <a:rPr lang="en-US" altLang="ja-JP" dirty="0" smtClean="0"/>
              <a:t>real” or “frequently observed” sentences </a:t>
            </a:r>
          </a:p>
          <a:p>
            <a:pPr lvl="2"/>
            <a:r>
              <a:rPr lang="en-US" altLang="ja-JP" dirty="0" smtClean="0"/>
              <a:t>Than “ungrammatical” or “rarely observed” sentences?</a:t>
            </a:r>
          </a:p>
          <a:p>
            <a:pPr lvl="2"/>
            <a:r>
              <a:rPr lang="en-US" altLang="ja-JP" dirty="0" smtClean="0"/>
              <a:t>Recall word salad example</a:t>
            </a:r>
          </a:p>
          <a:p>
            <a:r>
              <a:rPr lang="en-US" dirty="0" smtClean="0"/>
              <a:t>We train parameters of our model on a </a:t>
            </a:r>
            <a:r>
              <a:rPr lang="en-US" b="1" dirty="0" smtClean="0">
                <a:solidFill>
                  <a:srgbClr val="008000"/>
                </a:solidFill>
              </a:rPr>
              <a:t>training set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test the model’s performance on data we haven’t seen.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>
                <a:solidFill>
                  <a:srgbClr val="008000"/>
                </a:solidFill>
              </a:rPr>
              <a:t>test set </a:t>
            </a:r>
            <a:r>
              <a:rPr lang="en-US" dirty="0" smtClean="0"/>
              <a:t>is an unseen dataset that is different from our training set, totally unused.</a:t>
            </a:r>
          </a:p>
          <a:p>
            <a:pPr lvl="1"/>
            <a:r>
              <a:rPr lang="en-US" dirty="0" smtClean="0"/>
              <a:t>An </a:t>
            </a:r>
            <a:r>
              <a:rPr lang="en-US" b="1" dirty="0" smtClean="0">
                <a:solidFill>
                  <a:srgbClr val="008000"/>
                </a:solidFill>
              </a:rPr>
              <a:t>evaluation metric </a:t>
            </a:r>
            <a:r>
              <a:rPr lang="en-US" dirty="0" smtClean="0"/>
              <a:t>tells us how well our model does on the test set.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on the test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can’t allow test sentences into the training set</a:t>
            </a:r>
          </a:p>
          <a:p>
            <a:r>
              <a:rPr lang="en-US" dirty="0" smtClean="0"/>
              <a:t>We will assign it an artificially high probability when we set it in the test set</a:t>
            </a:r>
          </a:p>
          <a:p>
            <a:r>
              <a:rPr lang="en-US" dirty="0" smtClean="0"/>
              <a:t>“Training on the test set”</a:t>
            </a:r>
          </a:p>
          <a:p>
            <a:r>
              <a:rPr lang="en-US" dirty="0" smtClean="0"/>
              <a:t>Bad science!</a:t>
            </a:r>
          </a:p>
          <a:p>
            <a:r>
              <a:rPr lang="en-US" dirty="0" smtClean="0"/>
              <a:t>And violates the honor code</a:t>
            </a:r>
          </a:p>
          <a:p>
            <a:r>
              <a:rPr lang="en-US" dirty="0" smtClean="0"/>
              <a:t>More later!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Extrinsic evaluation of N-gram models</a:t>
            </a:r>
            <a:endParaRPr lang="en-US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Best evaluation for comparing models A and B</a:t>
            </a:r>
          </a:p>
          <a:p>
            <a:pPr lvl="1"/>
            <a:r>
              <a:rPr lang="en-US" sz="2400" dirty="0" smtClean="0"/>
              <a:t>Put each model in a task</a:t>
            </a:r>
          </a:p>
          <a:p>
            <a:pPr lvl="2"/>
            <a:r>
              <a:rPr lang="en-US" sz="2400" dirty="0" smtClean="0"/>
              <a:t> spelling corrector, speech recognizer, MT system</a:t>
            </a:r>
          </a:p>
          <a:p>
            <a:pPr lvl="1"/>
            <a:r>
              <a:rPr lang="en-US" sz="2400" dirty="0" smtClean="0"/>
              <a:t>Run the task, get an accuracy for A and for B</a:t>
            </a:r>
          </a:p>
          <a:p>
            <a:pPr lvl="2"/>
            <a:r>
              <a:rPr lang="en-US" sz="2400" dirty="0" smtClean="0"/>
              <a:t>How many misspelled words corrected properly</a:t>
            </a:r>
          </a:p>
          <a:p>
            <a:pPr lvl="2"/>
            <a:r>
              <a:rPr lang="en-US" sz="2400" dirty="0" smtClean="0"/>
              <a:t>How many words translated correctly</a:t>
            </a:r>
          </a:p>
          <a:p>
            <a:pPr lvl="1"/>
            <a:r>
              <a:rPr lang="en-US" sz="2400" dirty="0" smtClean="0"/>
              <a:t>Compare accuracy for A and 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443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Difficulty of extrinsic (in-vivo) evaluation of  N-gram models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 charset="0"/>
              </a:rPr>
              <a:t>Extrinsic evaluation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alibri" charset="0"/>
              </a:rPr>
              <a:t>Time-consuming; can take days or weeks</a:t>
            </a:r>
            <a:endParaRPr lang="en-US" sz="24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alibri" charset="0"/>
              </a:rPr>
              <a:t>So</a:t>
            </a:r>
            <a:endParaRPr lang="en-US" sz="2800" dirty="0">
              <a:latin typeface="Calibri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Sometimes use </a:t>
            </a:r>
            <a:r>
              <a:rPr lang="en-US" sz="2400" b="1" dirty="0" smtClean="0">
                <a:solidFill>
                  <a:srgbClr val="A50021"/>
                </a:solidFill>
                <a:latin typeface="Calibri"/>
                <a:cs typeface="Calibri"/>
              </a:rPr>
              <a:t>intrinsic</a:t>
            </a:r>
            <a:r>
              <a:rPr lang="en-US" sz="2400" dirty="0" smtClean="0">
                <a:latin typeface="Calibri"/>
                <a:cs typeface="Calibri"/>
              </a:rPr>
              <a:t> evaluation: </a:t>
            </a:r>
            <a:r>
              <a:rPr lang="en-US" sz="2400" b="1" dirty="0" smtClean="0">
                <a:latin typeface="Calibri"/>
                <a:cs typeface="Calibri"/>
              </a:rPr>
              <a:t>perplexity</a:t>
            </a:r>
            <a:endParaRPr lang="en-US" sz="2400" b="1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Bad approximation 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unless </a:t>
            </a:r>
            <a:r>
              <a:rPr lang="en-US" sz="2400" dirty="0">
                <a:latin typeface="Calibri"/>
                <a:cs typeface="Calibri"/>
              </a:rPr>
              <a:t>the test data looks </a:t>
            </a:r>
            <a:r>
              <a:rPr lang="en-US" sz="2400" b="1" dirty="0">
                <a:latin typeface="Calibri"/>
                <a:cs typeface="Calibri"/>
              </a:rPr>
              <a:t>just</a:t>
            </a:r>
            <a:r>
              <a:rPr lang="en-US" sz="2400" dirty="0">
                <a:latin typeface="Calibri"/>
                <a:cs typeface="Calibri"/>
              </a:rPr>
              <a:t> like the training data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So </a:t>
            </a:r>
            <a:r>
              <a:rPr lang="en-US" sz="2400" b="1" dirty="0" smtClean="0">
                <a:latin typeface="Calibri"/>
                <a:cs typeface="Calibri"/>
              </a:rPr>
              <a:t>generally </a:t>
            </a:r>
            <a:r>
              <a:rPr lang="en-US" sz="2400" b="1" dirty="0">
                <a:latin typeface="Calibri"/>
                <a:cs typeface="Calibri"/>
              </a:rPr>
              <a:t>only useful in pilot </a:t>
            </a:r>
            <a:r>
              <a:rPr lang="en-US" sz="2400" b="1" dirty="0" smtClean="0">
                <a:latin typeface="Calibri"/>
                <a:cs typeface="Calibri"/>
              </a:rPr>
              <a:t>experiments</a:t>
            </a:r>
            <a:endParaRPr lang="en-US" sz="2400" b="1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But is helpful to think about.</a:t>
            </a:r>
          </a:p>
        </p:txBody>
      </p:sp>
    </p:spTree>
    <p:extLst>
      <p:ext uri="{BB962C8B-B14F-4D97-AF65-F5344CB8AC3E}">
        <p14:creationId xmlns:p14="http://schemas.microsoft.com/office/powerpoint/2010/main" val="400720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5750"/>
            <a:ext cx="7467600" cy="742950"/>
          </a:xfrm>
        </p:spPr>
        <p:txBody>
          <a:bodyPr/>
          <a:lstStyle/>
          <a:p>
            <a:r>
              <a:rPr lang="en-US" dirty="0" smtClean="0"/>
              <a:t>Intuition of Perplexity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>
                <a:latin typeface="Calibri"/>
                <a:ea typeface="ＭＳ Ｐゴシック" charset="0"/>
                <a:cs typeface="Calibri"/>
              </a:rPr>
              <a:t>The Shannon Game: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charset="0"/>
                <a:cs typeface="Calibri"/>
              </a:rPr>
              <a:t>How well can we predict the next word?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Calibri"/>
              <a:ea typeface="ＭＳ Ｐゴシック" charset="0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Calibri"/>
              <a:ea typeface="ＭＳ Ｐゴシック" charset="0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Calibri"/>
              <a:ea typeface="ＭＳ Ｐゴシック" charset="0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Calibri"/>
              <a:ea typeface="ＭＳ Ｐゴシック" charset="0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charset="0"/>
                <a:cs typeface="Calibri"/>
              </a:rPr>
              <a:t>Unigrams are terrible at this game.  (Why?</a:t>
            </a: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A better model of a text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 is one which assigns a higher probability to the word that actually occurs</a:t>
            </a:r>
            <a:endParaRPr lang="en-US" dirty="0">
              <a:latin typeface="Calibri"/>
              <a:ea typeface="ＭＳ Ｐゴシック" charset="0"/>
              <a:cs typeface="Calibri"/>
            </a:endParaRPr>
          </a:p>
          <a:p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46200" y="2190750"/>
            <a:ext cx="45720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Calibri"/>
                <a:cs typeface="Calibri"/>
              </a:rPr>
              <a:t>I always order pizza with cheese and ____</a:t>
            </a:r>
            <a:endParaRPr lang="en-US" sz="1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Calibri"/>
                <a:cs typeface="Calibri"/>
              </a:rPr>
              <a:t>The 33</a:t>
            </a:r>
            <a:r>
              <a:rPr lang="en-US" sz="1800" baseline="30000" dirty="0" smtClean="0">
                <a:solidFill>
                  <a:srgbClr val="FF0000"/>
                </a:solidFill>
                <a:latin typeface="Calibri"/>
                <a:cs typeface="Calibri"/>
              </a:rPr>
              <a:t>rd</a:t>
            </a:r>
            <a:r>
              <a:rPr lang="en-US" sz="1800" dirty="0" smtClean="0">
                <a:solidFill>
                  <a:srgbClr val="FF0000"/>
                </a:solidFill>
                <a:latin typeface="Calibri"/>
                <a:cs typeface="Calibri"/>
              </a:rPr>
              <a:t> President of the US was ____</a:t>
            </a:r>
            <a:endParaRPr lang="en-US" sz="1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latin typeface="Calibri"/>
                <a:cs typeface="Calibri"/>
              </a:rPr>
              <a:t>I saw a ____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096000" y="1276350"/>
            <a:ext cx="1828800" cy="255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/>
              <a:t>mushrooms 0.1</a:t>
            </a:r>
            <a:endParaRPr lang="en-US" sz="1600" dirty="0"/>
          </a:p>
          <a:p>
            <a:pPr eaLnBrk="1" hangingPunct="1">
              <a:spcBef>
                <a:spcPct val="50000"/>
              </a:spcBef>
            </a:pPr>
            <a:r>
              <a:rPr lang="en-US" sz="1600" dirty="0"/>
              <a:t>p</a:t>
            </a:r>
            <a:r>
              <a:rPr lang="en-US" sz="1600" dirty="0" smtClean="0"/>
              <a:t>epperoni 0.1</a:t>
            </a:r>
            <a:endParaRPr lang="en-US" sz="1600" dirty="0"/>
          </a:p>
          <a:p>
            <a:pPr eaLnBrk="1" hangingPunct="1">
              <a:spcBef>
                <a:spcPct val="50000"/>
              </a:spcBef>
            </a:pPr>
            <a:r>
              <a:rPr lang="en-US" sz="1600" dirty="0"/>
              <a:t>a</a:t>
            </a:r>
            <a:r>
              <a:rPr lang="en-US" sz="1600" dirty="0" smtClean="0"/>
              <a:t>nchovies 0.01</a:t>
            </a:r>
            <a:endParaRPr lang="en-US" sz="1600" dirty="0"/>
          </a:p>
          <a:p>
            <a:pPr eaLnBrk="1" hangingPunct="1">
              <a:spcBef>
                <a:spcPct val="50000"/>
              </a:spcBef>
            </a:pPr>
            <a:r>
              <a:rPr lang="en-US" sz="1600" dirty="0"/>
              <a:t>….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dirty="0"/>
              <a:t>f</a:t>
            </a:r>
            <a:r>
              <a:rPr lang="en-US" sz="1600" dirty="0" smtClean="0"/>
              <a:t>ried rice 0.0001</a:t>
            </a:r>
            <a:endParaRPr lang="en-US" sz="1600" dirty="0"/>
          </a:p>
          <a:p>
            <a:pPr eaLnBrk="1" hangingPunct="1">
              <a:spcBef>
                <a:spcPct val="50000"/>
              </a:spcBef>
            </a:pPr>
            <a:r>
              <a:rPr lang="en-US" sz="1600" dirty="0"/>
              <a:t>….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dirty="0"/>
              <a:t>a</a:t>
            </a:r>
            <a:r>
              <a:rPr lang="en-US" sz="1600" dirty="0" smtClean="0"/>
              <a:t>nd 1e</a:t>
            </a:r>
            <a:r>
              <a:rPr lang="en-US" sz="1600" dirty="0"/>
              <a:t>-100</a:t>
            </a:r>
          </a:p>
        </p:txBody>
      </p:sp>
      <p:sp>
        <p:nvSpPr>
          <p:cNvPr id="8" name="AutoShape 7"/>
          <p:cNvSpPr>
            <a:spLocks/>
          </p:cNvSpPr>
          <p:nvPr/>
        </p:nvSpPr>
        <p:spPr bwMode="auto">
          <a:xfrm>
            <a:off x="5791200" y="1352550"/>
            <a:ext cx="304800" cy="2362200"/>
          </a:xfrm>
          <a:prstGeom prst="leftBrace">
            <a:avLst>
              <a:gd name="adj1" fmla="val 75000"/>
              <a:gd name="adj2" fmla="val 3935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7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                                           </a:t>
            </a:r>
            <a:endParaRPr lang="en-US" sz="1050" dirty="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/>
              <a:t>N</a:t>
            </a:r>
            <a:r>
              <a:rPr lang="en-US" altLang="en-US" dirty="0" smtClean="0"/>
              <a:t>-Gram Models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More formally, we can use knowledge of the counts of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-grams to assess the conditional probability of candidate words as the next word in a sequence.</a:t>
            </a:r>
          </a:p>
          <a:p>
            <a:r>
              <a:rPr lang="en-US" altLang="en-US" dirty="0" smtClean="0"/>
              <a:t>Or, we can use them to assess the probability of an entire sequence of words.</a:t>
            </a:r>
          </a:p>
          <a:p>
            <a:pPr lvl="1"/>
            <a:r>
              <a:rPr lang="en-US" altLang="en-US" dirty="0" smtClean="0"/>
              <a:t>Pretty much the same thing as we’ll see...</a:t>
            </a:r>
          </a:p>
        </p:txBody>
      </p:sp>
    </p:spTree>
    <p:extLst>
      <p:ext uri="{BB962C8B-B14F-4D97-AF65-F5344CB8AC3E}">
        <p14:creationId xmlns:p14="http://schemas.microsoft.com/office/powerpoint/2010/main" val="125438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33350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/>
              <a:t>Perplexity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2000256"/>
            <a:ext cx="4267200" cy="31392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 smtClean="0">
                <a:latin typeface="Calibri" charset="0"/>
              </a:rPr>
              <a:t>Perplexity </a:t>
            </a:r>
            <a:r>
              <a:rPr lang="en-US" sz="2000" dirty="0">
                <a:latin typeface="Calibri" charset="0"/>
              </a:rPr>
              <a:t>is the </a:t>
            </a:r>
            <a:r>
              <a:rPr lang="en-US" sz="2000" dirty="0" smtClean="0">
                <a:latin typeface="Calibri" charset="0"/>
              </a:rPr>
              <a:t>inverse probability </a:t>
            </a:r>
            <a:r>
              <a:rPr lang="en-US" sz="2000" dirty="0">
                <a:latin typeface="Calibri" charset="0"/>
              </a:rPr>
              <a:t>of the test </a:t>
            </a:r>
            <a:r>
              <a:rPr lang="en-US" sz="2000" dirty="0" smtClean="0">
                <a:latin typeface="Calibri" charset="0"/>
              </a:rPr>
              <a:t>set, normalized </a:t>
            </a:r>
            <a:r>
              <a:rPr lang="en-US" sz="2000" dirty="0">
                <a:latin typeface="Calibri" charset="0"/>
              </a:rPr>
              <a:t>by the number of words</a:t>
            </a:r>
            <a:r>
              <a:rPr lang="en-US" sz="2000" dirty="0" smtClean="0">
                <a:latin typeface="Calibri" charset="0"/>
              </a:rPr>
              <a:t>:</a:t>
            </a:r>
            <a:endParaRPr lang="en-US" sz="2000" dirty="0">
              <a:latin typeface="Calibri" charset="0"/>
            </a:endParaRPr>
          </a:p>
          <a:p>
            <a:pPr eaLnBrk="1" hangingPunct="1"/>
            <a:endParaRPr lang="en-US" sz="2000" dirty="0">
              <a:latin typeface="Calibri" charset="0"/>
            </a:endParaRPr>
          </a:p>
          <a:p>
            <a:pPr marL="0" indent="0" eaLnBrk="1" hangingPunct="1">
              <a:buNone/>
            </a:pPr>
            <a:r>
              <a:rPr lang="en-US" sz="2000" dirty="0" smtClean="0">
                <a:latin typeface="Calibri" charset="0"/>
              </a:rPr>
              <a:t>                                               Chain </a:t>
            </a:r>
            <a:r>
              <a:rPr lang="en-US" sz="2000" dirty="0">
                <a:latin typeface="Calibri" charset="0"/>
              </a:rPr>
              <a:t>rule:</a:t>
            </a:r>
          </a:p>
          <a:p>
            <a:pPr marL="0" indent="0">
              <a:buNone/>
            </a:pPr>
            <a:endParaRPr lang="en-US" sz="2000" dirty="0">
              <a:latin typeface="Calibri" charset="0"/>
            </a:endParaRPr>
          </a:p>
          <a:p>
            <a:pPr marL="0" indent="0" eaLnBrk="1" hangingPunct="1">
              <a:buNone/>
            </a:pPr>
            <a:r>
              <a:rPr lang="en-US" sz="2000" dirty="0" smtClean="0">
                <a:latin typeface="Calibri" charset="0"/>
              </a:rPr>
              <a:t>                                              For </a:t>
            </a:r>
            <a:r>
              <a:rPr lang="en-US" sz="2000" dirty="0">
                <a:latin typeface="Calibri" charset="0"/>
              </a:rPr>
              <a:t>bigrams</a:t>
            </a:r>
            <a:r>
              <a:rPr lang="en-US" sz="2000" dirty="0" smtClean="0">
                <a:latin typeface="Calibri" charset="0"/>
              </a:rPr>
              <a:t>:</a:t>
            </a:r>
            <a:endParaRPr lang="en-US" sz="2000" dirty="0">
              <a:latin typeface="Calibri" charset="0"/>
            </a:endParaRPr>
          </a:p>
        </p:txBody>
      </p:sp>
      <p:pic>
        <p:nvPicPr>
          <p:cNvPr id="137221" name="Picture 5" descr="pp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2140" y="3181350"/>
            <a:ext cx="253746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2" name="Picture 6" descr="pp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03186" y="4095750"/>
            <a:ext cx="2249424" cy="72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4800" y="4769220"/>
            <a:ext cx="6970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alibri"/>
                <a:cs typeface="Calibri"/>
              </a:rPr>
              <a:t>Minimizing perplexity is the same as maximizing </a:t>
            </a:r>
            <a:r>
              <a:rPr lang="en-US" sz="1800" b="1" dirty="0" smtClean="0">
                <a:latin typeface="Calibri"/>
                <a:cs typeface="Calibri"/>
              </a:rPr>
              <a:t>probability</a:t>
            </a:r>
            <a:endParaRPr lang="en-US" sz="1800" b="1" dirty="0">
              <a:latin typeface="Calibri"/>
              <a:cs typeface="Calibri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200150"/>
            <a:ext cx="7848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latin typeface="Calibri" charset="0"/>
              </a:rPr>
              <a:t>The best language model is one that best predicts an unseen test set</a:t>
            </a:r>
          </a:p>
          <a:p>
            <a:pPr lvl="1"/>
            <a:r>
              <a:rPr lang="en-US" dirty="0" smtClean="0">
                <a:latin typeface="Calibri" charset="0"/>
              </a:rPr>
              <a:t>Gives the highest P(sentence)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483005"/>
              </p:ext>
            </p:extLst>
          </p:nvPr>
        </p:nvGraphicFramePr>
        <p:xfrm>
          <a:off x="5361810" y="1581150"/>
          <a:ext cx="2740269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Equation" r:id="rId6" imgW="2159000" imgH="1320800" progId="Equation.3">
                  <p:embed/>
                </p:oleObj>
              </mc:Choice>
              <mc:Fallback>
                <p:oleObj name="Equation" r:id="rId6" imgW="2159000" imgH="1320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61810" y="1581150"/>
                        <a:ext cx="2740269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073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Lower perplexity = better model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3" eaLnBrk="1" hangingPunct="1">
              <a:buFont typeface="Wingdings" charset="2"/>
              <a:buNone/>
            </a:pPr>
            <a:endParaRPr lang="en-US" dirty="0">
              <a:latin typeface="Calibri" charset="0"/>
            </a:endParaRPr>
          </a:p>
          <a:p>
            <a:pPr eaLnBrk="1" hangingPunct="1"/>
            <a:r>
              <a:rPr lang="en-US" sz="2800" dirty="0">
                <a:latin typeface="Calibri" charset="0"/>
              </a:rPr>
              <a:t>Training 38 million words, test 1.5 million words, WSJ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083860"/>
              </p:ext>
            </p:extLst>
          </p:nvPr>
        </p:nvGraphicFramePr>
        <p:xfrm>
          <a:off x="685800" y="2647950"/>
          <a:ext cx="73914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850"/>
                <a:gridCol w="1847850"/>
                <a:gridCol w="1847850"/>
                <a:gridCol w="1847850"/>
              </a:tblGrid>
              <a:tr h="9906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N-gram Order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Unigram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Bigram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Trigram</a:t>
                      </a:r>
                      <a:endParaRPr lang="en-US" sz="3200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Perplexity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962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170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109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48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286000"/>
            <a:ext cx="4267200" cy="17145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3200" dirty="0" smtClean="0">
                <a:solidFill>
                  <a:srgbClr val="A50021"/>
                </a:solidFill>
                <a:latin typeface="Calibri" charset="0"/>
              </a:rPr>
              <a:t>Generalization and zeros</a:t>
            </a:r>
            <a:endParaRPr lang="en-US" sz="3200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200150"/>
            <a:ext cx="3810000" cy="1143000"/>
          </a:xfrm>
        </p:spPr>
        <p:txBody>
          <a:bodyPr/>
          <a:lstStyle/>
          <a:p>
            <a:pPr eaLnBrk="1" hangingPunct="1"/>
            <a:r>
              <a:rPr sz="4400"/>
              <a:t/>
            </a:r>
            <a:br>
              <a:rPr sz="4400"/>
            </a:br>
            <a:r>
              <a:rPr lang="en-US" sz="4400"/>
              <a:t>Language Modeling</a:t>
            </a:r>
            <a:endParaRPr sz="4400"/>
          </a:p>
        </p:txBody>
      </p:sp>
    </p:spTree>
    <p:extLst>
      <p:ext uri="{BB962C8B-B14F-4D97-AF65-F5344CB8AC3E}">
        <p14:creationId xmlns:p14="http://schemas.microsoft.com/office/powerpoint/2010/main" val="41325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Shannon Visualization Method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352550"/>
            <a:ext cx="3962400" cy="32004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latin typeface="Calibri" charset="0"/>
              </a:rPr>
              <a:t>Choose </a:t>
            </a:r>
            <a:r>
              <a:rPr lang="en-US" sz="1800" dirty="0">
                <a:latin typeface="Calibri" charset="0"/>
              </a:rPr>
              <a:t>a random </a:t>
            </a:r>
            <a:r>
              <a:rPr lang="en-US" sz="1800" dirty="0" smtClean="0">
                <a:latin typeface="Calibri" charset="0"/>
              </a:rPr>
              <a:t>bigram </a:t>
            </a:r>
          </a:p>
          <a:p>
            <a:pPr marL="0" indent="0" eaLnBrk="1" hangingPunct="1">
              <a:buNone/>
            </a:pPr>
            <a:r>
              <a:rPr lang="en-US" sz="1800" dirty="0" smtClean="0">
                <a:latin typeface="Calibri" charset="0"/>
              </a:rPr>
              <a:t>     (&lt;</a:t>
            </a:r>
            <a:r>
              <a:rPr lang="en-US" sz="1800" dirty="0">
                <a:latin typeface="Calibri" charset="0"/>
              </a:rPr>
              <a:t>s&gt;, </a:t>
            </a:r>
            <a:r>
              <a:rPr lang="en-US" sz="1800" dirty="0" smtClean="0">
                <a:latin typeface="Calibri" charset="0"/>
              </a:rPr>
              <a:t>w) </a:t>
            </a:r>
            <a:r>
              <a:rPr lang="en-US" sz="1800" dirty="0">
                <a:latin typeface="Calibri" charset="0"/>
              </a:rPr>
              <a:t>according to its probability</a:t>
            </a:r>
          </a:p>
          <a:p>
            <a:pPr eaLnBrk="1" hangingPunct="1"/>
            <a:r>
              <a:rPr lang="en-US" sz="1800" dirty="0">
                <a:latin typeface="Calibri" charset="0"/>
              </a:rPr>
              <a:t>Now choose a random </a:t>
            </a:r>
            <a:r>
              <a:rPr lang="en-US" sz="1800" dirty="0" smtClean="0">
                <a:latin typeface="Calibri" charset="0"/>
              </a:rPr>
              <a:t>bigram        </a:t>
            </a:r>
            <a:r>
              <a:rPr lang="en-US" sz="1800" dirty="0">
                <a:latin typeface="Calibri" charset="0"/>
              </a:rPr>
              <a:t>(w, x) according to its probability</a:t>
            </a:r>
          </a:p>
          <a:p>
            <a:pPr eaLnBrk="1" hangingPunct="1"/>
            <a:r>
              <a:rPr lang="en-US" sz="1800" dirty="0">
                <a:latin typeface="Calibri" charset="0"/>
              </a:rPr>
              <a:t>And so on until we choose &lt;/s&gt;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Calibri" charset="0"/>
              </a:rPr>
              <a:t>Then string the words </a:t>
            </a:r>
            <a:r>
              <a:rPr lang="en-US" sz="1800" dirty="0" smtClean="0">
                <a:latin typeface="Calibri" charset="0"/>
              </a:rPr>
              <a:t>together</a:t>
            </a:r>
            <a:endParaRPr lang="en-US" sz="1800" dirty="0">
              <a:solidFill>
                <a:srgbClr val="A50021"/>
              </a:solidFill>
              <a:latin typeface="Calibri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038600" y="1504950"/>
            <a:ext cx="5257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1800" dirty="0" smtClean="0">
                <a:solidFill>
                  <a:srgbClr val="A50021"/>
                </a:solidFill>
                <a:latin typeface="Courier"/>
                <a:cs typeface="Courier"/>
              </a:rPr>
              <a:t>&lt;s&gt; I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1800" dirty="0" smtClean="0">
                <a:solidFill>
                  <a:srgbClr val="A50021"/>
                </a:solidFill>
                <a:latin typeface="Courier"/>
                <a:cs typeface="Courier"/>
              </a:rPr>
              <a:t>    I</a:t>
            </a:r>
            <a:r>
              <a:rPr lang="en-US" sz="1800" dirty="0" smtClean="0">
                <a:latin typeface="Courier"/>
                <a:cs typeface="Courier"/>
              </a:rPr>
              <a:t> want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1800" dirty="0">
                <a:solidFill>
                  <a:srgbClr val="A50021"/>
                </a:solidFill>
                <a:latin typeface="Courier"/>
                <a:cs typeface="Courier"/>
              </a:rPr>
              <a:t> </a:t>
            </a:r>
            <a:r>
              <a:rPr lang="en-US" sz="1800" dirty="0" smtClean="0">
                <a:solidFill>
                  <a:srgbClr val="A50021"/>
                </a:solidFill>
                <a:latin typeface="Courier"/>
                <a:cs typeface="Courier"/>
              </a:rPr>
              <a:t>     want</a:t>
            </a:r>
            <a:r>
              <a:rPr lang="en-US" sz="1800" dirty="0" smtClean="0">
                <a:latin typeface="Courier"/>
                <a:cs typeface="Courier"/>
              </a:rPr>
              <a:t> to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1800" dirty="0">
                <a:solidFill>
                  <a:srgbClr val="A50021"/>
                </a:solidFill>
                <a:latin typeface="Courier"/>
                <a:cs typeface="Courier"/>
              </a:rPr>
              <a:t> </a:t>
            </a:r>
            <a:r>
              <a:rPr lang="en-US" sz="1800" dirty="0" smtClean="0">
                <a:solidFill>
                  <a:srgbClr val="A50021"/>
                </a:solidFill>
                <a:latin typeface="Courier"/>
                <a:cs typeface="Courier"/>
              </a:rPr>
              <a:t>          to</a:t>
            </a:r>
            <a:r>
              <a:rPr lang="en-US" sz="1800" dirty="0" smtClean="0">
                <a:latin typeface="Courier"/>
                <a:cs typeface="Courier"/>
              </a:rPr>
              <a:t> eat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1800" dirty="0">
                <a:solidFill>
                  <a:srgbClr val="A50021"/>
                </a:solidFill>
                <a:latin typeface="Courier"/>
                <a:cs typeface="Courier"/>
              </a:rPr>
              <a:t> </a:t>
            </a:r>
            <a:r>
              <a:rPr lang="en-US" sz="1800" dirty="0" smtClean="0">
                <a:solidFill>
                  <a:srgbClr val="A50021"/>
                </a:solidFill>
                <a:latin typeface="Courier"/>
                <a:cs typeface="Courier"/>
              </a:rPr>
              <a:t>             eat</a:t>
            </a:r>
            <a:r>
              <a:rPr lang="en-US" sz="1800" dirty="0" smtClean="0">
                <a:latin typeface="Courier"/>
                <a:cs typeface="Courier"/>
              </a:rPr>
              <a:t> Chinese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1800" dirty="0">
                <a:solidFill>
                  <a:srgbClr val="A50021"/>
                </a:solidFill>
                <a:latin typeface="Courier"/>
                <a:cs typeface="Courier"/>
              </a:rPr>
              <a:t> </a:t>
            </a:r>
            <a:r>
              <a:rPr lang="en-US" sz="1800" dirty="0" smtClean="0">
                <a:solidFill>
                  <a:srgbClr val="A50021"/>
                </a:solidFill>
                <a:latin typeface="Courier"/>
                <a:cs typeface="Courier"/>
              </a:rPr>
              <a:t>                 Chinese</a:t>
            </a:r>
            <a:r>
              <a:rPr lang="en-US" sz="1800" dirty="0" smtClean="0">
                <a:latin typeface="Courier"/>
                <a:cs typeface="Courier"/>
              </a:rPr>
              <a:t> food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1800" dirty="0">
                <a:solidFill>
                  <a:srgbClr val="A50021"/>
                </a:solidFill>
                <a:latin typeface="Courier"/>
                <a:cs typeface="Courier"/>
              </a:rPr>
              <a:t> </a:t>
            </a:r>
            <a:r>
              <a:rPr lang="en-US" sz="1800" dirty="0" smtClean="0">
                <a:solidFill>
                  <a:srgbClr val="A50021"/>
                </a:solidFill>
                <a:latin typeface="Courier"/>
                <a:cs typeface="Courier"/>
              </a:rPr>
              <a:t>                         food </a:t>
            </a:r>
            <a:r>
              <a:rPr lang="en-US" sz="1800" dirty="0" smtClean="0">
                <a:latin typeface="Courier"/>
                <a:cs typeface="Courier"/>
              </a:rPr>
              <a:t> &lt;/s&gt;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1800" dirty="0" smtClean="0">
                <a:solidFill>
                  <a:srgbClr val="CC0000"/>
                </a:solidFill>
                <a:latin typeface="Courier"/>
                <a:cs typeface="Courier"/>
              </a:rPr>
              <a:t>I want to eat Chinese food</a:t>
            </a:r>
          </a:p>
          <a:p>
            <a:endParaRPr lang="en-US" sz="1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5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/>
              <a:t>Approximating Shakespeare</a:t>
            </a:r>
          </a:p>
        </p:txBody>
      </p:sp>
      <p:sp>
        <p:nvSpPr>
          <p:cNvPr id="98307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latin typeface="Calibri" charset="0"/>
              </a:rPr>
              <a:t> </a:t>
            </a: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584989"/>
            <a:ext cx="7463322" cy="301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467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Shakespeare as corpus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352550"/>
            <a:ext cx="8534400" cy="36576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Calibri" charset="0"/>
              </a:rPr>
              <a:t>N=884,647 tokens, V=29,066</a:t>
            </a:r>
          </a:p>
          <a:p>
            <a:pPr eaLnBrk="1" hangingPunct="1"/>
            <a:r>
              <a:rPr lang="en-US" sz="3200" dirty="0">
                <a:latin typeface="Calibri" charset="0"/>
              </a:rPr>
              <a:t>Shakespeare produced 300,000 bigram types out of V</a:t>
            </a:r>
            <a:r>
              <a:rPr lang="en-US" sz="3200" baseline="30000" dirty="0">
                <a:latin typeface="Calibri" charset="0"/>
              </a:rPr>
              <a:t>2</a:t>
            </a:r>
            <a:r>
              <a:rPr lang="en-US" sz="3200" dirty="0">
                <a:latin typeface="Calibri" charset="0"/>
              </a:rPr>
              <a:t>= 844 million possible </a:t>
            </a:r>
            <a:r>
              <a:rPr lang="en-US" sz="3200" dirty="0" smtClean="0">
                <a:latin typeface="Calibri" charset="0"/>
              </a:rPr>
              <a:t>bigrams.</a:t>
            </a:r>
          </a:p>
          <a:p>
            <a:pPr lvl="1"/>
            <a:r>
              <a:rPr lang="en-US" sz="2800" dirty="0" smtClean="0">
                <a:latin typeface="Calibri" charset="0"/>
              </a:rPr>
              <a:t>So 99.96</a:t>
            </a:r>
            <a:r>
              <a:rPr lang="en-US" sz="2800" dirty="0">
                <a:latin typeface="Calibri" charset="0"/>
              </a:rPr>
              <a:t>% of the possible bigrams were never seen (have zero entries in the table)</a:t>
            </a:r>
          </a:p>
          <a:p>
            <a:pPr eaLnBrk="1" hangingPunct="1"/>
            <a:r>
              <a:rPr lang="en-US" sz="3200" dirty="0" err="1">
                <a:latin typeface="Calibri" charset="0"/>
              </a:rPr>
              <a:t>Quadrigrams</a:t>
            </a:r>
            <a:r>
              <a:rPr lang="en-US" sz="3200" dirty="0">
                <a:latin typeface="Calibri" charset="0"/>
              </a:rPr>
              <a:t> worse:   What's coming out looks like Shakespeare because it </a:t>
            </a:r>
            <a:r>
              <a:rPr lang="en-US" sz="3200" b="1" i="1" dirty="0">
                <a:latin typeface="Calibri" charset="0"/>
              </a:rPr>
              <a:t>is</a:t>
            </a:r>
            <a:r>
              <a:rPr lang="en-US" sz="3200" dirty="0">
                <a:latin typeface="Calibri" charset="0"/>
              </a:rPr>
              <a:t> Shakespeare</a:t>
            </a:r>
          </a:p>
          <a:p>
            <a:pPr eaLnBrk="1" hangingPunct="1"/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42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</a:t>
            </a:r>
            <a:r>
              <a:rPr lang="en-US" dirty="0" smtClean="0"/>
              <a:t>Wall Street </a:t>
            </a:r>
            <a:r>
              <a:rPr lang="en-US" dirty="0"/>
              <a:t>J</a:t>
            </a:r>
            <a:r>
              <a:rPr lang="en-US" dirty="0" smtClean="0"/>
              <a:t>ournal </a:t>
            </a:r>
            <a:r>
              <a:rPr lang="en-US" dirty="0"/>
              <a:t>is not </a:t>
            </a:r>
            <a:r>
              <a:rPr lang="en-US" dirty="0" smtClean="0"/>
              <a:t>Shakespeare</a:t>
            </a:r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225" y="1504950"/>
            <a:ext cx="8150351" cy="299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15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7150"/>
            <a:ext cx="7467600" cy="1066800"/>
          </a:xfrm>
        </p:spPr>
        <p:txBody>
          <a:bodyPr/>
          <a:lstStyle/>
          <a:p>
            <a:r>
              <a:rPr lang="en-US" dirty="0" smtClean="0"/>
              <a:t>Can you guess the author of these random 3-gram sentences?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also point to ninety nine point six billion dollars from two hundred </a:t>
            </a:r>
            <a:r>
              <a:rPr lang="en-US" dirty="0" smtClean="0"/>
              <a:t>four </a:t>
            </a:r>
            <a:r>
              <a:rPr lang="en-US" dirty="0"/>
              <a:t>oh six three percent of the rates of interest stores as Mexico and gram Brazil on market conditions </a:t>
            </a:r>
            <a:endParaRPr lang="en-US" dirty="0" smtClean="0"/>
          </a:p>
          <a:p>
            <a:r>
              <a:rPr lang="en-US" dirty="0"/>
              <a:t>This shall forbid it should be branded, if renown made it empty.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perils of </a:t>
            </a:r>
            <a:r>
              <a:rPr lang="en-US" dirty="0" err="1"/>
              <a:t>overfitting</a:t>
            </a:r>
            <a:endParaRPr 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Calibri" charset="0"/>
              </a:rPr>
              <a:t>N-grams only work well for word prediction if the test corpus looks like the training corpus</a:t>
            </a:r>
          </a:p>
          <a:p>
            <a:pPr lvl="1" eaLnBrk="1" hangingPunct="1"/>
            <a:r>
              <a:rPr lang="en-US" sz="2800" dirty="0">
                <a:latin typeface="Calibri" charset="0"/>
              </a:rPr>
              <a:t>In real life, it often doesn’t</a:t>
            </a:r>
          </a:p>
          <a:p>
            <a:pPr lvl="1" eaLnBrk="1" hangingPunct="1"/>
            <a:r>
              <a:rPr lang="en-US" sz="2800" dirty="0">
                <a:latin typeface="Calibri" charset="0"/>
              </a:rPr>
              <a:t>We need to train robust </a:t>
            </a:r>
            <a:r>
              <a:rPr lang="en-US" sz="2800" dirty="0" smtClean="0">
                <a:latin typeface="Calibri" charset="0"/>
              </a:rPr>
              <a:t>models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smtClean="0">
                <a:latin typeface="Calibri" charset="0"/>
              </a:rPr>
              <a:t>that generalize!</a:t>
            </a:r>
          </a:p>
          <a:p>
            <a:pPr lvl="1" eaLnBrk="1" hangingPunct="1"/>
            <a:r>
              <a:rPr lang="en-US" sz="2800" dirty="0" smtClean="0">
                <a:latin typeface="Calibri" charset="0"/>
              </a:rPr>
              <a:t>One kind of generalization: Zeros!</a:t>
            </a:r>
          </a:p>
          <a:p>
            <a:pPr lvl="2"/>
            <a:r>
              <a:rPr lang="en-US" sz="2800" dirty="0" smtClean="0">
                <a:latin typeface="Calibri" charset="0"/>
              </a:rPr>
              <a:t>Things that don’t ever occur in the training set</a:t>
            </a:r>
          </a:p>
          <a:p>
            <a:pPr lvl="3"/>
            <a:r>
              <a:rPr lang="en-US" sz="2800" dirty="0" smtClean="0">
                <a:latin typeface="Calibri" charset="0"/>
              </a:rPr>
              <a:t>But occur in the test set</a:t>
            </a:r>
            <a:endParaRPr lang="en-US" sz="2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3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Zeros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39890"/>
            <a:ext cx="5105400" cy="40386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3200" dirty="0" smtClean="0">
                <a:latin typeface="Calibri"/>
                <a:ea typeface="ＭＳ Ｐゴシック" charset="0"/>
                <a:cs typeface="Calibri"/>
              </a:rPr>
              <a:t>Training set:</a:t>
            </a:r>
          </a:p>
          <a:p>
            <a:pPr marL="457200" lvl="1" indent="0">
              <a:lnSpc>
                <a:spcPct val="70000"/>
              </a:lnSpc>
              <a:buNone/>
            </a:pPr>
            <a:r>
              <a:rPr lang="en-US" sz="3200" dirty="0" smtClean="0">
                <a:latin typeface="Calibri"/>
                <a:ea typeface="ＭＳ Ｐゴシック" charset="0"/>
                <a:cs typeface="Calibri"/>
              </a:rPr>
              <a:t>… denied the allegations</a:t>
            </a:r>
          </a:p>
          <a:p>
            <a:pPr marL="457200" lvl="1" indent="0">
              <a:lnSpc>
                <a:spcPct val="70000"/>
              </a:lnSpc>
              <a:buNone/>
            </a:pPr>
            <a:r>
              <a:rPr lang="en-US" sz="3200" dirty="0" smtClean="0">
                <a:latin typeface="Calibri"/>
                <a:ea typeface="ＭＳ Ｐゴシック" charset="0"/>
                <a:cs typeface="Calibri"/>
              </a:rPr>
              <a:t>… denied the reports</a:t>
            </a:r>
          </a:p>
          <a:p>
            <a:pPr marL="457200" lvl="1" indent="0">
              <a:lnSpc>
                <a:spcPct val="70000"/>
              </a:lnSpc>
              <a:buNone/>
            </a:pPr>
            <a:r>
              <a:rPr lang="en-US" sz="3200" dirty="0" smtClean="0">
                <a:latin typeface="Calibri"/>
                <a:ea typeface="ＭＳ Ｐゴシック" charset="0"/>
                <a:cs typeface="Calibri"/>
              </a:rPr>
              <a:t>… denied the claims</a:t>
            </a:r>
          </a:p>
          <a:p>
            <a:pPr marL="457200" lvl="1" indent="0">
              <a:lnSpc>
                <a:spcPct val="70000"/>
              </a:lnSpc>
              <a:buNone/>
            </a:pPr>
            <a:r>
              <a:rPr lang="en-US" sz="3200" dirty="0" smtClean="0">
                <a:latin typeface="Calibri"/>
                <a:ea typeface="ＭＳ Ｐゴシック" charset="0"/>
                <a:cs typeface="Calibri"/>
              </a:rPr>
              <a:t>… denied the request</a:t>
            </a:r>
          </a:p>
          <a:p>
            <a:pPr marL="457200" lvl="1" indent="0">
              <a:lnSpc>
                <a:spcPct val="70000"/>
              </a:lnSpc>
              <a:buNone/>
            </a:pPr>
            <a:endParaRPr lang="en-US" sz="3200" dirty="0">
              <a:latin typeface="Calibri"/>
              <a:ea typeface="ＭＳ Ｐゴシック" charset="0"/>
              <a:cs typeface="Calibri"/>
            </a:endParaRPr>
          </a:p>
          <a:p>
            <a:pPr marL="457200" lvl="1" indent="0">
              <a:lnSpc>
                <a:spcPct val="70000"/>
              </a:lnSpc>
              <a:buNone/>
            </a:pPr>
            <a:r>
              <a:rPr lang="en-US" sz="3200" dirty="0" smtClean="0">
                <a:latin typeface="Calibri"/>
                <a:ea typeface="ＭＳ Ｐゴシック" charset="0"/>
                <a:cs typeface="Calibri"/>
              </a:rPr>
              <a:t>P(“offer” | denied the) = 0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  <a:buFont typeface="Wingdings" charset="0"/>
              <a:buNone/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70000"/>
              </a:lnSpc>
              <a:buNone/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758267" y="1123950"/>
            <a:ext cx="4419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3200" dirty="0" smtClean="0">
                <a:latin typeface="Calibri"/>
                <a:ea typeface="ＭＳ Ｐゴシック" charset="0"/>
                <a:cs typeface="Calibri"/>
              </a:rPr>
              <a:t>Test set</a:t>
            </a:r>
          </a:p>
          <a:p>
            <a:pPr marL="457200" lvl="1" indent="0">
              <a:lnSpc>
                <a:spcPct val="70000"/>
              </a:lnSpc>
              <a:buFont typeface="Times" charset="0"/>
              <a:buNone/>
            </a:pPr>
            <a:r>
              <a:rPr lang="en-US" sz="3200" dirty="0" smtClean="0">
                <a:latin typeface="Calibri"/>
                <a:ea typeface="ＭＳ Ｐゴシック" charset="0"/>
                <a:cs typeface="Calibri"/>
              </a:rPr>
              <a:t>… denied the offer</a:t>
            </a:r>
          </a:p>
          <a:p>
            <a:pPr marL="457200" lvl="1" indent="0">
              <a:lnSpc>
                <a:spcPct val="70000"/>
              </a:lnSpc>
              <a:buFont typeface="Times" charset="0"/>
              <a:buNone/>
            </a:pPr>
            <a:r>
              <a:rPr lang="en-US" sz="3200" dirty="0" smtClean="0">
                <a:latin typeface="Calibri"/>
                <a:ea typeface="ＭＳ Ｐゴシック" charset="0"/>
                <a:cs typeface="Calibri"/>
              </a:rPr>
              <a:t>… denied the loan</a:t>
            </a:r>
          </a:p>
        </p:txBody>
      </p:sp>
    </p:spTree>
    <p:extLst>
      <p:ext uri="{BB962C8B-B14F-4D97-AF65-F5344CB8AC3E}">
        <p14:creationId xmlns:p14="http://schemas.microsoft.com/office/powerpoint/2010/main" val="427524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286000"/>
            <a:ext cx="4267200" cy="17145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3200" dirty="0" smtClean="0">
                <a:solidFill>
                  <a:srgbClr val="A50021"/>
                </a:solidFill>
                <a:latin typeface="Calibri" charset="0"/>
              </a:rPr>
              <a:t>Quick Review</a:t>
            </a:r>
            <a:endParaRPr lang="en-US" sz="3200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200150"/>
            <a:ext cx="3810000" cy="1143000"/>
          </a:xfrm>
        </p:spPr>
        <p:txBody>
          <a:bodyPr/>
          <a:lstStyle/>
          <a:p>
            <a:pPr eaLnBrk="1" hangingPunct="1"/>
            <a:r>
              <a:rPr sz="4400" dirty="0"/>
              <a:t/>
            </a:r>
            <a:br>
              <a:rPr sz="4400" dirty="0"/>
            </a:br>
            <a:r>
              <a:rPr lang="en-US" sz="4400" dirty="0" smtClean="0"/>
              <a:t>Probability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162016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 probability bigrams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Bigrams with zero probability</a:t>
            </a:r>
          </a:p>
          <a:p>
            <a:pPr lvl="1"/>
            <a:r>
              <a:rPr lang="en-US" dirty="0" smtClean="0"/>
              <a:t>mean that we will assign 0 probability to the test set!</a:t>
            </a:r>
          </a:p>
          <a:p>
            <a:r>
              <a:rPr lang="en-US" dirty="0" smtClean="0"/>
              <a:t>And hence we cannot compute perplexity (can’t divide by 0)!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286000"/>
            <a:ext cx="4267200" cy="17145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3200" dirty="0" smtClean="0">
                <a:solidFill>
                  <a:srgbClr val="A50021"/>
                </a:solidFill>
                <a:latin typeface="Calibri" charset="0"/>
              </a:rPr>
              <a:t>Smoothing: Add-one (Laplace) smoothing</a:t>
            </a:r>
            <a:endParaRPr lang="en-US" sz="3200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200150"/>
            <a:ext cx="3810000" cy="1143000"/>
          </a:xfrm>
        </p:spPr>
        <p:txBody>
          <a:bodyPr/>
          <a:lstStyle/>
          <a:p>
            <a:pPr eaLnBrk="1" hangingPunct="1"/>
            <a:r>
              <a:rPr sz="4400"/>
              <a:t/>
            </a:r>
            <a:br>
              <a:rPr sz="4400"/>
            </a:br>
            <a:r>
              <a:rPr lang="en-US" sz="4400"/>
              <a:t>Language Modeling</a:t>
            </a:r>
            <a:endParaRPr sz="4400"/>
          </a:p>
        </p:txBody>
      </p:sp>
    </p:spTree>
    <p:extLst>
      <p:ext uri="{BB962C8B-B14F-4D97-AF65-F5344CB8AC3E}">
        <p14:creationId xmlns:p14="http://schemas.microsoft.com/office/powerpoint/2010/main" val="230888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The intuition of smoothing (from Dan Klein)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39890"/>
            <a:ext cx="8229600" cy="40386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1800" dirty="0" smtClean="0">
                <a:latin typeface="Calibri"/>
                <a:ea typeface="ＭＳ Ｐゴシック" charset="0"/>
                <a:cs typeface="Calibri"/>
              </a:rPr>
              <a:t>When we have sparse statistics:</a:t>
            </a:r>
            <a:endParaRPr lang="en-US" sz="18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  <a:buFont typeface="Wingdings" charset="0"/>
              <a:buNone/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1800" dirty="0" smtClean="0">
                <a:latin typeface="Calibri"/>
                <a:ea typeface="ＭＳ Ｐゴシック" charset="0"/>
                <a:cs typeface="Calibri"/>
              </a:rPr>
              <a:t>Steal probability mass to generalize better</a:t>
            </a:r>
            <a:endParaRPr lang="en-US" sz="18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marL="0" indent="0" eaLnBrk="1" hangingPunct="1">
              <a:lnSpc>
                <a:spcPct val="70000"/>
              </a:lnSpc>
              <a:buNone/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1447800" y="1428750"/>
            <a:ext cx="2438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/>
                <a:cs typeface="Calibri"/>
              </a:rPr>
              <a:t>P(w | denied the)</a:t>
            </a: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3 allegations</a:t>
            </a: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2 reports</a:t>
            </a: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1 claims</a:t>
            </a: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1 request</a:t>
            </a:r>
          </a:p>
          <a:p>
            <a:pPr eaLnBrk="1" hangingPunct="1"/>
            <a:endParaRPr lang="en-US" sz="400" dirty="0">
              <a:latin typeface="Calibri"/>
              <a:cs typeface="Calibri"/>
            </a:endParaRP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7 total</a:t>
            </a:r>
          </a:p>
        </p:txBody>
      </p:sp>
      <p:sp>
        <p:nvSpPr>
          <p:cNvPr id="64541" name="Text Box 30"/>
          <p:cNvSpPr txBox="1">
            <a:spLocks noChangeArrowheads="1"/>
          </p:cNvSpPr>
          <p:nvPr/>
        </p:nvSpPr>
        <p:spPr bwMode="auto">
          <a:xfrm>
            <a:off x="1524000" y="3333750"/>
            <a:ext cx="24384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/>
                <a:cs typeface="Calibri"/>
              </a:rPr>
              <a:t>P(w | denied the)</a:t>
            </a: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2.5 allegations</a:t>
            </a: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1.5 reports</a:t>
            </a: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0.5 claims</a:t>
            </a: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0.5 request</a:t>
            </a: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</a:t>
            </a:r>
            <a:r>
              <a:rPr lang="en-US" sz="1600" dirty="0">
                <a:solidFill>
                  <a:srgbClr val="CC0000"/>
                </a:solidFill>
                <a:latin typeface="Calibri"/>
                <a:cs typeface="Calibri"/>
              </a:rPr>
              <a:t>2 other</a:t>
            </a:r>
          </a:p>
          <a:p>
            <a:pPr eaLnBrk="1" hangingPunct="1"/>
            <a:endParaRPr lang="en-US" sz="400" dirty="0">
              <a:latin typeface="Calibri"/>
              <a:cs typeface="Calibri"/>
            </a:endParaRP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7 total</a:t>
            </a:r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4724400" y="1123950"/>
            <a:ext cx="39624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 rot="16200000">
            <a:off x="4305300" y="1847850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allegations</a:t>
            </a:r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 rot="16200000">
            <a:off x="4991100" y="2076450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reports</a:t>
            </a:r>
          </a:p>
        </p:txBody>
      </p:sp>
      <p:sp>
        <p:nvSpPr>
          <p:cNvPr id="44" name="Rectangle 17"/>
          <p:cNvSpPr>
            <a:spLocks noChangeArrowheads="1"/>
          </p:cNvSpPr>
          <p:nvPr/>
        </p:nvSpPr>
        <p:spPr bwMode="auto">
          <a:xfrm rot="16200000">
            <a:off x="5676900" y="230505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claims</a:t>
            </a: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 rot="16200000">
            <a:off x="6423025" y="2052638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attack</a:t>
            </a:r>
          </a:p>
        </p:txBody>
      </p:sp>
      <p:sp>
        <p:nvSpPr>
          <p:cNvPr id="46" name="Rectangle 19"/>
          <p:cNvSpPr>
            <a:spLocks noChangeArrowheads="1"/>
          </p:cNvSpPr>
          <p:nvPr/>
        </p:nvSpPr>
        <p:spPr bwMode="auto">
          <a:xfrm rot="16200000">
            <a:off x="6134100" y="230505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request</a:t>
            </a: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 rot="16200000">
            <a:off x="6804025" y="2060575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man</a:t>
            </a: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 rot="16200000">
            <a:off x="7185025" y="2060575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outcome</a:t>
            </a:r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>
            <a:off x="8001000" y="211455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…</a:t>
            </a: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4724400" y="3333750"/>
            <a:ext cx="39624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 rot="16200000">
            <a:off x="4305300" y="4057650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allegations</a:t>
            </a:r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 rot="16200000">
            <a:off x="4991100" y="4286250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1400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 rot="16200000">
            <a:off x="5676900" y="451485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1400"/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 rot="16200000">
            <a:off x="6346825" y="4194175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attack</a:t>
            </a:r>
          </a:p>
        </p:txBody>
      </p:sp>
      <p:sp>
        <p:nvSpPr>
          <p:cNvPr id="55" name="Rectangle 10"/>
          <p:cNvSpPr>
            <a:spLocks noChangeArrowheads="1"/>
          </p:cNvSpPr>
          <p:nvPr/>
        </p:nvSpPr>
        <p:spPr bwMode="auto">
          <a:xfrm rot="16200000">
            <a:off x="6134100" y="451485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1200"/>
          </a:p>
        </p:txBody>
      </p:sp>
      <p:sp>
        <p:nvSpPr>
          <p:cNvPr id="56" name="Text Box 11"/>
          <p:cNvSpPr txBox="1">
            <a:spLocks noChangeArrowheads="1"/>
          </p:cNvSpPr>
          <p:nvPr/>
        </p:nvSpPr>
        <p:spPr bwMode="auto">
          <a:xfrm rot="16200000">
            <a:off x="6759575" y="4194175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man</a:t>
            </a:r>
          </a:p>
        </p:txBody>
      </p:sp>
      <p:sp>
        <p:nvSpPr>
          <p:cNvPr id="57" name="Text Box 12"/>
          <p:cNvSpPr txBox="1">
            <a:spLocks noChangeArrowheads="1"/>
          </p:cNvSpPr>
          <p:nvPr/>
        </p:nvSpPr>
        <p:spPr bwMode="auto">
          <a:xfrm rot="16200000">
            <a:off x="7216775" y="4194175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outcome</a:t>
            </a: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8001000" y="432435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…</a:t>
            </a:r>
          </a:p>
        </p:txBody>
      </p:sp>
      <p:sp>
        <p:nvSpPr>
          <p:cNvPr id="59" name="Rectangle 23"/>
          <p:cNvSpPr>
            <a:spLocks noChangeArrowheads="1"/>
          </p:cNvSpPr>
          <p:nvPr/>
        </p:nvSpPr>
        <p:spPr bwMode="auto">
          <a:xfrm rot="16200000">
            <a:off x="4419600" y="4171950"/>
            <a:ext cx="1295400" cy="381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allegations</a:t>
            </a:r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 rot="16200000">
            <a:off x="5105400" y="4400550"/>
            <a:ext cx="838200" cy="381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reports</a:t>
            </a:r>
          </a:p>
        </p:txBody>
      </p:sp>
      <p:sp>
        <p:nvSpPr>
          <p:cNvPr id="61" name="Rectangle 25"/>
          <p:cNvSpPr>
            <a:spLocks noChangeArrowheads="1"/>
          </p:cNvSpPr>
          <p:nvPr/>
        </p:nvSpPr>
        <p:spPr bwMode="auto">
          <a:xfrm rot="16200000">
            <a:off x="5753100" y="4591050"/>
            <a:ext cx="457200" cy="381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claims</a:t>
            </a:r>
          </a:p>
        </p:txBody>
      </p:sp>
      <p:sp>
        <p:nvSpPr>
          <p:cNvPr id="62" name="Rectangle 26"/>
          <p:cNvSpPr>
            <a:spLocks noChangeArrowheads="1"/>
          </p:cNvSpPr>
          <p:nvPr/>
        </p:nvSpPr>
        <p:spPr bwMode="auto">
          <a:xfrm rot="16200000">
            <a:off x="6210300" y="4591050"/>
            <a:ext cx="457200" cy="381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request</a:t>
            </a:r>
          </a:p>
        </p:txBody>
      </p:sp>
      <p:sp>
        <p:nvSpPr>
          <p:cNvPr id="63" name="Rectangle 27"/>
          <p:cNvSpPr>
            <a:spLocks noChangeArrowheads="1"/>
          </p:cNvSpPr>
          <p:nvPr/>
        </p:nvSpPr>
        <p:spPr bwMode="auto">
          <a:xfrm rot="16200000">
            <a:off x="6858000" y="4781550"/>
            <a:ext cx="76200" cy="381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1000"/>
          </a:p>
        </p:txBody>
      </p:sp>
      <p:sp>
        <p:nvSpPr>
          <p:cNvPr id="64" name="Rectangle 28"/>
          <p:cNvSpPr>
            <a:spLocks noChangeArrowheads="1"/>
          </p:cNvSpPr>
          <p:nvPr/>
        </p:nvSpPr>
        <p:spPr bwMode="auto">
          <a:xfrm rot="16200000">
            <a:off x="7315200" y="4781550"/>
            <a:ext cx="76200" cy="381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1000"/>
          </a:p>
        </p:txBody>
      </p:sp>
      <p:sp>
        <p:nvSpPr>
          <p:cNvPr id="65" name="Rectangle 29"/>
          <p:cNvSpPr>
            <a:spLocks noChangeArrowheads="1"/>
          </p:cNvSpPr>
          <p:nvPr/>
        </p:nvSpPr>
        <p:spPr bwMode="auto">
          <a:xfrm rot="16200000">
            <a:off x="7772400" y="4781550"/>
            <a:ext cx="76200" cy="381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18243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110"/>
            <a:ext cx="7162800" cy="968440"/>
          </a:xfrm>
        </p:spPr>
        <p:txBody>
          <a:bodyPr/>
          <a:lstStyle/>
          <a:p>
            <a:pPr eaLnBrk="1" hangingPunct="1"/>
            <a:r>
              <a:rPr lang="en-US" dirty="0" smtClean="0"/>
              <a:t>Add-one estimation</a:t>
            </a:r>
            <a:endParaRPr lang="en-US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Calibri" charset="0"/>
              </a:rPr>
              <a:t>Also called </a:t>
            </a:r>
            <a:r>
              <a:rPr lang="en-US" sz="2800" dirty="0" smtClean="0">
                <a:latin typeface="Calibri" charset="0"/>
              </a:rPr>
              <a:t>Laplace smoothing</a:t>
            </a:r>
          </a:p>
          <a:p>
            <a:pPr eaLnBrk="1" hangingPunct="1"/>
            <a:r>
              <a:rPr lang="en-US" sz="2800" dirty="0" smtClean="0">
                <a:latin typeface="Calibri" charset="0"/>
              </a:rPr>
              <a:t>Pretend we saw each word one more time than we did</a:t>
            </a:r>
            <a:endParaRPr lang="en-US" sz="2800" dirty="0">
              <a:latin typeface="Calibri" charset="0"/>
            </a:endParaRPr>
          </a:p>
          <a:p>
            <a:pPr eaLnBrk="1" hangingPunct="1"/>
            <a:r>
              <a:rPr lang="en-US" sz="2800" dirty="0">
                <a:latin typeface="Calibri" charset="0"/>
              </a:rPr>
              <a:t>Just add one to all the counts!</a:t>
            </a:r>
          </a:p>
          <a:p>
            <a:pPr eaLnBrk="1" hangingPunct="1"/>
            <a:endParaRPr lang="en-US" sz="2800" dirty="0">
              <a:latin typeface="Calibri" charset="0"/>
            </a:endParaRPr>
          </a:p>
          <a:p>
            <a:pPr eaLnBrk="1" hangingPunct="1"/>
            <a:r>
              <a:rPr lang="en-US" sz="2800" dirty="0">
                <a:latin typeface="Calibri" charset="0"/>
              </a:rPr>
              <a:t>MLE estimate:</a:t>
            </a:r>
          </a:p>
          <a:p>
            <a:pPr eaLnBrk="1" hangingPunct="1"/>
            <a:endParaRPr lang="en-US" sz="2800" dirty="0">
              <a:latin typeface="Calibri" charset="0"/>
            </a:endParaRPr>
          </a:p>
          <a:p>
            <a:pPr eaLnBrk="1" hangingPunct="1"/>
            <a:r>
              <a:rPr lang="en-US" sz="2800" dirty="0" smtClean="0">
                <a:latin typeface="Calibri" charset="0"/>
              </a:rPr>
              <a:t>Add-1 estimate</a:t>
            </a:r>
            <a:r>
              <a:rPr lang="en-US" sz="2800" dirty="0">
                <a:latin typeface="Calibri" charset="0"/>
              </a:rPr>
              <a:t>:</a:t>
            </a:r>
          </a:p>
          <a:p>
            <a:pPr eaLnBrk="1" hangingPunct="1"/>
            <a:endParaRPr lang="en-US" sz="2800" dirty="0">
              <a:latin typeface="Calibri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40346"/>
              </p:ext>
            </p:extLst>
          </p:nvPr>
        </p:nvGraphicFramePr>
        <p:xfrm>
          <a:off x="4038600" y="2871787"/>
          <a:ext cx="37211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5" name="Equation" r:id="rId4" imgW="1612900" imgH="431800" progId="Equation.3">
                  <p:embed/>
                </p:oleObj>
              </mc:Choice>
              <mc:Fallback>
                <p:oleObj name="Equation" r:id="rId4" imgW="1612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871787"/>
                        <a:ext cx="37211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452442"/>
              </p:ext>
            </p:extLst>
          </p:nvPr>
        </p:nvGraphicFramePr>
        <p:xfrm>
          <a:off x="3921125" y="4090988"/>
          <a:ext cx="4249738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6" name="Equation" r:id="rId6" imgW="1841500" imgH="431800" progId="Equation.3">
                  <p:embed/>
                </p:oleObj>
              </mc:Choice>
              <mc:Fallback>
                <p:oleObj name="Equation" r:id="rId6" imgW="1841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25" y="4090988"/>
                        <a:ext cx="4249738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000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Maximum Likelihood Estimates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276350"/>
            <a:ext cx="8534400" cy="36576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Calibri" charset="0"/>
              </a:rPr>
              <a:t>The maximum likelihood </a:t>
            </a:r>
            <a:r>
              <a:rPr lang="en-US" sz="2000" dirty="0" smtClean="0">
                <a:latin typeface="Calibri" charset="0"/>
              </a:rPr>
              <a:t>estimate</a:t>
            </a:r>
          </a:p>
          <a:p>
            <a:pPr lvl="1"/>
            <a:r>
              <a:rPr lang="en-US" sz="1800" dirty="0" smtClean="0">
                <a:latin typeface="Calibri" charset="0"/>
              </a:rPr>
              <a:t>of </a:t>
            </a:r>
            <a:r>
              <a:rPr lang="en-US" sz="1800" dirty="0">
                <a:latin typeface="Calibri" charset="0"/>
              </a:rPr>
              <a:t>some parameter of a model M from a training set T</a:t>
            </a:r>
          </a:p>
          <a:p>
            <a:pPr lvl="1" eaLnBrk="1" hangingPunct="1"/>
            <a:r>
              <a:rPr lang="en-US" sz="1800" dirty="0" smtClean="0">
                <a:latin typeface="Calibri" charset="0"/>
              </a:rPr>
              <a:t>maximizes </a:t>
            </a:r>
            <a:r>
              <a:rPr lang="en-US" sz="1800" dirty="0">
                <a:latin typeface="Calibri" charset="0"/>
              </a:rPr>
              <a:t>the likelihood of the training set T given the model M</a:t>
            </a:r>
          </a:p>
          <a:p>
            <a:pPr eaLnBrk="1" hangingPunct="1"/>
            <a:r>
              <a:rPr lang="en-US" sz="2000" dirty="0">
                <a:latin typeface="Calibri" charset="0"/>
              </a:rPr>
              <a:t>Suppose the word </a:t>
            </a:r>
            <a:r>
              <a:rPr lang="en-US" sz="2000" dirty="0" smtClean="0">
                <a:latin typeface="Calibri" charset="0"/>
              </a:rPr>
              <a:t>“bagel” occurs </a:t>
            </a:r>
            <a:r>
              <a:rPr lang="en-US" sz="2000" dirty="0">
                <a:latin typeface="Calibri" charset="0"/>
              </a:rPr>
              <a:t>400 times in a corpus of a million </a:t>
            </a:r>
            <a:r>
              <a:rPr lang="en-US" sz="2000" dirty="0" smtClean="0">
                <a:latin typeface="Calibri" charset="0"/>
              </a:rPr>
              <a:t>words</a:t>
            </a:r>
          </a:p>
          <a:p>
            <a:pPr eaLnBrk="1" hangingPunct="1"/>
            <a:r>
              <a:rPr lang="en-US" sz="2000" dirty="0" smtClean="0">
                <a:latin typeface="Calibri" charset="0"/>
              </a:rPr>
              <a:t>What </a:t>
            </a:r>
            <a:r>
              <a:rPr lang="en-US" sz="2000" dirty="0">
                <a:latin typeface="Calibri" charset="0"/>
              </a:rPr>
              <a:t>is the probability that a random word from some other text will be </a:t>
            </a:r>
            <a:r>
              <a:rPr lang="en-US" sz="2000" dirty="0" smtClean="0">
                <a:latin typeface="Calibri" charset="0"/>
              </a:rPr>
              <a:t>“bagel”?</a:t>
            </a:r>
            <a:endParaRPr lang="en-US" sz="2000" dirty="0">
              <a:latin typeface="Calibri" charset="0"/>
            </a:endParaRPr>
          </a:p>
          <a:p>
            <a:pPr eaLnBrk="1" hangingPunct="1"/>
            <a:r>
              <a:rPr lang="en-US" sz="2000" dirty="0">
                <a:latin typeface="Calibri" charset="0"/>
              </a:rPr>
              <a:t>MLE estimate is 400/</a:t>
            </a:r>
            <a:r>
              <a:rPr lang="en-US" sz="2000" dirty="0" smtClean="0">
                <a:latin typeface="Calibri" charset="0"/>
              </a:rPr>
              <a:t>1,000,000 </a:t>
            </a:r>
            <a:r>
              <a:rPr lang="en-US" sz="2000" dirty="0">
                <a:latin typeface="Calibri" charset="0"/>
              </a:rPr>
              <a:t>= .</a:t>
            </a:r>
            <a:r>
              <a:rPr lang="en-US" sz="2000" dirty="0" smtClean="0">
                <a:latin typeface="Calibri" charset="0"/>
              </a:rPr>
              <a:t>0004</a:t>
            </a:r>
            <a:endParaRPr lang="en-US" sz="2000" dirty="0">
              <a:latin typeface="Calibri" charset="0"/>
            </a:endParaRPr>
          </a:p>
          <a:p>
            <a:r>
              <a:rPr lang="en-US" sz="2200" dirty="0">
                <a:latin typeface="Calibri" charset="0"/>
              </a:rPr>
              <a:t>This may be a bad estimate for some other corpus</a:t>
            </a:r>
          </a:p>
          <a:p>
            <a:pPr lvl="1"/>
            <a:r>
              <a:rPr lang="en-US" sz="1800" dirty="0">
                <a:latin typeface="Calibri" charset="0"/>
              </a:rPr>
              <a:t>But it is the </a:t>
            </a:r>
            <a:r>
              <a:rPr lang="en-US" sz="1800" b="1" dirty="0">
                <a:latin typeface="Calibri" charset="0"/>
              </a:rPr>
              <a:t>estimate</a:t>
            </a:r>
            <a:r>
              <a:rPr lang="en-US" sz="1800" dirty="0">
                <a:latin typeface="Calibri" charset="0"/>
              </a:rPr>
              <a:t> that makes it </a:t>
            </a:r>
            <a:r>
              <a:rPr lang="en-US" sz="1800" b="1" dirty="0">
                <a:latin typeface="Calibri" charset="0"/>
              </a:rPr>
              <a:t>most likely</a:t>
            </a:r>
            <a:r>
              <a:rPr lang="en-US" sz="1800" dirty="0">
                <a:latin typeface="Calibri" charset="0"/>
              </a:rPr>
              <a:t> that </a:t>
            </a:r>
            <a:r>
              <a:rPr lang="en-US" sz="1800" dirty="0" smtClean="0">
                <a:latin typeface="Calibri" charset="0"/>
              </a:rPr>
              <a:t>“bagel” </a:t>
            </a:r>
            <a:r>
              <a:rPr lang="en-US" sz="1800" dirty="0">
                <a:latin typeface="Calibri" charset="0"/>
              </a:rPr>
              <a:t>will occur 400 times in a million word corpus.</a:t>
            </a:r>
            <a:endParaRPr lang="en-US" sz="2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97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467600" cy="742950"/>
          </a:xfrm>
        </p:spPr>
        <p:txBody>
          <a:bodyPr/>
          <a:lstStyle/>
          <a:p>
            <a:r>
              <a:rPr lang="en-US" altLang="en-US" dirty="0"/>
              <a:t>Add-One Smoothing</a:t>
            </a:r>
          </a:p>
        </p:txBody>
      </p:sp>
      <p:sp>
        <p:nvSpPr>
          <p:cNvPr id="23603" name="Rectangle 74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 sz="1800" dirty="0"/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8EFCD948-0748-4375-AA4B-38FECAC0CA7A}" type="slidenum">
              <a:rPr kumimoji="0" lang="en-US" altLang="en-US" sz="105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65</a:t>
            </a:fld>
            <a:endParaRPr kumimoji="0" lang="en-US" altLang="en-US" sz="105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20937" name="Group 73"/>
          <p:cNvGraphicFramePr>
            <a:graphicFrameLocks noGrp="1"/>
          </p:cNvGraphicFramePr>
          <p:nvPr>
            <p:extLst/>
          </p:nvPr>
        </p:nvGraphicFramePr>
        <p:xfrm>
          <a:off x="1714500" y="1102519"/>
          <a:ext cx="5715000" cy="313015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864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xya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100/300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101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101/326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64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xyb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0/300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1/326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64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xyc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0/300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1/326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64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xyd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200/300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201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201/326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864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xye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0/300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1/326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64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960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xyz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0/300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1/326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864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Total xy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300/300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326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326/326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0" y="4705350"/>
            <a:ext cx="3505200" cy="342900"/>
          </a:xfrm>
        </p:spPr>
        <p:txBody>
          <a:bodyPr/>
          <a:lstStyle/>
          <a:p>
            <a:r>
              <a:rPr lang="en-US" dirty="0" smtClean="0"/>
              <a:t>Following examples from Kai-Wei Chang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44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700"/>
              <a:t>Problem with Add-One Smoothing</a:t>
            </a:r>
          </a:p>
        </p:txBody>
      </p:sp>
      <p:sp>
        <p:nvSpPr>
          <p:cNvPr id="419246" name="Rectangle 430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800" dirty="0"/>
              <a:t>We’ve been considering just 26 letter types …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800" dirty="0"/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020CC762-378A-4188-981F-A616105697AD}" type="slidenum">
              <a:rPr kumimoji="0" lang="en-US" altLang="en-US" sz="105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66</a:t>
            </a:fld>
            <a:endParaRPr kumimoji="0" lang="en-US" altLang="en-US" sz="105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19245" name="Group 429"/>
          <p:cNvGraphicFramePr>
            <a:graphicFrameLocks noGrp="1"/>
          </p:cNvGraphicFramePr>
          <p:nvPr/>
        </p:nvGraphicFramePr>
        <p:xfrm>
          <a:off x="1714500" y="1581150"/>
          <a:ext cx="5715000" cy="3108848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860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xya</a:t>
                      </a: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1/3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2/29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60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xyb</a:t>
                      </a: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1/29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60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xyc</a:t>
                      </a: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1/29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60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xyd</a:t>
                      </a: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2/3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3/29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860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xye</a:t>
                      </a: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1/29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60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860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xyz</a:t>
                      </a: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1/29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860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Total xy</a:t>
                      </a: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3/3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29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29/29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67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246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700"/>
              <a:t>Problem with Add-</a:t>
            </a:r>
            <a:r>
              <a:rPr lang="en-US" altLang="en-US" sz="2700">
                <a:sym typeface="Symbol" panose="05050102010706020507" pitchFamily="18" charset="2"/>
              </a:rPr>
              <a:t>One</a:t>
            </a:r>
            <a:r>
              <a:rPr lang="en-US" altLang="en-US" sz="2700"/>
              <a:t> Smoothing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800" dirty="0"/>
              <a:t>Suppose we’re considering 20000 word types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4FA2C246-1D39-493D-B0BF-C1457DF4A5BE}" type="slidenum">
              <a:rPr kumimoji="0" lang="en-US" altLang="en-US" sz="105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67</a:t>
            </a:fld>
            <a:endParaRPr kumimoji="0" lang="en-US" altLang="en-US" sz="105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22101" name="Group 213"/>
          <p:cNvGraphicFramePr>
            <a:graphicFrameLocks noGrp="1"/>
          </p:cNvGraphicFramePr>
          <p:nvPr/>
        </p:nvGraphicFramePr>
        <p:xfrm>
          <a:off x="1371600" y="1559719"/>
          <a:ext cx="6057900" cy="3130150"/>
        </p:xfrm>
        <a:graphic>
          <a:graphicData uri="http://schemas.openxmlformats.org/drawingml/2006/table">
            <a:tbl>
              <a:tblPr/>
              <a:tblGrid>
                <a:gridCol w="1485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864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see the abacus  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1/3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2/20003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64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see the abbot 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1/20003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64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see the abduct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1/20003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64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see the above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2/3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3/20003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864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see the Abram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1/20003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64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960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see the zygote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1/20003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864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Total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3/3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20003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20003/20003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34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 txBox="1">
            <a:spLocks noGrp="1"/>
          </p:cNvSpPr>
          <p:nvPr/>
        </p:nvSpPr>
        <p:spPr bwMode="auto">
          <a:xfrm>
            <a:off x="1543050" y="485775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050">
                <a:solidFill>
                  <a:schemeClr val="bg2"/>
                </a:solidFill>
                <a:latin typeface="Arial" panose="020B0604020202020204" pitchFamily="34" charset="0"/>
              </a:rPr>
              <a:t>600.465 - Intro to NLP - J. Eisner</a:t>
            </a:r>
          </a:p>
        </p:txBody>
      </p:sp>
      <p:sp>
        <p:nvSpPr>
          <p:cNvPr id="29699" name="Slide Number Placeholder 4"/>
          <p:cNvSpPr txBox="1">
            <a:spLocks noGrp="1"/>
          </p:cNvSpPr>
          <p:nvPr/>
        </p:nvSpPr>
        <p:spPr bwMode="auto">
          <a:xfrm>
            <a:off x="6191250" y="485775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fld id="{789FC559-FD93-4BC0-836F-F89F3F780845}" type="slidenum">
              <a:rPr kumimoji="0" lang="en-US" altLang="en-US" sz="1050">
                <a:solidFill>
                  <a:schemeClr val="bg2"/>
                </a:solidFill>
                <a:latin typeface="Arial" panose="020B0604020202020204" pitchFamily="34" charset="0"/>
              </a:rPr>
              <a:pPr algn="r">
                <a:spcBef>
                  <a:spcPct val="50000"/>
                </a:spcBef>
                <a:buClrTx/>
                <a:buFontTx/>
                <a:buNone/>
              </a:pPr>
              <a:t>68</a:t>
            </a:fld>
            <a:endParaRPr kumimoji="0" lang="en-US" altLang="en-US" sz="105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700"/>
              <a:t>Problem with Add-</a:t>
            </a:r>
            <a:r>
              <a:rPr lang="en-US" altLang="en-US" sz="2700">
                <a:sym typeface="Symbol" panose="05050102010706020507" pitchFamily="18" charset="2"/>
              </a:rPr>
              <a:t>One</a:t>
            </a:r>
            <a:r>
              <a:rPr lang="en-US" altLang="en-US" sz="2700"/>
              <a:t> Smoothing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800" dirty="0"/>
              <a:t>Suppose we’re considering 20000 word types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68</a:t>
            </a:fld>
            <a:endParaRPr lang="en-US"/>
          </a:p>
        </p:txBody>
      </p:sp>
      <p:graphicFrame>
        <p:nvGraphicFramePr>
          <p:cNvPr id="422101" name="Group 213"/>
          <p:cNvGraphicFramePr>
            <a:graphicFrameLocks noGrp="1"/>
          </p:cNvGraphicFramePr>
          <p:nvPr/>
        </p:nvGraphicFramePr>
        <p:xfrm>
          <a:off x="1371600" y="1559719"/>
          <a:ext cx="6057900" cy="3130150"/>
        </p:xfrm>
        <a:graphic>
          <a:graphicData uri="http://schemas.openxmlformats.org/drawingml/2006/table">
            <a:tbl>
              <a:tblPr/>
              <a:tblGrid>
                <a:gridCol w="1485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864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see the abacus  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1/3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2/20003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64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see the abbot 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1/20003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64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see the abduct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1/20003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64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see the above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2/3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3/20003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864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see the Abram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1/20003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64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960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see the zygote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1/20003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864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Total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3/3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20003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20003/20003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41347" name="Rectangle 3"/>
          <p:cNvSpPr>
            <a:spLocks noChangeArrowheads="1"/>
          </p:cNvSpPr>
          <p:nvPr/>
        </p:nvSpPr>
        <p:spPr bwMode="auto">
          <a:xfrm>
            <a:off x="1371600" y="1996077"/>
            <a:ext cx="6457950" cy="18752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1950" dirty="0">
                <a:cs typeface="Tahoma" panose="020B0604030504040204" pitchFamily="34" charset="0"/>
                <a:sym typeface="Wingdings" panose="05000000000000000000" pitchFamily="2" charset="2"/>
              </a:rPr>
              <a:t>“Novel event” = event never happened in training data.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50" dirty="0">
                <a:cs typeface="Tahoma" panose="020B0604030504040204" pitchFamily="34" charset="0"/>
                <a:sym typeface="Wingdings" panose="05000000000000000000" pitchFamily="2" charset="2"/>
              </a:rPr>
              <a:t>Here: 19998 novel events, with </a:t>
            </a:r>
            <a:r>
              <a:rPr lang="en-US" altLang="en-US" sz="1950" u="sng" dirty="0">
                <a:cs typeface="Tahoma" panose="020B0604030504040204" pitchFamily="34" charset="0"/>
                <a:sym typeface="Wingdings" panose="05000000000000000000" pitchFamily="2" charset="2"/>
              </a:rPr>
              <a:t>total</a:t>
            </a:r>
            <a:r>
              <a:rPr lang="en-US" altLang="en-US" sz="1950" dirty="0">
                <a:cs typeface="Tahoma" panose="020B0604030504040204" pitchFamily="34" charset="0"/>
                <a:sym typeface="Wingdings" panose="05000000000000000000" pitchFamily="2" charset="2"/>
              </a:rPr>
              <a:t> estimated probability 19998/20003.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50" dirty="0">
                <a:cs typeface="Tahoma" panose="020B0604030504040204" pitchFamily="34" charset="0"/>
                <a:sym typeface="Wingdings" panose="05000000000000000000" pitchFamily="2" charset="2"/>
              </a:rPr>
              <a:t>Add-one smoothing thinks we are extremely likely to see novel events, rather than words we’ve seen.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80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Add-</a:t>
            </a:r>
            <a:r>
              <a:rPr lang="en-US" altLang="en-US">
                <a:sym typeface="Symbol" panose="05050102010706020507" pitchFamily="18" charset="2"/>
              </a:rPr>
              <a:t>Lambda</a:t>
            </a:r>
            <a:r>
              <a:rPr lang="en-US" altLang="en-US"/>
              <a:t> Smoothing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800" dirty="0"/>
              <a:t>A large dictionary makes novel events too probable.</a:t>
            </a:r>
          </a:p>
          <a:p>
            <a:pPr>
              <a:defRPr/>
            </a:pPr>
            <a:endParaRPr lang="en-US" altLang="en-US" sz="1800" dirty="0"/>
          </a:p>
          <a:p>
            <a:pPr>
              <a:defRPr/>
            </a:pPr>
            <a:r>
              <a:rPr lang="en-US" altLang="en-US" sz="1800" dirty="0"/>
              <a:t>To fix: Instead of adding 1 to all counts, add </a:t>
            </a:r>
            <a:r>
              <a:rPr lang="en-US" altLang="en-US" sz="1800" dirty="0">
                <a:sym typeface="Symbol" panose="05050102010706020507" pitchFamily="18" charset="2"/>
              </a:rPr>
              <a:t> = 0.01?</a:t>
            </a:r>
          </a:p>
          <a:p>
            <a:pPr lvl="1">
              <a:defRPr/>
            </a:pPr>
            <a:r>
              <a:rPr lang="en-US" altLang="en-US" sz="1500" dirty="0">
                <a:sym typeface="Symbol" panose="05050102010706020507" pitchFamily="18" charset="2"/>
              </a:rPr>
              <a:t>This gives much less probability to novel events.</a:t>
            </a:r>
          </a:p>
          <a:p>
            <a:pPr>
              <a:defRPr/>
            </a:pPr>
            <a:endParaRPr lang="en-US" altLang="en-US" sz="1800" dirty="0">
              <a:sym typeface="Symbol" panose="05050102010706020507" pitchFamily="18" charset="2"/>
            </a:endParaRPr>
          </a:p>
          <a:p>
            <a:pPr>
              <a:defRPr/>
            </a:pPr>
            <a:r>
              <a:rPr lang="en-US" altLang="en-US" sz="1800" dirty="0">
                <a:sym typeface="Symbol" panose="05050102010706020507" pitchFamily="18" charset="2"/>
              </a:rPr>
              <a:t>But how to pick </a:t>
            </a:r>
            <a:r>
              <a:rPr lang="en-US" altLang="en-US" sz="1800" i="1" dirty="0">
                <a:sym typeface="Symbol" panose="05050102010706020507" pitchFamily="18" charset="2"/>
              </a:rPr>
              <a:t>best value </a:t>
            </a:r>
            <a:r>
              <a:rPr lang="en-US" altLang="en-US" sz="1800" dirty="0">
                <a:sym typeface="Symbol" panose="05050102010706020507" pitchFamily="18" charset="2"/>
              </a:rPr>
              <a:t>for ?  </a:t>
            </a:r>
          </a:p>
          <a:p>
            <a:pPr lvl="1">
              <a:defRPr/>
            </a:pPr>
            <a:r>
              <a:rPr lang="en-US" altLang="en-US" sz="1500" dirty="0">
                <a:sym typeface="Symbol" panose="05050102010706020507" pitchFamily="18" charset="2"/>
              </a:rPr>
              <a:t>That is, how much should we smooth?</a:t>
            </a:r>
          </a:p>
          <a:p>
            <a:pPr marL="342900" lvl="1" indent="0">
              <a:buNone/>
              <a:defRPr/>
            </a:pPr>
            <a:endParaRPr lang="en-US" altLang="en-US" sz="1350" dirty="0">
              <a:sym typeface="Symbol" panose="05050102010706020507" pitchFamily="18" charset="2"/>
            </a:endParaRP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987734A3-3D7F-4130-B918-519418849C0B}" type="slidenum">
              <a:rPr kumimoji="0" lang="en-US" altLang="en-US" sz="105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69</a:t>
            </a:fld>
            <a:endParaRPr kumimoji="0" lang="en-US" altLang="en-US" sz="105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0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3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Kinds of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7750"/>
            <a:ext cx="8534400" cy="3333750"/>
          </a:xfrm>
        </p:spPr>
        <p:txBody>
          <a:bodyPr/>
          <a:lstStyle/>
          <a:p>
            <a:pPr>
              <a:lnSpc>
                <a:spcPct val="240000"/>
              </a:lnSpc>
              <a:defRPr/>
            </a:pP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descriptive:</a:t>
            </a:r>
            <a:r>
              <a:rPr lang="en-US" altLang="en-US" b="1" dirty="0"/>
              <a:t> </a:t>
            </a:r>
            <a:r>
              <a:rPr lang="en-US" altLang="en-US" dirty="0"/>
              <a:t>mean Pitt SAT (or median)</a:t>
            </a:r>
          </a:p>
          <a:p>
            <a:pPr>
              <a:lnSpc>
                <a:spcPct val="240000"/>
              </a:lnSpc>
              <a:defRPr/>
            </a:pP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confirmatory:</a:t>
            </a:r>
            <a:r>
              <a:rPr lang="en-US" altLang="en-US" b="1" dirty="0"/>
              <a:t> </a:t>
            </a:r>
            <a:r>
              <a:rPr lang="en-US" altLang="en-US" dirty="0"/>
              <a:t>statistically significant?</a:t>
            </a:r>
          </a:p>
          <a:p>
            <a:pPr>
              <a:lnSpc>
                <a:spcPct val="240000"/>
              </a:lnSpc>
              <a:defRPr/>
            </a:pP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predictive: </a:t>
            </a:r>
            <a:r>
              <a:rPr lang="en-US" altLang="en-US" dirty="0" err="1"/>
              <a:t>wanna</a:t>
            </a:r>
            <a:r>
              <a:rPr lang="en-US" altLang="en-US" dirty="0"/>
              <a:t> bet</a:t>
            </a:r>
            <a:r>
              <a:rPr lang="en-US" altLang="en-US" dirty="0" smtClean="0"/>
              <a:t>?</a:t>
            </a:r>
          </a:p>
          <a:p>
            <a:pPr lvl="1">
              <a:lnSpc>
                <a:spcPct val="240000"/>
              </a:lnSpc>
              <a:defRPr/>
            </a:pPr>
            <a:r>
              <a:rPr lang="en-US" altLang="en-US" sz="2000" dirty="0" smtClean="0"/>
              <a:t>N-grams</a:t>
            </a:r>
            <a:endParaRPr lang="en-US" alt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7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700"/>
              <a:t>Add-0.001 Smoothing</a:t>
            </a:r>
          </a:p>
        </p:txBody>
      </p:sp>
      <p:sp>
        <p:nvSpPr>
          <p:cNvPr id="35891" name="Rectangle 430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800" dirty="0"/>
              <a:t>Doesn’t smooth </a:t>
            </a:r>
            <a:r>
              <a:rPr lang="en-US" altLang="en-US" sz="1800" dirty="0" smtClean="0"/>
              <a:t>much</a:t>
            </a:r>
            <a:endParaRPr lang="en-US" altLang="en-US" sz="18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1800" dirty="0"/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08FE33C-2359-4D01-BF42-BACA1EBA4496}" type="slidenum">
              <a:rPr kumimoji="0" lang="en-US" altLang="en-US" sz="105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70</a:t>
            </a:fld>
            <a:endParaRPr kumimoji="0" lang="en-US" altLang="en-US" sz="105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19245" name="Group 4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997097"/>
              </p:ext>
            </p:extLst>
          </p:nvPr>
        </p:nvGraphicFramePr>
        <p:xfrm>
          <a:off x="1714500" y="1767952"/>
          <a:ext cx="5715000" cy="3108848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860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xya</a:t>
                      </a: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1/3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1.001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0.331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60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xyb</a:t>
                      </a: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0.001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0.0003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60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xyc</a:t>
                      </a: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0.001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0.0003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60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xyd</a:t>
                      </a: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2/3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2.001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0.661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860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xye</a:t>
                      </a: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0.001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0.0003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60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860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xyz</a:t>
                      </a: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0.001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0.0003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860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Total </a:t>
                      </a:r>
                      <a:r>
                        <a:rPr kumimoji="1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</a:t>
                      </a: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3/3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3.026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63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700"/>
              <a:t>Add-1000 Smoothing</a:t>
            </a:r>
          </a:p>
        </p:txBody>
      </p:sp>
      <p:sp>
        <p:nvSpPr>
          <p:cNvPr id="37939" name="Rectangle 430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800" dirty="0"/>
              <a:t>Smooths too much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dirty="0"/>
              <a:t>	</a:t>
            </a:r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5291E0C4-3F69-4D76-8A27-17337867003A}" type="slidenum">
              <a:rPr kumimoji="0" lang="en-US" altLang="en-US" sz="105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71</a:t>
            </a:fld>
            <a:endParaRPr kumimoji="0" lang="en-US" altLang="en-US" sz="105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19245" name="Group 4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553463"/>
              </p:ext>
            </p:extLst>
          </p:nvPr>
        </p:nvGraphicFramePr>
        <p:xfrm>
          <a:off x="1600200" y="1885949"/>
          <a:ext cx="5715000" cy="3108848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5477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xya</a:t>
                      </a: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1/3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1001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1/26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60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xyb</a:t>
                      </a: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1000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1/26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60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xyc</a:t>
                      </a: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1000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1/26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60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xyd</a:t>
                      </a: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2/3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1002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1/26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860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xye</a:t>
                      </a: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1000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1/26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60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860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xyz</a:t>
                      </a: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1000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1/26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860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Total </a:t>
                      </a:r>
                      <a:r>
                        <a:rPr kumimoji="1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</a:t>
                      </a: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3/3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26003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61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Add-</a:t>
            </a:r>
            <a:r>
              <a:rPr lang="en-US" altLang="en-US">
                <a:sym typeface="Symbol" panose="05050102010706020507" pitchFamily="18" charset="2"/>
              </a:rPr>
              <a:t>Lambda</a:t>
            </a:r>
            <a:r>
              <a:rPr lang="en-US" altLang="en-US"/>
              <a:t> Smoothing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1800" dirty="0"/>
              <a:t>A large dictionary makes novel events too probable.</a:t>
            </a:r>
          </a:p>
          <a:p>
            <a:endParaRPr lang="en-US" altLang="en-US" sz="1800" dirty="0"/>
          </a:p>
          <a:p>
            <a:r>
              <a:rPr lang="en-US" altLang="en-US" sz="1800" dirty="0"/>
              <a:t>To fix: Instead of adding 1 to all counts, add </a:t>
            </a:r>
            <a:r>
              <a:rPr lang="en-US" altLang="en-US" sz="1800" dirty="0">
                <a:sym typeface="Symbol" panose="05050102010706020507" pitchFamily="18" charset="2"/>
              </a:rPr>
              <a:t> = 0.01?</a:t>
            </a:r>
          </a:p>
          <a:p>
            <a:pPr lvl="1"/>
            <a:r>
              <a:rPr lang="en-US" altLang="en-US" sz="1500" dirty="0">
                <a:sym typeface="Symbol" panose="05050102010706020507" pitchFamily="18" charset="2"/>
              </a:rPr>
              <a:t>This gives much less probability to novel events.</a:t>
            </a:r>
          </a:p>
          <a:p>
            <a:endParaRPr lang="en-US" altLang="en-US" sz="1800" dirty="0">
              <a:sym typeface="Symbol" panose="05050102010706020507" pitchFamily="18" charset="2"/>
            </a:endParaRPr>
          </a:p>
          <a:p>
            <a:r>
              <a:rPr lang="en-US" altLang="en-US" sz="1800" dirty="0">
                <a:sym typeface="Symbol" panose="05050102010706020507" pitchFamily="18" charset="2"/>
              </a:rPr>
              <a:t>But how to pick </a:t>
            </a:r>
            <a:r>
              <a:rPr lang="en-US" altLang="en-US" sz="1800" i="1" dirty="0">
                <a:sym typeface="Symbol" panose="05050102010706020507" pitchFamily="18" charset="2"/>
              </a:rPr>
              <a:t>best value </a:t>
            </a:r>
            <a:r>
              <a:rPr lang="en-US" altLang="en-US" sz="1800" dirty="0">
                <a:sym typeface="Symbol" panose="05050102010706020507" pitchFamily="18" charset="2"/>
              </a:rPr>
              <a:t>for ?  </a:t>
            </a:r>
          </a:p>
          <a:p>
            <a:pPr lvl="1"/>
            <a:r>
              <a:rPr lang="en-US" altLang="en-US" sz="1500" dirty="0">
                <a:sym typeface="Symbol" panose="05050102010706020507" pitchFamily="18" charset="2"/>
              </a:rPr>
              <a:t>That is, how much should we smooth?</a:t>
            </a:r>
          </a:p>
          <a:p>
            <a:pPr lvl="1"/>
            <a:r>
              <a:rPr lang="en-US" altLang="en-US" sz="1500" dirty="0">
                <a:sym typeface="Symbol" panose="05050102010706020507" pitchFamily="18" charset="2"/>
              </a:rPr>
              <a:t>E.g., how much probability to “set aside” for novel events?</a:t>
            </a:r>
          </a:p>
          <a:p>
            <a:pPr lvl="2"/>
            <a:r>
              <a:rPr lang="en-US" altLang="en-US" sz="1350" dirty="0">
                <a:sym typeface="Symbol" panose="05050102010706020507" pitchFamily="18" charset="2"/>
              </a:rPr>
              <a:t>Depends on how likely novel events really are!</a:t>
            </a:r>
          </a:p>
          <a:p>
            <a:pPr lvl="2"/>
            <a:r>
              <a:rPr lang="en-US" altLang="en-US" sz="1350" dirty="0">
                <a:sym typeface="Symbol" panose="05050102010706020507" pitchFamily="18" charset="2"/>
              </a:rPr>
              <a:t>Which may depend on the type of text, size of training corpus, …</a:t>
            </a:r>
          </a:p>
          <a:p>
            <a:pPr lvl="1"/>
            <a:r>
              <a:rPr lang="en-US" altLang="en-US" sz="1500" dirty="0">
                <a:sym typeface="Symbol" panose="05050102010706020507" pitchFamily="18" charset="2"/>
              </a:rPr>
              <a:t>Can we figure it out from the data</a:t>
            </a:r>
            <a:r>
              <a:rPr lang="en-US" altLang="en-US" sz="1500" dirty="0" smtClean="0">
                <a:sym typeface="Symbol" panose="05050102010706020507" pitchFamily="18" charset="2"/>
              </a:rPr>
              <a:t>?  (advanced topics)</a:t>
            </a:r>
            <a:endParaRPr lang="en-US" altLang="en-US" sz="1500" dirty="0">
              <a:sym typeface="Symbol" panose="05050102010706020507" pitchFamily="18" charset="2"/>
            </a:endParaRP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CD716D79-64DF-4E5A-9132-2328109463A0}" type="slidenum">
              <a:rPr kumimoji="0" lang="en-US" altLang="en-US" sz="105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72</a:t>
            </a:fld>
            <a:endParaRPr kumimoji="0" lang="en-US" altLang="en-US" sz="105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1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39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700" dirty="0"/>
              <a:t>Setting Smoothing Parameters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1800" dirty="0">
                <a:sym typeface="Symbol" panose="05050102010706020507" pitchFamily="18" charset="2"/>
              </a:rPr>
              <a:t>How to pick </a:t>
            </a:r>
            <a:r>
              <a:rPr lang="en-US" altLang="en-US" sz="1800" i="1" dirty="0">
                <a:sym typeface="Symbol" panose="05050102010706020507" pitchFamily="18" charset="2"/>
              </a:rPr>
              <a:t>best value </a:t>
            </a:r>
            <a:r>
              <a:rPr lang="en-US" altLang="en-US" sz="1800" dirty="0">
                <a:sym typeface="Symbol" panose="05050102010706020507" pitchFamily="18" charset="2"/>
              </a:rPr>
              <a:t>for ? </a:t>
            </a:r>
            <a:r>
              <a:rPr lang="en-US" altLang="en-US" sz="1500" dirty="0">
                <a:sym typeface="Symbol" panose="05050102010706020507" pitchFamily="18" charset="2"/>
              </a:rPr>
              <a:t> (in add- smoothing)</a:t>
            </a:r>
            <a:r>
              <a:rPr lang="en-US" altLang="en-US" sz="1800" dirty="0">
                <a:sym typeface="Symbol" panose="05050102010706020507" pitchFamily="18" charset="2"/>
              </a:rPr>
              <a:t>   </a:t>
            </a:r>
            <a:endParaRPr lang="en-US" altLang="en-US" sz="15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en-US" sz="1800" dirty="0">
                <a:sym typeface="Symbol" panose="05050102010706020507" pitchFamily="18" charset="2"/>
              </a:rPr>
              <a:t>Try many  values &amp; report the one that gets best results?</a:t>
            </a:r>
          </a:p>
          <a:p>
            <a:pPr>
              <a:lnSpc>
                <a:spcPct val="90000"/>
              </a:lnSpc>
            </a:pPr>
            <a:endParaRPr lang="en-US" altLang="en-US" sz="18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endParaRPr lang="en-US" altLang="en-US" sz="18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endParaRPr lang="en-US" altLang="en-US" sz="75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en-US" sz="1800" dirty="0">
                <a:sym typeface="Symbol" panose="05050102010706020507" pitchFamily="18" charset="2"/>
              </a:rPr>
              <a:t>How to measure whether a particular  gets good results?</a:t>
            </a:r>
          </a:p>
          <a:p>
            <a:pPr>
              <a:lnSpc>
                <a:spcPct val="90000"/>
              </a:lnSpc>
            </a:pPr>
            <a:r>
              <a:rPr lang="en-US" altLang="en-US" sz="1800" dirty="0">
                <a:sym typeface="Symbol" panose="05050102010706020507" pitchFamily="18" charset="2"/>
              </a:rPr>
              <a:t>Is it fair to measure that on test data (for setting )?</a:t>
            </a:r>
            <a:r>
              <a:rPr lang="en-US" altLang="en-US" sz="1350" dirty="0">
                <a:sym typeface="Symbol" panose="05050102010706020507" pitchFamily="18" charset="2"/>
              </a:rPr>
              <a:t>        </a:t>
            </a:r>
            <a:endParaRPr lang="en-US" altLang="en-US" sz="1350" i="1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altLang="en-US" sz="1800" i="1" dirty="0">
                <a:sym typeface="Symbol" panose="05050102010706020507" pitchFamily="18" charset="2"/>
              </a:rPr>
              <a:t>Moral:</a:t>
            </a:r>
            <a:r>
              <a:rPr lang="en-US" altLang="en-US" sz="1800" dirty="0">
                <a:sym typeface="Symbol" panose="05050102010706020507" pitchFamily="18" charset="2"/>
              </a:rPr>
              <a:t> </a:t>
            </a:r>
            <a:r>
              <a:rPr lang="en-US" altLang="en-US" sz="1800" u="sng" dirty="0">
                <a:sym typeface="Symbol" panose="05050102010706020507" pitchFamily="18" charset="2"/>
              </a:rPr>
              <a:t>Selective reporting</a:t>
            </a:r>
            <a:r>
              <a:rPr lang="en-US" altLang="en-US" sz="1800" dirty="0">
                <a:sym typeface="Symbol" panose="05050102010706020507" pitchFamily="18" charset="2"/>
              </a:rPr>
              <a:t> on test data can make a method look artificially good.  So </a:t>
            </a:r>
            <a:r>
              <a:rPr lang="en-US" altLang="en-US" sz="1800" b="1" i="1" dirty="0">
                <a:sym typeface="Symbol" panose="05050102010706020507" pitchFamily="18" charset="2"/>
              </a:rPr>
              <a:t>it is unethical.   </a:t>
            </a:r>
          </a:p>
          <a:p>
            <a:pPr lvl="1">
              <a:lnSpc>
                <a:spcPct val="90000"/>
              </a:lnSpc>
            </a:pPr>
            <a:r>
              <a:rPr lang="en-US" altLang="en-US" sz="1800" i="1" dirty="0">
                <a:sym typeface="Symbol" panose="05050102010706020507" pitchFamily="18" charset="2"/>
              </a:rPr>
              <a:t>Rule: </a:t>
            </a:r>
            <a:r>
              <a:rPr lang="en-US" altLang="en-US" sz="1800" dirty="0">
                <a:sym typeface="Symbol" panose="05050102010706020507" pitchFamily="18" charset="2"/>
              </a:rPr>
              <a:t>Test data cannot influence system development.  No peeking!  Use it </a:t>
            </a:r>
            <a:r>
              <a:rPr lang="en-US" altLang="en-US" sz="1800" u="sng" dirty="0">
                <a:sym typeface="Symbol" panose="05050102010706020507" pitchFamily="18" charset="2"/>
              </a:rPr>
              <a:t>only</a:t>
            </a:r>
            <a:r>
              <a:rPr lang="en-US" altLang="en-US" sz="1800" dirty="0">
                <a:sym typeface="Symbol" panose="05050102010706020507" pitchFamily="18" charset="2"/>
              </a:rPr>
              <a:t> to evaluate the final system(s). Report </a:t>
            </a:r>
            <a:r>
              <a:rPr lang="en-US" altLang="en-US" sz="1800" u="sng" dirty="0">
                <a:sym typeface="Symbol" panose="05050102010706020507" pitchFamily="18" charset="2"/>
              </a:rPr>
              <a:t>all</a:t>
            </a:r>
            <a:r>
              <a:rPr lang="en-US" altLang="en-US" sz="1800" dirty="0">
                <a:sym typeface="Symbol" panose="05050102010706020507" pitchFamily="18" charset="2"/>
              </a:rPr>
              <a:t> results on it.</a:t>
            </a:r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758EBB32-137D-4345-B55B-8F09883D9663}" type="slidenum">
              <a:rPr kumimoji="0" lang="en-US" altLang="en-US" sz="105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73</a:t>
            </a:fld>
            <a:endParaRPr kumimoji="0" lang="en-US" altLang="en-US" sz="105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6117432" y="2046699"/>
            <a:ext cx="969169" cy="415498"/>
          </a:xfrm>
          <a:prstGeom prst="rect">
            <a:avLst/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 sz="2100"/>
              <a:t>Test</a:t>
            </a:r>
          </a:p>
        </p:txBody>
      </p:sp>
      <p:sp>
        <p:nvSpPr>
          <p:cNvPr id="14378" name="Rectangle 8"/>
          <p:cNvSpPr>
            <a:spLocks noChangeArrowheads="1"/>
          </p:cNvSpPr>
          <p:nvPr/>
        </p:nvSpPr>
        <p:spPr bwMode="auto">
          <a:xfrm>
            <a:off x="1600200" y="2046699"/>
            <a:ext cx="3886200" cy="415498"/>
          </a:xfrm>
          <a:prstGeom prst="rect">
            <a:avLst/>
          </a:prstGeom>
          <a:solidFill>
            <a:srgbClr val="00B0F0"/>
          </a:solidFill>
          <a:ln w="12700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100"/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3017044" y="2057400"/>
            <a:ext cx="112325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100"/>
              <a:t>Training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82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39" grpId="0" build="p" autoUpdateAnimBg="0"/>
      <p:bldP spid="14348" grpId="0" animBg="1"/>
      <p:bldP spid="14378" grpId="0" animBg="1"/>
      <p:bldP spid="14380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700" dirty="0"/>
              <a:t>Setting Smoothing Parameters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1800" dirty="0">
                <a:sym typeface="Symbol" panose="05050102010706020507" pitchFamily="18" charset="2"/>
              </a:rPr>
              <a:t>How to pick </a:t>
            </a:r>
            <a:r>
              <a:rPr lang="en-US" altLang="en-US" sz="1800" i="1" dirty="0">
                <a:sym typeface="Symbol" panose="05050102010706020507" pitchFamily="18" charset="2"/>
              </a:rPr>
              <a:t>best value </a:t>
            </a:r>
            <a:r>
              <a:rPr lang="en-US" altLang="en-US" sz="1800" dirty="0">
                <a:sym typeface="Symbol" panose="05050102010706020507" pitchFamily="18" charset="2"/>
              </a:rPr>
              <a:t>for ? </a:t>
            </a:r>
            <a:r>
              <a:rPr lang="en-US" altLang="en-US" sz="1500" dirty="0">
                <a:sym typeface="Symbol" panose="05050102010706020507" pitchFamily="18" charset="2"/>
              </a:rPr>
              <a:t> (in add- smoothing)</a:t>
            </a:r>
            <a:r>
              <a:rPr lang="en-US" altLang="en-US" sz="1800" dirty="0">
                <a:sym typeface="Symbol" panose="05050102010706020507" pitchFamily="18" charset="2"/>
              </a:rPr>
              <a:t>   </a:t>
            </a:r>
            <a:endParaRPr lang="en-US" altLang="en-US" sz="15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en-US" sz="1800" dirty="0">
                <a:sym typeface="Symbol" panose="05050102010706020507" pitchFamily="18" charset="2"/>
              </a:rPr>
              <a:t>Try many  values &amp; report the one that gets best results?</a:t>
            </a:r>
          </a:p>
          <a:p>
            <a:pPr>
              <a:lnSpc>
                <a:spcPct val="90000"/>
              </a:lnSpc>
            </a:pPr>
            <a:endParaRPr lang="en-US" altLang="en-US" sz="18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endParaRPr lang="en-US" altLang="en-US" sz="18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endParaRPr lang="en-US" altLang="en-US" sz="75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en-US" sz="1800" dirty="0">
                <a:sym typeface="Symbol" panose="05050102010706020507" pitchFamily="18" charset="2"/>
              </a:rPr>
              <a:t>How to measure whether a particular  gets good results?</a:t>
            </a:r>
          </a:p>
          <a:p>
            <a:pPr>
              <a:lnSpc>
                <a:spcPct val="90000"/>
              </a:lnSpc>
            </a:pPr>
            <a:r>
              <a:rPr lang="en-US" altLang="en-US" sz="1800" dirty="0">
                <a:sym typeface="Symbol" panose="05050102010706020507" pitchFamily="18" charset="2"/>
              </a:rPr>
              <a:t>Is it fair to measure that on test data (for setting )?</a:t>
            </a:r>
            <a:r>
              <a:rPr lang="en-US" altLang="en-US" sz="1350" dirty="0">
                <a:sym typeface="Symbol" panose="05050102010706020507" pitchFamily="18" charset="2"/>
              </a:rPr>
              <a:t>        </a:t>
            </a:r>
            <a:endParaRPr lang="en-US" altLang="en-US" sz="1350" i="1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altLang="en-US" sz="1800" i="1" dirty="0">
                <a:sym typeface="Symbol" panose="05050102010706020507" pitchFamily="18" charset="2"/>
              </a:rPr>
              <a:t>Moral:</a:t>
            </a:r>
            <a:r>
              <a:rPr lang="en-US" altLang="en-US" sz="1800" dirty="0">
                <a:sym typeface="Symbol" panose="05050102010706020507" pitchFamily="18" charset="2"/>
              </a:rPr>
              <a:t> </a:t>
            </a:r>
            <a:r>
              <a:rPr lang="en-US" altLang="en-US" sz="1800" u="sng" dirty="0">
                <a:sym typeface="Symbol" panose="05050102010706020507" pitchFamily="18" charset="2"/>
              </a:rPr>
              <a:t>Selective reporting</a:t>
            </a:r>
            <a:r>
              <a:rPr lang="en-US" altLang="en-US" sz="1800" dirty="0">
                <a:sym typeface="Symbol" panose="05050102010706020507" pitchFamily="18" charset="2"/>
              </a:rPr>
              <a:t> on test data can make a method look artificially good.  So </a:t>
            </a:r>
            <a:r>
              <a:rPr lang="en-US" altLang="en-US" sz="1800" b="1" i="1" dirty="0">
                <a:sym typeface="Symbol" panose="05050102010706020507" pitchFamily="18" charset="2"/>
              </a:rPr>
              <a:t>it is unethical.   </a:t>
            </a:r>
          </a:p>
          <a:p>
            <a:pPr lvl="1">
              <a:lnSpc>
                <a:spcPct val="90000"/>
              </a:lnSpc>
            </a:pPr>
            <a:r>
              <a:rPr lang="en-US" altLang="en-US" sz="1800" i="1" dirty="0">
                <a:sym typeface="Symbol" panose="05050102010706020507" pitchFamily="18" charset="2"/>
              </a:rPr>
              <a:t>Rule: </a:t>
            </a:r>
            <a:r>
              <a:rPr lang="en-US" altLang="en-US" sz="1800" dirty="0">
                <a:sym typeface="Symbol" panose="05050102010706020507" pitchFamily="18" charset="2"/>
              </a:rPr>
              <a:t>Test data cannot influence system development.  No peeking!  Use it </a:t>
            </a:r>
            <a:r>
              <a:rPr lang="en-US" altLang="en-US" sz="1800" u="sng" dirty="0">
                <a:sym typeface="Symbol" panose="05050102010706020507" pitchFamily="18" charset="2"/>
              </a:rPr>
              <a:t>only</a:t>
            </a:r>
            <a:r>
              <a:rPr lang="en-US" altLang="en-US" sz="1800" dirty="0">
                <a:sym typeface="Symbol" panose="05050102010706020507" pitchFamily="18" charset="2"/>
              </a:rPr>
              <a:t> to evaluate the final system(s). Report </a:t>
            </a:r>
            <a:r>
              <a:rPr lang="en-US" altLang="en-US" sz="1800" u="sng" dirty="0">
                <a:sym typeface="Symbol" panose="05050102010706020507" pitchFamily="18" charset="2"/>
              </a:rPr>
              <a:t>all</a:t>
            </a:r>
            <a:r>
              <a:rPr lang="en-US" altLang="en-US" sz="1800" dirty="0">
                <a:sym typeface="Symbol" panose="05050102010706020507" pitchFamily="18" charset="2"/>
              </a:rPr>
              <a:t> results on it.</a:t>
            </a:r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758EBB32-137D-4345-B55B-8F09883D9663}" type="slidenum">
              <a:rPr kumimoji="0" lang="en-US" altLang="en-US" sz="105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74</a:t>
            </a:fld>
            <a:endParaRPr kumimoji="0" lang="en-US" altLang="en-US" sz="105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6117432" y="2046699"/>
            <a:ext cx="969169" cy="415498"/>
          </a:xfrm>
          <a:prstGeom prst="rect">
            <a:avLst/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 sz="2100"/>
              <a:t>Test</a:t>
            </a:r>
          </a:p>
        </p:txBody>
      </p:sp>
      <p:sp>
        <p:nvSpPr>
          <p:cNvPr id="14378" name="Rectangle 8"/>
          <p:cNvSpPr>
            <a:spLocks noChangeArrowheads="1"/>
          </p:cNvSpPr>
          <p:nvPr/>
        </p:nvSpPr>
        <p:spPr bwMode="auto">
          <a:xfrm>
            <a:off x="1600200" y="2046699"/>
            <a:ext cx="3886200" cy="415498"/>
          </a:xfrm>
          <a:prstGeom prst="rect">
            <a:avLst/>
          </a:prstGeom>
          <a:solidFill>
            <a:srgbClr val="00B0F0"/>
          </a:solidFill>
          <a:ln w="12700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100"/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3017044" y="2057400"/>
            <a:ext cx="112325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100"/>
              <a:t>Training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 dirty="0">
                <a:sym typeface="Symbol" panose="05050102010706020507" pitchFamily="18" charset="2"/>
              </a:rPr>
              <a:t>How to pick </a:t>
            </a:r>
            <a:r>
              <a:rPr lang="en-US" altLang="en-US" sz="1800" i="1" dirty="0">
                <a:sym typeface="Symbol" panose="05050102010706020507" pitchFamily="18" charset="2"/>
              </a:rPr>
              <a:t>best value </a:t>
            </a:r>
            <a:r>
              <a:rPr lang="en-US" altLang="en-US" sz="1800" dirty="0">
                <a:sym typeface="Symbol" panose="05050102010706020507" pitchFamily="18" charset="2"/>
              </a:rPr>
              <a:t>for ?   </a:t>
            </a:r>
            <a:endParaRPr lang="en-US" altLang="en-US" sz="1500" dirty="0">
              <a:sym typeface="Symbol" panose="05050102010706020507" pitchFamily="18" charset="2"/>
            </a:endParaRPr>
          </a:p>
          <a:p>
            <a:r>
              <a:rPr lang="en-US" altLang="en-US" sz="1800" dirty="0">
                <a:sym typeface="Symbol" panose="05050102010706020507" pitchFamily="18" charset="2"/>
              </a:rPr>
              <a:t>Try many  values &amp; report the one that gets best results?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800" dirty="0">
              <a:sym typeface="Symbol" panose="05050102010706020507" pitchFamily="18" charset="2"/>
            </a:endParaRPr>
          </a:p>
          <a:p>
            <a:endParaRPr lang="en-US" altLang="en-US" sz="1800" dirty="0">
              <a:sym typeface="Symbol" panose="05050102010706020507" pitchFamily="18" charset="2"/>
            </a:endParaRPr>
          </a:p>
          <a:p>
            <a:endParaRPr lang="en-US" altLang="en-US" sz="1800" dirty="0">
              <a:sym typeface="Symbol" panose="05050102010706020507" pitchFamily="18" charset="2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59082" y="2716322"/>
            <a:ext cx="1028700" cy="1895080"/>
            <a:chOff x="7621442" y="3621764"/>
            <a:chExt cx="1371600" cy="2526773"/>
          </a:xfrm>
        </p:grpSpPr>
        <p:sp>
          <p:nvSpPr>
            <p:cNvPr id="44047" name="Freeform 25"/>
            <p:cNvSpPr>
              <a:spLocks/>
            </p:cNvSpPr>
            <p:nvPr/>
          </p:nvSpPr>
          <p:spPr bwMode="auto">
            <a:xfrm>
              <a:off x="7919893" y="3621764"/>
              <a:ext cx="990600" cy="492442"/>
            </a:xfrm>
            <a:custGeom>
              <a:avLst/>
              <a:gdLst>
                <a:gd name="T0" fmla="*/ 1805 w 431"/>
                <a:gd name="T1" fmla="*/ 957 h 1294"/>
                <a:gd name="T2" fmla="*/ 1597 w 431"/>
                <a:gd name="T3" fmla="*/ 172 h 1294"/>
                <a:gd name="T4" fmla="*/ 0 w 431"/>
                <a:gd name="T5" fmla="*/ 0 h 1294"/>
                <a:gd name="T6" fmla="*/ 0 60000 65536"/>
                <a:gd name="T7" fmla="*/ 0 60000 65536"/>
                <a:gd name="T8" fmla="*/ 0 60000 65536"/>
                <a:gd name="T9" fmla="*/ 0 w 431"/>
                <a:gd name="T10" fmla="*/ 0 h 1294"/>
                <a:gd name="T11" fmla="*/ 431 w 431"/>
                <a:gd name="T12" fmla="*/ 1294 h 12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" h="1294">
                  <a:moveTo>
                    <a:pt x="411" y="1294"/>
                  </a:moveTo>
                  <a:cubicBezTo>
                    <a:pt x="403" y="1117"/>
                    <a:pt x="431" y="448"/>
                    <a:pt x="363" y="232"/>
                  </a:cubicBezTo>
                  <a:cubicBezTo>
                    <a:pt x="295" y="16"/>
                    <a:pt x="76" y="48"/>
                    <a:pt x="0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1800"/>
            </a:p>
          </p:txBody>
        </p:sp>
        <p:sp>
          <p:nvSpPr>
            <p:cNvPr id="44046" name="Text Box 24"/>
            <p:cNvSpPr txBox="1">
              <a:spLocks noChangeArrowheads="1"/>
            </p:cNvSpPr>
            <p:nvPr/>
          </p:nvSpPr>
          <p:spPr bwMode="auto">
            <a:xfrm>
              <a:off x="7621442" y="4178767"/>
              <a:ext cx="1371600" cy="19697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FF0000"/>
              </a:solidFill>
              <a:miter lim="800000"/>
              <a:headEnd/>
              <a:tailEnd type="none" w="lg" len="lg"/>
            </a:ln>
            <a:ex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… and report results of that final model on test data.</a:t>
              </a:r>
            </a:p>
          </p:txBody>
        </p:sp>
      </p:grpSp>
      <p:sp>
        <p:nvSpPr>
          <p:cNvPr id="44034" name="Footer Placeholder 3"/>
          <p:cNvSpPr txBox="1">
            <a:spLocks noGrp="1"/>
          </p:cNvSpPr>
          <p:nvPr/>
        </p:nvSpPr>
        <p:spPr bwMode="auto">
          <a:xfrm>
            <a:off x="1524000" y="485775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050">
                <a:solidFill>
                  <a:schemeClr val="bg2"/>
                </a:solidFill>
                <a:latin typeface="Arial" panose="020B0604020202020204" pitchFamily="34" charset="0"/>
              </a:rPr>
              <a:t>600.465 - Intro to NLP - J. Eisner</a:t>
            </a: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700"/>
              <a:t>Setting Smoothing Parameters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1331" y="4767264"/>
            <a:ext cx="1001424" cy="273844"/>
          </a:xfrm>
        </p:spPr>
        <p:txBody>
          <a:bodyPr/>
          <a:lstStyle/>
          <a:p>
            <a:fld id="{5E6A3C3A-A029-4573-BC04-5DA27903A743}" type="slidenum">
              <a:rPr lang="en-US" smtClean="0"/>
              <a:t>75</a:t>
            </a:fld>
            <a:endParaRPr lang="en-US" dirty="0"/>
          </a:p>
        </p:txBody>
      </p:sp>
      <p:sp>
        <p:nvSpPr>
          <p:cNvPr id="44037" name="Rectangle 11"/>
          <p:cNvSpPr>
            <a:spLocks noChangeArrowheads="1"/>
          </p:cNvSpPr>
          <p:nvPr/>
        </p:nvSpPr>
        <p:spPr bwMode="auto">
          <a:xfrm>
            <a:off x="6115050" y="2046699"/>
            <a:ext cx="969169" cy="415498"/>
          </a:xfrm>
          <a:prstGeom prst="rect">
            <a:avLst/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 sz="2100"/>
              <a:t>Test</a:t>
            </a:r>
          </a:p>
        </p:txBody>
      </p:sp>
      <p:sp>
        <p:nvSpPr>
          <p:cNvPr id="44038" name="Rectangle 8"/>
          <p:cNvSpPr>
            <a:spLocks noChangeArrowheads="1"/>
          </p:cNvSpPr>
          <p:nvPr/>
        </p:nvSpPr>
        <p:spPr bwMode="auto">
          <a:xfrm>
            <a:off x="1600200" y="2046699"/>
            <a:ext cx="3886200" cy="415498"/>
          </a:xfrm>
          <a:prstGeom prst="rect">
            <a:avLst/>
          </a:prstGeom>
          <a:solidFill>
            <a:srgbClr val="00B0F0"/>
          </a:solidFill>
          <a:ln w="12700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100"/>
          </a:p>
        </p:txBody>
      </p:sp>
      <p:sp>
        <p:nvSpPr>
          <p:cNvPr id="44039" name="Rectangle 8"/>
          <p:cNvSpPr>
            <a:spLocks noChangeArrowheads="1"/>
          </p:cNvSpPr>
          <p:nvPr/>
        </p:nvSpPr>
        <p:spPr bwMode="auto">
          <a:xfrm>
            <a:off x="3017044" y="2057400"/>
            <a:ext cx="112325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100"/>
              <a:t>Training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557338" y="2735460"/>
            <a:ext cx="3883819" cy="432197"/>
            <a:chOff x="386" y="2779"/>
            <a:chExt cx="3262" cy="363"/>
          </a:xfrm>
        </p:grpSpPr>
        <p:sp>
          <p:nvSpPr>
            <p:cNvPr id="44050" name="Rectangle 9"/>
            <p:cNvSpPr>
              <a:spLocks noChangeArrowheads="1"/>
            </p:cNvSpPr>
            <p:nvPr/>
          </p:nvSpPr>
          <p:spPr bwMode="auto">
            <a:xfrm>
              <a:off x="386" y="2779"/>
              <a:ext cx="622" cy="349"/>
            </a:xfrm>
            <a:prstGeom prst="rect">
              <a:avLst/>
            </a:prstGeom>
            <a:solidFill>
              <a:srgbClr val="FFC00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 sz="2100">
                  <a:latin typeface="Arial" panose="020B0604020202020204" pitchFamily="34" charset="0"/>
                  <a:cs typeface="Arial" panose="020B0604020202020204" pitchFamily="34" charset="0"/>
                </a:rPr>
                <a:t>Dev.</a:t>
              </a:r>
            </a:p>
          </p:txBody>
        </p:sp>
        <p:sp>
          <p:nvSpPr>
            <p:cNvPr id="44051" name="Rectangle 5"/>
            <p:cNvSpPr>
              <a:spLocks noChangeArrowheads="1"/>
            </p:cNvSpPr>
            <p:nvPr/>
          </p:nvSpPr>
          <p:spPr bwMode="auto">
            <a:xfrm>
              <a:off x="3026" y="2779"/>
              <a:ext cx="622" cy="349"/>
            </a:xfrm>
            <a:prstGeom prst="rect">
              <a:avLst/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052" name="Rectangle 6"/>
            <p:cNvSpPr>
              <a:spLocks noChangeArrowheads="1"/>
            </p:cNvSpPr>
            <p:nvPr/>
          </p:nvSpPr>
          <p:spPr bwMode="auto">
            <a:xfrm>
              <a:off x="1047" y="2779"/>
              <a:ext cx="621" cy="349"/>
            </a:xfrm>
            <a:prstGeom prst="rect">
              <a:avLst/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053" name="Rectangle 7"/>
            <p:cNvSpPr>
              <a:spLocks noChangeArrowheads="1"/>
            </p:cNvSpPr>
            <p:nvPr/>
          </p:nvSpPr>
          <p:spPr bwMode="auto">
            <a:xfrm>
              <a:off x="1707" y="2779"/>
              <a:ext cx="622" cy="349"/>
            </a:xfrm>
            <a:prstGeom prst="rect">
              <a:avLst/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054" name="Rectangle 8"/>
            <p:cNvSpPr>
              <a:spLocks noChangeArrowheads="1"/>
            </p:cNvSpPr>
            <p:nvPr/>
          </p:nvSpPr>
          <p:spPr bwMode="auto">
            <a:xfrm>
              <a:off x="2368" y="2779"/>
              <a:ext cx="621" cy="349"/>
            </a:xfrm>
            <a:prstGeom prst="rect">
              <a:avLst/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055" name="TextBox 13"/>
            <p:cNvSpPr txBox="1">
              <a:spLocks noChangeArrowheads="1"/>
            </p:cNvSpPr>
            <p:nvPr/>
          </p:nvSpPr>
          <p:spPr bwMode="auto">
            <a:xfrm>
              <a:off x="1538" y="2793"/>
              <a:ext cx="961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 sz="2100">
                  <a:latin typeface="Arial" panose="020B0604020202020204" pitchFamily="34" charset="0"/>
                  <a:cs typeface="Arial" panose="020B0604020202020204" pitchFamily="34" charset="0"/>
                </a:rPr>
                <a:t>Training</a:t>
              </a:r>
            </a:p>
          </p:txBody>
        </p:sp>
      </p:grpSp>
      <p:sp>
        <p:nvSpPr>
          <p:cNvPr id="91154" name="Text Box 18"/>
          <p:cNvSpPr txBox="1">
            <a:spLocks noChangeArrowheads="1"/>
          </p:cNvSpPr>
          <p:nvPr/>
        </p:nvSpPr>
        <p:spPr bwMode="auto">
          <a:xfrm>
            <a:off x="1328738" y="3358159"/>
            <a:ext cx="1140619" cy="12464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 type="none" w="lg" len="lg"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Pick </a:t>
            </a:r>
            <a: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 that</a:t>
            </a:r>
            <a:b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</a:br>
            <a: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gets best </a:t>
            </a:r>
            <a:b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</a:br>
            <a: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results on this 20% … </a:t>
            </a:r>
          </a:p>
        </p:txBody>
      </p:sp>
      <p:sp>
        <p:nvSpPr>
          <p:cNvPr id="91155" name="Text Box 19"/>
          <p:cNvSpPr txBox="1">
            <a:spLocks noChangeArrowheads="1"/>
          </p:cNvSpPr>
          <p:nvPr/>
        </p:nvSpPr>
        <p:spPr bwMode="auto">
          <a:xfrm>
            <a:off x="2643188" y="3370064"/>
            <a:ext cx="2686050" cy="7848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C58AD"/>
            </a:solidFill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… when we collect counts from this 80% and smooth them using add-</a:t>
            </a:r>
            <a:r>
              <a:rPr kumimoji="0" lang="en-US" altLang="en-US" sz="15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 </a:t>
            </a:r>
            <a:r>
              <a:rPr kumimoji="0"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smoothing.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5430333" y="2598224"/>
            <a:ext cx="1314450" cy="1997313"/>
            <a:chOff x="3696" y="2615"/>
            <a:chExt cx="1104" cy="1704"/>
          </a:xfrm>
        </p:grpSpPr>
        <p:sp>
          <p:nvSpPr>
            <p:cNvPr id="44048" name="Freeform 23"/>
            <p:cNvSpPr>
              <a:spLocks/>
            </p:cNvSpPr>
            <p:nvPr/>
          </p:nvSpPr>
          <p:spPr bwMode="auto">
            <a:xfrm>
              <a:off x="3780" y="2615"/>
              <a:ext cx="395" cy="315"/>
            </a:xfrm>
            <a:custGeom>
              <a:avLst/>
              <a:gdLst>
                <a:gd name="T0" fmla="*/ 411 w 431"/>
                <a:gd name="T1" fmla="*/ 1294 h 1294"/>
                <a:gd name="T2" fmla="*/ 363 w 431"/>
                <a:gd name="T3" fmla="*/ 232 h 1294"/>
                <a:gd name="T4" fmla="*/ 0 w 431"/>
                <a:gd name="T5" fmla="*/ 0 h 1294"/>
                <a:gd name="T6" fmla="*/ 0 60000 65536"/>
                <a:gd name="T7" fmla="*/ 0 60000 65536"/>
                <a:gd name="T8" fmla="*/ 0 60000 65536"/>
                <a:gd name="T9" fmla="*/ 0 w 431"/>
                <a:gd name="T10" fmla="*/ 0 h 1294"/>
                <a:gd name="T11" fmla="*/ 431 w 431"/>
                <a:gd name="T12" fmla="*/ 1294 h 12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" h="1294">
                  <a:moveTo>
                    <a:pt x="411" y="1294"/>
                  </a:moveTo>
                  <a:cubicBezTo>
                    <a:pt x="403" y="1117"/>
                    <a:pt x="431" y="448"/>
                    <a:pt x="363" y="232"/>
                  </a:cubicBezTo>
                  <a:cubicBezTo>
                    <a:pt x="295" y="16"/>
                    <a:pt x="76" y="48"/>
                    <a:pt x="0" y="0"/>
                  </a:cubicBezTo>
                </a:path>
              </a:pathLst>
            </a:custGeom>
            <a:noFill/>
            <a:ln w="57150">
              <a:solidFill>
                <a:srgbClr val="3C58AD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049" name="Text Box 21"/>
            <p:cNvSpPr txBox="1">
              <a:spLocks noChangeArrowheads="1"/>
            </p:cNvSpPr>
            <p:nvPr/>
          </p:nvSpPr>
          <p:spPr bwMode="auto">
            <a:xfrm>
              <a:off x="3696" y="3216"/>
              <a:ext cx="1104" cy="110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 type="none" w="lg" len="lg"/>
            </a:ln>
            <a:ex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Now use that </a:t>
              </a:r>
              <a:r>
                <a:rPr kumimoji="0" lang="en-US" altLang="en-US" sz="18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</a:t>
              </a:r>
              <a:r>
                <a:rPr kumimoji="0" lang="en-US" alt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 to get smoothed counts from all 100% …</a:t>
              </a:r>
            </a:p>
          </p:txBody>
        </p:sp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68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1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4" grpId="0" animBg="1"/>
      <p:bldP spid="9115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or small Dev set?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ym typeface="Wingdings" panose="05000000000000000000" pitchFamily="2" charset="2"/>
              </a:rPr>
              <a:t>Here we held out 20% of our training set (yellow) for development.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Would like to use &gt; 20% yellow:</a:t>
            </a:r>
          </a:p>
          <a:p>
            <a:pPr lvl="1"/>
            <a:r>
              <a:rPr lang="en-US" altLang="en-US" sz="2100" dirty="0">
                <a:solidFill>
                  <a:srgbClr val="3C58AD"/>
                </a:solidFill>
                <a:latin typeface="Comic Sans MS" panose="030F0702030302020204" pitchFamily="66" charset="0"/>
                <a:cs typeface="Tahoma" panose="020B0604030504040204" pitchFamily="34" charset="0"/>
                <a:sym typeface="Wingdings" panose="05000000000000000000" pitchFamily="2" charset="2"/>
              </a:rPr>
              <a:t> 20% not enough to reliably assess </a:t>
            </a:r>
            <a:r>
              <a:rPr lang="en-US" altLang="en-US" sz="2100" dirty="0">
                <a:solidFill>
                  <a:srgbClr val="3C58AD"/>
                </a:solidFill>
                <a:latin typeface="Comic Sans MS" panose="030F0702030302020204" pitchFamily="66" charset="0"/>
                <a:cs typeface="Tahoma" panose="020B0604030504040204" pitchFamily="34" charset="0"/>
                <a:sym typeface="Symbol" panose="05050102010706020507" pitchFamily="18" charset="2"/>
              </a:rPr>
              <a:t></a:t>
            </a:r>
            <a:endParaRPr lang="en-US" altLang="en-US" sz="2100" dirty="0">
              <a:solidFill>
                <a:srgbClr val="3C58AD"/>
              </a:solidFill>
              <a:sym typeface="Wingdings" panose="05000000000000000000" pitchFamily="2" charset="2"/>
            </a:endParaRPr>
          </a:p>
          <a:p>
            <a:r>
              <a:rPr lang="en-US" altLang="en-US" dirty="0">
                <a:sym typeface="Wingdings" panose="05000000000000000000" pitchFamily="2" charset="2"/>
              </a:rPr>
              <a:t>Would like to use &gt; 80% blue:</a:t>
            </a:r>
          </a:p>
          <a:p>
            <a:pPr lvl="1"/>
            <a:r>
              <a:rPr lang="en-US" altLang="en-US" sz="2100" dirty="0">
                <a:solidFill>
                  <a:srgbClr val="3C58AD"/>
                </a:solidFill>
                <a:latin typeface="Comic Sans MS" panose="030F0702030302020204" pitchFamily="66" charset="0"/>
                <a:cs typeface="Tahoma" panose="020B0604030504040204" pitchFamily="34" charset="0"/>
                <a:sym typeface="Wingdings" panose="05000000000000000000" pitchFamily="2" charset="2"/>
              </a:rPr>
              <a:t>Best </a:t>
            </a:r>
            <a:r>
              <a:rPr lang="en-US" altLang="en-US" sz="2100" dirty="0">
                <a:solidFill>
                  <a:srgbClr val="3C58AD"/>
                </a:solidFill>
                <a:latin typeface="Comic Sans MS" panose="030F0702030302020204" pitchFamily="66" charset="0"/>
                <a:cs typeface="Tahoma" panose="020B0604030504040204" pitchFamily="34" charset="0"/>
                <a:sym typeface="Symbol" panose="05050102010706020507" pitchFamily="18" charset="2"/>
              </a:rPr>
              <a:t></a:t>
            </a:r>
            <a:r>
              <a:rPr lang="en-US" altLang="en-US" sz="2100" dirty="0">
                <a:solidFill>
                  <a:srgbClr val="3C58AD"/>
                </a:solidFill>
                <a:latin typeface="Comic Sans MS" panose="030F0702030302020204" pitchFamily="66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100" dirty="0">
                <a:solidFill>
                  <a:srgbClr val="3C58AD"/>
                </a:solidFill>
                <a:latin typeface="Comic Sans MS" panose="030F0702030302020204" pitchFamily="66" charset="0"/>
                <a:cs typeface="Tahoma" panose="020B0604030504040204" pitchFamily="34" charset="0"/>
                <a:sym typeface="Symbol" panose="05050102010706020507" pitchFamily="18" charset="2"/>
              </a:rPr>
              <a:t>for smoothing 80%</a:t>
            </a:r>
            <a:r>
              <a:rPr lang="en-US" altLang="en-US" sz="2100" b="1" dirty="0">
                <a:solidFill>
                  <a:srgbClr val="3C58AD"/>
                </a:solidFill>
                <a:latin typeface="Comic Sans MS" panose="030F0702030302020204" pitchFamily="66" charset="0"/>
                <a:cs typeface="Tahoma" panose="020B0604030504040204" pitchFamily="34" charset="0"/>
                <a:sym typeface="Symbol" panose="05050102010706020507" pitchFamily="18" charset="2"/>
              </a:rPr>
              <a:t> </a:t>
            </a:r>
            <a:r>
              <a:rPr lang="en-US" altLang="en-US" sz="2100" dirty="0">
                <a:solidFill>
                  <a:srgbClr val="3C58AD"/>
                </a:solidFill>
                <a:latin typeface="Comic Sans MS" panose="030F0702030302020204" pitchFamily="66" charset="0"/>
                <a:cs typeface="Tahoma" panose="020B0604030504040204" pitchFamily="34" charset="0"/>
                <a:sym typeface="Symbol" panose="05050102010706020507" pitchFamily="18" charset="2"/>
              </a:rPr>
              <a:t> best  for smoothing 100%</a:t>
            </a:r>
            <a:endParaRPr lang="en-US" altLang="en-US" sz="2400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3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 txBox="1">
            <a:spLocks noGrp="1"/>
          </p:cNvSpPr>
          <p:nvPr/>
        </p:nvSpPr>
        <p:spPr bwMode="auto">
          <a:xfrm>
            <a:off x="1543050" y="485775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050">
                <a:solidFill>
                  <a:schemeClr val="bg2"/>
                </a:solidFill>
                <a:latin typeface="Arial" panose="020B0604020202020204" pitchFamily="34" charset="0"/>
              </a:rPr>
              <a:t>600.465 - Intro to NLP - J. Eisner</a:t>
            </a:r>
          </a:p>
        </p:txBody>
      </p:sp>
      <p:sp>
        <p:nvSpPr>
          <p:cNvPr id="48131" name="Slide Number Placeholder 4"/>
          <p:cNvSpPr txBox="1">
            <a:spLocks noGrp="1"/>
          </p:cNvSpPr>
          <p:nvPr/>
        </p:nvSpPr>
        <p:spPr bwMode="auto">
          <a:xfrm>
            <a:off x="6191250" y="485775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fld id="{A937B4FD-D5F9-44EC-B6C8-77403D440CBF}" type="slidenum">
              <a:rPr kumimoji="0" lang="en-US" altLang="en-US" sz="1050">
                <a:solidFill>
                  <a:schemeClr val="bg2"/>
                </a:solidFill>
                <a:latin typeface="Arial" panose="020B0604020202020204" pitchFamily="34" charset="0"/>
              </a:rPr>
              <a:pPr algn="r">
                <a:spcBef>
                  <a:spcPct val="50000"/>
                </a:spcBef>
                <a:buClrTx/>
                <a:buFontTx/>
                <a:buNone/>
              </a:pPr>
              <a:t>77</a:t>
            </a:fld>
            <a:endParaRPr kumimoji="0" lang="en-US" altLang="en-US" sz="105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100" dirty="0"/>
              <a:t>Cross-Validation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dirty="0">
                <a:sym typeface="Symbol" panose="05050102010706020507" pitchFamily="18" charset="2"/>
              </a:rPr>
              <a:t>T</a:t>
            </a:r>
            <a:r>
              <a:rPr lang="en-US" altLang="en-US" dirty="0">
                <a:sym typeface="Symbol" panose="05050102010706020507" pitchFamily="18" charset="2"/>
              </a:rPr>
              <a:t>ry 5 training/dev splits as below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>
                <a:sym typeface="Symbol" panose="05050102010706020507" pitchFamily="18" charset="2"/>
              </a:rPr>
              <a:t>Pick  that gets best average performance</a:t>
            </a:r>
          </a:p>
          <a:p>
            <a:pPr lvl="1">
              <a:lnSpc>
                <a:spcPct val="90000"/>
              </a:lnSpc>
            </a:pPr>
            <a:endParaRPr lang="en-US" altLang="en-US" sz="150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</a:pPr>
            <a:endParaRPr lang="en-US" altLang="en-US" sz="150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</a:pPr>
            <a:endParaRPr lang="en-US" altLang="en-US" sz="150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</a:pPr>
            <a:endParaRPr lang="en-US" altLang="en-US" sz="150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</a:pPr>
            <a:endParaRPr lang="en-US" altLang="en-US" sz="150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</a:pPr>
            <a:endParaRPr lang="en-US" altLang="en-US" sz="1500" b="1" dirty="0">
              <a:solidFill>
                <a:srgbClr val="00CC00"/>
              </a:solidFill>
              <a:sym typeface="Wingdings" panose="05000000000000000000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altLang="en-US" b="1" dirty="0">
                <a:solidFill>
                  <a:srgbClr val="00CC00"/>
                </a:solidFill>
                <a:sym typeface="Wingdings" panose="05000000000000000000" pitchFamily="2" charset="2"/>
              </a:rPr>
              <a:t></a:t>
            </a:r>
            <a:r>
              <a:rPr lang="en-US" altLang="en-US" dirty="0">
                <a:sym typeface="Wingdings" panose="05000000000000000000" pitchFamily="2" charset="2"/>
              </a:rPr>
              <a:t> Tests</a:t>
            </a:r>
            <a:r>
              <a:rPr lang="en-US" altLang="en-US" dirty="0">
                <a:sym typeface="Symbol" panose="05050102010706020507" pitchFamily="18" charset="2"/>
              </a:rPr>
              <a:t> on all 100% as yellow, so we can more reliably assess 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 </a:t>
            </a:r>
            <a:r>
              <a:rPr lang="en-US" altLang="en-US" dirty="0">
                <a:sym typeface="Symbol" panose="05050102010706020507" pitchFamily="18" charset="2"/>
              </a:rPr>
              <a:t>Still picks a  that’s good at smoothing the 80% size, not 100%.</a:t>
            </a:r>
          </a:p>
          <a:p>
            <a:pPr lvl="1">
              <a:lnSpc>
                <a:spcPct val="90000"/>
              </a:lnSpc>
            </a:pPr>
            <a:r>
              <a:rPr lang="en-US" altLang="en-US" sz="1950" dirty="0">
                <a:sym typeface="Symbol" panose="05050102010706020507" pitchFamily="18" charset="2"/>
              </a:rPr>
              <a:t>But now we can grow that 80% without trouble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77</a:t>
            </a:fld>
            <a:endParaRPr lang="en-US"/>
          </a:p>
        </p:txBody>
      </p: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2035718" y="2133981"/>
            <a:ext cx="3883819" cy="1198960"/>
            <a:chOff x="384" y="2449"/>
            <a:chExt cx="3262" cy="1870"/>
          </a:xfrm>
        </p:grpSpPr>
        <p:sp>
          <p:nvSpPr>
            <p:cNvPr id="48140" name="Rectangle 9"/>
            <p:cNvSpPr>
              <a:spLocks noChangeArrowheads="1"/>
            </p:cNvSpPr>
            <p:nvPr/>
          </p:nvSpPr>
          <p:spPr bwMode="auto">
            <a:xfrm>
              <a:off x="2372" y="3600"/>
              <a:ext cx="622" cy="335"/>
            </a:xfrm>
            <a:prstGeom prst="rect">
              <a:avLst/>
            </a:prstGeom>
            <a:solidFill>
              <a:srgbClr val="FFC00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 sz="2100"/>
                <a:t>Dev.</a:t>
              </a:r>
            </a:p>
          </p:txBody>
        </p:sp>
        <p:sp>
          <p:nvSpPr>
            <p:cNvPr id="48141" name="Rectangle 8"/>
            <p:cNvSpPr>
              <a:spLocks noChangeArrowheads="1"/>
            </p:cNvSpPr>
            <p:nvPr/>
          </p:nvSpPr>
          <p:spPr bwMode="auto">
            <a:xfrm>
              <a:off x="384" y="3600"/>
              <a:ext cx="621" cy="335"/>
            </a:xfrm>
            <a:prstGeom prst="rect">
              <a:avLst/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100"/>
            </a:p>
          </p:txBody>
        </p:sp>
        <p:sp>
          <p:nvSpPr>
            <p:cNvPr id="48142" name="Rectangle 9"/>
            <p:cNvSpPr>
              <a:spLocks noChangeArrowheads="1"/>
            </p:cNvSpPr>
            <p:nvPr/>
          </p:nvSpPr>
          <p:spPr bwMode="auto">
            <a:xfrm>
              <a:off x="1711" y="3216"/>
              <a:ext cx="622" cy="335"/>
            </a:xfrm>
            <a:prstGeom prst="rect">
              <a:avLst/>
            </a:prstGeom>
            <a:solidFill>
              <a:srgbClr val="FFC00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 sz="2100"/>
                <a:t>Dev.</a:t>
              </a:r>
            </a:p>
          </p:txBody>
        </p:sp>
        <p:sp>
          <p:nvSpPr>
            <p:cNvPr id="48143" name="Rectangle 7"/>
            <p:cNvSpPr>
              <a:spLocks noChangeArrowheads="1"/>
            </p:cNvSpPr>
            <p:nvPr/>
          </p:nvSpPr>
          <p:spPr bwMode="auto">
            <a:xfrm>
              <a:off x="386" y="3216"/>
              <a:ext cx="622" cy="335"/>
            </a:xfrm>
            <a:prstGeom prst="rect">
              <a:avLst/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100"/>
            </a:p>
          </p:txBody>
        </p:sp>
        <p:sp>
          <p:nvSpPr>
            <p:cNvPr id="48144" name="Rectangle 9"/>
            <p:cNvSpPr>
              <a:spLocks noChangeArrowheads="1"/>
            </p:cNvSpPr>
            <p:nvPr/>
          </p:nvSpPr>
          <p:spPr bwMode="auto">
            <a:xfrm>
              <a:off x="384" y="2449"/>
              <a:ext cx="622" cy="335"/>
            </a:xfrm>
            <a:prstGeom prst="rect">
              <a:avLst/>
            </a:prstGeom>
            <a:solidFill>
              <a:srgbClr val="FFC00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 sz="2100"/>
                <a:t>Dev.</a:t>
              </a:r>
            </a:p>
          </p:txBody>
        </p:sp>
        <p:sp>
          <p:nvSpPr>
            <p:cNvPr id="48145" name="Rectangle 5"/>
            <p:cNvSpPr>
              <a:spLocks noChangeArrowheads="1"/>
            </p:cNvSpPr>
            <p:nvPr/>
          </p:nvSpPr>
          <p:spPr bwMode="auto">
            <a:xfrm>
              <a:off x="3024" y="2449"/>
              <a:ext cx="622" cy="335"/>
            </a:xfrm>
            <a:prstGeom prst="rect">
              <a:avLst/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100"/>
            </a:p>
          </p:txBody>
        </p:sp>
        <p:sp>
          <p:nvSpPr>
            <p:cNvPr id="48146" name="Rectangle 6"/>
            <p:cNvSpPr>
              <a:spLocks noChangeArrowheads="1"/>
            </p:cNvSpPr>
            <p:nvPr/>
          </p:nvSpPr>
          <p:spPr bwMode="auto">
            <a:xfrm>
              <a:off x="1045" y="2449"/>
              <a:ext cx="621" cy="335"/>
            </a:xfrm>
            <a:prstGeom prst="rect">
              <a:avLst/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100"/>
            </a:p>
          </p:txBody>
        </p:sp>
        <p:sp>
          <p:nvSpPr>
            <p:cNvPr id="48147" name="Rectangle 7"/>
            <p:cNvSpPr>
              <a:spLocks noChangeArrowheads="1"/>
            </p:cNvSpPr>
            <p:nvPr/>
          </p:nvSpPr>
          <p:spPr bwMode="auto">
            <a:xfrm>
              <a:off x="1705" y="2449"/>
              <a:ext cx="622" cy="335"/>
            </a:xfrm>
            <a:prstGeom prst="rect">
              <a:avLst/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100"/>
            </a:p>
          </p:txBody>
        </p:sp>
        <p:sp>
          <p:nvSpPr>
            <p:cNvPr id="48148" name="Rectangle 8"/>
            <p:cNvSpPr>
              <a:spLocks noChangeArrowheads="1"/>
            </p:cNvSpPr>
            <p:nvPr/>
          </p:nvSpPr>
          <p:spPr bwMode="auto">
            <a:xfrm>
              <a:off x="2366" y="2449"/>
              <a:ext cx="621" cy="335"/>
            </a:xfrm>
            <a:prstGeom prst="rect">
              <a:avLst/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100"/>
            </a:p>
          </p:txBody>
        </p:sp>
        <p:sp>
          <p:nvSpPr>
            <p:cNvPr id="48149" name="Rectangle 9"/>
            <p:cNvSpPr>
              <a:spLocks noChangeArrowheads="1"/>
            </p:cNvSpPr>
            <p:nvPr/>
          </p:nvSpPr>
          <p:spPr bwMode="auto">
            <a:xfrm>
              <a:off x="1058" y="2832"/>
              <a:ext cx="622" cy="335"/>
            </a:xfrm>
            <a:prstGeom prst="rect">
              <a:avLst/>
            </a:prstGeom>
            <a:solidFill>
              <a:srgbClr val="FFC00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 sz="2100"/>
                <a:t>Dev.</a:t>
              </a:r>
            </a:p>
          </p:txBody>
        </p:sp>
        <p:sp>
          <p:nvSpPr>
            <p:cNvPr id="48150" name="Rectangle 5"/>
            <p:cNvSpPr>
              <a:spLocks noChangeArrowheads="1"/>
            </p:cNvSpPr>
            <p:nvPr/>
          </p:nvSpPr>
          <p:spPr bwMode="auto">
            <a:xfrm>
              <a:off x="3024" y="2832"/>
              <a:ext cx="622" cy="335"/>
            </a:xfrm>
            <a:prstGeom prst="rect">
              <a:avLst/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100"/>
            </a:p>
          </p:txBody>
        </p:sp>
        <p:sp>
          <p:nvSpPr>
            <p:cNvPr id="48151" name="Rectangle 6"/>
            <p:cNvSpPr>
              <a:spLocks noChangeArrowheads="1"/>
            </p:cNvSpPr>
            <p:nvPr/>
          </p:nvSpPr>
          <p:spPr bwMode="auto">
            <a:xfrm>
              <a:off x="384" y="2832"/>
              <a:ext cx="621" cy="335"/>
            </a:xfrm>
            <a:prstGeom prst="rect">
              <a:avLst/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100"/>
            </a:p>
          </p:txBody>
        </p:sp>
        <p:sp>
          <p:nvSpPr>
            <p:cNvPr id="48152" name="Rectangle 7"/>
            <p:cNvSpPr>
              <a:spLocks noChangeArrowheads="1"/>
            </p:cNvSpPr>
            <p:nvPr/>
          </p:nvSpPr>
          <p:spPr bwMode="auto">
            <a:xfrm>
              <a:off x="1705" y="2832"/>
              <a:ext cx="622" cy="335"/>
            </a:xfrm>
            <a:prstGeom prst="rect">
              <a:avLst/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100"/>
            </a:p>
          </p:txBody>
        </p:sp>
        <p:sp>
          <p:nvSpPr>
            <p:cNvPr id="48153" name="Rectangle 8"/>
            <p:cNvSpPr>
              <a:spLocks noChangeArrowheads="1"/>
            </p:cNvSpPr>
            <p:nvPr/>
          </p:nvSpPr>
          <p:spPr bwMode="auto">
            <a:xfrm>
              <a:off x="2366" y="2832"/>
              <a:ext cx="621" cy="335"/>
            </a:xfrm>
            <a:prstGeom prst="rect">
              <a:avLst/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100"/>
            </a:p>
          </p:txBody>
        </p:sp>
        <p:sp>
          <p:nvSpPr>
            <p:cNvPr id="48154" name="Rectangle 5"/>
            <p:cNvSpPr>
              <a:spLocks noChangeArrowheads="1"/>
            </p:cNvSpPr>
            <p:nvPr/>
          </p:nvSpPr>
          <p:spPr bwMode="auto">
            <a:xfrm>
              <a:off x="3024" y="3216"/>
              <a:ext cx="622" cy="335"/>
            </a:xfrm>
            <a:prstGeom prst="rect">
              <a:avLst/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100"/>
            </a:p>
          </p:txBody>
        </p:sp>
        <p:sp>
          <p:nvSpPr>
            <p:cNvPr id="48155" name="Rectangle 6"/>
            <p:cNvSpPr>
              <a:spLocks noChangeArrowheads="1"/>
            </p:cNvSpPr>
            <p:nvPr/>
          </p:nvSpPr>
          <p:spPr bwMode="auto">
            <a:xfrm>
              <a:off x="1045" y="3216"/>
              <a:ext cx="621" cy="335"/>
            </a:xfrm>
            <a:prstGeom prst="rect">
              <a:avLst/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100"/>
            </a:p>
          </p:txBody>
        </p:sp>
        <p:sp>
          <p:nvSpPr>
            <p:cNvPr id="48156" name="Rectangle 8"/>
            <p:cNvSpPr>
              <a:spLocks noChangeArrowheads="1"/>
            </p:cNvSpPr>
            <p:nvPr/>
          </p:nvSpPr>
          <p:spPr bwMode="auto">
            <a:xfrm>
              <a:off x="2366" y="3216"/>
              <a:ext cx="621" cy="335"/>
            </a:xfrm>
            <a:prstGeom prst="rect">
              <a:avLst/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100"/>
            </a:p>
          </p:txBody>
        </p:sp>
        <p:sp>
          <p:nvSpPr>
            <p:cNvPr id="48157" name="Rectangle 5"/>
            <p:cNvSpPr>
              <a:spLocks noChangeArrowheads="1"/>
            </p:cNvSpPr>
            <p:nvPr/>
          </p:nvSpPr>
          <p:spPr bwMode="auto">
            <a:xfrm>
              <a:off x="3024" y="3600"/>
              <a:ext cx="622" cy="335"/>
            </a:xfrm>
            <a:prstGeom prst="rect">
              <a:avLst/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100"/>
            </a:p>
          </p:txBody>
        </p:sp>
        <p:sp>
          <p:nvSpPr>
            <p:cNvPr id="48158" name="Rectangle 6"/>
            <p:cNvSpPr>
              <a:spLocks noChangeArrowheads="1"/>
            </p:cNvSpPr>
            <p:nvPr/>
          </p:nvSpPr>
          <p:spPr bwMode="auto">
            <a:xfrm>
              <a:off x="1045" y="3600"/>
              <a:ext cx="621" cy="335"/>
            </a:xfrm>
            <a:prstGeom prst="rect">
              <a:avLst/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100"/>
            </a:p>
          </p:txBody>
        </p:sp>
        <p:sp>
          <p:nvSpPr>
            <p:cNvPr id="48159" name="Rectangle 7"/>
            <p:cNvSpPr>
              <a:spLocks noChangeArrowheads="1"/>
            </p:cNvSpPr>
            <p:nvPr/>
          </p:nvSpPr>
          <p:spPr bwMode="auto">
            <a:xfrm>
              <a:off x="1705" y="3600"/>
              <a:ext cx="622" cy="335"/>
            </a:xfrm>
            <a:prstGeom prst="rect">
              <a:avLst/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100"/>
            </a:p>
          </p:txBody>
        </p:sp>
        <p:grpSp>
          <p:nvGrpSpPr>
            <p:cNvPr id="48160" name="Group 75"/>
            <p:cNvGrpSpPr>
              <a:grpSpLocks/>
            </p:cNvGrpSpPr>
            <p:nvPr/>
          </p:nvGrpSpPr>
          <p:grpSpPr bwMode="auto">
            <a:xfrm flipH="1">
              <a:off x="384" y="3984"/>
              <a:ext cx="3262" cy="335"/>
              <a:chOff x="384" y="3984"/>
              <a:chExt cx="3262" cy="335"/>
            </a:xfrm>
          </p:grpSpPr>
          <p:sp>
            <p:nvSpPr>
              <p:cNvPr id="48161" name="Rectangle 9"/>
              <p:cNvSpPr>
                <a:spLocks noChangeArrowheads="1"/>
              </p:cNvSpPr>
              <p:nvPr/>
            </p:nvSpPr>
            <p:spPr bwMode="auto">
              <a:xfrm>
                <a:off x="384" y="3984"/>
                <a:ext cx="622" cy="335"/>
              </a:xfrm>
              <a:prstGeom prst="rect">
                <a:avLst/>
              </a:prstGeom>
              <a:solidFill>
                <a:srgbClr val="FFC000"/>
              </a:solidFill>
              <a:ln w="1270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en-US" sz="2100"/>
                  <a:t>Dev.</a:t>
                </a:r>
              </a:p>
            </p:txBody>
          </p:sp>
          <p:sp>
            <p:nvSpPr>
              <p:cNvPr id="48162" name="Rectangle 5"/>
              <p:cNvSpPr>
                <a:spLocks noChangeArrowheads="1"/>
              </p:cNvSpPr>
              <p:nvPr/>
            </p:nvSpPr>
            <p:spPr bwMode="auto">
              <a:xfrm>
                <a:off x="3024" y="3984"/>
                <a:ext cx="622" cy="335"/>
              </a:xfrm>
              <a:prstGeom prst="rect">
                <a:avLst/>
              </a:prstGeom>
              <a:solidFill>
                <a:srgbClr val="00B0F0"/>
              </a:solidFill>
              <a:ln w="1270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kumimoji="0" lang="en-US" altLang="en-US" sz="2100"/>
              </a:p>
            </p:txBody>
          </p:sp>
          <p:sp>
            <p:nvSpPr>
              <p:cNvPr id="48163" name="Rectangle 6"/>
              <p:cNvSpPr>
                <a:spLocks noChangeArrowheads="1"/>
              </p:cNvSpPr>
              <p:nvPr/>
            </p:nvSpPr>
            <p:spPr bwMode="auto">
              <a:xfrm>
                <a:off x="1045" y="3984"/>
                <a:ext cx="621" cy="335"/>
              </a:xfrm>
              <a:prstGeom prst="rect">
                <a:avLst/>
              </a:prstGeom>
              <a:solidFill>
                <a:srgbClr val="00B0F0"/>
              </a:solidFill>
              <a:ln w="1270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kumimoji="0" lang="en-US" altLang="en-US" sz="2100"/>
              </a:p>
            </p:txBody>
          </p:sp>
          <p:sp>
            <p:nvSpPr>
              <p:cNvPr id="48164" name="Rectangle 7"/>
              <p:cNvSpPr>
                <a:spLocks noChangeArrowheads="1"/>
              </p:cNvSpPr>
              <p:nvPr/>
            </p:nvSpPr>
            <p:spPr bwMode="auto">
              <a:xfrm>
                <a:off x="1705" y="3984"/>
                <a:ext cx="622" cy="335"/>
              </a:xfrm>
              <a:prstGeom prst="rect">
                <a:avLst/>
              </a:prstGeom>
              <a:solidFill>
                <a:srgbClr val="00B0F0"/>
              </a:solidFill>
              <a:ln w="1270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kumimoji="0" lang="en-US" altLang="en-US" sz="2100"/>
              </a:p>
            </p:txBody>
          </p:sp>
          <p:sp>
            <p:nvSpPr>
              <p:cNvPr id="48165" name="Rectangle 8"/>
              <p:cNvSpPr>
                <a:spLocks noChangeArrowheads="1"/>
              </p:cNvSpPr>
              <p:nvPr/>
            </p:nvSpPr>
            <p:spPr bwMode="auto">
              <a:xfrm>
                <a:off x="2366" y="3984"/>
                <a:ext cx="621" cy="335"/>
              </a:xfrm>
              <a:prstGeom prst="rect">
                <a:avLst/>
              </a:prstGeom>
              <a:solidFill>
                <a:srgbClr val="00B0F0"/>
              </a:solidFill>
              <a:ln w="1270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kumimoji="0" lang="en-US" altLang="en-US" sz="2100"/>
              </a:p>
            </p:txBody>
          </p:sp>
        </p:grpSp>
      </p:grp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6410199" y="2096504"/>
            <a:ext cx="969169" cy="415498"/>
          </a:xfrm>
          <a:prstGeom prst="rect">
            <a:avLst/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 sz="2100" dirty="0"/>
              <a:t>Test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89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ChangeArrowheads="1"/>
          </p:cNvSpPr>
          <p:nvPr/>
        </p:nvSpPr>
        <p:spPr bwMode="auto">
          <a:xfrm>
            <a:off x="1771650" y="769860"/>
            <a:ext cx="3886200" cy="198835"/>
          </a:xfrm>
          <a:prstGeom prst="rect">
            <a:avLst/>
          </a:prstGeom>
          <a:solidFill>
            <a:srgbClr val="00B0F0"/>
          </a:solidFill>
          <a:ln w="12700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100"/>
          </a:p>
        </p:txBody>
      </p:sp>
      <p:sp>
        <p:nvSpPr>
          <p:cNvPr id="52227" name="Footer Placeholder 3"/>
          <p:cNvSpPr txBox="1">
            <a:spLocks noGrp="1"/>
          </p:cNvSpPr>
          <p:nvPr/>
        </p:nvSpPr>
        <p:spPr bwMode="auto">
          <a:xfrm>
            <a:off x="1543050" y="485775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050">
                <a:solidFill>
                  <a:schemeClr val="bg2"/>
                </a:solidFill>
                <a:latin typeface="Arial" panose="020B0604020202020204" pitchFamily="34" charset="0"/>
              </a:rPr>
              <a:t>600.465 - Intro to NLP - J. Eisner</a:t>
            </a:r>
          </a:p>
        </p:txBody>
      </p:sp>
      <p:sp>
        <p:nvSpPr>
          <p:cNvPr id="52228" name="Slide Number Placeholder 4"/>
          <p:cNvSpPr txBox="1">
            <a:spLocks noGrp="1"/>
          </p:cNvSpPr>
          <p:nvPr/>
        </p:nvSpPr>
        <p:spPr bwMode="auto">
          <a:xfrm>
            <a:off x="6191250" y="485775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fld id="{5D11E00B-BCA7-4027-BFCD-124E13522BC2}" type="slidenum">
              <a:rPr kumimoji="0" lang="en-US" altLang="en-US" sz="1050">
                <a:solidFill>
                  <a:schemeClr val="bg2"/>
                </a:solidFill>
                <a:latin typeface="Arial" panose="020B0604020202020204" pitchFamily="34" charset="0"/>
              </a:rPr>
              <a:pPr algn="r">
                <a:spcBef>
                  <a:spcPct val="50000"/>
                </a:spcBef>
                <a:buClrTx/>
                <a:buFontTx/>
                <a:buNone/>
              </a:pPr>
              <a:t>78</a:t>
            </a:fld>
            <a:endParaRPr kumimoji="0" lang="en-US" altLang="en-US" sz="105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97511"/>
            <a:ext cx="7467600" cy="742950"/>
          </a:xfrm>
        </p:spPr>
        <p:txBody>
          <a:bodyPr/>
          <a:lstStyle/>
          <a:p>
            <a:r>
              <a:rPr lang="en-US" altLang="en-US" sz="2100" dirty="0"/>
              <a:t>N-fold Cross-Validation (“Leave One Out”)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idx="1"/>
          </p:nvPr>
        </p:nvSpPr>
        <p:spPr>
          <a:xfrm>
            <a:off x="1614488" y="2951559"/>
            <a:ext cx="5915025" cy="367957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sz="1950" dirty="0">
                <a:sym typeface="Symbol" panose="05050102010706020507" pitchFamily="18" charset="2"/>
              </a:rPr>
              <a:t>T</a:t>
            </a:r>
            <a:r>
              <a:rPr lang="en-US" altLang="en-US" sz="1950" dirty="0">
                <a:sym typeface="Symbol" panose="05050102010706020507" pitchFamily="18" charset="2"/>
              </a:rPr>
              <a:t>est </a:t>
            </a:r>
            <a:r>
              <a:rPr lang="en-US" altLang="en-US" sz="1950" u="sng" dirty="0">
                <a:sym typeface="Symbol" panose="05050102010706020507" pitchFamily="18" charset="2"/>
              </a:rPr>
              <a:t>each</a:t>
            </a:r>
            <a:r>
              <a:rPr lang="en-US" altLang="en-US" sz="1950" dirty="0">
                <a:sym typeface="Symbol" panose="05050102010706020507" pitchFamily="18" charset="2"/>
              </a:rPr>
              <a:t> sentence with smoothed model from </a:t>
            </a:r>
            <a:r>
              <a:rPr lang="en-US" altLang="en-US" sz="1950" u="sng" dirty="0">
                <a:sym typeface="Symbol" panose="05050102010706020507" pitchFamily="18" charset="2"/>
              </a:rPr>
              <a:t>other</a:t>
            </a:r>
            <a:r>
              <a:rPr lang="en-US" altLang="en-US" sz="1950" i="1" dirty="0">
                <a:sym typeface="Symbol" panose="05050102010706020507" pitchFamily="18" charset="2"/>
              </a:rPr>
              <a:t> </a:t>
            </a:r>
            <a:r>
              <a:rPr lang="en-US" altLang="en-US" sz="1950" dirty="0">
                <a:sym typeface="Symbol" panose="05050102010706020507" pitchFamily="18" charset="2"/>
              </a:rPr>
              <a:t>N-1 sentences</a:t>
            </a:r>
          </a:p>
          <a:p>
            <a:pPr>
              <a:lnSpc>
                <a:spcPct val="90000"/>
              </a:lnSpc>
            </a:pPr>
            <a:r>
              <a:rPr lang="en-US" altLang="en-US" sz="1950" b="1" dirty="0">
                <a:solidFill>
                  <a:srgbClr val="00CC00"/>
                </a:solidFill>
                <a:sym typeface="Wingdings" panose="05000000000000000000" pitchFamily="2" charset="2"/>
              </a:rPr>
              <a:t></a:t>
            </a:r>
            <a:r>
              <a:rPr lang="en-US" altLang="en-US" sz="1950" dirty="0">
                <a:sym typeface="Wingdings" panose="05000000000000000000" pitchFamily="2" charset="2"/>
              </a:rPr>
              <a:t> </a:t>
            </a:r>
            <a:r>
              <a:rPr lang="en-US" altLang="en-US" sz="1950" dirty="0">
                <a:sym typeface="Symbol" panose="05050102010706020507" pitchFamily="18" charset="2"/>
              </a:rPr>
              <a:t>Still tests on all 100% as yellow, so we can reliably assess  </a:t>
            </a:r>
          </a:p>
          <a:p>
            <a:pPr>
              <a:lnSpc>
                <a:spcPct val="90000"/>
              </a:lnSpc>
            </a:pPr>
            <a:r>
              <a:rPr lang="en-US" altLang="en-US" sz="1950" b="1" dirty="0">
                <a:solidFill>
                  <a:srgbClr val="00CC00"/>
                </a:solidFill>
                <a:sym typeface="Wingdings" panose="05000000000000000000" pitchFamily="2" charset="2"/>
              </a:rPr>
              <a:t></a:t>
            </a:r>
            <a:r>
              <a:rPr lang="en-US" altLang="en-US" sz="1950" dirty="0">
                <a:sym typeface="Wingdings" panose="05000000000000000000" pitchFamily="2" charset="2"/>
              </a:rPr>
              <a:t> Trains on nearly 100% blue data ((N-1)/N) to measure whether </a:t>
            </a:r>
            <a:r>
              <a:rPr lang="en-US" altLang="en-US" sz="1950" dirty="0">
                <a:sym typeface="Symbol" panose="05050102010706020507" pitchFamily="18" charset="2"/>
              </a:rPr>
              <a:t> is good for smoothing that</a:t>
            </a:r>
            <a:endParaRPr lang="en-US" altLang="en-US" dirty="0">
              <a:sym typeface="Symbol" panose="05050102010706020507" pitchFamily="18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78</a:t>
            </a:fld>
            <a:endParaRPr lang="en-US"/>
          </a:p>
        </p:txBody>
      </p:sp>
      <p:sp>
        <p:nvSpPr>
          <p:cNvPr id="52231" name="Rectangle 9"/>
          <p:cNvSpPr>
            <a:spLocks noChangeArrowheads="1"/>
          </p:cNvSpPr>
          <p:nvPr/>
        </p:nvSpPr>
        <p:spPr bwMode="auto">
          <a:xfrm>
            <a:off x="1771650" y="769859"/>
            <a:ext cx="65485" cy="200025"/>
          </a:xfrm>
          <a:prstGeom prst="rect">
            <a:avLst/>
          </a:prstGeom>
          <a:solidFill>
            <a:srgbClr val="FFC000"/>
          </a:solidFill>
          <a:ln w="12700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kumimoji="0" lang="en-US" altLang="en-US" sz="2100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1771650" y="998460"/>
            <a:ext cx="3886200" cy="198835"/>
          </a:xfrm>
          <a:prstGeom prst="rect">
            <a:avLst/>
          </a:prstGeom>
          <a:solidFill>
            <a:srgbClr val="00B0F0"/>
          </a:solidFill>
          <a:ln w="12700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100"/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1828800" y="998459"/>
            <a:ext cx="65485" cy="200025"/>
          </a:xfrm>
          <a:prstGeom prst="rect">
            <a:avLst/>
          </a:prstGeom>
          <a:solidFill>
            <a:srgbClr val="FFC000"/>
          </a:solidFill>
          <a:ln w="12700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kumimoji="0" lang="en-US" altLang="en-US" sz="2100"/>
          </a:p>
        </p:txBody>
      </p:sp>
      <p:sp>
        <p:nvSpPr>
          <p:cNvPr id="52234" name="Rectangle 8"/>
          <p:cNvSpPr>
            <a:spLocks noChangeArrowheads="1"/>
          </p:cNvSpPr>
          <p:nvPr/>
        </p:nvSpPr>
        <p:spPr bwMode="auto">
          <a:xfrm>
            <a:off x="1771650" y="1227060"/>
            <a:ext cx="3886200" cy="198835"/>
          </a:xfrm>
          <a:prstGeom prst="rect">
            <a:avLst/>
          </a:prstGeom>
          <a:solidFill>
            <a:srgbClr val="00B0F0"/>
          </a:solidFill>
          <a:ln w="12700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100"/>
          </a:p>
        </p:txBody>
      </p:sp>
      <p:sp>
        <p:nvSpPr>
          <p:cNvPr id="52235" name="Rectangle 9"/>
          <p:cNvSpPr>
            <a:spLocks noChangeArrowheads="1"/>
          </p:cNvSpPr>
          <p:nvPr/>
        </p:nvSpPr>
        <p:spPr bwMode="auto">
          <a:xfrm>
            <a:off x="1885950" y="1227059"/>
            <a:ext cx="65485" cy="200025"/>
          </a:xfrm>
          <a:prstGeom prst="rect">
            <a:avLst/>
          </a:prstGeom>
          <a:solidFill>
            <a:srgbClr val="FFC000"/>
          </a:solidFill>
          <a:ln w="12700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kumimoji="0" lang="en-US" altLang="en-US" sz="2100"/>
          </a:p>
        </p:txBody>
      </p:sp>
      <p:sp>
        <p:nvSpPr>
          <p:cNvPr id="52236" name="Rectangle 8"/>
          <p:cNvSpPr>
            <a:spLocks noChangeArrowheads="1"/>
          </p:cNvSpPr>
          <p:nvPr/>
        </p:nvSpPr>
        <p:spPr bwMode="auto">
          <a:xfrm>
            <a:off x="1771650" y="1455660"/>
            <a:ext cx="3886200" cy="198835"/>
          </a:xfrm>
          <a:prstGeom prst="rect">
            <a:avLst/>
          </a:prstGeom>
          <a:solidFill>
            <a:srgbClr val="00B0F0"/>
          </a:solidFill>
          <a:ln w="12700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100"/>
          </a:p>
        </p:txBody>
      </p:sp>
      <p:sp>
        <p:nvSpPr>
          <p:cNvPr id="52237" name="Rectangle 9"/>
          <p:cNvSpPr>
            <a:spLocks noChangeArrowheads="1"/>
          </p:cNvSpPr>
          <p:nvPr/>
        </p:nvSpPr>
        <p:spPr bwMode="auto">
          <a:xfrm>
            <a:off x="1943100" y="1455659"/>
            <a:ext cx="65485" cy="200025"/>
          </a:xfrm>
          <a:prstGeom prst="rect">
            <a:avLst/>
          </a:prstGeom>
          <a:solidFill>
            <a:srgbClr val="FFC000"/>
          </a:solidFill>
          <a:ln w="12700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kumimoji="0" lang="en-US" altLang="en-US" sz="2100"/>
          </a:p>
        </p:txBody>
      </p:sp>
      <p:sp>
        <p:nvSpPr>
          <p:cNvPr id="52238" name="Rectangle 8"/>
          <p:cNvSpPr>
            <a:spLocks noChangeArrowheads="1"/>
          </p:cNvSpPr>
          <p:nvPr/>
        </p:nvSpPr>
        <p:spPr bwMode="auto">
          <a:xfrm>
            <a:off x="1771650" y="1684260"/>
            <a:ext cx="3886200" cy="198835"/>
          </a:xfrm>
          <a:prstGeom prst="rect">
            <a:avLst/>
          </a:prstGeom>
          <a:solidFill>
            <a:srgbClr val="00B0F0"/>
          </a:solidFill>
          <a:ln w="12700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100"/>
          </a:p>
        </p:txBody>
      </p:sp>
      <p:sp>
        <p:nvSpPr>
          <p:cNvPr id="52239" name="Rectangle 9"/>
          <p:cNvSpPr>
            <a:spLocks noChangeArrowheads="1"/>
          </p:cNvSpPr>
          <p:nvPr/>
        </p:nvSpPr>
        <p:spPr bwMode="auto">
          <a:xfrm>
            <a:off x="2000250" y="1684259"/>
            <a:ext cx="65485" cy="200025"/>
          </a:xfrm>
          <a:prstGeom prst="rect">
            <a:avLst/>
          </a:prstGeom>
          <a:solidFill>
            <a:srgbClr val="FFC000"/>
          </a:solidFill>
          <a:ln w="12700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kumimoji="0" lang="en-US" altLang="en-US" sz="2100"/>
          </a:p>
        </p:txBody>
      </p:sp>
      <p:sp>
        <p:nvSpPr>
          <p:cNvPr id="52240" name="Rectangle 8"/>
          <p:cNvSpPr>
            <a:spLocks noChangeArrowheads="1"/>
          </p:cNvSpPr>
          <p:nvPr/>
        </p:nvSpPr>
        <p:spPr bwMode="auto">
          <a:xfrm>
            <a:off x="1771650" y="2112885"/>
            <a:ext cx="3886200" cy="198835"/>
          </a:xfrm>
          <a:prstGeom prst="rect">
            <a:avLst/>
          </a:prstGeom>
          <a:solidFill>
            <a:srgbClr val="00B0F0"/>
          </a:solidFill>
          <a:ln w="12700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100"/>
          </a:p>
        </p:txBody>
      </p:sp>
      <p:sp>
        <p:nvSpPr>
          <p:cNvPr id="52241" name="Rectangle 9"/>
          <p:cNvSpPr>
            <a:spLocks noChangeArrowheads="1"/>
          </p:cNvSpPr>
          <p:nvPr/>
        </p:nvSpPr>
        <p:spPr bwMode="auto">
          <a:xfrm>
            <a:off x="5519738" y="2112884"/>
            <a:ext cx="65485" cy="200025"/>
          </a:xfrm>
          <a:prstGeom prst="rect">
            <a:avLst/>
          </a:prstGeom>
          <a:solidFill>
            <a:srgbClr val="FFC000"/>
          </a:solidFill>
          <a:ln w="12700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kumimoji="0" lang="en-US" altLang="en-US" sz="2100"/>
          </a:p>
        </p:txBody>
      </p:sp>
      <p:sp>
        <p:nvSpPr>
          <p:cNvPr id="52242" name="Rectangle 8"/>
          <p:cNvSpPr>
            <a:spLocks noChangeArrowheads="1"/>
          </p:cNvSpPr>
          <p:nvPr/>
        </p:nvSpPr>
        <p:spPr bwMode="auto">
          <a:xfrm>
            <a:off x="1771650" y="2341485"/>
            <a:ext cx="3886200" cy="198835"/>
          </a:xfrm>
          <a:prstGeom prst="rect">
            <a:avLst/>
          </a:prstGeom>
          <a:solidFill>
            <a:srgbClr val="00B0F0"/>
          </a:solidFill>
          <a:ln w="12700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100"/>
          </a:p>
        </p:txBody>
      </p:sp>
      <p:sp>
        <p:nvSpPr>
          <p:cNvPr id="52243" name="Rectangle 9"/>
          <p:cNvSpPr>
            <a:spLocks noChangeArrowheads="1"/>
          </p:cNvSpPr>
          <p:nvPr/>
        </p:nvSpPr>
        <p:spPr bwMode="auto">
          <a:xfrm>
            <a:off x="5592366" y="2341484"/>
            <a:ext cx="65484" cy="200025"/>
          </a:xfrm>
          <a:prstGeom prst="rect">
            <a:avLst/>
          </a:prstGeom>
          <a:solidFill>
            <a:srgbClr val="FFC000"/>
          </a:solidFill>
          <a:ln w="12700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kumimoji="0" lang="en-US" altLang="en-US" sz="2100"/>
          </a:p>
        </p:txBody>
      </p:sp>
      <p:sp>
        <p:nvSpPr>
          <p:cNvPr id="52244" name="Rectangle 58"/>
          <p:cNvSpPr>
            <a:spLocks noChangeArrowheads="1"/>
          </p:cNvSpPr>
          <p:nvPr/>
        </p:nvSpPr>
        <p:spPr bwMode="auto">
          <a:xfrm>
            <a:off x="3518297" y="1798559"/>
            <a:ext cx="3738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ym typeface="Symbol" panose="05050102010706020507" pitchFamily="18" charset="2"/>
              </a:rPr>
              <a:t>…</a:t>
            </a:r>
          </a:p>
        </p:txBody>
      </p:sp>
      <p:sp>
        <p:nvSpPr>
          <p:cNvPr id="52246" name="Rectangle 11"/>
          <p:cNvSpPr>
            <a:spLocks noChangeArrowheads="1"/>
          </p:cNvSpPr>
          <p:nvPr/>
        </p:nvSpPr>
        <p:spPr bwMode="auto">
          <a:xfrm>
            <a:off x="6232814" y="1353518"/>
            <a:ext cx="969169" cy="415498"/>
          </a:xfrm>
          <a:prstGeom prst="rect">
            <a:avLst/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 sz="2100" dirty="0"/>
              <a:t>Test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67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Berkeley Restaurant Corpus: Laplace smoothed bigram counts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addon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1150"/>
            <a:ext cx="92456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553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400" dirty="0">
              <a:latin typeface="Arial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2181E01-737D-F54D-860C-7A0D0A07067E}" type="slidenum">
              <a:rPr lang="en-US" sz="1400">
                <a:latin typeface="Arial" charset="0"/>
              </a:rPr>
              <a:pPr/>
              <a:t>8</a:t>
            </a:fld>
            <a:endParaRPr lang="en-US" sz="1400">
              <a:latin typeface="Arial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851401" y="1771650"/>
            <a:ext cx="3302000" cy="2177654"/>
            <a:chOff x="3056" y="1488"/>
            <a:chExt cx="2080" cy="1829"/>
          </a:xfrm>
        </p:grpSpPr>
        <p:sp>
          <p:nvSpPr>
            <p:cNvPr id="13331" name="Text Box 17"/>
            <p:cNvSpPr txBox="1">
              <a:spLocks noChangeArrowheads="1"/>
            </p:cNvSpPr>
            <p:nvPr/>
          </p:nvSpPr>
          <p:spPr bwMode="auto">
            <a:xfrm>
              <a:off x="3056" y="2412"/>
              <a:ext cx="1251" cy="9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probability</a:t>
              </a:r>
            </a:p>
            <a:p>
              <a:pPr algn="ctr" eaLnBrk="1" hangingPunct="1"/>
              <a:r>
                <a:rPr lang="en-US"/>
                <a:t>model</a:t>
              </a:r>
            </a:p>
          </p:txBody>
        </p:sp>
        <p:sp>
          <p:nvSpPr>
            <p:cNvPr id="13332" name="AutoShape 18"/>
            <p:cNvSpPr>
              <a:spLocks noChangeArrowheads="1"/>
            </p:cNvSpPr>
            <p:nvPr/>
          </p:nvSpPr>
          <p:spPr bwMode="auto">
            <a:xfrm>
              <a:off x="4128" y="1488"/>
              <a:ext cx="1008" cy="816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ctr" eaLnBrk="1" hangingPunct="1"/>
              <a:endParaRPr lang="en-US" sz="3200"/>
            </a:p>
          </p:txBody>
        </p:sp>
      </p:grp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Notation</a:t>
            </a:r>
            <a:endParaRPr lang="en-US" dirty="0">
              <a:latin typeface="Times New Roman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04801" y="1257300"/>
            <a:ext cx="3846513" cy="2566988"/>
            <a:chOff x="1659" y="1077"/>
            <a:chExt cx="2423" cy="2156"/>
          </a:xfrm>
        </p:grpSpPr>
        <p:sp>
          <p:nvSpPr>
            <p:cNvPr id="13323" name="Freeform 4"/>
            <p:cNvSpPr>
              <a:spLocks/>
            </p:cNvSpPr>
            <p:nvPr/>
          </p:nvSpPr>
          <p:spPr bwMode="auto">
            <a:xfrm>
              <a:off x="1715" y="1170"/>
              <a:ext cx="2314" cy="1851"/>
            </a:xfrm>
            <a:custGeom>
              <a:avLst/>
              <a:gdLst>
                <a:gd name="T0" fmla="*/ 2 w 4628"/>
                <a:gd name="T1" fmla="*/ 87 h 3703"/>
                <a:gd name="T2" fmla="*/ 18 w 4628"/>
                <a:gd name="T3" fmla="*/ 65 h 3703"/>
                <a:gd name="T4" fmla="*/ 67 w 4628"/>
                <a:gd name="T5" fmla="*/ 24 h 3703"/>
                <a:gd name="T6" fmla="*/ 73 w 4628"/>
                <a:gd name="T7" fmla="*/ 0 h 3703"/>
                <a:gd name="T8" fmla="*/ 82 w 4628"/>
                <a:gd name="T9" fmla="*/ 15 h 3703"/>
                <a:gd name="T10" fmla="*/ 81 w 4628"/>
                <a:gd name="T11" fmla="*/ 34 h 3703"/>
                <a:gd name="T12" fmla="*/ 116 w 4628"/>
                <a:gd name="T13" fmla="*/ 55 h 3703"/>
                <a:gd name="T14" fmla="*/ 145 w 4628"/>
                <a:gd name="T15" fmla="*/ 83 h 3703"/>
                <a:gd name="T16" fmla="*/ 104 w 4628"/>
                <a:gd name="T17" fmla="*/ 115 h 3703"/>
                <a:gd name="T18" fmla="*/ 68 w 4628"/>
                <a:gd name="T19" fmla="*/ 86 h 3703"/>
                <a:gd name="T20" fmla="*/ 42 w 4628"/>
                <a:gd name="T21" fmla="*/ 93 h 3703"/>
                <a:gd name="T22" fmla="*/ 10 w 4628"/>
                <a:gd name="T23" fmla="*/ 108 h 3703"/>
                <a:gd name="T24" fmla="*/ 0 w 4628"/>
                <a:gd name="T25" fmla="*/ 99 h 3703"/>
                <a:gd name="T26" fmla="*/ 2 w 4628"/>
                <a:gd name="T27" fmla="*/ 87 h 3703"/>
                <a:gd name="T28" fmla="*/ 2 w 4628"/>
                <a:gd name="T29" fmla="*/ 87 h 37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28"/>
                <a:gd name="T46" fmla="*/ 0 h 3703"/>
                <a:gd name="T47" fmla="*/ 4628 w 4628"/>
                <a:gd name="T48" fmla="*/ 3703 h 370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28" h="3703">
                  <a:moveTo>
                    <a:pt x="55" y="2796"/>
                  </a:moveTo>
                  <a:lnTo>
                    <a:pt x="574" y="2101"/>
                  </a:lnTo>
                  <a:lnTo>
                    <a:pt x="2143" y="774"/>
                  </a:lnTo>
                  <a:lnTo>
                    <a:pt x="2320" y="0"/>
                  </a:lnTo>
                  <a:lnTo>
                    <a:pt x="2597" y="496"/>
                  </a:lnTo>
                  <a:lnTo>
                    <a:pt x="2586" y="1093"/>
                  </a:lnTo>
                  <a:lnTo>
                    <a:pt x="3711" y="1768"/>
                  </a:lnTo>
                  <a:lnTo>
                    <a:pt x="4628" y="2686"/>
                  </a:lnTo>
                  <a:lnTo>
                    <a:pt x="3314" y="3703"/>
                  </a:lnTo>
                  <a:lnTo>
                    <a:pt x="2154" y="2753"/>
                  </a:lnTo>
                  <a:lnTo>
                    <a:pt x="1325" y="2985"/>
                  </a:lnTo>
                  <a:lnTo>
                    <a:pt x="299" y="3471"/>
                  </a:lnTo>
                  <a:lnTo>
                    <a:pt x="0" y="3173"/>
                  </a:lnTo>
                  <a:lnTo>
                    <a:pt x="55" y="2796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Freeform 5"/>
            <p:cNvSpPr>
              <a:spLocks/>
            </p:cNvSpPr>
            <p:nvPr/>
          </p:nvSpPr>
          <p:spPr bwMode="auto">
            <a:xfrm>
              <a:off x="2190" y="1861"/>
              <a:ext cx="519" cy="347"/>
            </a:xfrm>
            <a:custGeom>
              <a:avLst/>
              <a:gdLst>
                <a:gd name="T0" fmla="*/ 0 w 1038"/>
                <a:gd name="T1" fmla="*/ 14 h 696"/>
                <a:gd name="T2" fmla="*/ 16 w 1038"/>
                <a:gd name="T3" fmla="*/ 0 h 696"/>
                <a:gd name="T4" fmla="*/ 33 w 1038"/>
                <a:gd name="T5" fmla="*/ 6 h 696"/>
                <a:gd name="T6" fmla="*/ 29 w 1038"/>
                <a:gd name="T7" fmla="*/ 16 h 696"/>
                <a:gd name="T8" fmla="*/ 11 w 1038"/>
                <a:gd name="T9" fmla="*/ 21 h 696"/>
                <a:gd name="T10" fmla="*/ 0 w 1038"/>
                <a:gd name="T11" fmla="*/ 14 h 696"/>
                <a:gd name="T12" fmla="*/ 0 w 1038"/>
                <a:gd name="T13" fmla="*/ 14 h 6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8"/>
                <a:gd name="T22" fmla="*/ 0 h 696"/>
                <a:gd name="T23" fmla="*/ 1038 w 1038"/>
                <a:gd name="T24" fmla="*/ 696 h 6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8" h="696">
                  <a:moveTo>
                    <a:pt x="0" y="475"/>
                  </a:moveTo>
                  <a:lnTo>
                    <a:pt x="507" y="0"/>
                  </a:lnTo>
                  <a:lnTo>
                    <a:pt x="1038" y="198"/>
                  </a:lnTo>
                  <a:lnTo>
                    <a:pt x="905" y="542"/>
                  </a:lnTo>
                  <a:lnTo>
                    <a:pt x="342" y="696"/>
                  </a:lnTo>
                  <a:lnTo>
                    <a:pt x="0" y="475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Freeform 6"/>
            <p:cNvSpPr>
              <a:spLocks/>
            </p:cNvSpPr>
            <p:nvPr/>
          </p:nvSpPr>
          <p:spPr bwMode="auto">
            <a:xfrm>
              <a:off x="2387" y="1958"/>
              <a:ext cx="150" cy="151"/>
            </a:xfrm>
            <a:custGeom>
              <a:avLst/>
              <a:gdLst>
                <a:gd name="T0" fmla="*/ 5 w 301"/>
                <a:gd name="T1" fmla="*/ 10 h 300"/>
                <a:gd name="T2" fmla="*/ 7 w 301"/>
                <a:gd name="T3" fmla="*/ 9 h 300"/>
                <a:gd name="T4" fmla="*/ 8 w 301"/>
                <a:gd name="T5" fmla="*/ 8 h 300"/>
                <a:gd name="T6" fmla="*/ 9 w 301"/>
                <a:gd name="T7" fmla="*/ 6 h 300"/>
                <a:gd name="T8" fmla="*/ 9 w 301"/>
                <a:gd name="T9" fmla="*/ 4 h 300"/>
                <a:gd name="T10" fmla="*/ 9 w 301"/>
                <a:gd name="T11" fmla="*/ 3 h 300"/>
                <a:gd name="T12" fmla="*/ 8 w 301"/>
                <a:gd name="T13" fmla="*/ 2 h 300"/>
                <a:gd name="T14" fmla="*/ 8 w 301"/>
                <a:gd name="T15" fmla="*/ 2 h 300"/>
                <a:gd name="T16" fmla="*/ 7 w 301"/>
                <a:gd name="T17" fmla="*/ 1 h 300"/>
                <a:gd name="T18" fmla="*/ 6 w 301"/>
                <a:gd name="T19" fmla="*/ 1 h 300"/>
                <a:gd name="T20" fmla="*/ 6 w 301"/>
                <a:gd name="T21" fmla="*/ 1 h 300"/>
                <a:gd name="T22" fmla="*/ 5 w 301"/>
                <a:gd name="T23" fmla="*/ 0 h 300"/>
                <a:gd name="T24" fmla="*/ 3 w 301"/>
                <a:gd name="T25" fmla="*/ 1 h 300"/>
                <a:gd name="T26" fmla="*/ 1 w 301"/>
                <a:gd name="T27" fmla="*/ 1 h 300"/>
                <a:gd name="T28" fmla="*/ 0 w 301"/>
                <a:gd name="T29" fmla="*/ 3 h 300"/>
                <a:gd name="T30" fmla="*/ 0 w 301"/>
                <a:gd name="T31" fmla="*/ 4 h 300"/>
                <a:gd name="T32" fmla="*/ 0 w 301"/>
                <a:gd name="T33" fmla="*/ 6 h 300"/>
                <a:gd name="T34" fmla="*/ 0 w 301"/>
                <a:gd name="T35" fmla="*/ 7 h 300"/>
                <a:gd name="T36" fmla="*/ 0 w 301"/>
                <a:gd name="T37" fmla="*/ 8 h 300"/>
                <a:gd name="T38" fmla="*/ 1 w 301"/>
                <a:gd name="T39" fmla="*/ 9 h 300"/>
                <a:gd name="T40" fmla="*/ 2 w 301"/>
                <a:gd name="T41" fmla="*/ 9 h 300"/>
                <a:gd name="T42" fmla="*/ 2 w 301"/>
                <a:gd name="T43" fmla="*/ 9 h 300"/>
                <a:gd name="T44" fmla="*/ 2 w 301"/>
                <a:gd name="T45" fmla="*/ 10 h 300"/>
                <a:gd name="T46" fmla="*/ 3 w 301"/>
                <a:gd name="T47" fmla="*/ 10 h 300"/>
                <a:gd name="T48" fmla="*/ 5 w 301"/>
                <a:gd name="T49" fmla="*/ 10 h 300"/>
                <a:gd name="T50" fmla="*/ 5 w 301"/>
                <a:gd name="T51" fmla="*/ 10 h 3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01"/>
                <a:gd name="T79" fmla="*/ 0 h 300"/>
                <a:gd name="T80" fmla="*/ 301 w 301"/>
                <a:gd name="T81" fmla="*/ 300 h 30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01" h="300">
                  <a:moveTo>
                    <a:pt x="183" y="300"/>
                  </a:moveTo>
                  <a:lnTo>
                    <a:pt x="238" y="276"/>
                  </a:lnTo>
                  <a:lnTo>
                    <a:pt x="278" y="234"/>
                  </a:lnTo>
                  <a:lnTo>
                    <a:pt x="301" y="179"/>
                  </a:lnTo>
                  <a:lnTo>
                    <a:pt x="301" y="118"/>
                  </a:lnTo>
                  <a:lnTo>
                    <a:pt x="291" y="89"/>
                  </a:lnTo>
                  <a:lnTo>
                    <a:pt x="276" y="63"/>
                  </a:lnTo>
                  <a:lnTo>
                    <a:pt x="257" y="42"/>
                  </a:lnTo>
                  <a:lnTo>
                    <a:pt x="234" y="23"/>
                  </a:lnTo>
                  <a:lnTo>
                    <a:pt x="221" y="15"/>
                  </a:lnTo>
                  <a:lnTo>
                    <a:pt x="207" y="9"/>
                  </a:lnTo>
                  <a:lnTo>
                    <a:pt x="179" y="0"/>
                  </a:lnTo>
                  <a:lnTo>
                    <a:pt x="118" y="2"/>
                  </a:lnTo>
                  <a:lnTo>
                    <a:pt x="63" y="27"/>
                  </a:lnTo>
                  <a:lnTo>
                    <a:pt x="23" y="68"/>
                  </a:lnTo>
                  <a:lnTo>
                    <a:pt x="0" y="122"/>
                  </a:lnTo>
                  <a:lnTo>
                    <a:pt x="2" y="182"/>
                  </a:lnTo>
                  <a:lnTo>
                    <a:pt x="10" y="213"/>
                  </a:lnTo>
                  <a:lnTo>
                    <a:pt x="25" y="238"/>
                  </a:lnTo>
                  <a:lnTo>
                    <a:pt x="44" y="260"/>
                  </a:lnTo>
                  <a:lnTo>
                    <a:pt x="67" y="279"/>
                  </a:lnTo>
                  <a:lnTo>
                    <a:pt x="80" y="287"/>
                  </a:lnTo>
                  <a:lnTo>
                    <a:pt x="93" y="293"/>
                  </a:lnTo>
                  <a:lnTo>
                    <a:pt x="122" y="300"/>
                  </a:lnTo>
                  <a:lnTo>
                    <a:pt x="183" y="3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Freeform 7"/>
            <p:cNvSpPr>
              <a:spLocks/>
            </p:cNvSpPr>
            <p:nvPr/>
          </p:nvSpPr>
          <p:spPr bwMode="auto">
            <a:xfrm>
              <a:off x="3838" y="2300"/>
              <a:ext cx="221" cy="206"/>
            </a:xfrm>
            <a:custGeom>
              <a:avLst/>
              <a:gdLst>
                <a:gd name="T0" fmla="*/ 0 w 443"/>
                <a:gd name="T1" fmla="*/ 3 h 413"/>
                <a:gd name="T2" fmla="*/ 8 w 443"/>
                <a:gd name="T3" fmla="*/ 12 h 413"/>
                <a:gd name="T4" fmla="*/ 13 w 443"/>
                <a:gd name="T5" fmla="*/ 9 h 413"/>
                <a:gd name="T6" fmla="*/ 5 w 443"/>
                <a:gd name="T7" fmla="*/ 0 h 413"/>
                <a:gd name="T8" fmla="*/ 0 w 443"/>
                <a:gd name="T9" fmla="*/ 3 h 413"/>
                <a:gd name="T10" fmla="*/ 0 w 443"/>
                <a:gd name="T11" fmla="*/ 3 h 4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3"/>
                <a:gd name="T19" fmla="*/ 0 h 413"/>
                <a:gd name="T20" fmla="*/ 443 w 443"/>
                <a:gd name="T21" fmla="*/ 413 h 4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3" h="413">
                  <a:moveTo>
                    <a:pt x="0" y="111"/>
                  </a:moveTo>
                  <a:lnTo>
                    <a:pt x="265" y="413"/>
                  </a:lnTo>
                  <a:lnTo>
                    <a:pt x="443" y="289"/>
                  </a:lnTo>
                  <a:lnTo>
                    <a:pt x="166" y="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Freeform 8"/>
            <p:cNvSpPr>
              <a:spLocks/>
            </p:cNvSpPr>
            <p:nvPr/>
          </p:nvSpPr>
          <p:spPr bwMode="auto">
            <a:xfrm>
              <a:off x="1915" y="2494"/>
              <a:ext cx="144" cy="181"/>
            </a:xfrm>
            <a:custGeom>
              <a:avLst/>
              <a:gdLst>
                <a:gd name="T0" fmla="*/ 1 w 289"/>
                <a:gd name="T1" fmla="*/ 0 h 363"/>
                <a:gd name="T2" fmla="*/ 9 w 289"/>
                <a:gd name="T3" fmla="*/ 7 h 363"/>
                <a:gd name="T4" fmla="*/ 5 w 289"/>
                <a:gd name="T5" fmla="*/ 11 h 363"/>
                <a:gd name="T6" fmla="*/ 4 w 289"/>
                <a:gd name="T7" fmla="*/ 8 h 363"/>
                <a:gd name="T8" fmla="*/ 0 w 289"/>
                <a:gd name="T9" fmla="*/ 4 h 363"/>
                <a:gd name="T10" fmla="*/ 1 w 289"/>
                <a:gd name="T11" fmla="*/ 0 h 363"/>
                <a:gd name="T12" fmla="*/ 1 w 289"/>
                <a:gd name="T13" fmla="*/ 0 h 3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9"/>
                <a:gd name="T22" fmla="*/ 0 h 363"/>
                <a:gd name="T23" fmla="*/ 289 w 289"/>
                <a:gd name="T24" fmla="*/ 363 h 3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9" h="363">
                  <a:moveTo>
                    <a:pt x="61" y="0"/>
                  </a:moveTo>
                  <a:lnTo>
                    <a:pt x="289" y="228"/>
                  </a:lnTo>
                  <a:lnTo>
                    <a:pt x="179" y="363"/>
                  </a:lnTo>
                  <a:lnTo>
                    <a:pt x="130" y="259"/>
                  </a:lnTo>
                  <a:lnTo>
                    <a:pt x="0" y="135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Freeform 9"/>
            <p:cNvSpPr>
              <a:spLocks/>
            </p:cNvSpPr>
            <p:nvPr/>
          </p:nvSpPr>
          <p:spPr bwMode="auto">
            <a:xfrm>
              <a:off x="1659" y="1077"/>
              <a:ext cx="2423" cy="2156"/>
            </a:xfrm>
            <a:custGeom>
              <a:avLst/>
              <a:gdLst>
                <a:gd name="T0" fmla="*/ 1179 w 2423"/>
                <a:gd name="T1" fmla="*/ 682 h 2156"/>
                <a:gd name="T2" fmla="*/ 1275 w 2423"/>
                <a:gd name="T3" fmla="*/ 851 h 2156"/>
                <a:gd name="T4" fmla="*/ 1313 w 2423"/>
                <a:gd name="T5" fmla="*/ 1174 h 2156"/>
                <a:gd name="T6" fmla="*/ 1241 w 2423"/>
                <a:gd name="T7" fmla="*/ 1429 h 2156"/>
                <a:gd name="T8" fmla="*/ 326 w 2423"/>
                <a:gd name="T9" fmla="*/ 1623 h 2156"/>
                <a:gd name="T10" fmla="*/ 245 w 2423"/>
                <a:gd name="T11" fmla="*/ 1753 h 2156"/>
                <a:gd name="T12" fmla="*/ 156 w 2423"/>
                <a:gd name="T13" fmla="*/ 1538 h 2156"/>
                <a:gd name="T14" fmla="*/ 239 w 2423"/>
                <a:gd name="T15" fmla="*/ 1487 h 2156"/>
                <a:gd name="T16" fmla="*/ 2 w 2423"/>
                <a:gd name="T17" fmla="*/ 1763 h 2156"/>
                <a:gd name="T18" fmla="*/ 97 w 2423"/>
                <a:gd name="T19" fmla="*/ 1889 h 2156"/>
                <a:gd name="T20" fmla="*/ 200 w 2423"/>
                <a:gd name="T21" fmla="*/ 1937 h 2156"/>
                <a:gd name="T22" fmla="*/ 459 w 2423"/>
                <a:gd name="T23" fmla="*/ 1918 h 2156"/>
                <a:gd name="T24" fmla="*/ 564 w 2423"/>
                <a:gd name="T25" fmla="*/ 1704 h 2156"/>
                <a:gd name="T26" fmla="*/ 1088 w 2423"/>
                <a:gd name="T27" fmla="*/ 1601 h 2156"/>
                <a:gd name="T28" fmla="*/ 1198 w 2423"/>
                <a:gd name="T29" fmla="*/ 1554 h 2156"/>
                <a:gd name="T30" fmla="*/ 1083 w 2423"/>
                <a:gd name="T31" fmla="*/ 2149 h 2156"/>
                <a:gd name="T32" fmla="*/ 1462 w 2423"/>
                <a:gd name="T33" fmla="*/ 2129 h 2156"/>
                <a:gd name="T34" fmla="*/ 1597 w 2423"/>
                <a:gd name="T35" fmla="*/ 2083 h 2156"/>
                <a:gd name="T36" fmla="*/ 1722 w 2423"/>
                <a:gd name="T37" fmla="*/ 2024 h 2156"/>
                <a:gd name="T38" fmla="*/ 1785 w 2423"/>
                <a:gd name="T39" fmla="*/ 1988 h 2156"/>
                <a:gd name="T40" fmla="*/ 1848 w 2423"/>
                <a:gd name="T41" fmla="*/ 1948 h 2156"/>
                <a:gd name="T42" fmla="*/ 1909 w 2423"/>
                <a:gd name="T43" fmla="*/ 1905 h 2156"/>
                <a:gd name="T44" fmla="*/ 2091 w 2423"/>
                <a:gd name="T45" fmla="*/ 1757 h 2156"/>
                <a:gd name="T46" fmla="*/ 2202 w 2423"/>
                <a:gd name="T47" fmla="*/ 1652 h 2156"/>
                <a:gd name="T48" fmla="*/ 2305 w 2423"/>
                <a:gd name="T49" fmla="*/ 1541 h 2156"/>
                <a:gd name="T50" fmla="*/ 2402 w 2423"/>
                <a:gd name="T51" fmla="*/ 1429 h 2156"/>
                <a:gd name="T52" fmla="*/ 1931 w 2423"/>
                <a:gd name="T53" fmla="*/ 1233 h 2156"/>
                <a:gd name="T54" fmla="*/ 1403 w 2423"/>
                <a:gd name="T55" fmla="*/ 757 h 2156"/>
                <a:gd name="T56" fmla="*/ 1481 w 2423"/>
                <a:gd name="T57" fmla="*/ 799 h 2156"/>
                <a:gd name="T58" fmla="*/ 1571 w 2423"/>
                <a:gd name="T59" fmla="*/ 848 h 2156"/>
                <a:gd name="T60" fmla="*/ 1674 w 2423"/>
                <a:gd name="T61" fmla="*/ 906 h 2156"/>
                <a:gd name="T62" fmla="*/ 1780 w 2423"/>
                <a:gd name="T63" fmla="*/ 967 h 2156"/>
                <a:gd name="T64" fmla="*/ 1879 w 2423"/>
                <a:gd name="T65" fmla="*/ 1028 h 2156"/>
                <a:gd name="T66" fmla="*/ 1961 w 2423"/>
                <a:gd name="T67" fmla="*/ 1084 h 2156"/>
                <a:gd name="T68" fmla="*/ 2096 w 2423"/>
                <a:gd name="T69" fmla="*/ 1195 h 2156"/>
                <a:gd name="T70" fmla="*/ 2259 w 2423"/>
                <a:gd name="T71" fmla="*/ 1226 h 2156"/>
                <a:gd name="T72" fmla="*/ 2082 w 2423"/>
                <a:gd name="T73" fmla="*/ 1067 h 2156"/>
                <a:gd name="T74" fmla="*/ 1932 w 2423"/>
                <a:gd name="T75" fmla="*/ 950 h 2156"/>
                <a:gd name="T76" fmla="*/ 1864 w 2423"/>
                <a:gd name="T77" fmla="*/ 903 h 2156"/>
                <a:gd name="T78" fmla="*/ 1798 w 2423"/>
                <a:gd name="T79" fmla="*/ 859 h 2156"/>
                <a:gd name="T80" fmla="*/ 1732 w 2423"/>
                <a:gd name="T81" fmla="*/ 817 h 2156"/>
                <a:gd name="T82" fmla="*/ 1668 w 2423"/>
                <a:gd name="T83" fmla="*/ 779 h 2156"/>
                <a:gd name="T84" fmla="*/ 1606 w 2423"/>
                <a:gd name="T85" fmla="*/ 744 h 2156"/>
                <a:gd name="T86" fmla="*/ 1498 w 2423"/>
                <a:gd name="T87" fmla="*/ 687 h 2156"/>
                <a:gd name="T88" fmla="*/ 1402 w 2423"/>
                <a:gd name="T89" fmla="*/ 639 h 2156"/>
                <a:gd name="T90" fmla="*/ 1303 w 2423"/>
                <a:gd name="T91" fmla="*/ 594 h 2156"/>
                <a:gd name="T92" fmla="*/ 1186 w 2423"/>
                <a:gd name="T93" fmla="*/ 466 h 2156"/>
                <a:gd name="T94" fmla="*/ 1275 w 2423"/>
                <a:gd name="T95" fmla="*/ 522 h 2156"/>
                <a:gd name="T96" fmla="*/ 1361 w 2423"/>
                <a:gd name="T97" fmla="*/ 286 h 2156"/>
                <a:gd name="T98" fmla="*/ 1282 w 2423"/>
                <a:gd name="T99" fmla="*/ 117 h 2156"/>
                <a:gd name="T100" fmla="*/ 1207 w 2423"/>
                <a:gd name="T101" fmla="*/ 0 h 2156"/>
                <a:gd name="T102" fmla="*/ 855 w 2423"/>
                <a:gd name="T103" fmla="*/ 135 h 2156"/>
                <a:gd name="T104" fmla="*/ 818 w 2423"/>
                <a:gd name="T105" fmla="*/ 416 h 2156"/>
                <a:gd name="T106" fmla="*/ 1156 w 2423"/>
                <a:gd name="T107" fmla="*/ 953 h 2156"/>
                <a:gd name="T108" fmla="*/ 902 w 2423"/>
                <a:gd name="T109" fmla="*/ 1039 h 2156"/>
                <a:gd name="T110" fmla="*/ 649 w 2423"/>
                <a:gd name="T111" fmla="*/ 1028 h 2156"/>
                <a:gd name="T112" fmla="*/ 688 w 2423"/>
                <a:gd name="T113" fmla="*/ 905 h 2156"/>
                <a:gd name="T114" fmla="*/ 800 w 2423"/>
                <a:gd name="T115" fmla="*/ 852 h 2156"/>
                <a:gd name="T116" fmla="*/ 992 w 2423"/>
                <a:gd name="T117" fmla="*/ 892 h 2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23"/>
                <a:gd name="T178" fmla="*/ 0 h 2156"/>
                <a:gd name="T179" fmla="*/ 2423 w 2423"/>
                <a:gd name="T180" fmla="*/ 2156 h 2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23" h="2156">
                  <a:moveTo>
                    <a:pt x="1145" y="874"/>
                  </a:moveTo>
                  <a:lnTo>
                    <a:pt x="1102" y="580"/>
                  </a:lnTo>
                  <a:lnTo>
                    <a:pt x="1112" y="593"/>
                  </a:lnTo>
                  <a:lnTo>
                    <a:pt x="1125" y="608"/>
                  </a:lnTo>
                  <a:lnTo>
                    <a:pt x="1140" y="629"/>
                  </a:lnTo>
                  <a:lnTo>
                    <a:pt x="1149" y="640"/>
                  </a:lnTo>
                  <a:lnTo>
                    <a:pt x="1159" y="654"/>
                  </a:lnTo>
                  <a:lnTo>
                    <a:pt x="1168" y="668"/>
                  </a:lnTo>
                  <a:lnTo>
                    <a:pt x="1179" y="682"/>
                  </a:lnTo>
                  <a:lnTo>
                    <a:pt x="1189" y="698"/>
                  </a:lnTo>
                  <a:lnTo>
                    <a:pt x="1201" y="715"/>
                  </a:lnTo>
                  <a:lnTo>
                    <a:pt x="1212" y="733"/>
                  </a:lnTo>
                  <a:lnTo>
                    <a:pt x="1223" y="752"/>
                  </a:lnTo>
                  <a:lnTo>
                    <a:pt x="1234" y="771"/>
                  </a:lnTo>
                  <a:lnTo>
                    <a:pt x="1245" y="790"/>
                  </a:lnTo>
                  <a:lnTo>
                    <a:pt x="1255" y="810"/>
                  </a:lnTo>
                  <a:lnTo>
                    <a:pt x="1265" y="830"/>
                  </a:lnTo>
                  <a:lnTo>
                    <a:pt x="1275" y="851"/>
                  </a:lnTo>
                  <a:lnTo>
                    <a:pt x="1284" y="873"/>
                  </a:lnTo>
                  <a:lnTo>
                    <a:pt x="1293" y="895"/>
                  </a:lnTo>
                  <a:lnTo>
                    <a:pt x="1301" y="917"/>
                  </a:lnTo>
                  <a:lnTo>
                    <a:pt x="1307" y="939"/>
                  </a:lnTo>
                  <a:lnTo>
                    <a:pt x="1314" y="962"/>
                  </a:lnTo>
                  <a:lnTo>
                    <a:pt x="1322" y="1005"/>
                  </a:lnTo>
                  <a:lnTo>
                    <a:pt x="1324" y="1093"/>
                  </a:lnTo>
                  <a:lnTo>
                    <a:pt x="1320" y="1135"/>
                  </a:lnTo>
                  <a:lnTo>
                    <a:pt x="1313" y="1174"/>
                  </a:lnTo>
                  <a:lnTo>
                    <a:pt x="1306" y="1211"/>
                  </a:lnTo>
                  <a:lnTo>
                    <a:pt x="1299" y="1246"/>
                  </a:lnTo>
                  <a:lnTo>
                    <a:pt x="1291" y="1277"/>
                  </a:lnTo>
                  <a:lnTo>
                    <a:pt x="1284" y="1308"/>
                  </a:lnTo>
                  <a:lnTo>
                    <a:pt x="1276" y="1334"/>
                  </a:lnTo>
                  <a:lnTo>
                    <a:pt x="1267" y="1359"/>
                  </a:lnTo>
                  <a:lnTo>
                    <a:pt x="1260" y="1381"/>
                  </a:lnTo>
                  <a:lnTo>
                    <a:pt x="1253" y="1400"/>
                  </a:lnTo>
                  <a:lnTo>
                    <a:pt x="1241" y="1429"/>
                  </a:lnTo>
                  <a:lnTo>
                    <a:pt x="1233" y="1447"/>
                  </a:lnTo>
                  <a:lnTo>
                    <a:pt x="1230" y="1454"/>
                  </a:lnTo>
                  <a:lnTo>
                    <a:pt x="1180" y="1219"/>
                  </a:lnTo>
                  <a:lnTo>
                    <a:pt x="428" y="1724"/>
                  </a:lnTo>
                  <a:lnTo>
                    <a:pt x="457" y="1590"/>
                  </a:lnTo>
                  <a:lnTo>
                    <a:pt x="375" y="1505"/>
                  </a:lnTo>
                  <a:lnTo>
                    <a:pt x="322" y="1548"/>
                  </a:lnTo>
                  <a:lnTo>
                    <a:pt x="330" y="1586"/>
                  </a:lnTo>
                  <a:lnTo>
                    <a:pt x="326" y="1623"/>
                  </a:lnTo>
                  <a:lnTo>
                    <a:pt x="322" y="1641"/>
                  </a:lnTo>
                  <a:lnTo>
                    <a:pt x="314" y="1658"/>
                  </a:lnTo>
                  <a:lnTo>
                    <a:pt x="305" y="1674"/>
                  </a:lnTo>
                  <a:lnTo>
                    <a:pt x="297" y="1691"/>
                  </a:lnTo>
                  <a:lnTo>
                    <a:pt x="286" y="1705"/>
                  </a:lnTo>
                  <a:lnTo>
                    <a:pt x="277" y="1718"/>
                  </a:lnTo>
                  <a:lnTo>
                    <a:pt x="267" y="1730"/>
                  </a:lnTo>
                  <a:lnTo>
                    <a:pt x="259" y="1739"/>
                  </a:lnTo>
                  <a:lnTo>
                    <a:pt x="245" y="1753"/>
                  </a:lnTo>
                  <a:lnTo>
                    <a:pt x="240" y="1758"/>
                  </a:lnTo>
                  <a:lnTo>
                    <a:pt x="221" y="1619"/>
                  </a:lnTo>
                  <a:lnTo>
                    <a:pt x="101" y="1602"/>
                  </a:lnTo>
                  <a:lnTo>
                    <a:pt x="105" y="1597"/>
                  </a:lnTo>
                  <a:lnTo>
                    <a:pt x="116" y="1582"/>
                  </a:lnTo>
                  <a:lnTo>
                    <a:pt x="124" y="1572"/>
                  </a:lnTo>
                  <a:lnTo>
                    <a:pt x="133" y="1561"/>
                  </a:lnTo>
                  <a:lnTo>
                    <a:pt x="144" y="1550"/>
                  </a:lnTo>
                  <a:lnTo>
                    <a:pt x="156" y="1538"/>
                  </a:lnTo>
                  <a:lnTo>
                    <a:pt x="168" y="1526"/>
                  </a:lnTo>
                  <a:lnTo>
                    <a:pt x="182" y="1516"/>
                  </a:lnTo>
                  <a:lnTo>
                    <a:pt x="188" y="1511"/>
                  </a:lnTo>
                  <a:lnTo>
                    <a:pt x="195" y="1506"/>
                  </a:lnTo>
                  <a:lnTo>
                    <a:pt x="203" y="1501"/>
                  </a:lnTo>
                  <a:lnTo>
                    <a:pt x="209" y="1498"/>
                  </a:lnTo>
                  <a:lnTo>
                    <a:pt x="217" y="1494"/>
                  </a:lnTo>
                  <a:lnTo>
                    <a:pt x="225" y="1491"/>
                  </a:lnTo>
                  <a:lnTo>
                    <a:pt x="239" y="1487"/>
                  </a:lnTo>
                  <a:lnTo>
                    <a:pt x="268" y="1487"/>
                  </a:lnTo>
                  <a:lnTo>
                    <a:pt x="314" y="1444"/>
                  </a:lnTo>
                  <a:lnTo>
                    <a:pt x="197" y="1326"/>
                  </a:lnTo>
                  <a:lnTo>
                    <a:pt x="34" y="1526"/>
                  </a:lnTo>
                  <a:lnTo>
                    <a:pt x="24" y="1555"/>
                  </a:lnTo>
                  <a:lnTo>
                    <a:pt x="14" y="1587"/>
                  </a:lnTo>
                  <a:lnTo>
                    <a:pt x="4" y="1626"/>
                  </a:lnTo>
                  <a:lnTo>
                    <a:pt x="0" y="1717"/>
                  </a:lnTo>
                  <a:lnTo>
                    <a:pt x="2" y="1763"/>
                  </a:lnTo>
                  <a:lnTo>
                    <a:pt x="10" y="1785"/>
                  </a:lnTo>
                  <a:lnTo>
                    <a:pt x="15" y="1795"/>
                  </a:lnTo>
                  <a:lnTo>
                    <a:pt x="19" y="1806"/>
                  </a:lnTo>
                  <a:lnTo>
                    <a:pt x="32" y="1825"/>
                  </a:lnTo>
                  <a:lnTo>
                    <a:pt x="47" y="1844"/>
                  </a:lnTo>
                  <a:lnTo>
                    <a:pt x="63" y="1862"/>
                  </a:lnTo>
                  <a:lnTo>
                    <a:pt x="82" y="1877"/>
                  </a:lnTo>
                  <a:lnTo>
                    <a:pt x="92" y="1885"/>
                  </a:lnTo>
                  <a:lnTo>
                    <a:pt x="97" y="1889"/>
                  </a:lnTo>
                  <a:lnTo>
                    <a:pt x="103" y="1892"/>
                  </a:lnTo>
                  <a:lnTo>
                    <a:pt x="113" y="1900"/>
                  </a:lnTo>
                  <a:lnTo>
                    <a:pt x="125" y="1905"/>
                  </a:lnTo>
                  <a:lnTo>
                    <a:pt x="137" y="1912"/>
                  </a:lnTo>
                  <a:lnTo>
                    <a:pt x="149" y="1918"/>
                  </a:lnTo>
                  <a:lnTo>
                    <a:pt x="161" y="1923"/>
                  </a:lnTo>
                  <a:lnTo>
                    <a:pt x="174" y="1928"/>
                  </a:lnTo>
                  <a:lnTo>
                    <a:pt x="188" y="1933"/>
                  </a:lnTo>
                  <a:lnTo>
                    <a:pt x="200" y="1937"/>
                  </a:lnTo>
                  <a:lnTo>
                    <a:pt x="214" y="1940"/>
                  </a:lnTo>
                  <a:lnTo>
                    <a:pt x="227" y="1943"/>
                  </a:lnTo>
                  <a:lnTo>
                    <a:pt x="256" y="1949"/>
                  </a:lnTo>
                  <a:lnTo>
                    <a:pt x="285" y="1952"/>
                  </a:lnTo>
                  <a:lnTo>
                    <a:pt x="344" y="1950"/>
                  </a:lnTo>
                  <a:lnTo>
                    <a:pt x="405" y="1940"/>
                  </a:lnTo>
                  <a:lnTo>
                    <a:pt x="434" y="1930"/>
                  </a:lnTo>
                  <a:lnTo>
                    <a:pt x="447" y="1924"/>
                  </a:lnTo>
                  <a:lnTo>
                    <a:pt x="459" y="1918"/>
                  </a:lnTo>
                  <a:lnTo>
                    <a:pt x="470" y="1910"/>
                  </a:lnTo>
                  <a:lnTo>
                    <a:pt x="480" y="1902"/>
                  </a:lnTo>
                  <a:lnTo>
                    <a:pt x="499" y="1885"/>
                  </a:lnTo>
                  <a:lnTo>
                    <a:pt x="515" y="1866"/>
                  </a:lnTo>
                  <a:lnTo>
                    <a:pt x="527" y="1846"/>
                  </a:lnTo>
                  <a:lnTo>
                    <a:pt x="537" y="1826"/>
                  </a:lnTo>
                  <a:lnTo>
                    <a:pt x="546" y="1806"/>
                  </a:lnTo>
                  <a:lnTo>
                    <a:pt x="562" y="1735"/>
                  </a:lnTo>
                  <a:lnTo>
                    <a:pt x="564" y="1704"/>
                  </a:lnTo>
                  <a:lnTo>
                    <a:pt x="811" y="1601"/>
                  </a:lnTo>
                  <a:lnTo>
                    <a:pt x="854" y="1608"/>
                  </a:lnTo>
                  <a:lnTo>
                    <a:pt x="890" y="1613"/>
                  </a:lnTo>
                  <a:lnTo>
                    <a:pt x="922" y="1616"/>
                  </a:lnTo>
                  <a:lnTo>
                    <a:pt x="951" y="1618"/>
                  </a:lnTo>
                  <a:lnTo>
                    <a:pt x="998" y="1620"/>
                  </a:lnTo>
                  <a:lnTo>
                    <a:pt x="1036" y="1615"/>
                  </a:lnTo>
                  <a:lnTo>
                    <a:pt x="1071" y="1608"/>
                  </a:lnTo>
                  <a:lnTo>
                    <a:pt x="1088" y="1601"/>
                  </a:lnTo>
                  <a:lnTo>
                    <a:pt x="1106" y="1595"/>
                  </a:lnTo>
                  <a:lnTo>
                    <a:pt x="1115" y="1590"/>
                  </a:lnTo>
                  <a:lnTo>
                    <a:pt x="1125" y="1586"/>
                  </a:lnTo>
                  <a:lnTo>
                    <a:pt x="1135" y="1581"/>
                  </a:lnTo>
                  <a:lnTo>
                    <a:pt x="1147" y="1576"/>
                  </a:lnTo>
                  <a:lnTo>
                    <a:pt x="1158" y="1571"/>
                  </a:lnTo>
                  <a:lnTo>
                    <a:pt x="1170" y="1566"/>
                  </a:lnTo>
                  <a:lnTo>
                    <a:pt x="1184" y="1560"/>
                  </a:lnTo>
                  <a:lnTo>
                    <a:pt x="1198" y="1554"/>
                  </a:lnTo>
                  <a:lnTo>
                    <a:pt x="1276" y="2000"/>
                  </a:lnTo>
                  <a:lnTo>
                    <a:pt x="1248" y="2005"/>
                  </a:lnTo>
                  <a:lnTo>
                    <a:pt x="1223" y="2010"/>
                  </a:lnTo>
                  <a:lnTo>
                    <a:pt x="1197" y="2014"/>
                  </a:lnTo>
                  <a:lnTo>
                    <a:pt x="1172" y="2017"/>
                  </a:lnTo>
                  <a:lnTo>
                    <a:pt x="1017" y="2135"/>
                  </a:lnTo>
                  <a:lnTo>
                    <a:pt x="1034" y="2139"/>
                  </a:lnTo>
                  <a:lnTo>
                    <a:pt x="1051" y="2142"/>
                  </a:lnTo>
                  <a:lnTo>
                    <a:pt x="1083" y="2149"/>
                  </a:lnTo>
                  <a:lnTo>
                    <a:pt x="1115" y="2153"/>
                  </a:lnTo>
                  <a:lnTo>
                    <a:pt x="1148" y="2156"/>
                  </a:lnTo>
                  <a:lnTo>
                    <a:pt x="1180" y="2156"/>
                  </a:lnTo>
                  <a:lnTo>
                    <a:pt x="1244" y="2156"/>
                  </a:lnTo>
                  <a:lnTo>
                    <a:pt x="1307" y="2156"/>
                  </a:lnTo>
                  <a:lnTo>
                    <a:pt x="1370" y="2148"/>
                  </a:lnTo>
                  <a:lnTo>
                    <a:pt x="1400" y="2142"/>
                  </a:lnTo>
                  <a:lnTo>
                    <a:pt x="1432" y="2136"/>
                  </a:lnTo>
                  <a:lnTo>
                    <a:pt x="1462" y="2129"/>
                  </a:lnTo>
                  <a:lnTo>
                    <a:pt x="1477" y="2124"/>
                  </a:lnTo>
                  <a:lnTo>
                    <a:pt x="1493" y="2120"/>
                  </a:lnTo>
                  <a:lnTo>
                    <a:pt x="1508" y="2115"/>
                  </a:lnTo>
                  <a:lnTo>
                    <a:pt x="1523" y="2111"/>
                  </a:lnTo>
                  <a:lnTo>
                    <a:pt x="1538" y="2105"/>
                  </a:lnTo>
                  <a:lnTo>
                    <a:pt x="1553" y="2100"/>
                  </a:lnTo>
                  <a:lnTo>
                    <a:pt x="1568" y="2094"/>
                  </a:lnTo>
                  <a:lnTo>
                    <a:pt x="1583" y="2089"/>
                  </a:lnTo>
                  <a:lnTo>
                    <a:pt x="1597" y="2083"/>
                  </a:lnTo>
                  <a:lnTo>
                    <a:pt x="1612" y="2076"/>
                  </a:lnTo>
                  <a:lnTo>
                    <a:pt x="1627" y="2071"/>
                  </a:lnTo>
                  <a:lnTo>
                    <a:pt x="1642" y="2064"/>
                  </a:lnTo>
                  <a:lnTo>
                    <a:pt x="1656" y="2057"/>
                  </a:lnTo>
                  <a:lnTo>
                    <a:pt x="1671" y="2050"/>
                  </a:lnTo>
                  <a:lnTo>
                    <a:pt x="1686" y="2043"/>
                  </a:lnTo>
                  <a:lnTo>
                    <a:pt x="1700" y="2036"/>
                  </a:lnTo>
                  <a:lnTo>
                    <a:pt x="1714" y="2028"/>
                  </a:lnTo>
                  <a:lnTo>
                    <a:pt x="1722" y="2024"/>
                  </a:lnTo>
                  <a:lnTo>
                    <a:pt x="1728" y="2020"/>
                  </a:lnTo>
                  <a:lnTo>
                    <a:pt x="1736" y="2017"/>
                  </a:lnTo>
                  <a:lnTo>
                    <a:pt x="1743" y="2013"/>
                  </a:lnTo>
                  <a:lnTo>
                    <a:pt x="1750" y="2009"/>
                  </a:lnTo>
                  <a:lnTo>
                    <a:pt x="1757" y="2005"/>
                  </a:lnTo>
                  <a:lnTo>
                    <a:pt x="1764" y="2000"/>
                  </a:lnTo>
                  <a:lnTo>
                    <a:pt x="1771" y="1997"/>
                  </a:lnTo>
                  <a:lnTo>
                    <a:pt x="1778" y="1993"/>
                  </a:lnTo>
                  <a:lnTo>
                    <a:pt x="1785" y="1988"/>
                  </a:lnTo>
                  <a:lnTo>
                    <a:pt x="1792" y="1984"/>
                  </a:lnTo>
                  <a:lnTo>
                    <a:pt x="1799" y="1979"/>
                  </a:lnTo>
                  <a:lnTo>
                    <a:pt x="1806" y="1975"/>
                  </a:lnTo>
                  <a:lnTo>
                    <a:pt x="1813" y="1971"/>
                  </a:lnTo>
                  <a:lnTo>
                    <a:pt x="1821" y="1966"/>
                  </a:lnTo>
                  <a:lnTo>
                    <a:pt x="1827" y="1961"/>
                  </a:lnTo>
                  <a:lnTo>
                    <a:pt x="1834" y="1958"/>
                  </a:lnTo>
                  <a:lnTo>
                    <a:pt x="1841" y="1953"/>
                  </a:lnTo>
                  <a:lnTo>
                    <a:pt x="1848" y="1948"/>
                  </a:lnTo>
                  <a:lnTo>
                    <a:pt x="1855" y="1943"/>
                  </a:lnTo>
                  <a:lnTo>
                    <a:pt x="1861" y="1939"/>
                  </a:lnTo>
                  <a:lnTo>
                    <a:pt x="1868" y="1935"/>
                  </a:lnTo>
                  <a:lnTo>
                    <a:pt x="1875" y="1930"/>
                  </a:lnTo>
                  <a:lnTo>
                    <a:pt x="1882" y="1925"/>
                  </a:lnTo>
                  <a:lnTo>
                    <a:pt x="1889" y="1921"/>
                  </a:lnTo>
                  <a:lnTo>
                    <a:pt x="1896" y="1916"/>
                  </a:lnTo>
                  <a:lnTo>
                    <a:pt x="1902" y="1911"/>
                  </a:lnTo>
                  <a:lnTo>
                    <a:pt x="1909" y="1905"/>
                  </a:lnTo>
                  <a:lnTo>
                    <a:pt x="1916" y="1901"/>
                  </a:lnTo>
                  <a:lnTo>
                    <a:pt x="1922" y="1896"/>
                  </a:lnTo>
                  <a:lnTo>
                    <a:pt x="1949" y="1876"/>
                  </a:lnTo>
                  <a:lnTo>
                    <a:pt x="1976" y="1855"/>
                  </a:lnTo>
                  <a:lnTo>
                    <a:pt x="2002" y="1834"/>
                  </a:lnTo>
                  <a:lnTo>
                    <a:pt x="2028" y="1812"/>
                  </a:lnTo>
                  <a:lnTo>
                    <a:pt x="2053" y="1790"/>
                  </a:lnTo>
                  <a:lnTo>
                    <a:pt x="2079" y="1768"/>
                  </a:lnTo>
                  <a:lnTo>
                    <a:pt x="2091" y="1757"/>
                  </a:lnTo>
                  <a:lnTo>
                    <a:pt x="2104" y="1746"/>
                  </a:lnTo>
                  <a:lnTo>
                    <a:pt x="2116" y="1734"/>
                  </a:lnTo>
                  <a:lnTo>
                    <a:pt x="2129" y="1723"/>
                  </a:lnTo>
                  <a:lnTo>
                    <a:pt x="2141" y="1710"/>
                  </a:lnTo>
                  <a:lnTo>
                    <a:pt x="2153" y="1699"/>
                  </a:lnTo>
                  <a:lnTo>
                    <a:pt x="2166" y="1688"/>
                  </a:lnTo>
                  <a:lnTo>
                    <a:pt x="2178" y="1675"/>
                  </a:lnTo>
                  <a:lnTo>
                    <a:pt x="2189" y="1664"/>
                  </a:lnTo>
                  <a:lnTo>
                    <a:pt x="2202" y="1652"/>
                  </a:lnTo>
                  <a:lnTo>
                    <a:pt x="2213" y="1639"/>
                  </a:lnTo>
                  <a:lnTo>
                    <a:pt x="2225" y="1628"/>
                  </a:lnTo>
                  <a:lnTo>
                    <a:pt x="2237" y="1615"/>
                  </a:lnTo>
                  <a:lnTo>
                    <a:pt x="2248" y="1603"/>
                  </a:lnTo>
                  <a:lnTo>
                    <a:pt x="2260" y="1591"/>
                  </a:lnTo>
                  <a:lnTo>
                    <a:pt x="2271" y="1578"/>
                  </a:lnTo>
                  <a:lnTo>
                    <a:pt x="2283" y="1566"/>
                  </a:lnTo>
                  <a:lnTo>
                    <a:pt x="2294" y="1554"/>
                  </a:lnTo>
                  <a:lnTo>
                    <a:pt x="2305" y="1541"/>
                  </a:lnTo>
                  <a:lnTo>
                    <a:pt x="2317" y="1529"/>
                  </a:lnTo>
                  <a:lnTo>
                    <a:pt x="2327" y="1517"/>
                  </a:lnTo>
                  <a:lnTo>
                    <a:pt x="2339" y="1504"/>
                  </a:lnTo>
                  <a:lnTo>
                    <a:pt x="2349" y="1492"/>
                  </a:lnTo>
                  <a:lnTo>
                    <a:pt x="2361" y="1480"/>
                  </a:lnTo>
                  <a:lnTo>
                    <a:pt x="2371" y="1467"/>
                  </a:lnTo>
                  <a:lnTo>
                    <a:pt x="2381" y="1455"/>
                  </a:lnTo>
                  <a:lnTo>
                    <a:pt x="2392" y="1442"/>
                  </a:lnTo>
                  <a:lnTo>
                    <a:pt x="2402" y="1429"/>
                  </a:lnTo>
                  <a:lnTo>
                    <a:pt x="2413" y="1417"/>
                  </a:lnTo>
                  <a:lnTo>
                    <a:pt x="2423" y="1404"/>
                  </a:lnTo>
                  <a:lnTo>
                    <a:pt x="2414" y="1392"/>
                  </a:lnTo>
                  <a:lnTo>
                    <a:pt x="2401" y="1378"/>
                  </a:lnTo>
                  <a:lnTo>
                    <a:pt x="2384" y="1358"/>
                  </a:lnTo>
                  <a:lnTo>
                    <a:pt x="2023" y="1616"/>
                  </a:lnTo>
                  <a:lnTo>
                    <a:pt x="2069" y="1385"/>
                  </a:lnTo>
                  <a:lnTo>
                    <a:pt x="1880" y="1466"/>
                  </a:lnTo>
                  <a:lnTo>
                    <a:pt x="1931" y="1233"/>
                  </a:lnTo>
                  <a:lnTo>
                    <a:pt x="1732" y="1345"/>
                  </a:lnTo>
                  <a:lnTo>
                    <a:pt x="1797" y="1125"/>
                  </a:lnTo>
                  <a:lnTo>
                    <a:pt x="1561" y="1159"/>
                  </a:lnTo>
                  <a:lnTo>
                    <a:pt x="1605" y="969"/>
                  </a:lnTo>
                  <a:lnTo>
                    <a:pt x="1434" y="1011"/>
                  </a:lnTo>
                  <a:lnTo>
                    <a:pt x="1378" y="743"/>
                  </a:lnTo>
                  <a:lnTo>
                    <a:pt x="1381" y="746"/>
                  </a:lnTo>
                  <a:lnTo>
                    <a:pt x="1394" y="752"/>
                  </a:lnTo>
                  <a:lnTo>
                    <a:pt x="1403" y="757"/>
                  </a:lnTo>
                  <a:lnTo>
                    <a:pt x="1414" y="763"/>
                  </a:lnTo>
                  <a:lnTo>
                    <a:pt x="1426" y="770"/>
                  </a:lnTo>
                  <a:lnTo>
                    <a:pt x="1434" y="773"/>
                  </a:lnTo>
                  <a:lnTo>
                    <a:pt x="1440" y="777"/>
                  </a:lnTo>
                  <a:lnTo>
                    <a:pt x="1448" y="781"/>
                  </a:lnTo>
                  <a:lnTo>
                    <a:pt x="1456" y="785"/>
                  </a:lnTo>
                  <a:lnTo>
                    <a:pt x="1464" y="790"/>
                  </a:lnTo>
                  <a:lnTo>
                    <a:pt x="1473" y="794"/>
                  </a:lnTo>
                  <a:lnTo>
                    <a:pt x="1481" y="799"/>
                  </a:lnTo>
                  <a:lnTo>
                    <a:pt x="1490" y="804"/>
                  </a:lnTo>
                  <a:lnTo>
                    <a:pt x="1499" y="809"/>
                  </a:lnTo>
                  <a:lnTo>
                    <a:pt x="1509" y="814"/>
                  </a:lnTo>
                  <a:lnTo>
                    <a:pt x="1519" y="820"/>
                  </a:lnTo>
                  <a:lnTo>
                    <a:pt x="1529" y="825"/>
                  </a:lnTo>
                  <a:lnTo>
                    <a:pt x="1539" y="830"/>
                  </a:lnTo>
                  <a:lnTo>
                    <a:pt x="1550" y="836"/>
                  </a:lnTo>
                  <a:lnTo>
                    <a:pt x="1560" y="842"/>
                  </a:lnTo>
                  <a:lnTo>
                    <a:pt x="1571" y="848"/>
                  </a:lnTo>
                  <a:lnTo>
                    <a:pt x="1582" y="854"/>
                  </a:lnTo>
                  <a:lnTo>
                    <a:pt x="1593" y="861"/>
                  </a:lnTo>
                  <a:lnTo>
                    <a:pt x="1604" y="867"/>
                  </a:lnTo>
                  <a:lnTo>
                    <a:pt x="1615" y="873"/>
                  </a:lnTo>
                  <a:lnTo>
                    <a:pt x="1627" y="880"/>
                  </a:lnTo>
                  <a:lnTo>
                    <a:pt x="1639" y="886"/>
                  </a:lnTo>
                  <a:lnTo>
                    <a:pt x="1650" y="892"/>
                  </a:lnTo>
                  <a:lnTo>
                    <a:pt x="1662" y="900"/>
                  </a:lnTo>
                  <a:lnTo>
                    <a:pt x="1674" y="906"/>
                  </a:lnTo>
                  <a:lnTo>
                    <a:pt x="1686" y="913"/>
                  </a:lnTo>
                  <a:lnTo>
                    <a:pt x="1697" y="920"/>
                  </a:lnTo>
                  <a:lnTo>
                    <a:pt x="1709" y="926"/>
                  </a:lnTo>
                  <a:lnTo>
                    <a:pt x="1721" y="933"/>
                  </a:lnTo>
                  <a:lnTo>
                    <a:pt x="1732" y="940"/>
                  </a:lnTo>
                  <a:lnTo>
                    <a:pt x="1745" y="947"/>
                  </a:lnTo>
                  <a:lnTo>
                    <a:pt x="1756" y="954"/>
                  </a:lnTo>
                  <a:lnTo>
                    <a:pt x="1767" y="961"/>
                  </a:lnTo>
                  <a:lnTo>
                    <a:pt x="1780" y="967"/>
                  </a:lnTo>
                  <a:lnTo>
                    <a:pt x="1791" y="975"/>
                  </a:lnTo>
                  <a:lnTo>
                    <a:pt x="1803" y="982"/>
                  </a:lnTo>
                  <a:lnTo>
                    <a:pt x="1814" y="988"/>
                  </a:lnTo>
                  <a:lnTo>
                    <a:pt x="1824" y="995"/>
                  </a:lnTo>
                  <a:lnTo>
                    <a:pt x="1836" y="1001"/>
                  </a:lnTo>
                  <a:lnTo>
                    <a:pt x="1846" y="1008"/>
                  </a:lnTo>
                  <a:lnTo>
                    <a:pt x="1858" y="1015"/>
                  </a:lnTo>
                  <a:lnTo>
                    <a:pt x="1868" y="1021"/>
                  </a:lnTo>
                  <a:lnTo>
                    <a:pt x="1879" y="1028"/>
                  </a:lnTo>
                  <a:lnTo>
                    <a:pt x="1888" y="1035"/>
                  </a:lnTo>
                  <a:lnTo>
                    <a:pt x="1899" y="1041"/>
                  </a:lnTo>
                  <a:lnTo>
                    <a:pt x="1908" y="1048"/>
                  </a:lnTo>
                  <a:lnTo>
                    <a:pt x="1918" y="1054"/>
                  </a:lnTo>
                  <a:lnTo>
                    <a:pt x="1926" y="1060"/>
                  </a:lnTo>
                  <a:lnTo>
                    <a:pt x="1936" y="1066"/>
                  </a:lnTo>
                  <a:lnTo>
                    <a:pt x="1944" y="1072"/>
                  </a:lnTo>
                  <a:lnTo>
                    <a:pt x="1953" y="1078"/>
                  </a:lnTo>
                  <a:lnTo>
                    <a:pt x="1961" y="1084"/>
                  </a:lnTo>
                  <a:lnTo>
                    <a:pt x="1970" y="1091"/>
                  </a:lnTo>
                  <a:lnTo>
                    <a:pt x="1978" y="1097"/>
                  </a:lnTo>
                  <a:lnTo>
                    <a:pt x="1996" y="1111"/>
                  </a:lnTo>
                  <a:lnTo>
                    <a:pt x="2014" y="1124"/>
                  </a:lnTo>
                  <a:lnTo>
                    <a:pt x="2031" y="1138"/>
                  </a:lnTo>
                  <a:lnTo>
                    <a:pt x="2047" y="1153"/>
                  </a:lnTo>
                  <a:lnTo>
                    <a:pt x="2064" y="1167"/>
                  </a:lnTo>
                  <a:lnTo>
                    <a:pt x="2080" y="1181"/>
                  </a:lnTo>
                  <a:lnTo>
                    <a:pt x="2096" y="1195"/>
                  </a:lnTo>
                  <a:lnTo>
                    <a:pt x="2112" y="1210"/>
                  </a:lnTo>
                  <a:lnTo>
                    <a:pt x="2128" y="1224"/>
                  </a:lnTo>
                  <a:lnTo>
                    <a:pt x="2142" y="1238"/>
                  </a:lnTo>
                  <a:lnTo>
                    <a:pt x="2157" y="1252"/>
                  </a:lnTo>
                  <a:lnTo>
                    <a:pt x="2170" y="1267"/>
                  </a:lnTo>
                  <a:lnTo>
                    <a:pt x="2184" y="1280"/>
                  </a:lnTo>
                  <a:lnTo>
                    <a:pt x="2197" y="1292"/>
                  </a:lnTo>
                  <a:lnTo>
                    <a:pt x="2275" y="1242"/>
                  </a:lnTo>
                  <a:lnTo>
                    <a:pt x="2259" y="1226"/>
                  </a:lnTo>
                  <a:lnTo>
                    <a:pt x="2243" y="1211"/>
                  </a:lnTo>
                  <a:lnTo>
                    <a:pt x="2225" y="1193"/>
                  </a:lnTo>
                  <a:lnTo>
                    <a:pt x="2207" y="1176"/>
                  </a:lnTo>
                  <a:lnTo>
                    <a:pt x="2187" y="1159"/>
                  </a:lnTo>
                  <a:lnTo>
                    <a:pt x="2168" y="1141"/>
                  </a:lnTo>
                  <a:lnTo>
                    <a:pt x="2148" y="1123"/>
                  </a:lnTo>
                  <a:lnTo>
                    <a:pt x="2127" y="1105"/>
                  </a:lnTo>
                  <a:lnTo>
                    <a:pt x="2105" y="1086"/>
                  </a:lnTo>
                  <a:lnTo>
                    <a:pt x="2082" y="1067"/>
                  </a:lnTo>
                  <a:lnTo>
                    <a:pt x="2059" y="1048"/>
                  </a:lnTo>
                  <a:lnTo>
                    <a:pt x="2034" y="1029"/>
                  </a:lnTo>
                  <a:lnTo>
                    <a:pt x="2010" y="1009"/>
                  </a:lnTo>
                  <a:lnTo>
                    <a:pt x="1985" y="990"/>
                  </a:lnTo>
                  <a:lnTo>
                    <a:pt x="1958" y="970"/>
                  </a:lnTo>
                  <a:lnTo>
                    <a:pt x="1952" y="964"/>
                  </a:lnTo>
                  <a:lnTo>
                    <a:pt x="1945" y="960"/>
                  </a:lnTo>
                  <a:lnTo>
                    <a:pt x="1938" y="955"/>
                  </a:lnTo>
                  <a:lnTo>
                    <a:pt x="1932" y="950"/>
                  </a:lnTo>
                  <a:lnTo>
                    <a:pt x="1924" y="944"/>
                  </a:lnTo>
                  <a:lnTo>
                    <a:pt x="1917" y="939"/>
                  </a:lnTo>
                  <a:lnTo>
                    <a:pt x="1909" y="934"/>
                  </a:lnTo>
                  <a:lnTo>
                    <a:pt x="1901" y="928"/>
                  </a:lnTo>
                  <a:lnTo>
                    <a:pt x="1895" y="924"/>
                  </a:lnTo>
                  <a:lnTo>
                    <a:pt x="1887" y="918"/>
                  </a:lnTo>
                  <a:lnTo>
                    <a:pt x="1880" y="913"/>
                  </a:lnTo>
                  <a:lnTo>
                    <a:pt x="1872" y="907"/>
                  </a:lnTo>
                  <a:lnTo>
                    <a:pt x="1864" y="903"/>
                  </a:lnTo>
                  <a:lnTo>
                    <a:pt x="1857" y="898"/>
                  </a:lnTo>
                  <a:lnTo>
                    <a:pt x="1849" y="892"/>
                  </a:lnTo>
                  <a:lnTo>
                    <a:pt x="1842" y="887"/>
                  </a:lnTo>
                  <a:lnTo>
                    <a:pt x="1835" y="883"/>
                  </a:lnTo>
                  <a:lnTo>
                    <a:pt x="1827" y="878"/>
                  </a:lnTo>
                  <a:lnTo>
                    <a:pt x="1820" y="873"/>
                  </a:lnTo>
                  <a:lnTo>
                    <a:pt x="1812" y="868"/>
                  </a:lnTo>
                  <a:lnTo>
                    <a:pt x="1805" y="864"/>
                  </a:lnTo>
                  <a:lnTo>
                    <a:pt x="1798" y="859"/>
                  </a:lnTo>
                  <a:lnTo>
                    <a:pt x="1790" y="854"/>
                  </a:lnTo>
                  <a:lnTo>
                    <a:pt x="1783" y="848"/>
                  </a:lnTo>
                  <a:lnTo>
                    <a:pt x="1776" y="845"/>
                  </a:lnTo>
                  <a:lnTo>
                    <a:pt x="1768" y="840"/>
                  </a:lnTo>
                  <a:lnTo>
                    <a:pt x="1761" y="835"/>
                  </a:lnTo>
                  <a:lnTo>
                    <a:pt x="1753" y="830"/>
                  </a:lnTo>
                  <a:lnTo>
                    <a:pt x="1746" y="826"/>
                  </a:lnTo>
                  <a:lnTo>
                    <a:pt x="1739" y="822"/>
                  </a:lnTo>
                  <a:lnTo>
                    <a:pt x="1732" y="817"/>
                  </a:lnTo>
                  <a:lnTo>
                    <a:pt x="1725" y="812"/>
                  </a:lnTo>
                  <a:lnTo>
                    <a:pt x="1717" y="809"/>
                  </a:lnTo>
                  <a:lnTo>
                    <a:pt x="1710" y="804"/>
                  </a:lnTo>
                  <a:lnTo>
                    <a:pt x="1703" y="800"/>
                  </a:lnTo>
                  <a:lnTo>
                    <a:pt x="1696" y="795"/>
                  </a:lnTo>
                  <a:lnTo>
                    <a:pt x="1688" y="791"/>
                  </a:lnTo>
                  <a:lnTo>
                    <a:pt x="1682" y="787"/>
                  </a:lnTo>
                  <a:lnTo>
                    <a:pt x="1674" y="783"/>
                  </a:lnTo>
                  <a:lnTo>
                    <a:pt x="1668" y="779"/>
                  </a:lnTo>
                  <a:lnTo>
                    <a:pt x="1661" y="774"/>
                  </a:lnTo>
                  <a:lnTo>
                    <a:pt x="1653" y="771"/>
                  </a:lnTo>
                  <a:lnTo>
                    <a:pt x="1647" y="767"/>
                  </a:lnTo>
                  <a:lnTo>
                    <a:pt x="1640" y="763"/>
                  </a:lnTo>
                  <a:lnTo>
                    <a:pt x="1633" y="759"/>
                  </a:lnTo>
                  <a:lnTo>
                    <a:pt x="1626" y="755"/>
                  </a:lnTo>
                  <a:lnTo>
                    <a:pt x="1619" y="752"/>
                  </a:lnTo>
                  <a:lnTo>
                    <a:pt x="1612" y="748"/>
                  </a:lnTo>
                  <a:lnTo>
                    <a:pt x="1606" y="744"/>
                  </a:lnTo>
                  <a:lnTo>
                    <a:pt x="1599" y="740"/>
                  </a:lnTo>
                  <a:lnTo>
                    <a:pt x="1586" y="733"/>
                  </a:lnTo>
                  <a:lnTo>
                    <a:pt x="1572" y="726"/>
                  </a:lnTo>
                  <a:lnTo>
                    <a:pt x="1560" y="718"/>
                  </a:lnTo>
                  <a:lnTo>
                    <a:pt x="1547" y="712"/>
                  </a:lnTo>
                  <a:lnTo>
                    <a:pt x="1534" y="705"/>
                  </a:lnTo>
                  <a:lnTo>
                    <a:pt x="1522" y="699"/>
                  </a:lnTo>
                  <a:lnTo>
                    <a:pt x="1510" y="693"/>
                  </a:lnTo>
                  <a:lnTo>
                    <a:pt x="1498" y="687"/>
                  </a:lnTo>
                  <a:lnTo>
                    <a:pt x="1487" y="680"/>
                  </a:lnTo>
                  <a:lnTo>
                    <a:pt x="1476" y="675"/>
                  </a:lnTo>
                  <a:lnTo>
                    <a:pt x="1464" y="669"/>
                  </a:lnTo>
                  <a:lnTo>
                    <a:pt x="1453" y="664"/>
                  </a:lnTo>
                  <a:lnTo>
                    <a:pt x="1442" y="658"/>
                  </a:lnTo>
                  <a:lnTo>
                    <a:pt x="1432" y="654"/>
                  </a:lnTo>
                  <a:lnTo>
                    <a:pt x="1421" y="649"/>
                  </a:lnTo>
                  <a:lnTo>
                    <a:pt x="1412" y="644"/>
                  </a:lnTo>
                  <a:lnTo>
                    <a:pt x="1402" y="639"/>
                  </a:lnTo>
                  <a:lnTo>
                    <a:pt x="1393" y="635"/>
                  </a:lnTo>
                  <a:lnTo>
                    <a:pt x="1384" y="631"/>
                  </a:lnTo>
                  <a:lnTo>
                    <a:pt x="1375" y="626"/>
                  </a:lnTo>
                  <a:lnTo>
                    <a:pt x="1367" y="622"/>
                  </a:lnTo>
                  <a:lnTo>
                    <a:pt x="1351" y="616"/>
                  </a:lnTo>
                  <a:lnTo>
                    <a:pt x="1337" y="609"/>
                  </a:lnTo>
                  <a:lnTo>
                    <a:pt x="1323" y="603"/>
                  </a:lnTo>
                  <a:lnTo>
                    <a:pt x="1313" y="598"/>
                  </a:lnTo>
                  <a:lnTo>
                    <a:pt x="1303" y="594"/>
                  </a:lnTo>
                  <a:lnTo>
                    <a:pt x="1295" y="590"/>
                  </a:lnTo>
                  <a:lnTo>
                    <a:pt x="1280" y="584"/>
                  </a:lnTo>
                  <a:lnTo>
                    <a:pt x="1265" y="580"/>
                  </a:lnTo>
                  <a:lnTo>
                    <a:pt x="1252" y="575"/>
                  </a:lnTo>
                  <a:lnTo>
                    <a:pt x="1244" y="570"/>
                  </a:lnTo>
                  <a:lnTo>
                    <a:pt x="1235" y="564"/>
                  </a:lnTo>
                  <a:lnTo>
                    <a:pt x="1204" y="529"/>
                  </a:lnTo>
                  <a:lnTo>
                    <a:pt x="1192" y="502"/>
                  </a:lnTo>
                  <a:lnTo>
                    <a:pt x="1186" y="466"/>
                  </a:lnTo>
                  <a:lnTo>
                    <a:pt x="1187" y="422"/>
                  </a:lnTo>
                  <a:lnTo>
                    <a:pt x="1192" y="369"/>
                  </a:lnTo>
                  <a:lnTo>
                    <a:pt x="1202" y="311"/>
                  </a:lnTo>
                  <a:lnTo>
                    <a:pt x="1213" y="254"/>
                  </a:lnTo>
                  <a:lnTo>
                    <a:pt x="1219" y="228"/>
                  </a:lnTo>
                  <a:lnTo>
                    <a:pt x="1225" y="202"/>
                  </a:lnTo>
                  <a:lnTo>
                    <a:pt x="1234" y="160"/>
                  </a:lnTo>
                  <a:lnTo>
                    <a:pt x="1245" y="120"/>
                  </a:lnTo>
                  <a:lnTo>
                    <a:pt x="1275" y="522"/>
                  </a:lnTo>
                  <a:lnTo>
                    <a:pt x="1357" y="559"/>
                  </a:lnTo>
                  <a:lnTo>
                    <a:pt x="1364" y="546"/>
                  </a:lnTo>
                  <a:lnTo>
                    <a:pt x="1371" y="530"/>
                  </a:lnTo>
                  <a:lnTo>
                    <a:pt x="1382" y="491"/>
                  </a:lnTo>
                  <a:lnTo>
                    <a:pt x="1388" y="442"/>
                  </a:lnTo>
                  <a:lnTo>
                    <a:pt x="1385" y="380"/>
                  </a:lnTo>
                  <a:lnTo>
                    <a:pt x="1380" y="350"/>
                  </a:lnTo>
                  <a:lnTo>
                    <a:pt x="1373" y="317"/>
                  </a:lnTo>
                  <a:lnTo>
                    <a:pt x="1361" y="286"/>
                  </a:lnTo>
                  <a:lnTo>
                    <a:pt x="1350" y="254"/>
                  </a:lnTo>
                  <a:lnTo>
                    <a:pt x="1336" y="221"/>
                  </a:lnTo>
                  <a:lnTo>
                    <a:pt x="1328" y="205"/>
                  </a:lnTo>
                  <a:lnTo>
                    <a:pt x="1321" y="190"/>
                  </a:lnTo>
                  <a:lnTo>
                    <a:pt x="1313" y="175"/>
                  </a:lnTo>
                  <a:lnTo>
                    <a:pt x="1305" y="159"/>
                  </a:lnTo>
                  <a:lnTo>
                    <a:pt x="1297" y="144"/>
                  </a:lnTo>
                  <a:lnTo>
                    <a:pt x="1289" y="130"/>
                  </a:lnTo>
                  <a:lnTo>
                    <a:pt x="1282" y="117"/>
                  </a:lnTo>
                  <a:lnTo>
                    <a:pt x="1274" y="103"/>
                  </a:lnTo>
                  <a:lnTo>
                    <a:pt x="1266" y="90"/>
                  </a:lnTo>
                  <a:lnTo>
                    <a:pt x="1259" y="79"/>
                  </a:lnTo>
                  <a:lnTo>
                    <a:pt x="1252" y="66"/>
                  </a:lnTo>
                  <a:lnTo>
                    <a:pt x="1245" y="56"/>
                  </a:lnTo>
                  <a:lnTo>
                    <a:pt x="1233" y="37"/>
                  </a:lnTo>
                  <a:lnTo>
                    <a:pt x="1223" y="22"/>
                  </a:lnTo>
                  <a:lnTo>
                    <a:pt x="1215" y="10"/>
                  </a:lnTo>
                  <a:lnTo>
                    <a:pt x="1207" y="0"/>
                  </a:lnTo>
                  <a:lnTo>
                    <a:pt x="1070" y="471"/>
                  </a:lnTo>
                  <a:lnTo>
                    <a:pt x="929" y="23"/>
                  </a:lnTo>
                  <a:lnTo>
                    <a:pt x="924" y="29"/>
                  </a:lnTo>
                  <a:lnTo>
                    <a:pt x="910" y="48"/>
                  </a:lnTo>
                  <a:lnTo>
                    <a:pt x="900" y="62"/>
                  </a:lnTo>
                  <a:lnTo>
                    <a:pt x="890" y="77"/>
                  </a:lnTo>
                  <a:lnTo>
                    <a:pt x="879" y="95"/>
                  </a:lnTo>
                  <a:lnTo>
                    <a:pt x="867" y="114"/>
                  </a:lnTo>
                  <a:lnTo>
                    <a:pt x="855" y="135"/>
                  </a:lnTo>
                  <a:lnTo>
                    <a:pt x="843" y="157"/>
                  </a:lnTo>
                  <a:lnTo>
                    <a:pt x="833" y="179"/>
                  </a:lnTo>
                  <a:lnTo>
                    <a:pt x="822" y="202"/>
                  </a:lnTo>
                  <a:lnTo>
                    <a:pt x="814" y="226"/>
                  </a:lnTo>
                  <a:lnTo>
                    <a:pt x="807" y="250"/>
                  </a:lnTo>
                  <a:lnTo>
                    <a:pt x="802" y="295"/>
                  </a:lnTo>
                  <a:lnTo>
                    <a:pt x="803" y="339"/>
                  </a:lnTo>
                  <a:lnTo>
                    <a:pt x="809" y="379"/>
                  </a:lnTo>
                  <a:lnTo>
                    <a:pt x="818" y="416"/>
                  </a:lnTo>
                  <a:lnTo>
                    <a:pt x="829" y="446"/>
                  </a:lnTo>
                  <a:lnTo>
                    <a:pt x="835" y="460"/>
                  </a:lnTo>
                  <a:lnTo>
                    <a:pt x="841" y="472"/>
                  </a:lnTo>
                  <a:lnTo>
                    <a:pt x="851" y="491"/>
                  </a:lnTo>
                  <a:lnTo>
                    <a:pt x="861" y="507"/>
                  </a:lnTo>
                  <a:lnTo>
                    <a:pt x="301" y="1198"/>
                  </a:lnTo>
                  <a:lnTo>
                    <a:pt x="548" y="1492"/>
                  </a:lnTo>
                  <a:lnTo>
                    <a:pt x="1175" y="1088"/>
                  </a:lnTo>
                  <a:lnTo>
                    <a:pt x="1156" y="953"/>
                  </a:lnTo>
                  <a:lnTo>
                    <a:pt x="988" y="967"/>
                  </a:lnTo>
                  <a:lnTo>
                    <a:pt x="980" y="981"/>
                  </a:lnTo>
                  <a:lnTo>
                    <a:pt x="969" y="995"/>
                  </a:lnTo>
                  <a:lnTo>
                    <a:pt x="956" y="1009"/>
                  </a:lnTo>
                  <a:lnTo>
                    <a:pt x="947" y="1016"/>
                  </a:lnTo>
                  <a:lnTo>
                    <a:pt x="938" y="1022"/>
                  </a:lnTo>
                  <a:lnTo>
                    <a:pt x="927" y="1028"/>
                  </a:lnTo>
                  <a:lnTo>
                    <a:pt x="916" y="1034"/>
                  </a:lnTo>
                  <a:lnTo>
                    <a:pt x="902" y="1039"/>
                  </a:lnTo>
                  <a:lnTo>
                    <a:pt x="889" y="1043"/>
                  </a:lnTo>
                  <a:lnTo>
                    <a:pt x="874" y="1047"/>
                  </a:lnTo>
                  <a:lnTo>
                    <a:pt x="857" y="1051"/>
                  </a:lnTo>
                  <a:lnTo>
                    <a:pt x="820" y="1056"/>
                  </a:lnTo>
                  <a:lnTo>
                    <a:pt x="759" y="1057"/>
                  </a:lnTo>
                  <a:lnTo>
                    <a:pt x="710" y="1051"/>
                  </a:lnTo>
                  <a:lnTo>
                    <a:pt x="674" y="1040"/>
                  </a:lnTo>
                  <a:lnTo>
                    <a:pt x="660" y="1035"/>
                  </a:lnTo>
                  <a:lnTo>
                    <a:pt x="649" y="1028"/>
                  </a:lnTo>
                  <a:lnTo>
                    <a:pt x="620" y="1004"/>
                  </a:lnTo>
                  <a:lnTo>
                    <a:pt x="613" y="992"/>
                  </a:lnTo>
                  <a:lnTo>
                    <a:pt x="618" y="986"/>
                  </a:lnTo>
                  <a:lnTo>
                    <a:pt x="630" y="969"/>
                  </a:lnTo>
                  <a:lnTo>
                    <a:pt x="638" y="958"/>
                  </a:lnTo>
                  <a:lnTo>
                    <a:pt x="649" y="945"/>
                  </a:lnTo>
                  <a:lnTo>
                    <a:pt x="660" y="932"/>
                  </a:lnTo>
                  <a:lnTo>
                    <a:pt x="673" y="918"/>
                  </a:lnTo>
                  <a:lnTo>
                    <a:pt x="688" y="905"/>
                  </a:lnTo>
                  <a:lnTo>
                    <a:pt x="704" y="892"/>
                  </a:lnTo>
                  <a:lnTo>
                    <a:pt x="712" y="886"/>
                  </a:lnTo>
                  <a:lnTo>
                    <a:pt x="721" y="880"/>
                  </a:lnTo>
                  <a:lnTo>
                    <a:pt x="730" y="874"/>
                  </a:lnTo>
                  <a:lnTo>
                    <a:pt x="740" y="869"/>
                  </a:lnTo>
                  <a:lnTo>
                    <a:pt x="749" y="866"/>
                  </a:lnTo>
                  <a:lnTo>
                    <a:pt x="759" y="861"/>
                  </a:lnTo>
                  <a:lnTo>
                    <a:pt x="779" y="855"/>
                  </a:lnTo>
                  <a:lnTo>
                    <a:pt x="800" y="852"/>
                  </a:lnTo>
                  <a:lnTo>
                    <a:pt x="822" y="853"/>
                  </a:lnTo>
                  <a:lnTo>
                    <a:pt x="871" y="861"/>
                  </a:lnTo>
                  <a:lnTo>
                    <a:pt x="892" y="866"/>
                  </a:lnTo>
                  <a:lnTo>
                    <a:pt x="911" y="872"/>
                  </a:lnTo>
                  <a:lnTo>
                    <a:pt x="928" y="878"/>
                  </a:lnTo>
                  <a:lnTo>
                    <a:pt x="942" y="885"/>
                  </a:lnTo>
                  <a:lnTo>
                    <a:pt x="954" y="890"/>
                  </a:lnTo>
                  <a:lnTo>
                    <a:pt x="964" y="896"/>
                  </a:lnTo>
                  <a:lnTo>
                    <a:pt x="992" y="892"/>
                  </a:lnTo>
                  <a:lnTo>
                    <a:pt x="1021" y="888"/>
                  </a:lnTo>
                  <a:lnTo>
                    <a:pt x="1054" y="885"/>
                  </a:lnTo>
                  <a:lnTo>
                    <a:pt x="1088" y="880"/>
                  </a:lnTo>
                  <a:lnTo>
                    <a:pt x="1116" y="877"/>
                  </a:lnTo>
                  <a:lnTo>
                    <a:pt x="1145" y="8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Freeform 10"/>
            <p:cNvSpPr>
              <a:spLocks/>
            </p:cNvSpPr>
            <p:nvPr/>
          </p:nvSpPr>
          <p:spPr bwMode="auto">
            <a:xfrm>
              <a:off x="2610" y="1912"/>
              <a:ext cx="203" cy="181"/>
            </a:xfrm>
            <a:custGeom>
              <a:avLst/>
              <a:gdLst>
                <a:gd name="T0" fmla="*/ 0 w 407"/>
                <a:gd name="T1" fmla="*/ 2 h 363"/>
                <a:gd name="T2" fmla="*/ 2 w 407"/>
                <a:gd name="T3" fmla="*/ 6 h 363"/>
                <a:gd name="T4" fmla="*/ 1 w 407"/>
                <a:gd name="T5" fmla="*/ 11 h 363"/>
                <a:gd name="T6" fmla="*/ 12 w 407"/>
                <a:gd name="T7" fmla="*/ 7 h 363"/>
                <a:gd name="T8" fmla="*/ 11 w 407"/>
                <a:gd name="T9" fmla="*/ 0 h 363"/>
                <a:gd name="T10" fmla="*/ 0 w 407"/>
                <a:gd name="T11" fmla="*/ 2 h 363"/>
                <a:gd name="T12" fmla="*/ 0 w 407"/>
                <a:gd name="T13" fmla="*/ 2 h 3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7"/>
                <a:gd name="T22" fmla="*/ 0 h 363"/>
                <a:gd name="T23" fmla="*/ 407 w 407"/>
                <a:gd name="T24" fmla="*/ 363 h 3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7" h="363">
                  <a:moveTo>
                    <a:pt x="0" y="74"/>
                  </a:moveTo>
                  <a:lnTo>
                    <a:pt x="93" y="196"/>
                  </a:lnTo>
                  <a:lnTo>
                    <a:pt x="32" y="363"/>
                  </a:lnTo>
                  <a:lnTo>
                    <a:pt x="407" y="251"/>
                  </a:lnTo>
                  <a:lnTo>
                    <a:pt x="382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Freeform 11"/>
            <p:cNvSpPr>
              <a:spLocks/>
            </p:cNvSpPr>
            <p:nvPr/>
          </p:nvSpPr>
          <p:spPr bwMode="auto">
            <a:xfrm>
              <a:off x="2928" y="1500"/>
              <a:ext cx="103" cy="230"/>
            </a:xfrm>
            <a:custGeom>
              <a:avLst/>
              <a:gdLst>
                <a:gd name="T0" fmla="*/ 0 w 205"/>
                <a:gd name="T1" fmla="*/ 0 h 460"/>
                <a:gd name="T2" fmla="*/ 1 w 205"/>
                <a:gd name="T3" fmla="*/ 14 h 460"/>
                <a:gd name="T4" fmla="*/ 5 w 205"/>
                <a:gd name="T5" fmla="*/ 15 h 460"/>
                <a:gd name="T6" fmla="*/ 7 w 205"/>
                <a:gd name="T7" fmla="*/ 6 h 460"/>
                <a:gd name="T8" fmla="*/ 0 w 205"/>
                <a:gd name="T9" fmla="*/ 0 h 460"/>
                <a:gd name="T10" fmla="*/ 0 w 205"/>
                <a:gd name="T11" fmla="*/ 0 h 4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5"/>
                <a:gd name="T19" fmla="*/ 0 h 460"/>
                <a:gd name="T20" fmla="*/ 205 w 205"/>
                <a:gd name="T21" fmla="*/ 460 h 4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5" h="460">
                  <a:moveTo>
                    <a:pt x="0" y="0"/>
                  </a:moveTo>
                  <a:lnTo>
                    <a:pt x="11" y="426"/>
                  </a:lnTo>
                  <a:lnTo>
                    <a:pt x="141" y="460"/>
                  </a:lnTo>
                  <a:lnTo>
                    <a:pt x="205" y="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2209800" y="2743200"/>
            <a:ext cx="159039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i="1">
                <a:solidFill>
                  <a:schemeClr val="bg1"/>
                </a:solidFill>
              </a:rPr>
              <a:t>“Paul</a:t>
            </a:r>
          </a:p>
          <a:p>
            <a:pPr eaLnBrk="1" hangingPunct="1"/>
            <a:r>
              <a:rPr lang="en-US" sz="2800" b="1" i="1">
                <a:solidFill>
                  <a:schemeClr val="bg1"/>
                </a:solidFill>
              </a:rPr>
              <a:t> Revere”</a:t>
            </a:r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685800" y="4171950"/>
            <a:ext cx="725931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p(Paul Revere wins | weather’s clear) = 0.9</a:t>
            </a:r>
          </a:p>
        </p:txBody>
      </p:sp>
      <p:sp>
        <p:nvSpPr>
          <p:cNvPr id="86032" name="Text Box 16"/>
          <p:cNvSpPr txBox="1">
            <a:spLocks noChangeArrowheads="1"/>
          </p:cNvSpPr>
          <p:nvPr/>
        </p:nvSpPr>
        <p:spPr bwMode="auto">
          <a:xfrm rot="952716">
            <a:off x="6776891" y="1698398"/>
            <a:ext cx="11464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000"/>
              <a:t>0.9</a:t>
            </a:r>
          </a:p>
        </p:txBody>
      </p:sp>
      <p:sp>
        <p:nvSpPr>
          <p:cNvPr id="86036" name="Rectangle 20"/>
          <p:cNvSpPr>
            <a:spLocks noChangeArrowheads="1"/>
          </p:cNvSpPr>
          <p:nvPr/>
        </p:nvSpPr>
        <p:spPr bwMode="auto">
          <a:xfrm>
            <a:off x="304800" y="-400050"/>
            <a:ext cx="228600" cy="1143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5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8" grpId="0" autoUpdateAnimBg="0"/>
      <p:bldP spid="86031" grpId="0" autoUpdateAnimBg="0"/>
      <p:bldP spid="86032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Laplace-smoothed bigrams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4" descr="addon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322510"/>
            <a:ext cx="5486400" cy="117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laplac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647950"/>
            <a:ext cx="8568505" cy="231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923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7150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Reconstituted counts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4" descr="addone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123950"/>
            <a:ext cx="5715848" cy="102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laplac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326524"/>
            <a:ext cx="8534400" cy="28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39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6263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Compare with raw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bigram counts</a:t>
            </a:r>
          </a:p>
        </p:txBody>
      </p:sp>
      <p:pic>
        <p:nvPicPr>
          <p:cNvPr id="5" name="Picture 4" descr="ber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942" y="819150"/>
            <a:ext cx="615725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aplac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3007678"/>
            <a:ext cx="6400800" cy="213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631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Add-1 estimation is a blunt instrument</a:t>
            </a:r>
            <a:endParaRPr lang="en-US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latin typeface="Calibri" charset="0"/>
              </a:rPr>
              <a:t>So add-1 isn’t used </a:t>
            </a:r>
            <a:r>
              <a:rPr lang="en-US" sz="2400" dirty="0">
                <a:latin typeface="Calibri" charset="0"/>
              </a:rPr>
              <a:t>for N-</a:t>
            </a:r>
            <a:r>
              <a:rPr lang="en-US" sz="2400" dirty="0" smtClean="0">
                <a:latin typeface="Calibri" charset="0"/>
              </a:rPr>
              <a:t>grams: </a:t>
            </a:r>
          </a:p>
          <a:p>
            <a:pPr lvl="1"/>
            <a:r>
              <a:rPr lang="en-US" sz="2000" dirty="0" smtClean="0">
                <a:latin typeface="Calibri" charset="0"/>
              </a:rPr>
              <a:t>We’ll see better </a:t>
            </a:r>
            <a:r>
              <a:rPr lang="en-US" sz="2000" dirty="0">
                <a:latin typeface="Calibri" charset="0"/>
              </a:rPr>
              <a:t>methods</a:t>
            </a:r>
          </a:p>
          <a:p>
            <a:pPr eaLnBrk="1" hangingPunct="1"/>
            <a:r>
              <a:rPr lang="en-US" sz="2400" dirty="0" smtClean="0">
                <a:latin typeface="Calibri" charset="0"/>
              </a:rPr>
              <a:t>But add-1 is used </a:t>
            </a:r>
            <a:r>
              <a:rPr lang="en-US" sz="2400" dirty="0">
                <a:latin typeface="Calibri" charset="0"/>
              </a:rPr>
              <a:t>to smooth other </a:t>
            </a:r>
            <a:r>
              <a:rPr lang="en-US" sz="2400" dirty="0" smtClean="0">
                <a:latin typeface="Calibri" charset="0"/>
              </a:rPr>
              <a:t>NLP models</a:t>
            </a:r>
          </a:p>
          <a:p>
            <a:pPr lvl="1" eaLnBrk="1" hangingPunct="1"/>
            <a:r>
              <a:rPr lang="en-US" sz="2400" dirty="0" smtClean="0">
                <a:latin typeface="Calibri" charset="0"/>
              </a:rPr>
              <a:t>In domains </a:t>
            </a:r>
            <a:r>
              <a:rPr lang="en-US" sz="2400" dirty="0">
                <a:latin typeface="Calibri" charset="0"/>
              </a:rPr>
              <a:t>where the number of zeros isn’t so huge.</a:t>
            </a:r>
          </a:p>
        </p:txBody>
      </p:sp>
    </p:spTree>
    <p:extLst>
      <p:ext uri="{BB962C8B-B14F-4D97-AF65-F5344CB8AC3E}">
        <p14:creationId xmlns:p14="http://schemas.microsoft.com/office/powerpoint/2010/main" val="313067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Unigram Smoothing Example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1800"/>
              <a:t>Tiny Corpus, V=4; N=20</a:t>
            </a:r>
          </a:p>
          <a:p>
            <a:pPr lvl="1">
              <a:buFontTx/>
              <a:buNone/>
            </a:pPr>
            <a:endParaRPr lang="en-US" altLang="en-US" sz="1500"/>
          </a:p>
        </p:txBody>
      </p:sp>
      <p:graphicFrame>
        <p:nvGraphicFramePr>
          <p:cNvPr id="496706" name="Group 6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97333242"/>
              </p:ext>
            </p:extLst>
          </p:nvPr>
        </p:nvGraphicFramePr>
        <p:xfrm>
          <a:off x="1885950" y="1907382"/>
          <a:ext cx="5257801" cy="2784871"/>
        </p:xfrm>
        <a:graphic>
          <a:graphicData uri="http://schemas.openxmlformats.org/drawingml/2006/table">
            <a:tbl>
              <a:tblPr/>
              <a:tblGrid>
                <a:gridCol w="1051322"/>
                <a:gridCol w="1051322"/>
                <a:gridCol w="1052513"/>
                <a:gridCol w="1051322"/>
                <a:gridCol w="1051322"/>
              </a:tblGrid>
              <a:tr h="6172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True Ct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Unigram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Prob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New Ct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Adjusted  Prob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eat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.5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7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British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.2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.21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7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food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.29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7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happily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7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~20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98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5029200" y="1200150"/>
          <a:ext cx="16478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9" name="Equation" r:id="rId4" imgW="1650960" imgH="558720" progId="Equation.3">
                  <p:embed/>
                </p:oleObj>
              </mc:Choice>
              <mc:Fallback>
                <p:oleObj name="Equation" r:id="rId4" imgW="165096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200150"/>
                        <a:ext cx="16478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673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286000"/>
            <a:ext cx="4267200" cy="17145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3200" dirty="0" smtClean="0">
                <a:solidFill>
                  <a:srgbClr val="A50021"/>
                </a:solidFill>
                <a:latin typeface="Calibri" charset="0"/>
              </a:rPr>
              <a:t>Interpolation, </a:t>
            </a:r>
            <a:r>
              <a:rPr lang="en-US" sz="3200" dirty="0" err="1" smtClean="0">
                <a:solidFill>
                  <a:srgbClr val="A50021"/>
                </a:solidFill>
                <a:latin typeface="Calibri" charset="0"/>
              </a:rPr>
              <a:t>Backoff</a:t>
            </a:r>
            <a:r>
              <a:rPr lang="en-US" sz="3200" dirty="0" smtClean="0">
                <a:solidFill>
                  <a:srgbClr val="A50021"/>
                </a:solidFill>
                <a:latin typeface="Calibri" charset="0"/>
              </a:rPr>
              <a:t>, and Web-Scale LMs</a:t>
            </a:r>
            <a:endParaRPr lang="en-US" sz="3200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200150"/>
            <a:ext cx="3810000" cy="1143000"/>
          </a:xfrm>
        </p:spPr>
        <p:txBody>
          <a:bodyPr/>
          <a:lstStyle/>
          <a:p>
            <a:pPr eaLnBrk="1" hangingPunct="1"/>
            <a:r>
              <a:rPr sz="4400" dirty="0"/>
              <a:t/>
            </a:r>
            <a:br>
              <a:rPr sz="4400" dirty="0"/>
            </a:br>
            <a:r>
              <a:rPr lang="en-US" sz="4400" dirty="0"/>
              <a:t>Language Modeling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45861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Backoff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and Interpolation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52550"/>
            <a:ext cx="8534400" cy="36576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</a:rPr>
              <a:t>Sometimes it helps to use </a:t>
            </a:r>
            <a:r>
              <a:rPr lang="en-US" b="1" dirty="0" smtClean="0">
                <a:ea typeface="ＭＳ Ｐゴシック" charset="0"/>
              </a:rPr>
              <a:t>less</a:t>
            </a:r>
            <a:r>
              <a:rPr lang="en-US" dirty="0" smtClean="0">
                <a:ea typeface="ＭＳ Ｐゴシック" charset="0"/>
              </a:rPr>
              <a:t> context</a:t>
            </a:r>
            <a:endParaRPr lang="en-US" altLang="ja-JP" dirty="0">
              <a:ea typeface="ＭＳ Ｐゴシック" charset="0"/>
            </a:endParaRPr>
          </a:p>
          <a:p>
            <a:pPr lvl="1" eaLnBrk="1" hangingPunct="1"/>
            <a:r>
              <a:rPr lang="en-US" dirty="0">
                <a:ea typeface="ＭＳ Ｐゴシック" charset="0"/>
              </a:rPr>
              <a:t>C</a:t>
            </a:r>
            <a:r>
              <a:rPr lang="en-US" dirty="0" smtClean="0">
                <a:ea typeface="ＭＳ Ｐゴシック" charset="0"/>
              </a:rPr>
              <a:t>ondition </a:t>
            </a:r>
            <a:r>
              <a:rPr lang="en-US" dirty="0">
                <a:ea typeface="ＭＳ Ｐゴシック" charset="0"/>
              </a:rPr>
              <a:t>on </a:t>
            </a:r>
            <a:r>
              <a:rPr lang="en-US" dirty="0" smtClean="0">
                <a:ea typeface="ＭＳ Ｐゴシック" charset="0"/>
              </a:rPr>
              <a:t>less context for contexts you haven’</a:t>
            </a:r>
            <a:r>
              <a:rPr lang="en-US" altLang="ja-JP" dirty="0" smtClean="0">
                <a:ea typeface="ＭＳ Ｐゴシック" charset="0"/>
              </a:rPr>
              <a:t>t </a:t>
            </a:r>
            <a:r>
              <a:rPr lang="en-US" altLang="ja-JP" dirty="0">
                <a:ea typeface="ＭＳ Ｐゴシック" charset="0"/>
              </a:rPr>
              <a:t>learned much about </a:t>
            </a:r>
            <a:endParaRPr lang="en-US" b="1" dirty="0">
              <a:ea typeface="ＭＳ Ｐゴシック" charset="0"/>
            </a:endParaRPr>
          </a:p>
          <a:p>
            <a:pPr eaLnBrk="1" hangingPunct="1"/>
            <a:r>
              <a:rPr lang="en-US" b="1" dirty="0" err="1">
                <a:ea typeface="ＭＳ Ｐゴシック" charset="0"/>
              </a:rPr>
              <a:t>Backoff</a:t>
            </a:r>
            <a:r>
              <a:rPr lang="en-US" b="1" dirty="0">
                <a:ea typeface="ＭＳ Ｐゴシック" charset="0"/>
              </a:rPr>
              <a:t>: </a:t>
            </a:r>
            <a:endParaRPr lang="en-US" b="1" dirty="0" smtClean="0">
              <a:ea typeface="ＭＳ Ｐゴシック" charset="0"/>
            </a:endParaRPr>
          </a:p>
          <a:p>
            <a:pPr lvl="1"/>
            <a:r>
              <a:rPr lang="en-US" dirty="0" smtClean="0">
                <a:ea typeface="ＭＳ Ｐゴシック" charset="0"/>
              </a:rPr>
              <a:t>use </a:t>
            </a:r>
            <a:r>
              <a:rPr lang="en-US" dirty="0">
                <a:ea typeface="ＭＳ Ｐゴシック" charset="0"/>
              </a:rPr>
              <a:t>trigram if you have </a:t>
            </a:r>
            <a:r>
              <a:rPr lang="en-US" dirty="0" smtClean="0">
                <a:ea typeface="ＭＳ Ｐゴシック" charset="0"/>
              </a:rPr>
              <a:t>good evidence,</a:t>
            </a:r>
          </a:p>
          <a:p>
            <a:pPr lvl="1"/>
            <a:r>
              <a:rPr lang="en-US" dirty="0" smtClean="0">
                <a:ea typeface="ＭＳ Ｐゴシック" charset="0"/>
              </a:rPr>
              <a:t>otherwise </a:t>
            </a:r>
            <a:r>
              <a:rPr lang="en-US" dirty="0">
                <a:ea typeface="ＭＳ Ｐゴシック" charset="0"/>
              </a:rPr>
              <a:t>bigram, otherwise unigram</a:t>
            </a:r>
          </a:p>
          <a:p>
            <a:pPr eaLnBrk="1" hangingPunct="1"/>
            <a:r>
              <a:rPr lang="en-US" b="1" dirty="0">
                <a:ea typeface="ＭＳ Ｐゴシック" charset="0"/>
              </a:rPr>
              <a:t>Interpolation: </a:t>
            </a:r>
            <a:endParaRPr lang="en-US" b="1" dirty="0" smtClean="0">
              <a:ea typeface="ＭＳ Ｐゴシック" charset="0"/>
            </a:endParaRPr>
          </a:p>
          <a:p>
            <a:pPr lvl="1"/>
            <a:r>
              <a:rPr lang="en-US" dirty="0" smtClean="0">
                <a:ea typeface="ＭＳ Ｐゴシック" charset="0"/>
              </a:rPr>
              <a:t>mix unigram, bigram, trigram</a:t>
            </a:r>
          </a:p>
          <a:p>
            <a:pPr lvl="1"/>
            <a:endParaRPr lang="en-US" dirty="0" smtClean="0">
              <a:ea typeface="ＭＳ Ｐゴシック" charset="0"/>
            </a:endParaRPr>
          </a:p>
          <a:p>
            <a:r>
              <a:rPr lang="en-US" dirty="0" smtClean="0">
                <a:ea typeface="ＭＳ Ｐゴシック" charset="0"/>
              </a:rPr>
              <a:t>Interpolation works better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699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3"/>
          <p:cNvSpPr txBox="1">
            <a:spLocks noGrp="1"/>
          </p:cNvSpPr>
          <p:nvPr/>
        </p:nvSpPr>
        <p:spPr bwMode="auto">
          <a:xfrm>
            <a:off x="1543050" y="485775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050">
                <a:solidFill>
                  <a:schemeClr val="bg2"/>
                </a:solidFill>
                <a:latin typeface="Arial" panose="020B0604020202020204" pitchFamily="34" charset="0"/>
              </a:rPr>
              <a:t>600.465 - Intro to NLP - J. Eisner</a:t>
            </a:r>
          </a:p>
        </p:txBody>
      </p:sp>
      <p:sp>
        <p:nvSpPr>
          <p:cNvPr id="56323" name="Slide Number Placeholder 4"/>
          <p:cNvSpPr txBox="1">
            <a:spLocks noGrp="1"/>
          </p:cNvSpPr>
          <p:nvPr/>
        </p:nvSpPr>
        <p:spPr bwMode="auto">
          <a:xfrm>
            <a:off x="6191250" y="485775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fld id="{CB8B8E6A-4EED-4B58-998B-F8C151BE25C0}" type="slidenum">
              <a:rPr kumimoji="0" lang="en-US" altLang="en-US" sz="1050">
                <a:solidFill>
                  <a:schemeClr val="bg2"/>
                </a:solidFill>
                <a:latin typeface="Arial" panose="020B0604020202020204" pitchFamily="34" charset="0"/>
              </a:rPr>
              <a:pPr algn="r">
                <a:spcBef>
                  <a:spcPct val="50000"/>
                </a:spcBef>
                <a:buClrTx/>
                <a:buFontTx/>
                <a:buNone/>
              </a:pPr>
              <a:t>87</a:t>
            </a:fld>
            <a:endParaRPr kumimoji="0" lang="en-US" altLang="en-US" sz="105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Backoff</a:t>
            </a:r>
            <a:r>
              <a:rPr lang="en-US" altLang="en-US" dirty="0"/>
              <a:t> and interpolation 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en-US" sz="2625" dirty="0"/>
              <a:t>p(zombie</a:t>
            </a:r>
            <a:r>
              <a:rPr lang="zh-TW" altLang="en-US" sz="2625" dirty="0"/>
              <a:t> </a:t>
            </a:r>
            <a:r>
              <a:rPr lang="en-US" altLang="en-US" sz="2625" dirty="0"/>
              <a:t>| see the) vs. p(baby | see the)</a:t>
            </a:r>
          </a:p>
          <a:p>
            <a:pPr lvl="1">
              <a:lnSpc>
                <a:spcPct val="120000"/>
              </a:lnSpc>
            </a:pPr>
            <a:r>
              <a:rPr lang="en-US" altLang="en-US" sz="2475" dirty="0"/>
              <a:t>What if </a:t>
            </a:r>
            <a:r>
              <a:rPr lang="en-US" altLang="en-US" sz="2475" dirty="0">
                <a:solidFill>
                  <a:srgbClr val="3C58AD"/>
                </a:solidFill>
              </a:rPr>
              <a:t>count(see the </a:t>
            </a:r>
            <a:r>
              <a:rPr lang="en-US" altLang="en-US" sz="2475" dirty="0" err="1" smtClean="0">
                <a:solidFill>
                  <a:srgbClr val="3C58AD"/>
                </a:solidFill>
              </a:rPr>
              <a:t>ngram</a:t>
            </a:r>
            <a:r>
              <a:rPr lang="en-US" altLang="en-US" sz="2475" dirty="0" smtClean="0">
                <a:solidFill>
                  <a:srgbClr val="3C58AD"/>
                </a:solidFill>
              </a:rPr>
              <a:t>) </a:t>
            </a:r>
            <a:r>
              <a:rPr lang="en-US" altLang="en-US" sz="2475" dirty="0">
                <a:solidFill>
                  <a:srgbClr val="3C58AD"/>
                </a:solidFill>
              </a:rPr>
              <a:t>= count(see the baby) </a:t>
            </a:r>
            <a:r>
              <a:rPr lang="en-US" altLang="en-US" sz="2475" dirty="0"/>
              <a:t>= 0?</a:t>
            </a:r>
          </a:p>
          <a:p>
            <a:pPr lvl="1">
              <a:lnSpc>
                <a:spcPct val="120000"/>
              </a:lnSpc>
            </a:pPr>
            <a:r>
              <a:rPr lang="en-US" altLang="en-US" sz="2475" dirty="0">
                <a:solidFill>
                  <a:srgbClr val="FF0000"/>
                </a:solidFill>
              </a:rPr>
              <a:t>baby</a:t>
            </a:r>
            <a:r>
              <a:rPr lang="en-US" altLang="en-US" sz="2475" dirty="0"/>
              <a:t> beats </a:t>
            </a:r>
            <a:r>
              <a:rPr lang="en-US" altLang="en-US" sz="2475" dirty="0" err="1" smtClean="0">
                <a:solidFill>
                  <a:srgbClr val="FF0000"/>
                </a:solidFill>
              </a:rPr>
              <a:t>ngram</a:t>
            </a:r>
            <a:r>
              <a:rPr lang="en-US" altLang="en-US" sz="2475" dirty="0" smtClean="0"/>
              <a:t> </a:t>
            </a:r>
            <a:r>
              <a:rPr lang="en-US" altLang="en-US" sz="2475" dirty="0"/>
              <a:t>as a unigram</a:t>
            </a:r>
          </a:p>
          <a:p>
            <a:pPr lvl="1">
              <a:lnSpc>
                <a:spcPct val="120000"/>
              </a:lnSpc>
            </a:pPr>
            <a:r>
              <a:rPr lang="en-US" altLang="en-US" sz="2475" dirty="0">
                <a:solidFill>
                  <a:srgbClr val="FF0000"/>
                </a:solidFill>
              </a:rPr>
              <a:t>the baby</a:t>
            </a:r>
            <a:r>
              <a:rPr lang="en-US" altLang="en-US" sz="2475" dirty="0"/>
              <a:t> beats </a:t>
            </a:r>
            <a:r>
              <a:rPr lang="en-US" altLang="en-US" sz="2475" dirty="0">
                <a:solidFill>
                  <a:srgbClr val="FF0000"/>
                </a:solidFill>
              </a:rPr>
              <a:t>the </a:t>
            </a:r>
            <a:r>
              <a:rPr lang="en-US" altLang="en-US" sz="2475" dirty="0" err="1" smtClean="0">
                <a:solidFill>
                  <a:srgbClr val="FF0000"/>
                </a:solidFill>
              </a:rPr>
              <a:t>ngram</a:t>
            </a:r>
            <a:r>
              <a:rPr lang="en-US" altLang="en-US" sz="2475" dirty="0" smtClean="0">
                <a:solidFill>
                  <a:srgbClr val="FF0000"/>
                </a:solidFill>
              </a:rPr>
              <a:t> </a:t>
            </a:r>
            <a:r>
              <a:rPr lang="en-US" altLang="en-US" sz="2475" dirty="0"/>
              <a:t>as a bigram</a:t>
            </a:r>
            <a:endParaRPr lang="en-US" altLang="en-US" sz="2475" dirty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altLang="en-US" sz="2475" dirty="0">
                <a:solidFill>
                  <a:srgbClr val="FF0000"/>
                </a:solidFill>
                <a:sym typeface="Symbol" panose="05050102010706020507" pitchFamily="18" charset="2"/>
              </a:rPr>
              <a:t></a:t>
            </a:r>
            <a:r>
              <a:rPr lang="en-US" altLang="en-US" sz="2475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75" dirty="0">
                <a:solidFill>
                  <a:srgbClr val="FF0000"/>
                </a:solidFill>
              </a:rPr>
              <a:t>see the baby</a:t>
            </a:r>
            <a:r>
              <a:rPr lang="en-US" altLang="en-US" sz="2475" dirty="0"/>
              <a:t> beats </a:t>
            </a:r>
            <a:r>
              <a:rPr lang="en-US" altLang="en-US" sz="2475" dirty="0">
                <a:solidFill>
                  <a:srgbClr val="FF0000"/>
                </a:solidFill>
              </a:rPr>
              <a:t>see the </a:t>
            </a:r>
            <a:r>
              <a:rPr lang="en-US" altLang="en-US" sz="2475" dirty="0" err="1" smtClean="0">
                <a:solidFill>
                  <a:srgbClr val="FF0000"/>
                </a:solidFill>
              </a:rPr>
              <a:t>ngram</a:t>
            </a:r>
            <a:r>
              <a:rPr lang="en-US" altLang="en-US" sz="2475" dirty="0" smtClean="0"/>
              <a:t> </a:t>
            </a:r>
            <a:r>
              <a:rPr lang="en-US" altLang="en-US" sz="2475" dirty="0"/>
              <a:t>?  </a:t>
            </a:r>
            <a:br>
              <a:rPr lang="en-US" altLang="en-US" sz="2475" dirty="0"/>
            </a:br>
            <a:r>
              <a:rPr lang="en-US" altLang="en-US" sz="2100" i="1" dirty="0"/>
              <a:t>(even if both have the same count, such as 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1" grpId="0" build="p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Class-Based Backoff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3844" indent="-191691"/>
            <a:r>
              <a:rPr lang="en-US" altLang="en-US" smtClean="0">
                <a:solidFill>
                  <a:schemeClr val="accent2"/>
                </a:solidFill>
              </a:rPr>
              <a:t>Back off</a:t>
            </a:r>
            <a:r>
              <a:rPr lang="en-US" altLang="en-US" smtClean="0"/>
              <a:t> to the class rather than the word</a:t>
            </a:r>
          </a:p>
          <a:p>
            <a:pPr marL="465535" lvl="1" indent="-171450"/>
            <a:r>
              <a:rPr lang="en-US" altLang="en-US" smtClean="0"/>
              <a:t>Particularly useful for proper nouns (e.g., names)</a:t>
            </a:r>
          </a:p>
          <a:p>
            <a:pPr marL="465535" lvl="1" indent="-171450"/>
            <a:r>
              <a:rPr lang="en-US" altLang="en-US" smtClean="0"/>
              <a:t>Use count for the number of names in place of the particular name</a:t>
            </a:r>
          </a:p>
          <a:p>
            <a:pPr marL="465535" lvl="1" indent="-171450"/>
            <a:r>
              <a:rPr lang="en-US" altLang="en-US" smtClean="0"/>
              <a:t>E.g. </a:t>
            </a:r>
            <a:r>
              <a:rPr lang="en-US" altLang="en-US" smtClean="0">
                <a:solidFill>
                  <a:schemeClr val="hlink"/>
                </a:solidFill>
              </a:rPr>
              <a:t>&lt; N | friendly &gt;</a:t>
            </a:r>
            <a:r>
              <a:rPr lang="en-US" altLang="en-US" smtClean="0"/>
              <a:t> instead of </a:t>
            </a:r>
            <a:r>
              <a:rPr lang="en-US" altLang="en-US" smtClean="0">
                <a:solidFill>
                  <a:schemeClr val="hlink"/>
                </a:solidFill>
              </a:rPr>
              <a:t>&lt; dog | friendly&gt;</a:t>
            </a:r>
          </a:p>
        </p:txBody>
      </p:sp>
    </p:spTree>
    <p:extLst>
      <p:ext uri="{BB962C8B-B14F-4D97-AF65-F5344CB8AC3E}">
        <p14:creationId xmlns:p14="http://schemas.microsoft.com/office/powerpoint/2010/main" val="23715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Linear Interpolation</a:t>
            </a:r>
            <a:endParaRPr lang="en-US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52550"/>
            <a:ext cx="8534400" cy="333375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Calibri" charset="0"/>
              </a:rPr>
              <a:t>Simple interpolation</a:t>
            </a:r>
          </a:p>
          <a:p>
            <a:pPr eaLnBrk="1" hangingPunct="1"/>
            <a:endParaRPr lang="en-US" sz="2800" dirty="0">
              <a:latin typeface="Calibri" charset="0"/>
            </a:endParaRPr>
          </a:p>
          <a:p>
            <a:pPr marL="0" indent="0" eaLnBrk="1" hangingPunct="1">
              <a:buNone/>
            </a:pPr>
            <a:endParaRPr lang="en-US" sz="2800" dirty="0">
              <a:latin typeface="Calibri" charset="0"/>
            </a:endParaRPr>
          </a:p>
          <a:p>
            <a:pPr eaLnBrk="1" hangingPunct="1"/>
            <a:r>
              <a:rPr lang="en-US" sz="2800" dirty="0">
                <a:latin typeface="Calibri" charset="0"/>
              </a:rPr>
              <a:t>Lambdas conditional on context: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1949271"/>
            <a:ext cx="3657600" cy="99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interp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486150"/>
            <a:ext cx="4992027" cy="142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400" y="2076244"/>
            <a:ext cx="1331728" cy="81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560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400" dirty="0">
              <a:latin typeface="Arial" charset="0"/>
            </a:endParaRP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B3222EC-623F-B948-B2AE-F3CE38A4999A}" type="slidenum">
              <a:rPr lang="en-US" sz="1400">
                <a:latin typeface="Arial" charset="0"/>
              </a:rPr>
              <a:pPr/>
              <a:t>9</a:t>
            </a:fld>
            <a:endParaRPr lang="en-US" sz="1400">
              <a:latin typeface="Arial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5960"/>
            <a:ext cx="8534400" cy="85725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p is a function on sets of “outcomes”</a:t>
            </a:r>
          </a:p>
        </p:txBody>
      </p:sp>
      <p:sp>
        <p:nvSpPr>
          <p:cNvPr id="17413" name="Oval 4"/>
          <p:cNvSpPr>
            <a:spLocks noChangeArrowheads="1"/>
          </p:cNvSpPr>
          <p:nvPr/>
        </p:nvSpPr>
        <p:spPr bwMode="auto">
          <a:xfrm>
            <a:off x="1352551" y="2088357"/>
            <a:ext cx="4017963" cy="2212181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</a:pPr>
            <a:r>
              <a:rPr lang="en-US" sz="3200" dirty="0"/>
              <a:t>   </a:t>
            </a:r>
            <a:r>
              <a:rPr lang="en-US" sz="3200" dirty="0">
                <a:solidFill>
                  <a:schemeClr val="bg1"/>
                </a:solidFill>
              </a:rPr>
              <a:t>weather’s            </a:t>
            </a:r>
          </a:p>
          <a:p>
            <a:pPr algn="ctr" eaLnBrk="1" hangingPunct="1"/>
            <a:r>
              <a:rPr lang="en-US" sz="3200" dirty="0">
                <a:solidFill>
                  <a:schemeClr val="bg1"/>
                </a:solidFill>
              </a:rPr>
              <a:t>    clear                        </a:t>
            </a:r>
          </a:p>
          <a:p>
            <a:pPr algn="ctr" eaLnBrk="1" hangingPunct="1"/>
            <a:endParaRPr lang="en-US" sz="3200" dirty="0"/>
          </a:p>
          <a:p>
            <a:pPr algn="ctr" eaLnBrk="1" hangingPunct="1"/>
            <a:endParaRPr lang="en-US" sz="3200" dirty="0"/>
          </a:p>
          <a:p>
            <a:pPr algn="ctr" eaLnBrk="1" hangingPunct="1"/>
            <a:endParaRPr lang="en-US" sz="3200" dirty="0"/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533400" y="1885950"/>
            <a:ext cx="6400800" cy="3028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7415" name="Oval 6"/>
          <p:cNvSpPr>
            <a:spLocks noChangeArrowheads="1"/>
          </p:cNvSpPr>
          <p:nvPr/>
        </p:nvSpPr>
        <p:spPr bwMode="auto">
          <a:xfrm>
            <a:off x="1352551" y="2514600"/>
            <a:ext cx="5210175" cy="2065735"/>
          </a:xfrm>
          <a:prstGeom prst="ellipse">
            <a:avLst/>
          </a:prstGeom>
          <a:solidFill>
            <a:schemeClr val="tx2">
              <a:alpha val="50195"/>
            </a:schemeClr>
          </a:soli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chemeClr val="bg1"/>
                </a:solidFill>
              </a:rPr>
              <a:t>                Paul Revere </a:t>
            </a:r>
          </a:p>
          <a:p>
            <a:pPr algn="ctr" eaLnBrk="1" hangingPunct="1"/>
            <a:r>
              <a:rPr lang="en-US">
                <a:solidFill>
                  <a:schemeClr val="bg1"/>
                </a:solidFill>
              </a:rPr>
              <a:t>                wins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666750" y="4449366"/>
            <a:ext cx="369424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All Outcomes (races)</a:t>
            </a:r>
          </a:p>
        </p:txBody>
      </p:sp>
      <p:sp>
        <p:nvSpPr>
          <p:cNvPr id="17417" name="Text Box 11"/>
          <p:cNvSpPr txBox="1">
            <a:spLocks noChangeArrowheads="1"/>
          </p:cNvSpPr>
          <p:nvPr/>
        </p:nvSpPr>
        <p:spPr bwMode="auto">
          <a:xfrm>
            <a:off x="609601" y="1257300"/>
            <a:ext cx="648466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p(win | clear) </a:t>
            </a:r>
            <a:r>
              <a:rPr lang="en-US" dirty="0">
                <a:sym typeface="Symbol" charset="0"/>
              </a:rPr>
              <a:t> </a:t>
            </a:r>
            <a:r>
              <a:rPr lang="en-US" dirty="0">
                <a:solidFill>
                  <a:schemeClr val="accent5"/>
                </a:solidFill>
                <a:sym typeface="Symbol" charset="0"/>
              </a:rPr>
              <a:t>p(win, clear) </a:t>
            </a:r>
            <a:r>
              <a:rPr lang="en-US" dirty="0">
                <a:solidFill>
                  <a:srgbClr val="0000FF"/>
                </a:solidFill>
                <a:sym typeface="Symbol" charset="0"/>
              </a:rPr>
              <a:t>/ p(clear)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73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How to set the lambdas?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76350"/>
            <a:ext cx="8763000" cy="37338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Use a </a:t>
            </a:r>
            <a:r>
              <a:rPr lang="en-US" b="1" dirty="0">
                <a:latin typeface="Calibri" charset="0"/>
              </a:rPr>
              <a:t>held-out</a:t>
            </a:r>
            <a:r>
              <a:rPr lang="en-US" dirty="0">
                <a:latin typeface="Calibri" charset="0"/>
              </a:rPr>
              <a:t> corpus</a:t>
            </a: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Choose </a:t>
            </a:r>
            <a:r>
              <a:rPr lang="en-US" dirty="0" err="1" smtClean="0">
                <a:latin typeface="Calibri" charset="0"/>
              </a:rPr>
              <a:t>λs</a:t>
            </a:r>
            <a:r>
              <a:rPr lang="en-US" dirty="0" smtClean="0">
                <a:latin typeface="Calibri" charset="0"/>
              </a:rPr>
              <a:t> to maximize </a:t>
            </a:r>
            <a:r>
              <a:rPr lang="en-US" dirty="0">
                <a:latin typeface="Calibri" charset="0"/>
              </a:rPr>
              <a:t>the probability of </a:t>
            </a:r>
            <a:r>
              <a:rPr lang="en-US" dirty="0" smtClean="0">
                <a:latin typeface="Calibri" charset="0"/>
              </a:rPr>
              <a:t>held</a:t>
            </a:r>
            <a:r>
              <a:rPr lang="en-US" dirty="0">
                <a:latin typeface="Calibri" charset="0"/>
              </a:rPr>
              <a:t>-out </a:t>
            </a:r>
            <a:r>
              <a:rPr lang="en-US" dirty="0" smtClean="0">
                <a:latin typeface="Calibri" charset="0"/>
              </a:rPr>
              <a:t>data:</a:t>
            </a:r>
            <a:endParaRPr lang="en-US" dirty="0">
              <a:latin typeface="Calibri" charset="0"/>
            </a:endParaRPr>
          </a:p>
          <a:p>
            <a:pPr lvl="1" eaLnBrk="1" hangingPunct="1"/>
            <a:r>
              <a:rPr lang="en-US" sz="2400" dirty="0" smtClean="0">
                <a:latin typeface="Calibri" charset="0"/>
              </a:rPr>
              <a:t>Fix the </a:t>
            </a:r>
            <a:r>
              <a:rPr lang="en-US" sz="2400" dirty="0">
                <a:latin typeface="Calibri" charset="0"/>
              </a:rPr>
              <a:t>N-gram </a:t>
            </a:r>
            <a:r>
              <a:rPr lang="en-US" sz="2400" dirty="0" smtClean="0">
                <a:latin typeface="Calibri" charset="0"/>
              </a:rPr>
              <a:t>probabilities (on the training data)</a:t>
            </a:r>
            <a:endParaRPr lang="en-US" sz="2400" dirty="0">
              <a:latin typeface="Calibri" charset="0"/>
            </a:endParaRPr>
          </a:p>
          <a:p>
            <a:pPr lvl="1"/>
            <a:r>
              <a:rPr lang="en-US" sz="2400" dirty="0">
                <a:latin typeface="Calibri" charset="0"/>
              </a:rPr>
              <a:t>Then search for </a:t>
            </a:r>
            <a:r>
              <a:rPr lang="en-US" sz="2400" dirty="0" err="1" smtClean="0">
                <a:latin typeface="Calibri" charset="0"/>
              </a:rPr>
              <a:t>λs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smtClean="0">
                <a:latin typeface="Calibri" charset="0"/>
              </a:rPr>
              <a:t>that give largest probability to held-out set:</a:t>
            </a:r>
          </a:p>
          <a:p>
            <a:pPr lvl="1" eaLnBrk="1" hangingPunct="1"/>
            <a:endParaRPr lang="en-US" sz="2400" dirty="0">
              <a:latin typeface="Calibri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533400" y="1733550"/>
            <a:ext cx="3505200" cy="762000"/>
          </a:xfrm>
          <a:prstGeom prst="round1Rect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Training Data</a:t>
            </a:r>
          </a:p>
        </p:txBody>
      </p:sp>
      <p:sp>
        <p:nvSpPr>
          <p:cNvPr id="5" name="Round Single Corner Rectangle 4"/>
          <p:cNvSpPr/>
          <p:nvPr/>
        </p:nvSpPr>
        <p:spPr>
          <a:xfrm>
            <a:off x="4267200" y="1733550"/>
            <a:ext cx="1325217" cy="762000"/>
          </a:xfrm>
          <a:prstGeom prst="round1Rect">
            <a:avLst>
              <a:gd name="adj" fmla="val 0"/>
            </a:avLst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Held-Out Data</a:t>
            </a:r>
          </a:p>
        </p:txBody>
      </p:sp>
      <p:sp>
        <p:nvSpPr>
          <p:cNvPr id="6" name="Round Single Corner Rectangle 5"/>
          <p:cNvSpPr/>
          <p:nvPr/>
        </p:nvSpPr>
        <p:spPr>
          <a:xfrm>
            <a:off x="5791200" y="1733550"/>
            <a:ext cx="1482436" cy="762000"/>
          </a:xfrm>
          <a:prstGeom prst="round1Rect">
            <a:avLst>
              <a:gd name="adj" fmla="val 0"/>
            </a:avLst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Test </a:t>
            </a:r>
          </a:p>
          <a:p>
            <a:pPr algn="ctr"/>
            <a:r>
              <a:rPr lang="en-US" sz="24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25204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Unknown words: Open versus closed vocabulary tasks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200150"/>
            <a:ext cx="8534400" cy="3333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Calibri" charset="0"/>
              </a:rPr>
              <a:t>If we know all the words in advanced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Calibri" charset="0"/>
              </a:rPr>
              <a:t>Vocabulary V is fixed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Calibri" charset="0"/>
              </a:rPr>
              <a:t>Closed vocabulary task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Calibri" charset="0"/>
              </a:rPr>
              <a:t>Often we don’t know this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>
                <a:latin typeface="Calibri" charset="0"/>
              </a:rPr>
              <a:t>Out Of Vocabulary</a:t>
            </a:r>
            <a:r>
              <a:rPr lang="en-US" sz="1800" dirty="0">
                <a:latin typeface="Calibri" charset="0"/>
              </a:rPr>
              <a:t> = OOV words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Calibri" charset="0"/>
              </a:rPr>
              <a:t>Open vocabulary task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Calibri" charset="0"/>
              </a:rPr>
              <a:t>Instead: create an unknown word token &lt;UNK&gt;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Calibri" charset="0"/>
              </a:rPr>
              <a:t>Training of &lt;UNK&gt; probabilities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Calibri" charset="0"/>
              </a:rPr>
              <a:t>Create a fixed lexicon L of size V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Calibri" charset="0"/>
              </a:rPr>
              <a:t>At text normalization phase, any training word not in L changed to  &lt;UNK&gt;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Calibri" charset="0"/>
              </a:rPr>
              <a:t>Now we train its probabilities like a normal word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Calibri" charset="0"/>
              </a:rPr>
              <a:t>At decoding time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Calibri" charset="0"/>
              </a:rPr>
              <a:t>If text input: Use UNK probabilities for any word not in training</a:t>
            </a:r>
          </a:p>
        </p:txBody>
      </p:sp>
    </p:spTree>
    <p:extLst>
      <p:ext uri="{BB962C8B-B14F-4D97-AF65-F5344CB8AC3E}">
        <p14:creationId xmlns:p14="http://schemas.microsoft.com/office/powerpoint/2010/main" val="259854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Huge web-scale n-grams</a:t>
            </a:r>
            <a:endParaRPr lang="en-US" dirty="0"/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76350"/>
            <a:ext cx="8534400" cy="3333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How to deal with, e.g., Google N-gram corpus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Pruning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E.g., only store N-grams with count &gt; threshold.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Remove singletons of higher-order n-grams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Efficient data structures, etc.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151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N-gram Smoothing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Add-1 smoothing:</a:t>
            </a:r>
          </a:p>
          <a:p>
            <a:pPr lvl="1"/>
            <a:r>
              <a:rPr lang="en-US" sz="2400" dirty="0"/>
              <a:t>OK for </a:t>
            </a:r>
            <a:r>
              <a:rPr lang="en-US" sz="2400" dirty="0" smtClean="0"/>
              <a:t>some tasks, but not </a:t>
            </a:r>
            <a:r>
              <a:rPr lang="en-US" sz="2400" dirty="0"/>
              <a:t>for language modeling</a:t>
            </a:r>
          </a:p>
          <a:p>
            <a:r>
              <a:rPr lang="en-US" sz="2800" dirty="0" smtClean="0"/>
              <a:t>See text for</a:t>
            </a:r>
          </a:p>
          <a:p>
            <a:pPr lvl="1"/>
            <a:r>
              <a:rPr lang="en-US" dirty="0" smtClean="0"/>
              <a:t>The most commonly used method:</a:t>
            </a:r>
          </a:p>
          <a:p>
            <a:pPr lvl="2"/>
            <a:r>
              <a:rPr lang="en-US" sz="2400" dirty="0" smtClean="0"/>
              <a:t>Extended Interpolated </a:t>
            </a:r>
            <a:r>
              <a:rPr lang="en-US" sz="2400" dirty="0" err="1" smtClean="0"/>
              <a:t>Kneser</a:t>
            </a:r>
            <a:r>
              <a:rPr lang="en-US" sz="2400" dirty="0" smtClean="0"/>
              <a:t>-Ney</a:t>
            </a:r>
          </a:p>
          <a:p>
            <a:pPr lvl="1"/>
            <a:r>
              <a:rPr lang="en-US" dirty="0" smtClean="0"/>
              <a:t>For very large N-grams like the Web:</a:t>
            </a:r>
          </a:p>
          <a:p>
            <a:pPr lvl="2"/>
            <a:r>
              <a:rPr lang="en-US" sz="2400" dirty="0" smtClean="0"/>
              <a:t>Stupid </a:t>
            </a:r>
            <a:r>
              <a:rPr lang="en-US" sz="2400" dirty="0" err="1" smtClean="0"/>
              <a:t>backoff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N-grams are not only for words</a:t>
            </a:r>
          </a:p>
          <a:p>
            <a:pPr lvl="1"/>
            <a:r>
              <a:rPr lang="en-US" dirty="0" smtClean="0"/>
              <a:t>Characters </a:t>
            </a:r>
          </a:p>
          <a:p>
            <a:pPr lvl="1"/>
            <a:r>
              <a:rPr lang="en-US" dirty="0" smtClean="0"/>
              <a:t>Sentences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2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Yoav’s</a:t>
            </a:r>
            <a:r>
              <a:rPr lang="en-US" dirty="0"/>
              <a:t> blog post: </a:t>
            </a:r>
            <a:r>
              <a:rPr lang="en-US" dirty="0">
                <a:hlinkClick r:id="rId2"/>
              </a:rPr>
              <a:t>http://nbviewer.jupyter.org/gist/yoavg/d76121dfde2618422139</a:t>
            </a:r>
            <a:endParaRPr lang="en-US" dirty="0"/>
          </a:p>
          <a:p>
            <a:r>
              <a:rPr lang="en-US" dirty="0"/>
              <a:t>10-gram character-level LM: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Example from Kai-Wei Chang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95</a:t>
            </a:fld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809529" y="2622501"/>
            <a:ext cx="5524943" cy="207749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/>
            <a:r>
              <a:rPr lang="en-US" alt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 Citizen: Nay, then, that was hers, It speaks against your other service: But since the youth of the circumstance be spoken: Your uncle and one </a:t>
            </a:r>
            <a:r>
              <a:rPr lang="en-US" alt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Baptista's</a:t>
            </a:r>
            <a:r>
              <a:rPr lang="en-US" alt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daughter. </a:t>
            </a:r>
          </a:p>
          <a:p>
            <a:pPr defTabSz="685800" eaLnBrk="0" hangingPunct="0"/>
            <a:endParaRPr lang="en-US" altLang="en-US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685800" eaLnBrk="0" hangingPunct="0"/>
            <a:r>
              <a:rPr lang="en-US" alt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SEBASTIAN: Do I stand till the break off.</a:t>
            </a:r>
            <a:r>
              <a:rPr lang="en-US" altLang="en-US" sz="1500" dirty="0"/>
              <a:t> </a:t>
            </a:r>
          </a:p>
          <a:p>
            <a:pPr defTabSz="685800" eaLnBrk="0" hangingPunct="0"/>
            <a:endParaRPr lang="en-US" altLang="en-US" sz="1500" dirty="0">
              <a:latin typeface="Arial" panose="020B0604020202020204" pitchFamily="34" charset="0"/>
            </a:endParaRPr>
          </a:p>
          <a:p>
            <a:pPr defTabSz="685800" eaLnBrk="0" hangingPunct="0"/>
            <a:r>
              <a:rPr lang="en-US" altLang="en-US" sz="1500" dirty="0">
                <a:latin typeface="Arial" panose="020B0604020202020204" pitchFamily="34" charset="0"/>
              </a:rPr>
              <a:t>BIRON:</a:t>
            </a:r>
          </a:p>
          <a:p>
            <a:pPr defTabSz="685800" eaLnBrk="0" hangingPunct="0"/>
            <a:r>
              <a:rPr lang="en-US" altLang="en-US" sz="1500" dirty="0">
                <a:latin typeface="Arial" panose="020B0604020202020204" pitchFamily="34" charset="0"/>
              </a:rPr>
              <a:t>Hide thy head.</a:t>
            </a:r>
          </a:p>
        </p:txBody>
      </p:sp>
    </p:spTree>
    <p:extLst>
      <p:ext uri="{BB962C8B-B14F-4D97-AF65-F5344CB8AC3E}">
        <p14:creationId xmlns:p14="http://schemas.microsoft.com/office/powerpoint/2010/main" val="4501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036E14B-733C-9F4A-B05B-440BB6BDE2B3}" type="slidenum">
              <a:rPr lang="en-US" sz="1400">
                <a:latin typeface="Arial" charset="0"/>
              </a:rPr>
              <a:pPr/>
              <a:t>96</a:t>
            </a:fld>
            <a:endParaRPr lang="en-US" sz="1400">
              <a:latin typeface="Arial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09550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Example: Language ID</a:t>
            </a:r>
            <a:endParaRPr lang="en-US" dirty="0">
              <a:latin typeface="Times New Roman" charset="0"/>
            </a:endParaRP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23950"/>
            <a:ext cx="8915400" cy="333375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“Horses and </a:t>
            </a:r>
            <a:r>
              <a:rPr lang="en-US" dirty="0" err="1">
                <a:latin typeface="Times New Roman" charset="0"/>
              </a:rPr>
              <a:t>Lukasiewicz</a:t>
            </a:r>
            <a:r>
              <a:rPr lang="en-US" dirty="0">
                <a:latin typeface="Times New Roman" charset="0"/>
              </a:rPr>
              <a:t> are on the curriculum.</a:t>
            </a:r>
            <a:r>
              <a:rPr lang="en-US" dirty="0" smtClean="0">
                <a:latin typeface="Times New Roman" charset="0"/>
              </a:rPr>
              <a:t>”</a:t>
            </a:r>
            <a:endParaRPr lang="en-US" dirty="0">
              <a:latin typeface="Times New Roman" charset="0"/>
            </a:endParaRPr>
          </a:p>
          <a:p>
            <a:pPr lvl="1"/>
            <a:r>
              <a:rPr lang="en-US" dirty="0">
                <a:latin typeface="Times New Roman" charset="0"/>
              </a:rPr>
              <a:t>Is this English or Polish or </a:t>
            </a:r>
            <a:r>
              <a:rPr lang="en-US" dirty="0" smtClean="0">
                <a:latin typeface="Times New Roman" charset="0"/>
              </a:rPr>
              <a:t>??</a:t>
            </a:r>
          </a:p>
          <a:p>
            <a:pPr lvl="1"/>
            <a:endParaRPr lang="en-US" dirty="0">
              <a:latin typeface="Times New Roman" charset="0"/>
            </a:endParaRPr>
          </a:p>
          <a:p>
            <a:pPr eaLnBrk="1" hangingPunct="1"/>
            <a:r>
              <a:rPr lang="en-US" dirty="0" smtClean="0">
                <a:latin typeface="Times New Roman" charset="0"/>
              </a:rPr>
              <a:t>Let’s use n</a:t>
            </a:r>
            <a:r>
              <a:rPr lang="en-US" dirty="0">
                <a:latin typeface="Times New Roman" charset="0"/>
              </a:rPr>
              <a:t>-gram models </a:t>
            </a:r>
            <a:r>
              <a:rPr lang="en-US" dirty="0" smtClean="0">
                <a:latin typeface="Times New Roman" charset="0"/>
              </a:rPr>
              <a:t>…</a:t>
            </a:r>
            <a:endParaRPr lang="en-US" dirty="0">
              <a:latin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</a:rPr>
              <a:t>Space of outcomes will be </a:t>
            </a:r>
            <a:r>
              <a:rPr lang="en-US" dirty="0" smtClean="0">
                <a:latin typeface="Times New Roman" charset="0"/>
              </a:rPr>
              <a:t>character </a:t>
            </a:r>
            <a:r>
              <a:rPr lang="en-US" dirty="0">
                <a:latin typeface="Times New Roman" charset="0"/>
              </a:rPr>
              <a:t>sequences (</a:t>
            </a:r>
            <a:r>
              <a:rPr lang="en-US" dirty="0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 dirty="0">
                <a:solidFill>
                  <a:schemeClr val="bg2"/>
                </a:solidFill>
                <a:latin typeface="Times New Roman" charset="0"/>
              </a:rPr>
              <a:t>1</a:t>
            </a:r>
            <a:r>
              <a:rPr lang="en-US" dirty="0">
                <a:latin typeface="Times New Roman" charset="0"/>
              </a:rPr>
              <a:t>, </a:t>
            </a:r>
            <a:r>
              <a:rPr lang="en-US" dirty="0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 dirty="0">
                <a:solidFill>
                  <a:schemeClr val="bg2"/>
                </a:solidFill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, </a:t>
            </a:r>
            <a:r>
              <a:rPr lang="en-US" dirty="0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 dirty="0">
                <a:solidFill>
                  <a:schemeClr val="bg2"/>
                </a:solidFill>
                <a:latin typeface="Times New Roman" charset="0"/>
              </a:rPr>
              <a:t>3</a:t>
            </a:r>
            <a:r>
              <a:rPr lang="en-US" dirty="0">
                <a:latin typeface="Times New Roman" charset="0"/>
              </a:rPr>
              <a:t>, …</a:t>
            </a:r>
            <a:r>
              <a:rPr lang="en-US" dirty="0" smtClean="0">
                <a:latin typeface="Times New Roman" charset="0"/>
              </a:rPr>
              <a:t>)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59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9C47791-0E02-8642-8346-1CA3B12BAECB}" type="slidenum">
              <a:rPr lang="en-US" sz="1400">
                <a:latin typeface="Arial" charset="0"/>
              </a:rPr>
              <a:pPr/>
              <a:t>97</a:t>
            </a:fld>
            <a:endParaRPr lang="en-US" sz="1400">
              <a:latin typeface="Arial" charset="0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Language ID: Problem Formulation</a:t>
            </a:r>
            <a:endParaRPr lang="en-US" dirty="0">
              <a:latin typeface="Times New Roman" charset="0"/>
            </a:endParaRP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14450"/>
            <a:ext cx="8077200" cy="34290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Let p(X) = probability of text X in English</a:t>
            </a:r>
          </a:p>
          <a:p>
            <a:pPr eaLnBrk="1" hangingPunct="1"/>
            <a:r>
              <a:rPr lang="en-US">
                <a:latin typeface="Times New Roman" charset="0"/>
              </a:rPr>
              <a:t>Let q(X) = probability of text X in Polish</a:t>
            </a:r>
          </a:p>
          <a:p>
            <a:pPr eaLnBrk="1" hangingPunct="1"/>
            <a:r>
              <a:rPr lang="en-US">
                <a:latin typeface="Times New Roman" charset="0"/>
              </a:rPr>
              <a:t>Which probability is higher?</a:t>
            </a:r>
          </a:p>
          <a:p>
            <a:pPr lvl="1" eaLnBrk="1" hangingPunct="1"/>
            <a:r>
              <a:rPr lang="en-US">
                <a:latin typeface="Times New Roman" charset="0"/>
              </a:rPr>
              <a:t>(we’d also like bias toward English since it’s more likely </a:t>
            </a:r>
            <a:r>
              <a:rPr lang="en-US" i="1">
                <a:latin typeface="Times New Roman" charset="0"/>
              </a:rPr>
              <a:t>a priori</a:t>
            </a:r>
            <a:r>
              <a:rPr lang="en-US">
                <a:latin typeface="Times New Roman" charset="0"/>
              </a:rPr>
              <a:t> – ignore that for now)</a:t>
            </a:r>
          </a:p>
          <a:p>
            <a:pPr eaLnBrk="1" hangingPunct="1"/>
            <a:endParaRPr lang="en-US">
              <a:latin typeface="Times New Roman" charset="0"/>
            </a:endParaRPr>
          </a:p>
          <a:p>
            <a:pPr eaLnBrk="1" hangingPunct="1">
              <a:buFontTx/>
              <a:buNone/>
            </a:pPr>
            <a:r>
              <a:rPr lang="en-US" sz="2000">
                <a:solidFill>
                  <a:schemeClr val="accent2"/>
                </a:solidFill>
                <a:latin typeface="Courier New" charset="0"/>
              </a:rPr>
              <a:t>“Horses and Lukasiewicz are on the curriculum.”</a:t>
            </a:r>
          </a:p>
          <a:p>
            <a:pPr eaLnBrk="1" hangingPunct="1">
              <a:buFontTx/>
              <a:buNone/>
            </a:pPr>
            <a:r>
              <a:rPr lang="en-US">
                <a:latin typeface="Times New Roman" charset="0"/>
              </a:rPr>
              <a:t>p(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1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h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2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o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3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r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4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s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5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e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6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s</a:t>
            </a:r>
            <a:r>
              <a:rPr lang="en-US">
                <a:latin typeface="Times New Roman" charset="0"/>
              </a:rPr>
              <a:t>, …)</a:t>
            </a:r>
          </a:p>
        </p:txBody>
      </p:sp>
    </p:spTree>
    <p:extLst>
      <p:ext uri="{BB962C8B-B14F-4D97-AF65-F5344CB8AC3E}">
        <p14:creationId xmlns:p14="http://schemas.microsoft.com/office/powerpoint/2010/main" val="129313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BBCE33-809F-714B-B699-F104772500D1}" type="slidenum">
              <a:rPr lang="en-US" sz="1400">
                <a:latin typeface="Arial" charset="0"/>
              </a:rPr>
              <a:pPr/>
              <a:t>98</a:t>
            </a:fld>
            <a:endParaRPr lang="en-US" sz="1400">
              <a:latin typeface="Arial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Apply the Chain Rule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Times New Roman" charset="0"/>
              </a:rPr>
              <a:t>p(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1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h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2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o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3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r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4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s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5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e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6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s</a:t>
            </a:r>
            <a:r>
              <a:rPr lang="en-US">
                <a:latin typeface="Times New Roman" charset="0"/>
              </a:rPr>
              <a:t>, …)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Times New Roman" charset="0"/>
              </a:rPr>
              <a:t>= p(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1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h</a:t>
            </a:r>
            <a:r>
              <a:rPr lang="en-US">
                <a:latin typeface="Times New Roman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Times New Roman" charset="0"/>
              </a:rPr>
              <a:t>* p(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2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o</a:t>
            </a:r>
            <a:r>
              <a:rPr lang="en-US">
                <a:latin typeface="Times New Roman" charset="0"/>
              </a:rPr>
              <a:t> |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1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h</a:t>
            </a:r>
            <a:r>
              <a:rPr lang="en-US">
                <a:latin typeface="Times New Roman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Times New Roman" charset="0"/>
              </a:rPr>
              <a:t>* p(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3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r</a:t>
            </a:r>
            <a:r>
              <a:rPr lang="en-US">
                <a:latin typeface="Times New Roman" charset="0"/>
              </a:rPr>
              <a:t> |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1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h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2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o</a:t>
            </a:r>
            <a:r>
              <a:rPr lang="en-US">
                <a:latin typeface="Times New Roman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Times New Roman" charset="0"/>
              </a:rPr>
              <a:t>* p(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4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s</a:t>
            </a:r>
            <a:r>
              <a:rPr lang="en-US">
                <a:latin typeface="Times New Roman" charset="0"/>
              </a:rPr>
              <a:t> |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1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h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2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o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3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r</a:t>
            </a:r>
            <a:r>
              <a:rPr lang="en-US">
                <a:latin typeface="Times New Roman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Times New Roman" charset="0"/>
              </a:rPr>
              <a:t>* p(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5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e</a:t>
            </a:r>
            <a:r>
              <a:rPr lang="en-US">
                <a:latin typeface="Times New Roman" charset="0"/>
              </a:rPr>
              <a:t> |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1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h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2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o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3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r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4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s</a:t>
            </a:r>
            <a:r>
              <a:rPr lang="en-US">
                <a:latin typeface="Times New Roman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Times New Roman" charset="0"/>
              </a:rPr>
              <a:t>* p(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6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s</a:t>
            </a:r>
            <a:r>
              <a:rPr lang="en-US">
                <a:latin typeface="Times New Roman" charset="0"/>
              </a:rPr>
              <a:t> |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1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h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2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o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3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r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4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s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5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e</a:t>
            </a:r>
            <a:r>
              <a:rPr lang="en-US">
                <a:latin typeface="Times New Roman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Times New Roman" charset="0"/>
              </a:rPr>
              <a:t>* …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5638800" y="1581150"/>
            <a:ext cx="3505200" cy="282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40000"/>
              </a:lnSpc>
              <a:tabLst>
                <a:tab pos="850900" algn="r"/>
                <a:tab pos="1649413" algn="r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	</a:t>
            </a:r>
            <a:r>
              <a:rPr lang="en-US" sz="1800" dirty="0" smtClean="0">
                <a:solidFill>
                  <a:schemeClr val="tx2"/>
                </a:solidFill>
              </a:rPr>
              <a:t>4470</a:t>
            </a:r>
            <a:r>
              <a:rPr lang="en-US" sz="1800" dirty="0">
                <a:solidFill>
                  <a:schemeClr val="tx2"/>
                </a:solidFill>
              </a:rPr>
              <a:t>/	52108</a:t>
            </a:r>
          </a:p>
          <a:p>
            <a:pPr eaLnBrk="1" hangingPunct="1">
              <a:lnSpc>
                <a:spcPct val="140000"/>
              </a:lnSpc>
              <a:tabLst>
                <a:tab pos="850900" algn="r"/>
                <a:tab pos="1649413" algn="r"/>
              </a:tabLst>
            </a:pPr>
            <a:r>
              <a:rPr lang="en-US" sz="1800" dirty="0">
                <a:solidFill>
                  <a:schemeClr val="tx2"/>
                </a:solidFill>
              </a:rPr>
              <a:t>	395/	4470</a:t>
            </a:r>
          </a:p>
          <a:p>
            <a:pPr eaLnBrk="1" hangingPunct="1">
              <a:lnSpc>
                <a:spcPct val="140000"/>
              </a:lnSpc>
              <a:tabLst>
                <a:tab pos="850900" algn="r"/>
                <a:tab pos="1649413" algn="r"/>
              </a:tabLst>
            </a:pPr>
            <a:r>
              <a:rPr lang="en-US" sz="1800" dirty="0">
                <a:solidFill>
                  <a:schemeClr val="tx2"/>
                </a:solidFill>
              </a:rPr>
              <a:t>	5/	395</a:t>
            </a:r>
          </a:p>
          <a:p>
            <a:pPr eaLnBrk="1" hangingPunct="1">
              <a:lnSpc>
                <a:spcPct val="140000"/>
              </a:lnSpc>
              <a:tabLst>
                <a:tab pos="850900" algn="r"/>
                <a:tab pos="1649413" algn="r"/>
              </a:tabLst>
            </a:pPr>
            <a:r>
              <a:rPr lang="en-US" sz="1800" dirty="0">
                <a:solidFill>
                  <a:schemeClr val="tx2"/>
                </a:solidFill>
              </a:rPr>
              <a:t>	3/	5</a:t>
            </a:r>
          </a:p>
          <a:p>
            <a:pPr eaLnBrk="1" hangingPunct="1">
              <a:lnSpc>
                <a:spcPct val="140000"/>
              </a:lnSpc>
              <a:tabLst>
                <a:tab pos="850900" algn="r"/>
                <a:tab pos="1649413" algn="r"/>
              </a:tabLst>
            </a:pPr>
            <a:r>
              <a:rPr lang="en-US" sz="1800" dirty="0">
                <a:solidFill>
                  <a:schemeClr val="tx2"/>
                </a:solidFill>
              </a:rPr>
              <a:t>	3/	3</a:t>
            </a:r>
          </a:p>
          <a:p>
            <a:pPr eaLnBrk="1" hangingPunct="1">
              <a:lnSpc>
                <a:spcPct val="140000"/>
              </a:lnSpc>
              <a:tabLst>
                <a:tab pos="850900" algn="r"/>
                <a:tab pos="1649413" algn="r"/>
              </a:tabLst>
            </a:pPr>
            <a:r>
              <a:rPr lang="en-US" sz="1800" dirty="0">
                <a:solidFill>
                  <a:schemeClr val="tx2"/>
                </a:solidFill>
              </a:rPr>
              <a:t>	0/	</a:t>
            </a:r>
            <a:r>
              <a:rPr lang="en-US" sz="1800" dirty="0" smtClean="0">
                <a:solidFill>
                  <a:schemeClr val="tx2"/>
                </a:solidFill>
              </a:rPr>
              <a:t>3</a:t>
            </a:r>
            <a:endParaRPr lang="en-US" sz="1800" dirty="0">
              <a:solidFill>
                <a:schemeClr val="tx2"/>
              </a:solidFill>
            </a:endParaRPr>
          </a:p>
          <a:p>
            <a:pPr eaLnBrk="1" hangingPunct="1">
              <a:tabLst>
                <a:tab pos="850900" algn="r"/>
                <a:tab pos="1649413" algn="r"/>
              </a:tabLst>
            </a:pPr>
            <a:r>
              <a:rPr lang="en-US" sz="1800" dirty="0">
                <a:solidFill>
                  <a:schemeClr val="tx2"/>
                </a:solidFill>
              </a:rPr>
              <a:t>counts from Brown corpus</a:t>
            </a: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1676401" y="4114800"/>
            <a:ext cx="67127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/>
              <a:t>= 0</a:t>
            </a:r>
          </a:p>
        </p:txBody>
      </p:sp>
    </p:spTree>
    <p:extLst>
      <p:ext uri="{BB962C8B-B14F-4D97-AF65-F5344CB8AC3E}">
        <p14:creationId xmlns:p14="http://schemas.microsoft.com/office/powerpoint/2010/main" val="365918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 autoUpdateAnimBg="0"/>
      <p:bldP spid="102406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74E957A-4218-CB41-BDAF-CB89BFBF3CB8}" type="slidenum">
              <a:rPr lang="en-US" sz="1400">
                <a:latin typeface="Arial" charset="0"/>
              </a:rPr>
              <a:pPr/>
              <a:t>99</a:t>
            </a:fld>
            <a:endParaRPr lang="en-US" sz="1400">
              <a:latin typeface="Arial" charset="0"/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Use Bigrams</a:t>
            </a:r>
            <a:endParaRPr lang="en-US" dirty="0">
              <a:latin typeface="Times New Roman" charset="0"/>
            </a:endParaRP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Times New Roman" charset="0"/>
              </a:rPr>
              <a:t>p(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1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h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2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o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3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r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4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s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5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e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6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s</a:t>
            </a:r>
            <a:r>
              <a:rPr lang="en-US">
                <a:latin typeface="Times New Roman" charset="0"/>
              </a:rPr>
              <a:t>, …)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Times New Roman" charset="0"/>
                <a:sym typeface="Symbol" charset="0"/>
              </a:rPr>
              <a:t></a:t>
            </a:r>
            <a:r>
              <a:rPr lang="en-US">
                <a:latin typeface="Times New Roman" charset="0"/>
              </a:rPr>
              <a:t> p(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1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h</a:t>
            </a:r>
            <a:r>
              <a:rPr lang="en-US">
                <a:latin typeface="Times New Roman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Times New Roman" charset="0"/>
              </a:rPr>
              <a:t>* p(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2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o</a:t>
            </a:r>
            <a:r>
              <a:rPr lang="en-US">
                <a:latin typeface="Times New Roman" charset="0"/>
              </a:rPr>
              <a:t> |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1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h</a:t>
            </a:r>
            <a:r>
              <a:rPr lang="en-US">
                <a:latin typeface="Times New Roman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Times New Roman" charset="0"/>
              </a:rPr>
              <a:t>* p(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3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r</a:t>
            </a:r>
            <a:r>
              <a:rPr lang="en-US">
                <a:latin typeface="Times New Roman" charset="0"/>
              </a:rPr>
              <a:t> |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1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h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2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o</a:t>
            </a:r>
            <a:r>
              <a:rPr lang="en-US">
                <a:latin typeface="Times New Roman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Times New Roman" charset="0"/>
              </a:rPr>
              <a:t>* p(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4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s</a:t>
            </a:r>
            <a:r>
              <a:rPr lang="en-US">
                <a:latin typeface="Times New Roman" charset="0"/>
              </a:rPr>
              <a:t> | 		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2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o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3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r</a:t>
            </a:r>
            <a:r>
              <a:rPr lang="en-US">
                <a:latin typeface="Times New Roman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Times New Roman" charset="0"/>
              </a:rPr>
              <a:t>* p(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5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e</a:t>
            </a:r>
            <a:r>
              <a:rPr lang="en-US">
                <a:latin typeface="Times New Roman" charset="0"/>
              </a:rPr>
              <a:t> | 			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3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r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4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s</a:t>
            </a:r>
            <a:r>
              <a:rPr lang="en-US">
                <a:latin typeface="Times New Roman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Times New Roman" charset="0"/>
              </a:rPr>
              <a:t>* p(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6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s</a:t>
            </a:r>
            <a:r>
              <a:rPr lang="en-US">
                <a:latin typeface="Times New Roman" charset="0"/>
              </a:rPr>
              <a:t> |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				 </a:t>
            </a:r>
            <a:r>
              <a:rPr lang="en-US">
                <a:latin typeface="Times New Roman" charset="0"/>
              </a:rPr>
              <a:t>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4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s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5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e</a:t>
            </a:r>
            <a:r>
              <a:rPr lang="en-US">
                <a:latin typeface="Times New Roman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Times New Roman" charset="0"/>
              </a:rPr>
              <a:t>* …  = 7.3e-10 * …</a:t>
            </a:r>
          </a:p>
        </p:txBody>
      </p:sp>
      <p:sp>
        <p:nvSpPr>
          <p:cNvPr id="46086" name="Rectangle 4"/>
          <p:cNvSpPr>
            <a:spLocks noChangeArrowheads="1"/>
          </p:cNvSpPr>
          <p:nvPr/>
        </p:nvSpPr>
        <p:spPr bwMode="auto">
          <a:xfrm>
            <a:off x="6096000" y="1733550"/>
            <a:ext cx="3276600" cy="32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40000"/>
              </a:lnSpc>
              <a:tabLst>
                <a:tab pos="850900" algn="r"/>
                <a:tab pos="1649413" algn="r"/>
              </a:tabLst>
            </a:pPr>
            <a:r>
              <a:rPr lang="en-US" sz="2400" dirty="0">
                <a:solidFill>
                  <a:schemeClr val="tx2"/>
                </a:solidFill>
              </a:rPr>
              <a:t>	</a:t>
            </a:r>
            <a:r>
              <a:rPr lang="en-US" sz="1800" dirty="0" smtClean="0">
                <a:solidFill>
                  <a:schemeClr val="tx2"/>
                </a:solidFill>
              </a:rPr>
              <a:t>4470</a:t>
            </a:r>
            <a:r>
              <a:rPr lang="en-US" sz="1800" dirty="0">
                <a:solidFill>
                  <a:schemeClr val="tx2"/>
                </a:solidFill>
              </a:rPr>
              <a:t>/	52108</a:t>
            </a:r>
          </a:p>
          <a:p>
            <a:pPr eaLnBrk="1" hangingPunct="1">
              <a:lnSpc>
                <a:spcPct val="140000"/>
              </a:lnSpc>
              <a:tabLst>
                <a:tab pos="850900" algn="r"/>
                <a:tab pos="1649413" algn="r"/>
              </a:tabLst>
            </a:pPr>
            <a:r>
              <a:rPr lang="en-US" sz="1800" dirty="0">
                <a:solidFill>
                  <a:schemeClr val="tx2"/>
                </a:solidFill>
              </a:rPr>
              <a:t>	395/	4470</a:t>
            </a:r>
          </a:p>
          <a:p>
            <a:pPr eaLnBrk="1" hangingPunct="1">
              <a:lnSpc>
                <a:spcPct val="140000"/>
              </a:lnSpc>
              <a:tabLst>
                <a:tab pos="850900" algn="r"/>
                <a:tab pos="1649413" algn="r"/>
              </a:tabLst>
            </a:pPr>
            <a:r>
              <a:rPr lang="en-US" sz="1800" dirty="0">
                <a:solidFill>
                  <a:schemeClr val="tx2"/>
                </a:solidFill>
              </a:rPr>
              <a:t>	5/	395</a:t>
            </a:r>
          </a:p>
          <a:p>
            <a:pPr eaLnBrk="1" hangingPunct="1">
              <a:lnSpc>
                <a:spcPct val="140000"/>
              </a:lnSpc>
              <a:tabLst>
                <a:tab pos="850900" algn="r"/>
                <a:tab pos="1649413" algn="r"/>
              </a:tabLst>
            </a:pPr>
            <a:r>
              <a:rPr lang="en-US" sz="1800" dirty="0">
                <a:solidFill>
                  <a:schemeClr val="tx2"/>
                </a:solidFill>
              </a:rPr>
              <a:t>	12/	919</a:t>
            </a:r>
          </a:p>
          <a:p>
            <a:pPr eaLnBrk="1" hangingPunct="1">
              <a:lnSpc>
                <a:spcPct val="140000"/>
              </a:lnSpc>
              <a:tabLst>
                <a:tab pos="850900" algn="r"/>
                <a:tab pos="1649413" algn="r"/>
              </a:tabLst>
            </a:pPr>
            <a:r>
              <a:rPr lang="en-US" sz="1800" dirty="0">
                <a:solidFill>
                  <a:schemeClr val="tx2"/>
                </a:solidFill>
              </a:rPr>
              <a:t>	12/	126</a:t>
            </a:r>
          </a:p>
          <a:p>
            <a:pPr eaLnBrk="1" hangingPunct="1">
              <a:lnSpc>
                <a:spcPct val="140000"/>
              </a:lnSpc>
              <a:tabLst>
                <a:tab pos="850900" algn="r"/>
                <a:tab pos="1649413" algn="r"/>
              </a:tabLst>
            </a:pPr>
            <a:r>
              <a:rPr lang="en-US" sz="1800" dirty="0">
                <a:solidFill>
                  <a:schemeClr val="tx2"/>
                </a:solidFill>
              </a:rPr>
              <a:t>	3/	485</a:t>
            </a:r>
          </a:p>
          <a:p>
            <a:pPr eaLnBrk="1" hangingPunct="1">
              <a:lnSpc>
                <a:spcPct val="140000"/>
              </a:lnSpc>
              <a:tabLst>
                <a:tab pos="850900" algn="r"/>
                <a:tab pos="1649413" algn="r"/>
              </a:tabLst>
            </a:pPr>
            <a:endParaRPr lang="en-US" sz="1800" dirty="0">
              <a:solidFill>
                <a:schemeClr val="tx2"/>
              </a:solidFill>
            </a:endParaRPr>
          </a:p>
          <a:p>
            <a:pPr eaLnBrk="1" hangingPunct="1">
              <a:tabLst>
                <a:tab pos="850900" algn="r"/>
                <a:tab pos="1649413" algn="r"/>
              </a:tabLst>
            </a:pPr>
            <a:r>
              <a:rPr lang="en-US" sz="1800" dirty="0">
                <a:solidFill>
                  <a:schemeClr val="tx2"/>
                </a:solidFill>
              </a:rPr>
              <a:t>counts from Brown corpus</a:t>
            </a:r>
          </a:p>
        </p:txBody>
      </p:sp>
    </p:spTree>
    <p:extLst>
      <p:ext uri="{BB962C8B-B14F-4D97-AF65-F5344CB8AC3E}">
        <p14:creationId xmlns:p14="http://schemas.microsoft.com/office/powerpoint/2010/main" val="1056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LP-jurafsky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>
            <a:latin typeface="+mn-lt"/>
          </a:defRPr>
        </a:defPPr>
      </a:lstStyle>
    </a:tx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NLP-jurafsky.potx</Template>
  <TotalTime>11524</TotalTime>
  <Words>4375</Words>
  <Application>Microsoft Office PowerPoint</Application>
  <PresentationFormat>On-screen Show (16:9)</PresentationFormat>
  <Paragraphs>1090</Paragraphs>
  <Slides>101</Slides>
  <Notes>86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16" baseType="lpstr">
      <vt:lpstr>ＭＳ Ｐゴシック</vt:lpstr>
      <vt:lpstr>Arial</vt:lpstr>
      <vt:lpstr>Calibri</vt:lpstr>
      <vt:lpstr>Comic Sans MS</vt:lpstr>
      <vt:lpstr>Courier</vt:lpstr>
      <vt:lpstr>Courier New</vt:lpstr>
      <vt:lpstr>Lucida Sans</vt:lpstr>
      <vt:lpstr>Symbol</vt:lpstr>
      <vt:lpstr>Tahoma</vt:lpstr>
      <vt:lpstr>Times</vt:lpstr>
      <vt:lpstr>Times New Roman</vt:lpstr>
      <vt:lpstr>Verdana</vt:lpstr>
      <vt:lpstr>Wingdings</vt:lpstr>
      <vt:lpstr>NLP-jurafsky</vt:lpstr>
      <vt:lpstr>Equation</vt:lpstr>
      <vt:lpstr> Language Modeling with N-grams</vt:lpstr>
      <vt:lpstr>Rule-based vs. Probabilistic</vt:lpstr>
      <vt:lpstr>Intuition</vt:lpstr>
      <vt:lpstr>Word Prediction</vt:lpstr>
      <vt:lpstr>N-Gram Models</vt:lpstr>
      <vt:lpstr> Probability</vt:lpstr>
      <vt:lpstr>Different Kinds of Statistics</vt:lpstr>
      <vt:lpstr>Notation</vt:lpstr>
      <vt:lpstr>p is a function on sets of “outcomes”</vt:lpstr>
      <vt:lpstr>p is a function on sets of “outcomes”</vt:lpstr>
      <vt:lpstr>Required Properties of p (axioms)</vt:lpstr>
      <vt:lpstr>Commas denote conjunction</vt:lpstr>
      <vt:lpstr>Simplifying Right Side: Backing Off</vt:lpstr>
      <vt:lpstr> Language Modeling</vt:lpstr>
      <vt:lpstr>Probabilistic Language Models</vt:lpstr>
      <vt:lpstr>Probabilistic Language Modeling</vt:lpstr>
      <vt:lpstr>How to compute P(W)</vt:lpstr>
      <vt:lpstr>Reminder: The Chain Rule</vt:lpstr>
      <vt:lpstr>The Chain Rule applied to compute joint probability of words in sentence</vt:lpstr>
      <vt:lpstr>How to estimate these probabilities</vt:lpstr>
      <vt:lpstr>Markov Assumption</vt:lpstr>
      <vt:lpstr>Markov Assumption</vt:lpstr>
      <vt:lpstr>PowerPoint Presentation</vt:lpstr>
      <vt:lpstr>Simplest case: Unigram model</vt:lpstr>
      <vt:lpstr>Bigram model</vt:lpstr>
      <vt:lpstr>N-gram models</vt:lpstr>
      <vt:lpstr> Language Modeling</vt:lpstr>
      <vt:lpstr>Estimating bigram probabilities</vt:lpstr>
      <vt:lpstr>An example</vt:lpstr>
      <vt:lpstr>PowerPoint Presentation</vt:lpstr>
      <vt:lpstr>Conditional on the previous word</vt:lpstr>
      <vt:lpstr>Conditional on the previous word</vt:lpstr>
      <vt:lpstr>More examples:  Berkeley Restaurant Project sentences</vt:lpstr>
      <vt:lpstr>Raw bigram counts</vt:lpstr>
      <vt:lpstr>Raw bigram probabilities</vt:lpstr>
      <vt:lpstr>Bigram estimates of sentence probabilities</vt:lpstr>
      <vt:lpstr>What kinds of knowledge?</vt:lpstr>
      <vt:lpstr>Practical Issues</vt:lpstr>
      <vt:lpstr>Language Modeling Toolkits</vt:lpstr>
      <vt:lpstr>Google N-Gram Release, August 2006</vt:lpstr>
      <vt:lpstr>Google N-Gram Release</vt:lpstr>
      <vt:lpstr>Google Books N-gram Viewer</vt:lpstr>
      <vt:lpstr>Google Caveat</vt:lpstr>
      <vt:lpstr> Language Modeling</vt:lpstr>
      <vt:lpstr>Evaluation: How good is our model?</vt:lpstr>
      <vt:lpstr>Training on the test set</vt:lpstr>
      <vt:lpstr>Extrinsic evaluation of N-gram models</vt:lpstr>
      <vt:lpstr>Difficulty of extrinsic (in-vivo) evaluation of  N-gram models</vt:lpstr>
      <vt:lpstr>Intuition of Perplexity</vt:lpstr>
      <vt:lpstr>Perplexity</vt:lpstr>
      <vt:lpstr>Lower perplexity = better model</vt:lpstr>
      <vt:lpstr> Language Modeling</vt:lpstr>
      <vt:lpstr>The Shannon Visualization Method</vt:lpstr>
      <vt:lpstr>Approximating Shakespeare</vt:lpstr>
      <vt:lpstr>Shakespeare as corpus</vt:lpstr>
      <vt:lpstr>The Wall Street Journal is not Shakespeare</vt:lpstr>
      <vt:lpstr>Can you guess the author of these random 3-gram sentences?</vt:lpstr>
      <vt:lpstr>The perils of overfitting</vt:lpstr>
      <vt:lpstr>Zeros</vt:lpstr>
      <vt:lpstr>Zero probability bigrams</vt:lpstr>
      <vt:lpstr> Language Modeling</vt:lpstr>
      <vt:lpstr>The intuition of smoothing (from Dan Klein)</vt:lpstr>
      <vt:lpstr>Add-one estimation</vt:lpstr>
      <vt:lpstr>Maximum Likelihood Estimates</vt:lpstr>
      <vt:lpstr>Add-One Smoothing</vt:lpstr>
      <vt:lpstr>Problem with Add-One Smoothing</vt:lpstr>
      <vt:lpstr>Problem with Add-One Smoothing</vt:lpstr>
      <vt:lpstr>Problem with Add-One Smoothing</vt:lpstr>
      <vt:lpstr>Add-Lambda Smoothing</vt:lpstr>
      <vt:lpstr>Add-0.001 Smoothing</vt:lpstr>
      <vt:lpstr>Add-1000 Smoothing</vt:lpstr>
      <vt:lpstr>Add-Lambda Smoothing</vt:lpstr>
      <vt:lpstr>Setting Smoothing Parameters</vt:lpstr>
      <vt:lpstr>Setting Smoothing Parameters</vt:lpstr>
      <vt:lpstr>Setting Smoothing Parameters</vt:lpstr>
      <vt:lpstr>Large or small Dev set?</vt:lpstr>
      <vt:lpstr>Cross-Validation</vt:lpstr>
      <vt:lpstr>N-fold Cross-Validation (“Leave One Out”)</vt:lpstr>
      <vt:lpstr>Berkeley Restaurant Corpus: Laplace smoothed bigram counts</vt:lpstr>
      <vt:lpstr>Laplace-smoothed bigrams</vt:lpstr>
      <vt:lpstr>Reconstituted counts</vt:lpstr>
      <vt:lpstr>Compare with raw bigram counts</vt:lpstr>
      <vt:lpstr>Add-1 estimation is a blunt instrument</vt:lpstr>
      <vt:lpstr>Unigram Smoothing Example</vt:lpstr>
      <vt:lpstr> Language Modeling</vt:lpstr>
      <vt:lpstr>Backoff and Interpolation</vt:lpstr>
      <vt:lpstr>Backoff and interpolation </vt:lpstr>
      <vt:lpstr>Class-Based Backoff</vt:lpstr>
      <vt:lpstr>Linear Interpolation</vt:lpstr>
      <vt:lpstr>How to set the lambdas?</vt:lpstr>
      <vt:lpstr>Unknown words: Open versus closed vocabulary tasks</vt:lpstr>
      <vt:lpstr>Huge web-scale n-grams</vt:lpstr>
      <vt:lpstr>N-gram Smoothing Summary</vt:lpstr>
      <vt:lpstr>Other Applications</vt:lpstr>
      <vt:lpstr>More examples</vt:lpstr>
      <vt:lpstr>Example: Language ID</vt:lpstr>
      <vt:lpstr>Language ID: Problem Formulation</vt:lpstr>
      <vt:lpstr>Apply the Chain Rule</vt:lpstr>
      <vt:lpstr>Use Bigrams</vt:lpstr>
      <vt:lpstr>English vs. Polish?</vt:lpstr>
      <vt:lpstr>Chapter Summary</vt:lpstr>
    </vt:vector>
  </TitlesOfParts>
  <Company>Stanford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</dc:title>
  <dc:creator>Christopher Manning</dc:creator>
  <cp:lastModifiedBy>Diane J. Litman</cp:lastModifiedBy>
  <cp:revision>178</cp:revision>
  <cp:lastPrinted>2018-09-11T19:21:34Z</cp:lastPrinted>
  <dcterms:created xsi:type="dcterms:W3CDTF">2010-04-19T15:31:24Z</dcterms:created>
  <dcterms:modified xsi:type="dcterms:W3CDTF">2018-09-13T14:42:19Z</dcterms:modified>
</cp:coreProperties>
</file>