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9" r:id="rId1"/>
  </p:sldMasterIdLst>
  <p:notesMasterIdLst>
    <p:notesMasterId r:id="rId51"/>
  </p:notesMasterIdLst>
  <p:handoutMasterIdLst>
    <p:handoutMasterId r:id="rId52"/>
  </p:handoutMasterIdLst>
  <p:sldIdLst>
    <p:sldId id="464" r:id="rId2"/>
    <p:sldId id="452" r:id="rId3"/>
    <p:sldId id="405" r:id="rId4"/>
    <p:sldId id="411" r:id="rId5"/>
    <p:sldId id="412" r:id="rId6"/>
    <p:sldId id="413" r:id="rId7"/>
    <p:sldId id="415" r:id="rId8"/>
    <p:sldId id="521" r:id="rId9"/>
    <p:sldId id="522" r:id="rId10"/>
    <p:sldId id="523" r:id="rId11"/>
    <p:sldId id="416" r:id="rId12"/>
    <p:sldId id="417" r:id="rId13"/>
    <p:sldId id="419" r:id="rId14"/>
    <p:sldId id="420" r:id="rId15"/>
    <p:sldId id="421" r:id="rId16"/>
    <p:sldId id="422" r:id="rId17"/>
    <p:sldId id="465" r:id="rId18"/>
    <p:sldId id="424" r:id="rId19"/>
    <p:sldId id="428" r:id="rId20"/>
    <p:sldId id="429" r:id="rId21"/>
    <p:sldId id="430" r:id="rId22"/>
    <p:sldId id="431" r:id="rId23"/>
    <p:sldId id="432" r:id="rId24"/>
    <p:sldId id="433" r:id="rId25"/>
    <p:sldId id="434" r:id="rId26"/>
    <p:sldId id="450" r:id="rId27"/>
    <p:sldId id="462" r:id="rId28"/>
    <p:sldId id="437" r:id="rId29"/>
    <p:sldId id="466" r:id="rId30"/>
    <p:sldId id="467" r:id="rId31"/>
    <p:sldId id="468" r:id="rId32"/>
    <p:sldId id="469" r:id="rId33"/>
    <p:sldId id="470" r:id="rId34"/>
    <p:sldId id="472" r:id="rId35"/>
    <p:sldId id="520" r:id="rId36"/>
    <p:sldId id="473" r:id="rId37"/>
    <p:sldId id="474" r:id="rId38"/>
    <p:sldId id="475" r:id="rId39"/>
    <p:sldId id="478" r:id="rId40"/>
    <p:sldId id="479" r:id="rId41"/>
    <p:sldId id="480" r:id="rId42"/>
    <p:sldId id="481" r:id="rId43"/>
    <p:sldId id="482" r:id="rId44"/>
    <p:sldId id="483" r:id="rId45"/>
    <p:sldId id="486" r:id="rId46"/>
    <p:sldId id="525" r:id="rId47"/>
    <p:sldId id="495" r:id="rId48"/>
    <p:sldId id="496" r:id="rId49"/>
    <p:sldId id="497" r:id="rId50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1D"/>
    <a:srgbClr val="A40508"/>
    <a:srgbClr val="A5002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18" autoAdjust="0"/>
    <p:restoredTop sz="86851" autoAdjust="0"/>
  </p:normalViewPr>
  <p:slideViewPr>
    <p:cSldViewPr>
      <p:cViewPr varScale="1">
        <p:scale>
          <a:sx n="82" d="100"/>
          <a:sy n="82" d="100"/>
        </p:scale>
        <p:origin x="84" y="10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134"/>
    </p:cViewPr>
  </p:sorterViewPr>
  <p:notesViewPr>
    <p:cSldViewPr snapToGrid="0" snapToObjects="1">
      <p:cViewPr varScale="1">
        <p:scale>
          <a:sx n="62" d="100"/>
          <a:sy n="62" d="100"/>
        </p:scale>
        <p:origin x="-2224" y="-112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713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490" y="1"/>
            <a:ext cx="3170711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059"/>
            <a:ext cx="3170713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490" y="9121059"/>
            <a:ext cx="3170711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8A029216-D615-3945-A1F3-D96FC886DA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26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713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490" y="1"/>
            <a:ext cx="3170711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474" y="4561341"/>
            <a:ext cx="5364254" cy="431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059"/>
            <a:ext cx="3170713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490" y="9121059"/>
            <a:ext cx="3170711" cy="480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23" tIns="47611" rIns="95223" bIns="476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B9031F-EB71-7642-8F3C-6FDC1408C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9500985" indent="-39024870"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7611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522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42834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90445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E69DF897-5E92-F241-9A21-E64EA536231D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8986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E383AF-40C9-E847-ACCB-98F997084513}" type="slidenum">
              <a:rPr lang="en-US"/>
              <a:pPr/>
              <a:t>14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36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E383AF-40C9-E847-ACCB-98F997084513}" type="slidenum">
              <a:rPr lang="en-US"/>
              <a:pPr/>
              <a:t>15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677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46639-C8C4-9A48-A995-2E425D4B1E5C}" type="slidenum">
              <a:rPr lang="en-US"/>
              <a:pPr/>
              <a:t>19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64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9031F-EB71-7642-8F3C-6FDC1408CB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85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1B9DA1-D091-A64A-A0FC-8E8CCCAFB71C}" type="slidenum">
              <a:rPr lang="en-US"/>
              <a:pPr/>
              <a:t>23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094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4D6FAE-BAB2-4B44-B9CF-68A8BE4C6FBA}" type="slidenum">
              <a:rPr lang="en-US"/>
              <a:pPr/>
              <a:t>28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298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46639-C8C4-9A48-A995-2E425D4B1E5C}" type="slidenum">
              <a:rPr lang="en-US"/>
              <a:pPr/>
              <a:t>29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97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5EBA51-E221-6F4B-9ECF-31AD9B977258}" type="slidenum">
              <a:rPr lang="en-US"/>
              <a:pPr/>
              <a:t>30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522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9174B-7304-3A45-9ED1-3169AE6E584D}" type="slidenum">
              <a:rPr lang="en-US"/>
              <a:pPr/>
              <a:t>31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06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651CC7-184B-FE41-B411-1713AAE7DA86}" type="slidenum">
              <a:rPr lang="en-US"/>
              <a:pPr/>
              <a:t>32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2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9500985" indent="-39024870"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7611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522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42834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90445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E69DF897-5E92-F241-9A21-E64EA536231D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396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9EE444-6282-C242-93C0-393321149F9D}" type="slidenum">
              <a:rPr lang="en-US"/>
              <a:pPr/>
              <a:t>33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49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9031F-EB71-7642-8F3C-6FDC1408CB9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39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9500985" indent="-39024870"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5pPr>
            <a:lvl6pPr marL="47611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6pPr>
            <a:lvl7pPr marL="95223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7pPr>
            <a:lvl8pPr marL="1428344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8pPr>
            <a:lvl9pPr marL="190445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BBC272-86A8-B54C-AFFC-48DBE25965CF}" type="slidenum">
              <a:rPr lang="en-US" sz="1200">
                <a:solidFill>
                  <a:schemeClr val="tx1"/>
                </a:solidFill>
                <a:latin typeface="Times New Roman" charset="0"/>
              </a:rPr>
              <a:pPr eaLnBrk="1" hangingPunct="1"/>
              <a:t>36</a:t>
            </a:fld>
            <a:endParaRPr lang="en-US" sz="12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1669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9500985" indent="-39024870"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5pPr>
            <a:lvl6pPr marL="47611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6pPr>
            <a:lvl7pPr marL="95223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7pPr>
            <a:lvl8pPr marL="1428344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8pPr>
            <a:lvl9pPr marL="190445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86BE477-4654-8746-8CBD-AE3C40EAA3DF}" type="slidenum">
              <a:rPr lang="en-US" sz="1200">
                <a:solidFill>
                  <a:schemeClr val="tx1"/>
                </a:solidFill>
                <a:latin typeface="Times New Roman" charset="0"/>
              </a:rPr>
              <a:pPr eaLnBrk="1" hangingPunct="1"/>
              <a:t>37</a:t>
            </a:fld>
            <a:endParaRPr lang="en-US" sz="12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8425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A3B974-C2D4-8B41-AE93-F0BDF356406D}" type="slidenum">
              <a:rPr lang="en-US"/>
              <a:pPr/>
              <a:t>41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402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54C909-A1CF-2E43-AF34-84A05567BE64}" type="slidenum">
              <a:rPr lang="en-US"/>
              <a:pPr/>
              <a:t>42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523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A3B974-C2D4-8B41-AE93-F0BDF356406D}" type="slidenum">
              <a:rPr lang="en-US"/>
              <a:pPr/>
              <a:t>43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554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AD5FB1-F71F-D44B-8F15-528B3F5166D9}" type="slidenum">
              <a:rPr lang="en-US"/>
              <a:pPr/>
              <a:t>44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570"/>
            <a:ext cx="5364480" cy="432054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663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3C6E27-0B5E-554F-99E3-D944B2DAB7CD}" type="slidenum">
              <a:rPr lang="en-US"/>
              <a:pPr/>
              <a:t>45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743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2C5E02-D1A9-3348-91F2-7B092968B812}" type="slidenum">
              <a:rPr lang="en-US"/>
              <a:pPr/>
              <a:t>47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10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64B176-3CE7-6A41-BE1E-57EEC52B0665}" type="slidenum">
              <a:rPr lang="en-US"/>
              <a:pPr/>
              <a:t>3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4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70C18-464E-3545-9CA1-FC88A632BD18}" type="slidenum">
              <a:rPr lang="en-US"/>
              <a:pPr/>
              <a:t>4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82BD90-5842-9D48-A685-621D2A4C3779}" type="slidenum">
              <a:rPr lang="en-US"/>
              <a:pPr/>
              <a:t>5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4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149E1A-5C54-D64B-9E9D-5A113A6AF7E6}" type="slidenum">
              <a:rPr lang="en-US"/>
              <a:pPr/>
              <a:t>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62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  <a:cs typeface="ＭＳ Ｐゴシック" charset="0"/>
              </a:defRPr>
            </a:lvl1pPr>
            <a:lvl2pPr marL="39500985" indent="-39024870"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2pPr>
            <a:lvl3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3pPr>
            <a:lvl4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4pPr>
            <a:lvl5pPr eaLnBrk="0" hangingPunct="0"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5pPr>
            <a:lvl6pPr marL="47611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6pPr>
            <a:lvl7pPr marL="9522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7pPr>
            <a:lvl8pPr marL="1428344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8pPr>
            <a:lvl9pPr marL="1904458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Lucida Sans" charset="0"/>
                <a:ea typeface="ＭＳ Ｐゴシック" charset="0"/>
              </a:defRPr>
            </a:lvl9pPr>
          </a:lstStyle>
          <a:p>
            <a:pPr eaLnBrk="1" hangingPunct="1"/>
            <a:fld id="{E69DF897-5E92-F241-9A21-E64EA536231D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16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E9F685-F098-8E4C-B6D8-D94BDE4D6D6B}" type="slidenum">
              <a:rPr lang="en-US"/>
              <a:pPr/>
              <a:t>12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20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652608-6990-6E43-AA5F-49A5045801F2}" type="slidenum">
              <a:rPr lang="en-US"/>
              <a:pPr/>
              <a:t>13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7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510778"/>
            <a:ext cx="3890964" cy="1298972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76550"/>
            <a:ext cx="3886200" cy="1676400"/>
          </a:xfrm>
        </p:spPr>
        <p:txBody>
          <a:bodyPr/>
          <a:lstStyle>
            <a:lvl1pPr marL="0" indent="0" algn="ctr">
              <a:spcBef>
                <a:spcPts val="900"/>
              </a:spcBef>
              <a:buFont typeface="Times" pitchFamily="-65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4705350"/>
            <a:ext cx="12192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4705350"/>
            <a:ext cx="19050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572000" y="4705350"/>
            <a:ext cx="765174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4C7FEE-6B48-4643-BCFB-F13B0E13E1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211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FA8D9-15F1-AF4D-8149-0C26EB27AC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8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285750"/>
            <a:ext cx="2114550" cy="4400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619125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7BED9-9427-674C-8047-314E304C86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1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57525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3D734-B240-FB4D-AF6E-6869FD6691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74676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30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Narrow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68580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51816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286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70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mplete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68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85344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17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2BDC8F-D922-0A4E-AAA0-9C7D97FF3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468630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7A63A-31A1-2C4C-95AA-A445DBCAB1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913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53728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733550"/>
            <a:ext cx="4040188" cy="2971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6" y="1253728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1733550"/>
            <a:ext cx="4041775" cy="2971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2484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C68C3-6089-F349-9232-42643877B0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74676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27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C7101-16EA-C942-850C-355264FDE9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2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8E5E2-1321-4548-96C8-615581C5A8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7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750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343150"/>
            <a:ext cx="3008313" cy="22514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29988-E849-C549-AA67-252EA40F09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12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882B1-C6D6-A945-BB8B-B7B1B1247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4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467600" cy="7429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52550"/>
            <a:ext cx="7772400" cy="33337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fld id="{91F816EA-24CC-2048-859A-C5EA9F27539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1" r:id="rId13"/>
    <p:sldLayoutId id="214748371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028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4pPr>
      <a:lvl5pPr marL="17145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171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6pPr>
      <a:lvl7pPr marL="26289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7pPr>
      <a:lvl8pPr marL="30861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8pPr>
      <a:lvl9pPr marL="35433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81000" y="438150"/>
            <a:ext cx="8081964" cy="1371600"/>
          </a:xfrm>
        </p:spPr>
        <p:txBody>
          <a:bodyPr/>
          <a:lstStyle/>
          <a:p>
            <a:r>
              <a:rPr lang="en-US" sz="4000" dirty="0"/>
              <a:t>Regular Expressions, Text Normalization, Edit Distance</a:t>
            </a:r>
            <a:endParaRPr lang="en-US" sz="4000" dirty="0">
              <a:latin typeface="Calibri (Headings)"/>
              <a:ea typeface="ＭＳ Ｐゴシック" charset="0"/>
              <a:cs typeface="Calibri (Headings)"/>
            </a:endParaRPr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478882" y="2495550"/>
            <a:ext cx="3886200" cy="1676400"/>
          </a:xfrm>
        </p:spPr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sz="3600" dirty="0" smtClean="0">
                <a:solidFill>
                  <a:srgbClr val="A4001D"/>
                </a:solidFill>
                <a:latin typeface="Calibri"/>
                <a:ea typeface="ＭＳ Ｐゴシック" charset="0"/>
                <a:cs typeface="Calibri"/>
              </a:rPr>
              <a:t>Chapter 2</a:t>
            </a:r>
            <a:endParaRPr lang="en-US" sz="3600" dirty="0">
              <a:solidFill>
                <a:srgbClr val="A4001D"/>
              </a:solidFill>
              <a:latin typeface="Calibri"/>
              <a:ea typeface="ＭＳ Ｐゴシック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7244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E5E2-1321-4548-96C8-615581C5A8C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89535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nitrogen{174} </a:t>
            </a:r>
            <a:r>
              <a:rPr lang="en-US" dirty="0" err="1"/>
              <a:t>egrep</a:t>
            </a:r>
            <a:r>
              <a:rPr lang="en-US" dirty="0"/>
              <a:t> '^[^A-Z]+$' </a:t>
            </a:r>
            <a:r>
              <a:rPr lang="en-US" dirty="0" smtClean="0"/>
              <a:t>cars.txt</a:t>
            </a:r>
          </a:p>
          <a:p>
            <a:endParaRPr lang="en-US" dirty="0"/>
          </a:p>
          <a:p>
            <a:r>
              <a:rPr lang="en-US" dirty="0"/>
              <a:t>destination - could be ready for sale within a decade,</a:t>
            </a:r>
          </a:p>
          <a:p>
            <a:r>
              <a:rPr lang="en-US" dirty="0"/>
              <a:t>to use an inexpensive computer chip and an antenna to</a:t>
            </a:r>
          </a:p>
          <a:p>
            <a:r>
              <a:rPr lang="en-US" dirty="0"/>
              <a:t>first use likely would be on highways; people would have</a:t>
            </a:r>
          </a:p>
          <a:p>
            <a:r>
              <a:rPr lang="en-US" dirty="0"/>
              <a:t>the option to choose a driverless mode while they still</a:t>
            </a:r>
          </a:p>
        </p:txBody>
      </p:sp>
    </p:spTree>
    <p:extLst>
      <p:ext uri="{BB962C8B-B14F-4D97-AF65-F5344CB8AC3E}">
        <p14:creationId xmlns:p14="http://schemas.microsoft.com/office/powerpoint/2010/main" val="3573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62400" y="133350"/>
            <a:ext cx="4648200" cy="1905000"/>
          </a:xfrm>
        </p:spPr>
        <p:txBody>
          <a:bodyPr/>
          <a:lstStyle/>
          <a:p>
            <a:r>
              <a:rPr lang="en-US" sz="4400" dirty="0" smtClean="0"/>
              <a:t>Basic Text Processing</a:t>
            </a:r>
            <a:endParaRPr lang="en-US" sz="4400" dirty="0">
              <a:latin typeface="Lucida San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A4001D"/>
                </a:solidFill>
                <a:latin typeface="Calibri" charset="0"/>
              </a:rPr>
              <a:t>Word </a:t>
            </a:r>
            <a:r>
              <a:rPr lang="en-US" sz="3600" dirty="0">
                <a:solidFill>
                  <a:srgbClr val="A4001D"/>
                </a:solidFill>
                <a:latin typeface="Calibri" charset="0"/>
              </a:rPr>
              <a:t>tokenization</a:t>
            </a:r>
          </a:p>
          <a:p>
            <a:pPr eaLnBrk="1" hangingPunct="1">
              <a:buFont typeface="Times" charset="0"/>
              <a:buNone/>
            </a:pPr>
            <a:endParaRPr lang="en-US" dirty="0">
              <a:latin typeface="Lucida San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9954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6914"/>
            <a:ext cx="7772400" cy="857250"/>
          </a:xfrm>
        </p:spPr>
        <p:txBody>
          <a:bodyPr/>
          <a:lstStyle/>
          <a:p>
            <a:r>
              <a:rPr lang="en-US" dirty="0" smtClean="0"/>
              <a:t>Text Normalization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971550"/>
            <a:ext cx="77724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/>
              <a:t>Every NLP task needs to do text normalization: 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 smtClean="0"/>
              <a:t>Segmenting/tokenizing words in running text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 smtClean="0"/>
              <a:t>Normalizing word formats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800" dirty="0" smtClean="0"/>
              <a:t>Segmenting sentences in running text</a:t>
            </a:r>
            <a:endParaRPr lang="en-US" sz="3200" b="1" dirty="0" smtClean="0"/>
          </a:p>
          <a:p>
            <a:pPr lvl="1">
              <a:lnSpc>
                <a:spcPct val="90000"/>
              </a:lnSpc>
              <a:buFont typeface="Wingdings" charset="2"/>
              <a:buNone/>
            </a:pPr>
            <a:endParaRPr lang="en-US" sz="2000" b="1" dirty="0">
              <a:latin typeface="Courier" charset="0"/>
            </a:endParaRPr>
          </a:p>
          <a:p>
            <a:pPr>
              <a:lnSpc>
                <a:spcPct val="90000"/>
              </a:lnSpc>
            </a:pPr>
            <a:endParaRPr lang="en-US" sz="1800" b="1" dirty="0">
              <a:latin typeface="Courier" charset="0"/>
            </a:endParaRPr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0679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words?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I do uh main- mainly business data processing</a:t>
            </a:r>
          </a:p>
          <a:p>
            <a:pPr lvl="1"/>
            <a:r>
              <a:rPr lang="en-US" sz="2400" dirty="0" smtClean="0"/>
              <a:t>Fragments, filled pauses</a:t>
            </a:r>
            <a:endParaRPr lang="en-US" sz="2400" dirty="0"/>
          </a:p>
          <a:p>
            <a:r>
              <a:rPr lang="en-US" sz="2800" dirty="0" smtClean="0"/>
              <a:t>Terminology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/>
          </a:p>
          <a:p>
            <a:pPr lvl="1"/>
            <a:r>
              <a:rPr lang="en-US" sz="2400" b="1" dirty="0" smtClean="0"/>
              <a:t>Lemma</a:t>
            </a:r>
            <a:r>
              <a:rPr lang="en-US" sz="2400" dirty="0"/>
              <a:t>: </a:t>
            </a:r>
            <a:r>
              <a:rPr lang="en-US" sz="2400" dirty="0" smtClean="0"/>
              <a:t>same </a:t>
            </a:r>
            <a:r>
              <a:rPr lang="en-US" sz="2400" dirty="0"/>
              <a:t>stem, </a:t>
            </a:r>
            <a:r>
              <a:rPr lang="en-US" sz="2400" dirty="0" smtClean="0"/>
              <a:t>part </a:t>
            </a:r>
            <a:r>
              <a:rPr lang="en-US" sz="2400" dirty="0"/>
              <a:t>of speech, </a:t>
            </a:r>
            <a:r>
              <a:rPr lang="en-US" sz="2400" dirty="0" smtClean="0"/>
              <a:t>rough word </a:t>
            </a:r>
            <a:r>
              <a:rPr lang="en-US" sz="2400" dirty="0"/>
              <a:t>sense</a:t>
            </a:r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cat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FF0000"/>
                </a:solidFill>
              </a:rPr>
              <a:t>cats </a:t>
            </a:r>
            <a:r>
              <a:rPr lang="en-US" sz="2000" dirty="0"/>
              <a:t>= same lemma</a:t>
            </a:r>
          </a:p>
          <a:p>
            <a:pPr lvl="1"/>
            <a:r>
              <a:rPr lang="en-US" sz="2400" b="1" dirty="0" err="1"/>
              <a:t>Wordform</a:t>
            </a:r>
            <a:r>
              <a:rPr lang="en-US" sz="2400" dirty="0"/>
              <a:t>: the full inflected surface </a:t>
            </a:r>
            <a:r>
              <a:rPr lang="en-US" sz="2400" dirty="0" smtClean="0"/>
              <a:t>form</a:t>
            </a:r>
            <a:endParaRPr lang="en-US" sz="2400" dirty="0"/>
          </a:p>
          <a:p>
            <a:pPr lvl="2"/>
            <a:r>
              <a:rPr lang="en-US" sz="2000" dirty="0" smtClean="0">
                <a:solidFill>
                  <a:srgbClr val="FF0000"/>
                </a:solidFill>
              </a:rPr>
              <a:t>cat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FF0000"/>
                </a:solidFill>
              </a:rPr>
              <a:t>cats </a:t>
            </a:r>
            <a:r>
              <a:rPr lang="en-US" sz="2000" dirty="0"/>
              <a:t>= different </a:t>
            </a:r>
            <a:r>
              <a:rPr lang="en-US" sz="2000" dirty="0" err="1" smtClean="0"/>
              <a:t>wordforms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791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words?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14450"/>
            <a:ext cx="8534400" cy="354330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they lay back on the San Francisco grass and looked at the stars and </a:t>
            </a:r>
            <a:r>
              <a:rPr lang="en-US" sz="2200" dirty="0" smtClean="0">
                <a:solidFill>
                  <a:srgbClr val="FF0000"/>
                </a:solidFill>
              </a:rPr>
              <a:t>their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Type</a:t>
            </a:r>
            <a:r>
              <a:rPr lang="en-US" dirty="0" smtClean="0">
                <a:solidFill>
                  <a:srgbClr val="000000"/>
                </a:solidFill>
              </a:rPr>
              <a:t>: an element of the vocabulary.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Token</a:t>
            </a:r>
            <a:r>
              <a:rPr lang="en-US" dirty="0" smtClean="0">
                <a:solidFill>
                  <a:srgbClr val="000000"/>
                </a:solidFill>
              </a:rPr>
              <a:t>: an instance of that type in running text.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How many?</a:t>
            </a:r>
          </a:p>
          <a:p>
            <a:pPr lvl="1"/>
            <a:r>
              <a:rPr lang="en-US" dirty="0" smtClean="0"/>
              <a:t>15 </a:t>
            </a:r>
            <a:r>
              <a:rPr lang="en-US" dirty="0"/>
              <a:t>tokens (or 14)</a:t>
            </a:r>
          </a:p>
          <a:p>
            <a:pPr lvl="1"/>
            <a:r>
              <a:rPr lang="en-US" dirty="0"/>
              <a:t>13 types (or 12) (or 11?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522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many words?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28750"/>
            <a:ext cx="8458200" cy="38862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N</a:t>
            </a:r>
            <a:r>
              <a:rPr lang="en-US" dirty="0" smtClean="0"/>
              <a:t> = number of tokens</a:t>
            </a:r>
          </a:p>
          <a:p>
            <a:pPr marL="0" indent="0">
              <a:buNone/>
            </a:pPr>
            <a:r>
              <a:rPr lang="en-US" b="1" i="1" dirty="0" smtClean="0"/>
              <a:t>V</a:t>
            </a:r>
            <a:r>
              <a:rPr lang="en-US" dirty="0" smtClean="0"/>
              <a:t> = vocabulary = set of types</a:t>
            </a:r>
          </a:p>
          <a:p>
            <a:pPr marL="457200" lvl="1" indent="0">
              <a:buNone/>
            </a:pPr>
            <a:r>
              <a:rPr lang="en-US" sz="1800" dirty="0" smtClean="0"/>
              <a:t>|</a:t>
            </a:r>
            <a:r>
              <a:rPr lang="en-US" sz="1800" i="1" dirty="0" smtClean="0"/>
              <a:t>V</a:t>
            </a:r>
            <a:r>
              <a:rPr lang="en-US" sz="1800" dirty="0" smtClean="0"/>
              <a:t>|</a:t>
            </a:r>
            <a:r>
              <a:rPr lang="en-US" sz="1800" i="1" dirty="0" smtClean="0"/>
              <a:t> </a:t>
            </a:r>
            <a:r>
              <a:rPr lang="en-US" sz="1800" dirty="0" smtClean="0"/>
              <a:t>is the size of the vocabulary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989096"/>
              </p:ext>
            </p:extLst>
          </p:nvPr>
        </p:nvGraphicFramePr>
        <p:xfrm>
          <a:off x="838200" y="2952750"/>
          <a:ext cx="70104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/>
                <a:gridCol w="2336800"/>
                <a:gridCol w="233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Tokens =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Types = |V|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Switchboard phone</a:t>
                      </a:r>
                      <a:r>
                        <a:rPr lang="en-US" baseline="0" dirty="0" smtClean="0"/>
                        <a:t> conversations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 million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r>
                        <a:rPr lang="en-US" baseline="0" dirty="0" smtClean="0"/>
                        <a:t> thousand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Shakespeare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884,000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r>
                        <a:rPr lang="en-US" baseline="0" dirty="0" smtClean="0"/>
                        <a:t> thousand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Google N-grams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trillion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 million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33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Issues in Tokenization</a:t>
            </a:r>
          </a:p>
        </p:txBody>
      </p:sp>
      <p:sp>
        <p:nvSpPr>
          <p:cNvPr id="26627" name="Rectangle 2051"/>
          <p:cNvSpPr>
            <a:spLocks noGrp="1" noChangeArrowheads="1"/>
          </p:cNvSpPr>
          <p:nvPr>
            <p:ph sz="quarter" idx="1"/>
          </p:nvPr>
        </p:nvSpPr>
        <p:spPr>
          <a:xfrm>
            <a:off x="304800" y="1352550"/>
            <a:ext cx="8839200" cy="3333750"/>
          </a:xfrm>
        </p:spPr>
        <p:txBody>
          <a:bodyPr/>
          <a:lstStyle/>
          <a:p>
            <a:r>
              <a:rPr lang="en-US" sz="2000" dirty="0">
                <a:latin typeface="Courier"/>
                <a:cs typeface="Courier"/>
              </a:rPr>
              <a:t>Finland’s capital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   </a:t>
            </a:r>
            <a:endParaRPr lang="en-US" sz="2000" dirty="0">
              <a:latin typeface="Calibri"/>
              <a:cs typeface="Calibri"/>
              <a:sym typeface="Symbol" charset="2"/>
            </a:endParaRPr>
          </a:p>
          <a:p>
            <a:r>
              <a:rPr lang="en-US" sz="2000" dirty="0">
                <a:latin typeface="Courier"/>
                <a:cs typeface="Courier"/>
              </a:rPr>
              <a:t>what’re, I’m, </a:t>
            </a:r>
            <a:r>
              <a:rPr lang="en-US" sz="2000" dirty="0" smtClean="0">
                <a:latin typeface="Courier"/>
                <a:cs typeface="Courier"/>
              </a:rPr>
              <a:t>isn’t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</a:t>
            </a:r>
          </a:p>
          <a:p>
            <a:r>
              <a:rPr lang="en-US" sz="2000" dirty="0" smtClean="0">
                <a:latin typeface="Courier"/>
                <a:cs typeface="Courier"/>
                <a:sym typeface="Symbol" charset="2"/>
              </a:rPr>
              <a:t>state-of-the-art     </a:t>
            </a:r>
            <a:endParaRPr lang="en-US" sz="2000" dirty="0" smtClean="0">
              <a:latin typeface="Calibri"/>
              <a:cs typeface="Calibri"/>
              <a:sym typeface="Symbol" charset="2"/>
            </a:endParaRPr>
          </a:p>
          <a:p>
            <a:r>
              <a:rPr lang="en-US" sz="2000" dirty="0" smtClean="0">
                <a:latin typeface="Courier"/>
                <a:cs typeface="Courier"/>
                <a:sym typeface="Symbol" charset="2"/>
              </a:rPr>
              <a:t>San </a:t>
            </a:r>
            <a:r>
              <a:rPr lang="en-US" sz="2000" dirty="0">
                <a:latin typeface="Courier"/>
                <a:cs typeface="Courier"/>
                <a:sym typeface="Symbol" charset="2"/>
              </a:rPr>
              <a:t>Francisco	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 </a:t>
            </a:r>
          </a:p>
        </p:txBody>
      </p:sp>
    </p:spTree>
    <p:extLst>
      <p:ext uri="{BB962C8B-B14F-4D97-AF65-F5344CB8AC3E}">
        <p14:creationId xmlns:p14="http://schemas.microsoft.com/office/powerpoint/2010/main" val="3964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Issues in Tokenization</a:t>
            </a:r>
          </a:p>
        </p:txBody>
      </p:sp>
      <p:sp>
        <p:nvSpPr>
          <p:cNvPr id="26627" name="Rectangle 2051"/>
          <p:cNvSpPr>
            <a:spLocks noGrp="1" noChangeArrowheads="1"/>
          </p:cNvSpPr>
          <p:nvPr>
            <p:ph sz="quarter" idx="1"/>
          </p:nvPr>
        </p:nvSpPr>
        <p:spPr>
          <a:xfrm>
            <a:off x="304800" y="1352550"/>
            <a:ext cx="8839200" cy="3333750"/>
          </a:xfrm>
        </p:spPr>
        <p:txBody>
          <a:bodyPr/>
          <a:lstStyle/>
          <a:p>
            <a:r>
              <a:rPr lang="en-US" sz="2000" dirty="0">
                <a:latin typeface="Courier"/>
                <a:cs typeface="Courier"/>
              </a:rPr>
              <a:t>Finland’s capital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   </a:t>
            </a:r>
            <a:r>
              <a:rPr lang="en-US" sz="2000" i="1" dirty="0" smtClean="0">
                <a:latin typeface="Courier"/>
                <a:cs typeface="Courier"/>
                <a:sym typeface="Symbol" charset="2"/>
              </a:rPr>
              <a:t> 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Finland </a:t>
            </a:r>
            <a:r>
              <a:rPr lang="en-US" sz="2000" dirty="0" err="1" smtClean="0">
                <a:latin typeface="Courier"/>
                <a:cs typeface="Courier"/>
                <a:sym typeface="Symbol" charset="2"/>
              </a:rPr>
              <a:t>Finlands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 Finland’s </a:t>
            </a:r>
            <a:r>
              <a:rPr lang="en-US" sz="2000" dirty="0" smtClean="0">
                <a:latin typeface="Calibri"/>
                <a:cs typeface="Calibri"/>
                <a:sym typeface="Symbol" charset="2"/>
              </a:rPr>
              <a:t> </a:t>
            </a:r>
            <a:r>
              <a:rPr lang="en-US" sz="2000" i="1" dirty="0" smtClean="0">
                <a:latin typeface="Calibri"/>
                <a:cs typeface="Calibri"/>
                <a:sym typeface="Symbol" charset="2"/>
              </a:rPr>
              <a:t>?</a:t>
            </a:r>
            <a:endParaRPr lang="en-US" sz="2000" dirty="0">
              <a:latin typeface="Calibri"/>
              <a:cs typeface="Calibri"/>
              <a:sym typeface="Symbol" charset="2"/>
            </a:endParaRPr>
          </a:p>
          <a:p>
            <a:r>
              <a:rPr lang="en-US" sz="2000" dirty="0">
                <a:latin typeface="Courier"/>
                <a:cs typeface="Courier"/>
              </a:rPr>
              <a:t>what’re, I’m, </a:t>
            </a:r>
            <a:r>
              <a:rPr lang="en-US" sz="2000" dirty="0" smtClean="0">
                <a:latin typeface="Courier"/>
                <a:cs typeface="Courier"/>
              </a:rPr>
              <a:t>isn’t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</a:t>
            </a:r>
            <a:r>
              <a:rPr lang="en-US" sz="2000" i="1" dirty="0" smtClean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What </a:t>
            </a:r>
            <a:r>
              <a:rPr lang="en-US" sz="2000" dirty="0">
                <a:latin typeface="Courier"/>
                <a:cs typeface="Courier"/>
                <a:sym typeface="Symbol" charset="2"/>
              </a:rPr>
              <a:t>are, I am, is not</a:t>
            </a:r>
          </a:p>
          <a:p>
            <a:r>
              <a:rPr lang="en-US" sz="2000" dirty="0" smtClean="0">
                <a:latin typeface="Courier"/>
                <a:cs typeface="Courier"/>
                <a:sym typeface="Symbol" charset="2"/>
              </a:rPr>
              <a:t>state-of-the-art     </a:t>
            </a:r>
            <a:r>
              <a:rPr lang="en-US" sz="2000" dirty="0">
                <a:latin typeface="Courier"/>
                <a:cs typeface="Courier"/>
                <a:sym typeface="Symbol" charset="2"/>
              </a:rPr>
              <a:t> 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 state of the art </a:t>
            </a:r>
            <a:r>
              <a:rPr lang="en-US" sz="2000" dirty="0" smtClean="0">
                <a:latin typeface="Calibri"/>
                <a:cs typeface="Calibri"/>
                <a:sym typeface="Symbol" charset="2"/>
              </a:rPr>
              <a:t>?</a:t>
            </a:r>
          </a:p>
          <a:p>
            <a:r>
              <a:rPr lang="en-US" sz="2000" dirty="0" smtClean="0">
                <a:latin typeface="Courier"/>
                <a:cs typeface="Courier"/>
                <a:sym typeface="Symbol" charset="2"/>
              </a:rPr>
              <a:t>San </a:t>
            </a:r>
            <a:r>
              <a:rPr lang="en-US" sz="2000" dirty="0">
                <a:latin typeface="Courier"/>
                <a:cs typeface="Courier"/>
                <a:sym typeface="Symbol" charset="2"/>
              </a:rPr>
              <a:t>Francisco	</a:t>
            </a:r>
            <a:r>
              <a:rPr lang="en-US" sz="2000" dirty="0" smtClean="0">
                <a:latin typeface="Courier"/>
                <a:cs typeface="Courier"/>
                <a:sym typeface="Symbol" charset="2"/>
              </a:rPr>
              <a:t>  </a:t>
            </a:r>
            <a:r>
              <a:rPr lang="en-US" sz="2200" dirty="0" smtClean="0">
                <a:latin typeface="Calibri"/>
                <a:cs typeface="Calibri"/>
                <a:sym typeface="Symbol" charset="2"/>
              </a:rPr>
              <a:t>one token or two?</a:t>
            </a:r>
          </a:p>
        </p:txBody>
      </p:sp>
    </p:spTree>
    <p:extLst>
      <p:ext uri="{BB962C8B-B14F-4D97-AF65-F5344CB8AC3E}">
        <p14:creationId xmlns:p14="http://schemas.microsoft.com/office/powerpoint/2010/main" val="35851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19200" y="-171450"/>
            <a:ext cx="7772400" cy="857250"/>
          </a:xfrm>
        </p:spPr>
        <p:txBody>
          <a:bodyPr/>
          <a:lstStyle/>
          <a:p>
            <a:pPr eaLnBrk="1" hangingPunct="1"/>
            <a:r>
              <a:rPr lang="en-US" dirty="0"/>
              <a:t>Tokenization: language issues</a:t>
            </a:r>
          </a:p>
        </p:txBody>
      </p:sp>
      <p:sp>
        <p:nvSpPr>
          <p:cNvPr id="1255427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1219200" y="800100"/>
            <a:ext cx="8610600" cy="4343400"/>
          </a:xfrm>
        </p:spPr>
        <p:txBody>
          <a:bodyPr/>
          <a:lstStyle/>
          <a:p>
            <a:pPr eaLnBrk="1" hangingPunct="1"/>
            <a:r>
              <a:rPr lang="en-US" dirty="0">
                <a:sym typeface="Symbol" charset="2"/>
              </a:rPr>
              <a:t>Chinese and Japanese no spaces between words:</a:t>
            </a:r>
          </a:p>
          <a:p>
            <a:pPr lvl="1" eaLnBrk="1" hangingPunct="1"/>
            <a:r>
              <a:rPr lang="ja-JP" altLang="en-US" dirty="0" smtClean="0">
                <a:latin typeface="华文黑体"/>
                <a:ea typeface="华文黑体"/>
                <a:cs typeface="华文黑体"/>
                <a:sym typeface="Symbol" charset="2"/>
              </a:rPr>
              <a:t>莎拉波娃现在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居住在美国东南部的佛罗里达。</a:t>
            </a:r>
            <a:endParaRPr lang="en-US" altLang="ja-JP" dirty="0">
              <a:latin typeface="华文黑体"/>
              <a:ea typeface="华文黑体"/>
              <a:cs typeface="华文黑体"/>
              <a:sym typeface="Symbol" charset="2"/>
            </a:endParaRPr>
          </a:p>
          <a:p>
            <a:pPr lvl="1" eaLnBrk="1" hangingPunct="1"/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莎拉波娃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现在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 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居住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在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en-US" altLang="ja-JP" dirty="0" smtClean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ja-JP" altLang="en-US" dirty="0" smtClean="0">
                <a:latin typeface="华文黑体"/>
                <a:ea typeface="华文黑体"/>
                <a:cs typeface="华文黑体"/>
                <a:sym typeface="Symbol" charset="2"/>
              </a:rPr>
              <a:t>美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国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 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东南部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   </a:t>
            </a:r>
            <a:r>
              <a:rPr lang="ja-JP" altLang="en-US" dirty="0">
                <a:latin typeface="华文黑体"/>
                <a:ea typeface="华文黑体"/>
                <a:cs typeface="华文黑体"/>
                <a:sym typeface="Symbol" charset="2"/>
              </a:rPr>
              <a:t>的</a:t>
            </a:r>
            <a:r>
              <a:rPr lang="en-US" altLang="ja-JP" dirty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en-US" altLang="ja-JP" dirty="0" smtClean="0">
                <a:latin typeface="华文黑体"/>
                <a:ea typeface="华文黑体"/>
                <a:cs typeface="华文黑体"/>
                <a:sym typeface="Symbol" charset="2"/>
              </a:rPr>
              <a:t>  </a:t>
            </a:r>
            <a:r>
              <a:rPr lang="ja-JP" altLang="en-US" dirty="0" smtClean="0">
                <a:latin typeface="华文黑体"/>
                <a:ea typeface="华文黑体"/>
                <a:cs typeface="华文黑体"/>
                <a:sym typeface="Symbol" charset="2"/>
              </a:rPr>
              <a:t>佛罗里达</a:t>
            </a:r>
            <a:endParaRPr lang="ja-JP" altLang="en-US" dirty="0">
              <a:latin typeface="华文黑体"/>
              <a:ea typeface="华文黑体"/>
              <a:cs typeface="华文黑体"/>
              <a:sym typeface="Symbol" charset="2"/>
            </a:endParaRPr>
          </a:p>
          <a:p>
            <a:pPr lvl="1" eaLnBrk="1" hangingPunct="1"/>
            <a:r>
              <a:rPr lang="en-US" dirty="0">
                <a:solidFill>
                  <a:srgbClr val="595959"/>
                </a:solidFill>
                <a:sym typeface="Symbol" charset="2"/>
              </a:rPr>
              <a:t>Sharapova now </a:t>
            </a:r>
            <a:r>
              <a:rPr lang="en-US" dirty="0" smtClean="0">
                <a:solidFill>
                  <a:srgbClr val="595959"/>
                </a:solidFill>
                <a:sym typeface="Symbol" charset="2"/>
              </a:rPr>
              <a:t>    </a:t>
            </a:r>
            <a:r>
              <a:rPr lang="en-US" dirty="0">
                <a:solidFill>
                  <a:srgbClr val="595959"/>
                </a:solidFill>
                <a:sym typeface="Symbol" charset="2"/>
              </a:rPr>
              <a:t>lives in    </a:t>
            </a:r>
            <a:r>
              <a:rPr lang="en-US" dirty="0" smtClean="0">
                <a:solidFill>
                  <a:srgbClr val="595959"/>
                </a:solidFill>
                <a:sym typeface="Symbol" charset="2"/>
              </a:rPr>
              <a:t>   US       southeastern     Florida</a:t>
            </a:r>
            <a:endParaRPr lang="en-US" dirty="0">
              <a:solidFill>
                <a:srgbClr val="595959"/>
              </a:solidFill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4567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510778"/>
            <a:ext cx="4800600" cy="1298972"/>
          </a:xfrm>
        </p:spPr>
        <p:txBody>
          <a:bodyPr/>
          <a:lstStyle/>
          <a:p>
            <a:r>
              <a:rPr lang="en-US" sz="4400" dirty="0" smtClean="0"/>
              <a:t>Basic Text Processing</a:t>
            </a:r>
            <a:endParaRPr lang="en-US" sz="44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2286000"/>
            <a:ext cx="4267200" cy="1714500"/>
          </a:xfrm>
        </p:spPr>
        <p:txBody>
          <a:bodyPr/>
          <a:lstStyle/>
          <a:p>
            <a:pPr eaLnBrk="1" hangingPunct="1"/>
            <a:endParaRPr lang="en-US" dirty="0">
              <a:solidFill>
                <a:srgbClr val="A50021"/>
              </a:solidFill>
              <a:latin typeface="Calibri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3200" dirty="0" smtClean="0">
                <a:solidFill>
                  <a:srgbClr val="A50021"/>
                </a:solidFill>
                <a:latin typeface="Calibri" charset="0"/>
              </a:rPr>
              <a:t>Word Normalization and Stemming</a:t>
            </a:r>
            <a:endParaRPr lang="en-US" sz="3200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3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72000" y="438150"/>
            <a:ext cx="3890964" cy="13716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Calibri (Headings)"/>
                <a:ea typeface="ＭＳ Ｐゴシック" charset="0"/>
                <a:cs typeface="Calibri (Headings)"/>
              </a:rPr>
              <a:t>Basic Text Processing</a:t>
            </a:r>
            <a:endParaRPr lang="en-US" sz="4000" dirty="0">
              <a:latin typeface="Calibri (Headings)"/>
              <a:ea typeface="ＭＳ Ｐゴシック" charset="0"/>
              <a:cs typeface="Calibri (Headings)"/>
            </a:endParaRPr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 sz="3600" dirty="0" smtClean="0">
                <a:solidFill>
                  <a:srgbClr val="A4001D"/>
                </a:solidFill>
                <a:latin typeface="Calibri"/>
                <a:ea typeface="ＭＳ Ｐゴシック" charset="0"/>
                <a:cs typeface="Calibri"/>
              </a:rPr>
              <a:t>Regular Expressions</a:t>
            </a:r>
            <a:endParaRPr lang="en-US" sz="3600" dirty="0">
              <a:solidFill>
                <a:srgbClr val="A4001D"/>
              </a:solidFill>
              <a:latin typeface="Calibri"/>
              <a:ea typeface="ＭＳ Ｐゴシック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8486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371600" y="209550"/>
            <a:ext cx="7467600" cy="742950"/>
          </a:xfrm>
        </p:spPr>
        <p:txBody>
          <a:bodyPr/>
          <a:lstStyle/>
          <a:p>
            <a:pPr eaLnBrk="1" hangingPunct="1"/>
            <a:r>
              <a:rPr lang="en-US" dirty="0"/>
              <a:t>Normalization</a:t>
            </a:r>
          </a:p>
        </p:txBody>
      </p:sp>
      <p:sp>
        <p:nvSpPr>
          <p:cNvPr id="35843" name="Rectangle 2051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ym typeface="Symbol" charset="2"/>
              </a:rPr>
              <a:t>Need to “normalize” terms </a:t>
            </a:r>
          </a:p>
          <a:p>
            <a:pPr lvl="1" eaLnBrk="1" hangingPunct="1"/>
            <a:r>
              <a:rPr lang="en-US" dirty="0" smtClean="0">
                <a:sym typeface="Symbol" charset="2"/>
              </a:rPr>
              <a:t>Information Retrieval: </a:t>
            </a:r>
            <a:r>
              <a:rPr lang="en-US" dirty="0">
                <a:sym typeface="Symbol" charset="2"/>
              </a:rPr>
              <a:t>indexed text &amp; query terms must have same form.</a:t>
            </a:r>
          </a:p>
          <a:p>
            <a:pPr lvl="2" eaLnBrk="1" hangingPunct="1"/>
            <a:r>
              <a:rPr lang="en-US" sz="1800" dirty="0">
                <a:sym typeface="Symbol" charset="2"/>
              </a:rPr>
              <a:t>We want to match </a:t>
            </a:r>
            <a:r>
              <a:rPr lang="en-US" sz="1800" b="1" i="1" dirty="0">
                <a:sym typeface="Symbol" charset="2"/>
              </a:rPr>
              <a:t>U.S.A.</a:t>
            </a:r>
            <a:r>
              <a:rPr lang="en-US" sz="1800" dirty="0">
                <a:sym typeface="Symbol" charset="2"/>
              </a:rPr>
              <a:t> and </a:t>
            </a:r>
            <a:r>
              <a:rPr lang="en-US" sz="1800" b="1" i="1" dirty="0">
                <a:sym typeface="Symbol" charset="2"/>
              </a:rPr>
              <a:t>USA</a:t>
            </a:r>
            <a:endParaRPr lang="en-US" sz="1800" dirty="0">
              <a:sym typeface="Symbol" charset="2"/>
            </a:endParaRPr>
          </a:p>
          <a:p>
            <a:pPr eaLnBrk="1" hangingPunct="1"/>
            <a:r>
              <a:rPr lang="en-US" dirty="0" smtClean="0">
                <a:sym typeface="Symbol" charset="2"/>
              </a:rPr>
              <a:t>We implicitly define </a:t>
            </a:r>
            <a:r>
              <a:rPr lang="en-US" dirty="0">
                <a:sym typeface="Symbol" charset="2"/>
              </a:rPr>
              <a:t>equivalence classes of terms</a:t>
            </a:r>
          </a:p>
          <a:p>
            <a:pPr lvl="1" eaLnBrk="1" hangingPunct="1"/>
            <a:r>
              <a:rPr lang="en-US" dirty="0">
                <a:sym typeface="Symbol" charset="2"/>
              </a:rPr>
              <a:t>e.g., </a:t>
            </a:r>
            <a:r>
              <a:rPr lang="en-US" dirty="0" smtClean="0">
                <a:sym typeface="Symbol" charset="2"/>
              </a:rPr>
              <a:t>deleting </a:t>
            </a:r>
            <a:r>
              <a:rPr lang="en-US" dirty="0">
                <a:sym typeface="Symbol" charset="2"/>
              </a:rPr>
              <a:t>periods in a term</a:t>
            </a:r>
          </a:p>
          <a:p>
            <a:pPr eaLnBrk="1" hangingPunct="1"/>
            <a:r>
              <a:rPr lang="en-US" dirty="0" smtClean="0">
                <a:sym typeface="Symbol" charset="2"/>
              </a:rPr>
              <a:t>Alternative: asymmetric </a:t>
            </a:r>
            <a:r>
              <a:rPr lang="en-US" dirty="0">
                <a:sym typeface="Symbol" charset="2"/>
              </a:rPr>
              <a:t>expansion:</a:t>
            </a:r>
          </a:p>
          <a:p>
            <a:pPr lvl="1" eaLnBrk="1" hangingPunct="1"/>
            <a:r>
              <a:rPr lang="en-US" sz="1600" dirty="0" smtClean="0">
                <a:sym typeface="Symbol" charset="2"/>
              </a:rPr>
              <a:t>Enter</a:t>
            </a:r>
            <a:r>
              <a:rPr lang="en-US" sz="1600" dirty="0">
                <a:sym typeface="Symbol" charset="2"/>
              </a:rPr>
              <a:t>: </a:t>
            </a:r>
            <a:r>
              <a:rPr lang="en-US" sz="1600" b="1" i="1" dirty="0">
                <a:sym typeface="Symbol" charset="2"/>
              </a:rPr>
              <a:t>windows</a:t>
            </a:r>
            <a:r>
              <a:rPr lang="en-US" sz="1600" dirty="0">
                <a:sym typeface="Symbol" charset="2"/>
              </a:rPr>
              <a:t>	Search: </a:t>
            </a:r>
            <a:r>
              <a:rPr lang="en-US" sz="1600" b="1" i="1" dirty="0">
                <a:sym typeface="Symbol" charset="2"/>
              </a:rPr>
              <a:t>Windows, windows, window</a:t>
            </a:r>
          </a:p>
          <a:p>
            <a:pPr eaLnBrk="1" hangingPunct="1"/>
            <a:r>
              <a:rPr lang="en-US" dirty="0" smtClean="0">
                <a:sym typeface="Symbol" charset="2"/>
              </a:rPr>
              <a:t>Potentially </a:t>
            </a:r>
            <a:r>
              <a:rPr lang="en-US" dirty="0">
                <a:sym typeface="Symbol" charset="2"/>
              </a:rPr>
              <a:t>more powerful, but less efficient</a:t>
            </a:r>
          </a:p>
          <a:p>
            <a:pPr lvl="1" eaLnBrk="1" hangingPunct="1"/>
            <a:endParaRPr lang="en-US" sz="1800" dirty="0"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4318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Case folding</a:t>
            </a:r>
          </a:p>
        </p:txBody>
      </p:sp>
      <p:sp>
        <p:nvSpPr>
          <p:cNvPr id="36867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Applications like IR: reduce </a:t>
            </a:r>
            <a:r>
              <a:rPr lang="en-US" sz="2800" dirty="0"/>
              <a:t>all letters to lower case</a:t>
            </a:r>
          </a:p>
          <a:p>
            <a:pPr lvl="1" eaLnBrk="1" hangingPunct="1"/>
            <a:r>
              <a:rPr lang="en-US" sz="2400" dirty="0" smtClean="0"/>
              <a:t>Since users tend to use lower case</a:t>
            </a:r>
          </a:p>
          <a:p>
            <a:pPr lvl="1" eaLnBrk="1" hangingPunct="1"/>
            <a:r>
              <a:rPr lang="en-US" sz="2400" dirty="0" smtClean="0"/>
              <a:t>Possible exception</a:t>
            </a:r>
            <a:r>
              <a:rPr lang="en-US" sz="2400" dirty="0"/>
              <a:t>: upper case in mid-sentence?</a:t>
            </a:r>
          </a:p>
          <a:p>
            <a:pPr lvl="2" eaLnBrk="1" hangingPunct="1"/>
            <a:r>
              <a:rPr lang="en-US" sz="2000" dirty="0"/>
              <a:t>e.g., </a:t>
            </a:r>
            <a:r>
              <a:rPr lang="en-US" sz="2000" b="1" i="1" dirty="0"/>
              <a:t>General Motors</a:t>
            </a:r>
          </a:p>
          <a:p>
            <a:pPr lvl="2" eaLnBrk="1" hangingPunct="1"/>
            <a:r>
              <a:rPr lang="en-US" sz="2000" b="1" i="1" dirty="0"/>
              <a:t>Fed</a:t>
            </a:r>
            <a:r>
              <a:rPr lang="en-US" sz="2000" dirty="0"/>
              <a:t> vs. </a:t>
            </a:r>
            <a:r>
              <a:rPr lang="en-US" sz="2000" b="1" i="1" dirty="0"/>
              <a:t>fed</a:t>
            </a:r>
          </a:p>
          <a:p>
            <a:pPr lvl="2" eaLnBrk="1" hangingPunct="1"/>
            <a:r>
              <a:rPr lang="en-US" sz="2000" b="1" i="1" dirty="0"/>
              <a:t>SAIL</a:t>
            </a:r>
            <a:r>
              <a:rPr lang="en-US" sz="2000" dirty="0"/>
              <a:t> vs. </a:t>
            </a:r>
            <a:r>
              <a:rPr lang="en-US" sz="2000" b="1" i="1" dirty="0"/>
              <a:t>sail</a:t>
            </a:r>
          </a:p>
          <a:p>
            <a:r>
              <a:rPr lang="en-US" sz="2800" dirty="0" smtClean="0"/>
              <a:t>For </a:t>
            </a:r>
            <a:r>
              <a:rPr lang="en-US" sz="2800" dirty="0"/>
              <a:t>sentiment analysis, MT, </a:t>
            </a:r>
            <a:r>
              <a:rPr lang="en-US" sz="2800" dirty="0" smtClean="0"/>
              <a:t>Information </a:t>
            </a:r>
            <a:r>
              <a:rPr lang="en-US" sz="2800" dirty="0"/>
              <a:t>extraction</a:t>
            </a:r>
          </a:p>
          <a:p>
            <a:pPr lvl="1"/>
            <a:r>
              <a:rPr lang="en-US" sz="2400" dirty="0"/>
              <a:t>Case is helpful </a:t>
            </a:r>
            <a:r>
              <a:rPr lang="en-US" sz="2400" dirty="0" smtClean="0"/>
              <a:t>(</a:t>
            </a:r>
            <a:r>
              <a:rPr lang="en-US" sz="2400" b="1" i="1" dirty="0" smtClean="0"/>
              <a:t>US</a:t>
            </a:r>
            <a:r>
              <a:rPr lang="en-US" sz="2400" dirty="0" smtClean="0"/>
              <a:t> versus </a:t>
            </a:r>
            <a:r>
              <a:rPr lang="en-US" sz="2400" b="1" i="1" dirty="0" smtClean="0"/>
              <a:t>us </a:t>
            </a:r>
            <a:r>
              <a:rPr lang="en-US" sz="2400" dirty="0" smtClean="0"/>
              <a:t>is </a:t>
            </a:r>
            <a:r>
              <a:rPr lang="en-US" sz="2400" dirty="0"/>
              <a:t>important)</a:t>
            </a:r>
          </a:p>
        </p:txBody>
      </p:sp>
    </p:spTree>
    <p:extLst>
      <p:ext uri="{BB962C8B-B14F-4D97-AF65-F5344CB8AC3E}">
        <p14:creationId xmlns:p14="http://schemas.microsoft.com/office/powerpoint/2010/main" val="389163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Lemmatization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352550"/>
            <a:ext cx="8686800" cy="3333750"/>
          </a:xfrm>
        </p:spPr>
        <p:txBody>
          <a:bodyPr/>
          <a:lstStyle/>
          <a:p>
            <a:pPr eaLnBrk="1" hangingPunct="1"/>
            <a:r>
              <a:rPr lang="en-US" dirty="0"/>
              <a:t>Reduce </a:t>
            </a:r>
            <a:r>
              <a:rPr lang="en-US" dirty="0" smtClean="0"/>
              <a:t>inflections or variant </a:t>
            </a:r>
            <a:r>
              <a:rPr lang="en-US" dirty="0"/>
              <a:t>forms to base form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sz="2400" i="1" dirty="0" smtClean="0"/>
              <a:t>am</a:t>
            </a:r>
            <a:r>
              <a:rPr lang="en-US" sz="2400" i="1" dirty="0"/>
              <a:t>, are,</a:t>
            </a:r>
            <a:r>
              <a:rPr lang="en-US" sz="2400" dirty="0"/>
              <a:t> </a:t>
            </a:r>
            <a:r>
              <a:rPr lang="en-US" sz="2400" i="1" dirty="0"/>
              <a:t>is </a:t>
            </a:r>
            <a:r>
              <a:rPr lang="en-US" sz="2400" dirty="0">
                <a:sym typeface="Symbol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be</a:t>
            </a:r>
            <a:endParaRPr lang="en-US" sz="2400" dirty="0"/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sz="2400" i="1" dirty="0"/>
              <a:t>car, cars, car's</a:t>
            </a:r>
            <a:r>
              <a:rPr lang="en-US" sz="2400" dirty="0"/>
              <a:t>, </a:t>
            </a:r>
            <a:r>
              <a:rPr lang="en-US" sz="2400" i="1" dirty="0"/>
              <a:t>cars'</a:t>
            </a:r>
            <a:r>
              <a:rPr lang="en-US" sz="2400" dirty="0"/>
              <a:t> </a:t>
            </a:r>
            <a:r>
              <a:rPr lang="en-US" sz="2400" dirty="0">
                <a:sym typeface="Symbol" charset="2"/>
              </a:rPr>
              <a:t></a:t>
            </a:r>
            <a:r>
              <a:rPr lang="en-US" sz="2400" dirty="0"/>
              <a:t> </a:t>
            </a:r>
            <a:r>
              <a:rPr lang="en-US" sz="2400" i="1" dirty="0"/>
              <a:t>car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i="1" dirty="0"/>
              <a:t>the boy's cars are different colors</a:t>
            </a:r>
            <a:r>
              <a:rPr lang="en-US" dirty="0"/>
              <a:t> </a:t>
            </a:r>
            <a:r>
              <a:rPr lang="en-US" dirty="0">
                <a:sym typeface="Symbol" charset="2"/>
              </a:rPr>
              <a:t></a:t>
            </a:r>
            <a:r>
              <a:rPr lang="en-US" dirty="0"/>
              <a:t> </a:t>
            </a:r>
            <a:r>
              <a:rPr lang="en-US" i="1" dirty="0"/>
              <a:t>the boy car be different color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dirty="0" smtClean="0"/>
              <a:t>Lemmatization: have to find correct dictionary </a:t>
            </a:r>
            <a:r>
              <a:rPr lang="en-US" dirty="0"/>
              <a:t>headword </a:t>
            </a:r>
            <a:r>
              <a:rPr lang="en-US" dirty="0" smtClean="0"/>
              <a:t>form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0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Morphology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b="1" dirty="0" smtClean="0"/>
              <a:t>Morphemes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The small meaningful units that make up words</a:t>
            </a:r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Stems</a:t>
            </a:r>
            <a:r>
              <a:rPr lang="en-US" sz="2400" dirty="0"/>
              <a:t>: The core </a:t>
            </a:r>
            <a:r>
              <a:rPr lang="en-US" sz="2400" dirty="0" smtClean="0"/>
              <a:t>meaning-bearing </a:t>
            </a:r>
            <a:r>
              <a:rPr lang="en-US" sz="2400" dirty="0"/>
              <a:t>units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Affixes</a:t>
            </a:r>
            <a:r>
              <a:rPr lang="en-US" sz="2400" dirty="0"/>
              <a:t>: Bits and pieces that adhere to </a:t>
            </a:r>
            <a:r>
              <a:rPr lang="en-US" sz="2400" dirty="0" smtClean="0"/>
              <a:t>stems</a:t>
            </a:r>
          </a:p>
          <a:p>
            <a:pPr lvl="2"/>
            <a:r>
              <a:rPr lang="en-US" sz="2400" dirty="0" smtClean="0"/>
              <a:t>Often with grammatical </a:t>
            </a:r>
            <a:r>
              <a:rPr lang="en-US" sz="2400" dirty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122654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Stemming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Reduce terms to their </a:t>
            </a:r>
            <a:r>
              <a:rPr lang="en-US" dirty="0" smtClean="0"/>
              <a:t>stems in information retrieval</a:t>
            </a:r>
            <a:endParaRPr lang="en-US" dirty="0"/>
          </a:p>
          <a:p>
            <a:pPr eaLnBrk="1" hangingPunct="1"/>
            <a:r>
              <a:rPr lang="en-US" i="1" dirty="0" smtClean="0"/>
              <a:t>Stemming</a:t>
            </a:r>
            <a:r>
              <a:rPr lang="en-US" dirty="0" smtClean="0"/>
              <a:t> is </a:t>
            </a:r>
            <a:r>
              <a:rPr lang="en-US" dirty="0"/>
              <a:t>crude chopping of </a:t>
            </a:r>
            <a:r>
              <a:rPr lang="en-US" dirty="0" smtClean="0"/>
              <a:t>affixes</a:t>
            </a:r>
            <a:endParaRPr lang="en-US" dirty="0"/>
          </a:p>
          <a:p>
            <a:pPr lvl="1" eaLnBrk="1" hangingPunct="1"/>
            <a:r>
              <a:rPr lang="en-US" dirty="0"/>
              <a:t>language dependent</a:t>
            </a:r>
          </a:p>
          <a:p>
            <a:pPr lvl="1" eaLnBrk="1" hangingPunct="1"/>
            <a:r>
              <a:rPr lang="en-US" dirty="0"/>
              <a:t>e.g., </a:t>
            </a:r>
            <a:r>
              <a:rPr lang="en-US" b="1" i="1" dirty="0"/>
              <a:t>automate(s), automatic, automation</a:t>
            </a:r>
            <a:r>
              <a:rPr lang="en-US" dirty="0"/>
              <a:t> all reduced to </a:t>
            </a:r>
            <a:r>
              <a:rPr lang="en-US" b="1" i="1" dirty="0"/>
              <a:t>automat</a:t>
            </a:r>
            <a:r>
              <a:rPr lang="en-US" dirty="0"/>
              <a:t>.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777875" y="125372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381000" y="3312765"/>
            <a:ext cx="3581400" cy="1384995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100" i="1" dirty="0">
                <a:solidFill>
                  <a:srgbClr val="404040"/>
                </a:solidFill>
                <a:latin typeface="Calibri"/>
                <a:cs typeface="Calibri"/>
              </a:rPr>
              <a:t>for example compressed </a:t>
            </a:r>
          </a:p>
          <a:p>
            <a:r>
              <a:rPr lang="en-US" sz="2100" i="1" dirty="0">
                <a:solidFill>
                  <a:srgbClr val="404040"/>
                </a:solidFill>
                <a:latin typeface="Calibri"/>
                <a:cs typeface="Calibri"/>
              </a:rPr>
              <a:t>and compression are both </a:t>
            </a:r>
          </a:p>
          <a:p>
            <a:r>
              <a:rPr lang="en-US" sz="2100" i="1" dirty="0">
                <a:solidFill>
                  <a:srgbClr val="404040"/>
                </a:solidFill>
                <a:latin typeface="Calibri"/>
                <a:cs typeface="Calibri"/>
              </a:rPr>
              <a:t>accepted as equivalent to </a:t>
            </a:r>
          </a:p>
          <a:p>
            <a:r>
              <a:rPr lang="en-US" sz="2100" i="1" dirty="0">
                <a:solidFill>
                  <a:srgbClr val="404040"/>
                </a:solidFill>
                <a:latin typeface="Calibri"/>
                <a:cs typeface="Calibri"/>
              </a:rPr>
              <a:t>compress</a:t>
            </a:r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5000626" y="3429000"/>
            <a:ext cx="3609975" cy="1143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for </a:t>
            </a:r>
            <a:r>
              <a:rPr lang="en-US" sz="2100" dirty="0" err="1">
                <a:solidFill>
                  <a:srgbClr val="404040"/>
                </a:solidFill>
                <a:latin typeface="Calibri"/>
                <a:cs typeface="Calibri"/>
              </a:rPr>
              <a:t>exampl</a:t>
            </a:r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 compress and</a:t>
            </a:r>
          </a:p>
          <a:p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compress </a:t>
            </a:r>
            <a:r>
              <a:rPr lang="en-US" sz="2100" dirty="0" err="1">
                <a:solidFill>
                  <a:srgbClr val="404040"/>
                </a:solidFill>
                <a:latin typeface="Calibri"/>
                <a:cs typeface="Calibri"/>
              </a:rPr>
              <a:t>ar</a:t>
            </a:r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 both accept</a:t>
            </a:r>
          </a:p>
          <a:p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as </a:t>
            </a:r>
            <a:r>
              <a:rPr lang="en-US" sz="2100" dirty="0" err="1">
                <a:solidFill>
                  <a:srgbClr val="404040"/>
                </a:solidFill>
                <a:latin typeface="Calibri"/>
                <a:cs typeface="Calibri"/>
              </a:rPr>
              <a:t>equival</a:t>
            </a:r>
            <a:r>
              <a:rPr lang="en-US" sz="2100" dirty="0">
                <a:solidFill>
                  <a:srgbClr val="404040"/>
                </a:solidFill>
                <a:latin typeface="Calibri"/>
                <a:cs typeface="Calibri"/>
              </a:rPr>
              <a:t> to compress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4419600" y="3829051"/>
            <a:ext cx="304800" cy="364331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5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8" grpId="0" animBg="1"/>
      <p:bldP spid="389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Porter’s </a:t>
            </a:r>
            <a:r>
              <a:rPr lang="en-US" dirty="0" smtClean="0"/>
              <a:t>algorithm</a:t>
            </a:r>
            <a:br>
              <a:rPr lang="en-US" dirty="0" smtClean="0"/>
            </a:br>
            <a:r>
              <a:rPr lang="en-US" dirty="0" smtClean="0"/>
              <a:t>The most common English stemmer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-76200" y="1352550"/>
            <a:ext cx="4876800" cy="33337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   Step 1a</a:t>
            </a:r>
          </a:p>
          <a:p>
            <a:pPr marL="457200" lvl="1" indent="0">
              <a:buNone/>
            </a:pPr>
            <a:r>
              <a:rPr lang="en-US" sz="1600" dirty="0" err="1" smtClean="0">
                <a:latin typeface="Courier"/>
                <a:cs typeface="Courier"/>
              </a:rPr>
              <a:t>sses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 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ss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	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caresses  caress</a:t>
            </a:r>
          </a:p>
          <a:p>
            <a:pPr marL="457200" lvl="1" indent="0">
              <a:buNone/>
            </a:pPr>
            <a:r>
              <a:rPr lang="en-US" sz="1600" dirty="0" err="1" smtClean="0">
                <a:latin typeface="Courier"/>
                <a:cs typeface="Courier"/>
              </a:rPr>
              <a:t>ies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 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i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	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ponies    </a:t>
            </a:r>
            <a:r>
              <a:rPr lang="en-US" sz="1600" dirty="0" err="1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poni</a:t>
            </a:r>
            <a:endParaRPr lang="en-US" sz="1600" dirty="0" smtClean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pPr marL="457200" lvl="1" indent="0">
              <a:buNone/>
            </a:pP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ss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    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ss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	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caress    caress</a:t>
            </a:r>
          </a:p>
          <a:p>
            <a:pPr marL="457200" lvl="1" indent="0"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s     </a:t>
            </a:r>
            <a:r>
              <a:rPr lang="en-US" sz="1600" dirty="0" err="1" smtClean="0">
                <a:sym typeface="Symbol" charset="2"/>
              </a:rPr>
              <a:t>ø</a:t>
            </a:r>
            <a:r>
              <a:rPr lang="en-US" sz="1600" dirty="0" smtClean="0">
                <a:sym typeface="Symbol" charset="2"/>
              </a:rPr>
              <a:t>       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cats       cat</a:t>
            </a:r>
          </a:p>
          <a:p>
            <a:pPr marL="0" indent="0">
              <a:buNone/>
            </a:pPr>
            <a:r>
              <a:rPr lang="en-US" sz="2000" dirty="0" smtClean="0">
                <a:latin typeface="Calibri"/>
                <a:cs typeface="Calibri"/>
                <a:sym typeface="Symbol" charset="2"/>
              </a:rPr>
              <a:t>  Step 1b</a:t>
            </a:r>
          </a:p>
          <a:p>
            <a:pPr marL="457200" lvl="1" indent="0"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(*v*)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ing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  </a:t>
            </a:r>
            <a:r>
              <a:rPr lang="en-US" sz="1600" dirty="0" smtClean="0">
                <a:sym typeface="Symbol" charset="2"/>
              </a:rPr>
              <a:t>ø  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walking    walk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              sing       sing</a:t>
            </a:r>
          </a:p>
          <a:p>
            <a:pPr marL="457200" lvl="1" indent="0"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(*v*)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ed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   </a:t>
            </a:r>
            <a:r>
              <a:rPr lang="en-US" sz="1600" dirty="0" smtClean="0">
                <a:sym typeface="Symbol" charset="2"/>
              </a:rPr>
              <a:t>ø  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plastered  plaster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…</a:t>
            </a:r>
            <a:endParaRPr lang="en-US" sz="1800" dirty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endParaRPr lang="en-US" sz="2200" dirty="0">
              <a:latin typeface="Courier"/>
              <a:cs typeface="Courier"/>
              <a:sym typeface="Symbol" charset="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267200" y="1428750"/>
            <a:ext cx="4876800" cy="33337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371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17145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171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6289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086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543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buFont typeface="Times" charset="0"/>
              <a:buNone/>
            </a:pPr>
            <a:r>
              <a:rPr lang="en-US" sz="2000" dirty="0" smtClean="0"/>
              <a:t>   Step 2</a:t>
            </a:r>
          </a:p>
          <a:p>
            <a:pPr marL="457200" lvl="1" indent="0">
              <a:buFont typeface="Times" charset="0"/>
              <a:buNone/>
            </a:pPr>
            <a:r>
              <a:rPr lang="en-US" sz="1600" dirty="0" err="1" smtClean="0">
                <a:latin typeface="Courier"/>
                <a:cs typeface="Courier"/>
              </a:rPr>
              <a:t>ational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 ate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relational relate</a:t>
            </a:r>
          </a:p>
          <a:p>
            <a:pPr marL="457200" lvl="1" indent="0">
              <a:buFont typeface="Times" charset="0"/>
              <a:buNone/>
            </a:pPr>
            <a:r>
              <a:rPr lang="en-US" sz="1600" dirty="0" err="1" smtClean="0">
                <a:latin typeface="Courier"/>
                <a:cs typeface="Courier"/>
              </a:rPr>
              <a:t>izer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 </a:t>
            </a: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ize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	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digitizer  digitize</a:t>
            </a:r>
          </a:p>
          <a:p>
            <a:pPr marL="457200" lvl="1" indent="0">
              <a:buFont typeface="Times" charset="0"/>
              <a:buNone/>
            </a:pPr>
            <a:r>
              <a:rPr lang="en-US" sz="1600" dirty="0" err="1" smtClean="0">
                <a:latin typeface="Courier"/>
                <a:cs typeface="Courier"/>
                <a:sym typeface="Symbol" charset="2"/>
              </a:rPr>
              <a:t>ator</a:t>
            </a:r>
            <a:r>
              <a:rPr lang="en-US" sz="1600" dirty="0" smtClean="0">
                <a:latin typeface="Courier"/>
                <a:cs typeface="Courier"/>
                <a:sym typeface="Symbol" charset="2"/>
              </a:rPr>
              <a:t> ate	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operator   operate</a:t>
            </a:r>
          </a:p>
          <a:p>
            <a:pPr marL="457200" lvl="1" indent="0">
              <a:buFont typeface="Times" charset="0"/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…</a:t>
            </a:r>
            <a:endParaRPr lang="en-US" sz="1600" dirty="0" smtClean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pPr marL="0" indent="0">
              <a:buFont typeface="Times" charset="0"/>
              <a:buNone/>
            </a:pPr>
            <a:r>
              <a:rPr lang="en-US" sz="2000" dirty="0" smtClean="0">
                <a:latin typeface="Calibri"/>
                <a:cs typeface="Calibri"/>
                <a:sym typeface="Symbol" charset="2"/>
              </a:rPr>
              <a:t>    Step 3 </a:t>
            </a:r>
          </a:p>
          <a:p>
            <a:pPr marL="457200" lvl="1" indent="0">
              <a:buFont typeface="Times" charset="0"/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al     </a:t>
            </a:r>
            <a:r>
              <a:rPr lang="en-US" sz="1600" dirty="0" err="1" smtClean="0">
                <a:sym typeface="Symbol" charset="2"/>
              </a:rPr>
              <a:t>ø</a:t>
            </a:r>
            <a:r>
              <a:rPr lang="en-US" sz="1600" dirty="0" smtClean="0">
                <a:sym typeface="Symbol" charset="2"/>
              </a:rPr>
              <a:t>    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revival     </a:t>
            </a:r>
            <a:r>
              <a:rPr lang="en-US" sz="1600" dirty="0" err="1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reviv</a:t>
            </a:r>
            <a:endParaRPr lang="en-US" sz="1600" dirty="0" smtClean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pPr marL="457200" lvl="1" indent="0">
              <a:buFont typeface="Times" charset="0"/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able   </a:t>
            </a:r>
            <a:r>
              <a:rPr lang="en-US" sz="1600" dirty="0" err="1" smtClean="0">
                <a:sym typeface="Symbol" charset="2"/>
              </a:rPr>
              <a:t>ø</a:t>
            </a:r>
            <a:r>
              <a:rPr lang="en-US" sz="1600" dirty="0" smtClean="0">
                <a:sym typeface="Symbol" charset="2"/>
              </a:rPr>
              <a:t>    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adjustable  adjust</a:t>
            </a:r>
          </a:p>
          <a:p>
            <a:pPr marL="457200" lvl="1" indent="0"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ate    </a:t>
            </a:r>
            <a:r>
              <a:rPr lang="en-US" sz="1600" dirty="0" err="1">
                <a:latin typeface="Courier"/>
                <a:cs typeface="Courier"/>
                <a:sym typeface="Symbol" charset="2"/>
              </a:rPr>
              <a:t>ø</a:t>
            </a:r>
            <a:r>
              <a:rPr lang="en-US" sz="1600" dirty="0">
                <a:latin typeface="Courier"/>
                <a:cs typeface="Courier"/>
                <a:sym typeface="Symbol" charset="2"/>
              </a:rPr>
              <a:t> 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activate    </a:t>
            </a:r>
            <a:r>
              <a:rPr lang="en-US" sz="1600" dirty="0" err="1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activ</a:t>
            </a:r>
            <a:endParaRPr lang="en-US" sz="1600" dirty="0" smtClean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pPr marL="457200" lvl="1" indent="0">
              <a:buNone/>
            </a:pPr>
            <a:r>
              <a:rPr lang="en-US" sz="1600" dirty="0" smtClean="0">
                <a:latin typeface="Courier"/>
                <a:cs typeface="Courier"/>
                <a:sym typeface="Symbol" charset="2"/>
              </a:rPr>
              <a:t>…</a:t>
            </a:r>
            <a:endParaRPr lang="en-US" sz="1600" dirty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  <a:p>
            <a:endParaRPr lang="en-US" sz="2200" dirty="0">
              <a:latin typeface="Courier"/>
              <a:cs typeface="Courier"/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4809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morphology in a corpus</a:t>
            </a:r>
            <a:br>
              <a:rPr lang="en-US" dirty="0" smtClean="0"/>
            </a:br>
            <a:r>
              <a:rPr lang="en-US" dirty="0" smtClean="0"/>
              <a:t>Why only strip –</a:t>
            </a:r>
            <a:r>
              <a:rPr lang="en-US" dirty="0" err="1" smtClean="0"/>
              <a:t>ing</a:t>
            </a:r>
            <a:r>
              <a:rPr lang="en-US" dirty="0" smtClean="0"/>
              <a:t> if there is a vowel?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6950"/>
            <a:ext cx="8077200" cy="76200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800" dirty="0">
                <a:latin typeface="Courier"/>
                <a:cs typeface="Courier"/>
                <a:sym typeface="Symbol" charset="2"/>
              </a:rPr>
              <a:t>(*v*)</a:t>
            </a:r>
            <a:r>
              <a:rPr lang="en-US" sz="2800" dirty="0" err="1">
                <a:latin typeface="Courier"/>
                <a:cs typeface="Courier"/>
                <a:sym typeface="Symbol" charset="2"/>
              </a:rPr>
              <a:t>ing</a:t>
            </a:r>
            <a:r>
              <a:rPr lang="en-US" sz="2800" dirty="0">
                <a:latin typeface="Courier"/>
                <a:cs typeface="Courier"/>
                <a:sym typeface="Symbol" charset="2"/>
              </a:rPr>
              <a:t>  </a:t>
            </a:r>
            <a:r>
              <a:rPr lang="en-US" sz="2800" dirty="0" err="1">
                <a:sym typeface="Symbol" charset="2"/>
              </a:rPr>
              <a:t>ø</a:t>
            </a:r>
            <a:r>
              <a:rPr lang="en-US" sz="2800" dirty="0">
                <a:sym typeface="Symbol" charset="2"/>
              </a:rPr>
              <a:t>   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walking    walk</a:t>
            </a:r>
          </a:p>
          <a:p>
            <a:pPr marL="457200" lvl="1" indent="0">
              <a:buNone/>
            </a:pP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              sing      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sing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DC5-7E65-8247-99AB-4E984F8A921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morphology in a corpus</a:t>
            </a:r>
            <a:br>
              <a:rPr lang="en-US" dirty="0" smtClean="0"/>
            </a:br>
            <a:r>
              <a:rPr lang="en-US" dirty="0" smtClean="0"/>
              <a:t>Why only strip –</a:t>
            </a:r>
            <a:r>
              <a:rPr lang="en-US" dirty="0" err="1" smtClean="0"/>
              <a:t>ing</a:t>
            </a:r>
            <a:r>
              <a:rPr lang="en-US" dirty="0" smtClean="0"/>
              <a:t> if there is a vowel?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550"/>
            <a:ext cx="8077200" cy="76200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1600" dirty="0">
                <a:latin typeface="Courier"/>
                <a:cs typeface="Courier"/>
                <a:sym typeface="Symbol" charset="2"/>
              </a:rPr>
              <a:t>(*v*)</a:t>
            </a:r>
            <a:r>
              <a:rPr lang="en-US" sz="1600" dirty="0" err="1">
                <a:latin typeface="Courier"/>
                <a:cs typeface="Courier"/>
                <a:sym typeface="Symbol" charset="2"/>
              </a:rPr>
              <a:t>ing</a:t>
            </a:r>
            <a:r>
              <a:rPr lang="en-US" sz="1600" dirty="0">
                <a:latin typeface="Courier"/>
                <a:cs typeface="Courier"/>
                <a:sym typeface="Symbol" charset="2"/>
              </a:rPr>
              <a:t>  </a:t>
            </a:r>
            <a:r>
              <a:rPr lang="en-US" sz="1600" dirty="0" err="1">
                <a:sym typeface="Symbol" charset="2"/>
              </a:rPr>
              <a:t>ø</a:t>
            </a:r>
            <a:r>
              <a:rPr lang="en-US" sz="1600" dirty="0">
                <a:sym typeface="Symbol" charset="2"/>
              </a:rPr>
              <a:t>    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walking    walk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              sing       </a:t>
            </a:r>
            <a:r>
              <a:rPr lang="en-US" sz="1600" dirty="0" smtClean="0">
                <a:solidFill>
                  <a:schemeClr val="accent5">
                    <a:lumMod val="75000"/>
                  </a:schemeClr>
                </a:solidFill>
                <a:latin typeface="Courier"/>
                <a:cs typeface="Courier"/>
                <a:sym typeface="Symbol" charset="2"/>
              </a:rPr>
              <a:t>sing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accent5">
                  <a:lumMod val="75000"/>
                </a:schemeClr>
              </a:solidFill>
              <a:latin typeface="Courier"/>
              <a:cs typeface="Courier"/>
              <a:sym typeface="Symbol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DC5-7E65-8247-99AB-4E984F8A921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999" y="2266950"/>
            <a:ext cx="9108001" cy="2743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371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17145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171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6289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086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543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1400" dirty="0" err="1" smtClean="0">
                <a:latin typeface="Courier"/>
                <a:cs typeface="Courier"/>
              </a:rPr>
              <a:t>tr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-</a:t>
            </a:r>
            <a:r>
              <a:rPr lang="en-US" sz="1400" dirty="0" err="1">
                <a:latin typeface="Courier"/>
                <a:cs typeface="Courier"/>
              </a:rPr>
              <a:t>sc</a:t>
            </a:r>
            <a:r>
              <a:rPr lang="en-US" sz="1400" dirty="0">
                <a:latin typeface="Courier"/>
                <a:cs typeface="Courier"/>
              </a:rPr>
              <a:t> 'A-</a:t>
            </a:r>
            <a:r>
              <a:rPr lang="en-US" sz="1400" dirty="0" err="1">
                <a:latin typeface="Courier"/>
                <a:cs typeface="Courier"/>
              </a:rPr>
              <a:t>Za</a:t>
            </a:r>
            <a:r>
              <a:rPr lang="en-US" sz="1400" dirty="0">
                <a:latin typeface="Courier"/>
                <a:cs typeface="Courier"/>
              </a:rPr>
              <a:t>-z' '\n' &lt; </a:t>
            </a:r>
            <a:r>
              <a:rPr lang="en-US" sz="1400" dirty="0" err="1" smtClean="0">
                <a:latin typeface="Courier"/>
                <a:cs typeface="Courier"/>
              </a:rPr>
              <a:t>shakes.txt</a:t>
            </a:r>
            <a:r>
              <a:rPr lang="en-US" sz="1400" dirty="0" smtClean="0">
                <a:latin typeface="Courier"/>
                <a:cs typeface="Courier"/>
              </a:rPr>
              <a:t> | </a:t>
            </a:r>
            <a:r>
              <a:rPr lang="en-US" sz="1400" dirty="0" err="1">
                <a:latin typeface="Courier"/>
                <a:cs typeface="Courier"/>
              </a:rPr>
              <a:t>grep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’</a:t>
            </a:r>
            <a:r>
              <a:rPr lang="en-US" sz="1400" dirty="0" err="1" smtClean="0">
                <a:latin typeface="Courier"/>
                <a:cs typeface="Courier"/>
              </a:rPr>
              <a:t>ing</a:t>
            </a:r>
            <a:r>
              <a:rPr lang="en-US" sz="1400" dirty="0">
                <a:latin typeface="Courier"/>
                <a:cs typeface="Courier"/>
              </a:rPr>
              <a:t>$' | sort | </a:t>
            </a:r>
            <a:r>
              <a:rPr lang="en-US" sz="1400" dirty="0" err="1">
                <a:latin typeface="Courier"/>
                <a:cs typeface="Courier"/>
              </a:rPr>
              <a:t>uniq</a:t>
            </a:r>
            <a:r>
              <a:rPr lang="en-US" sz="1400" dirty="0">
                <a:latin typeface="Courier"/>
                <a:cs typeface="Courier"/>
              </a:rPr>
              <a:t> -c | sort </a:t>
            </a:r>
            <a:r>
              <a:rPr lang="en-US" sz="1400" dirty="0" smtClean="0">
                <a:latin typeface="Courier"/>
                <a:cs typeface="Courier"/>
              </a:rPr>
              <a:t>–nr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solidFill>
                <a:schemeClr val="accent5">
                  <a:lumMod val="60000"/>
                  <a:lumOff val="40000"/>
                </a:schemeClr>
              </a:solidFill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400" dirty="0">
              <a:latin typeface="Courier"/>
              <a:cs typeface="Courier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350" dirty="0" err="1" smtClean="0">
                <a:latin typeface="Courier"/>
                <a:cs typeface="Courier"/>
              </a:rPr>
              <a:t>tr</a:t>
            </a:r>
            <a:r>
              <a:rPr lang="en-US" sz="1350" dirty="0" smtClean="0">
                <a:latin typeface="Courier"/>
                <a:cs typeface="Courier"/>
              </a:rPr>
              <a:t> </a:t>
            </a:r>
            <a:r>
              <a:rPr lang="en-US" sz="1350" dirty="0">
                <a:latin typeface="Courier"/>
                <a:cs typeface="Courier"/>
              </a:rPr>
              <a:t>-</a:t>
            </a:r>
            <a:r>
              <a:rPr lang="en-US" sz="1350" dirty="0" err="1">
                <a:latin typeface="Courier"/>
                <a:cs typeface="Courier"/>
              </a:rPr>
              <a:t>sc</a:t>
            </a:r>
            <a:r>
              <a:rPr lang="en-US" sz="1350" dirty="0">
                <a:latin typeface="Courier"/>
                <a:cs typeface="Courier"/>
              </a:rPr>
              <a:t> 'A-</a:t>
            </a:r>
            <a:r>
              <a:rPr lang="en-US" sz="1350" dirty="0" err="1">
                <a:latin typeface="Courier"/>
                <a:cs typeface="Courier"/>
              </a:rPr>
              <a:t>Za</a:t>
            </a:r>
            <a:r>
              <a:rPr lang="en-US" sz="1350" dirty="0">
                <a:latin typeface="Courier"/>
                <a:cs typeface="Courier"/>
              </a:rPr>
              <a:t>-z' '\n' &lt; </a:t>
            </a:r>
            <a:r>
              <a:rPr lang="en-US" sz="1350" dirty="0" err="1" smtClean="0">
                <a:latin typeface="Courier"/>
                <a:cs typeface="Courier"/>
              </a:rPr>
              <a:t>shakes.txt</a:t>
            </a:r>
            <a:r>
              <a:rPr lang="en-US" sz="1350" dirty="0" smtClean="0">
                <a:latin typeface="Courier"/>
                <a:cs typeface="Courier"/>
              </a:rPr>
              <a:t> | </a:t>
            </a:r>
            <a:r>
              <a:rPr lang="en-US" sz="1350" dirty="0" err="1" smtClean="0">
                <a:latin typeface="Courier"/>
                <a:cs typeface="Courier"/>
              </a:rPr>
              <a:t>grep</a:t>
            </a:r>
            <a:r>
              <a:rPr lang="en-US" sz="1350" dirty="0" smtClean="0">
                <a:latin typeface="Courier"/>
                <a:cs typeface="Courier"/>
              </a:rPr>
              <a:t> </a:t>
            </a:r>
            <a:r>
              <a:rPr lang="en-US" sz="1350" dirty="0">
                <a:latin typeface="Courier"/>
                <a:cs typeface="Courier"/>
              </a:rPr>
              <a:t>'[</a:t>
            </a:r>
            <a:r>
              <a:rPr lang="en-US" sz="1350" dirty="0" err="1">
                <a:latin typeface="Courier"/>
                <a:cs typeface="Courier"/>
              </a:rPr>
              <a:t>aeiou</a:t>
            </a:r>
            <a:r>
              <a:rPr lang="en-US" sz="1350" dirty="0" smtClean="0">
                <a:latin typeface="Courier"/>
                <a:cs typeface="Courier"/>
              </a:rPr>
              <a:t>].*</a:t>
            </a:r>
            <a:r>
              <a:rPr lang="en-US" sz="1350" dirty="0" err="1" smtClean="0">
                <a:latin typeface="Courier"/>
                <a:cs typeface="Courier"/>
              </a:rPr>
              <a:t>ing</a:t>
            </a:r>
            <a:r>
              <a:rPr lang="en-US" sz="1350" dirty="0">
                <a:latin typeface="Courier"/>
                <a:cs typeface="Courier"/>
              </a:rPr>
              <a:t>$' | sort | </a:t>
            </a:r>
            <a:r>
              <a:rPr lang="en-US" sz="1350" dirty="0" err="1">
                <a:latin typeface="Courier"/>
                <a:cs typeface="Courier"/>
              </a:rPr>
              <a:t>uniq</a:t>
            </a:r>
            <a:r>
              <a:rPr lang="en-US" sz="1350" dirty="0">
                <a:latin typeface="Courier"/>
                <a:cs typeface="Courier"/>
              </a:rPr>
              <a:t> -c | sort </a:t>
            </a:r>
            <a:r>
              <a:rPr lang="en-US" sz="1350" dirty="0" smtClean="0">
                <a:latin typeface="Courier"/>
                <a:cs typeface="Courier"/>
              </a:rPr>
              <a:t>–nr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38600" y="2571750"/>
            <a:ext cx="1385190" cy="17574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latin typeface="Courier"/>
                <a:cs typeface="Courier"/>
              </a:rPr>
              <a:t>548 being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solidFill>
                  <a:srgbClr val="A6A6A6"/>
                </a:solidFill>
                <a:latin typeface="Courier"/>
                <a:cs typeface="Courier"/>
              </a:rPr>
              <a:t>541 </a:t>
            </a:r>
            <a:r>
              <a:rPr lang="en-US" sz="1200" dirty="0">
                <a:solidFill>
                  <a:srgbClr val="A6A6A6"/>
                </a:solidFill>
                <a:latin typeface="Courier"/>
                <a:cs typeface="Courier"/>
              </a:rPr>
              <a:t>nothing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solidFill>
                  <a:srgbClr val="A6A6A6"/>
                </a:solidFill>
                <a:latin typeface="Courier"/>
                <a:cs typeface="Courier"/>
              </a:rPr>
              <a:t>152 </a:t>
            </a:r>
            <a:r>
              <a:rPr lang="en-US" sz="1200" dirty="0">
                <a:solidFill>
                  <a:srgbClr val="A6A6A6"/>
                </a:solidFill>
                <a:latin typeface="Courier"/>
                <a:cs typeface="Courier"/>
              </a:rPr>
              <a:t>something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145 </a:t>
            </a:r>
            <a:r>
              <a:rPr lang="en-US" sz="1200" dirty="0">
                <a:latin typeface="Courier"/>
                <a:cs typeface="Courier"/>
              </a:rPr>
              <a:t>coming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solidFill>
                  <a:srgbClr val="A6A6A6"/>
                </a:solidFill>
                <a:latin typeface="Courier"/>
                <a:cs typeface="Courier"/>
              </a:rPr>
              <a:t>130 </a:t>
            </a:r>
            <a:r>
              <a:rPr lang="en-US" sz="1200" dirty="0">
                <a:solidFill>
                  <a:srgbClr val="A6A6A6"/>
                </a:solidFill>
                <a:latin typeface="Courier"/>
                <a:cs typeface="Courier"/>
              </a:rPr>
              <a:t>morning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122 </a:t>
            </a:r>
            <a:r>
              <a:rPr lang="en-US" sz="1200" dirty="0">
                <a:latin typeface="Courier"/>
                <a:cs typeface="Courier"/>
              </a:rPr>
              <a:t>having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120 </a:t>
            </a:r>
            <a:r>
              <a:rPr lang="en-US" sz="1200" dirty="0">
                <a:latin typeface="Courier"/>
                <a:cs typeface="Courier"/>
              </a:rPr>
              <a:t>living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117 </a:t>
            </a:r>
            <a:r>
              <a:rPr lang="en-US" sz="1200" dirty="0">
                <a:latin typeface="Courier"/>
                <a:cs typeface="Courier"/>
              </a:rPr>
              <a:t>loving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116 </a:t>
            </a:r>
            <a:r>
              <a:rPr lang="en-US" sz="1200" dirty="0">
                <a:latin typeface="Courier"/>
                <a:cs typeface="Courier"/>
              </a:rPr>
              <a:t>Being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 smtClean="0">
                <a:latin typeface="Courier"/>
                <a:cs typeface="Courier"/>
              </a:rPr>
              <a:t>102 going</a:t>
            </a:r>
            <a:endParaRPr lang="en-US" sz="1200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2571750"/>
            <a:ext cx="1479892" cy="17574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1312 King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latin typeface="Courier"/>
                <a:cs typeface="Courier"/>
              </a:rPr>
              <a:t> 548 being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rgbClr val="7CD7CF"/>
                </a:solidFill>
                <a:latin typeface="Courier"/>
                <a:cs typeface="Courier"/>
              </a:rPr>
              <a:t>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541 nothing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388 king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375 bring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358 thing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307 ring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152 something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latin typeface="Courier"/>
                <a:cs typeface="Courier"/>
              </a:rPr>
              <a:t> 145 coming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130 morning </a:t>
            </a:r>
          </a:p>
        </p:txBody>
      </p:sp>
    </p:spTree>
    <p:extLst>
      <p:ext uri="{BB962C8B-B14F-4D97-AF65-F5344CB8AC3E}">
        <p14:creationId xmlns:p14="http://schemas.microsoft.com/office/powerpoint/2010/main" val="153996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Sentence Segmentation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352550"/>
            <a:ext cx="8534400" cy="3657600"/>
          </a:xfrm>
        </p:spPr>
        <p:txBody>
          <a:bodyPr/>
          <a:lstStyle/>
          <a:p>
            <a:r>
              <a:rPr lang="en-US" dirty="0"/>
              <a:t>!, ? </a:t>
            </a:r>
            <a:r>
              <a:rPr lang="en-US" dirty="0" smtClean="0"/>
              <a:t>are relatively </a:t>
            </a:r>
            <a:r>
              <a:rPr lang="en-US" dirty="0"/>
              <a:t>unambiguous</a:t>
            </a:r>
          </a:p>
          <a:p>
            <a:r>
              <a:rPr lang="en-US" dirty="0"/>
              <a:t>Period “.” is quite ambiguous</a:t>
            </a:r>
          </a:p>
          <a:p>
            <a:pPr lvl="1"/>
            <a:r>
              <a:rPr lang="en-US" dirty="0"/>
              <a:t>Sentence boundary</a:t>
            </a:r>
          </a:p>
          <a:p>
            <a:pPr lvl="1"/>
            <a:r>
              <a:rPr lang="en-US" dirty="0"/>
              <a:t>Abbreviations like Inc. or Dr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Numbers like .02% or 4.3</a:t>
            </a:r>
            <a:endParaRPr lang="en-US" dirty="0"/>
          </a:p>
          <a:p>
            <a:r>
              <a:rPr lang="en-US" dirty="0" smtClean="0"/>
              <a:t>Build a binary classifier</a:t>
            </a:r>
            <a:endParaRPr lang="en-US" dirty="0"/>
          </a:p>
          <a:p>
            <a:pPr lvl="1"/>
            <a:r>
              <a:rPr lang="en-US" dirty="0" smtClean="0"/>
              <a:t>Looks </a:t>
            </a:r>
            <a:r>
              <a:rPr lang="en-US" dirty="0"/>
              <a:t>at a “.”</a:t>
            </a:r>
          </a:p>
          <a:p>
            <a:pPr lvl="1"/>
            <a:r>
              <a:rPr lang="en-US" dirty="0"/>
              <a:t>Decides </a:t>
            </a:r>
            <a:r>
              <a:rPr lang="en-US" dirty="0" err="1" smtClean="0"/>
              <a:t>EndOfSentence</a:t>
            </a:r>
            <a:r>
              <a:rPr lang="en-US" dirty="0" smtClean="0"/>
              <a:t>/</a:t>
            </a:r>
            <a:r>
              <a:rPr lang="en-US" dirty="0" err="1" smtClean="0"/>
              <a:t>NotEndOfSentence</a:t>
            </a:r>
            <a:endParaRPr lang="en-US" dirty="0"/>
          </a:p>
          <a:p>
            <a:pPr lvl="1"/>
            <a:r>
              <a:rPr lang="en-US" dirty="0" smtClean="0"/>
              <a:t>Classifiers: hand</a:t>
            </a:r>
            <a:r>
              <a:rPr lang="en-US" dirty="0"/>
              <a:t>-written rules, </a:t>
            </a:r>
            <a:r>
              <a:rPr lang="en-US" dirty="0" smtClean="0"/>
              <a:t>regular </a:t>
            </a:r>
            <a:r>
              <a:rPr lang="en-US" dirty="0"/>
              <a:t>expressions, or machine-learning</a:t>
            </a:r>
          </a:p>
        </p:txBody>
      </p:sp>
    </p:spTree>
    <p:extLst>
      <p:ext uri="{BB962C8B-B14F-4D97-AF65-F5344CB8AC3E}">
        <p14:creationId xmlns:p14="http://schemas.microsoft.com/office/powerpoint/2010/main" val="372238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510778"/>
            <a:ext cx="4800600" cy="1298972"/>
          </a:xfrm>
        </p:spPr>
        <p:txBody>
          <a:bodyPr/>
          <a:lstStyle/>
          <a:p>
            <a:r>
              <a:rPr lang="en-US" sz="4400" dirty="0" smtClean="0"/>
              <a:t>Minimum Edit Distance</a:t>
            </a:r>
            <a:endParaRPr lang="en-US" sz="4400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2286000"/>
            <a:ext cx="4267200" cy="1714500"/>
          </a:xfrm>
        </p:spPr>
        <p:txBody>
          <a:bodyPr/>
          <a:lstStyle/>
          <a:p>
            <a:pPr eaLnBrk="1" hangingPunct="1"/>
            <a:endParaRPr lang="en-US" dirty="0">
              <a:solidFill>
                <a:srgbClr val="A50021"/>
              </a:solidFill>
              <a:latin typeface="Calibri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sz="3200" dirty="0" smtClean="0">
                <a:solidFill>
                  <a:srgbClr val="A50021"/>
                </a:solidFill>
                <a:latin typeface="Calibri" charset="0"/>
              </a:rPr>
              <a:t>Definition and Computation</a:t>
            </a:r>
            <a:endParaRPr lang="en-US" sz="3200" dirty="0">
              <a:latin typeface="Calibri" charset="0"/>
            </a:endParaRPr>
          </a:p>
          <a:p>
            <a:pPr eaLnBrk="1" hangingPunct="1"/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4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Regular expressions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8534400" cy="3543300"/>
          </a:xfrm>
        </p:spPr>
        <p:txBody>
          <a:bodyPr/>
          <a:lstStyle/>
          <a:p>
            <a:pPr eaLnBrk="1" hangingPunct="1"/>
            <a:r>
              <a:rPr lang="en-US" dirty="0"/>
              <a:t>A formal language for specifying text strings</a:t>
            </a:r>
          </a:p>
          <a:p>
            <a:pPr eaLnBrk="1" hangingPunct="1"/>
            <a:r>
              <a:rPr lang="en-US" dirty="0"/>
              <a:t>How can we </a:t>
            </a:r>
            <a:r>
              <a:rPr lang="en-US" i="1" dirty="0">
                <a:solidFill>
                  <a:srgbClr val="FF0000"/>
                </a:solidFill>
              </a:rPr>
              <a:t>search </a:t>
            </a:r>
            <a:r>
              <a:rPr lang="en-US" dirty="0"/>
              <a:t>for any of these?</a:t>
            </a:r>
          </a:p>
          <a:p>
            <a:pPr lvl="1" eaLnBrk="1" hangingPunct="1"/>
            <a:r>
              <a:rPr lang="en-US" dirty="0"/>
              <a:t>woodchuck</a:t>
            </a:r>
          </a:p>
          <a:p>
            <a:pPr lvl="1" eaLnBrk="1" hangingPunct="1"/>
            <a:r>
              <a:rPr lang="en-US" dirty="0"/>
              <a:t>woodchucks</a:t>
            </a:r>
          </a:p>
          <a:p>
            <a:pPr lvl="1" eaLnBrk="1" hangingPunct="1"/>
            <a:r>
              <a:rPr lang="en-US" dirty="0"/>
              <a:t>Woodchuck</a:t>
            </a:r>
          </a:p>
          <a:p>
            <a:pPr lvl="1" eaLnBrk="1" hangingPunct="1"/>
            <a:r>
              <a:rPr lang="en-US" dirty="0" smtClean="0"/>
              <a:t>Woodchucks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 smtClean="0"/>
              <a:t>Ill vs. illness</a:t>
            </a:r>
          </a:p>
          <a:p>
            <a:pPr lvl="1" eaLnBrk="1" hangingPunct="1"/>
            <a:r>
              <a:rPr lang="en-US" dirty="0" smtClean="0"/>
              <a:t>color vs. </a:t>
            </a:r>
            <a:r>
              <a:rPr lang="en-US" dirty="0" err="1" smtClean="0"/>
              <a:t>colour</a:t>
            </a:r>
            <a:endParaRPr lang="en-US" dirty="0" smtClean="0"/>
          </a:p>
          <a:p>
            <a:pPr marL="457200" lvl="1" indent="0" eaLnBrk="1" hangingPunct="1"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pic>
        <p:nvPicPr>
          <p:cNvPr id="2" name="Picture 1" descr="220px-Groundhog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190750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7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How similar are two strings?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352550"/>
            <a:ext cx="3886200" cy="3429000"/>
          </a:xfrm>
        </p:spPr>
        <p:txBody>
          <a:bodyPr/>
          <a:lstStyle/>
          <a:p>
            <a:r>
              <a:rPr lang="en-US" dirty="0" smtClean="0"/>
              <a:t>Spell correction</a:t>
            </a:r>
            <a:endParaRPr lang="en-US" dirty="0"/>
          </a:p>
          <a:p>
            <a:pPr lvl="1"/>
            <a:r>
              <a:rPr lang="en-US" dirty="0" smtClean="0"/>
              <a:t>The user typed “</a:t>
            </a:r>
            <a:r>
              <a:rPr lang="en-US" dirty="0" err="1" smtClean="0"/>
              <a:t>graffe</a:t>
            </a:r>
            <a:r>
              <a:rPr lang="en-US" dirty="0" smtClean="0"/>
              <a:t>”</a:t>
            </a:r>
          </a:p>
          <a:p>
            <a:pPr marL="457200" lvl="1" indent="0">
              <a:buNone/>
            </a:pPr>
            <a:r>
              <a:rPr lang="en-US" dirty="0"/>
              <a:t>W</a:t>
            </a:r>
            <a:r>
              <a:rPr lang="en-US" dirty="0" smtClean="0"/>
              <a:t>hich is closest? </a:t>
            </a:r>
          </a:p>
          <a:p>
            <a:pPr lvl="2">
              <a:lnSpc>
                <a:spcPct val="80000"/>
              </a:lnSpc>
            </a:pPr>
            <a:r>
              <a:rPr lang="en-US" dirty="0" err="1"/>
              <a:t>g</a:t>
            </a:r>
            <a:r>
              <a:rPr lang="en-US" dirty="0" err="1" smtClean="0"/>
              <a:t>raf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g</a:t>
            </a:r>
            <a:r>
              <a:rPr lang="en-US" dirty="0" smtClean="0"/>
              <a:t>raft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 smtClean="0"/>
              <a:t>grail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 smtClean="0"/>
              <a:t>giraffe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657600" y="1352550"/>
            <a:ext cx="5257800" cy="2743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371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17145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171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6289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086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543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r>
              <a:rPr lang="en-US" dirty="0" smtClean="0"/>
              <a:t>Computational Biology</a:t>
            </a:r>
          </a:p>
          <a:p>
            <a:pPr lvl="1"/>
            <a:r>
              <a:rPr lang="en-US" dirty="0" smtClean="0"/>
              <a:t>Align two sequences of nucleotides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Resulting alignment: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4248150"/>
            <a:ext cx="85344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2pPr>
            <a:lvl3pPr marL="1028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3pPr>
            <a:lvl4pPr marL="1371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4pPr>
            <a:lvl5pPr marL="17145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charset="0"/>
              <a:buChar char="•"/>
              <a:defRPr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5pPr>
            <a:lvl6pPr marL="21717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6pPr>
            <a:lvl7pPr marL="26289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7pPr>
            <a:lvl8pPr marL="30861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8pPr>
            <a:lvl9pPr marL="35433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Times" pitchFamily="-65" charset="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pitchFamily="-65" charset="-128"/>
              </a:defRPr>
            </a:lvl9pPr>
          </a:lstStyle>
          <a:p>
            <a:r>
              <a:rPr lang="en-US" sz="2000" dirty="0" smtClean="0"/>
              <a:t>Also for Machine Translation, Information Extraction, Speech Recognition</a:t>
            </a:r>
            <a:endParaRPr lang="en-US" sz="20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95800" y="2266950"/>
            <a:ext cx="4342338" cy="58477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AGGCTATCACCTGACCTCCAGGCCGATGCCC</a:t>
            </a:r>
          </a:p>
          <a:p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TAGCTATCACGACCGCGGTCGATTTGCCCGAC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341934" y="3311664"/>
            <a:ext cx="4802066" cy="70788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6699"/>
                </a:solidFill>
                <a:latin typeface="Courier New" charset="0"/>
              </a:rPr>
              <a:t>-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AG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G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CTATCAC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CT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GACC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T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CA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GG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C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CGA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--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TGCCC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---</a:t>
            </a:r>
          </a:p>
          <a:p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T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AG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-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CTATCAC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--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GACC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G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--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GG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T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CGA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TT</a:t>
            </a:r>
            <a:r>
              <a:rPr lang="en-US" sz="1600" b="1" dirty="0">
                <a:solidFill>
                  <a:srgbClr val="000066"/>
                </a:solidFill>
                <a:latin typeface="Courier New" charset="0"/>
              </a:rPr>
              <a:t>TGCCC</a:t>
            </a:r>
            <a:r>
              <a:rPr lang="en-US" sz="1600" dirty="0">
                <a:solidFill>
                  <a:srgbClr val="006699"/>
                </a:solidFill>
                <a:latin typeface="Courier New" charset="0"/>
              </a:rPr>
              <a:t>GAC</a:t>
            </a:r>
          </a:p>
        </p:txBody>
      </p:sp>
    </p:spTree>
    <p:extLst>
      <p:ext uri="{BB962C8B-B14F-4D97-AF65-F5344CB8AC3E}">
        <p14:creationId xmlns:p14="http://schemas.microsoft.com/office/powerpoint/2010/main" val="180064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Edit Distance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The minimum edit distance between two strings</a:t>
            </a:r>
          </a:p>
          <a:p>
            <a:r>
              <a:rPr lang="en-US"/>
              <a:t>Is the minimum number of editing operations</a:t>
            </a:r>
          </a:p>
          <a:p>
            <a:pPr lvl="1"/>
            <a:r>
              <a:rPr lang="en-US"/>
              <a:t>Insertion</a:t>
            </a:r>
          </a:p>
          <a:p>
            <a:pPr lvl="1"/>
            <a:r>
              <a:rPr lang="en-US"/>
              <a:t>Deletion</a:t>
            </a:r>
          </a:p>
          <a:p>
            <a:pPr lvl="1"/>
            <a:r>
              <a:rPr lang="en-US"/>
              <a:t>Substitution</a:t>
            </a:r>
          </a:p>
          <a:p>
            <a:r>
              <a:rPr lang="en-US"/>
              <a:t>Needed to transform one into the other</a:t>
            </a:r>
          </a:p>
        </p:txBody>
      </p:sp>
    </p:spTree>
    <p:extLst>
      <p:ext uri="{BB962C8B-B14F-4D97-AF65-F5344CB8AC3E}">
        <p14:creationId xmlns:p14="http://schemas.microsoft.com/office/powerpoint/2010/main" val="35376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Edit Distance</a:t>
            </a:r>
          </a:p>
        </p:txBody>
      </p:sp>
      <p:sp>
        <p:nvSpPr>
          <p:cNvPr id="75780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strings and their </a:t>
            </a:r>
            <a:r>
              <a:rPr lang="en-US" b="1" dirty="0" smtClean="0"/>
              <a:t>alignment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" name="Picture 6" descr="align1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038350"/>
            <a:ext cx="5295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80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Edit Distance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3257550"/>
            <a:ext cx="7924800" cy="1885950"/>
          </a:xfrm>
        </p:spPr>
        <p:txBody>
          <a:bodyPr/>
          <a:lstStyle/>
          <a:p>
            <a:r>
              <a:rPr lang="en-US" dirty="0"/>
              <a:t>If each operation has cost of 1</a:t>
            </a:r>
          </a:p>
          <a:p>
            <a:pPr lvl="1"/>
            <a:r>
              <a:rPr lang="en-US" dirty="0"/>
              <a:t>Distance between these is 5</a:t>
            </a:r>
          </a:p>
          <a:p>
            <a:r>
              <a:rPr lang="en-US" dirty="0"/>
              <a:t>If substitutions cost 2 (</a:t>
            </a:r>
            <a:r>
              <a:rPr lang="en-US" dirty="0" err="1"/>
              <a:t>Levenshtein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Distance between them is 8</a:t>
            </a:r>
          </a:p>
        </p:txBody>
      </p:sp>
      <p:pic>
        <p:nvPicPr>
          <p:cNvPr id="5" name="Picture 4" descr="align2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200150"/>
            <a:ext cx="3644900" cy="2038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187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7150"/>
            <a:ext cx="7467600" cy="742950"/>
          </a:xfrm>
        </p:spPr>
        <p:txBody>
          <a:bodyPr/>
          <a:lstStyle/>
          <a:p>
            <a:r>
              <a:rPr lang="en-US" dirty="0"/>
              <a:t>Other uses of Edit Distance in </a:t>
            </a:r>
            <a:r>
              <a:rPr lang="en-US" dirty="0" smtClean="0"/>
              <a:t>NLP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04950"/>
            <a:ext cx="8991600" cy="3429000"/>
          </a:xfrm>
        </p:spPr>
        <p:txBody>
          <a:bodyPr/>
          <a:lstStyle/>
          <a:p>
            <a:r>
              <a:rPr lang="en-US" dirty="0"/>
              <a:t>Evaluating Machine Translation and speech recognition</a:t>
            </a:r>
          </a:p>
          <a:p>
            <a:pPr>
              <a:buNone/>
            </a:pPr>
            <a:r>
              <a:rPr lang="en-US" sz="1800" b="1" dirty="0" smtClean="0">
                <a:latin typeface="Courier"/>
                <a:cs typeface="Courier"/>
              </a:rPr>
              <a:t>R </a:t>
            </a:r>
            <a:r>
              <a:rPr lang="en-US" sz="1800" dirty="0" smtClean="0">
                <a:latin typeface="Courier"/>
                <a:cs typeface="Courier"/>
              </a:rPr>
              <a:t>Spokesman confirms    senior government adviser was shot</a:t>
            </a:r>
          </a:p>
          <a:p>
            <a:pPr>
              <a:buNone/>
            </a:pPr>
            <a:r>
              <a:rPr lang="en-US" sz="1800" b="1" dirty="0" smtClean="0">
                <a:latin typeface="Courier"/>
                <a:cs typeface="Courier"/>
              </a:rPr>
              <a:t>H </a:t>
            </a:r>
            <a:r>
              <a:rPr lang="en-US" sz="1800" dirty="0" smtClean="0">
                <a:latin typeface="Courier"/>
                <a:cs typeface="Courier"/>
              </a:rPr>
              <a:t>Spokesman said    the senior            adviser was shot dead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          S      I              D                        I</a:t>
            </a:r>
          </a:p>
          <a:p>
            <a:r>
              <a:rPr lang="en-US" dirty="0" smtClean="0"/>
              <a:t>Named Entity </a:t>
            </a:r>
            <a:r>
              <a:rPr lang="en-US" dirty="0"/>
              <a:t>Extraction and </a:t>
            </a:r>
            <a:r>
              <a:rPr lang="en-US" dirty="0" smtClean="0"/>
              <a:t>Entity </a:t>
            </a:r>
            <a:r>
              <a:rPr lang="en-US" dirty="0" err="1" smtClean="0"/>
              <a:t>Coreference</a:t>
            </a:r>
            <a:endParaRPr lang="en-US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IBM Inc</a:t>
            </a:r>
            <a:r>
              <a:rPr lang="en-US" dirty="0"/>
              <a:t>. announced today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IBM </a:t>
            </a:r>
            <a:r>
              <a:rPr lang="en-US" dirty="0"/>
              <a:t>profits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Stanford President John Hennessy </a:t>
            </a:r>
            <a:r>
              <a:rPr lang="en-US" dirty="0"/>
              <a:t>announced yesterday</a:t>
            </a:r>
          </a:p>
          <a:p>
            <a:pPr lvl="1"/>
            <a:r>
              <a:rPr lang="en-US" dirty="0"/>
              <a:t>for </a:t>
            </a:r>
            <a:r>
              <a:rPr lang="en-US" dirty="0">
                <a:solidFill>
                  <a:srgbClr val="FF0000"/>
                </a:solidFill>
              </a:rPr>
              <a:t>Stanford University President John Hennessy</a:t>
            </a:r>
          </a:p>
          <a:p>
            <a:pPr lvl="1"/>
            <a:endParaRPr lang="en-US" dirty="0"/>
          </a:p>
          <a:p>
            <a:pPr>
              <a:buNone/>
            </a:pPr>
            <a:endParaRPr lang="en-US" sz="18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25709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5126"/>
            <a:ext cx="9067800" cy="742950"/>
          </a:xfrm>
        </p:spPr>
        <p:txBody>
          <a:bodyPr/>
          <a:lstStyle/>
          <a:p>
            <a:r>
              <a:rPr lang="en-US" dirty="0" err="1"/>
              <a:t>ArgRewrite</a:t>
            </a:r>
            <a:r>
              <a:rPr lang="en-US" dirty="0"/>
              <a:t>  (Profs. Litman </a:t>
            </a:r>
            <a:r>
              <a:rPr lang="en-US" dirty="0" smtClean="0"/>
              <a:t>&amp; </a:t>
            </a:r>
            <a:r>
              <a:rPr lang="en-US" dirty="0"/>
              <a:t>Hwa; subjects needed!)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4032" y="1286246"/>
            <a:ext cx="204101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Draft 1</a:t>
            </a:r>
          </a:p>
          <a:p>
            <a:r>
              <a:rPr lang="en-US" sz="1400" dirty="0"/>
              <a:t>The next level is the level for angry people.</a:t>
            </a:r>
          </a:p>
          <a:p>
            <a:endParaRPr lang="en-US" sz="1400" dirty="0"/>
          </a:p>
          <a:p>
            <a:r>
              <a:rPr lang="en-US" sz="1400" dirty="0">
                <a:solidFill>
                  <a:srgbClr val="3366FF"/>
                </a:solidFill>
              </a:rPr>
              <a:t>Saddam Hussein </a:t>
            </a:r>
            <a:r>
              <a:rPr lang="en-US" sz="1400" dirty="0"/>
              <a:t>can be put in this circle. </a:t>
            </a:r>
          </a:p>
          <a:p>
            <a:endParaRPr lang="en-US" sz="1400" dirty="0"/>
          </a:p>
          <a:p>
            <a:r>
              <a:rPr lang="en-US" sz="1400" dirty="0">
                <a:solidFill>
                  <a:srgbClr val="3366FF"/>
                </a:solidFill>
              </a:rPr>
              <a:t>He is a ruthless dictator and killed many people.</a:t>
            </a:r>
          </a:p>
          <a:p>
            <a:endParaRPr lang="en-US" sz="1400" dirty="0">
              <a:solidFill>
                <a:srgbClr val="3366FF"/>
              </a:solidFill>
            </a:endParaRPr>
          </a:p>
          <a:p>
            <a:r>
              <a:rPr lang="en-US" sz="1400" dirty="0">
                <a:solidFill>
                  <a:srgbClr val="3366FF"/>
                </a:solidFill>
              </a:rPr>
              <a:t> </a:t>
            </a:r>
          </a:p>
          <a:p>
            <a:endParaRPr lang="en-US" sz="1400" dirty="0">
              <a:solidFill>
                <a:srgbClr val="3366FF"/>
              </a:solidFill>
            </a:endParaRPr>
          </a:p>
          <a:p>
            <a:endParaRPr lang="en-US" sz="1400" dirty="0" smtClean="0"/>
          </a:p>
          <a:p>
            <a:r>
              <a:rPr lang="en-US" sz="1400" dirty="0" smtClean="0"/>
              <a:t>He </a:t>
            </a:r>
            <a:r>
              <a:rPr lang="en-US" sz="1400" dirty="0"/>
              <a:t>deserves to be in the level of Hell.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51590" y="1286246"/>
            <a:ext cx="199208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Draft 2</a:t>
            </a:r>
          </a:p>
          <a:p>
            <a:r>
              <a:rPr lang="en-US" sz="1400" dirty="0"/>
              <a:t>The next level is the level for angry people. </a:t>
            </a:r>
          </a:p>
          <a:p>
            <a:endParaRPr lang="en-US" sz="1400" dirty="0"/>
          </a:p>
          <a:p>
            <a:r>
              <a:rPr lang="en-US" sz="1400" dirty="0">
                <a:solidFill>
                  <a:srgbClr val="3366FF"/>
                </a:solidFill>
              </a:rPr>
              <a:t>Osama Bin Laden </a:t>
            </a:r>
            <a:r>
              <a:rPr lang="en-US" sz="1400" dirty="0" smtClean="0"/>
              <a:t>can </a:t>
            </a:r>
            <a:r>
              <a:rPr lang="en-US" sz="1400" dirty="0"/>
              <a:t>be put in this </a:t>
            </a:r>
            <a:r>
              <a:rPr lang="en-US" sz="1400" dirty="0" smtClean="0"/>
              <a:t>circle. 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>
                <a:solidFill>
                  <a:srgbClr val="3366FF"/>
                </a:solidFill>
              </a:rPr>
              <a:t>He is a terrorist and killed innocent people. </a:t>
            </a:r>
          </a:p>
          <a:p>
            <a:r>
              <a:rPr lang="en-US" sz="1400" dirty="0"/>
              <a:t>He deserves to be in the level of Hell.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490029" y="2368582"/>
            <a:ext cx="5032400" cy="647902"/>
          </a:xfrm>
          <a:prstGeom prst="rect">
            <a:avLst/>
          </a:prstGeom>
          <a:noFill/>
          <a:ln w="158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1444724" y="3014913"/>
            <a:ext cx="5098951" cy="652496"/>
          </a:xfrm>
          <a:prstGeom prst="rect">
            <a:avLst/>
          </a:prstGeom>
          <a:noFill/>
          <a:ln w="158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455912" y="3728649"/>
            <a:ext cx="5039201" cy="824301"/>
          </a:xfrm>
          <a:prstGeom prst="rect">
            <a:avLst/>
          </a:prstGeom>
          <a:noFill/>
          <a:ln w="15875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TextBox 4"/>
          <p:cNvSpPr txBox="1"/>
          <p:nvPr/>
        </p:nvSpPr>
        <p:spPr>
          <a:xfrm>
            <a:off x="6522429" y="2278547"/>
            <a:ext cx="2253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solidFill>
                  <a:srgbClr val="FF0000"/>
                </a:solidFill>
              </a:rPr>
              <a:t>2-2, Modify, Thesis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22429" y="2991044"/>
            <a:ext cx="2253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solidFill>
                  <a:srgbClr val="FF0000"/>
                </a:solidFill>
              </a:rPr>
              <a:t>3-Null, Delete, Reasoning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95113" y="3799339"/>
            <a:ext cx="1893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dirty="0">
                <a:solidFill>
                  <a:srgbClr val="FF0000"/>
                </a:solidFill>
              </a:rPr>
              <a:t>Null-3, Add, Reasoning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8603E-4670-914E-A685-627BBCF57B85}" type="slidenum">
              <a:rPr lang="en-US" smtClean="0"/>
              <a:t>35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857137"/>
            <a:ext cx="800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smtClean="0">
                <a:latin typeface="+mn-lt"/>
              </a:rPr>
              <a:t>What’s different about this alignment from prior examples?</a:t>
            </a:r>
            <a:endParaRPr lang="en-US" sz="18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313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find the Min Edit Distance?</a:t>
            </a:r>
            <a:endParaRPr lang="en-US" dirty="0"/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Searching (like in CS1571) </a:t>
            </a:r>
            <a:r>
              <a:rPr lang="en-US" dirty="0" smtClean="0"/>
              <a:t>for a path (sequence of edits) from the start string to the final string:</a:t>
            </a:r>
          </a:p>
          <a:p>
            <a:pPr lvl="1"/>
            <a:r>
              <a:rPr lang="en-US" b="1" dirty="0" smtClean="0"/>
              <a:t>Initial state</a:t>
            </a:r>
            <a:r>
              <a:rPr lang="en-US" dirty="0" smtClean="0"/>
              <a:t>: the word we’re transforming</a:t>
            </a:r>
          </a:p>
          <a:p>
            <a:pPr lvl="1"/>
            <a:r>
              <a:rPr lang="en-US" b="1" dirty="0" smtClean="0"/>
              <a:t>Operators</a:t>
            </a:r>
            <a:r>
              <a:rPr lang="en-US" dirty="0" smtClean="0"/>
              <a:t>: insert, delete, substitute</a:t>
            </a:r>
          </a:p>
          <a:p>
            <a:pPr lvl="1"/>
            <a:r>
              <a:rPr lang="en-US" b="1" dirty="0" smtClean="0"/>
              <a:t>Goal state</a:t>
            </a:r>
            <a:r>
              <a:rPr lang="en-US" dirty="0" smtClean="0"/>
              <a:t>:  the word we’re trying to get to</a:t>
            </a:r>
          </a:p>
          <a:p>
            <a:pPr lvl="1"/>
            <a:r>
              <a:rPr lang="en-US" b="1" dirty="0" smtClean="0"/>
              <a:t>Path cost</a:t>
            </a:r>
            <a:r>
              <a:rPr lang="en-US" dirty="0" smtClean="0"/>
              <a:t>: what we want to minimize: the number of edits</a:t>
            </a:r>
          </a:p>
          <a:p>
            <a:endParaRPr lang="en-US" dirty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9pPr>
          </a:lstStyle>
          <a:p>
            <a:fld id="{A3CF9962-03DC-2041-84E0-503C14DE85DC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7" name="Picture 3" descr="inten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38550"/>
            <a:ext cx="5716386" cy="1370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61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Minimum Edit as Search</a:t>
            </a:r>
            <a:endParaRPr lang="en-US" dirty="0"/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But the space of all edit sequences is huge!</a:t>
            </a:r>
          </a:p>
          <a:p>
            <a:pPr lvl="1"/>
            <a:r>
              <a:rPr lang="en-US" smtClean="0"/>
              <a:t>We can’t afford to navigate naïvely</a:t>
            </a:r>
          </a:p>
          <a:p>
            <a:pPr lvl="1"/>
            <a:r>
              <a:rPr lang="en-US" smtClean="0"/>
              <a:t>Lots of distinct paths wind up at the same state.</a:t>
            </a:r>
          </a:p>
          <a:p>
            <a:pPr lvl="2"/>
            <a:r>
              <a:rPr lang="en-US" smtClean="0"/>
              <a:t>We don’t have to keep track of all of them</a:t>
            </a:r>
          </a:p>
          <a:p>
            <a:pPr lvl="2"/>
            <a:r>
              <a:rPr lang="en-US" smtClean="0"/>
              <a:t>Just the shortest path to each of those revisted states.</a:t>
            </a:r>
          </a:p>
          <a:p>
            <a:endParaRPr lang="en-US" dirty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9900"/>
                </a:solidFill>
                <a:latin typeface="Tahoma" charset="0"/>
                <a:ea typeface="ＭＳ Ｐゴシック" charset="0"/>
              </a:defRPr>
            </a:lvl9pPr>
          </a:lstStyle>
          <a:p>
            <a:fld id="{C4191803-DA13-374C-8019-58379243383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8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Min Edit Distance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For two </a:t>
            </a:r>
            <a:r>
              <a:rPr lang="en-US" sz="2800" dirty="0" smtClean="0"/>
              <a:t>strings</a:t>
            </a:r>
          </a:p>
          <a:p>
            <a:pPr lvl="1"/>
            <a:r>
              <a:rPr lang="en-US" sz="2400" dirty="0" smtClean="0"/>
              <a:t>X of length </a:t>
            </a:r>
            <a:r>
              <a:rPr lang="en-US" sz="2400" i="1" dirty="0" smtClean="0"/>
              <a:t>n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Y of length </a:t>
            </a:r>
            <a:r>
              <a:rPr lang="en-US" sz="2400" i="1" dirty="0" smtClean="0"/>
              <a:t>m</a:t>
            </a:r>
            <a:endParaRPr lang="en-US" sz="2400" i="1" baseline="-25000" dirty="0"/>
          </a:p>
          <a:p>
            <a:r>
              <a:rPr lang="en-US" sz="2800" dirty="0" smtClean="0"/>
              <a:t>We define D</a:t>
            </a:r>
            <a:r>
              <a:rPr lang="en-US" sz="2800" dirty="0"/>
              <a:t>(</a:t>
            </a:r>
            <a:r>
              <a:rPr lang="en-US" sz="2800" i="1" dirty="0" err="1"/>
              <a:t>i,j</a:t>
            </a:r>
            <a:r>
              <a:rPr lang="en-US" sz="2800" dirty="0"/>
              <a:t>)</a:t>
            </a:r>
          </a:p>
          <a:p>
            <a:pPr lvl="1"/>
            <a:r>
              <a:rPr lang="en-US" sz="2400" dirty="0" smtClean="0"/>
              <a:t>the edit </a:t>
            </a:r>
            <a:r>
              <a:rPr lang="en-US" sz="2400" dirty="0"/>
              <a:t>distance </a:t>
            </a:r>
            <a:r>
              <a:rPr lang="en-US" sz="2400" dirty="0" smtClean="0"/>
              <a:t>between X[</a:t>
            </a:r>
            <a:r>
              <a:rPr lang="en-US" sz="2400" dirty="0"/>
              <a:t>1..</a:t>
            </a:r>
            <a:r>
              <a:rPr lang="en-US" sz="2400" i="1" dirty="0"/>
              <a:t>i</a:t>
            </a:r>
            <a:r>
              <a:rPr lang="en-US" sz="2400" dirty="0"/>
              <a:t>] and </a:t>
            </a:r>
            <a:r>
              <a:rPr lang="en-US" sz="2400" dirty="0" smtClean="0"/>
              <a:t>Y[</a:t>
            </a:r>
            <a:r>
              <a:rPr lang="en-US" sz="2400" dirty="0"/>
              <a:t>1..</a:t>
            </a:r>
            <a:r>
              <a:rPr lang="en-US" sz="2400" i="1" dirty="0"/>
              <a:t>j</a:t>
            </a:r>
            <a:r>
              <a:rPr lang="en-US" sz="2400" dirty="0" smtClean="0"/>
              <a:t>] </a:t>
            </a:r>
          </a:p>
          <a:p>
            <a:pPr lvl="2"/>
            <a:r>
              <a:rPr lang="en-US" sz="2200" dirty="0" smtClean="0"/>
              <a:t>i.e., the first </a:t>
            </a:r>
            <a:r>
              <a:rPr lang="en-US" sz="2200" i="1" dirty="0" err="1" smtClean="0"/>
              <a:t>i</a:t>
            </a:r>
            <a:r>
              <a:rPr lang="en-US" sz="2200" dirty="0" smtClean="0"/>
              <a:t> characters of X and the first </a:t>
            </a:r>
            <a:r>
              <a:rPr lang="en-US" sz="2200" i="1" dirty="0" smtClean="0"/>
              <a:t>j</a:t>
            </a:r>
            <a:r>
              <a:rPr lang="en-US" sz="2200" dirty="0" smtClean="0"/>
              <a:t> characters of Y</a:t>
            </a:r>
          </a:p>
          <a:p>
            <a:pPr lvl="1"/>
            <a:r>
              <a:rPr lang="en-US" sz="2400" dirty="0" smtClean="0"/>
              <a:t>The </a:t>
            </a:r>
            <a:r>
              <a:rPr lang="en-US" sz="2400" dirty="0"/>
              <a:t>edit distance </a:t>
            </a:r>
            <a:r>
              <a:rPr lang="en-US" sz="2400" dirty="0" smtClean="0"/>
              <a:t>between X and Y is thus D</a:t>
            </a:r>
            <a:r>
              <a:rPr lang="en-US" sz="2400" dirty="0"/>
              <a:t>(</a:t>
            </a:r>
            <a:r>
              <a:rPr lang="en-US" sz="2400" i="1" dirty="0" err="1"/>
              <a:t>n,m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09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for</a:t>
            </a:r>
            <a:br>
              <a:rPr lang="en-US" dirty="0" smtClean="0"/>
            </a:br>
            <a:r>
              <a:rPr lang="en-US" dirty="0" smtClean="0"/>
              <a:t>Minimum Edit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Dynamic programming</a:t>
            </a:r>
            <a:r>
              <a:rPr lang="en-US" dirty="0" smtClean="0"/>
              <a:t>: A </a:t>
            </a:r>
            <a:r>
              <a:rPr lang="en-US" dirty="0"/>
              <a:t>tabular computation of D(</a:t>
            </a:r>
            <a:r>
              <a:rPr lang="en-US" i="1" dirty="0" err="1"/>
              <a:t>n,m</a:t>
            </a:r>
            <a:r>
              <a:rPr lang="en-US" dirty="0" smtClean="0"/>
              <a:t>)</a:t>
            </a:r>
            <a:endParaRPr lang="en-US" b="1" dirty="0" smtClean="0"/>
          </a:p>
          <a:p>
            <a:r>
              <a:rPr lang="en-US" dirty="0" smtClean="0"/>
              <a:t>Solving problems by combining solutions to </a:t>
            </a:r>
            <a:r>
              <a:rPr lang="en-US" dirty="0" err="1" smtClean="0"/>
              <a:t>subproblems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Bottom</a:t>
            </a:r>
            <a:r>
              <a:rPr lang="en-US" dirty="0"/>
              <a:t>-up</a:t>
            </a:r>
          </a:p>
          <a:p>
            <a:pPr lvl="1"/>
            <a:r>
              <a:rPr lang="en-US" dirty="0"/>
              <a:t>We compute D(</a:t>
            </a:r>
            <a:r>
              <a:rPr lang="en-US" dirty="0" err="1"/>
              <a:t>i,j</a:t>
            </a:r>
            <a:r>
              <a:rPr lang="en-US" dirty="0"/>
              <a:t>) for small </a:t>
            </a:r>
            <a:r>
              <a:rPr lang="en-US" i="1" dirty="0" err="1"/>
              <a:t>i,j</a:t>
            </a:r>
            <a:r>
              <a:rPr lang="en-US" i="1" dirty="0"/>
              <a:t> </a:t>
            </a:r>
          </a:p>
          <a:p>
            <a:pPr lvl="1"/>
            <a:r>
              <a:rPr lang="en-US" dirty="0"/>
              <a:t>And </a:t>
            </a:r>
            <a:r>
              <a:rPr lang="en-US" dirty="0" smtClean="0"/>
              <a:t>compute larger D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 based on previously computed smaller </a:t>
            </a:r>
            <a:r>
              <a:rPr lang="en-US" dirty="0" smtClean="0"/>
              <a:t>values</a:t>
            </a:r>
          </a:p>
          <a:p>
            <a:pPr lvl="1"/>
            <a:r>
              <a:rPr lang="en-US" dirty="0" smtClean="0"/>
              <a:t>i.e., compute </a:t>
            </a:r>
            <a:r>
              <a:rPr lang="en-US" dirty="0"/>
              <a:t>D(</a:t>
            </a:r>
            <a:r>
              <a:rPr lang="en-US" i="1" dirty="0" err="1"/>
              <a:t>i,j</a:t>
            </a:r>
            <a:r>
              <a:rPr lang="en-US" dirty="0"/>
              <a:t>) for all </a:t>
            </a:r>
            <a:r>
              <a:rPr lang="en-US" i="1" dirty="0" err="1"/>
              <a:t>i</a:t>
            </a:r>
            <a:r>
              <a:rPr lang="en-US" dirty="0"/>
              <a:t> (0 &lt; </a:t>
            </a:r>
            <a:r>
              <a:rPr lang="en-US" i="1" dirty="0" err="1"/>
              <a:t>i</a:t>
            </a:r>
            <a:r>
              <a:rPr lang="en-US" dirty="0"/>
              <a:t> &lt; n)  and</a:t>
            </a:r>
            <a:r>
              <a:rPr lang="en-US" i="1" dirty="0"/>
              <a:t> j </a:t>
            </a:r>
            <a:r>
              <a:rPr lang="en-US" dirty="0"/>
              <a:t>(0 &lt; j &lt; m)</a:t>
            </a:r>
          </a:p>
          <a:p>
            <a:endParaRPr lang="en-US" dirty="0"/>
          </a:p>
          <a:p>
            <a:endParaRPr lang="en-US" baseline="-25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2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Does </a:t>
            </a:r>
            <a:r>
              <a:rPr lang="en-US" i="1" dirty="0" smtClean="0"/>
              <a:t>$&gt; </a:t>
            </a:r>
            <a:r>
              <a:rPr lang="en-US" i="1" dirty="0"/>
              <a:t>grep “elect” </a:t>
            </a:r>
            <a:r>
              <a:rPr lang="en-US" i="1" dirty="0" smtClean="0"/>
              <a:t>news.txt </a:t>
            </a:r>
            <a:r>
              <a:rPr lang="en-US" dirty="0" smtClean="0"/>
              <a:t>return </a:t>
            </a:r>
            <a:r>
              <a:rPr lang="en-US" dirty="0"/>
              <a:t>every line in a file called news.txt that contains the </a:t>
            </a:r>
            <a:r>
              <a:rPr lang="en-US" dirty="0" smtClean="0"/>
              <a:t>word </a:t>
            </a:r>
            <a:r>
              <a:rPr lang="en-US" dirty="0"/>
              <a:t>“elect” </a:t>
            </a:r>
            <a:endParaRPr lang="en-US" dirty="0" smtClean="0"/>
          </a:p>
          <a:p>
            <a:pPr marL="457200" lvl="1" indent="0" eaLnBrk="1" hangingPunct="1">
              <a:buNone/>
            </a:pPr>
            <a:r>
              <a:rPr lang="en-US" dirty="0" smtClean="0">
                <a:solidFill>
                  <a:srgbClr val="A50021"/>
                </a:solidFill>
                <a:latin typeface="Courier"/>
                <a:cs typeface="Courier"/>
              </a:rPr>
              <a:t>elect</a:t>
            </a:r>
          </a:p>
          <a:p>
            <a:pPr marL="800100" lvl="2" indent="0" eaLnBrk="1" hangingPunct="1">
              <a:buNone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                                                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</a:rPr>
              <a:t>Misses 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capitalized examples</a:t>
            </a:r>
          </a:p>
          <a:p>
            <a:pPr marL="457200" lvl="1" indent="0" eaLnBrk="1" hangingPunct="1">
              <a:buNone/>
            </a:pPr>
            <a:r>
              <a:rPr lang="en-US" dirty="0" smtClean="0">
                <a:solidFill>
                  <a:srgbClr val="0099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9900"/>
                </a:solidFill>
                <a:latin typeface="Courier"/>
                <a:cs typeface="Courier"/>
              </a:rPr>
              <a:t>e</a:t>
            </a:r>
            <a:r>
              <a:rPr lang="en-US" dirty="0" err="1">
                <a:solidFill>
                  <a:srgbClr val="009900"/>
                </a:solidFill>
                <a:latin typeface="Courier"/>
                <a:cs typeface="Courier"/>
              </a:rPr>
              <a:t>E</a:t>
            </a:r>
            <a:r>
              <a:rPr lang="en-US" dirty="0" smtClean="0">
                <a:solidFill>
                  <a:srgbClr val="009900"/>
                </a:solidFill>
                <a:latin typeface="Courier"/>
                <a:cs typeface="Courier"/>
              </a:rPr>
              <a:t>]</a:t>
            </a:r>
            <a:r>
              <a:rPr lang="en-US" dirty="0" err="1" smtClean="0">
                <a:solidFill>
                  <a:srgbClr val="009900"/>
                </a:solidFill>
                <a:latin typeface="Courier"/>
                <a:cs typeface="Courier"/>
              </a:rPr>
              <a:t>lect</a:t>
            </a:r>
            <a:endParaRPr lang="en-US" dirty="0">
              <a:solidFill>
                <a:srgbClr val="009900"/>
              </a:solidFill>
              <a:latin typeface="Courier"/>
              <a:cs typeface="Courier"/>
            </a:endParaRPr>
          </a:p>
          <a:p>
            <a:pPr marL="800100" lvl="2" indent="0" eaLnBrk="1" hangingPunct="1">
              <a:buNone/>
            </a:pPr>
            <a:r>
              <a:rPr lang="en-US" dirty="0" smtClean="0">
                <a:latin typeface="Calibri"/>
                <a:cs typeface="Calibri"/>
              </a:rPr>
              <a:t>                                                </a:t>
            </a:r>
            <a:r>
              <a:rPr lang="en-US" dirty="0">
                <a:latin typeface="Calibri"/>
                <a:cs typeface="Calibri"/>
              </a:rPr>
              <a:t>I</a:t>
            </a:r>
            <a:r>
              <a:rPr lang="en-US" dirty="0" smtClean="0">
                <a:latin typeface="Calibri"/>
                <a:cs typeface="Calibri"/>
              </a:rPr>
              <a:t>ncorrectly </a:t>
            </a:r>
            <a:r>
              <a:rPr lang="en-US" dirty="0">
                <a:latin typeface="Calibri"/>
                <a:cs typeface="Calibri"/>
              </a:rPr>
              <a:t>r</a:t>
            </a:r>
            <a:r>
              <a:rPr lang="en-US" dirty="0" smtClean="0">
                <a:latin typeface="Calibri"/>
                <a:cs typeface="Calibri"/>
              </a:rPr>
              <a:t>eturns </a:t>
            </a:r>
            <a:r>
              <a:rPr lang="en-US" dirty="0" smtClean="0">
                <a:latin typeface="Courier"/>
                <a:cs typeface="Courier"/>
              </a:rPr>
              <a:t>select</a:t>
            </a:r>
            <a:r>
              <a:rPr lang="en-US" dirty="0" smtClean="0"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or </a:t>
            </a:r>
            <a:r>
              <a:rPr lang="en-US" dirty="0" smtClean="0">
                <a:latin typeface="Courier"/>
                <a:cs typeface="Calibri"/>
              </a:rPr>
              <a:t>electives</a:t>
            </a:r>
            <a:endParaRPr lang="en-US" dirty="0">
              <a:latin typeface="Courier"/>
              <a:cs typeface="Courier"/>
            </a:endParaRPr>
          </a:p>
          <a:p>
            <a:pPr marL="457200" lvl="1" indent="0" eaLnBrk="1" hangingPunct="1">
              <a:buNone/>
            </a:pPr>
            <a:r>
              <a:rPr lang="en-US" dirty="0" smtClean="0">
                <a:solidFill>
                  <a:srgbClr val="0066FF"/>
                </a:solidFill>
                <a:latin typeface="Courier"/>
                <a:cs typeface="Courier"/>
              </a:rPr>
              <a:t>[</a:t>
            </a:r>
            <a:r>
              <a:rPr lang="en-US" dirty="0">
                <a:solidFill>
                  <a:srgbClr val="0066FF"/>
                </a:solidFill>
                <a:latin typeface="Courier"/>
                <a:cs typeface="Courier"/>
              </a:rPr>
              <a:t>^a-</a:t>
            </a:r>
            <a:r>
              <a:rPr lang="en-US" dirty="0" err="1">
                <a:solidFill>
                  <a:srgbClr val="0066FF"/>
                </a:solidFill>
                <a:latin typeface="Courier"/>
                <a:cs typeface="Courier"/>
              </a:rPr>
              <a:t>zA</a:t>
            </a:r>
            <a:r>
              <a:rPr lang="en-US" dirty="0">
                <a:solidFill>
                  <a:srgbClr val="0066FF"/>
                </a:solidFill>
                <a:latin typeface="Courier"/>
                <a:cs typeface="Courier"/>
              </a:rPr>
              <a:t>-Z</a:t>
            </a:r>
            <a:r>
              <a:rPr lang="en-US" dirty="0" smtClean="0">
                <a:solidFill>
                  <a:srgbClr val="0066FF"/>
                </a:solidFill>
                <a:latin typeface="Courier"/>
                <a:cs typeface="Courier"/>
              </a:rPr>
              <a:t>]</a:t>
            </a:r>
            <a:r>
              <a:rPr lang="en-US" dirty="0" smtClean="0">
                <a:solidFill>
                  <a:srgbClr val="CC33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CC3300"/>
                </a:solidFill>
                <a:latin typeface="Courier"/>
                <a:cs typeface="Courier"/>
              </a:rPr>
              <a:t>eE</a:t>
            </a:r>
            <a:r>
              <a:rPr lang="en-US" dirty="0" smtClean="0">
                <a:solidFill>
                  <a:srgbClr val="CC3300"/>
                </a:solidFill>
                <a:latin typeface="Courier"/>
                <a:cs typeface="Courier"/>
              </a:rPr>
              <a:t>]</a:t>
            </a:r>
            <a:r>
              <a:rPr lang="en-US" dirty="0" err="1" smtClean="0">
                <a:latin typeface="Courier"/>
                <a:cs typeface="Courier"/>
              </a:rPr>
              <a:t>lect</a:t>
            </a:r>
            <a:r>
              <a:rPr lang="en-US" dirty="0" smtClean="0">
                <a:solidFill>
                  <a:srgbClr val="0066FF"/>
                </a:solidFill>
                <a:latin typeface="Courier"/>
                <a:cs typeface="Courier"/>
              </a:rPr>
              <a:t>[^</a:t>
            </a:r>
            <a:r>
              <a:rPr lang="en-US" dirty="0">
                <a:solidFill>
                  <a:srgbClr val="0066FF"/>
                </a:solidFill>
                <a:latin typeface="Courier"/>
                <a:cs typeface="Courier"/>
              </a:rPr>
              <a:t>a-</a:t>
            </a:r>
            <a:r>
              <a:rPr lang="en-US" dirty="0" err="1">
                <a:solidFill>
                  <a:srgbClr val="0066FF"/>
                </a:solidFill>
                <a:latin typeface="Courier"/>
                <a:cs typeface="Courier"/>
              </a:rPr>
              <a:t>zA</a:t>
            </a:r>
            <a:r>
              <a:rPr lang="en-US" dirty="0">
                <a:solidFill>
                  <a:srgbClr val="0066FF"/>
                </a:solidFill>
                <a:latin typeface="Courier"/>
                <a:cs typeface="Courier"/>
              </a:rPr>
              <a:t>-Z</a:t>
            </a:r>
            <a:r>
              <a:rPr lang="en-US" dirty="0" smtClean="0">
                <a:solidFill>
                  <a:srgbClr val="0066FF"/>
                </a:solidFill>
                <a:latin typeface="Courier"/>
                <a:cs typeface="Courier"/>
              </a:rPr>
              <a:t>]</a:t>
            </a:r>
            <a:endParaRPr lang="en-US" dirty="0">
              <a:latin typeface="Courier"/>
              <a:cs typeface="Courier"/>
            </a:endParaRPr>
          </a:p>
          <a:p>
            <a:pPr marL="800100" lvl="2" indent="0" eaLnBrk="1" hangingPunct="1">
              <a:buNone/>
            </a:pPr>
            <a:r>
              <a:rPr lang="en-US" dirty="0" smtClean="0">
                <a:latin typeface="Calibri"/>
                <a:cs typeface="Calibri"/>
              </a:rPr>
              <a:t>                                          </a:t>
            </a:r>
            <a:endParaRPr lang="en-US" dirty="0">
              <a:solidFill>
                <a:srgbClr val="CC00CC"/>
              </a:solidFill>
              <a:latin typeface="Courier New" charset="0"/>
            </a:endParaRPr>
          </a:p>
          <a:p>
            <a:pPr lvl="1" eaLnBrk="1" hangingPunct="1"/>
            <a:endParaRPr lang="en-US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7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Min Edit </a:t>
            </a:r>
            <a:r>
              <a:rPr lang="en-US" dirty="0" smtClean="0"/>
              <a:t>Distance (</a:t>
            </a:r>
            <a:r>
              <a:rPr lang="en-US" dirty="0" err="1" smtClean="0"/>
              <a:t>Levenshtein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192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00150"/>
            <a:ext cx="8763000" cy="3943350"/>
          </a:xfrm>
        </p:spPr>
        <p:txBody>
          <a:bodyPr/>
          <a:lstStyle/>
          <a:p>
            <a:r>
              <a:rPr lang="en-US" sz="2000" dirty="0" smtClean="0"/>
              <a:t>Initialization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dirty="0">
                <a:latin typeface="Courier"/>
                <a:cs typeface="Courier"/>
              </a:rPr>
              <a:t>D(i,0) = </a:t>
            </a:r>
            <a:r>
              <a:rPr lang="en-US" sz="1800" dirty="0" err="1" smtClean="0">
                <a:latin typeface="Courier"/>
                <a:cs typeface="Courier"/>
              </a:rPr>
              <a:t>i</a:t>
            </a:r>
            <a:endParaRPr lang="en-US" sz="1800" dirty="0">
              <a:latin typeface="Courier"/>
              <a:cs typeface="Courier"/>
            </a:endParaRPr>
          </a:p>
          <a:p>
            <a:pPr marL="457200" lvl="1" indent="0" algn="just">
              <a:buNone/>
            </a:pPr>
            <a:r>
              <a:rPr lang="en-US" sz="1800" dirty="0">
                <a:latin typeface="Courier"/>
                <a:cs typeface="Courier"/>
              </a:rPr>
              <a:t>D(0,j) = </a:t>
            </a:r>
            <a:r>
              <a:rPr lang="en-US" sz="1800" dirty="0" smtClean="0">
                <a:latin typeface="Courier"/>
                <a:cs typeface="Courier"/>
              </a:rPr>
              <a:t>j</a:t>
            </a:r>
            <a:endParaRPr lang="en-US" sz="1800" i="1" dirty="0"/>
          </a:p>
          <a:p>
            <a:pPr algn="just"/>
            <a:r>
              <a:rPr lang="en-US" sz="2000" dirty="0"/>
              <a:t>Recurrence Relation</a:t>
            </a:r>
            <a:r>
              <a:rPr lang="en-US" sz="2000" i="1" dirty="0" smtClean="0"/>
              <a:t>:</a:t>
            </a:r>
          </a:p>
          <a:p>
            <a:pPr marL="457200" lvl="1" indent="0">
              <a:lnSpc>
                <a:spcPct val="80000"/>
              </a:lnSpc>
              <a:buClr>
                <a:srgbClr val="000066"/>
              </a:buClr>
              <a:buNone/>
            </a:pPr>
            <a:r>
              <a:rPr lang="en-US" sz="1800" dirty="0" smtClean="0">
                <a:latin typeface="Courier"/>
                <a:cs typeface="Courier"/>
              </a:rPr>
              <a:t>For each  </a:t>
            </a:r>
            <a:r>
              <a:rPr lang="en-US" sz="1800" dirty="0" err="1" smtClean="0">
                <a:latin typeface="Courier"/>
                <a:cs typeface="Courier"/>
              </a:rPr>
              <a:t>i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= </a:t>
            </a:r>
            <a:r>
              <a:rPr lang="en-US" sz="1800" dirty="0" smtClean="0">
                <a:latin typeface="Courier"/>
                <a:cs typeface="Courier"/>
              </a:rPr>
              <a:t>1…M</a:t>
            </a:r>
            <a:endParaRPr lang="en-US" sz="1800" dirty="0">
              <a:latin typeface="Courier"/>
              <a:cs typeface="Courier"/>
            </a:endParaRPr>
          </a:p>
          <a:p>
            <a:pPr marL="990600" lvl="1" indent="-533400">
              <a:lnSpc>
                <a:spcPct val="80000"/>
              </a:lnSpc>
              <a:buClr>
                <a:srgbClr val="000066"/>
              </a:buClr>
              <a:buFontTx/>
              <a:buNone/>
            </a:pPr>
            <a:r>
              <a:rPr lang="en-US" sz="1800" dirty="0">
                <a:latin typeface="Courier"/>
                <a:cs typeface="Courier"/>
              </a:rPr>
              <a:t>	  </a:t>
            </a:r>
            <a:r>
              <a:rPr lang="en-US" sz="1800" dirty="0" smtClean="0">
                <a:latin typeface="Courier"/>
                <a:cs typeface="Courier"/>
              </a:rPr>
              <a:t>For </a:t>
            </a:r>
            <a:r>
              <a:rPr lang="en-US" sz="1800" dirty="0">
                <a:latin typeface="Courier"/>
                <a:cs typeface="Courier"/>
              </a:rPr>
              <a:t>each </a:t>
            </a:r>
            <a:r>
              <a:rPr lang="en-US" sz="1800" dirty="0" smtClean="0">
                <a:latin typeface="Courier"/>
                <a:cs typeface="Courier"/>
              </a:rPr>
              <a:t> j </a:t>
            </a:r>
            <a:r>
              <a:rPr lang="en-US" sz="1800" dirty="0">
                <a:latin typeface="Courier"/>
                <a:cs typeface="Courier"/>
              </a:rPr>
              <a:t>= </a:t>
            </a:r>
            <a:r>
              <a:rPr lang="en-US" sz="1800" dirty="0" smtClean="0">
                <a:latin typeface="Courier"/>
                <a:cs typeface="Courier"/>
              </a:rPr>
              <a:t>1…N</a:t>
            </a:r>
            <a:endParaRPr lang="en-US" sz="2000" i="1" dirty="0"/>
          </a:p>
          <a:p>
            <a:pPr lvl="1" algn="just">
              <a:buFont typeface="Wingdings" charset="2"/>
              <a:buNone/>
            </a:pPr>
            <a:r>
              <a:rPr lang="en-US" sz="1800" i="1" dirty="0">
                <a:latin typeface="Courier"/>
                <a:cs typeface="Courier"/>
              </a:rPr>
              <a:t>  </a:t>
            </a:r>
            <a:r>
              <a:rPr lang="en-US" sz="1800" i="1" dirty="0" smtClean="0">
                <a:latin typeface="Courier"/>
                <a:cs typeface="Courier"/>
              </a:rPr>
              <a:t>                     </a:t>
            </a:r>
            <a:r>
              <a:rPr lang="en-US" sz="1800" dirty="0" smtClean="0">
                <a:latin typeface="Courier"/>
                <a:cs typeface="Courier"/>
              </a:rPr>
              <a:t>D</a:t>
            </a:r>
            <a:r>
              <a:rPr lang="en-US" sz="1800" dirty="0">
                <a:latin typeface="Courier"/>
                <a:cs typeface="Courier"/>
              </a:rPr>
              <a:t>(i-1,j) + </a:t>
            </a:r>
            <a:r>
              <a:rPr lang="en-US" sz="1800" dirty="0" smtClean="0">
                <a:latin typeface="Courier"/>
                <a:cs typeface="Courier"/>
              </a:rPr>
              <a:t>1</a:t>
            </a:r>
            <a:endParaRPr lang="en-US" sz="1800" dirty="0">
              <a:latin typeface="Courier"/>
              <a:cs typeface="Courier"/>
            </a:endParaRPr>
          </a:p>
          <a:p>
            <a:pPr marL="457200" lvl="1" indent="0" algn="just">
              <a:buNone/>
            </a:pPr>
            <a:r>
              <a:rPr lang="en-US" sz="1800" dirty="0" smtClean="0">
                <a:latin typeface="Courier"/>
                <a:cs typeface="Courier"/>
              </a:rPr>
              <a:t>          D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 err="1">
                <a:latin typeface="Courier"/>
                <a:cs typeface="Courier"/>
              </a:rPr>
              <a:t>i,j</a:t>
            </a:r>
            <a:r>
              <a:rPr lang="en-US" sz="1800" dirty="0" smtClean="0">
                <a:latin typeface="Courier"/>
                <a:cs typeface="Courier"/>
              </a:rPr>
              <a:t>)= min  D</a:t>
            </a:r>
            <a:r>
              <a:rPr lang="en-US" sz="1800" dirty="0">
                <a:latin typeface="Courier"/>
                <a:cs typeface="Courier"/>
              </a:rPr>
              <a:t>(i,j-1) + 1</a:t>
            </a:r>
          </a:p>
          <a:p>
            <a:pPr lvl="1" algn="just">
              <a:buFont typeface="Wingdings" charset="2"/>
              <a:buNone/>
            </a:pPr>
            <a:r>
              <a:rPr lang="en-US" sz="1800" dirty="0" smtClean="0">
                <a:latin typeface="Courier"/>
                <a:cs typeface="Courier"/>
              </a:rPr>
              <a:t>                       D</a:t>
            </a:r>
            <a:r>
              <a:rPr lang="en-US" sz="1800" dirty="0">
                <a:latin typeface="Courier"/>
                <a:cs typeface="Courier"/>
              </a:rPr>
              <a:t>(i-1,j-1</a:t>
            </a:r>
            <a:r>
              <a:rPr lang="en-US" sz="1800" dirty="0" smtClean="0">
                <a:latin typeface="Courier"/>
                <a:cs typeface="Courier"/>
              </a:rPr>
              <a:t>) +   2; if X(</a:t>
            </a:r>
            <a:r>
              <a:rPr lang="en-US" sz="1800" dirty="0" err="1">
                <a:latin typeface="Courier"/>
                <a:cs typeface="Courier"/>
              </a:rPr>
              <a:t>i</a:t>
            </a:r>
            <a:r>
              <a:rPr lang="en-US" sz="1800" dirty="0">
                <a:latin typeface="Courier"/>
                <a:cs typeface="Courier"/>
              </a:rPr>
              <a:t>) ≠ </a:t>
            </a:r>
            <a:r>
              <a:rPr lang="en-US" sz="1800" dirty="0" smtClean="0">
                <a:latin typeface="Courier"/>
                <a:cs typeface="Courier"/>
              </a:rPr>
              <a:t>Y(</a:t>
            </a:r>
            <a:r>
              <a:rPr lang="en-US" sz="1800" dirty="0">
                <a:latin typeface="Courier"/>
                <a:cs typeface="Courier"/>
              </a:rPr>
              <a:t>j)   </a:t>
            </a:r>
          </a:p>
          <a:p>
            <a:pPr lvl="1" algn="just">
              <a:buFont typeface="Wingdings" charset="2"/>
              <a:buNone/>
            </a:pPr>
            <a:r>
              <a:rPr lang="en-US" sz="1800" dirty="0" smtClean="0">
                <a:latin typeface="Courier"/>
                <a:cs typeface="Courier"/>
              </a:rPr>
              <a:t>                                      0; if X(</a:t>
            </a:r>
            <a:r>
              <a:rPr lang="en-US" sz="1800" dirty="0" err="1">
                <a:latin typeface="Courier"/>
                <a:cs typeface="Courier"/>
              </a:rPr>
              <a:t>i</a:t>
            </a:r>
            <a:r>
              <a:rPr lang="en-US" sz="1800" dirty="0">
                <a:latin typeface="Courier"/>
                <a:cs typeface="Courier"/>
              </a:rPr>
              <a:t>) = </a:t>
            </a:r>
            <a:r>
              <a:rPr lang="en-US" sz="1800" dirty="0" smtClean="0">
                <a:latin typeface="Courier"/>
                <a:cs typeface="Courier"/>
              </a:rPr>
              <a:t>Y(</a:t>
            </a:r>
            <a:r>
              <a:rPr lang="en-US" sz="1800" dirty="0">
                <a:latin typeface="Courier"/>
                <a:cs typeface="Courier"/>
              </a:rPr>
              <a:t>j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</a:p>
          <a:p>
            <a:pPr algn="just">
              <a:lnSpc>
                <a:spcPct val="70000"/>
              </a:lnSpc>
            </a:pPr>
            <a:r>
              <a:rPr lang="en-US" sz="2000" dirty="0"/>
              <a:t>Termination</a:t>
            </a:r>
            <a:r>
              <a:rPr lang="en-US" sz="2000" i="1" dirty="0"/>
              <a:t>:</a:t>
            </a:r>
          </a:p>
          <a:p>
            <a:pPr lvl="1" algn="just">
              <a:buFont typeface="Wingdings" charset="2"/>
              <a:buNone/>
            </a:pPr>
            <a:r>
              <a:rPr lang="en-US" sz="1800" dirty="0">
                <a:latin typeface="Courier"/>
                <a:cs typeface="Courier"/>
              </a:rPr>
              <a:t>D(N,M) is distance </a:t>
            </a:r>
          </a:p>
          <a:p>
            <a:pPr lvl="1" algn="just">
              <a:buFont typeface="Wingdings" charset="2"/>
              <a:buNone/>
            </a:pPr>
            <a:endParaRPr lang="en-US" sz="2800" dirty="0">
              <a:latin typeface="Courier"/>
              <a:cs typeface="Courier"/>
            </a:endParaRPr>
          </a:p>
        </p:txBody>
      </p:sp>
      <p:sp>
        <p:nvSpPr>
          <p:cNvPr id="9" name="AutoShape 5"/>
          <p:cNvSpPr>
            <a:spLocks/>
          </p:cNvSpPr>
          <p:nvPr/>
        </p:nvSpPr>
        <p:spPr bwMode="auto">
          <a:xfrm>
            <a:off x="3581400" y="3181350"/>
            <a:ext cx="228600" cy="990600"/>
          </a:xfrm>
          <a:prstGeom prst="leftBrace">
            <a:avLst>
              <a:gd name="adj1" fmla="val 37516"/>
              <a:gd name="adj2" fmla="val 50000"/>
            </a:avLst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40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" name="AutoShape 5"/>
          <p:cNvSpPr>
            <a:spLocks/>
          </p:cNvSpPr>
          <p:nvPr/>
        </p:nvSpPr>
        <p:spPr bwMode="auto">
          <a:xfrm>
            <a:off x="6248400" y="3790950"/>
            <a:ext cx="76200" cy="666750"/>
          </a:xfrm>
          <a:prstGeom prst="leftBrace">
            <a:avLst>
              <a:gd name="adj1" fmla="val 37495"/>
              <a:gd name="adj2" fmla="val 50000"/>
            </a:avLst>
          </a:prstGeom>
          <a:noFill/>
          <a:ln w="25400">
            <a:solidFill>
              <a:srgbClr val="000066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400">
              <a:solidFill>
                <a:srgbClr val="000066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3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7906" name="Group 2"/>
          <p:cNvGraphicFramePr>
            <a:graphicFrameLocks noGrp="1"/>
          </p:cNvGraphicFramePr>
          <p:nvPr/>
        </p:nvGraphicFramePr>
        <p:xfrm>
          <a:off x="1066800" y="1233487"/>
          <a:ext cx="6934200" cy="3395663"/>
        </p:xfrm>
        <a:graphic>
          <a:graphicData uri="http://schemas.openxmlformats.org/drawingml/2006/table">
            <a:tbl>
              <a:tblPr/>
              <a:tblGrid>
                <a:gridCol w="630238"/>
                <a:gridCol w="630237"/>
                <a:gridCol w="630238"/>
                <a:gridCol w="630237"/>
                <a:gridCol w="630238"/>
                <a:gridCol w="631825"/>
                <a:gridCol w="630237"/>
                <a:gridCol w="630238"/>
                <a:gridCol w="630237"/>
                <a:gridCol w="630238"/>
                <a:gridCol w="630237"/>
              </a:tblGrid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U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1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Edit Distance Table</a:t>
            </a:r>
          </a:p>
        </p:txBody>
      </p:sp>
    </p:spTree>
    <p:extLst>
      <p:ext uri="{BB962C8B-B14F-4D97-AF65-F5344CB8AC3E}">
        <p14:creationId xmlns:p14="http://schemas.microsoft.com/office/powerpoint/2010/main" val="202107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9954" name="Group 2"/>
          <p:cNvGraphicFramePr>
            <a:graphicFrameLocks noGrp="1"/>
          </p:cNvGraphicFramePr>
          <p:nvPr/>
        </p:nvGraphicFramePr>
        <p:xfrm>
          <a:off x="990600" y="1028700"/>
          <a:ext cx="6934200" cy="3852863"/>
        </p:xfrm>
        <a:graphic>
          <a:graphicData uri="http://schemas.openxmlformats.org/drawingml/2006/table">
            <a:tbl>
              <a:tblPr/>
              <a:tblGrid>
                <a:gridCol w="630238"/>
                <a:gridCol w="630237"/>
                <a:gridCol w="630238"/>
                <a:gridCol w="630237"/>
                <a:gridCol w="630238"/>
                <a:gridCol w="631825"/>
                <a:gridCol w="630237"/>
                <a:gridCol w="630238"/>
                <a:gridCol w="630237"/>
                <a:gridCol w="630238"/>
                <a:gridCol w="630237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U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6164" name="Line 149"/>
          <p:cNvSpPr>
            <a:spLocks noChangeShapeType="1"/>
          </p:cNvSpPr>
          <p:nvPr/>
        </p:nvSpPr>
        <p:spPr bwMode="auto">
          <a:xfrm flipH="1">
            <a:off x="2514600" y="3086100"/>
            <a:ext cx="457200" cy="971550"/>
          </a:xfrm>
          <a:prstGeom prst="line">
            <a:avLst/>
          </a:prstGeom>
          <a:noFill/>
          <a:ln w="50800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5" descr="rec2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657350"/>
            <a:ext cx="428192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2"/>
          <p:cNvSpPr txBox="1">
            <a:spLocks/>
          </p:cNvSpPr>
          <p:nvPr/>
        </p:nvSpPr>
        <p:spPr>
          <a:xfrm>
            <a:off x="1371600" y="381000"/>
            <a:ext cx="7467600" cy="74295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9pPr>
          </a:lstStyle>
          <a:p>
            <a:r>
              <a:rPr lang="en-US" smtClean="0"/>
              <a:t>The Edit Distance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31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7906" name="Group 2"/>
          <p:cNvGraphicFramePr>
            <a:graphicFrameLocks noGrp="1"/>
          </p:cNvGraphicFramePr>
          <p:nvPr/>
        </p:nvGraphicFramePr>
        <p:xfrm>
          <a:off x="1066800" y="1233487"/>
          <a:ext cx="6934200" cy="3395663"/>
        </p:xfrm>
        <a:graphic>
          <a:graphicData uri="http://schemas.openxmlformats.org/drawingml/2006/table">
            <a:tbl>
              <a:tblPr/>
              <a:tblGrid>
                <a:gridCol w="630238"/>
                <a:gridCol w="630237"/>
                <a:gridCol w="630238"/>
                <a:gridCol w="630237"/>
                <a:gridCol w="630238"/>
                <a:gridCol w="631825"/>
                <a:gridCol w="630237"/>
                <a:gridCol w="630238"/>
                <a:gridCol w="630237"/>
                <a:gridCol w="630238"/>
                <a:gridCol w="630237"/>
              </a:tblGrid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U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116" name="Title 2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467600" cy="742950"/>
          </a:xfrm>
        </p:spPr>
        <p:txBody>
          <a:bodyPr/>
          <a:lstStyle/>
          <a:p>
            <a:r>
              <a:rPr lang="en-US" dirty="0" smtClean="0"/>
              <a:t>Edit Distance</a:t>
            </a:r>
            <a:endParaRPr lang="en-US" dirty="0"/>
          </a:p>
        </p:txBody>
      </p:sp>
      <p:pic>
        <p:nvPicPr>
          <p:cNvPr id="5" name="Picture 5" descr="rec2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6196"/>
            <a:ext cx="3766159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238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02" name="Group 2"/>
          <p:cNvGraphicFramePr>
            <a:graphicFrameLocks noGrp="1"/>
          </p:cNvGraphicFramePr>
          <p:nvPr>
            <p:extLst/>
          </p:nvPr>
        </p:nvGraphicFramePr>
        <p:xfrm>
          <a:off x="1219200" y="1352550"/>
          <a:ext cx="6934200" cy="3276600"/>
        </p:xfrm>
        <a:graphic>
          <a:graphicData uri="http://schemas.openxmlformats.org/drawingml/2006/table">
            <a:tbl>
              <a:tblPr/>
              <a:tblGrid>
                <a:gridCol w="630238"/>
                <a:gridCol w="630237"/>
                <a:gridCol w="630238"/>
                <a:gridCol w="630237"/>
                <a:gridCol w="630238"/>
                <a:gridCol w="631825"/>
                <a:gridCol w="630237"/>
                <a:gridCol w="630238"/>
                <a:gridCol w="630237"/>
                <a:gridCol w="630238"/>
                <a:gridCol w="630237"/>
              </a:tblGrid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5400A8"/>
                        </a:solidFill>
                        <a:effectLst/>
                        <a:latin typeface="Tahoma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#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X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E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C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U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T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I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O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400A8"/>
                          </a:solidFill>
                          <a:effectLst/>
                          <a:latin typeface="Tahoma" charset="0"/>
                          <a:ea typeface="ＭＳ Ｐゴシック" charset="-128"/>
                          <a:cs typeface="ＭＳ Ｐゴシック" charset="-128"/>
                        </a:rPr>
                        <a:t>N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 txBox="1">
            <a:spLocks/>
          </p:cNvSpPr>
          <p:nvPr/>
        </p:nvSpPr>
        <p:spPr>
          <a:xfrm>
            <a:off x="1371600" y="381000"/>
            <a:ext cx="7467600" cy="74295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ucida Sans" pitchFamily="-65" charset="0"/>
              </a:defRPr>
            </a:lvl9pPr>
          </a:lstStyle>
          <a:p>
            <a:r>
              <a:rPr lang="en-US" smtClean="0"/>
              <a:t>The Edit Distance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74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alignments</a:t>
            </a:r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Edit distance isn’t sufficient</a:t>
            </a:r>
          </a:p>
          <a:p>
            <a:pPr lvl="1"/>
            <a:r>
              <a:rPr lang="en-US" dirty="0" smtClean="0"/>
              <a:t>We often need to </a:t>
            </a:r>
            <a:r>
              <a:rPr lang="en-US" b="1" dirty="0" smtClean="0"/>
              <a:t>align</a:t>
            </a:r>
            <a:r>
              <a:rPr lang="en-US" dirty="0" smtClean="0"/>
              <a:t> each character of the two strings to each other</a:t>
            </a:r>
          </a:p>
          <a:p>
            <a:r>
              <a:rPr lang="en-US" dirty="0" smtClean="0"/>
              <a:t>We do this by keeping </a:t>
            </a:r>
            <a:r>
              <a:rPr lang="en-US" dirty="0"/>
              <a:t>a “</a:t>
            </a:r>
            <a:r>
              <a:rPr lang="en-US" dirty="0" err="1"/>
              <a:t>backtrace</a:t>
            </a:r>
            <a:r>
              <a:rPr lang="en-US" dirty="0"/>
              <a:t>”</a:t>
            </a:r>
          </a:p>
          <a:p>
            <a:r>
              <a:rPr lang="en-US" dirty="0"/>
              <a:t>Every time we enter a cell, remember where we came from</a:t>
            </a:r>
          </a:p>
          <a:p>
            <a:r>
              <a:rPr lang="en-US" dirty="0" smtClean="0"/>
              <a:t>When we reach </a:t>
            </a:r>
            <a:r>
              <a:rPr lang="en-US" dirty="0"/>
              <a:t>the end, </a:t>
            </a:r>
            <a:endParaRPr lang="en-US" dirty="0" smtClean="0"/>
          </a:p>
          <a:p>
            <a:pPr lvl="1"/>
            <a:r>
              <a:rPr lang="en-US" dirty="0" smtClean="0"/>
              <a:t>Trace </a:t>
            </a:r>
            <a:r>
              <a:rPr lang="en-US" dirty="0"/>
              <a:t>back </a:t>
            </a:r>
            <a:r>
              <a:rPr lang="en-US" dirty="0" smtClean="0"/>
              <a:t>the path from </a:t>
            </a:r>
            <a:r>
              <a:rPr lang="en-US" dirty="0"/>
              <a:t>the upper right corner to </a:t>
            </a:r>
            <a:r>
              <a:rPr lang="en-US" dirty="0" smtClean="0"/>
              <a:t>read off the </a:t>
            </a:r>
            <a:r>
              <a:rPr lang="en-US" dirty="0"/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15046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Class </a:t>
            </a:r>
            <a:r>
              <a:rPr lang="en-US" dirty="0"/>
              <a:t>E</a:t>
            </a:r>
            <a:r>
              <a:rPr lang="en-US" dirty="0" smtClean="0"/>
              <a:t>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1-insertion, 1-deletion, 2-substitution costs, compute the minimum distance between </a:t>
            </a:r>
            <a:r>
              <a:rPr lang="en-US" i="1" dirty="0" smtClean="0"/>
              <a:t>drive</a:t>
            </a:r>
            <a:r>
              <a:rPr lang="en-US" dirty="0" smtClean="0"/>
              <a:t> (left column) and </a:t>
            </a:r>
            <a:r>
              <a:rPr lang="en-US" i="1" dirty="0" smtClean="0"/>
              <a:t>brief </a:t>
            </a:r>
            <a:r>
              <a:rPr lang="en-US" dirty="0" smtClean="0"/>
              <a:t>(bottom row)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DC5-7E65-8247-99AB-4E984F8A921E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6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Weighted Edit Distance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Why would we add weights to the computation?</a:t>
            </a:r>
          </a:p>
          <a:p>
            <a:pPr lvl="1"/>
            <a:r>
              <a:rPr lang="en-US" dirty="0" smtClean="0"/>
              <a:t>Spell Correction: some letters are more likely to be mistyped than others</a:t>
            </a:r>
          </a:p>
          <a:p>
            <a:pPr lvl="1"/>
            <a:r>
              <a:rPr lang="en-US" dirty="0" smtClean="0"/>
              <a:t>Biology: certain kinds of deletions or insertions are more likely than others</a:t>
            </a:r>
          </a:p>
          <a:p>
            <a:r>
              <a:rPr lang="en-US" dirty="0" smtClean="0"/>
              <a:t>Also other variants on basic algorithm (e.g., global context)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10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467600" cy="742950"/>
          </a:xfrm>
        </p:spPr>
        <p:txBody>
          <a:bodyPr/>
          <a:lstStyle/>
          <a:p>
            <a:r>
              <a:rPr lang="en-US" dirty="0"/>
              <a:t>Confusion </a:t>
            </a:r>
            <a:r>
              <a:rPr lang="en-US" dirty="0" smtClean="0"/>
              <a:t>matrix for spelling errors</a:t>
            </a:r>
            <a:endParaRPr lang="en-US" dirty="0"/>
          </a:p>
        </p:txBody>
      </p:sp>
      <p:pic>
        <p:nvPicPr>
          <p:cNvPr id="6" name="Picture 5" descr="kern.tif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3637" y="971550"/>
            <a:ext cx="6669247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38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qwerty2.tif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300" y="1613891"/>
            <a:ext cx="7759700" cy="301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3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Errors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The process we just went through was based on </a:t>
            </a:r>
            <a:r>
              <a:rPr lang="en-US" sz="2800" dirty="0" smtClean="0">
                <a:solidFill>
                  <a:srgbClr val="A50021"/>
                </a:solidFill>
              </a:rPr>
              <a:t>fixing two kinds </a:t>
            </a:r>
            <a:r>
              <a:rPr lang="en-US" sz="2800" dirty="0">
                <a:solidFill>
                  <a:srgbClr val="A50021"/>
                </a:solidFill>
              </a:rPr>
              <a:t>of errors</a:t>
            </a:r>
          </a:p>
          <a:p>
            <a:pPr lvl="1" eaLnBrk="1" hangingPunct="1"/>
            <a:r>
              <a:rPr lang="en-US" sz="2400" dirty="0"/>
              <a:t>Matching strings that we should not have matched (</a:t>
            </a:r>
            <a:r>
              <a:rPr lang="en-US" sz="2400" dirty="0">
                <a:solidFill>
                  <a:srgbClr val="A50021"/>
                </a:solidFill>
              </a:rPr>
              <a:t>the</a:t>
            </a:r>
            <a:r>
              <a:rPr lang="en-US" sz="2400" dirty="0"/>
              <a:t>re, </a:t>
            </a:r>
            <a:r>
              <a:rPr lang="en-US" sz="2400" dirty="0">
                <a:solidFill>
                  <a:srgbClr val="A50021"/>
                </a:solidFill>
              </a:rPr>
              <a:t>the</a:t>
            </a:r>
            <a:r>
              <a:rPr lang="en-US" sz="2400" dirty="0"/>
              <a:t>n, o</a:t>
            </a:r>
            <a:r>
              <a:rPr lang="en-US" sz="2400" dirty="0">
                <a:solidFill>
                  <a:srgbClr val="A50021"/>
                </a:solidFill>
              </a:rPr>
              <a:t>the</a:t>
            </a:r>
            <a:r>
              <a:rPr lang="en-US" sz="2400" dirty="0"/>
              <a:t>r)</a:t>
            </a:r>
          </a:p>
          <a:p>
            <a:pPr lvl="2" eaLnBrk="1" hangingPunct="1"/>
            <a:r>
              <a:rPr lang="en-US" sz="2400" dirty="0">
                <a:solidFill>
                  <a:srgbClr val="A50021"/>
                </a:solidFill>
              </a:rPr>
              <a:t>False positives (Type I)</a:t>
            </a:r>
          </a:p>
          <a:p>
            <a:pPr lvl="1" eaLnBrk="1" hangingPunct="1"/>
            <a:r>
              <a:rPr lang="en-US" sz="2400" dirty="0"/>
              <a:t>Not matching things that we should have matched (The)</a:t>
            </a:r>
          </a:p>
          <a:p>
            <a:pPr lvl="2" eaLnBrk="1" hangingPunct="1"/>
            <a:r>
              <a:rPr lang="en-US" sz="2400" dirty="0">
                <a:solidFill>
                  <a:srgbClr val="A50021"/>
                </a:solidFill>
              </a:rPr>
              <a:t>False negatives (Type II)</a:t>
            </a:r>
          </a:p>
        </p:txBody>
      </p:sp>
    </p:spTree>
    <p:extLst>
      <p:ext uri="{BB962C8B-B14F-4D97-AF65-F5344CB8AC3E}">
        <p14:creationId xmlns:p14="http://schemas.microsoft.com/office/powerpoint/2010/main" val="582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 cont.</a:t>
            </a: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NLP we are always dealing with these kinds of errors.</a:t>
            </a:r>
          </a:p>
          <a:p>
            <a:r>
              <a:rPr lang="en-US" sz="2800" dirty="0" smtClean="0"/>
              <a:t>Reducing the error rate for an application often involves two antagonistic efforts: 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Increasing accuracy or precision </a:t>
            </a:r>
            <a:r>
              <a:rPr lang="en-US" sz="2400" dirty="0" smtClean="0"/>
              <a:t>(minimizing false positives)</a:t>
            </a:r>
          </a:p>
          <a:p>
            <a:pPr lvl="1"/>
            <a:r>
              <a:rPr lang="en-US" sz="2400" dirty="0" smtClean="0">
                <a:solidFill>
                  <a:srgbClr val="008000"/>
                </a:solidFill>
              </a:rPr>
              <a:t>Increasing coverage or recall </a:t>
            </a:r>
            <a:r>
              <a:rPr lang="en-US" sz="2400" dirty="0" smtClean="0"/>
              <a:t>(minimizing false negatives).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607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 expressions play a surprisingly large role</a:t>
            </a:r>
          </a:p>
          <a:p>
            <a:pPr lvl="1"/>
            <a:r>
              <a:rPr lang="en-US" dirty="0" smtClean="0"/>
              <a:t>Sophisticated sequences </a:t>
            </a:r>
            <a:r>
              <a:rPr lang="en-US" dirty="0"/>
              <a:t>of regular expressions are often the first model </a:t>
            </a:r>
            <a:r>
              <a:rPr lang="en-US" dirty="0" smtClean="0"/>
              <a:t>for any text processing text</a:t>
            </a:r>
          </a:p>
          <a:p>
            <a:pPr lvl="1"/>
            <a:r>
              <a:rPr lang="en-US" dirty="0" smtClean="0"/>
              <a:t>I am assuming you know, or will learn, in a language of your choice</a:t>
            </a:r>
          </a:p>
          <a:p>
            <a:r>
              <a:rPr lang="en-US" dirty="0"/>
              <a:t>For many hard tasks, we use machine learning </a:t>
            </a:r>
            <a:r>
              <a:rPr lang="en-US" dirty="0" smtClean="0"/>
              <a:t>classifiers</a:t>
            </a:r>
          </a:p>
          <a:p>
            <a:pPr lvl="1"/>
            <a:r>
              <a:rPr lang="en-US" dirty="0" smtClean="0"/>
              <a:t>But regular expressions are used as features in the classifiers</a:t>
            </a:r>
          </a:p>
          <a:p>
            <a:pPr lvl="1"/>
            <a:r>
              <a:rPr lang="en-US" dirty="0" smtClean="0"/>
              <a:t>Can be very useful in capturing generalizations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901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8C8334-E00B-3A45-A77B-332115BBC150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842"/>
            <a:ext cx="7543800" cy="562708"/>
          </a:xfrm>
        </p:spPr>
        <p:txBody>
          <a:bodyPr/>
          <a:lstStyle/>
          <a:p>
            <a:r>
              <a:rPr lang="en-US" dirty="0" smtClean="0"/>
              <a:t>In Class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59777"/>
            <a:ext cx="8534400" cy="333375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Cars that drive themselves — even parking at their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destination </a:t>
            </a:r>
            <a:r>
              <a:rPr lang="en-US" sz="1800" dirty="0"/>
              <a:t>— could be ready for sale within a decade,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General </a:t>
            </a:r>
            <a:r>
              <a:rPr lang="en-US" sz="1800" dirty="0"/>
              <a:t>Motors Corp. executives say. 'This is not science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fiction</a:t>
            </a:r>
            <a:r>
              <a:rPr lang="en-US" sz="1800" dirty="0"/>
              <a:t>,' Larry Burns, GM's vice president for research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and </a:t>
            </a:r>
            <a:r>
              <a:rPr lang="en-US" sz="1800" dirty="0"/>
              <a:t>development, said in a recent interview. GM plans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to </a:t>
            </a:r>
            <a:r>
              <a:rPr lang="en-US" sz="1800" dirty="0"/>
              <a:t>use an inexpensive computer chip and an antenna to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link </a:t>
            </a:r>
            <a:r>
              <a:rPr lang="en-US" sz="1800" dirty="0"/>
              <a:t>vehicles equipped with driverless technologies. The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first </a:t>
            </a:r>
            <a:r>
              <a:rPr lang="en-US" sz="1800" dirty="0"/>
              <a:t>use likely would be on highways; people would have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/>
              <a:t>option to choose a driverless mode while they still 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would </a:t>
            </a:r>
            <a:r>
              <a:rPr lang="en-US" sz="1800" dirty="0"/>
              <a:t>control the vehicle on local streets, Burns said.</a:t>
            </a:r>
            <a:endParaRPr lang="en-US" sz="1800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222346"/>
              </p:ext>
            </p:extLst>
          </p:nvPr>
        </p:nvGraphicFramePr>
        <p:xfrm>
          <a:off x="914400" y="3893527"/>
          <a:ext cx="7772400" cy="758705"/>
        </p:xfrm>
        <a:graphic>
          <a:graphicData uri="http://schemas.openxmlformats.org/drawingml/2006/table">
            <a:tbl>
              <a:tblPr/>
              <a:tblGrid>
                <a:gridCol w="4724400"/>
                <a:gridCol w="3048000"/>
              </a:tblGrid>
              <a:tr h="156519"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effectLst/>
                        </a:rPr>
                        <a:t> </a:t>
                      </a:r>
                    </a:p>
                  </a:txBody>
                  <a:tcPr marL="84026" marR="84026" marT="42013" marB="42013">
                    <a:lnL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^[^A-Z]</a:t>
                      </a:r>
                      <a:endParaRPr lang="en-US" sz="1700">
                        <a:effectLst/>
                      </a:endParaRPr>
                    </a:p>
                  </a:txBody>
                  <a:tcPr marL="84026" marR="84026" marT="42013" marB="42013">
                    <a:lnL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19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upper case letters in the line (2, 6, 8, 9)</a:t>
                      </a:r>
                      <a:endParaRPr lang="en-US" sz="1700">
                        <a:effectLst/>
                      </a:endParaRPr>
                    </a:p>
                  </a:txBody>
                  <a:tcPr marL="84026" marR="84026" marT="42013" marB="42013">
                    <a:lnL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700" dirty="0">
                          <a:effectLst/>
                        </a:rPr>
                        <a:t> </a:t>
                      </a:r>
                    </a:p>
                  </a:txBody>
                  <a:tcPr marL="84026" marR="84026" marT="42013" marB="42013">
                    <a:lnL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E5E2-1321-4548-96C8-615581C5A8C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85750"/>
            <a:ext cx="9296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nitrogen{130} </a:t>
            </a:r>
            <a:r>
              <a:rPr lang="en-US" dirty="0" err="1"/>
              <a:t>egrep</a:t>
            </a:r>
            <a:r>
              <a:rPr lang="en-US" dirty="0"/>
              <a:t> "^[^A-Z]" </a:t>
            </a:r>
            <a:r>
              <a:rPr lang="en-US" dirty="0" smtClean="0"/>
              <a:t>cars.txt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estination - could be ready for sale within a decade,</a:t>
            </a:r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/>
              <a:t>iction,' Larry Burns, GM's vice president for research</a:t>
            </a:r>
          </a:p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nd development, said in a recent interview. GM plans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/>
              <a:t>o use an inexpensive computer chip and an antenna to</a:t>
            </a:r>
          </a:p>
          <a:p>
            <a:r>
              <a:rPr lang="en-US" dirty="0">
                <a:solidFill>
                  <a:srgbClr val="FF0000"/>
                </a:solidFill>
              </a:rPr>
              <a:t>l</a:t>
            </a:r>
            <a:r>
              <a:rPr lang="en-US" dirty="0"/>
              <a:t>ink vehicles equipped with driverless technologies. The</a:t>
            </a:r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/>
              <a:t>irst use likely would be on highways; people would have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/>
              <a:t>he option to choose a driverless mode while they still</a:t>
            </a:r>
          </a:p>
          <a:p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/>
              <a:t>ould control the vehicle on local streets, Burns said.</a:t>
            </a:r>
          </a:p>
        </p:txBody>
      </p:sp>
    </p:spTree>
    <p:extLst>
      <p:ext uri="{BB962C8B-B14F-4D97-AF65-F5344CB8AC3E}">
        <p14:creationId xmlns:p14="http://schemas.microsoft.com/office/powerpoint/2010/main" val="124282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LP-jurafsky">
  <a:themeElements>
    <a:clrScheme name="NLP Class">
      <a:dk1>
        <a:sysClr val="windowText" lastClr="000000"/>
      </a:dk1>
      <a:lt1>
        <a:sysClr val="window" lastClr="FFFFFF"/>
      </a:lt1>
      <a:dk2>
        <a:srgbClr val="605435"/>
      </a:dk2>
      <a:lt2>
        <a:srgbClr val="E7D19A"/>
      </a:lt2>
      <a:accent1>
        <a:srgbClr val="A4001D"/>
      </a:accent1>
      <a:accent2>
        <a:srgbClr val="2584BB"/>
      </a:accent2>
      <a:accent3>
        <a:srgbClr val="BB57BE"/>
      </a:accent3>
      <a:accent4>
        <a:srgbClr val="177245"/>
      </a:accent4>
      <a:accent5>
        <a:srgbClr val="35ACA2"/>
      </a:accent5>
      <a:accent6>
        <a:srgbClr val="FF8700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50021"/>
            </a:gs>
            <a:gs pos="100000">
              <a:schemeClr val="tx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>
            <a:latin typeface="+mn-lt"/>
          </a:defRPr>
        </a:defPPr>
      </a:lstStyle>
    </a:txDef>
  </a:objectDefaults>
  <a:extraClrSchemeLst>
    <a:extraClrScheme>
      <a:clrScheme name="nlp-lucida-sc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NLP-jurafsky.potx</Template>
  <TotalTime>10545</TotalTime>
  <Words>2254</Words>
  <Application>Microsoft Office PowerPoint</Application>
  <PresentationFormat>On-screen Show (16:9)</PresentationFormat>
  <Paragraphs>649</Paragraphs>
  <Slides>49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3" baseType="lpstr">
      <vt:lpstr>MS PGothic</vt:lpstr>
      <vt:lpstr>Arial</vt:lpstr>
      <vt:lpstr>Calibri</vt:lpstr>
      <vt:lpstr>Calibri (Headings)</vt:lpstr>
      <vt:lpstr>Courier</vt:lpstr>
      <vt:lpstr>Courier New</vt:lpstr>
      <vt:lpstr>Lucida Sans</vt:lpstr>
      <vt:lpstr>Symbol</vt:lpstr>
      <vt:lpstr>Tahoma</vt:lpstr>
      <vt:lpstr>Times</vt:lpstr>
      <vt:lpstr>Times New Roman</vt:lpstr>
      <vt:lpstr>Wingdings</vt:lpstr>
      <vt:lpstr>华文黑体</vt:lpstr>
      <vt:lpstr>NLP-jurafsky</vt:lpstr>
      <vt:lpstr>Regular Expressions, Text Normalization, Edit Distance</vt:lpstr>
      <vt:lpstr>Basic Text Processing</vt:lpstr>
      <vt:lpstr>Regular expressions</vt:lpstr>
      <vt:lpstr>Example</vt:lpstr>
      <vt:lpstr>Errors</vt:lpstr>
      <vt:lpstr>Errors cont.</vt:lpstr>
      <vt:lpstr>Summary</vt:lpstr>
      <vt:lpstr>In Class Exercise</vt:lpstr>
      <vt:lpstr>PowerPoint Presentation</vt:lpstr>
      <vt:lpstr>PowerPoint Presentation</vt:lpstr>
      <vt:lpstr>Basic Text Processing</vt:lpstr>
      <vt:lpstr>Text Normalization</vt:lpstr>
      <vt:lpstr>How many words?</vt:lpstr>
      <vt:lpstr>How many words?</vt:lpstr>
      <vt:lpstr>How many words?</vt:lpstr>
      <vt:lpstr>Issues in Tokenization</vt:lpstr>
      <vt:lpstr>Issues in Tokenization</vt:lpstr>
      <vt:lpstr>Tokenization: language issues</vt:lpstr>
      <vt:lpstr>Basic Text Processing</vt:lpstr>
      <vt:lpstr>Normalization</vt:lpstr>
      <vt:lpstr>Case folding</vt:lpstr>
      <vt:lpstr>Lemmatization</vt:lpstr>
      <vt:lpstr>Morphology</vt:lpstr>
      <vt:lpstr>Stemming</vt:lpstr>
      <vt:lpstr>Porter’s algorithm The most common English stemmer</vt:lpstr>
      <vt:lpstr>Viewing morphology in a corpus Why only strip –ing if there is a vowel?</vt:lpstr>
      <vt:lpstr>Viewing morphology in a corpus Why only strip –ing if there is a vowel?</vt:lpstr>
      <vt:lpstr>Sentence Segmentation</vt:lpstr>
      <vt:lpstr>Minimum Edit Distance</vt:lpstr>
      <vt:lpstr>How similar are two strings?</vt:lpstr>
      <vt:lpstr>Edit Distance</vt:lpstr>
      <vt:lpstr>Minimum Edit Distance</vt:lpstr>
      <vt:lpstr>Minimum Edit Distance</vt:lpstr>
      <vt:lpstr>Other uses of Edit Distance in NLP</vt:lpstr>
      <vt:lpstr>ArgRewrite  (Profs. Litman &amp; Hwa; subjects needed!)</vt:lpstr>
      <vt:lpstr>How to find the Min Edit Distance?</vt:lpstr>
      <vt:lpstr>Minimum Edit as Search</vt:lpstr>
      <vt:lpstr>Defining Min Edit Distance</vt:lpstr>
      <vt:lpstr>Dynamic Programming for Minimum Edit Distance</vt:lpstr>
      <vt:lpstr>Defining Min Edit Distance (Levenshtein)</vt:lpstr>
      <vt:lpstr>The Edit Distance Table</vt:lpstr>
      <vt:lpstr>PowerPoint Presentation</vt:lpstr>
      <vt:lpstr>Edit Distance</vt:lpstr>
      <vt:lpstr>PowerPoint Presentation</vt:lpstr>
      <vt:lpstr>Computing alignments</vt:lpstr>
      <vt:lpstr>In Class Exercise</vt:lpstr>
      <vt:lpstr>Weighted Edit Distance</vt:lpstr>
      <vt:lpstr>Confusion matrix for spelling errors</vt:lpstr>
      <vt:lpstr>PowerPoint Presentation</vt:lpstr>
    </vt:vector>
  </TitlesOfParts>
  <Company>Stanford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Extraction</dc:title>
  <dc:creator>Christopher Manning</dc:creator>
  <cp:lastModifiedBy>Diane J. Litman</cp:lastModifiedBy>
  <cp:revision>167</cp:revision>
  <cp:lastPrinted>2018-08-29T16:03:14Z</cp:lastPrinted>
  <dcterms:created xsi:type="dcterms:W3CDTF">2010-04-19T15:31:24Z</dcterms:created>
  <dcterms:modified xsi:type="dcterms:W3CDTF">2018-08-29T16:03:36Z</dcterms:modified>
</cp:coreProperties>
</file>