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52"/>
  </p:notesMasterIdLst>
  <p:handoutMasterIdLst>
    <p:handoutMasterId r:id="rId53"/>
  </p:handoutMasterIdLst>
  <p:sldIdLst>
    <p:sldId id="699" r:id="rId2"/>
    <p:sldId id="755" r:id="rId3"/>
    <p:sldId id="756" r:id="rId4"/>
    <p:sldId id="749" r:id="rId5"/>
    <p:sldId id="769" r:id="rId6"/>
    <p:sldId id="770" r:id="rId7"/>
    <p:sldId id="757" r:id="rId8"/>
    <p:sldId id="771" r:id="rId9"/>
    <p:sldId id="759" r:id="rId10"/>
    <p:sldId id="760" r:id="rId11"/>
    <p:sldId id="761" r:id="rId12"/>
    <p:sldId id="700" r:id="rId13"/>
    <p:sldId id="701" r:id="rId14"/>
    <p:sldId id="702" r:id="rId15"/>
    <p:sldId id="706" r:id="rId16"/>
    <p:sldId id="707" r:id="rId17"/>
    <p:sldId id="708" r:id="rId18"/>
    <p:sldId id="709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50" r:id="rId29"/>
    <p:sldId id="752" r:id="rId30"/>
    <p:sldId id="753" r:id="rId31"/>
    <p:sldId id="772" r:id="rId32"/>
    <p:sldId id="754" r:id="rId33"/>
    <p:sldId id="720" r:id="rId34"/>
    <p:sldId id="721" r:id="rId35"/>
    <p:sldId id="722" r:id="rId36"/>
    <p:sldId id="740" r:id="rId37"/>
    <p:sldId id="742" r:id="rId38"/>
    <p:sldId id="745" r:id="rId39"/>
    <p:sldId id="743" r:id="rId40"/>
    <p:sldId id="746" r:id="rId41"/>
    <p:sldId id="747" r:id="rId42"/>
    <p:sldId id="732" r:id="rId43"/>
    <p:sldId id="733" r:id="rId44"/>
    <p:sldId id="734" r:id="rId45"/>
    <p:sldId id="735" r:id="rId46"/>
    <p:sldId id="736" r:id="rId47"/>
    <p:sldId id="737" r:id="rId48"/>
    <p:sldId id="738" r:id="rId49"/>
    <p:sldId id="739" r:id="rId50"/>
    <p:sldId id="773" r:id="rId51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66"/>
    <a:srgbClr val="A4001D"/>
    <a:srgbClr val="A4050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86845" autoAdjust="0"/>
  </p:normalViewPr>
  <p:slideViewPr>
    <p:cSldViewPr>
      <p:cViewPr varScale="1">
        <p:scale>
          <a:sx n="96" d="100"/>
          <a:sy n="96" d="100"/>
        </p:scale>
        <p:origin x="102" y="6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4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88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3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41DD6-9DF2-4DD8-B1CF-A429F9C2FE3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363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F44E2-E308-CB49-8FEC-492F2896D300}" type="slidenum">
              <a:rPr lang="en-US"/>
              <a:pPr/>
              <a:t>5</a:t>
            </a:fld>
            <a:endParaRPr lang="en-US"/>
          </a:p>
        </p:txBody>
      </p:sp>
      <p:sp>
        <p:nvSpPr>
          <p:cNvPr id="147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4C0AF-8DB8-BC4C-B30A-89976A7DCC44}" type="slidenum">
              <a:rPr lang="en-US"/>
              <a:pPr/>
              <a:t>6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3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040ABA-834C-EA46-BB4E-1C579C232481}" type="slidenum">
              <a:rPr lang="en-US"/>
              <a:pPr/>
              <a:t>7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CF394-7792-A24A-B800-B4166E92494A}" type="slidenum">
              <a:rPr lang="en-US"/>
              <a:pPr/>
              <a:t>8</a:t>
            </a:fld>
            <a:endParaRPr lang="en-US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5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3307B-F8E6-0C4D-AC17-F1C1D7C70325}" type="slidenum">
              <a:rPr lang="en-US"/>
              <a:pPr/>
              <a:t>9</a:t>
            </a:fld>
            <a:endParaRPr lang="en-US"/>
          </a:p>
        </p:txBody>
      </p:sp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DF37C-69E0-E04E-871B-52ED66DE1615}" type="slidenum">
              <a:rPr lang="en-US"/>
              <a:pPr/>
              <a:t>10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C5BEC-A204-5242-B870-E0FAC7451938}" type="slidenum">
              <a:rPr lang="en-US"/>
              <a:pPr/>
              <a:t>11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Dense Vectors</a:t>
            </a:r>
          </a:p>
          <a:p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  <a:p>
            <a:r>
              <a:rPr lang="en-US" sz="28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(based on </a:t>
            </a:r>
            <a:r>
              <a:rPr lang="en-US" sz="2800" dirty="0" err="1" smtClean="0">
                <a:solidFill>
                  <a:srgbClr val="A4001D"/>
                </a:solidFill>
                <a:ea typeface="ＭＳ Ｐゴシック" charset="0"/>
                <a:cs typeface="Calibri"/>
              </a:rPr>
              <a:t>Jurafsky</a:t>
            </a:r>
            <a:r>
              <a:rPr lang="en-US" sz="28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, </a:t>
            </a:r>
            <a:r>
              <a:rPr lang="en-US" sz="2800" dirty="0" err="1" smtClean="0">
                <a:solidFill>
                  <a:srgbClr val="A4001D"/>
                </a:solidFill>
                <a:ea typeface="ＭＳ Ｐゴシック" charset="0"/>
                <a:cs typeface="Calibri"/>
              </a:rPr>
              <a:t>TensorFlow</a:t>
            </a:r>
            <a:r>
              <a:rPr lang="en-US" sz="2800" dirty="0">
                <a:solidFill>
                  <a:srgbClr val="A4001D"/>
                </a:solidFill>
                <a:ea typeface="ＭＳ Ｐゴシック" charset="0"/>
                <a:cs typeface="Calibri"/>
              </a:rPr>
              <a:t>)</a:t>
            </a:r>
            <a:r>
              <a:rPr lang="en-US" sz="28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 </a:t>
            </a:r>
            <a:endParaRPr lang="en-US" sz="28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18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2. Weighting the counts </a:t>
            </a:r>
            <a:br>
              <a:rPr lang="en-US"/>
            </a:br>
            <a:r>
              <a:rPr lang="en-US" sz="2100"/>
              <a:t>(“Measures of association with context”)</a:t>
            </a:r>
            <a:endParaRPr lang="en-US"/>
          </a:p>
        </p:txBody>
      </p:sp>
      <p:sp>
        <p:nvSpPr>
          <p:cNvPr id="14336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/>
              <a:t>frequency of some feature as its weight or value</a:t>
            </a:r>
          </a:p>
          <a:p>
            <a:r>
              <a:rPr lang="en-US" dirty="0"/>
              <a:t>But </a:t>
            </a:r>
            <a:r>
              <a:rPr lang="en-US" dirty="0" smtClean="0"/>
              <a:t>could </a:t>
            </a:r>
            <a:r>
              <a:rPr lang="en-US" dirty="0"/>
              <a:t>use any function of this </a:t>
            </a:r>
            <a:r>
              <a:rPr lang="en-US" dirty="0" smtClean="0"/>
              <a:t>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Intuition: why not frequency</a:t>
            </a:r>
          </a:p>
        </p:txBody>
      </p:sp>
      <p:sp>
        <p:nvSpPr>
          <p:cNvPr id="14510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57550" y="2971800"/>
            <a:ext cx="5886450" cy="1657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“drink it” is more common than “drink wine”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But “wine” is a better “drinkable” thing than “it”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Idea: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We need to control for chance (expected frequency)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We do this by normalizing by the expected frequency we would get assuming independence</a:t>
            </a:r>
          </a:p>
        </p:txBody>
      </p:sp>
      <p:pic>
        <p:nvPicPr>
          <p:cNvPr id="1451012" name="Picture 4" descr="dr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28700"/>
            <a:ext cx="6858000" cy="180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9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9550"/>
            <a:ext cx="7467600" cy="742950"/>
          </a:xfrm>
        </p:spPr>
        <p:txBody>
          <a:bodyPr/>
          <a:lstStyle/>
          <a:p>
            <a:r>
              <a:rPr lang="en-US" smtClean="0"/>
              <a:t>Sparse versus dense </a:t>
            </a:r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4950"/>
            <a:ext cx="8534400" cy="2895600"/>
          </a:xfrm>
        </p:spPr>
        <p:txBody>
          <a:bodyPr/>
          <a:lstStyle/>
          <a:p>
            <a:r>
              <a:rPr lang="en-US" sz="2800" dirty="0" smtClean="0"/>
              <a:t>PPMI vectors are</a:t>
            </a:r>
          </a:p>
          <a:p>
            <a:pPr lvl="1"/>
            <a:r>
              <a:rPr lang="en-US" sz="2400" b="1" dirty="0" smtClean="0"/>
              <a:t>long</a:t>
            </a:r>
            <a:r>
              <a:rPr lang="en-US" sz="2400" dirty="0" smtClean="0"/>
              <a:t> (length |V|= 20,000 to 50,000)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parse </a:t>
            </a:r>
            <a:r>
              <a:rPr lang="en-US" sz="2400" dirty="0" smtClean="0"/>
              <a:t>(most elements are zero)</a:t>
            </a:r>
          </a:p>
          <a:p>
            <a:r>
              <a:rPr lang="en-US" sz="2800" dirty="0" smtClean="0"/>
              <a:t>Alternative: learn vectors which are</a:t>
            </a:r>
          </a:p>
          <a:p>
            <a:pPr lvl="1"/>
            <a:r>
              <a:rPr lang="en-US" sz="2400" b="1" dirty="0"/>
              <a:t>s</a:t>
            </a:r>
            <a:r>
              <a:rPr lang="en-US" sz="2400" b="1" dirty="0" smtClean="0"/>
              <a:t>hort</a:t>
            </a:r>
            <a:r>
              <a:rPr lang="en-US" sz="2400" dirty="0" smtClean="0"/>
              <a:t> (length 200-1000)</a:t>
            </a:r>
          </a:p>
          <a:p>
            <a:pPr lvl="1"/>
            <a:r>
              <a:rPr lang="en-US" sz="2400" b="1" dirty="0"/>
              <a:t>d</a:t>
            </a:r>
            <a:r>
              <a:rPr lang="en-US" sz="2400" b="1" dirty="0" smtClean="0"/>
              <a:t>ense</a:t>
            </a:r>
            <a:r>
              <a:rPr lang="en-US" sz="2400" dirty="0" smtClean="0"/>
              <a:t> (most elements are non-zero)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9550"/>
            <a:ext cx="7467600" cy="742950"/>
          </a:xfrm>
        </p:spPr>
        <p:txBody>
          <a:bodyPr/>
          <a:lstStyle/>
          <a:p>
            <a:r>
              <a:rPr lang="en-US" smtClean="0"/>
              <a:t>Sparse versus dense </a:t>
            </a:r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62400"/>
          </a:xfrm>
        </p:spPr>
        <p:txBody>
          <a:bodyPr/>
          <a:lstStyle/>
          <a:p>
            <a:r>
              <a:rPr lang="en-US" dirty="0" smtClean="0"/>
              <a:t>Why dense vectors?</a:t>
            </a:r>
          </a:p>
          <a:p>
            <a:pPr lvl="1"/>
            <a:r>
              <a:rPr lang="en-US" sz="2400" dirty="0" smtClean="0"/>
              <a:t>Short vectors may be easier to use as features in machine learning (less weights to tune)</a:t>
            </a:r>
          </a:p>
          <a:p>
            <a:pPr lvl="1"/>
            <a:r>
              <a:rPr lang="en-US" sz="2400" dirty="0" smtClean="0"/>
              <a:t>Dense vectors may generalize better than storing explicit counts</a:t>
            </a:r>
          </a:p>
          <a:p>
            <a:pPr lvl="1"/>
            <a:r>
              <a:rPr lang="en-US" sz="2400" dirty="0" smtClean="0"/>
              <a:t>They may do better at capturing synonymy:</a:t>
            </a:r>
          </a:p>
          <a:p>
            <a:pPr lvl="2"/>
            <a:r>
              <a:rPr lang="en-US" sz="2400" i="1" dirty="0"/>
              <a:t>c</a:t>
            </a:r>
            <a:r>
              <a:rPr lang="en-US" sz="2400" i="1" dirty="0" smtClean="0"/>
              <a:t>ar</a:t>
            </a:r>
            <a:r>
              <a:rPr lang="en-US" sz="2400" dirty="0" smtClean="0"/>
              <a:t> and </a:t>
            </a:r>
            <a:r>
              <a:rPr lang="en-US" sz="2400" i="1" dirty="0" smtClean="0"/>
              <a:t>automobile</a:t>
            </a:r>
            <a:r>
              <a:rPr lang="en-US" sz="2400" dirty="0" smtClean="0"/>
              <a:t> are synonyms; but are represented as distinct dimensions; this fails to capture similarity between a word with </a:t>
            </a:r>
            <a:r>
              <a:rPr lang="en-US" sz="2400" i="1" dirty="0" smtClean="0"/>
              <a:t>car</a:t>
            </a:r>
            <a:r>
              <a:rPr lang="en-US" sz="2400" dirty="0" smtClean="0"/>
              <a:t> as a neighbor and a word with </a:t>
            </a:r>
            <a:r>
              <a:rPr lang="en-US" sz="2400" i="1" dirty="0" smtClean="0"/>
              <a:t>automobile</a:t>
            </a:r>
            <a:r>
              <a:rPr lang="en-US" sz="2400" dirty="0" smtClean="0"/>
              <a:t> as a neighbor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methods for getting short dense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Singular Value Decomposition (SVD)</a:t>
            </a:r>
          </a:p>
          <a:p>
            <a:pPr lvl="1"/>
            <a:r>
              <a:rPr lang="en-US" sz="2400" dirty="0" smtClean="0"/>
              <a:t>A special case of this is called LSA – Latent Semantic Analysis</a:t>
            </a:r>
          </a:p>
          <a:p>
            <a:r>
              <a:rPr lang="en-US" sz="2800" dirty="0" smtClean="0"/>
              <a:t>“Neural Language Model”-inspired predictive models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kip-grams and CBOW</a:t>
            </a:r>
          </a:p>
          <a:p>
            <a:r>
              <a:rPr lang="en-US" sz="2800" dirty="0" smtClean="0"/>
              <a:t>Brown clustering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Dense Vectors via SVD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57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775"/>
            <a:ext cx="8534400" cy="3333750"/>
          </a:xfrm>
        </p:spPr>
        <p:txBody>
          <a:bodyPr/>
          <a:lstStyle/>
          <a:p>
            <a:r>
              <a:rPr lang="en-US" dirty="0" smtClean="0"/>
              <a:t>Approximate an N-dimensional dataset using fewer dimensions</a:t>
            </a:r>
          </a:p>
          <a:p>
            <a:r>
              <a:rPr lang="en-US" dirty="0" smtClean="0"/>
              <a:t>By first rotating the axes into a new space</a:t>
            </a:r>
          </a:p>
          <a:p>
            <a:r>
              <a:rPr lang="en-US" dirty="0" smtClean="0"/>
              <a:t>In which the highest order dimension captures the most variance in the original dataset</a:t>
            </a:r>
          </a:p>
          <a:p>
            <a:r>
              <a:rPr lang="en-US" dirty="0" smtClean="0"/>
              <a:t>And the next dimension captures the next most variance, etc.</a:t>
            </a:r>
          </a:p>
          <a:p>
            <a:r>
              <a:rPr lang="en-US" dirty="0" smtClean="0"/>
              <a:t>Many such (related) methods:</a:t>
            </a:r>
          </a:p>
          <a:p>
            <a:pPr lvl="1">
              <a:spcBef>
                <a:spcPts val="380"/>
              </a:spcBef>
            </a:pPr>
            <a:r>
              <a:rPr lang="en-US" dirty="0" smtClean="0"/>
              <a:t>PCA – principle components analysis</a:t>
            </a:r>
          </a:p>
          <a:p>
            <a:pPr lvl="1">
              <a:spcBef>
                <a:spcPts val="380"/>
              </a:spcBef>
            </a:pPr>
            <a:r>
              <a:rPr lang="en-US" dirty="0" smtClean="0"/>
              <a:t>Factor Analysis</a:t>
            </a:r>
          </a:p>
          <a:p>
            <a:pPr lvl="1">
              <a:spcBef>
                <a:spcPts val="380"/>
              </a:spcBef>
            </a:pPr>
            <a:r>
              <a:rPr lang="en-US" dirty="0" smtClean="0"/>
              <a:t>SVD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08" y="19050"/>
            <a:ext cx="5700819" cy="5124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050"/>
            <a:ext cx="572201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4572000" cy="742950"/>
          </a:xfrm>
        </p:spPr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403" y="60440"/>
            <a:ext cx="7467600" cy="742950"/>
          </a:xfrm>
        </p:spPr>
        <p:txBody>
          <a:bodyPr/>
          <a:lstStyle/>
          <a:p>
            <a:r>
              <a:rPr lang="en-US" dirty="0" smtClean="0"/>
              <a:t>Singular Value Decomposition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76350"/>
            <a:ext cx="8534400" cy="333375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Any rectangular w x c matrix X </a:t>
            </a:r>
            <a:r>
              <a:rPr lang="en-US" i="1" dirty="0" smtClean="0"/>
              <a:t>equals the product </a:t>
            </a:r>
            <a:r>
              <a:rPr lang="en-US" i="1" dirty="0"/>
              <a:t>of 3 matrices:</a:t>
            </a:r>
          </a:p>
          <a:p>
            <a:pPr marL="0" indent="0">
              <a:buNone/>
            </a:pPr>
            <a:r>
              <a:rPr lang="en-US" b="1" dirty="0"/>
              <a:t>W</a:t>
            </a:r>
            <a:r>
              <a:rPr lang="en-US" dirty="0"/>
              <a:t>: rows corresponding to original but m columns </a:t>
            </a:r>
            <a:r>
              <a:rPr lang="en-US" dirty="0" smtClean="0"/>
              <a:t>represents a dimension in a new latent space, such that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 column vectors are orthogonal to each other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Columns are ordered by the amount of variance in the dataset each new dimension accounts for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dirty="0"/>
              <a:t>:  diagonal </a:t>
            </a:r>
            <a:r>
              <a:rPr lang="en-US" i="1" dirty="0"/>
              <a:t>m</a:t>
            </a:r>
            <a:r>
              <a:rPr lang="en-US" dirty="0"/>
              <a:t> x </a:t>
            </a:r>
            <a:r>
              <a:rPr lang="en-US" i="1" dirty="0"/>
              <a:t>m</a:t>
            </a:r>
            <a:r>
              <a:rPr lang="en-US" dirty="0"/>
              <a:t> matrix of </a:t>
            </a:r>
            <a:r>
              <a:rPr lang="en-US" b="1" dirty="0"/>
              <a:t>singular </a:t>
            </a:r>
            <a:r>
              <a:rPr lang="en-US" b="1" dirty="0" smtClean="0"/>
              <a:t>values </a:t>
            </a:r>
            <a:r>
              <a:rPr lang="en-US" dirty="0" smtClean="0"/>
              <a:t>expressing the importance of each dimension.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dirty="0"/>
              <a:t>: columns corresponding to original but m rows corresponding to singular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applied to term-document matrix:</a:t>
            </a:r>
            <a:br>
              <a:rPr lang="en-US" dirty="0" smtClean="0"/>
            </a:br>
            <a:r>
              <a:rPr lang="en-US" dirty="0" smtClean="0"/>
              <a:t>Latent Semantic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533400"/>
          </a:xfrm>
        </p:spPr>
        <p:txBody>
          <a:bodyPr/>
          <a:lstStyle/>
          <a:p>
            <a:r>
              <a:rPr lang="en-US" dirty="0" smtClean="0"/>
              <a:t>If instead of keeping all m dimensions, we just keep the top k singular values. Let’s say 300.</a:t>
            </a:r>
          </a:p>
          <a:p>
            <a:r>
              <a:rPr lang="en-US" dirty="0" smtClean="0"/>
              <a:t>But instead of multiplying,                                                                 we’ll just make use of W.</a:t>
            </a:r>
          </a:p>
          <a:p>
            <a:r>
              <a:rPr lang="en-US" dirty="0" smtClean="0"/>
              <a:t>Each row of W:</a:t>
            </a:r>
          </a:p>
          <a:p>
            <a:pPr lvl="1"/>
            <a:r>
              <a:rPr lang="en-US" dirty="0" smtClean="0"/>
              <a:t>A k-dimensional vector</a:t>
            </a:r>
          </a:p>
          <a:p>
            <a:pPr lvl="1"/>
            <a:r>
              <a:rPr lang="en-US" dirty="0" smtClean="0"/>
              <a:t>Representing word 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7966" y="742099"/>
            <a:ext cx="239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lt"/>
              </a:rPr>
              <a:t>Deerwester</a:t>
            </a:r>
            <a:r>
              <a:rPr lang="en-US" sz="1800" dirty="0" smtClean="0">
                <a:latin typeface="+mn-lt"/>
              </a:rPr>
              <a:t> et al (1988)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2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52550"/>
            <a:ext cx="7772400" cy="3333750"/>
          </a:xfrm>
        </p:spPr>
        <p:txBody>
          <a:bodyPr/>
          <a:lstStyle/>
          <a:p>
            <a:pPr marL="400050" indent="-400050">
              <a:lnSpc>
                <a:spcPct val="90000"/>
              </a:lnSpc>
              <a:buClr>
                <a:srgbClr val="A50021"/>
              </a:buClr>
              <a:buFontTx/>
              <a:buAutoNum type="arabicPeriod"/>
            </a:pPr>
            <a:r>
              <a:rPr lang="en-US" sz="1875" b="1" dirty="0">
                <a:solidFill>
                  <a:srgbClr val="A50021"/>
                </a:solidFill>
              </a:rPr>
              <a:t>Lexical Semantics</a:t>
            </a:r>
            <a:endParaRPr lang="en-US" sz="1875" dirty="0"/>
          </a:p>
          <a:p>
            <a:pPr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/>
              <a:t>The meanings of </a:t>
            </a:r>
            <a:r>
              <a:rPr lang="en-US" sz="1800" dirty="0">
                <a:solidFill>
                  <a:srgbClr val="6D1014"/>
                </a:solidFill>
              </a:rPr>
              <a:t>individual words</a:t>
            </a:r>
          </a:p>
          <a:p>
            <a:pPr marL="400050" indent="-400050">
              <a:lnSpc>
                <a:spcPct val="90000"/>
              </a:lnSpc>
              <a:buClr>
                <a:srgbClr val="A50021"/>
              </a:buClr>
              <a:buFontTx/>
              <a:buAutoNum type="arabicPeriod"/>
            </a:pPr>
            <a:r>
              <a:rPr lang="en-US" sz="1875" b="1" dirty="0">
                <a:solidFill>
                  <a:srgbClr val="A50021"/>
                </a:solidFill>
              </a:rPr>
              <a:t>Formal Semantics</a:t>
            </a:r>
            <a:r>
              <a:rPr lang="en-US" sz="1875" dirty="0">
                <a:solidFill>
                  <a:srgbClr val="A50021"/>
                </a:solidFill>
              </a:rPr>
              <a:t> (or Compositional Semantics or Sentential Semantics)</a:t>
            </a:r>
            <a:endParaRPr lang="en-US" sz="1875" dirty="0"/>
          </a:p>
          <a:p>
            <a:pPr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/>
              <a:t>How those meanings combine to make meanings for  </a:t>
            </a:r>
            <a:r>
              <a:rPr lang="en-US" sz="1800" dirty="0">
                <a:solidFill>
                  <a:srgbClr val="6D1014"/>
                </a:solidFill>
              </a:rPr>
              <a:t>individual sentences or utterances</a:t>
            </a:r>
            <a:r>
              <a:rPr lang="en-US" sz="1800" dirty="0">
                <a:solidFill>
                  <a:srgbClr val="008000"/>
                </a:solidFill>
              </a:rPr>
              <a:t>  (see skipped chapters)</a:t>
            </a:r>
          </a:p>
          <a:p>
            <a:pPr marL="400050" indent="-400050">
              <a:lnSpc>
                <a:spcPct val="90000"/>
              </a:lnSpc>
              <a:buClr>
                <a:srgbClr val="A50021"/>
              </a:buClr>
              <a:buFontTx/>
              <a:buAutoNum type="arabicPeriod"/>
            </a:pPr>
            <a:r>
              <a:rPr lang="en-US" sz="1875" b="1" dirty="0">
                <a:solidFill>
                  <a:srgbClr val="A50021"/>
                </a:solidFill>
              </a:rPr>
              <a:t>Discourse or Pragmatics</a:t>
            </a:r>
          </a:p>
          <a:p>
            <a:pPr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/>
              <a:t>How those meanings combine with each other and with other facts about various kinds of context to make meanings for a </a:t>
            </a:r>
            <a:r>
              <a:rPr lang="en-US" sz="1800" dirty="0">
                <a:solidFill>
                  <a:srgbClr val="A50021"/>
                </a:solidFill>
              </a:rPr>
              <a:t>text or discourse</a:t>
            </a:r>
            <a:endParaRPr lang="en-US" sz="1800" b="1" dirty="0">
              <a:solidFill>
                <a:srgbClr val="A50021"/>
              </a:solidFill>
            </a:endParaRPr>
          </a:p>
          <a:p>
            <a:pPr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b="1" dirty="0">
                <a:solidFill>
                  <a:srgbClr val="A50021"/>
                </a:solidFill>
              </a:rPr>
              <a:t>Dialog or Conversation</a:t>
            </a:r>
            <a:r>
              <a:rPr lang="en-US" sz="1800" dirty="0">
                <a:solidFill>
                  <a:srgbClr val="A50021"/>
                </a:solidFill>
              </a:rPr>
              <a:t> is often lumped together with Discourse</a:t>
            </a:r>
            <a:endParaRPr lang="en-US" sz="1800" dirty="0"/>
          </a:p>
        </p:txBody>
      </p:sp>
      <p:sp>
        <p:nvSpPr>
          <p:cNvPr id="18434" name="Rectangle 4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pPr eaLnBrk="1" hangingPunct="1"/>
            <a:r>
              <a:rPr lang="en-US" smtClean="0"/>
              <a:t>Three Perspectives on Meaning</a:t>
            </a:r>
          </a:p>
        </p:txBody>
      </p:sp>
    </p:spTree>
    <p:extLst>
      <p:ext uri="{BB962C8B-B14F-4D97-AF65-F5344CB8AC3E}">
        <p14:creationId xmlns:p14="http://schemas.microsoft.com/office/powerpoint/2010/main" val="33531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 more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2550"/>
            <a:ext cx="8229600" cy="3333750"/>
          </a:xfrm>
        </p:spPr>
        <p:txBody>
          <a:bodyPr/>
          <a:lstStyle/>
          <a:p>
            <a:r>
              <a:rPr lang="en-US" dirty="0" smtClean="0"/>
              <a:t>300 dimensions are commonly used</a:t>
            </a:r>
          </a:p>
          <a:p>
            <a:r>
              <a:rPr lang="en-US" dirty="0" smtClean="0"/>
              <a:t>The cells are commonly weighted by a product of two weights</a:t>
            </a:r>
          </a:p>
          <a:p>
            <a:pPr lvl="1"/>
            <a:r>
              <a:rPr lang="en-US" dirty="0" smtClean="0"/>
              <a:t>Local weight:  Log term frequency</a:t>
            </a:r>
          </a:p>
          <a:p>
            <a:pPr lvl="1"/>
            <a:r>
              <a:rPr lang="en-US" dirty="0" smtClean="0"/>
              <a:t>Global weight: either </a:t>
            </a:r>
            <a:r>
              <a:rPr lang="en-US" dirty="0" err="1" smtClean="0"/>
              <a:t>idf</a:t>
            </a:r>
            <a:r>
              <a:rPr lang="en-US" dirty="0" smtClean="0"/>
              <a:t> or an entropy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return to PPMI word-word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apply to SVD to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applied to term-term matrix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48" y="1733550"/>
            <a:ext cx="9154274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0664" y="4705350"/>
            <a:ext cx="4808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(simplifying by assuming the matrix has rank |V|)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7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1123950"/>
          </a:xfrm>
        </p:spPr>
        <p:txBody>
          <a:bodyPr/>
          <a:lstStyle/>
          <a:p>
            <a:r>
              <a:rPr lang="en-US" dirty="0" smtClean="0"/>
              <a:t>Truncated SVD on term-term matrix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9" y="1733550"/>
            <a:ext cx="8229599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Truncated SVD produces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52550"/>
            <a:ext cx="5808512" cy="3333750"/>
          </a:xfrm>
        </p:spPr>
        <p:txBody>
          <a:bodyPr/>
          <a:lstStyle/>
          <a:p>
            <a:r>
              <a:rPr lang="en-US" dirty="0" smtClean="0"/>
              <a:t>Each row of W matrix is a k-dimensional representation of each word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K might range from 50 to 1000</a:t>
            </a:r>
          </a:p>
          <a:p>
            <a:r>
              <a:rPr lang="en-US" dirty="0" smtClean="0"/>
              <a:t>Generally we keep the top k dimensions, but some experiments suggest that getting rid of the top 1 dimension or  even the top 50 dimensions is helpful (</a:t>
            </a:r>
            <a:r>
              <a:rPr lang="en-US" dirty="0" err="1" smtClean="0"/>
              <a:t>Lapesa</a:t>
            </a:r>
            <a:r>
              <a:rPr lang="en-US" dirty="0" smtClean="0"/>
              <a:t> and Evert 2014).</a:t>
            </a:r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312" y="1352550"/>
            <a:ext cx="3064555" cy="25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5616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 versus sparse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r>
              <a:rPr lang="en-US" sz="2800" dirty="0" smtClean="0"/>
              <a:t>Dense SVD </a:t>
            </a:r>
            <a:r>
              <a:rPr lang="en-US" sz="2800" dirty="0" err="1" smtClean="0"/>
              <a:t>embeddings</a:t>
            </a:r>
            <a:r>
              <a:rPr lang="en-US" sz="2800" dirty="0" smtClean="0"/>
              <a:t> sometimes work better than sparse PPMI matrices at tasks like word similarity</a:t>
            </a:r>
          </a:p>
          <a:p>
            <a:pPr lvl="1"/>
            <a:r>
              <a:rPr lang="en-US" sz="2200" dirty="0" err="1" smtClean="0"/>
              <a:t>Denoising</a:t>
            </a:r>
            <a:r>
              <a:rPr lang="en-US" sz="2200" dirty="0" smtClean="0"/>
              <a:t>: low-order </a:t>
            </a:r>
            <a:r>
              <a:rPr lang="en-US" sz="2200" dirty="0"/>
              <a:t>dimensions </a:t>
            </a:r>
            <a:r>
              <a:rPr lang="en-US" sz="2200" dirty="0" smtClean="0"/>
              <a:t>may represent </a:t>
            </a:r>
            <a:r>
              <a:rPr lang="en-US" sz="2200" dirty="0"/>
              <a:t>unimportant </a:t>
            </a:r>
            <a:r>
              <a:rPr lang="en-US" sz="2200" dirty="0" smtClean="0"/>
              <a:t>information</a:t>
            </a:r>
          </a:p>
          <a:p>
            <a:pPr lvl="1"/>
            <a:r>
              <a:rPr lang="en-US" sz="2200" dirty="0" smtClean="0"/>
              <a:t>Truncation may help </a:t>
            </a:r>
            <a:r>
              <a:rPr lang="en-US" sz="2200" dirty="0"/>
              <a:t>the models generalize better to unseen data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Having a </a:t>
            </a:r>
            <a:r>
              <a:rPr lang="en-US" sz="2200" dirty="0"/>
              <a:t>smaller number of dimensions may make it easier for </a:t>
            </a:r>
            <a:r>
              <a:rPr lang="en-US" sz="2200" dirty="0" smtClean="0"/>
              <a:t>classifiers </a:t>
            </a:r>
            <a:r>
              <a:rPr lang="en-US" sz="2200" dirty="0"/>
              <a:t>to properly weight the dimensions for the task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Dense models </a:t>
            </a:r>
            <a:r>
              <a:rPr lang="en-US" sz="2200" dirty="0"/>
              <a:t>may do better at capturing higher order </a:t>
            </a:r>
            <a:r>
              <a:rPr lang="en-US" sz="2200" dirty="0" smtClean="0"/>
              <a:t>co-occurrence</a:t>
            </a:r>
            <a:r>
              <a:rPr lang="en-US" sz="2200" dirty="0"/>
              <a:t>. 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A4001D"/>
                </a:solidFill>
                <a:ea typeface="ＭＳ Ｐゴシック" charset="0"/>
                <a:cs typeface="Calibri"/>
              </a:rPr>
              <a:t>Embeddings</a:t>
            </a:r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 inspired by neural language models: skip-grams and CBOW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17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514350"/>
          </a:xfrm>
        </p:spPr>
        <p:txBody>
          <a:bodyPr/>
          <a:lstStyle/>
          <a:p>
            <a:r>
              <a:rPr lang="en-US" dirty="0" smtClean="0"/>
              <a:t>Prediction-based models:</a:t>
            </a:r>
            <a:br>
              <a:rPr lang="en-US" dirty="0" smtClean="0"/>
            </a:br>
            <a:r>
              <a:rPr lang="en-US" dirty="0" smtClean="0"/>
              <a:t>An alternative way to get dense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371600"/>
            <a:ext cx="8534400" cy="3257550"/>
          </a:xfrm>
        </p:spPr>
        <p:txBody>
          <a:bodyPr/>
          <a:lstStyle/>
          <a:p>
            <a:r>
              <a:rPr lang="en-US" b="1" dirty="0"/>
              <a:t>Skip-gram</a:t>
            </a:r>
            <a:r>
              <a:rPr lang="en-US" dirty="0"/>
              <a:t> (</a:t>
            </a:r>
            <a:r>
              <a:rPr lang="en-US" dirty="0" err="1"/>
              <a:t>Mikolov</a:t>
            </a:r>
            <a:r>
              <a:rPr lang="en-US" dirty="0"/>
              <a:t> et al. 2013a)  </a:t>
            </a:r>
            <a:r>
              <a:rPr lang="en-US" b="1" dirty="0"/>
              <a:t>CBOW</a:t>
            </a:r>
            <a:r>
              <a:rPr lang="en-US" dirty="0"/>
              <a:t> (</a:t>
            </a:r>
            <a:r>
              <a:rPr lang="en-US" dirty="0" err="1"/>
              <a:t>Mikolov</a:t>
            </a:r>
            <a:r>
              <a:rPr lang="en-US" dirty="0"/>
              <a:t> et al. 2013b)</a:t>
            </a:r>
          </a:p>
          <a:p>
            <a:r>
              <a:rPr lang="en-US" dirty="0" smtClean="0"/>
              <a:t>Learn </a:t>
            </a:r>
            <a:r>
              <a:rPr lang="en-US" dirty="0" err="1" smtClean="0"/>
              <a:t>embeddings</a:t>
            </a:r>
            <a:r>
              <a:rPr lang="en-US" dirty="0" smtClean="0"/>
              <a:t> as part </a:t>
            </a:r>
            <a:r>
              <a:rPr lang="en-US" dirty="0"/>
              <a:t>of the process of word </a:t>
            </a:r>
            <a:r>
              <a:rPr lang="en-US" dirty="0" smtClean="0"/>
              <a:t>prediction.</a:t>
            </a:r>
          </a:p>
          <a:p>
            <a:r>
              <a:rPr lang="en-US" dirty="0" smtClean="0"/>
              <a:t>Train a neural </a:t>
            </a:r>
            <a:r>
              <a:rPr lang="en-US" dirty="0"/>
              <a:t>network to predict neighboring </a:t>
            </a:r>
            <a:r>
              <a:rPr lang="en-US" dirty="0" smtClean="0"/>
              <a:t>words</a:t>
            </a:r>
          </a:p>
          <a:p>
            <a:pPr marL="685800" lvl="2" indent="-342900"/>
            <a:r>
              <a:rPr lang="en-US" dirty="0"/>
              <a:t>Inspired by </a:t>
            </a:r>
            <a:r>
              <a:rPr lang="en-US" b="1" dirty="0"/>
              <a:t>neural net language </a:t>
            </a:r>
            <a:r>
              <a:rPr lang="en-US" b="1" dirty="0" smtClean="0"/>
              <a:t>models</a:t>
            </a:r>
            <a:r>
              <a:rPr lang="en-US" dirty="0" smtClean="0"/>
              <a:t>.</a:t>
            </a:r>
            <a:endParaRPr lang="en-US" dirty="0"/>
          </a:p>
          <a:p>
            <a:pPr marL="685800" lvl="2" indent="-342900"/>
            <a:r>
              <a:rPr lang="en-US" dirty="0" smtClean="0"/>
              <a:t>In so doing, learn </a:t>
            </a:r>
            <a:r>
              <a:rPr lang="en-US" dirty="0"/>
              <a:t>dense </a:t>
            </a:r>
            <a:r>
              <a:rPr lang="en-US" dirty="0" err="1"/>
              <a:t>embeddings</a:t>
            </a:r>
            <a:r>
              <a:rPr lang="en-US" dirty="0"/>
              <a:t> for the words in the training corpus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Fast, easy to train (much faster than SVD)</a:t>
            </a:r>
          </a:p>
          <a:p>
            <a:pPr lvl="1"/>
            <a:r>
              <a:rPr lang="en-US" dirty="0" smtClean="0"/>
              <a:t>Available online in the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word2vec</a:t>
            </a:r>
            <a:r>
              <a:rPr lang="en-US" dirty="0" smtClean="0"/>
              <a:t> package</a:t>
            </a:r>
          </a:p>
          <a:p>
            <a:pPr lvl="1"/>
            <a:r>
              <a:rPr lang="en-US" dirty="0" smtClean="0"/>
              <a:t>Including sets of </a:t>
            </a:r>
            <a:r>
              <a:rPr lang="en-US" dirty="0" err="1" smtClean="0"/>
              <a:t>pretrained</a:t>
            </a:r>
            <a:r>
              <a:rPr lang="en-US" dirty="0" smtClean="0"/>
              <a:t> </a:t>
            </a:r>
            <a:r>
              <a:rPr lang="en-US" dirty="0" err="1" smtClean="0"/>
              <a:t>embeddings</a:t>
            </a:r>
            <a:r>
              <a:rPr lang="en-US" dirty="0" smtClean="0"/>
              <a:t>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dirty="0" smtClean="0"/>
              <a:t>CBOW</a:t>
            </a:r>
          </a:p>
          <a:p>
            <a:pPr lvl="1"/>
            <a:r>
              <a:rPr lang="en-US" dirty="0" smtClean="0"/>
              <a:t>Predict “mat” from “the cat sits on the”</a:t>
            </a:r>
          </a:p>
          <a:p>
            <a:pPr lvl="1"/>
            <a:r>
              <a:rPr lang="en-US" dirty="0" smtClean="0"/>
              <a:t>Better for smaller corpora</a:t>
            </a:r>
          </a:p>
          <a:p>
            <a:r>
              <a:rPr lang="en-US" dirty="0" smtClean="0"/>
              <a:t>Skip-gram</a:t>
            </a:r>
          </a:p>
          <a:p>
            <a:pPr lvl="1"/>
            <a:r>
              <a:rPr lang="en-US" dirty="0" smtClean="0"/>
              <a:t>Prediction goes the other way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 dirty="0" smtClean="0"/>
              <a:t>Neural Probabilistic Language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52550"/>
            <a:ext cx="8839200" cy="3333750"/>
          </a:xfrm>
        </p:spPr>
        <p:txBody>
          <a:bodyPr/>
          <a:lstStyle/>
          <a:p>
            <a:r>
              <a:rPr lang="en-US" dirty="0" smtClean="0"/>
              <a:t>Maximize the probability of the word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dirty="0" smtClean="0"/>
              <a:t>(for “target”) given the previous words </a:t>
            </a:r>
            <a:r>
              <a:rPr lang="en-US" i="1" dirty="0" smtClean="0"/>
              <a:t>h</a:t>
            </a:r>
            <a:r>
              <a:rPr lang="en-US" dirty="0" smtClean="0"/>
              <a:t> (for “history”) in terms of a </a:t>
            </a:r>
            <a:r>
              <a:rPr lang="en-US" i="1" dirty="0" err="1" smtClean="0"/>
              <a:t>softmax</a:t>
            </a:r>
            <a:r>
              <a:rPr lang="en-US" i="1" dirty="0" smtClean="0"/>
              <a:t> function</a:t>
            </a:r>
          </a:p>
          <a:p>
            <a:endParaRPr lang="en-US" i="1" dirty="0" smtClean="0"/>
          </a:p>
          <a:p>
            <a:pPr marL="342900" lvl="1" indent="0">
              <a:buNone/>
            </a:pPr>
            <a:r>
              <a:rPr lang="en-US" i="1" dirty="0" smtClean="0"/>
              <a:t>P(</a:t>
            </a:r>
            <a:r>
              <a:rPr lang="en-US" i="1" dirty="0" err="1"/>
              <a:t>w</a:t>
            </a:r>
            <a:r>
              <a:rPr lang="en-US" i="1" baseline="-25000" dirty="0" err="1"/>
              <a:t>t</a:t>
            </a:r>
            <a:r>
              <a:rPr lang="en-US" i="1" baseline="-25000" dirty="0"/>
              <a:t> </a:t>
            </a:r>
            <a:r>
              <a:rPr lang="en-US" i="1" dirty="0" smtClean="0"/>
              <a:t>|h) = </a:t>
            </a:r>
            <a:r>
              <a:rPr lang="en-US" dirty="0" err="1" smtClean="0"/>
              <a:t>softmax</a:t>
            </a:r>
            <a:r>
              <a:rPr lang="en-US" dirty="0" smtClean="0"/>
              <a:t>(score</a:t>
            </a:r>
            <a:r>
              <a:rPr lang="en-US" i="1" dirty="0" smtClean="0"/>
              <a:t>(</a:t>
            </a:r>
            <a:r>
              <a:rPr lang="en-US" i="1" dirty="0" err="1"/>
              <a:t>w</a:t>
            </a:r>
            <a:r>
              <a:rPr lang="en-US" i="1" baseline="-25000" dirty="0" err="1"/>
              <a:t>t</a:t>
            </a:r>
            <a:r>
              <a:rPr lang="en-US" i="1" baseline="-25000" dirty="0"/>
              <a:t> </a:t>
            </a:r>
            <a:r>
              <a:rPr lang="en-US" i="1" dirty="0" smtClean="0"/>
              <a:t>,h))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/>
              <a:t>Score: computes word/history compatibility (typically dot-product)</a:t>
            </a:r>
          </a:p>
          <a:p>
            <a:r>
              <a:rPr lang="en-US" dirty="0" err="1" smtClean="0"/>
              <a:t>Softmax</a:t>
            </a:r>
            <a:r>
              <a:rPr lang="en-US" dirty="0" smtClean="0"/>
              <a:t>: squashes a vector of real values to a vector of real values in the range (0,1) that add up to 1</a:t>
            </a:r>
          </a:p>
        </p:txBody>
      </p:sp>
    </p:spTree>
    <p:extLst>
      <p:ext uri="{BB962C8B-B14F-4D97-AF65-F5344CB8AC3E}">
        <p14:creationId xmlns:p14="http://schemas.microsoft.com/office/powerpoint/2010/main" val="32787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Lexical Semantics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2550"/>
            <a:ext cx="8534400" cy="3333750"/>
          </a:xfrm>
        </p:spPr>
        <p:txBody>
          <a:bodyPr>
            <a:normAutofit/>
          </a:bodyPr>
          <a:lstStyle/>
          <a:p>
            <a:r>
              <a:rPr lang="en-US" dirty="0" smtClean="0"/>
              <a:t>Focus </a:t>
            </a:r>
            <a:r>
              <a:rPr lang="en-US" dirty="0"/>
              <a:t>on word meanings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Relations of meaning among words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meaning structure of </a:t>
            </a:r>
            <a:r>
              <a:rPr lang="en-US" dirty="0" smtClean="0"/>
              <a:t>words (</a:t>
            </a:r>
            <a:r>
              <a:rPr lang="en-US" smtClean="0"/>
              <a:t>current chapters)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24163" y="1379538"/>
            <a:ext cx="6319837" cy="1757362"/>
          </a:xfrm>
        </p:spPr>
        <p:txBody>
          <a:bodyPr/>
          <a:lstStyle/>
          <a:p>
            <a:r>
              <a:rPr lang="en-US" dirty="0" smtClean="0"/>
              <a:t>Add 2 pics from </a:t>
            </a:r>
            <a:r>
              <a:rPr lang="en-US" dirty="0" err="1" smtClean="0"/>
              <a:t>TensorFlow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5" name="Picture 1" descr="https://www.tensorflow.org/images/softmax-npl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17"/>
            <a:ext cx="5623315" cy="413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22017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Very expensive</a:t>
            </a:r>
            <a:r>
              <a:rPr lang="en-US" sz="1800" dirty="0"/>
              <a:t>, because </a:t>
            </a:r>
            <a:r>
              <a:rPr lang="en-US" sz="1800" dirty="0" smtClean="0"/>
              <a:t>need </a:t>
            </a:r>
            <a:r>
              <a:rPr lang="en-US" sz="1800" dirty="0"/>
              <a:t>to compute and normalize each probability using the score for all other words in the current context , </a:t>
            </a:r>
            <a:r>
              <a:rPr lang="en-US" sz="1800" i="1" dirty="0"/>
              <a:t>at every training step</a:t>
            </a:r>
            <a:r>
              <a:rPr lang="en-US" sz="1800" dirty="0"/>
              <a:t>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0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https://www.tensorflow.org/images/nce-npl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1950"/>
            <a:ext cx="51514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17195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+mn-lt"/>
              </a:rPr>
              <a:t>The CBOW and skip-gram models are instead trained using a binary classification objective (logistic regression) to discriminate the real target words from imaginary (noise) words , in the same context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3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 dirty="0" smtClean="0"/>
              <a:t>The Skip-gram Model: 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1352550"/>
            <a:ext cx="9220200" cy="3333750"/>
          </a:xfrm>
        </p:spPr>
        <p:txBody>
          <a:bodyPr/>
          <a:lstStyle/>
          <a:p>
            <a:r>
              <a:rPr lang="en-US" dirty="0" smtClean="0"/>
              <a:t>Dataset: </a:t>
            </a:r>
            <a:r>
              <a:rPr lang="en-US" dirty="0" smtClean="0">
                <a:solidFill>
                  <a:srgbClr val="CC0000"/>
                </a:solidFill>
              </a:rPr>
              <a:t>the quick brown fox jumped over the lazy dog</a:t>
            </a:r>
          </a:p>
          <a:p>
            <a:r>
              <a:rPr lang="en-US" dirty="0" smtClean="0"/>
              <a:t>Dataset of (context, target) pairs with window size of 1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([the, brown], quick), ([quick, fox], brown), ([brown, jumped], fox), …</a:t>
            </a:r>
          </a:p>
          <a:p>
            <a:r>
              <a:rPr lang="en-US" dirty="0" smtClean="0"/>
              <a:t>Since skip-gram tries to predict each context word from its target word, dataset becomes (input, output) pairs</a:t>
            </a:r>
          </a:p>
          <a:p>
            <a:pPr lvl="1"/>
            <a:r>
              <a:rPr lang="en-US" dirty="0" smtClean="0">
                <a:solidFill>
                  <a:srgbClr val="CC0000"/>
                </a:solidFill>
              </a:rPr>
              <a:t>(quick, the), (quick, brown), (brown, quick), (brown, fox), ….</a:t>
            </a:r>
          </a:p>
          <a:p>
            <a:r>
              <a:rPr lang="en-US" dirty="0" smtClean="0"/>
              <a:t>Training step to predict </a:t>
            </a:r>
            <a:r>
              <a:rPr lang="en-US" dirty="0" smtClean="0">
                <a:solidFill>
                  <a:srgbClr val="CC0000"/>
                </a:solidFill>
              </a:rPr>
              <a:t>the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CC0000"/>
                </a:solidFill>
              </a:rPr>
              <a:t>quick</a:t>
            </a:r>
            <a:r>
              <a:rPr lang="en-US" dirty="0" smtClean="0"/>
              <a:t>, need noisy examples (e.g., </a:t>
            </a:r>
            <a:r>
              <a:rPr lang="en-US" dirty="0" smtClean="0">
                <a:solidFill>
                  <a:srgbClr val="CC0000"/>
                </a:solidFill>
              </a:rPr>
              <a:t>sheep</a:t>
            </a:r>
            <a:r>
              <a:rPr lang="en-US" dirty="0" smtClean="0"/>
              <a:t>) to optimize model discriminating real from noise words</a:t>
            </a:r>
          </a:p>
        </p:txBody>
      </p:sp>
    </p:spTree>
    <p:extLst>
      <p:ext uri="{BB962C8B-B14F-4D97-AF65-F5344CB8AC3E}">
        <p14:creationId xmlns:p14="http://schemas.microsoft.com/office/powerpoint/2010/main" val="19436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Predict each neighboring </a:t>
            </a:r>
            <a:r>
              <a:rPr lang="en-US" sz="2800" dirty="0"/>
              <a:t>word </a:t>
            </a:r>
            <a:endParaRPr lang="en-US" sz="28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a context window of 2</a:t>
            </a:r>
            <a:r>
              <a:rPr lang="en-US" sz="2400" i="1" dirty="0"/>
              <a:t>C </a:t>
            </a:r>
            <a:r>
              <a:rPr lang="en-US" sz="2400" dirty="0"/>
              <a:t>words </a:t>
            </a:r>
            <a:endParaRPr lang="en-US" sz="2400" dirty="0" smtClean="0"/>
          </a:p>
          <a:p>
            <a:pPr lvl="1"/>
            <a:r>
              <a:rPr lang="en-US" sz="2400" dirty="0" smtClean="0"/>
              <a:t>from </a:t>
            </a:r>
            <a:r>
              <a:rPr lang="en-US" sz="2400" dirty="0"/>
              <a:t>the current word. </a:t>
            </a:r>
            <a:endParaRPr lang="en-US" sz="2400" dirty="0" smtClean="0"/>
          </a:p>
          <a:p>
            <a:r>
              <a:rPr lang="en-US" sz="2800" dirty="0" smtClean="0"/>
              <a:t>So for C=2, we are given word </a:t>
            </a:r>
            <a:r>
              <a:rPr lang="en-US" sz="2800" dirty="0" err="1" smtClean="0"/>
              <a:t>w</a:t>
            </a:r>
            <a:r>
              <a:rPr lang="en-US" sz="4400" baseline="-25000" dirty="0" err="1" smtClean="0"/>
              <a:t>t</a:t>
            </a:r>
            <a:r>
              <a:rPr lang="en-US" sz="2800" dirty="0" smtClean="0"/>
              <a:t> and predicting these 4 words: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67150"/>
            <a:ext cx="3788229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5638800" cy="742950"/>
          </a:xfrm>
        </p:spPr>
        <p:txBody>
          <a:bodyPr/>
          <a:lstStyle/>
          <a:p>
            <a:r>
              <a:rPr lang="en-US" dirty="0" smtClean="0"/>
              <a:t>Skip-grams learn 2 </a:t>
            </a:r>
            <a:r>
              <a:rPr lang="en-US" dirty="0" err="1" smtClean="0"/>
              <a:t>embeddings</a:t>
            </a:r>
            <a:r>
              <a:rPr lang="en-US" dirty="0" smtClean="0"/>
              <a:t> for each 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096000" cy="3333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Input </a:t>
            </a:r>
            <a:r>
              <a:rPr lang="en-US" b="1" dirty="0"/>
              <a:t>embedding </a:t>
            </a:r>
            <a:r>
              <a:rPr lang="en-US" i="1" dirty="0" smtClean="0"/>
              <a:t>v, </a:t>
            </a:r>
            <a:r>
              <a:rPr lang="en-US" dirty="0" smtClean="0"/>
              <a:t>in the </a:t>
            </a:r>
            <a:r>
              <a:rPr lang="en-US" dirty="0" smtClean="0"/>
              <a:t>matrix </a:t>
            </a:r>
            <a:r>
              <a:rPr lang="en-US" i="1" dirty="0" smtClean="0"/>
              <a:t>W</a:t>
            </a:r>
          </a:p>
          <a:p>
            <a:r>
              <a:rPr lang="en-US" dirty="0"/>
              <a:t>Column </a:t>
            </a:r>
            <a:r>
              <a:rPr lang="en-US" i="1" dirty="0" err="1"/>
              <a:t>i</a:t>
            </a:r>
            <a:r>
              <a:rPr lang="en-US" dirty="0"/>
              <a:t> of the </a:t>
            </a:r>
            <a:r>
              <a:rPr lang="en-US" dirty="0" smtClean="0"/>
              <a:t>matrix </a:t>
            </a:r>
            <a:r>
              <a:rPr lang="en-US" i="1" dirty="0"/>
              <a:t>W </a:t>
            </a:r>
            <a:r>
              <a:rPr lang="en-US" dirty="0"/>
              <a:t>is the 1×</a:t>
            </a:r>
            <a:r>
              <a:rPr lang="en-US" i="1" dirty="0"/>
              <a:t>d </a:t>
            </a:r>
            <a:r>
              <a:rPr lang="en-US" dirty="0"/>
              <a:t>embedding </a:t>
            </a:r>
            <a:r>
              <a:rPr lang="en-US" i="1" dirty="0"/>
              <a:t>v</a:t>
            </a:r>
            <a:r>
              <a:rPr lang="en-US" sz="3600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for word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in the vocabulary. </a:t>
            </a:r>
            <a:endParaRPr lang="en-US" dirty="0" smtClean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Output embedding </a:t>
            </a:r>
            <a:r>
              <a:rPr lang="en-US" i="1" dirty="0"/>
              <a:t>v</a:t>
            </a:r>
            <a:r>
              <a:rPr lang="en-US" dirty="0" smtClean="0"/>
              <a:t>′, in </a:t>
            </a:r>
            <a:r>
              <a:rPr lang="en-US" dirty="0" smtClean="0"/>
              <a:t>matrix </a:t>
            </a:r>
            <a:r>
              <a:rPr lang="en-US" dirty="0" smtClean="0"/>
              <a:t>W’</a:t>
            </a:r>
          </a:p>
          <a:p>
            <a:r>
              <a:rPr lang="en-US" dirty="0" smtClean="0"/>
              <a:t>Row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of the </a:t>
            </a:r>
            <a:r>
              <a:rPr lang="en-US" dirty="0" smtClean="0"/>
              <a:t>matrix </a:t>
            </a:r>
            <a:r>
              <a:rPr lang="en-US" i="1" dirty="0" smtClean="0"/>
              <a:t>W</a:t>
            </a:r>
            <a:r>
              <a:rPr lang="en-US" dirty="0" smtClean="0"/>
              <a:t>′ </a:t>
            </a:r>
            <a:r>
              <a:rPr lang="en-US" dirty="0"/>
              <a:t>is a </a:t>
            </a:r>
            <a:r>
              <a:rPr lang="en-US" i="1" dirty="0"/>
              <a:t>d </a:t>
            </a:r>
            <a:r>
              <a:rPr lang="en-US" dirty="0"/>
              <a:t>× 1 vector embedding </a:t>
            </a:r>
            <a:r>
              <a:rPr lang="en-US" i="1" dirty="0" err="1"/>
              <a:t>v</a:t>
            </a:r>
            <a:r>
              <a:rPr lang="en-US" dirty="0" err="1"/>
              <a:t>′</a:t>
            </a:r>
            <a:r>
              <a:rPr lang="en-US" sz="3600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for word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in the </a:t>
            </a:r>
            <a:r>
              <a:rPr lang="en-US" dirty="0" smtClean="0"/>
              <a:t>vocabulary.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03" y="19050"/>
            <a:ext cx="2127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Walking through corpus pointing </a:t>
            </a:r>
            <a:r>
              <a:rPr lang="en-US" dirty="0"/>
              <a:t>at </a:t>
            </a:r>
            <a:r>
              <a:rPr lang="en-US" dirty="0" smtClean="0"/>
              <a:t>word </a:t>
            </a:r>
            <a:r>
              <a:rPr lang="en-US" i="1" dirty="0"/>
              <a:t>w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whose index in the vocabulary is </a:t>
            </a:r>
            <a:r>
              <a:rPr lang="en-US" i="1" dirty="0"/>
              <a:t>j</a:t>
            </a:r>
            <a:r>
              <a:rPr lang="en-US" dirty="0"/>
              <a:t>, so we’ll call it </a:t>
            </a:r>
            <a:r>
              <a:rPr lang="en-US" i="1" dirty="0" err="1" smtClean="0"/>
              <a:t>w</a:t>
            </a:r>
            <a:r>
              <a:rPr lang="en-US" sz="4000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/>
              <a:t>(1 &lt; </a:t>
            </a:r>
            <a:r>
              <a:rPr lang="en-US" i="1" dirty="0"/>
              <a:t>j </a:t>
            </a:r>
            <a:r>
              <a:rPr lang="en-US" dirty="0"/>
              <a:t>&lt; |</a:t>
            </a:r>
            <a:r>
              <a:rPr lang="en-US" i="1" dirty="0"/>
              <a:t>V </a:t>
            </a:r>
            <a:r>
              <a:rPr lang="en-US" dirty="0"/>
              <a:t>|). </a:t>
            </a:r>
            <a:endParaRPr lang="en-US" dirty="0" smtClean="0"/>
          </a:p>
          <a:p>
            <a:r>
              <a:rPr lang="en-US" dirty="0" smtClean="0"/>
              <a:t>Let’s predict </a:t>
            </a:r>
            <a:r>
              <a:rPr lang="en-US" i="1" dirty="0" smtClean="0"/>
              <a:t>w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+1</a:t>
            </a:r>
            <a:r>
              <a:rPr lang="en-US" dirty="0"/>
              <a:t>) , whose index in the vocabulary is </a:t>
            </a:r>
            <a:r>
              <a:rPr lang="en-US" i="1" dirty="0"/>
              <a:t>k </a:t>
            </a:r>
            <a:r>
              <a:rPr lang="en-US" dirty="0"/>
              <a:t>(1 &lt; </a:t>
            </a:r>
            <a:r>
              <a:rPr lang="en-US" i="1" dirty="0"/>
              <a:t>k </a:t>
            </a:r>
            <a:r>
              <a:rPr lang="en-US" dirty="0"/>
              <a:t>&lt; |</a:t>
            </a:r>
            <a:r>
              <a:rPr lang="en-US" i="1" dirty="0"/>
              <a:t>V </a:t>
            </a:r>
            <a:r>
              <a:rPr lang="en-US" dirty="0"/>
              <a:t>|). Hence our task is to compute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w</a:t>
            </a:r>
            <a:r>
              <a:rPr lang="en-US" sz="3600" i="1" baseline="-25000" dirty="0" err="1"/>
              <a:t>k</a:t>
            </a:r>
            <a:r>
              <a:rPr lang="en-US" dirty="0" err="1"/>
              <a:t>|</a:t>
            </a:r>
            <a:r>
              <a:rPr lang="en-US" i="1" dirty="0" err="1"/>
              <a:t>w</a:t>
            </a:r>
            <a:r>
              <a:rPr lang="en-US" sz="3600" i="1" baseline="-25000" dirty="0" err="1"/>
              <a:t>j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The heart is computing the dot product between the context </a:t>
            </a:r>
            <a:r>
              <a:rPr lang="en-US" dirty="0"/>
              <a:t>v</a:t>
            </a:r>
            <a:r>
              <a:rPr lang="en-US" dirty="0" smtClean="0"/>
              <a:t>ector for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k</a:t>
            </a:r>
            <a:r>
              <a:rPr lang="en-US" dirty="0" smtClean="0"/>
              <a:t> and the target </a:t>
            </a:r>
            <a:r>
              <a:rPr lang="en-US" dirty="0"/>
              <a:t>v</a:t>
            </a:r>
            <a:r>
              <a:rPr lang="en-US" dirty="0" smtClean="0"/>
              <a:t>ector for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endParaRPr lang="en-US" i="1" baseline="-25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696200" cy="742950"/>
          </a:xfrm>
        </p:spPr>
        <p:txBody>
          <a:bodyPr/>
          <a:lstStyle/>
          <a:p>
            <a:r>
              <a:rPr lang="en-US" dirty="0" smtClean="0"/>
              <a:t>Intuition: similarity </a:t>
            </a:r>
            <a:r>
              <a:rPr lang="en-US" smtClean="0"/>
              <a:t>as dot-product</a:t>
            </a:r>
            <a:br>
              <a:rPr lang="en-US" smtClean="0"/>
            </a:br>
            <a:r>
              <a:rPr lang="en-US" smtClean="0"/>
              <a:t>between a target vector and context vector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52" y="1352550"/>
            <a:ext cx="6439296" cy="3333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is computed from dot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Remember: two vectors are similar if they have a high dot product</a:t>
            </a:r>
          </a:p>
          <a:p>
            <a:pPr lvl="1"/>
            <a:r>
              <a:rPr lang="en-US" sz="2400" dirty="0" smtClean="0"/>
              <a:t>Cosine is just a normalized dot product</a:t>
            </a:r>
          </a:p>
          <a:p>
            <a:r>
              <a:rPr lang="en-US" sz="2800" dirty="0" smtClean="0"/>
              <a:t>We’ll need to normalize to get a probability</a:t>
            </a:r>
          </a:p>
          <a:p>
            <a:pPr lvl="1"/>
            <a:r>
              <a:rPr lang="en-US" sz="2400" dirty="0" err="1" smtClean="0"/>
              <a:t>softmax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 from W and W’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have two </a:t>
            </a:r>
            <a:r>
              <a:rPr lang="en-US" dirty="0" err="1" smtClean="0"/>
              <a:t>embeddings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sz="3200" baseline="-25000" dirty="0" err="1" smtClean="0"/>
              <a:t>j</a:t>
            </a:r>
            <a:r>
              <a:rPr lang="en-US" dirty="0" smtClean="0"/>
              <a:t> and </a:t>
            </a:r>
            <a:r>
              <a:rPr lang="en-US" dirty="0" err="1"/>
              <a:t>c</a:t>
            </a:r>
            <a:r>
              <a:rPr lang="en-US" sz="3200" baseline="-25000" dirty="0" err="1" smtClean="0"/>
              <a:t>j</a:t>
            </a:r>
            <a:r>
              <a:rPr lang="en-US" dirty="0" smtClean="0"/>
              <a:t> for each word </a:t>
            </a:r>
            <a:r>
              <a:rPr lang="en-US" dirty="0" err="1" smtClean="0"/>
              <a:t>w</a:t>
            </a:r>
            <a:r>
              <a:rPr lang="en-US" sz="3600" baseline="-25000" dirty="0" err="1" smtClean="0"/>
              <a:t>j</a:t>
            </a:r>
            <a:endParaRPr lang="en-US" baseline="-25000" dirty="0" smtClean="0"/>
          </a:p>
          <a:p>
            <a:r>
              <a:rPr lang="en-US" dirty="0" smtClean="0"/>
              <a:t>We can either:</a:t>
            </a:r>
          </a:p>
          <a:p>
            <a:pPr lvl="1"/>
            <a:r>
              <a:rPr lang="en-US" dirty="0" smtClean="0"/>
              <a:t>Just use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  <a:p>
            <a:pPr lvl="1"/>
            <a:r>
              <a:rPr lang="en-US" dirty="0" smtClean="0"/>
              <a:t>Sum them</a:t>
            </a:r>
          </a:p>
          <a:p>
            <a:pPr lvl="1"/>
            <a:r>
              <a:rPr lang="en-US" dirty="0" smtClean="0"/>
              <a:t>Concatenate them to make a double-length embedding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some initial </a:t>
            </a:r>
            <a:r>
              <a:rPr lang="en-US" dirty="0" err="1" smtClean="0"/>
              <a:t>embeddings</a:t>
            </a:r>
            <a:r>
              <a:rPr lang="en-US" dirty="0" smtClean="0"/>
              <a:t> (e.g., random)</a:t>
            </a:r>
          </a:p>
          <a:p>
            <a:r>
              <a:rPr lang="en-US" dirty="0" smtClean="0"/>
              <a:t>iteratively </a:t>
            </a:r>
            <a:r>
              <a:rPr lang="en-US" dirty="0"/>
              <a:t>make the </a:t>
            </a:r>
            <a:r>
              <a:rPr lang="en-US" dirty="0" err="1"/>
              <a:t>embeddings</a:t>
            </a:r>
            <a:r>
              <a:rPr lang="en-US" dirty="0"/>
              <a:t> for a word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like the </a:t>
            </a:r>
            <a:r>
              <a:rPr lang="en-US" dirty="0" err="1"/>
              <a:t>embeddings</a:t>
            </a:r>
            <a:r>
              <a:rPr lang="en-US" dirty="0"/>
              <a:t> of its neighbors </a:t>
            </a:r>
            <a:endParaRPr lang="en-US" dirty="0" smtClean="0"/>
          </a:p>
          <a:p>
            <a:pPr lvl="1"/>
            <a:r>
              <a:rPr lang="en-US" dirty="0" smtClean="0"/>
              <a:t>less </a:t>
            </a:r>
            <a:r>
              <a:rPr lang="en-US" dirty="0"/>
              <a:t>like the </a:t>
            </a:r>
            <a:r>
              <a:rPr lang="en-US" dirty="0" err="1"/>
              <a:t>embeddings</a:t>
            </a:r>
            <a:r>
              <a:rPr lang="en-US" dirty="0"/>
              <a:t> of other words.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74295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The old days</a:t>
            </a:r>
            <a:r>
              <a:rPr lang="en-US" sz="1800" dirty="0" smtClean="0">
                <a:latin typeface="+mn-lt"/>
              </a:rPr>
              <a:t>:  words were represented as discrete, atomic symbols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Prof. </a:t>
            </a:r>
            <a:r>
              <a:rPr lang="en-US" sz="1800" dirty="0" err="1" smtClean="0">
                <a:latin typeface="+mn-lt"/>
              </a:rPr>
              <a:t>Litman</a:t>
            </a:r>
            <a:r>
              <a:rPr lang="en-US" sz="1800" dirty="0" smtClean="0">
                <a:latin typeface="+mn-lt"/>
              </a:rPr>
              <a:t> = prof1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Prof. Hwa = prof2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Teach(prof1,NLP17)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Teach(prof2,NLP16)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ids are arbitrary, atomic, led to data sparsity…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Last class</a:t>
            </a:r>
            <a:r>
              <a:rPr lang="en-US" sz="1800" dirty="0" smtClean="0">
                <a:latin typeface="+mn-lt"/>
              </a:rPr>
              <a:t>: sparse vectors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still had data sparsity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r>
              <a:rPr lang="en-US" sz="1800" b="1" dirty="0" smtClean="0">
                <a:latin typeface="+mn-lt"/>
              </a:rPr>
              <a:t>Today’s class</a:t>
            </a:r>
            <a:r>
              <a:rPr lang="en-US" sz="1800" dirty="0" smtClean="0">
                <a:latin typeface="+mn-lt"/>
              </a:rPr>
              <a:t>: dense vectors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Count then reduce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Parameters of prediction model</a:t>
            </a:r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the </a:t>
            </a:r>
            <a:r>
              <a:rPr lang="en-US" dirty="0" err="1" smtClean="0"/>
              <a:t>softamx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to </a:t>
            </a:r>
            <a:r>
              <a:rPr lang="en-US" dirty="0" smtClean="0"/>
              <a:t>compute over every word in vocab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Instead: just sample a few of those negative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in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790950"/>
          </a:xfrm>
        </p:spPr>
        <p:txBody>
          <a:bodyPr/>
          <a:lstStyle/>
          <a:p>
            <a:r>
              <a:rPr lang="en-US" sz="2800" dirty="0" smtClean="0"/>
              <a:t>Make the word like the context words</a:t>
            </a:r>
          </a:p>
          <a:p>
            <a:endParaRPr lang="en-US" sz="2800" dirty="0"/>
          </a:p>
          <a:p>
            <a:r>
              <a:rPr lang="en-US" sz="2800" dirty="0" smtClean="0"/>
              <a:t>We want this to be high:</a:t>
            </a:r>
          </a:p>
          <a:p>
            <a:endParaRPr lang="en-US" sz="2800" dirty="0" smtClean="0"/>
          </a:p>
          <a:p>
            <a:r>
              <a:rPr lang="en-US" sz="2800" dirty="0" smtClean="0"/>
              <a:t>And not like </a:t>
            </a:r>
            <a:r>
              <a:rPr lang="en-US" sz="2800" i="1" dirty="0" smtClean="0"/>
              <a:t>k</a:t>
            </a:r>
            <a:r>
              <a:rPr lang="en-US" sz="2800" dirty="0" smtClean="0"/>
              <a:t> randomly selected “noise words”</a:t>
            </a:r>
          </a:p>
          <a:p>
            <a:endParaRPr lang="en-US" sz="2800" dirty="0"/>
          </a:p>
          <a:p>
            <a:r>
              <a:rPr lang="en-US" sz="2800" dirty="0" smtClean="0"/>
              <a:t>We want this to be low: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3" y="1657350"/>
            <a:ext cx="5471948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59628"/>
            <a:ext cx="8634563" cy="625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517650"/>
            <a:ext cx="1859643" cy="520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52600" y="2724150"/>
            <a:ext cx="5061857" cy="393700"/>
            <a:chOff x="3683000" y="2482850"/>
            <a:chExt cx="2286000" cy="177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000" y="2495550"/>
              <a:ext cx="1778000" cy="152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2482850"/>
              <a:ext cx="482600" cy="1778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83" y="4705350"/>
            <a:ext cx="3585034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Nearest words to some </a:t>
            </a:r>
            <a:r>
              <a:rPr lang="en-US" dirty="0" err="1" smtClean="0"/>
              <a:t>embeddings</a:t>
            </a:r>
            <a:r>
              <a:rPr lang="en-US" dirty="0" smtClean="0"/>
              <a:t> (</a:t>
            </a:r>
            <a:r>
              <a:rPr lang="en-US" dirty="0" err="1" smtClean="0"/>
              <a:t>Mikolov</a:t>
            </a:r>
            <a:r>
              <a:rPr lang="en-US" dirty="0" smtClean="0"/>
              <a:t> et al. 2013)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4" y="2114550"/>
            <a:ext cx="882332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 capture relational meaning!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52550"/>
                <a:ext cx="8686800" cy="33337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vector(</a:t>
                </a:r>
                <a:r>
                  <a:rPr lang="en-US" i="1" dirty="0"/>
                  <a:t>‘king’</a:t>
                </a:r>
                <a:r>
                  <a:rPr lang="en-US" dirty="0"/>
                  <a:t>) - vector(</a:t>
                </a:r>
                <a:r>
                  <a:rPr lang="en-US" i="1" dirty="0"/>
                  <a:t>‘man’</a:t>
                </a:r>
                <a:r>
                  <a:rPr lang="en-US" dirty="0"/>
                  <a:t>) + vector(</a:t>
                </a:r>
                <a:r>
                  <a:rPr lang="en-US" i="1" dirty="0"/>
                  <a:t>‘woman’</a:t>
                </a:r>
                <a:r>
                  <a:rPr lang="en-US" dirty="0"/>
                  <a:t>)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vector(‘queen’)</a:t>
                </a:r>
              </a:p>
              <a:p>
                <a:pPr marL="0" indent="0">
                  <a:buNone/>
                </a:pPr>
                <a:r>
                  <a:rPr lang="en-US" dirty="0"/>
                  <a:t>vector(</a:t>
                </a:r>
                <a:r>
                  <a:rPr lang="en-US" i="1" dirty="0"/>
                  <a:t>‘Paris’</a:t>
                </a:r>
                <a:r>
                  <a:rPr lang="en-US" dirty="0"/>
                  <a:t>) - vector(</a:t>
                </a:r>
                <a:r>
                  <a:rPr lang="en-US" i="1" dirty="0"/>
                  <a:t>‘France’</a:t>
                </a:r>
                <a:r>
                  <a:rPr lang="en-US" dirty="0"/>
                  <a:t>) + vector(</a:t>
                </a:r>
                <a:r>
                  <a:rPr lang="en-US" i="1" dirty="0"/>
                  <a:t>‘Italy’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 smtClean="0"/>
                  <a:t> vector(‘Rome’)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52550"/>
                <a:ext cx="8686800" cy="3333750"/>
              </a:xfrm>
              <a:blipFill rotWithShape="0">
                <a:blip r:embed="rId2"/>
                <a:stretch>
                  <a:fillRect l="-1053" t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43" y="2318802"/>
            <a:ext cx="7269513" cy="25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-323850"/>
            <a:ext cx="4800600" cy="1905000"/>
          </a:xfrm>
        </p:spPr>
        <p:txBody>
          <a:bodyPr/>
          <a:lstStyle/>
          <a:p>
            <a:r>
              <a:rPr lang="en-US" sz="4000" dirty="0" smtClean="0">
                <a:latin typeface="Calibri (Headings)"/>
                <a:cs typeface="Calibri (Headings)"/>
              </a:rPr>
              <a:t>Vector Semantics</a:t>
            </a:r>
            <a:endParaRPr lang="en-US" sz="4000" dirty="0">
              <a:latin typeface="Calibri (Headings)"/>
              <a:ea typeface="ＭＳ Ｐゴシック" charset="0"/>
              <a:cs typeface="Calibri (Headings)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1809750"/>
            <a:ext cx="5105400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A4001D"/>
                </a:solidFill>
                <a:ea typeface="ＭＳ Ｐゴシック" charset="0"/>
                <a:cs typeface="Calibri"/>
              </a:rPr>
              <a:t>Brown clustering</a:t>
            </a:r>
            <a:endParaRPr lang="en-US" sz="3600" dirty="0">
              <a:solidFill>
                <a:srgbClr val="A4001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77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clustering algorithm that clusters words based on which words precede or follow them</a:t>
            </a:r>
          </a:p>
          <a:p>
            <a:r>
              <a:rPr lang="en-US" dirty="0" smtClean="0"/>
              <a:t>These word clusters can be turned into a kind of 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clustering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word is initially assigned to its own cluster. </a:t>
            </a:r>
          </a:p>
          <a:p>
            <a:r>
              <a:rPr lang="en-US" dirty="0"/>
              <a:t>We now consider consider merging each pair of clusters. </a:t>
            </a:r>
            <a:r>
              <a:rPr lang="en-US" dirty="0" smtClean="0"/>
              <a:t>Highest quality merge is chosen.</a:t>
            </a:r>
          </a:p>
          <a:p>
            <a:pPr lvl="1"/>
            <a:r>
              <a:rPr lang="en-US" dirty="0" smtClean="0"/>
              <a:t>Quality = merges two words that have similar probabilities of preceding and following words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(More technically quality = smallest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decrease in the likelihood of the corpus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according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class-based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language model)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Clustering </a:t>
            </a:r>
            <a:r>
              <a:rPr lang="en-US" dirty="0"/>
              <a:t>proceeds until all words are in one big cluster.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Clusters as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tracing the order in which clusters are merged, the model builds a binary tree from bottom to </a:t>
            </a:r>
            <a:r>
              <a:rPr lang="en-US" dirty="0" smtClean="0"/>
              <a:t>top.</a:t>
            </a:r>
          </a:p>
          <a:p>
            <a:r>
              <a:rPr lang="en-US" dirty="0" smtClean="0"/>
              <a:t>Each word represented by binary string = path from root to leaf</a:t>
            </a:r>
          </a:p>
          <a:p>
            <a:r>
              <a:rPr lang="en-US" dirty="0" smtClean="0"/>
              <a:t>Each intermediate node is a cluster </a:t>
            </a:r>
          </a:p>
          <a:p>
            <a:r>
              <a:rPr lang="en-US" dirty="0" smtClean="0"/>
              <a:t>Chairman is 0010, “months” = 01, and verbs =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3519502"/>
            <a:ext cx="7458075" cy="16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cluster examples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50"/>
            <a:ext cx="8528799" cy="25288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Class-based language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each word was in some class c</a:t>
            </a:r>
            <a:r>
              <a:rPr lang="en-US" baseline="-25000" dirty="0" smtClean="0"/>
              <a:t>i: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14550"/>
            <a:ext cx="4941711" cy="654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27" y="2830512"/>
            <a:ext cx="5065584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 dirty="0" smtClean="0"/>
              <a:t>Review: Context </a:t>
            </a:r>
            <a:r>
              <a:rPr lang="en-US" dirty="0"/>
              <a:t>vector</a:t>
            </a:r>
          </a:p>
        </p:txBody>
      </p:sp>
      <p:sp>
        <p:nvSpPr>
          <p:cNvPr id="142745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sz="2100" dirty="0"/>
              <a:t>Consider a target word </a:t>
            </a:r>
            <a:r>
              <a:rPr lang="en-US" sz="2100" i="1" dirty="0"/>
              <a:t>w</a:t>
            </a:r>
            <a:endParaRPr lang="en-US" sz="2100" dirty="0"/>
          </a:p>
          <a:p>
            <a:r>
              <a:rPr lang="en-US" sz="2100" dirty="0" smtClean="0"/>
              <a:t>One binary </a:t>
            </a:r>
            <a:r>
              <a:rPr lang="en-US" sz="2100" dirty="0"/>
              <a:t>feature </a:t>
            </a:r>
            <a:r>
              <a:rPr lang="en-US" sz="2100" i="1" dirty="0"/>
              <a:t>f</a:t>
            </a:r>
            <a:r>
              <a:rPr lang="en-US" sz="2100" i="1" baseline="-25000" dirty="0"/>
              <a:t>i</a:t>
            </a:r>
            <a:r>
              <a:rPr lang="en-US" sz="2100" dirty="0"/>
              <a:t> for each of the </a:t>
            </a:r>
            <a:r>
              <a:rPr lang="en-US" sz="2100" i="1" dirty="0"/>
              <a:t>N</a:t>
            </a:r>
            <a:r>
              <a:rPr lang="en-US" sz="2100" dirty="0"/>
              <a:t> words in the lexicon </a:t>
            </a:r>
            <a:r>
              <a:rPr lang="en-US" sz="2100" i="1" dirty="0"/>
              <a:t>v</a:t>
            </a:r>
            <a:r>
              <a:rPr lang="en-US" sz="2100" i="1" baseline="-25000" dirty="0"/>
              <a:t>i</a:t>
            </a:r>
            <a:endParaRPr lang="en-US" sz="2100" dirty="0"/>
          </a:p>
          <a:p>
            <a:r>
              <a:rPr lang="en-US" sz="2100" dirty="0"/>
              <a:t>Which means “word </a:t>
            </a:r>
            <a:r>
              <a:rPr lang="en-US" sz="2100" i="1" dirty="0"/>
              <a:t>v</a:t>
            </a:r>
            <a:r>
              <a:rPr lang="en-US" sz="2100" i="1" baseline="-25000" dirty="0"/>
              <a:t>i</a:t>
            </a:r>
            <a:r>
              <a:rPr lang="en-US" sz="2100" dirty="0"/>
              <a:t> occurs in the neighborhood of </a:t>
            </a:r>
            <a:r>
              <a:rPr lang="en-US" sz="2100" i="1" dirty="0"/>
              <a:t>w</a:t>
            </a:r>
            <a:r>
              <a:rPr lang="en-US" sz="2100" dirty="0"/>
              <a:t>”</a:t>
            </a:r>
          </a:p>
          <a:p>
            <a:r>
              <a:rPr lang="en-US" sz="2100" dirty="0"/>
              <a:t>w=(f</a:t>
            </a:r>
            <a:r>
              <a:rPr lang="en-US" sz="2100" baseline="-25000" dirty="0"/>
              <a:t>1</a:t>
            </a:r>
            <a:r>
              <a:rPr lang="en-US" sz="2100" dirty="0"/>
              <a:t>,f</a:t>
            </a:r>
            <a:r>
              <a:rPr lang="en-US" sz="2100" baseline="-25000" dirty="0"/>
              <a:t>2</a:t>
            </a:r>
            <a:r>
              <a:rPr lang="en-US" sz="2100" dirty="0"/>
              <a:t>,f</a:t>
            </a:r>
            <a:r>
              <a:rPr lang="en-US" sz="2100" baseline="-25000" dirty="0"/>
              <a:t>3</a:t>
            </a:r>
            <a:r>
              <a:rPr lang="en-US" sz="2100" dirty="0"/>
              <a:t>,…,</a:t>
            </a:r>
            <a:r>
              <a:rPr lang="en-US" sz="2100" dirty="0" err="1"/>
              <a:t>f</a:t>
            </a:r>
            <a:r>
              <a:rPr lang="en-US" sz="2100" baseline="-25000" dirty="0" err="1"/>
              <a:t>N</a:t>
            </a:r>
            <a:r>
              <a:rPr lang="en-US" sz="21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42950"/>
          </a:xfrm>
        </p:spPr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895350"/>
            <a:ext cx="8839200" cy="3333750"/>
          </a:xfrm>
        </p:spPr>
        <p:txBody>
          <a:bodyPr/>
          <a:lstStyle/>
          <a:p>
            <a:r>
              <a:rPr lang="en-US" dirty="0" smtClean="0"/>
              <a:t>Singular Value Decomposition (SVD) </a:t>
            </a:r>
          </a:p>
          <a:p>
            <a:pPr lvl="1"/>
            <a:r>
              <a:rPr lang="en-US" dirty="0" smtClean="0"/>
              <a:t>Create lower dimensional </a:t>
            </a:r>
            <a:r>
              <a:rPr lang="en-US" dirty="0" err="1" smtClean="0"/>
              <a:t>embeddings</a:t>
            </a:r>
            <a:r>
              <a:rPr lang="en-US" dirty="0" smtClean="0"/>
              <a:t> from </a:t>
            </a:r>
          </a:p>
          <a:p>
            <a:pPr lvl="2"/>
            <a:r>
              <a:rPr lang="en-US" dirty="0" smtClean="0"/>
              <a:t>a full term-term matrix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term-document matrix (e.g., Latent Semantic Analysis)</a:t>
            </a:r>
          </a:p>
          <a:p>
            <a:r>
              <a:rPr lang="en-US" dirty="0" smtClean="0"/>
              <a:t>Algorithms inspired by neural language models (word prediction)</a:t>
            </a:r>
          </a:p>
          <a:p>
            <a:pPr lvl="1"/>
            <a:r>
              <a:rPr lang="en-US" dirty="0" smtClean="0"/>
              <a:t>Skip-gram, CBOW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embeddings</a:t>
            </a:r>
            <a:r>
              <a:rPr lang="en-US" dirty="0" smtClean="0"/>
              <a:t> that have high dot-product with neighboring words and low dot-product with noise words</a:t>
            </a:r>
          </a:p>
          <a:p>
            <a:r>
              <a:rPr lang="en-US" dirty="0" smtClean="0"/>
              <a:t>Brown Clustering</a:t>
            </a:r>
          </a:p>
          <a:p>
            <a:pPr lvl="1"/>
            <a:r>
              <a:rPr lang="en-US" dirty="0" smtClean="0"/>
              <a:t>Word grouping based on relationship with neighboring words, then create 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05350"/>
            <a:ext cx="1981200" cy="342900"/>
          </a:xfrm>
        </p:spPr>
        <p:txBody>
          <a:bodyPr/>
          <a:lstStyle/>
          <a:p>
            <a:fld id="{10F35DC5-7E65-8247-99AB-4E984F8A92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4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Intuition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/>
              <a:t>Define two words by these sparse features vectors</a:t>
            </a:r>
          </a:p>
          <a:p>
            <a:r>
              <a:rPr lang="en-US"/>
              <a:t>Apply a vector distance metric</a:t>
            </a:r>
          </a:p>
          <a:p>
            <a:r>
              <a:rPr lang="en-US"/>
              <a:t>Say that two words are similar if two vectors are similar</a:t>
            </a:r>
          </a:p>
        </p:txBody>
      </p:sp>
      <p:pic>
        <p:nvPicPr>
          <p:cNvPr id="1428484" name="Picture 4" descr="v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2914650"/>
            <a:ext cx="6858000" cy="1237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5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Distributional similarity</a:t>
            </a:r>
          </a:p>
        </p:txBody>
      </p:sp>
      <p:sp>
        <p:nvSpPr>
          <p:cNvPr id="14295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dirty="0"/>
              <a:t>So </a:t>
            </a:r>
            <a:r>
              <a:rPr lang="en-US" dirty="0" smtClean="0"/>
              <a:t>just </a:t>
            </a:r>
            <a:r>
              <a:rPr lang="en-US" dirty="0"/>
              <a:t>need to specify 3 things</a:t>
            </a:r>
          </a:p>
          <a:p>
            <a:pPr marL="628650" lvl="1" indent="-285750">
              <a:buFont typeface="Arial" charset="0"/>
              <a:buAutoNum type="arabicPeriod"/>
            </a:pPr>
            <a:r>
              <a:rPr lang="en-US" sz="2100" dirty="0"/>
              <a:t>How the co-occurrence terms are defined</a:t>
            </a:r>
          </a:p>
          <a:p>
            <a:pPr marL="628650" lvl="1" indent="-285750">
              <a:buFont typeface="Arial" charset="0"/>
              <a:buAutoNum type="arabicPeriod"/>
            </a:pPr>
            <a:r>
              <a:rPr lang="en-US" sz="2100" dirty="0"/>
              <a:t>How terms are weighted </a:t>
            </a:r>
          </a:p>
          <a:p>
            <a:pPr marL="942975" lvl="2" indent="-257175"/>
            <a:r>
              <a:rPr lang="en-US" sz="1800" dirty="0" smtClean="0"/>
              <a:t>(</a:t>
            </a:r>
            <a:r>
              <a:rPr lang="en-US" sz="1800" dirty="0"/>
              <a:t>F</a:t>
            </a:r>
            <a:r>
              <a:rPr lang="en-US" sz="1800" dirty="0" smtClean="0"/>
              <a:t>requency</a:t>
            </a:r>
            <a:r>
              <a:rPr lang="en-US" sz="1800" dirty="0"/>
              <a:t>? Logs? Mutual information?)</a:t>
            </a:r>
          </a:p>
          <a:p>
            <a:pPr marL="628650" lvl="1" indent="-285750">
              <a:buFont typeface="Arial" charset="0"/>
              <a:buAutoNum type="arabicPeriod"/>
            </a:pPr>
            <a:r>
              <a:rPr lang="en-US" sz="2100" dirty="0"/>
              <a:t>What vector distance metric </a:t>
            </a:r>
            <a:r>
              <a:rPr lang="en-US" sz="2100" dirty="0" smtClean="0"/>
              <a:t>to use</a:t>
            </a:r>
            <a:r>
              <a:rPr lang="en-US" sz="2100" dirty="0"/>
              <a:t>?</a:t>
            </a:r>
          </a:p>
          <a:p>
            <a:pPr marL="942975" lvl="2" indent="-257175"/>
            <a:r>
              <a:rPr lang="en-US" sz="1800" dirty="0"/>
              <a:t>Cosine? Euclidean distance?</a:t>
            </a:r>
          </a:p>
        </p:txBody>
      </p:sp>
    </p:spTree>
    <p:extLst>
      <p:ext uri="{BB962C8B-B14F-4D97-AF65-F5344CB8AC3E}">
        <p14:creationId xmlns:p14="http://schemas.microsoft.com/office/powerpoint/2010/main" val="33480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Defining co-occurrence vectors</a:t>
            </a:r>
          </a:p>
        </p:txBody>
      </p:sp>
      <p:sp>
        <p:nvSpPr>
          <p:cNvPr id="1430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 dirty="0" smtClean="0"/>
              <a:t>Could </a:t>
            </a:r>
            <a:r>
              <a:rPr lang="en-US" dirty="0"/>
              <a:t>have windows of neighboring words</a:t>
            </a:r>
          </a:p>
          <a:p>
            <a:pPr lvl="1"/>
            <a:r>
              <a:rPr lang="en-US" dirty="0"/>
              <a:t>Bag-of-words</a:t>
            </a:r>
          </a:p>
          <a:p>
            <a:pPr lvl="1"/>
            <a:r>
              <a:rPr lang="en-US" dirty="0" smtClean="0"/>
              <a:t>Generally </a:t>
            </a:r>
            <a:r>
              <a:rPr lang="en-US" dirty="0"/>
              <a:t>remove </a:t>
            </a:r>
            <a:r>
              <a:rPr lang="en-US" b="1" dirty="0" err="1"/>
              <a:t>stopwords</a:t>
            </a:r>
            <a:endParaRPr lang="en-US" b="1" dirty="0"/>
          </a:p>
          <a:p>
            <a:r>
              <a:rPr lang="en-US" dirty="0"/>
              <a:t>But the vectors are still very sparse</a:t>
            </a:r>
          </a:p>
          <a:p>
            <a:r>
              <a:rPr lang="en-US" dirty="0"/>
              <a:t>So instead of using ALL the words in the </a:t>
            </a:r>
            <a:r>
              <a:rPr lang="en-US" dirty="0" smtClean="0"/>
              <a:t>neighborhood could use the </a:t>
            </a:r>
            <a:r>
              <a:rPr lang="en-US" dirty="0"/>
              <a:t>words occurring in particular relations</a:t>
            </a:r>
          </a:p>
          <a:p>
            <a:pPr>
              <a:buFont typeface="Wingdings" charset="2"/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81000"/>
            <a:ext cx="7467600" cy="742950"/>
          </a:xfrm>
        </p:spPr>
        <p:txBody>
          <a:bodyPr/>
          <a:lstStyle/>
          <a:p>
            <a:r>
              <a:rPr lang="en-US"/>
              <a:t>Co-occurrence vectors based on dependencies</a:t>
            </a:r>
          </a:p>
        </p:txBody>
      </p:sp>
      <p:sp>
        <p:nvSpPr>
          <p:cNvPr id="14325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52550"/>
            <a:ext cx="8534400" cy="3333750"/>
          </a:xfrm>
        </p:spPr>
        <p:txBody>
          <a:bodyPr/>
          <a:lstStyle/>
          <a:p>
            <a:r>
              <a:rPr lang="en-US"/>
              <a:t>For the word “cell”: vector of NxR features</a:t>
            </a:r>
          </a:p>
          <a:p>
            <a:pPr lvl="1"/>
            <a:r>
              <a:rPr lang="en-US"/>
              <a:t>R is the number of dependency relations</a:t>
            </a:r>
          </a:p>
        </p:txBody>
      </p:sp>
      <p:pic>
        <p:nvPicPr>
          <p:cNvPr id="1432580" name="Picture 4" descr="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16907"/>
            <a:ext cx="6858000" cy="2137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6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22197</TotalTime>
  <Words>2050</Words>
  <Application>Microsoft Office PowerPoint</Application>
  <PresentationFormat>On-screen Show (16:9)</PresentationFormat>
  <Paragraphs>293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ＭＳ Ｐゴシック</vt:lpstr>
      <vt:lpstr>Arial</vt:lpstr>
      <vt:lpstr>Calibri</vt:lpstr>
      <vt:lpstr>Calibri (Headings)</vt:lpstr>
      <vt:lpstr>Cambria Math</vt:lpstr>
      <vt:lpstr>Courier</vt:lpstr>
      <vt:lpstr>Lucida Sans</vt:lpstr>
      <vt:lpstr>Tahoma</vt:lpstr>
      <vt:lpstr>Times</vt:lpstr>
      <vt:lpstr>Wingdings</vt:lpstr>
      <vt:lpstr>NLP-jurafsky</vt:lpstr>
      <vt:lpstr>Vector Semantics</vt:lpstr>
      <vt:lpstr>Three Perspectives on Meaning</vt:lpstr>
      <vt:lpstr>Lexical Semantics</vt:lpstr>
      <vt:lpstr>PowerPoint Presentation</vt:lpstr>
      <vt:lpstr>Review: Context vector</vt:lpstr>
      <vt:lpstr>Intuition</vt:lpstr>
      <vt:lpstr>Distributional similarity</vt:lpstr>
      <vt:lpstr>Defining co-occurrence vectors</vt:lpstr>
      <vt:lpstr>Co-occurrence vectors based on dependencies</vt:lpstr>
      <vt:lpstr>2. Weighting the counts  (“Measures of association with context”)</vt:lpstr>
      <vt:lpstr>Intuition: why not frequency</vt:lpstr>
      <vt:lpstr>Sparse versus dense vectors</vt:lpstr>
      <vt:lpstr>Sparse versus dense vectors</vt:lpstr>
      <vt:lpstr>Three methods for getting short dense vectors</vt:lpstr>
      <vt:lpstr>Vector Semantics</vt:lpstr>
      <vt:lpstr>Intuition</vt:lpstr>
      <vt:lpstr>Dimensionality reduction</vt:lpstr>
      <vt:lpstr>Singular Value Decomposition</vt:lpstr>
      <vt:lpstr>SVD applied to term-document matrix: Latent Semantic Analysis</vt:lpstr>
      <vt:lpstr>LSA more details</vt:lpstr>
      <vt:lpstr>Let’s return to PPMI word-word matrices</vt:lpstr>
      <vt:lpstr>SVD applied to term-term matrix</vt:lpstr>
      <vt:lpstr>Truncated SVD on term-term matrix</vt:lpstr>
      <vt:lpstr>Truncated SVD produces embeddings</vt:lpstr>
      <vt:lpstr>Embeddings versus sparse vectors</vt:lpstr>
      <vt:lpstr>Vector Semantics</vt:lpstr>
      <vt:lpstr>Prediction-based models: An alternative way to get dense vectors</vt:lpstr>
      <vt:lpstr>PowerPoint Presentation</vt:lpstr>
      <vt:lpstr>Neural Probabilistic Language Models</vt:lpstr>
      <vt:lpstr>PowerPoint Presentation</vt:lpstr>
      <vt:lpstr>PowerPoint Presentation</vt:lpstr>
      <vt:lpstr>The Skip-gram Model:  An Example</vt:lpstr>
      <vt:lpstr>Skip-grams</vt:lpstr>
      <vt:lpstr>Skip-grams learn 2 embeddings for each w</vt:lpstr>
      <vt:lpstr>Setup</vt:lpstr>
      <vt:lpstr>Intuition: similarity as dot-product between a target vector and context vector</vt:lpstr>
      <vt:lpstr>Similarity is computed from dot product</vt:lpstr>
      <vt:lpstr>Embeddings from W and W’</vt:lpstr>
      <vt:lpstr>Learning</vt:lpstr>
      <vt:lpstr>Problem with the softamx</vt:lpstr>
      <vt:lpstr>Goal in learning</vt:lpstr>
      <vt:lpstr>Properties of embeddings</vt:lpstr>
      <vt:lpstr>Embeddings capture relational meaning!</vt:lpstr>
      <vt:lpstr>Vector Semantics</vt:lpstr>
      <vt:lpstr>Brown clustering</vt:lpstr>
      <vt:lpstr>Brown clustering algorithm</vt:lpstr>
      <vt:lpstr>Brown Clusters as vectors</vt:lpstr>
      <vt:lpstr>Brown cluster examples</vt:lpstr>
      <vt:lpstr>Class-based language model</vt:lpstr>
      <vt:lpstr>Summary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505</cp:revision>
  <cp:lastPrinted>2012-05-22T05:13:27Z</cp:lastPrinted>
  <dcterms:created xsi:type="dcterms:W3CDTF">2010-04-19T15:31:24Z</dcterms:created>
  <dcterms:modified xsi:type="dcterms:W3CDTF">2017-02-16T18:31:08Z</dcterms:modified>
</cp:coreProperties>
</file>