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1"/>
  </p:sldMasterIdLst>
  <p:notesMasterIdLst>
    <p:notesMasterId r:id="rId37"/>
  </p:notesMasterIdLst>
  <p:handoutMasterIdLst>
    <p:handoutMasterId r:id="rId38"/>
  </p:handoutMasterIdLst>
  <p:sldIdLst>
    <p:sldId id="268" r:id="rId2"/>
    <p:sldId id="383" r:id="rId3"/>
    <p:sldId id="391" r:id="rId4"/>
    <p:sldId id="424" r:id="rId5"/>
    <p:sldId id="422" r:id="rId6"/>
    <p:sldId id="423" r:id="rId7"/>
    <p:sldId id="421" r:id="rId8"/>
    <p:sldId id="419" r:id="rId9"/>
    <p:sldId id="394" r:id="rId10"/>
    <p:sldId id="396" r:id="rId11"/>
    <p:sldId id="397" r:id="rId12"/>
    <p:sldId id="398" r:id="rId13"/>
    <p:sldId id="435" r:id="rId14"/>
    <p:sldId id="384" r:id="rId15"/>
    <p:sldId id="432" r:id="rId16"/>
    <p:sldId id="386" r:id="rId17"/>
    <p:sldId id="427" r:id="rId18"/>
    <p:sldId id="438" r:id="rId19"/>
    <p:sldId id="440" r:id="rId20"/>
    <p:sldId id="441" r:id="rId21"/>
    <p:sldId id="439" r:id="rId22"/>
    <p:sldId id="401" r:id="rId23"/>
    <p:sldId id="442" r:id="rId24"/>
    <p:sldId id="443" r:id="rId25"/>
    <p:sldId id="445" r:id="rId26"/>
    <p:sldId id="444" r:id="rId27"/>
    <p:sldId id="403" r:id="rId28"/>
    <p:sldId id="447" r:id="rId29"/>
    <p:sldId id="404" r:id="rId30"/>
    <p:sldId id="436" r:id="rId31"/>
    <p:sldId id="405" r:id="rId32"/>
    <p:sldId id="411" r:id="rId33"/>
    <p:sldId id="412" r:id="rId34"/>
    <p:sldId id="413" r:id="rId35"/>
    <p:sldId id="448" r:id="rId36"/>
  </p:sldIdLst>
  <p:sldSz cx="9144000" cy="6858000" type="screen4x3"/>
  <p:notesSz cx="6845300" cy="9396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4001D"/>
    <a:srgbClr val="A40508"/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406" autoAdjust="0"/>
    <p:restoredTop sz="86867" autoAdjust="0"/>
  </p:normalViewPr>
  <p:slideViewPr>
    <p:cSldViewPr>
      <p:cViewPr varScale="1">
        <p:scale>
          <a:sx n="104" d="100"/>
          <a:sy n="104" d="100"/>
        </p:scale>
        <p:origin x="-11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-2224" y="-112"/>
      </p:cViewPr>
      <p:guideLst>
        <p:guide orient="horz" pos="2959"/>
        <p:guide pos="215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fld id="{8A029216-D615-3945-A1F3-D96FC886DA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26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3150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B9031F-EB71-7642-8F3C-6FDC1408CB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73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3150" y="704850"/>
            <a:ext cx="4699000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3150" y="704850"/>
            <a:ext cx="4699000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35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3150" y="704850"/>
            <a:ext cx="4699000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3150" y="704850"/>
            <a:ext cx="4699000" cy="3524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20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3150" y="704850"/>
            <a:ext cx="4699000" cy="3524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20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3150" y="704850"/>
            <a:ext cx="4699000" cy="3524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20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3150" y="704850"/>
            <a:ext cx="4699000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3150" y="704850"/>
            <a:ext cx="4699000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3150" y="704850"/>
            <a:ext cx="4699000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3150" y="704850"/>
            <a:ext cx="4699000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3150" y="704850"/>
            <a:ext cx="4699000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681037"/>
            <a:ext cx="3890964" cy="1731963"/>
          </a:xfrm>
        </p:spPr>
        <p:txBody>
          <a:bodyPr/>
          <a:lstStyle>
            <a:lvl1pPr algn="ctr"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835400"/>
            <a:ext cx="3886200" cy="22352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 sz="3600">
                <a:solidFill>
                  <a:srgbClr val="A5002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6273800"/>
            <a:ext cx="12192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62738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9" name="Picture 8" descr="wordcloud2.jpg"/>
          <p:cNvPicPr>
            <a:picLocks noChangeAspect="1"/>
          </p:cNvPicPr>
          <p:nvPr userDrawn="1"/>
        </p:nvPicPr>
        <p:blipFill rotWithShape="1">
          <a:blip r:embed="rId2"/>
          <a:srcRect l="19740" t="8415" r="20308" b="8153"/>
          <a:stretch/>
        </p:blipFill>
        <p:spPr>
          <a:xfrm>
            <a:off x="260136" y="304800"/>
            <a:ext cx="3473664" cy="6255910"/>
          </a:xfrm>
          <a:prstGeom prst="rect">
            <a:avLst/>
          </a:prstGeom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6273800"/>
            <a:ext cx="765174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1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8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81000"/>
            <a:ext cx="21145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1912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8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1"/>
            <a:ext cx="77724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076701"/>
            <a:ext cx="77724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3406143" y="3406142"/>
            <a:ext cx="68580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467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300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3400"/>
            <a:ext cx="8534400" cy="444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6274316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6273800"/>
            <a:ext cx="4572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3406143" y="3406142"/>
            <a:ext cx="68580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70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6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3400"/>
            <a:ext cx="8534400" cy="444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6273800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2738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3406143" y="3406142"/>
            <a:ext cx="68580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17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7526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6273800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3406143" y="3406142"/>
            <a:ext cx="68580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13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7163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311400"/>
            <a:ext cx="4040188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7" y="167163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7" y="2311400"/>
            <a:ext cx="4041775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6273800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2738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 rot="5400000">
            <a:off x="-3406143" y="3406142"/>
            <a:ext cx="68580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467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7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 rot="5400000">
            <a:off x="-3406143" y="3406142"/>
            <a:ext cx="68580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2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7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905000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3124201"/>
            <a:ext cx="3008313" cy="30019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3406143" y="3406142"/>
            <a:ext cx="68580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12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4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04800"/>
            <a:ext cx="7391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5344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0" y="6261358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61358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273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fld id="{91F816EA-24CC-2048-859A-C5EA9F275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5195" y="304800"/>
            <a:ext cx="1059656" cy="1066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323" y="11667"/>
            <a:ext cx="1295400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A4001D"/>
                </a:solidFill>
                <a:latin typeface="+mn-lt"/>
              </a:rPr>
              <a:t>Dan Jurafsky</a:t>
            </a:r>
            <a:endParaRPr lang="en-US" sz="1100" dirty="0">
              <a:solidFill>
                <a:srgbClr val="A4001D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1" r:id="rId13"/>
    <p:sldLayoutId id="214748371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0" y="584200"/>
            <a:ext cx="3890964" cy="1828800"/>
          </a:xfrm>
        </p:spPr>
        <p:txBody>
          <a:bodyPr/>
          <a:lstStyle/>
          <a:p>
            <a:r>
              <a:rPr lang="en-US" dirty="0">
                <a:latin typeface="Calibri (Headings)"/>
                <a:cs typeface="Calibri (Headings)"/>
              </a:rPr>
              <a:t>Question Answering</a:t>
            </a:r>
            <a:endParaRPr lang="en-US" dirty="0"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3505200"/>
            <a:ext cx="4495800" cy="2235200"/>
          </a:xfrm>
        </p:spPr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4000" dirty="0" smtClean="0">
                <a:latin typeface="Calibri (Headings)"/>
                <a:ea typeface="ＭＳ Ｐゴシック" charset="0"/>
                <a:cs typeface="Calibri (Headings)"/>
              </a:rPr>
              <a:t>Summarization in Question Answering</a:t>
            </a:r>
          </a:p>
          <a:p>
            <a:pPr eaLnBrk="1" hangingPunct="1">
              <a:buFont typeface="Times" charset="0"/>
              <a:buNone/>
            </a:pP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0" y="584200"/>
            <a:ext cx="3890964" cy="1828800"/>
          </a:xfrm>
        </p:spPr>
        <p:txBody>
          <a:bodyPr/>
          <a:lstStyle/>
          <a:p>
            <a:r>
              <a:rPr lang="en-US" dirty="0">
                <a:latin typeface="Calibri (Headings)"/>
                <a:cs typeface="Calibri (Headings)"/>
              </a:rPr>
              <a:t>Question Answering</a:t>
            </a:r>
            <a:endParaRPr lang="en-US" dirty="0"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3505200"/>
            <a:ext cx="5029200" cy="2743200"/>
          </a:xfrm>
        </p:spPr>
        <p:txBody>
          <a:bodyPr/>
          <a:lstStyle/>
          <a:p>
            <a:r>
              <a:rPr lang="en-US" sz="4000" dirty="0" smtClean="0">
                <a:latin typeface="Calibri (Headings)"/>
                <a:ea typeface="ＭＳ Ｐゴシック" charset="0"/>
                <a:cs typeface="Calibri (Headings)"/>
              </a:rPr>
              <a:t>Generating Snippets and other Single-Document Answers</a:t>
            </a:r>
            <a:endParaRPr lang="en-US" sz="3200" dirty="0">
              <a:latin typeface="Calibri (Headings)"/>
              <a:ea typeface="ＭＳ Ｐゴシック" charset="0"/>
              <a:cs typeface="Calibri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3864857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Snippets: query-focused summaries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cast-met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05000"/>
            <a:ext cx="601382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6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Summarization: Three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27200"/>
            <a:ext cx="8077200" cy="4445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0000FF"/>
                </a:solidFill>
              </a:rPr>
              <a:t>content selection</a:t>
            </a:r>
            <a:r>
              <a:rPr lang="en-US" sz="2800" dirty="0" smtClean="0"/>
              <a:t>: choose sentences to extract from the document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0000FF"/>
                </a:solidFill>
              </a:rPr>
              <a:t>information ordering</a:t>
            </a:r>
            <a:r>
              <a:rPr lang="en-US" sz="2800" dirty="0" smtClean="0"/>
              <a:t>: choose an order to place them in the summary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0000FF"/>
                </a:solidFill>
              </a:rPr>
              <a:t>sentence realization</a:t>
            </a:r>
            <a:r>
              <a:rPr lang="en-US" sz="2800" dirty="0" smtClean="0"/>
              <a:t>: clean up the sentences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 descr="sdsum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3" y="4660320"/>
            <a:ext cx="9144000" cy="15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8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Summarization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27200"/>
            <a:ext cx="8077200" cy="4445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0000FF"/>
                </a:solidFill>
              </a:rPr>
              <a:t>content selection</a:t>
            </a:r>
            <a:r>
              <a:rPr lang="en-US" sz="2800" dirty="0" smtClean="0"/>
              <a:t>: choose sentences to extract from the document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information ordering: just use document order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sentence realization: keep original sentences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 descr="sdsum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3" y="4660320"/>
            <a:ext cx="9144000" cy="15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4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7391400" cy="990600"/>
          </a:xfrm>
        </p:spPr>
        <p:txBody>
          <a:bodyPr/>
          <a:lstStyle/>
          <a:p>
            <a:r>
              <a:rPr lang="en-US" dirty="0" smtClean="0"/>
              <a:t>Unsupervised content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Intuition dating back to </a:t>
            </a:r>
            <a:r>
              <a:rPr lang="en-US" sz="2800" dirty="0" err="1" smtClean="0"/>
              <a:t>Luhn</a:t>
            </a:r>
            <a:r>
              <a:rPr lang="en-US" sz="2800" dirty="0" smtClean="0"/>
              <a:t> (1958):</a:t>
            </a:r>
          </a:p>
          <a:p>
            <a:pPr lvl="1"/>
            <a:r>
              <a:rPr lang="en-US" sz="2400" dirty="0" smtClean="0"/>
              <a:t>Choose sentences that have </a:t>
            </a:r>
            <a:r>
              <a:rPr lang="en-US" sz="2400" dirty="0" smtClean="0">
                <a:solidFill>
                  <a:srgbClr val="0000FF"/>
                </a:solidFill>
              </a:rPr>
              <a:t>salient</a:t>
            </a:r>
            <a:r>
              <a:rPr lang="en-US" sz="2400" dirty="0" smtClean="0"/>
              <a:t> or </a:t>
            </a:r>
            <a:r>
              <a:rPr lang="en-US" sz="2400" dirty="0" smtClean="0">
                <a:solidFill>
                  <a:srgbClr val="0000FF"/>
                </a:solidFill>
              </a:rPr>
              <a:t>informative</a:t>
            </a:r>
            <a:r>
              <a:rPr lang="en-US" sz="2400" dirty="0" smtClean="0"/>
              <a:t> words</a:t>
            </a:r>
            <a:endParaRPr lang="en-US" sz="2800" dirty="0" smtClean="0"/>
          </a:p>
          <a:p>
            <a:r>
              <a:rPr lang="en-US" sz="2800" dirty="0" smtClean="0"/>
              <a:t>Two approaches to defining salient words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err="1">
                <a:solidFill>
                  <a:srgbClr val="0000FF"/>
                </a:solidFill>
              </a:rPr>
              <a:t>tf-</a:t>
            </a:r>
            <a:r>
              <a:rPr lang="en-US" sz="2400" dirty="0" err="1" smtClean="0">
                <a:solidFill>
                  <a:srgbClr val="0000FF"/>
                </a:solidFill>
              </a:rPr>
              <a:t>idf</a:t>
            </a:r>
            <a:r>
              <a:rPr lang="en-US" sz="2400" dirty="0" smtClean="0">
                <a:solidFill>
                  <a:srgbClr val="0000FF"/>
                </a:solidFill>
              </a:rPr>
              <a:t>: </a:t>
            </a:r>
            <a:r>
              <a:rPr lang="en-US" sz="2400" dirty="0" smtClean="0"/>
              <a:t>weigh each word </a:t>
            </a:r>
            <a:r>
              <a:rPr lang="en-US" sz="2400" dirty="0" err="1" smtClean="0">
                <a:latin typeface="Times New Roman"/>
                <a:cs typeface="Times New Roman"/>
              </a:rPr>
              <a:t>w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i</a:t>
            </a:r>
            <a:r>
              <a:rPr lang="en-US" sz="2400" dirty="0" smtClean="0"/>
              <a:t> in document </a:t>
            </a:r>
            <a:r>
              <a:rPr lang="en-US" sz="2400" i="1" dirty="0" smtClean="0">
                <a:latin typeface="Times New Roman"/>
                <a:cs typeface="Times New Roman"/>
              </a:rPr>
              <a:t>j</a:t>
            </a:r>
            <a:r>
              <a:rPr lang="en-US" sz="2400" dirty="0" smtClean="0"/>
              <a:t> by </a:t>
            </a:r>
            <a:r>
              <a:rPr lang="en-US" sz="2400" dirty="0" err="1" smtClean="0"/>
              <a:t>tf</a:t>
            </a:r>
            <a:r>
              <a:rPr lang="en-US" sz="2400" dirty="0" err="1"/>
              <a:t>-</a:t>
            </a:r>
            <a:r>
              <a:rPr lang="en-US" sz="2400" dirty="0" err="1" smtClean="0"/>
              <a:t>idf</a:t>
            </a:r>
            <a:endParaRPr lang="en-US" sz="2400" dirty="0" smtClean="0"/>
          </a:p>
          <a:p>
            <a:pPr lvl="2"/>
            <a:endParaRPr lang="en-US" sz="2400" dirty="0" smtClean="0">
              <a:solidFill>
                <a:srgbClr val="0000FF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00FF"/>
                </a:solidFill>
              </a:rPr>
              <a:t>topic signature</a:t>
            </a:r>
            <a:r>
              <a:rPr lang="en-US" sz="2400" dirty="0" smtClean="0"/>
              <a:t>: choose a smaller set of salient words</a:t>
            </a:r>
          </a:p>
          <a:p>
            <a:pPr lvl="2"/>
            <a:r>
              <a:rPr lang="en-US" sz="2400" dirty="0" smtClean="0"/>
              <a:t>mutual information</a:t>
            </a:r>
          </a:p>
          <a:p>
            <a:pPr lvl="2"/>
            <a:r>
              <a:rPr lang="en-US" sz="2400" dirty="0" smtClean="0"/>
              <a:t>log</a:t>
            </a:r>
            <a:r>
              <a:rPr lang="en-US" sz="2400" dirty="0"/>
              <a:t>-</a:t>
            </a:r>
            <a:r>
              <a:rPr lang="en-US" sz="2400" dirty="0" smtClean="0"/>
              <a:t>likelihood ratio </a:t>
            </a:r>
            <a:r>
              <a:rPr lang="en-US" sz="2400" dirty="0"/>
              <a:t>(</a:t>
            </a:r>
            <a:r>
              <a:rPr lang="en-US" sz="2400" dirty="0" smtClean="0"/>
              <a:t>LLR)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 Dunning (1993), Lin and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Hovy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(2000)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71641"/>
              </p:ext>
            </p:extLst>
          </p:nvPr>
        </p:nvGraphicFramePr>
        <p:xfrm>
          <a:off x="2237317" y="3733800"/>
          <a:ext cx="294428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Equation" r:id="rId3" imgW="1358900" imgH="228600" progId="Equation.3">
                  <p:embed/>
                </p:oleObj>
              </mc:Choice>
              <mc:Fallback>
                <p:oleObj name="Equation" r:id="rId3" imgW="1358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37317" y="3733800"/>
                        <a:ext cx="2944283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386584"/>
              </p:ext>
            </p:extLst>
          </p:nvPr>
        </p:nvGraphicFramePr>
        <p:xfrm>
          <a:off x="2286000" y="5638800"/>
          <a:ext cx="4724400" cy="1028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Equation" r:id="rId5" imgW="2451100" imgH="533400" progId="Equation.3">
                  <p:embed/>
                </p:oleObj>
              </mc:Choice>
              <mc:Fallback>
                <p:oleObj name="Equation" r:id="rId5" imgW="2451100" imgH="533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0" y="5638800"/>
                        <a:ext cx="4724400" cy="1028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00400" y="1143000"/>
            <a:ext cx="55848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H. P.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Luhn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. 1958. The Automatic Creation of Literature Abstracts.</a:t>
            </a:r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IBM Journal of Research and Development. 2:2, 159-165. 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162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opic signature-based content selection with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3400"/>
            <a:ext cx="8686800" cy="4445000"/>
          </a:xfrm>
        </p:spPr>
        <p:txBody>
          <a:bodyPr/>
          <a:lstStyle/>
          <a:p>
            <a:r>
              <a:rPr lang="en-US" sz="2800" dirty="0" smtClean="0"/>
              <a:t>choose words that are informative either </a:t>
            </a:r>
          </a:p>
          <a:p>
            <a:pPr lvl="1"/>
            <a:r>
              <a:rPr lang="en-US" sz="2400" dirty="0" smtClean="0"/>
              <a:t>by log</a:t>
            </a:r>
            <a:r>
              <a:rPr lang="en-US" sz="2400" dirty="0"/>
              <a:t>-likelihood ratio (LLR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or by appearing in the query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r>
              <a:rPr lang="en-US" sz="2800" dirty="0" smtClean="0"/>
              <a:t>Weigh a sentence (or window) by weight of its words: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48200" y="1143000"/>
            <a:ext cx="3781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Conroy, Schlesinger, and O’Leary 2006</a:t>
            </a:r>
            <a:endParaRPr lang="en-US" sz="1800" dirty="0">
              <a:latin typeface="+mn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345418"/>
              </p:ext>
            </p:extLst>
          </p:nvPr>
        </p:nvGraphicFramePr>
        <p:xfrm>
          <a:off x="1676400" y="3352800"/>
          <a:ext cx="4724400" cy="156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Equation" r:id="rId3" imgW="2451100" imgH="812800" progId="Equation.3">
                  <p:embed/>
                </p:oleObj>
              </mc:Choice>
              <mc:Fallback>
                <p:oleObj name="Equation" r:id="rId3" imgW="2451100" imgH="812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0" y="3352800"/>
                        <a:ext cx="4724400" cy="1566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917590"/>
              </p:ext>
            </p:extLst>
          </p:nvPr>
        </p:nvGraphicFramePr>
        <p:xfrm>
          <a:off x="1905000" y="5715000"/>
          <a:ext cx="3397250" cy="861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Equation" r:id="rId5" imgW="1752600" imgH="444500" progId="Equation.3">
                  <p:embed/>
                </p:oleObj>
              </mc:Choice>
              <mc:Fallback>
                <p:oleObj name="Equation" r:id="rId5" imgW="17526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05000" y="5715000"/>
                        <a:ext cx="3397250" cy="8614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140937" y="3733800"/>
            <a:ext cx="2003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(could learn more complex weights)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520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391400" cy="990600"/>
          </a:xfrm>
        </p:spPr>
        <p:txBody>
          <a:bodyPr/>
          <a:lstStyle/>
          <a:p>
            <a:r>
              <a:rPr lang="en-US" dirty="0" smtClean="0"/>
              <a:t>Supervised content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4572000" cy="4445000"/>
          </a:xfrm>
        </p:spPr>
        <p:txBody>
          <a:bodyPr/>
          <a:lstStyle/>
          <a:p>
            <a:r>
              <a:rPr lang="en-US" dirty="0" smtClean="0"/>
              <a:t>Given: </a:t>
            </a:r>
          </a:p>
          <a:p>
            <a:pPr lvl="1"/>
            <a:r>
              <a:rPr lang="en-US" dirty="0" smtClean="0"/>
              <a:t>a labeled training set of good summaries for each document</a:t>
            </a:r>
          </a:p>
          <a:p>
            <a:r>
              <a:rPr lang="en-US" dirty="0" smtClean="0"/>
              <a:t>Align:</a:t>
            </a:r>
          </a:p>
          <a:p>
            <a:pPr lvl="1"/>
            <a:r>
              <a:rPr lang="en-US" dirty="0" smtClean="0"/>
              <a:t>the sentences in the document with sentences in the summary</a:t>
            </a:r>
          </a:p>
          <a:p>
            <a:r>
              <a:rPr lang="en-US" dirty="0" smtClean="0"/>
              <a:t>Extract features</a:t>
            </a:r>
          </a:p>
          <a:p>
            <a:pPr lvl="1"/>
            <a:r>
              <a:rPr lang="en-US" dirty="0" smtClean="0"/>
              <a:t>position (first sentence?) </a:t>
            </a:r>
          </a:p>
          <a:p>
            <a:pPr lvl="1"/>
            <a:r>
              <a:rPr lang="en-US" dirty="0" smtClean="0"/>
              <a:t>length of sentence</a:t>
            </a:r>
            <a:endParaRPr lang="en-US" dirty="0"/>
          </a:p>
          <a:p>
            <a:pPr lvl="1"/>
            <a:r>
              <a:rPr lang="en-US" dirty="0" smtClean="0"/>
              <a:t>word </a:t>
            </a:r>
            <a:r>
              <a:rPr lang="en-US" dirty="0" err="1" smtClean="0"/>
              <a:t>informativeness</a:t>
            </a:r>
            <a:r>
              <a:rPr lang="en-US" dirty="0" smtClean="0"/>
              <a:t>, cue phrases</a:t>
            </a:r>
            <a:endParaRPr lang="en-US" dirty="0"/>
          </a:p>
          <a:p>
            <a:pPr lvl="1"/>
            <a:r>
              <a:rPr lang="en-US" dirty="0" smtClean="0"/>
              <a:t>cohesion</a:t>
            </a:r>
          </a:p>
          <a:p>
            <a:r>
              <a:rPr lang="en-US" dirty="0" smtClean="0"/>
              <a:t>Train</a:t>
            </a:r>
          </a:p>
          <a:p>
            <a:pPr lvl="1"/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953000" y="1752600"/>
            <a:ext cx="41148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r>
              <a:rPr lang="en-US" dirty="0" smtClean="0"/>
              <a:t>Problems:</a:t>
            </a:r>
          </a:p>
          <a:p>
            <a:pPr lvl="1"/>
            <a:r>
              <a:rPr lang="en-US" dirty="0" smtClean="0"/>
              <a:t>hard to get labeled training data</a:t>
            </a:r>
          </a:p>
          <a:p>
            <a:pPr lvl="1"/>
            <a:r>
              <a:rPr lang="en-US" dirty="0" smtClean="0"/>
              <a:t>alignment difficult</a:t>
            </a:r>
          </a:p>
          <a:p>
            <a:pPr lvl="1"/>
            <a:r>
              <a:rPr lang="en-US" dirty="0" smtClean="0"/>
              <a:t>performance not better than unsupervised algorithms</a:t>
            </a:r>
          </a:p>
          <a:p>
            <a:r>
              <a:rPr lang="en-US" dirty="0" smtClean="0"/>
              <a:t>So in practice: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Unsupervised content selection is more common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248400"/>
            <a:ext cx="664708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0100" lvl="2" indent="-342900"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a binary classifier (put sentence in summary</a:t>
            </a:r>
            <a:r>
              <a:rPr lang="en-US" sz="2000" dirty="0" smtClean="0">
                <a:latin typeface="Calibri"/>
                <a:cs typeface="Calibri"/>
              </a:rPr>
              <a:t>? yes or no)</a:t>
            </a:r>
            <a:endParaRPr lang="en-US" sz="2000" dirty="0">
              <a:latin typeface="Calibri"/>
              <a:cs typeface="Calibri"/>
            </a:endParaRPr>
          </a:p>
          <a:p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185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0" y="584200"/>
            <a:ext cx="3890964" cy="1828800"/>
          </a:xfrm>
        </p:spPr>
        <p:txBody>
          <a:bodyPr/>
          <a:lstStyle/>
          <a:p>
            <a:r>
              <a:rPr lang="en-US" dirty="0">
                <a:latin typeface="Calibri (Headings)"/>
                <a:cs typeface="Calibri (Headings)"/>
              </a:rPr>
              <a:t>Question Answering</a:t>
            </a:r>
            <a:endParaRPr lang="en-US" dirty="0"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3505200"/>
            <a:ext cx="5029200" cy="2743200"/>
          </a:xfrm>
        </p:spPr>
        <p:txBody>
          <a:bodyPr/>
          <a:lstStyle/>
          <a:p>
            <a:r>
              <a:rPr lang="en-US" sz="4000" dirty="0" smtClean="0">
                <a:latin typeface="Calibri (Headings)"/>
                <a:ea typeface="ＭＳ Ｐゴシック" charset="0"/>
                <a:cs typeface="Calibri (Headings)"/>
              </a:rPr>
              <a:t>Generating Snippets and other Single-Document Answers</a:t>
            </a:r>
            <a:endParaRPr lang="en-US" sz="3200" dirty="0">
              <a:latin typeface="Calibri (Headings)"/>
              <a:ea typeface="ＭＳ Ｐゴシック" charset="0"/>
              <a:cs typeface="Calibri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2684648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77800"/>
            <a:ext cx="4800600" cy="1828800"/>
          </a:xfrm>
        </p:spPr>
        <p:txBody>
          <a:bodyPr/>
          <a:lstStyle/>
          <a:p>
            <a:r>
              <a:rPr lang="en-US" sz="4000" dirty="0" smtClean="0">
                <a:latin typeface="Calibri (Headings)"/>
                <a:cs typeface="Calibri (Headings)"/>
              </a:rPr>
              <a:t>Question Answering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191000" y="2413000"/>
            <a:ext cx="4572000" cy="1609344"/>
          </a:xfrm>
        </p:spPr>
        <p:txBody>
          <a:bodyPr/>
          <a:lstStyle/>
          <a:p>
            <a:r>
              <a:rPr lang="en-US" sz="3600" dirty="0" smtClean="0">
                <a:solidFill>
                  <a:srgbClr val="A4001D"/>
                </a:solidFill>
                <a:ea typeface="ＭＳ Ｐゴシック" charset="0"/>
                <a:cs typeface="Calibri"/>
              </a:rPr>
              <a:t>Evaluating Summaries: ROUGE</a:t>
            </a:r>
            <a:endParaRPr lang="en-US" sz="3600" dirty="0">
              <a:solidFill>
                <a:srgbClr val="A4001D"/>
              </a:solidFill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473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ROUGE (Recall </a:t>
            </a:r>
            <a:r>
              <a:rPr lang="en-US" dirty="0" smtClean="0"/>
              <a:t>Oriented Understudy </a:t>
            </a:r>
            <a:r>
              <a:rPr lang="en-US" dirty="0"/>
              <a:t>for </a:t>
            </a:r>
            <a:r>
              <a:rPr lang="en-US" dirty="0" err="1"/>
              <a:t>Gisting</a:t>
            </a:r>
            <a:r>
              <a:rPr lang="en-US" dirty="0"/>
              <a:t> </a:t>
            </a:r>
            <a:r>
              <a:rPr lang="en-US" dirty="0" smtClean="0"/>
              <a:t>Evaluation)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Intrinsic metric for automatically evaluating summaries</a:t>
            </a:r>
          </a:p>
          <a:p>
            <a:pPr lvl="1"/>
            <a:r>
              <a:rPr lang="en-US" dirty="0" smtClean="0"/>
              <a:t>Based on BLEU (a metric used for machine translation)</a:t>
            </a:r>
          </a:p>
          <a:p>
            <a:pPr lvl="1"/>
            <a:r>
              <a:rPr lang="en-US" dirty="0" smtClean="0"/>
              <a:t>Not as good as human evaluation (“Did this answer the user’s question?”)</a:t>
            </a:r>
          </a:p>
          <a:p>
            <a:pPr lvl="1"/>
            <a:r>
              <a:rPr lang="en-US" dirty="0" smtClean="0"/>
              <a:t>But much more convenient</a:t>
            </a:r>
          </a:p>
          <a:p>
            <a:r>
              <a:rPr lang="en-US" dirty="0" smtClean="0"/>
              <a:t>Given a document D, and an automatic summary X: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Have N humans produce a set of reference summaries  of 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Run system, giving automatic summary X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What percentage of the bigrams from the reference summaries appear in X?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62600" y="1066800"/>
            <a:ext cx="2288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Lin and </a:t>
            </a:r>
            <a:r>
              <a:rPr lang="en-US" sz="1800" dirty="0" err="1" smtClean="0"/>
              <a:t>Hovy</a:t>
            </a:r>
            <a:r>
              <a:rPr lang="en-US" sz="1800" dirty="0" smtClean="0"/>
              <a:t> 2003</a:t>
            </a:r>
            <a:endParaRPr lang="en-US" sz="1800" dirty="0">
              <a:latin typeface="+mn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872371"/>
              </p:ext>
            </p:extLst>
          </p:nvPr>
        </p:nvGraphicFramePr>
        <p:xfrm>
          <a:off x="990600" y="5410200"/>
          <a:ext cx="7160217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tion" r:id="rId3" imgW="3911600" imgH="749300" progId="Equation.3">
                  <p:embed/>
                </p:oleObj>
              </mc:Choice>
              <mc:Fallback>
                <p:oleObj name="Equation" r:id="rId3" imgW="3911600" imgH="749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5410200"/>
                        <a:ext cx="7160217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497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733" y="152400"/>
            <a:ext cx="7391400" cy="990600"/>
          </a:xfrm>
        </p:spPr>
        <p:txBody>
          <a:bodyPr/>
          <a:lstStyle/>
          <a:p>
            <a:r>
              <a:rPr lang="en-US" dirty="0" smtClean="0"/>
              <a:t>Text Summarization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7200"/>
            <a:ext cx="8458200" cy="4597400"/>
          </a:xfrm>
        </p:spPr>
        <p:txBody>
          <a:bodyPr/>
          <a:lstStyle/>
          <a:p>
            <a:r>
              <a:rPr lang="en-US" b="1" dirty="0" smtClean="0"/>
              <a:t>Goal</a:t>
            </a:r>
            <a:r>
              <a:rPr lang="en-US" dirty="0" smtClean="0"/>
              <a:t>: produce </a:t>
            </a:r>
            <a:r>
              <a:rPr lang="en-US" dirty="0"/>
              <a:t>an </a:t>
            </a:r>
            <a:r>
              <a:rPr lang="en-US" dirty="0" smtClean="0"/>
              <a:t>abridged version </a:t>
            </a:r>
            <a:r>
              <a:rPr lang="en-US" dirty="0"/>
              <a:t>of a text that contains </a:t>
            </a:r>
            <a:r>
              <a:rPr lang="en-US" dirty="0" smtClean="0"/>
              <a:t>information that is important </a:t>
            </a:r>
            <a:r>
              <a:rPr lang="en-US" dirty="0"/>
              <a:t>or relevant </a:t>
            </a:r>
            <a:r>
              <a:rPr lang="en-US" dirty="0" smtClean="0"/>
              <a:t>to a user.</a:t>
            </a:r>
          </a:p>
          <a:p>
            <a:pPr marL="0" indent="0">
              <a:buNone/>
            </a:pPr>
            <a:r>
              <a:rPr lang="en-US" dirty="0" smtClean="0"/>
              <a:t>				</a:t>
            </a:r>
            <a:endParaRPr lang="en-US" b="1" dirty="0" smtClean="0"/>
          </a:p>
          <a:p>
            <a:r>
              <a:rPr lang="en-US" sz="2800" b="1" dirty="0" smtClean="0"/>
              <a:t>Summarization Applications</a:t>
            </a:r>
          </a:p>
          <a:p>
            <a:pPr lvl="1"/>
            <a:r>
              <a:rPr lang="en-US" sz="2400" b="1" dirty="0" smtClean="0">
                <a:solidFill>
                  <a:srgbClr val="0000FF"/>
                </a:solidFill>
              </a:rPr>
              <a:t>outlines or abstracts </a:t>
            </a:r>
            <a:r>
              <a:rPr lang="en-US" sz="2400" dirty="0" smtClean="0"/>
              <a:t>of </a:t>
            </a:r>
            <a:r>
              <a:rPr lang="en-US" sz="2400" dirty="0"/>
              <a:t>any </a:t>
            </a:r>
            <a:r>
              <a:rPr lang="en-US" sz="2400" dirty="0" smtClean="0"/>
              <a:t>document, article, </a:t>
            </a:r>
            <a:r>
              <a:rPr lang="en-US" sz="2400" dirty="0" err="1" smtClean="0"/>
              <a:t>etc</a:t>
            </a:r>
            <a:endParaRPr lang="en-US" sz="2400" dirty="0" smtClean="0"/>
          </a:p>
          <a:p>
            <a:pPr lvl="1"/>
            <a:r>
              <a:rPr lang="en-US" sz="2400" b="1" dirty="0">
                <a:solidFill>
                  <a:srgbClr val="0000FF"/>
                </a:solidFill>
              </a:rPr>
              <a:t>summaries</a:t>
            </a:r>
            <a:r>
              <a:rPr lang="en-US" sz="2400" b="1" dirty="0"/>
              <a:t> </a:t>
            </a:r>
            <a:r>
              <a:rPr lang="en-US" sz="2400" dirty="0"/>
              <a:t>of email </a:t>
            </a:r>
            <a:r>
              <a:rPr lang="en-US" sz="2400" dirty="0" smtClean="0"/>
              <a:t>threads</a:t>
            </a:r>
          </a:p>
          <a:p>
            <a:pPr lvl="1"/>
            <a:r>
              <a:rPr lang="en-US" sz="2400" b="1" dirty="0">
                <a:solidFill>
                  <a:srgbClr val="0000FF"/>
                </a:solidFill>
              </a:rPr>
              <a:t>action items </a:t>
            </a:r>
            <a:r>
              <a:rPr lang="en-US" sz="2400" dirty="0" smtClean="0"/>
              <a:t>from </a:t>
            </a:r>
            <a:r>
              <a:rPr lang="en-US" sz="2400" dirty="0"/>
              <a:t>a </a:t>
            </a:r>
            <a:r>
              <a:rPr lang="en-US" sz="2400" dirty="0" smtClean="0"/>
              <a:t>meeting</a:t>
            </a:r>
          </a:p>
          <a:p>
            <a:pPr lvl="1"/>
            <a:r>
              <a:rPr lang="en-US" sz="2400" b="1" dirty="0" smtClean="0">
                <a:solidFill>
                  <a:srgbClr val="0000FF"/>
                </a:solidFill>
              </a:rPr>
              <a:t>simplifying</a:t>
            </a:r>
            <a:r>
              <a:rPr lang="en-US" sz="2400" dirty="0" smtClean="0"/>
              <a:t> text by compressing sentences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9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ROUGE example:</a:t>
            </a:r>
            <a:br>
              <a:rPr lang="en-US" dirty="0" smtClean="0"/>
            </a:br>
            <a:r>
              <a:rPr lang="en-US" dirty="0" smtClean="0"/>
              <a:t>Q: “What is water spinach?”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3400"/>
            <a:ext cx="8839200" cy="398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Human 1: Water spinach is a green leafy vegetable grown in the tropics.</a:t>
            </a:r>
          </a:p>
          <a:p>
            <a:pPr marL="0" indent="0">
              <a:buNone/>
            </a:pPr>
            <a:r>
              <a:rPr lang="en-US" dirty="0" smtClean="0"/>
              <a:t>Human 2:  Water spinach is a semi-aquatic tropical plant grown as a vegetable.</a:t>
            </a:r>
          </a:p>
          <a:p>
            <a:pPr marL="0" indent="0">
              <a:buNone/>
            </a:pPr>
            <a:r>
              <a:rPr lang="en-US" dirty="0" smtClean="0"/>
              <a:t>Human 3: Water spinach is a commonly eaten leaf vegetable of Asia.</a:t>
            </a:r>
          </a:p>
          <a:p>
            <a:endParaRPr lang="en-US" dirty="0"/>
          </a:p>
          <a:p>
            <a:r>
              <a:rPr lang="en-US" dirty="0" smtClean="0"/>
              <a:t>System answer: Water spinach is a leaf vegetable commonly eaten in tropical areas of Asia.</a:t>
            </a:r>
          </a:p>
          <a:p>
            <a:endParaRPr lang="en-US" dirty="0"/>
          </a:p>
          <a:p>
            <a:r>
              <a:rPr lang="en-US" dirty="0" smtClean="0"/>
              <a:t>ROUGE-2  =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59314" y="6106180"/>
            <a:ext cx="1595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10 + 9 + 9</a:t>
            </a:r>
            <a:endParaRPr lang="en-US" sz="28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5699781"/>
            <a:ext cx="1413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3 + 3 + 6</a:t>
            </a:r>
            <a:endParaRPr lang="en-US" sz="2800" dirty="0">
              <a:latin typeface="+mn-lt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895600" y="6156981"/>
            <a:ext cx="1524000" cy="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724400" y="5928381"/>
            <a:ext cx="2107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= 12/28 = .43 </a:t>
            </a:r>
            <a:endParaRPr lang="en-US" sz="2800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676400" y="1905000"/>
            <a:ext cx="1828800" cy="381000"/>
          </a:xfrm>
          <a:prstGeom prst="rect">
            <a:avLst/>
          </a:prstGeom>
          <a:solidFill>
            <a:srgbClr val="FFFF00">
              <a:alpha val="39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600200" y="2743200"/>
            <a:ext cx="1828800" cy="381000"/>
          </a:xfrm>
          <a:prstGeom prst="rect">
            <a:avLst/>
          </a:prstGeom>
          <a:solidFill>
            <a:srgbClr val="FFFF00">
              <a:alpha val="39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514600" y="1905000"/>
            <a:ext cx="1295400" cy="304800"/>
          </a:xfrm>
          <a:prstGeom prst="rect">
            <a:avLst/>
          </a:prstGeom>
          <a:solidFill>
            <a:srgbClr val="FFFF00">
              <a:alpha val="39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667000" y="2743200"/>
            <a:ext cx="1143000" cy="304800"/>
          </a:xfrm>
          <a:prstGeom prst="rect">
            <a:avLst/>
          </a:prstGeom>
          <a:solidFill>
            <a:srgbClr val="FFFF00">
              <a:alpha val="39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657600" y="2667000"/>
            <a:ext cx="381000" cy="381000"/>
          </a:xfrm>
          <a:prstGeom prst="rect">
            <a:avLst/>
          </a:prstGeom>
          <a:solidFill>
            <a:srgbClr val="FFFF00">
              <a:alpha val="39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581400" y="1905000"/>
            <a:ext cx="381000" cy="381000"/>
          </a:xfrm>
          <a:prstGeom prst="rect">
            <a:avLst/>
          </a:prstGeom>
          <a:solidFill>
            <a:srgbClr val="FFFF00">
              <a:alpha val="39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752600" y="3505200"/>
            <a:ext cx="1828800" cy="381000"/>
          </a:xfrm>
          <a:prstGeom prst="rect">
            <a:avLst/>
          </a:prstGeom>
          <a:solidFill>
            <a:srgbClr val="FFFF00">
              <a:alpha val="39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819400" y="3505200"/>
            <a:ext cx="1143000" cy="304800"/>
          </a:xfrm>
          <a:prstGeom prst="rect">
            <a:avLst/>
          </a:prstGeom>
          <a:solidFill>
            <a:srgbClr val="FFFF00">
              <a:alpha val="39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581400" y="3505200"/>
            <a:ext cx="381000" cy="381000"/>
          </a:xfrm>
          <a:prstGeom prst="rect">
            <a:avLst/>
          </a:prstGeom>
          <a:solidFill>
            <a:srgbClr val="FFFF00">
              <a:alpha val="39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038600" y="3429000"/>
            <a:ext cx="2057400" cy="381000"/>
          </a:xfrm>
          <a:prstGeom prst="rect">
            <a:avLst/>
          </a:prstGeom>
          <a:solidFill>
            <a:srgbClr val="FFFF00">
              <a:alpha val="39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172200" y="3429000"/>
            <a:ext cx="1752600" cy="381000"/>
          </a:xfrm>
          <a:prstGeom prst="rect">
            <a:avLst/>
          </a:prstGeom>
          <a:solidFill>
            <a:srgbClr val="FFFF00">
              <a:alpha val="39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772400" y="3505200"/>
            <a:ext cx="1143000" cy="304800"/>
          </a:xfrm>
          <a:prstGeom prst="rect">
            <a:avLst/>
          </a:prstGeom>
          <a:solidFill>
            <a:srgbClr val="FFFF00">
              <a:alpha val="39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9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77800"/>
            <a:ext cx="4800600" cy="1828800"/>
          </a:xfrm>
        </p:spPr>
        <p:txBody>
          <a:bodyPr/>
          <a:lstStyle/>
          <a:p>
            <a:r>
              <a:rPr lang="en-US" sz="4000" dirty="0" smtClean="0">
                <a:latin typeface="Calibri (Headings)"/>
                <a:cs typeface="Calibri (Headings)"/>
              </a:rPr>
              <a:t>Question Answering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191000" y="2413000"/>
            <a:ext cx="4572000" cy="1609344"/>
          </a:xfrm>
        </p:spPr>
        <p:txBody>
          <a:bodyPr/>
          <a:lstStyle/>
          <a:p>
            <a:r>
              <a:rPr lang="en-US" sz="3600" dirty="0" smtClean="0">
                <a:solidFill>
                  <a:srgbClr val="A4001D"/>
                </a:solidFill>
                <a:ea typeface="ＭＳ Ｐゴシック" charset="0"/>
                <a:cs typeface="Calibri"/>
              </a:rPr>
              <a:t>Evaluating Summaries: ROUGE</a:t>
            </a:r>
            <a:endParaRPr lang="en-US" sz="3600" dirty="0">
              <a:solidFill>
                <a:srgbClr val="A4001D"/>
              </a:solidFill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960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0" y="584200"/>
            <a:ext cx="3890964" cy="1828800"/>
          </a:xfrm>
        </p:spPr>
        <p:txBody>
          <a:bodyPr/>
          <a:lstStyle/>
          <a:p>
            <a:r>
              <a:rPr lang="en-US" dirty="0">
                <a:latin typeface="Calibri (Headings)"/>
                <a:cs typeface="Calibri (Headings)"/>
              </a:rPr>
              <a:t>Question Answering</a:t>
            </a:r>
            <a:endParaRPr lang="en-US" dirty="0"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3505200"/>
            <a:ext cx="5029200" cy="2743200"/>
          </a:xfrm>
        </p:spPr>
        <p:txBody>
          <a:bodyPr/>
          <a:lstStyle/>
          <a:p>
            <a:r>
              <a:rPr lang="en-US" sz="4000" dirty="0" smtClean="0">
                <a:latin typeface="Calibri (Headings)"/>
                <a:ea typeface="ＭＳ Ｐゴシック" charset="0"/>
                <a:cs typeface="Calibri (Headings)"/>
              </a:rPr>
              <a:t>Complex Questions:  Summarizing Multiple Documents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1940734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727200"/>
            <a:ext cx="7772400" cy="4445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Q:</a:t>
            </a:r>
            <a:r>
              <a:rPr lang="en-US" dirty="0" smtClean="0"/>
              <a:t> What </a:t>
            </a:r>
            <a:r>
              <a:rPr lang="en-US" dirty="0"/>
              <a:t>is </a:t>
            </a:r>
            <a:r>
              <a:rPr lang="en-US" i="1" dirty="0" smtClean="0"/>
              <a:t>water spinach?</a:t>
            </a:r>
          </a:p>
          <a:p>
            <a:pPr marL="0" indent="0">
              <a:buNone/>
            </a:pPr>
            <a:r>
              <a:rPr lang="en-US" b="1" i="1" dirty="0" smtClean="0"/>
              <a:t>A: </a:t>
            </a:r>
            <a:r>
              <a:rPr lang="en-US" dirty="0" smtClean="0"/>
              <a:t>Water spinach (ipomoea </a:t>
            </a:r>
            <a:r>
              <a:rPr lang="en-US" dirty="0" err="1" smtClean="0"/>
              <a:t>aquatica</a:t>
            </a:r>
            <a:r>
              <a:rPr lang="en-US" dirty="0" smtClean="0"/>
              <a:t>) is a semi-aquatic leafy green plant with long hollow stems and spear- or heart-shaped leaves, widely grown throughout Asia as a leaf vegetable. The leaves and stems are often eaten stir-fried flavored with salt or in soups. Other common names include </a:t>
            </a:r>
            <a:r>
              <a:rPr lang="en-US" i="1" dirty="0" smtClean="0"/>
              <a:t>morning glory vegetable, </a:t>
            </a:r>
            <a:r>
              <a:rPr lang="en-US" i="1" dirty="0" err="1" smtClean="0"/>
              <a:t>kangkong</a:t>
            </a:r>
            <a:r>
              <a:rPr lang="en-US" i="1" dirty="0" smtClean="0"/>
              <a:t> </a:t>
            </a:r>
            <a:r>
              <a:rPr lang="en-US" dirty="0" smtClean="0"/>
              <a:t>(Malay), </a:t>
            </a:r>
            <a:r>
              <a:rPr lang="en-US" i="1" dirty="0" err="1" smtClean="0"/>
              <a:t>rau</a:t>
            </a:r>
            <a:r>
              <a:rPr lang="en-US" i="1" dirty="0" smtClean="0"/>
              <a:t> </a:t>
            </a:r>
            <a:r>
              <a:rPr lang="en-US" i="1" dirty="0" err="1" smtClean="0"/>
              <a:t>muong</a:t>
            </a:r>
            <a:r>
              <a:rPr lang="en-US" i="1" dirty="0" smtClean="0"/>
              <a:t> (Viet.), </a:t>
            </a:r>
            <a:r>
              <a:rPr lang="en-US" i="1" dirty="0" err="1" smtClean="0"/>
              <a:t>ong</a:t>
            </a:r>
            <a:r>
              <a:rPr lang="en-US" i="1" dirty="0" smtClean="0"/>
              <a:t> </a:t>
            </a:r>
            <a:r>
              <a:rPr lang="en-US" i="1" dirty="0" err="1" smtClean="0"/>
              <a:t>choi</a:t>
            </a:r>
            <a:r>
              <a:rPr lang="en-US" i="1" dirty="0" smtClean="0"/>
              <a:t> (Cant.), and </a:t>
            </a:r>
            <a:r>
              <a:rPr lang="en-US" i="1" dirty="0" err="1" smtClean="0"/>
              <a:t>kong</a:t>
            </a:r>
            <a:r>
              <a:rPr lang="en-US" i="1" dirty="0" smtClean="0"/>
              <a:t> </a:t>
            </a:r>
            <a:r>
              <a:rPr lang="en-US" i="1" dirty="0" err="1" smtClean="0"/>
              <a:t>xin</a:t>
            </a:r>
            <a:r>
              <a:rPr lang="en-US" i="1" dirty="0" smtClean="0"/>
              <a:t> </a:t>
            </a:r>
            <a:r>
              <a:rPr lang="en-US" i="1" dirty="0" err="1" smtClean="0"/>
              <a:t>cai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Mand</a:t>
            </a:r>
            <a:r>
              <a:rPr lang="en-US" dirty="0" smtClean="0"/>
              <a:t>.). It is not related to spinach, but is closely related to sweet potato and convolvulus</a:t>
            </a:r>
            <a:r>
              <a:rPr lang="en-US" sz="2800" dirty="0" smtClean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17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701800"/>
            <a:ext cx="7772400" cy="44450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Q: </a:t>
            </a:r>
            <a:r>
              <a:rPr lang="en-US" sz="2800" dirty="0" smtClean="0"/>
              <a:t>In children with an acute febrile illness, what is the efficacy of single medication therapy with acetaminophen or ibuprofen in reducing fever?</a:t>
            </a:r>
          </a:p>
          <a:p>
            <a:pPr marL="0" indent="0">
              <a:buNone/>
            </a:pPr>
            <a:r>
              <a:rPr lang="en-US" sz="2800" b="1" dirty="0" smtClean="0"/>
              <a:t>A: </a:t>
            </a:r>
            <a:r>
              <a:rPr lang="en-US" sz="2800" dirty="0" smtClean="0"/>
              <a:t>Ibuprofen provided greater temperature decrement and longer duration of </a:t>
            </a:r>
            <a:r>
              <a:rPr lang="en-US" sz="2800" dirty="0" err="1" smtClean="0"/>
              <a:t>antipyresis</a:t>
            </a:r>
            <a:r>
              <a:rPr lang="en-US" sz="2800" dirty="0" smtClean="0"/>
              <a:t> than acetaminophen when the two drugs were administered in approximately equal doses. (</a:t>
            </a:r>
            <a:r>
              <a:rPr lang="en-US" sz="2800" i="1" dirty="0" err="1" smtClean="0">
                <a:solidFill>
                  <a:schemeClr val="bg1">
                    <a:lumMod val="50000"/>
                  </a:schemeClr>
                </a:solidFill>
              </a:rPr>
              <a:t>PubMedID</a:t>
            </a: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</a:rPr>
              <a:t>: 1621668, Evidence Strength: 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1295400"/>
            <a:ext cx="3257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+mn-lt"/>
              </a:rPr>
              <a:t>Demner-</a:t>
            </a:r>
            <a:r>
              <a:rPr lang="en-US" sz="1800" dirty="0" err="1" smtClean="0">
                <a:latin typeface="+mn-lt"/>
              </a:rPr>
              <a:t>Fushman</a:t>
            </a:r>
            <a:r>
              <a:rPr lang="en-US" sz="1800" dirty="0" smtClean="0">
                <a:latin typeface="+mn-lt"/>
              </a:rPr>
              <a:t> and Lin (2007) 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93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complex </a:t>
            </a:r>
            <a:r>
              <a:rPr lang="en-US" dirty="0"/>
              <a:t>q</a:t>
            </a:r>
            <a:r>
              <a:rPr lang="en-US" dirty="0" smtClean="0"/>
              <a:t>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3400"/>
            <a:ext cx="8534400" cy="4902200"/>
          </a:xfrm>
        </p:spPr>
        <p:txBody>
          <a:bodyPr/>
          <a:lstStyle/>
          <a:p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is compost made and used for gardening (including different </a:t>
            </a:r>
            <a:r>
              <a:rPr lang="en-US" dirty="0"/>
              <a:t>types of compost, their uses, origins and </a:t>
            </a:r>
            <a:r>
              <a:rPr lang="en-US" dirty="0" smtClean="0"/>
              <a:t>beneﬁts)?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causes train wrecks and what can be </a:t>
            </a:r>
            <a:r>
              <a:rPr lang="en-US" dirty="0" smtClean="0"/>
              <a:t>done to </a:t>
            </a:r>
            <a:r>
              <a:rPr lang="en-US" dirty="0"/>
              <a:t>prevent them</a:t>
            </a:r>
            <a:r>
              <a:rPr lang="en-US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Where have poachers endangered wildlife, what wildlife has been endangered and what steps have been taken to prevent poaching</a:t>
            </a:r>
            <a:r>
              <a:rPr lang="en-US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has been the human toll in death or </a:t>
            </a:r>
            <a:r>
              <a:rPr lang="en-US" dirty="0" smtClean="0"/>
              <a:t>injury of </a:t>
            </a:r>
            <a:r>
              <a:rPr lang="en-US" dirty="0"/>
              <a:t>tropical storms in recent years?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86228" y="1552150"/>
            <a:ext cx="6308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Modified from the DUC 2005 competition (</a:t>
            </a:r>
            <a:r>
              <a:rPr lang="en-US" sz="1800" dirty="0" err="1" smtClean="0">
                <a:latin typeface="+mn-lt"/>
              </a:rPr>
              <a:t>Hoa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Trang</a:t>
            </a:r>
            <a:r>
              <a:rPr lang="en-US" sz="1800" dirty="0" smtClean="0">
                <a:latin typeface="+mn-lt"/>
              </a:rPr>
              <a:t> Dang 2005)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363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7696200" cy="990600"/>
          </a:xfrm>
        </p:spPr>
        <p:txBody>
          <a:bodyPr/>
          <a:lstStyle/>
          <a:p>
            <a:r>
              <a:rPr lang="en-US" sz="3000" dirty="0" smtClean="0"/>
              <a:t>Answering harder questions:</a:t>
            </a:r>
            <a:br>
              <a:rPr lang="en-US" sz="3000" dirty="0" smtClean="0"/>
            </a:br>
            <a:r>
              <a:rPr lang="en-US" sz="3000" dirty="0" smtClean="0"/>
              <a:t>Query</a:t>
            </a:r>
            <a:r>
              <a:rPr lang="en-US" sz="3000" dirty="0"/>
              <a:t>-focused </a:t>
            </a:r>
            <a:r>
              <a:rPr lang="en-US" sz="3000" dirty="0" smtClean="0"/>
              <a:t>multi-document summarization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The (bottom-up) snippet </a:t>
            </a:r>
            <a:r>
              <a:rPr lang="en-US" sz="2800" dirty="0"/>
              <a:t>method</a:t>
            </a:r>
          </a:p>
          <a:p>
            <a:pPr lvl="1"/>
            <a:r>
              <a:rPr lang="en-US" sz="2400" dirty="0" smtClean="0"/>
              <a:t>Find a set of relevant documents</a:t>
            </a:r>
          </a:p>
          <a:p>
            <a:pPr lvl="1"/>
            <a:r>
              <a:rPr lang="en-US" sz="2400" dirty="0" smtClean="0"/>
              <a:t>Extract informative sentences from the documents</a:t>
            </a:r>
          </a:p>
          <a:p>
            <a:pPr lvl="1"/>
            <a:r>
              <a:rPr lang="en-US" sz="2400" dirty="0" smtClean="0"/>
              <a:t>Order and modify the sentences into an answer</a:t>
            </a:r>
          </a:p>
          <a:p>
            <a:r>
              <a:rPr lang="en-US" sz="2800" dirty="0" smtClean="0"/>
              <a:t>The (top-down) information </a:t>
            </a:r>
            <a:r>
              <a:rPr lang="en-US" sz="2800" dirty="0"/>
              <a:t>extraction method</a:t>
            </a:r>
          </a:p>
          <a:p>
            <a:pPr lvl="1"/>
            <a:r>
              <a:rPr lang="en-US" sz="2400" dirty="0"/>
              <a:t>build specific answerers for different question types:</a:t>
            </a:r>
          </a:p>
          <a:p>
            <a:pPr lvl="2"/>
            <a:r>
              <a:rPr lang="en-US" sz="2400" dirty="0" smtClean="0"/>
              <a:t>definition questions</a:t>
            </a:r>
          </a:p>
          <a:p>
            <a:pPr lvl="2"/>
            <a:r>
              <a:rPr lang="en-US" sz="2400" dirty="0" smtClean="0"/>
              <a:t>biography questions </a:t>
            </a:r>
          </a:p>
          <a:p>
            <a:pPr lvl="2"/>
            <a:r>
              <a:rPr lang="en-US" sz="2400" dirty="0" smtClean="0"/>
              <a:t>certain medical questions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0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Query-Focused Multi-Document Summarization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8574774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9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391400" cy="990600"/>
          </a:xfrm>
        </p:spPr>
        <p:txBody>
          <a:bodyPr/>
          <a:lstStyle/>
          <a:p>
            <a:r>
              <a:rPr lang="en-US" dirty="0" smtClean="0"/>
              <a:t>Simplifying sentences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2778215"/>
              </p:ext>
            </p:extLst>
          </p:nvPr>
        </p:nvGraphicFramePr>
        <p:xfrm>
          <a:off x="457200" y="2758440"/>
          <a:ext cx="8534400" cy="34137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200400"/>
                <a:gridCol w="533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appositives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Rajam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b="0" i="0" u="none" strike="sng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28, an artist who was living at the time in Philadelphia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found the inspiration in the back of city magazines.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attribution</a:t>
                      </a:r>
                      <a:r>
                        <a:rPr lang="en-US" sz="2400" b="1" baseline="0" dirty="0" smtClean="0"/>
                        <a:t> clauses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Rebels agreed to talks with government officials, </a:t>
                      </a:r>
                      <a:r>
                        <a:rPr lang="en-US" sz="2000" b="0" i="0" u="none" strike="sng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international observers said Tuesday.</a:t>
                      </a:r>
                      <a:endParaRPr lang="en-US" sz="2000" strike="sngStrik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PPs </a:t>
                      </a:r>
                    </a:p>
                    <a:p>
                      <a:r>
                        <a:rPr lang="en-US" sz="2400" b="1" dirty="0" smtClean="0"/>
                        <a:t>without named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dirty="0" smtClean="0"/>
                        <a:t>entities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commercial fishing restrictions in Washington will not be lifted unless the salmon population increases [</a:t>
                      </a:r>
                      <a:r>
                        <a:rPr lang="en-US" sz="2000" b="0" i="0" u="none" strike="sng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PP to a sustainable numbe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r]]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initial adverbials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US" sz="2000" b="0" i="0" u="none" strike="sng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example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”, “</a:t>
                      </a:r>
                      <a:r>
                        <a:rPr lang="en-US" sz="2000" b="0" i="0" u="none" strike="sng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 the other hand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”, “</a:t>
                      </a:r>
                      <a:r>
                        <a:rPr lang="en-US" sz="2000" b="0" i="0" u="none" strike="sng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 a matter of fact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”, “</a:t>
                      </a:r>
                      <a:r>
                        <a:rPr lang="en-US" sz="2000" b="0" i="0" u="none" strike="sng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 this point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4800" y="6273800"/>
            <a:ext cx="457200" cy="457200"/>
          </a:xfrm>
        </p:spPr>
        <p:txBody>
          <a:bodyPr/>
          <a:lstStyle/>
          <a:p>
            <a:fld id="{10F35DC5-7E65-8247-99AB-4E984F8A921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52115" y="1143000"/>
            <a:ext cx="6353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+mn-lt"/>
              </a:rPr>
              <a:t>Zajic</a:t>
            </a:r>
            <a:r>
              <a:rPr lang="en-US" sz="1800" dirty="0" smtClean="0">
                <a:latin typeface="+mn-lt"/>
              </a:rPr>
              <a:t> et al. (2007), Conroy et al. (2006), </a:t>
            </a:r>
            <a:r>
              <a:rPr lang="en-US" sz="1800" dirty="0" err="1" smtClean="0">
                <a:latin typeface="+mn-lt"/>
              </a:rPr>
              <a:t>Vanderwende</a:t>
            </a:r>
            <a:r>
              <a:rPr lang="en-US" sz="1800" dirty="0" smtClean="0">
                <a:latin typeface="+mn-lt"/>
              </a:rPr>
              <a:t> et al. (2007)</a:t>
            </a:r>
            <a:endParaRPr lang="en-US" sz="18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714" y="1832429"/>
            <a:ext cx="85259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Simplest method: parse sentences, use rules to decide which modifiers to prune</a:t>
            </a:r>
          </a:p>
          <a:p>
            <a:r>
              <a:rPr lang="en-US" sz="2000" dirty="0">
                <a:latin typeface="+mn-lt"/>
              </a:rPr>
              <a:t>	</a:t>
            </a:r>
            <a:r>
              <a:rPr lang="en-US" sz="2000" dirty="0" smtClean="0">
                <a:latin typeface="+mn-lt"/>
              </a:rPr>
              <a:t>(more recently a wide variety of machine-learning methods)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825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391400" cy="990600"/>
          </a:xfrm>
        </p:spPr>
        <p:txBody>
          <a:bodyPr/>
          <a:lstStyle/>
          <a:p>
            <a:r>
              <a:rPr lang="en-US" dirty="0" smtClean="0"/>
              <a:t>Maximal Marginal Relevance (MMR)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3400"/>
            <a:ext cx="8534400" cy="4749800"/>
          </a:xfrm>
        </p:spPr>
        <p:txBody>
          <a:bodyPr/>
          <a:lstStyle/>
          <a:p>
            <a:r>
              <a:rPr lang="en-US" dirty="0" smtClean="0"/>
              <a:t>An iterative method for content selection from multiple documents</a:t>
            </a:r>
          </a:p>
          <a:p>
            <a:r>
              <a:rPr lang="en-US" dirty="0" smtClean="0"/>
              <a:t>Iteratively (greedily) choose the best sentence to insert in the summary/answer so far: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Relevant</a:t>
            </a:r>
            <a:r>
              <a:rPr lang="en-US" sz="2400" dirty="0" smtClean="0"/>
              <a:t>:  Maximally relevant to the user’s query</a:t>
            </a:r>
          </a:p>
          <a:p>
            <a:pPr lvl="2"/>
            <a:r>
              <a:rPr lang="en-US" sz="2400" dirty="0" smtClean="0"/>
              <a:t>high cosine similarity to the query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Novel</a:t>
            </a:r>
            <a:r>
              <a:rPr lang="en-US" sz="2400" dirty="0" smtClean="0"/>
              <a:t>:  Minimally redundant with the summary/answer so far</a:t>
            </a:r>
          </a:p>
          <a:p>
            <a:pPr lvl="2"/>
            <a:r>
              <a:rPr lang="en-US" sz="2400" dirty="0" smtClean="0"/>
              <a:t>low cosine similarity to the summary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r>
              <a:rPr lang="en-US" dirty="0" smtClean="0"/>
              <a:t>Stop when desired length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32605"/>
              </p:ext>
            </p:extLst>
          </p:nvPr>
        </p:nvGraphicFramePr>
        <p:xfrm>
          <a:off x="1371600" y="5334000"/>
          <a:ext cx="64817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3" imgW="3060700" imgH="215900" progId="Equation.3">
                  <p:embed/>
                </p:oleObj>
              </mc:Choice>
              <mc:Fallback>
                <p:oleObj name="Equation" r:id="rId3" imgW="3060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1600" y="5334000"/>
                        <a:ext cx="6481762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71800" y="10668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Jaime </a:t>
            </a:r>
            <a:r>
              <a:rPr lang="en-US" sz="1400" dirty="0" err="1">
                <a:latin typeface="+mn-lt"/>
              </a:rPr>
              <a:t>Carbonell</a:t>
            </a:r>
            <a:r>
              <a:rPr lang="en-US" sz="1400" dirty="0">
                <a:latin typeface="+mn-lt"/>
              </a:rPr>
              <a:t> and Jade Goldstein, The Use of MMR, Diversity-based </a:t>
            </a:r>
            <a:r>
              <a:rPr lang="en-US" sz="1400" dirty="0" err="1">
                <a:latin typeface="+mn-lt"/>
              </a:rPr>
              <a:t>Reranking</a:t>
            </a:r>
            <a:r>
              <a:rPr lang="en-US" sz="1400" dirty="0">
                <a:latin typeface="+mn-lt"/>
              </a:rPr>
              <a:t> for Reordering Documents and Producing Summaries, SIGIR-98</a:t>
            </a:r>
          </a:p>
        </p:txBody>
      </p:sp>
    </p:spTree>
    <p:extLst>
      <p:ext uri="{BB962C8B-B14F-4D97-AF65-F5344CB8AC3E}">
        <p14:creationId xmlns:p14="http://schemas.microsoft.com/office/powerpoint/2010/main" val="157104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summarize? </a:t>
            </a:r>
            <a:br>
              <a:rPr lang="en-US" dirty="0" smtClean="0"/>
            </a:br>
            <a:r>
              <a:rPr lang="en-US" dirty="0" smtClean="0"/>
              <a:t>Single vs. multiple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000FF"/>
                </a:solidFill>
              </a:rPr>
              <a:t>S</a:t>
            </a:r>
            <a:r>
              <a:rPr lang="en-US" sz="2800" b="1" dirty="0" smtClean="0">
                <a:solidFill>
                  <a:srgbClr val="0000FF"/>
                </a:solidFill>
              </a:rPr>
              <a:t>ingle</a:t>
            </a:r>
            <a:r>
              <a:rPr lang="en-US" sz="2800" b="1" dirty="0">
                <a:solidFill>
                  <a:srgbClr val="0000FF"/>
                </a:solidFill>
              </a:rPr>
              <a:t>-document </a:t>
            </a:r>
            <a:r>
              <a:rPr lang="en-US" sz="2800" b="1" dirty="0" smtClean="0">
                <a:solidFill>
                  <a:srgbClr val="0000FF"/>
                </a:solidFill>
              </a:rPr>
              <a:t>summarization</a:t>
            </a:r>
          </a:p>
          <a:p>
            <a:pPr lvl="1"/>
            <a:r>
              <a:rPr lang="en-US" sz="2400" dirty="0" smtClean="0"/>
              <a:t>Given a single document, produce</a:t>
            </a:r>
          </a:p>
          <a:p>
            <a:pPr lvl="2"/>
            <a:r>
              <a:rPr lang="en-US" sz="2400" dirty="0" smtClean="0"/>
              <a:t>abstract</a:t>
            </a:r>
          </a:p>
          <a:p>
            <a:pPr lvl="2"/>
            <a:r>
              <a:rPr lang="en-US" sz="2400" dirty="0" smtClean="0"/>
              <a:t>outline</a:t>
            </a:r>
          </a:p>
          <a:p>
            <a:pPr lvl="2"/>
            <a:r>
              <a:rPr lang="en-US" sz="2400" dirty="0" smtClean="0"/>
              <a:t>headline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M</a:t>
            </a:r>
            <a:r>
              <a:rPr lang="en-US" sz="2800" b="1" dirty="0" smtClean="0">
                <a:solidFill>
                  <a:srgbClr val="0000FF"/>
                </a:solidFill>
              </a:rPr>
              <a:t>ultiple</a:t>
            </a:r>
            <a:r>
              <a:rPr lang="en-US" sz="2800" b="1" dirty="0">
                <a:solidFill>
                  <a:srgbClr val="0000FF"/>
                </a:solidFill>
              </a:rPr>
              <a:t>-document </a:t>
            </a:r>
            <a:r>
              <a:rPr lang="en-US" sz="2800" b="1" dirty="0" smtClean="0">
                <a:solidFill>
                  <a:srgbClr val="0000FF"/>
                </a:solidFill>
              </a:rPr>
              <a:t>summarization</a:t>
            </a:r>
            <a:endParaRPr lang="en-US" sz="2800" dirty="0" smtClean="0">
              <a:solidFill>
                <a:srgbClr val="0000FF"/>
              </a:solidFill>
            </a:endParaRPr>
          </a:p>
          <a:p>
            <a:pPr lvl="1"/>
            <a:r>
              <a:rPr lang="en-US" sz="2400" dirty="0" smtClean="0"/>
              <a:t>Given a group </a:t>
            </a:r>
            <a:r>
              <a:rPr lang="en-US" sz="2400" dirty="0"/>
              <a:t>of documents, </a:t>
            </a:r>
            <a:r>
              <a:rPr lang="en-US" sz="2400" dirty="0" smtClean="0"/>
              <a:t>produce a gist of the content:</a:t>
            </a:r>
          </a:p>
          <a:p>
            <a:pPr lvl="2"/>
            <a:r>
              <a:rPr lang="en-US" sz="2400" dirty="0" smtClean="0"/>
              <a:t>a </a:t>
            </a:r>
            <a:r>
              <a:rPr lang="en-US" sz="2400" dirty="0"/>
              <a:t>series of news </a:t>
            </a:r>
            <a:r>
              <a:rPr lang="en-US" sz="2400" dirty="0" smtClean="0"/>
              <a:t>stories on </a:t>
            </a:r>
            <a:r>
              <a:rPr lang="en-US" sz="2400" dirty="0"/>
              <a:t>the same </a:t>
            </a:r>
            <a:r>
              <a:rPr lang="en-US" sz="2400" dirty="0" smtClean="0"/>
              <a:t>event</a:t>
            </a:r>
          </a:p>
          <a:p>
            <a:pPr lvl="2"/>
            <a:r>
              <a:rPr lang="en-US" sz="2400" dirty="0" smtClean="0"/>
              <a:t>a set of web pages about some topic or question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4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6477000" cy="990600"/>
          </a:xfrm>
        </p:spPr>
        <p:txBody>
          <a:bodyPr/>
          <a:lstStyle/>
          <a:p>
            <a:r>
              <a:rPr lang="en-US" dirty="0" smtClean="0"/>
              <a:t>LLR+MMR:  Choosing informative yet non-redundant sentences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One of many ways to combine the intuitions of LLR and MMR:</a:t>
            </a:r>
            <a:br>
              <a:rPr lang="en-US" sz="2800" dirty="0" smtClean="0"/>
            </a:b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Score each sentence based on LLR</a:t>
            </a:r>
            <a:r>
              <a:rPr lang="en-US" sz="2800" dirty="0"/>
              <a:t> </a:t>
            </a:r>
            <a:r>
              <a:rPr lang="en-US" sz="2800" dirty="0" smtClean="0"/>
              <a:t>(including query words)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Include the sentence with highest score in the summary.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Iteratively add into the summary high-scoring sentences that are not redundant with summary so far.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9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Ordering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Chronological ordering:</a:t>
            </a:r>
          </a:p>
          <a:p>
            <a:pPr lvl="1"/>
            <a:r>
              <a:rPr lang="en-US" dirty="0" smtClean="0"/>
              <a:t>Order sentences by the date of the document (for summarizing news)..  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Barzilay</a:t>
            </a:r>
            <a:r>
              <a:rPr lang="en-US" dirty="0" smtClean="0"/>
              <a:t>, </a:t>
            </a:r>
            <a:r>
              <a:rPr lang="en-US" dirty="0" err="1"/>
              <a:t>Elhadad</a:t>
            </a:r>
            <a:r>
              <a:rPr lang="en-US" dirty="0"/>
              <a:t>, </a:t>
            </a:r>
            <a:r>
              <a:rPr lang="en-US" dirty="0" smtClean="0"/>
              <a:t>and </a:t>
            </a:r>
            <a:r>
              <a:rPr lang="en-US" dirty="0" err="1" smtClean="0"/>
              <a:t>McKeown</a:t>
            </a:r>
            <a:r>
              <a:rPr lang="en-US" dirty="0" smtClean="0"/>
              <a:t> 2002)</a:t>
            </a:r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Coherence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Choose orderings that make neighboring sentences similar (by cosine).</a:t>
            </a:r>
          </a:p>
          <a:p>
            <a:pPr lvl="1"/>
            <a:r>
              <a:rPr lang="en-US" dirty="0" smtClean="0"/>
              <a:t>Choose orderings in which neighboring sentences discuss the same entity (</a:t>
            </a:r>
            <a:r>
              <a:rPr lang="en-US" dirty="0" err="1" smtClean="0"/>
              <a:t>Barzilay</a:t>
            </a:r>
            <a:r>
              <a:rPr lang="en-US" dirty="0" smtClean="0"/>
              <a:t> and </a:t>
            </a:r>
            <a:r>
              <a:rPr lang="en-US" dirty="0" err="1" smtClean="0"/>
              <a:t>Lapata</a:t>
            </a:r>
            <a:r>
              <a:rPr lang="en-US" dirty="0" smtClean="0"/>
              <a:t> 2007)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Topical ordering</a:t>
            </a:r>
          </a:p>
          <a:p>
            <a:pPr lvl="1"/>
            <a:r>
              <a:rPr lang="en-US" dirty="0" smtClean="0"/>
              <a:t>Learn the ordering of topics in the source documents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8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Domain-specific answering: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Information Extraction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803400"/>
            <a:ext cx="8534400" cy="4775200"/>
          </a:xfrm>
        </p:spPr>
        <p:txBody>
          <a:bodyPr/>
          <a:lstStyle/>
          <a:p>
            <a:r>
              <a:rPr lang="en-US" dirty="0" smtClean="0"/>
              <a:t>a good </a:t>
            </a:r>
            <a:r>
              <a:rPr lang="en-US" b="1" dirty="0" smtClean="0"/>
              <a:t>biography </a:t>
            </a:r>
            <a:r>
              <a:rPr lang="en-US" dirty="0" smtClean="0"/>
              <a:t>of a person contains:</a:t>
            </a:r>
          </a:p>
          <a:p>
            <a:pPr lvl="1"/>
            <a:r>
              <a:rPr lang="en-US" dirty="0" smtClean="0"/>
              <a:t>a person’s </a:t>
            </a:r>
            <a:r>
              <a:rPr lang="en-US" b="1" dirty="0" smtClean="0">
                <a:solidFill>
                  <a:srgbClr val="3366FF"/>
                </a:solidFill>
              </a:rPr>
              <a:t>birth/death, fame factor, education, nationality </a:t>
            </a:r>
            <a:r>
              <a:rPr lang="en-US" dirty="0" smtClean="0"/>
              <a:t>and so on</a:t>
            </a:r>
          </a:p>
          <a:p>
            <a:r>
              <a:rPr lang="en-US" dirty="0" smtClean="0"/>
              <a:t>a good </a:t>
            </a:r>
            <a:r>
              <a:rPr lang="en-US" b="1" dirty="0" smtClean="0"/>
              <a:t>definition </a:t>
            </a:r>
            <a:r>
              <a:rPr lang="en-US" dirty="0" smtClean="0"/>
              <a:t>contains:</a:t>
            </a:r>
          </a:p>
          <a:p>
            <a:pPr lvl="1"/>
            <a:r>
              <a:rPr lang="en-US" b="1" dirty="0" smtClean="0">
                <a:solidFill>
                  <a:srgbClr val="3366FF"/>
                </a:solidFill>
              </a:rPr>
              <a:t>genus </a:t>
            </a:r>
            <a:r>
              <a:rPr lang="en-US" dirty="0" smtClean="0"/>
              <a:t>or </a:t>
            </a:r>
            <a:r>
              <a:rPr lang="en-US" b="1" dirty="0" err="1" smtClean="0">
                <a:solidFill>
                  <a:srgbClr val="3366FF"/>
                </a:solidFill>
              </a:rPr>
              <a:t>hypernym</a:t>
            </a:r>
            <a:endParaRPr lang="en-US" b="1" dirty="0" smtClean="0">
              <a:solidFill>
                <a:srgbClr val="3366FF"/>
              </a:solidFill>
            </a:endParaRPr>
          </a:p>
          <a:p>
            <a:pPr lvl="2"/>
            <a:r>
              <a:rPr lang="en-US" i="1" dirty="0" smtClean="0"/>
              <a:t>The Hajj is a type of ritual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medical answer about </a:t>
            </a:r>
            <a:r>
              <a:rPr lang="en-US" b="1" dirty="0"/>
              <a:t>a</a:t>
            </a:r>
            <a:r>
              <a:rPr lang="en-US" b="1" dirty="0" smtClean="0"/>
              <a:t> drug’s use </a:t>
            </a:r>
            <a:r>
              <a:rPr lang="en-US" dirty="0" smtClean="0"/>
              <a:t>contains</a:t>
            </a:r>
            <a:r>
              <a:rPr lang="en-US" b="1" i="1" dirty="0" smtClean="0"/>
              <a:t>:</a:t>
            </a:r>
          </a:p>
          <a:p>
            <a:pPr lvl="1"/>
            <a:r>
              <a:rPr lang="en-US" b="1" dirty="0" smtClean="0">
                <a:solidFill>
                  <a:srgbClr val="3366FF"/>
                </a:solidFill>
              </a:rPr>
              <a:t>the problem </a:t>
            </a:r>
            <a:r>
              <a:rPr lang="en-US" dirty="0" smtClean="0"/>
              <a:t>(the medical condition), </a:t>
            </a:r>
          </a:p>
          <a:p>
            <a:pPr lvl="1"/>
            <a:r>
              <a:rPr lang="en-US" b="1" dirty="0" smtClean="0">
                <a:solidFill>
                  <a:srgbClr val="3366FF"/>
                </a:solidFill>
              </a:rPr>
              <a:t>the intervention </a:t>
            </a:r>
            <a:r>
              <a:rPr lang="en-US" dirty="0" smtClean="0"/>
              <a:t>(the drug or procedure), and 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>
                <a:solidFill>
                  <a:srgbClr val="3366FF"/>
                </a:solidFill>
              </a:rPr>
              <a:t>outcome</a:t>
            </a:r>
            <a:r>
              <a:rPr lang="en-US" b="1" dirty="0" smtClean="0"/>
              <a:t> </a:t>
            </a:r>
            <a:r>
              <a:rPr lang="en-US" dirty="0" smtClean="0"/>
              <a:t>(the result of the study)</a:t>
            </a:r>
            <a:r>
              <a:rPr lang="en-US" b="1" dirty="0" smtClean="0"/>
              <a:t>.</a:t>
            </a:r>
            <a:endParaRPr lang="en-US" b="1" i="1" dirty="0" smtClean="0"/>
          </a:p>
          <a:p>
            <a:pPr lvl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20626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Information that should be in the answer for 3 kinds of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006601"/>
            <a:ext cx="8877442" cy="4089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573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" y="2514600"/>
            <a:ext cx="9044178" cy="31402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7696200" cy="1143000"/>
          </a:xfrm>
        </p:spPr>
        <p:txBody>
          <a:bodyPr/>
          <a:lstStyle/>
          <a:p>
            <a:r>
              <a:rPr lang="en-US" sz="3000" dirty="0"/>
              <a:t>Architecture for complex question answering: definition questions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05400" y="1143000"/>
            <a:ext cx="3886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S. Blair-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Goldensohn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, K.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McKeown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and A.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Schlaikjer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 2004. Answering Definition Questions: A Hybrid Approach</a:t>
            </a:r>
            <a:r>
              <a:rPr lang="en-US" sz="1400" dirty="0" smtClean="0">
                <a:latin typeface="+mn-lt"/>
              </a:rPr>
              <a:t>. 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464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0" y="584200"/>
            <a:ext cx="3890964" cy="1828800"/>
          </a:xfrm>
        </p:spPr>
        <p:txBody>
          <a:bodyPr/>
          <a:lstStyle/>
          <a:p>
            <a:r>
              <a:rPr lang="en-US" dirty="0">
                <a:latin typeface="Calibri (Headings)"/>
                <a:cs typeface="Calibri (Headings)"/>
              </a:rPr>
              <a:t>Question Answering</a:t>
            </a:r>
            <a:endParaRPr lang="en-US" dirty="0"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3505200"/>
            <a:ext cx="5029200" cy="2743200"/>
          </a:xfrm>
        </p:spPr>
        <p:txBody>
          <a:bodyPr/>
          <a:lstStyle/>
          <a:p>
            <a:r>
              <a:rPr lang="en-US" sz="4000" dirty="0" smtClean="0">
                <a:latin typeface="Calibri (Headings)"/>
                <a:ea typeface="ＭＳ Ｐゴシック" charset="0"/>
                <a:cs typeface="Calibri (Headings)"/>
              </a:rPr>
              <a:t>Answering Questions by Summarizing Multiple Documents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1189966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Q</a:t>
            </a:r>
            <a:r>
              <a:rPr lang="en-US" sz="3600" dirty="0" smtClean="0"/>
              <a:t>uery-focused Summarization</a:t>
            </a:r>
            <a:br>
              <a:rPr lang="en-US" sz="3600" dirty="0" smtClean="0"/>
            </a:br>
            <a:r>
              <a:rPr lang="en-US" sz="3600" dirty="0" smtClean="0"/>
              <a:t>&amp;  Generic </a:t>
            </a:r>
            <a:r>
              <a:rPr lang="en-US" sz="3600" dirty="0"/>
              <a:t>S</a:t>
            </a:r>
            <a:r>
              <a:rPr lang="en-US" sz="3600" dirty="0" smtClean="0"/>
              <a:t>ummarization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</a:rPr>
              <a:t>Generic summarization:</a:t>
            </a:r>
          </a:p>
          <a:p>
            <a:pPr lvl="1"/>
            <a:r>
              <a:rPr lang="en-US" sz="2800" dirty="0" smtClean="0"/>
              <a:t> Summarize the content of a document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Query-focused summarization:</a:t>
            </a:r>
          </a:p>
          <a:p>
            <a:pPr lvl="1"/>
            <a:r>
              <a:rPr lang="en-US" sz="2800" dirty="0" smtClean="0"/>
              <a:t> summarize a document with respect to an information need expressed in a user query.</a:t>
            </a:r>
          </a:p>
          <a:p>
            <a:pPr lvl="1"/>
            <a:r>
              <a:rPr lang="en-US" sz="2800" dirty="0"/>
              <a:t>a</a:t>
            </a:r>
            <a:r>
              <a:rPr lang="en-US" sz="2800" dirty="0" smtClean="0"/>
              <a:t> kind of complex question answering:</a:t>
            </a:r>
          </a:p>
          <a:p>
            <a:pPr lvl="2"/>
            <a:r>
              <a:rPr lang="en-US" sz="2800" dirty="0" smtClean="0"/>
              <a:t>Answer a question by summarizing a document that has the information to construct the answer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0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733" y="152400"/>
            <a:ext cx="7391400" cy="990600"/>
          </a:xfrm>
        </p:spPr>
        <p:txBody>
          <a:bodyPr/>
          <a:lstStyle/>
          <a:p>
            <a:r>
              <a:rPr lang="en-US" dirty="0"/>
              <a:t>Summarization for Question </a:t>
            </a:r>
            <a:r>
              <a:rPr lang="en-US" dirty="0" smtClean="0"/>
              <a:t>Answering: Snippets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98600"/>
            <a:ext cx="8839200" cy="5054600"/>
          </a:xfrm>
        </p:spPr>
        <p:txBody>
          <a:bodyPr/>
          <a:lstStyle/>
          <a:p>
            <a:r>
              <a:rPr lang="en-US" sz="2800" b="1" dirty="0" smtClean="0"/>
              <a:t>Create</a:t>
            </a:r>
            <a:r>
              <a:rPr lang="en-US" sz="2800" b="1" dirty="0" smtClean="0">
                <a:solidFill>
                  <a:srgbClr val="0000FF"/>
                </a:solidFill>
              </a:rPr>
              <a:t> snippets</a:t>
            </a:r>
            <a:r>
              <a:rPr lang="en-US" sz="2800" b="1" dirty="0" smtClean="0"/>
              <a:t> </a:t>
            </a:r>
            <a:r>
              <a:rPr lang="en-US" sz="2800" dirty="0" smtClean="0"/>
              <a:t>summarizing a web page for a query</a:t>
            </a:r>
          </a:p>
          <a:p>
            <a:pPr lvl="1"/>
            <a:r>
              <a:rPr lang="en-US" dirty="0" smtClean="0"/>
              <a:t>Google: 156 characters (about 26 words) plus title and link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211" y="2590800"/>
            <a:ext cx="6529683" cy="408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7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733" y="152400"/>
            <a:ext cx="7391400" cy="990600"/>
          </a:xfrm>
        </p:spPr>
        <p:txBody>
          <a:bodyPr/>
          <a:lstStyle/>
          <a:p>
            <a:r>
              <a:rPr lang="en-US" dirty="0"/>
              <a:t>Summarization for Question </a:t>
            </a:r>
            <a:r>
              <a:rPr lang="en-US" dirty="0" smtClean="0"/>
              <a:t>Answering: Multiple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03400"/>
            <a:ext cx="8458200" cy="47498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000000"/>
                </a:solidFill>
              </a:rPr>
              <a:t>Create</a:t>
            </a:r>
            <a:r>
              <a:rPr lang="en-US" sz="3200" b="1" dirty="0" smtClean="0">
                <a:solidFill>
                  <a:srgbClr val="0000FF"/>
                </a:solidFill>
              </a:rPr>
              <a:t> answers</a:t>
            </a:r>
            <a:r>
              <a:rPr lang="en-US" sz="3200" b="1" dirty="0" smtClean="0"/>
              <a:t> </a:t>
            </a:r>
            <a:r>
              <a:rPr lang="en-US" sz="3200" dirty="0" smtClean="0"/>
              <a:t>to complex questions summarizing multiple documents.</a:t>
            </a:r>
          </a:p>
          <a:p>
            <a:pPr lvl="1"/>
            <a:r>
              <a:rPr lang="en-US" sz="2800" dirty="0" smtClean="0"/>
              <a:t>Instead of giving a snippet for each document</a:t>
            </a:r>
          </a:p>
          <a:p>
            <a:pPr lvl="1"/>
            <a:r>
              <a:rPr lang="en-US" sz="2800" dirty="0" smtClean="0"/>
              <a:t>Create a cohesive answer that combines information from each document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8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Extractive summarization &amp; </a:t>
            </a:r>
            <a:br>
              <a:rPr lang="en-US" dirty="0" smtClean="0"/>
            </a:br>
            <a:r>
              <a:rPr lang="en-US" dirty="0" smtClean="0"/>
              <a:t>Abstractive summarization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000FF"/>
                </a:solidFill>
              </a:rPr>
              <a:t>Extractive summarization:</a:t>
            </a:r>
          </a:p>
          <a:p>
            <a:pPr lvl="1"/>
            <a:r>
              <a:rPr lang="en-US" sz="2400" dirty="0" smtClean="0"/>
              <a:t>create the summary from phrases or sentences in the source document(s)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Abstractive summarization:</a:t>
            </a:r>
          </a:p>
          <a:p>
            <a:pPr lvl="1"/>
            <a:r>
              <a:rPr lang="en-US" sz="2400" dirty="0" smtClean="0"/>
              <a:t>express the ideas in the source documents using (at least in part) different words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2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7391400" cy="990600"/>
          </a:xfrm>
        </p:spPr>
        <p:txBody>
          <a:bodyPr/>
          <a:lstStyle/>
          <a:p>
            <a:r>
              <a:rPr lang="en-US" dirty="0" smtClean="0"/>
              <a:t>Simple baseline: take the first sentence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47390"/>
          <a:stretch/>
        </p:blipFill>
        <p:spPr>
          <a:xfrm>
            <a:off x="1524000" y="1600200"/>
            <a:ext cx="5943600" cy="19568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216257"/>
            <a:ext cx="7391400" cy="26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1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0" y="584200"/>
            <a:ext cx="3890964" cy="1828800"/>
          </a:xfrm>
        </p:spPr>
        <p:txBody>
          <a:bodyPr/>
          <a:lstStyle/>
          <a:p>
            <a:r>
              <a:rPr lang="en-US" dirty="0">
                <a:latin typeface="Calibri (Headings)"/>
                <a:cs typeface="Calibri (Headings)"/>
              </a:rPr>
              <a:t>Question Answering</a:t>
            </a:r>
            <a:endParaRPr lang="en-US" dirty="0"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3505200"/>
            <a:ext cx="4495800" cy="2235200"/>
          </a:xfrm>
        </p:spPr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4000" dirty="0" smtClean="0">
                <a:latin typeface="Calibri (Headings)"/>
                <a:ea typeface="ＭＳ Ｐゴシック" charset="0"/>
                <a:cs typeface="Calibri (Headings)"/>
              </a:rPr>
              <a:t>Summarization in Question Answering</a:t>
            </a:r>
          </a:p>
          <a:p>
            <a:pPr eaLnBrk="1" hangingPunct="1">
              <a:buFont typeface="Times" charset="0"/>
              <a:buNone/>
            </a:pP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1451193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LP3x4-jurafsky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40000"/>
            <a:lumOff val="60000"/>
          </a:schemeClr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>
            <a:latin typeface="+mn-lt"/>
          </a:defRPr>
        </a:defPPr>
      </a:lstStyle>
    </a:tx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NLP3x4-jurafsky.potx</Template>
  <TotalTime>8961</TotalTime>
  <Words>1508</Words>
  <Application>Microsoft Office PowerPoint</Application>
  <PresentationFormat>On-screen Show (4:3)</PresentationFormat>
  <Paragraphs>232</Paragraphs>
  <Slides>35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NLP3x4-jurafsky</vt:lpstr>
      <vt:lpstr>Equation</vt:lpstr>
      <vt:lpstr>Question Answering</vt:lpstr>
      <vt:lpstr>Text Summarization</vt:lpstr>
      <vt:lpstr>What to summarize?  Single vs. multiple documents</vt:lpstr>
      <vt:lpstr>Query-focused Summarization &amp;  Generic Summarization</vt:lpstr>
      <vt:lpstr>Summarization for Question Answering: Snippets</vt:lpstr>
      <vt:lpstr>Summarization for Question Answering: Multiple documents</vt:lpstr>
      <vt:lpstr>Extractive summarization &amp;  Abstractive summarization</vt:lpstr>
      <vt:lpstr>Simple baseline: take the first sentence</vt:lpstr>
      <vt:lpstr>Question Answering</vt:lpstr>
      <vt:lpstr>Question Answering</vt:lpstr>
      <vt:lpstr>Snippets: query-focused summaries</vt:lpstr>
      <vt:lpstr>Summarization: Three Stages</vt:lpstr>
      <vt:lpstr>Basic Summarization Algorithm</vt:lpstr>
      <vt:lpstr>Unsupervised content selection</vt:lpstr>
      <vt:lpstr>Topic signature-based content selection with queries</vt:lpstr>
      <vt:lpstr>Supervised content selection</vt:lpstr>
      <vt:lpstr>Question Answering</vt:lpstr>
      <vt:lpstr>Question Answering</vt:lpstr>
      <vt:lpstr>ROUGE (Recall Oriented Understudy for Gisting Evaluation) </vt:lpstr>
      <vt:lpstr>A ROUGE example: Q: “What is water spinach?”</vt:lpstr>
      <vt:lpstr>Question Answering</vt:lpstr>
      <vt:lpstr>Question Answering</vt:lpstr>
      <vt:lpstr>Definition questions</vt:lpstr>
      <vt:lpstr>Medical questions</vt:lpstr>
      <vt:lpstr>Other complex questions</vt:lpstr>
      <vt:lpstr>Answering harder questions: Query-focused multi-document summarization</vt:lpstr>
      <vt:lpstr>Query-Focused Multi-Document Summarization</vt:lpstr>
      <vt:lpstr>Simplifying sentences</vt:lpstr>
      <vt:lpstr>Maximal Marginal Relevance (MMR)</vt:lpstr>
      <vt:lpstr>LLR+MMR:  Choosing informative yet non-redundant sentences</vt:lpstr>
      <vt:lpstr>Information Ordering</vt:lpstr>
      <vt:lpstr>Domain-specific answering: The Information Extraction method</vt:lpstr>
      <vt:lpstr>Information that should be in the answer for 3 kinds of questions</vt:lpstr>
      <vt:lpstr>Architecture for complex question answering: definition questions</vt:lpstr>
      <vt:lpstr>Question Answering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</dc:title>
  <dc:creator>Christopher Manning</dc:creator>
  <cp:lastModifiedBy>litman</cp:lastModifiedBy>
  <cp:revision>173</cp:revision>
  <cp:lastPrinted>2009-04-20T16:46:08Z</cp:lastPrinted>
  <dcterms:created xsi:type="dcterms:W3CDTF">2010-04-19T15:31:24Z</dcterms:created>
  <dcterms:modified xsi:type="dcterms:W3CDTF">2013-11-07T15:29:35Z</dcterms:modified>
</cp:coreProperties>
</file>