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476" r:id="rId2"/>
    <p:sldId id="591" r:id="rId3"/>
    <p:sldId id="478" r:id="rId4"/>
    <p:sldId id="553" r:id="rId5"/>
    <p:sldId id="570" r:id="rId6"/>
    <p:sldId id="578" r:id="rId7"/>
    <p:sldId id="594" r:id="rId8"/>
    <p:sldId id="595" r:id="rId9"/>
    <p:sldId id="581" r:id="rId10"/>
    <p:sldId id="597" r:id="rId11"/>
    <p:sldId id="596" r:id="rId12"/>
    <p:sldId id="555" r:id="rId13"/>
    <p:sldId id="552" r:id="rId14"/>
    <p:sldId id="554" r:id="rId15"/>
    <p:sldId id="500" r:id="rId16"/>
    <p:sldId id="501" r:id="rId17"/>
    <p:sldId id="502" r:id="rId18"/>
    <p:sldId id="503" r:id="rId19"/>
    <p:sldId id="586" r:id="rId20"/>
    <p:sldId id="588" r:id="rId21"/>
    <p:sldId id="589" r:id="rId22"/>
    <p:sldId id="587" r:id="rId23"/>
    <p:sldId id="504" r:id="rId24"/>
    <p:sldId id="610" r:id="rId25"/>
    <p:sldId id="560" r:id="rId26"/>
    <p:sldId id="590" r:id="rId27"/>
    <p:sldId id="506" r:id="rId28"/>
    <p:sldId id="598" r:id="rId29"/>
    <p:sldId id="508" r:id="rId30"/>
    <p:sldId id="511" r:id="rId31"/>
    <p:sldId id="512" r:id="rId32"/>
    <p:sldId id="599" r:id="rId33"/>
    <p:sldId id="514" r:id="rId34"/>
    <p:sldId id="515" r:id="rId35"/>
    <p:sldId id="516" r:id="rId36"/>
    <p:sldId id="608" r:id="rId37"/>
    <p:sldId id="517" r:id="rId38"/>
    <p:sldId id="602" r:id="rId39"/>
    <p:sldId id="561" r:id="rId40"/>
    <p:sldId id="519" r:id="rId41"/>
    <p:sldId id="521" r:id="rId42"/>
    <p:sldId id="520" r:id="rId43"/>
    <p:sldId id="523" r:id="rId44"/>
    <p:sldId id="524" r:id="rId45"/>
    <p:sldId id="600" r:id="rId46"/>
    <p:sldId id="527" r:id="rId47"/>
    <p:sldId id="601" r:id="rId48"/>
    <p:sldId id="606" r:id="rId49"/>
    <p:sldId id="607" r:id="rId50"/>
    <p:sldId id="609" r:id="rId51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359"/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9" autoAdjust="0"/>
    <p:restoredTop sz="86867" autoAdjust="0"/>
  </p:normalViewPr>
  <p:slideViewPr>
    <p:cSldViewPr>
      <p:cViewPr>
        <p:scale>
          <a:sx n="100" d="100"/>
          <a:sy n="100" d="100"/>
        </p:scale>
        <p:origin x="-1248" y="-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/commons/thumb/9/9a/</a:t>
            </a:r>
            <a:r>
              <a:rPr lang="en-US" dirty="0" err="1" smtClean="0"/>
              <a:t>Sanyo_Electric_Corporation.JPG</a:t>
            </a:r>
            <a:r>
              <a:rPr lang="en-US" dirty="0" smtClean="0"/>
              <a:t>/320px-Sanyo_Electric_Corporation.JPG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/>
              <a:pPr/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31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/>
              <a:pPr/>
              <a:t>32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/>
              <a:pPr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/>
              <a:pPr/>
              <a:t>7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/>
              <a:pPr/>
              <a:t>47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50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15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/>
              <a:pPr/>
              <a:t>16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0340-7DDE-8E45-AEBA-AB59FCC53FC5}" type="slidenum">
              <a:rPr lang="en-US"/>
              <a:pPr/>
              <a:t>17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relation extraction?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36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59055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907018"/>
            <a:ext cx="388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Examples from the </a:t>
            </a:r>
            <a:r>
              <a:rPr lang="en-US" sz="1800" dirty="0" err="1" smtClean="0">
                <a:latin typeface="+mn-lt"/>
              </a:rPr>
              <a:t>WordNet</a:t>
            </a:r>
            <a:r>
              <a:rPr lang="en-US" sz="1800" dirty="0" smtClean="0">
                <a:latin typeface="+mn-lt"/>
              </a:rPr>
              <a:t> Thesaurus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3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7543800" cy="85725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unsupervised </a:t>
            </a:r>
            <a:endParaRPr lang="en-US" sz="3600" dirty="0"/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Bootstrapping (using seeds)</a:t>
            </a:r>
            <a:endParaRPr lang="en-US" sz="3200" dirty="0">
              <a:cs typeface="Calibri"/>
            </a:endParaRP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>
                <a:latin typeface="Calibri"/>
                <a:cs typeface="Calibri"/>
              </a:rPr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>
                <a:cs typeface="Calibri"/>
              </a:rPr>
              <a:t>Unsupervised </a:t>
            </a:r>
            <a:r>
              <a:rPr lang="en-US" sz="3200" dirty="0" smtClean="0">
                <a:cs typeface="Calibri"/>
              </a:rPr>
              <a:t>learning from the web</a:t>
            </a:r>
            <a:endParaRPr lang="en-US" sz="3200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What is relation extraction?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53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Using patterns to extract relations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01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467600" cy="51435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</p:spTree>
    <p:extLst>
      <p:ext uri="{BB962C8B-B14F-4D97-AF65-F5344CB8AC3E}">
        <p14:creationId xmlns:p14="http://schemas.microsoft.com/office/powerpoint/2010/main" val="190963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571500"/>
            <a:ext cx="7391400" cy="51435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428750"/>
            <a:ext cx="8001000" cy="257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2780030"/>
            <a:ext cx="4267200" cy="38862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0421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171450"/>
            <a:ext cx="7543800" cy="857250"/>
          </a:xfrm>
        </p:spPr>
        <p:txBody>
          <a:bodyPr/>
          <a:lstStyle/>
          <a:p>
            <a:r>
              <a:rPr lang="en-US" sz="3000" dirty="0" smtClean="0"/>
              <a:t>Hearst’s Patterns for extracting IS-A relations</a:t>
            </a:r>
            <a:endParaRPr lang="en-US" sz="3000" dirty="0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1828801" y="1200150"/>
            <a:ext cx="5640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(Hearst, 1992):   Automatic Acquisition of Hyponyms</a:t>
            </a: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762000" y="188595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“Y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such as X ((, X)* (,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and|or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) X)”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“such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Y as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“X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or other Y”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and other Y”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Y including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“Y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, especially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5157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696200" cy="6858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1451344"/>
              </p:ext>
            </p:extLst>
          </p:nvPr>
        </p:nvGraphicFramePr>
        <p:xfrm>
          <a:off x="381000" y="1466932"/>
          <a:ext cx="8534400" cy="354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629400"/>
              </a:tblGrid>
              <a:tr h="362237"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 marT="34290" marB="34290"/>
                </a:tc>
              </a:tr>
              <a:tr h="48191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0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0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 marT="34290" marB="34290"/>
                </a:tc>
              </a:tr>
              <a:tr h="53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0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1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0050"/>
            <a:ext cx="7543800" cy="628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321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relations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686800" cy="379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</a:t>
            </a:r>
            <a:r>
              <a:rPr lang="en-US" sz="2000" dirty="0" err="1" smtClean="0">
                <a:solidFill>
                  <a:srgbClr val="3366FF"/>
                </a:solidFill>
                <a:ea typeface="ＭＳ Ｐゴシック" charset="0"/>
              </a:rPr>
              <a:t>IBM,New</a:t>
            </a: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 York)</a:t>
            </a:r>
          </a:p>
        </p:txBody>
      </p:sp>
    </p:spTree>
    <p:extLst>
      <p:ext uri="{BB962C8B-B14F-4D97-AF65-F5344CB8AC3E}">
        <p14:creationId xmlns:p14="http://schemas.microsoft.com/office/powerpoint/2010/main" val="32547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2495550"/>
            <a:ext cx="1676400" cy="654844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333375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348615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latin typeface="Calibri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1717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2800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34861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350"/>
            <a:ext cx="141605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5750"/>
            <a:ext cx="7696200" cy="85725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333375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3409950"/>
            <a:ext cx="28289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latin typeface="Calibri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165735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2319338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2981326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3643314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8350"/>
            <a:ext cx="1371600" cy="13716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885950"/>
            <a:ext cx="1930400" cy="14478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4305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latin typeface="Calibri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173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543800" cy="895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991600" cy="333375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2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17472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Using patterns to extract relations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88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Supervised relation extraction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725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467600" cy="112395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763000" cy="36576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66750"/>
            <a:ext cx="771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sub-relations of 6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24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534400" cy="53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121753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said.</a:t>
            </a:r>
            <a:endParaRPr lang="en-US" dirty="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52400" y="4324350"/>
            <a:ext cx="1828800" cy="685800"/>
          </a:xfrm>
          <a:prstGeom prst="homePlate">
            <a:avLst>
              <a:gd name="adj" fmla="val 0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SUBSIDIARY</a:t>
            </a:r>
            <a:endParaRPr lang="en-US" sz="2000" b="1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3333750"/>
            <a:ext cx="1447800" cy="6858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FAMILY</a:t>
            </a:r>
            <a:endParaRPr lang="en-US" sz="2000" b="1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3105150"/>
            <a:ext cx="1981200" cy="6858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EMPLOYMENT</a:t>
            </a:r>
            <a:endParaRPr lang="en-US" sz="2000" b="1" dirty="0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3333750"/>
            <a:ext cx="609600" cy="6858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/>
              <a:t>NIL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2209800" y="4324350"/>
            <a:ext cx="1447800" cy="6858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FOUNDER</a:t>
            </a:r>
            <a:endParaRPr lang="en-US" sz="2000" b="1" dirty="0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3486150"/>
            <a:ext cx="1219200" cy="6858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CITIZEN</a:t>
            </a:r>
            <a:endParaRPr lang="en-US" sz="2000" b="1" dirty="0"/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172200" y="4171950"/>
            <a:ext cx="1600200" cy="6858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INVENTOR</a:t>
            </a:r>
            <a:endParaRPr lang="en-US" sz="2000" b="1" dirty="0"/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7912100" y="3943350"/>
            <a:ext cx="1219200" cy="6858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114550"/>
            <a:ext cx="2362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95800" y="2495550"/>
            <a:ext cx="1600200" cy="4572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1943100"/>
            <a:ext cx="626424" cy="381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2571750"/>
            <a:ext cx="3009900" cy="1752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2952750"/>
            <a:ext cx="3429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43350"/>
            <a:ext cx="1035050" cy="10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4" grpId="0" animBg="1"/>
      <p:bldP spid="7185" grpId="0" animBg="1"/>
      <p:bldP spid="7187" grpId="0" animBg="1"/>
      <p:bldP spid="29" grpId="0" animBg="1"/>
      <p:bldP spid="30" grpId="0" animBg="1"/>
      <p:bldP spid="31" grpId="0" animBg="1"/>
      <p:bldP spid="32" grpId="0" animBg="1"/>
      <p:bldP spid="17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276350"/>
            <a:ext cx="4020082" cy="25908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924800" cy="6858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1514475"/>
            <a:ext cx="3733800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820531" y="3143327"/>
            <a:ext cx="304324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8953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Leland Stanford Junior University, commonly referred to as Stanford University or Stanford</a:t>
            </a:r>
            <a:r>
              <a:rPr lang="en-US" sz="2000" dirty="0">
                <a:latin typeface="+mn-lt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located in Stanford, California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…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latin typeface="+mn-lt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95350"/>
            <a:ext cx="6159500" cy="3969579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3486150"/>
            <a:ext cx="4572000" cy="150495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a typeface="Arial" charset="0"/>
                <a:cs typeface="Arial" charset="0"/>
              </a:rPr>
              <a:t>LOC-IN California</a:t>
            </a:r>
          </a:p>
          <a:p>
            <a:pPr marL="39688"/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1891</a:t>
            </a:r>
          </a:p>
          <a:p>
            <a:pPr marL="39688"/>
            <a:r>
              <a:rPr lang="en-US" sz="1600" dirty="0" smtClean="0">
                <a:solidFill>
                  <a:srgbClr val="FF6600"/>
                </a:solidFill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76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57350"/>
            <a:ext cx="8839200" cy="3409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123950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352550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4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62150"/>
            <a:ext cx="8534400" cy="302895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88018"/>
            <a:ext cx="91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1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endParaRPr lang="en-US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1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59" y="1516618"/>
            <a:ext cx="115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Mention 2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5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Gazeteer</a:t>
            </a:r>
            <a:r>
              <a:rPr lang="en-US" dirty="0" smtClean="0"/>
              <a:t>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err="1" smtClean="0"/>
              <a:t>Gazeteer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6" y="1267697"/>
            <a:ext cx="8219955" cy="37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4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19827"/>
              </p:ext>
            </p:extLst>
          </p:nvPr>
        </p:nvGraphicFramePr>
        <p:xfrm>
          <a:off x="1219200" y="2114550"/>
          <a:ext cx="441287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114550"/>
                        <a:ext cx="441287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73870"/>
              </p:ext>
            </p:extLst>
          </p:nvPr>
        </p:nvGraphicFramePr>
        <p:xfrm>
          <a:off x="1219200" y="3409950"/>
          <a:ext cx="443753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409950"/>
                        <a:ext cx="443753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93539"/>
              </p:ext>
            </p:extLst>
          </p:nvPr>
        </p:nvGraphicFramePr>
        <p:xfrm>
          <a:off x="6553200" y="2571750"/>
          <a:ext cx="156332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0" y="2571750"/>
                        <a:ext cx="156332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1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28750"/>
            <a:ext cx="8153400" cy="394335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genres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Supervised relation extraction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6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Semi-supervised and unsupervised relation extraction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48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Relation Extraction?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dirty="0" smtClean="0"/>
              <a:t>Create new structured knowledge bases, useful for any app</a:t>
            </a:r>
          </a:p>
          <a:p>
            <a:r>
              <a:rPr lang="en-US" dirty="0" smtClean="0"/>
              <a:t>Augment current knowledge bases</a:t>
            </a:r>
          </a:p>
          <a:p>
            <a:pPr lvl="1"/>
            <a:r>
              <a:rPr lang="en-US" dirty="0" smtClean="0"/>
              <a:t>Adding words to </a:t>
            </a:r>
            <a:r>
              <a:rPr lang="en-US" dirty="0" err="1" smtClean="0"/>
              <a:t>WordNet</a:t>
            </a:r>
            <a:r>
              <a:rPr lang="en-US" dirty="0" smtClean="0"/>
              <a:t> thesaurus, facts to </a:t>
            </a:r>
            <a:r>
              <a:rPr lang="en-US" dirty="0" err="1" smtClean="0"/>
              <a:t>FreeBase</a:t>
            </a:r>
            <a:r>
              <a:rPr lang="en-US" dirty="0" smtClean="0"/>
              <a:t> or </a:t>
            </a:r>
            <a:r>
              <a:rPr lang="en-US" dirty="0" err="1" smtClean="0"/>
              <a:t>DBPedia</a:t>
            </a:r>
            <a:endParaRPr lang="en-US" dirty="0" smtClean="0"/>
          </a:p>
          <a:p>
            <a:r>
              <a:rPr lang="en-US" dirty="0" smtClean="0"/>
              <a:t>Support question answering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granddaughter of which actor </a:t>
            </a:r>
            <a:r>
              <a:rPr lang="en-US" dirty="0">
                <a:solidFill>
                  <a:srgbClr val="0000FF"/>
                </a:solidFill>
              </a:rPr>
              <a:t>starred </a:t>
            </a:r>
            <a:r>
              <a:rPr lang="en-US" dirty="0" smtClean="0">
                <a:solidFill>
                  <a:srgbClr val="0000FF"/>
                </a:solidFill>
              </a:rPr>
              <a:t>in the movie “E.T.”?</a:t>
            </a:r>
            <a:endParaRPr lang="en-US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1800" dirty="0">
                <a:latin typeface="Courier"/>
                <a:cs typeface="Courier"/>
              </a:rPr>
              <a:t>(acted-in ?x “E.T.”</a:t>
            </a:r>
            <a:r>
              <a:rPr lang="en-US" sz="1800" dirty="0" smtClean="0">
                <a:latin typeface="Courier"/>
                <a:cs typeface="Courier"/>
              </a:rPr>
              <a:t>)(is-a ?y actor)(</a:t>
            </a:r>
            <a:r>
              <a:rPr lang="en-US" sz="1800" dirty="0">
                <a:latin typeface="Courier"/>
                <a:cs typeface="Courier"/>
              </a:rPr>
              <a:t>granddaughter-of ?x ?y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/>
              <a:t>But which relations should we extract?</a:t>
            </a: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ourier"/>
              <a:cs typeface="Courier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Seed-based or bootstrapping </a:t>
            </a:r>
            <a:r>
              <a:rPr lang="en-US" dirty="0"/>
              <a:t>a</a:t>
            </a:r>
            <a:r>
              <a:rPr lang="en-US" dirty="0" smtClean="0"/>
              <a:t>pproaches to relation extraction</a:t>
            </a: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763000" cy="3333750"/>
          </a:xfrm>
        </p:spPr>
        <p:txBody>
          <a:bodyPr/>
          <a:lstStyle/>
          <a:p>
            <a:r>
              <a:rPr lang="en-US" sz="2800" dirty="0" smtClean="0"/>
              <a:t>No training set? Maybe you have:</a:t>
            </a:r>
            <a:endParaRPr lang="en-US" sz="2800" dirty="0"/>
          </a:p>
          <a:p>
            <a:pPr lvl="1"/>
            <a:r>
              <a:rPr lang="en-US" sz="2400" dirty="0" smtClean="0"/>
              <a:t>A few seed </a:t>
            </a:r>
            <a:r>
              <a:rPr lang="en-US" sz="2400" dirty="0"/>
              <a:t>tuples </a:t>
            </a:r>
            <a:r>
              <a:rPr lang="en-US" sz="2400" dirty="0" smtClean="0"/>
              <a:t> or</a:t>
            </a:r>
            <a:endParaRPr lang="en-US" sz="2400" dirty="0"/>
          </a:p>
          <a:p>
            <a:pPr lvl="1"/>
            <a:r>
              <a:rPr lang="en-US" sz="2400" dirty="0" smtClean="0"/>
              <a:t>A few high-precision patterns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use those seeds to do something useful?</a:t>
            </a:r>
          </a:p>
          <a:p>
            <a:pPr lvl="1"/>
            <a:r>
              <a:rPr lang="en-US" sz="2400" dirty="0" smtClean="0"/>
              <a:t>Bootstrapping: use the seeds to directly learn to populate </a:t>
            </a:r>
            <a:r>
              <a:rPr lang="en-US" sz="2400" dirty="0"/>
              <a:t>a </a:t>
            </a:r>
            <a:r>
              <a:rPr lang="en-US" sz="2400" dirty="0" smtClean="0"/>
              <a:t>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for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2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5052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</a:t>
            </a:r>
            <a:r>
              <a:rPr lang="en-US" sz="2400" dirty="0" err="1"/>
              <a:t>grep</a:t>
            </a:r>
            <a:r>
              <a:rPr lang="en-US" sz="2400" dirty="0"/>
              <a:t> for new </a:t>
            </a:r>
            <a:r>
              <a:rPr lang="en-US" sz="2400" dirty="0" smtClean="0"/>
              <a:t>tuples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3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9055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</a:t>
            </a:r>
            <a:r>
              <a:rPr lang="en-US" dirty="0" err="1" smtClean="0"/>
              <a:t>author,book</a:t>
            </a:r>
            <a:r>
              <a:rPr lang="en-US" dirty="0" smtClean="0"/>
              <a:t>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47750"/>
            <a:ext cx="8686800" cy="333375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 (group by middle, take longest common prefix/suffix</a:t>
            </a:r>
            <a:r>
              <a:rPr lang="en-US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94551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Brin</a:t>
            </a:r>
            <a:r>
              <a:rPr lang="en-US" sz="1200" dirty="0" smtClean="0"/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58652"/>
              </p:ext>
            </p:extLst>
          </p:nvPr>
        </p:nvGraphicFramePr>
        <p:xfrm>
          <a:off x="3200400" y="1098550"/>
          <a:ext cx="4800600" cy="133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19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Author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Book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Isaac Asimov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Robots</a:t>
                      </a:r>
                      <a:r>
                        <a:rPr lang="en-US" sz="1400" baseline="0" dirty="0" smtClean="0"/>
                        <a:t> of Dawn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David </a:t>
                      </a:r>
                      <a:r>
                        <a:rPr lang="en-US" sz="1400" dirty="0" err="1" smtClean="0"/>
                        <a:t>Brin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err="1" smtClean="0"/>
                        <a:t>Startide</a:t>
                      </a:r>
                      <a:r>
                        <a:rPr lang="en-US" sz="1400" dirty="0" smtClean="0"/>
                        <a:t> Rising</a:t>
                      </a:r>
                      <a:endParaRPr lang="en-US" sz="1400" dirty="0"/>
                    </a:p>
                  </a:txBody>
                  <a:tcPr/>
                </a:tc>
              </a:tr>
              <a:tr h="19270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James </a:t>
                      </a:r>
                      <a:r>
                        <a:rPr lang="en-US" sz="1400" dirty="0" err="1" smtClean="0"/>
                        <a:t>Gleick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Chaos: Making a New Science</a:t>
                      </a:r>
                      <a:endParaRPr lang="en-US" sz="1400" dirty="0"/>
                    </a:p>
                  </a:txBody>
                  <a:tcPr/>
                </a:tc>
              </a:tr>
              <a:tr h="23599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Charles Dickens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Great Expectations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William Shakespeare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400" dirty="0" smtClean="0"/>
                        <a:t>The Comedy of Errors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19050"/>
            <a:ext cx="3810000" cy="685800"/>
          </a:xfrm>
        </p:spPr>
        <p:txBody>
          <a:bodyPr/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smtClean="0"/>
              <a:t>Snowball</a:t>
            </a:r>
            <a:endParaRPr lang="en-US" sz="3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81000" y="1200150"/>
            <a:ext cx="8610600" cy="2667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Similar iterative algorithm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Group instances w/similar prefix, middle, suffix, extract patterns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But require </a:t>
            </a:r>
            <a:r>
              <a:rPr lang="en-US" dirty="0">
                <a:latin typeface="Calibri"/>
                <a:cs typeface="Calibri"/>
              </a:rPr>
              <a:t>that X and Y be named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And compute a confidence for each pattern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62350" y="3964285"/>
            <a:ext cx="36004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latin typeface="Courier"/>
                <a:ea typeface="Arial" charset="0"/>
                <a:cs typeface="Courier"/>
              </a:rPr>
              <a:t>{’s, in,</a:t>
            </a:r>
            <a:r>
              <a:rPr lang="en-US" sz="2000" dirty="0"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 smtClean="0">
                <a:latin typeface="Courier"/>
                <a:ea typeface="Arial" charset="0"/>
                <a:cs typeface="Courier"/>
              </a:rPr>
              <a:t>headquarters}</a:t>
            </a:r>
            <a:endParaRPr lang="en-US" sz="2000" dirty="0">
              <a:latin typeface="Courier"/>
              <a:ea typeface="Arial" charset="0"/>
              <a:cs typeface="Courier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181350" y="4556264"/>
            <a:ext cx="19240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latin typeface="Courier"/>
                <a:ea typeface="Arial" charset="0"/>
                <a:cs typeface="Courier"/>
              </a:rPr>
              <a:t>{in, based}</a:t>
            </a:r>
            <a:endParaRPr lang="en-US" sz="2000" dirty="0">
              <a:latin typeface="Courier"/>
              <a:ea typeface="Arial" charset="0"/>
              <a:cs typeface="Courier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181600" y="4533840"/>
            <a:ext cx="20750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428750" y="4533840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874"/>
              </p:ext>
            </p:extLst>
          </p:nvPr>
        </p:nvGraphicFramePr>
        <p:xfrm>
          <a:off x="4572000" y="1428750"/>
          <a:ext cx="4267200" cy="10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819400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Organization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Location of Headquarters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Microsoft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Redmond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Exxon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Irving</a:t>
                      </a:r>
                      <a:endParaRPr lang="en-US" sz="16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IBM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 smtClean="0"/>
                        <a:t>Armonk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59055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 </a:t>
            </a:r>
            <a:r>
              <a:rPr lang="en-US" sz="1400" dirty="0" err="1" smtClean="0"/>
              <a:t>Agichtein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/>
              <a:t>L. </a:t>
            </a:r>
            <a:r>
              <a:rPr lang="en-US" sz="1400" dirty="0" err="1" smtClean="0"/>
              <a:t>Gravano</a:t>
            </a:r>
            <a:r>
              <a:rPr lang="en-US" sz="1400" dirty="0" smtClean="0"/>
              <a:t> </a:t>
            </a:r>
            <a:r>
              <a:rPr lang="en-US" sz="1400" dirty="0"/>
              <a:t>2000. Snowball: Extracting Relations </a:t>
            </a:r>
            <a:endParaRPr lang="en-US" sz="1400" dirty="0" smtClean="0"/>
          </a:p>
          <a:p>
            <a:r>
              <a:rPr lang="en-US" sz="1400" dirty="0" smtClean="0"/>
              <a:t>from </a:t>
            </a:r>
            <a:r>
              <a:rPr lang="en-US" sz="1400" dirty="0"/>
              <a:t>Large Plain-Text </a:t>
            </a:r>
            <a:r>
              <a:rPr lang="en-US" sz="1400" dirty="0" smtClean="0"/>
              <a:t>Collections. ICDL </a:t>
            </a:r>
            <a:endParaRPr lang="en-US" sz="1400" dirty="0">
              <a:latin typeface="+mn-lt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447800" y="3964285"/>
            <a:ext cx="20750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372350" y="3964285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938885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.69</a:t>
            </a:r>
            <a:endParaRPr lang="en-US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46" y="4472285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.75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4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534400" cy="280035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91868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Snow, Jurafsky, Ng. 2005. Learning syntactic patterns for automatic 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hypernym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discovery. NIPS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dirty="0" err="1">
                <a:latin typeface="Calibri"/>
                <a:cs typeface="Calibri"/>
              </a:rPr>
              <a:t>Fei</a:t>
            </a:r>
            <a:r>
              <a:rPr lang="en-US" sz="1400" dirty="0">
                <a:latin typeface="Calibri"/>
                <a:cs typeface="Calibri"/>
              </a:rPr>
              <a:t> Wu and Daniel S. Weld. </a:t>
            </a:r>
            <a:r>
              <a:rPr lang="en-US" sz="1400" dirty="0" smtClean="0">
                <a:latin typeface="Calibri"/>
                <a:cs typeface="Calibri"/>
              </a:rPr>
              <a:t>2007.  Autonomously </a:t>
            </a:r>
            <a:r>
              <a:rPr lang="en-US" sz="1400" dirty="0" err="1" smtClean="0">
                <a:latin typeface="Calibri"/>
                <a:cs typeface="Calibri"/>
              </a:rPr>
              <a:t>Semantifying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Wikipeida</a:t>
            </a:r>
            <a:r>
              <a:rPr lang="en-US" sz="1400" dirty="0" smtClean="0">
                <a:latin typeface="Calibri"/>
                <a:cs typeface="Calibri"/>
              </a:rPr>
              <a:t>. CIKM 2007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err="1" smtClean="0">
                <a:latin typeface="Calibri"/>
                <a:ea typeface="Arial" pitchFamily="-107" charset="0"/>
                <a:cs typeface="Calibri"/>
              </a:rPr>
              <a:t>Mintz</a:t>
            </a:r>
            <a:r>
              <a:rPr lang="en-US" sz="1400" dirty="0">
                <a:latin typeface="Calibri"/>
                <a:ea typeface="Arial" pitchFamily="-107" charset="0"/>
                <a:cs typeface="Calibri"/>
              </a:rPr>
              <a:t>, Bills, Snow, </a:t>
            </a:r>
            <a:r>
              <a:rPr lang="en-US" sz="1400" dirty="0" smtClean="0">
                <a:latin typeface="Calibri"/>
                <a:ea typeface="Arial" pitchFamily="-107" charset="0"/>
                <a:cs typeface="Calibri"/>
              </a:rPr>
              <a:t>Jurafsky. 2009. </a:t>
            </a:r>
            <a:r>
              <a:rPr lang="en-US" sz="1400" dirty="0">
                <a:latin typeface="Calibri"/>
                <a:ea typeface="Arial" pitchFamily="-107" charset="0"/>
                <a:cs typeface="Calibri"/>
              </a:rPr>
              <a:t>Distant supervision for relation extraction without labeled </a:t>
            </a:r>
            <a:r>
              <a:rPr lang="en-US" sz="1400" dirty="0" smtClean="0">
                <a:latin typeface="Calibri"/>
                <a:ea typeface="Arial" pitchFamily="-107" charset="0"/>
                <a:cs typeface="Calibri"/>
              </a:rPr>
              <a:t>data. ACL09</a:t>
            </a:r>
          </a:p>
        </p:txBody>
      </p:sp>
    </p:spTree>
    <p:extLst>
      <p:ext uri="{BB962C8B-B14F-4D97-AF65-F5344CB8AC3E}">
        <p14:creationId xmlns:p14="http://schemas.microsoft.com/office/powerpoint/2010/main" val="12629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52550"/>
            <a:ext cx="8534400" cy="31242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476250"/>
            <a:ext cx="7620000" cy="5715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162050"/>
            <a:ext cx="4114800" cy="3771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358140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2763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1885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24955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4552950"/>
            <a:ext cx="381000" cy="285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348615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 was born in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PER, born (XXXX), 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PER’s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birthplace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1" y="169681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&lt;</a:t>
            </a:r>
            <a:r>
              <a:rPr lang="en-US" sz="1800" dirty="0" smtClean="0">
                <a:latin typeface="+mn-lt"/>
              </a:rPr>
              <a:t>Edwin Hubble, Marshfield&gt;</a:t>
            </a:r>
          </a:p>
          <a:p>
            <a:r>
              <a:rPr lang="en-US" sz="1800" dirty="0" smtClean="0">
                <a:latin typeface="+mn-lt"/>
              </a:rPr>
              <a:t>&lt;Albert Einstein, Ulm&gt;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87" y="1211818"/>
            <a:ext cx="8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Born-In</a:t>
            </a:r>
            <a:endParaRPr lang="en-US" sz="1800" dirty="0">
              <a:latin typeface="+mn-lt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241935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Hubble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was born in Marshfield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Einstein, born (1879),  Ulm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Hubble’s birthplace in Marshfield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4629150"/>
            <a:ext cx="269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(born-in | 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,…,f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70000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973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33375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parsed data to train a “trustworthy tuple” classifier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Single-pass extract all relations between NPs, keep if trustworthy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Assessor ranks relations based on text redundancy</a:t>
            </a:r>
            <a:endParaRPr lang="en-US" dirty="0"/>
          </a:p>
          <a:p>
            <a:pPr marL="685800" lvl="2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(FCI, specializes in, software development) </a:t>
            </a:r>
            <a:endParaRPr lang="en-US" dirty="0" smtClean="0">
              <a:solidFill>
                <a:srgbClr val="0000FF"/>
              </a:solidFill>
            </a:endParaRPr>
          </a:p>
          <a:p>
            <a:pPr marL="6858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(Tesla</a:t>
            </a:r>
            <a:r>
              <a:rPr lang="en-US" dirty="0" smtClean="0">
                <a:solidFill>
                  <a:srgbClr val="0000FF"/>
                </a:solidFill>
              </a:rPr>
              <a:t>, invented</a:t>
            </a:r>
            <a:r>
              <a:rPr lang="en-US" dirty="0">
                <a:solidFill>
                  <a:srgbClr val="0000FF"/>
                </a:solidFill>
              </a:rPr>
              <a:t>, coil transformer)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480060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1" y="819150"/>
            <a:ext cx="6019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</a:t>
            </a:r>
            <a:r>
              <a:rPr lang="en-US" sz="1600" dirty="0">
                <a:latin typeface="+mn-lt"/>
              </a:rPr>
              <a:t>. </a:t>
            </a:r>
            <a:r>
              <a:rPr lang="en-US" sz="1600" dirty="0" err="1">
                <a:latin typeface="+mn-lt"/>
              </a:rPr>
              <a:t>Banko</a:t>
            </a:r>
            <a:r>
              <a:rPr lang="en-US" sz="1600" dirty="0">
                <a:latin typeface="+mn-lt"/>
              </a:rPr>
              <a:t>, M. </a:t>
            </a:r>
            <a:r>
              <a:rPr lang="en-US" sz="1600" dirty="0" err="1">
                <a:latin typeface="+mn-lt"/>
              </a:rPr>
              <a:t>Cararella</a:t>
            </a:r>
            <a:r>
              <a:rPr lang="en-US" sz="1600" dirty="0">
                <a:latin typeface="+mn-lt"/>
              </a:rPr>
              <a:t>, S. </a:t>
            </a:r>
            <a:r>
              <a:rPr lang="en-US" sz="1600" dirty="0" err="1">
                <a:latin typeface="+mn-lt"/>
              </a:rPr>
              <a:t>Soderland</a:t>
            </a:r>
            <a:r>
              <a:rPr lang="en-US" sz="1600" dirty="0">
                <a:latin typeface="+mn-lt"/>
              </a:rPr>
              <a:t>, M. </a:t>
            </a:r>
            <a:r>
              <a:rPr lang="en-US" sz="1600" dirty="0" err="1">
                <a:latin typeface="+mn-lt"/>
              </a:rPr>
              <a:t>Broadhead</a:t>
            </a:r>
            <a:r>
              <a:rPr lang="en-US" sz="1600" dirty="0" smtClean="0">
                <a:latin typeface="+mn-lt"/>
              </a:rPr>
              <a:t>, and </a:t>
            </a:r>
            <a:r>
              <a:rPr lang="en-US" sz="1600" dirty="0">
                <a:latin typeface="+mn-lt"/>
              </a:rPr>
              <a:t>O. </a:t>
            </a:r>
            <a:r>
              <a:rPr lang="en-US" sz="1600" dirty="0" err="1">
                <a:latin typeface="+mn-lt"/>
              </a:rPr>
              <a:t>Etzioni</a:t>
            </a:r>
            <a:r>
              <a:rPr lang="en-US" sz="1600" dirty="0">
                <a:latin typeface="+mn-lt"/>
              </a:rPr>
              <a:t>. 2007. Open information </a:t>
            </a:r>
            <a:r>
              <a:rPr lang="en-US" sz="1600" dirty="0" smtClean="0">
                <a:latin typeface="+mn-lt"/>
              </a:rPr>
              <a:t>extraction from </a:t>
            </a:r>
            <a:r>
              <a:rPr lang="en-US" sz="1600" dirty="0">
                <a:latin typeface="+mn-lt"/>
              </a:rPr>
              <a:t>the web. </a:t>
            </a:r>
            <a:r>
              <a:rPr lang="en-US" sz="1600" dirty="0" smtClean="0">
                <a:latin typeface="+mn-lt"/>
              </a:rPr>
              <a:t>IJCAI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6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9906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686800" cy="379095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an also compute precision at different levels of recall.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Precision for top 1000 new relations, top 10,000 new relations, top 100,000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 each case taking a random sample of that set</a:t>
            </a:r>
          </a:p>
          <a:p>
            <a:r>
              <a:rPr lang="en-US" sz="2000" dirty="0" smtClean="0"/>
              <a:t>But no way to evaluate recall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452581"/>
              </p:ext>
            </p:extLst>
          </p:nvPr>
        </p:nvGraphicFramePr>
        <p:xfrm>
          <a:off x="2438401" y="3333750"/>
          <a:ext cx="3733800" cy="51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3333750"/>
                        <a:ext cx="3733800" cy="516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1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5334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1523"/>
            <a:ext cx="8343900" cy="3662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66750"/>
            <a:ext cx="57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17 relations from 2008 </a:t>
            </a:r>
            <a:r>
              <a:rPr lang="en-US" sz="1800" dirty="0"/>
              <a:t>“Relation Extraction Task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89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1333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Relation Extraction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rgbClr val="A4001D"/>
                </a:solidFill>
                <a:latin typeface="Calibri"/>
                <a:ea typeface="ＭＳ Ｐゴシック" charset="0"/>
                <a:cs typeface="Calibri"/>
              </a:rPr>
              <a:t>Semi-supervised and unsupervised relation extraction</a:t>
            </a:r>
            <a:endParaRPr lang="en-US" sz="3600" dirty="0">
              <a:solidFill>
                <a:srgbClr val="A4001D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247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Physical-Located            </a:t>
            </a:r>
            <a:r>
              <a:rPr lang="en-US" dirty="0" smtClean="0">
                <a:solidFill>
                  <a:srgbClr val="008000"/>
                </a:solidFill>
              </a:rPr>
              <a:t>PER-GPE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He</a:t>
            </a:r>
            <a:r>
              <a:rPr lang="en-US" dirty="0" smtClean="0">
                <a:latin typeface="Courier"/>
                <a:cs typeface="Courier"/>
              </a:rPr>
              <a:t> was in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Tennessee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696200" cy="74295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323975"/>
            <a:ext cx="8713788" cy="638175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19075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Injury		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disrupts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Physiological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Bodily Location	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location-of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Biologic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Anatomical Structure	      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part-of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Organism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Pharmacologic 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causes</a:t>
            </a:r>
            <a:r>
              <a:rPr lang="en-US" dirty="0" smtClean="0">
                <a:latin typeface="Calibri"/>
                <a:cs typeface="Calibri"/>
              </a:rPr>
              <a:t>		Pathological Function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Pharmacologic </a:t>
            </a:r>
            <a:r>
              <a:rPr lang="en-US" dirty="0">
                <a:latin typeface="Calibri"/>
                <a:cs typeface="Calibri"/>
              </a:rPr>
              <a:t>Substance  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treats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	Pathologic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71494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7467600" cy="6096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4267200" cy="3833418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264"/>
            <a:ext cx="6303992" cy="3949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047750"/>
            <a:ext cx="426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Relations extracted from </a:t>
            </a:r>
            <a:r>
              <a:rPr lang="en-US" sz="1800" dirty="0" err="1" smtClean="0">
                <a:latin typeface="+mn-lt"/>
              </a:rPr>
              <a:t>Infobox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state </a:t>
            </a:r>
            <a:r>
              <a:rPr lang="en-US" sz="1800" dirty="0" smtClean="0">
                <a:latin typeface="+mn-lt"/>
              </a:rPr>
              <a:t>California</a:t>
            </a:r>
          </a:p>
          <a:p>
            <a:r>
              <a:rPr lang="en-US" sz="1800" dirty="0" smtClean="0">
                <a:latin typeface="+mn-lt"/>
              </a:rPr>
              <a:t>Stanford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motto</a:t>
            </a:r>
            <a:r>
              <a:rPr lang="en-US" sz="1800" dirty="0" smtClean="0">
                <a:latin typeface="+mn-lt"/>
              </a:rPr>
              <a:t> “Die </a:t>
            </a:r>
            <a:r>
              <a:rPr lang="en-US" sz="1800" dirty="0" err="1" smtClean="0">
                <a:latin typeface="+mn-lt"/>
              </a:rPr>
              <a:t>Luft</a:t>
            </a:r>
            <a:r>
              <a:rPr lang="en-US" sz="1800" dirty="0" smtClean="0">
                <a:latin typeface="+mn-lt"/>
              </a:rPr>
              <a:t> der </a:t>
            </a:r>
            <a:r>
              <a:rPr lang="en-US" sz="1800" dirty="0" err="1" smtClean="0">
                <a:latin typeface="+mn-lt"/>
              </a:rPr>
              <a:t>Freiheit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weht</a:t>
            </a:r>
            <a:r>
              <a:rPr lang="en-US" sz="1800" dirty="0" smtClean="0">
                <a:latin typeface="+mn-lt"/>
              </a:rPr>
              <a:t>”</a:t>
            </a:r>
          </a:p>
          <a:p>
            <a:r>
              <a:rPr lang="en-US" sz="1800" dirty="0" smtClean="0">
                <a:latin typeface="+mn-lt"/>
              </a:rPr>
              <a:t>…</a:t>
            </a:r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1733550"/>
            <a:ext cx="1295400" cy="3276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895350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+mn-lt"/>
              </a:rPr>
              <a:t>Wikipedia </a:t>
            </a:r>
            <a:r>
              <a:rPr lang="en-US" b="1" dirty="0" err="1" smtClean="0">
                <a:solidFill>
                  <a:srgbClr val="CC0000"/>
                </a:solidFill>
                <a:latin typeface="+mn-lt"/>
              </a:rPr>
              <a:t>Infobox</a:t>
            </a:r>
            <a:endParaRPr lang="en-U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1790700"/>
            <a:ext cx="2971800" cy="3333750"/>
          </a:xfrm>
        </p:spPr>
      </p:pic>
    </p:spTree>
    <p:extLst>
      <p:ext uri="{BB962C8B-B14F-4D97-AF65-F5344CB8AC3E}">
        <p14:creationId xmlns:p14="http://schemas.microsoft.com/office/powerpoint/2010/main" val="12760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24468</TotalTime>
  <Words>2267</Words>
  <Application>Microsoft Office PowerPoint</Application>
  <PresentationFormat>On-screen Show (16:9)</PresentationFormat>
  <Paragraphs>440</Paragraphs>
  <Slides>50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NLP-jurafsky</vt:lpstr>
      <vt:lpstr>Equation</vt:lpstr>
      <vt:lpstr>Relation Extraction</vt:lpstr>
      <vt:lpstr>Extracting relations from text</vt:lpstr>
      <vt:lpstr>Extracting Relation Triples from Text</vt:lpstr>
      <vt:lpstr>Why Relation Extraction?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How to build relation extractors</vt:lpstr>
      <vt:lpstr>Relation Extraction</vt:lpstr>
      <vt:lpstr>Relation Extraction</vt:lpstr>
      <vt:lpstr>Rules for extracting IS-A relation</vt:lpstr>
      <vt:lpstr>Rules for extracting IS-A relation</vt:lpstr>
      <vt:lpstr>Hearst’s Patterns for extracting IS-A relations</vt:lpstr>
      <vt:lpstr>Hearst’s Patterns for extracting IS-A relations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Relation Extraction</vt:lpstr>
      <vt:lpstr>Relation Extraction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Relation Extraction</vt:lpstr>
      <vt:lpstr>Relation Extraction</vt:lpstr>
      <vt:lpstr>Seed-based or bootstrapping approaches to relation extraction</vt:lpstr>
      <vt:lpstr>Relation Bootstrapping (Hearst 1992)</vt:lpstr>
      <vt:lpstr>Bootstrapping </vt:lpstr>
      <vt:lpstr>Dipre: Extract &lt;author,book&gt; pairs</vt:lpstr>
      <vt:lpstr> Snowball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Relation Extraction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litman</cp:lastModifiedBy>
  <cp:revision>506</cp:revision>
  <cp:lastPrinted>2009-04-20T16:46:08Z</cp:lastPrinted>
  <dcterms:created xsi:type="dcterms:W3CDTF">2010-04-19T15:31:24Z</dcterms:created>
  <dcterms:modified xsi:type="dcterms:W3CDTF">2013-11-07T15:25:40Z</dcterms:modified>
</cp:coreProperties>
</file>