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53"/>
  </p:notesMasterIdLst>
  <p:handoutMasterIdLst>
    <p:handoutMasterId r:id="rId54"/>
  </p:handoutMasterIdLst>
  <p:sldIdLst>
    <p:sldId id="589" r:id="rId2"/>
    <p:sldId id="477" r:id="rId3"/>
    <p:sldId id="581" r:id="rId4"/>
    <p:sldId id="582" r:id="rId5"/>
    <p:sldId id="588" r:id="rId6"/>
    <p:sldId id="535" r:id="rId7"/>
    <p:sldId id="563" r:id="rId8"/>
    <p:sldId id="534" r:id="rId9"/>
    <p:sldId id="561" r:id="rId10"/>
    <p:sldId id="564" r:id="rId11"/>
    <p:sldId id="558" r:id="rId12"/>
    <p:sldId id="559" r:id="rId13"/>
    <p:sldId id="539" r:id="rId14"/>
    <p:sldId id="575" r:id="rId15"/>
    <p:sldId id="548" r:id="rId16"/>
    <p:sldId id="594" r:id="rId17"/>
    <p:sldId id="576" r:id="rId18"/>
    <p:sldId id="483" r:id="rId19"/>
    <p:sldId id="566" r:id="rId20"/>
    <p:sldId id="485" r:id="rId21"/>
    <p:sldId id="487" r:id="rId22"/>
    <p:sldId id="488" r:id="rId23"/>
    <p:sldId id="489" r:id="rId24"/>
    <p:sldId id="490" r:id="rId25"/>
    <p:sldId id="567" r:id="rId26"/>
    <p:sldId id="491" r:id="rId27"/>
    <p:sldId id="493" r:id="rId28"/>
    <p:sldId id="494" r:id="rId29"/>
    <p:sldId id="568" r:id="rId30"/>
    <p:sldId id="591" r:id="rId31"/>
    <p:sldId id="497" r:id="rId32"/>
    <p:sldId id="498" r:id="rId33"/>
    <p:sldId id="593" r:id="rId34"/>
    <p:sldId id="595" r:id="rId35"/>
    <p:sldId id="596" r:id="rId36"/>
    <p:sldId id="502" r:id="rId37"/>
    <p:sldId id="504" r:id="rId38"/>
    <p:sldId id="597" r:id="rId39"/>
    <p:sldId id="507" r:id="rId40"/>
    <p:sldId id="510" r:id="rId41"/>
    <p:sldId id="598" r:id="rId42"/>
    <p:sldId id="513" r:id="rId43"/>
    <p:sldId id="573" r:id="rId44"/>
    <p:sldId id="514" r:id="rId45"/>
    <p:sldId id="599" r:id="rId46"/>
    <p:sldId id="600" r:id="rId47"/>
    <p:sldId id="584" r:id="rId48"/>
    <p:sldId id="585" r:id="rId49"/>
    <p:sldId id="586" r:id="rId50"/>
    <p:sldId id="587" r:id="rId51"/>
    <p:sldId id="601" r:id="rId52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9" autoAdjust="0"/>
    <p:restoredTop sz="86867" autoAdjust="0"/>
  </p:normalViewPr>
  <p:slideViewPr>
    <p:cSldViewPr>
      <p:cViewPr varScale="1">
        <p:scale>
          <a:sx n="139" d="100"/>
          <a:sy n="139" d="100"/>
        </p:scale>
        <p:origin x="-138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2959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21B976-2952-894B-84FF-39A0BAF6E1B0}" type="slidenum">
              <a:rPr lang="en-US"/>
              <a:pPr/>
              <a:t>23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21B976-2952-894B-84FF-39A0BAF6E1B0}" type="slidenum">
              <a:rPr lang="en-US"/>
              <a:pPr/>
              <a:t>24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25583-8D82-384E-B1CF-89B6A5C46972}" type="slidenum">
              <a:rPr lang="en-US"/>
              <a:pPr/>
              <a:t>30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25583-8D82-384E-B1CF-89B6A5C46972}" type="slidenum">
              <a:rPr lang="en-US"/>
              <a:pPr/>
              <a:t>35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427E3-2CE7-DF4C-909C-74A3A9482931}" type="slidenum">
              <a:rPr lang="en-US"/>
              <a:pPr/>
              <a:t>36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0F98A-9BE9-9949-BB63-D58A4B7217F4}" type="slidenum">
              <a:rPr lang="en-US"/>
              <a:pPr/>
              <a:t>37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25583-8D82-384E-B1CF-89B6A5C46972}" type="slidenum">
              <a:rPr lang="en-US"/>
              <a:pPr/>
              <a:t>38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45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8F228-47A9-EA47-92CC-A6272FA8C734}" type="slidenum">
              <a:rPr lang="en-US"/>
              <a:pPr/>
              <a:t>2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46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51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8F228-47A9-EA47-92CC-A6272FA8C734}" type="slidenum">
              <a:rPr lang="en-US"/>
              <a:pPr/>
              <a:t>6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25583-8D82-384E-B1CF-89B6A5C46972}" type="slidenum">
              <a:rPr lang="en-US"/>
              <a:pPr/>
              <a:t>11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25583-8D82-384E-B1CF-89B6A5C46972}" type="slidenum">
              <a:rPr lang="en-US"/>
              <a:pPr/>
              <a:t>17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D5E96-B54A-6041-B07E-6C3027C838D6}" type="slidenum">
              <a:rPr lang="en-US"/>
              <a:pPr/>
              <a:t>18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D5E96-B54A-6041-B07E-6C3027C838D6}" type="slidenum">
              <a:rPr lang="en-US"/>
              <a:pPr/>
              <a:t>19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781451" y="165818"/>
            <a:ext cx="2647549" cy="4768132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4056" y="325348"/>
            <a:ext cx="868944" cy="874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8750"/>
            <a:ext cx="12954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A4001D"/>
                </a:solidFill>
                <a:latin typeface="+mn-lt"/>
              </a:rPr>
              <a:t>Dan Jurafsky</a:t>
            </a:r>
            <a:endParaRPr lang="en-US" sz="1100" dirty="0">
              <a:solidFill>
                <a:srgbClr val="A4001D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3716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Question Answering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809750"/>
            <a:ext cx="3886200" cy="1207008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What is Question Answering?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038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IR-based Question 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512"/>
            <a:ext cx="7848600" cy="359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52400" y="4908365"/>
            <a:ext cx="457200" cy="228600"/>
          </a:xfrm>
          <a:prstGeom prst="rect">
            <a:avLst/>
          </a:prstGeom>
          <a:noFill/>
        </p:spPr>
        <p:txBody>
          <a:bodyPr/>
          <a:lstStyle/>
          <a:p>
            <a:fld id="{14F20C92-F6E7-2E42-B820-9D71ACB65FEF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IR-based Factoid QA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276350"/>
            <a:ext cx="8935992" cy="27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23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IR-based Factoid QA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76350"/>
            <a:ext cx="8534400" cy="3581400"/>
          </a:xfrm>
        </p:spPr>
        <p:txBody>
          <a:bodyPr/>
          <a:lstStyle/>
          <a:p>
            <a:pPr eaLnBrk="1" hangingPunct="1"/>
            <a:r>
              <a:rPr lang="en-US" dirty="0"/>
              <a:t>QUESTION PROCESSING</a:t>
            </a:r>
          </a:p>
          <a:p>
            <a:pPr lvl="1"/>
            <a:r>
              <a:rPr lang="en-US" dirty="0" smtClean="0"/>
              <a:t>Detect question type, answer type, focus, relations</a:t>
            </a:r>
            <a:endParaRPr lang="en-US" dirty="0"/>
          </a:p>
          <a:p>
            <a:pPr lvl="1"/>
            <a:r>
              <a:rPr lang="en-US" dirty="0"/>
              <a:t>Formulate queries </a:t>
            </a:r>
            <a:r>
              <a:rPr lang="en-US" dirty="0" smtClean="0"/>
              <a:t>to send to a search engine</a:t>
            </a:r>
            <a:endParaRPr lang="en-US" dirty="0"/>
          </a:p>
          <a:p>
            <a:r>
              <a:rPr lang="en-US" dirty="0"/>
              <a:t>PASSAGE RETRIEVAL</a:t>
            </a:r>
          </a:p>
          <a:p>
            <a:pPr lvl="1"/>
            <a:r>
              <a:rPr lang="en-US" dirty="0"/>
              <a:t>Retrieve ranked </a:t>
            </a:r>
            <a:r>
              <a:rPr lang="en-US" dirty="0" smtClean="0"/>
              <a:t>documents</a:t>
            </a:r>
            <a:endParaRPr lang="en-US" dirty="0"/>
          </a:p>
          <a:p>
            <a:pPr lvl="1"/>
            <a:r>
              <a:rPr lang="en-US" dirty="0"/>
              <a:t>Break into suitable </a:t>
            </a:r>
            <a:r>
              <a:rPr lang="en-US" dirty="0" smtClean="0"/>
              <a:t>passages and </a:t>
            </a:r>
            <a:r>
              <a:rPr lang="en-US" dirty="0" err="1" smtClean="0"/>
              <a:t>rerank</a:t>
            </a:r>
            <a:endParaRPr lang="en-US" dirty="0"/>
          </a:p>
          <a:p>
            <a:r>
              <a:rPr lang="en-US" dirty="0"/>
              <a:t>ANSWER PROCESSING</a:t>
            </a:r>
          </a:p>
          <a:p>
            <a:pPr lvl="1"/>
            <a:r>
              <a:rPr lang="en-US" dirty="0" smtClean="0"/>
              <a:t>Extract candidate answers</a:t>
            </a:r>
            <a:endParaRPr lang="en-US" dirty="0"/>
          </a:p>
          <a:p>
            <a:pPr lvl="1"/>
            <a:r>
              <a:rPr lang="en-US" dirty="0"/>
              <a:t>Rank </a:t>
            </a:r>
            <a:r>
              <a:rPr lang="en-US" dirty="0" smtClean="0"/>
              <a:t>candidates </a:t>
            </a:r>
          </a:p>
          <a:p>
            <a:pPr lvl="2"/>
            <a:r>
              <a:rPr lang="en-US" sz="1800" dirty="0" smtClean="0"/>
              <a:t>using evidence from the text and external sources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046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Knowledge-based approaches (</a:t>
            </a:r>
            <a:r>
              <a:rPr lang="en-US" dirty="0" err="1" smtClean="0"/>
              <a:t>Siri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790950"/>
          </a:xfrm>
        </p:spPr>
        <p:txBody>
          <a:bodyPr/>
          <a:lstStyle/>
          <a:p>
            <a:r>
              <a:rPr lang="en-US" dirty="0" smtClean="0"/>
              <a:t>Build a semantic representation of the query</a:t>
            </a:r>
          </a:p>
          <a:p>
            <a:pPr lvl="1"/>
            <a:r>
              <a:rPr lang="en-US" dirty="0" smtClean="0"/>
              <a:t>Times, dates, locations, entities, numeric quantities</a:t>
            </a:r>
          </a:p>
          <a:p>
            <a:r>
              <a:rPr lang="en-US" dirty="0" smtClean="0"/>
              <a:t>Map from this semantics to query structured data  or resources</a:t>
            </a:r>
          </a:p>
          <a:p>
            <a:pPr lvl="1"/>
            <a:r>
              <a:rPr lang="en-US" dirty="0" smtClean="0"/>
              <a:t>Geospatial databases</a:t>
            </a:r>
          </a:p>
          <a:p>
            <a:pPr lvl="1"/>
            <a:r>
              <a:rPr lang="en-US" dirty="0" smtClean="0"/>
              <a:t>Ontologies (Wikipedia </a:t>
            </a:r>
            <a:r>
              <a:rPr lang="en-US" dirty="0" err="1" smtClean="0"/>
              <a:t>infoboxes</a:t>
            </a:r>
            <a:r>
              <a:rPr lang="en-US" dirty="0" smtClean="0"/>
              <a:t>, </a:t>
            </a:r>
            <a:r>
              <a:rPr lang="en-US" dirty="0" err="1" smtClean="0"/>
              <a:t>dbPedia</a:t>
            </a:r>
            <a:r>
              <a:rPr lang="en-US" dirty="0" smtClean="0"/>
              <a:t>, </a:t>
            </a:r>
            <a:r>
              <a:rPr lang="en-US" dirty="0" err="1" smtClean="0"/>
              <a:t>WordNet</a:t>
            </a:r>
            <a:r>
              <a:rPr lang="en-US" dirty="0" smtClean="0"/>
              <a:t>, </a:t>
            </a:r>
            <a:r>
              <a:rPr lang="en-US" dirty="0" err="1" smtClean="0"/>
              <a:t>Yago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Restaurant review sources and reservation services</a:t>
            </a:r>
          </a:p>
          <a:p>
            <a:pPr lvl="1"/>
            <a:r>
              <a:rPr lang="en-US" dirty="0" smtClean="0"/>
              <a:t>Scientific databases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approaches (IBM Watson)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 shallow semantic representation of the query</a:t>
            </a:r>
          </a:p>
          <a:p>
            <a:r>
              <a:rPr lang="en-US" dirty="0" smtClean="0"/>
              <a:t>Generate answer candidates using IR methods</a:t>
            </a:r>
          </a:p>
          <a:p>
            <a:pPr lvl="1"/>
            <a:r>
              <a:rPr lang="en-US" dirty="0" smtClean="0"/>
              <a:t>Augmented with ontologies and semi-structured data</a:t>
            </a:r>
          </a:p>
          <a:p>
            <a:r>
              <a:rPr lang="en-US" dirty="0" smtClean="0"/>
              <a:t>Score each candidate using richer knowledge sources</a:t>
            </a:r>
          </a:p>
          <a:p>
            <a:pPr lvl="1"/>
            <a:r>
              <a:rPr lang="en-US" dirty="0" smtClean="0"/>
              <a:t>Geospatial databases</a:t>
            </a:r>
          </a:p>
          <a:p>
            <a:pPr lvl="1"/>
            <a:r>
              <a:rPr lang="en-US" dirty="0" smtClean="0"/>
              <a:t>Temporal reasoning</a:t>
            </a:r>
          </a:p>
          <a:p>
            <a:pPr lvl="1"/>
            <a:r>
              <a:rPr lang="en-US" dirty="0" smtClean="0"/>
              <a:t>Taxonomical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3716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Question Answering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809750"/>
            <a:ext cx="3886200" cy="1207008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What is Question Answering?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9612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3716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Question Answering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1809750"/>
            <a:ext cx="4419600" cy="1207008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Answer Types and Query Formulation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624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/>
              <a:t>Factoid Q/A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14F20C92-F6E7-2E42-B820-9D71ACB65FEF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200150"/>
            <a:ext cx="8935992" cy="27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1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</a:t>
            </a:r>
            <a:r>
              <a:rPr lang="en-US" dirty="0" smtClean="0"/>
              <a:t>Processing</a:t>
            </a:r>
            <a:br>
              <a:rPr lang="en-US" dirty="0" smtClean="0"/>
            </a:br>
            <a:r>
              <a:rPr lang="en-US" dirty="0" smtClean="0"/>
              <a:t>Things to extract from the question</a:t>
            </a:r>
            <a:endParaRPr lang="en-US" dirty="0"/>
          </a:p>
        </p:txBody>
      </p:sp>
      <p:sp>
        <p:nvSpPr>
          <p:cNvPr id="2970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88392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Answer Type Detection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Decide the </a:t>
            </a:r>
            <a:r>
              <a:rPr lang="en-US" b="1" dirty="0"/>
              <a:t>named entity type </a:t>
            </a:r>
            <a:r>
              <a:rPr lang="en-US" dirty="0"/>
              <a:t>(person, place) of the answer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dirty="0"/>
              <a:t>Query Formulation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Choose </a:t>
            </a:r>
            <a:r>
              <a:rPr lang="en-US" b="1" dirty="0"/>
              <a:t>query keywords </a:t>
            </a:r>
            <a:r>
              <a:rPr lang="en-US" dirty="0"/>
              <a:t>for the IR system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Question Type classification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Is this a definition question, a math question, a list question?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Focus Detection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Find the question words that are replaced by the answer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Relation Extraction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Find relations between entities in the question</a:t>
            </a:r>
            <a:endParaRPr lang="en-US" sz="1800" dirty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148A8E31-5390-F747-B1DA-CC182341B44D}" type="slidenum">
              <a:rPr lang="en-US" smtClean="0"/>
              <a:pPr/>
              <a:t>18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03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66750"/>
            <a:ext cx="7467600" cy="742950"/>
          </a:xfrm>
        </p:spPr>
        <p:txBody>
          <a:bodyPr/>
          <a:lstStyle/>
          <a:p>
            <a:pPr lvl="1"/>
            <a:r>
              <a:rPr lang="en-US" sz="2800" dirty="0"/>
              <a:t>Question </a:t>
            </a:r>
            <a:r>
              <a:rPr lang="en-US" sz="2800" dirty="0" smtClean="0"/>
              <a:t>Processing</a:t>
            </a:r>
            <a:br>
              <a:rPr lang="en-US" sz="2800" dirty="0" smtClean="0"/>
            </a:br>
            <a:r>
              <a:rPr lang="en-US" sz="1600" dirty="0" smtClean="0"/>
              <a:t>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rgbClr val="0000FF"/>
                </a:solidFill>
              </a:rPr>
              <a:t>They’re </a:t>
            </a:r>
            <a:r>
              <a:rPr lang="en-US" sz="1800" dirty="0">
                <a:solidFill>
                  <a:srgbClr val="0000FF"/>
                </a:solidFill>
              </a:rPr>
              <a:t>the two states you could be reentering if you’re crossing Florida’s northern border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81150"/>
            <a:ext cx="8839200" cy="3200400"/>
          </a:xfrm>
        </p:spPr>
        <p:txBody>
          <a:bodyPr/>
          <a:lstStyle/>
          <a:p>
            <a:r>
              <a:rPr lang="en-US" sz="2800" dirty="0" smtClean="0"/>
              <a:t>Answer Type:  </a:t>
            </a:r>
            <a:r>
              <a:rPr lang="en-US" sz="2800" dirty="0" smtClean="0">
                <a:solidFill>
                  <a:srgbClr val="0000FF"/>
                </a:solidFill>
              </a:rPr>
              <a:t>US state</a:t>
            </a:r>
          </a:p>
          <a:p>
            <a:r>
              <a:rPr lang="en-US" sz="2800" dirty="0" smtClean="0"/>
              <a:t>Query:  </a:t>
            </a:r>
            <a:r>
              <a:rPr lang="en-US" sz="2800" dirty="0" smtClean="0">
                <a:solidFill>
                  <a:srgbClr val="0000FF"/>
                </a:solidFill>
              </a:rPr>
              <a:t>two states, border, Florida, north</a:t>
            </a:r>
          </a:p>
          <a:p>
            <a:r>
              <a:rPr lang="en-US" sz="2800" dirty="0" smtClean="0"/>
              <a:t>Focus: </a:t>
            </a:r>
            <a:r>
              <a:rPr lang="en-US" sz="2800" dirty="0" smtClean="0">
                <a:solidFill>
                  <a:srgbClr val="0000FF"/>
                </a:solidFill>
              </a:rPr>
              <a:t>the two states</a:t>
            </a:r>
          </a:p>
          <a:p>
            <a:r>
              <a:rPr lang="en-US" sz="2800" dirty="0" smtClean="0"/>
              <a:t>Relations:  </a:t>
            </a:r>
            <a:r>
              <a:rPr lang="en-US" sz="2800" dirty="0" smtClean="0">
                <a:solidFill>
                  <a:srgbClr val="0000FF"/>
                </a:solidFill>
              </a:rPr>
              <a:t>borders(Florida, ?x, north)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148A8E31-5390-F747-B1DA-CC182341B44D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43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" y="4857750"/>
            <a:ext cx="609600" cy="285750"/>
          </a:xfrm>
          <a:prstGeom prst="rect">
            <a:avLst/>
          </a:prstGeom>
          <a:noFill/>
        </p:spPr>
        <p:txBody>
          <a:bodyPr/>
          <a:lstStyle/>
          <a:p>
            <a:fld id="{D1827057-38B1-854C-9CC5-6A900D02219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95250"/>
            <a:ext cx="7772400" cy="857250"/>
          </a:xfrm>
        </p:spPr>
        <p:txBody>
          <a:bodyPr/>
          <a:lstStyle/>
          <a:p>
            <a:r>
              <a:rPr lang="en-US" dirty="0"/>
              <a:t>Question Answering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7" y="1278378"/>
            <a:ext cx="7682910" cy="3846782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16868" y="819150"/>
            <a:ext cx="723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One of the oldest NLP tasks (punched card systems in 1961)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0922" y="1123950"/>
            <a:ext cx="3429000" cy="762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Simmons, Klein,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McConlogue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. 1964. Indexing and Dependency Logic for Answering English Questions. American Documentation 15:30, 196-204</a:t>
            </a:r>
          </a:p>
        </p:txBody>
      </p:sp>
    </p:spTree>
    <p:extLst>
      <p:ext uri="{BB962C8B-B14F-4D97-AF65-F5344CB8AC3E}">
        <p14:creationId xmlns:p14="http://schemas.microsoft.com/office/powerpoint/2010/main" val="421776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Type </a:t>
            </a:r>
            <a:r>
              <a:rPr lang="en-US" dirty="0" smtClean="0"/>
              <a:t>Detection: Named Entities</a:t>
            </a:r>
            <a:endParaRPr lang="en-US" dirty="0"/>
          </a:p>
        </p:txBody>
      </p:sp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smtClean="0"/>
              <a:t>Who founded Virgin Airlines?</a:t>
            </a:r>
          </a:p>
          <a:p>
            <a:pPr lvl="1"/>
            <a:r>
              <a:rPr lang="en-US" sz="3000" dirty="0" smtClean="0"/>
              <a:t> PERSON </a:t>
            </a:r>
          </a:p>
          <a:p>
            <a:r>
              <a:rPr lang="en-US" sz="3200" i="1" dirty="0" smtClean="0"/>
              <a:t>What Canadian city has the largest population?</a:t>
            </a:r>
          </a:p>
          <a:p>
            <a:pPr lvl="1"/>
            <a:r>
              <a:rPr lang="en-US" sz="3000" i="1" dirty="0" smtClean="0"/>
              <a:t> CITY.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945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467600" cy="514350"/>
          </a:xfrm>
        </p:spPr>
        <p:txBody>
          <a:bodyPr/>
          <a:lstStyle/>
          <a:p>
            <a:r>
              <a:rPr lang="en-US" dirty="0" smtClean="0"/>
              <a:t>Answer </a:t>
            </a:r>
            <a:r>
              <a:rPr lang="en-US" dirty="0"/>
              <a:t>Type </a:t>
            </a:r>
            <a:r>
              <a:rPr lang="en-US" dirty="0" smtClean="0"/>
              <a:t>Taxonomy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5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6 </a:t>
            </a:r>
            <a:r>
              <a:rPr lang="en-US" sz="2800" dirty="0"/>
              <a:t>coarse classes</a:t>
            </a:r>
          </a:p>
          <a:p>
            <a:pPr lvl="1"/>
            <a:r>
              <a:rPr lang="en-US" sz="2400" dirty="0"/>
              <a:t>ABBEVIATION, ENTITY, DESCRIPTION, HUMAN, LOCATION, </a:t>
            </a:r>
            <a:r>
              <a:rPr lang="en-US" sz="2400" dirty="0" smtClean="0"/>
              <a:t>NUMERIC</a:t>
            </a:r>
            <a:endParaRPr lang="en-US" sz="2400" dirty="0"/>
          </a:p>
          <a:p>
            <a:r>
              <a:rPr lang="en-US" sz="2800" dirty="0"/>
              <a:t>50 </a:t>
            </a:r>
            <a:r>
              <a:rPr lang="en-US" sz="2800" dirty="0" smtClean="0"/>
              <a:t>finer </a:t>
            </a:r>
            <a:r>
              <a:rPr lang="en-US" sz="2800" dirty="0"/>
              <a:t>classes</a:t>
            </a:r>
          </a:p>
          <a:p>
            <a:pPr lvl="1"/>
            <a:r>
              <a:rPr lang="en-US" sz="2400" dirty="0"/>
              <a:t>LOCATION: city, country, mountain…</a:t>
            </a:r>
          </a:p>
          <a:p>
            <a:pPr lvl="1"/>
            <a:r>
              <a:rPr lang="en-US" sz="2400" dirty="0" smtClean="0"/>
              <a:t>HUMAN</a:t>
            </a:r>
            <a:r>
              <a:rPr lang="en-US" sz="2400" dirty="0"/>
              <a:t>: group, individual, title, description</a:t>
            </a:r>
          </a:p>
          <a:p>
            <a:pPr lvl="1"/>
            <a:r>
              <a:rPr lang="en-US" sz="2400" dirty="0"/>
              <a:t>ENTITY: animal, body, color, currency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07340F9-CC27-B34B-A00C-B3580F274D94}" type="slidenum">
              <a:rPr lang="en-US"/>
              <a:pPr/>
              <a:t>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1" y="97155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+mn-lt"/>
              </a:rPr>
              <a:t>Xin</a:t>
            </a:r>
            <a:r>
              <a:rPr lang="it-IT" sz="1600" dirty="0">
                <a:latin typeface="+mn-lt"/>
              </a:rPr>
              <a:t> Li, Dan </a:t>
            </a:r>
            <a:r>
              <a:rPr lang="it-IT" sz="1600" dirty="0" smtClean="0">
                <a:latin typeface="+mn-lt"/>
              </a:rPr>
              <a:t>Roth. 2002. </a:t>
            </a:r>
            <a:r>
              <a:rPr lang="it-IT" sz="1600" dirty="0">
                <a:latin typeface="+mn-lt"/>
              </a:rPr>
              <a:t>Learning </a:t>
            </a:r>
            <a:r>
              <a:rPr lang="it-IT" sz="1600" dirty="0" err="1">
                <a:latin typeface="+mn-lt"/>
              </a:rPr>
              <a:t>Question</a:t>
            </a:r>
            <a:r>
              <a:rPr lang="it-IT" sz="16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Classifiers</a:t>
            </a:r>
            <a:r>
              <a:rPr lang="it-IT" sz="1600" dirty="0">
                <a:latin typeface="+mn-lt"/>
              </a:rPr>
              <a:t>. COLING'</a:t>
            </a:r>
            <a:r>
              <a:rPr lang="it-IT" sz="1600" dirty="0" smtClean="0">
                <a:latin typeface="+mn-lt"/>
              </a:rPr>
              <a:t>02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21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4743450"/>
            <a:ext cx="1905000" cy="342900"/>
          </a:xfrm>
          <a:prstGeom prst="rect">
            <a:avLst/>
          </a:prstGeom>
        </p:spPr>
        <p:txBody>
          <a:bodyPr/>
          <a:lstStyle/>
          <a:p>
            <a:fld id="{932AE0EE-BE7F-164C-97AD-D4058D034480}" type="slidenum">
              <a:rPr lang="en-US"/>
              <a:pPr/>
              <a:t>22</a:t>
            </a:fld>
            <a:endParaRPr lang="en-US"/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of Li &amp; Roth’s Answer </a:t>
            </a:r>
            <a:r>
              <a:rPr lang="en-US" dirty="0"/>
              <a:t>Type </a:t>
            </a:r>
            <a:r>
              <a:rPr lang="en-US" dirty="0" smtClean="0"/>
              <a:t>Taxonomy</a:t>
            </a:r>
            <a:endParaRPr lang="es-ES" dirty="0"/>
          </a:p>
        </p:txBody>
      </p:sp>
      <p:pic>
        <p:nvPicPr>
          <p:cNvPr id="10" name="Picture 9" descr="answertyp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5070"/>
            <a:ext cx="7239000" cy="38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8302" y="4914900"/>
            <a:ext cx="457200" cy="228600"/>
          </a:xfrm>
          <a:prstGeom prst="rect">
            <a:avLst/>
          </a:prstGeom>
          <a:noFill/>
        </p:spPr>
        <p:txBody>
          <a:bodyPr/>
          <a:lstStyle/>
          <a:p>
            <a:fld id="{BA2EE2C7-AF21-6C48-B594-8DA2B4529ABA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09550"/>
            <a:ext cx="5867400" cy="651272"/>
          </a:xfrm>
        </p:spPr>
        <p:txBody>
          <a:bodyPr/>
          <a:lstStyle/>
          <a:p>
            <a:r>
              <a:rPr lang="en-US" dirty="0"/>
              <a:t>Answer Types</a:t>
            </a:r>
          </a:p>
        </p:txBody>
      </p:sp>
      <p:pic>
        <p:nvPicPr>
          <p:cNvPr id="2411524" name="Picture 4" descr="answer-typ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23950"/>
            <a:ext cx="5935980" cy="382193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3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" y="4914900"/>
            <a:ext cx="457200" cy="228600"/>
          </a:xfrm>
          <a:prstGeom prst="rect">
            <a:avLst/>
          </a:prstGeom>
          <a:noFill/>
        </p:spPr>
        <p:txBody>
          <a:bodyPr/>
          <a:lstStyle/>
          <a:p>
            <a:fld id="{BA2EE2C7-AF21-6C48-B594-8DA2B4529ABA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6324600" cy="651272"/>
          </a:xfrm>
        </p:spPr>
        <p:txBody>
          <a:bodyPr/>
          <a:lstStyle/>
          <a:p>
            <a:r>
              <a:rPr lang="en-US" dirty="0"/>
              <a:t>More Answer Types</a:t>
            </a:r>
          </a:p>
        </p:txBody>
      </p:sp>
      <p:pic>
        <p:nvPicPr>
          <p:cNvPr id="2411524" name="Picture 4" descr="answer-types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6800" y="1047750"/>
            <a:ext cx="6052566" cy="388315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92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67600" cy="590550"/>
          </a:xfrm>
        </p:spPr>
        <p:txBody>
          <a:bodyPr/>
          <a:lstStyle/>
          <a:p>
            <a:r>
              <a:rPr lang="en-US" dirty="0" smtClean="0"/>
              <a:t>Answer types in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7696200" cy="3333750"/>
          </a:xfrm>
        </p:spPr>
        <p:txBody>
          <a:bodyPr/>
          <a:lstStyle/>
          <a:p>
            <a:r>
              <a:rPr lang="en-US" dirty="0"/>
              <a:t>2500 answer types in 20,000 Jeopardy question sample</a:t>
            </a:r>
          </a:p>
          <a:p>
            <a:r>
              <a:rPr lang="en-US" dirty="0"/>
              <a:t>The most frequent 200 answer types cover &lt; 50% of data</a:t>
            </a:r>
          </a:p>
          <a:p>
            <a:r>
              <a:rPr lang="en-US" dirty="0" smtClean="0"/>
              <a:t>The 40 </a:t>
            </a:r>
            <a:r>
              <a:rPr lang="en-US" dirty="0"/>
              <a:t>most frequent Jeopardy answer </a:t>
            </a:r>
            <a:r>
              <a:rPr lang="en-US" dirty="0" smtClean="0"/>
              <a:t>types</a:t>
            </a:r>
          </a:p>
          <a:p>
            <a:pPr marL="114300" indent="0">
              <a:buNone/>
            </a:pPr>
            <a:r>
              <a:rPr lang="en-US" sz="2000" dirty="0" smtClean="0"/>
              <a:t>he, country, city, man, film, state, she, author, group, here, company, president, capital, star, novel, character, woman, river, island, king, song, part, series, sport, singer, actor, play, team,  show,               actress, animal, presidential, composer, musical, nation,                   book, title, leader,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971550"/>
            <a:ext cx="7391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+mn-lt"/>
              </a:rPr>
              <a:t>Ferrucci</a:t>
            </a:r>
            <a:r>
              <a:rPr lang="en-US" sz="1300" dirty="0">
                <a:latin typeface="+mn-lt"/>
              </a:rPr>
              <a:t> et al. 2010. Building Watson: An Overview of the </a:t>
            </a:r>
            <a:r>
              <a:rPr lang="en-US" sz="1300" dirty="0" err="1">
                <a:latin typeface="+mn-lt"/>
              </a:rPr>
              <a:t>DeepQA</a:t>
            </a:r>
            <a:r>
              <a:rPr lang="en-US" sz="1300" dirty="0">
                <a:latin typeface="+mn-lt"/>
              </a:rPr>
              <a:t> Project. AI Magazine. Fall 2010. 59-79</a:t>
            </a:r>
            <a:r>
              <a:rPr lang="en-US" sz="1300" dirty="0" smtClean="0">
                <a:latin typeface="+mn-lt"/>
              </a:rPr>
              <a:t>.</a:t>
            </a:r>
            <a:endParaRPr lang="en-US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09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Answer Type Detection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04950"/>
            <a:ext cx="8534400" cy="2971800"/>
          </a:xfrm>
        </p:spPr>
        <p:txBody>
          <a:bodyPr/>
          <a:lstStyle/>
          <a:p>
            <a:r>
              <a:rPr lang="en-US" sz="3200" dirty="0" smtClean="0"/>
              <a:t>Hand</a:t>
            </a:r>
            <a:r>
              <a:rPr lang="en-US" sz="3200" dirty="0"/>
              <a:t>-written rules</a:t>
            </a:r>
          </a:p>
          <a:p>
            <a:r>
              <a:rPr lang="en-US" sz="3200" dirty="0"/>
              <a:t>Machine Learning</a:t>
            </a:r>
          </a:p>
          <a:p>
            <a:r>
              <a:rPr lang="en-US" sz="3200" dirty="0" smtClean="0"/>
              <a:t>Hybrids</a:t>
            </a:r>
            <a:endParaRPr lang="en-US" sz="3200" dirty="0">
              <a:solidFill>
                <a:srgbClr val="008000"/>
              </a:solidFill>
            </a:endParaRPr>
          </a:p>
          <a:p>
            <a:pPr lvl="1" eaLnBrk="1" hangingPunct="1"/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</a:t>
            </a:r>
            <a:r>
              <a:rPr lang="en-US" dirty="0" smtClean="0"/>
              <a:t>Type Detection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52550"/>
            <a:ext cx="7162800" cy="3657600"/>
          </a:xfrm>
        </p:spPr>
        <p:txBody>
          <a:bodyPr/>
          <a:lstStyle/>
          <a:p>
            <a:r>
              <a:rPr lang="en-US" dirty="0" smtClean="0"/>
              <a:t>Regular </a:t>
            </a:r>
            <a:r>
              <a:rPr lang="en-US" dirty="0"/>
              <a:t>expression-based rules  can get some cases: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Who </a:t>
            </a:r>
            <a:r>
              <a:rPr lang="en-US" dirty="0">
                <a:solidFill>
                  <a:srgbClr val="0000FF"/>
                </a:solidFill>
              </a:rPr>
              <a:t>{</a:t>
            </a:r>
            <a:r>
              <a:rPr lang="en-US" dirty="0" err="1">
                <a:solidFill>
                  <a:srgbClr val="0000FF"/>
                </a:solidFill>
              </a:rPr>
              <a:t>is|was|are|were</a:t>
            </a:r>
            <a:r>
              <a:rPr lang="en-US" dirty="0">
                <a:solidFill>
                  <a:srgbClr val="0000FF"/>
                </a:solidFill>
              </a:rPr>
              <a:t>} PERSON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PERSON (YEAR – YEAR)</a:t>
            </a:r>
          </a:p>
          <a:p>
            <a:r>
              <a:rPr lang="en-US" dirty="0"/>
              <a:t>Other rules use the </a:t>
            </a:r>
            <a:r>
              <a:rPr lang="en-US" b="1" dirty="0">
                <a:solidFill>
                  <a:srgbClr val="0000FF"/>
                </a:solidFill>
              </a:rPr>
              <a:t>question headword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 (the headword </a:t>
            </a:r>
            <a:r>
              <a:rPr lang="en-US" dirty="0"/>
              <a:t>of </a:t>
            </a:r>
            <a:r>
              <a:rPr lang="en-US" dirty="0" smtClean="0"/>
              <a:t>the first </a:t>
            </a:r>
            <a:r>
              <a:rPr lang="en-US" dirty="0"/>
              <a:t>noun phrase after </a:t>
            </a:r>
            <a:r>
              <a:rPr lang="en-US" dirty="0" smtClean="0"/>
              <a:t>the </a:t>
            </a:r>
            <a:r>
              <a:rPr lang="en-US" dirty="0" err="1" smtClean="0"/>
              <a:t>wh</a:t>
            </a:r>
            <a:r>
              <a:rPr lang="en-US" dirty="0"/>
              <a:t>-</a:t>
            </a:r>
            <a:r>
              <a:rPr lang="en-US" dirty="0" smtClean="0"/>
              <a:t>word)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sz="2400" dirty="0" smtClean="0"/>
              <a:t>Which </a:t>
            </a:r>
            <a:r>
              <a:rPr lang="en-US" sz="2400" b="1" dirty="0" smtClean="0">
                <a:solidFill>
                  <a:srgbClr val="0000FF"/>
                </a:solidFill>
              </a:rPr>
              <a:t>city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in China has the largest number of foreign financial companies?</a:t>
            </a:r>
          </a:p>
          <a:p>
            <a:pPr lvl="1"/>
            <a:r>
              <a:rPr lang="en-US" sz="2400" dirty="0" smtClean="0"/>
              <a:t>What is the state </a:t>
            </a:r>
            <a:r>
              <a:rPr lang="en-US" sz="2400" b="1" dirty="0" smtClean="0">
                <a:solidFill>
                  <a:srgbClr val="0000FF"/>
                </a:solidFill>
              </a:rPr>
              <a:t>flower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of California?</a:t>
            </a:r>
            <a:endParaRPr lang="en-US" sz="2400" dirty="0"/>
          </a:p>
          <a:p>
            <a:pPr lvl="1"/>
            <a:endParaRPr lang="en-US" dirty="0">
              <a:solidFill>
                <a:srgbClr val="008000"/>
              </a:solidFill>
            </a:endParaRPr>
          </a:p>
          <a:p>
            <a:pPr lvl="1" eaLnBrk="1" hangingPunct="1"/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 Type Detection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76350"/>
            <a:ext cx="8382000" cy="3333750"/>
          </a:xfrm>
        </p:spPr>
        <p:txBody>
          <a:bodyPr/>
          <a:lstStyle/>
          <a:p>
            <a:r>
              <a:rPr lang="en-US" sz="2800" dirty="0"/>
              <a:t>Most often, we treat the problem as machine learning classification </a:t>
            </a:r>
          </a:p>
          <a:p>
            <a:pPr lvl="1"/>
            <a:r>
              <a:rPr lang="en-US" sz="2800" b="1" dirty="0"/>
              <a:t>Define </a:t>
            </a:r>
            <a:r>
              <a:rPr lang="en-US" sz="2800" dirty="0"/>
              <a:t>a taxonomy of question types</a:t>
            </a:r>
          </a:p>
          <a:p>
            <a:pPr lvl="1"/>
            <a:r>
              <a:rPr lang="en-US" sz="2800" b="1" dirty="0"/>
              <a:t>Annotate </a:t>
            </a:r>
            <a:r>
              <a:rPr lang="en-US" sz="2800" dirty="0"/>
              <a:t>training data for each question type</a:t>
            </a:r>
          </a:p>
          <a:p>
            <a:pPr lvl="1"/>
            <a:r>
              <a:rPr lang="en-US" sz="2800" b="1" dirty="0"/>
              <a:t>Train </a:t>
            </a:r>
            <a:r>
              <a:rPr lang="en-US" sz="2800" dirty="0"/>
              <a:t>classifiers for each question class </a:t>
            </a:r>
            <a:r>
              <a:rPr lang="en-US" sz="2800" dirty="0" smtClean="0"/>
              <a:t>              using </a:t>
            </a:r>
            <a:r>
              <a:rPr lang="en-US" sz="2800" dirty="0"/>
              <a:t>a rich set of features.</a:t>
            </a:r>
          </a:p>
          <a:p>
            <a:pPr lvl="2"/>
            <a:r>
              <a:rPr lang="en-US" sz="2400" dirty="0" smtClean="0"/>
              <a:t>features include those hand</a:t>
            </a:r>
            <a:r>
              <a:rPr lang="en-US" sz="2400" dirty="0"/>
              <a:t>-written rules!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96D4CDF-956F-E242-9304-D6A65E22F39A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for Answer Type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Question words and phrases</a:t>
            </a:r>
          </a:p>
          <a:p>
            <a:r>
              <a:rPr lang="en-US" sz="2800" dirty="0" smtClean="0"/>
              <a:t>Part-of-speech tags</a:t>
            </a:r>
          </a:p>
          <a:p>
            <a:r>
              <a:rPr lang="en-US" sz="2800" dirty="0" smtClean="0"/>
              <a:t>Parse features (headwords)</a:t>
            </a:r>
          </a:p>
          <a:p>
            <a:r>
              <a:rPr lang="en-US" sz="2800" dirty="0" smtClean="0"/>
              <a:t>Named Entities</a:t>
            </a:r>
          </a:p>
          <a:p>
            <a:r>
              <a:rPr lang="en-US" sz="2800" dirty="0" smtClean="0"/>
              <a:t>Semantically related words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Answering: IBM’s </a:t>
            </a:r>
            <a:r>
              <a:rPr lang="en-US" dirty="0"/>
              <a:t>Watson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534400" cy="3333750"/>
          </a:xfrm>
        </p:spPr>
        <p:txBody>
          <a:bodyPr/>
          <a:lstStyle/>
          <a:p>
            <a:r>
              <a:rPr lang="en-US" dirty="0" smtClean="0"/>
              <a:t>Won Jeopardy</a:t>
            </a:r>
            <a:r>
              <a:rPr lang="en-US" dirty="0"/>
              <a:t> </a:t>
            </a:r>
            <a:r>
              <a:rPr lang="en-US" dirty="0" smtClean="0"/>
              <a:t>on February 16</a:t>
            </a:r>
            <a:r>
              <a:rPr lang="en-US" dirty="0"/>
              <a:t>, 2011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809-17FD-2840-9239-CDF5B11C5F8C}" type="slidenum">
              <a:rPr lang="en-US"/>
              <a:pPr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81000" y="2038350"/>
            <a:ext cx="5257800" cy="2008598"/>
          </a:xfrm>
          <a:prstGeom prst="rect">
            <a:avLst/>
          </a:prstGeom>
          <a:solidFill>
            <a:srgbClr val="0000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WILLIAM </a:t>
            </a:r>
            <a:r>
              <a:rPr lang="en-US" sz="2000" dirty="0" smtClean="0">
                <a:solidFill>
                  <a:schemeClr val="bg1"/>
                </a:solidFill>
              </a:rPr>
              <a:t>WILKINSON’S 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“AN ACCOUNT OF THE PRINCIPALITIES OF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WALLACHIA AND MOLDOVIA”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INSPIRED THIS </a:t>
            </a:r>
            <a:r>
              <a:rPr lang="en-US" sz="2000" dirty="0" smtClean="0">
                <a:solidFill>
                  <a:schemeClr val="bg1"/>
                </a:solidFill>
              </a:rPr>
              <a:t>AUTHOR’S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MOST FAMOUS NOVEL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2795885"/>
            <a:ext cx="1729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Bram Stoker</a:t>
            </a:r>
            <a:endParaRPr lang="en-US" dirty="0"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943600" y="2724150"/>
            <a:ext cx="1143000" cy="5334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4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/>
              <a:t>Factoid Q/A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14F20C92-F6E7-2E42-B820-9D71ACB65FEF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200150"/>
            <a:ext cx="8935992" cy="27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3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1071"/>
            <a:ext cx="7467600" cy="742950"/>
          </a:xfrm>
        </p:spPr>
        <p:txBody>
          <a:bodyPr/>
          <a:lstStyle/>
          <a:p>
            <a:r>
              <a:rPr lang="en-US" dirty="0"/>
              <a:t>Keyword Selection Algorithm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sz="2000" dirty="0" smtClean="0"/>
              <a:t>1. Select </a:t>
            </a:r>
            <a:r>
              <a:rPr lang="en-US" sz="2000" dirty="0"/>
              <a:t>all non-stop words in </a:t>
            </a:r>
            <a:r>
              <a:rPr lang="en-US" sz="2000" dirty="0" smtClean="0"/>
              <a:t>quotations</a:t>
            </a:r>
            <a:endParaRPr lang="en-US" sz="2000" dirty="0"/>
          </a:p>
          <a:p>
            <a:pPr marL="609600" indent="-609600">
              <a:buNone/>
            </a:pPr>
            <a:r>
              <a:rPr lang="en-US" sz="2000" dirty="0" smtClean="0"/>
              <a:t>2. Select </a:t>
            </a:r>
            <a:r>
              <a:rPr lang="en-US" sz="2000" dirty="0"/>
              <a:t>all NNP words in recognized named </a:t>
            </a:r>
            <a:r>
              <a:rPr lang="en-US" sz="2000" dirty="0" smtClean="0"/>
              <a:t>entities</a:t>
            </a:r>
            <a:endParaRPr lang="en-US" sz="2000" dirty="0"/>
          </a:p>
          <a:p>
            <a:pPr marL="609600" indent="-609600">
              <a:buNone/>
            </a:pPr>
            <a:r>
              <a:rPr lang="en-US" sz="2000" dirty="0" smtClean="0"/>
              <a:t>3. Select </a:t>
            </a:r>
            <a:r>
              <a:rPr lang="en-US" sz="2000" dirty="0"/>
              <a:t>all complex </a:t>
            </a:r>
            <a:r>
              <a:rPr lang="en-US" sz="2000" dirty="0" err="1"/>
              <a:t>nominals</a:t>
            </a:r>
            <a:r>
              <a:rPr lang="en-US" sz="2000" dirty="0"/>
              <a:t> with their adjectival </a:t>
            </a:r>
            <a:r>
              <a:rPr lang="en-US" sz="2000" dirty="0" smtClean="0"/>
              <a:t>modifiers</a:t>
            </a:r>
            <a:endParaRPr lang="en-US" sz="2000" dirty="0"/>
          </a:p>
          <a:p>
            <a:pPr marL="609600" indent="-609600">
              <a:buNone/>
            </a:pPr>
            <a:r>
              <a:rPr lang="en-US" sz="2000" dirty="0" smtClean="0"/>
              <a:t>4. Select </a:t>
            </a:r>
            <a:r>
              <a:rPr lang="en-US" sz="2000" dirty="0"/>
              <a:t>all other complex </a:t>
            </a:r>
            <a:r>
              <a:rPr lang="en-US" sz="2000" dirty="0" err="1" smtClean="0"/>
              <a:t>nominals</a:t>
            </a:r>
            <a:endParaRPr lang="en-US" sz="2000" dirty="0"/>
          </a:p>
          <a:p>
            <a:pPr marL="609600" indent="-609600">
              <a:buNone/>
            </a:pPr>
            <a:r>
              <a:rPr lang="en-US" sz="2000" dirty="0" smtClean="0"/>
              <a:t>5. Select all nouns with their adjectival modifiers</a:t>
            </a:r>
            <a:endParaRPr lang="en-US" sz="2000" dirty="0"/>
          </a:p>
          <a:p>
            <a:pPr marL="609600" indent="-609600">
              <a:buNone/>
            </a:pPr>
            <a:r>
              <a:rPr lang="en-US" sz="2000" dirty="0" smtClean="0"/>
              <a:t>6. Select </a:t>
            </a:r>
            <a:r>
              <a:rPr lang="en-US" sz="2000" dirty="0"/>
              <a:t>all other </a:t>
            </a:r>
            <a:r>
              <a:rPr lang="en-US" sz="2000" dirty="0" smtClean="0"/>
              <a:t>nouns</a:t>
            </a:r>
            <a:endParaRPr lang="en-US" sz="2000" dirty="0"/>
          </a:p>
          <a:p>
            <a:pPr marL="609600" indent="-609600">
              <a:buNone/>
            </a:pPr>
            <a:r>
              <a:rPr lang="en-US" sz="2000" dirty="0" smtClean="0"/>
              <a:t>7. Select </a:t>
            </a:r>
            <a:r>
              <a:rPr lang="en-US" sz="2000" dirty="0"/>
              <a:t>all verbs </a:t>
            </a:r>
            <a:endParaRPr lang="en-US" sz="2000" dirty="0">
              <a:sym typeface="Wingdings" charset="2"/>
            </a:endParaRPr>
          </a:p>
          <a:p>
            <a:pPr marL="609600" indent="-609600">
              <a:buNone/>
            </a:pPr>
            <a:r>
              <a:rPr lang="en-US" sz="2000" dirty="0" smtClean="0">
                <a:sym typeface="Wingdings" charset="2"/>
              </a:rPr>
              <a:t>8. Select </a:t>
            </a:r>
            <a:r>
              <a:rPr lang="en-US" sz="2000" dirty="0">
                <a:sym typeface="Wingdings" charset="2"/>
              </a:rPr>
              <a:t>all adverbs </a:t>
            </a:r>
            <a:endParaRPr lang="en-US" sz="2000" dirty="0"/>
          </a:p>
          <a:p>
            <a:pPr marL="609600" indent="-609600">
              <a:buNone/>
            </a:pPr>
            <a:r>
              <a:rPr lang="en-US" sz="2000" dirty="0" smtClean="0"/>
              <a:t>9. Select </a:t>
            </a:r>
            <a:r>
              <a:rPr lang="en-US" sz="2000" dirty="0"/>
              <a:t>the QFW word </a:t>
            </a:r>
            <a:r>
              <a:rPr lang="en-US" sz="2000" dirty="0" smtClean="0"/>
              <a:t>(skipped </a:t>
            </a:r>
            <a:r>
              <a:rPr lang="en-US" sz="2000" dirty="0"/>
              <a:t>in all previous steps) </a:t>
            </a:r>
            <a:endParaRPr lang="en-US" sz="2000" dirty="0">
              <a:sym typeface="Wingdings" charset="2"/>
            </a:endParaRPr>
          </a:p>
          <a:p>
            <a:pPr marL="609600" indent="-609600">
              <a:buNone/>
            </a:pPr>
            <a:r>
              <a:rPr lang="en-US" sz="2000" dirty="0" smtClean="0">
                <a:sym typeface="Wingdings" charset="2"/>
              </a:rPr>
              <a:t>10. Select </a:t>
            </a:r>
            <a:r>
              <a:rPr lang="en-US" sz="2000" dirty="0">
                <a:sym typeface="Wingdings" charset="2"/>
              </a:rPr>
              <a:t>all other words </a:t>
            </a:r>
            <a:endParaRPr lang="en-US" sz="2000" dirty="0"/>
          </a:p>
          <a:p>
            <a:pPr marL="609600" indent="-609600">
              <a:buFont typeface="Wingdings" charset="2"/>
              <a:buAutoNum type="arabicPeriod"/>
            </a:pPr>
            <a:endParaRPr lang="en-US" sz="1800" dirty="0"/>
          </a:p>
          <a:p>
            <a:pPr marL="609600" indent="-609600">
              <a:buFont typeface="Wingdings" charset="2"/>
              <a:buAutoNum type="arabicPeriod"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514600" y="819150"/>
            <a:ext cx="6316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Dan Moldovan, </a:t>
            </a:r>
            <a:r>
              <a:rPr lang="en-US" sz="1400" dirty="0" err="1">
                <a:latin typeface="+mn-lt"/>
              </a:rPr>
              <a:t>Sanda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Harabagiu</a:t>
            </a:r>
            <a:r>
              <a:rPr lang="en-US" sz="1400" dirty="0" smtClean="0">
                <a:latin typeface="+mn-lt"/>
              </a:rPr>
              <a:t>, Marius </a:t>
            </a:r>
            <a:r>
              <a:rPr lang="en-US" sz="1400" dirty="0" err="1">
                <a:latin typeface="+mn-lt"/>
              </a:rPr>
              <a:t>Paca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Rada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Mihalcea</a:t>
            </a:r>
            <a:r>
              <a:rPr lang="en-US" sz="1400" dirty="0">
                <a:latin typeface="+mn-lt"/>
              </a:rPr>
              <a:t>, Richard </a:t>
            </a:r>
            <a:r>
              <a:rPr lang="en-US" sz="1400" dirty="0" err="1">
                <a:latin typeface="+mn-lt"/>
              </a:rPr>
              <a:t>Goodrum</a:t>
            </a:r>
            <a:r>
              <a:rPr lang="en-US" sz="1400" dirty="0">
                <a:latin typeface="+mn-lt"/>
              </a:rPr>
              <a:t>, Roxana </a:t>
            </a:r>
            <a:r>
              <a:rPr lang="en-US" sz="1400" dirty="0" err="1">
                <a:latin typeface="+mn-lt"/>
              </a:rPr>
              <a:t>Girju</a:t>
            </a:r>
            <a:r>
              <a:rPr lang="en-US" sz="1400" dirty="0">
                <a:latin typeface="+mn-lt"/>
              </a:rPr>
              <a:t> and </a:t>
            </a:r>
            <a:r>
              <a:rPr lang="en-US" sz="1400" dirty="0" err="1">
                <a:latin typeface="+mn-lt"/>
              </a:rPr>
              <a:t>Vasile</a:t>
            </a:r>
            <a:r>
              <a:rPr lang="en-US" sz="1400" dirty="0">
                <a:latin typeface="+mn-lt"/>
              </a:rPr>
              <a:t> Rus. 1999</a:t>
            </a:r>
            <a:r>
              <a:rPr lang="en-US" sz="1400" dirty="0" smtClean="0">
                <a:latin typeface="+mn-lt"/>
              </a:rPr>
              <a:t>. Proceedings </a:t>
            </a:r>
            <a:r>
              <a:rPr lang="en-US" sz="1400" dirty="0">
                <a:latin typeface="+mn-lt"/>
              </a:rPr>
              <a:t>of TREC</a:t>
            </a:r>
            <a:r>
              <a:rPr lang="en-US" sz="1400" dirty="0" smtClean="0">
                <a:latin typeface="+mn-lt"/>
              </a:rPr>
              <a:t>-8.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51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7467600" cy="742950"/>
          </a:xfrm>
        </p:spPr>
        <p:txBody>
          <a:bodyPr/>
          <a:lstStyle/>
          <a:p>
            <a:r>
              <a:rPr lang="en-US" dirty="0" smtClean="0">
                <a:latin typeface="Calibri (Body)"/>
                <a:cs typeface="Calibri (Body)"/>
              </a:rPr>
              <a:t>Choosing keywords from the query</a:t>
            </a:r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E3353B5-863F-FA45-80F5-6DD9A40F5BBD}" type="slidenum">
              <a:rPr lang="en-US">
                <a:solidFill>
                  <a:srgbClr val="000000"/>
                </a:solidFill>
                <a:latin typeface="Calibri (Body)"/>
                <a:cs typeface="Calibri (Body)"/>
              </a:rPr>
              <a:pPr/>
              <a:t>32</a:t>
            </a:fld>
            <a:endParaRPr lang="en-US">
              <a:solidFill>
                <a:srgbClr val="000000"/>
              </a:solidFill>
              <a:latin typeface="Calibri (Body)"/>
              <a:cs typeface="Calibri (Body)"/>
            </a:endParaRPr>
          </a:p>
        </p:txBody>
      </p:sp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685800" y="1371601"/>
            <a:ext cx="74005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 (Body)"/>
                <a:cs typeface="Calibri (Body)"/>
              </a:rPr>
              <a:t>Who coined the term “cyberspace” in his novel “</a:t>
            </a:r>
            <a:r>
              <a:rPr lang="en-US" sz="2000" dirty="0" err="1">
                <a:solidFill>
                  <a:srgbClr val="000000"/>
                </a:solidFill>
                <a:latin typeface="Calibri (Body)"/>
                <a:cs typeface="Calibri (Body)"/>
              </a:rPr>
              <a:t>Neuromancer</a:t>
            </a:r>
            <a:r>
              <a:rPr lang="en-US" sz="2000" dirty="0">
                <a:solidFill>
                  <a:srgbClr val="000000"/>
                </a:solidFill>
                <a:latin typeface="Calibri (Body)"/>
                <a:cs typeface="Calibri (Body)"/>
              </a:rPr>
              <a:t>”?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1428750"/>
            <a:ext cx="4648200" cy="228600"/>
            <a:chOff x="480" y="1200"/>
            <a:chExt cx="2928" cy="192"/>
          </a:xfrm>
        </p:grpSpPr>
        <p:sp>
          <p:nvSpPr>
            <p:cNvPr id="531461" name="Line 5"/>
            <p:cNvSpPr>
              <a:spLocks noChangeShapeType="1"/>
            </p:cNvSpPr>
            <p:nvPr/>
          </p:nvSpPr>
          <p:spPr bwMode="auto">
            <a:xfrm flipV="1">
              <a:off x="480" y="1200"/>
              <a:ext cx="288" cy="192"/>
            </a:xfrm>
            <a:prstGeom prst="line">
              <a:avLst/>
            </a:prstGeom>
            <a:noFill/>
            <a:ln w="222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smtClean="0">
                <a:solidFill>
                  <a:srgbClr val="000000"/>
                </a:solidFill>
                <a:latin typeface="Calibri (Body)"/>
                <a:cs typeface="Calibri (Body)"/>
              </a:endParaRPr>
            </a:p>
          </p:txBody>
        </p:sp>
        <p:sp>
          <p:nvSpPr>
            <p:cNvPr id="531462" name="Line 6"/>
            <p:cNvSpPr>
              <a:spLocks noChangeShapeType="1"/>
            </p:cNvSpPr>
            <p:nvPr/>
          </p:nvSpPr>
          <p:spPr bwMode="auto">
            <a:xfrm flipV="1">
              <a:off x="1344" y="1200"/>
              <a:ext cx="288" cy="192"/>
            </a:xfrm>
            <a:prstGeom prst="line">
              <a:avLst/>
            </a:prstGeom>
            <a:noFill/>
            <a:ln w="222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smtClean="0">
                <a:solidFill>
                  <a:srgbClr val="000000"/>
                </a:solidFill>
                <a:latin typeface="Calibri (Body)"/>
                <a:cs typeface="Calibri (Body)"/>
              </a:endParaRPr>
            </a:p>
          </p:txBody>
        </p:sp>
        <p:sp>
          <p:nvSpPr>
            <p:cNvPr id="531463" name="Line 7"/>
            <p:cNvSpPr>
              <a:spLocks noChangeShapeType="1"/>
            </p:cNvSpPr>
            <p:nvPr/>
          </p:nvSpPr>
          <p:spPr bwMode="auto">
            <a:xfrm flipV="1">
              <a:off x="2880" y="1200"/>
              <a:ext cx="288" cy="192"/>
            </a:xfrm>
            <a:prstGeom prst="line">
              <a:avLst/>
            </a:prstGeom>
            <a:noFill/>
            <a:ln w="222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smtClean="0">
                <a:solidFill>
                  <a:srgbClr val="000000"/>
                </a:solidFill>
                <a:latin typeface="Calibri (Body)"/>
                <a:cs typeface="Calibri (Body)"/>
              </a:endParaRPr>
            </a:p>
          </p:txBody>
        </p:sp>
        <p:sp>
          <p:nvSpPr>
            <p:cNvPr id="531464" name="Line 8"/>
            <p:cNvSpPr>
              <a:spLocks noChangeShapeType="1"/>
            </p:cNvSpPr>
            <p:nvPr/>
          </p:nvSpPr>
          <p:spPr bwMode="auto">
            <a:xfrm flipV="1">
              <a:off x="3120" y="1200"/>
              <a:ext cx="288" cy="192"/>
            </a:xfrm>
            <a:prstGeom prst="line">
              <a:avLst/>
            </a:prstGeom>
            <a:noFill/>
            <a:ln w="222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smtClean="0">
                <a:solidFill>
                  <a:srgbClr val="000000"/>
                </a:solidFill>
                <a:latin typeface="Calibri (Body)"/>
                <a:cs typeface="Calibri (Body)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81400" y="1657350"/>
            <a:ext cx="3476625" cy="1147763"/>
            <a:chOff x="2256" y="1392"/>
            <a:chExt cx="2190" cy="964"/>
          </a:xfrm>
        </p:grpSpPr>
        <p:sp>
          <p:nvSpPr>
            <p:cNvPr id="531466" name="Line 10"/>
            <p:cNvSpPr>
              <a:spLocks noChangeShapeType="1"/>
            </p:cNvSpPr>
            <p:nvPr/>
          </p:nvSpPr>
          <p:spPr bwMode="auto">
            <a:xfrm>
              <a:off x="2400" y="139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smtClean="0">
                <a:solidFill>
                  <a:srgbClr val="000000"/>
                </a:solidFill>
                <a:latin typeface="Calibri (Body)"/>
                <a:cs typeface="Calibri (Body)"/>
              </a:endParaRPr>
            </a:p>
          </p:txBody>
        </p:sp>
        <p:sp>
          <p:nvSpPr>
            <p:cNvPr id="531467" name="Line 11"/>
            <p:cNvSpPr>
              <a:spLocks noChangeShapeType="1"/>
            </p:cNvSpPr>
            <p:nvPr/>
          </p:nvSpPr>
          <p:spPr bwMode="auto">
            <a:xfrm>
              <a:off x="4368" y="139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smtClean="0">
                <a:solidFill>
                  <a:srgbClr val="000000"/>
                </a:solidFill>
                <a:latin typeface="Calibri (Body)"/>
                <a:cs typeface="Calibri (Body)"/>
              </a:endParaRPr>
            </a:p>
          </p:txBody>
        </p:sp>
        <p:sp>
          <p:nvSpPr>
            <p:cNvPr id="531468" name="Text Box 12"/>
            <p:cNvSpPr txBox="1">
              <a:spLocks noChangeArrowheads="1"/>
            </p:cNvSpPr>
            <p:nvPr/>
          </p:nvSpPr>
          <p:spPr bwMode="auto">
            <a:xfrm>
              <a:off x="2256" y="1968"/>
              <a:ext cx="222" cy="3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Calibri (Body)"/>
                  <a:cs typeface="Calibri (Body)"/>
                </a:rPr>
                <a:t>1</a:t>
              </a:r>
              <a:endParaRPr lang="en-US" sz="2400" dirty="0">
                <a:solidFill>
                  <a:srgbClr val="000000"/>
                </a:solidFill>
                <a:latin typeface="Calibri (Body)"/>
                <a:cs typeface="Calibri (Body)"/>
              </a:endParaRPr>
            </a:p>
          </p:txBody>
        </p:sp>
        <p:sp>
          <p:nvSpPr>
            <p:cNvPr id="531469" name="Text Box 13"/>
            <p:cNvSpPr txBox="1">
              <a:spLocks noChangeArrowheads="1"/>
            </p:cNvSpPr>
            <p:nvPr/>
          </p:nvSpPr>
          <p:spPr bwMode="auto">
            <a:xfrm>
              <a:off x="4224" y="1968"/>
              <a:ext cx="222" cy="3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Calibri (Body)"/>
                  <a:cs typeface="Calibri (Body)"/>
                </a:rPr>
                <a:t>1</a:t>
              </a:r>
              <a:endParaRPr lang="en-US" sz="2400" dirty="0">
                <a:solidFill>
                  <a:srgbClr val="000000"/>
                </a:solidFill>
                <a:latin typeface="Calibri (Body)"/>
                <a:cs typeface="Calibri (Body)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667001" y="1657350"/>
            <a:ext cx="3248025" cy="1890713"/>
            <a:chOff x="1680" y="1392"/>
            <a:chExt cx="2046" cy="1588"/>
          </a:xfrm>
        </p:grpSpPr>
        <p:sp>
          <p:nvSpPr>
            <p:cNvPr id="531471" name="Line 15"/>
            <p:cNvSpPr>
              <a:spLocks noChangeShapeType="1"/>
            </p:cNvSpPr>
            <p:nvPr/>
          </p:nvSpPr>
          <p:spPr bwMode="auto">
            <a:xfrm>
              <a:off x="1776" y="139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smtClean="0">
                <a:solidFill>
                  <a:srgbClr val="000000"/>
                </a:solidFill>
                <a:latin typeface="Calibri (Body)"/>
                <a:cs typeface="Calibri (Body)"/>
              </a:endParaRPr>
            </a:p>
          </p:txBody>
        </p:sp>
        <p:sp>
          <p:nvSpPr>
            <p:cNvPr id="531472" name="Text Box 16"/>
            <p:cNvSpPr txBox="1">
              <a:spLocks noChangeArrowheads="1"/>
            </p:cNvSpPr>
            <p:nvPr/>
          </p:nvSpPr>
          <p:spPr bwMode="auto">
            <a:xfrm>
              <a:off x="1680" y="2592"/>
              <a:ext cx="222" cy="3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 (Body)"/>
                  <a:cs typeface="Calibri (Body)"/>
                </a:rPr>
                <a:t>4</a:t>
              </a:r>
              <a:endParaRPr lang="en-US" sz="2400" dirty="0">
                <a:solidFill>
                  <a:srgbClr val="000000"/>
                </a:solidFill>
                <a:latin typeface="Calibri (Body)"/>
                <a:cs typeface="Calibri (Body)"/>
              </a:endParaRPr>
            </a:p>
          </p:txBody>
        </p:sp>
        <p:sp>
          <p:nvSpPr>
            <p:cNvPr id="531473" name="Line 17"/>
            <p:cNvSpPr>
              <a:spLocks noChangeShapeType="1"/>
            </p:cNvSpPr>
            <p:nvPr/>
          </p:nvSpPr>
          <p:spPr bwMode="auto">
            <a:xfrm>
              <a:off x="3600" y="139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smtClean="0">
                <a:solidFill>
                  <a:srgbClr val="000000"/>
                </a:solidFill>
                <a:latin typeface="Calibri (Body)"/>
                <a:cs typeface="Calibri (Body)"/>
              </a:endParaRPr>
            </a:p>
          </p:txBody>
        </p:sp>
        <p:sp>
          <p:nvSpPr>
            <p:cNvPr id="531474" name="Text Box 18"/>
            <p:cNvSpPr txBox="1">
              <a:spLocks noChangeArrowheads="1"/>
            </p:cNvSpPr>
            <p:nvPr/>
          </p:nvSpPr>
          <p:spPr bwMode="auto">
            <a:xfrm>
              <a:off x="3504" y="2592"/>
              <a:ext cx="222" cy="3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 (Body)"/>
                  <a:cs typeface="Calibri (Body)"/>
                </a:rPr>
                <a:t>4</a:t>
              </a:r>
              <a:endParaRPr lang="en-US" sz="2400" dirty="0">
                <a:solidFill>
                  <a:srgbClr val="000000"/>
                </a:solidFill>
                <a:latin typeface="Calibri (Body)"/>
                <a:cs typeface="Calibri (Body)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523999" y="1657350"/>
            <a:ext cx="352425" cy="2633663"/>
            <a:chOff x="960" y="1392"/>
            <a:chExt cx="222" cy="2212"/>
          </a:xfrm>
        </p:grpSpPr>
        <p:sp>
          <p:nvSpPr>
            <p:cNvPr id="531476" name="Line 20"/>
            <p:cNvSpPr>
              <a:spLocks noChangeShapeType="1"/>
            </p:cNvSpPr>
            <p:nvPr/>
          </p:nvSpPr>
          <p:spPr bwMode="auto">
            <a:xfrm>
              <a:off x="1056" y="1392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smtClean="0">
                <a:solidFill>
                  <a:srgbClr val="000000"/>
                </a:solidFill>
                <a:latin typeface="Calibri (Body)"/>
                <a:cs typeface="Calibri (Body)"/>
              </a:endParaRPr>
            </a:p>
          </p:txBody>
        </p:sp>
        <p:sp>
          <p:nvSpPr>
            <p:cNvPr id="531477" name="Text Box 21"/>
            <p:cNvSpPr txBox="1">
              <a:spLocks noChangeArrowheads="1"/>
            </p:cNvSpPr>
            <p:nvPr/>
          </p:nvSpPr>
          <p:spPr bwMode="auto">
            <a:xfrm>
              <a:off x="960" y="3216"/>
              <a:ext cx="222" cy="3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 (Body)"/>
                  <a:cs typeface="Calibri (Body)"/>
                </a:rPr>
                <a:t>7</a:t>
              </a:r>
              <a:endParaRPr lang="en-US" sz="2400" dirty="0">
                <a:solidFill>
                  <a:srgbClr val="000000"/>
                </a:solidFill>
                <a:latin typeface="Calibri (Body)"/>
                <a:cs typeface="Calibri (Body)"/>
              </a:endParaRPr>
            </a:p>
          </p:txBody>
        </p:sp>
      </p:grpSp>
      <p:sp>
        <p:nvSpPr>
          <p:cNvPr id="531478" name="Text Box 22"/>
          <p:cNvSpPr txBox="1">
            <a:spLocks noChangeArrowheads="1"/>
          </p:cNvSpPr>
          <p:nvPr/>
        </p:nvSpPr>
        <p:spPr bwMode="auto">
          <a:xfrm>
            <a:off x="381000" y="4400550"/>
            <a:ext cx="6286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 (Body)"/>
                <a:cs typeface="Calibri (Body)"/>
              </a:rPr>
              <a:t>cyberspace/</a:t>
            </a:r>
            <a:r>
              <a:rPr lang="en-US" sz="2000" dirty="0" smtClean="0">
                <a:solidFill>
                  <a:srgbClr val="000000"/>
                </a:solidFill>
                <a:latin typeface="Calibri (Body)"/>
                <a:cs typeface="Calibri (Body)"/>
              </a:rPr>
              <a:t>1 </a:t>
            </a:r>
            <a:r>
              <a:rPr lang="en-US" sz="2000" dirty="0" err="1">
                <a:solidFill>
                  <a:srgbClr val="000000"/>
                </a:solidFill>
                <a:latin typeface="Calibri (Body)"/>
                <a:cs typeface="Calibri (Body)"/>
              </a:rPr>
              <a:t>Neuromancer</a:t>
            </a:r>
            <a:r>
              <a:rPr lang="en-US" sz="2000" dirty="0">
                <a:solidFill>
                  <a:srgbClr val="000000"/>
                </a:solidFill>
                <a:latin typeface="Calibri (Body)"/>
                <a:cs typeface="Calibri (Body)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latin typeface="Calibri (Body)"/>
                <a:cs typeface="Calibri (Body)"/>
              </a:rPr>
              <a:t>1 </a:t>
            </a:r>
            <a:r>
              <a:rPr lang="en-US" sz="2000" dirty="0">
                <a:solidFill>
                  <a:srgbClr val="000000"/>
                </a:solidFill>
                <a:latin typeface="Calibri (Body)"/>
                <a:cs typeface="Calibri (Body)"/>
              </a:rPr>
              <a:t>term</a:t>
            </a:r>
            <a:r>
              <a:rPr lang="en-US" sz="2000" dirty="0" smtClean="0">
                <a:solidFill>
                  <a:srgbClr val="000000"/>
                </a:solidFill>
                <a:latin typeface="Calibri (Body)"/>
                <a:cs typeface="Calibri (Body)"/>
              </a:rPr>
              <a:t>/4 </a:t>
            </a:r>
            <a:r>
              <a:rPr lang="en-US" sz="2000" dirty="0">
                <a:solidFill>
                  <a:srgbClr val="000000"/>
                </a:solidFill>
                <a:latin typeface="Calibri (Body)"/>
                <a:cs typeface="Calibri (Body)"/>
              </a:rPr>
              <a:t>novel</a:t>
            </a:r>
            <a:r>
              <a:rPr lang="en-US" sz="2000" dirty="0" smtClean="0">
                <a:solidFill>
                  <a:srgbClr val="000000"/>
                </a:solidFill>
                <a:latin typeface="Calibri (Body)"/>
                <a:cs typeface="Calibri (Body)"/>
              </a:rPr>
              <a:t>/4 </a:t>
            </a:r>
            <a:r>
              <a:rPr lang="en-US" sz="2000" dirty="0">
                <a:solidFill>
                  <a:srgbClr val="000000"/>
                </a:solidFill>
                <a:latin typeface="Calibri (Body)"/>
                <a:cs typeface="Calibri (Body)"/>
              </a:rPr>
              <a:t>coined</a:t>
            </a:r>
            <a:r>
              <a:rPr lang="en-US" sz="2000" dirty="0" smtClean="0">
                <a:solidFill>
                  <a:srgbClr val="000000"/>
                </a:solidFill>
                <a:latin typeface="Calibri (Body)"/>
                <a:cs typeface="Calibri (Body)"/>
              </a:rPr>
              <a:t>/7</a:t>
            </a:r>
            <a:endParaRPr lang="en-US" sz="2000" dirty="0">
              <a:solidFill>
                <a:srgbClr val="000000"/>
              </a:solidFill>
              <a:latin typeface="Calibri (Body)"/>
              <a:cs typeface="Calibri (Body)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895350"/>
            <a:ext cx="267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Slide from Mihai Surdeanu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19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7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3716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Question Answering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1809750"/>
            <a:ext cx="4419600" cy="1207008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Answer Types and Query Formulation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410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3716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Question Answering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1809750"/>
            <a:ext cx="4419600" cy="1207008"/>
          </a:xfrm>
        </p:spPr>
        <p:txBody>
          <a:bodyPr/>
          <a:lstStyle/>
          <a:p>
            <a:r>
              <a:rPr lang="en-US" sz="3600" dirty="0">
                <a:solidFill>
                  <a:srgbClr val="A4001D"/>
                </a:solidFill>
                <a:ea typeface="ＭＳ Ｐゴシック" charset="0"/>
                <a:cs typeface="Calibri"/>
              </a:rPr>
              <a:t>Passage Retrieval and Answer Extraction</a:t>
            </a:r>
          </a:p>
        </p:txBody>
      </p:sp>
    </p:spTree>
    <p:extLst>
      <p:ext uri="{BB962C8B-B14F-4D97-AF65-F5344CB8AC3E}">
        <p14:creationId xmlns:p14="http://schemas.microsoft.com/office/powerpoint/2010/main" val="998894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/>
              <a:t>Factoid Q/A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14F20C92-F6E7-2E42-B820-9D71ACB65FEF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200150"/>
            <a:ext cx="8935992" cy="27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32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52400" y="4857750"/>
            <a:ext cx="457200" cy="228600"/>
          </a:xfrm>
          <a:prstGeom prst="rect">
            <a:avLst/>
          </a:prstGeom>
          <a:noFill/>
        </p:spPr>
        <p:txBody>
          <a:bodyPr/>
          <a:lstStyle/>
          <a:p>
            <a:fld id="{59B5C6E1-3F52-9347-ABD6-289198E78C3C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Passage </a:t>
            </a:r>
            <a:r>
              <a:rPr lang="en-US" dirty="0" smtClean="0"/>
              <a:t>Retrieval</a:t>
            </a:r>
            <a:endParaRPr lang="en-US" dirty="0"/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2550"/>
            <a:ext cx="8839200" cy="3333750"/>
          </a:xfrm>
        </p:spPr>
        <p:txBody>
          <a:bodyPr/>
          <a:lstStyle/>
          <a:p>
            <a:r>
              <a:rPr lang="en-US" sz="2800" dirty="0" smtClean="0"/>
              <a:t>Step 1: IR engine retrieves documents using query terms</a:t>
            </a:r>
          </a:p>
          <a:p>
            <a:r>
              <a:rPr lang="en-US" sz="2800" dirty="0" smtClean="0"/>
              <a:t>Step 2: Segment the documents into shorter units</a:t>
            </a:r>
            <a:endParaRPr lang="en-US" sz="2800" dirty="0"/>
          </a:p>
          <a:p>
            <a:pPr lvl="1"/>
            <a:r>
              <a:rPr lang="en-US" sz="2400" dirty="0"/>
              <a:t>something like paragraphs</a:t>
            </a:r>
          </a:p>
          <a:p>
            <a:r>
              <a:rPr lang="en-US" sz="2800" dirty="0"/>
              <a:t>Step </a:t>
            </a:r>
            <a:r>
              <a:rPr lang="en-US" sz="2800" dirty="0" smtClean="0"/>
              <a:t>3: </a:t>
            </a:r>
            <a:r>
              <a:rPr lang="en-US" sz="2800" dirty="0"/>
              <a:t>Passage ranking</a:t>
            </a:r>
          </a:p>
          <a:p>
            <a:pPr lvl="1"/>
            <a:r>
              <a:rPr lang="en-US" sz="2400" dirty="0"/>
              <a:t>Use answer type to help </a:t>
            </a:r>
            <a:r>
              <a:rPr lang="en-US" sz="2400" dirty="0" err="1"/>
              <a:t>rerank</a:t>
            </a:r>
            <a:r>
              <a:rPr lang="en-US" sz="2400" dirty="0"/>
              <a:t> passages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857250"/>
          </a:xfrm>
        </p:spPr>
        <p:txBody>
          <a:bodyPr/>
          <a:lstStyle/>
          <a:p>
            <a:r>
              <a:rPr lang="en-US" dirty="0" smtClean="0"/>
              <a:t>Features for Passage </a:t>
            </a:r>
            <a:r>
              <a:rPr lang="en-US" dirty="0"/>
              <a:t>Ranking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81150"/>
            <a:ext cx="8077200" cy="3164004"/>
          </a:xfrm>
        </p:spPr>
        <p:txBody>
          <a:bodyPr/>
          <a:lstStyle/>
          <a:p>
            <a:r>
              <a:rPr lang="en-US" dirty="0"/>
              <a:t>Number of Named Entities of the right </a:t>
            </a:r>
            <a:r>
              <a:rPr lang="en-US" dirty="0" smtClean="0"/>
              <a:t>type in passage</a:t>
            </a:r>
            <a:endParaRPr lang="en-US" dirty="0"/>
          </a:p>
          <a:p>
            <a:r>
              <a:rPr lang="en-US" dirty="0"/>
              <a:t>Number of query </a:t>
            </a:r>
            <a:r>
              <a:rPr lang="en-US" dirty="0" smtClean="0"/>
              <a:t>words in passage</a:t>
            </a:r>
          </a:p>
          <a:p>
            <a:r>
              <a:rPr lang="en-US" dirty="0"/>
              <a:t>Number of question N-grams also in </a:t>
            </a:r>
            <a:r>
              <a:rPr lang="en-US" dirty="0" smtClean="0"/>
              <a:t>passage</a:t>
            </a:r>
            <a:endParaRPr lang="en-US" dirty="0"/>
          </a:p>
          <a:p>
            <a:r>
              <a:rPr lang="en-US" dirty="0" smtClean="0"/>
              <a:t>Proximity </a:t>
            </a:r>
            <a:r>
              <a:rPr lang="en-US" dirty="0"/>
              <a:t>of query keywords to each other in </a:t>
            </a:r>
            <a:r>
              <a:rPr lang="en-US" dirty="0" smtClean="0"/>
              <a:t>passage</a:t>
            </a:r>
          </a:p>
          <a:p>
            <a:r>
              <a:rPr lang="en-US" dirty="0"/>
              <a:t>Longest sequence of question </a:t>
            </a:r>
            <a:r>
              <a:rPr lang="en-US" dirty="0" smtClean="0"/>
              <a:t>words</a:t>
            </a:r>
          </a:p>
          <a:p>
            <a:r>
              <a:rPr lang="en-US" dirty="0" smtClean="0"/>
              <a:t>Rank </a:t>
            </a:r>
            <a:r>
              <a:rPr lang="en-US" dirty="0"/>
              <a:t>of the document </a:t>
            </a:r>
            <a:r>
              <a:rPr lang="en-US" dirty="0" smtClean="0"/>
              <a:t>containing passage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38080" y="983218"/>
            <a:ext cx="643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Either in rule-based classifiers or with supervised machine learning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/>
              <a:t>Factoid Q/A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14F20C92-F6E7-2E42-B820-9D71ACB65FEF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200150"/>
            <a:ext cx="8935992" cy="27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Run an answer-type named-entity  tagger on the passages</a:t>
            </a:r>
          </a:p>
          <a:p>
            <a:pPr lvl="1"/>
            <a:r>
              <a:rPr lang="en-US" dirty="0" smtClean="0"/>
              <a:t>Each answer type requires a </a:t>
            </a:r>
            <a:r>
              <a:rPr lang="en-US" dirty="0"/>
              <a:t>named-entity tagger </a:t>
            </a:r>
            <a:r>
              <a:rPr lang="en-US" dirty="0" smtClean="0"/>
              <a:t>that detects it</a:t>
            </a:r>
            <a:endParaRPr lang="en-US" dirty="0"/>
          </a:p>
          <a:p>
            <a:pPr lvl="1"/>
            <a:r>
              <a:rPr lang="en-US" dirty="0"/>
              <a:t>If answer type is </a:t>
            </a:r>
            <a:r>
              <a:rPr lang="en-US" dirty="0" smtClean="0"/>
              <a:t>CITY, tagger has to tag CITY</a:t>
            </a:r>
          </a:p>
          <a:p>
            <a:pPr lvl="2"/>
            <a:r>
              <a:rPr lang="en-US" dirty="0" smtClean="0"/>
              <a:t>Can be full NER, simple regular expressions, or hybrid</a:t>
            </a:r>
          </a:p>
          <a:p>
            <a:r>
              <a:rPr lang="en-US" dirty="0" smtClean="0"/>
              <a:t>Return </a:t>
            </a:r>
            <a:r>
              <a:rPr lang="en-US" dirty="0"/>
              <a:t>the string </a:t>
            </a:r>
            <a:r>
              <a:rPr lang="en-US" dirty="0" smtClean="0"/>
              <a:t>with the right type</a:t>
            </a:r>
            <a:r>
              <a:rPr lang="en-US" dirty="0"/>
              <a:t>: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Who is the prime minister of India </a:t>
            </a:r>
            <a:r>
              <a:rPr lang="en-US" dirty="0" smtClean="0">
                <a:solidFill>
                  <a:srgbClr val="008000"/>
                </a:solidFill>
              </a:rPr>
              <a:t>(PERSON)</a:t>
            </a:r>
          </a:p>
          <a:p>
            <a:pPr marL="457200" lvl="1" indent="0">
              <a:buNone/>
            </a:pPr>
            <a:r>
              <a:rPr lang="en-US" sz="1600" b="1" dirty="0" err="1" smtClean="0">
                <a:solidFill>
                  <a:srgbClr val="008000"/>
                </a:solidFill>
                <a:latin typeface="Courier"/>
                <a:cs typeface="Courier"/>
              </a:rPr>
              <a:t>Manmohan</a:t>
            </a:r>
            <a:r>
              <a:rPr lang="en-US" sz="1600" b="1" dirty="0" smtClean="0">
                <a:solidFill>
                  <a:srgbClr val="008000"/>
                </a:solidFill>
                <a:latin typeface="Courier"/>
                <a:cs typeface="Courier"/>
              </a:rPr>
              <a:t> Singh</a:t>
            </a:r>
            <a:r>
              <a:rPr lang="en-US" sz="1600" dirty="0" smtClean="0">
                <a:latin typeface="Courier"/>
                <a:cs typeface="Courier"/>
              </a:rPr>
              <a:t>, Prime Minister of India, had told            left leaders that the deal would not be renegotiated</a:t>
            </a:r>
            <a:r>
              <a:rPr lang="en-US" sz="1800" dirty="0" smtClean="0">
                <a:latin typeface="Courier"/>
                <a:cs typeface="Courier"/>
              </a:rPr>
              <a:t>.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How tall is Mt. Everest?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LENGTH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The official height of Mount Everest is </a:t>
            </a:r>
            <a:r>
              <a:rPr lang="en-US" sz="1600" b="1" dirty="0" smtClean="0">
                <a:solidFill>
                  <a:srgbClr val="0000FF"/>
                </a:solidFill>
                <a:latin typeface="Courier"/>
                <a:cs typeface="Courier"/>
              </a:rPr>
              <a:t>29035 feet</a:t>
            </a:r>
            <a:endParaRPr lang="en-US" sz="1600" b="1" dirty="0">
              <a:solidFill>
                <a:srgbClr val="0000FF"/>
              </a:solidFill>
              <a:latin typeface="Courier"/>
              <a:cs typeface="Courier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Apple’s </a:t>
            </a:r>
            <a:r>
              <a:rPr lang="en-US" dirty="0" err="1" smtClean="0"/>
              <a:t>Siri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siri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00150"/>
            <a:ext cx="2567092" cy="385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85750"/>
            <a:ext cx="7467600" cy="533400"/>
          </a:xfrm>
        </p:spPr>
        <p:txBody>
          <a:bodyPr/>
          <a:lstStyle/>
          <a:p>
            <a:pPr eaLnBrk="1" hangingPunct="1"/>
            <a:r>
              <a:rPr lang="en-US" dirty="0"/>
              <a:t>Ranking Candidate Answers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76350"/>
            <a:ext cx="8763000" cy="1905000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But what if there are multiple candidate answers!</a:t>
            </a:r>
          </a:p>
          <a:p>
            <a:pPr marL="0" indent="0">
              <a:buNone/>
            </a:pPr>
            <a:r>
              <a:rPr lang="en-US" sz="900" dirty="0" smtClean="0">
                <a:latin typeface="Calibri"/>
                <a:cs typeface="Calibri"/>
              </a:rPr>
              <a:t> </a:t>
            </a:r>
            <a:endParaRPr lang="en-US" sz="9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kumimoji="1" lang="en-US" sz="2800" dirty="0" smtClean="0">
                <a:solidFill>
                  <a:srgbClr val="0000FF"/>
                </a:solidFill>
                <a:latin typeface="Courier"/>
                <a:cs typeface="Courier"/>
              </a:rPr>
              <a:t>Q: Who </a:t>
            </a:r>
            <a:r>
              <a:rPr kumimoji="1" lang="en-US" sz="2800" dirty="0">
                <a:solidFill>
                  <a:srgbClr val="0000FF"/>
                </a:solidFill>
                <a:latin typeface="Courier"/>
                <a:cs typeface="Courier"/>
              </a:rPr>
              <a:t>was Queen Victoria’s second </a:t>
            </a:r>
            <a:r>
              <a:rPr kumimoji="1" lang="en-US" sz="2800" dirty="0" smtClean="0">
                <a:solidFill>
                  <a:srgbClr val="0000FF"/>
                </a:solidFill>
                <a:latin typeface="Courier"/>
                <a:cs typeface="Courier"/>
              </a:rPr>
              <a:t>son?</a:t>
            </a:r>
            <a:endParaRPr lang="en-US" sz="2800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Answer Type:  </a:t>
            </a:r>
            <a:r>
              <a:rPr lang="en-US" sz="2800" b="1" dirty="0" smtClean="0">
                <a:solidFill>
                  <a:srgbClr val="0000FF"/>
                </a:solidFill>
                <a:latin typeface="Calibri"/>
                <a:cs typeface="Calibri"/>
              </a:rPr>
              <a:t>Person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22205" y="3105150"/>
            <a:ext cx="676439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en-US" sz="2800" dirty="0" smtClean="0">
                <a:latin typeface="Calibri"/>
                <a:cs typeface="Calibri"/>
              </a:rPr>
              <a:t>Passage:</a:t>
            </a:r>
          </a:p>
          <a:p>
            <a:pPr marL="114300" indent="0">
              <a:buNone/>
            </a:pPr>
            <a:r>
              <a:rPr lang="en-US" sz="2200" dirty="0" smtClean="0">
                <a:latin typeface="Calibri"/>
                <a:cs typeface="Calibri"/>
              </a:rPr>
              <a:t>The Marie biscuit is named after Marie </a:t>
            </a:r>
            <a:r>
              <a:rPr lang="en-US" sz="2200" dirty="0" err="1" smtClean="0">
                <a:latin typeface="Calibri"/>
                <a:cs typeface="Calibri"/>
              </a:rPr>
              <a:t>Alexandrovna</a:t>
            </a:r>
            <a:r>
              <a:rPr lang="en-US" sz="2200" dirty="0" smtClean="0">
                <a:latin typeface="Calibri"/>
                <a:cs typeface="Calibri"/>
              </a:rPr>
              <a:t>, the daughter of Czar Alexander II of Russia and wife of Alfred, the second son of Queen Victoria and Prince Albert</a:t>
            </a:r>
            <a:endParaRPr lang="en-US"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81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85750"/>
            <a:ext cx="7467600" cy="533400"/>
          </a:xfrm>
        </p:spPr>
        <p:txBody>
          <a:bodyPr/>
          <a:lstStyle/>
          <a:p>
            <a:pPr eaLnBrk="1" hangingPunct="1"/>
            <a:r>
              <a:rPr lang="en-US" dirty="0"/>
              <a:t>Ranking Candidate Answers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76350"/>
            <a:ext cx="8763000" cy="1905000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But what if there are multiple candidate answers!</a:t>
            </a:r>
          </a:p>
          <a:p>
            <a:pPr marL="0" indent="0">
              <a:buNone/>
            </a:pPr>
            <a:r>
              <a:rPr lang="en-US" sz="900" dirty="0" smtClean="0">
                <a:latin typeface="Calibri"/>
                <a:cs typeface="Calibri"/>
              </a:rPr>
              <a:t> </a:t>
            </a:r>
            <a:endParaRPr lang="en-US" sz="9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kumimoji="1" lang="en-US" sz="2800" dirty="0" smtClean="0">
                <a:solidFill>
                  <a:srgbClr val="0000FF"/>
                </a:solidFill>
                <a:latin typeface="Courier"/>
                <a:cs typeface="Courier"/>
              </a:rPr>
              <a:t>Q: Who </a:t>
            </a:r>
            <a:r>
              <a:rPr kumimoji="1" lang="en-US" sz="2800" dirty="0">
                <a:solidFill>
                  <a:srgbClr val="0000FF"/>
                </a:solidFill>
                <a:latin typeface="Courier"/>
                <a:cs typeface="Courier"/>
              </a:rPr>
              <a:t>was Queen Victoria’s second </a:t>
            </a:r>
            <a:r>
              <a:rPr kumimoji="1" lang="en-US" sz="2800" dirty="0" smtClean="0">
                <a:solidFill>
                  <a:srgbClr val="0000FF"/>
                </a:solidFill>
                <a:latin typeface="Courier"/>
                <a:cs typeface="Courier"/>
              </a:rPr>
              <a:t>son?</a:t>
            </a:r>
            <a:endParaRPr lang="en-US" sz="2800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Answer Type:  </a:t>
            </a:r>
            <a:r>
              <a:rPr lang="en-US" sz="2800" b="1" dirty="0" smtClean="0">
                <a:solidFill>
                  <a:srgbClr val="0000FF"/>
                </a:solidFill>
                <a:latin typeface="Calibri"/>
                <a:cs typeface="Calibri"/>
              </a:rPr>
              <a:t>Person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22205" y="3105150"/>
            <a:ext cx="676439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en-US" sz="2800" dirty="0" smtClean="0">
                <a:latin typeface="Calibri"/>
                <a:cs typeface="Calibri"/>
              </a:rPr>
              <a:t>Passage:</a:t>
            </a:r>
          </a:p>
          <a:p>
            <a:pPr marL="114300" indent="0">
              <a:buNone/>
            </a:pPr>
            <a:r>
              <a:rPr lang="en-US" sz="2200" dirty="0" smtClean="0">
                <a:latin typeface="Calibri"/>
                <a:cs typeface="Calibri"/>
              </a:rPr>
              <a:t>The Marie biscuit is named after </a:t>
            </a:r>
            <a:r>
              <a:rPr lang="en-US" sz="2200" b="1" dirty="0" smtClean="0">
                <a:solidFill>
                  <a:srgbClr val="0000FF"/>
                </a:solidFill>
                <a:latin typeface="Calibri"/>
                <a:cs typeface="Calibri"/>
              </a:rPr>
              <a:t>Marie </a:t>
            </a:r>
            <a:r>
              <a:rPr lang="en-US" sz="2200" b="1" dirty="0" err="1" smtClean="0">
                <a:solidFill>
                  <a:srgbClr val="0000FF"/>
                </a:solidFill>
                <a:latin typeface="Calibri"/>
                <a:cs typeface="Calibri"/>
              </a:rPr>
              <a:t>Alexandrovna</a:t>
            </a:r>
            <a:r>
              <a:rPr lang="en-US" sz="2200" dirty="0" smtClean="0">
                <a:latin typeface="Calibri"/>
                <a:cs typeface="Calibri"/>
              </a:rPr>
              <a:t>, the daughter of </a:t>
            </a:r>
            <a:r>
              <a:rPr lang="en-US" sz="2200" b="1" dirty="0" smtClean="0">
                <a:solidFill>
                  <a:srgbClr val="0000FF"/>
                </a:solidFill>
                <a:latin typeface="Calibri"/>
                <a:cs typeface="Calibri"/>
              </a:rPr>
              <a:t>Czar Alexander II of Russia </a:t>
            </a:r>
            <a:r>
              <a:rPr lang="en-US" sz="2200" dirty="0" smtClean="0">
                <a:latin typeface="Calibri"/>
                <a:cs typeface="Calibri"/>
              </a:rPr>
              <a:t>and wife of </a:t>
            </a:r>
            <a:r>
              <a:rPr lang="en-US" sz="2200" b="1" dirty="0" smtClean="0">
                <a:solidFill>
                  <a:srgbClr val="0000FF"/>
                </a:solidFill>
                <a:latin typeface="Calibri"/>
                <a:cs typeface="Calibri"/>
              </a:rPr>
              <a:t>Alfred</a:t>
            </a:r>
            <a:r>
              <a:rPr lang="en-US" sz="2200" dirty="0" smtClean="0">
                <a:latin typeface="Calibri"/>
                <a:cs typeface="Calibri"/>
              </a:rPr>
              <a:t>, the second son of </a:t>
            </a:r>
            <a:r>
              <a:rPr lang="en-US" sz="2200" b="1" dirty="0" smtClean="0">
                <a:solidFill>
                  <a:srgbClr val="0000FF"/>
                </a:solidFill>
                <a:latin typeface="Calibri"/>
                <a:cs typeface="Calibri"/>
              </a:rPr>
              <a:t>Queen Victoria </a:t>
            </a:r>
            <a:r>
              <a:rPr lang="en-US" sz="2200" dirty="0" smtClean="0">
                <a:latin typeface="Calibri"/>
                <a:cs typeface="Calibri"/>
              </a:rPr>
              <a:t>and </a:t>
            </a:r>
            <a:r>
              <a:rPr lang="en-US" sz="2200" b="1" dirty="0" smtClean="0">
                <a:solidFill>
                  <a:srgbClr val="0000FF"/>
                </a:solidFill>
                <a:latin typeface="Calibri"/>
                <a:cs typeface="Calibri"/>
              </a:rPr>
              <a:t>Prince</a:t>
            </a:r>
            <a:r>
              <a:rPr lang="en-US" sz="2200" b="1" dirty="0" smtClean="0">
                <a:latin typeface="Calibri"/>
                <a:cs typeface="Calibri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alibri"/>
                <a:cs typeface="Calibri"/>
              </a:rPr>
              <a:t>Albert</a:t>
            </a:r>
            <a:endParaRPr lang="en-US" sz="22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38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467600" cy="742950"/>
          </a:xfrm>
        </p:spPr>
        <p:txBody>
          <a:bodyPr/>
          <a:lstStyle/>
          <a:p>
            <a:r>
              <a:rPr lang="en-US" dirty="0" smtClean="0"/>
              <a:t>Use machine learning:</a:t>
            </a:r>
            <a:br>
              <a:rPr lang="en-US" dirty="0" smtClean="0"/>
            </a:br>
            <a:r>
              <a:rPr lang="en-US" dirty="0" smtClean="0"/>
              <a:t>Features </a:t>
            </a:r>
            <a:r>
              <a:rPr lang="en-US" dirty="0"/>
              <a:t>for </a:t>
            </a:r>
            <a:r>
              <a:rPr lang="en-US" dirty="0" smtClean="0"/>
              <a:t>ranking candidate </a:t>
            </a:r>
            <a:r>
              <a:rPr lang="en-US" dirty="0"/>
              <a:t>a</a:t>
            </a:r>
            <a:r>
              <a:rPr lang="en-US" dirty="0" smtClean="0"/>
              <a:t>nswers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76350"/>
            <a:ext cx="87630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Answer </a:t>
            </a:r>
            <a:r>
              <a:rPr lang="en-US" sz="2000" b="1" dirty="0"/>
              <a:t>type match</a:t>
            </a:r>
            <a:r>
              <a:rPr lang="en-US" sz="2000" b="1" dirty="0" smtClean="0"/>
              <a:t>:  </a:t>
            </a:r>
            <a:r>
              <a:rPr lang="en-US" sz="2000" dirty="0" smtClean="0"/>
              <a:t>Candidate contains </a:t>
            </a:r>
            <a:r>
              <a:rPr lang="en-US" sz="2000" dirty="0"/>
              <a:t>a phrase with the correct answer type.</a:t>
            </a:r>
          </a:p>
          <a:p>
            <a:pPr marL="0" indent="0">
              <a:buNone/>
            </a:pPr>
            <a:r>
              <a:rPr lang="en-US" sz="2000" b="1" dirty="0" smtClean="0"/>
              <a:t>Pattern </a:t>
            </a:r>
            <a:r>
              <a:rPr lang="en-US" sz="2000" b="1" dirty="0"/>
              <a:t>match</a:t>
            </a:r>
            <a:r>
              <a:rPr lang="en-US" sz="2000" dirty="0" smtClean="0"/>
              <a:t>: Regular expression pattern matches the candidate.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Question keywords</a:t>
            </a:r>
            <a:r>
              <a:rPr lang="en-US" sz="2000" dirty="0" smtClean="0"/>
              <a:t>: # of question </a:t>
            </a:r>
            <a:r>
              <a:rPr lang="en-US" sz="2000" dirty="0"/>
              <a:t>keywords </a:t>
            </a:r>
            <a:r>
              <a:rPr lang="en-US" sz="2000" dirty="0" smtClean="0"/>
              <a:t>in </a:t>
            </a:r>
            <a:r>
              <a:rPr lang="en-US" sz="2000" dirty="0"/>
              <a:t>the </a:t>
            </a:r>
            <a:r>
              <a:rPr lang="en-US" sz="2000" dirty="0" smtClean="0"/>
              <a:t>candidate.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Keyword </a:t>
            </a:r>
            <a:r>
              <a:rPr lang="en-US" sz="2000" b="1" dirty="0"/>
              <a:t>distance</a:t>
            </a:r>
            <a:r>
              <a:rPr lang="en-US" sz="2000" dirty="0" smtClean="0"/>
              <a:t>: Distance in words between </a:t>
            </a:r>
            <a:r>
              <a:rPr lang="en-US" sz="2000" dirty="0"/>
              <a:t>the candidate </a:t>
            </a:r>
            <a:r>
              <a:rPr lang="en-US" sz="2000" dirty="0" smtClean="0"/>
              <a:t>and query </a:t>
            </a:r>
            <a:r>
              <a:rPr lang="en-US" sz="2000" dirty="0"/>
              <a:t>keywords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Novelty </a:t>
            </a:r>
            <a:r>
              <a:rPr lang="en-US" sz="2000" b="1" dirty="0"/>
              <a:t>factor</a:t>
            </a:r>
            <a:r>
              <a:rPr lang="en-US" sz="2000" dirty="0" smtClean="0"/>
              <a:t>: A word in </a:t>
            </a:r>
            <a:r>
              <a:rPr lang="en-US" sz="2000" dirty="0"/>
              <a:t>the candidate </a:t>
            </a:r>
            <a:r>
              <a:rPr lang="en-US" sz="2000" dirty="0" smtClean="0"/>
              <a:t>is not </a:t>
            </a:r>
            <a:r>
              <a:rPr lang="en-US" sz="2000" dirty="0"/>
              <a:t>in the query.</a:t>
            </a:r>
          </a:p>
          <a:p>
            <a:pPr marL="0" indent="0">
              <a:buNone/>
            </a:pPr>
            <a:r>
              <a:rPr lang="en-US" sz="2000" b="1" dirty="0" smtClean="0"/>
              <a:t>Apposition </a:t>
            </a:r>
            <a:r>
              <a:rPr lang="en-US" sz="2000" b="1" dirty="0"/>
              <a:t>features</a:t>
            </a:r>
            <a:r>
              <a:rPr lang="en-US" sz="2000" dirty="0" smtClean="0"/>
              <a:t>: The candidate is </a:t>
            </a:r>
            <a:r>
              <a:rPr lang="en-US" sz="2000" dirty="0"/>
              <a:t>an </a:t>
            </a:r>
            <a:r>
              <a:rPr lang="en-US" sz="2000" dirty="0" smtClean="0"/>
              <a:t>appositive to question terms</a:t>
            </a:r>
          </a:p>
          <a:p>
            <a:pPr marL="0" indent="0">
              <a:buNone/>
            </a:pPr>
            <a:r>
              <a:rPr lang="en-US" sz="2000" b="1" dirty="0" smtClean="0"/>
              <a:t>Punctuation </a:t>
            </a:r>
            <a:r>
              <a:rPr lang="en-US" sz="2000" b="1" dirty="0"/>
              <a:t>location</a:t>
            </a:r>
            <a:r>
              <a:rPr lang="en-US" sz="2000" dirty="0" smtClean="0"/>
              <a:t>: The candidate is </a:t>
            </a:r>
            <a:r>
              <a:rPr lang="en-US" sz="2000" dirty="0"/>
              <a:t>immediately followed </a:t>
            </a:r>
            <a:r>
              <a:rPr lang="en-US" sz="2000" dirty="0" smtClean="0"/>
              <a:t>by a                  comma</a:t>
            </a:r>
            <a:r>
              <a:rPr lang="en-US" sz="2000" dirty="0"/>
              <a:t>, period, </a:t>
            </a:r>
            <a:r>
              <a:rPr lang="en-US" sz="2000" dirty="0" smtClean="0"/>
              <a:t>quotation marks</a:t>
            </a:r>
            <a:r>
              <a:rPr lang="en-US" sz="2000" dirty="0"/>
              <a:t>, semicolon, or exclamation mark.</a:t>
            </a:r>
          </a:p>
          <a:p>
            <a:pPr marL="0" indent="0">
              <a:buNone/>
            </a:pPr>
            <a:r>
              <a:rPr lang="en-US" sz="2000" b="1" dirty="0" smtClean="0"/>
              <a:t>Sequences </a:t>
            </a:r>
            <a:r>
              <a:rPr lang="en-US" sz="2000" b="1" dirty="0"/>
              <a:t>of question terms</a:t>
            </a:r>
            <a:r>
              <a:rPr lang="en-US" sz="2000" dirty="0" smtClean="0"/>
              <a:t>: </a:t>
            </a:r>
            <a:r>
              <a:rPr lang="en-US" sz="2000" dirty="0"/>
              <a:t>The length of the longest sequence </a:t>
            </a:r>
            <a:r>
              <a:rPr lang="en-US" sz="2000" dirty="0" smtClean="0"/>
              <a:t>                                 of </a:t>
            </a:r>
            <a:r>
              <a:rPr lang="en-US" sz="2000" dirty="0"/>
              <a:t>question </a:t>
            </a:r>
            <a:r>
              <a:rPr lang="en-US" sz="2000" dirty="0" smtClean="0"/>
              <a:t>terms that </a:t>
            </a:r>
            <a:r>
              <a:rPr lang="en-US" sz="2000" dirty="0"/>
              <a:t>occurs in the candidate answer.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6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Answer scoring in IBM Watson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candidate answer gets scores from &gt;50 components</a:t>
            </a:r>
          </a:p>
          <a:p>
            <a:pPr lvl="1"/>
            <a:r>
              <a:rPr lang="en-US" dirty="0" smtClean="0"/>
              <a:t>(from unstructured text, semi-structured text, triple stores)</a:t>
            </a:r>
          </a:p>
          <a:p>
            <a:pPr lvl="1"/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/>
              <a:t>l</a:t>
            </a:r>
            <a:r>
              <a:rPr lang="en-US" sz="2400" dirty="0" smtClean="0"/>
              <a:t>ogical form (parse) match between question and candidate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passage </a:t>
            </a:r>
            <a:r>
              <a:rPr lang="en-US" sz="2400" dirty="0"/>
              <a:t>source </a:t>
            </a:r>
            <a:r>
              <a:rPr lang="en-US" sz="2400" dirty="0" smtClean="0"/>
              <a:t>reliability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geospatial location</a:t>
            </a:r>
          </a:p>
          <a:p>
            <a:pPr lvl="2">
              <a:lnSpc>
                <a:spcPct val="80000"/>
              </a:lnSpc>
            </a:pPr>
            <a:r>
              <a:rPr lang="fi-FI" sz="2400" dirty="0" err="1">
                <a:solidFill>
                  <a:srgbClr val="0000FF"/>
                </a:solidFill>
                <a:cs typeface="Calibri"/>
              </a:rPr>
              <a:t>California</a:t>
            </a:r>
            <a:r>
              <a:rPr lang="fi-FI" sz="2400" dirty="0">
                <a:cs typeface="Calibri"/>
              </a:rPr>
              <a:t>  is  </a:t>
            </a:r>
            <a:r>
              <a:rPr lang="fi-FI" sz="2400" dirty="0">
                <a:solidFill>
                  <a:srgbClr val="0000FF"/>
                </a:solidFill>
                <a:cs typeface="Calibri"/>
              </a:rPr>
              <a:t>”</a:t>
            </a:r>
            <a:r>
              <a:rPr lang="fi-FI" sz="2400" dirty="0" err="1">
                <a:solidFill>
                  <a:srgbClr val="0000FF"/>
                </a:solidFill>
                <a:cs typeface="Calibri"/>
              </a:rPr>
              <a:t>southwest</a:t>
            </a:r>
            <a:r>
              <a:rPr lang="fi-FI" sz="2400" dirty="0">
                <a:solidFill>
                  <a:srgbClr val="0000FF"/>
                </a:solidFill>
                <a:cs typeface="Calibri"/>
              </a:rPr>
              <a:t> of Montana</a:t>
            </a:r>
            <a:r>
              <a:rPr lang="fi-FI" sz="2400" dirty="0" smtClean="0">
                <a:solidFill>
                  <a:srgbClr val="0000FF"/>
                </a:solidFill>
                <a:cs typeface="Calibri"/>
              </a:rPr>
              <a:t>”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temporal relationships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taxonomic classification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" y="4885687"/>
            <a:ext cx="457200" cy="228600"/>
          </a:xfrm>
          <a:prstGeom prst="rect">
            <a:avLst/>
          </a:prstGeom>
          <a:noFill/>
        </p:spPr>
        <p:txBody>
          <a:bodyPr/>
          <a:lstStyle/>
          <a:p>
            <a:fld id="{6293A94B-95F2-2E48-89F7-969BF792FCB3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1340673" y="133350"/>
            <a:ext cx="7772400" cy="857250"/>
          </a:xfrm>
        </p:spPr>
        <p:txBody>
          <a:bodyPr/>
          <a:lstStyle/>
          <a:p>
            <a:r>
              <a:rPr lang="en-US" dirty="0" smtClean="0"/>
              <a:t>Common Evaluation Metrics</a:t>
            </a:r>
            <a:endParaRPr lang="en-US" dirty="0"/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52550"/>
            <a:ext cx="8382000" cy="32004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800" i="1" dirty="0" smtClean="0">
                <a:solidFill>
                  <a:srgbClr val="0000FF"/>
                </a:solidFill>
              </a:rPr>
              <a:t>Accuracy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(does answer match gold-labeled answer?)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800" i="1" dirty="0" smtClean="0">
                <a:solidFill>
                  <a:srgbClr val="0000FF"/>
                </a:solidFill>
              </a:rPr>
              <a:t>Mean </a:t>
            </a:r>
            <a:r>
              <a:rPr lang="en-US" sz="2800" i="1" dirty="0">
                <a:solidFill>
                  <a:srgbClr val="0000FF"/>
                </a:solidFill>
              </a:rPr>
              <a:t>Reciprocal </a:t>
            </a:r>
            <a:r>
              <a:rPr lang="en-US" sz="2800" i="1" dirty="0" smtClean="0">
                <a:solidFill>
                  <a:srgbClr val="0000FF"/>
                </a:solidFill>
              </a:rPr>
              <a:t>Rank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For each query return a </a:t>
            </a:r>
            <a:r>
              <a:rPr lang="en-US" sz="2400" dirty="0"/>
              <a:t>ranked list of </a:t>
            </a:r>
            <a:r>
              <a:rPr lang="en-US" sz="2400" dirty="0" smtClean="0"/>
              <a:t>M candidate answers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Query score </a:t>
            </a:r>
            <a:r>
              <a:rPr lang="en-US" sz="2400" dirty="0"/>
              <a:t>is </a:t>
            </a:r>
            <a:r>
              <a:rPr lang="en-US" sz="2400" dirty="0" smtClean="0"/>
              <a:t>1</a:t>
            </a:r>
            <a:r>
              <a:rPr lang="en-US" sz="2400" dirty="0"/>
              <a:t>/Rank of the first </a:t>
            </a:r>
            <a:r>
              <a:rPr lang="en-US" sz="2400" dirty="0" smtClean="0"/>
              <a:t>correct answer </a:t>
            </a:r>
          </a:p>
          <a:p>
            <a:pPr lvl="2">
              <a:lnSpc>
                <a:spcPct val="90000"/>
              </a:lnSpc>
            </a:pPr>
            <a:r>
              <a:rPr lang="en-US" i="1" dirty="0" smtClean="0"/>
              <a:t>If first answer is correct: 1 </a:t>
            </a:r>
          </a:p>
          <a:p>
            <a:pPr lvl="2">
              <a:lnSpc>
                <a:spcPct val="90000"/>
              </a:lnSpc>
            </a:pPr>
            <a:r>
              <a:rPr lang="en-US" i="1" dirty="0" smtClean="0"/>
              <a:t>else if second answer is correct: ½</a:t>
            </a:r>
          </a:p>
          <a:p>
            <a:pPr lvl="2">
              <a:lnSpc>
                <a:spcPct val="90000"/>
              </a:lnSpc>
            </a:pPr>
            <a:r>
              <a:rPr lang="en-US" i="1" dirty="0" smtClean="0"/>
              <a:t>else if third answer is correct:  ⅓,  etc.</a:t>
            </a:r>
          </a:p>
          <a:p>
            <a:pPr lvl="2">
              <a:lnSpc>
                <a:spcPct val="90000"/>
              </a:lnSpc>
            </a:pPr>
            <a:r>
              <a:rPr lang="en-US" i="1" dirty="0" smtClean="0"/>
              <a:t>Score is 0 if none of the M answers are correct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Take the mean over all N queries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129331"/>
              </p:ext>
            </p:extLst>
          </p:nvPr>
        </p:nvGraphicFramePr>
        <p:xfrm>
          <a:off x="6553200" y="3028950"/>
          <a:ext cx="2244725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3" imgW="1104900" imgH="660400" progId="Equation.3">
                  <p:embed/>
                </p:oleObj>
              </mc:Choice>
              <mc:Fallback>
                <p:oleObj name="Equation" r:id="rId3" imgW="11049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3200" y="3028950"/>
                        <a:ext cx="2244725" cy="1341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4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3716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Question Answering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1809750"/>
            <a:ext cx="4419600" cy="1207008"/>
          </a:xfrm>
        </p:spPr>
        <p:txBody>
          <a:bodyPr/>
          <a:lstStyle/>
          <a:p>
            <a:r>
              <a:rPr lang="en-US" sz="3600" dirty="0">
                <a:solidFill>
                  <a:srgbClr val="A4001D"/>
                </a:solidFill>
                <a:ea typeface="ＭＳ Ｐゴシック" charset="0"/>
                <a:cs typeface="Calibri"/>
              </a:rPr>
              <a:t>Passage Retrieval and Answer Extraction</a:t>
            </a:r>
          </a:p>
        </p:txBody>
      </p:sp>
    </p:spTree>
    <p:extLst>
      <p:ext uri="{BB962C8B-B14F-4D97-AF65-F5344CB8AC3E}">
        <p14:creationId xmlns:p14="http://schemas.microsoft.com/office/powerpoint/2010/main" val="2441304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3716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Question Answering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1809750"/>
            <a:ext cx="4572000" cy="1207008"/>
          </a:xfrm>
        </p:spPr>
        <p:txBody>
          <a:bodyPr/>
          <a:lstStyle/>
          <a:p>
            <a:r>
              <a:rPr lang="en-US" sz="3600" dirty="0">
                <a:solidFill>
                  <a:srgbClr val="A4001D"/>
                </a:solidFill>
                <a:ea typeface="ＭＳ Ｐゴシック" charset="0"/>
                <a:cs typeface="Calibri"/>
              </a:rPr>
              <a:t>Using Knowledge in QA</a:t>
            </a:r>
          </a:p>
        </p:txBody>
      </p:sp>
    </p:spTree>
    <p:extLst>
      <p:ext uri="{BB962C8B-B14F-4D97-AF65-F5344CB8AC3E}">
        <p14:creationId xmlns:p14="http://schemas.microsoft.com/office/powerpoint/2010/main" val="74196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1950"/>
            <a:ext cx="7467600" cy="742950"/>
          </a:xfrm>
        </p:spPr>
        <p:txBody>
          <a:bodyPr/>
          <a:lstStyle/>
          <a:p>
            <a:r>
              <a:rPr lang="en-US" dirty="0" smtClean="0"/>
              <a:t>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8839200" cy="386715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Answers: Databases of Relations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born-in(“Emma Goldman”, “June 27 1869”)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author-of(“Cao </a:t>
            </a:r>
            <a:r>
              <a:rPr lang="en-US" sz="2400" dirty="0" err="1" smtClean="0">
                <a:solidFill>
                  <a:srgbClr val="000000"/>
                </a:solidFill>
              </a:rPr>
              <a:t>Xue</a:t>
            </a:r>
            <a:r>
              <a:rPr lang="en-US" sz="2400" dirty="0" smtClean="0">
                <a:solidFill>
                  <a:srgbClr val="000000"/>
                </a:solidFill>
              </a:rPr>
              <a:t> Qin”, “Dream of the Red Chamber”)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Draw from Wikipedia </a:t>
            </a:r>
            <a:r>
              <a:rPr lang="en-US" sz="2400" dirty="0" err="1" smtClean="0">
                <a:solidFill>
                  <a:srgbClr val="000000"/>
                </a:solidFill>
              </a:rPr>
              <a:t>infoboxes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DBpedia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FreeBase</a:t>
            </a:r>
            <a:r>
              <a:rPr lang="en-US" sz="2400" dirty="0" smtClean="0">
                <a:solidFill>
                  <a:srgbClr val="000000"/>
                </a:solidFill>
              </a:rPr>
              <a:t>, etc.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Questions: Extracting Relations in Questions</a:t>
            </a:r>
            <a:endParaRPr lang="en-US" sz="28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Whose granddaughter </a:t>
            </a:r>
            <a:r>
              <a:rPr lang="en-US" sz="2800" dirty="0">
                <a:solidFill>
                  <a:srgbClr val="0000FF"/>
                </a:solidFill>
              </a:rPr>
              <a:t>starred in </a:t>
            </a:r>
            <a:r>
              <a:rPr lang="en-US" sz="2800" dirty="0" smtClean="0">
                <a:solidFill>
                  <a:srgbClr val="0000FF"/>
                </a:solidFill>
              </a:rPr>
              <a:t>E.T.?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(acted</a:t>
            </a:r>
            <a:r>
              <a:rPr lang="en-US" dirty="0">
                <a:latin typeface="Courier"/>
                <a:cs typeface="Courier"/>
              </a:rPr>
              <a:t>-in ?x “E.T.”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pPr marL="457200" lvl="1" indent="0">
              <a:buNone/>
            </a:pP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(granddaughter</a:t>
            </a:r>
            <a:r>
              <a:rPr lang="en-US" sz="2400" dirty="0">
                <a:latin typeface="Courier"/>
                <a:cs typeface="Courier"/>
              </a:rPr>
              <a:t>-of ?x ?y</a:t>
            </a:r>
            <a:r>
              <a:rPr lang="en-US" sz="2400" dirty="0" smtClean="0">
                <a:latin typeface="Courier"/>
                <a:cs typeface="Courier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4705350"/>
            <a:ext cx="4572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cs typeface="Calibri"/>
              </a:rPr>
              <a:t>Temporal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Reasoning</a:t>
            </a:r>
            <a:endParaRPr lang="fi-FI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8534400" cy="3867150"/>
          </a:xfrm>
        </p:spPr>
        <p:txBody>
          <a:bodyPr/>
          <a:lstStyle/>
          <a:p>
            <a:r>
              <a:rPr lang="fi-FI" sz="2800" dirty="0" err="1" smtClean="0">
                <a:latin typeface="Calibri"/>
                <a:cs typeface="Calibri"/>
              </a:rPr>
              <a:t>Relation</a:t>
            </a:r>
            <a:r>
              <a:rPr lang="fi-FI" sz="2800" dirty="0" smtClean="0">
                <a:latin typeface="Calibri"/>
                <a:cs typeface="Calibri"/>
              </a:rPr>
              <a:t> </a:t>
            </a:r>
            <a:r>
              <a:rPr lang="fi-FI" sz="2800" dirty="0" err="1" smtClean="0">
                <a:latin typeface="Calibri"/>
                <a:cs typeface="Calibri"/>
              </a:rPr>
              <a:t>databases</a:t>
            </a:r>
            <a:endParaRPr lang="fi-FI" sz="2800" dirty="0" smtClean="0">
              <a:latin typeface="Calibri"/>
              <a:cs typeface="Calibri"/>
            </a:endParaRPr>
          </a:p>
          <a:p>
            <a:pPr lvl="1"/>
            <a:r>
              <a:rPr lang="fi-FI" dirty="0" smtClean="0">
                <a:latin typeface="Calibri"/>
                <a:cs typeface="Calibri"/>
              </a:rPr>
              <a:t>(and </a:t>
            </a:r>
            <a:r>
              <a:rPr lang="fi-FI" dirty="0" err="1">
                <a:latin typeface="Calibri"/>
                <a:cs typeface="Calibri"/>
              </a:rPr>
              <a:t>o</a:t>
            </a:r>
            <a:r>
              <a:rPr lang="fi-FI" dirty="0" err="1" smtClean="0">
                <a:latin typeface="Calibri"/>
                <a:cs typeface="Calibri"/>
              </a:rPr>
              <a:t>bituaries</a:t>
            </a:r>
            <a:r>
              <a:rPr lang="fi-FI" dirty="0" smtClean="0">
                <a:latin typeface="Calibri"/>
                <a:cs typeface="Calibri"/>
              </a:rPr>
              <a:t>, </a:t>
            </a:r>
            <a:r>
              <a:rPr lang="fi-FI" dirty="0" err="1">
                <a:latin typeface="Calibri"/>
                <a:cs typeface="Calibri"/>
              </a:rPr>
              <a:t>b</a:t>
            </a:r>
            <a:r>
              <a:rPr lang="fi-FI" dirty="0" err="1" smtClean="0">
                <a:latin typeface="Calibri"/>
                <a:cs typeface="Calibri"/>
              </a:rPr>
              <a:t>iographical</a:t>
            </a:r>
            <a:r>
              <a:rPr lang="fi-FI" dirty="0" smtClean="0">
                <a:latin typeface="Calibri"/>
                <a:cs typeface="Calibri"/>
              </a:rPr>
              <a:t> </a:t>
            </a:r>
            <a:r>
              <a:rPr lang="fi-FI" dirty="0" err="1" smtClean="0">
                <a:latin typeface="Calibri"/>
                <a:cs typeface="Calibri"/>
              </a:rPr>
              <a:t>dictionaries</a:t>
            </a:r>
            <a:r>
              <a:rPr lang="fi-FI" dirty="0" smtClean="0">
                <a:latin typeface="Calibri"/>
                <a:cs typeface="Calibri"/>
              </a:rPr>
              <a:t>, etc.)</a:t>
            </a:r>
          </a:p>
          <a:p>
            <a:r>
              <a:rPr lang="fi-FI" sz="2800" dirty="0" smtClean="0">
                <a:latin typeface="Calibri"/>
                <a:cs typeface="Calibri"/>
              </a:rPr>
              <a:t>IBM Watson</a:t>
            </a:r>
          </a:p>
          <a:p>
            <a:pPr marL="457200" lvl="1" indent="0">
              <a:buNone/>
            </a:pPr>
            <a:r>
              <a:rPr lang="fi-FI" sz="2400" dirty="0" smtClean="0">
                <a:solidFill>
                  <a:srgbClr val="0000FF"/>
                </a:solidFill>
                <a:latin typeface="Calibri"/>
                <a:cs typeface="Calibri"/>
              </a:rPr>
              <a:t>”In 1594 he </a:t>
            </a:r>
            <a:r>
              <a:rPr lang="fi-FI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took</a:t>
            </a:r>
            <a:r>
              <a:rPr lang="fi-FI" sz="2400" dirty="0" smtClean="0">
                <a:solidFill>
                  <a:srgbClr val="0000FF"/>
                </a:solidFill>
                <a:latin typeface="Calibri"/>
                <a:cs typeface="Calibri"/>
              </a:rPr>
              <a:t> a </a:t>
            </a:r>
            <a:r>
              <a:rPr lang="fi-FI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job</a:t>
            </a:r>
            <a:r>
              <a:rPr lang="fi-FI" sz="2400" dirty="0" smtClean="0">
                <a:solidFill>
                  <a:srgbClr val="0000FF"/>
                </a:solidFill>
                <a:latin typeface="Calibri"/>
                <a:cs typeface="Calibri"/>
              </a:rPr>
              <a:t> as a </a:t>
            </a:r>
            <a:r>
              <a:rPr lang="fi-FI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tax</a:t>
            </a:r>
            <a:r>
              <a:rPr lang="fi-FI" sz="24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fi-FI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collector</a:t>
            </a:r>
            <a:r>
              <a:rPr lang="fi-FI" sz="2400" dirty="0" smtClean="0">
                <a:solidFill>
                  <a:srgbClr val="0000FF"/>
                </a:solidFill>
                <a:latin typeface="Calibri"/>
                <a:cs typeface="Calibri"/>
              </a:rPr>
              <a:t> in Andalusia”</a:t>
            </a:r>
          </a:p>
          <a:p>
            <a:pPr marL="457200" lvl="1" indent="0">
              <a:buNone/>
            </a:pPr>
            <a:r>
              <a:rPr lang="fi-FI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Candidates</a:t>
            </a:r>
            <a:r>
              <a:rPr lang="fi-FI" sz="2400" dirty="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lvl="2"/>
            <a:r>
              <a:rPr lang="fi-FI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Thoreau</a:t>
            </a:r>
            <a:r>
              <a:rPr lang="fi-FI" sz="24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fi-FI" sz="2400" dirty="0" smtClean="0">
                <a:latin typeface="Calibri"/>
                <a:cs typeface="Calibri"/>
              </a:rPr>
              <a:t>is a </a:t>
            </a:r>
            <a:r>
              <a:rPr lang="fi-FI" sz="2400" dirty="0" err="1" smtClean="0">
                <a:latin typeface="Calibri"/>
                <a:cs typeface="Calibri"/>
              </a:rPr>
              <a:t>bad</a:t>
            </a:r>
            <a:r>
              <a:rPr lang="fi-FI" sz="2400" dirty="0" smtClean="0">
                <a:latin typeface="Calibri"/>
                <a:cs typeface="Calibri"/>
              </a:rPr>
              <a:t> </a:t>
            </a:r>
            <a:r>
              <a:rPr lang="fi-FI" sz="2400" dirty="0" err="1" smtClean="0">
                <a:latin typeface="Calibri"/>
                <a:cs typeface="Calibri"/>
              </a:rPr>
              <a:t>answer</a:t>
            </a:r>
            <a:r>
              <a:rPr lang="fi-FI" sz="2400" dirty="0" smtClean="0">
                <a:latin typeface="Calibri"/>
                <a:cs typeface="Calibri"/>
              </a:rPr>
              <a:t> (</a:t>
            </a:r>
            <a:r>
              <a:rPr lang="fi-FI" sz="2400" dirty="0" err="1" smtClean="0">
                <a:latin typeface="Calibri"/>
                <a:cs typeface="Calibri"/>
              </a:rPr>
              <a:t>born</a:t>
            </a:r>
            <a:r>
              <a:rPr lang="fi-FI" sz="2400" dirty="0" smtClean="0">
                <a:latin typeface="Calibri"/>
                <a:cs typeface="Calibri"/>
              </a:rPr>
              <a:t> in 1817)</a:t>
            </a:r>
          </a:p>
          <a:p>
            <a:pPr lvl="2"/>
            <a:r>
              <a:rPr lang="fi-FI" sz="2400" dirty="0" smtClean="0">
                <a:solidFill>
                  <a:srgbClr val="0000FF"/>
                </a:solidFill>
                <a:latin typeface="Calibri"/>
                <a:cs typeface="Calibri"/>
              </a:rPr>
              <a:t>Cervantes</a:t>
            </a:r>
            <a:r>
              <a:rPr lang="fi-FI" sz="2400" dirty="0" smtClean="0">
                <a:latin typeface="Calibri"/>
                <a:cs typeface="Calibri"/>
              </a:rPr>
              <a:t> is </a:t>
            </a:r>
            <a:r>
              <a:rPr lang="fi-FI" sz="2400" dirty="0" err="1" smtClean="0">
                <a:latin typeface="Calibri"/>
                <a:cs typeface="Calibri"/>
              </a:rPr>
              <a:t>possible</a:t>
            </a:r>
            <a:r>
              <a:rPr lang="fi-FI" sz="2400" dirty="0" smtClean="0">
                <a:latin typeface="Calibri"/>
                <a:cs typeface="Calibri"/>
              </a:rPr>
              <a:t> (</a:t>
            </a:r>
            <a:r>
              <a:rPr lang="fi-FI" sz="2400" dirty="0" err="1" smtClean="0">
                <a:latin typeface="Calibri"/>
                <a:cs typeface="Calibri"/>
              </a:rPr>
              <a:t>was</a:t>
            </a:r>
            <a:r>
              <a:rPr lang="fi-FI" sz="2400" dirty="0" smtClean="0">
                <a:latin typeface="Calibri"/>
                <a:cs typeface="Calibri"/>
              </a:rPr>
              <a:t> </a:t>
            </a:r>
            <a:r>
              <a:rPr lang="fi-FI" sz="2400" dirty="0" err="1" smtClean="0">
                <a:latin typeface="Calibri"/>
                <a:cs typeface="Calibri"/>
              </a:rPr>
              <a:t>alive</a:t>
            </a:r>
            <a:r>
              <a:rPr lang="fi-FI" sz="2400" dirty="0" smtClean="0">
                <a:latin typeface="Calibri"/>
                <a:cs typeface="Calibri"/>
              </a:rPr>
              <a:t> in 1594)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4705350"/>
            <a:ext cx="4572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67600" cy="1123950"/>
          </a:xfrm>
        </p:spPr>
        <p:txBody>
          <a:bodyPr/>
          <a:lstStyle/>
          <a:p>
            <a:r>
              <a:rPr lang="fi-FI" dirty="0" err="1">
                <a:cs typeface="Calibri"/>
              </a:rPr>
              <a:t>Geospatial</a:t>
            </a:r>
            <a:r>
              <a:rPr lang="fi-FI" dirty="0">
                <a:cs typeface="Calibri"/>
              </a:rPr>
              <a:t> </a:t>
            </a:r>
            <a:r>
              <a:rPr lang="fi-FI" dirty="0" err="1" smtClean="0">
                <a:cs typeface="Calibri"/>
              </a:rPr>
              <a:t>knowledge</a:t>
            </a:r>
            <a:r>
              <a:rPr lang="fi-FI" dirty="0" smtClean="0">
                <a:cs typeface="Calibri"/>
              </a:rPr>
              <a:t/>
            </a:r>
            <a:br>
              <a:rPr lang="fi-FI" dirty="0" smtClean="0">
                <a:cs typeface="Calibri"/>
              </a:rPr>
            </a:br>
            <a:r>
              <a:rPr lang="fi-FI" dirty="0" smtClean="0">
                <a:cs typeface="Calibri"/>
              </a:rPr>
              <a:t>(</a:t>
            </a:r>
            <a:r>
              <a:rPr lang="fi-FI" dirty="0" err="1" smtClean="0">
                <a:cs typeface="Calibri"/>
              </a:rPr>
              <a:t>containment</a:t>
            </a:r>
            <a:r>
              <a:rPr lang="fi-FI" dirty="0" smtClean="0">
                <a:cs typeface="Calibri"/>
              </a:rPr>
              <a:t>, </a:t>
            </a:r>
            <a:r>
              <a:rPr lang="fi-FI" dirty="0" err="1" smtClean="0">
                <a:cs typeface="Calibri"/>
              </a:rPr>
              <a:t>directionality</a:t>
            </a:r>
            <a:r>
              <a:rPr lang="fi-FI" dirty="0" smtClean="0">
                <a:cs typeface="Calibri"/>
              </a:rPr>
              <a:t>, </a:t>
            </a:r>
            <a:r>
              <a:rPr lang="fi-FI" dirty="0" err="1" smtClean="0">
                <a:cs typeface="Calibri"/>
              </a:rPr>
              <a:t>borders</a:t>
            </a:r>
            <a:r>
              <a:rPr lang="fi-FI" dirty="0" smtClean="0">
                <a:cs typeface="Calibri"/>
              </a:rPr>
              <a:t>) </a:t>
            </a:r>
            <a:endParaRPr lang="fi-FI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8534400" cy="3333750"/>
          </a:xfrm>
        </p:spPr>
        <p:txBody>
          <a:bodyPr/>
          <a:lstStyle/>
          <a:p>
            <a:r>
              <a:rPr lang="fi-FI" dirty="0">
                <a:solidFill>
                  <a:srgbClr val="0000FF"/>
                </a:solidFill>
                <a:cs typeface="Calibri"/>
              </a:rPr>
              <a:t>Beijing</a:t>
            </a:r>
            <a:r>
              <a:rPr lang="fi-FI" dirty="0">
                <a:cs typeface="Calibri"/>
              </a:rPr>
              <a:t>  is a </a:t>
            </a:r>
            <a:r>
              <a:rPr lang="fi-FI" dirty="0" err="1">
                <a:cs typeface="Calibri"/>
              </a:rPr>
              <a:t>good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answer</a:t>
            </a:r>
            <a:r>
              <a:rPr lang="fi-FI" dirty="0">
                <a:cs typeface="Calibri"/>
              </a:rPr>
              <a:t> for  </a:t>
            </a:r>
            <a:r>
              <a:rPr lang="fi-FI" dirty="0">
                <a:solidFill>
                  <a:srgbClr val="0000FF"/>
                </a:solidFill>
                <a:cs typeface="Calibri"/>
              </a:rPr>
              <a:t>”Asian city”</a:t>
            </a:r>
          </a:p>
          <a:p>
            <a:r>
              <a:rPr lang="fi-FI" dirty="0" err="1">
                <a:solidFill>
                  <a:srgbClr val="0000FF"/>
                </a:solidFill>
                <a:cs typeface="Calibri"/>
              </a:rPr>
              <a:t>California</a:t>
            </a:r>
            <a:r>
              <a:rPr lang="fi-FI" dirty="0">
                <a:cs typeface="Calibri"/>
              </a:rPr>
              <a:t>  is  </a:t>
            </a:r>
            <a:r>
              <a:rPr lang="fi-FI" dirty="0">
                <a:solidFill>
                  <a:srgbClr val="0000FF"/>
                </a:solidFill>
                <a:cs typeface="Calibri"/>
              </a:rPr>
              <a:t>”</a:t>
            </a:r>
            <a:r>
              <a:rPr lang="fi-FI" dirty="0" err="1">
                <a:solidFill>
                  <a:srgbClr val="0000FF"/>
                </a:solidFill>
                <a:cs typeface="Calibri"/>
              </a:rPr>
              <a:t>southwest</a:t>
            </a:r>
            <a:r>
              <a:rPr lang="fi-FI" dirty="0">
                <a:solidFill>
                  <a:srgbClr val="0000FF"/>
                </a:solidFill>
                <a:cs typeface="Calibri"/>
              </a:rPr>
              <a:t> of Montana”</a:t>
            </a:r>
          </a:p>
          <a:p>
            <a:r>
              <a:rPr lang="en-US" dirty="0" err="1" smtClean="0"/>
              <a:t>geonames.org</a:t>
            </a:r>
            <a:r>
              <a:rPr lang="en-US" dirty="0" smtClean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47950"/>
            <a:ext cx="6272989" cy="242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Wolfram Alpha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alph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9676"/>
            <a:ext cx="7467600" cy="46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and Conversation</a:t>
            </a:r>
            <a:br>
              <a:rPr lang="en-US" dirty="0" smtClean="0"/>
            </a:br>
            <a:r>
              <a:rPr lang="en-US" dirty="0" smtClean="0"/>
              <a:t> in Virtual Assistants like </a:t>
            </a:r>
            <a:r>
              <a:rPr lang="en-US" dirty="0" err="1" smtClean="0"/>
              <a:t>Siri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Coreference helps resolve ambiguities</a:t>
            </a:r>
          </a:p>
          <a:p>
            <a:pPr marL="457200" lvl="1" indent="0">
              <a:buNone/>
            </a:pPr>
            <a:r>
              <a:rPr lang="en-US" sz="2400" dirty="0" smtClean="0"/>
              <a:t>U: “Book a table at Il </a:t>
            </a:r>
            <a:r>
              <a:rPr lang="en-US" sz="2400" dirty="0" err="1" smtClean="0"/>
              <a:t>Fornaio</a:t>
            </a:r>
            <a:r>
              <a:rPr lang="en-US" sz="2400" dirty="0" smtClean="0"/>
              <a:t> at 7:00 with </a:t>
            </a:r>
            <a:r>
              <a:rPr lang="en-US" sz="2400" b="1" dirty="0" smtClean="0"/>
              <a:t>my mom</a:t>
            </a:r>
            <a:r>
              <a:rPr lang="en-US" sz="2400" dirty="0" smtClean="0"/>
              <a:t>”</a:t>
            </a:r>
          </a:p>
          <a:p>
            <a:pPr marL="457200" lvl="1" indent="0">
              <a:buNone/>
            </a:pPr>
            <a:r>
              <a:rPr lang="en-US" sz="2400" dirty="0" smtClean="0"/>
              <a:t>U: “Also send </a:t>
            </a:r>
            <a:r>
              <a:rPr lang="en-US" sz="2400" b="1" dirty="0" smtClean="0"/>
              <a:t>her</a:t>
            </a:r>
            <a:r>
              <a:rPr lang="en-US" sz="2400" dirty="0" smtClean="0"/>
              <a:t> an email reminder”</a:t>
            </a:r>
            <a:endParaRPr lang="en-US" sz="2400" dirty="0"/>
          </a:p>
          <a:p>
            <a:r>
              <a:rPr lang="en-US" sz="2800" dirty="0"/>
              <a:t>Clarification </a:t>
            </a:r>
            <a:r>
              <a:rPr lang="en-US" sz="2800" dirty="0" smtClean="0"/>
              <a:t>questions:</a:t>
            </a:r>
          </a:p>
          <a:p>
            <a:pPr marL="457200" lvl="1" indent="0">
              <a:buNone/>
            </a:pPr>
            <a:r>
              <a:rPr lang="en-US" sz="2400" dirty="0" smtClean="0"/>
              <a:t>U: “Chicago pizza”</a:t>
            </a:r>
          </a:p>
          <a:p>
            <a:pPr marL="457200" lvl="1" indent="0">
              <a:buNone/>
            </a:pPr>
            <a:r>
              <a:rPr lang="en-US" sz="2400" dirty="0" smtClean="0"/>
              <a:t>S: “Did you mean pizza restaurants in Chicago                                                               or Chicago-style pizza?”</a:t>
            </a:r>
            <a:endParaRPr lang="en-US" sz="2400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3716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Question Answering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1809750"/>
            <a:ext cx="4572000" cy="1207008"/>
          </a:xfrm>
        </p:spPr>
        <p:txBody>
          <a:bodyPr/>
          <a:lstStyle/>
          <a:p>
            <a:r>
              <a:rPr lang="en-US" sz="3600" dirty="0">
                <a:solidFill>
                  <a:srgbClr val="A4001D"/>
                </a:solidFill>
                <a:ea typeface="ＭＳ Ｐゴシック" charset="0"/>
                <a:cs typeface="Calibri"/>
              </a:rPr>
              <a:t>Using Knowledge in QA</a:t>
            </a:r>
          </a:p>
        </p:txBody>
      </p:sp>
    </p:spTree>
    <p:extLst>
      <p:ext uri="{BB962C8B-B14F-4D97-AF65-F5344CB8AC3E}">
        <p14:creationId xmlns:p14="http://schemas.microsoft.com/office/powerpoint/2010/main" val="1651049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52400" y="4781550"/>
            <a:ext cx="457200" cy="228600"/>
          </a:xfrm>
          <a:prstGeom prst="rect">
            <a:avLst/>
          </a:prstGeom>
          <a:noFill/>
        </p:spPr>
        <p:txBody>
          <a:bodyPr/>
          <a:lstStyle/>
          <a:p>
            <a:fld id="{D1827057-38B1-854C-9CC5-6A900D022197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8390" y="133350"/>
            <a:ext cx="7772400" cy="857250"/>
          </a:xfrm>
        </p:spPr>
        <p:txBody>
          <a:bodyPr/>
          <a:lstStyle/>
          <a:p>
            <a:r>
              <a:rPr lang="en-US" dirty="0" smtClean="0"/>
              <a:t>Types of Questions in Modern Systems</a:t>
            </a:r>
            <a:endParaRPr lang="en-US" dirty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52550"/>
            <a:ext cx="7620000" cy="3790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Factoid questions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i="1" dirty="0"/>
              <a:t>Who wrote </a:t>
            </a:r>
            <a:r>
              <a:rPr lang="en-US" i="1" dirty="0" smtClean="0"/>
              <a:t>“The Universal Declaration of Human Rights”?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How </a:t>
            </a:r>
            <a:r>
              <a:rPr lang="en-US" i="1" dirty="0"/>
              <a:t>many calories are there in two slices of apple </a:t>
            </a:r>
            <a:r>
              <a:rPr lang="en-US" i="1" dirty="0" smtClean="0"/>
              <a:t>pie?</a:t>
            </a:r>
            <a:endParaRPr lang="en-US" i="1" dirty="0"/>
          </a:p>
          <a:p>
            <a:pPr lvl="1"/>
            <a:r>
              <a:rPr lang="en-US" i="1" dirty="0" smtClean="0"/>
              <a:t>What is the average age of the onset of autism?</a:t>
            </a:r>
          </a:p>
          <a:p>
            <a:pPr lvl="1"/>
            <a:r>
              <a:rPr lang="en-US" i="1" dirty="0" smtClean="0"/>
              <a:t>Where is Apple Computer based?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Complex </a:t>
            </a:r>
            <a:r>
              <a:rPr lang="en-US" dirty="0"/>
              <a:t>(</a:t>
            </a:r>
            <a:r>
              <a:rPr lang="en-US" dirty="0" smtClean="0"/>
              <a:t>narrative) questions: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i="1" dirty="0"/>
              <a:t>In children with an acute febrile illness, what is the </a:t>
            </a:r>
            <a:r>
              <a:rPr lang="en-US" i="1" dirty="0" smtClean="0"/>
              <a:t>              efficacy </a:t>
            </a:r>
            <a:r>
              <a:rPr lang="en-US" i="1" dirty="0"/>
              <a:t>of </a:t>
            </a:r>
            <a:r>
              <a:rPr lang="en-US" i="1" dirty="0" smtClean="0"/>
              <a:t>acetaminophen </a:t>
            </a:r>
            <a:r>
              <a:rPr lang="en-US" i="1" dirty="0"/>
              <a:t>in reducing fever?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What </a:t>
            </a:r>
            <a:r>
              <a:rPr lang="en-US" i="1" dirty="0"/>
              <a:t>do scholars think about Jefferson’s position on </a:t>
            </a:r>
            <a:r>
              <a:rPr lang="en-US" i="1" dirty="0" smtClean="0"/>
              <a:t>          dealing </a:t>
            </a:r>
            <a:r>
              <a:rPr lang="en-US" i="1" dirty="0"/>
              <a:t>with pirates</a:t>
            </a:r>
            <a:r>
              <a:rPr lang="en-US" i="1" dirty="0" smtClean="0"/>
              <a:t>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4981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467600" cy="1123950"/>
          </a:xfrm>
        </p:spPr>
        <p:txBody>
          <a:bodyPr/>
          <a:lstStyle/>
          <a:p>
            <a:pPr eaLnBrk="1" hangingPunct="1"/>
            <a:r>
              <a:rPr lang="en-US" dirty="0" smtClean="0"/>
              <a:t>Commercial systems: </a:t>
            </a:r>
            <a:br>
              <a:rPr lang="en-US" dirty="0" smtClean="0"/>
            </a:br>
            <a:r>
              <a:rPr lang="en-US" dirty="0" smtClean="0"/>
              <a:t>mainly </a:t>
            </a:r>
            <a:r>
              <a:rPr lang="en-US" dirty="0"/>
              <a:t>f</a:t>
            </a:r>
            <a:r>
              <a:rPr lang="en-US" dirty="0" smtClean="0"/>
              <a:t>actoid </a:t>
            </a:r>
            <a:r>
              <a:rPr lang="en-US" dirty="0"/>
              <a:t>questions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57233781"/>
              </p:ext>
            </p:extLst>
          </p:nvPr>
        </p:nvGraphicFramePr>
        <p:xfrm>
          <a:off x="304800" y="1352550"/>
          <a:ext cx="85344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Where is the Louvre Museum located?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Paris, France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What’s the abbreviation</a:t>
                      </a:r>
                      <a:r>
                        <a:rPr lang="en-US" baseline="0" dirty="0" smtClean="0"/>
                        <a:t> for limited partnership?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L.P.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are the names of Odin’s ravens?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Huginn</a:t>
                      </a:r>
                      <a:r>
                        <a:rPr lang="en-US" dirty="0" smtClean="0"/>
                        <a:t> and </a:t>
                      </a:r>
                      <a:r>
                        <a:rPr lang="en-US" dirty="0" err="1" smtClean="0"/>
                        <a:t>Muninn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currency is used in China?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</a:t>
                      </a:r>
                      <a:r>
                        <a:rPr lang="en-US" dirty="0" err="1" smtClean="0"/>
                        <a:t>yuan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 kind of nuts are used in marzipan?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almonds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 instrument does Max Roach play?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drums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 is the telephone number for Stanford University?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650-723-2300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7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Paradigms for QA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IR-based approaches</a:t>
            </a:r>
          </a:p>
          <a:p>
            <a:pPr lvl="1"/>
            <a:r>
              <a:rPr lang="en-US" sz="2800" dirty="0" smtClean="0"/>
              <a:t>TREC;  IBM Watson; Google</a:t>
            </a:r>
          </a:p>
          <a:p>
            <a:r>
              <a:rPr lang="en-US" sz="3200" dirty="0" smtClean="0"/>
              <a:t>Knowledge-based and Hybrid approaches</a:t>
            </a:r>
          </a:p>
          <a:p>
            <a:pPr lvl="1"/>
            <a:r>
              <a:rPr lang="en-US" sz="2800" dirty="0" smtClean="0"/>
              <a:t>IBM Watson; Apple </a:t>
            </a:r>
            <a:r>
              <a:rPr lang="en-US" sz="2800" dirty="0" err="1" smtClean="0"/>
              <a:t>Siri</a:t>
            </a:r>
            <a:r>
              <a:rPr lang="en-US" sz="2800" dirty="0"/>
              <a:t>;</a:t>
            </a:r>
            <a:r>
              <a:rPr lang="en-US" sz="2800" dirty="0" smtClean="0"/>
              <a:t> </a:t>
            </a:r>
            <a:r>
              <a:rPr lang="en-US" sz="2800" dirty="0"/>
              <a:t>Wolfram </a:t>
            </a:r>
            <a:r>
              <a:rPr lang="en-US" sz="2800" dirty="0" smtClean="0"/>
              <a:t>Alpha; True Knowledge </a:t>
            </a:r>
            <a:r>
              <a:rPr lang="en-US" sz="2800" dirty="0" err="1" smtClean="0"/>
              <a:t>Evi</a:t>
            </a:r>
            <a:r>
              <a:rPr lang="en-US" sz="28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questions can already be answered by web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od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76350"/>
            <a:ext cx="801388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22137</TotalTime>
  <Words>1859</Words>
  <Application>Microsoft Office PowerPoint</Application>
  <PresentationFormat>On-screen Show (16:9)</PresentationFormat>
  <Paragraphs>324</Paragraphs>
  <Slides>51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NLP-jurafsky</vt:lpstr>
      <vt:lpstr>Equation</vt:lpstr>
      <vt:lpstr>Question Answering</vt:lpstr>
      <vt:lpstr>Question Answering</vt:lpstr>
      <vt:lpstr>Question Answering: IBM’s Watson</vt:lpstr>
      <vt:lpstr>Apple’s Siri</vt:lpstr>
      <vt:lpstr>Wolfram Alpha</vt:lpstr>
      <vt:lpstr>Types of Questions in Modern Systems</vt:lpstr>
      <vt:lpstr>Commercial systems:  mainly factoid questions</vt:lpstr>
      <vt:lpstr>Paradigms for QA</vt:lpstr>
      <vt:lpstr>Many questions can already be answered by web search</vt:lpstr>
      <vt:lpstr>IR-based Question Answering</vt:lpstr>
      <vt:lpstr>IR-based Factoid QA</vt:lpstr>
      <vt:lpstr>IR-based Factoid QA</vt:lpstr>
      <vt:lpstr>Knowledge-based approaches (Siri)</vt:lpstr>
      <vt:lpstr>Hybrid approaches (IBM Watson)</vt:lpstr>
      <vt:lpstr>Question Answering</vt:lpstr>
      <vt:lpstr>Question Answering</vt:lpstr>
      <vt:lpstr>Factoid Q/A</vt:lpstr>
      <vt:lpstr>Question Processing Things to extract from the question</vt:lpstr>
      <vt:lpstr>Question Processing     They’re the two states you could be reentering if you’re crossing Florida’s northern border</vt:lpstr>
      <vt:lpstr>Answer Type Detection: Named Entities</vt:lpstr>
      <vt:lpstr>Answer Type Taxonomy</vt:lpstr>
      <vt:lpstr>Part of Li &amp; Roth’s Answer Type Taxonomy</vt:lpstr>
      <vt:lpstr>Answer Types</vt:lpstr>
      <vt:lpstr>More Answer Types</vt:lpstr>
      <vt:lpstr>Answer types in Jeopardy</vt:lpstr>
      <vt:lpstr>Answer Type Detection</vt:lpstr>
      <vt:lpstr>Answer Type Detection</vt:lpstr>
      <vt:lpstr>Answer Type Detection</vt:lpstr>
      <vt:lpstr>Features for Answer Type Detection</vt:lpstr>
      <vt:lpstr>Factoid Q/A</vt:lpstr>
      <vt:lpstr>Keyword Selection Algorithm</vt:lpstr>
      <vt:lpstr>Choosing keywords from the query</vt:lpstr>
      <vt:lpstr>Question Answering</vt:lpstr>
      <vt:lpstr>Question Answering</vt:lpstr>
      <vt:lpstr>Factoid Q/A</vt:lpstr>
      <vt:lpstr>Passage Retrieval</vt:lpstr>
      <vt:lpstr>Features for Passage Ranking</vt:lpstr>
      <vt:lpstr>Factoid Q/A</vt:lpstr>
      <vt:lpstr>Answer Extraction</vt:lpstr>
      <vt:lpstr>Ranking Candidate Answers</vt:lpstr>
      <vt:lpstr>Ranking Candidate Answers</vt:lpstr>
      <vt:lpstr>Use machine learning: Features for ranking candidate answers</vt:lpstr>
      <vt:lpstr>Candidate Answer scoring in IBM Watson</vt:lpstr>
      <vt:lpstr>Common Evaluation Metrics</vt:lpstr>
      <vt:lpstr>Question Answering</vt:lpstr>
      <vt:lpstr>Question Answering</vt:lpstr>
      <vt:lpstr>Relation Extraction</vt:lpstr>
      <vt:lpstr>Temporal Reasoning</vt:lpstr>
      <vt:lpstr>Geospatial knowledge (containment, directionality, borders) </vt:lpstr>
      <vt:lpstr>Context and Conversation  in Virtual Assistants like Siri</vt:lpstr>
      <vt:lpstr>Question Answering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litman</cp:lastModifiedBy>
  <cp:revision>485</cp:revision>
  <cp:lastPrinted>2009-04-20T16:46:08Z</cp:lastPrinted>
  <dcterms:created xsi:type="dcterms:W3CDTF">2010-04-19T15:31:24Z</dcterms:created>
  <dcterms:modified xsi:type="dcterms:W3CDTF">2013-11-07T15:26:37Z</dcterms:modified>
</cp:coreProperties>
</file>