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9" r:id="rId1"/>
  </p:sldMasterIdLst>
  <p:notesMasterIdLst>
    <p:notesMasterId r:id="rId90"/>
  </p:notesMasterIdLst>
  <p:handoutMasterIdLst>
    <p:handoutMasterId r:id="rId91"/>
  </p:handoutMasterIdLst>
  <p:sldIdLst>
    <p:sldId id="384" r:id="rId2"/>
    <p:sldId id="494" r:id="rId3"/>
    <p:sldId id="495" r:id="rId4"/>
    <p:sldId id="496" r:id="rId5"/>
    <p:sldId id="385" r:id="rId6"/>
    <p:sldId id="386" r:id="rId7"/>
    <p:sldId id="387" r:id="rId8"/>
    <p:sldId id="388" r:id="rId9"/>
    <p:sldId id="389" r:id="rId10"/>
    <p:sldId id="390" r:id="rId11"/>
    <p:sldId id="497" r:id="rId12"/>
    <p:sldId id="498" r:id="rId13"/>
    <p:sldId id="499" r:id="rId14"/>
    <p:sldId id="500" r:id="rId15"/>
    <p:sldId id="501" r:id="rId16"/>
    <p:sldId id="391" r:id="rId17"/>
    <p:sldId id="392" r:id="rId18"/>
    <p:sldId id="393" r:id="rId19"/>
    <p:sldId id="395" r:id="rId20"/>
    <p:sldId id="396" r:id="rId21"/>
    <p:sldId id="480" r:id="rId22"/>
    <p:sldId id="447" r:id="rId23"/>
    <p:sldId id="397" r:id="rId24"/>
    <p:sldId id="492" r:id="rId25"/>
    <p:sldId id="398" r:id="rId26"/>
    <p:sldId id="399" r:id="rId27"/>
    <p:sldId id="400" r:id="rId28"/>
    <p:sldId id="401" r:id="rId29"/>
    <p:sldId id="402" r:id="rId30"/>
    <p:sldId id="403" r:id="rId31"/>
    <p:sldId id="421" r:id="rId32"/>
    <p:sldId id="422" r:id="rId33"/>
    <p:sldId id="423" r:id="rId34"/>
    <p:sldId id="424" r:id="rId35"/>
    <p:sldId id="425" r:id="rId36"/>
    <p:sldId id="504" r:id="rId37"/>
    <p:sldId id="481" r:id="rId38"/>
    <p:sldId id="448" r:id="rId39"/>
    <p:sldId id="426" r:id="rId40"/>
    <p:sldId id="491" r:id="rId41"/>
    <p:sldId id="427" r:id="rId42"/>
    <p:sldId id="428" r:id="rId43"/>
    <p:sldId id="434" r:id="rId44"/>
    <p:sldId id="429" r:id="rId45"/>
    <p:sldId id="432" r:id="rId46"/>
    <p:sldId id="482" r:id="rId47"/>
    <p:sldId id="449" r:id="rId48"/>
    <p:sldId id="404" r:id="rId49"/>
    <p:sldId id="405" r:id="rId50"/>
    <p:sldId id="406" r:id="rId51"/>
    <p:sldId id="407" r:id="rId52"/>
    <p:sldId id="490" r:id="rId53"/>
    <p:sldId id="408" r:id="rId54"/>
    <p:sldId id="410" r:id="rId55"/>
    <p:sldId id="437" r:id="rId56"/>
    <p:sldId id="483" r:id="rId57"/>
    <p:sldId id="450" r:id="rId58"/>
    <p:sldId id="436" r:id="rId59"/>
    <p:sldId id="411" r:id="rId60"/>
    <p:sldId id="409" r:id="rId61"/>
    <p:sldId id="414" r:id="rId62"/>
    <p:sldId id="415" r:id="rId63"/>
    <p:sldId id="416" r:id="rId64"/>
    <p:sldId id="420" r:id="rId65"/>
    <p:sldId id="419" r:id="rId66"/>
    <p:sldId id="502" r:id="rId67"/>
    <p:sldId id="484" r:id="rId68"/>
    <p:sldId id="451" r:id="rId69"/>
    <p:sldId id="438" r:id="rId70"/>
    <p:sldId id="503" r:id="rId71"/>
    <p:sldId id="444" r:id="rId72"/>
    <p:sldId id="445" r:id="rId73"/>
    <p:sldId id="446" r:id="rId74"/>
    <p:sldId id="476" r:id="rId75"/>
    <p:sldId id="477" r:id="rId76"/>
    <p:sldId id="475" r:id="rId77"/>
    <p:sldId id="478" r:id="rId78"/>
    <p:sldId id="485" r:id="rId79"/>
    <p:sldId id="505" r:id="rId80"/>
    <p:sldId id="471" r:id="rId81"/>
    <p:sldId id="472" r:id="rId82"/>
    <p:sldId id="464" r:id="rId83"/>
    <p:sldId id="465" r:id="rId84"/>
    <p:sldId id="488" r:id="rId85"/>
    <p:sldId id="489" r:id="rId86"/>
    <p:sldId id="466" r:id="rId87"/>
    <p:sldId id="474" r:id="rId88"/>
    <p:sldId id="479" r:id="rId89"/>
  </p:sldIdLst>
  <p:sldSz cx="9144000" cy="5143500" type="screen16x9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A4001D"/>
    <a:srgbClr val="A40508"/>
    <a:srgbClr val="A5002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/>
    <p:restoredTop sz="80363" autoAdjust="0"/>
  </p:normalViewPr>
  <p:slideViewPr>
    <p:cSldViewPr>
      <p:cViewPr varScale="1">
        <p:scale>
          <a:sx n="68" d="100"/>
          <a:sy n="68" d="100"/>
        </p:scale>
        <p:origin x="84" y="3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503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0.emf"/><Relationship Id="rId1" Type="http://schemas.openxmlformats.org/officeDocument/2006/relationships/image" Target="../media/image41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3" cy="46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459" y="0"/>
            <a:ext cx="2972542" cy="46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501"/>
            <a:ext cx="2972543" cy="46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459" y="8831501"/>
            <a:ext cx="2972542" cy="46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fld id="{8A029216-D615-3945-A1F3-D96FC886DA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263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3" cy="46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459" y="0"/>
            <a:ext cx="2972542" cy="46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613" y="696913"/>
            <a:ext cx="6200775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507" y="4416537"/>
            <a:ext cx="5028988" cy="4182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01"/>
            <a:ext cx="2972543" cy="46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459" y="8831501"/>
            <a:ext cx="2972542" cy="46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B9031F-EB71-7642-8F3C-6FDC1408CB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273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ngrams.googlelabs.com/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1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5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B5D5E7-7ECC-C547-B760-70A49FF3CCB1}" type="slidenum">
              <a:rPr lang="en-US"/>
              <a:pPr/>
              <a:t>10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668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AFCF7A6-1DE6-41B6-82AB-7F0BDB59A7CC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11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6766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2505A60-0561-407C-89D5-33C42182CE10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12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874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53D6AA6-0C5C-4C84-A39A-8D122B2F7B98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13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509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9F5F3E6-80D5-4B4A-A2E5-0DC6AE0266BA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14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4100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EB1F800-E180-4E83-821C-61404DA8D8B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15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661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C90346-8C42-B949-9ED1-59E585D457E3}" type="slidenum">
              <a:rPr lang="en-US"/>
              <a:pPr/>
              <a:t>16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227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C90346-8C42-B949-9ED1-59E585D457E3}" type="slidenum">
              <a:rPr lang="en-US"/>
              <a:pPr/>
              <a:t>17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349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1DC5F2-6B6E-FD48-8039-2DB790B32523}" type="slidenum">
              <a:rPr lang="en-US"/>
              <a:pPr/>
              <a:t>18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1979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1DC5F2-6B6E-FD48-8039-2DB790B32523}" type="slidenum">
              <a:rPr lang="en-US"/>
              <a:pPr/>
              <a:t>19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36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B0DBA5D-5CE9-4544-9B8A-2CF283F099FD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2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16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1797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1DC5F2-6B6E-FD48-8039-2DB790B32523}" type="slidenum">
              <a:rPr lang="en-US"/>
              <a:pPr/>
              <a:t>20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378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21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3066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22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066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1A37D4-2F67-9A41-B61D-68722A521FD4}" type="slidenum">
              <a:rPr lang="en-US"/>
              <a:pPr/>
              <a:t>23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895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51B35A-A25C-A94E-9FD5-654338FF1842}" type="slidenum">
              <a:rPr lang="en-US"/>
              <a:pPr/>
              <a:t>24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673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51B35A-A25C-A94E-9FD5-654338FF1842}" type="slidenum">
              <a:rPr lang="en-US"/>
              <a:pPr/>
              <a:t>25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673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CDB1FB-B553-8842-96AB-B949BC658A96}" type="slidenum">
              <a:rPr lang="en-US"/>
              <a:pPr/>
              <a:t>26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8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B2B866-E83E-5A43-8CC5-7901D97D29F5}" type="slidenum">
              <a:rPr lang="en-US"/>
              <a:pPr/>
              <a:t>27</a:t>
            </a:fld>
            <a:endParaRPr lang="en-US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6444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8F4263-5B2E-CA40-9150-52BFC1C4104E}" type="slidenum">
              <a:rPr lang="en-US"/>
              <a:pPr/>
              <a:t>28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	5/2533=.002   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I want 827/2533=.33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686/2417=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2477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ABB749-D528-AD4D-9574-3C4930FCBF69}" type="slidenum">
              <a:rPr lang="en-US"/>
              <a:pPr/>
              <a:t>29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073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A9804E7-EF37-41C2-AEC9-180C781DC218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3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1974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85F8AA-3268-C048-AE98-290B11BD1BCF}" type="slidenum">
              <a:rPr lang="en-US"/>
              <a:pPr/>
              <a:t>30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296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DA7D60-81B6-1445-80B8-DE5A6AFB51DE}" type="slidenum">
              <a:rPr lang="en-US"/>
              <a:pPr/>
              <a:t>31</a:t>
            </a:fld>
            <a:endParaRPr lang="en-US"/>
          </a:p>
        </p:txBody>
      </p:sp>
      <p:sp>
        <p:nvSpPr>
          <p:cNvPr id="1239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850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4F729A-4249-1742-AADD-33BB3B70F773}" type="slidenum">
              <a:rPr lang="en-US"/>
              <a:pPr/>
              <a:t>32</a:t>
            </a:fld>
            <a:endParaRPr lang="en-US"/>
          </a:p>
        </p:txBody>
      </p:sp>
      <p:sp>
        <p:nvSpPr>
          <p:cNvPr id="12595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223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859A4C-9875-4B42-BF3D-1C5A14F9F2BD}" type="slidenum">
              <a:rPr lang="en-US"/>
              <a:pPr/>
              <a:t>33</a:t>
            </a:fld>
            <a:endParaRPr lang="en-US"/>
          </a:p>
        </p:txBody>
      </p:sp>
      <p:sp>
        <p:nvSpPr>
          <p:cNvPr id="1280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80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9410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E7A258-057A-1F47-A835-7E9E58AEF94B}" type="slidenum">
              <a:rPr lang="en-US"/>
              <a:pPr/>
              <a:t>34</a:t>
            </a:fld>
            <a:endParaRPr lang="en-US"/>
          </a:p>
        </p:txBody>
      </p:sp>
      <p:sp>
        <p:nvSpPr>
          <p:cNvPr id="1300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037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hlinkClick r:id="rId3"/>
              </a:rPr>
              <a:t>http://ngrams.googlelabs.com/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100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1566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37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606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38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3076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E30983-8456-3646-A731-6FFF29DE70A4}" type="slidenum">
              <a:rPr lang="en-US"/>
              <a:pPr/>
              <a:t>39</a:t>
            </a:fld>
            <a:endParaRPr lang="en-US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95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D134CFD-1D9C-4F76-8C61-035019263CC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4</a:t>
            </a:fld>
            <a:endParaRPr lang="en-US" altLang="en-US" sz="1200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86654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7789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AC387-3E46-1143-BAAD-D9B1D56CD6CB}" type="slidenum">
              <a:rPr lang="en-US"/>
              <a:pPr/>
              <a:t>41</a:t>
            </a:fld>
            <a:endParaRPr lang="en-US"/>
          </a:p>
        </p:txBody>
      </p:sp>
      <p:sp>
        <p:nvSpPr>
          <p:cNvPr id="13414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2565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C2B776-986B-2545-8075-7FDAA4407823}" type="slidenum">
              <a:rPr lang="en-US"/>
              <a:pPr/>
              <a:t>42</a:t>
            </a:fld>
            <a:endParaRPr lang="en-US"/>
          </a:p>
        </p:txBody>
      </p:sp>
      <p:sp>
        <p:nvSpPr>
          <p:cNvPr id="1361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833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97342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3EBD86-0A01-3B4B-B540-6B90BD60E5F2}" type="slidenum">
              <a:rPr lang="en-US"/>
              <a:pPr/>
              <a:t>44</a:t>
            </a:fld>
            <a:endParaRPr lang="en-US"/>
          </a:p>
        </p:txBody>
      </p:sp>
      <p:sp>
        <p:nvSpPr>
          <p:cNvPr id="1382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2941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73864A-ADC2-1B43-A5CC-41DA2E2D0DBB}" type="slidenum">
              <a:rPr lang="en-US"/>
              <a:pPr/>
              <a:t>45</a:t>
            </a:fld>
            <a:endParaRPr lang="en-US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9198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46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145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47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2535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D3ED4E-DB9F-744D-9849-EACE796ACD8F}" type="slidenum">
              <a:rPr lang="en-US"/>
              <a:pPr/>
              <a:t>48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332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E80086-1B83-2040-8086-B47A972B7777}" type="slidenum">
              <a:rPr lang="en-US"/>
              <a:pPr/>
              <a:t>49</a:t>
            </a:fld>
            <a:endParaRPr 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828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28178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0D5628-1D87-E04A-B86B-0EF3EEC2AD53}" type="slidenum">
              <a:rPr lang="en-US"/>
              <a:pPr/>
              <a:t>50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65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9AE968-BC95-3747-90B0-3E8B9B166255}" type="slidenum">
              <a:rPr lang="en-US"/>
              <a:pPr/>
              <a:t>51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56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5237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76AF8-D263-4B45-97F7-441DF3B68CF6}" type="slidenum">
              <a:rPr lang="en-US"/>
              <a:pPr/>
              <a:t>53</a:t>
            </a:fld>
            <a:endParaRPr lang="en-US"/>
          </a:p>
        </p:txBody>
      </p:sp>
      <p:sp>
        <p:nvSpPr>
          <p:cNvPr id="1054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5179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D138486-EADF-6047-899A-01D4ECB9C2CD}" type="slidenum">
              <a:rPr lang="en-US" sz="1200">
                <a:latin typeface="Calibri" charset="0"/>
              </a:rPr>
              <a:pPr eaLnBrk="1" hangingPunct="1"/>
              <a:t>54</a:t>
            </a:fld>
            <a:endParaRPr lang="en-US" sz="1200">
              <a:latin typeface="Calibri" charset="0"/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2949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1663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56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8713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57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45154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D138486-EADF-6047-899A-01D4ECB9C2CD}" type="slidenum">
              <a:rPr lang="en-US" sz="1200">
                <a:latin typeface="Calibri" charset="0"/>
              </a:rPr>
              <a:pPr eaLnBrk="1" hangingPunct="1"/>
              <a:t>58</a:t>
            </a:fld>
            <a:endParaRPr lang="en-US" sz="1200">
              <a:latin typeface="Calibri" charset="0"/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71690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0714BF-B725-3A42-9963-355062504B2E}" type="slidenum">
              <a:rPr lang="en-US"/>
              <a:pPr/>
              <a:t>59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2400" dirty="0" smtClean="0"/>
              <a:t>Easier</a:t>
            </a:r>
            <a:r>
              <a:rPr lang="en-US" sz="2400" baseline="0" dirty="0" smtClean="0"/>
              <a:t> in unigrams</a:t>
            </a:r>
          </a:p>
          <a:p>
            <a:pPr eaLnBrk="1" hangingPunct="1"/>
            <a:endParaRPr lang="en-US" sz="2400" baseline="0" dirty="0" smtClean="0"/>
          </a:p>
          <a:p>
            <a:pPr eaLnBrk="1" hangingPunct="1"/>
            <a:r>
              <a:rPr lang="en-US" sz="2400" dirty="0" smtClean="0"/>
              <a:t>C / N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C </a:t>
            </a:r>
            <a:r>
              <a:rPr lang="en-US" sz="2400" baseline="0" dirty="0" smtClean="0"/>
              <a:t>+ 1 / (N+V)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299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57E1AA-3B5C-7144-BCE2-DB2BE2D704A0}" type="slidenum">
              <a:rPr lang="en-US"/>
              <a:pPr/>
              <a:t>6</a:t>
            </a:fld>
            <a:endParaRPr lang="en-US"/>
          </a:p>
        </p:txBody>
      </p:sp>
      <p:sp>
        <p:nvSpPr>
          <p:cNvPr id="645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5263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7CB46A-BDA9-BF4B-8B31-B0B558F3313A}" type="slidenum">
              <a:rPr lang="en-US"/>
              <a:pPr/>
              <a:t>60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03306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281DC2A-315A-1A4F-89A0-2FADEFC62277}" type="slidenum">
              <a:rPr lang="en-US" sz="1200">
                <a:latin typeface="Calibri" charset="0"/>
              </a:rPr>
              <a:pPr eaLnBrk="1" hangingPunct="1"/>
              <a:t>61</a:t>
            </a:fld>
            <a:endParaRPr lang="en-US" sz="1200">
              <a:latin typeface="Calibri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08430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80DD158-683E-CA43-8AEA-0C7A6F3C7159}" type="slidenum">
              <a:rPr lang="en-US" sz="1200">
                <a:latin typeface="Calibri" charset="0"/>
              </a:rPr>
              <a:pPr eaLnBrk="1" hangingPunct="1"/>
              <a:t>62</a:t>
            </a:fld>
            <a:endParaRPr lang="en-US" sz="1200">
              <a:latin typeface="Calibri" charset="0"/>
            </a:endParaRPr>
          </a:p>
        </p:txBody>
      </p:sp>
      <p:sp>
        <p:nvSpPr>
          <p:cNvPr id="757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I I = 6 / (2533+1446) =</a:t>
            </a:r>
            <a:r>
              <a:rPr lang="en-US" sz="3600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.0015</a:t>
            </a:r>
            <a:endParaRPr lang="en-US" sz="36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2268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1C26481-6374-7A4A-85A2-FE0A76AD0611}" type="slidenum">
              <a:rPr lang="en-US" sz="1200">
                <a:latin typeface="Calibri" charset="0"/>
              </a:rPr>
              <a:pPr eaLnBrk="1" hangingPunct="1"/>
              <a:t>63</a:t>
            </a:fld>
            <a:endParaRPr lang="en-US" sz="1200">
              <a:latin typeface="Calibri" charset="0"/>
            </a:endParaRPr>
          </a:p>
        </p:txBody>
      </p:sp>
      <p:sp>
        <p:nvSpPr>
          <p:cNvPr id="778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3600" dirty="0" smtClean="0">
                <a:latin typeface="Calibri" charset="0"/>
                <a:ea typeface="ＭＳ Ｐゴシック" charset="0"/>
                <a:cs typeface="ＭＳ Ｐゴシック" charset="0"/>
              </a:rPr>
              <a:t>.0015*2533=3.8</a:t>
            </a:r>
            <a:endParaRPr lang="en-US" sz="36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19384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48DC6ED-55DD-354E-B142-4C651FCA36AE}" type="slidenum">
              <a:rPr lang="en-US" sz="1200">
                <a:latin typeface="Calibri" charset="0"/>
              </a:rPr>
              <a:pPr eaLnBrk="1" hangingPunct="1"/>
              <a:t>64</a:t>
            </a:fld>
            <a:endParaRPr lang="en-US" sz="1200">
              <a:latin typeface="Calibri" charset="0"/>
            </a:endParaRPr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r>
              <a:rPr lang="en-US" sz="2400" dirty="0" smtClean="0">
                <a:latin typeface="Calibri" charset="0"/>
              </a:rPr>
              <a:t>C(want to) went from 608 to 238, 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sz="2400" dirty="0" smtClean="0">
                <a:latin typeface="Calibri" charset="0"/>
              </a:rPr>
              <a:t>P(</a:t>
            </a:r>
            <a:r>
              <a:rPr lang="en-US" sz="2400" dirty="0" err="1" smtClean="0">
                <a:latin typeface="Calibri" charset="0"/>
              </a:rPr>
              <a:t>to|want</a:t>
            </a:r>
            <a:r>
              <a:rPr lang="en-US" sz="2400" dirty="0" smtClean="0">
                <a:latin typeface="Calibri" charset="0"/>
              </a:rPr>
              <a:t>) from .66 to .26!</a:t>
            </a:r>
          </a:p>
          <a:p>
            <a:pPr eaLnBrk="1" hangingPunct="1"/>
            <a:r>
              <a:rPr lang="en-US" sz="2400" dirty="0" smtClean="0">
                <a:latin typeface="Calibri" charset="0"/>
              </a:rPr>
              <a:t>Discount d= c*/c</a:t>
            </a:r>
          </a:p>
          <a:p>
            <a:pPr lvl="1" eaLnBrk="1" hangingPunct="1"/>
            <a:r>
              <a:rPr lang="en-US" sz="2000" dirty="0" smtClean="0">
                <a:latin typeface="Calibri" charset="0"/>
              </a:rPr>
              <a:t>d for “</a:t>
            </a:r>
            <a:r>
              <a:rPr lang="en-US" sz="2000" dirty="0" err="1" smtClean="0">
                <a:latin typeface="Calibri" charset="0"/>
              </a:rPr>
              <a:t>chinese</a:t>
            </a:r>
            <a:r>
              <a:rPr lang="en-US" sz="2000" dirty="0" smtClean="0">
                <a:latin typeface="Calibri" charset="0"/>
              </a:rPr>
              <a:t> food” =.10!!!   A 10x reduction</a:t>
            </a:r>
          </a:p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84843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FC8D75-8A9A-0B40-A7CB-F4679CC4E3D2}" type="slidenum">
              <a:rPr lang="en-US"/>
              <a:pPr/>
              <a:t>65</a:t>
            </a:fld>
            <a:endParaRPr lang="en-US"/>
          </a:p>
        </p:txBody>
      </p:sp>
      <p:sp>
        <p:nvSpPr>
          <p:cNvPr id="1198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59653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>
                <a:latin typeface="Times New Roman" panose="02020603050405020304" pitchFamily="18" charset="0"/>
              </a:rPr>
              <a:t>Cut 11, .46 and 1, .04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DD9BAB8-A71B-48A8-B423-F66170AD4CE1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66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49631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67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53980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68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4981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084E14E-C2B8-AF4C-A6BB-263B528C3713}" type="slidenum">
              <a:rPr lang="en-US" sz="1200">
                <a:latin typeface="Calibri" charset="0"/>
              </a:rPr>
              <a:pPr eaLnBrk="1" hangingPunct="1"/>
              <a:t>69</a:t>
            </a:fld>
            <a:endParaRPr lang="en-US" sz="1200">
              <a:latin typeface="Calibri" charset="0"/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618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223D22-0F96-2447-8062-54A2324D8AD1}" type="slidenum">
              <a:rPr lang="en-US"/>
              <a:pPr/>
              <a:t>7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3431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5FCD81F-6062-443C-B865-4F4B0A37D626}" type="slidenum">
              <a:rPr lang="en-US" altLang="en-US" sz="1200">
                <a:solidFill>
                  <a:schemeClr val="tx1"/>
                </a:solidFill>
                <a:latin typeface="Times New Roman" panose="02020603050405020304" pitchFamily="18" charset="0"/>
              </a:rPr>
              <a:pPr eaLnBrk="1" hangingPunct="1"/>
              <a:t>70</a:t>
            </a:fld>
            <a:endParaRPr lang="en-US" altLang="en-US" sz="12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4931" name="Rectangle 7"/>
          <p:cNvSpPr txBox="1">
            <a:spLocks noGrp="1" noChangeArrowheads="1"/>
          </p:cNvSpPr>
          <p:nvPr/>
        </p:nvSpPr>
        <p:spPr bwMode="auto">
          <a:xfrm>
            <a:off x="3891820" y="8592770"/>
            <a:ext cx="2977314" cy="452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03F9668D-FC0E-4C9B-9579-6C9210128C07}" type="slidenum">
              <a:rPr lang="en-US" altLang="en-US" sz="1200"/>
              <a:pPr algn="r" eaLnBrk="1" hangingPunct="1"/>
              <a:t>70</a:t>
            </a:fld>
            <a:endParaRPr lang="en-US" altLang="en-US" sz="1200"/>
          </a:p>
        </p:txBody>
      </p:sp>
      <p:sp>
        <p:nvSpPr>
          <p:cNvPr id="1249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58928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A890B0-808E-6E44-A4DD-EB79892851F2}" type="slidenum">
              <a:rPr lang="en-US"/>
              <a:pPr/>
              <a:t>71</a:t>
            </a:fld>
            <a:endParaRPr lang="en-US"/>
          </a:p>
        </p:txBody>
      </p:sp>
      <p:sp>
        <p:nvSpPr>
          <p:cNvPr id="1699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8086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31909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FF4099-E1E8-B44C-964A-D22AD92D9128}" type="slidenum">
              <a:rPr lang="en-US"/>
              <a:pPr/>
              <a:t>73</a:t>
            </a:fld>
            <a:endParaRPr lang="en-US"/>
          </a:p>
        </p:txBody>
      </p:sp>
      <p:sp>
        <p:nvSpPr>
          <p:cNvPr id="1464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5359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AAA3172-9801-5A43-AD54-7F928A431C2A}" type="slidenum">
              <a:rPr lang="en-US" sz="1200">
                <a:latin typeface="Calibri" charset="0"/>
              </a:rPr>
              <a:pPr eaLnBrk="1" hangingPunct="1"/>
              <a:t>74</a:t>
            </a:fld>
            <a:endParaRPr lang="en-US" sz="1200">
              <a:latin typeface="Calibri" charset="0"/>
            </a:endParaRPr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581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6730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707178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AAA3172-9801-5A43-AD54-7F928A431C2A}" type="slidenum">
              <a:rPr lang="en-US" sz="1200">
                <a:latin typeface="Calibri" charset="0"/>
              </a:rPr>
              <a:pPr eaLnBrk="1" hangingPunct="1"/>
              <a:t>77</a:t>
            </a:fld>
            <a:endParaRPr lang="en-US" sz="1200">
              <a:latin typeface="Calibri" charset="0"/>
            </a:endParaRPr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82798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D14ED-9F17-3C4B-92FE-F8C6D73CA7E0}" type="slidenum">
              <a:rPr lang="en-US"/>
              <a:pPr/>
              <a:t>78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4869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28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AAF750-AC54-8649-86DE-2549480B55BA}" type="slidenum">
              <a:rPr lang="en-US"/>
              <a:pPr/>
              <a:t>8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457914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E69DF897-5E92-F241-9A21-E64EA536231D}" type="slidenum">
              <a:rPr lang="en-US" sz="1200"/>
              <a:pPr eaLnBrk="1" hangingPunct="1"/>
              <a:t>80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613" y="696913"/>
            <a:ext cx="6200775" cy="348773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35232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E0A1DCE-B25E-2745-BCC8-DC7B156002CC}" type="slidenum">
              <a:rPr lang="en-US" sz="1200">
                <a:latin typeface="Calibri" charset="0"/>
              </a:rPr>
              <a:pPr eaLnBrk="1" hangingPunct="1"/>
              <a:t>81</a:t>
            </a:fld>
            <a:endParaRPr lang="en-US" sz="1200">
              <a:latin typeface="Calibri" charset="0"/>
            </a:endParaRPr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511382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816827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C19D017-F901-9141-9593-12493BACCB70}" type="slidenum">
              <a:rPr lang="en-US" sz="1200">
                <a:latin typeface="Calibri" charset="0"/>
              </a:rPr>
              <a:pPr eaLnBrk="1" hangingPunct="1"/>
              <a:t>83</a:t>
            </a:fld>
            <a:endParaRPr lang="en-US" sz="1200">
              <a:latin typeface="Calibri" charset="0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94465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C19D017-F901-9141-9593-12493BACCB70}" type="slidenum">
              <a:rPr lang="en-US" sz="1200">
                <a:latin typeface="Calibri" charset="0"/>
              </a:rPr>
              <a:pPr eaLnBrk="1" hangingPunct="1"/>
              <a:t>84</a:t>
            </a:fld>
            <a:endParaRPr lang="en-US" sz="1200">
              <a:latin typeface="Calibri" charset="0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09945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C19D017-F901-9141-9593-12493BACCB70}" type="slidenum">
              <a:rPr lang="en-US" sz="1200">
                <a:latin typeface="Calibri" charset="0"/>
              </a:rPr>
              <a:pPr eaLnBrk="1" hangingPunct="1"/>
              <a:t>85</a:t>
            </a:fld>
            <a:endParaRPr lang="en-US" sz="1200">
              <a:latin typeface="Calibri" charset="0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273879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98235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17057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E69DF897-5E92-F241-9A21-E64EA536231D}" type="slidenum">
              <a:rPr lang="en-US" sz="1200"/>
              <a:pPr eaLnBrk="1" hangingPunct="1"/>
              <a:t>88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8613" y="696913"/>
            <a:ext cx="6200775" cy="348773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8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4D5933-64A4-6347-B6F5-7474C2DA1EC7}" type="slidenum">
              <a:rPr lang="en-US"/>
              <a:pPr/>
              <a:t>9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08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510778"/>
            <a:ext cx="3890964" cy="1298972"/>
          </a:xfrm>
        </p:spPr>
        <p:txBody>
          <a:bodyPr/>
          <a:lstStyle>
            <a:lvl1pPr algn="ctr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876550"/>
            <a:ext cx="3886200" cy="1676400"/>
          </a:xfrm>
        </p:spPr>
        <p:txBody>
          <a:bodyPr/>
          <a:lstStyle>
            <a:lvl1pPr marL="0" indent="0" algn="ctr">
              <a:spcBef>
                <a:spcPts val="900"/>
              </a:spcBef>
              <a:buFont typeface="Times" pitchFamily="-65" charset="0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4705350"/>
            <a:ext cx="12192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334000" y="4705350"/>
            <a:ext cx="19050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572000" y="4705350"/>
            <a:ext cx="765174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4C7FEE-6B48-4643-BCFB-F13B0E13E17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11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FA8D9-15F1-AF4D-8149-0C26EB27AC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8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285750"/>
            <a:ext cx="2114550" cy="44005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5750"/>
            <a:ext cx="6191250" cy="44005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7BED9-9427-674C-8047-314E304C86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543800" cy="742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7772400" cy="1628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3057525"/>
            <a:ext cx="7772400" cy="1628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3D734-B240-FB4D-AF6E-6869FD6691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30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arrow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6858000" cy="3333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51816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0" y="468630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706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mplete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680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5715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57300"/>
            <a:ext cx="3810000" cy="3314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7300"/>
            <a:ext cx="3810000" cy="3314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1905000" cy="342900"/>
          </a:xfrm>
        </p:spPr>
        <p:txBody>
          <a:bodyPr/>
          <a:lstStyle>
            <a:lvl1pPr>
              <a:defRPr/>
            </a:lvl1pPr>
          </a:lstStyle>
          <a:p>
            <a:fld id="{D69E21B4-7F31-4914-AB6E-8F90E8BFB5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8187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333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17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BDC8F-D922-0A4E-AAA0-9C7D97FF3D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468630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7A63A-31A1-2C4C-95AA-A445DBCAB1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1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05979"/>
            <a:ext cx="73914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631156"/>
            <a:ext cx="4040188" cy="30741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1631156"/>
            <a:ext cx="4041775" cy="30741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2484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8194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1C68C3-6089-F349-9232-42643877B0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27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C7101-16EA-C942-850C-355264FDE9E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28E5E2-1321-4548-96C8-615581C5A8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7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750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343150"/>
            <a:ext cx="3008313" cy="22514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29988-E849-C549-AA67-252EA40F09C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12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882B1-C6D6-A945-BB8B-B7B1B12471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46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381000"/>
            <a:ext cx="7467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52550"/>
            <a:ext cx="77724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fld id="{91F816EA-24CC-2048-859A-C5EA9F2753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1" r:id="rId13"/>
    <p:sldLayoutId id="2147483712" r:id="rId14"/>
    <p:sldLayoutId id="2147483713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685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2pPr>
      <a:lvl3pPr marL="1028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3pPr>
      <a:lvl4pPr marL="1371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4pPr>
      <a:lvl5pPr marL="17145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5pPr>
      <a:lvl6pPr marL="2171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6pPr>
      <a:lvl7pPr marL="26289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7pPr>
      <a:lvl8pPr marL="30861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8pPr>
      <a:lvl9pPr marL="35433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9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3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eech.sri.com/projects/srilm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heafield.com/code/kenlm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if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googleresearch.blogspot.com/2006/08/all-our-n-gram-are-belong-to-you.html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s.google.com/ngrams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17.bin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3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36.emf"/><Relationship Id="rId4" Type="http://schemas.openxmlformats.org/officeDocument/2006/relationships/oleObject" Target="../embeddings/oleObject18.bin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7" Type="http://schemas.openxmlformats.org/officeDocument/2006/relationships/image" Target="../media/image3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37.emf"/><Relationship Id="rId4" Type="http://schemas.openxmlformats.org/officeDocument/2006/relationships/oleObject" Target="../embeddings/oleObject19.bin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39.emf"/><Relationship Id="rId4" Type="http://schemas.openxmlformats.org/officeDocument/2006/relationships/oleObject" Target="../embeddings/oleObject21.bin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40.emf"/><Relationship Id="rId4" Type="http://schemas.openxmlformats.org/officeDocument/2006/relationships/oleObject" Target="../embeddings/oleObject22.bin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84.xml"/><Relationship Id="rId7" Type="http://schemas.openxmlformats.org/officeDocument/2006/relationships/image" Target="../media/image4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41.e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42.em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5.xml"/><Relationship Id="rId7" Type="http://schemas.openxmlformats.org/officeDocument/2006/relationships/image" Target="../media/image4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43.emf"/><Relationship Id="rId4" Type="http://schemas.openxmlformats.org/officeDocument/2006/relationships/oleObject" Target="../embeddings/oleObject26.bin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7" Type="http://schemas.openxmlformats.org/officeDocument/2006/relationships/image" Target="../media/image4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45.emf"/><Relationship Id="rId4" Type="http://schemas.openxmlformats.org/officeDocument/2006/relationships/oleObject" Target="../embeddings/oleObject28.bin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7" Type="http://schemas.openxmlformats.org/officeDocument/2006/relationships/image" Target="../media/image4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47.emf"/><Relationship Id="rId4" Type="http://schemas.openxmlformats.org/officeDocument/2006/relationships/oleObject" Target="../embeddings/oleObject30.bin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>
                <a:solidFill>
                  <a:srgbClr val="A50021"/>
                </a:solidFill>
                <a:latin typeface="Calibri" charset="0"/>
              </a:rPr>
              <a:t>Introduction to N-</a:t>
            </a: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grams</a:t>
            </a:r>
          </a:p>
          <a:p>
            <a:pPr eaLnBrk="1" hangingPunct="1">
              <a:spcAft>
                <a:spcPts val="600"/>
              </a:spcAft>
            </a:pPr>
            <a:endParaRPr lang="en-US" sz="3200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1800" dirty="0" smtClean="0">
                <a:solidFill>
                  <a:srgbClr val="A50021"/>
                </a:solidFill>
                <a:latin typeface="Calibri" charset="0"/>
              </a:rPr>
              <a:t>(Based on the slides of </a:t>
            </a:r>
            <a:r>
              <a:rPr lang="en-US" sz="1800" dirty="0" err="1" smtClean="0">
                <a:solidFill>
                  <a:srgbClr val="A50021"/>
                </a:solidFill>
                <a:latin typeface="Calibri" charset="0"/>
              </a:rPr>
              <a:t>Jurafsky</a:t>
            </a:r>
            <a:r>
              <a:rPr lang="en-US" sz="1800" dirty="0" smtClean="0">
                <a:solidFill>
                  <a:srgbClr val="A50021"/>
                </a:solidFill>
                <a:latin typeface="Calibri" charset="0"/>
              </a:rPr>
              <a:t> &amp; Martin)</a:t>
            </a:r>
            <a:endParaRPr lang="en-US" sz="18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/>
              <a:t/>
            </a:r>
            <a:br>
              <a:rPr sz="4400"/>
            </a:br>
            <a:r>
              <a:rPr lang="en-US" sz="4400"/>
              <a:t>Language Modeling</a:t>
            </a:r>
            <a:endParaRPr sz="4400"/>
          </a:p>
        </p:txBody>
      </p:sp>
    </p:spTree>
    <p:extLst>
      <p:ext uri="{BB962C8B-B14F-4D97-AF65-F5344CB8AC3E}">
        <p14:creationId xmlns:p14="http://schemas.microsoft.com/office/powerpoint/2010/main" val="177616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How to estimate these probabilities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Could we just count and divide?</a:t>
            </a:r>
          </a:p>
          <a:p>
            <a:pPr eaLnBrk="1" hangingPunct="1"/>
            <a:endParaRPr lang="en-US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  <a:p>
            <a:pPr eaLnBrk="1" hangingPunct="1"/>
            <a:r>
              <a:rPr lang="en-US" sz="2400" dirty="0">
                <a:latin typeface="Calibri" charset="0"/>
              </a:rPr>
              <a:t>No!  Too many possible sentences!</a:t>
            </a:r>
          </a:p>
          <a:p>
            <a:pPr eaLnBrk="1" hangingPunct="1"/>
            <a:r>
              <a:rPr lang="en-US" sz="2400" dirty="0">
                <a:latin typeface="Calibri" charset="0"/>
              </a:rPr>
              <a:t>We’ll never see enough data for estimating these</a:t>
            </a:r>
          </a:p>
          <a:p>
            <a:pPr eaLnBrk="1" hangingPunct="1"/>
            <a:endParaRPr lang="en-US" dirty="0">
              <a:latin typeface="Calibri" charset="0"/>
            </a:endParaRPr>
          </a:p>
          <a:p>
            <a:pPr lvl="1" eaLnBrk="1" hangingPunct="1"/>
            <a:endParaRPr lang="en-US" dirty="0">
              <a:latin typeface="Calibri" charset="0"/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150049"/>
              </p:ext>
            </p:extLst>
          </p:nvPr>
        </p:nvGraphicFramePr>
        <p:xfrm>
          <a:off x="762001" y="2209800"/>
          <a:ext cx="6019800" cy="19944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9" name="Equation" r:id="rId4" imgW="2578100" imgH="850900" progId="Equation.3">
                  <p:embed/>
                </p:oleObj>
              </mc:Choice>
              <mc:Fallback>
                <p:oleObj name="Equation" r:id="rId4" imgW="2578100" imgH="850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1" y="2209800"/>
                        <a:ext cx="6019800" cy="1994447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1141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</p:txBody>
      </p:sp>
      <p:sp>
        <p:nvSpPr>
          <p:cNvPr id="122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050" dirty="0"/>
          </a:p>
        </p:txBody>
      </p:sp>
      <p:sp>
        <p:nvSpPr>
          <p:cNvPr id="122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557213" indent="-214313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8572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2001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15430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A6AA80E0-A68D-4E48-9E9D-02DFF61E61C8}" type="slidenum">
              <a:rPr lang="en-US" altLang="en-US" sz="1050">
                <a:solidFill>
                  <a:srgbClr val="590A0E"/>
                </a:solidFill>
                <a:latin typeface="Arial" panose="020B0604020202020204" pitchFamily="34" charset="0"/>
              </a:rPr>
              <a:pPr/>
              <a:t>11</a:t>
            </a:fld>
            <a:endParaRPr lang="en-US" altLang="en-US" sz="1050">
              <a:solidFill>
                <a:srgbClr val="590A0E"/>
              </a:solidFill>
              <a:latin typeface="Arial" panose="020B0604020202020204" pitchFamily="34" charset="0"/>
            </a:endParaRPr>
          </a:p>
        </p:txBody>
      </p:sp>
      <p:sp>
        <p:nvSpPr>
          <p:cNvPr id="1434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438150"/>
            <a:ext cx="7467600" cy="742950"/>
          </a:xfrm>
        </p:spPr>
        <p:txBody>
          <a:bodyPr/>
          <a:lstStyle/>
          <a:p>
            <a:r>
              <a:rPr lang="en-US" altLang="en-US" dirty="0" smtClean="0"/>
              <a:t>A Digression Regarding Counting </a:t>
            </a:r>
          </a:p>
        </p:txBody>
      </p:sp>
      <p:sp>
        <p:nvSpPr>
          <p:cNvPr id="14342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Simple counting lies at the core of any probabilistic approach. So let’s first take a look at what we’re counting.</a:t>
            </a:r>
          </a:p>
          <a:p>
            <a:pPr lvl="1"/>
            <a:r>
              <a:rPr lang="en-US" altLang="en-US" i="1" smtClean="0">
                <a:solidFill>
                  <a:schemeClr val="accent2"/>
                </a:solidFill>
              </a:rPr>
              <a:t>He stepped out into the hall, was delighted to encounter a water cooler.</a:t>
            </a:r>
            <a:endParaRPr lang="en-US" altLang="en-US" smtClean="0"/>
          </a:p>
          <a:p>
            <a:pPr lvl="2"/>
            <a:r>
              <a:rPr lang="en-US" altLang="en-US" smtClean="0"/>
              <a:t>13 tokens, 15 if we include “,” and “.” as separate tokens.</a:t>
            </a:r>
          </a:p>
          <a:p>
            <a:pPr lvl="2"/>
            <a:r>
              <a:rPr lang="en-US" altLang="en-US" smtClean="0"/>
              <a:t>Assuming we include the comma and period, what bigrams are there?</a:t>
            </a:r>
          </a:p>
          <a:p>
            <a:pPr lvl="2">
              <a:buFont typeface="Wingdings" panose="05000000000000000000" pitchFamily="2" charset="2"/>
              <a:buNone/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7320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</p:txBody>
      </p:sp>
      <p:sp>
        <p:nvSpPr>
          <p:cNvPr id="133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                                    </a:t>
            </a:r>
            <a:endParaRPr lang="en-US" sz="1050" dirty="0"/>
          </a:p>
        </p:txBody>
      </p:sp>
      <p:sp>
        <p:nvSpPr>
          <p:cNvPr id="133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557213" indent="-214313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8572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2001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15430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80E605CC-8271-4744-8933-C4B5E6EFFB99}" type="slidenum">
              <a:rPr lang="en-US" altLang="en-US" sz="1050">
                <a:solidFill>
                  <a:srgbClr val="590A0E"/>
                </a:solidFill>
                <a:latin typeface="Arial" panose="020B0604020202020204" pitchFamily="34" charset="0"/>
              </a:rPr>
              <a:pPr/>
              <a:t>12</a:t>
            </a:fld>
            <a:endParaRPr lang="en-US" altLang="en-US" sz="1050">
              <a:solidFill>
                <a:srgbClr val="590A0E"/>
              </a:solidFill>
              <a:latin typeface="Arial" panose="020B0604020202020204" pitchFamily="34" charset="0"/>
            </a:endParaRPr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Counting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914400"/>
            <a:ext cx="6457950" cy="3943350"/>
          </a:xfrm>
        </p:spPr>
        <p:txBody>
          <a:bodyPr/>
          <a:lstStyle/>
          <a:p>
            <a:r>
              <a:rPr lang="en-US" altLang="en-US" sz="2100"/>
              <a:t>Not always that simple</a:t>
            </a:r>
          </a:p>
          <a:p>
            <a:pPr lvl="1"/>
            <a:r>
              <a:rPr lang="en-US" altLang="en-US" sz="1800" i="1">
                <a:solidFill>
                  <a:schemeClr val="accent2"/>
                </a:solidFill>
              </a:rPr>
              <a:t>I do uh main- mainly business data processing</a:t>
            </a:r>
            <a:endParaRPr lang="en-US" altLang="en-US" sz="1800"/>
          </a:p>
          <a:p>
            <a:r>
              <a:rPr lang="en-US" altLang="en-US" sz="2100"/>
              <a:t>Spoken language poses various challenges.</a:t>
            </a:r>
          </a:p>
          <a:p>
            <a:pPr lvl="1"/>
            <a:r>
              <a:rPr lang="en-US" altLang="en-US" sz="1800"/>
              <a:t>Should we count “uh” and other fillers as tokens?</a:t>
            </a:r>
          </a:p>
          <a:p>
            <a:pPr lvl="1"/>
            <a:r>
              <a:rPr lang="en-US" altLang="en-US" sz="1800"/>
              <a:t>What about the repetition of “mainly”? Should such do-overs count twice or just once?</a:t>
            </a:r>
          </a:p>
          <a:p>
            <a:pPr lvl="1"/>
            <a:r>
              <a:rPr lang="en-US" altLang="en-US" sz="1800"/>
              <a:t>The answers depend on the application.</a:t>
            </a:r>
          </a:p>
          <a:p>
            <a:pPr lvl="2"/>
            <a:r>
              <a:rPr lang="en-US" altLang="en-US" sz="1500"/>
              <a:t>If we’re focusing on something like ASR to support indexing for search, then “uh” isn’t helpful (it’s not likely to occur as a query).</a:t>
            </a:r>
          </a:p>
          <a:p>
            <a:pPr lvl="2"/>
            <a:r>
              <a:rPr lang="en-US" altLang="en-US" sz="1500"/>
              <a:t>But filled pauses are very useful in dialog management, so we might want them there.</a:t>
            </a:r>
          </a:p>
        </p:txBody>
      </p:sp>
    </p:spTree>
    <p:extLst>
      <p:ext uri="{BB962C8B-B14F-4D97-AF65-F5344CB8AC3E}">
        <p14:creationId xmlns:p14="http://schemas.microsoft.com/office/powerpoint/2010/main" val="274518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</p:txBody>
      </p:sp>
      <p:sp>
        <p:nvSpPr>
          <p:cNvPr id="1433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                                    </a:t>
            </a:r>
            <a:endParaRPr lang="en-US" sz="1050" dirty="0"/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557213" indent="-214313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8572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2001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15430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2130A2E8-C3EF-48E6-AF19-F8591ED25CDA}" type="slidenum">
              <a:rPr lang="en-US" altLang="en-US" sz="1050">
                <a:solidFill>
                  <a:srgbClr val="590A0E"/>
                </a:solidFill>
                <a:latin typeface="Arial" panose="020B0604020202020204" pitchFamily="34" charset="0"/>
              </a:rPr>
              <a:pPr/>
              <a:t>13</a:t>
            </a:fld>
            <a:endParaRPr lang="en-US" altLang="en-US" sz="1050">
              <a:solidFill>
                <a:srgbClr val="590A0E"/>
              </a:solidFill>
              <a:latin typeface="Arial" panose="020B0604020202020204" pitchFamily="34" charset="0"/>
            </a:endParaRPr>
          </a:p>
        </p:txBody>
      </p:sp>
      <p:sp>
        <p:nvSpPr>
          <p:cNvPr id="16389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Counting: Types and Tokens</a:t>
            </a:r>
          </a:p>
        </p:txBody>
      </p:sp>
      <p:sp>
        <p:nvSpPr>
          <p:cNvPr id="16390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How about</a:t>
            </a:r>
          </a:p>
          <a:p>
            <a:pPr lvl="1"/>
            <a:r>
              <a:rPr lang="en-US" altLang="en-US" i="1" smtClean="0">
                <a:solidFill>
                  <a:schemeClr val="accent2"/>
                </a:solidFill>
              </a:rPr>
              <a:t>They picnicked by the pool, then lay back on the grass and looked at the stars.</a:t>
            </a:r>
            <a:endParaRPr lang="en-US" altLang="en-US" i="1" smtClean="0">
              <a:solidFill>
                <a:schemeClr val="tx2"/>
              </a:solidFill>
            </a:endParaRPr>
          </a:p>
          <a:p>
            <a:pPr lvl="2"/>
            <a:r>
              <a:rPr lang="en-US" altLang="en-US" smtClean="0">
                <a:solidFill>
                  <a:schemeClr val="tx1"/>
                </a:solidFill>
              </a:rPr>
              <a:t>18 tokens (again counting punctuation)</a:t>
            </a:r>
            <a:endParaRPr lang="en-US" altLang="en-US" i="1" smtClean="0">
              <a:solidFill>
                <a:schemeClr val="tx2"/>
              </a:solidFill>
            </a:endParaRPr>
          </a:p>
          <a:p>
            <a:r>
              <a:rPr lang="en-US" altLang="en-US" smtClean="0"/>
              <a:t>But we might also note that “</a:t>
            </a:r>
            <a:r>
              <a:rPr lang="en-US" altLang="en-US" i="1" smtClean="0"/>
              <a:t>the</a:t>
            </a:r>
            <a:r>
              <a:rPr lang="en-US" altLang="en-US" smtClean="0"/>
              <a:t>” is used 3 times, so there are only 16 unique types (as opposed to tokens).</a:t>
            </a:r>
          </a:p>
          <a:p>
            <a:r>
              <a:rPr lang="en-US" altLang="en-US" smtClean="0"/>
              <a:t>In going forward, we’ll have occasion to focus on counting both types and tokens of both words and </a:t>
            </a:r>
            <a:r>
              <a:rPr lang="en-US" altLang="en-US" i="1" smtClean="0"/>
              <a:t>N</a:t>
            </a:r>
            <a:r>
              <a:rPr lang="en-US" altLang="en-US" smtClean="0"/>
              <a:t>-grams.</a:t>
            </a:r>
          </a:p>
        </p:txBody>
      </p:sp>
    </p:spTree>
    <p:extLst>
      <p:ext uri="{BB962C8B-B14F-4D97-AF65-F5344CB8AC3E}">
        <p14:creationId xmlns:p14="http://schemas.microsoft.com/office/powerpoint/2010/main" val="400827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</p:txBody>
      </p:sp>
      <p:sp>
        <p:nvSpPr>
          <p:cNvPr id="1536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050" dirty="0"/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557213" indent="-214313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8572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2001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15430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F56A7E3F-DC25-4551-8F68-960F86629532}" type="slidenum">
              <a:rPr lang="en-US" altLang="en-US" sz="1050">
                <a:solidFill>
                  <a:srgbClr val="590A0E"/>
                </a:solidFill>
                <a:latin typeface="Arial" panose="020B0604020202020204" pitchFamily="34" charset="0"/>
              </a:rPr>
              <a:pPr/>
              <a:t>14</a:t>
            </a:fld>
            <a:endParaRPr lang="en-US" altLang="en-US" sz="1050">
              <a:solidFill>
                <a:srgbClr val="590A0E"/>
              </a:solidFill>
              <a:latin typeface="Arial" panose="020B0604020202020204" pitchFamily="34" charset="0"/>
            </a:endParaRPr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Counting: Wordforms</a:t>
            </a:r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Should “cats” and “cat” count as the same when we’re counting?</a:t>
            </a:r>
          </a:p>
          <a:p>
            <a:r>
              <a:rPr lang="en-US" altLang="en-US" smtClean="0"/>
              <a:t>How about “geese” and “goose”?</a:t>
            </a:r>
          </a:p>
          <a:p>
            <a:r>
              <a:rPr lang="en-US" altLang="en-US" smtClean="0"/>
              <a:t>Some terminology:</a:t>
            </a:r>
          </a:p>
          <a:p>
            <a:pPr lvl="1"/>
            <a:r>
              <a:rPr lang="en-US" altLang="en-US" smtClean="0"/>
              <a:t>Lemma: a set of lexical forms having the same stem, major part of speech, and rough word sense</a:t>
            </a:r>
          </a:p>
          <a:p>
            <a:pPr lvl="1"/>
            <a:r>
              <a:rPr lang="en-US" altLang="en-US" smtClean="0"/>
              <a:t>Wordform: fully inflected surface form</a:t>
            </a:r>
          </a:p>
          <a:p>
            <a:r>
              <a:rPr lang="en-US" altLang="en-US" smtClean="0"/>
              <a:t>Again, we’ll have occasion to count both lemmas and wordforms</a:t>
            </a:r>
          </a:p>
        </p:txBody>
      </p:sp>
    </p:spTree>
    <p:extLst>
      <p:ext uri="{BB962C8B-B14F-4D97-AF65-F5344CB8AC3E}">
        <p14:creationId xmlns:p14="http://schemas.microsoft.com/office/powerpoint/2010/main" val="361629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</p:txBody>
      </p:sp>
      <p:sp>
        <p:nvSpPr>
          <p:cNvPr id="1638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                                    </a:t>
            </a:r>
            <a:endParaRPr lang="en-US" sz="1050" dirty="0"/>
          </a:p>
        </p:txBody>
      </p:sp>
      <p:sp>
        <p:nvSpPr>
          <p:cNvPr id="1638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557213" indent="-214313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8572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2001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15430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18EF8A98-5CD2-42F6-BDE3-912DBD4D6D42}" type="slidenum">
              <a:rPr lang="en-US" altLang="en-US" sz="1050">
                <a:solidFill>
                  <a:srgbClr val="590A0E"/>
                </a:solidFill>
                <a:latin typeface="Arial" panose="020B0604020202020204" pitchFamily="34" charset="0"/>
              </a:rPr>
              <a:pPr/>
              <a:t>15</a:t>
            </a:fld>
            <a:endParaRPr lang="en-US" altLang="en-US" sz="1050">
              <a:solidFill>
                <a:srgbClr val="590A0E"/>
              </a:solidFill>
              <a:latin typeface="Arial" panose="020B0604020202020204" pitchFamily="34" charset="0"/>
            </a:endParaRPr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Counting: Corpora  (end of digression)</a:t>
            </a:r>
          </a:p>
        </p:txBody>
      </p:sp>
      <p:sp>
        <p:nvSpPr>
          <p:cNvPr id="184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123950"/>
            <a:ext cx="6172200" cy="23431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100" dirty="0"/>
              <a:t>So what happens when we look at large bodies of text instead of single utterances?</a:t>
            </a:r>
            <a:endParaRPr lang="en-US" altLang="en-US" sz="1500" dirty="0"/>
          </a:p>
          <a:p>
            <a:pPr>
              <a:lnSpc>
                <a:spcPct val="90000"/>
              </a:lnSpc>
            </a:pPr>
            <a:r>
              <a:rPr lang="en-US" altLang="en-US" sz="2100" dirty="0"/>
              <a:t>Brown et al (1992) large corpus of English text</a:t>
            </a:r>
            <a:endParaRPr lang="en-US" altLang="en-US" sz="1500" dirty="0"/>
          </a:p>
          <a:p>
            <a:pPr lvl="1">
              <a:lnSpc>
                <a:spcPct val="90000"/>
              </a:lnSpc>
            </a:pPr>
            <a:r>
              <a:rPr lang="en-US" altLang="en-US" sz="1350" dirty="0"/>
              <a:t>583 million </a:t>
            </a:r>
            <a:r>
              <a:rPr lang="en-US" altLang="en-US" sz="1350" dirty="0" err="1"/>
              <a:t>wordform</a:t>
            </a:r>
            <a:r>
              <a:rPr lang="en-US" altLang="en-US" sz="1350" dirty="0"/>
              <a:t> tokens</a:t>
            </a:r>
          </a:p>
          <a:p>
            <a:pPr lvl="1">
              <a:lnSpc>
                <a:spcPct val="90000"/>
              </a:lnSpc>
            </a:pPr>
            <a:r>
              <a:rPr lang="en-US" altLang="en-US" sz="1350" dirty="0"/>
              <a:t>293,181 </a:t>
            </a:r>
            <a:r>
              <a:rPr lang="en-US" altLang="en-US" sz="1350" dirty="0" err="1"/>
              <a:t>wordform</a:t>
            </a:r>
            <a:r>
              <a:rPr lang="en-US" altLang="en-US" sz="1350" dirty="0"/>
              <a:t> types</a:t>
            </a:r>
          </a:p>
          <a:p>
            <a:pPr>
              <a:lnSpc>
                <a:spcPct val="90000"/>
              </a:lnSpc>
            </a:pPr>
            <a:r>
              <a:rPr lang="en-US" altLang="en-US" sz="2100" dirty="0"/>
              <a:t>Google</a:t>
            </a:r>
          </a:p>
          <a:p>
            <a:pPr lvl="1">
              <a:lnSpc>
                <a:spcPct val="90000"/>
              </a:lnSpc>
            </a:pPr>
            <a:r>
              <a:rPr lang="en-US" altLang="en-US" sz="1350" dirty="0"/>
              <a:t>Crawl of 1,024,908,267,229 English tokens</a:t>
            </a:r>
          </a:p>
          <a:p>
            <a:pPr lvl="1">
              <a:lnSpc>
                <a:spcPct val="90000"/>
              </a:lnSpc>
            </a:pPr>
            <a:r>
              <a:rPr lang="en-US" altLang="en-US" sz="1350" dirty="0"/>
              <a:t>13,588,391 </a:t>
            </a:r>
            <a:r>
              <a:rPr lang="en-US" altLang="en-US" sz="1350" dirty="0" err="1"/>
              <a:t>wordform</a:t>
            </a:r>
            <a:r>
              <a:rPr lang="en-US" altLang="en-US" sz="1350" dirty="0"/>
              <a:t> types</a:t>
            </a:r>
          </a:p>
          <a:p>
            <a:pPr lvl="2">
              <a:lnSpc>
                <a:spcPct val="90000"/>
              </a:lnSpc>
            </a:pPr>
            <a:r>
              <a:rPr lang="en-US" altLang="en-US" sz="1200" dirty="0"/>
              <a:t>That seems like a lot of types...  After all, even large dictionaries of English have only around 500k types. Why so many here?</a:t>
            </a:r>
          </a:p>
        </p:txBody>
      </p:sp>
      <p:sp>
        <p:nvSpPr>
          <p:cNvPr id="458756" name="Text Box 4"/>
          <p:cNvSpPr txBox="1">
            <a:spLocks noChangeArrowheads="1"/>
          </p:cNvSpPr>
          <p:nvPr/>
        </p:nvSpPr>
        <p:spPr bwMode="auto">
          <a:xfrm>
            <a:off x="3810000" y="3861137"/>
            <a:ext cx="1554956" cy="101566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1200" dirty="0">
                <a:solidFill>
                  <a:schemeClr val="accent2"/>
                </a:solidFill>
              </a:rPr>
              <a:t>Numbers</a:t>
            </a:r>
          </a:p>
          <a:p>
            <a:pPr eaLnBrk="1" hangingPunct="1">
              <a:buFontTx/>
              <a:buChar char="•"/>
            </a:pPr>
            <a:r>
              <a:rPr lang="en-US" altLang="en-US" sz="1200" dirty="0">
                <a:solidFill>
                  <a:schemeClr val="accent2"/>
                </a:solidFill>
              </a:rPr>
              <a:t>Misspellings</a:t>
            </a:r>
          </a:p>
          <a:p>
            <a:pPr eaLnBrk="1" hangingPunct="1">
              <a:buFontTx/>
              <a:buChar char="•"/>
            </a:pPr>
            <a:r>
              <a:rPr lang="en-US" altLang="en-US" sz="1200" dirty="0">
                <a:solidFill>
                  <a:schemeClr val="accent2"/>
                </a:solidFill>
              </a:rPr>
              <a:t>Names</a:t>
            </a:r>
          </a:p>
          <a:p>
            <a:pPr eaLnBrk="1" hangingPunct="1">
              <a:buFontTx/>
              <a:buChar char="•"/>
            </a:pPr>
            <a:r>
              <a:rPr lang="en-US" altLang="en-US" sz="1200" dirty="0">
                <a:solidFill>
                  <a:schemeClr val="accent2"/>
                </a:solidFill>
              </a:rPr>
              <a:t>Acronyms</a:t>
            </a:r>
          </a:p>
          <a:p>
            <a:pPr eaLnBrk="1" hangingPunct="1">
              <a:buFontTx/>
              <a:buChar char="•"/>
            </a:pPr>
            <a:r>
              <a:rPr lang="en-US" altLang="en-US" sz="1200" dirty="0" err="1">
                <a:solidFill>
                  <a:schemeClr val="accent2"/>
                </a:solidFill>
              </a:rPr>
              <a:t>etc</a:t>
            </a:r>
            <a:endParaRPr lang="en-US" altLang="en-US" sz="1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50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8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875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85750"/>
            <a:ext cx="7467600" cy="742950"/>
          </a:xfrm>
        </p:spPr>
        <p:txBody>
          <a:bodyPr/>
          <a:lstStyle/>
          <a:p>
            <a:pPr eaLnBrk="1" hangingPunct="1"/>
            <a:r>
              <a:rPr lang="en-US"/>
              <a:t>Markov Assumption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600" dirty="0">
                <a:latin typeface="Calibri" charset="0"/>
              </a:rPr>
              <a:t>Simplifying assumption:</a:t>
            </a:r>
          </a:p>
          <a:p>
            <a:pPr marL="457200" lvl="1" indent="0" eaLnBrk="1" hangingPunct="1">
              <a:buNone/>
            </a:pPr>
            <a:endParaRPr lang="en-US" sz="3600" dirty="0">
              <a:latin typeface="Calibri" charset="0"/>
            </a:endParaRPr>
          </a:p>
          <a:p>
            <a:pPr marL="457200" lvl="1" indent="0" eaLnBrk="1" hangingPunct="1">
              <a:buNone/>
            </a:pPr>
            <a:endParaRPr lang="en-US" sz="3200" dirty="0">
              <a:solidFill>
                <a:srgbClr val="A50021"/>
              </a:solidFill>
              <a:latin typeface="Calibri" charset="0"/>
            </a:endParaRPr>
          </a:p>
          <a:p>
            <a:pPr eaLnBrk="1" hangingPunct="1"/>
            <a:r>
              <a:rPr lang="en-US" sz="3600" dirty="0">
                <a:latin typeface="Calibri" charset="0"/>
              </a:rPr>
              <a:t>Or maybe</a:t>
            </a:r>
          </a:p>
          <a:p>
            <a:pPr eaLnBrk="1" hangingPunct="1"/>
            <a:endParaRPr lang="en-US" dirty="0">
              <a:latin typeface="Calibri" charset="0"/>
            </a:endParaRPr>
          </a:p>
          <a:p>
            <a:pPr eaLnBrk="1" hangingPunct="1">
              <a:buFont typeface="Wingdings" charset="2"/>
              <a:buNone/>
            </a:pPr>
            <a:endParaRPr lang="en-US" dirty="0">
              <a:latin typeface="Calibri" charset="0"/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5157444"/>
              </p:ext>
            </p:extLst>
          </p:nvPr>
        </p:nvGraphicFramePr>
        <p:xfrm>
          <a:off x="457200" y="2471251"/>
          <a:ext cx="7696200" cy="1014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5" name="Equation" r:id="rId4" imgW="3187700" imgH="419100" progId="Equation.3">
                  <p:embed/>
                </p:oleObj>
              </mc:Choice>
              <mc:Fallback>
                <p:oleObj name="Equation" r:id="rId4" imgW="31877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471251"/>
                        <a:ext cx="7696200" cy="1014899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1164689"/>
              </p:ext>
            </p:extLst>
          </p:nvPr>
        </p:nvGraphicFramePr>
        <p:xfrm>
          <a:off x="228600" y="4182281"/>
          <a:ext cx="8915400" cy="961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6" name="Equation" r:id="rId6" imgW="3898900" imgH="419100" progId="Equation.3">
                  <p:embed/>
                </p:oleObj>
              </mc:Choice>
              <mc:Fallback>
                <p:oleObj name="Equation" r:id="rId6" imgW="3898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182281"/>
                        <a:ext cx="8915400" cy="961219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 descr="225px-AAMarkov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33350"/>
            <a:ext cx="1475075" cy="19208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69180" y="1928396"/>
            <a:ext cx="1441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libri"/>
                <a:cs typeface="Calibri"/>
              </a:rPr>
              <a:t>Andrei Markov</a:t>
            </a:r>
            <a:endParaRPr lang="en-US"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366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857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/>
              <a:t>Markov Assumption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sz="3600" dirty="0" smtClean="0"/>
          </a:p>
          <a:p>
            <a:endParaRPr lang="en-US" sz="3200" dirty="0" smtClean="0"/>
          </a:p>
          <a:p>
            <a:r>
              <a:rPr lang="en-US" sz="3200" dirty="0" smtClean="0"/>
              <a:t>In </a:t>
            </a:r>
            <a:r>
              <a:rPr lang="en-US" sz="3200" dirty="0"/>
              <a:t>other words, we approximate each component in the product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sz="3600" dirty="0">
              <a:latin typeface="Calibri" charset="0"/>
            </a:endParaRPr>
          </a:p>
          <a:p>
            <a:pPr lvl="1" eaLnBrk="1" hangingPunct="1"/>
            <a:endParaRPr lang="en-US" sz="3600" dirty="0">
              <a:solidFill>
                <a:srgbClr val="A50021"/>
              </a:solidFill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  <a:p>
            <a:pPr eaLnBrk="1" hangingPunct="1">
              <a:buFont typeface="Wingdings" charset="2"/>
              <a:buNone/>
            </a:pPr>
            <a:endParaRPr lang="en-US" dirty="0">
              <a:latin typeface="Calibri" charset="0"/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7115639"/>
              </p:ext>
            </p:extLst>
          </p:nvPr>
        </p:nvGraphicFramePr>
        <p:xfrm>
          <a:off x="838200" y="1428750"/>
          <a:ext cx="7104063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7" name="Equation" r:id="rId4" imgW="2336800" imgH="355600" progId="Equation.3">
                  <p:embed/>
                </p:oleObj>
              </mc:Choice>
              <mc:Fallback>
                <p:oleObj name="Equation" r:id="rId4" imgW="2336800" imgH="355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428750"/>
                        <a:ext cx="7104063" cy="1087437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2657802"/>
              </p:ext>
            </p:extLst>
          </p:nvPr>
        </p:nvGraphicFramePr>
        <p:xfrm>
          <a:off x="539750" y="3790950"/>
          <a:ext cx="8604250" cy="63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68" name="Equation" r:id="rId6" imgW="2438400" imgH="177800" progId="Equation.3">
                  <p:embed/>
                </p:oleObj>
              </mc:Choice>
              <mc:Fallback>
                <p:oleObj name="Equation" r:id="rId6" imgW="24384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790950"/>
                        <a:ext cx="8604250" cy="630237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1168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2"/>
          <p:cNvSpPr>
            <a:spLocks noChangeArrowheads="1"/>
          </p:cNvSpPr>
          <p:nvPr/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charset="2"/>
              <a:buBlip>
                <a:blip r:embed="rId4"/>
              </a:buBlip>
            </a:pPr>
            <a:endParaRPr lang="en-US" sz="2400">
              <a:solidFill>
                <a:srgbClr val="5400A8"/>
              </a:solidFill>
              <a:latin typeface="Tahoma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charset="2"/>
              <a:buBlip>
                <a:blip r:embed="rId4"/>
              </a:buBlip>
            </a:pPr>
            <a:endParaRPr lang="en-US" sz="2400">
              <a:solidFill>
                <a:srgbClr val="5400A8"/>
              </a:solidFill>
              <a:latin typeface="Tahoma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charset="2"/>
              <a:buBlip>
                <a:blip r:embed="rId4"/>
              </a:buBlip>
            </a:pPr>
            <a:endParaRPr lang="en-US" sz="2400">
              <a:solidFill>
                <a:srgbClr val="5400A8"/>
              </a:solidFill>
              <a:latin typeface="Tahoma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charset="2"/>
              <a:buBlip>
                <a:blip r:embed="rId4"/>
              </a:buBlip>
            </a:pPr>
            <a:endParaRPr lang="en-US" sz="2400">
              <a:solidFill>
                <a:srgbClr val="5400A8"/>
              </a:solidFill>
              <a:latin typeface="Tahoma" charset="0"/>
            </a:endParaRPr>
          </a:p>
        </p:txBody>
      </p:sp>
      <p:sp>
        <p:nvSpPr>
          <p:cNvPr id="77829" name="Rectangle 4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/>
              <a:t>Simplest case: Unigram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792670"/>
            <a:ext cx="80772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urier"/>
                <a:cs typeface="Courier"/>
              </a:rPr>
              <a:t>fifth, an, of, futures, the, an, incorporated, a, a, the, inflation, most, dollars, quarter, in, is, mass</a:t>
            </a:r>
          </a:p>
          <a:p>
            <a:endParaRPr lang="en-US" sz="2000" dirty="0" smtClean="0">
              <a:latin typeface="Courier"/>
              <a:cs typeface="Courier"/>
            </a:endParaRPr>
          </a:p>
          <a:p>
            <a:r>
              <a:rPr lang="en-US" sz="2000" dirty="0" smtClean="0">
                <a:latin typeface="Courier"/>
                <a:cs typeface="Courier"/>
              </a:rPr>
              <a:t>thrift, did, eighty, said, hard, 'm, </a:t>
            </a:r>
            <a:r>
              <a:rPr lang="en-US" sz="2000" dirty="0" err="1" smtClean="0">
                <a:latin typeface="Courier"/>
                <a:cs typeface="Courier"/>
              </a:rPr>
              <a:t>july</a:t>
            </a:r>
            <a:r>
              <a:rPr lang="en-US" sz="2000" dirty="0" smtClean="0">
                <a:latin typeface="Courier"/>
                <a:cs typeface="Courier"/>
              </a:rPr>
              <a:t>, bullish</a:t>
            </a:r>
          </a:p>
          <a:p>
            <a:endParaRPr lang="en-US" sz="2400" dirty="0" smtClean="0">
              <a:latin typeface="Courier"/>
              <a:cs typeface="Courier"/>
            </a:endParaRPr>
          </a:p>
          <a:p>
            <a:r>
              <a:rPr lang="en-US" sz="2000" dirty="0" smtClean="0">
                <a:latin typeface="Courier"/>
                <a:cs typeface="Courier"/>
              </a:rPr>
              <a:t>that, or, limited, 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2247840"/>
            <a:ext cx="68358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Some automatically generated sentences from a unigram model</a:t>
            </a: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5319025"/>
              </p:ext>
            </p:extLst>
          </p:nvPr>
        </p:nvGraphicFramePr>
        <p:xfrm>
          <a:off x="1752600" y="1123950"/>
          <a:ext cx="4648200" cy="10473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1" name="Equation" r:id="rId5" imgW="1587500" imgH="355600" progId="Equation.3">
                  <p:embed/>
                </p:oleObj>
              </mc:Choice>
              <mc:Fallback>
                <p:oleObj name="Equation" r:id="rId5" imgW="1587500" imgH="355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123950"/>
                        <a:ext cx="4648200" cy="1047374"/>
                      </a:xfrm>
                      <a:prstGeom prst="rect">
                        <a:avLst/>
                      </a:prstGeom>
                      <a:noFill/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500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2"/>
          <p:cNvSpPr>
            <a:spLocks noChangeArrowheads="1"/>
          </p:cNvSpPr>
          <p:nvPr/>
        </p:nvSpPr>
        <p:spPr bwMode="auto">
          <a:xfrm>
            <a:off x="762000" y="1257300"/>
            <a:ext cx="7772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charset="2"/>
              <a:buBlip>
                <a:blip r:embed="rId4"/>
              </a:buBlip>
            </a:pPr>
            <a:r>
              <a:rPr lang="en-US" sz="2400" dirty="0">
                <a:latin typeface="Calibri"/>
                <a:cs typeface="Calibri"/>
              </a:rPr>
              <a:t>Condition on the previous word: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US" sz="2400" dirty="0">
              <a:latin typeface="Tahoma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US" sz="2400" dirty="0">
              <a:latin typeface="Tahoma" charset="0"/>
            </a:endParaRPr>
          </a:p>
          <a:p>
            <a:pPr marL="800100" lvl="1" indent="-342900">
              <a:spcBef>
                <a:spcPct val="20000"/>
              </a:spcBef>
              <a:buClr>
                <a:schemeClr val="tx2"/>
              </a:buClr>
              <a:buFont typeface="Wingdings" charset="2"/>
              <a:buBlip>
                <a:blip r:embed="rId4"/>
              </a:buBlip>
            </a:pPr>
            <a:endParaRPr lang="en-US" sz="2400" dirty="0">
              <a:solidFill>
                <a:srgbClr val="5400A8"/>
              </a:solidFill>
              <a:latin typeface="Tahoma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charset="2"/>
              <a:buBlip>
                <a:blip r:embed="rId4"/>
              </a:buBlip>
            </a:pPr>
            <a:endParaRPr lang="en-US" sz="2400" dirty="0">
              <a:solidFill>
                <a:srgbClr val="5400A8"/>
              </a:solidFill>
              <a:latin typeface="Tahoma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charset="2"/>
              <a:buBlip>
                <a:blip r:embed="rId4"/>
              </a:buBlip>
            </a:pPr>
            <a:endParaRPr lang="en-US" sz="2400" dirty="0">
              <a:solidFill>
                <a:srgbClr val="5400A8"/>
              </a:solidFill>
              <a:latin typeface="Tahoma" charset="0"/>
            </a:endParaRPr>
          </a:p>
        </p:txBody>
      </p:sp>
      <p:sp>
        <p:nvSpPr>
          <p:cNvPr id="7782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Bigram model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2778026"/>
            <a:ext cx="8610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latin typeface="Courier"/>
                <a:cs typeface="Courier"/>
              </a:rPr>
              <a:t>texaco</a:t>
            </a:r>
            <a:r>
              <a:rPr lang="en-US" sz="1800" dirty="0" smtClean="0">
                <a:latin typeface="Courier"/>
                <a:cs typeface="Courier"/>
              </a:rPr>
              <a:t>, rose, one, in, this, issue, is, pursuing, growth, in, a, boiler, house, said, </a:t>
            </a:r>
            <a:r>
              <a:rPr lang="en-US" sz="1800" dirty="0" err="1" smtClean="0">
                <a:latin typeface="Courier"/>
                <a:cs typeface="Courier"/>
              </a:rPr>
              <a:t>mr.</a:t>
            </a:r>
            <a:r>
              <a:rPr lang="en-US" sz="1800" dirty="0" smtClean="0">
                <a:latin typeface="Courier"/>
                <a:cs typeface="Courier"/>
              </a:rPr>
              <a:t>, </a:t>
            </a:r>
            <a:r>
              <a:rPr lang="en-US" sz="1800" dirty="0" err="1" smtClean="0">
                <a:latin typeface="Courier"/>
                <a:cs typeface="Courier"/>
              </a:rPr>
              <a:t>gurria</a:t>
            </a:r>
            <a:r>
              <a:rPr lang="en-US" sz="1800" dirty="0" smtClean="0">
                <a:latin typeface="Courier"/>
                <a:cs typeface="Courier"/>
              </a:rPr>
              <a:t>, </a:t>
            </a:r>
            <a:r>
              <a:rPr lang="en-US" sz="1800" dirty="0" err="1" smtClean="0">
                <a:latin typeface="Courier"/>
                <a:cs typeface="Courier"/>
              </a:rPr>
              <a:t>mexico</a:t>
            </a:r>
            <a:r>
              <a:rPr lang="en-US" sz="1800" dirty="0" smtClean="0">
                <a:latin typeface="Courier"/>
                <a:cs typeface="Courier"/>
              </a:rPr>
              <a:t>, 's, motion, control, proposal, without, permission, from, five, hundred, fifty, five, yen</a:t>
            </a:r>
          </a:p>
          <a:p>
            <a:endParaRPr lang="en-US" sz="1800" dirty="0" smtClean="0">
              <a:latin typeface="Courier"/>
              <a:cs typeface="Courier"/>
            </a:endParaRPr>
          </a:p>
          <a:p>
            <a:r>
              <a:rPr lang="en-US" sz="1800" dirty="0" smtClean="0">
                <a:latin typeface="Courier"/>
                <a:cs typeface="Courier"/>
              </a:rPr>
              <a:t>outside, new, car, parking, lot, of, the, agreement, reached</a:t>
            </a:r>
          </a:p>
          <a:p>
            <a:endParaRPr lang="en-US" sz="1800" dirty="0" smtClean="0">
              <a:latin typeface="Courier"/>
              <a:cs typeface="Courier"/>
            </a:endParaRPr>
          </a:p>
          <a:p>
            <a:r>
              <a:rPr lang="en-US" sz="1800" dirty="0" smtClean="0">
                <a:latin typeface="Courier"/>
                <a:cs typeface="Courier"/>
              </a:rPr>
              <a:t>this, would, be, a, record, </a:t>
            </a:r>
            <a:r>
              <a:rPr lang="en-US" sz="1800" dirty="0" err="1" smtClean="0">
                <a:latin typeface="Courier"/>
                <a:cs typeface="Courier"/>
              </a:rPr>
              <a:t>november</a:t>
            </a:r>
            <a:endParaRPr lang="en-US" sz="1800" dirty="0">
              <a:latin typeface="Courier"/>
              <a:cs typeface="Courier"/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550607"/>
              </p:ext>
            </p:extLst>
          </p:nvPr>
        </p:nvGraphicFramePr>
        <p:xfrm>
          <a:off x="762000" y="1885950"/>
          <a:ext cx="6745287" cy="5965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05" name="Equation" r:id="rId5" imgW="2019300" imgH="177800" progId="Equation.3">
                  <p:embed/>
                </p:oleObj>
              </mc:Choice>
              <mc:Fallback>
                <p:oleObj name="Equation" r:id="rId5" imgW="20193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885950"/>
                        <a:ext cx="6745287" cy="596543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92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</p:txBody>
      </p:sp>
      <p:sp>
        <p:nvSpPr>
          <p:cNvPr id="81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                                    </a:t>
            </a:r>
            <a:endParaRPr lang="en-US" sz="1050" dirty="0"/>
          </a:p>
        </p:txBody>
      </p:sp>
      <p:sp>
        <p:nvSpPr>
          <p:cNvPr id="81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557213" indent="-214313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8572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2001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15430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D806F9A0-484A-4FDD-8189-B415EE9859DE}" type="slidenum">
              <a:rPr lang="en-US" altLang="en-US" sz="1050">
                <a:solidFill>
                  <a:srgbClr val="590A0E"/>
                </a:solidFill>
                <a:latin typeface="Arial" panose="020B0604020202020204" pitchFamily="34" charset="0"/>
              </a:rPr>
              <a:pPr/>
              <a:t>2</a:t>
            </a:fld>
            <a:endParaRPr lang="en-US" altLang="en-US" sz="1050">
              <a:solidFill>
                <a:srgbClr val="590A0E"/>
              </a:solidFill>
              <a:latin typeface="Arial" panose="020B0604020202020204" pitchFamily="34" charset="0"/>
            </a:endParaRPr>
          </a:p>
        </p:txBody>
      </p:sp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Word Prediction</a:t>
            </a:r>
          </a:p>
        </p:txBody>
      </p:sp>
      <p:sp>
        <p:nvSpPr>
          <p:cNvPr id="102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Guess the next word...</a:t>
            </a:r>
          </a:p>
          <a:p>
            <a:pPr lvl="1"/>
            <a:r>
              <a:rPr lang="en-US" altLang="en-US" i="1" dirty="0" smtClean="0"/>
              <a:t>... I notice three guys standing on the ???</a:t>
            </a:r>
          </a:p>
          <a:p>
            <a:r>
              <a:rPr lang="en-US" altLang="en-US" dirty="0" smtClean="0"/>
              <a:t>There are many sources of knowledge that can be used to inform this task, including arbitrary world knowledge.</a:t>
            </a:r>
          </a:p>
          <a:p>
            <a:r>
              <a:rPr lang="en-US" altLang="en-US" dirty="0" smtClean="0"/>
              <a:t>But it turns out that you can do pretty well by simply looking at the </a:t>
            </a:r>
            <a:r>
              <a:rPr lang="en-US" altLang="en-US" dirty="0" smtClean="0">
                <a:solidFill>
                  <a:schemeClr val="accent2"/>
                </a:solidFill>
              </a:rPr>
              <a:t>preceding words</a:t>
            </a:r>
            <a:r>
              <a:rPr lang="en-US" altLang="en-US" dirty="0" smtClean="0"/>
              <a:t> and keeping track of some fairly </a:t>
            </a:r>
            <a:r>
              <a:rPr lang="en-US" altLang="en-US" dirty="0" smtClean="0">
                <a:solidFill>
                  <a:schemeClr val="accent2"/>
                </a:solidFill>
              </a:rPr>
              <a:t>simple counts.</a:t>
            </a:r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35157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N-gram models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657600"/>
          </a:xfrm>
        </p:spPr>
        <p:txBody>
          <a:bodyPr/>
          <a:lstStyle/>
          <a:p>
            <a:r>
              <a:rPr lang="en-US" sz="2800" dirty="0" smtClean="0"/>
              <a:t>We can extend to trigrams, 4-grams, 5-grams</a:t>
            </a:r>
          </a:p>
          <a:p>
            <a:r>
              <a:rPr lang="en-US" sz="2800" dirty="0" smtClean="0"/>
              <a:t>In general this is an insufficient model of language</a:t>
            </a:r>
          </a:p>
          <a:p>
            <a:pPr lvl="1"/>
            <a:r>
              <a:rPr lang="en-US" sz="2400" dirty="0" smtClean="0"/>
              <a:t>because language has </a:t>
            </a:r>
            <a:r>
              <a:rPr lang="en-US" sz="2400" b="1" dirty="0" smtClean="0">
                <a:solidFill>
                  <a:srgbClr val="008000"/>
                </a:solidFill>
              </a:rPr>
              <a:t>long-distance dependencies</a:t>
            </a:r>
            <a:r>
              <a:rPr lang="en-US" sz="2400" dirty="0" smtClean="0"/>
              <a:t>:</a:t>
            </a:r>
          </a:p>
          <a:p>
            <a:pPr marL="457200" lvl="1" indent="0">
              <a:buNone/>
            </a:pPr>
            <a:endParaRPr lang="en-US" sz="800" dirty="0"/>
          </a:p>
          <a:p>
            <a:pPr marL="457200" lvl="1" indent="0">
              <a:buNone/>
            </a:pPr>
            <a:r>
              <a:rPr lang="en-US" sz="2400" dirty="0" smtClean="0"/>
              <a:t>“The computer which I had just put into the machine room on the fifth floor crashed.”</a:t>
            </a:r>
          </a:p>
          <a:p>
            <a:pPr lvl="1"/>
            <a:endParaRPr lang="en-US" sz="800" dirty="0" smtClean="0"/>
          </a:p>
          <a:p>
            <a:r>
              <a:rPr lang="en-US" sz="2800" dirty="0" smtClean="0"/>
              <a:t>But we can often get away with N-gram models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7434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>
                <a:solidFill>
                  <a:srgbClr val="A50021"/>
                </a:solidFill>
                <a:latin typeface="Calibri" charset="0"/>
              </a:rPr>
              <a:t>Introduction to N-grams</a:t>
            </a:r>
            <a:endParaRPr lang="en-US" sz="3200">
              <a:latin typeface="Calibri" charset="0"/>
            </a:endParaRPr>
          </a:p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/>
              <a:t/>
            </a:r>
            <a:br>
              <a:rPr sz="4400"/>
            </a:br>
            <a:r>
              <a:rPr lang="en-US" sz="4400"/>
              <a:t>Language Modeling</a:t>
            </a:r>
            <a:endParaRPr sz="4400"/>
          </a:p>
        </p:txBody>
      </p:sp>
    </p:spTree>
    <p:extLst>
      <p:ext uri="{BB962C8B-B14F-4D97-AF65-F5344CB8AC3E}">
        <p14:creationId xmlns:p14="http://schemas.microsoft.com/office/powerpoint/2010/main" val="381786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Estimating N-gram Probabilities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/>
              <a:t/>
            </a:r>
            <a:br>
              <a:rPr sz="4400"/>
            </a:br>
            <a:r>
              <a:rPr lang="en-US" sz="4400"/>
              <a:t>Language Modeling</a:t>
            </a:r>
            <a:endParaRPr sz="4400"/>
          </a:p>
        </p:txBody>
      </p:sp>
    </p:spTree>
    <p:extLst>
      <p:ext uri="{BB962C8B-B14F-4D97-AF65-F5344CB8AC3E}">
        <p14:creationId xmlns:p14="http://schemas.microsoft.com/office/powerpoint/2010/main" val="391742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Estimating bigram probabilities</a:t>
            </a:r>
          </a:p>
        </p:txBody>
      </p:sp>
      <p:sp>
        <p:nvSpPr>
          <p:cNvPr id="79878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The Maximum Likelihood Estimate</a:t>
            </a:r>
          </a:p>
        </p:txBody>
      </p:sp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2473553"/>
              </p:ext>
            </p:extLst>
          </p:nvPr>
        </p:nvGraphicFramePr>
        <p:xfrm>
          <a:off x="1752600" y="1986333"/>
          <a:ext cx="5410200" cy="1253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4" name="Equation" r:id="rId4" imgW="1752600" imgH="406400" progId="Equation.3">
                  <p:embed/>
                </p:oleObj>
              </mc:Choice>
              <mc:Fallback>
                <p:oleObj name="Equation" r:id="rId4" imgW="17526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986333"/>
                        <a:ext cx="5410200" cy="12537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54691"/>
              </p:ext>
            </p:extLst>
          </p:nvPr>
        </p:nvGraphicFramePr>
        <p:xfrm>
          <a:off x="2109964" y="3815133"/>
          <a:ext cx="4587816" cy="1253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45" name="Equation" r:id="rId6" imgW="1485900" imgH="406400" progId="Equation.3">
                  <p:embed/>
                </p:oleObj>
              </mc:Choice>
              <mc:Fallback>
                <p:oleObj name="Equation" r:id="rId6" imgW="14859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9964" y="3815133"/>
                        <a:ext cx="4587816" cy="12537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269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05978"/>
            <a:ext cx="7391400" cy="689372"/>
          </a:xfrm>
        </p:spPr>
        <p:txBody>
          <a:bodyPr/>
          <a:lstStyle/>
          <a:p>
            <a:pPr eaLnBrk="1" hangingPunct="1"/>
            <a:r>
              <a:rPr lang="en-US" dirty="0"/>
              <a:t>An example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86200" y="1352550"/>
            <a:ext cx="5410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en-US" sz="2400" dirty="0">
                <a:latin typeface="Calibri" charset="0"/>
              </a:rPr>
              <a:t>&lt;s&gt; I am Sam &lt;/s&gt;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400" dirty="0">
                <a:latin typeface="Calibri" charset="0"/>
              </a:rPr>
              <a:t>&lt;s&gt; Sam I am &lt;/s&gt;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400" dirty="0">
                <a:latin typeface="Calibri" charset="0"/>
              </a:rPr>
              <a:t>&lt;s&gt; I do not like green eggs and ham &lt;/s&gt;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3276012"/>
              </p:ext>
            </p:extLst>
          </p:nvPr>
        </p:nvGraphicFramePr>
        <p:xfrm>
          <a:off x="152400" y="1553694"/>
          <a:ext cx="3429000" cy="937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9" name="Equation" r:id="rId4" imgW="1485900" imgH="406400" progId="Equation.3">
                  <p:embed/>
                </p:oleObj>
              </mc:Choice>
              <mc:Fallback>
                <p:oleObj name="Equation" r:id="rId4" imgW="14859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53694"/>
                        <a:ext cx="3429000" cy="9370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28600" y="2876550"/>
            <a:ext cx="868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P</a:t>
            </a:r>
            <a:r>
              <a:rPr lang="en-US" sz="2000" dirty="0" smtClean="0"/>
              <a:t> (I | &lt;s&gt;) = </a:t>
            </a:r>
            <a:r>
              <a:rPr lang="en-US" sz="2000" dirty="0" smtClean="0">
                <a:solidFill>
                  <a:srgbClr val="FF6600"/>
                </a:solidFill>
              </a:rPr>
              <a:t>2/3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P</a:t>
            </a:r>
            <a:r>
              <a:rPr lang="en-US" sz="2000" dirty="0" smtClean="0"/>
              <a:t> (&lt;/s&gt; | Sam)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P</a:t>
            </a:r>
            <a:r>
              <a:rPr lang="en-US" sz="2000" dirty="0" smtClean="0"/>
              <a:t> (Sam | &lt;s&gt;)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P</a:t>
            </a:r>
            <a:r>
              <a:rPr lang="en-US" sz="2000" dirty="0" smtClean="0"/>
              <a:t> (Sam | am)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P</a:t>
            </a:r>
            <a:r>
              <a:rPr lang="en-US" sz="2000" dirty="0" smtClean="0"/>
              <a:t> (am | I)</a:t>
            </a:r>
          </a:p>
          <a:p>
            <a:pPr marL="342900" indent="-342900">
              <a:buFont typeface="Arial"/>
              <a:buChar char="•"/>
            </a:pPr>
            <a:r>
              <a:rPr lang="en-US" sz="2000" i="1" dirty="0" smtClean="0"/>
              <a:t>P</a:t>
            </a:r>
            <a:r>
              <a:rPr lang="en-US" sz="2000" dirty="0" smtClean="0"/>
              <a:t> (do | I)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3979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05978"/>
            <a:ext cx="7391400" cy="689372"/>
          </a:xfrm>
        </p:spPr>
        <p:txBody>
          <a:bodyPr/>
          <a:lstStyle/>
          <a:p>
            <a:pPr eaLnBrk="1" hangingPunct="1"/>
            <a:r>
              <a:rPr lang="en-US" dirty="0"/>
              <a:t>An example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86200" y="1352550"/>
            <a:ext cx="5410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en-US" sz="2400" dirty="0">
                <a:latin typeface="Calibri" charset="0"/>
              </a:rPr>
              <a:t>&lt;s&gt; I am Sam &lt;/s&gt;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400" dirty="0">
                <a:latin typeface="Calibri" charset="0"/>
              </a:rPr>
              <a:t>&lt;s&gt; Sam I am &lt;/s&gt;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400" dirty="0">
                <a:latin typeface="Calibri" charset="0"/>
              </a:rPr>
              <a:t>&lt;s&gt; I do not like green eggs and ham &lt;/s&gt;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 charset="0"/>
            </a:endParaRPr>
          </a:p>
        </p:txBody>
      </p:sp>
      <p:pic>
        <p:nvPicPr>
          <p:cNvPr id="6" name="Picture 7" descr="sam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295782"/>
            <a:ext cx="8763000" cy="95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3752137"/>
              </p:ext>
            </p:extLst>
          </p:nvPr>
        </p:nvGraphicFramePr>
        <p:xfrm>
          <a:off x="152400" y="1553694"/>
          <a:ext cx="3429000" cy="937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8" name="Equation" r:id="rId5" imgW="1485900" imgH="406400" progId="Equation.3">
                  <p:embed/>
                </p:oleObj>
              </mc:Choice>
              <mc:Fallback>
                <p:oleObj name="Equation" r:id="rId5" imgW="14859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53694"/>
                        <a:ext cx="3429000" cy="9370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855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619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/>
              <a:t>More examples: </a:t>
            </a:r>
            <a:br>
              <a:rPr lang="en-US" dirty="0"/>
            </a:br>
            <a:r>
              <a:rPr lang="en-US" dirty="0"/>
              <a:t>Berkeley Restaurant Project sentences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686800" cy="3333750"/>
          </a:xfrm>
        </p:spPr>
        <p:txBody>
          <a:bodyPr/>
          <a:lstStyle/>
          <a:p>
            <a:pPr eaLnBrk="1" hangingPunct="1"/>
            <a:r>
              <a:rPr lang="en-US" sz="2500" dirty="0">
                <a:solidFill>
                  <a:srgbClr val="330099"/>
                </a:solidFill>
                <a:latin typeface="Calibri" charset="0"/>
              </a:rPr>
              <a:t>can you tell me about any good </a:t>
            </a:r>
            <a:r>
              <a:rPr lang="en-US" sz="2500" dirty="0" err="1">
                <a:solidFill>
                  <a:srgbClr val="330099"/>
                </a:solidFill>
                <a:latin typeface="Calibri" charset="0"/>
              </a:rPr>
              <a:t>cantonese</a:t>
            </a:r>
            <a:r>
              <a:rPr lang="en-US" sz="2500" dirty="0">
                <a:solidFill>
                  <a:srgbClr val="330099"/>
                </a:solidFill>
                <a:latin typeface="Calibri" charset="0"/>
              </a:rPr>
              <a:t> restaurants close by</a:t>
            </a:r>
          </a:p>
          <a:p>
            <a:pPr eaLnBrk="1" hangingPunct="1"/>
            <a:r>
              <a:rPr lang="en-US" sz="2500" dirty="0">
                <a:solidFill>
                  <a:srgbClr val="330099"/>
                </a:solidFill>
                <a:latin typeface="Calibri" charset="0"/>
              </a:rPr>
              <a:t>mid priced </a:t>
            </a:r>
            <a:r>
              <a:rPr lang="en-US" sz="2500" dirty="0" err="1">
                <a:solidFill>
                  <a:srgbClr val="330099"/>
                </a:solidFill>
                <a:latin typeface="Calibri" charset="0"/>
              </a:rPr>
              <a:t>thai</a:t>
            </a:r>
            <a:r>
              <a:rPr lang="en-US" sz="2500" dirty="0">
                <a:solidFill>
                  <a:srgbClr val="330099"/>
                </a:solidFill>
                <a:latin typeface="Calibri" charset="0"/>
              </a:rPr>
              <a:t> food is what </a:t>
            </a:r>
            <a:r>
              <a:rPr lang="en-US" sz="2500" dirty="0" err="1">
                <a:solidFill>
                  <a:srgbClr val="330099"/>
                </a:solidFill>
                <a:latin typeface="Calibri" charset="0"/>
              </a:rPr>
              <a:t>i’m</a:t>
            </a:r>
            <a:r>
              <a:rPr lang="en-US" sz="2500" dirty="0">
                <a:solidFill>
                  <a:srgbClr val="330099"/>
                </a:solidFill>
                <a:latin typeface="Calibri" charset="0"/>
              </a:rPr>
              <a:t> looking for</a:t>
            </a:r>
          </a:p>
          <a:p>
            <a:pPr eaLnBrk="1" hangingPunct="1"/>
            <a:r>
              <a:rPr lang="en-US" sz="2500" dirty="0">
                <a:solidFill>
                  <a:srgbClr val="330099"/>
                </a:solidFill>
                <a:latin typeface="Calibri" charset="0"/>
              </a:rPr>
              <a:t>tell me about chez </a:t>
            </a:r>
            <a:r>
              <a:rPr lang="en-US" sz="2500" dirty="0" err="1">
                <a:solidFill>
                  <a:srgbClr val="330099"/>
                </a:solidFill>
                <a:latin typeface="Calibri" charset="0"/>
              </a:rPr>
              <a:t>panisse</a:t>
            </a:r>
            <a:endParaRPr lang="en-US" sz="2500" dirty="0">
              <a:solidFill>
                <a:srgbClr val="330099"/>
              </a:solidFill>
              <a:latin typeface="Calibri" charset="0"/>
            </a:endParaRPr>
          </a:p>
          <a:p>
            <a:pPr eaLnBrk="1" hangingPunct="1"/>
            <a:r>
              <a:rPr lang="en-US" sz="2500" dirty="0">
                <a:solidFill>
                  <a:srgbClr val="330099"/>
                </a:solidFill>
                <a:latin typeface="Calibri" charset="0"/>
              </a:rPr>
              <a:t>can you give me a listing of the kinds of food that are available</a:t>
            </a:r>
          </a:p>
          <a:p>
            <a:pPr eaLnBrk="1" hangingPunct="1"/>
            <a:r>
              <a:rPr lang="en-US" sz="2500" dirty="0" err="1">
                <a:solidFill>
                  <a:srgbClr val="330099"/>
                </a:solidFill>
                <a:latin typeface="Calibri" charset="0"/>
              </a:rPr>
              <a:t>i’m</a:t>
            </a:r>
            <a:r>
              <a:rPr lang="en-US" sz="2500" dirty="0">
                <a:solidFill>
                  <a:srgbClr val="330099"/>
                </a:solidFill>
                <a:latin typeface="Calibri" charset="0"/>
              </a:rPr>
              <a:t> looking for a good place to eat breakfast</a:t>
            </a:r>
          </a:p>
          <a:p>
            <a:pPr eaLnBrk="1" hangingPunct="1"/>
            <a:r>
              <a:rPr lang="en-US" sz="2500" dirty="0">
                <a:solidFill>
                  <a:srgbClr val="330099"/>
                </a:solidFill>
                <a:latin typeface="Calibri" charset="0"/>
              </a:rPr>
              <a:t>when is </a:t>
            </a:r>
            <a:r>
              <a:rPr lang="en-US" sz="2500" dirty="0" err="1">
                <a:solidFill>
                  <a:srgbClr val="330099"/>
                </a:solidFill>
                <a:latin typeface="Calibri" charset="0"/>
              </a:rPr>
              <a:t>caffe</a:t>
            </a:r>
            <a:r>
              <a:rPr lang="en-US" sz="2500" dirty="0">
                <a:solidFill>
                  <a:srgbClr val="330099"/>
                </a:solidFill>
                <a:latin typeface="Calibri" charset="0"/>
              </a:rPr>
              <a:t> </a:t>
            </a:r>
            <a:r>
              <a:rPr lang="en-US" sz="2500" dirty="0" err="1">
                <a:solidFill>
                  <a:srgbClr val="330099"/>
                </a:solidFill>
                <a:latin typeface="Calibri" charset="0"/>
              </a:rPr>
              <a:t>venezia</a:t>
            </a:r>
            <a:r>
              <a:rPr lang="en-US" sz="2500" dirty="0">
                <a:solidFill>
                  <a:srgbClr val="330099"/>
                </a:solidFill>
                <a:latin typeface="Calibri" charset="0"/>
              </a:rPr>
              <a:t> open during the </a:t>
            </a:r>
            <a:r>
              <a:rPr lang="en-US" sz="2500" dirty="0" smtClean="0">
                <a:solidFill>
                  <a:srgbClr val="330099"/>
                </a:solidFill>
                <a:latin typeface="Calibri" charset="0"/>
              </a:rPr>
              <a:t>day</a:t>
            </a:r>
            <a:endParaRPr lang="en-US" sz="2500" dirty="0">
              <a:solidFill>
                <a:srgbClr val="330099"/>
              </a:solidFill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7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2860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/>
              <a:t>Raw bigram counts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276350"/>
            <a:ext cx="8534400" cy="333375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Out of 9222 sentences</a:t>
            </a:r>
          </a:p>
        </p:txBody>
      </p:sp>
      <p:pic>
        <p:nvPicPr>
          <p:cNvPr id="5" name="Picture 4" descr="berp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1755775"/>
            <a:ext cx="9067800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781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Raw bigram probabilities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000" dirty="0">
                <a:latin typeface="Calibri" charset="0"/>
              </a:rPr>
              <a:t>Normalize by unigrams:</a:t>
            </a:r>
          </a:p>
          <a:p>
            <a:pPr eaLnBrk="1" hangingPunct="1"/>
            <a:endParaRPr lang="en-US" sz="2000" dirty="0">
              <a:latin typeface="Calibri" charset="0"/>
            </a:endParaRPr>
          </a:p>
          <a:p>
            <a:pPr eaLnBrk="1" hangingPunct="1">
              <a:lnSpc>
                <a:spcPct val="180000"/>
              </a:lnSpc>
            </a:pPr>
            <a:r>
              <a:rPr lang="en-US" sz="2000" dirty="0">
                <a:latin typeface="Calibri" charset="0"/>
              </a:rPr>
              <a:t>Result:</a:t>
            </a:r>
          </a:p>
        </p:txBody>
      </p:sp>
      <p:pic>
        <p:nvPicPr>
          <p:cNvPr id="6" name="Picture 4" descr="berp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2635366"/>
            <a:ext cx="7010400" cy="2484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erp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0" y="1733550"/>
            <a:ext cx="6718300" cy="617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1399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Bigram estimates of sentence probabilities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352550"/>
            <a:ext cx="8534400" cy="3333750"/>
          </a:xfrm>
        </p:spPr>
        <p:txBody>
          <a:bodyPr/>
          <a:lstStyle/>
          <a:p>
            <a:pPr eaLnBrk="1" hangingPunct="1">
              <a:buNone/>
            </a:pPr>
            <a:r>
              <a:rPr lang="en-US" sz="2800" dirty="0">
                <a:latin typeface="Calibri" charset="0"/>
              </a:rPr>
              <a:t>P(&lt;s&gt; I want </a:t>
            </a:r>
            <a:r>
              <a:rPr lang="en-US" sz="2800" dirty="0" err="1">
                <a:latin typeface="Calibri" charset="0"/>
              </a:rPr>
              <a:t>english</a:t>
            </a:r>
            <a:r>
              <a:rPr lang="en-US" sz="2800" dirty="0">
                <a:latin typeface="Calibri" charset="0"/>
              </a:rPr>
              <a:t> food &lt;/s&gt;) =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latin typeface="Calibri" charset="0"/>
              </a:rPr>
              <a:t>	P(I|&lt;s&gt;)   </a:t>
            </a:r>
            <a:endParaRPr lang="en-US" sz="2800" dirty="0" smtClean="0">
              <a:latin typeface="Calibri" charset="0"/>
            </a:endParaRPr>
          </a:p>
          <a:p>
            <a:pPr eaLnBrk="1" hangingPunct="1">
              <a:buFont typeface="Wingdings" charset="2"/>
              <a:buNone/>
            </a:pPr>
            <a:r>
              <a:rPr lang="en-US" sz="2800" dirty="0" smtClean="0">
                <a:latin typeface="Calibri" charset="0"/>
              </a:rPr>
              <a:t> 	×  P(</a:t>
            </a:r>
            <a:r>
              <a:rPr lang="en-US" sz="2800" dirty="0" err="1" smtClean="0">
                <a:latin typeface="Calibri" charset="0"/>
              </a:rPr>
              <a:t>want|I</a:t>
            </a:r>
            <a:r>
              <a:rPr lang="en-US" sz="2800" dirty="0" smtClean="0">
                <a:latin typeface="Calibri" charset="0"/>
              </a:rPr>
              <a:t>)  </a:t>
            </a:r>
          </a:p>
          <a:p>
            <a:pPr>
              <a:buNone/>
            </a:pPr>
            <a:r>
              <a:rPr lang="en-US" sz="2800" dirty="0" smtClean="0">
                <a:latin typeface="Calibri" charset="0"/>
              </a:rPr>
              <a:t>	×  P(</a:t>
            </a:r>
            <a:r>
              <a:rPr lang="en-US" sz="2800" dirty="0" err="1" smtClean="0">
                <a:latin typeface="Calibri" charset="0"/>
              </a:rPr>
              <a:t>english|want</a:t>
            </a:r>
            <a:r>
              <a:rPr lang="en-US" sz="2800" dirty="0" smtClean="0">
                <a:latin typeface="Calibri" charset="0"/>
              </a:rPr>
              <a:t>)   </a:t>
            </a:r>
          </a:p>
          <a:p>
            <a:pPr>
              <a:buNone/>
            </a:pPr>
            <a:r>
              <a:rPr lang="en-US" sz="2800" dirty="0" smtClean="0">
                <a:latin typeface="Calibri" charset="0"/>
              </a:rPr>
              <a:t>	×  P(</a:t>
            </a:r>
            <a:r>
              <a:rPr lang="en-US" sz="2800" dirty="0" err="1" smtClean="0">
                <a:latin typeface="Calibri" charset="0"/>
              </a:rPr>
              <a:t>food|english</a:t>
            </a:r>
            <a:r>
              <a:rPr lang="en-US" sz="2800" dirty="0" smtClean="0">
                <a:latin typeface="Calibri" charset="0"/>
              </a:rPr>
              <a:t>)   </a:t>
            </a:r>
          </a:p>
          <a:p>
            <a:pPr>
              <a:buNone/>
            </a:pPr>
            <a:r>
              <a:rPr lang="en-US" sz="2800" dirty="0" smtClean="0">
                <a:latin typeface="Calibri" charset="0"/>
              </a:rPr>
              <a:t>	×  P(&lt;/s&gt;|food)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 smtClean="0">
                <a:latin typeface="Calibri" charset="0"/>
              </a:rPr>
              <a:t>       </a:t>
            </a:r>
            <a:r>
              <a:rPr lang="en-US" sz="2800" dirty="0">
                <a:latin typeface="Calibri" charset="0"/>
              </a:rPr>
              <a:t>=  .000031</a:t>
            </a:r>
          </a:p>
        </p:txBody>
      </p:sp>
    </p:spTree>
    <p:extLst>
      <p:ext uri="{BB962C8B-B14F-4D97-AF65-F5344CB8AC3E}">
        <p14:creationId xmlns:p14="http://schemas.microsoft.com/office/powerpoint/2010/main" val="244477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</p:txBody>
      </p:sp>
      <p:sp>
        <p:nvSpPr>
          <p:cNvPr id="92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050" dirty="0"/>
          </a:p>
        </p:txBody>
      </p:sp>
      <p:sp>
        <p:nvSpPr>
          <p:cNvPr id="92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557213" indent="-214313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8572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2001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15430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8977DA0F-E992-4542-8251-DFCDE9F06D74}" type="slidenum">
              <a:rPr lang="en-US" altLang="en-US" sz="1050">
                <a:solidFill>
                  <a:srgbClr val="590A0E"/>
                </a:solidFill>
                <a:latin typeface="Arial" panose="020B0604020202020204" pitchFamily="34" charset="0"/>
              </a:rPr>
              <a:pPr/>
              <a:t>3</a:t>
            </a:fld>
            <a:endParaRPr lang="en-US" altLang="en-US" sz="1050">
              <a:solidFill>
                <a:srgbClr val="590A0E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Word Prediction</a:t>
            </a:r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750" y="914400"/>
            <a:ext cx="6343650" cy="3943350"/>
          </a:xfrm>
        </p:spPr>
        <p:txBody>
          <a:bodyPr/>
          <a:lstStyle/>
          <a:p>
            <a:r>
              <a:rPr lang="en-US" altLang="en-US" dirty="0" smtClean="0"/>
              <a:t>We can formalize this task using what are called </a:t>
            </a:r>
            <a:r>
              <a:rPr lang="en-US" altLang="en-US" i="1" dirty="0" smtClean="0">
                <a:solidFill>
                  <a:schemeClr val="accent2"/>
                </a:solidFill>
              </a:rPr>
              <a:t>N-</a:t>
            </a:r>
            <a:r>
              <a:rPr lang="en-US" altLang="en-US" dirty="0" smtClean="0">
                <a:solidFill>
                  <a:schemeClr val="accent2"/>
                </a:solidFill>
              </a:rPr>
              <a:t>gram</a:t>
            </a:r>
            <a:r>
              <a:rPr lang="en-US" altLang="en-US" dirty="0" smtClean="0"/>
              <a:t> models.</a:t>
            </a:r>
          </a:p>
          <a:p>
            <a:r>
              <a:rPr lang="en-US" altLang="en-US" i="1" dirty="0" smtClean="0"/>
              <a:t>N</a:t>
            </a:r>
            <a:r>
              <a:rPr lang="en-US" altLang="en-US" dirty="0" smtClean="0"/>
              <a:t>-grams are token sequences of length </a:t>
            </a:r>
            <a:r>
              <a:rPr lang="en-US" altLang="en-US" i="1" dirty="0" smtClean="0"/>
              <a:t>N</a:t>
            </a:r>
            <a:r>
              <a:rPr lang="en-US" altLang="en-US" dirty="0" smtClean="0"/>
              <a:t>.</a:t>
            </a:r>
          </a:p>
          <a:p>
            <a:r>
              <a:rPr lang="en-US" altLang="en-US" dirty="0" smtClean="0"/>
              <a:t>This example contains what 2-grams (aka bigrams)?</a:t>
            </a:r>
          </a:p>
          <a:p>
            <a:pPr lvl="1"/>
            <a:r>
              <a:rPr lang="en-US" altLang="en-US" i="1" dirty="0" smtClean="0"/>
              <a:t>I notice three guys standing on the</a:t>
            </a:r>
          </a:p>
          <a:p>
            <a:r>
              <a:rPr lang="en-US" altLang="en-US" dirty="0" smtClean="0"/>
              <a:t>Given knowledge of counts of N-grams such as these, we can guess likely next words in a sequence.</a:t>
            </a:r>
          </a:p>
        </p:txBody>
      </p:sp>
    </p:spTree>
    <p:extLst>
      <p:ext uri="{BB962C8B-B14F-4D97-AF65-F5344CB8AC3E}">
        <p14:creationId xmlns:p14="http://schemas.microsoft.com/office/powerpoint/2010/main" val="250796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What kinds of knowledge?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latin typeface="Calibri" charset="0"/>
              </a:rPr>
              <a:t>P(</a:t>
            </a:r>
            <a:r>
              <a:rPr lang="en-US" sz="2800" dirty="0" err="1">
                <a:latin typeface="Calibri" charset="0"/>
              </a:rPr>
              <a:t>english|want</a:t>
            </a:r>
            <a:r>
              <a:rPr lang="en-US" sz="2800" dirty="0">
                <a:latin typeface="Calibri" charset="0"/>
              </a:rPr>
              <a:t>)  = .0011</a:t>
            </a:r>
          </a:p>
          <a:p>
            <a:pPr eaLnBrk="1" hangingPunct="1"/>
            <a:r>
              <a:rPr lang="en-US" sz="2800" dirty="0">
                <a:latin typeface="Calibri" charset="0"/>
              </a:rPr>
              <a:t>P(</a:t>
            </a:r>
            <a:r>
              <a:rPr lang="en-US" sz="2800" dirty="0" err="1">
                <a:latin typeface="Calibri" charset="0"/>
              </a:rPr>
              <a:t>chinese|want</a:t>
            </a:r>
            <a:r>
              <a:rPr lang="en-US" sz="2800" dirty="0">
                <a:latin typeface="Calibri" charset="0"/>
              </a:rPr>
              <a:t>) =  .0065</a:t>
            </a:r>
          </a:p>
          <a:p>
            <a:pPr eaLnBrk="1" hangingPunct="1"/>
            <a:r>
              <a:rPr lang="en-US" sz="2800" dirty="0">
                <a:latin typeface="Calibri" charset="0"/>
              </a:rPr>
              <a:t>P(</a:t>
            </a:r>
            <a:r>
              <a:rPr lang="en-US" sz="2800" dirty="0" err="1">
                <a:latin typeface="Calibri" charset="0"/>
              </a:rPr>
              <a:t>to|want</a:t>
            </a:r>
            <a:r>
              <a:rPr lang="en-US" sz="2800" dirty="0">
                <a:latin typeface="Calibri" charset="0"/>
              </a:rPr>
              <a:t>) = .66</a:t>
            </a:r>
          </a:p>
          <a:p>
            <a:pPr eaLnBrk="1" hangingPunct="1"/>
            <a:r>
              <a:rPr lang="en-US" sz="2800" dirty="0">
                <a:latin typeface="Calibri" charset="0"/>
              </a:rPr>
              <a:t>P(eat | to) = .28</a:t>
            </a:r>
          </a:p>
          <a:p>
            <a:pPr eaLnBrk="1" hangingPunct="1"/>
            <a:r>
              <a:rPr lang="en-US" sz="2800" dirty="0">
                <a:latin typeface="Calibri" charset="0"/>
              </a:rPr>
              <a:t>P(food | to) = 0</a:t>
            </a:r>
          </a:p>
          <a:p>
            <a:pPr eaLnBrk="1" hangingPunct="1"/>
            <a:r>
              <a:rPr lang="en-US" sz="2800" dirty="0">
                <a:latin typeface="Calibri" charset="0"/>
              </a:rPr>
              <a:t>P(want | spend) = 0</a:t>
            </a:r>
          </a:p>
          <a:p>
            <a:pPr eaLnBrk="1" hangingPunct="1"/>
            <a:r>
              <a:rPr lang="en-US" sz="2800" dirty="0">
                <a:latin typeface="Calibri" charset="0"/>
              </a:rPr>
              <a:t>P (</a:t>
            </a:r>
            <a:r>
              <a:rPr lang="en-US" sz="2800" dirty="0" err="1">
                <a:latin typeface="Calibri" charset="0"/>
              </a:rPr>
              <a:t>i</a:t>
            </a:r>
            <a:r>
              <a:rPr lang="en-US" sz="2800" dirty="0">
                <a:latin typeface="Calibri" charset="0"/>
              </a:rPr>
              <a:t> | &lt;s&gt;) = .25</a:t>
            </a:r>
          </a:p>
        </p:txBody>
      </p:sp>
    </p:spTree>
    <p:extLst>
      <p:ext uri="{BB962C8B-B14F-4D97-AF65-F5344CB8AC3E}">
        <p14:creationId xmlns:p14="http://schemas.microsoft.com/office/powerpoint/2010/main" val="420142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Practical Issues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latin typeface="Calibri" charset="0"/>
              </a:rPr>
              <a:t>We do everything in log space</a:t>
            </a:r>
          </a:p>
          <a:p>
            <a:pPr lvl="1" eaLnBrk="1" hangingPunct="1"/>
            <a:r>
              <a:rPr lang="en-US" sz="3200" dirty="0">
                <a:latin typeface="Calibri" charset="0"/>
              </a:rPr>
              <a:t>Avoid underflow</a:t>
            </a:r>
          </a:p>
          <a:p>
            <a:pPr lvl="1" eaLnBrk="1" hangingPunct="1"/>
            <a:r>
              <a:rPr lang="en-US" sz="3200" dirty="0">
                <a:latin typeface="Calibri" charset="0"/>
              </a:rPr>
              <a:t>(also adding is faster than multiplying)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5829793"/>
              </p:ext>
            </p:extLst>
          </p:nvPr>
        </p:nvGraphicFramePr>
        <p:xfrm>
          <a:off x="304801" y="3792217"/>
          <a:ext cx="8610600" cy="567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40" name="Equation" r:id="rId4" imgW="3276600" imgH="215900" progId="Equation.3">
                  <p:embed/>
                </p:oleObj>
              </mc:Choice>
              <mc:Fallback>
                <p:oleObj name="Equation" r:id="rId4" imgW="3276600" imgH="215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4801" y="3792217"/>
                        <a:ext cx="8610600" cy="567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227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Language Modeling Toolkits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latin typeface="Calibri" charset="0"/>
              </a:rPr>
              <a:t>SRILM</a:t>
            </a:r>
          </a:p>
          <a:p>
            <a:pPr lvl="1" eaLnBrk="1" hangingPunct="1"/>
            <a:r>
              <a:rPr lang="en-US" sz="3200" dirty="0">
                <a:latin typeface="Calibri" charset="0"/>
                <a:hlinkClick r:id="rId3"/>
              </a:rPr>
              <a:t>http://www.speech.sri.com/projects/srilm</a:t>
            </a:r>
            <a:r>
              <a:rPr lang="en-US" sz="3200" dirty="0" smtClean="0">
                <a:latin typeface="Calibri" charset="0"/>
                <a:hlinkClick r:id="rId3"/>
              </a:rPr>
              <a:t>/</a:t>
            </a:r>
            <a:endParaRPr lang="en-US" sz="3200" dirty="0" smtClean="0">
              <a:latin typeface="Calibri" charset="0"/>
            </a:endParaRPr>
          </a:p>
          <a:p>
            <a:r>
              <a:rPr lang="en-US" sz="3600" dirty="0" err="1" smtClean="0">
                <a:latin typeface="Calibri" charset="0"/>
              </a:rPr>
              <a:t>KenLM</a:t>
            </a:r>
            <a:r>
              <a:rPr lang="en-US" sz="3600" dirty="0" smtClean="0">
                <a:latin typeface="Calibri" charset="0"/>
              </a:rPr>
              <a:t>: </a:t>
            </a:r>
            <a:r>
              <a:rPr lang="en-US" sz="3600" dirty="0"/>
              <a:t>Faster and Smaller Language Model Queries</a:t>
            </a:r>
            <a:endParaRPr lang="en-US" sz="3600" dirty="0" smtClean="0">
              <a:latin typeface="Calibri" charset="0"/>
            </a:endParaRPr>
          </a:p>
          <a:p>
            <a:pPr lvl="1"/>
            <a:r>
              <a:rPr lang="en-US" sz="3200" dirty="0">
                <a:latin typeface="Calibri" charset="0"/>
                <a:hlinkClick r:id="rId4"/>
              </a:rPr>
              <a:t>https://github.com/kpu/kenlm</a:t>
            </a:r>
          </a:p>
          <a:p>
            <a:pPr lvl="1" eaLnBrk="1" hangingPunct="1"/>
            <a:r>
              <a:rPr lang="en-US" sz="3200" dirty="0" smtClean="0">
                <a:latin typeface="Calibri" charset="0"/>
                <a:hlinkClick r:id="rId4"/>
              </a:rPr>
              <a:t>http://kheafield.com/code/kenlm/</a:t>
            </a:r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20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/>
              <a:t>Google N-Gram </a:t>
            </a:r>
            <a:r>
              <a:rPr lang="en-US" dirty="0" smtClean="0"/>
              <a:t>Release, August 2006</a:t>
            </a:r>
            <a:endParaRPr lang="en-US" dirty="0"/>
          </a:p>
        </p:txBody>
      </p:sp>
      <p:pic>
        <p:nvPicPr>
          <p:cNvPr id="2" name="Picture 1" descr="ngram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2550"/>
            <a:ext cx="9144000" cy="1391879"/>
          </a:xfrm>
          <a:prstGeom prst="rect">
            <a:avLst/>
          </a:prstGeom>
        </p:spPr>
      </p:pic>
      <p:pic>
        <p:nvPicPr>
          <p:cNvPr id="3" name="Picture 2" descr="ngram2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50430"/>
            <a:ext cx="9144000" cy="8263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47460" y="298496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1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Google N-Gram Release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1800" dirty="0">
                <a:solidFill>
                  <a:srgbClr val="333333"/>
                </a:solidFill>
                <a:latin typeface="Courier" charset="0"/>
              </a:rPr>
              <a:t>serve as the incoming 92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>
                <a:solidFill>
                  <a:srgbClr val="333333"/>
                </a:solidFill>
                <a:latin typeface="Courier" charset="0"/>
              </a:rPr>
              <a:t>serve as the incubator 99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>
                <a:solidFill>
                  <a:srgbClr val="333333"/>
                </a:solidFill>
                <a:latin typeface="Courier" charset="0"/>
              </a:rPr>
              <a:t>serve as the independent 794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>
                <a:solidFill>
                  <a:srgbClr val="333333"/>
                </a:solidFill>
                <a:latin typeface="Courier" charset="0"/>
              </a:rPr>
              <a:t>serve as the index 223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>
                <a:solidFill>
                  <a:srgbClr val="333333"/>
                </a:solidFill>
                <a:latin typeface="Courier" charset="0"/>
              </a:rPr>
              <a:t>serve as the indication 72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 smtClean="0">
                <a:solidFill>
                  <a:srgbClr val="333333"/>
                </a:solidFill>
                <a:latin typeface="Courier" charset="0"/>
              </a:rPr>
              <a:t>serve </a:t>
            </a:r>
            <a:r>
              <a:rPr lang="en-US" sz="1800" dirty="0">
                <a:solidFill>
                  <a:srgbClr val="333333"/>
                </a:solidFill>
                <a:latin typeface="Courier" charset="0"/>
              </a:rPr>
              <a:t>as the indicator 120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>
                <a:solidFill>
                  <a:srgbClr val="333333"/>
                </a:solidFill>
                <a:latin typeface="Courier" charset="0"/>
              </a:rPr>
              <a:t>serve as the indicators 45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>
                <a:solidFill>
                  <a:srgbClr val="333333"/>
                </a:solidFill>
                <a:latin typeface="Courier" charset="0"/>
              </a:rPr>
              <a:t>serve as the indispensable 111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>
                <a:solidFill>
                  <a:srgbClr val="333333"/>
                </a:solidFill>
                <a:latin typeface="Courier" charset="0"/>
              </a:rPr>
              <a:t>serve as the indispensible 40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>
                <a:solidFill>
                  <a:srgbClr val="333333"/>
                </a:solidFill>
                <a:latin typeface="Courier" charset="0"/>
              </a:rPr>
              <a:t>serve as the individual 234</a:t>
            </a:r>
          </a:p>
        </p:txBody>
      </p:sp>
      <p:sp>
        <p:nvSpPr>
          <p:cNvPr id="129028" name="TextBox 4"/>
          <p:cNvSpPr txBox="1">
            <a:spLocks noChangeArrowheads="1"/>
          </p:cNvSpPr>
          <p:nvPr/>
        </p:nvSpPr>
        <p:spPr bwMode="auto">
          <a:xfrm>
            <a:off x="152400" y="4629150"/>
            <a:ext cx="866425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hlinkClick r:id="rId3"/>
              </a:rPr>
              <a:t>http://googleresearch.blogspot.com/2006/08/all-our-n-gram-are-belong-to-you.html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1394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Google </a:t>
            </a:r>
            <a:r>
              <a:rPr lang="en-US" dirty="0" smtClean="0"/>
              <a:t>Books </a:t>
            </a:r>
            <a:r>
              <a:rPr lang="en-US" dirty="0"/>
              <a:t>N-</a:t>
            </a:r>
            <a:r>
              <a:rPr lang="en-US" dirty="0" smtClean="0"/>
              <a:t>gram Viewer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books.google.com</a:t>
            </a:r>
            <a:r>
              <a:rPr lang="en-US" dirty="0">
                <a:hlinkClick r:id="rId3"/>
              </a:rPr>
              <a:t>/</a:t>
            </a:r>
            <a:r>
              <a:rPr lang="en-US" dirty="0" err="1">
                <a:hlinkClick r:id="rId3"/>
              </a:rPr>
              <a:t>ngrams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17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</p:txBody>
      </p:sp>
      <p:sp>
        <p:nvSpPr>
          <p:cNvPr id="604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sz="1050" dirty="0"/>
          </a:p>
        </p:txBody>
      </p:sp>
      <p:sp>
        <p:nvSpPr>
          <p:cNvPr id="604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557213" indent="-214313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8572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2001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15430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0229E18A-2209-4853-BEA7-8365961392C1}" type="slidenum">
              <a:rPr lang="en-US" altLang="en-US" sz="1050">
                <a:solidFill>
                  <a:srgbClr val="590A0E"/>
                </a:solidFill>
                <a:latin typeface="Arial" panose="020B0604020202020204" pitchFamily="34" charset="0"/>
              </a:rPr>
              <a:pPr/>
              <a:t>36</a:t>
            </a:fld>
            <a:endParaRPr lang="en-US" altLang="en-US" sz="1050">
              <a:solidFill>
                <a:srgbClr val="590A0E"/>
              </a:solidFill>
              <a:latin typeface="Arial" panose="020B0604020202020204" pitchFamily="34" charset="0"/>
            </a:endParaRPr>
          </a:p>
        </p:txBody>
      </p:sp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Google Caveat</a:t>
            </a:r>
          </a:p>
        </p:txBody>
      </p:sp>
      <p:sp>
        <p:nvSpPr>
          <p:cNvPr id="655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We will </a:t>
            </a:r>
            <a:r>
              <a:rPr lang="en-US" altLang="en-US" smtClean="0"/>
              <a:t>talk more about </a:t>
            </a:r>
            <a:r>
              <a:rPr lang="en-US" altLang="en-US" dirty="0" smtClean="0"/>
              <a:t>test sets and training sets...  Test sets should be similar to the training set (drawn from the same distribution) for the probabilities to be meaningful.</a:t>
            </a:r>
          </a:p>
          <a:p>
            <a:r>
              <a:rPr lang="en-US" altLang="en-US" dirty="0" smtClean="0"/>
              <a:t>So... The Google corpus is fine if your application deals with arbitrary English text on the Web.</a:t>
            </a:r>
          </a:p>
          <a:p>
            <a:r>
              <a:rPr lang="en-US" altLang="en-US" dirty="0" smtClean="0"/>
              <a:t>If not then a smaller domain specific corpus is likely to yield better results.</a:t>
            </a:r>
          </a:p>
        </p:txBody>
      </p:sp>
    </p:spTree>
    <p:extLst>
      <p:ext uri="{BB962C8B-B14F-4D97-AF65-F5344CB8AC3E}">
        <p14:creationId xmlns:p14="http://schemas.microsoft.com/office/powerpoint/2010/main" val="8063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Estimating N-gram Probabilities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/>
              <a:t/>
            </a:r>
            <a:br>
              <a:rPr sz="4400"/>
            </a:br>
            <a:r>
              <a:rPr lang="en-US" sz="4400"/>
              <a:t>Language Modeling</a:t>
            </a:r>
            <a:endParaRPr sz="4400"/>
          </a:p>
        </p:txBody>
      </p:sp>
    </p:spTree>
    <p:extLst>
      <p:ext uri="{BB962C8B-B14F-4D97-AF65-F5344CB8AC3E}">
        <p14:creationId xmlns:p14="http://schemas.microsoft.com/office/powerpoint/2010/main" val="152540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Evaluation and Perplexity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/>
              <a:t/>
            </a:r>
            <a:br>
              <a:rPr sz="4400"/>
            </a:br>
            <a:r>
              <a:rPr lang="en-US" sz="4400"/>
              <a:t>Language Modeling</a:t>
            </a:r>
            <a:endParaRPr sz="4400"/>
          </a:p>
        </p:txBody>
      </p:sp>
    </p:spTree>
    <p:extLst>
      <p:ext uri="{BB962C8B-B14F-4D97-AF65-F5344CB8AC3E}">
        <p14:creationId xmlns:p14="http://schemas.microsoft.com/office/powerpoint/2010/main" val="62166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Evaluation: How good is our model?</a:t>
            </a:r>
            <a:endParaRPr lang="en-US" dirty="0"/>
          </a:p>
        </p:txBody>
      </p:sp>
      <p:sp>
        <p:nvSpPr>
          <p:cNvPr id="1310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Does our language model prefer good sentences to bad ones?</a:t>
            </a:r>
          </a:p>
          <a:p>
            <a:pPr lvl="1"/>
            <a:r>
              <a:rPr lang="en-US" dirty="0" smtClean="0"/>
              <a:t>Assign higher probability to “</a:t>
            </a:r>
            <a:r>
              <a:rPr lang="en-US" altLang="ja-JP" dirty="0" smtClean="0"/>
              <a:t>real” or “frequently observed” sentences </a:t>
            </a:r>
          </a:p>
          <a:p>
            <a:pPr lvl="2"/>
            <a:r>
              <a:rPr lang="en-US" altLang="ja-JP" dirty="0" smtClean="0"/>
              <a:t>Than “ungrammatical” or “rarely observed” sentences?</a:t>
            </a:r>
          </a:p>
          <a:p>
            <a:r>
              <a:rPr lang="en-US" dirty="0" smtClean="0"/>
              <a:t>We train parameters of our model on a </a:t>
            </a:r>
            <a:r>
              <a:rPr lang="en-US" b="1" dirty="0" smtClean="0">
                <a:solidFill>
                  <a:srgbClr val="008000"/>
                </a:solidFill>
              </a:rPr>
              <a:t>training set</a:t>
            </a:r>
            <a:r>
              <a:rPr lang="en-US" dirty="0" smtClean="0"/>
              <a:t>.</a:t>
            </a:r>
          </a:p>
          <a:p>
            <a:r>
              <a:rPr lang="en-US" dirty="0" smtClean="0"/>
              <a:t>We test the model’s performance on data we haven’t seen.</a:t>
            </a:r>
          </a:p>
          <a:p>
            <a:pPr lvl="1"/>
            <a:r>
              <a:rPr lang="en-US" dirty="0" smtClean="0"/>
              <a:t>A </a:t>
            </a:r>
            <a:r>
              <a:rPr lang="en-US" b="1" dirty="0" smtClean="0">
                <a:solidFill>
                  <a:srgbClr val="008000"/>
                </a:solidFill>
              </a:rPr>
              <a:t>test set </a:t>
            </a:r>
            <a:r>
              <a:rPr lang="en-US" dirty="0" smtClean="0"/>
              <a:t>is an unseen dataset that is different from our training set, totally unused.</a:t>
            </a:r>
          </a:p>
          <a:p>
            <a:pPr lvl="1"/>
            <a:r>
              <a:rPr lang="en-US" dirty="0" smtClean="0"/>
              <a:t>An </a:t>
            </a:r>
            <a:r>
              <a:rPr lang="en-US" b="1" dirty="0" smtClean="0">
                <a:solidFill>
                  <a:srgbClr val="008000"/>
                </a:solidFill>
              </a:rPr>
              <a:t>evaluation metric </a:t>
            </a:r>
            <a:r>
              <a:rPr lang="en-US" dirty="0" smtClean="0"/>
              <a:t>tells us how well our model does on the test set.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47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 smtClean="0"/>
          </a:p>
        </p:txBody>
      </p:sp>
      <p:sp>
        <p:nvSpPr>
          <p:cNvPr id="102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                                           </a:t>
            </a:r>
            <a:endParaRPr lang="en-US" sz="1050" dirty="0"/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557213" indent="-214313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8572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2001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1543050" indent="-171450" eaLnBrk="0" hangingPunct="0"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9900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fld id="{E4315A01-9B80-46FF-9566-9AACBE3B460B}" type="slidenum">
              <a:rPr lang="en-US" altLang="en-US" sz="1050">
                <a:solidFill>
                  <a:srgbClr val="590A0E"/>
                </a:solidFill>
                <a:latin typeface="Arial" panose="020B0604020202020204" pitchFamily="34" charset="0"/>
              </a:rPr>
              <a:pPr/>
              <a:t>4</a:t>
            </a:fld>
            <a:endParaRPr lang="en-US" altLang="en-US" sz="1050" dirty="0">
              <a:solidFill>
                <a:srgbClr val="590A0E"/>
              </a:solidFill>
              <a:latin typeface="Arial" panose="020B0604020202020204" pitchFamily="34" charset="0"/>
            </a:endParaRPr>
          </a:p>
        </p:txBody>
      </p:sp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 dirty="0" smtClean="0"/>
              <a:t>N</a:t>
            </a:r>
            <a:r>
              <a:rPr lang="en-US" altLang="en-US" dirty="0" smtClean="0"/>
              <a:t>-Gram Models</a:t>
            </a:r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More formally, we can use knowledge of the counts of </a:t>
            </a:r>
            <a:r>
              <a:rPr lang="en-US" altLang="en-US" i="1" dirty="0" smtClean="0"/>
              <a:t>N</a:t>
            </a:r>
            <a:r>
              <a:rPr lang="en-US" altLang="en-US" dirty="0" smtClean="0"/>
              <a:t>-grams to assess the conditional probability of candidate words as the next word in a sequence.</a:t>
            </a:r>
          </a:p>
          <a:p>
            <a:r>
              <a:rPr lang="en-US" altLang="en-US" dirty="0" smtClean="0"/>
              <a:t>Or, we can use them to assess the probability of an entire sequence of words.</a:t>
            </a:r>
          </a:p>
          <a:p>
            <a:pPr lvl="1"/>
            <a:r>
              <a:rPr lang="en-US" altLang="en-US" dirty="0" smtClean="0"/>
              <a:t>Pretty much the same thing as we’ll see...</a:t>
            </a:r>
          </a:p>
        </p:txBody>
      </p:sp>
    </p:spTree>
    <p:extLst>
      <p:ext uri="{BB962C8B-B14F-4D97-AF65-F5344CB8AC3E}">
        <p14:creationId xmlns:p14="http://schemas.microsoft.com/office/powerpoint/2010/main" val="13166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on the test 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can’t allow test sentences into the training set</a:t>
            </a:r>
          </a:p>
          <a:p>
            <a:r>
              <a:rPr lang="en-US" dirty="0" smtClean="0"/>
              <a:t>We will assign it an artificially high probability when we set it in the test set</a:t>
            </a:r>
          </a:p>
          <a:p>
            <a:r>
              <a:rPr lang="en-US" dirty="0" smtClean="0"/>
              <a:t>“Training on the test set”</a:t>
            </a:r>
          </a:p>
          <a:p>
            <a:r>
              <a:rPr lang="en-US" dirty="0" smtClean="0"/>
              <a:t>Bad science!</a:t>
            </a:r>
          </a:p>
          <a:p>
            <a:r>
              <a:rPr lang="en-US" dirty="0" smtClean="0"/>
              <a:t>And violates the honor code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66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Extrinsic evaluation of N-gram models</a:t>
            </a:r>
            <a:endParaRPr lang="en-US" dirty="0"/>
          </a:p>
        </p:txBody>
      </p:sp>
      <p:sp>
        <p:nvSpPr>
          <p:cNvPr id="1331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 smtClean="0"/>
              <a:t>Best evaluation for comparing models A and B</a:t>
            </a:r>
          </a:p>
          <a:p>
            <a:pPr lvl="1"/>
            <a:r>
              <a:rPr lang="en-US" sz="2400" dirty="0" smtClean="0"/>
              <a:t>Put each model in a task</a:t>
            </a:r>
          </a:p>
          <a:p>
            <a:pPr lvl="2"/>
            <a:r>
              <a:rPr lang="en-US" sz="2400" dirty="0" smtClean="0"/>
              <a:t> spelling corrector, speech recognizer, MT system</a:t>
            </a:r>
          </a:p>
          <a:p>
            <a:pPr lvl="1"/>
            <a:r>
              <a:rPr lang="en-US" sz="2400" dirty="0" smtClean="0"/>
              <a:t>Run the task, get an accuracy for A and for B</a:t>
            </a:r>
          </a:p>
          <a:p>
            <a:pPr lvl="2"/>
            <a:r>
              <a:rPr lang="en-US" sz="2400" dirty="0" smtClean="0"/>
              <a:t>How many misspelled words corrected properly</a:t>
            </a:r>
          </a:p>
          <a:p>
            <a:pPr lvl="2"/>
            <a:r>
              <a:rPr lang="en-US" sz="2400" dirty="0" smtClean="0"/>
              <a:t>How many words translated correctly</a:t>
            </a:r>
          </a:p>
          <a:p>
            <a:pPr lvl="1"/>
            <a:r>
              <a:rPr lang="en-US" sz="2400" dirty="0" smtClean="0"/>
              <a:t>Compare accuracy for A and B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792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Difficulty of extrinsic (in-vivo) evaluation of  N-gram models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Calibri" charset="0"/>
              </a:rPr>
              <a:t>Extrinsic evaluation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Calibri" charset="0"/>
              </a:rPr>
              <a:t>Time-consuming; can take days or weeks</a:t>
            </a:r>
            <a:endParaRPr lang="en-US" sz="2400" dirty="0"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Calibri" charset="0"/>
              </a:rPr>
              <a:t>So</a:t>
            </a:r>
            <a:endParaRPr lang="en-US" sz="2800" dirty="0">
              <a:latin typeface="Calibri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Calibri"/>
                <a:cs typeface="Calibri"/>
              </a:rPr>
              <a:t>Sometimes use </a:t>
            </a:r>
            <a:r>
              <a:rPr lang="en-US" sz="2400" b="1" dirty="0" smtClean="0">
                <a:solidFill>
                  <a:srgbClr val="A50021"/>
                </a:solidFill>
                <a:latin typeface="Calibri"/>
                <a:cs typeface="Calibri"/>
              </a:rPr>
              <a:t>intrinsic</a:t>
            </a:r>
            <a:r>
              <a:rPr lang="en-US" sz="2400" dirty="0" smtClean="0">
                <a:latin typeface="Calibri"/>
                <a:cs typeface="Calibri"/>
              </a:rPr>
              <a:t> evaluation: </a:t>
            </a:r>
            <a:r>
              <a:rPr lang="en-US" sz="2400" b="1" dirty="0" smtClean="0">
                <a:latin typeface="Calibri"/>
                <a:cs typeface="Calibri"/>
              </a:rPr>
              <a:t>perplexity</a:t>
            </a:r>
            <a:endParaRPr lang="en-US" sz="2400" b="1" dirty="0">
              <a:latin typeface="Calibri"/>
              <a:cs typeface="Calibri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Calibri"/>
                <a:cs typeface="Calibri"/>
              </a:rPr>
              <a:t>Bad approximation 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>
                <a:latin typeface="Calibri"/>
                <a:cs typeface="Calibri"/>
              </a:rPr>
              <a:t>unless </a:t>
            </a:r>
            <a:r>
              <a:rPr lang="en-US" sz="2400" dirty="0">
                <a:latin typeface="Calibri"/>
                <a:cs typeface="Calibri"/>
              </a:rPr>
              <a:t>the test data looks </a:t>
            </a:r>
            <a:r>
              <a:rPr lang="en-US" sz="2400" b="1" dirty="0">
                <a:latin typeface="Calibri"/>
                <a:cs typeface="Calibri"/>
              </a:rPr>
              <a:t>just</a:t>
            </a:r>
            <a:r>
              <a:rPr lang="en-US" sz="2400" dirty="0">
                <a:latin typeface="Calibri"/>
                <a:cs typeface="Calibri"/>
              </a:rPr>
              <a:t> like the training data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>
                <a:latin typeface="Calibri"/>
                <a:cs typeface="Calibri"/>
              </a:rPr>
              <a:t>So </a:t>
            </a:r>
            <a:r>
              <a:rPr lang="en-US" sz="2400" b="1" dirty="0" smtClean="0">
                <a:latin typeface="Calibri"/>
                <a:cs typeface="Calibri"/>
              </a:rPr>
              <a:t>generally </a:t>
            </a:r>
            <a:r>
              <a:rPr lang="en-US" sz="2400" b="1" dirty="0">
                <a:latin typeface="Calibri"/>
                <a:cs typeface="Calibri"/>
              </a:rPr>
              <a:t>only useful in pilot </a:t>
            </a:r>
            <a:r>
              <a:rPr lang="en-US" sz="2400" b="1" dirty="0" smtClean="0">
                <a:latin typeface="Calibri"/>
                <a:cs typeface="Calibri"/>
              </a:rPr>
              <a:t>experiments</a:t>
            </a:r>
            <a:endParaRPr lang="en-US" sz="2400" b="1" dirty="0">
              <a:latin typeface="Calibri"/>
              <a:cs typeface="Calibri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>
                <a:latin typeface="Calibri"/>
                <a:cs typeface="Calibri"/>
              </a:rPr>
              <a:t>But is helpful to think about.</a:t>
            </a:r>
          </a:p>
        </p:txBody>
      </p:sp>
    </p:spTree>
    <p:extLst>
      <p:ext uri="{BB962C8B-B14F-4D97-AF65-F5344CB8AC3E}">
        <p14:creationId xmlns:p14="http://schemas.microsoft.com/office/powerpoint/2010/main" val="212470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85750"/>
            <a:ext cx="7467600" cy="742950"/>
          </a:xfrm>
        </p:spPr>
        <p:txBody>
          <a:bodyPr/>
          <a:lstStyle/>
          <a:p>
            <a:r>
              <a:rPr lang="en-US" dirty="0" smtClean="0"/>
              <a:t>Intuition of Perplexity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200" dirty="0">
                <a:latin typeface="Calibri"/>
                <a:ea typeface="ＭＳ Ｐゴシック" charset="0"/>
                <a:cs typeface="Calibri"/>
              </a:rPr>
              <a:t>The Shannon Game: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Calibri"/>
                <a:ea typeface="ＭＳ Ｐゴシック" charset="0"/>
                <a:cs typeface="Calibri"/>
              </a:rPr>
              <a:t>How well can we predict the next word?</a:t>
            </a:r>
          </a:p>
          <a:p>
            <a:pPr lvl="1">
              <a:lnSpc>
                <a:spcPct val="90000"/>
              </a:lnSpc>
            </a:pPr>
            <a:endParaRPr lang="en-US" dirty="0">
              <a:latin typeface="Calibri"/>
              <a:ea typeface="ＭＳ Ｐゴシック" charset="0"/>
              <a:cs typeface="Calibri"/>
            </a:endParaRPr>
          </a:p>
          <a:p>
            <a:pPr lvl="1">
              <a:lnSpc>
                <a:spcPct val="90000"/>
              </a:lnSpc>
            </a:pPr>
            <a:endParaRPr lang="en-US" dirty="0">
              <a:latin typeface="Calibri"/>
              <a:ea typeface="ＭＳ Ｐゴシック" charset="0"/>
              <a:cs typeface="Calibri"/>
            </a:endParaRPr>
          </a:p>
          <a:p>
            <a:pPr lvl="1">
              <a:lnSpc>
                <a:spcPct val="90000"/>
              </a:lnSpc>
            </a:pPr>
            <a:endParaRPr lang="en-US" dirty="0">
              <a:latin typeface="Calibri"/>
              <a:ea typeface="ＭＳ Ｐゴシック" charset="0"/>
              <a:cs typeface="Calibri"/>
            </a:endParaRPr>
          </a:p>
          <a:p>
            <a:pPr lvl="1">
              <a:lnSpc>
                <a:spcPct val="90000"/>
              </a:lnSpc>
            </a:pPr>
            <a:endParaRPr lang="en-US" dirty="0">
              <a:latin typeface="Calibri"/>
              <a:ea typeface="ＭＳ Ｐゴシック" charset="0"/>
              <a:cs typeface="Calibri"/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latin typeface="Calibri"/>
                <a:ea typeface="ＭＳ Ｐゴシック" charset="0"/>
                <a:cs typeface="Calibri"/>
              </a:rPr>
              <a:t>Unigrams are terrible at this game.  (Why?</a:t>
            </a:r>
            <a:r>
              <a:rPr lang="en-US" dirty="0" smtClean="0">
                <a:latin typeface="Calibri"/>
                <a:ea typeface="ＭＳ Ｐゴシック" charset="0"/>
                <a:cs typeface="Calibri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/>
                <a:ea typeface="ＭＳ Ｐゴシック" charset="0"/>
                <a:cs typeface="Calibri"/>
              </a:rPr>
              <a:t>A better model of a text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latin typeface="Calibri"/>
                <a:ea typeface="ＭＳ Ｐゴシック" charset="0"/>
                <a:cs typeface="Calibri"/>
              </a:rPr>
              <a:t> is one which assigns a higher probability to the word that actually occurs</a:t>
            </a:r>
            <a:endParaRPr lang="en-US" dirty="0">
              <a:latin typeface="Calibri"/>
              <a:ea typeface="ＭＳ Ｐゴシック" charset="0"/>
              <a:cs typeface="Calibri"/>
            </a:endParaRPr>
          </a:p>
          <a:p>
            <a:endParaRPr lang="en-US" dirty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346200" y="2190750"/>
            <a:ext cx="4572000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solidFill>
                  <a:srgbClr val="FF0000"/>
                </a:solidFill>
                <a:latin typeface="Calibri"/>
                <a:cs typeface="Calibri"/>
              </a:rPr>
              <a:t>I always order pizza with cheese and ____</a:t>
            </a:r>
            <a:endParaRPr lang="en-US" sz="1800" dirty="0">
              <a:solidFill>
                <a:srgbClr val="FF0000"/>
              </a:solidFill>
              <a:latin typeface="Calibri"/>
              <a:cs typeface="Calibri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solidFill>
                  <a:srgbClr val="FF0000"/>
                </a:solidFill>
                <a:latin typeface="Calibri"/>
                <a:cs typeface="Calibri"/>
              </a:rPr>
              <a:t>The 33</a:t>
            </a:r>
            <a:r>
              <a:rPr lang="en-US" sz="1800" baseline="30000" dirty="0" smtClean="0">
                <a:solidFill>
                  <a:srgbClr val="FF0000"/>
                </a:solidFill>
                <a:latin typeface="Calibri"/>
                <a:cs typeface="Calibri"/>
              </a:rPr>
              <a:t>rd</a:t>
            </a:r>
            <a:r>
              <a:rPr lang="en-US" sz="1800" dirty="0" smtClean="0">
                <a:solidFill>
                  <a:srgbClr val="FF0000"/>
                </a:solidFill>
                <a:latin typeface="Calibri"/>
                <a:cs typeface="Calibri"/>
              </a:rPr>
              <a:t> President of the US was ____</a:t>
            </a:r>
            <a:endParaRPr lang="en-US" sz="1800" dirty="0">
              <a:solidFill>
                <a:srgbClr val="FF0000"/>
              </a:solidFill>
              <a:latin typeface="Calibri"/>
              <a:cs typeface="Calibri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1800" dirty="0">
                <a:solidFill>
                  <a:srgbClr val="FF0000"/>
                </a:solidFill>
                <a:latin typeface="Calibri"/>
                <a:cs typeface="Calibri"/>
              </a:rPr>
              <a:t>I saw a ____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096000" y="1276350"/>
            <a:ext cx="1828800" cy="255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 smtClean="0"/>
              <a:t>mushrooms 0.1</a:t>
            </a:r>
            <a:endParaRPr lang="en-US" sz="1600" dirty="0"/>
          </a:p>
          <a:p>
            <a:pPr eaLnBrk="1" hangingPunct="1">
              <a:spcBef>
                <a:spcPct val="50000"/>
              </a:spcBef>
            </a:pPr>
            <a:r>
              <a:rPr lang="en-US" sz="1600" dirty="0"/>
              <a:t>p</a:t>
            </a:r>
            <a:r>
              <a:rPr lang="en-US" sz="1600" dirty="0" smtClean="0"/>
              <a:t>epperoni 0.1</a:t>
            </a:r>
            <a:endParaRPr lang="en-US" sz="1600" dirty="0"/>
          </a:p>
          <a:p>
            <a:pPr eaLnBrk="1" hangingPunct="1">
              <a:spcBef>
                <a:spcPct val="50000"/>
              </a:spcBef>
            </a:pPr>
            <a:r>
              <a:rPr lang="en-US" sz="1600" dirty="0"/>
              <a:t>a</a:t>
            </a:r>
            <a:r>
              <a:rPr lang="en-US" sz="1600" dirty="0" smtClean="0"/>
              <a:t>nchovies 0.01</a:t>
            </a:r>
            <a:endParaRPr lang="en-US" sz="1600" dirty="0"/>
          </a:p>
          <a:p>
            <a:pPr eaLnBrk="1" hangingPunct="1">
              <a:spcBef>
                <a:spcPct val="50000"/>
              </a:spcBef>
            </a:pPr>
            <a:r>
              <a:rPr lang="en-US" sz="1600" dirty="0"/>
              <a:t>….</a:t>
            </a:r>
          </a:p>
          <a:p>
            <a:pPr eaLnBrk="1" hangingPunct="1">
              <a:spcBef>
                <a:spcPct val="50000"/>
              </a:spcBef>
            </a:pPr>
            <a:r>
              <a:rPr lang="en-US" sz="1600" dirty="0"/>
              <a:t>f</a:t>
            </a:r>
            <a:r>
              <a:rPr lang="en-US" sz="1600" dirty="0" smtClean="0"/>
              <a:t>ried rice 0.0001</a:t>
            </a:r>
            <a:endParaRPr lang="en-US" sz="1600" dirty="0"/>
          </a:p>
          <a:p>
            <a:pPr eaLnBrk="1" hangingPunct="1">
              <a:spcBef>
                <a:spcPct val="50000"/>
              </a:spcBef>
            </a:pPr>
            <a:r>
              <a:rPr lang="en-US" sz="1600" dirty="0"/>
              <a:t>….</a:t>
            </a:r>
          </a:p>
          <a:p>
            <a:pPr eaLnBrk="1" hangingPunct="1">
              <a:spcBef>
                <a:spcPct val="50000"/>
              </a:spcBef>
            </a:pPr>
            <a:r>
              <a:rPr lang="en-US" sz="1600" dirty="0"/>
              <a:t>a</a:t>
            </a:r>
            <a:r>
              <a:rPr lang="en-US" sz="1600" dirty="0" smtClean="0"/>
              <a:t>nd 1e</a:t>
            </a:r>
            <a:r>
              <a:rPr lang="en-US" sz="1600" dirty="0"/>
              <a:t>-100</a:t>
            </a:r>
          </a:p>
        </p:txBody>
      </p:sp>
      <p:sp>
        <p:nvSpPr>
          <p:cNvPr id="8" name="AutoShape 7"/>
          <p:cNvSpPr>
            <a:spLocks/>
          </p:cNvSpPr>
          <p:nvPr/>
        </p:nvSpPr>
        <p:spPr bwMode="auto">
          <a:xfrm>
            <a:off x="5791200" y="1352550"/>
            <a:ext cx="304800" cy="2362200"/>
          </a:xfrm>
          <a:prstGeom prst="leftBrace">
            <a:avLst>
              <a:gd name="adj1" fmla="val 75000"/>
              <a:gd name="adj2" fmla="val 39352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0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1333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/>
              <a:t>Perplexity</a:t>
            </a:r>
          </a:p>
        </p:txBody>
      </p:sp>
      <p:sp>
        <p:nvSpPr>
          <p:cNvPr id="137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2000256"/>
            <a:ext cx="4267200" cy="31392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000" dirty="0" smtClean="0">
                <a:latin typeface="Calibri" charset="0"/>
              </a:rPr>
              <a:t>Perplexity </a:t>
            </a:r>
            <a:r>
              <a:rPr lang="en-US" sz="2000" dirty="0">
                <a:latin typeface="Calibri" charset="0"/>
              </a:rPr>
              <a:t>is the </a:t>
            </a:r>
            <a:r>
              <a:rPr lang="en-US" sz="2000" dirty="0" smtClean="0">
                <a:latin typeface="Calibri" charset="0"/>
              </a:rPr>
              <a:t>inverse probability </a:t>
            </a:r>
            <a:r>
              <a:rPr lang="en-US" sz="2000" dirty="0">
                <a:latin typeface="Calibri" charset="0"/>
              </a:rPr>
              <a:t>of the test </a:t>
            </a:r>
            <a:r>
              <a:rPr lang="en-US" sz="2000" dirty="0" smtClean="0">
                <a:latin typeface="Calibri" charset="0"/>
              </a:rPr>
              <a:t>set, normalized </a:t>
            </a:r>
            <a:r>
              <a:rPr lang="en-US" sz="2000" dirty="0">
                <a:latin typeface="Calibri" charset="0"/>
              </a:rPr>
              <a:t>by the number of words</a:t>
            </a:r>
            <a:r>
              <a:rPr lang="en-US" sz="2000" dirty="0" smtClean="0">
                <a:latin typeface="Calibri" charset="0"/>
              </a:rPr>
              <a:t>:</a:t>
            </a:r>
            <a:endParaRPr lang="en-US" sz="2000" dirty="0">
              <a:latin typeface="Calibri" charset="0"/>
            </a:endParaRPr>
          </a:p>
          <a:p>
            <a:pPr eaLnBrk="1" hangingPunct="1"/>
            <a:endParaRPr lang="en-US" sz="2000" dirty="0">
              <a:latin typeface="Calibri" charset="0"/>
            </a:endParaRPr>
          </a:p>
          <a:p>
            <a:pPr marL="0" indent="0" eaLnBrk="1" hangingPunct="1">
              <a:buNone/>
            </a:pPr>
            <a:r>
              <a:rPr lang="en-US" sz="2000" dirty="0" smtClean="0">
                <a:latin typeface="Calibri" charset="0"/>
              </a:rPr>
              <a:t>                                               Chain </a:t>
            </a:r>
            <a:r>
              <a:rPr lang="en-US" sz="2000" dirty="0">
                <a:latin typeface="Calibri" charset="0"/>
              </a:rPr>
              <a:t>rule:</a:t>
            </a:r>
          </a:p>
          <a:p>
            <a:pPr marL="0" indent="0">
              <a:buNone/>
            </a:pPr>
            <a:endParaRPr lang="en-US" sz="2000" dirty="0">
              <a:latin typeface="Calibri" charset="0"/>
            </a:endParaRPr>
          </a:p>
          <a:p>
            <a:pPr marL="0" indent="0" eaLnBrk="1" hangingPunct="1">
              <a:buNone/>
            </a:pPr>
            <a:r>
              <a:rPr lang="en-US" sz="2000" dirty="0" smtClean="0">
                <a:latin typeface="Calibri" charset="0"/>
              </a:rPr>
              <a:t>                                              For </a:t>
            </a:r>
            <a:r>
              <a:rPr lang="en-US" sz="2000" dirty="0">
                <a:latin typeface="Calibri" charset="0"/>
              </a:rPr>
              <a:t>bigrams</a:t>
            </a:r>
            <a:r>
              <a:rPr lang="en-US" sz="2000" dirty="0" smtClean="0">
                <a:latin typeface="Calibri" charset="0"/>
              </a:rPr>
              <a:t>:</a:t>
            </a:r>
            <a:endParaRPr lang="en-US" sz="2000" dirty="0">
              <a:latin typeface="Calibri" charset="0"/>
            </a:endParaRPr>
          </a:p>
        </p:txBody>
      </p:sp>
      <p:pic>
        <p:nvPicPr>
          <p:cNvPr id="137221" name="Picture 5" descr="pp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2140" y="3181350"/>
            <a:ext cx="253746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2" name="Picture 6" descr="pp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03186" y="4095750"/>
            <a:ext cx="2249424" cy="72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04800" y="4769220"/>
            <a:ext cx="6970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Calibri"/>
                <a:cs typeface="Calibri"/>
              </a:rPr>
              <a:t>Minimizing perplexity is the same as maximizing </a:t>
            </a:r>
            <a:r>
              <a:rPr lang="en-US" sz="1800" b="1" dirty="0" smtClean="0">
                <a:latin typeface="Calibri"/>
                <a:cs typeface="Calibri"/>
              </a:rPr>
              <a:t>probability</a:t>
            </a:r>
            <a:endParaRPr lang="en-US" sz="1800" b="1" dirty="0">
              <a:latin typeface="Calibri"/>
              <a:cs typeface="Calibri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81000" y="1200150"/>
            <a:ext cx="784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371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714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 marL="0" indent="0">
              <a:buNone/>
            </a:pPr>
            <a:r>
              <a:rPr lang="en-US" sz="2000" dirty="0" smtClean="0">
                <a:latin typeface="Calibri" charset="0"/>
              </a:rPr>
              <a:t>The best language model is one that best predicts an unseen test set</a:t>
            </a:r>
          </a:p>
          <a:p>
            <a:pPr lvl="1"/>
            <a:r>
              <a:rPr lang="en-US" dirty="0" smtClean="0">
                <a:latin typeface="Calibri" charset="0"/>
              </a:rPr>
              <a:t>Gives the highest P(sentence)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9116515"/>
              </p:ext>
            </p:extLst>
          </p:nvPr>
        </p:nvGraphicFramePr>
        <p:xfrm>
          <a:off x="5361810" y="1581150"/>
          <a:ext cx="2740269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8" name="Equation" r:id="rId6" imgW="2159000" imgH="1320800" progId="Equation.3">
                  <p:embed/>
                </p:oleObj>
              </mc:Choice>
              <mc:Fallback>
                <p:oleObj name="Equation" r:id="rId6" imgW="2159000" imgH="1320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61810" y="1581150"/>
                        <a:ext cx="2740269" cy="167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11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Lower perplexity = better model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lvl="3" eaLnBrk="1" hangingPunct="1">
              <a:buFont typeface="Wingdings" charset="2"/>
              <a:buNone/>
            </a:pPr>
            <a:endParaRPr lang="en-US" dirty="0">
              <a:latin typeface="Calibri" charset="0"/>
            </a:endParaRPr>
          </a:p>
          <a:p>
            <a:pPr eaLnBrk="1" hangingPunct="1"/>
            <a:r>
              <a:rPr lang="en-US" sz="2800" dirty="0">
                <a:latin typeface="Calibri" charset="0"/>
              </a:rPr>
              <a:t>Training 38 million words, test 1.5 million words, WSJ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344635"/>
              </p:ext>
            </p:extLst>
          </p:nvPr>
        </p:nvGraphicFramePr>
        <p:xfrm>
          <a:off x="685800" y="2647950"/>
          <a:ext cx="73914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7850"/>
                <a:gridCol w="1847850"/>
                <a:gridCol w="1847850"/>
                <a:gridCol w="1847850"/>
              </a:tblGrid>
              <a:tr h="990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N-gram Order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Unigram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Bigram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Trigram</a:t>
                      </a:r>
                      <a:endParaRPr lang="en-US" sz="3200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Perplexity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962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170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109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44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Evaluation and Perplexity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/>
              <a:t/>
            </a:r>
            <a:br>
              <a:rPr sz="4400"/>
            </a:br>
            <a:r>
              <a:rPr lang="en-US" sz="4400"/>
              <a:t>Language Modeling</a:t>
            </a:r>
            <a:endParaRPr sz="4400"/>
          </a:p>
        </p:txBody>
      </p:sp>
    </p:spTree>
    <p:extLst>
      <p:ext uri="{BB962C8B-B14F-4D97-AF65-F5344CB8AC3E}">
        <p14:creationId xmlns:p14="http://schemas.microsoft.com/office/powerpoint/2010/main" val="300812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Generalization and zeros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/>
              <a:t/>
            </a:r>
            <a:br>
              <a:rPr sz="4400"/>
            </a:br>
            <a:r>
              <a:rPr lang="en-US" sz="4400"/>
              <a:t>Language Modeling</a:t>
            </a:r>
            <a:endParaRPr sz="4400"/>
          </a:p>
        </p:txBody>
      </p:sp>
    </p:spTree>
    <p:extLst>
      <p:ext uri="{BB962C8B-B14F-4D97-AF65-F5344CB8AC3E}">
        <p14:creationId xmlns:p14="http://schemas.microsoft.com/office/powerpoint/2010/main" val="16768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The Shannon Visualization Method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352550"/>
            <a:ext cx="3962400" cy="3200400"/>
          </a:xfrm>
        </p:spPr>
        <p:txBody>
          <a:bodyPr/>
          <a:lstStyle/>
          <a:p>
            <a:pPr eaLnBrk="1" hangingPunct="1"/>
            <a:r>
              <a:rPr lang="en-US" sz="1800" dirty="0" smtClean="0">
                <a:latin typeface="Calibri" charset="0"/>
              </a:rPr>
              <a:t>Choose </a:t>
            </a:r>
            <a:r>
              <a:rPr lang="en-US" sz="1800" dirty="0">
                <a:latin typeface="Calibri" charset="0"/>
              </a:rPr>
              <a:t>a random </a:t>
            </a:r>
            <a:r>
              <a:rPr lang="en-US" sz="1800" dirty="0" smtClean="0">
                <a:latin typeface="Calibri" charset="0"/>
              </a:rPr>
              <a:t>bigram </a:t>
            </a:r>
          </a:p>
          <a:p>
            <a:pPr marL="0" indent="0" eaLnBrk="1" hangingPunct="1">
              <a:buNone/>
            </a:pPr>
            <a:r>
              <a:rPr lang="en-US" sz="1800" dirty="0" smtClean="0">
                <a:latin typeface="Calibri" charset="0"/>
              </a:rPr>
              <a:t>     (&lt;</a:t>
            </a:r>
            <a:r>
              <a:rPr lang="en-US" sz="1800" dirty="0">
                <a:latin typeface="Calibri" charset="0"/>
              </a:rPr>
              <a:t>s&gt;, </a:t>
            </a:r>
            <a:r>
              <a:rPr lang="en-US" sz="1800" dirty="0" smtClean="0">
                <a:latin typeface="Calibri" charset="0"/>
              </a:rPr>
              <a:t>w) </a:t>
            </a:r>
            <a:r>
              <a:rPr lang="en-US" sz="1800" dirty="0">
                <a:latin typeface="Calibri" charset="0"/>
              </a:rPr>
              <a:t>according to its probability</a:t>
            </a:r>
          </a:p>
          <a:p>
            <a:pPr eaLnBrk="1" hangingPunct="1"/>
            <a:r>
              <a:rPr lang="en-US" sz="1800" dirty="0">
                <a:latin typeface="Calibri" charset="0"/>
              </a:rPr>
              <a:t>Now choose a random </a:t>
            </a:r>
            <a:r>
              <a:rPr lang="en-US" sz="1800" dirty="0" smtClean="0">
                <a:latin typeface="Calibri" charset="0"/>
              </a:rPr>
              <a:t>bigram        </a:t>
            </a:r>
            <a:r>
              <a:rPr lang="en-US" sz="1800" dirty="0">
                <a:latin typeface="Calibri" charset="0"/>
              </a:rPr>
              <a:t>(w, x) according to its probability</a:t>
            </a:r>
          </a:p>
          <a:p>
            <a:pPr eaLnBrk="1" hangingPunct="1"/>
            <a:r>
              <a:rPr lang="en-US" sz="1800" dirty="0">
                <a:latin typeface="Calibri" charset="0"/>
              </a:rPr>
              <a:t>And so on until we choose &lt;/s&gt;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>
                <a:latin typeface="Calibri" charset="0"/>
              </a:rPr>
              <a:t>Then string the words </a:t>
            </a:r>
            <a:r>
              <a:rPr lang="en-US" sz="1800" dirty="0" smtClean="0">
                <a:latin typeface="Calibri" charset="0"/>
              </a:rPr>
              <a:t>together</a:t>
            </a:r>
            <a:endParaRPr lang="en-US" sz="1800" dirty="0">
              <a:solidFill>
                <a:srgbClr val="A50021"/>
              </a:solidFill>
              <a:latin typeface="Calibri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038600" y="1504950"/>
            <a:ext cx="52578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371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714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sz="1800" dirty="0" smtClean="0">
                <a:solidFill>
                  <a:srgbClr val="A50021"/>
                </a:solidFill>
                <a:latin typeface="Courier"/>
                <a:cs typeface="Courier"/>
              </a:rPr>
              <a:t>&lt;s&gt; I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 sz="1800" dirty="0" smtClean="0">
                <a:solidFill>
                  <a:srgbClr val="A50021"/>
                </a:solidFill>
                <a:latin typeface="Courier"/>
                <a:cs typeface="Courier"/>
              </a:rPr>
              <a:t>    I</a:t>
            </a:r>
            <a:r>
              <a:rPr lang="en-US" sz="1800" dirty="0" smtClean="0">
                <a:latin typeface="Courier"/>
                <a:cs typeface="Courier"/>
              </a:rPr>
              <a:t> want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 sz="1800" dirty="0">
                <a:solidFill>
                  <a:srgbClr val="A50021"/>
                </a:solidFill>
                <a:latin typeface="Courier"/>
                <a:cs typeface="Courier"/>
              </a:rPr>
              <a:t> </a:t>
            </a:r>
            <a:r>
              <a:rPr lang="en-US" sz="1800" dirty="0" smtClean="0">
                <a:solidFill>
                  <a:srgbClr val="A50021"/>
                </a:solidFill>
                <a:latin typeface="Courier"/>
                <a:cs typeface="Courier"/>
              </a:rPr>
              <a:t>     want</a:t>
            </a:r>
            <a:r>
              <a:rPr lang="en-US" sz="1800" dirty="0" smtClean="0">
                <a:latin typeface="Courier"/>
                <a:cs typeface="Courier"/>
              </a:rPr>
              <a:t> to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 sz="1800" dirty="0">
                <a:solidFill>
                  <a:srgbClr val="A50021"/>
                </a:solidFill>
                <a:latin typeface="Courier"/>
                <a:cs typeface="Courier"/>
              </a:rPr>
              <a:t> </a:t>
            </a:r>
            <a:r>
              <a:rPr lang="en-US" sz="1800" dirty="0" smtClean="0">
                <a:solidFill>
                  <a:srgbClr val="A50021"/>
                </a:solidFill>
                <a:latin typeface="Courier"/>
                <a:cs typeface="Courier"/>
              </a:rPr>
              <a:t>          to</a:t>
            </a:r>
            <a:r>
              <a:rPr lang="en-US" sz="1800" dirty="0" smtClean="0">
                <a:latin typeface="Courier"/>
                <a:cs typeface="Courier"/>
              </a:rPr>
              <a:t> eat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 sz="1800" dirty="0">
                <a:solidFill>
                  <a:srgbClr val="A50021"/>
                </a:solidFill>
                <a:latin typeface="Courier"/>
                <a:cs typeface="Courier"/>
              </a:rPr>
              <a:t> </a:t>
            </a:r>
            <a:r>
              <a:rPr lang="en-US" sz="1800" dirty="0" smtClean="0">
                <a:solidFill>
                  <a:srgbClr val="A50021"/>
                </a:solidFill>
                <a:latin typeface="Courier"/>
                <a:cs typeface="Courier"/>
              </a:rPr>
              <a:t>             eat</a:t>
            </a:r>
            <a:r>
              <a:rPr lang="en-US" sz="1800" dirty="0" smtClean="0">
                <a:latin typeface="Courier"/>
                <a:cs typeface="Courier"/>
              </a:rPr>
              <a:t> Chinese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 sz="1800" dirty="0">
                <a:solidFill>
                  <a:srgbClr val="A50021"/>
                </a:solidFill>
                <a:latin typeface="Courier"/>
                <a:cs typeface="Courier"/>
              </a:rPr>
              <a:t> </a:t>
            </a:r>
            <a:r>
              <a:rPr lang="en-US" sz="1800" dirty="0" smtClean="0">
                <a:solidFill>
                  <a:srgbClr val="A50021"/>
                </a:solidFill>
                <a:latin typeface="Courier"/>
                <a:cs typeface="Courier"/>
              </a:rPr>
              <a:t>                 Chinese</a:t>
            </a:r>
            <a:r>
              <a:rPr lang="en-US" sz="1800" dirty="0" smtClean="0">
                <a:latin typeface="Courier"/>
                <a:cs typeface="Courier"/>
              </a:rPr>
              <a:t> food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 sz="1800" dirty="0">
                <a:solidFill>
                  <a:srgbClr val="A50021"/>
                </a:solidFill>
                <a:latin typeface="Courier"/>
                <a:cs typeface="Courier"/>
              </a:rPr>
              <a:t> </a:t>
            </a:r>
            <a:r>
              <a:rPr lang="en-US" sz="1800" dirty="0" smtClean="0">
                <a:solidFill>
                  <a:srgbClr val="A50021"/>
                </a:solidFill>
                <a:latin typeface="Courier"/>
                <a:cs typeface="Courier"/>
              </a:rPr>
              <a:t>                         food </a:t>
            </a:r>
            <a:r>
              <a:rPr lang="en-US" sz="1800" dirty="0" smtClean="0">
                <a:latin typeface="Courier"/>
                <a:cs typeface="Courier"/>
              </a:rPr>
              <a:t> &lt;/s&gt;</a:t>
            </a:r>
          </a:p>
          <a:p>
            <a:pPr>
              <a:lnSpc>
                <a:spcPct val="90000"/>
              </a:lnSpc>
              <a:buFont typeface="Wingdings" charset="2"/>
              <a:buNone/>
            </a:pPr>
            <a:r>
              <a:rPr lang="en-US" sz="1800" dirty="0" smtClean="0">
                <a:solidFill>
                  <a:srgbClr val="CC0000"/>
                </a:solidFill>
                <a:latin typeface="Courier"/>
                <a:cs typeface="Courier"/>
              </a:rPr>
              <a:t>I want to eat Chinese food</a:t>
            </a:r>
          </a:p>
          <a:p>
            <a:endParaRPr lang="en-US" sz="18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21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/>
              <a:t>Approximating Shakespeare</a:t>
            </a:r>
          </a:p>
        </p:txBody>
      </p:sp>
      <p:sp>
        <p:nvSpPr>
          <p:cNvPr id="98307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dirty="0" smtClean="0">
                <a:latin typeface="Calibri" charset="0"/>
              </a:rPr>
              <a:t> </a:t>
            </a:r>
          </a:p>
        </p:txBody>
      </p:sp>
      <p:pic>
        <p:nvPicPr>
          <p:cNvPr id="5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800" y="1584989"/>
            <a:ext cx="7463322" cy="301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155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Probabilistic Language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349" y="1352550"/>
            <a:ext cx="8534400" cy="3790950"/>
          </a:xfrm>
        </p:spPr>
        <p:txBody>
          <a:bodyPr/>
          <a:lstStyle/>
          <a:p>
            <a:r>
              <a:rPr lang="en-US" sz="2800" dirty="0"/>
              <a:t>Today’s goal: assign a probability to a sentence</a:t>
            </a:r>
          </a:p>
          <a:p>
            <a:pPr lvl="3"/>
            <a:r>
              <a:rPr lang="en-US" sz="2400" dirty="0" smtClean="0"/>
              <a:t>Machine </a:t>
            </a:r>
            <a:r>
              <a:rPr lang="en-US" sz="2400" dirty="0"/>
              <a:t>Translation:</a:t>
            </a:r>
          </a:p>
          <a:p>
            <a:pPr lvl="4"/>
            <a:r>
              <a:rPr lang="en-US" sz="2000" dirty="0"/>
              <a:t>P</a:t>
            </a:r>
            <a:r>
              <a:rPr lang="en-US" sz="2000" dirty="0" smtClean="0"/>
              <a:t>(</a:t>
            </a:r>
            <a:r>
              <a:rPr lang="en-US" sz="2000" b="1" dirty="0" smtClean="0"/>
              <a:t>high </a:t>
            </a:r>
            <a:r>
              <a:rPr lang="en-US" sz="2000" dirty="0" smtClean="0"/>
              <a:t>winds </a:t>
            </a:r>
            <a:r>
              <a:rPr lang="en-US" sz="2000" dirty="0" err="1" smtClean="0"/>
              <a:t>tonite</a:t>
            </a:r>
            <a:r>
              <a:rPr lang="en-US" sz="2000" dirty="0" smtClean="0"/>
              <a:t>) </a:t>
            </a:r>
            <a:r>
              <a:rPr lang="en-US" sz="2000" dirty="0"/>
              <a:t>&gt; P</a:t>
            </a:r>
            <a:r>
              <a:rPr lang="en-US" sz="2000" dirty="0" smtClean="0"/>
              <a:t>(</a:t>
            </a:r>
            <a:r>
              <a:rPr lang="en-US" sz="2000" b="1" dirty="0" smtClean="0"/>
              <a:t>large</a:t>
            </a:r>
            <a:r>
              <a:rPr lang="en-US" sz="2000" dirty="0" smtClean="0"/>
              <a:t> winds </a:t>
            </a:r>
            <a:r>
              <a:rPr lang="en-US" sz="2000" dirty="0" err="1" smtClean="0"/>
              <a:t>tonite</a:t>
            </a:r>
            <a:r>
              <a:rPr lang="en-US" sz="2000" dirty="0" smtClean="0"/>
              <a:t>)</a:t>
            </a:r>
            <a:endParaRPr lang="en-US" sz="2000" dirty="0"/>
          </a:p>
          <a:p>
            <a:pPr lvl="3"/>
            <a:r>
              <a:rPr lang="en-US" sz="2400" dirty="0" smtClean="0"/>
              <a:t>Spell </a:t>
            </a:r>
            <a:r>
              <a:rPr lang="en-US" sz="2400" dirty="0"/>
              <a:t>Correction</a:t>
            </a:r>
          </a:p>
          <a:p>
            <a:pPr lvl="4"/>
            <a:r>
              <a:rPr lang="en-US" sz="2000" dirty="0"/>
              <a:t>The office is about fifteen </a:t>
            </a:r>
            <a:r>
              <a:rPr lang="en-US" sz="2000" b="1" dirty="0"/>
              <a:t>minuets</a:t>
            </a:r>
            <a:r>
              <a:rPr lang="en-US" sz="2000" dirty="0"/>
              <a:t> from my </a:t>
            </a:r>
            <a:r>
              <a:rPr lang="en-US" sz="2000" dirty="0" smtClean="0"/>
              <a:t>house</a:t>
            </a:r>
          </a:p>
          <a:p>
            <a:pPr lvl="5"/>
            <a:r>
              <a:rPr lang="en-US" sz="1800" dirty="0" smtClean="0"/>
              <a:t>P(about fifteen </a:t>
            </a:r>
            <a:r>
              <a:rPr lang="en-US" sz="1800" b="1" dirty="0" smtClean="0"/>
              <a:t>minutes</a:t>
            </a:r>
            <a:r>
              <a:rPr lang="en-US" sz="1800" dirty="0" smtClean="0"/>
              <a:t> from) &gt; P(about fifteen </a:t>
            </a:r>
            <a:r>
              <a:rPr lang="en-US" sz="1800" b="1" dirty="0" smtClean="0"/>
              <a:t>minuets</a:t>
            </a:r>
            <a:r>
              <a:rPr lang="en-US" sz="1800" dirty="0" smtClean="0"/>
              <a:t> from)</a:t>
            </a:r>
            <a:endParaRPr lang="en-US" sz="2000" dirty="0"/>
          </a:p>
          <a:p>
            <a:pPr lvl="3"/>
            <a:r>
              <a:rPr lang="en-US" sz="2400" dirty="0"/>
              <a:t>Speech Recognition</a:t>
            </a:r>
          </a:p>
          <a:p>
            <a:pPr lvl="4"/>
            <a:r>
              <a:rPr lang="en-US" sz="2000" dirty="0"/>
              <a:t>P(I saw a van) &gt;&gt; P(eyes awe of an</a:t>
            </a:r>
            <a:r>
              <a:rPr lang="en-US" sz="2000" dirty="0" smtClean="0"/>
              <a:t>)</a:t>
            </a:r>
          </a:p>
          <a:p>
            <a:pPr lvl="3"/>
            <a:r>
              <a:rPr lang="en-US" sz="2400" dirty="0" smtClean="0"/>
              <a:t>+ Summarization, question-answering, etc., etc.!!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2800350"/>
            <a:ext cx="1021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Calibri"/>
                <a:cs typeface="Calibri"/>
              </a:rPr>
              <a:t>Why?</a:t>
            </a:r>
            <a:endParaRPr lang="en-US" sz="2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518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Shakespeare as corpus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352550"/>
            <a:ext cx="8534400" cy="3657600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Calibri" charset="0"/>
              </a:rPr>
              <a:t>N=884,647 tokens, V=29,066</a:t>
            </a:r>
          </a:p>
          <a:p>
            <a:pPr eaLnBrk="1" hangingPunct="1"/>
            <a:r>
              <a:rPr lang="en-US" sz="3200" dirty="0">
                <a:latin typeface="Calibri" charset="0"/>
              </a:rPr>
              <a:t>Shakespeare produced 300,000 bigram types out of V</a:t>
            </a:r>
            <a:r>
              <a:rPr lang="en-US" sz="3200" baseline="30000" dirty="0">
                <a:latin typeface="Calibri" charset="0"/>
              </a:rPr>
              <a:t>2</a:t>
            </a:r>
            <a:r>
              <a:rPr lang="en-US" sz="3200" dirty="0">
                <a:latin typeface="Calibri" charset="0"/>
              </a:rPr>
              <a:t>= 844 million possible </a:t>
            </a:r>
            <a:r>
              <a:rPr lang="en-US" sz="3200" dirty="0" smtClean="0">
                <a:latin typeface="Calibri" charset="0"/>
              </a:rPr>
              <a:t>bigrams.</a:t>
            </a:r>
          </a:p>
          <a:p>
            <a:pPr lvl="1"/>
            <a:r>
              <a:rPr lang="en-US" sz="2800" dirty="0" smtClean="0">
                <a:latin typeface="Calibri" charset="0"/>
              </a:rPr>
              <a:t>So 99.96</a:t>
            </a:r>
            <a:r>
              <a:rPr lang="en-US" sz="2800" dirty="0">
                <a:latin typeface="Calibri" charset="0"/>
              </a:rPr>
              <a:t>% of the possible bigrams were never seen (have zero entries in the table)</a:t>
            </a:r>
          </a:p>
          <a:p>
            <a:pPr eaLnBrk="1" hangingPunct="1"/>
            <a:r>
              <a:rPr lang="en-US" sz="3200" dirty="0" err="1">
                <a:latin typeface="Calibri" charset="0"/>
              </a:rPr>
              <a:t>Quadrigrams</a:t>
            </a:r>
            <a:r>
              <a:rPr lang="en-US" sz="3200" dirty="0">
                <a:latin typeface="Calibri" charset="0"/>
              </a:rPr>
              <a:t> worse:   What's coming out looks like Shakespeare because it </a:t>
            </a:r>
            <a:r>
              <a:rPr lang="en-US" sz="3200" b="1" i="1" dirty="0">
                <a:latin typeface="Calibri" charset="0"/>
              </a:rPr>
              <a:t>is</a:t>
            </a:r>
            <a:r>
              <a:rPr lang="en-US" sz="3200" dirty="0">
                <a:latin typeface="Calibri" charset="0"/>
              </a:rPr>
              <a:t> Shakespeare</a:t>
            </a:r>
          </a:p>
          <a:p>
            <a:pPr eaLnBrk="1" hangingPunct="1"/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58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The wall street journal is not shakespeare (no offense)</a:t>
            </a: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9225" y="1504950"/>
            <a:ext cx="8150351" cy="2992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06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7150"/>
            <a:ext cx="7467600" cy="1066800"/>
          </a:xfrm>
        </p:spPr>
        <p:txBody>
          <a:bodyPr/>
          <a:lstStyle/>
          <a:p>
            <a:r>
              <a:rPr lang="en-US" dirty="0" smtClean="0"/>
              <a:t>Can you guess the author of these random 3-gram sentences?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also point to ninety nine point six billion dollars from two hundred </a:t>
            </a:r>
            <a:r>
              <a:rPr lang="en-US" dirty="0" smtClean="0"/>
              <a:t>four </a:t>
            </a:r>
            <a:r>
              <a:rPr lang="en-US" dirty="0"/>
              <a:t>oh six three percent of the rates of interest stores as Mexico and gram Brazil on market conditions </a:t>
            </a:r>
            <a:endParaRPr lang="en-US" dirty="0" smtClean="0"/>
          </a:p>
          <a:p>
            <a:r>
              <a:rPr lang="en-US" dirty="0"/>
              <a:t>This shall forbid it should be branded, if renown made it empty. </a:t>
            </a:r>
            <a:endParaRPr lang="en-US" dirty="0" smtClean="0"/>
          </a:p>
          <a:p>
            <a:r>
              <a:rPr lang="en-US" dirty="0"/>
              <a:t>“You are uniformly charming!” cried he, with a smile of associating and now and then I bowed and they perceived a chaise and four to wish for.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92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perils of </a:t>
            </a:r>
            <a:r>
              <a:rPr lang="en-US" dirty="0" err="1"/>
              <a:t>overfitting</a:t>
            </a:r>
            <a:endParaRPr lang="en-U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latin typeface="Calibri" charset="0"/>
              </a:rPr>
              <a:t>N-grams only work well for word prediction if the test corpus looks like the training corpus</a:t>
            </a:r>
          </a:p>
          <a:p>
            <a:pPr lvl="1" eaLnBrk="1" hangingPunct="1"/>
            <a:r>
              <a:rPr lang="en-US" sz="2800" dirty="0">
                <a:latin typeface="Calibri" charset="0"/>
              </a:rPr>
              <a:t>In real life, it often doesn’t</a:t>
            </a:r>
          </a:p>
          <a:p>
            <a:pPr lvl="1" eaLnBrk="1" hangingPunct="1"/>
            <a:r>
              <a:rPr lang="en-US" sz="2800" dirty="0">
                <a:latin typeface="Calibri" charset="0"/>
              </a:rPr>
              <a:t>We need to train robust </a:t>
            </a:r>
            <a:r>
              <a:rPr lang="en-US" sz="2800" dirty="0" smtClean="0">
                <a:latin typeface="Calibri" charset="0"/>
              </a:rPr>
              <a:t>models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smtClean="0">
                <a:latin typeface="Calibri" charset="0"/>
              </a:rPr>
              <a:t>that generalize!</a:t>
            </a:r>
          </a:p>
          <a:p>
            <a:pPr lvl="1" eaLnBrk="1" hangingPunct="1"/>
            <a:r>
              <a:rPr lang="en-US" sz="2800" dirty="0" smtClean="0">
                <a:latin typeface="Calibri" charset="0"/>
              </a:rPr>
              <a:t>One kind of generalization: Zeros!</a:t>
            </a:r>
          </a:p>
          <a:p>
            <a:pPr lvl="2"/>
            <a:r>
              <a:rPr lang="en-US" sz="2800" dirty="0" smtClean="0">
                <a:latin typeface="Calibri" charset="0"/>
              </a:rPr>
              <a:t>Things that don’t ever occur in the training set</a:t>
            </a:r>
          </a:p>
          <a:p>
            <a:pPr lvl="3"/>
            <a:r>
              <a:rPr lang="en-US" sz="2800" dirty="0" smtClean="0">
                <a:latin typeface="Calibri" charset="0"/>
              </a:rPr>
              <a:t>But occur in the test set</a:t>
            </a:r>
            <a:endParaRPr lang="en-US" sz="28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27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467600" cy="742950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Arial" charset="0"/>
                <a:ea typeface="ＭＳ Ｐゴシック" charset="0"/>
                <a:cs typeface="ＭＳ Ｐゴシック" charset="0"/>
              </a:rPr>
              <a:t>Zeros</a:t>
            </a:r>
            <a:endParaRPr lang="en-US" sz="3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139890"/>
            <a:ext cx="5105400" cy="4038600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en-US" sz="3200" dirty="0" smtClean="0">
                <a:latin typeface="Calibri"/>
                <a:ea typeface="ＭＳ Ｐゴシック" charset="0"/>
                <a:cs typeface="Calibri"/>
              </a:rPr>
              <a:t>Training set:</a:t>
            </a:r>
          </a:p>
          <a:p>
            <a:pPr marL="457200" lvl="1" indent="0">
              <a:lnSpc>
                <a:spcPct val="70000"/>
              </a:lnSpc>
              <a:buNone/>
            </a:pPr>
            <a:r>
              <a:rPr lang="en-US" sz="3200" dirty="0" smtClean="0">
                <a:latin typeface="Calibri"/>
                <a:ea typeface="ＭＳ Ｐゴシック" charset="0"/>
                <a:cs typeface="Calibri"/>
              </a:rPr>
              <a:t>… denied the allegations</a:t>
            </a:r>
          </a:p>
          <a:p>
            <a:pPr marL="457200" lvl="1" indent="0">
              <a:lnSpc>
                <a:spcPct val="70000"/>
              </a:lnSpc>
              <a:buNone/>
            </a:pPr>
            <a:r>
              <a:rPr lang="en-US" sz="3200" dirty="0" smtClean="0">
                <a:latin typeface="Calibri"/>
                <a:ea typeface="ＭＳ Ｐゴシック" charset="0"/>
                <a:cs typeface="Calibri"/>
              </a:rPr>
              <a:t>… denied the reports</a:t>
            </a:r>
          </a:p>
          <a:p>
            <a:pPr marL="457200" lvl="1" indent="0">
              <a:lnSpc>
                <a:spcPct val="70000"/>
              </a:lnSpc>
              <a:buNone/>
            </a:pPr>
            <a:r>
              <a:rPr lang="en-US" sz="3200" dirty="0" smtClean="0">
                <a:latin typeface="Calibri"/>
                <a:ea typeface="ＭＳ Ｐゴシック" charset="0"/>
                <a:cs typeface="Calibri"/>
              </a:rPr>
              <a:t>… denied the claims</a:t>
            </a:r>
          </a:p>
          <a:p>
            <a:pPr marL="457200" lvl="1" indent="0">
              <a:lnSpc>
                <a:spcPct val="70000"/>
              </a:lnSpc>
              <a:buNone/>
            </a:pPr>
            <a:r>
              <a:rPr lang="en-US" sz="3200" dirty="0" smtClean="0">
                <a:latin typeface="Calibri"/>
                <a:ea typeface="ＭＳ Ｐゴシック" charset="0"/>
                <a:cs typeface="Calibri"/>
              </a:rPr>
              <a:t>… denied the request</a:t>
            </a:r>
          </a:p>
          <a:p>
            <a:pPr marL="457200" lvl="1" indent="0">
              <a:lnSpc>
                <a:spcPct val="70000"/>
              </a:lnSpc>
              <a:buNone/>
            </a:pPr>
            <a:endParaRPr lang="en-US" sz="3200" dirty="0">
              <a:latin typeface="Calibri"/>
              <a:ea typeface="ＭＳ Ｐゴシック" charset="0"/>
              <a:cs typeface="Calibri"/>
            </a:endParaRPr>
          </a:p>
          <a:p>
            <a:pPr marL="457200" lvl="1" indent="0">
              <a:lnSpc>
                <a:spcPct val="70000"/>
              </a:lnSpc>
              <a:buNone/>
            </a:pPr>
            <a:r>
              <a:rPr lang="en-US" sz="3200" dirty="0" smtClean="0">
                <a:latin typeface="Calibri"/>
                <a:ea typeface="ＭＳ Ｐゴシック" charset="0"/>
                <a:cs typeface="Calibri"/>
              </a:rPr>
              <a:t>P(“offer” | denied the) = 0</a:t>
            </a:r>
            <a:endParaRPr lang="en-US" sz="1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  <a:buFont typeface="Wingdings" charset="0"/>
              <a:buNone/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lnSpc>
                <a:spcPct val="70000"/>
              </a:lnSpc>
              <a:buNone/>
            </a:pPr>
            <a:endParaRPr lang="en-US" sz="1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758267" y="1123950"/>
            <a:ext cx="4419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685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028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371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17145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1717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6289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0861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5433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Times" pitchFamily="-65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3200" dirty="0" smtClean="0">
                <a:latin typeface="Calibri"/>
                <a:ea typeface="ＭＳ Ｐゴシック" charset="0"/>
                <a:cs typeface="Calibri"/>
              </a:rPr>
              <a:t>Test set</a:t>
            </a:r>
          </a:p>
          <a:p>
            <a:pPr marL="457200" lvl="1" indent="0">
              <a:lnSpc>
                <a:spcPct val="70000"/>
              </a:lnSpc>
              <a:buFont typeface="Times" charset="0"/>
              <a:buNone/>
            </a:pPr>
            <a:r>
              <a:rPr lang="en-US" sz="3200" dirty="0" smtClean="0">
                <a:latin typeface="Calibri"/>
                <a:ea typeface="ＭＳ Ｐゴシック" charset="0"/>
                <a:cs typeface="Calibri"/>
              </a:rPr>
              <a:t>… denied the offer</a:t>
            </a:r>
          </a:p>
          <a:p>
            <a:pPr marL="457200" lvl="1" indent="0">
              <a:lnSpc>
                <a:spcPct val="70000"/>
              </a:lnSpc>
              <a:buFont typeface="Times" charset="0"/>
              <a:buNone/>
            </a:pPr>
            <a:r>
              <a:rPr lang="en-US" sz="3200" dirty="0" smtClean="0">
                <a:latin typeface="Calibri"/>
                <a:ea typeface="ＭＳ Ｐゴシック" charset="0"/>
                <a:cs typeface="Calibri"/>
              </a:rPr>
              <a:t>… denied the loan</a:t>
            </a:r>
          </a:p>
        </p:txBody>
      </p:sp>
    </p:spTree>
    <p:extLst>
      <p:ext uri="{BB962C8B-B14F-4D97-AF65-F5344CB8AC3E}">
        <p14:creationId xmlns:p14="http://schemas.microsoft.com/office/powerpoint/2010/main" val="157574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build="p"/>
      <p:bldP spid="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Zero probability bigrams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Bigrams with zero probability</a:t>
            </a:r>
          </a:p>
          <a:p>
            <a:pPr lvl="1"/>
            <a:r>
              <a:rPr lang="en-US" dirty="0" smtClean="0"/>
              <a:t>mean that we will assign 0 probability to the test set!</a:t>
            </a:r>
          </a:p>
          <a:p>
            <a:r>
              <a:rPr lang="en-US" dirty="0" smtClean="0"/>
              <a:t>And hence we cannot compute perplexity (can’t divide by 0)!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91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Generalization and zeros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/>
              <a:t/>
            </a:r>
            <a:br>
              <a:rPr sz="4400"/>
            </a:br>
            <a:r>
              <a:rPr lang="en-US" sz="4400"/>
              <a:t>Language Modeling</a:t>
            </a:r>
            <a:endParaRPr sz="4400"/>
          </a:p>
        </p:txBody>
      </p:sp>
    </p:spTree>
    <p:extLst>
      <p:ext uri="{BB962C8B-B14F-4D97-AF65-F5344CB8AC3E}">
        <p14:creationId xmlns:p14="http://schemas.microsoft.com/office/powerpoint/2010/main" val="299049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Smoothing: Add-one (Laplace) smoothing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/>
              <a:t/>
            </a:r>
            <a:br>
              <a:rPr sz="4400"/>
            </a:br>
            <a:r>
              <a:rPr lang="en-US" sz="4400"/>
              <a:t>Language Modeling</a:t>
            </a:r>
            <a:endParaRPr sz="4400"/>
          </a:p>
        </p:txBody>
      </p:sp>
    </p:spTree>
    <p:extLst>
      <p:ext uri="{BB962C8B-B14F-4D97-AF65-F5344CB8AC3E}">
        <p14:creationId xmlns:p14="http://schemas.microsoft.com/office/powerpoint/2010/main" val="87752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133350"/>
            <a:ext cx="7467600" cy="742950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The intuition of smoothing (from Dan Klein)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139890"/>
            <a:ext cx="8229600" cy="4038600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en-US" sz="1800" dirty="0" smtClean="0">
                <a:latin typeface="Calibri"/>
                <a:ea typeface="ＭＳ Ｐゴシック" charset="0"/>
                <a:cs typeface="Calibri"/>
              </a:rPr>
              <a:t>When we have sparse statistics:</a:t>
            </a:r>
            <a:endParaRPr lang="en-US" sz="18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  <a:buFont typeface="Wingdings" charset="0"/>
              <a:buNone/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r>
              <a:rPr lang="en-US" sz="1800" dirty="0" smtClean="0">
                <a:latin typeface="Calibri"/>
                <a:ea typeface="ＭＳ Ｐゴシック" charset="0"/>
                <a:cs typeface="Calibri"/>
              </a:rPr>
              <a:t>Steal probability mass to generalize better</a:t>
            </a:r>
            <a:endParaRPr lang="en-US" sz="18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70000"/>
              </a:lnSpc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  <a:p>
            <a:pPr marL="0" indent="0" eaLnBrk="1" hangingPunct="1">
              <a:lnSpc>
                <a:spcPct val="70000"/>
              </a:lnSpc>
              <a:buNone/>
            </a:pPr>
            <a:endParaRPr lang="en-US" sz="1400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64515" name="Text Box 4"/>
          <p:cNvSpPr txBox="1">
            <a:spLocks noChangeArrowheads="1"/>
          </p:cNvSpPr>
          <p:nvPr/>
        </p:nvSpPr>
        <p:spPr bwMode="auto">
          <a:xfrm>
            <a:off x="1447800" y="1428750"/>
            <a:ext cx="24384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Calibri"/>
                <a:cs typeface="Calibri"/>
              </a:rPr>
              <a:t>P(w | denied the)</a:t>
            </a:r>
          </a:p>
          <a:p>
            <a:pPr eaLnBrk="1" hangingPunct="1"/>
            <a:r>
              <a:rPr lang="en-US" sz="1600" dirty="0">
                <a:latin typeface="Calibri"/>
                <a:cs typeface="Calibri"/>
              </a:rPr>
              <a:t>  3 allegations</a:t>
            </a:r>
          </a:p>
          <a:p>
            <a:pPr eaLnBrk="1" hangingPunct="1"/>
            <a:r>
              <a:rPr lang="en-US" sz="1600" dirty="0">
                <a:latin typeface="Calibri"/>
                <a:cs typeface="Calibri"/>
              </a:rPr>
              <a:t>  2 reports</a:t>
            </a:r>
          </a:p>
          <a:p>
            <a:pPr eaLnBrk="1" hangingPunct="1"/>
            <a:r>
              <a:rPr lang="en-US" sz="1600" dirty="0">
                <a:latin typeface="Calibri"/>
                <a:cs typeface="Calibri"/>
              </a:rPr>
              <a:t>  1 claims</a:t>
            </a:r>
          </a:p>
          <a:p>
            <a:pPr eaLnBrk="1" hangingPunct="1"/>
            <a:r>
              <a:rPr lang="en-US" sz="1600" dirty="0">
                <a:latin typeface="Calibri"/>
                <a:cs typeface="Calibri"/>
              </a:rPr>
              <a:t>  1 request</a:t>
            </a:r>
          </a:p>
          <a:p>
            <a:pPr eaLnBrk="1" hangingPunct="1"/>
            <a:endParaRPr lang="en-US" sz="400" dirty="0">
              <a:latin typeface="Calibri"/>
              <a:cs typeface="Calibri"/>
            </a:endParaRPr>
          </a:p>
          <a:p>
            <a:pPr eaLnBrk="1" hangingPunct="1"/>
            <a:r>
              <a:rPr lang="en-US" sz="1600" dirty="0">
                <a:latin typeface="Calibri"/>
                <a:cs typeface="Calibri"/>
              </a:rPr>
              <a:t>  7 total</a:t>
            </a:r>
          </a:p>
        </p:txBody>
      </p:sp>
      <p:sp>
        <p:nvSpPr>
          <p:cNvPr id="64541" name="Text Box 30"/>
          <p:cNvSpPr txBox="1">
            <a:spLocks noChangeArrowheads="1"/>
          </p:cNvSpPr>
          <p:nvPr/>
        </p:nvSpPr>
        <p:spPr bwMode="auto">
          <a:xfrm>
            <a:off x="1524000" y="3333750"/>
            <a:ext cx="24384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>
                <a:latin typeface="Calibri"/>
                <a:cs typeface="Calibri"/>
              </a:rPr>
              <a:t>P(w | denied the)</a:t>
            </a:r>
          </a:p>
          <a:p>
            <a:pPr eaLnBrk="1" hangingPunct="1"/>
            <a:r>
              <a:rPr lang="en-US" sz="1600" dirty="0">
                <a:latin typeface="Calibri"/>
                <a:cs typeface="Calibri"/>
              </a:rPr>
              <a:t>  2.5 allegations</a:t>
            </a:r>
          </a:p>
          <a:p>
            <a:pPr eaLnBrk="1" hangingPunct="1"/>
            <a:r>
              <a:rPr lang="en-US" sz="1600" dirty="0">
                <a:latin typeface="Calibri"/>
                <a:cs typeface="Calibri"/>
              </a:rPr>
              <a:t>  1.5 reports</a:t>
            </a:r>
          </a:p>
          <a:p>
            <a:pPr eaLnBrk="1" hangingPunct="1"/>
            <a:r>
              <a:rPr lang="en-US" sz="1600" dirty="0">
                <a:latin typeface="Calibri"/>
                <a:cs typeface="Calibri"/>
              </a:rPr>
              <a:t>  0.5 claims</a:t>
            </a:r>
          </a:p>
          <a:p>
            <a:pPr eaLnBrk="1" hangingPunct="1"/>
            <a:r>
              <a:rPr lang="en-US" sz="1600" dirty="0">
                <a:latin typeface="Calibri"/>
                <a:cs typeface="Calibri"/>
              </a:rPr>
              <a:t>  0.5 request</a:t>
            </a:r>
          </a:p>
          <a:p>
            <a:pPr eaLnBrk="1" hangingPunct="1"/>
            <a:r>
              <a:rPr lang="en-US" sz="1600" dirty="0">
                <a:latin typeface="Calibri"/>
                <a:cs typeface="Calibri"/>
              </a:rPr>
              <a:t>  </a:t>
            </a:r>
            <a:r>
              <a:rPr lang="en-US" sz="1600" dirty="0">
                <a:solidFill>
                  <a:srgbClr val="CC0000"/>
                </a:solidFill>
                <a:latin typeface="Calibri"/>
                <a:cs typeface="Calibri"/>
              </a:rPr>
              <a:t>2 other</a:t>
            </a:r>
          </a:p>
          <a:p>
            <a:pPr eaLnBrk="1" hangingPunct="1"/>
            <a:endParaRPr lang="en-US" sz="400" dirty="0">
              <a:latin typeface="Calibri"/>
              <a:cs typeface="Calibri"/>
            </a:endParaRPr>
          </a:p>
          <a:p>
            <a:pPr eaLnBrk="1" hangingPunct="1"/>
            <a:r>
              <a:rPr lang="en-US" sz="1600" dirty="0">
                <a:latin typeface="Calibri"/>
                <a:cs typeface="Calibri"/>
              </a:rPr>
              <a:t>  7 total</a:t>
            </a:r>
          </a:p>
        </p:txBody>
      </p:sp>
      <p:sp>
        <p:nvSpPr>
          <p:cNvPr id="41" name="Rectangle 14"/>
          <p:cNvSpPr>
            <a:spLocks noChangeArrowheads="1"/>
          </p:cNvSpPr>
          <p:nvPr/>
        </p:nvSpPr>
        <p:spPr bwMode="auto">
          <a:xfrm>
            <a:off x="4724400" y="1123950"/>
            <a:ext cx="3962400" cy="167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 rot="16200000">
            <a:off x="4305300" y="1847850"/>
            <a:ext cx="1524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allegations</a:t>
            </a:r>
          </a:p>
        </p:txBody>
      </p:sp>
      <p:sp>
        <p:nvSpPr>
          <p:cNvPr id="43" name="Rectangle 16"/>
          <p:cNvSpPr>
            <a:spLocks noChangeArrowheads="1"/>
          </p:cNvSpPr>
          <p:nvPr/>
        </p:nvSpPr>
        <p:spPr bwMode="auto">
          <a:xfrm rot="16200000">
            <a:off x="4991100" y="2076450"/>
            <a:ext cx="1066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reports</a:t>
            </a:r>
          </a:p>
        </p:txBody>
      </p:sp>
      <p:sp>
        <p:nvSpPr>
          <p:cNvPr id="44" name="Rectangle 17"/>
          <p:cNvSpPr>
            <a:spLocks noChangeArrowheads="1"/>
          </p:cNvSpPr>
          <p:nvPr/>
        </p:nvSpPr>
        <p:spPr bwMode="auto">
          <a:xfrm rot="16200000">
            <a:off x="5676900" y="2305050"/>
            <a:ext cx="609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claims</a:t>
            </a:r>
          </a:p>
        </p:txBody>
      </p:sp>
      <p:sp>
        <p:nvSpPr>
          <p:cNvPr id="45" name="Text Box 18"/>
          <p:cNvSpPr txBox="1">
            <a:spLocks noChangeArrowheads="1"/>
          </p:cNvSpPr>
          <p:nvPr/>
        </p:nvSpPr>
        <p:spPr bwMode="auto">
          <a:xfrm rot="16200000">
            <a:off x="6423025" y="2052638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attack</a:t>
            </a:r>
          </a:p>
        </p:txBody>
      </p:sp>
      <p:sp>
        <p:nvSpPr>
          <p:cNvPr id="46" name="Rectangle 19"/>
          <p:cNvSpPr>
            <a:spLocks noChangeArrowheads="1"/>
          </p:cNvSpPr>
          <p:nvPr/>
        </p:nvSpPr>
        <p:spPr bwMode="auto">
          <a:xfrm rot="16200000">
            <a:off x="6134100" y="2305050"/>
            <a:ext cx="609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/>
              <a:t>request</a:t>
            </a:r>
          </a:p>
        </p:txBody>
      </p:sp>
      <p:sp>
        <p:nvSpPr>
          <p:cNvPr id="47" name="Text Box 20"/>
          <p:cNvSpPr txBox="1">
            <a:spLocks noChangeArrowheads="1"/>
          </p:cNvSpPr>
          <p:nvPr/>
        </p:nvSpPr>
        <p:spPr bwMode="auto">
          <a:xfrm rot="16200000">
            <a:off x="6804025" y="2060575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man</a:t>
            </a:r>
          </a:p>
        </p:txBody>
      </p:sp>
      <p:sp>
        <p:nvSpPr>
          <p:cNvPr id="48" name="Text Box 21"/>
          <p:cNvSpPr txBox="1">
            <a:spLocks noChangeArrowheads="1"/>
          </p:cNvSpPr>
          <p:nvPr/>
        </p:nvSpPr>
        <p:spPr bwMode="auto">
          <a:xfrm rot="16200000">
            <a:off x="7185025" y="2060575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outcome</a:t>
            </a:r>
          </a:p>
        </p:txBody>
      </p:sp>
      <p:sp>
        <p:nvSpPr>
          <p:cNvPr id="49" name="Text Box 22"/>
          <p:cNvSpPr txBox="1">
            <a:spLocks noChangeArrowheads="1"/>
          </p:cNvSpPr>
          <p:nvPr/>
        </p:nvSpPr>
        <p:spPr bwMode="auto">
          <a:xfrm>
            <a:off x="8001000" y="2114550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…</a:t>
            </a:r>
          </a:p>
        </p:txBody>
      </p:sp>
      <p:sp>
        <p:nvSpPr>
          <p:cNvPr id="50" name="Rectangle 5"/>
          <p:cNvSpPr>
            <a:spLocks noChangeArrowheads="1"/>
          </p:cNvSpPr>
          <p:nvPr/>
        </p:nvSpPr>
        <p:spPr bwMode="auto">
          <a:xfrm>
            <a:off x="4724400" y="3333750"/>
            <a:ext cx="3962400" cy="167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Rectangle 6"/>
          <p:cNvSpPr>
            <a:spLocks noChangeArrowheads="1"/>
          </p:cNvSpPr>
          <p:nvPr/>
        </p:nvSpPr>
        <p:spPr bwMode="auto">
          <a:xfrm rot="16200000">
            <a:off x="4305300" y="4057650"/>
            <a:ext cx="1524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allegations</a:t>
            </a:r>
          </a:p>
        </p:txBody>
      </p:sp>
      <p:sp>
        <p:nvSpPr>
          <p:cNvPr id="52" name="Rectangle 7"/>
          <p:cNvSpPr>
            <a:spLocks noChangeArrowheads="1"/>
          </p:cNvSpPr>
          <p:nvPr/>
        </p:nvSpPr>
        <p:spPr bwMode="auto">
          <a:xfrm rot="16200000">
            <a:off x="4991100" y="4286250"/>
            <a:ext cx="10668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en-US" sz="1400"/>
          </a:p>
        </p:txBody>
      </p:sp>
      <p:sp>
        <p:nvSpPr>
          <p:cNvPr id="53" name="Rectangle 8"/>
          <p:cNvSpPr>
            <a:spLocks noChangeArrowheads="1"/>
          </p:cNvSpPr>
          <p:nvPr/>
        </p:nvSpPr>
        <p:spPr bwMode="auto">
          <a:xfrm rot="16200000">
            <a:off x="5676900" y="4514850"/>
            <a:ext cx="609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en-US" sz="1400"/>
          </a:p>
        </p:txBody>
      </p:sp>
      <p:sp>
        <p:nvSpPr>
          <p:cNvPr id="54" name="Text Box 9"/>
          <p:cNvSpPr txBox="1">
            <a:spLocks noChangeArrowheads="1"/>
          </p:cNvSpPr>
          <p:nvPr/>
        </p:nvSpPr>
        <p:spPr bwMode="auto">
          <a:xfrm rot="16200000">
            <a:off x="6346825" y="4194175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attack</a:t>
            </a:r>
          </a:p>
        </p:txBody>
      </p:sp>
      <p:sp>
        <p:nvSpPr>
          <p:cNvPr id="55" name="Rectangle 10"/>
          <p:cNvSpPr>
            <a:spLocks noChangeArrowheads="1"/>
          </p:cNvSpPr>
          <p:nvPr/>
        </p:nvSpPr>
        <p:spPr bwMode="auto">
          <a:xfrm rot="16200000">
            <a:off x="6134100" y="4514850"/>
            <a:ext cx="6096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en-US" sz="1200"/>
          </a:p>
        </p:txBody>
      </p:sp>
      <p:sp>
        <p:nvSpPr>
          <p:cNvPr id="56" name="Text Box 11"/>
          <p:cNvSpPr txBox="1">
            <a:spLocks noChangeArrowheads="1"/>
          </p:cNvSpPr>
          <p:nvPr/>
        </p:nvSpPr>
        <p:spPr bwMode="auto">
          <a:xfrm rot="16200000">
            <a:off x="6759575" y="4194175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man</a:t>
            </a:r>
          </a:p>
        </p:txBody>
      </p:sp>
      <p:sp>
        <p:nvSpPr>
          <p:cNvPr id="57" name="Text Box 12"/>
          <p:cNvSpPr txBox="1">
            <a:spLocks noChangeArrowheads="1"/>
          </p:cNvSpPr>
          <p:nvPr/>
        </p:nvSpPr>
        <p:spPr bwMode="auto">
          <a:xfrm rot="16200000">
            <a:off x="7216775" y="4194175"/>
            <a:ext cx="1143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/>
              <a:t>outcome</a:t>
            </a:r>
          </a:p>
        </p:txBody>
      </p:sp>
      <p:sp>
        <p:nvSpPr>
          <p:cNvPr id="58" name="Text Box 13"/>
          <p:cNvSpPr txBox="1">
            <a:spLocks noChangeArrowheads="1"/>
          </p:cNvSpPr>
          <p:nvPr/>
        </p:nvSpPr>
        <p:spPr bwMode="auto">
          <a:xfrm>
            <a:off x="8001000" y="4324350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/>
              <a:t>…</a:t>
            </a:r>
          </a:p>
        </p:txBody>
      </p:sp>
      <p:sp>
        <p:nvSpPr>
          <p:cNvPr id="59" name="Rectangle 23"/>
          <p:cNvSpPr>
            <a:spLocks noChangeArrowheads="1"/>
          </p:cNvSpPr>
          <p:nvPr/>
        </p:nvSpPr>
        <p:spPr bwMode="auto">
          <a:xfrm rot="16200000">
            <a:off x="4419600" y="4171950"/>
            <a:ext cx="1295400" cy="38100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allegations</a:t>
            </a:r>
          </a:p>
        </p:txBody>
      </p:sp>
      <p:sp>
        <p:nvSpPr>
          <p:cNvPr id="60" name="Rectangle 24"/>
          <p:cNvSpPr>
            <a:spLocks noChangeArrowheads="1"/>
          </p:cNvSpPr>
          <p:nvPr/>
        </p:nvSpPr>
        <p:spPr bwMode="auto">
          <a:xfrm rot="16200000">
            <a:off x="5105400" y="4400550"/>
            <a:ext cx="838200" cy="38100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/>
              <a:t>reports</a:t>
            </a:r>
          </a:p>
        </p:txBody>
      </p:sp>
      <p:sp>
        <p:nvSpPr>
          <p:cNvPr id="61" name="Rectangle 25"/>
          <p:cNvSpPr>
            <a:spLocks noChangeArrowheads="1"/>
          </p:cNvSpPr>
          <p:nvPr/>
        </p:nvSpPr>
        <p:spPr bwMode="auto">
          <a:xfrm rot="16200000">
            <a:off x="5753100" y="4591050"/>
            <a:ext cx="457200" cy="38100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/>
              <a:t>claims</a:t>
            </a:r>
          </a:p>
        </p:txBody>
      </p:sp>
      <p:sp>
        <p:nvSpPr>
          <p:cNvPr id="62" name="Rectangle 26"/>
          <p:cNvSpPr>
            <a:spLocks noChangeArrowheads="1"/>
          </p:cNvSpPr>
          <p:nvPr/>
        </p:nvSpPr>
        <p:spPr bwMode="auto">
          <a:xfrm rot="16200000">
            <a:off x="6210300" y="4591050"/>
            <a:ext cx="457200" cy="38100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000"/>
              <a:t>request</a:t>
            </a:r>
          </a:p>
        </p:txBody>
      </p:sp>
      <p:sp>
        <p:nvSpPr>
          <p:cNvPr id="63" name="Rectangle 27"/>
          <p:cNvSpPr>
            <a:spLocks noChangeArrowheads="1"/>
          </p:cNvSpPr>
          <p:nvPr/>
        </p:nvSpPr>
        <p:spPr bwMode="auto">
          <a:xfrm rot="16200000">
            <a:off x="6858000" y="4781550"/>
            <a:ext cx="76200" cy="38100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en-US" sz="1000"/>
          </a:p>
        </p:txBody>
      </p:sp>
      <p:sp>
        <p:nvSpPr>
          <p:cNvPr id="64" name="Rectangle 28"/>
          <p:cNvSpPr>
            <a:spLocks noChangeArrowheads="1"/>
          </p:cNvSpPr>
          <p:nvPr/>
        </p:nvSpPr>
        <p:spPr bwMode="auto">
          <a:xfrm rot="16200000">
            <a:off x="7315200" y="4781550"/>
            <a:ext cx="76200" cy="38100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en-US" sz="1000"/>
          </a:p>
        </p:txBody>
      </p:sp>
      <p:sp>
        <p:nvSpPr>
          <p:cNvPr id="65" name="Rectangle 29"/>
          <p:cNvSpPr>
            <a:spLocks noChangeArrowheads="1"/>
          </p:cNvSpPr>
          <p:nvPr/>
        </p:nvSpPr>
        <p:spPr bwMode="auto">
          <a:xfrm rot="16200000">
            <a:off x="7772400" y="4781550"/>
            <a:ext cx="76200" cy="381000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96407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110"/>
            <a:ext cx="7162800" cy="968440"/>
          </a:xfrm>
        </p:spPr>
        <p:txBody>
          <a:bodyPr/>
          <a:lstStyle/>
          <a:p>
            <a:pPr eaLnBrk="1" hangingPunct="1"/>
            <a:r>
              <a:rPr lang="en-US" dirty="0" smtClean="0"/>
              <a:t>Add-one estimation</a:t>
            </a:r>
            <a:endParaRPr lang="en-US" dirty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latin typeface="Calibri" charset="0"/>
              </a:rPr>
              <a:t>Also called </a:t>
            </a:r>
            <a:r>
              <a:rPr lang="en-US" sz="2800" dirty="0" smtClean="0">
                <a:latin typeface="Calibri" charset="0"/>
              </a:rPr>
              <a:t>Laplace smoothing</a:t>
            </a:r>
          </a:p>
          <a:p>
            <a:pPr eaLnBrk="1" hangingPunct="1"/>
            <a:r>
              <a:rPr lang="en-US" sz="2800" dirty="0" smtClean="0">
                <a:latin typeface="Calibri" charset="0"/>
              </a:rPr>
              <a:t>Pretend we saw each word one more time than we did</a:t>
            </a:r>
            <a:endParaRPr lang="en-US" sz="2800" dirty="0">
              <a:latin typeface="Calibri" charset="0"/>
            </a:endParaRPr>
          </a:p>
          <a:p>
            <a:pPr eaLnBrk="1" hangingPunct="1"/>
            <a:r>
              <a:rPr lang="en-US" sz="2800" dirty="0">
                <a:latin typeface="Calibri" charset="0"/>
              </a:rPr>
              <a:t>Just add one to all the counts!</a:t>
            </a:r>
          </a:p>
          <a:p>
            <a:pPr eaLnBrk="1" hangingPunct="1"/>
            <a:endParaRPr lang="en-US" sz="2800" dirty="0">
              <a:latin typeface="Calibri" charset="0"/>
            </a:endParaRPr>
          </a:p>
          <a:p>
            <a:pPr eaLnBrk="1" hangingPunct="1"/>
            <a:r>
              <a:rPr lang="en-US" sz="2800" dirty="0">
                <a:latin typeface="Calibri" charset="0"/>
              </a:rPr>
              <a:t>MLE estimate:</a:t>
            </a:r>
          </a:p>
          <a:p>
            <a:pPr eaLnBrk="1" hangingPunct="1"/>
            <a:endParaRPr lang="en-US" sz="2800" dirty="0">
              <a:latin typeface="Calibri" charset="0"/>
            </a:endParaRPr>
          </a:p>
          <a:p>
            <a:pPr eaLnBrk="1" hangingPunct="1"/>
            <a:r>
              <a:rPr lang="en-US" sz="2800" dirty="0" smtClean="0">
                <a:latin typeface="Calibri" charset="0"/>
              </a:rPr>
              <a:t>Add-1 estimate</a:t>
            </a:r>
            <a:r>
              <a:rPr lang="en-US" sz="2800" dirty="0">
                <a:latin typeface="Calibri" charset="0"/>
              </a:rPr>
              <a:t>:</a:t>
            </a:r>
          </a:p>
          <a:p>
            <a:pPr eaLnBrk="1" hangingPunct="1"/>
            <a:endParaRPr lang="en-US" sz="2800" dirty="0">
              <a:latin typeface="Calibri" charset="0"/>
            </a:endParaRPr>
          </a:p>
        </p:txBody>
      </p:sp>
      <p:graphicFrame>
        <p:nvGraphicFramePr>
          <p:cNvPr id="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0706786"/>
              </p:ext>
            </p:extLst>
          </p:nvPr>
        </p:nvGraphicFramePr>
        <p:xfrm>
          <a:off x="4038600" y="2871787"/>
          <a:ext cx="37211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5" name="Equation" r:id="rId4" imgW="1612900" imgH="431800" progId="Equation.3">
                  <p:embed/>
                </p:oleObj>
              </mc:Choice>
              <mc:Fallback>
                <p:oleObj name="Equation" r:id="rId4" imgW="16129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871787"/>
                        <a:ext cx="3721100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5020588"/>
              </p:ext>
            </p:extLst>
          </p:nvPr>
        </p:nvGraphicFramePr>
        <p:xfrm>
          <a:off x="3921125" y="4090988"/>
          <a:ext cx="4249738" cy="99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" name="Equation" r:id="rId6" imgW="1841500" imgH="431800" progId="Equation.3">
                  <p:embed/>
                </p:oleObj>
              </mc:Choice>
              <mc:Fallback>
                <p:oleObj name="Equation" r:id="rId6" imgW="1841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1125" y="4090988"/>
                        <a:ext cx="4249738" cy="995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2371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Probabilistic Language Modeling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76350"/>
            <a:ext cx="8534400" cy="333375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Calibri" charset="0"/>
              </a:rPr>
              <a:t>Goal: compute the probability of a sentence or sequence of words:</a:t>
            </a:r>
          </a:p>
          <a:p>
            <a:pPr lvl="1" eaLnBrk="1" hangingPunct="1">
              <a:buNone/>
            </a:pPr>
            <a:r>
              <a:rPr lang="en-US" sz="2800" dirty="0">
                <a:latin typeface="Calibri" charset="0"/>
              </a:rPr>
              <a:t>     </a:t>
            </a:r>
            <a:r>
              <a:rPr lang="en-US" dirty="0">
                <a:latin typeface="Calibri" charset="0"/>
              </a:rPr>
              <a:t>P(W) = P(w</a:t>
            </a:r>
            <a:r>
              <a:rPr lang="en-US" baseline="-25000" dirty="0">
                <a:latin typeface="Calibri" charset="0"/>
              </a:rPr>
              <a:t>1</a:t>
            </a:r>
            <a:r>
              <a:rPr lang="en-US" dirty="0">
                <a:latin typeface="Calibri" charset="0"/>
              </a:rPr>
              <a:t>,w</a:t>
            </a:r>
            <a:r>
              <a:rPr lang="en-US" baseline="-25000" dirty="0">
                <a:latin typeface="Calibri" charset="0"/>
              </a:rPr>
              <a:t>2</a:t>
            </a:r>
            <a:r>
              <a:rPr lang="en-US" dirty="0">
                <a:latin typeface="Calibri" charset="0"/>
              </a:rPr>
              <a:t>,w</a:t>
            </a:r>
            <a:r>
              <a:rPr lang="en-US" baseline="-25000" dirty="0">
                <a:latin typeface="Calibri" charset="0"/>
              </a:rPr>
              <a:t>3</a:t>
            </a:r>
            <a:r>
              <a:rPr lang="en-US" dirty="0">
                <a:latin typeface="Calibri" charset="0"/>
              </a:rPr>
              <a:t>,w</a:t>
            </a:r>
            <a:r>
              <a:rPr lang="en-US" baseline="-25000" dirty="0">
                <a:latin typeface="Calibri" charset="0"/>
              </a:rPr>
              <a:t>4</a:t>
            </a:r>
            <a:r>
              <a:rPr lang="en-US" dirty="0">
                <a:latin typeface="Calibri" charset="0"/>
              </a:rPr>
              <a:t>,w</a:t>
            </a:r>
            <a:r>
              <a:rPr lang="en-US" baseline="-25000" dirty="0">
                <a:latin typeface="Calibri" charset="0"/>
              </a:rPr>
              <a:t>5</a:t>
            </a:r>
            <a:r>
              <a:rPr lang="en-US" dirty="0">
                <a:latin typeface="Calibri" charset="0"/>
              </a:rPr>
              <a:t>…</a:t>
            </a:r>
            <a:r>
              <a:rPr lang="en-US" dirty="0" err="1">
                <a:latin typeface="Calibri" charset="0"/>
              </a:rPr>
              <a:t>w</a:t>
            </a:r>
            <a:r>
              <a:rPr lang="en-US" baseline="-25000" dirty="0" err="1">
                <a:latin typeface="Calibri" charset="0"/>
              </a:rPr>
              <a:t>n</a:t>
            </a:r>
            <a:r>
              <a:rPr lang="en-US" dirty="0">
                <a:latin typeface="Calibri" charset="0"/>
              </a:rPr>
              <a:t>)</a:t>
            </a:r>
          </a:p>
          <a:p>
            <a:pPr eaLnBrk="1" hangingPunct="1"/>
            <a:r>
              <a:rPr lang="en-US" sz="2800" dirty="0">
                <a:latin typeface="Calibri" charset="0"/>
              </a:rPr>
              <a:t>Related task: probability of an upcoming word:</a:t>
            </a:r>
          </a:p>
          <a:p>
            <a:pPr lvl="1" eaLnBrk="1" hangingPunct="1">
              <a:buNone/>
            </a:pPr>
            <a:r>
              <a:rPr lang="en-US" dirty="0">
                <a:latin typeface="Calibri" charset="0"/>
              </a:rPr>
              <a:t>      P(w</a:t>
            </a:r>
            <a:r>
              <a:rPr lang="en-US" baseline="-25000" dirty="0">
                <a:latin typeface="Calibri" charset="0"/>
              </a:rPr>
              <a:t>5</a:t>
            </a:r>
            <a:r>
              <a:rPr lang="en-US" dirty="0">
                <a:latin typeface="Calibri" charset="0"/>
              </a:rPr>
              <a:t>|w</a:t>
            </a:r>
            <a:r>
              <a:rPr lang="en-US" baseline="-25000" dirty="0">
                <a:latin typeface="Calibri" charset="0"/>
              </a:rPr>
              <a:t>1</a:t>
            </a:r>
            <a:r>
              <a:rPr lang="en-US" dirty="0">
                <a:latin typeface="Calibri" charset="0"/>
              </a:rPr>
              <a:t>,w</a:t>
            </a:r>
            <a:r>
              <a:rPr lang="en-US" baseline="-25000" dirty="0">
                <a:latin typeface="Calibri" charset="0"/>
              </a:rPr>
              <a:t>2</a:t>
            </a:r>
            <a:r>
              <a:rPr lang="en-US" dirty="0">
                <a:latin typeface="Calibri" charset="0"/>
              </a:rPr>
              <a:t>,w</a:t>
            </a:r>
            <a:r>
              <a:rPr lang="en-US" baseline="-25000" dirty="0">
                <a:latin typeface="Calibri" charset="0"/>
              </a:rPr>
              <a:t>3</a:t>
            </a:r>
            <a:r>
              <a:rPr lang="en-US" dirty="0">
                <a:latin typeface="Calibri" charset="0"/>
              </a:rPr>
              <a:t>,w</a:t>
            </a:r>
            <a:r>
              <a:rPr lang="en-US" baseline="-25000" dirty="0">
                <a:latin typeface="Calibri" charset="0"/>
              </a:rPr>
              <a:t>4</a:t>
            </a:r>
            <a:r>
              <a:rPr lang="en-US" dirty="0">
                <a:latin typeface="Calibri" charset="0"/>
              </a:rPr>
              <a:t>)</a:t>
            </a:r>
          </a:p>
          <a:p>
            <a:pPr eaLnBrk="1" hangingPunct="1"/>
            <a:r>
              <a:rPr lang="en-US" sz="2800" dirty="0">
                <a:latin typeface="Calibri" charset="0"/>
              </a:rPr>
              <a:t>A model that computes either of these:</a:t>
            </a:r>
          </a:p>
          <a:p>
            <a:pPr lvl="1" eaLnBrk="1" hangingPunct="1">
              <a:buNone/>
            </a:pPr>
            <a:r>
              <a:rPr lang="en-US" dirty="0">
                <a:latin typeface="Calibri" charset="0"/>
              </a:rPr>
              <a:t>          P(W)     or     P(w</a:t>
            </a:r>
            <a:r>
              <a:rPr lang="en-US" baseline="-25000" dirty="0">
                <a:latin typeface="Calibri" charset="0"/>
              </a:rPr>
              <a:t>n</a:t>
            </a:r>
            <a:r>
              <a:rPr lang="en-US" dirty="0">
                <a:latin typeface="Calibri" charset="0"/>
              </a:rPr>
              <a:t>|w</a:t>
            </a:r>
            <a:r>
              <a:rPr lang="en-US" baseline="-25000" dirty="0">
                <a:latin typeface="Calibri" charset="0"/>
              </a:rPr>
              <a:t>1</a:t>
            </a:r>
            <a:r>
              <a:rPr lang="en-US" dirty="0">
                <a:latin typeface="Calibri" charset="0"/>
              </a:rPr>
              <a:t>,w</a:t>
            </a:r>
            <a:r>
              <a:rPr lang="en-US" baseline="-25000" dirty="0">
                <a:latin typeface="Calibri" charset="0"/>
              </a:rPr>
              <a:t>2</a:t>
            </a:r>
            <a:r>
              <a:rPr lang="en-US" dirty="0">
                <a:latin typeface="Calibri" charset="0"/>
              </a:rPr>
              <a:t>…w</a:t>
            </a:r>
            <a:r>
              <a:rPr lang="en-US" baseline="-25000" dirty="0">
                <a:latin typeface="Calibri" charset="0"/>
              </a:rPr>
              <a:t>n-1</a:t>
            </a:r>
            <a:r>
              <a:rPr lang="en-US" dirty="0" smtClean="0">
                <a:latin typeface="Calibri" charset="0"/>
              </a:rPr>
              <a:t>)         </a:t>
            </a:r>
            <a:r>
              <a:rPr lang="en-US" sz="2400" dirty="0" smtClean="0">
                <a:latin typeface="Calibri" charset="0"/>
              </a:rPr>
              <a:t> is </a:t>
            </a:r>
            <a:r>
              <a:rPr lang="en-US" sz="2400" dirty="0">
                <a:latin typeface="Calibri" charset="0"/>
              </a:rPr>
              <a:t>called a </a:t>
            </a:r>
            <a:r>
              <a:rPr lang="en-US" sz="2400" b="1" dirty="0">
                <a:solidFill>
                  <a:srgbClr val="A50021"/>
                </a:solidFill>
                <a:latin typeface="Calibri" charset="0"/>
              </a:rPr>
              <a:t>language model</a:t>
            </a:r>
            <a:r>
              <a:rPr lang="en-US" sz="2400" dirty="0">
                <a:latin typeface="Calibri" charset="0"/>
              </a:rPr>
              <a:t>.</a:t>
            </a:r>
          </a:p>
          <a:p>
            <a:pPr eaLnBrk="1" hangingPunct="1"/>
            <a:r>
              <a:rPr lang="en-US" sz="2400" dirty="0" smtClean="0">
                <a:latin typeface="Calibri" charset="0"/>
              </a:rPr>
              <a:t>Better: </a:t>
            </a:r>
            <a:r>
              <a:rPr lang="en-US" sz="2400" b="1" dirty="0" smtClean="0">
                <a:solidFill>
                  <a:srgbClr val="CC0033"/>
                </a:solidFill>
                <a:latin typeface="Calibri" charset="0"/>
              </a:rPr>
              <a:t>the grammar       </a:t>
            </a:r>
            <a:r>
              <a:rPr lang="en-US" sz="2400" dirty="0" smtClean="0">
                <a:latin typeface="Calibri" charset="0"/>
              </a:rPr>
              <a:t>But </a:t>
            </a:r>
            <a:r>
              <a:rPr lang="en-US" sz="2400" b="1" dirty="0">
                <a:solidFill>
                  <a:srgbClr val="CC0033"/>
                </a:solidFill>
                <a:latin typeface="Calibri" charset="0"/>
              </a:rPr>
              <a:t>language model </a:t>
            </a:r>
            <a:r>
              <a:rPr lang="en-US" sz="2400" dirty="0">
                <a:latin typeface="Calibri" charset="0"/>
              </a:rPr>
              <a:t>or </a:t>
            </a:r>
            <a:r>
              <a:rPr lang="en-US" sz="2400" b="1" dirty="0">
                <a:solidFill>
                  <a:srgbClr val="CC0033"/>
                </a:solidFill>
                <a:latin typeface="Calibri" charset="0"/>
              </a:rPr>
              <a:t>LM </a:t>
            </a:r>
            <a:r>
              <a:rPr lang="en-US" sz="2400" dirty="0">
                <a:latin typeface="Calibri" charset="0"/>
              </a:rPr>
              <a:t>is standard</a:t>
            </a:r>
          </a:p>
        </p:txBody>
      </p:sp>
    </p:spTree>
    <p:extLst>
      <p:ext uri="{BB962C8B-B14F-4D97-AF65-F5344CB8AC3E}">
        <p14:creationId xmlns:p14="http://schemas.microsoft.com/office/powerpoint/2010/main" val="258637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Maximum Likelihood Estimates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276350"/>
            <a:ext cx="8534400" cy="3657600"/>
          </a:xfrm>
        </p:spPr>
        <p:txBody>
          <a:bodyPr/>
          <a:lstStyle/>
          <a:p>
            <a:pPr eaLnBrk="1" hangingPunct="1"/>
            <a:r>
              <a:rPr lang="en-US" sz="2000" dirty="0">
                <a:latin typeface="Calibri" charset="0"/>
              </a:rPr>
              <a:t>The maximum likelihood </a:t>
            </a:r>
            <a:r>
              <a:rPr lang="en-US" sz="2000" dirty="0" smtClean="0">
                <a:latin typeface="Calibri" charset="0"/>
              </a:rPr>
              <a:t>estimate</a:t>
            </a:r>
          </a:p>
          <a:p>
            <a:pPr lvl="1"/>
            <a:r>
              <a:rPr lang="en-US" sz="1800" dirty="0" smtClean="0">
                <a:latin typeface="Calibri" charset="0"/>
              </a:rPr>
              <a:t>of </a:t>
            </a:r>
            <a:r>
              <a:rPr lang="en-US" sz="1800" dirty="0">
                <a:latin typeface="Calibri" charset="0"/>
              </a:rPr>
              <a:t>some parameter of a model M from a training set T</a:t>
            </a:r>
          </a:p>
          <a:p>
            <a:pPr lvl="1" eaLnBrk="1" hangingPunct="1"/>
            <a:r>
              <a:rPr lang="en-US" sz="1800" dirty="0" smtClean="0">
                <a:latin typeface="Calibri" charset="0"/>
              </a:rPr>
              <a:t>maximizes </a:t>
            </a:r>
            <a:r>
              <a:rPr lang="en-US" sz="1800" dirty="0">
                <a:latin typeface="Calibri" charset="0"/>
              </a:rPr>
              <a:t>the likelihood of the training set T given the model M</a:t>
            </a:r>
          </a:p>
          <a:p>
            <a:pPr eaLnBrk="1" hangingPunct="1"/>
            <a:r>
              <a:rPr lang="en-US" sz="2000" dirty="0">
                <a:latin typeface="Calibri" charset="0"/>
              </a:rPr>
              <a:t>Suppose the word </a:t>
            </a:r>
            <a:r>
              <a:rPr lang="en-US" sz="2000" dirty="0" smtClean="0">
                <a:latin typeface="Calibri" charset="0"/>
              </a:rPr>
              <a:t>“bagel” occurs </a:t>
            </a:r>
            <a:r>
              <a:rPr lang="en-US" sz="2000" dirty="0">
                <a:latin typeface="Calibri" charset="0"/>
              </a:rPr>
              <a:t>400 times in a corpus of a million </a:t>
            </a:r>
            <a:r>
              <a:rPr lang="en-US" sz="2000" dirty="0" smtClean="0">
                <a:latin typeface="Calibri" charset="0"/>
              </a:rPr>
              <a:t>words</a:t>
            </a:r>
          </a:p>
          <a:p>
            <a:pPr eaLnBrk="1" hangingPunct="1"/>
            <a:r>
              <a:rPr lang="en-US" sz="2000" dirty="0" smtClean="0">
                <a:latin typeface="Calibri" charset="0"/>
              </a:rPr>
              <a:t>What </a:t>
            </a:r>
            <a:r>
              <a:rPr lang="en-US" sz="2000" dirty="0">
                <a:latin typeface="Calibri" charset="0"/>
              </a:rPr>
              <a:t>is the probability that a random word from some other text will be </a:t>
            </a:r>
            <a:r>
              <a:rPr lang="en-US" sz="2000" dirty="0" smtClean="0">
                <a:latin typeface="Calibri" charset="0"/>
              </a:rPr>
              <a:t>“bagel”?</a:t>
            </a:r>
            <a:endParaRPr lang="en-US" sz="2000" dirty="0">
              <a:latin typeface="Calibri" charset="0"/>
            </a:endParaRPr>
          </a:p>
          <a:p>
            <a:pPr eaLnBrk="1" hangingPunct="1"/>
            <a:r>
              <a:rPr lang="en-US" sz="2000" dirty="0">
                <a:latin typeface="Calibri" charset="0"/>
              </a:rPr>
              <a:t>MLE estimate is 400/</a:t>
            </a:r>
            <a:r>
              <a:rPr lang="en-US" sz="2000" dirty="0" smtClean="0">
                <a:latin typeface="Calibri" charset="0"/>
              </a:rPr>
              <a:t>1,000,000 </a:t>
            </a:r>
            <a:r>
              <a:rPr lang="en-US" sz="2000" dirty="0">
                <a:latin typeface="Calibri" charset="0"/>
              </a:rPr>
              <a:t>= .</a:t>
            </a:r>
            <a:r>
              <a:rPr lang="en-US" sz="2000" dirty="0" smtClean="0">
                <a:latin typeface="Calibri" charset="0"/>
              </a:rPr>
              <a:t>0004</a:t>
            </a:r>
            <a:endParaRPr lang="en-US" sz="2000" dirty="0">
              <a:latin typeface="Calibri" charset="0"/>
            </a:endParaRPr>
          </a:p>
          <a:p>
            <a:r>
              <a:rPr lang="en-US" sz="2200" dirty="0">
                <a:latin typeface="Calibri" charset="0"/>
              </a:rPr>
              <a:t>This may be a bad estimate for some other corpus</a:t>
            </a:r>
          </a:p>
          <a:p>
            <a:pPr lvl="1"/>
            <a:r>
              <a:rPr lang="en-US" sz="1800" dirty="0">
                <a:latin typeface="Calibri" charset="0"/>
              </a:rPr>
              <a:t>But it is the </a:t>
            </a:r>
            <a:r>
              <a:rPr lang="en-US" sz="1800" b="1" dirty="0">
                <a:latin typeface="Calibri" charset="0"/>
              </a:rPr>
              <a:t>estimate</a:t>
            </a:r>
            <a:r>
              <a:rPr lang="en-US" sz="1800" dirty="0">
                <a:latin typeface="Calibri" charset="0"/>
              </a:rPr>
              <a:t> that makes it </a:t>
            </a:r>
            <a:r>
              <a:rPr lang="en-US" sz="1800" b="1" dirty="0">
                <a:latin typeface="Calibri" charset="0"/>
              </a:rPr>
              <a:t>most likely</a:t>
            </a:r>
            <a:r>
              <a:rPr lang="en-US" sz="1800" dirty="0">
                <a:latin typeface="Calibri" charset="0"/>
              </a:rPr>
              <a:t> that </a:t>
            </a:r>
            <a:r>
              <a:rPr lang="en-US" sz="1800" dirty="0" smtClean="0">
                <a:latin typeface="Calibri" charset="0"/>
              </a:rPr>
              <a:t>“bagel” </a:t>
            </a:r>
            <a:r>
              <a:rPr lang="en-US" sz="1800" dirty="0">
                <a:latin typeface="Calibri" charset="0"/>
              </a:rPr>
              <a:t>will occur 400 times in a million word corpus.</a:t>
            </a:r>
            <a:endParaRPr lang="en-US" sz="24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93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Berkeley Restaurant Corpus: Laplace smoothed bigram counts</a:t>
            </a:r>
          </a:p>
        </p:txBody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4" descr="addone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81150"/>
            <a:ext cx="9245600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871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Laplace-smoothed bigrams</a:t>
            </a:r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Picture 4" descr="addone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322510"/>
            <a:ext cx="5486400" cy="1173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laplace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647950"/>
            <a:ext cx="8568505" cy="2313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576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571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Reconstituted counts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" name="Picture 4" descr="addone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123950"/>
            <a:ext cx="5715848" cy="102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laplace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2326524"/>
            <a:ext cx="8534400" cy="28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6263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Compare with raw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bigram counts</a:t>
            </a:r>
          </a:p>
        </p:txBody>
      </p:sp>
      <p:pic>
        <p:nvPicPr>
          <p:cNvPr id="5" name="Picture 4" descr="berp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942" y="819150"/>
            <a:ext cx="6157258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laplace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0" y="3007678"/>
            <a:ext cx="6400800" cy="2135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631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Add-1 estimation is a blunt instrument</a:t>
            </a:r>
            <a:endParaRPr lang="en-US" dirty="0"/>
          </a:p>
        </p:txBody>
      </p:sp>
      <p:sp>
        <p:nvSpPr>
          <p:cNvPr id="11878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>
                <a:latin typeface="Calibri" charset="0"/>
              </a:rPr>
              <a:t>So add-1 isn’t used </a:t>
            </a:r>
            <a:r>
              <a:rPr lang="en-US" sz="2400" dirty="0">
                <a:latin typeface="Calibri" charset="0"/>
              </a:rPr>
              <a:t>for N-</a:t>
            </a:r>
            <a:r>
              <a:rPr lang="en-US" sz="2400" dirty="0" smtClean="0">
                <a:latin typeface="Calibri" charset="0"/>
              </a:rPr>
              <a:t>grams: </a:t>
            </a:r>
          </a:p>
          <a:p>
            <a:pPr lvl="1"/>
            <a:r>
              <a:rPr lang="en-US" sz="2000" dirty="0" smtClean="0">
                <a:latin typeface="Calibri" charset="0"/>
              </a:rPr>
              <a:t>We’ll see better </a:t>
            </a:r>
            <a:r>
              <a:rPr lang="en-US" sz="2000" dirty="0">
                <a:latin typeface="Calibri" charset="0"/>
              </a:rPr>
              <a:t>methods</a:t>
            </a:r>
          </a:p>
          <a:p>
            <a:pPr eaLnBrk="1" hangingPunct="1"/>
            <a:r>
              <a:rPr lang="en-US" sz="2400" dirty="0" smtClean="0">
                <a:latin typeface="Calibri" charset="0"/>
              </a:rPr>
              <a:t>But add-1 is used </a:t>
            </a:r>
            <a:r>
              <a:rPr lang="en-US" sz="2400" dirty="0">
                <a:latin typeface="Calibri" charset="0"/>
              </a:rPr>
              <a:t>to smooth other </a:t>
            </a:r>
            <a:r>
              <a:rPr lang="en-US" sz="2400" dirty="0" smtClean="0">
                <a:latin typeface="Calibri" charset="0"/>
              </a:rPr>
              <a:t>NLP models</a:t>
            </a:r>
          </a:p>
          <a:p>
            <a:pPr lvl="1"/>
            <a:r>
              <a:rPr lang="en-US" sz="2400" dirty="0" smtClean="0">
                <a:latin typeface="Calibri" charset="0"/>
              </a:rPr>
              <a:t>For text classification </a:t>
            </a:r>
            <a:endParaRPr lang="en-US" sz="2400" dirty="0">
              <a:latin typeface="Calibri" charset="0"/>
            </a:endParaRPr>
          </a:p>
          <a:p>
            <a:pPr lvl="1" eaLnBrk="1" hangingPunct="1"/>
            <a:r>
              <a:rPr lang="en-US" sz="2400" dirty="0" smtClean="0">
                <a:latin typeface="Calibri" charset="0"/>
              </a:rPr>
              <a:t>In domains </a:t>
            </a:r>
            <a:r>
              <a:rPr lang="en-US" sz="2400" dirty="0">
                <a:latin typeface="Calibri" charset="0"/>
              </a:rPr>
              <a:t>where the number of zeros isn’t so huge.</a:t>
            </a:r>
          </a:p>
        </p:txBody>
      </p:sp>
    </p:spTree>
    <p:extLst>
      <p:ext uri="{BB962C8B-B14F-4D97-AF65-F5344CB8AC3E}">
        <p14:creationId xmlns:p14="http://schemas.microsoft.com/office/powerpoint/2010/main" val="294404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Unigram Smoothing Example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n-US" sz="1800"/>
              <a:t>Tiny Corpus, V=4; N=20</a:t>
            </a:r>
          </a:p>
          <a:p>
            <a:pPr lvl="1">
              <a:buFontTx/>
              <a:buNone/>
            </a:pPr>
            <a:endParaRPr lang="en-US" altLang="en-US" sz="1500"/>
          </a:p>
        </p:txBody>
      </p:sp>
      <p:graphicFrame>
        <p:nvGraphicFramePr>
          <p:cNvPr id="496706" name="Group 66"/>
          <p:cNvGraphicFramePr>
            <a:graphicFrameLocks noGrp="1"/>
          </p:cNvGraphicFramePr>
          <p:nvPr>
            <p:ph sz="half" idx="4294967295"/>
          </p:nvPr>
        </p:nvGraphicFramePr>
        <p:xfrm>
          <a:off x="1885950" y="1907382"/>
          <a:ext cx="5257801" cy="2784871"/>
        </p:xfrm>
        <a:graphic>
          <a:graphicData uri="http://schemas.openxmlformats.org/drawingml/2006/table">
            <a:tbl>
              <a:tblPr/>
              <a:tblGrid>
                <a:gridCol w="1051322"/>
                <a:gridCol w="1051322"/>
                <a:gridCol w="1052513"/>
                <a:gridCol w="1051322"/>
                <a:gridCol w="1051322"/>
              </a:tblGrid>
              <a:tr h="61726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Word</a:t>
                      </a:r>
                    </a:p>
                  </a:txBody>
                  <a:tcPr marL="68580" marR="68580" marT="34292" marB="342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True Ct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Unigram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Prob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New Ct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Adjusted  Prob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eat</a:t>
                      </a:r>
                    </a:p>
                  </a:txBody>
                  <a:tcPr marL="68580" marR="68580" marT="34292" marB="342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.5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?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?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74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British</a:t>
                      </a:r>
                    </a:p>
                  </a:txBody>
                  <a:tcPr marL="68580" marR="68580" marT="34292" marB="342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.2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.21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74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food</a:t>
                      </a:r>
                    </a:p>
                  </a:txBody>
                  <a:tcPr marL="68580" marR="68580" marT="34292" marB="342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.3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.29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74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</a:rPr>
                        <a:t>happily</a:t>
                      </a:r>
                    </a:p>
                  </a:txBody>
                  <a:tcPr marL="68580" marR="68580" marT="34292" marB="342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.0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?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?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374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1.0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~20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1.0</a:t>
                      </a:r>
                    </a:p>
                  </a:txBody>
                  <a:tcPr marL="68580" marR="68580" marT="34292" marB="3429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098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5029200" y="1200150"/>
          <a:ext cx="1647825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4" name="Equation" r:id="rId4" imgW="1650960" imgH="558720" progId="Equation.3">
                  <p:embed/>
                </p:oleObj>
              </mc:Choice>
              <mc:Fallback>
                <p:oleObj name="Equation" r:id="rId4" imgW="1650960" imgH="5587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200150"/>
                        <a:ext cx="1647825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503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Smoothing: Add-one (Laplace) smoothing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/>
              <a:t/>
            </a:r>
            <a:br>
              <a:rPr sz="4400"/>
            </a:br>
            <a:r>
              <a:rPr lang="en-US" sz="4400"/>
              <a:t>Language Modeling</a:t>
            </a:r>
            <a:endParaRPr sz="4400"/>
          </a:p>
        </p:txBody>
      </p:sp>
    </p:spTree>
    <p:extLst>
      <p:ext uri="{BB962C8B-B14F-4D97-AF65-F5344CB8AC3E}">
        <p14:creationId xmlns:p14="http://schemas.microsoft.com/office/powerpoint/2010/main" val="425718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Interpolation, </a:t>
            </a:r>
            <a:r>
              <a:rPr lang="en-US" sz="3200" dirty="0" err="1" smtClean="0">
                <a:solidFill>
                  <a:srgbClr val="A50021"/>
                </a:solidFill>
                <a:latin typeface="Calibri" charset="0"/>
              </a:rPr>
              <a:t>Backoff</a:t>
            </a: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, and Web-Scale LMs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 dirty="0"/>
              <a:t/>
            </a:r>
            <a:br>
              <a:rPr sz="4400" dirty="0"/>
            </a:br>
            <a:r>
              <a:rPr lang="en-US" sz="4400" dirty="0"/>
              <a:t>Language Modeling</a:t>
            </a:r>
            <a:endParaRPr sz="4400" dirty="0"/>
          </a:p>
        </p:txBody>
      </p:sp>
    </p:spTree>
    <p:extLst>
      <p:ext uri="{BB962C8B-B14F-4D97-AF65-F5344CB8AC3E}">
        <p14:creationId xmlns:p14="http://schemas.microsoft.com/office/powerpoint/2010/main" val="70999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Backoff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and Interpolation</a:t>
            </a:r>
          </a:p>
        </p:txBody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52550"/>
            <a:ext cx="8534400" cy="3657600"/>
          </a:xfrm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0"/>
              </a:rPr>
              <a:t>Sometimes it helps to use </a:t>
            </a:r>
            <a:r>
              <a:rPr lang="en-US" b="1" dirty="0" smtClean="0">
                <a:ea typeface="ＭＳ Ｐゴシック" charset="0"/>
              </a:rPr>
              <a:t>less</a:t>
            </a:r>
            <a:r>
              <a:rPr lang="en-US" dirty="0" smtClean="0">
                <a:ea typeface="ＭＳ Ｐゴシック" charset="0"/>
              </a:rPr>
              <a:t> context</a:t>
            </a:r>
            <a:endParaRPr lang="en-US" altLang="ja-JP" dirty="0">
              <a:ea typeface="ＭＳ Ｐゴシック" charset="0"/>
            </a:endParaRPr>
          </a:p>
          <a:p>
            <a:pPr lvl="1" eaLnBrk="1" hangingPunct="1"/>
            <a:r>
              <a:rPr lang="en-US" dirty="0">
                <a:ea typeface="ＭＳ Ｐゴシック" charset="0"/>
              </a:rPr>
              <a:t>C</a:t>
            </a:r>
            <a:r>
              <a:rPr lang="en-US" dirty="0" smtClean="0">
                <a:ea typeface="ＭＳ Ｐゴシック" charset="0"/>
              </a:rPr>
              <a:t>ondition </a:t>
            </a:r>
            <a:r>
              <a:rPr lang="en-US" dirty="0">
                <a:ea typeface="ＭＳ Ｐゴシック" charset="0"/>
              </a:rPr>
              <a:t>on </a:t>
            </a:r>
            <a:r>
              <a:rPr lang="en-US" dirty="0" smtClean="0">
                <a:ea typeface="ＭＳ Ｐゴシック" charset="0"/>
              </a:rPr>
              <a:t>less context for contexts you haven’</a:t>
            </a:r>
            <a:r>
              <a:rPr lang="en-US" altLang="ja-JP" dirty="0" smtClean="0">
                <a:ea typeface="ＭＳ Ｐゴシック" charset="0"/>
              </a:rPr>
              <a:t>t </a:t>
            </a:r>
            <a:r>
              <a:rPr lang="en-US" altLang="ja-JP" dirty="0">
                <a:ea typeface="ＭＳ Ｐゴシック" charset="0"/>
              </a:rPr>
              <a:t>learned much about </a:t>
            </a:r>
            <a:endParaRPr lang="en-US" b="1" dirty="0">
              <a:ea typeface="ＭＳ Ｐゴシック" charset="0"/>
            </a:endParaRPr>
          </a:p>
          <a:p>
            <a:pPr eaLnBrk="1" hangingPunct="1"/>
            <a:r>
              <a:rPr lang="en-US" b="1" dirty="0" err="1">
                <a:ea typeface="ＭＳ Ｐゴシック" charset="0"/>
              </a:rPr>
              <a:t>Backoff</a:t>
            </a:r>
            <a:r>
              <a:rPr lang="en-US" b="1" dirty="0">
                <a:ea typeface="ＭＳ Ｐゴシック" charset="0"/>
              </a:rPr>
              <a:t>: </a:t>
            </a:r>
            <a:endParaRPr lang="en-US" b="1" dirty="0" smtClean="0">
              <a:ea typeface="ＭＳ Ｐゴシック" charset="0"/>
            </a:endParaRPr>
          </a:p>
          <a:p>
            <a:pPr lvl="1"/>
            <a:r>
              <a:rPr lang="en-US" dirty="0" smtClean="0">
                <a:ea typeface="ＭＳ Ｐゴシック" charset="0"/>
              </a:rPr>
              <a:t>use </a:t>
            </a:r>
            <a:r>
              <a:rPr lang="en-US" dirty="0">
                <a:ea typeface="ＭＳ Ｐゴシック" charset="0"/>
              </a:rPr>
              <a:t>trigram if you have </a:t>
            </a:r>
            <a:r>
              <a:rPr lang="en-US" dirty="0" smtClean="0">
                <a:ea typeface="ＭＳ Ｐゴシック" charset="0"/>
              </a:rPr>
              <a:t>good evidence,</a:t>
            </a:r>
          </a:p>
          <a:p>
            <a:pPr lvl="1"/>
            <a:r>
              <a:rPr lang="en-US" dirty="0" smtClean="0">
                <a:ea typeface="ＭＳ Ｐゴシック" charset="0"/>
              </a:rPr>
              <a:t>otherwise </a:t>
            </a:r>
            <a:r>
              <a:rPr lang="en-US" dirty="0">
                <a:ea typeface="ＭＳ Ｐゴシック" charset="0"/>
              </a:rPr>
              <a:t>bigram, otherwise unigram</a:t>
            </a:r>
          </a:p>
          <a:p>
            <a:pPr eaLnBrk="1" hangingPunct="1"/>
            <a:r>
              <a:rPr lang="en-US" b="1" dirty="0">
                <a:ea typeface="ＭＳ Ｐゴシック" charset="0"/>
              </a:rPr>
              <a:t>Interpolation: </a:t>
            </a:r>
            <a:endParaRPr lang="en-US" b="1" dirty="0" smtClean="0">
              <a:ea typeface="ＭＳ Ｐゴシック" charset="0"/>
            </a:endParaRPr>
          </a:p>
          <a:p>
            <a:pPr lvl="1"/>
            <a:r>
              <a:rPr lang="en-US" dirty="0" smtClean="0">
                <a:ea typeface="ＭＳ Ｐゴシック" charset="0"/>
              </a:rPr>
              <a:t>mix unigram, bigram, trigram</a:t>
            </a:r>
          </a:p>
          <a:p>
            <a:pPr lvl="1"/>
            <a:endParaRPr lang="en-US" dirty="0" smtClean="0">
              <a:ea typeface="ＭＳ Ｐゴシック" charset="0"/>
            </a:endParaRPr>
          </a:p>
          <a:p>
            <a:r>
              <a:rPr lang="en-US" dirty="0" smtClean="0">
                <a:ea typeface="ＭＳ Ｐゴシック" charset="0"/>
              </a:rPr>
              <a:t>Interpolation works better</a:t>
            </a:r>
            <a:endParaRPr lang="en-US" dirty="0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702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How to compute P(W)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Calibri" charset="0"/>
              </a:rPr>
              <a:t>How to compute this joint probability:</a:t>
            </a:r>
          </a:p>
          <a:p>
            <a:pPr eaLnBrk="1" hangingPunct="1"/>
            <a:endParaRPr lang="en-US">
              <a:latin typeface="Calibri" charset="0"/>
            </a:endParaRPr>
          </a:p>
          <a:p>
            <a:pPr lvl="1" eaLnBrk="1" hangingPunct="1"/>
            <a:r>
              <a:rPr lang="en-US" sz="2800">
                <a:latin typeface="Calibri" charset="0"/>
              </a:rPr>
              <a:t>P(its, water, is, so, transparent, that)</a:t>
            </a:r>
          </a:p>
          <a:p>
            <a:pPr lvl="1" eaLnBrk="1" hangingPunct="1"/>
            <a:endParaRPr lang="en-US">
              <a:latin typeface="Calibri" charset="0"/>
            </a:endParaRPr>
          </a:p>
          <a:p>
            <a:pPr eaLnBrk="1" hangingPunct="1"/>
            <a:r>
              <a:rPr lang="en-US">
                <a:latin typeface="Calibri" charset="0"/>
              </a:rPr>
              <a:t>Intuition: let’s rely on the Chain Rule of Probability</a:t>
            </a:r>
          </a:p>
        </p:txBody>
      </p:sp>
    </p:spTree>
    <p:extLst>
      <p:ext uri="{BB962C8B-B14F-4D97-AF65-F5344CB8AC3E}">
        <p14:creationId xmlns:p14="http://schemas.microsoft.com/office/powerpoint/2010/main" val="390625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Class-Based Backoff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73844" indent="-191691"/>
            <a:r>
              <a:rPr lang="en-US" altLang="en-US" smtClean="0">
                <a:solidFill>
                  <a:schemeClr val="accent2"/>
                </a:solidFill>
              </a:rPr>
              <a:t>Back off</a:t>
            </a:r>
            <a:r>
              <a:rPr lang="en-US" altLang="en-US" smtClean="0"/>
              <a:t> to the class rather than the word</a:t>
            </a:r>
          </a:p>
          <a:p>
            <a:pPr marL="465535" lvl="1" indent="-171450"/>
            <a:r>
              <a:rPr lang="en-US" altLang="en-US" smtClean="0"/>
              <a:t>Particularly useful for proper nouns (e.g., names)</a:t>
            </a:r>
          </a:p>
          <a:p>
            <a:pPr marL="465535" lvl="1" indent="-171450"/>
            <a:r>
              <a:rPr lang="en-US" altLang="en-US" smtClean="0"/>
              <a:t>Use count for the number of names in place of the particular name</a:t>
            </a:r>
          </a:p>
          <a:p>
            <a:pPr marL="465535" lvl="1" indent="-171450"/>
            <a:r>
              <a:rPr lang="en-US" altLang="en-US" smtClean="0"/>
              <a:t>E.g. </a:t>
            </a:r>
            <a:r>
              <a:rPr lang="en-US" altLang="en-US" smtClean="0">
                <a:solidFill>
                  <a:schemeClr val="hlink"/>
                </a:solidFill>
              </a:rPr>
              <a:t>&lt; N | friendly &gt;</a:t>
            </a:r>
            <a:r>
              <a:rPr lang="en-US" altLang="en-US" smtClean="0"/>
              <a:t> instead of </a:t>
            </a:r>
            <a:r>
              <a:rPr lang="en-US" altLang="en-US" smtClean="0">
                <a:solidFill>
                  <a:schemeClr val="hlink"/>
                </a:solidFill>
              </a:rPr>
              <a:t>&lt; dog | friendly&gt;</a:t>
            </a:r>
          </a:p>
        </p:txBody>
      </p:sp>
    </p:spTree>
    <p:extLst>
      <p:ext uri="{BB962C8B-B14F-4D97-AF65-F5344CB8AC3E}">
        <p14:creationId xmlns:p14="http://schemas.microsoft.com/office/powerpoint/2010/main" val="289437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Linear Interpolation</a:t>
            </a:r>
            <a:endParaRPr lang="en-US" dirty="0"/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52550"/>
            <a:ext cx="8534400" cy="333375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Calibri" charset="0"/>
              </a:rPr>
              <a:t>Simple interpolation</a:t>
            </a:r>
          </a:p>
          <a:p>
            <a:pPr eaLnBrk="1" hangingPunct="1"/>
            <a:endParaRPr lang="en-US" sz="2800" dirty="0">
              <a:latin typeface="Calibri" charset="0"/>
            </a:endParaRPr>
          </a:p>
          <a:p>
            <a:pPr marL="0" indent="0" eaLnBrk="1" hangingPunct="1">
              <a:buNone/>
            </a:pPr>
            <a:endParaRPr lang="en-US" sz="2800" dirty="0">
              <a:latin typeface="Calibri" charset="0"/>
            </a:endParaRPr>
          </a:p>
          <a:p>
            <a:pPr eaLnBrk="1" hangingPunct="1"/>
            <a:r>
              <a:rPr lang="en-US" sz="2800" dirty="0">
                <a:latin typeface="Calibri" charset="0"/>
              </a:rPr>
              <a:t>Lambdas conditional on context: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62200" y="1949271"/>
            <a:ext cx="3657600" cy="991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interp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90800" y="3486150"/>
            <a:ext cx="4992027" cy="142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0400" y="2076244"/>
            <a:ext cx="1331728" cy="81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699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How to set the lambdas?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76350"/>
            <a:ext cx="8763000" cy="3733800"/>
          </a:xfrm>
        </p:spPr>
        <p:txBody>
          <a:bodyPr/>
          <a:lstStyle/>
          <a:p>
            <a:pPr eaLnBrk="1" hangingPunct="1"/>
            <a:r>
              <a:rPr lang="en-US" dirty="0">
                <a:latin typeface="Calibri" charset="0"/>
              </a:rPr>
              <a:t>Use a </a:t>
            </a:r>
            <a:r>
              <a:rPr lang="en-US" b="1" dirty="0">
                <a:latin typeface="Calibri" charset="0"/>
              </a:rPr>
              <a:t>held-out</a:t>
            </a:r>
            <a:r>
              <a:rPr lang="en-US" dirty="0">
                <a:latin typeface="Calibri" charset="0"/>
              </a:rPr>
              <a:t> corpus</a:t>
            </a:r>
          </a:p>
          <a:p>
            <a:pPr eaLnBrk="1" hangingPunct="1"/>
            <a:endParaRPr lang="en-US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  <a:p>
            <a:pPr eaLnBrk="1" hangingPunct="1"/>
            <a:r>
              <a:rPr lang="en-US" dirty="0">
                <a:latin typeface="Calibri" charset="0"/>
              </a:rPr>
              <a:t>Choose </a:t>
            </a:r>
            <a:r>
              <a:rPr lang="en-US" dirty="0" err="1" smtClean="0">
                <a:latin typeface="Calibri" charset="0"/>
              </a:rPr>
              <a:t>λs</a:t>
            </a:r>
            <a:r>
              <a:rPr lang="en-US" dirty="0" smtClean="0">
                <a:latin typeface="Calibri" charset="0"/>
              </a:rPr>
              <a:t> to maximize </a:t>
            </a:r>
            <a:r>
              <a:rPr lang="en-US" dirty="0">
                <a:latin typeface="Calibri" charset="0"/>
              </a:rPr>
              <a:t>the probability of </a:t>
            </a:r>
            <a:r>
              <a:rPr lang="en-US" dirty="0" smtClean="0">
                <a:latin typeface="Calibri" charset="0"/>
              </a:rPr>
              <a:t>held</a:t>
            </a:r>
            <a:r>
              <a:rPr lang="en-US" dirty="0">
                <a:latin typeface="Calibri" charset="0"/>
              </a:rPr>
              <a:t>-out </a:t>
            </a:r>
            <a:r>
              <a:rPr lang="en-US" dirty="0" smtClean="0">
                <a:latin typeface="Calibri" charset="0"/>
              </a:rPr>
              <a:t>data:</a:t>
            </a:r>
            <a:endParaRPr lang="en-US" dirty="0">
              <a:latin typeface="Calibri" charset="0"/>
            </a:endParaRPr>
          </a:p>
          <a:p>
            <a:pPr lvl="1" eaLnBrk="1" hangingPunct="1"/>
            <a:r>
              <a:rPr lang="en-US" sz="2400" dirty="0" smtClean="0">
                <a:latin typeface="Calibri" charset="0"/>
              </a:rPr>
              <a:t>Fix the </a:t>
            </a:r>
            <a:r>
              <a:rPr lang="en-US" sz="2400" dirty="0">
                <a:latin typeface="Calibri" charset="0"/>
              </a:rPr>
              <a:t>N-gram </a:t>
            </a:r>
            <a:r>
              <a:rPr lang="en-US" sz="2400" dirty="0" smtClean="0">
                <a:latin typeface="Calibri" charset="0"/>
              </a:rPr>
              <a:t>probabilities (on the training data)</a:t>
            </a:r>
            <a:endParaRPr lang="en-US" sz="2400" dirty="0">
              <a:latin typeface="Calibri" charset="0"/>
            </a:endParaRPr>
          </a:p>
          <a:p>
            <a:pPr lvl="1"/>
            <a:r>
              <a:rPr lang="en-US" sz="2400" dirty="0">
                <a:latin typeface="Calibri" charset="0"/>
              </a:rPr>
              <a:t>Then search for </a:t>
            </a:r>
            <a:r>
              <a:rPr lang="en-US" sz="2400" dirty="0" err="1" smtClean="0">
                <a:latin typeface="Calibri" charset="0"/>
              </a:rPr>
              <a:t>λs</a:t>
            </a:r>
            <a:r>
              <a:rPr lang="en-US" sz="2400" dirty="0">
                <a:latin typeface="Calibri" charset="0"/>
              </a:rPr>
              <a:t> </a:t>
            </a:r>
            <a:r>
              <a:rPr lang="en-US" sz="2400" dirty="0" smtClean="0">
                <a:latin typeface="Calibri" charset="0"/>
              </a:rPr>
              <a:t>that give largest probability to held-out set:</a:t>
            </a:r>
          </a:p>
          <a:p>
            <a:pPr lvl="1" eaLnBrk="1" hangingPunct="1"/>
            <a:endParaRPr lang="en-US" sz="2400" dirty="0">
              <a:latin typeface="Calibri" charset="0"/>
            </a:endParaRPr>
          </a:p>
        </p:txBody>
      </p:sp>
      <p:sp>
        <p:nvSpPr>
          <p:cNvPr id="4" name="Round Single Corner Rectangle 3"/>
          <p:cNvSpPr/>
          <p:nvPr/>
        </p:nvSpPr>
        <p:spPr>
          <a:xfrm>
            <a:off x="533400" y="1733550"/>
            <a:ext cx="3505200" cy="762000"/>
          </a:xfrm>
          <a:prstGeom prst="round1Rect">
            <a:avLst>
              <a:gd name="adj" fmla="val 0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Training Data</a:t>
            </a:r>
          </a:p>
        </p:txBody>
      </p:sp>
      <p:sp>
        <p:nvSpPr>
          <p:cNvPr id="5" name="Round Single Corner Rectangle 4"/>
          <p:cNvSpPr/>
          <p:nvPr/>
        </p:nvSpPr>
        <p:spPr>
          <a:xfrm>
            <a:off x="4267200" y="1733550"/>
            <a:ext cx="1325217" cy="762000"/>
          </a:xfrm>
          <a:prstGeom prst="round1Rect">
            <a:avLst>
              <a:gd name="adj" fmla="val 0"/>
            </a:avLst>
          </a:prstGeom>
          <a:solidFill>
            <a:schemeClr val="bg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Held-Out Data</a:t>
            </a:r>
          </a:p>
        </p:txBody>
      </p:sp>
      <p:sp>
        <p:nvSpPr>
          <p:cNvPr id="6" name="Round Single Corner Rectangle 5"/>
          <p:cNvSpPr/>
          <p:nvPr/>
        </p:nvSpPr>
        <p:spPr>
          <a:xfrm>
            <a:off x="5791200" y="1733550"/>
            <a:ext cx="1482436" cy="762000"/>
          </a:xfrm>
          <a:prstGeom prst="round1Rect">
            <a:avLst>
              <a:gd name="adj" fmla="val 0"/>
            </a:avLst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Test </a:t>
            </a:r>
          </a:p>
          <a:p>
            <a:pPr algn="ctr"/>
            <a:r>
              <a:rPr lang="en-US" sz="2400" dirty="0"/>
              <a:t>Data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4164987"/>
              </p:ext>
            </p:extLst>
          </p:nvPr>
        </p:nvGraphicFramePr>
        <p:xfrm>
          <a:off x="1219200" y="4171950"/>
          <a:ext cx="6723063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74" name="Equation" r:id="rId4" imgW="3149600" imgH="368300" progId="Equation.3">
                  <p:embed/>
                </p:oleObj>
              </mc:Choice>
              <mc:Fallback>
                <p:oleObj name="Equation" r:id="rId4" imgW="31496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171950"/>
                        <a:ext cx="6723063" cy="779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110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Unknown words: Open versus closed vocabulary tasks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200150"/>
            <a:ext cx="8534400" cy="33337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>
                <a:latin typeface="Calibri" charset="0"/>
              </a:rPr>
              <a:t>If we know all the words in advanced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>
                <a:latin typeface="Calibri" charset="0"/>
              </a:rPr>
              <a:t>Vocabulary V is fixed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>
                <a:latin typeface="Calibri" charset="0"/>
              </a:rPr>
              <a:t>Closed vocabulary task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>
                <a:latin typeface="Calibri" charset="0"/>
              </a:rPr>
              <a:t>Often we don’t know this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b="1" dirty="0">
                <a:latin typeface="Calibri" charset="0"/>
              </a:rPr>
              <a:t>Out Of Vocabulary</a:t>
            </a:r>
            <a:r>
              <a:rPr lang="en-US" sz="1800" dirty="0">
                <a:latin typeface="Calibri" charset="0"/>
              </a:rPr>
              <a:t> = OOV words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>
                <a:latin typeface="Calibri" charset="0"/>
              </a:rPr>
              <a:t>Open vocabulary task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>
                <a:latin typeface="Calibri" charset="0"/>
              </a:rPr>
              <a:t>Instead: create an unknown word token &lt;UNK&gt;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>
                <a:latin typeface="Calibri" charset="0"/>
              </a:rPr>
              <a:t>Training of &lt;UNK&gt; probabilities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>
                <a:latin typeface="Calibri" charset="0"/>
              </a:rPr>
              <a:t>Create a fixed lexicon L of size V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>
                <a:latin typeface="Calibri" charset="0"/>
              </a:rPr>
              <a:t>At text normalization phase, any training word not in L changed to  &lt;UNK&gt;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>
                <a:latin typeface="Calibri" charset="0"/>
              </a:rPr>
              <a:t>Now we train its probabilities like a normal word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>
                <a:latin typeface="Calibri" charset="0"/>
              </a:rPr>
              <a:t>At decoding time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 dirty="0">
                <a:latin typeface="Calibri" charset="0"/>
              </a:rPr>
              <a:t>If text input: Use UNK probabilities for any word not in training</a:t>
            </a:r>
          </a:p>
        </p:txBody>
      </p:sp>
    </p:spTree>
    <p:extLst>
      <p:ext uri="{BB962C8B-B14F-4D97-AF65-F5344CB8AC3E}">
        <p14:creationId xmlns:p14="http://schemas.microsoft.com/office/powerpoint/2010/main" val="113099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Huge web-scale n-grams</a:t>
            </a:r>
            <a:endParaRPr lang="en-US" dirty="0"/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76350"/>
            <a:ext cx="8534400" cy="3333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How to deal with, e.g., Google N-gram corpus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Pruning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E.g., only store N-grams with count &gt; threshold.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Remove singletons of higher-order n-grams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Efficiency, e.g.,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efficient data structures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quantize probabilities (4-8 bits instead of 8-byte float)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9510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Smoothing for Web-scale N-grams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“Stupid </a:t>
            </a:r>
            <a:r>
              <a:rPr lang="en-US" sz="2800" dirty="0" err="1" smtClean="0"/>
              <a:t>backoff</a:t>
            </a:r>
            <a:r>
              <a:rPr lang="en-US" sz="2800" dirty="0" smtClean="0"/>
              <a:t>” (</a:t>
            </a:r>
            <a:r>
              <a:rPr lang="en-US" sz="2800" dirty="0" err="1" smtClean="0"/>
              <a:t>Brants</a:t>
            </a:r>
            <a:r>
              <a:rPr lang="en-US" sz="2800" dirty="0" smtClean="0"/>
              <a:t> </a:t>
            </a:r>
            <a:r>
              <a:rPr lang="en-US" sz="2800" i="1" dirty="0" smtClean="0"/>
              <a:t>et al</a:t>
            </a:r>
            <a:r>
              <a:rPr lang="en-US" sz="2800" dirty="0" smtClean="0"/>
              <a:t>. 2007)</a:t>
            </a:r>
          </a:p>
          <a:p>
            <a:r>
              <a:rPr lang="en-US" sz="2800" dirty="0" smtClean="0"/>
              <a:t>No discounting, just use relative frequencies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75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3418438"/>
              </p:ext>
            </p:extLst>
          </p:nvPr>
        </p:nvGraphicFramePr>
        <p:xfrm>
          <a:off x="1255713" y="2495550"/>
          <a:ext cx="586105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69" name="Equation" r:id="rId4" imgW="3175000" imgH="825500" progId="Equation.3">
                  <p:embed/>
                </p:oleObj>
              </mc:Choice>
              <mc:Fallback>
                <p:oleObj name="Equation" r:id="rId4" imgW="3175000" imgH="825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55713" y="2495550"/>
                        <a:ext cx="5861050" cy="152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020148"/>
              </p:ext>
            </p:extLst>
          </p:nvPr>
        </p:nvGraphicFramePr>
        <p:xfrm>
          <a:off x="1535113" y="4171950"/>
          <a:ext cx="2106612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370" name="Equation" r:id="rId6" imgW="1117600" imgH="393700" progId="Equation.3">
                  <p:embed/>
                </p:oleObj>
              </mc:Choice>
              <mc:Fallback>
                <p:oleObj name="Equation" r:id="rId6" imgW="11176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35113" y="4171950"/>
                        <a:ext cx="2106612" cy="742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529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N-gram Smoothing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Add-1 smoothing:</a:t>
            </a:r>
          </a:p>
          <a:p>
            <a:pPr marL="620713" lvl="1">
              <a:lnSpc>
                <a:spcPct val="90000"/>
              </a:lnSpc>
            </a:pPr>
            <a:r>
              <a:rPr lang="en-US" altLang="en-US" sz="2400" dirty="0"/>
              <a:t>Add 1 to every word count (Note: this is type)</a:t>
            </a:r>
          </a:p>
          <a:p>
            <a:pPr marL="620713" lvl="1">
              <a:lnSpc>
                <a:spcPct val="90000"/>
              </a:lnSpc>
            </a:pPr>
            <a:r>
              <a:rPr lang="en-US" altLang="en-US" sz="2400" dirty="0"/>
              <a:t>Increment normalization </a:t>
            </a:r>
            <a:r>
              <a:rPr lang="en-US" altLang="en-US" sz="2400" dirty="0" smtClean="0"/>
              <a:t>by Vocab </a:t>
            </a:r>
            <a:r>
              <a:rPr lang="en-US" altLang="en-US" sz="2400" dirty="0"/>
              <a:t>size: N (tokens) + </a:t>
            </a:r>
            <a:r>
              <a:rPr lang="en-US" altLang="en-US" sz="2400" i="1" dirty="0">
                <a:solidFill>
                  <a:srgbClr val="FF0000"/>
                </a:solidFill>
              </a:rPr>
              <a:t>V (types) </a:t>
            </a:r>
            <a:endParaRPr lang="en-US" altLang="en-US" sz="2400" dirty="0"/>
          </a:p>
          <a:p>
            <a:pPr lvl="1"/>
            <a:r>
              <a:rPr lang="en-US" sz="2400" dirty="0" smtClean="0"/>
              <a:t>OK </a:t>
            </a:r>
            <a:r>
              <a:rPr lang="en-US" sz="2400" dirty="0"/>
              <a:t>for text categorization, not for language modeling</a:t>
            </a:r>
          </a:p>
          <a:p>
            <a:r>
              <a:rPr lang="en-US" sz="2800" dirty="0" smtClean="0"/>
              <a:t>The most commonly used method:</a:t>
            </a:r>
          </a:p>
          <a:p>
            <a:pPr lvl="1"/>
            <a:r>
              <a:rPr lang="en-US" sz="2400" dirty="0" smtClean="0"/>
              <a:t>Extended Interpolated </a:t>
            </a:r>
            <a:r>
              <a:rPr lang="en-US" sz="2400" dirty="0" err="1" smtClean="0"/>
              <a:t>Kneser</a:t>
            </a:r>
            <a:r>
              <a:rPr lang="en-US" sz="2400" dirty="0" smtClean="0"/>
              <a:t>-Ney (see J&amp;M text)</a:t>
            </a:r>
          </a:p>
          <a:p>
            <a:r>
              <a:rPr lang="en-US" sz="2800" dirty="0" smtClean="0"/>
              <a:t>For very large N-grams like the Web:</a:t>
            </a:r>
          </a:p>
          <a:p>
            <a:pPr lvl="1"/>
            <a:r>
              <a:rPr lang="en-US" sz="2400" dirty="0" smtClean="0"/>
              <a:t>Stupid </a:t>
            </a:r>
            <a:r>
              <a:rPr lang="en-US" sz="2400" dirty="0" err="1" smtClean="0"/>
              <a:t>backoff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48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Advanced Language Modeling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52550"/>
            <a:ext cx="7391400" cy="3505200"/>
          </a:xfrm>
        </p:spPr>
        <p:txBody>
          <a:bodyPr/>
          <a:lstStyle/>
          <a:p>
            <a:r>
              <a:rPr lang="en-US" dirty="0" smtClean="0">
                <a:ea typeface="ＭＳ Ｐゴシック" charset="0"/>
                <a:cs typeface="Calibri"/>
              </a:rPr>
              <a:t>Discriminative </a:t>
            </a:r>
            <a:r>
              <a:rPr lang="en-US" dirty="0">
                <a:ea typeface="ＭＳ Ｐゴシック" charset="0"/>
                <a:cs typeface="Calibri"/>
              </a:rPr>
              <a:t>models</a:t>
            </a:r>
            <a:r>
              <a:rPr lang="en-US" dirty="0" smtClean="0">
                <a:ea typeface="ＭＳ Ｐゴシック" charset="0"/>
                <a:cs typeface="Calibri"/>
              </a:rPr>
              <a:t>:</a:t>
            </a:r>
          </a:p>
          <a:p>
            <a:pPr lvl="1"/>
            <a:r>
              <a:rPr lang="en-US" dirty="0" smtClean="0">
                <a:ea typeface="ＭＳ Ｐゴシック" charset="0"/>
                <a:cs typeface="Calibri"/>
              </a:rPr>
              <a:t> </a:t>
            </a:r>
            <a:r>
              <a:rPr lang="en-US" dirty="0">
                <a:ea typeface="ＭＳ Ｐゴシック" charset="0"/>
                <a:cs typeface="Calibri"/>
              </a:rPr>
              <a:t>choose n-gram weights to improve a task, not to fit the  training </a:t>
            </a:r>
            <a:r>
              <a:rPr lang="en-US" dirty="0" smtClean="0">
                <a:ea typeface="ＭＳ Ｐゴシック" charset="0"/>
                <a:cs typeface="Calibri"/>
              </a:rPr>
              <a:t>set</a:t>
            </a:r>
          </a:p>
          <a:p>
            <a:r>
              <a:rPr lang="en-US" dirty="0">
                <a:ea typeface="ＭＳ Ｐゴシック" charset="0"/>
                <a:cs typeface="Calibri"/>
              </a:rPr>
              <a:t>Parsing-based </a:t>
            </a:r>
            <a:r>
              <a:rPr lang="en-US" dirty="0" smtClean="0">
                <a:ea typeface="ＭＳ Ｐゴシック" charset="0"/>
                <a:cs typeface="Calibri"/>
              </a:rPr>
              <a:t>models</a:t>
            </a:r>
            <a:endParaRPr lang="en-US" dirty="0" smtClean="0">
              <a:latin typeface="Calibri"/>
              <a:ea typeface="ＭＳ Ｐゴシック" charset="0"/>
              <a:cs typeface="Calibri"/>
            </a:endParaRPr>
          </a:p>
          <a:p>
            <a:pPr eaLnBrk="1" hangingPunct="1"/>
            <a:r>
              <a:rPr lang="en-US" dirty="0" smtClean="0">
                <a:latin typeface="Calibri"/>
                <a:ea typeface="ＭＳ Ｐゴシック" charset="0"/>
                <a:cs typeface="Calibri"/>
              </a:rPr>
              <a:t>Caching </a:t>
            </a:r>
            <a:r>
              <a:rPr lang="en-US" dirty="0">
                <a:latin typeface="Calibri"/>
                <a:ea typeface="ＭＳ Ｐゴシック" charset="0"/>
                <a:cs typeface="Calibri"/>
              </a:rPr>
              <a:t>Models</a:t>
            </a:r>
          </a:p>
          <a:p>
            <a:pPr lvl="1" eaLnBrk="1" hangingPunct="1"/>
            <a:r>
              <a:rPr lang="en-US" dirty="0" smtClean="0">
                <a:latin typeface="Calibri"/>
                <a:ea typeface="ＭＳ Ｐゴシック" charset="0"/>
                <a:cs typeface="Calibri"/>
              </a:rPr>
              <a:t>Recently used words are more likely to appear</a:t>
            </a:r>
            <a:endParaRPr lang="en-US" dirty="0">
              <a:latin typeface="Calibri"/>
              <a:ea typeface="ＭＳ Ｐゴシック" charset="0"/>
              <a:cs typeface="Calibri"/>
            </a:endParaRPr>
          </a:p>
          <a:p>
            <a:pPr lvl="1" eaLnBrk="1" hangingPunct="1"/>
            <a:endParaRPr lang="en-US" dirty="0">
              <a:latin typeface="Calibri"/>
              <a:ea typeface="ＭＳ Ｐゴシック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5266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Interpolation, </a:t>
            </a:r>
            <a:r>
              <a:rPr lang="en-US" sz="3200" dirty="0" err="1" smtClean="0">
                <a:solidFill>
                  <a:srgbClr val="A50021"/>
                </a:solidFill>
                <a:latin typeface="Calibri" charset="0"/>
              </a:rPr>
              <a:t>Backoff</a:t>
            </a: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, and Web-Scale LMs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1200150"/>
            <a:ext cx="3810000" cy="1143000"/>
          </a:xfrm>
        </p:spPr>
        <p:txBody>
          <a:bodyPr/>
          <a:lstStyle/>
          <a:p>
            <a:pPr eaLnBrk="1" hangingPunct="1"/>
            <a:r>
              <a:rPr sz="4400" dirty="0"/>
              <a:t/>
            </a:r>
            <a:br>
              <a:rPr sz="4400" dirty="0"/>
            </a:br>
            <a:r>
              <a:rPr lang="en-US" sz="4400" dirty="0"/>
              <a:t>Language Modeling</a:t>
            </a:r>
            <a:endParaRPr sz="4400" dirty="0"/>
          </a:p>
        </p:txBody>
      </p:sp>
    </p:spTree>
    <p:extLst>
      <p:ext uri="{BB962C8B-B14F-4D97-AF65-F5344CB8AC3E}">
        <p14:creationId xmlns:p14="http://schemas.microsoft.com/office/powerpoint/2010/main" val="425744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Summary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914400"/>
            <a:ext cx="6743700" cy="394335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n-US" altLang="en-US" dirty="0" smtClean="0"/>
          </a:p>
          <a:p>
            <a:pPr>
              <a:lnSpc>
                <a:spcPct val="90000"/>
              </a:lnSpc>
            </a:pPr>
            <a:r>
              <a:rPr lang="en-US" altLang="en-US" dirty="0" smtClean="0"/>
              <a:t>N-gram probabilities can be used to </a:t>
            </a:r>
            <a:r>
              <a:rPr lang="en-US" altLang="en-US" i="1" dirty="0" smtClean="0"/>
              <a:t>estimate </a:t>
            </a:r>
            <a:r>
              <a:rPr lang="en-US" altLang="en-US" dirty="0" smtClean="0"/>
              <a:t>the likelihood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Of a word occurring in a context (N-1)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Of a sentence occurring at all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Perplexity can be used to evaluate the goodness of fit of a LM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Smoothing techniques and </a:t>
            </a:r>
            <a:r>
              <a:rPr lang="en-US" altLang="en-US" dirty="0" err="1" smtClean="0"/>
              <a:t>backoff</a:t>
            </a:r>
            <a:r>
              <a:rPr lang="en-US" altLang="en-US" dirty="0" smtClean="0"/>
              <a:t> models deal with problems of unseen words in corpus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Improvement via algorithm versus big data</a:t>
            </a:r>
          </a:p>
        </p:txBody>
      </p:sp>
    </p:spTree>
    <p:extLst>
      <p:ext uri="{BB962C8B-B14F-4D97-AF65-F5344CB8AC3E}">
        <p14:creationId xmlns:p14="http://schemas.microsoft.com/office/powerpoint/2010/main" val="138961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Reminder: The Chain Rule</a:t>
            </a:r>
          </a:p>
        </p:txBody>
      </p:sp>
      <p:sp>
        <p:nvSpPr>
          <p:cNvPr id="6758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352550"/>
            <a:ext cx="8534400" cy="3657600"/>
          </a:xfrm>
        </p:spPr>
        <p:txBody>
          <a:bodyPr/>
          <a:lstStyle/>
          <a:p>
            <a:pPr eaLnBrk="1" hangingPunct="1"/>
            <a:r>
              <a:rPr lang="en-US" sz="2800" dirty="0">
                <a:latin typeface="Calibri" charset="0"/>
              </a:rPr>
              <a:t>Recall the definition of conditional </a:t>
            </a:r>
            <a:r>
              <a:rPr lang="en-US" sz="2800" dirty="0" smtClean="0">
                <a:latin typeface="Calibri" charset="0"/>
              </a:rPr>
              <a:t>probabilities</a:t>
            </a:r>
            <a:endParaRPr lang="en-US" sz="3600" dirty="0">
              <a:latin typeface="Calibri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alibri" charset="0"/>
              </a:rPr>
              <a:t>p(B|A) = P(A,B)/P(A)</a:t>
            </a:r>
            <a:r>
              <a:rPr lang="en-US" sz="3600" dirty="0" smtClean="0">
                <a:latin typeface="Calibri" charset="0"/>
              </a:rPr>
              <a:t>	</a:t>
            </a:r>
            <a:r>
              <a:rPr lang="en-US" dirty="0" smtClean="0">
                <a:latin typeface="Calibri" charset="0"/>
              </a:rPr>
              <a:t>Rewriting:   </a:t>
            </a:r>
            <a:r>
              <a:rPr lang="en-US" sz="2400" b="1" dirty="0">
                <a:latin typeface="Calibri" charset="0"/>
              </a:rPr>
              <a:t>P</a:t>
            </a:r>
            <a:r>
              <a:rPr lang="en-US" sz="2400" b="1" dirty="0" smtClean="0">
                <a:latin typeface="Calibri" charset="0"/>
              </a:rPr>
              <a:t>(A,B) = P(A)P(B|A)</a:t>
            </a:r>
          </a:p>
          <a:p>
            <a:pPr marL="457200" lvl="1" indent="0">
              <a:buNone/>
            </a:pPr>
            <a:endParaRPr lang="en-US" dirty="0" smtClean="0">
              <a:latin typeface="Calibri" charset="0"/>
            </a:endParaRPr>
          </a:p>
          <a:p>
            <a:r>
              <a:rPr lang="en-US" sz="2800" dirty="0" smtClean="0">
                <a:latin typeface="Calibri" charset="0"/>
              </a:rPr>
              <a:t>More variables:</a:t>
            </a:r>
          </a:p>
          <a:p>
            <a:pPr marL="457200" lvl="1" indent="0">
              <a:buNone/>
            </a:pPr>
            <a:r>
              <a:rPr lang="en-US" sz="2400" dirty="0" smtClean="0">
                <a:latin typeface="Calibri" charset="0"/>
              </a:rPr>
              <a:t> P</a:t>
            </a:r>
            <a:r>
              <a:rPr lang="en-US" sz="2400" dirty="0">
                <a:latin typeface="Calibri" charset="0"/>
              </a:rPr>
              <a:t>(A,B,C,D) = P(A)P(B|A)P(C|A,B)P(D|A,B,C)</a:t>
            </a:r>
            <a:endParaRPr lang="en-US" sz="3200" dirty="0">
              <a:latin typeface="Calibri" charset="0"/>
            </a:endParaRPr>
          </a:p>
          <a:p>
            <a:pPr eaLnBrk="1" hangingPunct="1"/>
            <a:r>
              <a:rPr lang="en-US" sz="2800" dirty="0">
                <a:latin typeface="Calibri" charset="0"/>
              </a:rPr>
              <a:t>The Chain Rule in General</a:t>
            </a:r>
          </a:p>
          <a:p>
            <a:pPr eaLnBrk="1" hangingPunct="1">
              <a:buNone/>
            </a:pPr>
            <a:r>
              <a:rPr lang="en-US" sz="2800" dirty="0">
                <a:latin typeface="Calibri" charset="0"/>
              </a:rPr>
              <a:t>  P(x</a:t>
            </a:r>
            <a:r>
              <a:rPr lang="en-US" sz="2800" baseline="-25000" dirty="0">
                <a:latin typeface="Calibri" charset="0"/>
              </a:rPr>
              <a:t>1</a:t>
            </a:r>
            <a:r>
              <a:rPr lang="en-US" sz="2800" dirty="0">
                <a:latin typeface="Calibri" charset="0"/>
              </a:rPr>
              <a:t>,x</a:t>
            </a:r>
            <a:r>
              <a:rPr lang="en-US" sz="2800" baseline="-25000" dirty="0">
                <a:latin typeface="Calibri" charset="0"/>
              </a:rPr>
              <a:t>2</a:t>
            </a:r>
            <a:r>
              <a:rPr lang="en-US" sz="2800" dirty="0">
                <a:latin typeface="Calibri" charset="0"/>
              </a:rPr>
              <a:t>,x</a:t>
            </a:r>
            <a:r>
              <a:rPr lang="en-US" sz="2800" baseline="-25000" dirty="0">
                <a:latin typeface="Calibri" charset="0"/>
              </a:rPr>
              <a:t>3</a:t>
            </a:r>
            <a:r>
              <a:rPr lang="en-US" sz="2800" dirty="0">
                <a:latin typeface="Calibri" charset="0"/>
              </a:rPr>
              <a:t>,…,</a:t>
            </a:r>
            <a:r>
              <a:rPr lang="en-US" sz="2800" dirty="0" err="1">
                <a:latin typeface="Calibri" charset="0"/>
              </a:rPr>
              <a:t>x</a:t>
            </a:r>
            <a:r>
              <a:rPr lang="en-US" sz="2800" baseline="-25000" dirty="0" err="1">
                <a:latin typeface="Calibri" charset="0"/>
              </a:rPr>
              <a:t>n</a:t>
            </a:r>
            <a:r>
              <a:rPr lang="en-US" sz="2800" dirty="0">
                <a:latin typeface="Calibri" charset="0"/>
              </a:rPr>
              <a:t>) = P(x</a:t>
            </a:r>
            <a:r>
              <a:rPr lang="en-US" sz="2800" baseline="-25000" dirty="0">
                <a:latin typeface="Calibri" charset="0"/>
              </a:rPr>
              <a:t>1</a:t>
            </a:r>
            <a:r>
              <a:rPr lang="en-US" sz="2800" dirty="0">
                <a:latin typeface="Calibri" charset="0"/>
              </a:rPr>
              <a:t>)P(x</a:t>
            </a:r>
            <a:r>
              <a:rPr lang="en-US" sz="2800" baseline="-25000" dirty="0">
                <a:latin typeface="Calibri" charset="0"/>
              </a:rPr>
              <a:t>2</a:t>
            </a:r>
            <a:r>
              <a:rPr lang="en-US" sz="2800" dirty="0">
                <a:latin typeface="Calibri" charset="0"/>
              </a:rPr>
              <a:t>|x</a:t>
            </a:r>
            <a:r>
              <a:rPr lang="en-US" sz="2800" baseline="-25000" dirty="0">
                <a:latin typeface="Calibri" charset="0"/>
              </a:rPr>
              <a:t>1</a:t>
            </a:r>
            <a:r>
              <a:rPr lang="en-US" sz="2800" dirty="0">
                <a:latin typeface="Calibri" charset="0"/>
              </a:rPr>
              <a:t>)P(x</a:t>
            </a:r>
            <a:r>
              <a:rPr lang="en-US" sz="2800" baseline="-25000" dirty="0">
                <a:latin typeface="Calibri" charset="0"/>
              </a:rPr>
              <a:t>3</a:t>
            </a:r>
            <a:r>
              <a:rPr lang="en-US" sz="2800" dirty="0">
                <a:latin typeface="Calibri" charset="0"/>
              </a:rPr>
              <a:t>|x</a:t>
            </a:r>
            <a:r>
              <a:rPr lang="en-US" sz="2800" baseline="-25000" dirty="0">
                <a:latin typeface="Calibri" charset="0"/>
              </a:rPr>
              <a:t>1</a:t>
            </a:r>
            <a:r>
              <a:rPr lang="en-US" sz="2800" dirty="0">
                <a:latin typeface="Calibri" charset="0"/>
              </a:rPr>
              <a:t>,x</a:t>
            </a:r>
            <a:r>
              <a:rPr lang="en-US" sz="2800" baseline="-25000" dirty="0">
                <a:latin typeface="Calibri" charset="0"/>
              </a:rPr>
              <a:t>2</a:t>
            </a:r>
            <a:r>
              <a:rPr lang="en-US" sz="2800" dirty="0">
                <a:latin typeface="Calibri" charset="0"/>
              </a:rPr>
              <a:t>)…P(x</a:t>
            </a:r>
            <a:r>
              <a:rPr lang="en-US" sz="2800" baseline="-25000" dirty="0">
                <a:latin typeface="Calibri" charset="0"/>
              </a:rPr>
              <a:t>n</a:t>
            </a:r>
            <a:r>
              <a:rPr lang="en-US" sz="2800" dirty="0">
                <a:latin typeface="Calibri" charset="0"/>
              </a:rPr>
              <a:t>|x</a:t>
            </a:r>
            <a:r>
              <a:rPr lang="en-US" sz="2800" baseline="-25000" dirty="0">
                <a:latin typeface="Calibri" charset="0"/>
              </a:rPr>
              <a:t>1</a:t>
            </a:r>
            <a:r>
              <a:rPr lang="en-US" sz="2800" dirty="0">
                <a:latin typeface="Calibri" charset="0"/>
              </a:rPr>
              <a:t>,…,x</a:t>
            </a:r>
            <a:r>
              <a:rPr lang="en-US" sz="2800" baseline="-25000" dirty="0">
                <a:latin typeface="Calibri" charset="0"/>
              </a:rPr>
              <a:t>n-1</a:t>
            </a:r>
            <a:r>
              <a:rPr lang="en-US" sz="2800" dirty="0">
                <a:latin typeface="Calibri" charset="0"/>
              </a:rPr>
              <a:t>)</a:t>
            </a:r>
          </a:p>
          <a:p>
            <a:pPr eaLnBrk="1" hangingPunct="1">
              <a:buFont typeface="Wingdings" charset="2"/>
              <a:buNone/>
            </a:pPr>
            <a:endParaRPr lang="en-US" dirty="0">
              <a:latin typeface="Calibri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2114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572000" y="819150"/>
            <a:ext cx="3890964" cy="1371600"/>
          </a:xfrm>
        </p:spPr>
        <p:txBody>
          <a:bodyPr/>
          <a:lstStyle/>
          <a:p>
            <a:pPr eaLnBrk="1" hangingPunct="1"/>
            <a:r>
              <a:rPr lang="en-US" sz="4400" dirty="0" smtClean="0">
                <a:latin typeface="Lucida Sans" charset="0"/>
                <a:ea typeface="ＭＳ Ｐゴシック" charset="0"/>
                <a:cs typeface="ＭＳ Ｐゴシック" charset="0"/>
              </a:rPr>
              <a:t>Language Modeling</a:t>
            </a:r>
            <a:endParaRPr lang="en-US" sz="4400" dirty="0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114800" y="2876550"/>
            <a:ext cx="4876800" cy="1676400"/>
          </a:xfrm>
        </p:spPr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sz="3200" dirty="0" smtClean="0">
                <a:solidFill>
                  <a:srgbClr val="800000"/>
                </a:solidFill>
                <a:latin typeface="Lucida Sans" charset="0"/>
                <a:ea typeface="ＭＳ Ｐゴシック" charset="0"/>
                <a:cs typeface="ＭＳ Ｐゴシック" charset="0"/>
              </a:rPr>
              <a:t>Advanced</a:t>
            </a:r>
            <a:r>
              <a:rPr lang="en-US" sz="3200" dirty="0">
                <a:solidFill>
                  <a:srgbClr val="800000"/>
                </a:solidFill>
                <a:latin typeface="Lucida Sans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 smtClean="0">
                <a:solidFill>
                  <a:srgbClr val="800000"/>
                </a:solidFill>
                <a:latin typeface="Lucida Sans" charset="0"/>
                <a:ea typeface="ＭＳ Ｐゴシック" charset="0"/>
                <a:cs typeface="ＭＳ Ｐゴシック" charset="0"/>
              </a:rPr>
              <a:t>(Optional)</a:t>
            </a:r>
          </a:p>
          <a:p>
            <a:pPr eaLnBrk="1" hangingPunct="1">
              <a:buFont typeface="Times" charset="0"/>
              <a:buNone/>
            </a:pPr>
            <a:r>
              <a:rPr lang="en-US" sz="3200" dirty="0" err="1" smtClean="0">
                <a:solidFill>
                  <a:srgbClr val="800000"/>
                </a:solidFill>
                <a:latin typeface="Lucida Sans" charset="0"/>
                <a:ea typeface="ＭＳ Ｐゴシック" charset="0"/>
                <a:cs typeface="ＭＳ Ｐゴシック" charset="0"/>
              </a:rPr>
              <a:t>Kneser</a:t>
            </a:r>
            <a:r>
              <a:rPr lang="en-US" sz="3200" dirty="0">
                <a:solidFill>
                  <a:srgbClr val="800000"/>
                </a:solidFill>
                <a:latin typeface="Lucida Sans" charset="0"/>
                <a:ea typeface="ＭＳ Ｐゴシック" charset="0"/>
                <a:cs typeface="ＭＳ Ｐゴシック" charset="0"/>
              </a:rPr>
              <a:t>-</a:t>
            </a:r>
            <a:r>
              <a:rPr lang="en-US" sz="3200" dirty="0" smtClean="0">
                <a:solidFill>
                  <a:srgbClr val="800000"/>
                </a:solidFill>
                <a:latin typeface="Lucida Sans" charset="0"/>
                <a:ea typeface="ＭＳ Ｐゴシック" charset="0"/>
                <a:cs typeface="ＭＳ Ｐゴシック" charset="0"/>
              </a:rPr>
              <a:t>Ney Smoothing</a:t>
            </a:r>
          </a:p>
        </p:txBody>
      </p:sp>
    </p:spTree>
    <p:extLst>
      <p:ext uri="{BB962C8B-B14F-4D97-AF65-F5344CB8AC3E}">
        <p14:creationId xmlns:p14="http://schemas.microsoft.com/office/powerpoint/2010/main" val="120859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857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Absolute discounting: just subtract a little from each count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00150"/>
            <a:ext cx="5334000" cy="380999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Calibri"/>
                <a:ea typeface="ＭＳ Ｐゴシック" charset="0"/>
                <a:cs typeface="Calibri"/>
              </a:rPr>
              <a:t>Suppose we wanted to subtract a little from a count of 4 to save probability mass for the zeros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Calibri"/>
                <a:ea typeface="ＭＳ Ｐゴシック" charset="0"/>
                <a:cs typeface="Calibri"/>
              </a:rPr>
              <a:t>How much to subtract ?</a:t>
            </a:r>
          </a:p>
          <a:p>
            <a:pPr>
              <a:lnSpc>
                <a:spcPct val="90000"/>
              </a:lnSpc>
            </a:pPr>
            <a:endParaRPr lang="en-US" sz="1200" dirty="0" smtClean="0">
              <a:ea typeface="ＭＳ Ｐゴシック" charset="0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Calibri"/>
              </a:rPr>
              <a:t>Church </a:t>
            </a:r>
            <a:r>
              <a:rPr lang="en-US" dirty="0">
                <a:ea typeface="ＭＳ Ｐゴシック" charset="0"/>
                <a:cs typeface="Calibri"/>
              </a:rPr>
              <a:t>and Gale (1991</a:t>
            </a:r>
            <a:r>
              <a:rPr lang="en-US" dirty="0" smtClean="0">
                <a:ea typeface="ＭＳ Ｐゴシック" charset="0"/>
                <a:cs typeface="Calibri"/>
              </a:rPr>
              <a:t>)’s clever idea</a:t>
            </a:r>
            <a:endParaRPr lang="en-US" dirty="0">
              <a:ea typeface="ＭＳ Ｐゴシック" charset="0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Calibri"/>
              </a:rPr>
              <a:t>Divide up 22 </a:t>
            </a:r>
            <a:r>
              <a:rPr lang="en-US" dirty="0">
                <a:ea typeface="ＭＳ Ｐゴシック" charset="0"/>
                <a:cs typeface="Calibri"/>
              </a:rPr>
              <a:t>million words of AP </a:t>
            </a:r>
            <a:r>
              <a:rPr lang="en-US" dirty="0" smtClean="0">
                <a:ea typeface="ＭＳ Ｐゴシック" charset="0"/>
                <a:cs typeface="Calibri"/>
              </a:rPr>
              <a:t>Newswire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Calibri"/>
              </a:rPr>
              <a:t>Training and held-out set</a:t>
            </a:r>
          </a:p>
          <a:p>
            <a:pPr lvl="1">
              <a:lnSpc>
                <a:spcPct val="90000"/>
              </a:lnSpc>
            </a:pPr>
            <a:r>
              <a:rPr lang="en-US" dirty="0">
                <a:ea typeface="ＭＳ Ｐゴシック" charset="0"/>
                <a:cs typeface="Calibri"/>
              </a:rPr>
              <a:t>f</a:t>
            </a:r>
            <a:r>
              <a:rPr lang="en-US" dirty="0" smtClean="0">
                <a:ea typeface="ＭＳ Ｐゴシック" charset="0"/>
                <a:cs typeface="Calibri"/>
              </a:rPr>
              <a:t>or each bigram in the training set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a typeface="ＭＳ Ｐゴシック" charset="0"/>
                <a:cs typeface="Calibri"/>
              </a:rPr>
              <a:t>see the actual count in the held-out set!</a:t>
            </a:r>
            <a:endParaRPr lang="en-US" dirty="0">
              <a:ea typeface="ＭＳ Ｐゴシック" charset="0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2000" baseline="-250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2000" baseline="-25000" dirty="0" smtClean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2000" baseline="-250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2000" baseline="-25000" dirty="0" smtClean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2000" baseline="-250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Calibri"/>
                <a:ea typeface="ＭＳ Ｐゴシック" charset="0"/>
                <a:cs typeface="Calibri"/>
              </a:rPr>
              <a:t>It sure looks like c* = (c - .75)</a:t>
            </a:r>
            <a:endParaRPr lang="en-US" sz="20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2000" baseline="-250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2000" baseline="-25000" dirty="0">
              <a:latin typeface="Calibri"/>
              <a:ea typeface="ＭＳ Ｐゴシック" charset="0"/>
              <a:cs typeface="Calibri"/>
            </a:endParaRP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000" dirty="0">
              <a:latin typeface="Calibri"/>
              <a:ea typeface="ＭＳ Ｐゴシック" charset="0"/>
              <a:cs typeface="Calibri"/>
            </a:endParaRPr>
          </a:p>
          <a:p>
            <a:pPr eaLnBrk="1" hangingPunct="1">
              <a:lnSpc>
                <a:spcPct val="90000"/>
              </a:lnSpc>
            </a:pPr>
            <a:endParaRPr lang="en-US" sz="2000" dirty="0">
              <a:latin typeface="Calibri"/>
              <a:ea typeface="ＭＳ Ｐゴシック" charset="0"/>
              <a:cs typeface="Calibri"/>
            </a:endParaRPr>
          </a:p>
        </p:txBody>
      </p:sp>
      <p:graphicFrame>
        <p:nvGraphicFramePr>
          <p:cNvPr id="1472517" name="Group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677197"/>
              </p:ext>
            </p:extLst>
          </p:nvPr>
        </p:nvGraphicFramePr>
        <p:xfrm>
          <a:off x="5867400" y="1200150"/>
          <a:ext cx="3200400" cy="3717036"/>
        </p:xfrm>
        <a:graphic>
          <a:graphicData uri="http://schemas.openxmlformats.org/drawingml/2006/table">
            <a:tbl>
              <a:tblPr/>
              <a:tblGrid>
                <a:gridCol w="1422400"/>
                <a:gridCol w="177800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Bigram count in training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Bigram count in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heldout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 set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.0000270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0.448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1.25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3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2.24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4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3.23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5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4.21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6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5.23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7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6.21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8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7.21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9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-128"/>
                          <a:cs typeface="Calibri"/>
                        </a:rPr>
                        <a:t>8.26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-128"/>
                        <a:cs typeface="Calibri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186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Absolute Discounting Interpolation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790950"/>
          </a:xfrm>
        </p:spPr>
        <p:txBody>
          <a:bodyPr/>
          <a:lstStyle/>
          <a:p>
            <a:r>
              <a:rPr lang="en-US" dirty="0" smtClean="0">
                <a:ea typeface="ＭＳ Ｐゴシック" charset="0"/>
                <a:cs typeface="Calibri"/>
              </a:rPr>
              <a:t>Save ourselves </a:t>
            </a:r>
            <a:r>
              <a:rPr lang="en-US" dirty="0">
                <a:ea typeface="ＭＳ Ｐゴシック" charset="0"/>
                <a:cs typeface="Calibri"/>
              </a:rPr>
              <a:t>some time and just subtract 0.75 (or some d</a:t>
            </a:r>
            <a:r>
              <a:rPr lang="en-US" dirty="0" smtClean="0">
                <a:ea typeface="ＭＳ Ｐゴシック" charset="0"/>
                <a:cs typeface="Calibri"/>
              </a:rPr>
              <a:t>)!</a:t>
            </a:r>
          </a:p>
          <a:p>
            <a:pPr lvl="1"/>
            <a:endParaRPr lang="en-US" sz="2400" dirty="0">
              <a:ea typeface="ＭＳ Ｐゴシック" charset="0"/>
              <a:cs typeface="Calibri"/>
            </a:endParaRPr>
          </a:p>
          <a:p>
            <a:pPr lvl="1"/>
            <a:endParaRPr lang="en-US" sz="2400" dirty="0" smtClean="0">
              <a:ea typeface="ＭＳ Ｐゴシック" charset="0"/>
              <a:cs typeface="Calibri"/>
            </a:endParaRPr>
          </a:p>
          <a:p>
            <a:pPr lvl="1"/>
            <a:endParaRPr lang="en-US" sz="2400" dirty="0">
              <a:ea typeface="ＭＳ Ｐゴシック" charset="0"/>
              <a:cs typeface="Calibri"/>
            </a:endParaRPr>
          </a:p>
          <a:p>
            <a:pPr lvl="1"/>
            <a:endParaRPr lang="en-US" sz="2400" dirty="0" smtClean="0">
              <a:ea typeface="ＭＳ Ｐゴシック" charset="0"/>
              <a:cs typeface="Calibri"/>
            </a:endParaRPr>
          </a:p>
          <a:p>
            <a:pPr marL="342900" lvl="1" indent="-342900">
              <a:buClr>
                <a:srgbClr val="CC0000"/>
              </a:buClr>
            </a:pPr>
            <a:r>
              <a:rPr lang="en-US" sz="2400" dirty="0" smtClean="0">
                <a:ea typeface="ＭＳ Ｐゴシック" charset="0"/>
                <a:cs typeface="Calibri"/>
              </a:rPr>
              <a:t>(Maybe </a:t>
            </a:r>
            <a:r>
              <a:rPr lang="en-US" sz="2400" dirty="0">
                <a:ea typeface="ＭＳ Ｐゴシック" charset="0"/>
                <a:cs typeface="Calibri"/>
              </a:rPr>
              <a:t>keeping a couple extra values of d for counts 1 and </a:t>
            </a:r>
            <a:r>
              <a:rPr lang="en-US" sz="2400" dirty="0" smtClean="0">
                <a:ea typeface="ＭＳ Ｐゴシック" charset="0"/>
                <a:cs typeface="Calibri"/>
              </a:rPr>
              <a:t>2)</a:t>
            </a:r>
            <a:endParaRPr lang="en-US" sz="2800" dirty="0" smtClean="0">
              <a:ea typeface="ＭＳ Ｐゴシック" charset="0"/>
              <a:cs typeface="Calibri"/>
            </a:endParaRPr>
          </a:p>
          <a:p>
            <a:r>
              <a:rPr lang="en-US" sz="2800" dirty="0" smtClean="0">
                <a:ea typeface="ＭＳ Ｐゴシック" charset="0"/>
                <a:cs typeface="Calibri"/>
              </a:rPr>
              <a:t>But should we really just use the regular unigram P(w)?</a:t>
            </a:r>
            <a:endParaRPr lang="en-US" sz="3600" dirty="0" smtClean="0">
              <a:cs typeface="Calibri"/>
            </a:endParaRPr>
          </a:p>
          <a:p>
            <a:pPr lvl="1"/>
            <a:endParaRPr lang="en-US" sz="1600" dirty="0">
              <a:ea typeface="ＭＳ Ｐゴシック" charset="0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82</a:t>
            </a:fld>
            <a:endParaRPr lang="en-US" dirty="0"/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612733"/>
              </p:ext>
            </p:extLst>
          </p:nvPr>
        </p:nvGraphicFramePr>
        <p:xfrm>
          <a:off x="396875" y="2190750"/>
          <a:ext cx="8197850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26" name="Equation" r:id="rId4" imgW="3238500" imgH="431800" progId="Equation.3">
                  <p:embed/>
                </p:oleObj>
              </mc:Choice>
              <mc:Fallback>
                <p:oleObj name="Equation" r:id="rId4" imgW="32385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2190750"/>
                        <a:ext cx="8197850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57600" y="1885950"/>
            <a:ext cx="2287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rgbClr val="FF0000"/>
                </a:solidFill>
              </a:rPr>
              <a:t>d</a:t>
            </a:r>
            <a:r>
              <a:rPr lang="en-US" sz="1800" dirty="0" smtClean="0">
                <a:solidFill>
                  <a:srgbClr val="FF0000"/>
                </a:solidFill>
              </a:rPr>
              <a:t>iscounted bigram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48600" y="3116818"/>
            <a:ext cx="1119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FF0000"/>
                </a:solidFill>
              </a:rPr>
              <a:t>unigram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3200" y="1962150"/>
            <a:ext cx="19411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Interpolation weight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flipH="1">
            <a:off x="7162800" y="2266950"/>
            <a:ext cx="228600" cy="304800"/>
          </a:xfrm>
          <a:prstGeom prst="straightConnector1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 flipH="1" flipV="1">
            <a:off x="8077200" y="2952750"/>
            <a:ext cx="228600" cy="228600"/>
          </a:xfrm>
          <a:prstGeom prst="straightConnector1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961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47750"/>
            <a:ext cx="8686800" cy="3333750"/>
          </a:xfrm>
        </p:spPr>
        <p:txBody>
          <a:bodyPr/>
          <a:lstStyle/>
          <a:p>
            <a:pPr eaLnBrk="1" hangingPunct="1"/>
            <a:r>
              <a:rPr lang="en-US" altLang="ja-JP" dirty="0" smtClean="0">
                <a:latin typeface="Calibri"/>
                <a:ea typeface="ＭＳ Ｐゴシック" charset="0"/>
                <a:cs typeface="Calibri"/>
              </a:rPr>
              <a:t>Better estimate for probabilities of lower-order unigrams!</a:t>
            </a:r>
            <a:endParaRPr lang="en-US" altLang="ja-JP" dirty="0">
              <a:latin typeface="Calibri"/>
              <a:ea typeface="ＭＳ Ｐゴシック" charset="0"/>
              <a:cs typeface="Calibri"/>
            </a:endParaRPr>
          </a:p>
          <a:p>
            <a:pPr lvl="1"/>
            <a:r>
              <a:rPr lang="en-US" dirty="0">
                <a:latin typeface="Calibri"/>
                <a:ea typeface="ＭＳ Ｐゴシック" charset="0"/>
                <a:cs typeface="Calibri"/>
              </a:rPr>
              <a:t>Shannon game:  </a:t>
            </a:r>
            <a:r>
              <a:rPr lang="en-US" i="1" dirty="0"/>
              <a:t>I can’t see without my </a:t>
            </a:r>
            <a:r>
              <a:rPr lang="en-US" i="1" dirty="0" smtClean="0"/>
              <a:t>reading</a:t>
            </a:r>
            <a:r>
              <a:rPr lang="en-US" i="1" dirty="0" smtClean="0">
                <a:latin typeface="Calibri"/>
                <a:ea typeface="ＭＳ Ｐゴシック" charset="0"/>
                <a:cs typeface="Calibri"/>
              </a:rPr>
              <a:t>___________</a:t>
            </a:r>
            <a:r>
              <a:rPr lang="en-US" dirty="0">
                <a:latin typeface="Calibri"/>
                <a:ea typeface="ＭＳ Ｐゴシック" charset="0"/>
                <a:cs typeface="Calibri"/>
              </a:rPr>
              <a:t>?</a:t>
            </a:r>
          </a:p>
          <a:p>
            <a:pPr lvl="1" eaLnBrk="1" hangingPunct="1"/>
            <a:r>
              <a:rPr lang="en-US" altLang="ja-JP" dirty="0" smtClean="0">
                <a:latin typeface="Calibri"/>
                <a:ea typeface="ＭＳ Ｐゴシック" charset="0"/>
                <a:cs typeface="Calibri"/>
              </a:rPr>
              <a:t>“Francisco” </a:t>
            </a:r>
            <a:r>
              <a:rPr lang="en-US" altLang="ja-JP" dirty="0">
                <a:latin typeface="Calibri"/>
                <a:ea typeface="ＭＳ Ｐゴシック" charset="0"/>
                <a:cs typeface="Calibri"/>
              </a:rPr>
              <a:t>is more common than </a:t>
            </a:r>
            <a:r>
              <a:rPr lang="en-US" altLang="ja-JP" dirty="0" smtClean="0">
                <a:latin typeface="Calibri"/>
                <a:ea typeface="ＭＳ Ｐゴシック" charset="0"/>
                <a:cs typeface="Calibri"/>
              </a:rPr>
              <a:t>“glasses”</a:t>
            </a:r>
            <a:endParaRPr lang="en-US" altLang="ja-JP" dirty="0">
              <a:latin typeface="Calibri"/>
              <a:ea typeface="ＭＳ Ｐゴシック" charset="0"/>
              <a:cs typeface="Calibri"/>
            </a:endParaRPr>
          </a:p>
          <a:p>
            <a:pPr lvl="1" eaLnBrk="1" hangingPunct="1"/>
            <a:r>
              <a:rPr lang="en-US" dirty="0">
                <a:latin typeface="Calibri"/>
                <a:ea typeface="ＭＳ Ｐゴシック" charset="0"/>
                <a:cs typeface="Calibri"/>
              </a:rPr>
              <a:t>… but </a:t>
            </a:r>
            <a:r>
              <a:rPr lang="en-US" dirty="0" smtClean="0">
                <a:latin typeface="Calibri"/>
                <a:ea typeface="ＭＳ Ｐゴシック" charset="0"/>
                <a:cs typeface="Calibri"/>
              </a:rPr>
              <a:t>“</a:t>
            </a:r>
            <a:r>
              <a:rPr lang="en-US" altLang="ja-JP" dirty="0" smtClean="0">
                <a:latin typeface="Calibri"/>
                <a:ea typeface="ＭＳ Ｐゴシック" charset="0"/>
                <a:cs typeface="Calibri"/>
              </a:rPr>
              <a:t>Francisco” </a:t>
            </a:r>
            <a:r>
              <a:rPr lang="en-US" altLang="ja-JP" dirty="0">
                <a:latin typeface="Calibri"/>
                <a:ea typeface="ＭＳ Ｐゴシック" charset="0"/>
                <a:cs typeface="Calibri"/>
              </a:rPr>
              <a:t>always follows </a:t>
            </a:r>
            <a:r>
              <a:rPr lang="en-US" altLang="ja-JP" dirty="0" smtClean="0">
                <a:latin typeface="Calibri"/>
                <a:ea typeface="ＭＳ Ｐゴシック" charset="0"/>
                <a:cs typeface="Calibri"/>
              </a:rPr>
              <a:t>“San”</a:t>
            </a:r>
          </a:p>
          <a:p>
            <a:r>
              <a:rPr lang="en-US" altLang="ja-JP" dirty="0" smtClean="0">
                <a:latin typeface="Calibri"/>
                <a:ea typeface="ＭＳ Ｐゴシック" charset="0"/>
                <a:cs typeface="Calibri"/>
              </a:rPr>
              <a:t>The unigram is useful exactly when we haven’t seen this bigram!</a:t>
            </a:r>
          </a:p>
          <a:p>
            <a:r>
              <a:rPr lang="en-US" altLang="ja-JP" dirty="0" smtClean="0">
                <a:latin typeface="Calibri"/>
                <a:ea typeface="ＭＳ Ｐゴシック" charset="0"/>
                <a:cs typeface="Calibri"/>
              </a:rPr>
              <a:t>Instead of  P(w): “How likely is w”</a:t>
            </a:r>
          </a:p>
          <a:p>
            <a:r>
              <a:rPr lang="en-US" altLang="ja-JP" dirty="0" err="1" smtClean="0">
                <a:latin typeface="Calibri"/>
                <a:ea typeface="ＭＳ Ｐゴシック" charset="0"/>
                <a:cs typeface="Calibri"/>
              </a:rPr>
              <a:t>P</a:t>
            </a:r>
            <a:r>
              <a:rPr lang="en-US" altLang="ja-JP" baseline="-25000" dirty="0" err="1" smtClean="0">
                <a:latin typeface="Calibri"/>
                <a:ea typeface="ＭＳ Ｐゴシック" charset="0"/>
                <a:cs typeface="Calibri"/>
              </a:rPr>
              <a:t>continuation</a:t>
            </a:r>
            <a:r>
              <a:rPr lang="en-US" altLang="ja-JP" dirty="0" smtClean="0">
                <a:latin typeface="Calibri"/>
                <a:ea typeface="ＭＳ Ｐゴシック" charset="0"/>
                <a:cs typeface="Calibri"/>
              </a:rPr>
              <a:t>(w):  “How likely is w to appear as a novel continuation?</a:t>
            </a:r>
          </a:p>
          <a:p>
            <a:pPr lvl="1"/>
            <a:r>
              <a:rPr lang="en-US" dirty="0" smtClean="0">
                <a:latin typeface="Calibri"/>
                <a:ea typeface="ＭＳ Ｐゴシック" charset="0"/>
                <a:cs typeface="Calibri"/>
              </a:rPr>
              <a:t>For each word, count the number of bigram types it completes</a:t>
            </a:r>
            <a:endParaRPr lang="en-US" dirty="0">
              <a:latin typeface="Calibri"/>
              <a:ea typeface="ＭＳ Ｐゴシック" charset="0"/>
              <a:cs typeface="Calibri"/>
            </a:endParaRPr>
          </a:p>
          <a:p>
            <a:pPr lvl="1" eaLnBrk="1" hangingPunct="1"/>
            <a:r>
              <a:rPr lang="en-US" dirty="0" smtClean="0">
                <a:latin typeface="Calibri"/>
                <a:ea typeface="ＭＳ Ｐゴシック" charset="0"/>
                <a:cs typeface="Calibri"/>
              </a:rPr>
              <a:t>Every </a:t>
            </a:r>
            <a:r>
              <a:rPr lang="en-US" dirty="0">
                <a:latin typeface="Calibri"/>
                <a:ea typeface="ＭＳ Ｐゴシック" charset="0"/>
                <a:cs typeface="Calibri"/>
              </a:rPr>
              <a:t>bigram type was a novel continuation the first time it was seen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48400" y="1428750"/>
            <a:ext cx="1117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>
                <a:solidFill>
                  <a:srgbClr val="3366FF"/>
                </a:solidFill>
                <a:latin typeface="+mn-lt"/>
              </a:rPr>
              <a:t>Francisco</a:t>
            </a:r>
            <a:endParaRPr lang="en-US" sz="1800" i="1" dirty="0">
              <a:solidFill>
                <a:srgbClr val="3366FF"/>
              </a:solidFill>
              <a:latin typeface="+mn-lt"/>
            </a:endParaRPr>
          </a:p>
        </p:txBody>
      </p:sp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857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Kneser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-Ney Smoothing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I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24600" y="1428750"/>
            <a:ext cx="91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>
                <a:solidFill>
                  <a:srgbClr val="3366FF"/>
                </a:solidFill>
                <a:latin typeface="+mn-lt"/>
              </a:rPr>
              <a:t>g</a:t>
            </a:r>
            <a:r>
              <a:rPr lang="en-US" sz="1800" i="1" dirty="0" smtClean="0">
                <a:solidFill>
                  <a:srgbClr val="3366FF"/>
                </a:solidFill>
                <a:latin typeface="+mn-lt"/>
              </a:rPr>
              <a:t>lasses</a:t>
            </a:r>
          </a:p>
        </p:txBody>
      </p:sp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6611838"/>
              </p:ext>
            </p:extLst>
          </p:nvPr>
        </p:nvGraphicFramePr>
        <p:xfrm>
          <a:off x="1981200" y="4689475"/>
          <a:ext cx="4605337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8" name="Equation" r:id="rId4" imgW="2451100" imgH="241300" progId="Equation.3">
                  <p:embed/>
                </p:oleObj>
              </mc:Choice>
              <mc:Fallback>
                <p:oleObj name="Equation" r:id="rId4" imgW="24511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689475"/>
                        <a:ext cx="4605337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22986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857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Kneser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-Ney Smoothing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II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76350"/>
            <a:ext cx="8534400" cy="3333750"/>
          </a:xfrm>
        </p:spPr>
        <p:txBody>
          <a:bodyPr/>
          <a:lstStyle/>
          <a:p>
            <a:pPr eaLnBrk="1" hangingPunct="1"/>
            <a:r>
              <a:rPr lang="en-US" sz="2000" dirty="0" smtClean="0">
                <a:latin typeface="Calibri"/>
                <a:ea typeface="ＭＳ Ｐゴシック" charset="0"/>
                <a:cs typeface="Calibri"/>
              </a:rPr>
              <a:t>How many times does w appear as a novel continuation:</a:t>
            </a:r>
          </a:p>
          <a:p>
            <a:pPr eaLnBrk="1" hangingPunct="1"/>
            <a:endParaRPr lang="en-US" sz="2000" dirty="0">
              <a:latin typeface="Calibri"/>
              <a:ea typeface="ＭＳ Ｐゴシック" charset="0"/>
              <a:cs typeface="Calibri"/>
            </a:endParaRPr>
          </a:p>
          <a:p>
            <a:endParaRPr lang="en-US" sz="2000" dirty="0" smtClean="0">
              <a:ea typeface="ＭＳ Ｐゴシック" charset="0"/>
              <a:cs typeface="Calibri"/>
            </a:endParaRPr>
          </a:p>
          <a:p>
            <a:r>
              <a:rPr lang="en-US" sz="2000" dirty="0" smtClean="0">
                <a:ea typeface="ＭＳ Ｐゴシック" charset="0"/>
                <a:cs typeface="Calibri"/>
              </a:rPr>
              <a:t>Normalized </a:t>
            </a:r>
            <a:r>
              <a:rPr lang="en-US" sz="2000" dirty="0">
                <a:ea typeface="ＭＳ Ｐゴシック" charset="0"/>
                <a:cs typeface="Calibri"/>
              </a:rPr>
              <a:t>by the total number of word bigram types</a:t>
            </a:r>
          </a:p>
          <a:p>
            <a:pPr eaLnBrk="1" hangingPunct="1"/>
            <a:endParaRPr lang="en-US" sz="2000" dirty="0" smtClean="0">
              <a:latin typeface="Calibri"/>
              <a:ea typeface="ＭＳ Ｐゴシック" charset="0"/>
              <a:cs typeface="Calibri"/>
            </a:endParaRPr>
          </a:p>
          <a:p>
            <a:pPr eaLnBrk="1" hangingPunct="1"/>
            <a:endParaRPr lang="en-US" sz="2000" dirty="0" smtClean="0">
              <a:latin typeface="Calibri"/>
              <a:ea typeface="ＭＳ Ｐゴシック" charset="0"/>
              <a:cs typeface="Calibri"/>
            </a:endParaRPr>
          </a:p>
          <a:p>
            <a:pPr eaLnBrk="1" hangingPunct="1"/>
            <a:endParaRPr lang="en-US" sz="2000" dirty="0">
              <a:latin typeface="Calibri"/>
              <a:ea typeface="ＭＳ Ｐゴシック" charset="0"/>
              <a:cs typeface="Calibri"/>
            </a:endParaRPr>
          </a:p>
          <a:p>
            <a:pPr eaLnBrk="1" hangingPunct="1"/>
            <a:endParaRPr lang="en-US" sz="2000" dirty="0" smtClean="0">
              <a:latin typeface="Calibri"/>
              <a:ea typeface="ＭＳ Ｐゴシック" charset="0"/>
              <a:cs typeface="Calibri"/>
            </a:endParaRPr>
          </a:p>
          <a:p>
            <a:pPr marL="457200" lvl="1" indent="0">
              <a:buNone/>
            </a:pPr>
            <a:endParaRPr lang="en-US" sz="1600" dirty="0" smtClean="0">
              <a:latin typeface="Calibri"/>
              <a:ea typeface="ＭＳ Ｐゴシック" charset="0"/>
              <a:cs typeface="Calibri"/>
            </a:endParaRPr>
          </a:p>
          <a:p>
            <a:pPr marL="457200" lvl="1" indent="0">
              <a:buNone/>
            </a:pPr>
            <a:endParaRPr lang="en-US" sz="1600" dirty="0">
              <a:latin typeface="Calibri"/>
              <a:ea typeface="ＭＳ Ｐゴシック" charset="0"/>
              <a:cs typeface="Calibri"/>
            </a:endParaRPr>
          </a:p>
        </p:txBody>
      </p:sp>
      <p:graphicFrame>
        <p:nvGraphicFramePr>
          <p:cNvPr id="7577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6560068"/>
              </p:ext>
            </p:extLst>
          </p:nvPr>
        </p:nvGraphicFramePr>
        <p:xfrm>
          <a:off x="974725" y="3678238"/>
          <a:ext cx="6832600" cy="117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89" name="Equation" r:id="rId4" imgW="2794000" imgH="482600" progId="Equation.3">
                  <p:embed/>
                </p:oleObj>
              </mc:Choice>
              <mc:Fallback>
                <p:oleObj name="Equation" r:id="rId4" imgW="27940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725" y="3678238"/>
                        <a:ext cx="6832600" cy="1179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2972193"/>
              </p:ext>
            </p:extLst>
          </p:nvPr>
        </p:nvGraphicFramePr>
        <p:xfrm>
          <a:off x="1676400" y="1733550"/>
          <a:ext cx="4605337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90" name="Equation" r:id="rId6" imgW="2451100" imgH="241300" progId="Equation.3">
                  <p:embed/>
                </p:oleObj>
              </mc:Choice>
              <mc:Fallback>
                <p:oleObj name="Equation" r:id="rId6" imgW="24511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733550"/>
                        <a:ext cx="4605337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3709901"/>
              </p:ext>
            </p:extLst>
          </p:nvPr>
        </p:nvGraphicFramePr>
        <p:xfrm>
          <a:off x="2026320" y="2919413"/>
          <a:ext cx="3612480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491" name="Equation" r:id="rId8" imgW="1701800" imgH="266700" progId="Equation.3">
                  <p:embed/>
                </p:oleObj>
              </mc:Choice>
              <mc:Fallback>
                <p:oleObj name="Equation" r:id="rId8" imgW="1701800" imgH="266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26320" y="2919413"/>
                        <a:ext cx="3612480" cy="566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331072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857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Kneser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-Ney Smoothing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III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00150"/>
            <a:ext cx="8534400" cy="3333750"/>
          </a:xfrm>
        </p:spPr>
        <p:txBody>
          <a:bodyPr/>
          <a:lstStyle/>
          <a:p>
            <a:pPr eaLnBrk="1" hangingPunct="1"/>
            <a:r>
              <a:rPr lang="en-US" sz="2000" dirty="0" smtClean="0">
                <a:latin typeface="Calibri"/>
                <a:ea typeface="ＭＳ Ｐゴシック" charset="0"/>
                <a:cs typeface="Calibri"/>
              </a:rPr>
              <a:t>Alternative metaphor: The number of  # of word types seen to precede w</a:t>
            </a:r>
          </a:p>
          <a:p>
            <a:pPr eaLnBrk="1" hangingPunct="1"/>
            <a:endParaRPr lang="en-US" sz="2000" dirty="0">
              <a:latin typeface="Calibri"/>
              <a:ea typeface="ＭＳ Ｐゴシック" charset="0"/>
              <a:cs typeface="Calibri"/>
            </a:endParaRPr>
          </a:p>
          <a:p>
            <a:pPr eaLnBrk="1" hangingPunct="1"/>
            <a:endParaRPr lang="en-US" sz="2000" dirty="0" smtClean="0">
              <a:latin typeface="Calibri"/>
              <a:ea typeface="ＭＳ Ｐゴシック" charset="0"/>
              <a:cs typeface="Calibri"/>
            </a:endParaRPr>
          </a:p>
          <a:p>
            <a:pPr eaLnBrk="1" hangingPunct="1"/>
            <a:r>
              <a:rPr lang="en-US" sz="2000" dirty="0" smtClean="0">
                <a:latin typeface="Calibri"/>
                <a:ea typeface="ＭＳ Ｐゴシック" charset="0"/>
                <a:cs typeface="Calibri"/>
              </a:rPr>
              <a:t>normalized by the # of words preceding all words:</a:t>
            </a:r>
          </a:p>
          <a:p>
            <a:pPr eaLnBrk="1" hangingPunct="1"/>
            <a:endParaRPr lang="en-US" sz="2000" dirty="0">
              <a:latin typeface="Calibri"/>
              <a:ea typeface="ＭＳ Ｐゴシック" charset="0"/>
              <a:cs typeface="Calibri"/>
            </a:endParaRPr>
          </a:p>
          <a:p>
            <a:pPr eaLnBrk="1" hangingPunct="1"/>
            <a:endParaRPr lang="en-US" sz="2000" dirty="0" smtClean="0">
              <a:latin typeface="Calibri"/>
              <a:ea typeface="ＭＳ Ｐゴシック" charset="0"/>
              <a:cs typeface="Calibri"/>
            </a:endParaRPr>
          </a:p>
          <a:p>
            <a:pPr eaLnBrk="1" hangingPunct="1"/>
            <a:endParaRPr lang="en-US" sz="2000" dirty="0">
              <a:latin typeface="Calibri"/>
              <a:ea typeface="ＭＳ Ｐゴシック" charset="0"/>
              <a:cs typeface="Calibri"/>
            </a:endParaRPr>
          </a:p>
          <a:p>
            <a:pPr eaLnBrk="1" hangingPunct="1"/>
            <a:endParaRPr lang="en-US" sz="2000" dirty="0" smtClean="0">
              <a:latin typeface="Calibri"/>
              <a:ea typeface="ＭＳ Ｐゴシック" charset="0"/>
              <a:cs typeface="Calibri"/>
            </a:endParaRPr>
          </a:p>
          <a:p>
            <a:pPr eaLnBrk="1" hangingPunct="1"/>
            <a:r>
              <a:rPr lang="en-US" sz="2000" dirty="0" smtClean="0">
                <a:latin typeface="Calibri"/>
                <a:ea typeface="ＭＳ Ｐゴシック" charset="0"/>
                <a:cs typeface="Calibri"/>
              </a:rPr>
              <a:t>A frequent word (Francisco) occurring in only one context (San) will have a low continuation probability</a:t>
            </a:r>
            <a:endParaRPr lang="en-US" sz="1600" dirty="0" smtClean="0">
              <a:latin typeface="Calibri"/>
              <a:ea typeface="ＭＳ Ｐゴシック" charset="0"/>
              <a:cs typeface="Calibri"/>
            </a:endParaRPr>
          </a:p>
          <a:p>
            <a:pPr marL="457200" lvl="1" indent="0">
              <a:buNone/>
            </a:pPr>
            <a:endParaRPr lang="en-US" sz="1600" dirty="0">
              <a:latin typeface="Calibri"/>
              <a:ea typeface="ＭＳ Ｐゴシック" charset="0"/>
              <a:cs typeface="Calibri"/>
            </a:endParaRPr>
          </a:p>
          <a:p>
            <a:pPr marL="457200" lvl="1" indent="0">
              <a:buNone/>
            </a:pPr>
            <a:endParaRPr lang="en-US" sz="1600" dirty="0" smtClean="0">
              <a:latin typeface="Calibri"/>
              <a:ea typeface="ＭＳ Ｐゴシック" charset="0"/>
              <a:cs typeface="Calibri"/>
            </a:endParaRPr>
          </a:p>
          <a:p>
            <a:pPr marL="457200" lvl="1" indent="0">
              <a:buNone/>
            </a:pPr>
            <a:endParaRPr lang="en-US" sz="1600" dirty="0">
              <a:latin typeface="Calibri"/>
              <a:ea typeface="ＭＳ Ｐゴシック" charset="0"/>
              <a:cs typeface="Calibri"/>
            </a:endParaRP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4081638"/>
              </p:ext>
            </p:extLst>
          </p:nvPr>
        </p:nvGraphicFramePr>
        <p:xfrm>
          <a:off x="1295400" y="2876550"/>
          <a:ext cx="5511800" cy="119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86" name="Equation" r:id="rId4" imgW="2692400" imgH="584200" progId="Equation.3">
                  <p:embed/>
                </p:oleObj>
              </mc:Choice>
              <mc:Fallback>
                <p:oleObj name="Equation" r:id="rId4" imgW="2692400" imgH="58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876550"/>
                        <a:ext cx="5511800" cy="1195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6885353"/>
              </p:ext>
            </p:extLst>
          </p:nvPr>
        </p:nvGraphicFramePr>
        <p:xfrm>
          <a:off x="2590800" y="1809750"/>
          <a:ext cx="287178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87" name="Equation" r:id="rId6" imgW="1358900" imgH="215900" progId="Equation.3">
                  <p:embed/>
                </p:oleObj>
              </mc:Choice>
              <mc:Fallback>
                <p:oleObj name="Equation" r:id="rId6" imgW="1358900" imgH="215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809750"/>
                        <a:ext cx="287178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69235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Kneser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-Ney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Smoothing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sz="1600" dirty="0">
              <a:ea typeface="ＭＳ Ｐゴシック" charset="0"/>
              <a:cs typeface="Calibri"/>
            </a:endParaRPr>
          </a:p>
          <a:p>
            <a:pPr lvl="1"/>
            <a:endParaRPr lang="en-US" sz="1600" dirty="0" smtClean="0">
              <a:ea typeface="ＭＳ Ｐゴシック" charset="0"/>
              <a:cs typeface="Calibri"/>
            </a:endParaRPr>
          </a:p>
          <a:p>
            <a:pPr lvl="1"/>
            <a:endParaRPr lang="en-US" sz="1600" dirty="0">
              <a:ea typeface="ＭＳ Ｐゴシック" charset="0"/>
              <a:cs typeface="Calibri"/>
            </a:endParaRPr>
          </a:p>
          <a:p>
            <a:pPr lvl="1"/>
            <a:endParaRPr lang="en-US" sz="1600" dirty="0" smtClean="0">
              <a:ea typeface="ＭＳ Ｐゴシック" charset="0"/>
              <a:cs typeface="Calibri"/>
            </a:endParaRPr>
          </a:p>
          <a:p>
            <a:pPr lvl="1"/>
            <a:endParaRPr lang="en-US" sz="1600" dirty="0">
              <a:ea typeface="ＭＳ Ｐゴシック" charset="0"/>
              <a:cs typeface="Calibri"/>
            </a:endParaRPr>
          </a:p>
          <a:p>
            <a:pPr lvl="1"/>
            <a:endParaRPr lang="en-US" sz="1600" dirty="0" smtClean="0">
              <a:ea typeface="ＭＳ Ｐゴシック" charset="0"/>
              <a:cs typeface="Calibri"/>
            </a:endParaRPr>
          </a:p>
          <a:p>
            <a:pPr marL="457200" lvl="1" indent="0">
              <a:buNone/>
            </a:pPr>
            <a:endParaRPr lang="en-US" sz="1600" dirty="0" smtClean="0">
              <a:ea typeface="ＭＳ Ｐゴシック" charset="0"/>
              <a:cs typeface="Calibri"/>
            </a:endParaRPr>
          </a:p>
          <a:p>
            <a:pPr lvl="1"/>
            <a:endParaRPr lang="en-US" sz="1600" dirty="0">
              <a:ea typeface="ＭＳ Ｐゴシック" charset="0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86</a:t>
            </a:fld>
            <a:endParaRPr lang="en-US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0184197"/>
              </p:ext>
            </p:extLst>
          </p:nvPr>
        </p:nvGraphicFramePr>
        <p:xfrm>
          <a:off x="401638" y="1504950"/>
          <a:ext cx="8097837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79" name="Equation" r:id="rId4" imgW="3784600" imgH="431800" progId="Equation.3">
                  <p:embed/>
                </p:oleObj>
              </mc:Choice>
              <mc:Fallback>
                <p:oleObj name="Equation" r:id="rId4" imgW="37846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638" y="1504950"/>
                        <a:ext cx="8097837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804666"/>
              </p:ext>
            </p:extLst>
          </p:nvPr>
        </p:nvGraphicFramePr>
        <p:xfrm>
          <a:off x="1524000" y="3181350"/>
          <a:ext cx="472974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0" name="Equation" r:id="rId6" imgW="2184400" imgH="431800" progId="Equation.3">
                  <p:embed/>
                </p:oleObj>
              </mc:Choice>
              <mc:Fallback>
                <p:oleObj name="Equation" r:id="rId6" imgW="21844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181350"/>
                        <a:ext cx="4729740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" y="2647950"/>
            <a:ext cx="6414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latin typeface="+mn-lt"/>
              </a:rPr>
              <a:t>λ</a:t>
            </a:r>
            <a:r>
              <a:rPr lang="en-US" sz="1800" dirty="0" smtClean="0">
                <a:latin typeface="+mn-lt"/>
              </a:rPr>
              <a:t> is a normalizing constant; the probability mass we’ve discounted</a:t>
            </a:r>
            <a:endParaRPr lang="en-US" sz="18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4400550"/>
            <a:ext cx="26104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t</a:t>
            </a:r>
            <a:r>
              <a:rPr lang="en-US" sz="1600" dirty="0" smtClean="0">
                <a:solidFill>
                  <a:srgbClr val="FF0000"/>
                </a:solidFill>
              </a:rPr>
              <a:t>he normalized discount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14800" y="4248150"/>
            <a:ext cx="4419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The number of word types that can follow w</a:t>
            </a:r>
            <a:r>
              <a:rPr lang="en-US" sz="1400" baseline="-25000" dirty="0" smtClean="0">
                <a:solidFill>
                  <a:srgbClr val="FF0000"/>
                </a:solidFill>
              </a:rPr>
              <a:t>i-1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= # of word types we discounted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= # of times we applied normalized discount</a:t>
            </a:r>
            <a:endParaRPr lang="en-US" sz="1400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flipV="1">
            <a:off x="2362200" y="3943350"/>
            <a:ext cx="304800" cy="381000"/>
          </a:xfrm>
          <a:prstGeom prst="straightConnector1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 flipV="1">
            <a:off x="4648200" y="3943350"/>
            <a:ext cx="76200" cy="381000"/>
          </a:xfrm>
          <a:prstGeom prst="straightConnector1">
            <a:avLst/>
          </a:prstGeom>
          <a:gradFill rotWithShape="0">
            <a:gsLst>
              <a:gs pos="0">
                <a:srgbClr val="A50021"/>
              </a:gs>
              <a:gs pos="100000">
                <a:schemeClr val="tx1"/>
              </a:gs>
            </a:gsLst>
            <a:lin ang="0" scaled="1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4523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charset="0"/>
                <a:ea typeface="ＭＳ Ｐゴシック" charset="0"/>
                <a:cs typeface="ＭＳ Ｐゴシック" charset="0"/>
              </a:rPr>
              <a:t>Kneser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-Ney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Smoothing: Recursive formulation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581400"/>
          </a:xfrm>
        </p:spPr>
        <p:txBody>
          <a:bodyPr/>
          <a:lstStyle/>
          <a:p>
            <a:pPr lvl="1"/>
            <a:endParaRPr lang="en-US" sz="1600" dirty="0">
              <a:ea typeface="ＭＳ Ｐゴシック" charset="0"/>
              <a:cs typeface="Calibri"/>
            </a:endParaRPr>
          </a:p>
          <a:p>
            <a:pPr lvl="1"/>
            <a:endParaRPr lang="en-US" sz="1600" dirty="0" smtClean="0">
              <a:ea typeface="ＭＳ Ｐゴシック" charset="0"/>
              <a:cs typeface="Calibri"/>
            </a:endParaRPr>
          </a:p>
          <a:p>
            <a:pPr lvl="1"/>
            <a:endParaRPr lang="en-US" sz="1600" dirty="0">
              <a:ea typeface="ＭＳ Ｐゴシック" charset="0"/>
              <a:cs typeface="Calibri"/>
            </a:endParaRPr>
          </a:p>
          <a:p>
            <a:pPr lvl="1"/>
            <a:endParaRPr lang="en-US" sz="1600" dirty="0" smtClean="0">
              <a:ea typeface="ＭＳ Ｐゴシック" charset="0"/>
              <a:cs typeface="Calibri"/>
            </a:endParaRPr>
          </a:p>
          <a:p>
            <a:pPr lvl="1"/>
            <a:endParaRPr lang="en-US" sz="1600" dirty="0">
              <a:ea typeface="ＭＳ Ｐゴシック" charset="0"/>
              <a:cs typeface="Calibri"/>
            </a:endParaRPr>
          </a:p>
          <a:p>
            <a:pPr lvl="1"/>
            <a:endParaRPr lang="en-US" sz="1600" dirty="0" smtClean="0">
              <a:ea typeface="ＭＳ Ｐゴシック" charset="0"/>
              <a:cs typeface="Calibri"/>
            </a:endParaRPr>
          </a:p>
          <a:p>
            <a:pPr marL="457200" lvl="1" indent="0">
              <a:buNone/>
            </a:pPr>
            <a:endParaRPr lang="en-US" sz="1600" dirty="0" smtClean="0">
              <a:ea typeface="ＭＳ Ｐゴシック" charset="0"/>
              <a:cs typeface="Calibri"/>
            </a:endParaRPr>
          </a:p>
          <a:p>
            <a:pPr lvl="1"/>
            <a:endParaRPr lang="en-US" sz="1600" dirty="0">
              <a:ea typeface="ＭＳ Ｐゴシック" charset="0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35DC5-7E65-8247-99AB-4E984F8A921E}" type="slidenum">
              <a:rPr lang="en-US" smtClean="0"/>
              <a:pPr/>
              <a:t>87</a:t>
            </a:fld>
            <a:endParaRPr lang="en-US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128123"/>
              </p:ext>
            </p:extLst>
          </p:nvPr>
        </p:nvGraphicFramePr>
        <p:xfrm>
          <a:off x="-20638" y="1617663"/>
          <a:ext cx="8831263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83" name="Equation" r:id="rId4" imgW="4127500" imgH="469900" progId="Equation.3">
                  <p:embed/>
                </p:oleObj>
              </mc:Choice>
              <mc:Fallback>
                <p:oleObj name="Equation" r:id="rId4" imgW="41275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0638" y="1617663"/>
                        <a:ext cx="8831263" cy="1004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2527965"/>
              </p:ext>
            </p:extLst>
          </p:nvPr>
        </p:nvGraphicFramePr>
        <p:xfrm>
          <a:off x="1263650" y="2921000"/>
          <a:ext cx="671195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84" name="Equation" r:id="rId6" imgW="3136900" imgH="546100" progId="Equation.3">
                  <p:embed/>
                </p:oleObj>
              </mc:Choice>
              <mc:Fallback>
                <p:oleObj name="Equation" r:id="rId6" imgW="3136900" imgH="546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3650" y="2921000"/>
                        <a:ext cx="671195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4800" y="4476750"/>
            <a:ext cx="7582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Continuation count = Number of unique single word contexts for </a:t>
            </a:r>
            <a:r>
              <a:rPr lang="en-US" sz="18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7938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572000" y="819150"/>
            <a:ext cx="3890964" cy="1371600"/>
          </a:xfrm>
        </p:spPr>
        <p:txBody>
          <a:bodyPr/>
          <a:lstStyle/>
          <a:p>
            <a:pPr eaLnBrk="1" hangingPunct="1"/>
            <a:r>
              <a:rPr lang="en-US" sz="4400" dirty="0" smtClean="0">
                <a:latin typeface="Lucida Sans" charset="0"/>
                <a:ea typeface="ＭＳ Ｐゴシック" charset="0"/>
                <a:cs typeface="ＭＳ Ｐゴシック" charset="0"/>
              </a:rPr>
              <a:t>Language Modeling</a:t>
            </a:r>
            <a:endParaRPr lang="en-US" sz="4400" dirty="0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4114800" y="2876550"/>
            <a:ext cx="4876800" cy="1676400"/>
          </a:xfrm>
        </p:spPr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sz="3200" dirty="0" smtClean="0">
                <a:solidFill>
                  <a:srgbClr val="800000"/>
                </a:solidFill>
                <a:latin typeface="Lucida Sans" charset="0"/>
                <a:ea typeface="ＭＳ Ｐゴシック" charset="0"/>
                <a:cs typeface="ＭＳ Ｐゴシック" charset="0"/>
              </a:rPr>
              <a:t>Advanced: </a:t>
            </a:r>
          </a:p>
          <a:p>
            <a:pPr eaLnBrk="1" hangingPunct="1">
              <a:buFont typeface="Times" charset="0"/>
              <a:buNone/>
            </a:pPr>
            <a:r>
              <a:rPr lang="en-US" sz="3200" dirty="0" err="1" smtClean="0">
                <a:solidFill>
                  <a:srgbClr val="800000"/>
                </a:solidFill>
                <a:latin typeface="Lucida Sans" charset="0"/>
                <a:ea typeface="ＭＳ Ｐゴシック" charset="0"/>
                <a:cs typeface="ＭＳ Ｐゴシック" charset="0"/>
              </a:rPr>
              <a:t>Kneser</a:t>
            </a:r>
            <a:r>
              <a:rPr lang="en-US" sz="3200" dirty="0">
                <a:solidFill>
                  <a:srgbClr val="800000"/>
                </a:solidFill>
                <a:latin typeface="Lucida Sans" charset="0"/>
                <a:ea typeface="ＭＳ Ｐゴシック" charset="0"/>
                <a:cs typeface="ＭＳ Ｐゴシック" charset="0"/>
              </a:rPr>
              <a:t>-</a:t>
            </a:r>
            <a:r>
              <a:rPr lang="en-US" sz="3200" smtClean="0">
                <a:solidFill>
                  <a:srgbClr val="800000"/>
                </a:solidFill>
                <a:latin typeface="Lucida Sans" charset="0"/>
                <a:ea typeface="ＭＳ Ｐゴシック" charset="0"/>
                <a:cs typeface="ＭＳ Ｐゴシック" charset="0"/>
              </a:rPr>
              <a:t>Ney Smoothing</a:t>
            </a:r>
            <a:endParaRPr lang="en-US" sz="3200" dirty="0" smtClean="0">
              <a:solidFill>
                <a:srgbClr val="800000"/>
              </a:solidFill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0243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/>
              <a:t>The Chain Rule applied to compute joint probability of words in sentence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dirty="0">
              <a:latin typeface="Calibri" charset="0"/>
            </a:endParaRPr>
          </a:p>
          <a:p>
            <a:pPr eaLnBrk="1" hangingPunct="1">
              <a:buNone/>
            </a:pPr>
            <a:endParaRPr lang="en-US" dirty="0">
              <a:latin typeface="Calibri" charset="0"/>
            </a:endParaRPr>
          </a:p>
          <a:p>
            <a:pPr eaLnBrk="1" hangingPunct="1">
              <a:buNone/>
            </a:pPr>
            <a:endParaRPr lang="en-US" sz="2800" dirty="0">
              <a:latin typeface="Calibri" charset="0"/>
            </a:endParaRPr>
          </a:p>
          <a:p>
            <a:pPr eaLnBrk="1" hangingPunct="1">
              <a:buNone/>
            </a:pPr>
            <a:endParaRPr lang="en-US" sz="2800" dirty="0">
              <a:latin typeface="Calibri" charset="0"/>
            </a:endParaRPr>
          </a:p>
          <a:p>
            <a:pPr eaLnBrk="1" hangingPunct="1">
              <a:buNone/>
            </a:pPr>
            <a:r>
              <a:rPr lang="en-US" sz="2800" dirty="0">
                <a:latin typeface="Calibri" charset="0"/>
              </a:rPr>
              <a:t>P(“its water is so transparent”) =</a:t>
            </a:r>
          </a:p>
          <a:p>
            <a:pPr eaLnBrk="1" hangingPunct="1">
              <a:buFont typeface="Times" charset="0"/>
              <a:buNone/>
            </a:pPr>
            <a:r>
              <a:rPr lang="en-US" dirty="0">
                <a:latin typeface="Calibri" charset="0"/>
              </a:rPr>
              <a:t>	</a:t>
            </a:r>
            <a:r>
              <a:rPr lang="en-US" sz="2800" dirty="0">
                <a:solidFill>
                  <a:srgbClr val="404040"/>
                </a:solidFill>
                <a:latin typeface="Calibri" charset="0"/>
              </a:rPr>
              <a:t>P(its) × P(</a:t>
            </a:r>
            <a:r>
              <a:rPr lang="en-US" sz="2800" dirty="0" err="1">
                <a:solidFill>
                  <a:srgbClr val="404040"/>
                </a:solidFill>
                <a:latin typeface="Calibri" charset="0"/>
              </a:rPr>
              <a:t>water|its</a:t>
            </a:r>
            <a:r>
              <a:rPr lang="en-US" sz="2800" dirty="0">
                <a:solidFill>
                  <a:srgbClr val="404040"/>
                </a:solidFill>
                <a:latin typeface="Calibri" charset="0"/>
              </a:rPr>
              <a:t>) ×  P(</a:t>
            </a:r>
            <a:r>
              <a:rPr lang="en-US" sz="2800" dirty="0" err="1">
                <a:solidFill>
                  <a:srgbClr val="404040"/>
                </a:solidFill>
                <a:latin typeface="Calibri" charset="0"/>
              </a:rPr>
              <a:t>is|its</a:t>
            </a:r>
            <a:r>
              <a:rPr lang="en-US" sz="2800" dirty="0">
                <a:solidFill>
                  <a:srgbClr val="404040"/>
                </a:solidFill>
                <a:latin typeface="Calibri" charset="0"/>
              </a:rPr>
              <a:t> water) </a:t>
            </a:r>
          </a:p>
          <a:p>
            <a:pPr eaLnBrk="1" hangingPunct="1">
              <a:buFont typeface="Times" charset="0"/>
              <a:buNone/>
            </a:pPr>
            <a:r>
              <a:rPr lang="en-US" sz="2800" dirty="0">
                <a:solidFill>
                  <a:srgbClr val="404040"/>
                </a:solidFill>
                <a:latin typeface="Calibri" charset="0"/>
              </a:rPr>
              <a:t>         ×  P(</a:t>
            </a:r>
            <a:r>
              <a:rPr lang="en-US" sz="2800" dirty="0" err="1">
                <a:solidFill>
                  <a:srgbClr val="404040"/>
                </a:solidFill>
                <a:latin typeface="Calibri" charset="0"/>
              </a:rPr>
              <a:t>so|its</a:t>
            </a:r>
            <a:r>
              <a:rPr lang="en-US" sz="2800" dirty="0">
                <a:solidFill>
                  <a:srgbClr val="404040"/>
                </a:solidFill>
                <a:latin typeface="Calibri" charset="0"/>
              </a:rPr>
              <a:t> water is) ×  P(</a:t>
            </a:r>
            <a:r>
              <a:rPr lang="en-US" sz="2800" dirty="0" err="1">
                <a:solidFill>
                  <a:srgbClr val="404040"/>
                </a:solidFill>
                <a:latin typeface="Calibri" charset="0"/>
              </a:rPr>
              <a:t>transparent|its</a:t>
            </a:r>
            <a:r>
              <a:rPr lang="en-US" sz="2800" dirty="0">
                <a:solidFill>
                  <a:srgbClr val="404040"/>
                </a:solidFill>
                <a:latin typeface="Calibri" charset="0"/>
              </a:rPr>
              <a:t> water is so)</a:t>
            </a: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6636526"/>
              </p:ext>
            </p:extLst>
          </p:nvPr>
        </p:nvGraphicFramePr>
        <p:xfrm>
          <a:off x="1295400" y="1809750"/>
          <a:ext cx="6553200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5" name="Equation" r:id="rId4" imgW="2387600" imgH="355600" progId="Equation.3">
                  <p:embed/>
                </p:oleObj>
              </mc:Choice>
              <mc:Fallback>
                <p:oleObj name="Equation" r:id="rId4" imgW="2387600" imgH="355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809750"/>
                        <a:ext cx="6553200" cy="979487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 xmlns="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9627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</p:bldLst>
  </p:timing>
</p:sld>
</file>

<file path=ppt/theme/theme1.xml><?xml version="1.0" encoding="utf-8"?>
<a:theme xmlns:a="http://schemas.openxmlformats.org/drawingml/2006/main" name="NLP-jurafsky">
  <a:themeElements>
    <a:clrScheme name="NLP Class">
      <a:dk1>
        <a:sysClr val="windowText" lastClr="000000"/>
      </a:dk1>
      <a:lt1>
        <a:sysClr val="window" lastClr="FFFFFF"/>
      </a:lt1>
      <a:dk2>
        <a:srgbClr val="605435"/>
      </a:dk2>
      <a:lt2>
        <a:srgbClr val="E7D19A"/>
      </a:lt2>
      <a:accent1>
        <a:srgbClr val="A4001D"/>
      </a:accent1>
      <a:accent2>
        <a:srgbClr val="2584BB"/>
      </a:accent2>
      <a:accent3>
        <a:srgbClr val="BB57BE"/>
      </a:accent3>
      <a:accent4>
        <a:srgbClr val="78AC35"/>
      </a:accent4>
      <a:accent5>
        <a:srgbClr val="35ACA2"/>
      </a:accent5>
      <a:accent6>
        <a:srgbClr val="FF8700"/>
      </a:accent6>
      <a:hlink>
        <a:srgbClr val="EF8E1C"/>
      </a:hlink>
      <a:folHlink>
        <a:srgbClr val="FEC60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lnDef>
  </a:objectDefaults>
  <a:extraClrSchemeLst>
    <a:extraClrScheme>
      <a:clrScheme name="nlp-lucida-schem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NLP-jurafsky.potx</Template>
  <TotalTime>9133</TotalTime>
  <Words>3712</Words>
  <Application>Microsoft Office PowerPoint</Application>
  <PresentationFormat>On-screen Show (16:9)</PresentationFormat>
  <Paragraphs>827</Paragraphs>
  <Slides>88</Slides>
  <Notes>88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101" baseType="lpstr">
      <vt:lpstr>ＭＳ Ｐゴシック</vt:lpstr>
      <vt:lpstr>Arial</vt:lpstr>
      <vt:lpstr>Calibri</vt:lpstr>
      <vt:lpstr>Courier</vt:lpstr>
      <vt:lpstr>Lucida Sans</vt:lpstr>
      <vt:lpstr>Symbol</vt:lpstr>
      <vt:lpstr>Tahoma</vt:lpstr>
      <vt:lpstr>Times</vt:lpstr>
      <vt:lpstr>Times New Roman</vt:lpstr>
      <vt:lpstr>Verdana</vt:lpstr>
      <vt:lpstr>Wingdings</vt:lpstr>
      <vt:lpstr>NLP-jurafsky</vt:lpstr>
      <vt:lpstr>Microsoft Equation 3.0</vt:lpstr>
      <vt:lpstr> Language Modeling</vt:lpstr>
      <vt:lpstr>Word Prediction</vt:lpstr>
      <vt:lpstr>Word Prediction</vt:lpstr>
      <vt:lpstr>N-Gram Models</vt:lpstr>
      <vt:lpstr>Probabilistic Language Models</vt:lpstr>
      <vt:lpstr>Probabilistic Language Modeling</vt:lpstr>
      <vt:lpstr>How to compute P(W)</vt:lpstr>
      <vt:lpstr>Reminder: The Chain Rule</vt:lpstr>
      <vt:lpstr>The Chain Rule applied to compute joint probability of words in sentence</vt:lpstr>
      <vt:lpstr>How to estimate these probabilities</vt:lpstr>
      <vt:lpstr>A Digression Regarding Counting </vt:lpstr>
      <vt:lpstr>Counting</vt:lpstr>
      <vt:lpstr>Counting: Types and Tokens</vt:lpstr>
      <vt:lpstr>Counting: Wordforms</vt:lpstr>
      <vt:lpstr>Counting: Corpora  (end of digression)</vt:lpstr>
      <vt:lpstr>Markov Assumption</vt:lpstr>
      <vt:lpstr>Markov Assumption</vt:lpstr>
      <vt:lpstr>Simplest case: Unigram model</vt:lpstr>
      <vt:lpstr>Bigram model</vt:lpstr>
      <vt:lpstr>N-gram models</vt:lpstr>
      <vt:lpstr> Language Modeling</vt:lpstr>
      <vt:lpstr> Language Modeling</vt:lpstr>
      <vt:lpstr>Estimating bigram probabilities</vt:lpstr>
      <vt:lpstr>An example</vt:lpstr>
      <vt:lpstr>An example</vt:lpstr>
      <vt:lpstr>More examples:  Berkeley Restaurant Project sentences</vt:lpstr>
      <vt:lpstr>Raw bigram counts</vt:lpstr>
      <vt:lpstr>Raw bigram probabilities</vt:lpstr>
      <vt:lpstr>Bigram estimates of sentence probabilities</vt:lpstr>
      <vt:lpstr>What kinds of knowledge?</vt:lpstr>
      <vt:lpstr>Practical Issues</vt:lpstr>
      <vt:lpstr>Language Modeling Toolkits</vt:lpstr>
      <vt:lpstr>Google N-Gram Release, August 2006</vt:lpstr>
      <vt:lpstr>Google N-Gram Release</vt:lpstr>
      <vt:lpstr>Google Books N-gram Viewer</vt:lpstr>
      <vt:lpstr>Google Caveat</vt:lpstr>
      <vt:lpstr> Language Modeling</vt:lpstr>
      <vt:lpstr> Language Modeling</vt:lpstr>
      <vt:lpstr>Evaluation: How good is our model?</vt:lpstr>
      <vt:lpstr>Training on the test set</vt:lpstr>
      <vt:lpstr>Extrinsic evaluation of N-gram models</vt:lpstr>
      <vt:lpstr>Difficulty of extrinsic (in-vivo) evaluation of  N-gram models</vt:lpstr>
      <vt:lpstr>Intuition of Perplexity</vt:lpstr>
      <vt:lpstr>Perplexity</vt:lpstr>
      <vt:lpstr>Lower perplexity = better model</vt:lpstr>
      <vt:lpstr> Language Modeling</vt:lpstr>
      <vt:lpstr> Language Modeling</vt:lpstr>
      <vt:lpstr>The Shannon Visualization Method</vt:lpstr>
      <vt:lpstr>Approximating Shakespeare</vt:lpstr>
      <vt:lpstr>Shakespeare as corpus</vt:lpstr>
      <vt:lpstr>The wall street journal is not shakespeare (no offense)</vt:lpstr>
      <vt:lpstr>Can you guess the author of these random 3-gram sentences?</vt:lpstr>
      <vt:lpstr>The perils of overfitting</vt:lpstr>
      <vt:lpstr>Zeros</vt:lpstr>
      <vt:lpstr>Zero probability bigrams</vt:lpstr>
      <vt:lpstr> Language Modeling</vt:lpstr>
      <vt:lpstr> Language Modeling</vt:lpstr>
      <vt:lpstr>The intuition of smoothing (from Dan Klein)</vt:lpstr>
      <vt:lpstr>Add-one estimation</vt:lpstr>
      <vt:lpstr>Maximum Likelihood Estimates</vt:lpstr>
      <vt:lpstr>Berkeley Restaurant Corpus: Laplace smoothed bigram counts</vt:lpstr>
      <vt:lpstr>Laplace-smoothed bigrams</vt:lpstr>
      <vt:lpstr>Reconstituted counts</vt:lpstr>
      <vt:lpstr>Compare with raw bigram counts</vt:lpstr>
      <vt:lpstr>Add-1 estimation is a blunt instrument</vt:lpstr>
      <vt:lpstr>Unigram Smoothing Example</vt:lpstr>
      <vt:lpstr> Language Modeling</vt:lpstr>
      <vt:lpstr> Language Modeling</vt:lpstr>
      <vt:lpstr>Backoff and Interpolation</vt:lpstr>
      <vt:lpstr>Class-Based Backoff</vt:lpstr>
      <vt:lpstr>Linear Interpolation</vt:lpstr>
      <vt:lpstr>How to set the lambdas?</vt:lpstr>
      <vt:lpstr>Unknown words: Open versus closed vocabulary tasks</vt:lpstr>
      <vt:lpstr>Huge web-scale n-grams</vt:lpstr>
      <vt:lpstr>Smoothing for Web-scale N-grams</vt:lpstr>
      <vt:lpstr>N-gram Smoothing Summary</vt:lpstr>
      <vt:lpstr>Advanced Language Modeling</vt:lpstr>
      <vt:lpstr> Language Modeling</vt:lpstr>
      <vt:lpstr>Summary</vt:lpstr>
      <vt:lpstr>Language Modeling</vt:lpstr>
      <vt:lpstr>Absolute discounting: just subtract a little from each count</vt:lpstr>
      <vt:lpstr>Absolute Discounting Interpolation</vt:lpstr>
      <vt:lpstr>Kneser-Ney Smoothing I</vt:lpstr>
      <vt:lpstr>Kneser-Ney Smoothing II</vt:lpstr>
      <vt:lpstr>Kneser-Ney Smoothing III</vt:lpstr>
      <vt:lpstr>Kneser-Ney Smoothing IV</vt:lpstr>
      <vt:lpstr>Kneser-Ney Smoothing: Recursive formulation</vt:lpstr>
      <vt:lpstr>Language Modeling</vt:lpstr>
    </vt:vector>
  </TitlesOfParts>
  <Company>Stanford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Extraction</dc:title>
  <dc:creator>Christopher Manning</dc:creator>
  <cp:lastModifiedBy>Diane J. Litman</cp:lastModifiedBy>
  <cp:revision>201</cp:revision>
  <cp:lastPrinted>2017-01-17T18:12:24Z</cp:lastPrinted>
  <dcterms:created xsi:type="dcterms:W3CDTF">2010-04-19T15:31:24Z</dcterms:created>
  <dcterms:modified xsi:type="dcterms:W3CDTF">2017-01-17T18:28:11Z</dcterms:modified>
</cp:coreProperties>
</file>