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2" r:id="rId21"/>
    <p:sldId id="275" r:id="rId22"/>
    <p:sldId id="278" r:id="rId23"/>
    <p:sldId id="276" r:id="rId24"/>
    <p:sldId id="277" r:id="rId25"/>
    <p:sldId id="27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78" y="1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4D5038-E477-4CCD-8F83-8A2AE5262A29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6825A8-BF64-4C7E-B665-E20FDDF799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9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1711.08412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ialmediacollective.org/reading-lists/critical-algorithm-studies/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lweb.org/anthology/N13-1090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towardsdatascience.com/deep-learning-4-embedding-layers-f9a02d55ac12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7WKo_duKTM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dfs.semanticscholar.org/2744/59c52103f9b7880d0697aa28755ac3366987.pdf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youtu.be/zMrwR98IanU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85e2abf9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85e2abf9a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183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329e29ff8c_1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5" name="Google Shape;725;g329e29ff8c_1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76382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g329e29ff8c_1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" name="Google Shape;735;g329e29ff8c_1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40981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g329e29ff8c_1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8" name="Google Shape;748;g329e29ff8c_1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next year: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https://arxiv.org/abs/1711.08412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9259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ad5feaf6e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ad5feaf6e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4037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ad5feaf6e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ad5feaf6e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6341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2616b3429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2616b3429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https://socialmediacollective.org/reading-lists/critical-algorithm-studies/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94202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29e29ff8c_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29e29ff8c_1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https://www.aclweb.org/anthology/N13-1090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from </a:t>
            </a:r>
            <a:r>
              <a:rPr lang="en" u="sng">
                <a:solidFill>
                  <a:schemeClr val="hlink"/>
                </a:solidFill>
                <a:hlinkClick r:id="rId4"/>
              </a:rPr>
              <a:t>https://towardsdatascience.com/deep-learning-4-embedding-layers-f9a02d55ac12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0824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32616b3429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32616b3429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Examples by Aylin Caliskan. Watch her talk!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https://www.youtube.com/watch?v=n7WKo_duKTM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29969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2f7b109db1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2f7b109db1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https://pdfs.semanticscholar.org/2744/59c52103f9b7880d0697aa28755ac3366987.pdf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https://youtu.be/zMrwR98IanU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2798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g2f7b109db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9" name="Google Shape;719;g2f7b109db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78765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329e29ff8c_1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329e29ff8c_1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2228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44E3-B0B3-413B-B481-AEF8855B8089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73EC-E33F-45BF-9CD4-96F0FD1B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80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44E3-B0B3-413B-B481-AEF8855B8089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73EC-E33F-45BF-9CD4-96F0FD1B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770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44E3-B0B3-413B-B481-AEF8855B8089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73EC-E33F-45BF-9CD4-96F0FD1B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132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6067" y="1952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1300" y="15547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000000"/>
                </a:solidFill>
              </a:defRPr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000000"/>
                </a:solidFill>
              </a:defRPr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000000"/>
                </a:solidFill>
              </a:defRPr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000"/>
                </a:solidFill>
              </a:defRPr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000000"/>
                </a:solidFill>
              </a:defRPr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000000"/>
                </a:solidFill>
              </a:defRPr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000"/>
                </a:solidFill>
              </a:defRPr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000000"/>
                </a:solidFill>
              </a:defRPr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5506211" y="6333189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20" name="Google Shape;20;p4" descr="LTI-logo_Horizontal_Full-Color_RGB-140px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463667" y="6361634"/>
            <a:ext cx="2673933" cy="46793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/>
          <p:nvPr/>
        </p:nvSpPr>
        <p:spPr>
          <a:xfrm>
            <a:off x="0" y="6496133"/>
            <a:ext cx="4574800" cy="3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33">
                <a:solidFill>
                  <a:srgbClr val="2F3847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Tsvetkov – </a:t>
            </a:r>
            <a:r>
              <a:rPr lang="en" sz="1333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11830 </a:t>
            </a:r>
            <a:r>
              <a:rPr lang="en" sz="1333">
                <a:latin typeface="Times New Roman"/>
                <a:ea typeface="Times New Roman"/>
                <a:cs typeface="Times New Roman"/>
                <a:sym typeface="Times New Roman"/>
              </a:rPr>
              <a:t>Computational Ethics for NLP </a:t>
            </a:r>
            <a:endParaRPr sz="1333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72957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44E3-B0B3-413B-B481-AEF8855B8089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73EC-E33F-45BF-9CD4-96F0FD1B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052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44E3-B0B3-413B-B481-AEF8855B8089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73EC-E33F-45BF-9CD4-96F0FD1B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217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44E3-B0B3-413B-B481-AEF8855B8089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73EC-E33F-45BF-9CD4-96F0FD1B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925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44E3-B0B3-413B-B481-AEF8855B8089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73EC-E33F-45BF-9CD4-96F0FD1B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222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44E3-B0B3-413B-B481-AEF8855B8089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73EC-E33F-45BF-9CD4-96F0FD1B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859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44E3-B0B3-413B-B481-AEF8855B8089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73EC-E33F-45BF-9CD4-96F0FD1B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770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44E3-B0B3-413B-B481-AEF8855B8089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73EC-E33F-45BF-9CD4-96F0FD1B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879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644E3-B0B3-413B-B481-AEF8855B8089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73EC-E33F-45BF-9CD4-96F0FD1B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353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A644E3-B0B3-413B-B481-AEF8855B8089}" type="datetimeFigureOut">
              <a:rPr lang="en-US" smtClean="0"/>
              <a:t>12/4/2018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773EC-E33F-45BF-9CD4-96F0FD1BC7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629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Ethics, Social Good, and NLP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(slides sampled from CMU/LTI </a:t>
            </a:r>
            <a:r>
              <a:rPr lang="en-US" dirty="0" smtClean="0"/>
              <a:t>Computational Ethics for NLP course)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71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Subject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subject pools will have bias</a:t>
            </a:r>
          </a:p>
          <a:p>
            <a:pPr lvl="1"/>
            <a:r>
              <a:rPr lang="en-US" dirty="0" smtClean="0"/>
              <a:t>So </a:t>
            </a:r>
            <a:r>
              <a:rPr lang="en-US" dirty="0"/>
              <a:t>identify the biases (as best you can)</a:t>
            </a:r>
          </a:p>
          <a:p>
            <a:pPr lvl="1"/>
            <a:r>
              <a:rPr lang="en-US" dirty="0" smtClean="0"/>
              <a:t>Does </a:t>
            </a:r>
            <a:r>
              <a:rPr lang="en-US" dirty="0"/>
              <a:t>the bias affect your result (maybe not)</a:t>
            </a:r>
          </a:p>
          <a:p>
            <a:r>
              <a:rPr lang="en-US" dirty="0" smtClean="0"/>
              <a:t>Can </a:t>
            </a:r>
            <a:r>
              <a:rPr lang="en-US" dirty="0"/>
              <a:t>you recruit others to reduce bias</a:t>
            </a:r>
          </a:p>
          <a:p>
            <a:pPr lvl="1"/>
            <a:r>
              <a:rPr lang="en-US" dirty="0" smtClean="0"/>
              <a:t>Can </a:t>
            </a:r>
            <a:r>
              <a:rPr lang="en-US" dirty="0"/>
              <a:t>you do this post </a:t>
            </a:r>
            <a:r>
              <a:rPr lang="en-US" dirty="0" smtClean="0"/>
              <a:t>experiment</a:t>
            </a:r>
          </a:p>
          <a:p>
            <a:r>
              <a:rPr lang="en-US" dirty="0" smtClean="0"/>
              <a:t>Most </a:t>
            </a:r>
            <a:r>
              <a:rPr lang="en-US" dirty="0"/>
              <a:t>Psych experiments use undergrads</a:t>
            </a:r>
          </a:p>
          <a:p>
            <a:pPr lvl="1"/>
            <a:r>
              <a:rPr lang="en-US" dirty="0" smtClean="0"/>
              <a:t>Undergrads </a:t>
            </a:r>
            <a:r>
              <a:rPr lang="en-US" dirty="0"/>
              <a:t>do experiments for course </a:t>
            </a:r>
            <a:r>
              <a:rPr lang="en-US" dirty="0" smtClean="0"/>
              <a:t>credit</a:t>
            </a:r>
          </a:p>
          <a:p>
            <a:pPr lvl="1"/>
            <a:r>
              <a:rPr lang="en-US" dirty="0" smtClean="0"/>
              <a:t>SCI researchers typically recruit via $</a:t>
            </a:r>
          </a:p>
          <a:p>
            <a:pPr lvl="1"/>
            <a:r>
              <a:rPr lang="en-US" dirty="0" smtClean="0"/>
              <a:t>Real vs. experimental users yield different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12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Subject Selection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IRB have special requirements for involving</a:t>
            </a:r>
          </a:p>
          <a:p>
            <a:pPr lvl="1"/>
            <a:r>
              <a:rPr lang="en-US" dirty="0" smtClean="0"/>
              <a:t>Minors</a:t>
            </a:r>
            <a:r>
              <a:rPr lang="en-US" dirty="0"/>
              <a:t>, pregnant women, disabled</a:t>
            </a:r>
          </a:p>
          <a:p>
            <a:r>
              <a:rPr lang="en-US" dirty="0"/>
              <a:t>S</a:t>
            </a:r>
            <a:r>
              <a:rPr lang="en-US" dirty="0" smtClean="0"/>
              <a:t>o </a:t>
            </a:r>
            <a:r>
              <a:rPr lang="en-US" dirty="0"/>
              <a:t>most experiments exclude these</a:t>
            </a:r>
          </a:p>
          <a:p>
            <a:r>
              <a:rPr lang="en-US" dirty="0"/>
              <a:t>P</a:t>
            </a:r>
            <a:r>
              <a:rPr lang="en-US" dirty="0" smtClean="0"/>
              <a:t>rotected </a:t>
            </a:r>
            <a:r>
              <a:rPr lang="en-US" dirty="0"/>
              <a:t>or hard to access groups are underrepresented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69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Subjects – Summary Part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Unchecked human experiment</a:t>
            </a:r>
          </a:p>
          <a:p>
            <a:r>
              <a:rPr lang="en-US" dirty="0" smtClean="0"/>
              <a:t>Led </a:t>
            </a:r>
            <a:r>
              <a:rPr lang="en-US" dirty="0"/>
              <a:t>to IRB reviews of human experimentation</a:t>
            </a:r>
          </a:p>
          <a:p>
            <a:r>
              <a:rPr lang="en-US" dirty="0" smtClean="0"/>
              <a:t>All </a:t>
            </a:r>
            <a:r>
              <a:rPr lang="en-US" dirty="0"/>
              <a:t>human experimentation includes bias</a:t>
            </a:r>
          </a:p>
          <a:p>
            <a:pPr lvl="1"/>
            <a:r>
              <a:rPr lang="en-US" dirty="0" smtClean="0"/>
              <a:t>Admit </a:t>
            </a:r>
            <a:r>
              <a:rPr lang="en-US" dirty="0"/>
              <a:t>it, and try to ameliorate it</a:t>
            </a:r>
          </a:p>
          <a:p>
            <a:pPr lvl="1"/>
            <a:r>
              <a:rPr lang="en-US" dirty="0" smtClean="0"/>
              <a:t>Experimentation </a:t>
            </a:r>
            <a:r>
              <a:rPr lang="en-US" dirty="0"/>
              <a:t>vs Actual is different</a:t>
            </a:r>
          </a:p>
        </p:txBody>
      </p:sp>
    </p:spTree>
    <p:extLst>
      <p:ext uri="{BB962C8B-B14F-4D97-AF65-F5344CB8AC3E}">
        <p14:creationId xmlns:p14="http://schemas.microsoft.com/office/powerpoint/2010/main" val="287395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/>
          <p:nvPr/>
        </p:nvSpPr>
        <p:spPr>
          <a:xfrm>
            <a:off x="645233" y="4817533"/>
            <a:ext cx="9784400" cy="11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400"/>
              <a:t>Online data is riddled with </a:t>
            </a:r>
            <a:r>
              <a:rPr lang="en" sz="2400" b="1">
                <a:solidFill>
                  <a:srgbClr val="980000"/>
                </a:solidFill>
              </a:rPr>
              <a:t>SOCIAL STEREOTYPES</a:t>
            </a:r>
            <a:endParaRPr sz="2400" b="1">
              <a:solidFill>
                <a:srgbClr val="980000"/>
              </a:solidFill>
            </a:endParaRPr>
          </a:p>
        </p:txBody>
      </p:sp>
      <p:grpSp>
        <p:nvGrpSpPr>
          <p:cNvPr id="136" name="Google Shape;136;p24"/>
          <p:cNvGrpSpPr/>
          <p:nvPr/>
        </p:nvGrpSpPr>
        <p:grpSpPr>
          <a:xfrm>
            <a:off x="446001" y="459301"/>
            <a:ext cx="10728065" cy="3540500"/>
            <a:chOff x="334500" y="344475"/>
            <a:chExt cx="8046049" cy="2655375"/>
          </a:xfrm>
        </p:grpSpPr>
        <p:pic>
          <p:nvPicPr>
            <p:cNvPr id="137" name="Google Shape;137;p24" descr="webdata.jp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4500" y="344475"/>
              <a:ext cx="8046049" cy="2563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" name="Google Shape;138;p24"/>
            <p:cNvPicPr preferRelativeResize="0"/>
            <p:nvPr/>
          </p:nvPicPr>
          <p:blipFill rotWithShape="1">
            <a:blip r:embed="rId4">
              <a:alphaModFix/>
            </a:blip>
            <a:srcRect r="62221"/>
            <a:stretch/>
          </p:blipFill>
          <p:spPr>
            <a:xfrm>
              <a:off x="7249450" y="2109375"/>
              <a:ext cx="850575" cy="798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9" name="Google Shape;139;p24"/>
            <p:cNvSpPr txBox="1"/>
            <p:nvPr/>
          </p:nvSpPr>
          <p:spPr>
            <a:xfrm>
              <a:off x="7360638" y="2143650"/>
              <a:ext cx="628200" cy="85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4000" b="1">
                  <a:solidFill>
                    <a:srgbClr val="98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AI</a:t>
              </a:r>
              <a:endParaRPr sz="4000" b="1">
                <a:solidFill>
                  <a:srgbClr val="98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140" name="Google Shape;140;p24"/>
          <p:cNvSpPr/>
          <p:nvPr/>
        </p:nvSpPr>
        <p:spPr>
          <a:xfrm>
            <a:off x="2171233" y="459300"/>
            <a:ext cx="6009336" cy="2349864"/>
          </a:xfrm>
          <a:prstGeom prst="irregularSeal2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3200" b="1">
                <a:solidFill>
                  <a:srgbClr val="FFFFFF"/>
                </a:solidFill>
              </a:rPr>
              <a:t>BIASED</a:t>
            </a:r>
            <a:endParaRPr sz="32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01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0"/>
          <p:cNvSpPr txBox="1">
            <a:spLocks noGrp="1"/>
          </p:cNvSpPr>
          <p:nvPr>
            <p:ph type="title"/>
          </p:nvPr>
        </p:nvSpPr>
        <p:spPr>
          <a:xfrm>
            <a:off x="316067" y="1952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/>
              <a:t>Gender/Race/Age Stereotypes</a:t>
            </a:r>
            <a:endParaRPr/>
          </a:p>
        </p:txBody>
      </p:sp>
      <p:sp>
        <p:nvSpPr>
          <p:cNvPr id="181" name="Google Shape;181;p30"/>
          <p:cNvSpPr txBox="1">
            <a:spLocks noGrp="1"/>
          </p:cNvSpPr>
          <p:nvPr>
            <p:ph type="body" idx="1"/>
          </p:nvPr>
        </p:nvSpPr>
        <p:spPr>
          <a:xfrm>
            <a:off x="361300" y="15547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/>
              <a:t>June 2017: image search query “</a:t>
            </a:r>
            <a:r>
              <a:rPr lang="en">
                <a:solidFill>
                  <a:srgbClr val="980000"/>
                </a:solidFill>
              </a:rPr>
              <a:t>Professor</a:t>
            </a:r>
            <a:r>
              <a:rPr lang="en"/>
              <a:t>”</a:t>
            </a:r>
            <a:endParaRPr/>
          </a:p>
        </p:txBody>
      </p:sp>
      <p:pic>
        <p:nvPicPr>
          <p:cNvPr id="182" name="Google Shape;18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9162" y="2157000"/>
            <a:ext cx="7673677" cy="41822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566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/>
          <p:cNvSpPr txBox="1"/>
          <p:nvPr/>
        </p:nvSpPr>
        <p:spPr>
          <a:xfrm>
            <a:off x="645233" y="4817533"/>
            <a:ext cx="9784400" cy="11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400"/>
              <a:t>Consequence: models are biased</a:t>
            </a:r>
            <a:endParaRPr sz="2400" b="1">
              <a:solidFill>
                <a:srgbClr val="980000"/>
              </a:solidFill>
            </a:endParaRPr>
          </a:p>
        </p:txBody>
      </p:sp>
      <p:grpSp>
        <p:nvGrpSpPr>
          <p:cNvPr id="198" name="Google Shape;198;p32"/>
          <p:cNvGrpSpPr/>
          <p:nvPr/>
        </p:nvGrpSpPr>
        <p:grpSpPr>
          <a:xfrm>
            <a:off x="446001" y="459301"/>
            <a:ext cx="10728065" cy="3540500"/>
            <a:chOff x="334500" y="344475"/>
            <a:chExt cx="8046049" cy="2655375"/>
          </a:xfrm>
        </p:grpSpPr>
        <p:pic>
          <p:nvPicPr>
            <p:cNvPr id="199" name="Google Shape;199;p32" descr="webdata.jp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4500" y="344475"/>
              <a:ext cx="8046049" cy="2563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0" name="Google Shape;200;p32"/>
            <p:cNvPicPr preferRelativeResize="0"/>
            <p:nvPr/>
          </p:nvPicPr>
          <p:blipFill rotWithShape="1">
            <a:blip r:embed="rId4">
              <a:alphaModFix/>
            </a:blip>
            <a:srcRect r="62221"/>
            <a:stretch/>
          </p:blipFill>
          <p:spPr>
            <a:xfrm>
              <a:off x="7249450" y="2109375"/>
              <a:ext cx="850575" cy="7982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1" name="Google Shape;201;p32"/>
            <p:cNvSpPr txBox="1"/>
            <p:nvPr/>
          </p:nvSpPr>
          <p:spPr>
            <a:xfrm>
              <a:off x="7360638" y="2143650"/>
              <a:ext cx="628200" cy="85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4000" b="1">
                  <a:solidFill>
                    <a:srgbClr val="98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AI</a:t>
              </a:r>
              <a:endParaRPr sz="4000" b="1">
                <a:solidFill>
                  <a:srgbClr val="98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02" name="Google Shape;202;p32"/>
          <p:cNvSpPr/>
          <p:nvPr/>
        </p:nvSpPr>
        <p:spPr>
          <a:xfrm>
            <a:off x="2171233" y="459300"/>
            <a:ext cx="6009336" cy="2349864"/>
          </a:xfrm>
          <a:prstGeom prst="irregularSeal2">
            <a:avLst/>
          </a:prstGeom>
          <a:solidFill>
            <a:srgbClr val="98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3200" b="1">
                <a:solidFill>
                  <a:srgbClr val="FFFFFF"/>
                </a:solidFill>
              </a:rPr>
              <a:t>BIASED</a:t>
            </a:r>
            <a:endParaRPr sz="32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9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3"/>
          <p:cNvSpPr txBox="1">
            <a:spLocks noGrp="1"/>
          </p:cNvSpPr>
          <p:nvPr>
            <p:ph type="title"/>
          </p:nvPr>
        </p:nvSpPr>
        <p:spPr>
          <a:xfrm>
            <a:off x="316067" y="1952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/>
              <a:t>Sources of Human Biases in Machine Learning</a:t>
            </a:r>
            <a:endParaRPr/>
          </a:p>
        </p:txBody>
      </p:sp>
      <p:sp>
        <p:nvSpPr>
          <p:cNvPr id="270" name="Google Shape;270;p43"/>
          <p:cNvSpPr txBox="1">
            <a:spLocks noGrp="1"/>
          </p:cNvSpPr>
          <p:nvPr>
            <p:ph type="body" idx="1"/>
          </p:nvPr>
        </p:nvSpPr>
        <p:spPr>
          <a:xfrm>
            <a:off x="361300" y="15547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  <a:buClr>
                <a:srgbClr val="980000"/>
              </a:buClr>
              <a:buFont typeface="Arial"/>
              <a:buChar char="●"/>
            </a:pPr>
            <a:r>
              <a:rPr lang="en" dirty="0">
                <a:solidFill>
                  <a:schemeClr val="dk1"/>
                </a:solidFill>
              </a:rPr>
              <a:t>Sample selection bias</a:t>
            </a:r>
            <a:endParaRPr dirty="0">
              <a:solidFill>
                <a:schemeClr val="dk1"/>
              </a:solidFill>
            </a:endParaRPr>
          </a:p>
          <a:p>
            <a:pPr lvl="1">
              <a:spcBef>
                <a:spcPts val="0"/>
              </a:spcBef>
            </a:pPr>
            <a:r>
              <a:rPr lang="en" dirty="0">
                <a:solidFill>
                  <a:schemeClr val="dk1"/>
                </a:solidFill>
              </a:rPr>
              <a:t>unbalanced training data </a:t>
            </a:r>
            <a:endParaRPr dirty="0">
              <a:solidFill>
                <a:schemeClr val="dk1"/>
              </a:solidFill>
            </a:endParaRPr>
          </a:p>
          <a:p>
            <a:pPr lvl="1">
              <a:spcBef>
                <a:spcPts val="0"/>
              </a:spcBef>
            </a:pPr>
            <a:r>
              <a:rPr lang="en" dirty="0">
                <a:solidFill>
                  <a:schemeClr val="dk1"/>
                </a:solidFill>
              </a:rPr>
              <a:t>data and annotations may reflect human cognitive biases and cultural stereotypes </a:t>
            </a:r>
            <a:endParaRPr dirty="0">
              <a:solidFill>
                <a:schemeClr val="dk1"/>
              </a:solidFill>
            </a:endParaRPr>
          </a:p>
          <a:p>
            <a:r>
              <a:rPr lang="en" dirty="0">
                <a:solidFill>
                  <a:schemeClr val="dk1"/>
                </a:solidFill>
              </a:rPr>
              <a:t>Optimizing towards a biased objective</a:t>
            </a:r>
            <a:endParaRPr dirty="0">
              <a:solidFill>
                <a:schemeClr val="dk1"/>
              </a:solidFill>
            </a:endParaRPr>
          </a:p>
          <a:p>
            <a:pPr lvl="1">
              <a:spcBef>
                <a:spcPts val="0"/>
              </a:spcBef>
            </a:pPr>
            <a:r>
              <a:rPr lang="en" dirty="0">
                <a:solidFill>
                  <a:schemeClr val="dk1"/>
                </a:solidFill>
              </a:rPr>
              <a:t>Labels are biased proxies to the real objective </a:t>
            </a:r>
            <a:endParaRPr dirty="0">
              <a:solidFill>
                <a:schemeClr val="dk1"/>
              </a:solidFill>
            </a:endParaRPr>
          </a:p>
          <a:p>
            <a:pPr lvl="2">
              <a:spcBef>
                <a:spcPts val="0"/>
              </a:spcBef>
            </a:pPr>
            <a:r>
              <a:rPr lang="en" dirty="0">
                <a:solidFill>
                  <a:schemeClr val="dk1"/>
                </a:solidFill>
              </a:rPr>
              <a:t>e.g., “who is more likely to be convicted” vs “who is more likely to commit a crime”</a:t>
            </a:r>
            <a:endParaRPr dirty="0">
              <a:solidFill>
                <a:schemeClr val="dk1"/>
              </a:solidFill>
            </a:endParaRPr>
          </a:p>
          <a:p>
            <a:r>
              <a:rPr lang="en" dirty="0" smtClean="0">
                <a:solidFill>
                  <a:schemeClr val="dk1"/>
                </a:solidFill>
              </a:rPr>
              <a:t>Inductive </a:t>
            </a:r>
            <a:r>
              <a:rPr lang="en" dirty="0">
                <a:solidFill>
                  <a:schemeClr val="dk1"/>
                </a:solidFill>
              </a:rPr>
              <a:t>bias</a:t>
            </a:r>
            <a:endParaRPr dirty="0">
              <a:solidFill>
                <a:schemeClr val="dk1"/>
              </a:solidFill>
            </a:endParaRPr>
          </a:p>
          <a:p>
            <a:pPr lvl="1">
              <a:spcBef>
                <a:spcPts val="0"/>
              </a:spcBef>
            </a:pPr>
            <a:r>
              <a:rPr lang="en" dirty="0">
                <a:solidFill>
                  <a:schemeClr val="dk1"/>
                </a:solidFill>
              </a:rPr>
              <a:t>the set of “assumptions” used by the learner, e.g. features in discriminative models are biased</a:t>
            </a:r>
            <a:endParaRPr dirty="0">
              <a:solidFill>
                <a:schemeClr val="dk1"/>
              </a:solidFill>
            </a:endParaRPr>
          </a:p>
          <a:p>
            <a:pPr indent="0">
              <a:spcBef>
                <a:spcPts val="2133"/>
              </a:spcBef>
              <a:spcAft>
                <a:spcPts val="2133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4863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80"/>
          <p:cNvSpPr txBox="1">
            <a:spLocks noGrp="1"/>
          </p:cNvSpPr>
          <p:nvPr>
            <p:ph type="title"/>
          </p:nvPr>
        </p:nvSpPr>
        <p:spPr>
          <a:xfrm>
            <a:off x="316067" y="1952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/>
              <a:t>Word Analogy Tasks</a:t>
            </a:r>
            <a:endParaRPr/>
          </a:p>
        </p:txBody>
      </p:sp>
      <p:sp>
        <p:nvSpPr>
          <p:cNvPr id="533" name="Google Shape;533;p80"/>
          <p:cNvSpPr txBox="1">
            <a:spLocks noGrp="1"/>
          </p:cNvSpPr>
          <p:nvPr>
            <p:ph type="body" idx="1"/>
          </p:nvPr>
        </p:nvSpPr>
        <p:spPr>
          <a:xfrm>
            <a:off x="316067" y="4645367"/>
            <a:ext cx="11360800" cy="102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>
                <a:solidFill>
                  <a:srgbClr val="4A86E8"/>
                </a:solidFill>
              </a:rPr>
              <a:t>Mikolov et al. ‘13</a:t>
            </a:r>
            <a:endParaRPr i="1"/>
          </a:p>
          <a:p>
            <a:r>
              <a:rPr lang="en" i="1"/>
              <a:t>man</a:t>
            </a:r>
            <a:r>
              <a:rPr lang="en"/>
              <a:t> is to </a:t>
            </a:r>
            <a:r>
              <a:rPr lang="en" i="1"/>
              <a:t>king</a:t>
            </a:r>
            <a:r>
              <a:rPr lang="en"/>
              <a:t> as </a:t>
            </a:r>
            <a:r>
              <a:rPr lang="en" i="1"/>
              <a:t>woman</a:t>
            </a:r>
            <a:r>
              <a:rPr lang="en"/>
              <a:t> is to </a:t>
            </a:r>
            <a:r>
              <a:rPr lang="en" i="1"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  <a:endParaRPr i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>
              <a:buFont typeface="Times New Roman"/>
              <a:buChar char="●"/>
            </a:pPr>
            <a:endParaRPr i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34" name="Google Shape;534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8301" y="1419634"/>
            <a:ext cx="8601532" cy="3011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1600" y="5740437"/>
            <a:ext cx="7909835" cy="3329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897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81"/>
          <p:cNvSpPr txBox="1">
            <a:spLocks noGrp="1"/>
          </p:cNvSpPr>
          <p:nvPr>
            <p:ph type="title"/>
          </p:nvPr>
        </p:nvSpPr>
        <p:spPr>
          <a:xfrm>
            <a:off x="316067" y="1952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/>
              <a:t>Training Data for Word Embeddings</a:t>
            </a:r>
            <a:endParaRPr/>
          </a:p>
        </p:txBody>
      </p:sp>
      <p:pic>
        <p:nvPicPr>
          <p:cNvPr id="541" name="Google Shape;541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434" y="1291434"/>
            <a:ext cx="5433999" cy="279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60133" y="1291433"/>
            <a:ext cx="4005833" cy="308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8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6067" y="4085567"/>
            <a:ext cx="5868165" cy="2347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81"/>
          <p:cNvPicPr preferRelativeResize="0"/>
          <p:nvPr/>
        </p:nvPicPr>
        <p:blipFill rotWithShape="1">
          <a:blip r:embed="rId6">
            <a:alphaModFix/>
          </a:blip>
          <a:srcRect l="3998" t="4988" r="3452" b="18494"/>
          <a:stretch/>
        </p:blipFill>
        <p:spPr>
          <a:xfrm>
            <a:off x="6031034" y="3862134"/>
            <a:ext cx="5211433" cy="241783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</a:p>
        </p:txBody>
      </p:sp>
      <p:sp>
        <p:nvSpPr>
          <p:cNvPr id="3" name="Rectangle 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</a:p>
        </p:txBody>
      </p:sp>
      <p:sp>
        <p:nvSpPr>
          <p:cNvPr id="4" name="Rectangle 3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</a:p>
        </p:txBody>
      </p:sp>
      <p:sp>
        <p:nvSpPr>
          <p:cNvPr id="5" name="Rectangle 4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10981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04"/>
          <p:cNvSpPr txBox="1">
            <a:spLocks noGrp="1"/>
          </p:cNvSpPr>
          <p:nvPr>
            <p:ph type="body" idx="1"/>
          </p:nvPr>
        </p:nvSpPr>
        <p:spPr>
          <a:xfrm>
            <a:off x="361300" y="15547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en">
                <a:solidFill>
                  <a:schemeClr val="dk1"/>
                </a:solidFill>
              </a:rPr>
              <a:t>Bolukbasi T., Chang K.-W., Zou J., Saligrama V., Kalai A. (2016) </a:t>
            </a:r>
            <a:r>
              <a:rPr lang="en" b="1">
                <a:solidFill>
                  <a:srgbClr val="980000"/>
                </a:solidFill>
              </a:rPr>
              <a:t>Man is to Computer Programmer as Woman is to Homemaker? Debiasing Word Embeddings.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lang="en" i="1">
                <a:solidFill>
                  <a:schemeClr val="dk1"/>
                </a:solidFill>
              </a:rPr>
              <a:t>NIPS</a:t>
            </a:r>
            <a:endParaRPr i="1">
              <a:solidFill>
                <a:schemeClr val="dk1"/>
              </a:solidFill>
            </a:endParaRPr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/>
          </a:p>
        </p:txBody>
      </p:sp>
      <p:pic>
        <p:nvPicPr>
          <p:cNvPr id="716" name="Google Shape;716;p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8501" y="3754463"/>
            <a:ext cx="8144265" cy="673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792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Subjects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are trying to model a human function</a:t>
            </a:r>
          </a:p>
          <a:p>
            <a:r>
              <a:rPr lang="en-US" dirty="0" smtClean="0"/>
              <a:t>Labels </a:t>
            </a:r>
            <a:r>
              <a:rPr lang="en-US" dirty="0"/>
              <a:t>are certainly noisy</a:t>
            </a:r>
          </a:p>
          <a:p>
            <a:r>
              <a:rPr lang="en-US" dirty="0" smtClean="0"/>
              <a:t>How </a:t>
            </a:r>
            <a:r>
              <a:rPr lang="en-US" dirty="0"/>
              <a:t>to use humans to find better labels/know if they are right</a:t>
            </a:r>
          </a:p>
          <a:p>
            <a:r>
              <a:rPr lang="en-US" dirty="0" smtClean="0"/>
              <a:t>Let’s </a:t>
            </a:r>
            <a:r>
              <a:rPr lang="en-US" dirty="0"/>
              <a:t>put it on Amazon </a:t>
            </a:r>
            <a:r>
              <a:rPr lang="en-US" dirty="0" smtClean="0"/>
              <a:t>Mechanical Turk (Crowdsourcing) and </a:t>
            </a:r>
            <a:r>
              <a:rPr lang="en-US" dirty="0"/>
              <a:t>get the answer</a:t>
            </a:r>
          </a:p>
        </p:txBody>
      </p:sp>
    </p:spTree>
    <p:extLst>
      <p:ext uri="{BB962C8B-B14F-4D97-AF65-F5344CB8AC3E}">
        <p14:creationId xmlns:p14="http://schemas.microsoft.com/office/powerpoint/2010/main" val="67268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Ideas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655" y="1825625"/>
            <a:ext cx="11196145" cy="4351338"/>
          </a:xfrm>
        </p:spPr>
        <p:txBody>
          <a:bodyPr/>
          <a:lstStyle/>
          <a:p>
            <a:r>
              <a:rPr lang="en-US" dirty="0" smtClean="0"/>
              <a:t>Demonstrate gender bias in </a:t>
            </a:r>
            <a:r>
              <a:rPr lang="en-US" dirty="0" err="1" smtClean="0"/>
              <a:t>embeddings</a:t>
            </a:r>
            <a:r>
              <a:rPr lang="en-US" dirty="0" smtClean="0"/>
              <a:t> trained even from Google news</a:t>
            </a:r>
          </a:p>
          <a:p>
            <a:r>
              <a:rPr lang="en-US" dirty="0" smtClean="0"/>
              <a:t>Show that gender defined words are linearly separable from others that (should be?) gender neutral</a:t>
            </a:r>
          </a:p>
          <a:p>
            <a:r>
              <a:rPr lang="en-US" dirty="0" smtClean="0"/>
              <a:t>Use the above finding as the basis of a word embedding </a:t>
            </a:r>
            <a:r>
              <a:rPr lang="en-US" dirty="0" err="1" smtClean="0"/>
              <a:t>debiasing</a:t>
            </a:r>
            <a:r>
              <a:rPr lang="en-US" dirty="0" smtClean="0"/>
              <a:t> algorithm</a:t>
            </a:r>
          </a:p>
          <a:p>
            <a:r>
              <a:rPr lang="en-US" dirty="0" smtClean="0"/>
              <a:t>Evaluate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39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1" name="Google Shape;721;p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268" y="533301"/>
            <a:ext cx="9533633" cy="523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22" name="Google Shape;722;p10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834" y="2098734"/>
            <a:ext cx="10725057" cy="4713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907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108"/>
          <p:cNvSpPr txBox="1">
            <a:spLocks noGrp="1"/>
          </p:cNvSpPr>
          <p:nvPr>
            <p:ph type="title"/>
          </p:nvPr>
        </p:nvSpPr>
        <p:spPr>
          <a:xfrm>
            <a:off x="316067" y="1952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/>
              <a:t>Gender-definitional vs. Gender-neutral Words</a:t>
            </a:r>
            <a:endParaRPr/>
          </a:p>
        </p:txBody>
      </p:sp>
      <p:pic>
        <p:nvPicPr>
          <p:cNvPr id="745" name="Google Shape;745;p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1634" y="1117900"/>
            <a:ext cx="7084377" cy="54927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54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" name="Google Shape;727;p106"/>
          <p:cNvGrpSpPr/>
          <p:nvPr/>
        </p:nvGrpSpPr>
        <p:grpSpPr>
          <a:xfrm>
            <a:off x="203201" y="154867"/>
            <a:ext cx="11785599" cy="6473067"/>
            <a:chOff x="152400" y="116150"/>
            <a:chExt cx="8839199" cy="4854800"/>
          </a:xfrm>
        </p:grpSpPr>
        <p:pic>
          <p:nvPicPr>
            <p:cNvPr id="728" name="Google Shape;728;p10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2400" y="461975"/>
              <a:ext cx="8839199" cy="39223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9" name="Google Shape;729;p106"/>
            <p:cNvSpPr txBox="1"/>
            <p:nvPr/>
          </p:nvSpPr>
          <p:spPr>
            <a:xfrm>
              <a:off x="4226700" y="116150"/>
              <a:ext cx="10716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2400" b="1">
                  <a:solidFill>
                    <a:srgbClr val="980000"/>
                  </a:solidFill>
                </a:rPr>
                <a:t>BIASED</a:t>
              </a:r>
              <a:endParaRPr sz="2400" b="1">
                <a:solidFill>
                  <a:srgbClr val="980000"/>
                </a:solidFill>
              </a:endParaRPr>
            </a:p>
          </p:txBody>
        </p:sp>
        <p:sp>
          <p:nvSpPr>
            <p:cNvPr id="730" name="Google Shape;730;p106"/>
            <p:cNvSpPr txBox="1"/>
            <p:nvPr/>
          </p:nvSpPr>
          <p:spPr>
            <a:xfrm>
              <a:off x="3919200" y="4437550"/>
              <a:ext cx="14565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2400" b="1">
                  <a:solidFill>
                    <a:srgbClr val="980000"/>
                  </a:solidFill>
                </a:rPr>
                <a:t>GENDERED</a:t>
              </a:r>
              <a:endParaRPr sz="2400" b="1">
                <a:solidFill>
                  <a:srgbClr val="980000"/>
                </a:solidFill>
              </a:endParaRPr>
            </a:p>
          </p:txBody>
        </p:sp>
        <p:sp>
          <p:nvSpPr>
            <p:cNvPr id="731" name="Google Shape;731;p106"/>
            <p:cNvSpPr txBox="1"/>
            <p:nvPr/>
          </p:nvSpPr>
          <p:spPr>
            <a:xfrm rot="-5400000">
              <a:off x="269050" y="2205325"/>
              <a:ext cx="10716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2400" b="1">
                  <a:solidFill>
                    <a:srgbClr val="980000"/>
                  </a:solidFill>
                </a:rPr>
                <a:t>FEMALE</a:t>
              </a:r>
              <a:endParaRPr sz="2400" b="1">
                <a:solidFill>
                  <a:srgbClr val="980000"/>
                </a:solidFill>
              </a:endParaRPr>
            </a:p>
          </p:txBody>
        </p:sp>
        <p:sp>
          <p:nvSpPr>
            <p:cNvPr id="732" name="Google Shape;732;p106"/>
            <p:cNvSpPr txBox="1"/>
            <p:nvPr/>
          </p:nvSpPr>
          <p:spPr>
            <a:xfrm rot="5400000">
              <a:off x="7954125" y="2470425"/>
              <a:ext cx="10716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2400" b="1">
                  <a:solidFill>
                    <a:srgbClr val="980000"/>
                  </a:solidFill>
                </a:rPr>
                <a:t>MALE</a:t>
              </a:r>
              <a:endParaRPr sz="2400" b="1">
                <a:solidFill>
                  <a:srgbClr val="98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562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107"/>
          <p:cNvSpPr txBox="1">
            <a:spLocks noGrp="1"/>
          </p:cNvSpPr>
          <p:nvPr>
            <p:ph type="title"/>
          </p:nvPr>
        </p:nvSpPr>
        <p:spPr>
          <a:xfrm>
            <a:off x="316067" y="1952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/>
              <a:t>Gender Subspace</a:t>
            </a:r>
            <a:endParaRPr/>
          </a:p>
        </p:txBody>
      </p:sp>
      <p:pic>
        <p:nvPicPr>
          <p:cNvPr id="738" name="Google Shape;738;p107"/>
          <p:cNvPicPr preferRelativeResize="0"/>
          <p:nvPr/>
        </p:nvPicPr>
        <p:blipFill rotWithShape="1">
          <a:blip r:embed="rId3">
            <a:alphaModFix/>
          </a:blip>
          <a:srcRect r="39835" b="5276"/>
          <a:stretch/>
        </p:blipFill>
        <p:spPr>
          <a:xfrm>
            <a:off x="2328801" y="1834401"/>
            <a:ext cx="7335335" cy="3456100"/>
          </a:xfrm>
          <a:prstGeom prst="rect">
            <a:avLst/>
          </a:prstGeom>
          <a:noFill/>
          <a:ln>
            <a:noFill/>
          </a:ln>
        </p:spPr>
      </p:pic>
      <p:sp>
        <p:nvSpPr>
          <p:cNvPr id="739" name="Google Shape;739;p107"/>
          <p:cNvSpPr txBox="1"/>
          <p:nvPr/>
        </p:nvSpPr>
        <p:spPr>
          <a:xfrm>
            <a:off x="6027367" y="5219800"/>
            <a:ext cx="5090400" cy="5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/>
              <a:t>The top PC captures the gender subspace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7266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109"/>
          <p:cNvSpPr txBox="1">
            <a:spLocks noGrp="1"/>
          </p:cNvSpPr>
          <p:nvPr>
            <p:ph type="title"/>
          </p:nvPr>
        </p:nvSpPr>
        <p:spPr>
          <a:xfrm>
            <a:off x="316067" y="1952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/>
              <a:t>Debiasing</a:t>
            </a:r>
            <a:endParaRPr/>
          </a:p>
        </p:txBody>
      </p:sp>
      <p:sp>
        <p:nvSpPr>
          <p:cNvPr id="751" name="Google Shape;751;p109"/>
          <p:cNvSpPr txBox="1">
            <a:spLocks noGrp="1"/>
          </p:cNvSpPr>
          <p:nvPr>
            <p:ph type="body" idx="1"/>
          </p:nvPr>
        </p:nvSpPr>
        <p:spPr>
          <a:xfrm>
            <a:off x="361300" y="1554733"/>
            <a:ext cx="11360800" cy="3608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AutoNum type="arabicPeriod"/>
            </a:pPr>
            <a:r>
              <a:rPr lang="en" dirty="0"/>
              <a:t>Identify gender-definitional and gender-neutral words</a:t>
            </a:r>
            <a:endParaRPr dirty="0"/>
          </a:p>
          <a:p>
            <a:pPr>
              <a:buAutoNum type="arabicPeriod"/>
            </a:pPr>
            <a:r>
              <a:rPr lang="en" dirty="0"/>
              <a:t>Project away the gender subspace from the gender-neutral words</a:t>
            </a:r>
            <a:endParaRPr dirty="0"/>
          </a:p>
          <a:p>
            <a:pPr>
              <a:buAutoNum type="arabicPeriod"/>
            </a:pPr>
            <a:r>
              <a:rPr lang="en" dirty="0"/>
              <a:t>Normalize vectors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endParaRPr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491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621" y="-2601"/>
            <a:ext cx="10515600" cy="1325563"/>
          </a:xfrm>
        </p:spPr>
        <p:txBody>
          <a:bodyPr/>
          <a:lstStyle/>
          <a:p>
            <a:r>
              <a:rPr lang="en-US" dirty="0" smtClean="0"/>
              <a:t>History of using Human Subjects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553" y="1322962"/>
            <a:ext cx="11653736" cy="5535038"/>
          </a:xfrm>
        </p:spPr>
        <p:txBody>
          <a:bodyPr>
            <a:normAutofit/>
          </a:bodyPr>
          <a:lstStyle/>
          <a:p>
            <a:r>
              <a:rPr lang="en-US" dirty="0"/>
              <a:t>WWII Nazi and Japanese prisoners in concentration camps</a:t>
            </a:r>
          </a:p>
          <a:p>
            <a:pPr lvl="1"/>
            <a:r>
              <a:rPr lang="en-US" dirty="0" smtClean="0"/>
              <a:t>Medical </a:t>
            </a:r>
            <a:r>
              <a:rPr lang="en-US" dirty="0"/>
              <a:t>science did learn things</a:t>
            </a:r>
          </a:p>
          <a:p>
            <a:pPr lvl="1"/>
            <a:r>
              <a:rPr lang="en-US" dirty="0" smtClean="0"/>
              <a:t>But </a:t>
            </a:r>
            <a:r>
              <a:rPr lang="en-US" dirty="0"/>
              <a:t>even at the time this was not considered acceptable</a:t>
            </a:r>
          </a:p>
          <a:p>
            <a:r>
              <a:rPr lang="en-US" dirty="0" smtClean="0"/>
              <a:t>Tuskegee </a:t>
            </a:r>
            <a:r>
              <a:rPr lang="en-US" dirty="0"/>
              <a:t>Syphilis </a:t>
            </a:r>
            <a:r>
              <a:rPr lang="en-US" dirty="0" smtClean="0"/>
              <a:t>Experiments (US Public Health System, 1932-1972)</a:t>
            </a:r>
          </a:p>
          <a:p>
            <a:pPr lvl="1"/>
            <a:r>
              <a:rPr lang="en-US" dirty="0" smtClean="0"/>
              <a:t>Understand how untreated syphilis develops</a:t>
            </a:r>
          </a:p>
          <a:p>
            <a:pPr lvl="1"/>
            <a:r>
              <a:rPr lang="en-US" dirty="0" smtClean="0"/>
              <a:t>African-American sharecroppers </a:t>
            </a:r>
            <a:r>
              <a:rPr lang="en-US" dirty="0" smtClean="0"/>
              <a:t>given free healthcare, meals…</a:t>
            </a:r>
          </a:p>
          <a:p>
            <a:pPr lvl="1"/>
            <a:r>
              <a:rPr lang="en-US" dirty="0" smtClean="0"/>
              <a:t>Not provided with penicillin when it would have helped</a:t>
            </a:r>
          </a:p>
          <a:p>
            <a:r>
              <a:rPr lang="en-US" dirty="0" smtClean="0"/>
              <a:t>Milgram Obedience Experiment (Yale, 1962)</a:t>
            </a:r>
          </a:p>
          <a:p>
            <a:pPr lvl="1"/>
            <a:r>
              <a:rPr lang="en-US" dirty="0" smtClean="0"/>
              <a:t>Experimenters asked </a:t>
            </a:r>
            <a:r>
              <a:rPr lang="en-US" dirty="0" smtClean="0"/>
              <a:t>subjects/teachers </a:t>
            </a:r>
            <a:r>
              <a:rPr lang="en-US" dirty="0" smtClean="0"/>
              <a:t>to give electric shocks after wrong answers</a:t>
            </a:r>
            <a:endParaRPr lang="en-US" dirty="0"/>
          </a:p>
          <a:p>
            <a:r>
              <a:rPr lang="en-US" dirty="0" smtClean="0"/>
              <a:t>Others…</a:t>
            </a:r>
          </a:p>
        </p:txBody>
      </p:sp>
    </p:spTree>
    <p:extLst>
      <p:ext uri="{BB962C8B-B14F-4D97-AF65-F5344CB8AC3E}">
        <p14:creationId xmlns:p14="http://schemas.microsoft.com/office/powerpoint/2010/main" val="59107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Ethics in Human Subject </a:t>
            </a:r>
            <a:r>
              <a:rPr lang="en-US" dirty="0" smtClean="0"/>
              <a:t>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experiments </a:t>
            </a:r>
            <a:r>
              <a:rPr lang="en-US" dirty="0" smtClean="0"/>
              <a:t> led </a:t>
            </a:r>
            <a:r>
              <a:rPr lang="en-US" dirty="0"/>
              <a:t>to the National Research Act 1974</a:t>
            </a:r>
          </a:p>
          <a:p>
            <a:pPr lvl="1"/>
            <a:r>
              <a:rPr lang="en-US" dirty="0" smtClean="0"/>
              <a:t>Requiring </a:t>
            </a:r>
            <a:r>
              <a:rPr lang="en-US" dirty="0"/>
              <a:t>“Informed Consent” from participants</a:t>
            </a:r>
          </a:p>
          <a:p>
            <a:pPr lvl="1"/>
            <a:r>
              <a:rPr lang="en-US" dirty="0" smtClean="0"/>
              <a:t>Requiring </a:t>
            </a:r>
            <a:r>
              <a:rPr lang="en-US" dirty="0"/>
              <a:t>external review of experiments</a:t>
            </a:r>
          </a:p>
          <a:p>
            <a:r>
              <a:rPr lang="en-US" dirty="0" smtClean="0"/>
              <a:t>For </a:t>
            </a:r>
            <a:r>
              <a:rPr lang="en-US" dirty="0"/>
              <a:t>all federal funded </a:t>
            </a:r>
            <a:r>
              <a:rPr lang="en-US" dirty="0" smtClean="0"/>
              <a:t>experiments</a:t>
            </a:r>
          </a:p>
          <a:p>
            <a:pPr lvl="1"/>
            <a:r>
              <a:rPr lang="en-US" dirty="0" smtClean="0"/>
              <a:t>Covers my dialogue work at Pitt, but not when I was at AT&amp;T!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05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IRB (Ethical Review Board)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Institutional Review Board</a:t>
            </a:r>
          </a:p>
          <a:p>
            <a:pPr lvl="1"/>
            <a:r>
              <a:rPr lang="en-US" dirty="0" smtClean="0"/>
              <a:t>Internal </a:t>
            </a:r>
            <a:r>
              <a:rPr lang="en-US" dirty="0"/>
              <a:t>to </a:t>
            </a:r>
            <a:r>
              <a:rPr lang="en-US" dirty="0" smtClean="0"/>
              <a:t>institution</a:t>
            </a:r>
          </a:p>
          <a:p>
            <a:pPr lvl="1"/>
            <a:r>
              <a:rPr lang="en-US" dirty="0" smtClean="0"/>
              <a:t>Independent </a:t>
            </a:r>
            <a:r>
              <a:rPr lang="en-US" dirty="0"/>
              <a:t>of researcher</a:t>
            </a:r>
          </a:p>
          <a:p>
            <a:r>
              <a:rPr lang="en-US" dirty="0" smtClean="0"/>
              <a:t>Reviews </a:t>
            </a:r>
            <a:r>
              <a:rPr lang="en-US" dirty="0"/>
              <a:t>all human experimentation</a:t>
            </a:r>
          </a:p>
          <a:p>
            <a:pPr lvl="1"/>
            <a:r>
              <a:rPr lang="en-US" dirty="0" smtClean="0"/>
              <a:t>Assesses </a:t>
            </a:r>
            <a:r>
              <a:rPr lang="en-US" dirty="0"/>
              <a:t>instructions</a:t>
            </a:r>
          </a:p>
          <a:p>
            <a:pPr lvl="1"/>
            <a:r>
              <a:rPr lang="en-US" dirty="0" smtClean="0"/>
              <a:t>Compensation</a:t>
            </a:r>
            <a:endParaRPr lang="en-US" dirty="0"/>
          </a:p>
          <a:p>
            <a:pPr lvl="1"/>
            <a:r>
              <a:rPr lang="en-US" dirty="0" smtClean="0"/>
              <a:t>Contribution </a:t>
            </a:r>
            <a:r>
              <a:rPr lang="en-US" dirty="0"/>
              <a:t>of research</a:t>
            </a:r>
          </a:p>
          <a:p>
            <a:pPr lvl="1"/>
            <a:r>
              <a:rPr lang="en-US" dirty="0" smtClean="0"/>
              <a:t>Value </a:t>
            </a:r>
            <a:r>
              <a:rPr lang="en-US" dirty="0"/>
              <a:t>to the participant</a:t>
            </a:r>
          </a:p>
          <a:p>
            <a:pPr lvl="1"/>
            <a:r>
              <a:rPr lang="en-US" dirty="0" smtClean="0"/>
              <a:t>Protection </a:t>
            </a:r>
            <a:r>
              <a:rPr lang="en-US" dirty="0"/>
              <a:t>of privacy</a:t>
            </a:r>
          </a:p>
        </p:txBody>
      </p:sp>
    </p:spTree>
    <p:extLst>
      <p:ext uri="{BB962C8B-B14F-4D97-AF65-F5344CB8AC3E}">
        <p14:creationId xmlns:p14="http://schemas.microsoft.com/office/powerpoint/2010/main" val="220837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IRB (Ethical Review Board)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Different standards for different institutions</a:t>
            </a:r>
          </a:p>
          <a:p>
            <a:pPr lvl="1"/>
            <a:r>
              <a:rPr lang="en-US" dirty="0" smtClean="0"/>
              <a:t>Medical </a:t>
            </a:r>
            <a:r>
              <a:rPr lang="en-US" dirty="0"/>
              <a:t>School vs </a:t>
            </a:r>
            <a:r>
              <a:rPr lang="en-US" dirty="0" smtClean="0"/>
              <a:t>SCI</a:t>
            </a:r>
            <a:endParaRPr lang="en-US" dirty="0"/>
          </a:p>
          <a:p>
            <a:r>
              <a:rPr lang="en-US" dirty="0" smtClean="0"/>
              <a:t>Board </a:t>
            </a:r>
            <a:r>
              <a:rPr lang="en-US" dirty="0"/>
              <a:t>consists of (primarily) non-expert peers</a:t>
            </a:r>
          </a:p>
          <a:p>
            <a:r>
              <a:rPr lang="en-US" dirty="0" smtClean="0"/>
              <a:t>At </a:t>
            </a:r>
            <a:r>
              <a:rPr lang="en-US" dirty="0"/>
              <a:t>educational institutions also</a:t>
            </a:r>
          </a:p>
          <a:p>
            <a:pPr lvl="1"/>
            <a:r>
              <a:rPr lang="en-US" dirty="0" smtClean="0"/>
              <a:t>Help educate </a:t>
            </a:r>
            <a:r>
              <a:rPr lang="en-US" dirty="0"/>
              <a:t>new </a:t>
            </a:r>
            <a:r>
              <a:rPr lang="en-US" dirty="0" smtClean="0"/>
              <a:t>researchers (e.g., before Pitt FER starts)</a:t>
            </a:r>
          </a:p>
          <a:p>
            <a:pPr lvl="1"/>
            <a:r>
              <a:rPr lang="en-US" dirty="0" smtClean="0"/>
              <a:t>Make </a:t>
            </a:r>
            <a:r>
              <a:rPr lang="en-US" dirty="0"/>
              <a:t>suggestions to find solutions to ethics </a:t>
            </a:r>
            <a:r>
              <a:rPr lang="en-US" dirty="0" smtClean="0"/>
              <a:t>problems</a:t>
            </a:r>
          </a:p>
          <a:p>
            <a:pPr lvl="2"/>
            <a:r>
              <a:rPr lang="en-US" dirty="0" smtClean="0"/>
              <a:t>How </a:t>
            </a:r>
            <a:r>
              <a:rPr lang="en-US" dirty="0"/>
              <a:t>to get informed consent on an Android </a:t>
            </a:r>
            <a:r>
              <a:rPr lang="en-US" dirty="0" smtClean="0"/>
              <a:t>App</a:t>
            </a:r>
          </a:p>
          <a:p>
            <a:pPr lvl="2"/>
            <a:r>
              <a:rPr lang="en-US" dirty="0" smtClean="0"/>
              <a:t> </a:t>
            </a:r>
            <a:r>
              <a:rPr lang="en-US" dirty="0"/>
              <a:t>“click here to accept terms and conditions”</a:t>
            </a:r>
          </a:p>
        </p:txBody>
      </p:sp>
    </p:spTree>
    <p:extLst>
      <p:ext uri="{BB962C8B-B14F-4D97-AF65-F5344CB8AC3E}">
        <p14:creationId xmlns:p14="http://schemas.microsoft.com/office/powerpoint/2010/main" val="160721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Ethical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you lie to a human subject?</a:t>
            </a:r>
          </a:p>
          <a:p>
            <a:r>
              <a:rPr lang="en-US" dirty="0" smtClean="0"/>
              <a:t>Can you harm a human subject?</a:t>
            </a:r>
          </a:p>
          <a:p>
            <a:r>
              <a:rPr lang="en-US" dirty="0" smtClean="0"/>
              <a:t>Can you mislead a human subject?</a:t>
            </a:r>
          </a:p>
          <a:p>
            <a:pPr lvl="1"/>
            <a:r>
              <a:rPr lang="en-US" dirty="0" smtClean="0"/>
              <a:t>Wizard of Oz experiments?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91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Human Subjects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But </a:t>
            </a:r>
            <a:r>
              <a:rPr lang="en-US" dirty="0" smtClean="0"/>
              <a:t>it’s </a:t>
            </a:r>
            <a:r>
              <a:rPr lang="en-US" dirty="0"/>
              <a:t>not all these extremes</a:t>
            </a:r>
          </a:p>
          <a:p>
            <a:r>
              <a:rPr lang="en-US" dirty="0"/>
              <a:t>Y</a:t>
            </a:r>
            <a:r>
              <a:rPr lang="en-US" dirty="0" smtClean="0"/>
              <a:t>our </a:t>
            </a:r>
            <a:r>
              <a:rPr lang="en-US" dirty="0"/>
              <a:t>human subjects are biased</a:t>
            </a:r>
          </a:p>
          <a:p>
            <a:r>
              <a:rPr lang="en-US" dirty="0" smtClean="0"/>
              <a:t>Your </a:t>
            </a:r>
            <a:r>
              <a:rPr lang="en-US" dirty="0"/>
              <a:t>selection of them is biased</a:t>
            </a:r>
          </a:p>
          <a:p>
            <a:r>
              <a:rPr lang="en-US" dirty="0" smtClean="0"/>
              <a:t>Your </a:t>
            </a:r>
            <a:r>
              <a:rPr lang="en-US" dirty="0"/>
              <a:t>tests are biased too</a:t>
            </a:r>
          </a:p>
        </p:txBody>
      </p:sp>
    </p:spTree>
    <p:extLst>
      <p:ext uri="{BB962C8B-B14F-4D97-AF65-F5344CB8AC3E}">
        <p14:creationId xmlns:p14="http://schemas.microsoft.com/office/powerpoint/2010/main" val="288558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Subject </a:t>
            </a:r>
            <a:r>
              <a:rPr lang="en-US" smtClean="0"/>
              <a:t>Selection Example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LiberationSans"/>
              </a:rPr>
              <a:t>For speech synthesis evaluation</a:t>
            </a:r>
          </a:p>
          <a:p>
            <a:pPr lvl="1"/>
            <a:r>
              <a:rPr lang="en-US" dirty="0" smtClean="0">
                <a:latin typeface="LiberationSans"/>
              </a:rPr>
              <a:t>Listen </a:t>
            </a:r>
            <a:r>
              <a:rPr lang="en-US" dirty="0">
                <a:latin typeface="LiberationSans"/>
              </a:rPr>
              <a:t>to these and say which you prefer</a:t>
            </a:r>
          </a:p>
          <a:p>
            <a:r>
              <a:rPr lang="en-US" dirty="0" smtClean="0">
                <a:latin typeface="LiberationSans"/>
              </a:rPr>
              <a:t>Who </a:t>
            </a:r>
            <a:r>
              <a:rPr lang="en-US" dirty="0">
                <a:latin typeface="LiberationSans"/>
              </a:rPr>
              <a:t>do you get to listen</a:t>
            </a:r>
          </a:p>
          <a:p>
            <a:pPr lvl="1"/>
            <a:r>
              <a:rPr lang="en-US" dirty="0" smtClean="0">
                <a:latin typeface="LiberationSans"/>
              </a:rPr>
              <a:t>Experts </a:t>
            </a:r>
            <a:r>
              <a:rPr lang="en-US" dirty="0">
                <a:latin typeface="LiberationSans"/>
              </a:rPr>
              <a:t>are biased, non-experts are biased</a:t>
            </a:r>
          </a:p>
          <a:p>
            <a:r>
              <a:rPr lang="en-US" dirty="0" smtClean="0">
                <a:latin typeface="LiberationSans"/>
              </a:rPr>
              <a:t>Hardware </a:t>
            </a:r>
            <a:r>
              <a:rPr lang="en-US" dirty="0">
                <a:latin typeface="LiberationSans"/>
              </a:rPr>
              <a:t>makes a difference</a:t>
            </a:r>
          </a:p>
          <a:p>
            <a:pPr lvl="1"/>
            <a:r>
              <a:rPr lang="en-US" dirty="0" smtClean="0">
                <a:latin typeface="LiberationSans"/>
              </a:rPr>
              <a:t>Expensive </a:t>
            </a:r>
            <a:r>
              <a:rPr lang="en-US" dirty="0">
                <a:latin typeface="LiberationSans"/>
              </a:rPr>
              <a:t>headphones give different result</a:t>
            </a:r>
          </a:p>
          <a:p>
            <a:r>
              <a:rPr lang="en-US" dirty="0" smtClean="0">
                <a:latin typeface="LiberationSans"/>
              </a:rPr>
              <a:t>Experiment </a:t>
            </a:r>
            <a:r>
              <a:rPr lang="en-US" dirty="0">
                <a:latin typeface="LiberationSans"/>
              </a:rPr>
              <a:t>itself makes a difference</a:t>
            </a:r>
          </a:p>
          <a:p>
            <a:pPr lvl="1"/>
            <a:r>
              <a:rPr lang="en-US" dirty="0" smtClean="0">
                <a:latin typeface="LiberationSans"/>
              </a:rPr>
              <a:t>Listening </a:t>
            </a:r>
            <a:r>
              <a:rPr lang="en-US" dirty="0">
                <a:latin typeface="LiberationSans"/>
              </a:rPr>
              <a:t>in quiet office vs on the </a:t>
            </a:r>
            <a:r>
              <a:rPr lang="en-US" dirty="0" smtClean="0">
                <a:latin typeface="LiberationSans"/>
              </a:rPr>
              <a:t>bus</a:t>
            </a:r>
          </a:p>
          <a:p>
            <a:r>
              <a:rPr lang="en-US" sz="1450" dirty="0" smtClean="0">
                <a:latin typeface="OpenSymbol"/>
              </a:rPr>
              <a:t> </a:t>
            </a:r>
            <a:r>
              <a:rPr lang="en-US" dirty="0">
                <a:latin typeface="LiberationSans"/>
              </a:rPr>
              <a:t>Hearing ability makes a difference</a:t>
            </a:r>
          </a:p>
          <a:p>
            <a:pPr lvl="1"/>
            <a:r>
              <a:rPr lang="en-US" sz="650" dirty="0" smtClean="0">
                <a:latin typeface="OpenSymbol"/>
              </a:rPr>
              <a:t> </a:t>
            </a:r>
            <a:r>
              <a:rPr lang="en-US" dirty="0">
                <a:latin typeface="LiberationSans"/>
              </a:rPr>
              <a:t>Young vs old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46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809</Words>
  <Application>Microsoft Office PowerPoint</Application>
  <PresentationFormat>Widescreen</PresentationFormat>
  <Paragraphs>134</Paragraphs>
  <Slides>25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LiberationSans</vt:lpstr>
      <vt:lpstr>OpenSymbol</vt:lpstr>
      <vt:lpstr>Times New Roman</vt:lpstr>
      <vt:lpstr>Office Theme</vt:lpstr>
      <vt:lpstr>Ethics, Social Good, and NLP</vt:lpstr>
      <vt:lpstr>Human Subjects</vt:lpstr>
      <vt:lpstr>History of using Human Subjects</vt:lpstr>
      <vt:lpstr>Ethics in Human Subject Use</vt:lpstr>
      <vt:lpstr>IRB (Ethical Review Board)</vt:lpstr>
      <vt:lpstr>IRB (Ethical Review Board)</vt:lpstr>
      <vt:lpstr>Ethical Questions</vt:lpstr>
      <vt:lpstr>Using Human Subjects</vt:lpstr>
      <vt:lpstr>Human Subject Selection Example</vt:lpstr>
      <vt:lpstr>Human Subject Selection</vt:lpstr>
      <vt:lpstr>Human Subject Selection </vt:lpstr>
      <vt:lpstr>Human Subjects – Summary Part 1</vt:lpstr>
      <vt:lpstr>PowerPoint Presentation</vt:lpstr>
      <vt:lpstr>Gender/Race/Age Stereotypes</vt:lpstr>
      <vt:lpstr>PowerPoint Presentation</vt:lpstr>
      <vt:lpstr>Sources of Human Biases in Machine Learning</vt:lpstr>
      <vt:lpstr>Word Analogy Tasks</vt:lpstr>
      <vt:lpstr>Training Data for Word Embeddings</vt:lpstr>
      <vt:lpstr>PowerPoint Presentation</vt:lpstr>
      <vt:lpstr>Main Ideas</vt:lpstr>
      <vt:lpstr>PowerPoint Presentation</vt:lpstr>
      <vt:lpstr>Gender-definitional vs. Gender-neutral Words</vt:lpstr>
      <vt:lpstr>PowerPoint Presentation</vt:lpstr>
      <vt:lpstr>Gender Subspace</vt:lpstr>
      <vt:lpstr>Debiasing</vt:lpstr>
    </vt:vector>
  </TitlesOfParts>
  <Company>University of Pittsburgh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Ethics, Social Good, and NLP</dc:title>
  <dc:creator>Diane J. Litman</dc:creator>
  <cp:lastModifiedBy>Diane J. Litman</cp:lastModifiedBy>
  <cp:revision>16</cp:revision>
  <dcterms:created xsi:type="dcterms:W3CDTF">2018-12-04T15:29:42Z</dcterms:created>
  <dcterms:modified xsi:type="dcterms:W3CDTF">2018-12-04T17:19:39Z</dcterms:modified>
</cp:coreProperties>
</file>