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58AD"/>
    <a:srgbClr val="EA6ED1"/>
    <a:srgbClr val="F7A0A5"/>
    <a:srgbClr val="FCD400"/>
    <a:srgbClr val="D557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48" autoAdjust="0"/>
    <p:restoredTop sz="95461" autoAdjust="0"/>
  </p:normalViewPr>
  <p:slideViewPr>
    <p:cSldViewPr snapToGrid="0">
      <p:cViewPr varScale="1">
        <p:scale>
          <a:sx n="113" d="100"/>
          <a:sy n="113" d="100"/>
        </p:scale>
        <p:origin x="96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A9829A-C801-414B-9062-70F3EA61D97A}" type="datetimeFigureOut">
              <a:rPr lang="en-US" smtClean="0"/>
              <a:t>11/13/2018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A99D1-313B-447B-B1F7-051EC4AE5B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877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CA99D1-313B-447B-B1F7-051EC4AE5B8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7901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Let’s start with what is </a:t>
            </a:r>
            <a:r>
              <a:rPr lang="en-US" dirty="0" err="1" smtClean="0"/>
              <a:t>wikification</a:t>
            </a:r>
            <a:endParaRPr lang="en-US" dirty="0" smtClean="0"/>
          </a:p>
          <a:p>
            <a:r>
              <a:rPr lang="en-US" baseline="0" dirty="0" smtClean="0"/>
              <a:t>Read wiki titles slower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322920-4AD1-4CAF-879A-1B862E9D2F1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218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80573834-D8E1-4005-A7CE-BBE2BE6A5258}" type="slidenum">
              <a:rPr lang="en-US" altLang="en-US">
                <a:solidFill>
                  <a:srgbClr val="000000"/>
                </a:solidFill>
              </a:rPr>
              <a:pPr/>
              <a:t>9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57300" y="720725"/>
            <a:ext cx="4802188" cy="3600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buFontTx/>
              <a:buChar char="•"/>
            </a:pPr>
            <a:r>
              <a:rPr lang="en-US" altLang="en-US" smtClean="0"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. We expect this idea to inspire a completely new philosophy for fact</a:t>
            </a:r>
          </a:p>
          <a:p>
            <a:r>
              <a:rPr lang="en-US" altLang="en-US" smtClean="0"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extraction which will be essential for the creation of a high-quality StructNet.</a:t>
            </a:r>
          </a:p>
          <a:p>
            <a:endParaRPr lang="en-US" altLang="en-US" smtClean="0"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eaLnBrk="1" hangingPunct="1">
              <a:lnSpc>
                <a:spcPct val="80000"/>
              </a:lnSpc>
              <a:spcBef>
                <a:spcPts val="304"/>
              </a:spcBef>
              <a:spcAft>
                <a:spcPts val="304"/>
              </a:spcAft>
              <a:buClr>
                <a:schemeClr val="accent1"/>
              </a:buClr>
              <a:buSzPct val="60000"/>
              <a:buFont typeface="Wingdings" panose="05000000000000000000" pitchFamily="2" charset="2"/>
              <a:buChar char="§"/>
            </a:pPr>
            <a:r>
              <a:rPr lang="en-US" altLang="en-US" smtClean="0">
                <a:latin typeface="Arial" panose="020B0604020202020204" pitchFamily="34" charset="0"/>
                <a:ea typeface="SimSun" panose="02010600030101010101" pitchFamily="2" charset="-122"/>
              </a:rPr>
              <a:t>Incorporate arbitrary global features and soft constraints; </a:t>
            </a:r>
          </a:p>
          <a:p>
            <a:pPr marL="684684" lvl="1" eaLnBrk="1" hangingPunct="1">
              <a:lnSpc>
                <a:spcPct val="80000"/>
              </a:lnSpc>
              <a:spcBef>
                <a:spcPts val="304"/>
              </a:spcBef>
              <a:spcAft>
                <a:spcPts val="304"/>
              </a:spcAft>
              <a:buClr>
                <a:schemeClr val="accent1"/>
              </a:buClr>
              <a:buSzPct val="60000"/>
              <a:buFont typeface="Wingdings" panose="05000000000000000000" pitchFamily="2" charset="2"/>
              <a:buChar char="§"/>
            </a:pPr>
            <a:r>
              <a:rPr lang="en-US" altLang="en-US" sz="2000">
                <a:latin typeface="Arial" panose="020B0604020202020204" pitchFamily="34" charset="0"/>
                <a:ea typeface="MS PGothic" panose="020B0600070205080204" pitchFamily="34" charset="-128"/>
              </a:rPr>
              <a:t>Features are automatically learned selectively</a:t>
            </a:r>
          </a:p>
          <a:p>
            <a:pPr marL="684684" lvl="1" eaLnBrk="1" hangingPunct="1">
              <a:lnSpc>
                <a:spcPct val="80000"/>
              </a:lnSpc>
              <a:spcBef>
                <a:spcPts val="304"/>
              </a:spcBef>
              <a:spcAft>
                <a:spcPts val="304"/>
              </a:spcAft>
              <a:buClr>
                <a:schemeClr val="accent1"/>
              </a:buClr>
              <a:buSzPct val="60000"/>
              <a:buFont typeface="Wingdings" panose="05000000000000000000" pitchFamily="2" charset="2"/>
              <a:buChar char="§"/>
            </a:pPr>
            <a:r>
              <a:rPr lang="en-US" altLang="en-US" sz="2000">
                <a:latin typeface="Arial" panose="020B0604020202020204" pitchFamily="34" charset="0"/>
                <a:ea typeface="MS PGothic" panose="020B0600070205080204" pitchFamily="34" charset="-128"/>
              </a:rPr>
              <a:t>Save some human knowledge engineering efforts</a:t>
            </a:r>
            <a:endParaRPr lang="en-US" altLang="en-US" smtClean="0"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684684" lvl="1" eaLnBrk="1" hangingPunct="1">
              <a:lnSpc>
                <a:spcPct val="80000"/>
              </a:lnSpc>
              <a:spcBef>
                <a:spcPts val="304"/>
              </a:spcBef>
              <a:spcAft>
                <a:spcPts val="304"/>
              </a:spcAft>
              <a:buClr>
                <a:schemeClr val="accent1"/>
              </a:buClr>
              <a:buSzPct val="60000"/>
              <a:buFont typeface="Wingdings" panose="05000000000000000000" pitchFamily="2" charset="2"/>
              <a:buChar char="§"/>
            </a:pPr>
            <a:r>
              <a:rPr lang="en-US" altLang="en-US" sz="2000">
                <a:latin typeface="Arial" panose="020B0604020202020204" pitchFamily="34" charset="0"/>
                <a:ea typeface="MS PGothic" panose="020B0600070205080204" pitchFamily="34" charset="-128"/>
              </a:rPr>
              <a:t>Capture </a:t>
            </a:r>
            <a:r>
              <a:rPr lang="en-US" altLang="zh-CN" sz="2000">
                <a:latin typeface="Arial" panose="020B0604020202020204" pitchFamily="34" charset="0"/>
                <a:ea typeface="SimSun" panose="02010600030101010101" pitchFamily="2" charset="-122"/>
              </a:rPr>
              <a:t>inter-dependency knowledge on the entire structure</a:t>
            </a:r>
            <a:endParaRPr lang="en-US" altLang="en-US" sz="2000"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hangingPunct="1">
              <a:lnSpc>
                <a:spcPct val="80000"/>
              </a:lnSpc>
              <a:spcBef>
                <a:spcPts val="304"/>
              </a:spcBef>
              <a:spcAft>
                <a:spcPts val="304"/>
              </a:spcAft>
              <a:buClr>
                <a:schemeClr val="accent1"/>
              </a:buClr>
              <a:buSzPct val="60000"/>
              <a:buFont typeface="Wingdings" panose="05000000000000000000" pitchFamily="2" charset="2"/>
              <a:buChar char="§"/>
            </a:pPr>
            <a:endParaRPr lang="en-US" altLang="en-US" smtClean="0">
              <a:solidFill>
                <a:srgbClr val="000000"/>
              </a:solidFill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ts val="304"/>
              </a:spcBef>
              <a:spcAft>
                <a:spcPts val="304"/>
              </a:spcAft>
              <a:buClr>
                <a:schemeClr val="accent1"/>
              </a:buClr>
              <a:buSzPct val="60000"/>
              <a:buFont typeface="Wingdings" panose="05000000000000000000" pitchFamily="2" charset="2"/>
              <a:buChar char="§"/>
            </a:pPr>
            <a:r>
              <a:rPr lang="en-US" altLang="en-US" smtClean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Efficient linear-time beam search by joint learning and decoding</a:t>
            </a:r>
          </a:p>
          <a:p>
            <a:pPr eaLnBrk="1" hangingPunct="1">
              <a:spcBef>
                <a:spcPts val="304"/>
              </a:spcBef>
              <a:spcAft>
                <a:spcPts val="304"/>
              </a:spcAft>
              <a:buClr>
                <a:schemeClr val="accent1"/>
              </a:buClr>
              <a:buSzPct val="60000"/>
              <a:buFont typeface="Wingdings" panose="05000000000000000000" pitchFamily="2" charset="2"/>
              <a:buChar char="§"/>
            </a:pPr>
            <a:r>
              <a:rPr lang="en-US" altLang="ja-JP" smtClean="0">
                <a:latin typeface="Arial" panose="020B0604020202020204" pitchFamily="34" charset="0"/>
                <a:ea typeface="MS PGothic" panose="020B0600070205080204" pitchFamily="34" charset="-128"/>
              </a:rPr>
              <a:t>No need to model joint/conditional distribution with a large number of variables</a:t>
            </a:r>
            <a:endParaRPr lang="en-US" altLang="zh-CN" smtClean="0"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eaLnBrk="1" hangingPunct="1">
              <a:spcBef>
                <a:spcPts val="304"/>
              </a:spcBef>
              <a:spcAft>
                <a:spcPts val="304"/>
              </a:spcAft>
              <a:buClr>
                <a:schemeClr val="accent1"/>
              </a:buClr>
              <a:buSzPct val="60000"/>
              <a:buFont typeface="Wingdings" panose="05000000000000000000" pitchFamily="2" charset="2"/>
              <a:buChar char="§"/>
            </a:pPr>
            <a:r>
              <a:rPr lang="en-US" altLang="zh-CN" smtClean="0">
                <a:latin typeface="Arial" panose="020B0604020202020204" pitchFamily="34" charset="0"/>
                <a:ea typeface="SimSun" panose="02010600030101010101" pitchFamily="2" charset="-122"/>
              </a:rPr>
              <a:t>Extract all facts jointly in a unified framework</a:t>
            </a:r>
          </a:p>
          <a:p>
            <a:pPr marL="684684" lvl="1" eaLnBrk="1" hangingPunct="1">
              <a:spcBef>
                <a:spcPts val="304"/>
              </a:spcBef>
              <a:spcAft>
                <a:spcPts val="304"/>
              </a:spcAft>
              <a:buClr>
                <a:schemeClr val="accent1"/>
              </a:buClr>
              <a:buSzPct val="60000"/>
              <a:buFont typeface="Wingdings" panose="05000000000000000000" pitchFamily="2" charset="2"/>
              <a:buChar char="§"/>
            </a:pPr>
            <a:r>
              <a:rPr lang="en-US" altLang="en-US" sz="2000">
                <a:latin typeface="Arial" panose="020B0604020202020204" pitchFamily="34" charset="0"/>
                <a:ea typeface="MS PGothic" panose="020B0600070205080204" pitchFamily="34" charset="-128"/>
              </a:rPr>
              <a:t>Local predictions can be mutually improved</a:t>
            </a:r>
            <a:endParaRPr lang="en-US" altLang="en-US" sz="2000"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684684" lvl="1" eaLnBrk="1" hangingPunct="1">
              <a:spcBef>
                <a:spcPts val="304"/>
              </a:spcBef>
              <a:spcAft>
                <a:spcPts val="304"/>
              </a:spcAft>
              <a:buClr>
                <a:schemeClr val="accent1"/>
              </a:buClr>
              <a:buSzPct val="60000"/>
              <a:buFont typeface="Wingdings" panose="05000000000000000000" pitchFamily="2" charset="2"/>
              <a:buChar char="§"/>
            </a:pPr>
            <a:r>
              <a:rPr lang="en-US" altLang="zh-CN" sz="2000">
                <a:latin typeface="Arial" panose="020B0604020202020204" pitchFamily="34" charset="0"/>
                <a:ea typeface="SimSun" panose="02010600030101010101" pitchFamily="2" charset="-122"/>
              </a:rPr>
              <a:t>Avoid error compounding problem </a:t>
            </a:r>
            <a:endParaRPr lang="en-US" altLang="en-US" sz="2000">
              <a:solidFill>
                <a:srgbClr val="000000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hangingPunct="1"/>
            <a:endParaRPr lang="zh-CN" altLang="en-US" smtClean="0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46153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85357" indent="-302060">
              <a:defRPr sz="1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208241" indent="-241649">
              <a:defRPr sz="1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91538" indent="-241649">
              <a:defRPr sz="1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174834" indent="-241649">
              <a:defRPr sz="1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658131" indent="-24164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3141427" indent="-24164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624724" indent="-24164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4108020" indent="-24164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>
              <a:defRPr/>
            </a:pPr>
            <a:fld id="{1AF0563A-9730-470B-A3AB-F34847C32631}" type="slidenum">
              <a:rPr lang="en-US" altLang="en-US" smtClean="0">
                <a:solidFill>
                  <a:srgbClr val="000000"/>
                </a:solidFill>
                <a:latin typeface="Arial" pitchFamily="34" charset="0"/>
              </a:rPr>
              <a:pPr>
                <a:defRPr/>
              </a:pPr>
              <a:t>10</a:t>
            </a:fld>
            <a:endParaRPr lang="en-US" altLang="en-US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58888" y="720725"/>
            <a:ext cx="4800600" cy="3600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buFontTx/>
              <a:buChar char="•"/>
              <a:defRPr/>
            </a:pPr>
            <a:r>
              <a:rPr lang="en-US" smtClean="0">
                <a:latin typeface="Arial" pitchFamily="34" charset="0"/>
                <a:ea typeface="MS PGothic" pitchFamily="34" charset="-128"/>
                <a:cs typeface="Arial" pitchFamily="34" charset="0"/>
              </a:rPr>
              <a:t>. We expect this idea to inspire a completely new philosophy for fact</a:t>
            </a:r>
          </a:p>
          <a:p>
            <a:pPr>
              <a:defRPr/>
            </a:pPr>
            <a:r>
              <a:rPr lang="en-US" smtClean="0">
                <a:latin typeface="Arial" pitchFamily="34" charset="0"/>
                <a:ea typeface="MS PGothic" pitchFamily="34" charset="-128"/>
                <a:cs typeface="Arial" pitchFamily="34" charset="0"/>
              </a:rPr>
              <a:t>extraction which will be essential for the creation of a high-quality StructNet.</a:t>
            </a:r>
          </a:p>
          <a:p>
            <a:pPr>
              <a:defRPr/>
            </a:pPr>
            <a:endParaRPr lang="en-US" smtClean="0">
              <a:latin typeface="Arial" pitchFamily="34" charset="0"/>
              <a:ea typeface="SimSun" pitchFamily="2" charset="-122"/>
            </a:endParaRPr>
          </a:p>
          <a:p>
            <a:pPr eaLnBrk="1" hangingPunct="1">
              <a:lnSpc>
                <a:spcPct val="80000"/>
              </a:lnSpc>
              <a:spcBef>
                <a:spcPts val="304"/>
              </a:spcBef>
              <a:spcAft>
                <a:spcPts val="304"/>
              </a:spcAft>
              <a:buClr>
                <a:schemeClr val="accent1"/>
              </a:buClr>
              <a:buSzPct val="60000"/>
              <a:buFont typeface="Wingdings" pitchFamily="2" charset="2"/>
              <a:buChar char="§"/>
              <a:defRPr/>
            </a:pPr>
            <a:r>
              <a:rPr lang="en-US" smtClean="0">
                <a:latin typeface="Arial" pitchFamily="34" charset="0"/>
                <a:ea typeface="SimSun" pitchFamily="2" charset="-122"/>
              </a:rPr>
              <a:t>Incorporate arbitrary global features and soft constraints; </a:t>
            </a:r>
          </a:p>
          <a:p>
            <a:pPr marL="684670" lvl="1" eaLnBrk="1" hangingPunct="1">
              <a:lnSpc>
                <a:spcPct val="80000"/>
              </a:lnSpc>
              <a:spcBef>
                <a:spcPts val="304"/>
              </a:spcBef>
              <a:spcAft>
                <a:spcPts val="304"/>
              </a:spcAft>
              <a:buClr>
                <a:schemeClr val="accent1"/>
              </a:buClr>
              <a:buSzPct val="60000"/>
              <a:buFont typeface="Wingdings" pitchFamily="2" charset="2"/>
              <a:buChar char="§"/>
              <a:defRPr/>
            </a:pPr>
            <a:r>
              <a:rPr lang="en-US" sz="2000">
                <a:latin typeface="Arial" pitchFamily="34" charset="0"/>
                <a:ea typeface="MS PGothic" pitchFamily="34" charset="-128"/>
                <a:cs typeface="Arial" pitchFamily="34" charset="0"/>
              </a:rPr>
              <a:t>Features are automatically learned selectively</a:t>
            </a:r>
          </a:p>
          <a:p>
            <a:pPr marL="684670" lvl="1" eaLnBrk="1" hangingPunct="1">
              <a:lnSpc>
                <a:spcPct val="80000"/>
              </a:lnSpc>
              <a:spcBef>
                <a:spcPts val="304"/>
              </a:spcBef>
              <a:spcAft>
                <a:spcPts val="304"/>
              </a:spcAft>
              <a:buClr>
                <a:schemeClr val="accent1"/>
              </a:buClr>
              <a:buSzPct val="60000"/>
              <a:buFont typeface="Wingdings" pitchFamily="2" charset="2"/>
              <a:buChar char="§"/>
              <a:defRPr/>
            </a:pPr>
            <a:r>
              <a:rPr lang="en-US" sz="2000">
                <a:latin typeface="Arial" pitchFamily="34" charset="0"/>
                <a:ea typeface="MS PGothic" pitchFamily="34" charset="-128"/>
                <a:cs typeface="Arial" pitchFamily="34" charset="0"/>
              </a:rPr>
              <a:t>Save some human knowledge engineering efforts</a:t>
            </a:r>
            <a:endParaRPr lang="en-US" smtClean="0">
              <a:latin typeface="Arial" pitchFamily="34" charset="0"/>
              <a:ea typeface="SimSun" pitchFamily="2" charset="-122"/>
            </a:endParaRPr>
          </a:p>
          <a:p>
            <a:pPr marL="684670" lvl="1" eaLnBrk="1" hangingPunct="1">
              <a:lnSpc>
                <a:spcPct val="80000"/>
              </a:lnSpc>
              <a:spcBef>
                <a:spcPts val="304"/>
              </a:spcBef>
              <a:spcAft>
                <a:spcPts val="304"/>
              </a:spcAft>
              <a:buClr>
                <a:schemeClr val="accent1"/>
              </a:buClr>
              <a:buSzPct val="60000"/>
              <a:buFont typeface="Wingdings" pitchFamily="2" charset="2"/>
              <a:buChar char="§"/>
              <a:defRPr/>
            </a:pPr>
            <a:r>
              <a:rPr lang="en-US" sz="2000">
                <a:latin typeface="Arial" pitchFamily="34" charset="0"/>
                <a:ea typeface="MS PGothic" pitchFamily="34" charset="-128"/>
                <a:cs typeface="Arial" pitchFamily="34" charset="0"/>
              </a:rPr>
              <a:t>Capture </a:t>
            </a:r>
            <a:r>
              <a:rPr lang="en-US" altLang="zh-CN" sz="2000">
                <a:latin typeface="Arial" pitchFamily="34" charset="0"/>
                <a:ea typeface="SimSun" pitchFamily="2" charset="-122"/>
              </a:rPr>
              <a:t>inter-dependency knowledge on the entire structure</a:t>
            </a:r>
            <a:endParaRPr lang="en-US" sz="2000">
              <a:latin typeface="Arial" pitchFamily="34" charset="0"/>
              <a:ea typeface="MS PGothic" pitchFamily="34" charset="-128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ts val="304"/>
              </a:spcBef>
              <a:spcAft>
                <a:spcPts val="304"/>
              </a:spcAft>
              <a:buClr>
                <a:schemeClr val="accent1"/>
              </a:buClr>
              <a:buSzPct val="60000"/>
              <a:buFont typeface="Wingdings" pitchFamily="2" charset="2"/>
              <a:buChar char="§"/>
              <a:defRPr/>
            </a:pPr>
            <a:endParaRPr lang="en-US" smtClean="0">
              <a:solidFill>
                <a:srgbClr val="000000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ts val="304"/>
              </a:spcBef>
              <a:spcAft>
                <a:spcPts val="304"/>
              </a:spcAft>
              <a:buClr>
                <a:schemeClr val="accent1"/>
              </a:buClr>
              <a:buSzPct val="60000"/>
              <a:buFont typeface="Wingdings" pitchFamily="2" charset="2"/>
              <a:buChar char="§"/>
              <a:defRPr/>
            </a:pPr>
            <a:r>
              <a:rPr lang="en-US" smtClean="0">
                <a:solidFill>
                  <a:srgbClr val="000000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Efficient linear-time beam search by joint learning and decoding</a:t>
            </a:r>
          </a:p>
          <a:p>
            <a:pPr eaLnBrk="1" hangingPunct="1">
              <a:spcBef>
                <a:spcPts val="304"/>
              </a:spcBef>
              <a:spcAft>
                <a:spcPts val="304"/>
              </a:spcAft>
              <a:buClr>
                <a:schemeClr val="accent1"/>
              </a:buClr>
              <a:buSzPct val="60000"/>
              <a:buFont typeface="Wingdings" pitchFamily="2" charset="2"/>
              <a:buChar char="§"/>
              <a:defRPr/>
            </a:pPr>
            <a:r>
              <a:rPr lang="en-US" altLang="ja-JP" smtClean="0">
                <a:latin typeface="Arial" pitchFamily="34" charset="0"/>
                <a:ea typeface="MS PGothic" pitchFamily="34" charset="-128"/>
              </a:rPr>
              <a:t>No need to model joint/conditional distribution with a large number of variables</a:t>
            </a:r>
            <a:endParaRPr lang="en-US" altLang="zh-CN" smtClean="0">
              <a:latin typeface="Arial" pitchFamily="34" charset="0"/>
              <a:ea typeface="SimSun" pitchFamily="2" charset="-122"/>
            </a:endParaRPr>
          </a:p>
          <a:p>
            <a:pPr eaLnBrk="1" hangingPunct="1">
              <a:spcBef>
                <a:spcPts val="304"/>
              </a:spcBef>
              <a:spcAft>
                <a:spcPts val="304"/>
              </a:spcAft>
              <a:buClr>
                <a:schemeClr val="accent1"/>
              </a:buClr>
              <a:buSzPct val="60000"/>
              <a:buFont typeface="Wingdings" pitchFamily="2" charset="2"/>
              <a:buChar char="§"/>
              <a:defRPr/>
            </a:pPr>
            <a:r>
              <a:rPr lang="en-US" altLang="zh-CN" smtClean="0">
                <a:latin typeface="Arial" pitchFamily="34" charset="0"/>
                <a:ea typeface="SimSun" pitchFamily="2" charset="-122"/>
              </a:rPr>
              <a:t>Extract all facts jointly in a unified framework</a:t>
            </a:r>
          </a:p>
          <a:p>
            <a:pPr marL="684670" lvl="1" eaLnBrk="1" hangingPunct="1">
              <a:spcBef>
                <a:spcPts val="304"/>
              </a:spcBef>
              <a:spcAft>
                <a:spcPts val="304"/>
              </a:spcAft>
              <a:buClr>
                <a:schemeClr val="accent1"/>
              </a:buClr>
              <a:buSzPct val="60000"/>
              <a:buFont typeface="Wingdings" pitchFamily="2" charset="2"/>
              <a:buChar char="§"/>
              <a:defRPr/>
            </a:pPr>
            <a:r>
              <a:rPr lang="en-US" sz="2000">
                <a:latin typeface="Arial" pitchFamily="34" charset="0"/>
                <a:ea typeface="MS PGothic" pitchFamily="34" charset="-128"/>
                <a:cs typeface="Arial" pitchFamily="34" charset="0"/>
              </a:rPr>
              <a:t>Local predictions can be mutually improved</a:t>
            </a:r>
            <a:endParaRPr lang="en-US" sz="2000">
              <a:latin typeface="Arial" pitchFamily="34" charset="0"/>
              <a:ea typeface="SimSun" pitchFamily="2" charset="-122"/>
            </a:endParaRPr>
          </a:p>
          <a:p>
            <a:pPr marL="684670" lvl="1" eaLnBrk="1" hangingPunct="1">
              <a:spcBef>
                <a:spcPts val="304"/>
              </a:spcBef>
              <a:spcAft>
                <a:spcPts val="304"/>
              </a:spcAft>
              <a:buClr>
                <a:schemeClr val="accent1"/>
              </a:buClr>
              <a:buSzPct val="60000"/>
              <a:buFont typeface="Wingdings" pitchFamily="2" charset="2"/>
              <a:buChar char="§"/>
              <a:defRPr/>
            </a:pPr>
            <a:r>
              <a:rPr lang="en-US" altLang="zh-CN" sz="2000">
                <a:latin typeface="Arial" pitchFamily="34" charset="0"/>
                <a:ea typeface="SimSun" pitchFamily="2" charset="-122"/>
              </a:rPr>
              <a:t>Avoid error compounding problem </a:t>
            </a:r>
            <a:endParaRPr lang="en-US" sz="2000">
              <a:solidFill>
                <a:srgbClr val="000000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  <a:p>
            <a:pPr eaLnBrk="1" hangingPunct="1">
              <a:defRPr/>
            </a:pPr>
            <a:endParaRPr lang="zh-CN" altLang="en-US" smtClean="0">
              <a:latin typeface="Arial" pitchFamily="34" charset="0"/>
              <a:ea typeface="SimSun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966024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/>
              <a:t>Don’t focus on “our contribution” only – focus on describing an algorithmic approach (which is impressive and good)</a:t>
            </a: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85357" indent="-30206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208241" indent="-241649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91538" indent="-241649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74834" indent="-241649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658131" indent="-24164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141427" indent="-24164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624724" indent="-24164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108020" indent="-24164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4018E209-BAA3-409D-BF32-94099B82B622}" type="slidenum">
              <a:rPr lang="en-US" altLang="en-US" smtClean="0">
                <a:latin typeface="Times New Roman" pitchFamily="18" charset="0"/>
              </a:rPr>
              <a:pPr eaLnBrk="1" hangingPunct="1"/>
              <a:t>11</a:t>
            </a:fld>
            <a:endParaRPr lang="en-US" alt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483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/>
              <a:t>Changed—change in related slides.</a:t>
            </a:r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85357" indent="-30206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208241" indent="-241649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91538" indent="-241649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74834" indent="-241649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658131" indent="-24164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141427" indent="-24164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624724" indent="-24164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108020" indent="-24164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A7612F6-4A35-40A9-89D1-4C8D43A4C097}" type="slidenum">
              <a:rPr lang="en-US" altLang="en-US" smtClean="0">
                <a:latin typeface="Times New Roman" pitchFamily="18" charset="0"/>
              </a:rPr>
              <a:pPr eaLnBrk="1" hangingPunct="1"/>
              <a:t>12</a:t>
            </a:fld>
            <a:endParaRPr lang="en-US" alt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34219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/>
              <a:t>Add a cartoon of edge cover to justify that the overall problem is hard.</a:t>
            </a:r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85357" indent="-30206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208241" indent="-241649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91538" indent="-241649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74834" indent="-241649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658131" indent="-24164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141427" indent="-24164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624724" indent="-24164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108020" indent="-24164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E1CD52E-020D-4EE0-9E35-71BA9CEFC2E6}" type="slidenum">
              <a:rPr lang="en-US" altLang="en-US" smtClean="0">
                <a:latin typeface="Times New Roman" pitchFamily="18" charset="0"/>
              </a:rPr>
              <a:pPr eaLnBrk="1" hangingPunct="1"/>
              <a:t>13</a:t>
            </a:fld>
            <a:endParaRPr lang="en-US" alt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963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070516"/>
            <a:ext cx="6858000" cy="2164383"/>
          </a:xfrm>
        </p:spPr>
        <p:txBody>
          <a:bodyPr anchor="ctr"/>
          <a:lstStyle>
            <a:lvl1pPr algn="ctr">
              <a:defRPr sz="4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49" y="6356351"/>
            <a:ext cx="3993287" cy="365125"/>
          </a:xfrm>
        </p:spPr>
        <p:txBody>
          <a:bodyPr/>
          <a:lstStyle/>
          <a:p>
            <a:r>
              <a:rPr lang="ro-RO" smtClean="0"/>
              <a:t>CS6501-NLP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61934" y="6356351"/>
            <a:ext cx="1253416" cy="365125"/>
          </a:xfrm>
        </p:spPr>
        <p:txBody>
          <a:bodyPr/>
          <a:lstStyle>
            <a:lvl1pPr>
              <a:defRPr sz="1400">
                <a:solidFill>
                  <a:srgbClr val="3C58A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E6A3C3A-A029-4573-BC04-5DA27903A7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3425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 smtClean="0"/>
              <a:t>CS6501-NLP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A3C3A-A029-4573-BC04-5DA27903A7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886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 smtClean="0"/>
              <a:t>CS6501-NLP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A3C3A-A029-4573-BC04-5DA27903A7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396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73260"/>
          </a:xfrm>
        </p:spPr>
        <p:txBody>
          <a:bodyPr/>
          <a:lstStyle>
            <a:lvl1pPr>
              <a:defRPr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270861"/>
            <a:ext cx="7886700" cy="4906102"/>
          </a:xfrm>
        </p:spPr>
        <p:txBody>
          <a:bodyPr/>
          <a:lstStyle>
            <a:lvl1pPr marL="403225" indent="-403225">
              <a:lnSpc>
                <a:spcPct val="110000"/>
              </a:lnSpc>
              <a:buClr>
                <a:srgbClr val="3C58AD"/>
              </a:buClr>
              <a:buFont typeface="Wingdings" panose="05000000000000000000" pitchFamily="2" charset="2"/>
              <a:buChar char="v"/>
              <a:defRPr/>
            </a:lvl1pPr>
            <a:lvl2pPr marL="688975" indent="-346075">
              <a:lnSpc>
                <a:spcPct val="110000"/>
              </a:lnSpc>
              <a:buClr>
                <a:srgbClr val="3C58AD"/>
              </a:buClr>
              <a:buFont typeface="Wingdings" panose="05000000000000000000" pitchFamily="2" charset="2"/>
              <a:buChar char="v"/>
              <a:defRPr/>
            </a:lvl2pPr>
            <a:lvl3pPr marL="1030288" indent="-344488">
              <a:lnSpc>
                <a:spcPct val="110000"/>
              </a:lnSpc>
              <a:buClr>
                <a:srgbClr val="3C58AD"/>
              </a:buClr>
              <a:buFont typeface="Wingdings" panose="05000000000000000000" pitchFamily="2" charset="2"/>
              <a:buChar char="v"/>
              <a:defRPr/>
            </a:lvl3pPr>
            <a:lvl4pPr marL="1317625" indent="-288925">
              <a:lnSpc>
                <a:spcPct val="110000"/>
              </a:lnSpc>
              <a:buClr>
                <a:srgbClr val="3C58AD"/>
              </a:buClr>
              <a:buFont typeface="Wingdings" panose="05000000000000000000" pitchFamily="2" charset="2"/>
              <a:buChar char="v"/>
              <a:defRPr/>
            </a:lvl4pPr>
            <a:lvl5pPr marL="1658938" indent="-287338">
              <a:lnSpc>
                <a:spcPct val="110000"/>
              </a:lnSpc>
              <a:buClr>
                <a:srgbClr val="3C58AD"/>
              </a:buClr>
              <a:buFont typeface="Wingdings" panose="05000000000000000000" pitchFamily="2" charset="2"/>
              <a:buChar char="v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486150" cy="365125"/>
          </a:xfrm>
        </p:spPr>
        <p:txBody>
          <a:bodyPr/>
          <a:lstStyle>
            <a:lvl1pPr>
              <a:defRPr>
                <a:solidFill>
                  <a:srgbClr val="3C58AD"/>
                </a:solidFill>
              </a:defRPr>
            </a:lvl1pPr>
          </a:lstStyle>
          <a:p>
            <a:r>
              <a:rPr lang="ro-RO" smtClean="0"/>
              <a:t>CS6501-NLP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80118" y="6356351"/>
            <a:ext cx="1335232" cy="365125"/>
          </a:xfrm>
        </p:spPr>
        <p:txBody>
          <a:bodyPr/>
          <a:lstStyle/>
          <a:p>
            <a:fld id="{5E6A3C3A-A029-4573-BC04-5DA27903A7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1364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735532" cy="365125"/>
          </a:xfrm>
        </p:spPr>
        <p:txBody>
          <a:bodyPr/>
          <a:lstStyle/>
          <a:p>
            <a:r>
              <a:rPr lang="ro-RO" smtClean="0"/>
              <a:t>CS6501-NLP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45036" y="6356351"/>
            <a:ext cx="1470314" cy="365125"/>
          </a:xfrm>
        </p:spPr>
        <p:txBody>
          <a:bodyPr/>
          <a:lstStyle/>
          <a:p>
            <a:fld id="{5E6A3C3A-A029-4573-BC04-5DA27903A7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382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 smtClean="0"/>
              <a:t>CS6501-NLP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A3C3A-A029-4573-BC04-5DA27903A7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926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 smtClean="0"/>
              <a:t>CS6501-NLP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A3C3A-A029-4573-BC04-5DA27903A7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289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43246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 smtClean="0"/>
              <a:t>CS6501-NLP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A3C3A-A029-4573-BC04-5DA27903A7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775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 smtClean="0"/>
              <a:t>CS6501-NLP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A3C3A-A029-4573-BC04-5DA27903A7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794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 smtClean="0"/>
              <a:t>CS6501-NLP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A3C3A-A029-4573-BC04-5DA27903A7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741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 smtClean="0"/>
              <a:t>CS6501-NLP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A3C3A-A029-4573-BC04-5DA27903A7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204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rgbClr val="3C58A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o-RO" smtClean="0"/>
              <a:t>CS6501-NLP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rgbClr val="3C58A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E6A3C3A-A029-4573-BC04-5DA27903A7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89210" cy="6858000"/>
          </a:xfrm>
          <a:prstGeom prst="rect">
            <a:avLst/>
          </a:prstGeom>
          <a:solidFill>
            <a:srgbClr val="3C58AD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Computer Science at the University of Virginia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6371219"/>
            <a:ext cx="2114550" cy="325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1013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rgbClr val="3C58AD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kw@kwchang.ne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kwchang.net/teaching/NLP16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8960" y="1070516"/>
            <a:ext cx="8277585" cy="2164383"/>
          </a:xfrm>
        </p:spPr>
        <p:txBody>
          <a:bodyPr>
            <a:normAutofit/>
          </a:bodyPr>
          <a:lstStyle/>
          <a:p>
            <a:r>
              <a:rPr lang="en-US" sz="4200" dirty="0"/>
              <a:t>Lecture </a:t>
            </a:r>
            <a:r>
              <a:rPr lang="en-US" sz="4200" dirty="0" smtClean="0"/>
              <a:t>24: </a:t>
            </a:r>
            <a:r>
              <a:rPr lang="en-US" sz="4200" dirty="0"/>
              <a:t/>
            </a:r>
            <a:br>
              <a:rPr lang="en-US" sz="4200" dirty="0"/>
            </a:br>
            <a:r>
              <a:rPr lang="en-US" sz="4200" dirty="0" smtClean="0"/>
              <a:t>NER &amp; Entity Linking</a:t>
            </a:r>
            <a:endParaRPr lang="en-US" sz="4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7103076" cy="2073832"/>
          </a:xfrm>
        </p:spPr>
        <p:txBody>
          <a:bodyPr>
            <a:normAutofit lnSpcReduction="10000"/>
          </a:bodyPr>
          <a:lstStyle/>
          <a:p>
            <a:endParaRPr lang="en-US" dirty="0"/>
          </a:p>
          <a:p>
            <a:r>
              <a:rPr lang="en-US" dirty="0"/>
              <a:t>Kai-Wei Chang</a:t>
            </a:r>
          </a:p>
          <a:p>
            <a:r>
              <a:rPr lang="en-US" dirty="0"/>
              <a:t>CS @ University of Virginia</a:t>
            </a:r>
          </a:p>
          <a:p>
            <a:r>
              <a:rPr lang="en-US" dirty="0">
                <a:hlinkClick r:id="rId3"/>
              </a:rPr>
              <a:t>kw@kwchang.net</a:t>
            </a:r>
            <a:endParaRPr lang="en-US" dirty="0"/>
          </a:p>
          <a:p>
            <a:endParaRPr lang="en-US" dirty="0"/>
          </a:p>
          <a:p>
            <a:r>
              <a:rPr lang="en-US" dirty="0"/>
              <a:t>Couse webpage: </a:t>
            </a:r>
            <a:r>
              <a:rPr lang="en-US" dirty="0">
                <a:hlinkClick r:id="rId4"/>
              </a:rPr>
              <a:t>http://</a:t>
            </a:r>
            <a:r>
              <a:rPr lang="en-US" dirty="0" smtClean="0">
                <a:hlinkClick r:id="rId4"/>
              </a:rPr>
              <a:t>kwchang.net/teaching/NLP16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A3C3A-A029-4573-BC04-5DA27903A74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 smtClean="0"/>
              <a:t>CS6501-NLP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34720" y="6400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064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Wikification: Subtasks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Wikification and Entity Linking requires addressing several sub-tasks:</a:t>
            </a:r>
          </a:p>
          <a:p>
            <a:pPr lvl="1"/>
            <a:r>
              <a:rPr lang="en-US" dirty="0" smtClean="0"/>
              <a:t>Identifying Target </a:t>
            </a:r>
            <a:r>
              <a:rPr lang="en-US" dirty="0"/>
              <a:t>M</a:t>
            </a:r>
            <a:r>
              <a:rPr lang="en-US" dirty="0" smtClean="0"/>
              <a:t>entions </a:t>
            </a:r>
          </a:p>
          <a:p>
            <a:pPr lvl="2"/>
            <a:r>
              <a:rPr lang="en-US" dirty="0" smtClean="0">
                <a:solidFill>
                  <a:schemeClr val="tx1"/>
                </a:solidFill>
              </a:rPr>
              <a:t>Mentions</a:t>
            </a:r>
            <a:r>
              <a:rPr lang="en-US" dirty="0" smtClean="0"/>
              <a:t> in the input text that should be Wikified</a:t>
            </a:r>
          </a:p>
          <a:p>
            <a:pPr lvl="1"/>
            <a:r>
              <a:rPr lang="en-US" dirty="0" smtClean="0"/>
              <a:t>Identifying  Candidate Titles</a:t>
            </a:r>
          </a:p>
          <a:p>
            <a:pPr lvl="2"/>
            <a:r>
              <a:rPr lang="en-US" dirty="0" smtClean="0"/>
              <a:t>Candidate Wikipedia </a:t>
            </a:r>
            <a:r>
              <a:rPr lang="en-US" dirty="0" smtClean="0">
                <a:solidFill>
                  <a:schemeClr val="tx1"/>
                </a:solidFill>
              </a:rPr>
              <a:t>titles</a:t>
            </a:r>
            <a:r>
              <a:rPr lang="en-US" dirty="0" smtClean="0"/>
              <a:t> that could correspond to each </a:t>
            </a:r>
            <a:r>
              <a:rPr lang="en-US" dirty="0" smtClean="0">
                <a:solidFill>
                  <a:schemeClr val="tx1"/>
                </a:solidFill>
              </a:rPr>
              <a:t>mention</a:t>
            </a:r>
            <a:r>
              <a:rPr lang="en-US" dirty="0" smtClean="0"/>
              <a:t>   </a:t>
            </a:r>
          </a:p>
          <a:p>
            <a:pPr lvl="1"/>
            <a:r>
              <a:rPr lang="en-US" dirty="0" smtClean="0"/>
              <a:t>Candidate Title Ranking </a:t>
            </a:r>
          </a:p>
          <a:p>
            <a:pPr lvl="2"/>
            <a:r>
              <a:rPr lang="en-US" dirty="0" smtClean="0"/>
              <a:t>Rank the candidate titles for a given mention</a:t>
            </a:r>
          </a:p>
          <a:p>
            <a:pPr lvl="1"/>
            <a:r>
              <a:rPr lang="en-US" dirty="0" smtClean="0"/>
              <a:t>NIL Detection and Clustering</a:t>
            </a:r>
          </a:p>
          <a:p>
            <a:pPr lvl="2"/>
            <a:r>
              <a:rPr lang="en-US" dirty="0" smtClean="0"/>
              <a:t>Identify mentions that do not correspond to a Wikipedia title</a:t>
            </a:r>
          </a:p>
          <a:p>
            <a:pPr lvl="2"/>
            <a:r>
              <a:rPr lang="en-US" dirty="0" smtClean="0"/>
              <a:t>Entity Linking: cluster NIL mentions that represent the same entity.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4114800" y="6453336"/>
            <a:ext cx="914400" cy="2286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49EA72D-AFDA-4341-B72A-4A95FB1F0E84}" type="slidenum">
              <a:rPr lang="en-US" altLang="zh-TW" smtClean="0"/>
              <a:pPr>
                <a:defRPr/>
              </a:pPr>
              <a:t>10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0277274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High-level Algorithmic Approach. </a:t>
            </a:r>
            <a:endParaRPr lang="en-US" altLang="en-US" dirty="0" smtClean="0"/>
          </a:p>
        </p:txBody>
      </p:sp>
      <p:sp>
        <p:nvSpPr>
          <p:cNvPr id="2150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/>
            <a:r>
              <a:rPr lang="en-US" altLang="en-US" sz="2000" dirty="0" smtClean="0">
                <a:solidFill>
                  <a:srgbClr val="C00000"/>
                </a:solidFill>
              </a:rPr>
              <a:t>Input:</a:t>
            </a:r>
            <a:r>
              <a:rPr lang="en-US" altLang="en-US" sz="2000" dirty="0" smtClean="0"/>
              <a:t> A text document d;              </a:t>
            </a:r>
            <a:r>
              <a:rPr lang="en-US" altLang="en-US" sz="2000" dirty="0" smtClean="0">
                <a:solidFill>
                  <a:srgbClr val="C00000"/>
                </a:solidFill>
              </a:rPr>
              <a:t>Output: </a:t>
            </a:r>
            <a:r>
              <a:rPr lang="en-US" altLang="en-US" sz="2000" dirty="0" smtClean="0"/>
              <a:t>a set of pairs (</a:t>
            </a:r>
            <a:r>
              <a:rPr lang="en-US" altLang="en-US" sz="2000" dirty="0" smtClean="0">
                <a:latin typeface="Palatino Linotype"/>
              </a:rPr>
              <a:t>m</a:t>
            </a:r>
            <a:r>
              <a:rPr lang="en-US" altLang="en-US" sz="2000" baseline="-25000" dirty="0" smtClean="0">
                <a:latin typeface="Palatino Linotype"/>
              </a:rPr>
              <a:t>i</a:t>
            </a:r>
            <a:r>
              <a:rPr lang="en-US" altLang="en-US" sz="2000" dirty="0" smtClean="0">
                <a:latin typeface="Palatino Linotype"/>
              </a:rPr>
              <a:t> ,t</a:t>
            </a:r>
            <a:r>
              <a:rPr lang="en-US" altLang="en-US" sz="2000" baseline="-25000" dirty="0" smtClean="0">
                <a:latin typeface="Calibri"/>
              </a:rPr>
              <a:t>i</a:t>
            </a:r>
            <a:r>
              <a:rPr lang="en-US" altLang="en-US" sz="2000" dirty="0" smtClean="0"/>
              <a:t>) </a:t>
            </a:r>
          </a:p>
          <a:p>
            <a:pPr lvl="1"/>
            <a:r>
              <a:rPr lang="en-US" altLang="en-US" sz="2000" dirty="0" smtClean="0">
                <a:solidFill>
                  <a:srgbClr val="C00000"/>
                </a:solidFill>
                <a:latin typeface="Palatino Linotype"/>
              </a:rPr>
              <a:t>m</a:t>
            </a:r>
            <a:r>
              <a:rPr lang="en-US" altLang="en-US" sz="2000" baseline="-25000" dirty="0" smtClean="0">
                <a:solidFill>
                  <a:srgbClr val="C00000"/>
                </a:solidFill>
                <a:latin typeface="Calibri"/>
              </a:rPr>
              <a:t>i</a:t>
            </a:r>
            <a:r>
              <a:rPr lang="en-US" altLang="en-US" sz="2000" dirty="0" smtClean="0"/>
              <a:t> are mentions in d; </a:t>
            </a:r>
            <a:r>
              <a:rPr lang="en-US" altLang="en-US" sz="2000" dirty="0" err="1" smtClean="0">
                <a:solidFill>
                  <a:srgbClr val="C00000"/>
                </a:solidFill>
                <a:latin typeface="Palatino Linotype"/>
              </a:rPr>
              <a:t>t</a:t>
            </a:r>
            <a:r>
              <a:rPr lang="en-US" altLang="en-US" sz="2000" baseline="-25000" dirty="0" err="1" smtClean="0">
                <a:solidFill>
                  <a:srgbClr val="C00000"/>
                </a:solidFill>
                <a:latin typeface="Calibri"/>
              </a:rPr>
              <a:t>j</a:t>
            </a:r>
            <a:r>
              <a:rPr lang="en-US" altLang="en-US" sz="2000" dirty="0" smtClean="0"/>
              <a:t>(</a:t>
            </a:r>
            <a:r>
              <a:rPr lang="en-US" altLang="en-US" sz="2000" dirty="0" smtClean="0">
                <a:solidFill>
                  <a:srgbClr val="C00000"/>
                </a:solidFill>
                <a:latin typeface="Palatino Linotype"/>
              </a:rPr>
              <a:t>m</a:t>
            </a:r>
            <a:r>
              <a:rPr lang="en-US" altLang="en-US" sz="2000" baseline="-25000" dirty="0" smtClean="0">
                <a:solidFill>
                  <a:srgbClr val="C00000"/>
                </a:solidFill>
                <a:latin typeface="Calibri"/>
              </a:rPr>
              <a:t>i </a:t>
            </a:r>
            <a:r>
              <a:rPr lang="en-US" altLang="en-US" sz="2000" dirty="0" smtClean="0"/>
              <a:t>) are corresponding Wikipedia titles, or NIL. </a:t>
            </a:r>
          </a:p>
          <a:p>
            <a:r>
              <a:rPr lang="en-US" altLang="en-US" sz="2000" dirty="0" smtClean="0">
                <a:solidFill>
                  <a:srgbClr val="C00000"/>
                </a:solidFill>
              </a:rPr>
              <a:t>(1) Identify mentions </a:t>
            </a:r>
            <a:r>
              <a:rPr lang="en-US" altLang="en-US" sz="2000" dirty="0" smtClean="0">
                <a:solidFill>
                  <a:srgbClr val="C00000"/>
                </a:solidFill>
                <a:latin typeface="Palatino Linotype"/>
              </a:rPr>
              <a:t>m</a:t>
            </a:r>
            <a:r>
              <a:rPr lang="en-US" altLang="en-US" sz="2000" baseline="-25000" dirty="0" smtClean="0">
                <a:solidFill>
                  <a:srgbClr val="C00000"/>
                </a:solidFill>
                <a:latin typeface="Calibri"/>
              </a:rPr>
              <a:t>i</a:t>
            </a:r>
            <a:r>
              <a:rPr lang="en-US" altLang="en-US" sz="2000" dirty="0" smtClean="0">
                <a:solidFill>
                  <a:srgbClr val="C00000"/>
                </a:solidFill>
              </a:rPr>
              <a:t> in d </a:t>
            </a:r>
          </a:p>
          <a:p>
            <a:r>
              <a:rPr lang="en-US" altLang="en-US" sz="2000" dirty="0" smtClean="0">
                <a:solidFill>
                  <a:srgbClr val="C00000"/>
                </a:solidFill>
              </a:rPr>
              <a:t>(2) Local Inference</a:t>
            </a:r>
          </a:p>
          <a:p>
            <a:pPr lvl="1"/>
            <a:r>
              <a:rPr lang="en-US" altLang="en-US" sz="2000" dirty="0" smtClean="0"/>
              <a:t>For each </a:t>
            </a:r>
            <a:r>
              <a:rPr lang="en-US" altLang="en-US" sz="2000" dirty="0" smtClean="0">
                <a:latin typeface="Palatino Linotype"/>
              </a:rPr>
              <a:t>m</a:t>
            </a:r>
            <a:r>
              <a:rPr lang="en-US" altLang="en-US" sz="2000" baseline="-25000" dirty="0" smtClean="0">
                <a:latin typeface="Calibri"/>
              </a:rPr>
              <a:t>i</a:t>
            </a:r>
            <a:r>
              <a:rPr lang="en-US" altLang="en-US" sz="2000" dirty="0" smtClean="0"/>
              <a:t> in d: </a:t>
            </a:r>
          </a:p>
          <a:p>
            <a:pPr lvl="2"/>
            <a:r>
              <a:rPr lang="en-US" altLang="en-US" sz="1800" dirty="0" smtClean="0"/>
              <a:t>Identify a set of relevant titles T(</a:t>
            </a:r>
            <a:r>
              <a:rPr lang="en-US" altLang="en-US" sz="1800" dirty="0" smtClean="0">
                <a:latin typeface="Palatino Linotype"/>
              </a:rPr>
              <a:t>m</a:t>
            </a:r>
            <a:r>
              <a:rPr lang="en-US" altLang="en-US" sz="1800" baseline="-25000" dirty="0" smtClean="0">
                <a:latin typeface="Calibri"/>
              </a:rPr>
              <a:t>i </a:t>
            </a:r>
            <a:r>
              <a:rPr lang="en-US" altLang="en-US" sz="1800" dirty="0" smtClean="0"/>
              <a:t>)    </a:t>
            </a:r>
          </a:p>
          <a:p>
            <a:pPr lvl="2"/>
            <a:r>
              <a:rPr lang="en-US" altLang="en-US" sz="1800" dirty="0" smtClean="0"/>
              <a:t>Rank titles </a:t>
            </a:r>
            <a:r>
              <a:rPr lang="en-US" altLang="en-US" sz="1800" dirty="0" smtClean="0">
                <a:latin typeface="Palatino Linotype"/>
              </a:rPr>
              <a:t>t</a:t>
            </a:r>
            <a:r>
              <a:rPr lang="en-US" altLang="en-US" sz="1800" baseline="-25000" dirty="0" smtClean="0">
                <a:latin typeface="Calibri"/>
              </a:rPr>
              <a:t>i</a:t>
            </a:r>
            <a:r>
              <a:rPr lang="en-US" altLang="en-US" sz="1800" dirty="0" smtClean="0"/>
              <a:t> </a:t>
            </a:r>
            <a:r>
              <a:rPr lang="en-US" altLang="en-US" sz="1800" dirty="0" smtClean="0">
                <a:latin typeface="cmsy10"/>
              </a:rPr>
              <a:t>∈</a:t>
            </a:r>
            <a:r>
              <a:rPr lang="en-US" altLang="en-US" sz="1800" dirty="0" smtClean="0"/>
              <a:t> T(</a:t>
            </a:r>
            <a:r>
              <a:rPr lang="en-US" altLang="en-US" sz="1800" dirty="0" smtClean="0">
                <a:latin typeface="Palatino Linotype"/>
              </a:rPr>
              <a:t>m</a:t>
            </a:r>
            <a:r>
              <a:rPr lang="en-US" altLang="en-US" sz="1800" baseline="-25000" dirty="0" smtClean="0">
                <a:latin typeface="Calibri"/>
              </a:rPr>
              <a:t>i </a:t>
            </a:r>
            <a:r>
              <a:rPr lang="en-US" altLang="en-US" sz="1800" dirty="0" smtClean="0"/>
              <a:t>)</a:t>
            </a:r>
          </a:p>
          <a:p>
            <a:pPr marL="914400" lvl="2" indent="0">
              <a:buNone/>
            </a:pPr>
            <a:r>
              <a:rPr lang="en-US" altLang="en-US" sz="1800" dirty="0" smtClean="0">
                <a:solidFill>
                  <a:schemeClr val="tx1"/>
                </a:solidFill>
              </a:rPr>
              <a:t>[E.g., consider local statistics of edges [</a:t>
            </a:r>
            <a:r>
              <a:rPr lang="en-US" altLang="en-US" sz="1800" dirty="0" smtClean="0">
                <a:solidFill>
                  <a:srgbClr val="C00000"/>
                </a:solidFill>
              </a:rPr>
              <a:t>(</a:t>
            </a:r>
            <a:r>
              <a:rPr lang="en-US" altLang="en-US" sz="1800" dirty="0" smtClean="0">
                <a:solidFill>
                  <a:srgbClr val="C00000"/>
                </a:solidFill>
                <a:latin typeface="Palatino Linotype"/>
              </a:rPr>
              <a:t>m</a:t>
            </a:r>
            <a:r>
              <a:rPr lang="en-US" altLang="en-US" sz="1800" baseline="-25000" dirty="0" smtClean="0">
                <a:solidFill>
                  <a:srgbClr val="C00000"/>
                </a:solidFill>
                <a:latin typeface="Palatino Linotype"/>
              </a:rPr>
              <a:t>i</a:t>
            </a:r>
            <a:r>
              <a:rPr lang="en-US" altLang="en-US" sz="1800" dirty="0" smtClean="0">
                <a:solidFill>
                  <a:srgbClr val="C00000"/>
                </a:solidFill>
                <a:latin typeface="Palatino Linotype"/>
              </a:rPr>
              <a:t> ,t</a:t>
            </a:r>
            <a:r>
              <a:rPr lang="en-US" altLang="en-US" sz="1800" baseline="-25000" dirty="0" smtClean="0">
                <a:solidFill>
                  <a:srgbClr val="C00000"/>
                </a:solidFill>
                <a:latin typeface="Calibri"/>
              </a:rPr>
              <a:t>i</a:t>
            </a:r>
            <a:r>
              <a:rPr lang="en-US" altLang="en-US" sz="1800" dirty="0" smtClean="0">
                <a:solidFill>
                  <a:srgbClr val="C00000"/>
                </a:solidFill>
              </a:rPr>
              <a:t>) , (</a:t>
            </a:r>
            <a:r>
              <a:rPr lang="en-US" altLang="en-US" sz="1800" dirty="0" smtClean="0">
                <a:solidFill>
                  <a:srgbClr val="C00000"/>
                </a:solidFill>
                <a:latin typeface="Palatino Linotype"/>
              </a:rPr>
              <a:t>m</a:t>
            </a:r>
            <a:r>
              <a:rPr lang="en-US" altLang="en-US" sz="1800" baseline="-25000" dirty="0" smtClean="0">
                <a:solidFill>
                  <a:srgbClr val="C00000"/>
                </a:solidFill>
                <a:latin typeface="Calibri"/>
              </a:rPr>
              <a:t>i</a:t>
            </a:r>
            <a:r>
              <a:rPr lang="en-US" altLang="en-US" sz="1800" dirty="0" smtClean="0">
                <a:solidFill>
                  <a:srgbClr val="C00000"/>
                </a:solidFill>
              </a:rPr>
              <a:t> ,*), </a:t>
            </a:r>
            <a:r>
              <a:rPr lang="en-US" altLang="en-US" sz="1800" dirty="0" smtClean="0">
                <a:solidFill>
                  <a:schemeClr val="tx1"/>
                </a:solidFill>
              </a:rPr>
              <a:t>and </a:t>
            </a:r>
            <a:r>
              <a:rPr lang="en-US" altLang="en-US" sz="1800" dirty="0" smtClean="0">
                <a:solidFill>
                  <a:srgbClr val="C00000"/>
                </a:solidFill>
              </a:rPr>
              <a:t>(*, </a:t>
            </a:r>
            <a:r>
              <a:rPr lang="en-US" altLang="en-US" sz="1800" dirty="0" smtClean="0">
                <a:solidFill>
                  <a:srgbClr val="C00000"/>
                </a:solidFill>
                <a:latin typeface="Palatino Linotype"/>
              </a:rPr>
              <a:t>t</a:t>
            </a:r>
            <a:r>
              <a:rPr lang="en-US" altLang="en-US" sz="1800" baseline="-25000" dirty="0" smtClean="0">
                <a:solidFill>
                  <a:srgbClr val="C00000"/>
                </a:solidFill>
                <a:latin typeface="Calibri"/>
              </a:rPr>
              <a:t>i</a:t>
            </a:r>
            <a:r>
              <a:rPr lang="en-US" altLang="en-US" sz="1800" dirty="0" smtClean="0">
                <a:solidFill>
                  <a:srgbClr val="C00000"/>
                </a:solidFill>
              </a:rPr>
              <a:t> )] </a:t>
            </a:r>
            <a:r>
              <a:rPr lang="en-US" altLang="en-US" sz="1800" dirty="0" smtClean="0">
                <a:solidFill>
                  <a:schemeClr val="tx1"/>
                </a:solidFill>
              </a:rPr>
              <a:t>occurrences in the Wikipedia graph] </a:t>
            </a:r>
          </a:p>
          <a:p>
            <a:r>
              <a:rPr lang="en-US" altLang="en-US" sz="2000" dirty="0" smtClean="0">
                <a:solidFill>
                  <a:srgbClr val="C00000"/>
                </a:solidFill>
              </a:rPr>
              <a:t>(3) Global Inference</a:t>
            </a:r>
          </a:p>
          <a:p>
            <a:pPr lvl="1"/>
            <a:r>
              <a:rPr lang="en-US" altLang="en-US" sz="2000" dirty="0" smtClean="0"/>
              <a:t>For each document d: </a:t>
            </a:r>
          </a:p>
          <a:p>
            <a:pPr lvl="2"/>
            <a:r>
              <a:rPr lang="en-US" altLang="en-US" sz="1800" dirty="0" smtClean="0"/>
              <a:t>Consider all </a:t>
            </a:r>
            <a:r>
              <a:rPr lang="en-US" altLang="en-US" sz="1800" dirty="0" smtClean="0">
                <a:latin typeface="Palatino Linotype"/>
              </a:rPr>
              <a:t>m</a:t>
            </a:r>
            <a:r>
              <a:rPr lang="en-US" altLang="en-US" sz="1800" baseline="-25000" dirty="0" smtClean="0">
                <a:latin typeface="Calibri"/>
              </a:rPr>
              <a:t>i</a:t>
            </a:r>
            <a:r>
              <a:rPr lang="en-US" altLang="en-US" sz="1800" dirty="0" smtClean="0"/>
              <a:t> </a:t>
            </a:r>
            <a:r>
              <a:rPr lang="en-US" altLang="en-US" sz="1800" dirty="0" smtClean="0">
                <a:latin typeface="cmsy10"/>
              </a:rPr>
              <a:t>∈</a:t>
            </a:r>
            <a:r>
              <a:rPr lang="en-US" altLang="en-US" sz="1800" dirty="0" smtClean="0"/>
              <a:t> d; and all </a:t>
            </a:r>
            <a:r>
              <a:rPr lang="en-US" altLang="en-US" sz="1800" dirty="0" smtClean="0">
                <a:latin typeface="Palatino Linotype"/>
              </a:rPr>
              <a:t>t</a:t>
            </a:r>
            <a:r>
              <a:rPr lang="en-US" altLang="en-US" sz="1800" baseline="-25000" dirty="0" smtClean="0">
                <a:latin typeface="Calibri"/>
              </a:rPr>
              <a:t>i</a:t>
            </a:r>
            <a:r>
              <a:rPr lang="en-US" altLang="en-US" sz="1800" dirty="0" smtClean="0"/>
              <a:t> </a:t>
            </a:r>
            <a:r>
              <a:rPr lang="en-US" altLang="en-US" sz="1800" dirty="0" smtClean="0">
                <a:latin typeface="cmsy10"/>
              </a:rPr>
              <a:t>∈</a:t>
            </a:r>
            <a:r>
              <a:rPr lang="en-US" altLang="en-US" sz="1800" dirty="0" smtClean="0"/>
              <a:t> T(</a:t>
            </a:r>
            <a:r>
              <a:rPr lang="en-US" altLang="en-US" sz="1800" dirty="0" smtClean="0">
                <a:latin typeface="Palatino Linotype"/>
              </a:rPr>
              <a:t>m</a:t>
            </a:r>
            <a:r>
              <a:rPr lang="en-US" altLang="en-US" sz="1800" baseline="-25000" dirty="0" smtClean="0">
                <a:latin typeface="Calibri"/>
              </a:rPr>
              <a:t>i </a:t>
            </a:r>
            <a:r>
              <a:rPr lang="en-US" altLang="en-US" sz="1800" dirty="0" smtClean="0"/>
              <a:t>)</a:t>
            </a:r>
          </a:p>
          <a:p>
            <a:pPr lvl="2"/>
            <a:r>
              <a:rPr lang="en-US" altLang="en-US" sz="1800" dirty="0" smtClean="0"/>
              <a:t>Re-rank titles </a:t>
            </a:r>
            <a:r>
              <a:rPr lang="en-US" altLang="en-US" sz="1800" dirty="0" smtClean="0">
                <a:latin typeface="Palatino Linotype"/>
              </a:rPr>
              <a:t>t</a:t>
            </a:r>
            <a:r>
              <a:rPr lang="en-US" altLang="en-US" sz="1800" baseline="-25000" dirty="0" smtClean="0">
                <a:latin typeface="Calibri"/>
              </a:rPr>
              <a:t>i</a:t>
            </a:r>
            <a:r>
              <a:rPr lang="en-US" altLang="en-US" sz="1800" dirty="0" smtClean="0"/>
              <a:t> </a:t>
            </a:r>
            <a:r>
              <a:rPr lang="en-US" altLang="en-US" sz="1800" dirty="0" smtClean="0">
                <a:latin typeface="cmsy10"/>
              </a:rPr>
              <a:t>∈</a:t>
            </a:r>
            <a:r>
              <a:rPr lang="en-US" altLang="en-US" sz="1800" dirty="0" smtClean="0"/>
              <a:t> T(</a:t>
            </a:r>
            <a:r>
              <a:rPr lang="en-US" altLang="en-US" sz="1800" dirty="0" smtClean="0">
                <a:latin typeface="Palatino Linotype"/>
              </a:rPr>
              <a:t>m</a:t>
            </a:r>
            <a:r>
              <a:rPr lang="en-US" altLang="en-US" sz="1800" baseline="-25000" dirty="0" smtClean="0">
                <a:latin typeface="Calibri"/>
              </a:rPr>
              <a:t>i </a:t>
            </a:r>
            <a:r>
              <a:rPr lang="en-US" altLang="en-US" sz="1800" dirty="0" smtClean="0"/>
              <a:t>)</a:t>
            </a:r>
          </a:p>
          <a:p>
            <a:pPr marL="914400" lvl="2" indent="0">
              <a:buNone/>
            </a:pPr>
            <a:r>
              <a:rPr lang="en-US" altLang="en-US" sz="1800" dirty="0" smtClean="0">
                <a:solidFill>
                  <a:schemeClr val="tx1"/>
                </a:solidFill>
              </a:rPr>
              <a:t>[E.g., if </a:t>
            </a:r>
            <a:r>
              <a:rPr lang="en-US" altLang="en-US" sz="1800" dirty="0" smtClean="0">
                <a:solidFill>
                  <a:srgbClr val="C00000"/>
                </a:solidFill>
              </a:rPr>
              <a:t>m, m’ </a:t>
            </a:r>
            <a:r>
              <a:rPr lang="en-US" altLang="en-US" sz="1800" dirty="0" smtClean="0">
                <a:solidFill>
                  <a:schemeClr val="tx1"/>
                </a:solidFill>
              </a:rPr>
              <a:t>are related by virtue of being in </a:t>
            </a:r>
            <a:r>
              <a:rPr lang="en-US" altLang="en-US" sz="1800" dirty="0" smtClean="0">
                <a:solidFill>
                  <a:srgbClr val="C00000"/>
                </a:solidFill>
              </a:rPr>
              <a:t>d</a:t>
            </a:r>
            <a:r>
              <a:rPr lang="en-US" altLang="en-US" sz="1800" dirty="0" smtClean="0">
                <a:solidFill>
                  <a:schemeClr val="tx1"/>
                </a:solidFill>
              </a:rPr>
              <a:t>, their corresponding titles </a:t>
            </a:r>
            <a:r>
              <a:rPr lang="en-US" altLang="en-US" sz="1800" dirty="0" smtClean="0">
                <a:solidFill>
                  <a:srgbClr val="C00000"/>
                </a:solidFill>
              </a:rPr>
              <a:t>t, t’</a:t>
            </a:r>
            <a:r>
              <a:rPr lang="en-US" altLang="en-US" sz="1800" dirty="0" smtClean="0">
                <a:solidFill>
                  <a:schemeClr val="tx1"/>
                </a:solidFill>
              </a:rPr>
              <a:t> may also be related]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4114800" y="6453336"/>
            <a:ext cx="914400" cy="2286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49EA72D-AFDA-4341-B72A-4A95FB1F0E84}" type="slidenum">
              <a:rPr lang="en-US" altLang="zh-TW" smtClean="0"/>
              <a:pPr>
                <a:defRPr/>
              </a:pPr>
              <a:t>11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42630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152400" y="609600"/>
            <a:ext cx="8229600" cy="533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mtClean="0"/>
              <a:t>Local approach </a:t>
            </a:r>
          </a:p>
        </p:txBody>
      </p:sp>
      <p:pic>
        <p:nvPicPr>
          <p:cNvPr id="24579" name="Content Placeholder 4" descr="Screen shot 2011-03-08 at 8.26.00 PM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3479800"/>
            <a:ext cx="4343400" cy="790575"/>
          </a:xfrm>
        </p:spPr>
      </p:pic>
      <p:pic>
        <p:nvPicPr>
          <p:cNvPr id="24581" name="Picture 7" descr="formulation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52600"/>
            <a:ext cx="9144000" cy="265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Content Placeholder 4" descr="Screen shot 2011-03-08 at 8.26.00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5305425"/>
            <a:ext cx="43434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0" y="3810000"/>
            <a:ext cx="91440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04800" y="4191000"/>
            <a:ext cx="3352800" cy="1600200"/>
          </a:xfrm>
          <a:prstGeom prst="rect">
            <a:avLst/>
          </a:prstGeom>
          <a:solidFill>
            <a:srgbClr val="FFFFCC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5750" indent="-285750">
              <a:buFont typeface="Wingdings" pitchFamily="2" charset="2"/>
              <a:buChar char="§"/>
              <a:defRPr/>
            </a:pPr>
            <a:r>
              <a:rPr lang="el-GR" dirty="0">
                <a:solidFill>
                  <a:srgbClr val="0033CC"/>
                </a:solidFill>
              </a:rPr>
              <a:t>Γ</a:t>
            </a:r>
            <a:r>
              <a:rPr lang="en-US" dirty="0">
                <a:solidFill>
                  <a:schemeClr val="tx1"/>
                </a:solidFill>
              </a:rPr>
              <a:t> is a solution to the problem</a:t>
            </a:r>
          </a:p>
          <a:p>
            <a:pPr marL="742950" lvl="1" indent="-285750">
              <a:buFont typeface="Wingdings" pitchFamily="2" charset="2"/>
              <a:buChar char="§"/>
              <a:defRPr/>
            </a:pPr>
            <a:r>
              <a:rPr lang="en-US" dirty="0">
                <a:solidFill>
                  <a:schemeClr val="tx1"/>
                </a:solidFill>
              </a:rPr>
              <a:t>A set of pairs </a:t>
            </a:r>
            <a:r>
              <a:rPr lang="en-US" dirty="0">
                <a:solidFill>
                  <a:srgbClr val="0033CC"/>
                </a:solidFill>
              </a:rPr>
              <a:t>(</a:t>
            </a:r>
            <a:r>
              <a:rPr lang="en-US" dirty="0" err="1">
                <a:solidFill>
                  <a:srgbClr val="0033CC"/>
                </a:solidFill>
              </a:rPr>
              <a:t>m,t</a:t>
            </a:r>
            <a:r>
              <a:rPr lang="en-US" dirty="0">
                <a:solidFill>
                  <a:srgbClr val="0033CC"/>
                </a:solidFill>
              </a:rPr>
              <a:t>) 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US" dirty="0">
                <a:solidFill>
                  <a:srgbClr val="0033CC"/>
                </a:solidFill>
              </a:rPr>
              <a:t>m</a:t>
            </a:r>
            <a:r>
              <a:rPr lang="en-US" dirty="0">
                <a:solidFill>
                  <a:schemeClr val="tx1"/>
                </a:solidFill>
              </a:rPr>
              <a:t>: a mention in the document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US" dirty="0">
                <a:solidFill>
                  <a:srgbClr val="0033CC"/>
                </a:solidFill>
              </a:rPr>
              <a:t>t</a:t>
            </a:r>
            <a:r>
              <a:rPr lang="en-US" dirty="0">
                <a:solidFill>
                  <a:schemeClr val="tx1"/>
                </a:solidFill>
              </a:rPr>
              <a:t>: the matched Wikipedia Title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6324600" y="4953000"/>
            <a:ext cx="228600" cy="609600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 flipV="1">
            <a:off x="3124202" y="2971801"/>
            <a:ext cx="2081960" cy="1233548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7162328" y="1143000"/>
            <a:ext cx="1828800" cy="457200"/>
          </a:xfrm>
          <a:prstGeom prst="rect">
            <a:avLst/>
          </a:prstGeom>
          <a:solidFill>
            <a:srgbClr val="FFFFCC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dirty="0" smtClean="0">
                <a:solidFill>
                  <a:schemeClr val="tx1"/>
                </a:solidFill>
              </a:rPr>
              <a:t>A </a:t>
            </a:r>
            <a:r>
              <a:rPr lang="en-US" dirty="0">
                <a:solidFill>
                  <a:schemeClr val="tx1"/>
                </a:solidFill>
              </a:rPr>
              <a:t>t</a:t>
            </a:r>
            <a:r>
              <a:rPr lang="en-US" dirty="0" smtClean="0">
                <a:solidFill>
                  <a:schemeClr val="tx1"/>
                </a:solidFill>
              </a:rPr>
              <a:t>ext Document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169150" y="2860675"/>
            <a:ext cx="1905000" cy="457200"/>
          </a:xfrm>
          <a:prstGeom prst="rect">
            <a:avLst/>
          </a:prstGeom>
          <a:solidFill>
            <a:srgbClr val="FFFFCC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dirty="0">
                <a:solidFill>
                  <a:srgbClr val="0033CC"/>
                </a:solidFill>
              </a:rPr>
              <a:t>Wikipedia Articles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740352" y="1844824"/>
            <a:ext cx="1250776" cy="576064"/>
          </a:xfrm>
          <a:prstGeom prst="rect">
            <a:avLst/>
          </a:prstGeom>
          <a:solidFill>
            <a:srgbClr val="FFFFCC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dirty="0" smtClean="0">
                <a:solidFill>
                  <a:schemeClr val="tx1"/>
                </a:solidFill>
              </a:rPr>
              <a:t>Identified mentions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3657600" y="4991100"/>
            <a:ext cx="457200" cy="4953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5206162" y="4017838"/>
            <a:ext cx="2592288" cy="923330"/>
          </a:xfrm>
          <a:prstGeom prst="rect">
            <a:avLst/>
          </a:prstGeom>
          <a:solidFill>
            <a:srgbClr val="FFFFCC"/>
          </a:solidFill>
          <a:ln w="28575">
            <a:solidFill>
              <a:srgbClr val="FF9900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dirty="0">
                <a:latin typeface="+mn-lt"/>
              </a:rPr>
              <a:t>Local score of matching</a:t>
            </a:r>
          </a:p>
          <a:p>
            <a:pPr>
              <a:defRPr/>
            </a:pPr>
            <a:r>
              <a:rPr lang="en-US" dirty="0">
                <a:latin typeface="+mn-lt"/>
              </a:rPr>
              <a:t>the mention to the title</a:t>
            </a:r>
          </a:p>
          <a:p>
            <a:pPr>
              <a:defRPr/>
            </a:pPr>
            <a:r>
              <a:rPr lang="en-US" dirty="0">
                <a:latin typeface="+mn-lt"/>
              </a:rPr>
              <a:t>(decomposed by </a:t>
            </a:r>
            <a:r>
              <a:rPr lang="en-US" dirty="0">
                <a:solidFill>
                  <a:srgbClr val="C00000"/>
                </a:solidFill>
                <a:latin typeface="+mn-lt"/>
              </a:rPr>
              <a:t>m</a:t>
            </a:r>
            <a:r>
              <a:rPr lang="en-US" baseline="-25000" dirty="0">
                <a:solidFill>
                  <a:srgbClr val="C00000"/>
                </a:solidFill>
                <a:latin typeface="+mn-lt"/>
              </a:rPr>
              <a:t>i</a:t>
            </a:r>
            <a:r>
              <a:rPr lang="en-US" dirty="0">
                <a:latin typeface="+mn-lt"/>
              </a:rPr>
              <a:t>)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4114800" y="6453336"/>
            <a:ext cx="914400" cy="2286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49EA72D-AFDA-4341-B72A-4A95FB1F0E84}" type="slidenum">
              <a:rPr lang="en-US" altLang="zh-TW" smtClean="0"/>
              <a:pPr>
                <a:defRPr/>
              </a:pPr>
              <a:t>12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54053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152400" y="-114300"/>
            <a:ext cx="9100120" cy="914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 smtClean="0"/>
              <a:t>Global Approach: Using Additional Structure</a:t>
            </a:r>
          </a:p>
        </p:txBody>
      </p:sp>
      <p:pic>
        <p:nvPicPr>
          <p:cNvPr id="25603" name="Content Placeholder 4" descr="Screen shot 2011-03-08 at 8.26.00 PM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3479800"/>
            <a:ext cx="4343400" cy="790575"/>
          </a:xfrm>
        </p:spPr>
      </p:pic>
      <p:pic>
        <p:nvPicPr>
          <p:cNvPr id="25605" name="Picture 7" descr="formulation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52600"/>
            <a:ext cx="9144000" cy="265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4267200" y="4953000"/>
            <a:ext cx="4572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3810000"/>
            <a:ext cx="91440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721350" y="1163638"/>
            <a:ext cx="3352800" cy="457200"/>
          </a:xfrm>
          <a:prstGeom prst="rect">
            <a:avLst/>
          </a:prstGeom>
          <a:solidFill>
            <a:srgbClr val="FFFFCC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</a:rPr>
              <a:t>Text Document(s)—News, Blogs,…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169150" y="2860675"/>
            <a:ext cx="1905000" cy="457200"/>
          </a:xfrm>
          <a:prstGeom prst="rect">
            <a:avLst/>
          </a:prstGeom>
          <a:solidFill>
            <a:srgbClr val="FFFFCC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dirty="0">
                <a:solidFill>
                  <a:srgbClr val="0033CC"/>
                </a:solidFill>
              </a:rPr>
              <a:t>Wikipedia Articles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59243" y="4149080"/>
            <a:ext cx="4014907" cy="2308324"/>
          </a:xfrm>
          <a:prstGeom prst="rect">
            <a:avLst/>
          </a:prstGeom>
          <a:solidFill>
            <a:srgbClr val="FFFFCC"/>
          </a:solidFill>
          <a:ln w="28575">
            <a:solidFill>
              <a:srgbClr val="FF9900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dirty="0">
                <a:latin typeface="+mn-lt"/>
              </a:rPr>
              <a:t>Adding a “global” </a:t>
            </a:r>
            <a:r>
              <a:rPr lang="en-US" dirty="0" smtClean="0">
                <a:latin typeface="+mn-lt"/>
              </a:rPr>
              <a:t>term to evaluate </a:t>
            </a:r>
            <a:r>
              <a:rPr lang="en-US" dirty="0">
                <a:latin typeface="+mn-lt"/>
              </a:rPr>
              <a:t>how good the </a:t>
            </a:r>
            <a:r>
              <a:rPr lang="en-US" dirty="0">
                <a:solidFill>
                  <a:srgbClr val="C00000"/>
                </a:solidFill>
                <a:latin typeface="+mn-lt"/>
              </a:rPr>
              <a:t>structure</a:t>
            </a:r>
            <a:r>
              <a:rPr lang="en-US" dirty="0">
                <a:latin typeface="+mn-lt"/>
              </a:rPr>
              <a:t> of the solution </a:t>
            </a:r>
            <a:r>
              <a:rPr lang="en-US" dirty="0" smtClean="0">
                <a:latin typeface="+mn-lt"/>
              </a:rPr>
              <a:t>is.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latin typeface="+mn-lt"/>
              </a:rPr>
              <a:t>Use the local solutions </a:t>
            </a:r>
            <a:r>
              <a:rPr lang="el-GR" dirty="0">
                <a:latin typeface="+mn-lt"/>
              </a:rPr>
              <a:t>Γ</a:t>
            </a:r>
            <a:r>
              <a:rPr lang="en-US" dirty="0" smtClean="0">
                <a:latin typeface="+mn-lt"/>
              </a:rPr>
              <a:t>’ (each </a:t>
            </a:r>
            <a:r>
              <a:rPr lang="en-US" dirty="0">
                <a:latin typeface="+mn-lt"/>
              </a:rPr>
              <a:t>mention </a:t>
            </a:r>
            <a:r>
              <a:rPr lang="en-US" dirty="0" smtClean="0">
                <a:latin typeface="+mn-lt"/>
              </a:rPr>
              <a:t>considered independently.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latin typeface="+mn-lt"/>
              </a:rPr>
              <a:t>Evaluate </a:t>
            </a:r>
            <a:r>
              <a:rPr lang="en-US" dirty="0">
                <a:latin typeface="+mn-lt"/>
              </a:rPr>
              <a:t>the structure based on pair-wise coherence scores </a:t>
            </a:r>
            <a:r>
              <a:rPr lang="el-GR" dirty="0">
                <a:latin typeface="+mn-lt"/>
              </a:rPr>
              <a:t>Ψ</a:t>
            </a:r>
            <a:r>
              <a:rPr lang="en-US" dirty="0" smtClean="0">
                <a:latin typeface="+mn-lt"/>
              </a:rPr>
              <a:t>(</a:t>
            </a:r>
            <a:r>
              <a:rPr lang="en-US" dirty="0" err="1" smtClean="0">
                <a:latin typeface="+mn-lt"/>
              </a:rPr>
              <a:t>t</a:t>
            </a:r>
            <a:r>
              <a:rPr lang="en-US" baseline="-25000" dirty="0" err="1" smtClean="0">
                <a:latin typeface="+mn-lt"/>
              </a:rPr>
              <a:t>i</a:t>
            </a:r>
            <a:r>
              <a:rPr lang="en-US" dirty="0" err="1" smtClean="0">
                <a:latin typeface="+mn-lt"/>
              </a:rPr>
              <a:t>,t</a:t>
            </a:r>
            <a:r>
              <a:rPr lang="en-US" baseline="-25000" dirty="0" err="1" smtClean="0">
                <a:latin typeface="+mn-lt"/>
              </a:rPr>
              <a:t>j</a:t>
            </a:r>
            <a:r>
              <a:rPr lang="en-US" dirty="0" smtClean="0">
                <a:latin typeface="+mn-lt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latin typeface="+mn-lt"/>
              </a:rPr>
              <a:t>Choose </a:t>
            </a:r>
            <a:r>
              <a:rPr lang="en-US" dirty="0">
                <a:latin typeface="+mn-lt"/>
              </a:rPr>
              <a:t>those that satisfy </a:t>
            </a:r>
            <a:r>
              <a:rPr lang="en-US" dirty="0" smtClean="0">
                <a:latin typeface="+mn-lt"/>
              </a:rPr>
              <a:t> </a:t>
            </a:r>
            <a:r>
              <a:rPr lang="en-US" dirty="0" smtClean="0">
                <a:solidFill>
                  <a:srgbClr val="C00000"/>
                </a:solidFill>
                <a:latin typeface="+mn-lt"/>
              </a:rPr>
              <a:t>document</a:t>
            </a:r>
            <a:r>
              <a:rPr lang="en-US" dirty="0" smtClean="0">
                <a:latin typeface="+mn-lt"/>
              </a:rPr>
              <a:t> coherence </a:t>
            </a:r>
            <a:r>
              <a:rPr lang="en-US" dirty="0">
                <a:latin typeface="+mn-lt"/>
              </a:rPr>
              <a:t>conditions</a:t>
            </a:r>
            <a:r>
              <a:rPr lang="en-US" dirty="0" smtClean="0">
                <a:latin typeface="+mn-lt"/>
              </a:rPr>
              <a:t>.</a:t>
            </a:r>
            <a:endParaRPr lang="en-US" dirty="0">
              <a:latin typeface="+mn-lt"/>
            </a:endParaRPr>
          </a:p>
        </p:txBody>
      </p:sp>
      <p:pic>
        <p:nvPicPr>
          <p:cNvPr id="15" name="Picture 12" descr="Corrected Eq3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847877"/>
            <a:ext cx="4419600" cy="741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0" name="Straight Arrow Connector 19"/>
          <p:cNvCxnSpPr/>
          <p:nvPr/>
        </p:nvCxnSpPr>
        <p:spPr>
          <a:xfrm flipH="1">
            <a:off x="4267200" y="4509120"/>
            <a:ext cx="685801" cy="443880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4114800" y="6453336"/>
            <a:ext cx="914400" cy="2286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49EA72D-AFDA-4341-B72A-4A95FB1F0E84}" type="slidenum">
              <a:rPr lang="en-US" altLang="zh-TW" smtClean="0"/>
              <a:pPr>
                <a:defRPr/>
              </a:pPr>
              <a:t>13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801145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altLang="en-US" dirty="0" smtClean="0"/>
              <a:t>Organizing knowledge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52400" y="1143000"/>
            <a:ext cx="3124200" cy="12001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It’s a version of </a:t>
            </a:r>
            <a:r>
              <a:rPr lang="en-US" b="1" i="1" u="sng" dirty="0">
                <a:solidFill>
                  <a:srgbClr val="FF0000"/>
                </a:solidFill>
                <a:latin typeface="Calibri" panose="020F0502020204030204" pitchFamily="34" charset="0"/>
              </a:rPr>
              <a:t>Chicago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– the standard classic Macintosh menu font, with that distinctive thick diagonal in the ”N”.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276600" y="1143000"/>
            <a:ext cx="2895600" cy="12001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b="1" i="1" u="sng" dirty="0">
                <a:solidFill>
                  <a:srgbClr val="FF0000"/>
                </a:solidFill>
                <a:latin typeface="Calibri" panose="020F0502020204030204" pitchFamily="34" charset="0"/>
              </a:rPr>
              <a:t>Chicago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was used by default for Mac menus through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MacOS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7.6, and OS 8 was released mid-1997..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172200" y="1143000"/>
            <a:ext cx="2819400" cy="12001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b="1" i="1" u="sng" dirty="0">
                <a:solidFill>
                  <a:srgbClr val="FF0000"/>
                </a:solidFill>
                <a:latin typeface="Calibri" panose="020F0502020204030204" pitchFamily="34" charset="0"/>
              </a:rPr>
              <a:t>Chicago</a:t>
            </a:r>
            <a:r>
              <a:rPr lang="en-US" b="1" i="1" u="sng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b="1" i="1" u="sng" dirty="0">
                <a:solidFill>
                  <a:srgbClr val="FF0000"/>
                </a:solidFill>
                <a:latin typeface="Calibri" panose="020F0502020204030204" pitchFamily="34" charset="0"/>
              </a:rPr>
              <a:t>VIII</a:t>
            </a:r>
            <a:r>
              <a:rPr lang="en-US" b="1" i="1" u="sng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was one of the early 70s-era </a:t>
            </a:r>
            <a:r>
              <a:rPr lang="en-US" b="1" i="1" u="sng" dirty="0">
                <a:solidFill>
                  <a:srgbClr val="FF0000"/>
                </a:solidFill>
                <a:latin typeface="Calibri" panose="020F0502020204030204" pitchFamily="34" charset="0"/>
              </a:rPr>
              <a:t>Chicago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albums to catch my</a:t>
            </a:r>
          </a:p>
          <a:p>
            <a:pPr eaLnBrk="1" hangingPunct="1">
              <a:defRPr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ear, along with </a:t>
            </a:r>
            <a:r>
              <a:rPr lang="en-US" b="1" i="1" u="sng" dirty="0">
                <a:solidFill>
                  <a:srgbClr val="FF0000"/>
                </a:solidFill>
                <a:latin typeface="Calibri" panose="020F0502020204030204" pitchFamily="34" charset="0"/>
              </a:rPr>
              <a:t>Chicago II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4114800" y="6453336"/>
            <a:ext cx="914400" cy="2286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49EA72D-AFDA-4341-B72A-4A95FB1F0E84}" type="slidenum">
              <a:rPr lang="en-US" altLang="zh-TW" smtClean="0"/>
              <a:pPr>
                <a:defRPr/>
              </a:pPr>
              <a:t>2</a:t>
            </a:fld>
            <a:endParaRPr lang="en-US" altLang="zh-TW" dirty="0"/>
          </a:p>
        </p:txBody>
      </p:sp>
      <p:sp>
        <p:nvSpPr>
          <p:cNvPr id="3" name="Rectangle 2"/>
          <p:cNvSpPr/>
          <p:nvPr/>
        </p:nvSpPr>
        <p:spPr>
          <a:xfrm>
            <a:off x="5545579" y="5992297"/>
            <a:ext cx="3336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Slides are adapted from Dan Roth</a:t>
            </a:r>
          </a:p>
        </p:txBody>
      </p:sp>
    </p:spTree>
    <p:extLst>
      <p:ext uri="{BB962C8B-B14F-4D97-AF65-F5344CB8AC3E}">
        <p14:creationId xmlns:p14="http://schemas.microsoft.com/office/powerpoint/2010/main" val="1988068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smtClean="0"/>
              <a:t>Cross-document co-reference resolution</a:t>
            </a:r>
            <a:endParaRPr lang="en-US" altLang="en-US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52400" y="1143000"/>
            <a:ext cx="3124200" cy="12001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dirty="0">
                <a:solidFill>
                  <a:srgbClr val="000000"/>
                </a:solidFill>
              </a:rPr>
              <a:t>It’s a version of </a:t>
            </a:r>
            <a:r>
              <a:rPr lang="en-US" b="1" i="1" u="sng" dirty="0">
                <a:solidFill>
                  <a:srgbClr val="FF0000"/>
                </a:solidFill>
              </a:rPr>
              <a:t>Chicago</a:t>
            </a:r>
            <a:r>
              <a:rPr lang="en-US" dirty="0">
                <a:solidFill>
                  <a:srgbClr val="000000"/>
                </a:solidFill>
              </a:rPr>
              <a:t> – the standard classic </a:t>
            </a:r>
            <a:r>
              <a:rPr lang="en-US" b="1" i="1" u="sng" dirty="0">
                <a:solidFill>
                  <a:srgbClr val="008000"/>
                </a:solidFill>
              </a:rPr>
              <a:t>Macintosh</a:t>
            </a:r>
            <a:r>
              <a:rPr lang="en-US" dirty="0">
                <a:solidFill>
                  <a:srgbClr val="000000"/>
                </a:solidFill>
              </a:rPr>
              <a:t> menu font, with that distinctive thick diagonal in the ”N”.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276600" y="1143000"/>
            <a:ext cx="2895600" cy="12001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b="1" i="1" u="sng" dirty="0">
                <a:solidFill>
                  <a:srgbClr val="FF0000"/>
                </a:solidFill>
              </a:rPr>
              <a:t>Chicago</a:t>
            </a:r>
            <a:r>
              <a:rPr lang="en-US" dirty="0">
                <a:solidFill>
                  <a:srgbClr val="000000"/>
                </a:solidFill>
              </a:rPr>
              <a:t> was used by default for </a:t>
            </a:r>
            <a:r>
              <a:rPr lang="en-US" b="1" i="1" u="sng" dirty="0">
                <a:solidFill>
                  <a:srgbClr val="008000"/>
                </a:solidFill>
              </a:rPr>
              <a:t>Mac</a:t>
            </a:r>
            <a:r>
              <a:rPr lang="en-US" dirty="0">
                <a:solidFill>
                  <a:srgbClr val="000000"/>
                </a:solidFill>
              </a:rPr>
              <a:t> menus through </a:t>
            </a:r>
            <a:r>
              <a:rPr lang="en-US" b="1" i="1" u="sng" dirty="0" err="1">
                <a:solidFill>
                  <a:srgbClr val="008000"/>
                </a:solidFill>
              </a:rPr>
              <a:t>MacOS</a:t>
            </a:r>
            <a:r>
              <a:rPr lang="en-US" b="1" i="1" u="sng" dirty="0">
                <a:solidFill>
                  <a:srgbClr val="008000"/>
                </a:solidFill>
              </a:rPr>
              <a:t> 7.6</a:t>
            </a:r>
            <a:r>
              <a:rPr lang="en-US" dirty="0">
                <a:solidFill>
                  <a:srgbClr val="000000"/>
                </a:solidFill>
              </a:rPr>
              <a:t>, and </a:t>
            </a:r>
            <a:r>
              <a:rPr lang="en-US" b="1" i="1" u="sng" dirty="0">
                <a:solidFill>
                  <a:srgbClr val="008000"/>
                </a:solidFill>
              </a:rPr>
              <a:t>OS 8 </a:t>
            </a:r>
            <a:r>
              <a:rPr lang="en-US" dirty="0">
                <a:solidFill>
                  <a:srgbClr val="000000"/>
                </a:solidFill>
              </a:rPr>
              <a:t>was released mid-1997..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172200" y="1143000"/>
            <a:ext cx="2819400" cy="12001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b="1" i="1" u="sng" dirty="0">
                <a:solidFill>
                  <a:srgbClr val="FF0000"/>
                </a:solidFill>
              </a:rPr>
              <a:t>Chicago</a:t>
            </a:r>
            <a:r>
              <a:rPr lang="en-US" b="1" i="1" u="sng" dirty="0">
                <a:solidFill>
                  <a:srgbClr val="000000"/>
                </a:solidFill>
              </a:rPr>
              <a:t> </a:t>
            </a:r>
            <a:r>
              <a:rPr lang="en-US" b="1" i="1" u="sng" dirty="0">
                <a:solidFill>
                  <a:srgbClr val="FF0000"/>
                </a:solidFill>
              </a:rPr>
              <a:t>VIII</a:t>
            </a:r>
            <a:r>
              <a:rPr lang="en-US" b="1" i="1" u="sng" dirty="0">
                <a:solidFill>
                  <a:srgbClr val="000000"/>
                </a:solidFill>
              </a:rPr>
              <a:t> </a:t>
            </a:r>
            <a:r>
              <a:rPr lang="en-US" dirty="0">
                <a:solidFill>
                  <a:srgbClr val="000000"/>
                </a:solidFill>
              </a:rPr>
              <a:t>was one of the early 70s-era </a:t>
            </a:r>
            <a:r>
              <a:rPr lang="en-US" b="1" i="1" u="sng" dirty="0">
                <a:solidFill>
                  <a:srgbClr val="FF0000"/>
                </a:solidFill>
              </a:rPr>
              <a:t>Chicago</a:t>
            </a:r>
            <a:r>
              <a:rPr lang="en-US" dirty="0">
                <a:solidFill>
                  <a:srgbClr val="000000"/>
                </a:solidFill>
              </a:rPr>
              <a:t> albums to catch my</a:t>
            </a:r>
          </a:p>
          <a:p>
            <a:pPr eaLnBrk="1" hangingPunct="1">
              <a:defRPr/>
            </a:pPr>
            <a:r>
              <a:rPr lang="en-US" dirty="0">
                <a:solidFill>
                  <a:srgbClr val="000000"/>
                </a:solidFill>
              </a:rPr>
              <a:t>ear, along with </a:t>
            </a:r>
            <a:r>
              <a:rPr lang="en-US" b="1" i="1" u="sng" dirty="0">
                <a:solidFill>
                  <a:srgbClr val="FF0000"/>
                </a:solidFill>
              </a:rPr>
              <a:t>Chicago II</a:t>
            </a:r>
            <a:r>
              <a:rPr lang="en-US" dirty="0">
                <a:solidFill>
                  <a:srgbClr val="FF0000"/>
                </a:solidFill>
              </a:rPr>
              <a:t>.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 rot="5400000">
            <a:off x="914400" y="1981200"/>
            <a:ext cx="1600200" cy="38100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10800000" flipV="1">
            <a:off x="1600200" y="1295400"/>
            <a:ext cx="1828800" cy="175260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2286000" y="1676400"/>
            <a:ext cx="1752600" cy="144780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rot="5400000">
            <a:off x="1562100" y="3162300"/>
            <a:ext cx="3200400" cy="83820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rot="16200000" flipH="1">
            <a:off x="3962400" y="3124200"/>
            <a:ext cx="2362200" cy="7620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rot="16200000" flipH="1">
            <a:off x="5638800" y="2362200"/>
            <a:ext cx="2286000" cy="45720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rot="16200000" flipH="1">
            <a:off x="7658100" y="2705100"/>
            <a:ext cx="1219200" cy="38100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 rot="16200000" flipH="1">
            <a:off x="3314700" y="2324100"/>
            <a:ext cx="1447800" cy="15240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4" name="Oval 83"/>
          <p:cNvSpPr/>
          <p:nvPr/>
        </p:nvSpPr>
        <p:spPr>
          <a:xfrm>
            <a:off x="1371600" y="2743200"/>
            <a:ext cx="381000" cy="381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5" name="Oval 84"/>
          <p:cNvSpPr/>
          <p:nvPr/>
        </p:nvSpPr>
        <p:spPr>
          <a:xfrm>
            <a:off x="2514600" y="5105400"/>
            <a:ext cx="381000" cy="381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6" name="Oval 85"/>
          <p:cNvSpPr/>
          <p:nvPr/>
        </p:nvSpPr>
        <p:spPr>
          <a:xfrm>
            <a:off x="3962400" y="2971800"/>
            <a:ext cx="381000" cy="381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7" name="Oval 86"/>
          <p:cNvSpPr/>
          <p:nvPr/>
        </p:nvSpPr>
        <p:spPr>
          <a:xfrm>
            <a:off x="5029200" y="4191000"/>
            <a:ext cx="381000" cy="381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9" name="Oval 88"/>
          <p:cNvSpPr/>
          <p:nvPr/>
        </p:nvSpPr>
        <p:spPr>
          <a:xfrm>
            <a:off x="6858000" y="3581400"/>
            <a:ext cx="381000" cy="381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0" name="Oval 89"/>
          <p:cNvSpPr/>
          <p:nvPr/>
        </p:nvSpPr>
        <p:spPr>
          <a:xfrm>
            <a:off x="8229600" y="3352800"/>
            <a:ext cx="381000" cy="381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94" name="Straight Arrow Connector 93"/>
          <p:cNvCxnSpPr/>
          <p:nvPr/>
        </p:nvCxnSpPr>
        <p:spPr>
          <a:xfrm rot="5400000">
            <a:off x="5524501" y="3771900"/>
            <a:ext cx="4191000" cy="3175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5" name="Oval 94"/>
          <p:cNvSpPr/>
          <p:nvPr/>
        </p:nvSpPr>
        <p:spPr>
          <a:xfrm>
            <a:off x="7467600" y="5562600"/>
            <a:ext cx="381000" cy="381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4114800" y="6453336"/>
            <a:ext cx="914400" cy="2286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49EA72D-AFDA-4341-B72A-4A95FB1F0E84}" type="slidenum">
              <a:rPr lang="en-US" altLang="zh-TW" smtClean="0"/>
              <a:pPr>
                <a:defRPr/>
              </a:pPr>
              <a:t>3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770812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4114800" y="6453336"/>
            <a:ext cx="914400" cy="2286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B3110DA-74C3-4D25-A13A-8A01387C8797}" type="slidenum">
              <a:rPr lang="en-US" altLang="zh-TW" smtClean="0">
                <a:solidFill>
                  <a:srgbClr val="000000"/>
                </a:solidFill>
                <a:cs typeface="Arial Unicode MS" pitchFamily="34" charset="-128"/>
              </a:rPr>
              <a:pPr eaLnBrk="1" hangingPunct="1"/>
              <a:t>4</a:t>
            </a:fld>
            <a:endParaRPr lang="en-US" altLang="zh-TW" smtClean="0">
              <a:solidFill>
                <a:srgbClr val="000000"/>
              </a:solidFill>
              <a:cs typeface="Arial Unicode MS" pitchFamily="34" charset="-128"/>
            </a:endParaRPr>
          </a:p>
        </p:txBody>
      </p:sp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sz="2800" dirty="0" smtClean="0"/>
              <a:t>Reference resolution: (disambiguation to Wikipedia)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52400" y="1143000"/>
            <a:ext cx="3124200" cy="12001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dirty="0">
                <a:solidFill>
                  <a:srgbClr val="000000"/>
                </a:solidFill>
              </a:rPr>
              <a:t>It’s a version of </a:t>
            </a:r>
            <a:r>
              <a:rPr lang="en-US" b="1" i="1" u="sng" dirty="0">
                <a:solidFill>
                  <a:srgbClr val="FF0000"/>
                </a:solidFill>
              </a:rPr>
              <a:t>Chicago</a:t>
            </a:r>
            <a:r>
              <a:rPr lang="en-US" dirty="0">
                <a:solidFill>
                  <a:srgbClr val="000000"/>
                </a:solidFill>
              </a:rPr>
              <a:t> – the standard classic </a:t>
            </a:r>
            <a:r>
              <a:rPr lang="en-US" b="1" i="1" u="sng" dirty="0">
                <a:solidFill>
                  <a:srgbClr val="008000"/>
                </a:solidFill>
              </a:rPr>
              <a:t>Macintosh</a:t>
            </a:r>
            <a:r>
              <a:rPr lang="en-US" dirty="0">
                <a:solidFill>
                  <a:srgbClr val="000000"/>
                </a:solidFill>
              </a:rPr>
              <a:t> menu font, with that distinctive thick diagonal in the ”N”.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276600" y="1143000"/>
            <a:ext cx="2895600" cy="12001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b="1" i="1" u="sng" dirty="0">
                <a:solidFill>
                  <a:srgbClr val="FF0000"/>
                </a:solidFill>
              </a:rPr>
              <a:t>Chicago</a:t>
            </a:r>
            <a:r>
              <a:rPr lang="en-US" dirty="0">
                <a:solidFill>
                  <a:srgbClr val="000000"/>
                </a:solidFill>
              </a:rPr>
              <a:t> was used by default for </a:t>
            </a:r>
            <a:r>
              <a:rPr lang="en-US" b="1" i="1" u="sng" dirty="0">
                <a:solidFill>
                  <a:srgbClr val="008000"/>
                </a:solidFill>
              </a:rPr>
              <a:t>Mac</a:t>
            </a:r>
            <a:r>
              <a:rPr lang="en-US" dirty="0">
                <a:solidFill>
                  <a:srgbClr val="000000"/>
                </a:solidFill>
              </a:rPr>
              <a:t> menus through </a:t>
            </a:r>
            <a:r>
              <a:rPr lang="en-US" b="1" i="1" u="sng" dirty="0" err="1">
                <a:solidFill>
                  <a:srgbClr val="008000"/>
                </a:solidFill>
              </a:rPr>
              <a:t>MacOS</a:t>
            </a:r>
            <a:r>
              <a:rPr lang="en-US" b="1" i="1" u="sng" dirty="0">
                <a:solidFill>
                  <a:srgbClr val="008000"/>
                </a:solidFill>
              </a:rPr>
              <a:t> 7.6</a:t>
            </a:r>
            <a:r>
              <a:rPr lang="en-US" dirty="0">
                <a:solidFill>
                  <a:srgbClr val="000000"/>
                </a:solidFill>
              </a:rPr>
              <a:t>, and </a:t>
            </a:r>
            <a:r>
              <a:rPr lang="en-US" b="1" i="1" u="sng" dirty="0">
                <a:solidFill>
                  <a:srgbClr val="008000"/>
                </a:solidFill>
              </a:rPr>
              <a:t>OS 8 </a:t>
            </a:r>
            <a:r>
              <a:rPr lang="en-US" dirty="0">
                <a:solidFill>
                  <a:srgbClr val="000000"/>
                </a:solidFill>
              </a:rPr>
              <a:t>was released mid-1997..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172200" y="1143000"/>
            <a:ext cx="2819400" cy="12001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b="1" i="1" u="sng" dirty="0">
                <a:solidFill>
                  <a:srgbClr val="FF0000"/>
                </a:solidFill>
              </a:rPr>
              <a:t>Chicago</a:t>
            </a:r>
            <a:r>
              <a:rPr lang="en-US" b="1" i="1" u="sng" dirty="0">
                <a:solidFill>
                  <a:srgbClr val="000000"/>
                </a:solidFill>
              </a:rPr>
              <a:t> </a:t>
            </a:r>
            <a:r>
              <a:rPr lang="en-US" b="1" i="1" u="sng" dirty="0">
                <a:solidFill>
                  <a:srgbClr val="FF0000"/>
                </a:solidFill>
              </a:rPr>
              <a:t>VIII</a:t>
            </a:r>
            <a:r>
              <a:rPr lang="en-US" b="1" i="1" u="sng" dirty="0">
                <a:solidFill>
                  <a:srgbClr val="000000"/>
                </a:solidFill>
              </a:rPr>
              <a:t> </a:t>
            </a:r>
            <a:r>
              <a:rPr lang="en-US" dirty="0">
                <a:solidFill>
                  <a:srgbClr val="000000"/>
                </a:solidFill>
              </a:rPr>
              <a:t>was one of the early 70s-era </a:t>
            </a:r>
            <a:r>
              <a:rPr lang="en-US" b="1" i="1" u="sng" dirty="0">
                <a:solidFill>
                  <a:srgbClr val="FF0000"/>
                </a:solidFill>
              </a:rPr>
              <a:t>Chicago</a:t>
            </a:r>
            <a:r>
              <a:rPr lang="en-US" dirty="0">
                <a:solidFill>
                  <a:srgbClr val="000000"/>
                </a:solidFill>
              </a:rPr>
              <a:t> albums to catch my</a:t>
            </a:r>
          </a:p>
          <a:p>
            <a:pPr eaLnBrk="1" hangingPunct="1">
              <a:defRPr/>
            </a:pPr>
            <a:r>
              <a:rPr lang="en-US" dirty="0">
                <a:solidFill>
                  <a:srgbClr val="000000"/>
                </a:solidFill>
              </a:rPr>
              <a:t>ear, along with </a:t>
            </a:r>
            <a:r>
              <a:rPr lang="en-US" b="1" i="1" u="sng" dirty="0">
                <a:solidFill>
                  <a:srgbClr val="FF0000"/>
                </a:solidFill>
              </a:rPr>
              <a:t>Chicago II</a:t>
            </a:r>
            <a:r>
              <a:rPr lang="en-US" dirty="0">
                <a:solidFill>
                  <a:srgbClr val="FF0000"/>
                </a:solidFill>
              </a:rPr>
              <a:t>.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 rot="5400000">
            <a:off x="914400" y="1981200"/>
            <a:ext cx="1600200" cy="38100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10800000" flipV="1">
            <a:off x="1600200" y="1295400"/>
            <a:ext cx="1828800" cy="175260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rot="5400000">
            <a:off x="1562100" y="3162300"/>
            <a:ext cx="3200400" cy="83820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rot="16200000" flipH="1">
            <a:off x="3962400" y="3124200"/>
            <a:ext cx="2362200" cy="7620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rot="16200000" flipH="1">
            <a:off x="5734050" y="2266950"/>
            <a:ext cx="2133600" cy="49530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rot="16200000" flipH="1">
            <a:off x="7658100" y="2705100"/>
            <a:ext cx="1219200" cy="38100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7421" name="Picture 53" descr="apple-logo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297180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7" name="Straight Arrow Connector 56"/>
          <p:cNvCxnSpPr/>
          <p:nvPr/>
        </p:nvCxnSpPr>
        <p:spPr>
          <a:xfrm rot="16200000" flipH="1">
            <a:off x="3276600" y="2362200"/>
            <a:ext cx="1447800" cy="7620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7423" name="Picture 67" descr="mac system 7.g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5257800"/>
            <a:ext cx="123825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4" name="Picture 69" descr="220px-Chicago_typeface_spec.sv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971800"/>
            <a:ext cx="11176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5" name="Picture 75" descr="mac os 8.gif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4419600"/>
            <a:ext cx="12192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6" name="Picture 77" descr="800px-Chicagothebandmillbrook_lar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5876925"/>
            <a:ext cx="3429000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7" name="Picture 79" descr="Chicago_-_Chicago_VIII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0" y="3429000"/>
            <a:ext cx="952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8" name="Picture 81" descr="ChicagoIII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3581400"/>
            <a:ext cx="83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4" name="Straight Arrow Connector 23"/>
          <p:cNvCxnSpPr/>
          <p:nvPr/>
        </p:nvCxnSpPr>
        <p:spPr>
          <a:xfrm>
            <a:off x="2286000" y="1676400"/>
            <a:ext cx="1752600" cy="144780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rot="5400000">
            <a:off x="5524501" y="3771900"/>
            <a:ext cx="4191000" cy="3175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4194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4114800" y="6453336"/>
            <a:ext cx="914400" cy="2286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1F44D0F-E40B-4FD1-8CA8-9E3A4F9746A6}" type="slidenum">
              <a:rPr lang="en-US" altLang="zh-TW" smtClean="0">
                <a:solidFill>
                  <a:srgbClr val="000000"/>
                </a:solidFill>
                <a:cs typeface="Arial Unicode MS" pitchFamily="34" charset="-128"/>
              </a:rPr>
              <a:pPr eaLnBrk="1" hangingPunct="1"/>
              <a:t>5</a:t>
            </a:fld>
            <a:endParaRPr lang="en-US" altLang="zh-TW" smtClean="0">
              <a:solidFill>
                <a:srgbClr val="000000"/>
              </a:solidFill>
              <a:cs typeface="Arial Unicode MS" pitchFamily="34" charset="-128"/>
            </a:endParaRPr>
          </a:p>
        </p:txBody>
      </p:sp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dirty="0" smtClean="0"/>
              <a:t>The “Reference” Collection has 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52400" y="1143000"/>
            <a:ext cx="3124200" cy="12001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dirty="0">
                <a:solidFill>
                  <a:srgbClr val="000000"/>
                </a:solidFill>
              </a:rPr>
              <a:t>It’s a version of </a:t>
            </a:r>
            <a:r>
              <a:rPr lang="en-US" b="1" i="1" u="sng" dirty="0">
                <a:solidFill>
                  <a:srgbClr val="FF0000"/>
                </a:solidFill>
              </a:rPr>
              <a:t>Chicago</a:t>
            </a:r>
            <a:r>
              <a:rPr lang="en-US" dirty="0">
                <a:solidFill>
                  <a:srgbClr val="000000"/>
                </a:solidFill>
              </a:rPr>
              <a:t> – the standard classic </a:t>
            </a:r>
            <a:r>
              <a:rPr lang="en-US" b="1" i="1" u="sng" dirty="0">
                <a:solidFill>
                  <a:srgbClr val="008000"/>
                </a:solidFill>
              </a:rPr>
              <a:t>Macintosh</a:t>
            </a:r>
            <a:r>
              <a:rPr lang="en-US" dirty="0">
                <a:solidFill>
                  <a:srgbClr val="000000"/>
                </a:solidFill>
              </a:rPr>
              <a:t> menu font, with that distinctive thick diagonal in the ”N”.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276600" y="1143000"/>
            <a:ext cx="2895600" cy="12001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b="1" i="1" u="sng" dirty="0">
                <a:solidFill>
                  <a:srgbClr val="FF0000"/>
                </a:solidFill>
              </a:rPr>
              <a:t>Chicago</a:t>
            </a:r>
            <a:r>
              <a:rPr lang="en-US" dirty="0">
                <a:solidFill>
                  <a:srgbClr val="000000"/>
                </a:solidFill>
              </a:rPr>
              <a:t> was used by default for </a:t>
            </a:r>
            <a:r>
              <a:rPr lang="en-US" b="1" i="1" u="sng" dirty="0">
                <a:solidFill>
                  <a:srgbClr val="008000"/>
                </a:solidFill>
              </a:rPr>
              <a:t>Mac</a:t>
            </a:r>
            <a:r>
              <a:rPr lang="en-US" dirty="0">
                <a:solidFill>
                  <a:srgbClr val="000000"/>
                </a:solidFill>
              </a:rPr>
              <a:t> menus through </a:t>
            </a:r>
            <a:r>
              <a:rPr lang="en-US" b="1" i="1" u="sng" dirty="0" err="1">
                <a:solidFill>
                  <a:srgbClr val="008000"/>
                </a:solidFill>
              </a:rPr>
              <a:t>MacOS</a:t>
            </a:r>
            <a:r>
              <a:rPr lang="en-US" b="1" i="1" u="sng" dirty="0">
                <a:solidFill>
                  <a:srgbClr val="008000"/>
                </a:solidFill>
              </a:rPr>
              <a:t> 7.6</a:t>
            </a:r>
            <a:r>
              <a:rPr lang="en-US" dirty="0">
                <a:solidFill>
                  <a:srgbClr val="000000"/>
                </a:solidFill>
              </a:rPr>
              <a:t>, and </a:t>
            </a:r>
            <a:r>
              <a:rPr lang="en-US" b="1" i="1" u="sng" dirty="0">
                <a:solidFill>
                  <a:srgbClr val="008000"/>
                </a:solidFill>
              </a:rPr>
              <a:t>OS 8 </a:t>
            </a:r>
            <a:r>
              <a:rPr lang="en-US" dirty="0">
                <a:solidFill>
                  <a:srgbClr val="000000"/>
                </a:solidFill>
              </a:rPr>
              <a:t>was released mid-1997..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172200" y="1143000"/>
            <a:ext cx="2819400" cy="12001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b="1" i="1" u="sng" dirty="0">
                <a:solidFill>
                  <a:srgbClr val="FF0000"/>
                </a:solidFill>
              </a:rPr>
              <a:t>Chicago</a:t>
            </a:r>
            <a:r>
              <a:rPr lang="en-US" b="1" i="1" u="sng" dirty="0">
                <a:solidFill>
                  <a:srgbClr val="000000"/>
                </a:solidFill>
              </a:rPr>
              <a:t> </a:t>
            </a:r>
            <a:r>
              <a:rPr lang="en-US" b="1" i="1" u="sng" dirty="0">
                <a:solidFill>
                  <a:srgbClr val="FF0000"/>
                </a:solidFill>
              </a:rPr>
              <a:t>VIII</a:t>
            </a:r>
            <a:r>
              <a:rPr lang="en-US" b="1" i="1" u="sng" dirty="0">
                <a:solidFill>
                  <a:srgbClr val="000000"/>
                </a:solidFill>
              </a:rPr>
              <a:t> </a:t>
            </a:r>
            <a:r>
              <a:rPr lang="en-US" dirty="0">
                <a:solidFill>
                  <a:srgbClr val="000000"/>
                </a:solidFill>
              </a:rPr>
              <a:t>was one of the early 70s-era </a:t>
            </a:r>
            <a:r>
              <a:rPr lang="en-US" b="1" i="1" u="sng" dirty="0">
                <a:solidFill>
                  <a:srgbClr val="FF0000"/>
                </a:solidFill>
              </a:rPr>
              <a:t>Chicago</a:t>
            </a:r>
            <a:r>
              <a:rPr lang="en-US" dirty="0">
                <a:solidFill>
                  <a:srgbClr val="000000"/>
                </a:solidFill>
              </a:rPr>
              <a:t> albums to catch my</a:t>
            </a:r>
          </a:p>
          <a:p>
            <a:pPr eaLnBrk="1" hangingPunct="1">
              <a:defRPr/>
            </a:pPr>
            <a:r>
              <a:rPr lang="en-US" dirty="0">
                <a:solidFill>
                  <a:srgbClr val="000000"/>
                </a:solidFill>
              </a:rPr>
              <a:t>ear, along with </a:t>
            </a:r>
            <a:r>
              <a:rPr lang="en-US" b="1" i="1" u="sng" dirty="0">
                <a:solidFill>
                  <a:srgbClr val="FF0000"/>
                </a:solidFill>
              </a:rPr>
              <a:t>Chicago II</a:t>
            </a:r>
            <a:r>
              <a:rPr lang="en-US" dirty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18439" name="Picture 53" descr="apple-logo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297180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Picture 67" descr="mac system 7.g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5257800"/>
            <a:ext cx="123825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1" name="Picture 69" descr="220px-Chicago_typeface_spec.sv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971800"/>
            <a:ext cx="11176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2" name="Picture 75" descr="mac os 8.gif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4419600"/>
            <a:ext cx="12192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3" name="Picture 77" descr="800px-Chicagothebandmillbrook_lar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5876925"/>
            <a:ext cx="3429000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4" name="Picture 79" descr="Chicago_-_Chicago_VIII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0" y="3429000"/>
            <a:ext cx="952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5" name="Picture 81" descr="ChicagoIII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3581400"/>
            <a:ext cx="83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4" name="Straight Arrow Connector 23"/>
          <p:cNvCxnSpPr/>
          <p:nvPr/>
        </p:nvCxnSpPr>
        <p:spPr>
          <a:xfrm>
            <a:off x="1727200" y="3733800"/>
            <a:ext cx="787400" cy="1447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rot="5400000">
            <a:off x="2667000" y="3962400"/>
            <a:ext cx="1524000" cy="1066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rot="16200000" flipH="1">
            <a:off x="4305300" y="3848100"/>
            <a:ext cx="7620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rot="10800000" flipV="1">
            <a:off x="3352800" y="4876800"/>
            <a:ext cx="914400" cy="685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rot="16200000" flipV="1">
            <a:off x="6472237" y="4995863"/>
            <a:ext cx="1457325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rot="5400000" flipH="1" flipV="1">
            <a:off x="7515225" y="4714875"/>
            <a:ext cx="1485900" cy="8191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452" name="TextBox 45"/>
          <p:cNvSpPr txBox="1">
            <a:spLocks noChangeArrowheads="1"/>
          </p:cNvSpPr>
          <p:nvPr/>
        </p:nvSpPr>
        <p:spPr bwMode="auto">
          <a:xfrm>
            <a:off x="1165225" y="4506913"/>
            <a:ext cx="10445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mtClean="0">
                <a:solidFill>
                  <a:srgbClr val="000000"/>
                </a:solidFill>
              </a:rPr>
              <a:t>Used_In</a:t>
            </a:r>
          </a:p>
        </p:txBody>
      </p:sp>
      <p:sp>
        <p:nvSpPr>
          <p:cNvPr id="18453" name="TextBox 46"/>
          <p:cNvSpPr txBox="1">
            <a:spLocks noChangeArrowheads="1"/>
          </p:cNvSpPr>
          <p:nvPr/>
        </p:nvSpPr>
        <p:spPr bwMode="auto">
          <a:xfrm>
            <a:off x="3036888" y="3973513"/>
            <a:ext cx="6207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mtClean="0">
                <a:solidFill>
                  <a:srgbClr val="000000"/>
                </a:solidFill>
              </a:rPr>
              <a:t>Is_a</a:t>
            </a:r>
          </a:p>
        </p:txBody>
      </p:sp>
      <p:sp>
        <p:nvSpPr>
          <p:cNvPr id="18454" name="TextBox 47"/>
          <p:cNvSpPr txBox="1">
            <a:spLocks noChangeArrowheads="1"/>
          </p:cNvSpPr>
          <p:nvPr/>
        </p:nvSpPr>
        <p:spPr bwMode="auto">
          <a:xfrm>
            <a:off x="4724400" y="3810000"/>
            <a:ext cx="6207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mtClean="0">
                <a:solidFill>
                  <a:srgbClr val="000000"/>
                </a:solidFill>
              </a:rPr>
              <a:t>Is_a</a:t>
            </a:r>
          </a:p>
        </p:txBody>
      </p:sp>
      <p:sp>
        <p:nvSpPr>
          <p:cNvPr id="18455" name="TextBox 48"/>
          <p:cNvSpPr txBox="1">
            <a:spLocks noChangeArrowheads="1"/>
          </p:cNvSpPr>
          <p:nvPr/>
        </p:nvSpPr>
        <p:spPr bwMode="auto">
          <a:xfrm>
            <a:off x="3505200" y="5345113"/>
            <a:ext cx="13382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mtClean="0">
                <a:solidFill>
                  <a:srgbClr val="000000"/>
                </a:solidFill>
              </a:rPr>
              <a:t>Succeeded</a:t>
            </a:r>
          </a:p>
        </p:txBody>
      </p:sp>
      <p:sp>
        <p:nvSpPr>
          <p:cNvPr id="18456" name="TextBox 49"/>
          <p:cNvSpPr txBox="1">
            <a:spLocks noChangeArrowheads="1"/>
          </p:cNvSpPr>
          <p:nvPr/>
        </p:nvSpPr>
        <p:spPr bwMode="auto">
          <a:xfrm>
            <a:off x="7223125" y="4800600"/>
            <a:ext cx="11588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mtClean="0">
                <a:solidFill>
                  <a:srgbClr val="000000"/>
                </a:solidFill>
              </a:rPr>
              <a:t>Released</a:t>
            </a:r>
          </a:p>
        </p:txBody>
      </p:sp>
    </p:spTree>
    <p:extLst>
      <p:ext uri="{BB962C8B-B14F-4D97-AF65-F5344CB8AC3E}">
        <p14:creationId xmlns:p14="http://schemas.microsoft.com/office/powerpoint/2010/main" val="581542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4114800" y="6453336"/>
            <a:ext cx="914400" cy="2286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83BAB3-28D8-4173-B0A1-4A69EDED63DA}" type="slidenum">
              <a:rPr lang="en-US" altLang="zh-TW" smtClean="0">
                <a:solidFill>
                  <a:srgbClr val="000000"/>
                </a:solidFill>
                <a:cs typeface="Arial Unicode MS" pitchFamily="34" charset="-128"/>
              </a:rPr>
              <a:pPr eaLnBrk="1" hangingPunct="1"/>
              <a:t>6</a:t>
            </a:fld>
            <a:endParaRPr lang="en-US" altLang="zh-TW" smtClean="0">
              <a:solidFill>
                <a:srgbClr val="000000"/>
              </a:solidFill>
              <a:cs typeface="Arial Unicode MS" pitchFamily="34" charset="-128"/>
            </a:endParaRPr>
          </a:p>
        </p:txBody>
      </p:sp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Analysis of Information Networks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52400" y="1143000"/>
            <a:ext cx="3124200" cy="12001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dirty="0">
                <a:solidFill>
                  <a:srgbClr val="000000"/>
                </a:solidFill>
              </a:rPr>
              <a:t>It’s a version of </a:t>
            </a:r>
            <a:r>
              <a:rPr lang="en-US" b="1" i="1" u="sng" dirty="0">
                <a:solidFill>
                  <a:srgbClr val="FF0000"/>
                </a:solidFill>
              </a:rPr>
              <a:t>Chicago</a:t>
            </a:r>
            <a:r>
              <a:rPr lang="en-US" dirty="0">
                <a:solidFill>
                  <a:srgbClr val="000000"/>
                </a:solidFill>
              </a:rPr>
              <a:t> – the standard classic </a:t>
            </a:r>
            <a:r>
              <a:rPr lang="en-US" b="1" i="1" u="sng" dirty="0">
                <a:solidFill>
                  <a:srgbClr val="008000"/>
                </a:solidFill>
              </a:rPr>
              <a:t>Macintosh</a:t>
            </a:r>
            <a:r>
              <a:rPr lang="en-US" dirty="0">
                <a:solidFill>
                  <a:srgbClr val="000000"/>
                </a:solidFill>
              </a:rPr>
              <a:t> menu font, with that distinctive thick diagonal in the ”N”.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276600" y="1143000"/>
            <a:ext cx="2895600" cy="12001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b="1" i="1" u="sng" dirty="0">
                <a:solidFill>
                  <a:srgbClr val="FF0000"/>
                </a:solidFill>
              </a:rPr>
              <a:t>Chicago</a:t>
            </a:r>
            <a:r>
              <a:rPr lang="en-US" dirty="0">
                <a:solidFill>
                  <a:srgbClr val="000000"/>
                </a:solidFill>
              </a:rPr>
              <a:t> was used by default for </a:t>
            </a:r>
            <a:r>
              <a:rPr lang="en-US" b="1" i="1" u="sng" dirty="0">
                <a:solidFill>
                  <a:srgbClr val="008000"/>
                </a:solidFill>
              </a:rPr>
              <a:t>Mac</a:t>
            </a:r>
            <a:r>
              <a:rPr lang="en-US" dirty="0">
                <a:solidFill>
                  <a:srgbClr val="000000"/>
                </a:solidFill>
              </a:rPr>
              <a:t> menus through </a:t>
            </a:r>
            <a:r>
              <a:rPr lang="en-US" b="1" i="1" u="sng" dirty="0" err="1">
                <a:solidFill>
                  <a:srgbClr val="008000"/>
                </a:solidFill>
              </a:rPr>
              <a:t>MacOS</a:t>
            </a:r>
            <a:r>
              <a:rPr lang="en-US" b="1" i="1" u="sng" dirty="0">
                <a:solidFill>
                  <a:srgbClr val="008000"/>
                </a:solidFill>
              </a:rPr>
              <a:t> 7.6</a:t>
            </a:r>
            <a:r>
              <a:rPr lang="en-US" dirty="0">
                <a:solidFill>
                  <a:srgbClr val="000000"/>
                </a:solidFill>
              </a:rPr>
              <a:t>, and </a:t>
            </a:r>
            <a:r>
              <a:rPr lang="en-US" b="1" i="1" u="sng" dirty="0">
                <a:solidFill>
                  <a:srgbClr val="008000"/>
                </a:solidFill>
              </a:rPr>
              <a:t>OS 8 </a:t>
            </a:r>
            <a:r>
              <a:rPr lang="en-US" dirty="0">
                <a:solidFill>
                  <a:srgbClr val="000000"/>
                </a:solidFill>
              </a:rPr>
              <a:t>was released mid-1997..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172200" y="1143000"/>
            <a:ext cx="2819400" cy="12001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b="1" i="1" u="sng" dirty="0">
                <a:solidFill>
                  <a:srgbClr val="FF0000"/>
                </a:solidFill>
              </a:rPr>
              <a:t>Chicago</a:t>
            </a:r>
            <a:r>
              <a:rPr lang="en-US" b="1" i="1" u="sng" dirty="0">
                <a:solidFill>
                  <a:srgbClr val="000000"/>
                </a:solidFill>
              </a:rPr>
              <a:t> </a:t>
            </a:r>
            <a:r>
              <a:rPr lang="en-US" b="1" i="1" u="sng" dirty="0">
                <a:solidFill>
                  <a:srgbClr val="FF0000"/>
                </a:solidFill>
              </a:rPr>
              <a:t>VIII</a:t>
            </a:r>
            <a:r>
              <a:rPr lang="en-US" b="1" i="1" u="sng" dirty="0">
                <a:solidFill>
                  <a:srgbClr val="000000"/>
                </a:solidFill>
              </a:rPr>
              <a:t> </a:t>
            </a:r>
            <a:r>
              <a:rPr lang="en-US" dirty="0">
                <a:solidFill>
                  <a:srgbClr val="000000"/>
                </a:solidFill>
              </a:rPr>
              <a:t>was one of the early 70s-era </a:t>
            </a:r>
            <a:r>
              <a:rPr lang="en-US" b="1" i="1" u="sng" dirty="0">
                <a:solidFill>
                  <a:srgbClr val="FF0000"/>
                </a:solidFill>
              </a:rPr>
              <a:t>Chicago</a:t>
            </a:r>
            <a:r>
              <a:rPr lang="en-US" dirty="0">
                <a:solidFill>
                  <a:srgbClr val="000000"/>
                </a:solidFill>
              </a:rPr>
              <a:t> albums to catch my</a:t>
            </a:r>
          </a:p>
          <a:p>
            <a:pPr eaLnBrk="1" hangingPunct="1">
              <a:defRPr/>
            </a:pPr>
            <a:r>
              <a:rPr lang="en-US" dirty="0">
                <a:solidFill>
                  <a:srgbClr val="000000"/>
                </a:solidFill>
              </a:rPr>
              <a:t>ear, along with </a:t>
            </a:r>
            <a:r>
              <a:rPr lang="en-US" b="1" i="1" u="sng" dirty="0">
                <a:solidFill>
                  <a:srgbClr val="FF0000"/>
                </a:solidFill>
              </a:rPr>
              <a:t>Chicago II</a:t>
            </a:r>
            <a:r>
              <a:rPr lang="en-US" dirty="0">
                <a:solidFill>
                  <a:srgbClr val="FF0000"/>
                </a:solidFill>
              </a:rPr>
              <a:t>.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 rot="5400000">
            <a:off x="914400" y="1981200"/>
            <a:ext cx="1600200" cy="38100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10800000" flipV="1">
            <a:off x="1600200" y="1295400"/>
            <a:ext cx="1828800" cy="175260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rot="5400000">
            <a:off x="1600200" y="3200400"/>
            <a:ext cx="3124200" cy="83820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rot="16200000" flipH="1">
            <a:off x="3962400" y="3124200"/>
            <a:ext cx="2362200" cy="7620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rot="5400000">
            <a:off x="5524501" y="3771900"/>
            <a:ext cx="4191000" cy="3175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rot="16200000" flipH="1">
            <a:off x="5734050" y="2266950"/>
            <a:ext cx="2133600" cy="49530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rot="16200000" flipH="1">
            <a:off x="7658100" y="2705100"/>
            <a:ext cx="1219200" cy="38100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9470" name="Picture 53" descr="apple-logo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297180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7" name="Straight Arrow Connector 56"/>
          <p:cNvCxnSpPr/>
          <p:nvPr/>
        </p:nvCxnSpPr>
        <p:spPr>
          <a:xfrm rot="16200000" flipH="1">
            <a:off x="3314700" y="2324100"/>
            <a:ext cx="1447800" cy="15240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9472" name="Picture 67" descr="mac system 7.g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5257800"/>
            <a:ext cx="123825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3" name="Picture 69" descr="220px-Chicago_typeface_spec.sv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971800"/>
            <a:ext cx="11176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4" name="Picture 75" descr="mac os 8.gif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4419600"/>
            <a:ext cx="12192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5" name="Picture 77" descr="800px-Chicagothebandmillbrook_lar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5876925"/>
            <a:ext cx="3429000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6" name="Picture 79" descr="Chicago_-_Chicago_VIII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0" y="3429000"/>
            <a:ext cx="952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7" name="Picture 81" descr="ChicagoIII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3581400"/>
            <a:ext cx="83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4" name="Straight Arrow Connector 23"/>
          <p:cNvCxnSpPr/>
          <p:nvPr/>
        </p:nvCxnSpPr>
        <p:spPr>
          <a:xfrm>
            <a:off x="1727200" y="3733800"/>
            <a:ext cx="787400" cy="1447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rot="5400000">
            <a:off x="2667000" y="3962400"/>
            <a:ext cx="1524000" cy="1066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rot="16200000" flipH="1">
            <a:off x="4305300" y="3848100"/>
            <a:ext cx="7620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rot="10800000" flipV="1">
            <a:off x="3352800" y="4876800"/>
            <a:ext cx="914400" cy="685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rot="16200000" flipV="1">
            <a:off x="6472237" y="4995863"/>
            <a:ext cx="1457325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rot="5400000" flipH="1" flipV="1">
            <a:off x="7515225" y="4714875"/>
            <a:ext cx="1485900" cy="8191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2286000" y="1676400"/>
            <a:ext cx="1752600" cy="144780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3745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4114800" y="6453336"/>
            <a:ext cx="914400" cy="2286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7E54DDF3-E9AC-4966-A39C-B77678D007D2}" type="slidenum">
              <a:rPr lang="en-US" altLang="zh-TW" smtClean="0">
                <a:solidFill>
                  <a:srgbClr val="000000"/>
                </a:solidFill>
                <a:cs typeface="Arial Unicode MS" pitchFamily="34" charset="-128"/>
              </a:rPr>
              <a:pPr eaLnBrk="1" hangingPunct="1"/>
              <a:t>7</a:t>
            </a:fld>
            <a:endParaRPr lang="en-US" altLang="zh-TW" smtClean="0">
              <a:solidFill>
                <a:srgbClr val="000000"/>
              </a:solidFill>
              <a:cs typeface="Arial Unicode MS" pitchFamily="34" charset="-128"/>
            </a:endParaRPr>
          </a:p>
        </p:txBody>
      </p:sp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lnSpc>
                <a:spcPct val="100000"/>
              </a:lnSpc>
            </a:pPr>
            <a:r>
              <a:rPr lang="en-US" altLang="en-US" dirty="0" smtClean="0"/>
              <a:t>Wikipedia as a knowledge resource  ….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484" name="Picture 53" descr="apple-logo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297180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67" descr="mac system 7.g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5257800"/>
            <a:ext cx="123825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69" descr="220px-Chicago_typeface_spec.sv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971800"/>
            <a:ext cx="11176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Picture 75" descr="mac os 8.gif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4419600"/>
            <a:ext cx="12192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8" name="Picture 77" descr="800px-Chicagothebandmillbrook_lar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5876925"/>
            <a:ext cx="3429000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9" name="Picture 79" descr="Chicago_-_Chicago_VIII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0" y="3429000"/>
            <a:ext cx="952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0" name="Picture 81" descr="ChicagoIII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3581400"/>
            <a:ext cx="83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4" name="Straight Arrow Connector 23"/>
          <p:cNvCxnSpPr/>
          <p:nvPr/>
        </p:nvCxnSpPr>
        <p:spPr>
          <a:xfrm>
            <a:off x="1727200" y="3733800"/>
            <a:ext cx="787400" cy="1447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rot="5400000">
            <a:off x="2667000" y="3962400"/>
            <a:ext cx="1524000" cy="1066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rot="16200000" flipH="1">
            <a:off x="4305300" y="3848100"/>
            <a:ext cx="7620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rot="10800000" flipV="1">
            <a:off x="3352800" y="4876800"/>
            <a:ext cx="914400" cy="685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rot="16200000" flipV="1">
            <a:off x="6472237" y="4995863"/>
            <a:ext cx="1457325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rot="5400000" flipH="1" flipV="1">
            <a:off x="7515225" y="4714875"/>
            <a:ext cx="1485900" cy="8191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497" name="TextBox 45"/>
          <p:cNvSpPr txBox="1">
            <a:spLocks noChangeArrowheads="1"/>
          </p:cNvSpPr>
          <p:nvPr/>
        </p:nvSpPr>
        <p:spPr bwMode="auto">
          <a:xfrm>
            <a:off x="1165225" y="4506913"/>
            <a:ext cx="10445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mtClean="0">
                <a:solidFill>
                  <a:srgbClr val="000000"/>
                </a:solidFill>
              </a:rPr>
              <a:t>Used_In</a:t>
            </a:r>
          </a:p>
        </p:txBody>
      </p:sp>
      <p:sp>
        <p:nvSpPr>
          <p:cNvPr id="20498" name="TextBox 46"/>
          <p:cNvSpPr txBox="1">
            <a:spLocks noChangeArrowheads="1"/>
          </p:cNvSpPr>
          <p:nvPr/>
        </p:nvSpPr>
        <p:spPr bwMode="auto">
          <a:xfrm>
            <a:off x="3036888" y="3973513"/>
            <a:ext cx="6207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mtClean="0">
                <a:solidFill>
                  <a:srgbClr val="000000"/>
                </a:solidFill>
              </a:rPr>
              <a:t>Is_a</a:t>
            </a:r>
          </a:p>
        </p:txBody>
      </p:sp>
      <p:sp>
        <p:nvSpPr>
          <p:cNvPr id="20499" name="TextBox 47"/>
          <p:cNvSpPr txBox="1">
            <a:spLocks noChangeArrowheads="1"/>
          </p:cNvSpPr>
          <p:nvPr/>
        </p:nvSpPr>
        <p:spPr bwMode="auto">
          <a:xfrm>
            <a:off x="4724400" y="3810000"/>
            <a:ext cx="6207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mtClean="0">
                <a:solidFill>
                  <a:srgbClr val="000000"/>
                </a:solidFill>
              </a:rPr>
              <a:t>Is_a</a:t>
            </a:r>
          </a:p>
        </p:txBody>
      </p:sp>
      <p:sp>
        <p:nvSpPr>
          <p:cNvPr id="20500" name="TextBox 48"/>
          <p:cNvSpPr txBox="1">
            <a:spLocks noChangeArrowheads="1"/>
          </p:cNvSpPr>
          <p:nvPr/>
        </p:nvSpPr>
        <p:spPr bwMode="auto">
          <a:xfrm>
            <a:off x="3505200" y="5345113"/>
            <a:ext cx="13382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mtClean="0">
                <a:solidFill>
                  <a:srgbClr val="000000"/>
                </a:solidFill>
              </a:rPr>
              <a:t>Succeeded</a:t>
            </a:r>
          </a:p>
        </p:txBody>
      </p:sp>
      <p:sp>
        <p:nvSpPr>
          <p:cNvPr id="20501" name="TextBox 49"/>
          <p:cNvSpPr txBox="1">
            <a:spLocks noChangeArrowheads="1"/>
          </p:cNvSpPr>
          <p:nvPr/>
        </p:nvSpPr>
        <p:spPr bwMode="auto">
          <a:xfrm>
            <a:off x="7223125" y="4800600"/>
            <a:ext cx="11588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mtClean="0">
                <a:solidFill>
                  <a:srgbClr val="000000"/>
                </a:solidFill>
              </a:rPr>
              <a:t>Released</a:t>
            </a:r>
          </a:p>
        </p:txBody>
      </p:sp>
      <p:pic>
        <p:nvPicPr>
          <p:cNvPr id="20502" name="Picture 25" descr="Wikipedia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1157287"/>
            <a:ext cx="1752600" cy="189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329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en-US" dirty="0" smtClean="0"/>
              <a:t>Wikification: </a:t>
            </a:r>
            <a:br>
              <a:rPr lang="en-US" dirty="0" smtClean="0"/>
            </a:br>
            <a:r>
              <a:rPr lang="en-US" dirty="0" smtClean="0"/>
              <a:t>The Reference Problem 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069560" y="1524000"/>
            <a:ext cx="6975890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+mj-lt"/>
              </a:rPr>
              <a:t>Blumenthal (D) is a candidate for the U.S. Senate seat now held by Christopher Dodd (D), and he has held a commanding lead in the race since he entered it. But the Times report has the potential to fundamentally reshape the contest in the Nutmeg State.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6800" y="3997762"/>
            <a:ext cx="6959600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u="sng" dirty="0">
                <a:solidFill>
                  <a:srgbClr val="0000FF"/>
                </a:solidFill>
                <a:latin typeface="+mj-lt"/>
              </a:rPr>
              <a:t>Blumenthal</a:t>
            </a:r>
            <a:r>
              <a:rPr lang="en-US" dirty="0">
                <a:latin typeface="+mj-lt"/>
              </a:rPr>
              <a:t> (</a:t>
            </a:r>
            <a:r>
              <a:rPr lang="en-US" u="sng" dirty="0">
                <a:solidFill>
                  <a:srgbClr val="0000FF"/>
                </a:solidFill>
                <a:latin typeface="+mj-lt"/>
              </a:rPr>
              <a:t>D</a:t>
            </a:r>
            <a:r>
              <a:rPr lang="en-US" dirty="0">
                <a:latin typeface="+mj-lt"/>
              </a:rPr>
              <a:t>) is a candidate for the </a:t>
            </a:r>
            <a:r>
              <a:rPr lang="en-US" u="sng" dirty="0">
                <a:solidFill>
                  <a:srgbClr val="0000FF"/>
                </a:solidFill>
                <a:latin typeface="+mj-lt"/>
              </a:rPr>
              <a:t>U.S. Senate</a:t>
            </a:r>
            <a:r>
              <a:rPr lang="en-US" dirty="0">
                <a:latin typeface="+mj-lt"/>
              </a:rPr>
              <a:t> seat now held </a:t>
            </a:r>
            <a:r>
              <a:rPr lang="en-US" dirty="0" smtClean="0">
                <a:latin typeface="+mj-lt"/>
              </a:rPr>
              <a:t>by </a:t>
            </a:r>
            <a:r>
              <a:rPr lang="en-US" u="sng" dirty="0" smtClean="0">
                <a:solidFill>
                  <a:srgbClr val="0000FF"/>
                </a:solidFill>
                <a:latin typeface="+mj-lt"/>
              </a:rPr>
              <a:t>Christopher Dodd</a:t>
            </a:r>
            <a:r>
              <a:rPr lang="en-US" dirty="0" smtClean="0">
                <a:latin typeface="+mj-lt"/>
              </a:rPr>
              <a:t> </a:t>
            </a:r>
            <a:r>
              <a:rPr lang="en-US" dirty="0">
                <a:latin typeface="+mj-lt"/>
              </a:rPr>
              <a:t>(</a:t>
            </a:r>
            <a:r>
              <a:rPr lang="en-US" dirty="0">
                <a:solidFill>
                  <a:srgbClr val="0033CC"/>
                </a:solidFill>
                <a:latin typeface="+mj-lt"/>
              </a:rPr>
              <a:t>D</a:t>
            </a:r>
            <a:r>
              <a:rPr lang="en-US" dirty="0">
                <a:latin typeface="+mj-lt"/>
              </a:rPr>
              <a:t>), and he has held a commanding lead in the </a:t>
            </a:r>
            <a:r>
              <a:rPr lang="en-US" dirty="0" smtClean="0">
                <a:latin typeface="+mj-lt"/>
              </a:rPr>
              <a:t>race since </a:t>
            </a:r>
            <a:r>
              <a:rPr lang="en-US" dirty="0">
                <a:latin typeface="+mj-lt"/>
              </a:rPr>
              <a:t>he entered it. </a:t>
            </a:r>
            <a:r>
              <a:rPr lang="en-US" dirty="0" smtClean="0">
                <a:latin typeface="+mj-lt"/>
              </a:rPr>
              <a:t>But the </a:t>
            </a:r>
            <a:r>
              <a:rPr lang="en-US" u="sng" dirty="0">
                <a:solidFill>
                  <a:srgbClr val="0000FF"/>
                </a:solidFill>
                <a:latin typeface="+mj-lt"/>
              </a:rPr>
              <a:t>Times</a:t>
            </a:r>
            <a:r>
              <a:rPr lang="en-US" dirty="0">
                <a:latin typeface="+mj-lt"/>
              </a:rPr>
              <a:t> report has the potential </a:t>
            </a:r>
            <a:r>
              <a:rPr lang="en-US" dirty="0" smtClean="0">
                <a:latin typeface="+mj-lt"/>
              </a:rPr>
              <a:t>to fundamentally </a:t>
            </a:r>
            <a:r>
              <a:rPr lang="en-US" dirty="0">
                <a:latin typeface="+mj-lt"/>
              </a:rPr>
              <a:t>reshape the contest in </a:t>
            </a:r>
            <a:r>
              <a:rPr lang="en-US" u="sng" dirty="0" smtClean="0">
                <a:solidFill>
                  <a:srgbClr val="0000FF"/>
                </a:solidFill>
                <a:latin typeface="+mj-lt"/>
              </a:rPr>
              <a:t>the Nutmeg </a:t>
            </a:r>
            <a:r>
              <a:rPr lang="en-US" u="sng" dirty="0">
                <a:solidFill>
                  <a:srgbClr val="0000FF"/>
                </a:solidFill>
                <a:latin typeface="+mj-lt"/>
              </a:rPr>
              <a:t>State</a:t>
            </a:r>
            <a:r>
              <a:rPr lang="en-US" dirty="0">
                <a:latin typeface="+mj-lt"/>
              </a:rPr>
              <a:t>.</a:t>
            </a:r>
          </a:p>
        </p:txBody>
      </p:sp>
      <p:sp>
        <p:nvSpPr>
          <p:cNvPr id="8" name="Down Arrow 7"/>
          <p:cNvSpPr/>
          <p:nvPr/>
        </p:nvSpPr>
        <p:spPr>
          <a:xfrm>
            <a:off x="4104484" y="2848328"/>
            <a:ext cx="265708" cy="3501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226" y="3256153"/>
            <a:ext cx="1647704" cy="417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Down Arrow 21"/>
          <p:cNvSpPr/>
          <p:nvPr/>
        </p:nvSpPr>
        <p:spPr>
          <a:xfrm rot="10800000">
            <a:off x="1585962" y="3708305"/>
            <a:ext cx="105115" cy="338056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267" y="3264639"/>
            <a:ext cx="2577850" cy="410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730" y="5498651"/>
            <a:ext cx="1470470" cy="394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502" y="5498651"/>
            <a:ext cx="1581150" cy="413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Down Arrow 23"/>
          <p:cNvSpPr/>
          <p:nvPr/>
        </p:nvSpPr>
        <p:spPr>
          <a:xfrm flipH="1">
            <a:off x="5628986" y="5234076"/>
            <a:ext cx="60262" cy="264575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2942" y="3233831"/>
            <a:ext cx="1852342" cy="441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Down Arrow 26"/>
          <p:cNvSpPr/>
          <p:nvPr/>
        </p:nvSpPr>
        <p:spPr>
          <a:xfrm rot="14243175">
            <a:off x="2769282" y="3563472"/>
            <a:ext cx="88476" cy="579122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urved Right Arrow 2"/>
          <p:cNvSpPr/>
          <p:nvPr/>
        </p:nvSpPr>
        <p:spPr>
          <a:xfrm>
            <a:off x="816597" y="4448174"/>
            <a:ext cx="304800" cy="1334651"/>
          </a:xfrm>
          <a:prstGeom prst="curvedRightArrow">
            <a:avLst/>
          </a:prstGeom>
          <a:solidFill>
            <a:srgbClr val="9E9EFC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0000FF"/>
                </a:solidFill>
              </a:ln>
              <a:solidFill>
                <a:srgbClr val="0000FF"/>
              </a:solidFill>
            </a:endParaRPr>
          </a:p>
        </p:txBody>
      </p:sp>
      <p:sp>
        <p:nvSpPr>
          <p:cNvPr id="29" name="Down Arrow 28"/>
          <p:cNvSpPr/>
          <p:nvPr/>
        </p:nvSpPr>
        <p:spPr>
          <a:xfrm rot="14243175">
            <a:off x="5645011" y="3581105"/>
            <a:ext cx="88476" cy="579122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8101" y="5469657"/>
            <a:ext cx="1849432" cy="442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Down Arrow 30"/>
          <p:cNvSpPr/>
          <p:nvPr/>
        </p:nvSpPr>
        <p:spPr>
          <a:xfrm flipH="1">
            <a:off x="3962400" y="4904522"/>
            <a:ext cx="60262" cy="565135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3"/>
          <p:cNvSpPr txBox="1">
            <a:spLocks noChangeArrowheads="1"/>
          </p:cNvSpPr>
          <p:nvPr/>
        </p:nvSpPr>
        <p:spPr bwMode="auto">
          <a:xfrm>
            <a:off x="7236296" y="-27384"/>
            <a:ext cx="1863460" cy="1631216"/>
          </a:xfrm>
          <a:prstGeom prst="rect">
            <a:avLst/>
          </a:prstGeom>
          <a:solidFill>
            <a:srgbClr val="FFFFCC"/>
          </a:solidFill>
          <a:ln w="9525">
            <a:solidFill>
              <a:srgbClr val="FF99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</a:pPr>
            <a:r>
              <a:rPr lang="en-US" sz="2000" dirty="0" smtClean="0">
                <a:solidFill>
                  <a:srgbClr val="000000"/>
                </a:solidFill>
                <a:latin typeface="Calibri" pitchFamily="34" charset="0"/>
              </a:rPr>
              <a:t>Cycles of Knowledge: Grounding for/using Knowledge </a:t>
            </a:r>
          </a:p>
        </p:txBody>
      </p:sp>
      <p:pic>
        <p:nvPicPr>
          <p:cNvPr id="21" name="Picture 2" descr="C:\Users\danr\AppData\Local\Microsoft\Windows\Temporary Internet Files\Content.IE5\491PDB12\MC910216324[1]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1721" y="-27384"/>
            <a:ext cx="646783" cy="68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4114800" y="6453336"/>
            <a:ext cx="914400" cy="2286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49EA72D-AFDA-4341-B72A-4A95FB1F0E84}" type="slidenum">
              <a:rPr lang="en-US" altLang="zh-TW" smtClean="0"/>
              <a:pPr>
                <a:defRPr/>
              </a:pPr>
              <a:t>8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987774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22" grpId="0" animBg="1"/>
      <p:bldP spid="24" grpId="0" animBg="1"/>
      <p:bldP spid="27" grpId="0" animBg="1"/>
      <p:bldP spid="3" grpId="0" animBg="1"/>
      <p:bldP spid="29" grpId="0" animBg="1"/>
      <p:bldP spid="31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altLang="en-US" dirty="0" smtClean="0"/>
              <a:t>Dealing with </a:t>
            </a:r>
            <a:r>
              <a:rPr lang="en-US" altLang="en-US" dirty="0" smtClean="0">
                <a:solidFill>
                  <a:srgbClr val="C00000"/>
                </a:solidFill>
              </a:rPr>
              <a:t>Ambiguity</a:t>
            </a:r>
            <a:r>
              <a:rPr lang="en-US" altLang="en-US" dirty="0" smtClean="0"/>
              <a:t> of Natural Language</a:t>
            </a:r>
          </a:p>
          <a:p>
            <a:pPr lvl="1"/>
            <a:r>
              <a:rPr lang="en-US" altLang="en-US" dirty="0" smtClean="0"/>
              <a:t>Mentions of entities and concepts could have multiple meanings</a:t>
            </a:r>
          </a:p>
          <a:p>
            <a:r>
              <a:rPr lang="en-US" altLang="en-US" dirty="0" smtClean="0"/>
              <a:t>Dealing with </a:t>
            </a:r>
            <a:r>
              <a:rPr lang="en-US" altLang="en-US" dirty="0" smtClean="0">
                <a:solidFill>
                  <a:srgbClr val="C00000"/>
                </a:solidFill>
              </a:rPr>
              <a:t>Variability</a:t>
            </a:r>
            <a:r>
              <a:rPr lang="en-US" altLang="en-US" dirty="0" smtClean="0"/>
              <a:t> of Natural Language </a:t>
            </a:r>
          </a:p>
          <a:p>
            <a:pPr lvl="1"/>
            <a:r>
              <a:rPr lang="en-US" altLang="en-US" dirty="0" smtClean="0"/>
              <a:t>A given concept could be expressed in many ways</a:t>
            </a:r>
          </a:p>
          <a:p>
            <a:endParaRPr lang="en-US" altLang="en-US" dirty="0" smtClean="0"/>
          </a:p>
          <a:p>
            <a:r>
              <a:rPr lang="en-US" altLang="en-US" dirty="0" smtClean="0">
                <a:solidFill>
                  <a:srgbClr val="C00000"/>
                </a:solidFill>
              </a:rPr>
              <a:t>Wikification</a:t>
            </a:r>
            <a:r>
              <a:rPr lang="en-US" altLang="en-US" dirty="0" smtClean="0"/>
              <a:t> addresses these two issues in a specific way:</a:t>
            </a:r>
          </a:p>
          <a:p>
            <a:pPr marL="0" indent="0">
              <a:buNone/>
            </a:pPr>
            <a:endParaRPr lang="en-US" altLang="en-US" dirty="0"/>
          </a:p>
          <a:p>
            <a:r>
              <a:rPr lang="en-US" altLang="en-US" dirty="0" smtClean="0"/>
              <a:t>The Reference Problem</a:t>
            </a:r>
          </a:p>
          <a:p>
            <a:pPr lvl="1"/>
            <a:r>
              <a:rPr lang="en-US" altLang="en-US" dirty="0" smtClean="0"/>
              <a:t>What is meant by this concept? (WSD + Grounding)</a:t>
            </a:r>
          </a:p>
          <a:p>
            <a:pPr lvl="1"/>
            <a:r>
              <a:rPr lang="en-US" altLang="en-US" dirty="0" smtClean="0"/>
              <a:t>More than just co-reference (within and across documents)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4114800" y="6453336"/>
            <a:ext cx="914400" cy="2286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49EA72D-AFDA-4341-B72A-4A95FB1F0E84}" type="slidenum">
              <a:rPr lang="en-US" altLang="zh-TW" smtClean="0"/>
              <a:pPr>
                <a:defRPr/>
              </a:pPr>
              <a:t>9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634649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80622</TotalTime>
  <Words>1150</Words>
  <Application>Microsoft Office PowerPoint</Application>
  <PresentationFormat>On-screen Show (4:3)</PresentationFormat>
  <Paragraphs>155</Paragraphs>
  <Slides>13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6" baseType="lpstr">
      <vt:lpstr>Arial Unicode MS</vt:lpstr>
      <vt:lpstr>MS PGothic</vt:lpstr>
      <vt:lpstr>新細明體</vt:lpstr>
      <vt:lpstr>SimSun</vt:lpstr>
      <vt:lpstr>Arial</vt:lpstr>
      <vt:lpstr>Calibri</vt:lpstr>
      <vt:lpstr>Calibri Light</vt:lpstr>
      <vt:lpstr>cmsy10</vt:lpstr>
      <vt:lpstr>Palatino Linotype</vt:lpstr>
      <vt:lpstr>Times New Roman</vt:lpstr>
      <vt:lpstr>Verdana</vt:lpstr>
      <vt:lpstr>Wingdings</vt:lpstr>
      <vt:lpstr>Office Theme</vt:lpstr>
      <vt:lpstr>Lecture 24:  NER &amp; Entity Linking</vt:lpstr>
      <vt:lpstr>Organizing knowledge</vt:lpstr>
      <vt:lpstr>Cross-document co-reference resolution</vt:lpstr>
      <vt:lpstr>Reference resolution: (disambiguation to Wikipedia)</vt:lpstr>
      <vt:lpstr>The “Reference” Collection has Structure</vt:lpstr>
      <vt:lpstr>Analysis of Information Networks</vt:lpstr>
      <vt:lpstr>Wikipedia as a knowledge resource  …. </vt:lpstr>
      <vt:lpstr>Wikification:  The Reference Problem </vt:lpstr>
      <vt:lpstr>Challenging</vt:lpstr>
      <vt:lpstr>Wikification: Subtasks</vt:lpstr>
      <vt:lpstr>High-level Algorithmic Approach. </vt:lpstr>
      <vt:lpstr>Local approach </vt:lpstr>
      <vt:lpstr>Global Approach: Using Additional Structure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Kai-Wei Chang</dc:creator>
  <cp:lastModifiedBy>Diane J. Litman</cp:lastModifiedBy>
  <cp:revision>668</cp:revision>
  <cp:lastPrinted>2016-11-08T16:49:12Z</cp:lastPrinted>
  <dcterms:created xsi:type="dcterms:W3CDTF">2015-09-15T19:03:29Z</dcterms:created>
  <dcterms:modified xsi:type="dcterms:W3CDTF">2018-11-13T15:04:01Z</dcterms:modified>
</cp:coreProperties>
</file>