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46"/>
  </p:notesMasterIdLst>
  <p:sldIdLst>
    <p:sldId id="271" r:id="rId2"/>
    <p:sldId id="272" r:id="rId3"/>
    <p:sldId id="290" r:id="rId4"/>
    <p:sldId id="285" r:id="rId5"/>
    <p:sldId id="297" r:id="rId6"/>
    <p:sldId id="325" r:id="rId7"/>
    <p:sldId id="326" r:id="rId8"/>
    <p:sldId id="291" r:id="rId9"/>
    <p:sldId id="298" r:id="rId10"/>
    <p:sldId id="299" r:id="rId11"/>
    <p:sldId id="327" r:id="rId12"/>
    <p:sldId id="328" r:id="rId13"/>
    <p:sldId id="321" r:id="rId14"/>
    <p:sldId id="300" r:id="rId15"/>
    <p:sldId id="304" r:id="rId16"/>
    <p:sldId id="301" r:id="rId17"/>
    <p:sldId id="302" r:id="rId18"/>
    <p:sldId id="305" r:id="rId19"/>
    <p:sldId id="306" r:id="rId20"/>
    <p:sldId id="307" r:id="rId21"/>
    <p:sldId id="303" r:id="rId22"/>
    <p:sldId id="322" r:id="rId23"/>
    <p:sldId id="329" r:id="rId24"/>
    <p:sldId id="292" r:id="rId25"/>
    <p:sldId id="315" r:id="rId26"/>
    <p:sldId id="308" r:id="rId27"/>
    <p:sldId id="309" r:id="rId28"/>
    <p:sldId id="310" r:id="rId29"/>
    <p:sldId id="330" r:id="rId30"/>
    <p:sldId id="311" r:id="rId31"/>
    <p:sldId id="312" r:id="rId32"/>
    <p:sldId id="331" r:id="rId33"/>
    <p:sldId id="332" r:id="rId34"/>
    <p:sldId id="293" r:id="rId35"/>
    <p:sldId id="316" r:id="rId36"/>
    <p:sldId id="334" r:id="rId37"/>
    <p:sldId id="295" r:id="rId38"/>
    <p:sldId id="335" r:id="rId39"/>
    <p:sldId id="336" r:id="rId40"/>
    <p:sldId id="337" r:id="rId41"/>
    <p:sldId id="338" r:id="rId42"/>
    <p:sldId id="339" r:id="rId43"/>
    <p:sldId id="340" r:id="rId44"/>
    <p:sldId id="341"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490" autoAdjust="0"/>
  </p:normalViewPr>
  <p:slideViewPr>
    <p:cSldViewPr>
      <p:cViewPr>
        <p:scale>
          <a:sx n="60" d="100"/>
          <a:sy n="60" d="100"/>
        </p:scale>
        <p:origin x="-1878" y="-6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7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A83B57-1988-4571-A1E8-6899C45EECAC}" type="datetimeFigureOut">
              <a:rPr lang="en-US" smtClean="0"/>
              <a:pPr/>
              <a:t>3/19/2013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F9248-4F78-47A0-9366-E91371416A01}" type="slidenum">
              <a:rPr lang="en-US" smtClean="0"/>
              <a:pPr/>
              <a:t>‹#›</a:t>
            </a:fld>
            <a:endParaRPr lang="en-US"/>
          </a:p>
        </p:txBody>
      </p:sp>
    </p:spTree>
    <p:extLst>
      <p:ext uri="{BB962C8B-B14F-4D97-AF65-F5344CB8AC3E}">
        <p14:creationId xmlns:p14="http://schemas.microsoft.com/office/powerpoint/2010/main" val="1125650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value is much more than the cost of printing a book…</a:t>
            </a:r>
          </a:p>
          <a:p>
            <a:endParaRPr lang="en-US" dirty="0" smtClean="0"/>
          </a:p>
          <a:p>
            <a:r>
              <a:rPr lang="en-US" dirty="0" smtClean="0"/>
              <a:t>Our rights to use it, and prevent others from using</a:t>
            </a:r>
            <a:r>
              <a:rPr lang="en-US" baseline="0" dirty="0" smtClean="0"/>
              <a:t> our creative works </a:t>
            </a:r>
          </a:p>
          <a:p>
            <a:endParaRPr lang="en-US" baseline="0" dirty="0" smtClean="0"/>
          </a:p>
          <a:p>
            <a:r>
              <a:rPr lang="en-US" baseline="0" dirty="0" smtClean="0"/>
              <a:t>Compensation provides incentive for creativity</a:t>
            </a:r>
          </a:p>
          <a:p>
            <a:endParaRPr lang="en-US" baseline="0" dirty="0" smtClean="0"/>
          </a:p>
          <a:p>
            <a:r>
              <a:rPr lang="en-US" baseline="0" dirty="0" smtClean="0"/>
              <a:t>Protection lasts for limited time (often extended due to lobbying)</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Arguments people make supporting personal copying or posting on the Web without authorization are listed, along with some counterpoints to consider, on page 189.</a:t>
            </a:r>
          </a:p>
          <a:p>
            <a:endParaRPr lang="en-US" baseline="0" dirty="0" smtClean="0"/>
          </a:p>
          <a:p>
            <a:r>
              <a:rPr lang="en-US" baseline="0" dirty="0" smtClean="0"/>
              <a:t>Can’t afford</a:t>
            </a:r>
          </a:p>
          <a:p>
            <a:r>
              <a:rPr lang="en-US" baseline="0" dirty="0" smtClean="0"/>
              <a:t>Company is wealthy</a:t>
            </a:r>
          </a:p>
          <a:p>
            <a:r>
              <a:rPr lang="en-US" baseline="0" dirty="0" smtClean="0"/>
              <a:t>I wouldn’t buy it</a:t>
            </a:r>
          </a:p>
          <a:p>
            <a:r>
              <a:rPr lang="en-US" baseline="0" dirty="0" smtClean="0"/>
              <a:t>Copying for a friend is being nice</a:t>
            </a:r>
          </a:p>
          <a:p>
            <a:r>
              <a:rPr lang="en-US" baseline="0" dirty="0" smtClean="0"/>
              <a:t>This violation is insignificant compared to piracy</a:t>
            </a:r>
          </a:p>
          <a:p>
            <a:r>
              <a:rPr lang="en-US" baseline="0" dirty="0" smtClean="0"/>
              <a:t>Everyone does it.</a:t>
            </a:r>
          </a:p>
          <a:p>
            <a:r>
              <a:rPr lang="en-US" baseline="0" dirty="0" smtClean="0"/>
              <a:t>Don’t know how to get permission (viewed more favorably by book)</a:t>
            </a:r>
          </a:p>
          <a:p>
            <a:r>
              <a:rPr lang="en-US" baseline="0" dirty="0" smtClean="0"/>
              <a:t>Public service to post (might be fair use as parody)</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12</a:t>
            </a:fld>
            <a:endParaRPr lang="en-US"/>
          </a:p>
        </p:txBody>
      </p:sp>
    </p:spTree>
    <p:extLst>
      <p:ext uri="{BB962C8B-B14F-4D97-AF65-F5344CB8AC3E}">
        <p14:creationId xmlns:p14="http://schemas.microsoft.com/office/powerpoint/2010/main" val="4020886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13</a:t>
            </a:fld>
            <a:endParaRPr lang="en-US"/>
          </a:p>
        </p:txBody>
      </p:sp>
    </p:spTree>
    <p:extLst>
      <p:ext uri="{BB962C8B-B14F-4D97-AF65-F5344CB8AC3E}">
        <p14:creationId xmlns:p14="http://schemas.microsoft.com/office/powerpoint/2010/main" val="4190476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like can copy a whole movie for non-commercial use, </a:t>
            </a:r>
          </a:p>
          <a:p>
            <a:r>
              <a:rPr lang="en-US" dirty="0" smtClean="0"/>
              <a:t>can copy a whole program even in some commercial cases and it is</a:t>
            </a:r>
            <a:r>
              <a:rPr lang="en-US" baseline="0" dirty="0" smtClean="0"/>
              <a:t> still fair use</a:t>
            </a:r>
          </a:p>
          <a:p>
            <a:endParaRPr lang="en-US" baseline="0" dirty="0" smtClean="0"/>
          </a:p>
          <a:p>
            <a:r>
              <a:rPr lang="en-US" baseline="0" dirty="0" smtClean="0"/>
              <a:t>Reverse engineering to make new products for other hardware and software</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Interesting because so many people participated</a:t>
            </a:r>
            <a:r>
              <a:rPr lang="en-US" baseline="0" dirty="0" smtClean="0"/>
              <a:t> without qualm in something illegal, suggesting new technology changes attitudes about what is acceptable</a:t>
            </a:r>
          </a:p>
          <a:p>
            <a:endParaRPr lang="en-US" baseline="0" dirty="0" smtClean="0"/>
          </a:p>
          <a:p>
            <a:r>
              <a:rPr lang="en-US" baseline="0" dirty="0" smtClean="0"/>
              <a:t>Also shows companies try to stop phenomena rather than seek new business models to make it work</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VCR</a:t>
            </a:r>
            <a:r>
              <a:rPr lang="en-US" baseline="0" dirty="0" smtClean="0"/>
              <a:t> ended Sony relationship with customer after sale.</a:t>
            </a:r>
          </a:p>
          <a:p>
            <a:endParaRPr lang="en-US" baseline="0" dirty="0" smtClean="0"/>
          </a:p>
          <a:p>
            <a:r>
              <a:rPr lang="en-US" baseline="0" dirty="0" smtClean="0"/>
              <a:t>Napster wanted to get customers back for other purposes (advertising?)</a:t>
            </a:r>
          </a:p>
          <a:p>
            <a:endParaRPr lang="en-US" baseline="0" dirty="0" smtClean="0"/>
          </a:p>
          <a:p>
            <a:r>
              <a:rPr lang="en-US" baseline="0" dirty="0" smtClean="0"/>
              <a:t>Napster eventually shut down rather than just have approved song lists on the site.</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200" dirty="0" smtClean="0"/>
              <a:t>Does copyright apply to user interfaces? The internal</a:t>
            </a:r>
            <a:r>
              <a:rPr lang="en-US" sz="2200" baseline="0" dirty="0" smtClean="0"/>
              <a:t> structure and programing could be entirely different.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22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2200" baseline="0" dirty="0" smtClean="0"/>
              <a:t>In the 1980s and 1990s, some companies won copyright infringement suits against others whose software had similar look and feel. An appeals court, reversing one such case, ruled that menu commands are “a method of operation,” explicitly excluded from copyright protection. They are, the court said, like the controls of a car. The trend of court decisions has been against copyright protection for “look and feel.”</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22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2200" baseline="0" dirty="0" smtClean="0"/>
              <a:t>The main argument in favor of protecting a user interface is that it is a major creative effort. On the other hand, standard user interfaces increase productivity of users (standardization) and programmers (could focus on truly creative enhancements)</a:t>
            </a:r>
            <a:endParaRPr lang="en-US" sz="220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23</a:t>
            </a:fld>
            <a:endParaRPr lang="en-US"/>
          </a:p>
        </p:txBody>
      </p:sp>
    </p:spTree>
    <p:extLst>
      <p:ext uri="{BB962C8B-B14F-4D97-AF65-F5344CB8AC3E}">
        <p14:creationId xmlns:p14="http://schemas.microsoft.com/office/powerpoint/2010/main" val="3566248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baseline="0" dirty="0" smtClean="0"/>
              <a:t>technology to thwart/detect</a:t>
            </a:r>
          </a:p>
          <a:p>
            <a:pPr marL="171450" indent="-171450">
              <a:buFont typeface="Arial" pitchFamily="34" charset="0"/>
              <a:buChar char="•"/>
            </a:pPr>
            <a:r>
              <a:rPr lang="en-US" baseline="0" dirty="0" smtClean="0"/>
              <a:t>Education</a:t>
            </a:r>
          </a:p>
          <a:p>
            <a:pPr marL="171450" indent="-171450">
              <a:buFont typeface="Arial" pitchFamily="34" charset="0"/>
              <a:buChar char="•"/>
            </a:pPr>
            <a:r>
              <a:rPr lang="en-US" baseline="0" dirty="0" smtClean="0"/>
              <a:t>Lobbying for favorable copyright laws, and for technology restriction laws</a:t>
            </a:r>
          </a:p>
          <a:p>
            <a:pPr marL="171450" indent="-171450">
              <a:buFont typeface="Arial" pitchFamily="34" charset="0"/>
              <a:buChar char="•"/>
            </a:pPr>
            <a:r>
              <a:rPr lang="en-US" baseline="0" dirty="0" smtClean="0"/>
              <a:t>New business models</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24</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 brand name knockoffs, books</a:t>
            </a:r>
          </a:p>
          <a:p>
            <a:endParaRPr lang="en-US" dirty="0" smtClean="0"/>
          </a:p>
          <a:p>
            <a:r>
              <a:rPr lang="en-US" dirty="0" smtClean="0"/>
              <a:t>New:</a:t>
            </a:r>
            <a:r>
              <a:rPr lang="en-US" baseline="0" dirty="0" smtClean="0"/>
              <a:t>  software, digital entertainment</a:t>
            </a:r>
          </a:p>
          <a:p>
            <a:endParaRPr lang="en-US" baseline="0" dirty="0" smtClean="0"/>
          </a:p>
          <a:p>
            <a:r>
              <a:rPr lang="en-US" baseline="0" dirty="0" smtClean="0"/>
              <a:t>42% of pc software is pirated; highest in central/eastern </a:t>
            </a:r>
            <a:r>
              <a:rPr lang="en-US" baseline="0" dirty="0" err="1" smtClean="0"/>
              <a:t>europe</a:t>
            </a:r>
            <a:r>
              <a:rPr lang="en-US" baseline="0" dirty="0" smtClean="0"/>
              <a:t> and </a:t>
            </a:r>
            <a:r>
              <a:rPr lang="en-US" baseline="0" dirty="0" err="1" smtClean="0"/>
              <a:t>latin</a:t>
            </a:r>
            <a:r>
              <a:rPr lang="en-US" baseline="0" dirty="0" smtClean="0"/>
              <a:t> </a:t>
            </a:r>
            <a:r>
              <a:rPr lang="en-US" baseline="0" dirty="0" err="1" smtClean="0"/>
              <a:t>america</a:t>
            </a:r>
            <a:r>
              <a:rPr lang="en-US" baseline="0" dirty="0" smtClean="0"/>
              <a:t> (gone down in china as their industry grew)</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25</a:t>
            </a:fld>
            <a:endParaRPr lang="en-US"/>
          </a:p>
        </p:txBody>
      </p:sp>
    </p:spTree>
    <p:extLst>
      <p:ext uri="{BB962C8B-B14F-4D97-AF65-F5344CB8AC3E}">
        <p14:creationId xmlns:p14="http://schemas.microsoft.com/office/powerpoint/2010/main" val="27808701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prevent saving, printing, making more than a specified </a:t>
            </a:r>
            <a:r>
              <a:rPr lang="en-US" dirty="0" err="1" smtClean="0"/>
              <a:t>numbe</a:t>
            </a:r>
            <a:r>
              <a:rPr lang="en-US" dirty="0" smtClean="0"/>
              <a:t> of copies, distributing, extracting excerpts,  fast</a:t>
            </a:r>
            <a:r>
              <a:rPr lang="en-US" baseline="0" dirty="0" smtClean="0"/>
              <a:t> forward </a:t>
            </a:r>
            <a:r>
              <a:rPr lang="en-US" dirty="0" smtClean="0"/>
              <a:t>commercials</a:t>
            </a:r>
          </a:p>
          <a:p>
            <a:endParaRPr lang="en-US" dirty="0" smtClean="0"/>
          </a:p>
          <a:p>
            <a:r>
              <a:rPr lang="en-US" dirty="0" smtClean="0"/>
              <a:t>Prevents</a:t>
            </a:r>
            <a:r>
              <a:rPr lang="en-US" baseline="0" dirty="0" smtClean="0"/>
              <a:t> fair use as well as infringing use</a:t>
            </a:r>
          </a:p>
          <a:p>
            <a:endParaRPr lang="en-US" baseline="0" dirty="0" smtClean="0"/>
          </a:p>
          <a:p>
            <a:r>
              <a:rPr lang="en-US" baseline="0" dirty="0" smtClean="0"/>
              <a:t>But differs from prior in that it is respect to only selling their own products.  Yet, can buy a car in only certain colors, but then can repaint how you want it</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27</a:t>
            </a:fld>
            <a:endParaRPr lang="en-US"/>
          </a:p>
        </p:txBody>
      </p:sp>
    </p:spTree>
    <p:extLst>
      <p:ext uri="{BB962C8B-B14F-4D97-AF65-F5344CB8AC3E}">
        <p14:creationId xmlns:p14="http://schemas.microsoft.com/office/powerpoint/2010/main" val="1959158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Copyright is a legal concept that defines rights to certain kinds</a:t>
            </a:r>
            <a:r>
              <a:rPr lang="en-US" baseline="0" dirty="0" smtClean="0"/>
              <a:t> of IP</a:t>
            </a:r>
          </a:p>
          <a:p>
            <a:pPr marL="171450" indent="-171450">
              <a:buFont typeface="Arial" pitchFamily="34" charset="0"/>
              <a:buChar char="•"/>
            </a:pPr>
            <a:r>
              <a:rPr lang="en-US" baseline="0" dirty="0" smtClean="0"/>
              <a:t>Creative works (books, articles, plays, music and lyrics, art, movies, software, video)</a:t>
            </a:r>
          </a:p>
          <a:p>
            <a:pPr marL="171450" indent="-171450">
              <a:buFont typeface="Arial" pitchFamily="34" charset="0"/>
              <a:buChar char="•"/>
            </a:pPr>
            <a:r>
              <a:rPr lang="en-US" baseline="0" dirty="0" smtClean="0"/>
              <a:t>NOT facts, ideas, concepts, processes</a:t>
            </a:r>
          </a:p>
          <a:p>
            <a:pPr marL="0" indent="0">
              <a:buFont typeface="Arial" pitchFamily="34" charset="0"/>
              <a:buNone/>
            </a:pPr>
            <a:endParaRPr lang="en-US" baseline="0" dirty="0" smtClean="0"/>
          </a:p>
          <a:p>
            <a:pPr marL="0" indent="0">
              <a:buFont typeface="Arial" pitchFamily="34" charset="0"/>
              <a:buNone/>
            </a:pPr>
            <a:r>
              <a:rPr lang="en-US" baseline="0" dirty="0" smtClean="0"/>
              <a:t>Will concentrate on copyright because digital tech and internet impact strongly</a:t>
            </a:r>
          </a:p>
          <a:p>
            <a:pPr marL="0" indent="0">
              <a:buFont typeface="Arial" pitchFamily="34" charset="0"/>
              <a:buNone/>
            </a:pPr>
            <a:endParaRPr lang="en-US" baseline="0" dirty="0" smtClean="0"/>
          </a:p>
          <a:p>
            <a:pPr marL="0" indent="0">
              <a:buFont typeface="Arial" pitchFamily="34" charset="0"/>
              <a:buNone/>
            </a:pPr>
            <a:r>
              <a:rPr lang="en-US" baseline="0" dirty="0" smtClean="0"/>
              <a:t>Patents, another legal concept for INVENTIONS (including software)</a:t>
            </a:r>
          </a:p>
          <a:p>
            <a:pPr marL="0" indent="0">
              <a:buFont typeface="Arial" pitchFamily="34" charset="0"/>
              <a:buNone/>
            </a:pPr>
            <a:endParaRPr lang="en-US" baseline="0" dirty="0" smtClean="0"/>
          </a:p>
          <a:p>
            <a:pPr marL="0" indent="0">
              <a:buFont typeface="Arial" pitchFamily="34" charset="0"/>
              <a:buNone/>
            </a:pPr>
            <a:r>
              <a:rPr lang="en-US" baseline="0" dirty="0" smtClean="0"/>
              <a:t>Also laws for trademarks and trade secret IP</a:t>
            </a:r>
          </a:p>
          <a:p>
            <a:pPr marL="0" indent="0">
              <a:buFont typeface="Arial" pitchFamily="34" charset="0"/>
              <a:buNone/>
            </a:pPr>
            <a:endParaRPr lang="en-US" baseline="0" dirty="0" smtClean="0"/>
          </a:p>
          <a:p>
            <a:pPr marL="0" indent="0">
              <a:buFont typeface="Arial" pitchFamily="34" charset="0"/>
              <a:buNone/>
            </a:pPr>
            <a:r>
              <a:rPr lang="en-US" baseline="0" dirty="0" smtClean="0"/>
              <a:t>-----</a:t>
            </a:r>
          </a:p>
          <a:p>
            <a:pPr marL="0" indent="0">
              <a:buFont typeface="Arial" pitchFamily="34" charset="0"/>
              <a:buNone/>
            </a:pPr>
            <a:endParaRPr lang="en-US" baseline="0" dirty="0" smtClean="0"/>
          </a:p>
          <a:p>
            <a:pPr marL="0" indent="0">
              <a:buFont typeface="Arial" pitchFamily="34" charset="0"/>
              <a:buNone/>
            </a:pPr>
            <a:r>
              <a:rPr lang="en-US" baseline="0" dirty="0" smtClean="0"/>
              <a:t>Intangible vs. physical: When buy a book, can sell that one physical book, but not copies of it</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4</a:t>
            </a:fld>
            <a:endParaRPr lang="en-US"/>
          </a:p>
        </p:txBody>
      </p:sp>
    </p:spTree>
    <p:extLst>
      <p:ext uri="{BB962C8B-B14F-4D97-AF65-F5344CB8AC3E}">
        <p14:creationId xmlns:p14="http://schemas.microsoft.com/office/powerpoint/2010/main" val="1372772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Anticircumvention</a:t>
            </a:r>
            <a:r>
              <a:rPr lang="en-US" baseline="0" dirty="0" smtClean="0"/>
              <a:t> – reduces piracy, both criminalizes non copyright-</a:t>
            </a:r>
            <a:r>
              <a:rPr lang="en-US" baseline="0" dirty="0" err="1" smtClean="0"/>
              <a:t>infringment</a:t>
            </a:r>
            <a:r>
              <a:rPr lang="en-US" baseline="0" dirty="0" smtClean="0"/>
              <a:t> activities</a:t>
            </a:r>
          </a:p>
          <a:p>
            <a:endParaRPr lang="en-US" baseline="0" dirty="0" smtClean="0"/>
          </a:p>
          <a:p>
            <a:r>
              <a:rPr lang="en-US" baseline="0" dirty="0" smtClean="0"/>
              <a:t>Banning things because have illegal uses has many precedents – chewing gum to spray paint to guns</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28</a:t>
            </a:fld>
            <a:endParaRPr lang="en-US"/>
          </a:p>
        </p:txBody>
      </p:sp>
    </p:spTree>
    <p:extLst>
      <p:ext uri="{BB962C8B-B14F-4D97-AF65-F5344CB8AC3E}">
        <p14:creationId xmlns:p14="http://schemas.microsoft.com/office/powerpoint/2010/main" val="1050087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CSS – Content Scrambling System (for movies)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Smartphones, tablets, game machines, and other devices</a:t>
            </a:r>
            <a:r>
              <a:rPr lang="en-US" baseline="0" dirty="0" smtClean="0"/>
              <a:t> have mechanisms to prevent installation of software or use of services that the maker of the device does not support or approve. Cracking such mechanisms is sometimes called </a:t>
            </a:r>
            <a:r>
              <a:rPr lang="en-US" i="1" baseline="0" dirty="0" err="1" smtClean="0"/>
              <a:t>jailbreaking</a:t>
            </a:r>
            <a:r>
              <a:rPr lang="en-US" i="0" baseline="0" dirty="0" smtClean="0"/>
              <a:t>, unlocking, or</a:t>
            </a:r>
            <a:r>
              <a:rPr lang="en-US" i="1" baseline="0" dirty="0" smtClean="0"/>
              <a:t> rooting</a:t>
            </a:r>
            <a:r>
              <a:rPr lang="en-US" i="0" baseline="0" dirty="0" smtClean="0"/>
              <a:t>. </a:t>
            </a:r>
            <a:endParaRPr lang="en-US" dirty="0" smtClean="0"/>
          </a:p>
        </p:txBody>
      </p:sp>
      <p:sp>
        <p:nvSpPr>
          <p:cNvPr id="4" name="Slide Number Placeholder 3"/>
          <p:cNvSpPr>
            <a:spLocks noGrp="1"/>
          </p:cNvSpPr>
          <p:nvPr>
            <p:ph type="sldNum" sz="quarter" idx="10"/>
          </p:nvPr>
        </p:nvSpPr>
        <p:spPr/>
        <p:txBody>
          <a:bodyPr/>
          <a:lstStyle/>
          <a:p>
            <a:fld id="{9ABF9248-4F78-47A0-9366-E91371416A01}" type="slidenum">
              <a:rPr lang="en-US" smtClean="0"/>
              <a:pPr/>
              <a:t>29</a:t>
            </a:fld>
            <a:endParaRPr lang="en-US"/>
          </a:p>
        </p:txBody>
      </p:sp>
    </p:spTree>
    <p:extLst>
      <p:ext uri="{BB962C8B-B14F-4D97-AF65-F5344CB8AC3E}">
        <p14:creationId xmlns:p14="http://schemas.microsoft.com/office/powerpoint/2010/main" val="66724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 that </a:t>
            </a:r>
            <a:r>
              <a:rPr lang="en-US" baseline="0" dirty="0" smtClean="0"/>
              <a:t> operators can’t review everything members post (as a result this phenomena blossomed ), even though much of it infringes copyright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30</a:t>
            </a:fld>
            <a:endParaRPr lang="en-US"/>
          </a:p>
        </p:txBody>
      </p:sp>
    </p:spTree>
    <p:extLst>
      <p:ext uri="{BB962C8B-B14F-4D97-AF65-F5344CB8AC3E}">
        <p14:creationId xmlns:p14="http://schemas.microsoft.com/office/powerpoint/2010/main" val="35819884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200" dirty="0" err="1" smtClean="0"/>
              <a:t>Zediva</a:t>
            </a:r>
            <a:r>
              <a:rPr lang="en-US" sz="2200" dirty="0" smtClean="0"/>
              <a:t> argued that if it could rent the physical DVD without authorization from the studios, as do services such as Netflix under the first sale doctrine, then it should be legal to rent it digitally over the Internet, streaming a movie from one DVD to only one renter at a time. The movie studios argued that streaming a movie is a public performance, which requires authorization. A</a:t>
            </a:r>
            <a:r>
              <a:rPr lang="en-US" sz="2200" baseline="0" dirty="0" smtClean="0"/>
              <a:t> </a:t>
            </a:r>
            <a:r>
              <a:rPr lang="en-US" sz="2200" dirty="0" smtClean="0"/>
              <a:t>court agreed with the movie</a:t>
            </a:r>
            <a:r>
              <a:rPr lang="en-US" sz="2200" baseline="0" dirty="0" smtClean="0"/>
              <a:t> studios </a:t>
            </a:r>
            <a:r>
              <a:rPr lang="en-US" sz="2200" dirty="0" smtClean="0"/>
              <a:t>and </a:t>
            </a:r>
            <a:r>
              <a:rPr lang="en-US" sz="2200" dirty="0" err="1" smtClean="0"/>
              <a:t>Zediva</a:t>
            </a:r>
            <a:r>
              <a:rPr lang="en-US" sz="2200" dirty="0" smtClean="0"/>
              <a:t> shut down. Does this interpretation of the law make sense?</a:t>
            </a:r>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33</a:t>
            </a:fld>
            <a:endParaRPr lang="en-US"/>
          </a:p>
        </p:txBody>
      </p:sp>
    </p:spTree>
    <p:extLst>
      <p:ext uri="{BB962C8B-B14F-4D97-AF65-F5344CB8AC3E}">
        <p14:creationId xmlns:p14="http://schemas.microsoft.com/office/powerpoint/2010/main" val="29170539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group of Belgian</a:t>
            </a:r>
            <a:r>
              <a:rPr lang="en-US" baseline="0" dirty="0" smtClean="0"/>
              <a:t> newspapers claimed they lose revenue from subscription fees when Google displays headlines, photos, and excerpts from their news archives. They won a lawsuit against Google (in a Belgian court) in 2007. In response to similar lawsuits and disputes with other news services, Google negotiated licensing agreements to copy and display headlines, excerpts, and photos.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company</a:t>
            </a:r>
            <a:r>
              <a:rPr lang="en-US" baseline="0" dirty="0" smtClean="0"/>
              <a:t> that makes software for learning foreign languages sued a competitor and Google over the issue of selling and purchasing trademarked search terms. The case (</a:t>
            </a:r>
            <a:r>
              <a:rPr lang="en-US" i="1" baseline="0" dirty="0" smtClean="0"/>
              <a:t>Rosetta Stone Ltd v. Google Inc.</a:t>
            </a:r>
            <a:r>
              <a:rPr lang="en-US" i="0" baseline="0" dirty="0" smtClean="0"/>
              <a:t>), filed in 2009, is still in the courts.</a:t>
            </a:r>
            <a:endParaRPr lang="en-US"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34</a:t>
            </a:fld>
            <a:endParaRPr lang="en-US"/>
          </a:p>
        </p:txBody>
      </p:sp>
    </p:spTree>
    <p:extLst>
      <p:ext uri="{BB962C8B-B14F-4D97-AF65-F5344CB8AC3E}">
        <p14:creationId xmlns:p14="http://schemas.microsoft.com/office/powerpoint/2010/main" val="38563195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HARBINGER OF CURRENT FREE STUFF</a:t>
            </a:r>
          </a:p>
          <a:p>
            <a:endParaRPr lang="en-US" dirty="0" smtClean="0"/>
          </a:p>
          <a:p>
            <a:r>
              <a:rPr lang="en-US" dirty="0" smtClean="0"/>
              <a:t>Richard Stallman</a:t>
            </a:r>
          </a:p>
          <a:p>
            <a:endParaRPr lang="en-US" dirty="0" smtClean="0"/>
          </a:p>
          <a:p>
            <a:r>
              <a:rPr lang="en-US" dirty="0" smtClean="0"/>
              <a:t>Unix –&gt;</a:t>
            </a:r>
            <a:r>
              <a:rPr lang="en-US" baseline="0" dirty="0" smtClean="0"/>
              <a:t> </a:t>
            </a:r>
            <a:r>
              <a:rPr lang="en-US" baseline="0" dirty="0" err="1" smtClean="0"/>
              <a:t>linux</a:t>
            </a:r>
            <a:r>
              <a:rPr lang="en-US" baseline="0" dirty="0" smtClean="0"/>
              <a:t> (free and open source, from cult to commercial)</a:t>
            </a:r>
          </a:p>
          <a:p>
            <a:endParaRPr lang="en-US" dirty="0" smtClean="0"/>
          </a:p>
          <a:p>
            <a:r>
              <a:rPr lang="en-US" dirty="0" smtClean="0"/>
              <a:t>Commercial software,</a:t>
            </a:r>
            <a:r>
              <a:rPr lang="en-US" baseline="0" dirty="0" smtClean="0"/>
              <a:t> often called </a:t>
            </a:r>
            <a:r>
              <a:rPr lang="en-US" i="1" baseline="0" dirty="0" smtClean="0"/>
              <a:t>proprietary software</a:t>
            </a:r>
            <a:r>
              <a:rPr lang="en-US" i="0" baseline="0" dirty="0" smtClean="0"/>
              <a:t>, is normally sold in object code, the code run by the computer, but not intelligible to people. It is not modifiable by the end user. The source code is kept secret.</a:t>
            </a:r>
          </a:p>
          <a:p>
            <a:endParaRPr lang="en-US" i="0" baseline="0" dirty="0" smtClean="0"/>
          </a:p>
          <a:p>
            <a:r>
              <a:rPr lang="en-US" i="0" baseline="0" dirty="0" smtClean="0"/>
              <a:t>Critics (and some supporters) of free software point out some of its weaknesses. Much free software is not easy for ordinary consumers to use. Often, there is no technical support number to call for help. Because anyone can modify free software, there are many versions and few standards, creating a difficult and confusing environment for nontechnical consumers and businesses.</a:t>
            </a:r>
          </a:p>
        </p:txBody>
      </p:sp>
      <p:sp>
        <p:nvSpPr>
          <p:cNvPr id="4" name="Slide Number Placeholder 3"/>
          <p:cNvSpPr>
            <a:spLocks noGrp="1"/>
          </p:cNvSpPr>
          <p:nvPr>
            <p:ph type="sldNum" sz="quarter" idx="10"/>
          </p:nvPr>
        </p:nvSpPr>
        <p:spPr/>
        <p:txBody>
          <a:bodyPr/>
          <a:lstStyle/>
          <a:p>
            <a:fld id="{9ABF9248-4F78-47A0-9366-E91371416A01}" type="slidenum">
              <a:rPr lang="en-US" smtClean="0"/>
              <a:pPr/>
              <a:t>37</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Free software has many advantages. With freely distributed software, more people can use and benefit from a program. With source code available, any of thousands of programmers can find and fix bugs quickly. Users and programmers can adapt and improve programs.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Under </a:t>
            </a:r>
            <a:r>
              <a:rPr lang="en-US" i="0" baseline="0" dirty="0" err="1" smtClean="0"/>
              <a:t>copyleft</a:t>
            </a:r>
            <a:r>
              <a:rPr lang="en-US" i="0" baseline="0" dirty="0" smtClean="0"/>
              <a:t>, the developer copyrights the program and releases it under an agreement that allows people to use, modify, and distribute it, or any program developed from it, but only if they apply the same agreement to the new work. No one may develop a new program from a </a:t>
            </a:r>
            <a:r>
              <a:rPr lang="en-US" i="0" baseline="0" dirty="0" err="1" smtClean="0"/>
              <a:t>copylefted</a:t>
            </a:r>
            <a:r>
              <a:rPr lang="en-US" i="0" baseline="0" dirty="0" smtClean="0"/>
              <a:t> program and add restrictions that limit is use and free distribution. Courts have said a person can sue for an injunction against someone who uses </a:t>
            </a:r>
            <a:r>
              <a:rPr lang="en-US" i="0" baseline="0" dirty="0" err="1" smtClean="0"/>
              <a:t>copylefted</a:t>
            </a:r>
            <a:r>
              <a:rPr lang="en-US" i="0" baseline="0" dirty="0" smtClean="0"/>
              <a:t> software without following the open source licensing agreement.</a:t>
            </a:r>
            <a:endParaRPr lang="en-US"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38</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Free software is undoubtedly</a:t>
            </a:r>
            <a:r>
              <a:rPr lang="en-US" baseline="0" dirty="0" smtClean="0"/>
              <a:t> valuable, but does it provide sufficient incentives to produce the huge quantity of consumer software available now? How are free software developers paid? Programmers donate their work because they believe in the sharing ethic. Most programmers work for a salary, even if they write free software on their own time. Would the extra services for which a business could charge bring in enough revenue to support all software development</a:t>
            </a:r>
            <a:r>
              <a:rPr lang="en-US" baseline="0" dirty="0" smtClean="0"/>
              <a:t>?  NPR model?</a:t>
            </a:r>
            <a:endParaRPr lang="en-US" baseline="0" dirty="0" smtClean="0"/>
          </a:p>
          <a:p>
            <a:endParaRPr lang="en-US" baseline="0" dirty="0" smtClean="0"/>
          </a:p>
          <a:p>
            <a:r>
              <a:rPr lang="en-US" baseline="0" dirty="0" smtClean="0"/>
              <a:t>Richard Stallman believes that proprietary software – particularly, the aspect that prohibits people from making copies and changes in programs without the software publisher’s approval – is ethically wrong. He argues that copying a program does not deprive the programmer, or anyone else, of use of the program</a:t>
            </a:r>
            <a:r>
              <a:rPr lang="en-US" baseline="0" dirty="0" smtClean="0"/>
              <a:t>.</a:t>
            </a:r>
          </a:p>
          <a:p>
            <a:endParaRPr lang="en-US" baseline="0" dirty="0" smtClean="0"/>
          </a:p>
          <a:p>
            <a:r>
              <a:rPr lang="en-US" baseline="0" dirty="0" smtClean="0"/>
              <a:t>Also, often not user friendly for non programmers, no help line…</a:t>
            </a:r>
            <a:endParaRPr lang="en-US" baseline="0" dirty="0" smtClean="0"/>
          </a:p>
        </p:txBody>
      </p:sp>
      <p:sp>
        <p:nvSpPr>
          <p:cNvPr id="4" name="Slide Number Placeholder 3"/>
          <p:cNvSpPr>
            <a:spLocks noGrp="1"/>
          </p:cNvSpPr>
          <p:nvPr>
            <p:ph type="sldNum" sz="quarter" idx="10"/>
          </p:nvPr>
        </p:nvSpPr>
        <p:spPr/>
        <p:txBody>
          <a:bodyPr/>
          <a:lstStyle/>
          <a:p>
            <a:fld id="{9ABF9248-4F78-47A0-9366-E91371416A01}" type="slidenum">
              <a:rPr lang="en-US" smtClean="0"/>
              <a:pPr/>
              <a:t>39</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Using a patented invention or process requires</a:t>
            </a:r>
            <a:r>
              <a:rPr lang="en-US" sz="1200" baseline="0" dirty="0" smtClean="0"/>
              <a:t> </a:t>
            </a:r>
            <a:r>
              <a:rPr lang="en-US" sz="1200" dirty="0" smtClean="0"/>
              <a:t>permission from the patent holder, even if another inventor independently came up with the same idea or invention.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Businesses routinely</a:t>
            </a:r>
            <a:r>
              <a:rPr lang="en-US" sz="1200" baseline="0" dirty="0" smtClean="0"/>
              <a:t> pay license fees to use patented inventions in their products</a:t>
            </a:r>
            <a:r>
              <a:rPr lang="en-US" sz="120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Controversy about whether software is even patentable</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Most businesses collect defensively rather than use them (AT&amp;T)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File with US Patent Office (overloaded, unclear even more than fair use)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40</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Paul Allen (co-founder of Microsoft) sued several companies (Google, Facebook, Apple, eBay, Netflix, AOL, and others) for violating four early patents related to now widely used e-commerce and Web-viewing features. A judge dismissed the suit in 2011 while the Patent Office reconsiders the patents.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Apple won</a:t>
            </a:r>
            <a:r>
              <a:rPr lang="en-US" sz="1200" baseline="0" dirty="0" smtClean="0"/>
              <a:t> a patent case against a maker of Android phones. It covers technology that allows a user to tap a touch screen to perform various tasks.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IBM sued Amazon for violating a patent on electronic catalogues that covers targeting advertising and recommending specific products to a customer. Eventually, Amazon agreed to pay IBM a licensing fee</a:t>
            </a:r>
            <a:r>
              <a:rPr lang="en-US" sz="120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41</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Prior challenges: photocopies</a:t>
            </a:r>
            <a:r>
              <a:rPr lang="en-US" baseline="0" dirty="0" smtClean="0"/>
              <a:t> (</a:t>
            </a:r>
            <a:r>
              <a:rPr lang="en-US" dirty="0" smtClean="0"/>
              <a:t>but bulky,</a:t>
            </a:r>
            <a:r>
              <a:rPr lang="en-US" baseline="0" dirty="0" smtClean="0"/>
              <a:t> poor quality, pricy)</a:t>
            </a:r>
          </a:p>
          <a:p>
            <a:r>
              <a:rPr lang="en-US" baseline="0" dirty="0" smtClean="0"/>
              <a:t>Now: computers and communications make high-quality and high quantity easy and cheap</a:t>
            </a:r>
            <a:endParaRPr lang="en-US" dirty="0" smtClean="0"/>
          </a:p>
          <a:p>
            <a:endParaRPr lang="en-US" dirty="0" smtClean="0"/>
          </a:p>
          <a:p>
            <a:r>
              <a:rPr lang="en-US" dirty="0" smtClean="0"/>
              <a:t>The content industries claim that about one-quarter of Internet traffic worldwide consists of copyright-infringing material.</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5</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a:t>
            </a:r>
            <a:r>
              <a:rPr lang="en-US" baseline="0" dirty="0" smtClean="0"/>
              <a:t> patent-licensing firms make all or a significant part of their income by suing other companies for patent infringement (for hardware as well as software patents.)</a:t>
            </a:r>
          </a:p>
          <a:p>
            <a:endParaRPr lang="en-US" baseline="0" dirty="0" smtClean="0"/>
          </a:p>
          <a:p>
            <a:r>
              <a:rPr lang="en-US" dirty="0" smtClean="0"/>
              <a:t>Some see the existence of patent-licensing</a:t>
            </a:r>
            <a:r>
              <a:rPr lang="en-US" baseline="0" dirty="0" smtClean="0"/>
              <a:t> firms as an indication of a serious flaw in the patent system. On the other hand, some inventors have neither the skills nor the desire to market their inventions and negotiate contracts.  In a highly specialized economy, the existence of firms that buy and license patents is not in itself a negative thing.</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42</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computer scientists see all algorithms</a:t>
            </a:r>
            <a:r>
              <a:rPr lang="en-US" baseline="0" dirty="0" smtClean="0"/>
              <a:t> as mathematical formulas</a:t>
            </a:r>
            <a:r>
              <a:rPr lang="en-US" baseline="0" dirty="0" smtClean="0"/>
              <a:t>.</a:t>
            </a:r>
          </a:p>
          <a:p>
            <a:endParaRPr lang="en-US" baseline="0" dirty="0" smtClean="0"/>
          </a:p>
          <a:p>
            <a:r>
              <a:rPr lang="en-US" baseline="0" dirty="0" smtClean="0"/>
              <a:t>In sum, is the idea of patenting SOFTWARE flawed, or is it that we haven’t yet figured out good approach (and if latter, should </a:t>
            </a:r>
            <a:r>
              <a:rPr lang="en-US" baseline="0" smtClean="0"/>
              <a:t>we stop for now)</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44</a:t>
            </a:fld>
            <a:endParaRPr lang="en-US"/>
          </a:p>
        </p:txBody>
      </p:sp>
    </p:spTree>
    <p:extLst>
      <p:ext uri="{BB962C8B-B14F-4D97-AF65-F5344CB8AC3E}">
        <p14:creationId xmlns:p14="http://schemas.microsoft.com/office/powerpoint/2010/main" val="129976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Digital technology has empowered us to all be publishers (copyright owners)</a:t>
            </a:r>
          </a:p>
          <a:p>
            <a:r>
              <a:rPr lang="en-US" dirty="0" smtClean="0"/>
              <a:t>And also to</a:t>
            </a:r>
            <a:r>
              <a:rPr lang="en-US" baseline="0" dirty="0" smtClean="0"/>
              <a:t> infringe copyright</a:t>
            </a:r>
          </a:p>
          <a:p>
            <a:endParaRPr lang="en-US" baseline="0" dirty="0" smtClean="0"/>
          </a:p>
          <a:p>
            <a:r>
              <a:rPr lang="en-US" baseline="0" dirty="0" smtClean="0"/>
              <a:t>Earliest threats were software piracy – high-volume, unauthorized copying of IP</a:t>
            </a:r>
          </a:p>
          <a:p>
            <a:endParaRPr lang="en-US" baseline="0" dirty="0" smtClean="0"/>
          </a:p>
          <a:p>
            <a:r>
              <a:rPr lang="en-US" baseline="0" dirty="0" smtClean="0"/>
              <a:t>With mp3 came music</a:t>
            </a:r>
          </a:p>
          <a:p>
            <a:endParaRPr lang="en-US" baseline="0" dirty="0" smtClean="0"/>
          </a:p>
          <a:p>
            <a:r>
              <a:rPr lang="en-US" baseline="0" dirty="0" smtClean="0"/>
              <a:t>Then video</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6</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To consumers, who get movies and music online, the problem is to get them cheaply and conveniently. </a:t>
            </a:r>
          </a:p>
          <a:p>
            <a:pPr marL="171450" indent="-171450">
              <a:buFont typeface="Arial" pitchFamily="34" charset="0"/>
              <a:buChar char="•"/>
            </a:pPr>
            <a:r>
              <a:rPr lang="en-US" baseline="0" dirty="0" smtClean="0"/>
              <a:t>To writers, singers, artists, actors – and to the people who work in production, marketing, and management – the problem is to ensure that they are paid for the time and effort they put in to create the intangible intellectual-property products we enjoy. </a:t>
            </a:r>
          </a:p>
          <a:p>
            <a:pPr marL="171450" indent="-171450">
              <a:buFont typeface="Arial" pitchFamily="34" charset="0"/>
              <a:buChar char="•"/>
            </a:pPr>
            <a:r>
              <a:rPr lang="en-US" baseline="0" dirty="0" smtClean="0"/>
              <a:t>To the entertainment industry, to publishers and software companies, the problem is to protect their investment and expected, or hoped-for, revenues.</a:t>
            </a:r>
          </a:p>
          <a:p>
            <a:pPr marL="171450" indent="-171450">
              <a:buFont typeface="Arial" pitchFamily="34" charset="0"/>
              <a:buChar char="•"/>
            </a:pPr>
            <a:r>
              <a:rPr lang="en-US" baseline="0" dirty="0" smtClean="0"/>
              <a:t>To the millions who post amateur works using the works of others, the problem is to continue to create without unreasonably burdensome requirements and threats of lawsuits. </a:t>
            </a:r>
          </a:p>
          <a:p>
            <a:pPr marL="171450" indent="-171450">
              <a:buFont typeface="Arial" pitchFamily="34" charset="0"/>
              <a:buChar char="•"/>
            </a:pPr>
            <a:r>
              <a:rPr lang="en-US" baseline="0" dirty="0" smtClean="0"/>
              <a:t>To scholars and various advocates, the problem is how to protect intellectual property, but also to protect fair use, reasonable public access, and the opportunity to use new technologies to the fullest to provide new services and creative work.</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7</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1790 extended for photos, recordings, movies</a:t>
            </a:r>
          </a:p>
          <a:p>
            <a:endParaRPr lang="en-US" dirty="0" smtClean="0"/>
          </a:p>
          <a:p>
            <a:pPr marL="228600" indent="-228600">
              <a:buAutoNum type="arabicPlain" startAt="1909"/>
            </a:pPr>
            <a:r>
              <a:rPr lang="en-US" baseline="0" dirty="0" smtClean="0"/>
              <a:t> version had problems: </a:t>
            </a:r>
            <a:r>
              <a:rPr lang="en-US" dirty="0" smtClean="0"/>
              <a:t>didn’t cover sound</a:t>
            </a:r>
            <a:r>
              <a:rPr lang="en-US" baseline="0" dirty="0" smtClean="0"/>
              <a:t> -&gt; player piano; ROM copying</a:t>
            </a:r>
          </a:p>
          <a:p>
            <a:pPr marL="228600" indent="-228600">
              <a:buAutoNum type="arabicPlain" startAt="1909"/>
            </a:pPr>
            <a:endParaRPr lang="en-US" baseline="0" dirty="0" smtClean="0"/>
          </a:p>
          <a:p>
            <a:pPr marL="228600" indent="-228600">
              <a:buNone/>
            </a:pPr>
            <a:r>
              <a:rPr lang="en-US" baseline="0" dirty="0" smtClean="0"/>
              <a:t>1976/1980 meant to anticipate new technologies</a:t>
            </a:r>
          </a:p>
          <a:p>
            <a:pPr marL="228600" indent="-228600">
              <a:buNone/>
            </a:pPr>
            <a:endParaRPr lang="en-US" baseline="0" dirty="0" smtClean="0"/>
          </a:p>
          <a:p>
            <a:pPr marL="228600" indent="-228600">
              <a:buNone/>
            </a:pPr>
            <a:r>
              <a:rPr lang="en-US" baseline="0" dirty="0" smtClean="0"/>
              <a:t>New problem – people will break the law if it is easy to do and penalties are weak, leading to</a:t>
            </a:r>
          </a:p>
          <a:p>
            <a:pPr marL="228600" indent="-228600">
              <a:buNone/>
            </a:pPr>
            <a:endParaRPr lang="en-US" baseline="0" dirty="0" smtClean="0"/>
          </a:p>
          <a:p>
            <a:pPr marL="228600" indent="-228600">
              <a:buNone/>
            </a:pPr>
            <a:r>
              <a:rPr lang="en-US" baseline="0" dirty="0" smtClean="0"/>
              <a:t>1982…</a:t>
            </a:r>
          </a:p>
          <a:p>
            <a:pPr marL="228600" indent="-228600">
              <a:buAutoNum type="arabicPlain" startAt="1909"/>
            </a:pPr>
            <a:endParaRPr lang="en-US" baseline="0" dirty="0" smtClean="0"/>
          </a:p>
          <a:p>
            <a:pPr marL="228600" indent="-228600">
              <a:buNone/>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8</a:t>
            </a:fld>
            <a:endParaRPr lang="en-US"/>
          </a:p>
        </p:txBody>
      </p:sp>
    </p:spTree>
    <p:extLst>
      <p:ext uri="{BB962C8B-B14F-4D97-AF65-F5344CB8AC3E}">
        <p14:creationId xmlns:p14="http://schemas.microsoft.com/office/powerpoint/2010/main" val="3300327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Content industries powerful lobby</a:t>
            </a:r>
          </a:p>
          <a:p>
            <a:endParaRPr lang="en-US" dirty="0" smtClean="0"/>
          </a:p>
          <a:p>
            <a:r>
              <a:rPr lang="en-US" dirty="0" smtClean="0"/>
              <a:t>Now cybercitizens fighting back (EFF)</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Allows use of copyrighted material that contribute to the creation of new work (such as quoting in a review, teaching)</a:t>
            </a:r>
          </a:p>
          <a:p>
            <a:r>
              <a:rPr lang="en-US" dirty="0" smtClean="0"/>
              <a:t>And that won’t deprive</a:t>
            </a:r>
            <a:r>
              <a:rPr lang="en-US" baseline="0" dirty="0" smtClean="0"/>
              <a:t> owner of income</a:t>
            </a:r>
          </a:p>
          <a:p>
            <a:endParaRPr lang="en-US" baseline="0" dirty="0" smtClean="0"/>
          </a:p>
          <a:p>
            <a:r>
              <a:rPr lang="en-US" baseline="0" dirty="0" smtClean="0"/>
              <a:t>Developed pre-PC and web</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Value of intellectual property is not just the direct use and enjoyment one gets from a copy. </a:t>
            </a:r>
          </a:p>
          <a:p>
            <a:endParaRPr lang="en-US" sz="1200" dirty="0" smtClean="0"/>
          </a:p>
          <a:p>
            <a:r>
              <a:rPr lang="en-US" sz="1200" dirty="0" smtClean="0"/>
              <a:t>Different from physical property.</a:t>
            </a:r>
            <a:r>
              <a:rPr lang="en-US" sz="1200" baseline="0" dirty="0" smtClean="0"/>
              <a:t>  IP only steals $, so stealing IP sometimes seems more ethical.  But second point stealing shows it is still wrong.</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pPr/>
              <a:t>11</a:t>
            </a:fld>
            <a:endParaRPr lang="en-US"/>
          </a:p>
        </p:txBody>
      </p:sp>
    </p:spTree>
    <p:extLst>
      <p:ext uri="{BB962C8B-B14F-4D97-AF65-F5344CB8AC3E}">
        <p14:creationId xmlns:p14="http://schemas.microsoft.com/office/powerpoint/2010/main" val="4020886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5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25BF1582-7047-49DF-85AE-2810E3295F24}" type="slidenum">
              <a:rPr lang="en-US"/>
              <a:pPr/>
              <a:t>‹#›</a:t>
            </a:fld>
            <a:endParaRPr lang="en-US"/>
          </a:p>
        </p:txBody>
      </p:sp>
    </p:spTree>
    <p:extLst>
      <p:ext uri="{BB962C8B-B14F-4D97-AF65-F5344CB8AC3E}">
        <p14:creationId xmlns:p14="http://schemas.microsoft.com/office/powerpoint/2010/main" val="5423165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990600" y="1752600"/>
            <a:ext cx="5715000" cy="1470025"/>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p:txBody>
          <a:bodyPr/>
          <a:lstStyle/>
          <a:p>
            <a:r>
              <a:rPr lang="en-US" sz="4000" dirty="0"/>
              <a:t>Chapter 4: Intellectual Property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sz="2800" dirty="0"/>
              <a:t>Fair Use </a:t>
            </a:r>
            <a:r>
              <a:rPr lang="en-US" sz="2800" dirty="0" smtClean="0"/>
              <a:t>Doctrine</a:t>
            </a:r>
            <a:endParaRPr lang="en-US" sz="2800" dirty="0"/>
          </a:p>
          <a:p>
            <a:pPr>
              <a:lnSpc>
                <a:spcPct val="80000"/>
              </a:lnSpc>
            </a:pPr>
            <a:r>
              <a:rPr lang="en-US" sz="2400" dirty="0"/>
              <a:t>Four factors considered</a:t>
            </a:r>
          </a:p>
          <a:p>
            <a:pPr lvl="1">
              <a:lnSpc>
                <a:spcPct val="80000"/>
              </a:lnSpc>
            </a:pPr>
            <a:r>
              <a:rPr lang="en-US" sz="2400" dirty="0"/>
              <a:t>Purpose and nature of use – commercial (less likely) or </a:t>
            </a:r>
            <a:r>
              <a:rPr lang="en-US" sz="2400" dirty="0" smtClean="0"/>
              <a:t>nonprofit (i.e. educational) </a:t>
            </a:r>
            <a:r>
              <a:rPr lang="en-US" sz="2400" dirty="0"/>
              <a:t>purposes</a:t>
            </a:r>
          </a:p>
          <a:p>
            <a:pPr lvl="1">
              <a:lnSpc>
                <a:spcPct val="80000"/>
              </a:lnSpc>
            </a:pPr>
            <a:r>
              <a:rPr lang="en-US" sz="2400" dirty="0"/>
              <a:t>Nature of the copyrighted </a:t>
            </a:r>
            <a:r>
              <a:rPr lang="en-US" sz="2400" dirty="0" smtClean="0"/>
              <a:t>work (creative less likely)</a:t>
            </a:r>
            <a:endParaRPr lang="en-US" sz="2400" dirty="0"/>
          </a:p>
          <a:p>
            <a:pPr lvl="1">
              <a:lnSpc>
                <a:spcPct val="80000"/>
              </a:lnSpc>
            </a:pPr>
            <a:r>
              <a:rPr lang="en-US" sz="2400" dirty="0"/>
              <a:t>Amount </a:t>
            </a:r>
            <a:r>
              <a:rPr lang="en-US" sz="2400" dirty="0" smtClean="0"/>
              <a:t>and significance of </a:t>
            </a:r>
            <a:r>
              <a:rPr lang="en-US" sz="2400" dirty="0"/>
              <a:t>portion used</a:t>
            </a:r>
          </a:p>
          <a:p>
            <a:pPr lvl="1">
              <a:lnSpc>
                <a:spcPct val="80000"/>
              </a:lnSpc>
            </a:pPr>
            <a:r>
              <a:rPr lang="en-US" sz="2400" dirty="0"/>
              <a:t>Effect of use on potential market or value of the </a:t>
            </a:r>
            <a:r>
              <a:rPr lang="en-US" sz="2400" dirty="0" smtClean="0"/>
              <a:t>copyrighted </a:t>
            </a:r>
            <a:r>
              <a:rPr lang="en-US" sz="2400" dirty="0"/>
              <a:t>work (will it reduce sales of work?)</a:t>
            </a:r>
          </a:p>
          <a:p>
            <a:pPr>
              <a:lnSpc>
                <a:spcPct val="80000"/>
              </a:lnSpc>
            </a:pPr>
            <a:r>
              <a:rPr lang="en-US" sz="2400" dirty="0"/>
              <a:t>No single factor alone determines</a:t>
            </a:r>
          </a:p>
          <a:p>
            <a:pPr>
              <a:lnSpc>
                <a:spcPct val="80000"/>
              </a:lnSpc>
            </a:pPr>
            <a:r>
              <a:rPr lang="en-US" sz="2400" dirty="0"/>
              <a:t>Not all factors given equal weight, varies by circumstance</a:t>
            </a:r>
          </a:p>
        </p:txBody>
      </p:sp>
      <p:sp>
        <p:nvSpPr>
          <p:cNvPr id="2" name="Content Placeholder 1"/>
          <p:cNvSpPr>
            <a:spLocks noGrp="1"/>
          </p:cNvSpPr>
          <p:nvPr>
            <p:ph sz="quarter" idx="10"/>
          </p:nvPr>
        </p:nvSpPr>
        <p:spPr/>
        <p:txBody>
          <a:bodyPr/>
          <a:lstStyle/>
          <a:p>
            <a:r>
              <a:rPr lang="en-US" dirty="0" smtClean="0"/>
              <a:t>187</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dirty="0" smtClean="0"/>
              <a:t>Ethical arguments about copying</a:t>
            </a:r>
          </a:p>
          <a:p>
            <a:pPr>
              <a:lnSpc>
                <a:spcPct val="80000"/>
              </a:lnSpc>
            </a:pPr>
            <a:r>
              <a:rPr lang="en-US" sz="2800" dirty="0" smtClean="0"/>
              <a:t>Copying or distributing a song or computer program does not decrease the use and enjoyment any other person gets from </a:t>
            </a:r>
            <a:br>
              <a:rPr lang="en-US" sz="2800" dirty="0" smtClean="0"/>
            </a:br>
            <a:r>
              <a:rPr lang="en-US" sz="2800" dirty="0" smtClean="0"/>
              <a:t>his or her copy.</a:t>
            </a:r>
          </a:p>
          <a:p>
            <a:pPr>
              <a:lnSpc>
                <a:spcPct val="80000"/>
              </a:lnSpc>
            </a:pPr>
            <a:r>
              <a:rPr lang="en-US" sz="2800" dirty="0" smtClean="0"/>
              <a:t>Copying can decrease the amount of money that the copyright owner earns.</a:t>
            </a:r>
          </a:p>
          <a:p>
            <a:pPr>
              <a:lnSpc>
                <a:spcPct val="80000"/>
              </a:lnSpc>
            </a:pPr>
            <a:endParaRPr lang="en-US" sz="2800" dirty="0"/>
          </a:p>
        </p:txBody>
      </p:sp>
      <p:sp>
        <p:nvSpPr>
          <p:cNvPr id="2" name="Content Placeholder 1"/>
          <p:cNvSpPr>
            <a:spLocks noGrp="1"/>
          </p:cNvSpPr>
          <p:nvPr>
            <p:ph sz="quarter" idx="10"/>
          </p:nvPr>
        </p:nvSpPr>
        <p:spPr/>
        <p:txBody>
          <a:bodyPr/>
          <a:lstStyle/>
          <a:p>
            <a:r>
              <a:rPr lang="en-US" dirty="0" smtClean="0"/>
              <a:t>187-188</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2008086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dirty="0" smtClean="0"/>
              <a:t>Ethical arguments about copying (cont.)</a:t>
            </a:r>
          </a:p>
          <a:p>
            <a:pPr>
              <a:lnSpc>
                <a:spcPct val="80000"/>
              </a:lnSpc>
            </a:pPr>
            <a:r>
              <a:rPr lang="en-US" sz="2800" dirty="0" smtClean="0"/>
              <a:t>Copying enables users to try out products, benefiting the copyright owner by encouraging sales.</a:t>
            </a:r>
          </a:p>
          <a:p>
            <a:pPr>
              <a:lnSpc>
                <a:spcPct val="80000"/>
              </a:lnSpc>
            </a:pPr>
            <a:r>
              <a:rPr lang="en-US" sz="2800" dirty="0" smtClean="0"/>
              <a:t>Businesses and organizations should make their own decisions about marketing products, not consumers who want free samples.</a:t>
            </a:r>
          </a:p>
          <a:p>
            <a:pPr>
              <a:lnSpc>
                <a:spcPct val="90000"/>
              </a:lnSpc>
            </a:pPr>
            <a:r>
              <a:rPr lang="en-US" sz="2800" dirty="0"/>
              <a:t>F</a:t>
            </a:r>
            <a:r>
              <a:rPr lang="en-US" sz="2800" dirty="0" smtClean="0"/>
              <a:t>air </a:t>
            </a:r>
            <a:r>
              <a:rPr lang="en-US" sz="2800" dirty="0"/>
              <a:t>use guidelines are useful ethical </a:t>
            </a:r>
            <a:r>
              <a:rPr lang="en-US" sz="2800" dirty="0" smtClean="0"/>
              <a:t>guidelines.</a:t>
            </a:r>
            <a:endParaRPr lang="en-US" sz="2800" dirty="0"/>
          </a:p>
          <a:p>
            <a:pPr>
              <a:lnSpc>
                <a:spcPct val="90000"/>
              </a:lnSpc>
            </a:pPr>
            <a:r>
              <a:rPr lang="en-US" sz="2800" dirty="0"/>
              <a:t>There are many arguments for and against unauthorized </a:t>
            </a:r>
            <a:r>
              <a:rPr lang="en-US" sz="2800" dirty="0" smtClean="0"/>
              <a:t>copying.</a:t>
            </a:r>
            <a:endParaRPr lang="en-US" sz="2800" dirty="0"/>
          </a:p>
          <a:p>
            <a:pPr>
              <a:lnSpc>
                <a:spcPct val="80000"/>
              </a:lnSpc>
            </a:pPr>
            <a:endParaRPr lang="en-US" sz="2800" dirty="0" smtClean="0"/>
          </a:p>
          <a:p>
            <a:pPr>
              <a:lnSpc>
                <a:spcPct val="80000"/>
              </a:lnSpc>
            </a:pPr>
            <a:endParaRPr lang="en-US" sz="2800" dirty="0"/>
          </a:p>
        </p:txBody>
      </p:sp>
      <p:sp>
        <p:nvSpPr>
          <p:cNvPr id="2" name="Content Placeholder 1"/>
          <p:cNvSpPr>
            <a:spLocks noGrp="1"/>
          </p:cNvSpPr>
          <p:nvPr>
            <p:ph sz="quarter" idx="10"/>
          </p:nvPr>
        </p:nvSpPr>
        <p:spPr/>
        <p:txBody>
          <a:bodyPr/>
          <a:lstStyle/>
          <a:p>
            <a:r>
              <a:rPr lang="en-US" dirty="0" smtClean="0"/>
              <a:t>188-189</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3597574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1027"/>
          <p:cNvSpPr>
            <a:spLocks noGrp="1" noChangeArrowheads="1"/>
          </p:cNvSpPr>
          <p:nvPr>
            <p:ph idx="1"/>
          </p:nvPr>
        </p:nvSpPr>
        <p:spPr/>
        <p:txBody>
          <a:bodyPr/>
          <a:lstStyle/>
          <a:p>
            <a:pPr marL="0" indent="0">
              <a:buNone/>
            </a:pPr>
            <a:r>
              <a:rPr lang="en-US" dirty="0" smtClean="0"/>
              <a:t>Discussion Questions</a:t>
            </a:r>
          </a:p>
          <a:p>
            <a:r>
              <a:rPr lang="en-US" i="1" dirty="0" smtClean="0"/>
              <a:t>How </a:t>
            </a:r>
            <a:r>
              <a:rPr lang="en-US" i="1" dirty="0"/>
              <a:t>is intellectual property like physical property?</a:t>
            </a:r>
          </a:p>
          <a:p>
            <a:r>
              <a:rPr lang="en-US" i="1" dirty="0"/>
              <a:t>How is intellectual property different than physical property?</a:t>
            </a:r>
          </a:p>
          <a:p>
            <a:r>
              <a:rPr lang="en-US" i="1" dirty="0"/>
              <a:t>Do you agree with the idea that someone can "own" intellectual property?</a:t>
            </a:r>
          </a:p>
        </p:txBody>
      </p:sp>
      <p:sp>
        <p:nvSpPr>
          <p:cNvPr id="2" name="Content Placeholder 1"/>
          <p:cNvSpPr>
            <a:spLocks noGrp="1"/>
          </p:cNvSpPr>
          <p:nvPr>
            <p:ph sz="quarter" idx="10"/>
          </p:nvPr>
        </p:nvSpPr>
        <p:spPr/>
        <p:txBody>
          <a:bodyPr/>
          <a:lstStyle/>
          <a:p>
            <a:r>
              <a:rPr lang="en-US" dirty="0" smtClean="0"/>
              <a:t>180-190</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normAutofit/>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a:t>Sony v. Universal City Studios (1984)</a:t>
            </a:r>
          </a:p>
          <a:p>
            <a:pPr lvl="1">
              <a:lnSpc>
                <a:spcPct val="80000"/>
              </a:lnSpc>
            </a:pPr>
            <a:r>
              <a:rPr lang="en-US" sz="2400" dirty="0"/>
              <a:t>Supreme Court decided that the makers of a device with legitimate uses should not be penalized because some people may use it to infringe on copyright</a:t>
            </a:r>
          </a:p>
          <a:p>
            <a:pPr lvl="1">
              <a:lnSpc>
                <a:spcPct val="80000"/>
              </a:lnSpc>
            </a:pPr>
            <a:r>
              <a:rPr lang="en-US" sz="2400" dirty="0"/>
              <a:t>Supreme Court decided copying movies for later viewing was fair use</a:t>
            </a:r>
          </a:p>
          <a:p>
            <a:pPr lvl="1">
              <a:lnSpc>
                <a:spcPct val="80000"/>
              </a:lnSpc>
            </a:pPr>
            <a:r>
              <a:rPr lang="en-US" sz="2400" dirty="0"/>
              <a:t>Arguments against fair use</a:t>
            </a:r>
          </a:p>
          <a:p>
            <a:pPr lvl="2">
              <a:lnSpc>
                <a:spcPct val="80000"/>
              </a:lnSpc>
            </a:pPr>
            <a:r>
              <a:rPr lang="en-US" dirty="0"/>
              <a:t>People copied the entire </a:t>
            </a:r>
            <a:r>
              <a:rPr lang="en-US" dirty="0" smtClean="0"/>
              <a:t>work (fair use 3)</a:t>
            </a:r>
            <a:endParaRPr lang="en-US" dirty="0"/>
          </a:p>
          <a:p>
            <a:pPr lvl="2">
              <a:lnSpc>
                <a:spcPct val="80000"/>
              </a:lnSpc>
            </a:pPr>
            <a:r>
              <a:rPr lang="en-US" dirty="0"/>
              <a:t>Movies are creative, not </a:t>
            </a:r>
            <a:r>
              <a:rPr lang="en-US" dirty="0" smtClean="0"/>
              <a:t>factual (fair use 2)</a:t>
            </a:r>
            <a:endParaRPr lang="en-US" dirty="0"/>
          </a:p>
        </p:txBody>
      </p:sp>
      <p:sp>
        <p:nvSpPr>
          <p:cNvPr id="2" name="Content Placeholder 1"/>
          <p:cNvSpPr>
            <a:spLocks noGrp="1"/>
          </p:cNvSpPr>
          <p:nvPr>
            <p:ph sz="quarter" idx="10"/>
          </p:nvPr>
        </p:nvSpPr>
        <p:spPr/>
        <p:txBody>
          <a:bodyPr/>
          <a:lstStyle/>
          <a:p>
            <a:r>
              <a:rPr lang="en-US" dirty="0" smtClean="0"/>
              <a:t>190-191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1027"/>
          <p:cNvSpPr>
            <a:spLocks noGrp="1" noChangeArrowheads="1"/>
          </p:cNvSpPr>
          <p:nvPr>
            <p:ph idx="1"/>
          </p:nvPr>
        </p:nvSpPr>
        <p:spPr>
          <a:xfrm>
            <a:off x="1219200" y="1371600"/>
            <a:ext cx="7620000" cy="4876800"/>
          </a:xfrm>
        </p:spPr>
        <p:txBody>
          <a:bodyPr>
            <a:noAutofit/>
          </a:bodyPr>
          <a:lstStyle/>
          <a:p>
            <a:pPr>
              <a:lnSpc>
                <a:spcPct val="90000"/>
              </a:lnSpc>
              <a:buFontTx/>
              <a:buNone/>
            </a:pPr>
            <a:r>
              <a:rPr lang="en-US" sz="2800" dirty="0"/>
              <a:t>Significant Cases </a:t>
            </a:r>
            <a:endParaRPr lang="en-US" sz="2800" dirty="0" smtClean="0"/>
          </a:p>
          <a:p>
            <a:pPr>
              <a:lnSpc>
                <a:spcPct val="90000"/>
              </a:lnSpc>
            </a:pPr>
            <a:r>
              <a:rPr lang="en-US" sz="2800" dirty="0" smtClean="0"/>
              <a:t>Sony </a:t>
            </a:r>
            <a:r>
              <a:rPr lang="en-US" sz="2800" dirty="0"/>
              <a:t>v. Universal City Studios (1984) (cont.)</a:t>
            </a:r>
          </a:p>
          <a:p>
            <a:pPr lvl="1">
              <a:lnSpc>
                <a:spcPct val="90000"/>
              </a:lnSpc>
            </a:pPr>
            <a:r>
              <a:rPr lang="en-US" sz="2400" dirty="0"/>
              <a:t>Arguments for fair </a:t>
            </a:r>
            <a:r>
              <a:rPr lang="en-US" sz="2400" dirty="0" smtClean="0"/>
              <a:t>use (points 1, 2, 4)</a:t>
            </a:r>
            <a:endParaRPr lang="en-US" sz="2400" dirty="0"/>
          </a:p>
          <a:p>
            <a:pPr lvl="2">
              <a:lnSpc>
                <a:spcPct val="90000"/>
              </a:lnSpc>
            </a:pPr>
            <a:r>
              <a:rPr lang="en-US" dirty="0"/>
              <a:t>The copy was for private, noncommercial use and generally was not kept after viewing</a:t>
            </a:r>
          </a:p>
          <a:p>
            <a:pPr lvl="2">
              <a:lnSpc>
                <a:spcPct val="90000"/>
              </a:lnSpc>
            </a:pPr>
            <a:r>
              <a:rPr lang="en-US" dirty="0"/>
              <a:t>The movie studios could not demonstrate that they suffered any harm</a:t>
            </a:r>
          </a:p>
          <a:p>
            <a:pPr lvl="2">
              <a:lnSpc>
                <a:spcPct val="90000"/>
              </a:lnSpc>
            </a:pPr>
            <a:r>
              <a:rPr lang="en-US" dirty="0"/>
              <a:t>The studios had received a substantial fee for broadcasting movies on TV, and the fee depends on having a large audience who view for </a:t>
            </a:r>
            <a:r>
              <a:rPr lang="en-US" dirty="0" smtClean="0"/>
              <a:t>free (point 2)</a:t>
            </a:r>
            <a:endParaRPr lang="en-US" dirty="0"/>
          </a:p>
        </p:txBody>
      </p:sp>
      <p:sp>
        <p:nvSpPr>
          <p:cNvPr id="2" name="Content Placeholder 1"/>
          <p:cNvSpPr>
            <a:spLocks noGrp="1"/>
          </p:cNvSpPr>
          <p:nvPr>
            <p:ph sz="quarter" idx="10"/>
          </p:nvPr>
        </p:nvSpPr>
        <p:spPr/>
        <p:txBody>
          <a:bodyPr/>
          <a:lstStyle/>
          <a:p>
            <a:r>
              <a:rPr lang="en-US" dirty="0" smtClean="0"/>
              <a:t>190-191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p:txBody>
          <a:bodyPr/>
          <a:lstStyle/>
          <a:p>
            <a:pPr>
              <a:lnSpc>
                <a:spcPct val="80000"/>
              </a:lnSpc>
              <a:buFontTx/>
              <a:buNone/>
            </a:pPr>
            <a:r>
              <a:rPr lang="en-US" sz="2800" dirty="0"/>
              <a:t>Significant Cases </a:t>
            </a:r>
          </a:p>
          <a:p>
            <a:pPr>
              <a:lnSpc>
                <a:spcPct val="80000"/>
              </a:lnSpc>
            </a:pPr>
            <a:r>
              <a:rPr lang="en-US" sz="2800" dirty="0" smtClean="0"/>
              <a:t>Reverse </a:t>
            </a:r>
            <a:r>
              <a:rPr lang="en-US" sz="2800" dirty="0"/>
              <a:t>engineering: game machines</a:t>
            </a:r>
          </a:p>
          <a:p>
            <a:pPr lvl="1">
              <a:lnSpc>
                <a:spcPct val="80000"/>
              </a:lnSpc>
            </a:pPr>
            <a:r>
              <a:rPr lang="en-US" sz="2400" dirty="0"/>
              <a:t>Sega Enterprises Ltd. v. Accolade Inc. (1992)</a:t>
            </a:r>
          </a:p>
          <a:p>
            <a:pPr lvl="1">
              <a:lnSpc>
                <a:spcPct val="80000"/>
              </a:lnSpc>
            </a:pPr>
            <a:r>
              <a:rPr lang="en-US" sz="2400" dirty="0"/>
              <a:t>Atari Games v. Nintendo (1992)</a:t>
            </a:r>
          </a:p>
          <a:p>
            <a:pPr lvl="1">
              <a:lnSpc>
                <a:spcPct val="80000"/>
              </a:lnSpc>
            </a:pPr>
            <a:r>
              <a:rPr lang="en-US" sz="2400" dirty="0"/>
              <a:t>Sony Computer Entertainment, Inc. v. </a:t>
            </a:r>
            <a:r>
              <a:rPr lang="en-US" sz="2400" dirty="0" err="1"/>
              <a:t>Connectix</a:t>
            </a:r>
            <a:r>
              <a:rPr lang="en-US" sz="2400" dirty="0"/>
              <a:t> Corporation (2000)</a:t>
            </a:r>
          </a:p>
          <a:p>
            <a:pPr lvl="1">
              <a:lnSpc>
                <a:spcPct val="80000"/>
              </a:lnSpc>
            </a:pPr>
            <a:r>
              <a:rPr lang="en-US" sz="2400" dirty="0"/>
              <a:t>Courts ruled that </a:t>
            </a:r>
            <a:r>
              <a:rPr lang="en-US" sz="2400" dirty="0">
                <a:solidFill>
                  <a:srgbClr val="FF0000"/>
                </a:solidFill>
              </a:rPr>
              <a:t>reverse engineering </a:t>
            </a:r>
            <a:r>
              <a:rPr lang="en-US" sz="2400" dirty="0"/>
              <a:t>does not violate copyright if the intention is to make new creative works (video games), not copy the original work (the game systems)</a:t>
            </a:r>
          </a:p>
        </p:txBody>
      </p:sp>
      <p:sp>
        <p:nvSpPr>
          <p:cNvPr id="2" name="Content Placeholder 1"/>
          <p:cNvSpPr>
            <a:spLocks noGrp="1"/>
          </p:cNvSpPr>
          <p:nvPr>
            <p:ph sz="quarter" idx="10"/>
          </p:nvPr>
        </p:nvSpPr>
        <p:spPr/>
        <p:txBody>
          <a:bodyPr/>
          <a:lstStyle/>
          <a:p>
            <a:r>
              <a:rPr lang="en-US" dirty="0" smtClean="0"/>
              <a:t>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normAutofit/>
          </a:bodyPr>
          <a:lstStyle/>
          <a:p>
            <a:pPr>
              <a:lnSpc>
                <a:spcPct val="90000"/>
              </a:lnSpc>
              <a:buFontTx/>
              <a:buNone/>
            </a:pPr>
            <a:r>
              <a:rPr lang="en-US" sz="2800" dirty="0"/>
              <a:t>Significant </a:t>
            </a:r>
            <a:r>
              <a:rPr lang="en-US" sz="2800" dirty="0" smtClean="0"/>
              <a:t>Cases</a:t>
            </a:r>
          </a:p>
          <a:p>
            <a:pPr>
              <a:lnSpc>
                <a:spcPct val="90000"/>
              </a:lnSpc>
            </a:pPr>
            <a:r>
              <a:rPr lang="en-US" sz="2800" dirty="0" smtClean="0"/>
              <a:t>Sharing </a:t>
            </a:r>
            <a:r>
              <a:rPr lang="en-US" sz="2800" dirty="0"/>
              <a:t>music: the Napster case</a:t>
            </a:r>
          </a:p>
          <a:p>
            <a:pPr lvl="1">
              <a:lnSpc>
                <a:spcPct val="90000"/>
              </a:lnSpc>
            </a:pPr>
            <a:r>
              <a:rPr lang="en-US" sz="2400" dirty="0" smtClean="0"/>
              <a:t>Napster's </a:t>
            </a:r>
            <a:r>
              <a:rPr lang="en-US" sz="2400" dirty="0"/>
              <a:t>arguments for fair use</a:t>
            </a:r>
          </a:p>
          <a:p>
            <a:pPr lvl="2">
              <a:lnSpc>
                <a:spcPct val="90000"/>
              </a:lnSpc>
            </a:pPr>
            <a:r>
              <a:rPr lang="en-US" dirty="0"/>
              <a:t>The Sony decision allowed for entertainment use to be considered fair use</a:t>
            </a:r>
          </a:p>
          <a:p>
            <a:pPr lvl="2">
              <a:lnSpc>
                <a:spcPct val="90000"/>
              </a:lnSpc>
            </a:pPr>
            <a:r>
              <a:rPr lang="en-US" dirty="0"/>
              <a:t>Did not hurt industry sales because users sampled the music on Napster and bought the CD if they liked it</a:t>
            </a:r>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p:txBody>
          <a:bodyPr>
            <a:normAutofit/>
          </a:bodyPr>
          <a:lstStyle/>
          <a:p>
            <a:pPr>
              <a:lnSpc>
                <a:spcPct val="80000"/>
              </a:lnSpc>
              <a:buFontTx/>
              <a:buNone/>
            </a:pPr>
            <a:r>
              <a:rPr lang="en-US" sz="2800" dirty="0"/>
              <a:t>Significant Cases </a:t>
            </a:r>
          </a:p>
          <a:p>
            <a:pPr>
              <a:lnSpc>
                <a:spcPct val="80000"/>
              </a:lnSpc>
            </a:pPr>
            <a:r>
              <a:rPr lang="en-US" sz="2800" dirty="0"/>
              <a:t>Sharing music: the Napster case (cont.)</a:t>
            </a:r>
          </a:p>
          <a:p>
            <a:pPr lvl="1">
              <a:lnSpc>
                <a:spcPct val="80000"/>
              </a:lnSpc>
            </a:pPr>
            <a:r>
              <a:rPr lang="en-US" sz="2400" dirty="0"/>
              <a:t>RIAA's (Recording Industry Association of America) arguments against fair use</a:t>
            </a:r>
          </a:p>
          <a:p>
            <a:pPr lvl="2">
              <a:lnSpc>
                <a:spcPct val="80000"/>
              </a:lnSpc>
            </a:pPr>
            <a:r>
              <a:rPr lang="en-US" dirty="0"/>
              <a:t>"Personal" meant very limited use, not trading with thousands of strangers</a:t>
            </a:r>
          </a:p>
          <a:p>
            <a:pPr lvl="2">
              <a:lnSpc>
                <a:spcPct val="80000"/>
              </a:lnSpc>
            </a:pPr>
            <a:r>
              <a:rPr lang="en-US" dirty="0"/>
              <a:t>Songs and music are creative works and users were copying whole songs</a:t>
            </a:r>
          </a:p>
          <a:p>
            <a:pPr lvl="2">
              <a:lnSpc>
                <a:spcPct val="80000"/>
              </a:lnSpc>
            </a:pPr>
            <a:r>
              <a:rPr lang="en-US" dirty="0"/>
              <a:t>Claimed Napster severely hurt sales</a:t>
            </a:r>
          </a:p>
          <a:p>
            <a:pPr lvl="1">
              <a:lnSpc>
                <a:spcPct val="80000"/>
              </a:lnSpc>
            </a:pPr>
            <a:r>
              <a:rPr lang="en-US" sz="2400" dirty="0"/>
              <a:t>Court ruled sharing music via copied MP3 files violated copyright</a:t>
            </a:r>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1027"/>
          <p:cNvSpPr>
            <a:spLocks noGrp="1" noChangeArrowheads="1"/>
          </p:cNvSpPr>
          <p:nvPr>
            <p:ph idx="1"/>
          </p:nvPr>
        </p:nvSpPr>
        <p:spPr/>
        <p:txBody>
          <a:bodyPr/>
          <a:lstStyle/>
          <a:p>
            <a:pPr>
              <a:lnSpc>
                <a:spcPct val="80000"/>
              </a:lnSpc>
              <a:buFontTx/>
              <a:buNone/>
            </a:pPr>
            <a:r>
              <a:rPr lang="en-US" sz="2800" dirty="0"/>
              <a:t>Significant Cases </a:t>
            </a:r>
          </a:p>
          <a:p>
            <a:pPr>
              <a:lnSpc>
                <a:spcPct val="80000"/>
              </a:lnSpc>
            </a:pPr>
            <a:r>
              <a:rPr lang="en-US" sz="2800" dirty="0" smtClean="0"/>
              <a:t>Sharing </a:t>
            </a:r>
            <a:r>
              <a:rPr lang="en-US" sz="2800" dirty="0"/>
              <a:t>music: the Napster case (cont.)</a:t>
            </a:r>
          </a:p>
          <a:p>
            <a:pPr lvl="1">
              <a:lnSpc>
                <a:spcPct val="80000"/>
              </a:lnSpc>
            </a:pPr>
            <a:r>
              <a:rPr lang="en-US" sz="2400" dirty="0"/>
              <a:t>Was Napster responsible for the actions of its users?</a:t>
            </a:r>
          </a:p>
          <a:p>
            <a:pPr lvl="1">
              <a:lnSpc>
                <a:spcPct val="80000"/>
              </a:lnSpc>
            </a:pPr>
            <a:r>
              <a:rPr lang="en-US" sz="2400" dirty="0"/>
              <a:t>Napster's arguments</a:t>
            </a:r>
          </a:p>
          <a:p>
            <a:pPr lvl="2">
              <a:lnSpc>
                <a:spcPct val="80000"/>
              </a:lnSpc>
            </a:pPr>
            <a:r>
              <a:rPr lang="en-US" dirty="0"/>
              <a:t>It was the same as a search engine, which is protected under the DMCA</a:t>
            </a:r>
          </a:p>
          <a:p>
            <a:pPr lvl="2">
              <a:lnSpc>
                <a:spcPct val="80000"/>
              </a:lnSpc>
            </a:pPr>
            <a:r>
              <a:rPr lang="en-US" dirty="0"/>
              <a:t>They did not store any of the MP3 files</a:t>
            </a:r>
          </a:p>
          <a:p>
            <a:pPr lvl="2">
              <a:lnSpc>
                <a:spcPct val="80000"/>
              </a:lnSpc>
            </a:pPr>
            <a:r>
              <a:rPr lang="en-US" dirty="0"/>
              <a:t>Their technology had substantial legitimate </a:t>
            </a:r>
            <a:r>
              <a:rPr lang="en-US" dirty="0" smtClean="0"/>
              <a:t>uses (promoting new bands who wanted sharing)</a:t>
            </a:r>
            <a:endParaRPr lang="en-US" dirty="0"/>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idx="1"/>
          </p:nvPr>
        </p:nvSpPr>
        <p:spPr/>
        <p:txBody>
          <a:bodyPr/>
          <a:lstStyle/>
          <a:p>
            <a:r>
              <a:rPr lang="en-US" sz="2800" dirty="0" smtClean="0"/>
              <a:t>Principles, Laws, and Cases</a:t>
            </a:r>
          </a:p>
          <a:p>
            <a:r>
              <a:rPr lang="en-US" sz="2800" dirty="0" smtClean="0"/>
              <a:t>Reponses to Copyright Infringement</a:t>
            </a:r>
          </a:p>
          <a:p>
            <a:r>
              <a:rPr lang="en-US" sz="2800" dirty="0" smtClean="0"/>
              <a:t>Search Engines and Online Libraries</a:t>
            </a:r>
          </a:p>
          <a:p>
            <a:r>
              <a:rPr lang="en-US" sz="2800" dirty="0" smtClean="0"/>
              <a:t>Free Software</a:t>
            </a:r>
          </a:p>
          <a:p>
            <a:r>
              <a:rPr lang="en-US" sz="2800" dirty="0" smtClean="0"/>
              <a:t>Patents for Inventions in Software</a:t>
            </a:r>
            <a:endParaRPr lang="en-US" sz="2800" dirty="0"/>
          </a:p>
        </p:txBody>
      </p:sp>
      <p:sp>
        <p:nvSpPr>
          <p:cNvPr id="25604" name="Rectangle 4"/>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179</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idx="1"/>
          </p:nvPr>
        </p:nvSpPr>
        <p:spPr/>
        <p:txBody>
          <a:bodyPr/>
          <a:lstStyle/>
          <a:p>
            <a:pPr>
              <a:lnSpc>
                <a:spcPct val="90000"/>
              </a:lnSpc>
              <a:buFontTx/>
              <a:buNone/>
            </a:pPr>
            <a:r>
              <a:rPr lang="en-US" sz="2800" dirty="0"/>
              <a:t>Significant Cases </a:t>
            </a:r>
          </a:p>
          <a:p>
            <a:pPr>
              <a:lnSpc>
                <a:spcPct val="90000"/>
              </a:lnSpc>
            </a:pPr>
            <a:r>
              <a:rPr lang="en-US" sz="2800" dirty="0"/>
              <a:t>Sharing music: the Napster case (cont.)</a:t>
            </a:r>
          </a:p>
          <a:p>
            <a:pPr lvl="1">
              <a:lnSpc>
                <a:spcPct val="90000"/>
              </a:lnSpc>
            </a:pPr>
            <a:r>
              <a:rPr lang="en-US" sz="2400" dirty="0"/>
              <a:t>RIAA's arguments</a:t>
            </a:r>
          </a:p>
          <a:p>
            <a:pPr lvl="2">
              <a:lnSpc>
                <a:spcPct val="90000"/>
              </a:lnSpc>
            </a:pPr>
            <a:r>
              <a:rPr lang="en-US" dirty="0"/>
              <a:t>Companies are required to make an effort to prevent copyright violations and Napster did not take sufficient steps</a:t>
            </a:r>
          </a:p>
          <a:p>
            <a:pPr lvl="2">
              <a:lnSpc>
                <a:spcPct val="90000"/>
              </a:lnSpc>
            </a:pPr>
            <a:r>
              <a:rPr lang="en-US" dirty="0"/>
              <a:t>Napster was not a device or new technology and the RIAA was not seeking to ban the technology</a:t>
            </a:r>
          </a:p>
          <a:p>
            <a:pPr lvl="1">
              <a:lnSpc>
                <a:spcPct val="90000"/>
              </a:lnSpc>
            </a:pPr>
            <a:r>
              <a:rPr lang="en-US" sz="2400" dirty="0"/>
              <a:t>Court ruled Napster liable because they had the right and ability to supervise the system, including copyright infringing activities</a:t>
            </a:r>
          </a:p>
          <a:p>
            <a:pPr lvl="1">
              <a:lnSpc>
                <a:spcPct val="90000"/>
              </a:lnSpc>
            </a:pPr>
            <a:endParaRPr lang="en-US" sz="2400" dirty="0"/>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1027"/>
          <p:cNvSpPr>
            <a:spLocks noGrp="1" noChangeArrowheads="1"/>
          </p:cNvSpPr>
          <p:nvPr>
            <p:ph idx="1"/>
          </p:nvPr>
        </p:nvSpPr>
        <p:spPr/>
        <p:txBody>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a:t>File sharing: MGM v. </a:t>
            </a:r>
            <a:r>
              <a:rPr lang="en-US" sz="2800" dirty="0" err="1"/>
              <a:t>Grokster</a:t>
            </a:r>
            <a:endParaRPr lang="en-US" sz="2800" dirty="0"/>
          </a:p>
          <a:p>
            <a:pPr lvl="1">
              <a:lnSpc>
                <a:spcPct val="80000"/>
              </a:lnSpc>
            </a:pPr>
            <a:r>
              <a:rPr lang="en-US" sz="2400" dirty="0" err="1"/>
              <a:t>Grokster</a:t>
            </a:r>
            <a:r>
              <a:rPr lang="en-US" sz="2400" dirty="0"/>
              <a:t>, Gnutella, Morpheus, </a:t>
            </a:r>
            <a:r>
              <a:rPr lang="en-US" sz="2400" dirty="0" err="1"/>
              <a:t>Kazaa</a:t>
            </a:r>
            <a:r>
              <a:rPr lang="en-US" sz="2400" dirty="0"/>
              <a:t>, and others provided peer-to-peer (P2P) file sharing services</a:t>
            </a:r>
          </a:p>
          <a:p>
            <a:pPr lvl="2">
              <a:lnSpc>
                <a:spcPct val="80000"/>
              </a:lnSpc>
            </a:pPr>
            <a:r>
              <a:rPr lang="en-US" dirty="0"/>
              <a:t>The companies did not provide a central service or lists of songs</a:t>
            </a:r>
          </a:p>
          <a:p>
            <a:pPr lvl="2">
              <a:lnSpc>
                <a:spcPct val="80000"/>
              </a:lnSpc>
            </a:pPr>
            <a:r>
              <a:rPr lang="en-US" dirty="0"/>
              <a:t>P2P file transfer programs have legitimate uses</a:t>
            </a:r>
          </a:p>
          <a:p>
            <a:pPr lvl="1">
              <a:lnSpc>
                <a:spcPct val="80000"/>
              </a:lnSpc>
            </a:pPr>
            <a:r>
              <a:rPr lang="en-US" sz="2400" dirty="0"/>
              <a:t>Lower Courts ruled that P2P does have legitimate uses</a:t>
            </a:r>
          </a:p>
          <a:p>
            <a:pPr lvl="1">
              <a:lnSpc>
                <a:spcPct val="80000"/>
              </a:lnSpc>
            </a:pPr>
            <a:r>
              <a:rPr lang="en-US" sz="2400" dirty="0"/>
              <a:t>Supreme Court ruled that intellectual property owners could sue the companies for encouraging copyright infringement</a:t>
            </a:r>
          </a:p>
        </p:txBody>
      </p:sp>
      <p:sp>
        <p:nvSpPr>
          <p:cNvPr id="2" name="Content Placeholder 1"/>
          <p:cNvSpPr>
            <a:spLocks noGrp="1"/>
          </p:cNvSpPr>
          <p:nvPr>
            <p:ph sz="quarter" idx="10"/>
          </p:nvPr>
        </p:nvSpPr>
        <p:spPr/>
        <p:txBody>
          <a:bodyPr/>
          <a:lstStyle/>
          <a:p>
            <a:r>
              <a:rPr lang="en-US" dirty="0" smtClean="0"/>
              <a:t>194-195</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1027"/>
          <p:cNvSpPr>
            <a:spLocks noGrp="1" noChangeArrowheads="1"/>
          </p:cNvSpPr>
          <p:nvPr>
            <p:ph idx="1"/>
          </p:nvPr>
        </p:nvSpPr>
        <p:spPr/>
        <p:txBody>
          <a:bodyPr/>
          <a:lstStyle/>
          <a:p>
            <a:pPr marL="0" indent="0">
              <a:buNone/>
            </a:pPr>
            <a:r>
              <a:rPr lang="en-US" dirty="0" smtClean="0"/>
              <a:t>Discussion Question</a:t>
            </a:r>
          </a:p>
          <a:p>
            <a:r>
              <a:rPr lang="en-US" i="1" dirty="0" smtClean="0"/>
              <a:t>What </a:t>
            </a:r>
            <a:r>
              <a:rPr lang="en-US" i="1" dirty="0"/>
              <a:t>do you think the impact would be on creative industries, such as music, movies and fiction novels, if copyright laws did not protect </a:t>
            </a:r>
            <a:r>
              <a:rPr lang="en-US" i="1" dirty="0" smtClean="0"/>
              <a:t>intellectual </a:t>
            </a:r>
            <a:r>
              <a:rPr lang="en-US" i="1" dirty="0"/>
              <a:t>property?</a:t>
            </a:r>
          </a:p>
        </p:txBody>
      </p:sp>
      <p:sp>
        <p:nvSpPr>
          <p:cNvPr id="2" name="Content Placeholder 1"/>
          <p:cNvSpPr>
            <a:spLocks noGrp="1"/>
          </p:cNvSpPr>
          <p:nvPr>
            <p:ph sz="quarter" idx="10"/>
          </p:nvPr>
        </p:nvSpPr>
        <p:spPr/>
        <p:txBody>
          <a:bodyPr/>
          <a:lstStyle/>
          <a:p>
            <a:r>
              <a:rPr lang="en-US" dirty="0" smtClean="0"/>
              <a:t>192-194</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1027"/>
          <p:cNvSpPr>
            <a:spLocks noGrp="1" noChangeArrowheads="1"/>
          </p:cNvSpPr>
          <p:nvPr>
            <p:ph idx="1"/>
          </p:nvPr>
        </p:nvSpPr>
        <p:spPr/>
        <p:txBody>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smtClean="0"/>
              <a:t>“Look and feel”</a:t>
            </a:r>
          </a:p>
          <a:p>
            <a:pPr lvl="1">
              <a:lnSpc>
                <a:spcPct val="80000"/>
              </a:lnSpc>
            </a:pPr>
            <a:r>
              <a:rPr lang="en-US" sz="2200" dirty="0" smtClean="0"/>
              <a:t>Refers to features such as pull-down menus, windows, icons, and finger movements and specific ways they are used to select or initiate actions.</a:t>
            </a:r>
          </a:p>
          <a:p>
            <a:pPr lvl="1">
              <a:lnSpc>
                <a:spcPct val="80000"/>
              </a:lnSpc>
            </a:pPr>
            <a:r>
              <a:rPr lang="en-US" sz="2200" dirty="0" smtClean="0"/>
              <a:t>Reflects major creative effort by programmers.</a:t>
            </a:r>
          </a:p>
          <a:p>
            <a:pPr lvl="1">
              <a:lnSpc>
                <a:spcPct val="80000"/>
              </a:lnSpc>
            </a:pPr>
            <a:endParaRPr lang="en-US" sz="2200" dirty="0"/>
          </a:p>
        </p:txBody>
      </p:sp>
      <p:sp>
        <p:nvSpPr>
          <p:cNvPr id="2" name="Content Placeholder 1"/>
          <p:cNvSpPr>
            <a:spLocks noGrp="1"/>
          </p:cNvSpPr>
          <p:nvPr>
            <p:ph sz="quarter" idx="10"/>
          </p:nvPr>
        </p:nvSpPr>
        <p:spPr/>
        <p:txBody>
          <a:bodyPr/>
          <a:lstStyle/>
          <a:p>
            <a:r>
              <a:rPr lang="en-US" dirty="0" smtClean="0"/>
              <a:t>195-196</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9987013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pPr>
              <a:lnSpc>
                <a:spcPct val="90000"/>
              </a:lnSpc>
              <a:buFontTx/>
              <a:buNone/>
            </a:pPr>
            <a:r>
              <a:rPr lang="en-US" dirty="0" smtClean="0"/>
              <a:t>Responses </a:t>
            </a:r>
            <a:r>
              <a:rPr lang="en-US" dirty="0"/>
              <a:t>from the Content </a:t>
            </a:r>
            <a:r>
              <a:rPr lang="en-US" dirty="0" smtClean="0"/>
              <a:t>Industries</a:t>
            </a:r>
            <a:endParaRPr lang="en-US" dirty="0"/>
          </a:p>
          <a:p>
            <a:pPr>
              <a:lnSpc>
                <a:spcPct val="90000"/>
              </a:lnSpc>
            </a:pPr>
            <a:r>
              <a:rPr lang="en-US" sz="2800" dirty="0"/>
              <a:t>Ideas from the software industries</a:t>
            </a:r>
          </a:p>
          <a:p>
            <a:pPr lvl="1">
              <a:lnSpc>
                <a:spcPct val="90000"/>
              </a:lnSpc>
            </a:pPr>
            <a:r>
              <a:rPr lang="en-US" sz="2400" dirty="0"/>
              <a:t>Expiration dates within the software</a:t>
            </a:r>
          </a:p>
          <a:p>
            <a:pPr lvl="1">
              <a:lnSpc>
                <a:spcPct val="90000"/>
              </a:lnSpc>
            </a:pPr>
            <a:r>
              <a:rPr lang="en-US" sz="2400" dirty="0"/>
              <a:t>Dongles (a device that must be plugged into a computer port</a:t>
            </a:r>
            <a:r>
              <a:rPr lang="en-US" sz="2400" dirty="0" smtClean="0"/>
              <a:t>) for software to run (ensures only one machine at a time)</a:t>
            </a:r>
            <a:endParaRPr lang="en-US" sz="2400" dirty="0"/>
          </a:p>
          <a:p>
            <a:pPr lvl="1">
              <a:lnSpc>
                <a:spcPct val="90000"/>
              </a:lnSpc>
            </a:pPr>
            <a:r>
              <a:rPr lang="en-US" sz="2400" dirty="0"/>
              <a:t>Copy protection that prevents copying</a:t>
            </a:r>
          </a:p>
          <a:p>
            <a:pPr lvl="1">
              <a:lnSpc>
                <a:spcPct val="90000"/>
              </a:lnSpc>
            </a:pPr>
            <a:r>
              <a:rPr lang="en-US" sz="2400" dirty="0"/>
              <a:t>Activation or registration </a:t>
            </a:r>
            <a:r>
              <a:rPr lang="en-US" sz="2400" dirty="0" smtClean="0"/>
              <a:t>codes</a:t>
            </a:r>
          </a:p>
          <a:p>
            <a:pPr lvl="1">
              <a:lnSpc>
                <a:spcPct val="90000"/>
              </a:lnSpc>
            </a:pPr>
            <a:r>
              <a:rPr lang="en-US" sz="2400" dirty="0" smtClean="0"/>
              <a:t>Decoys (bad quality)</a:t>
            </a:r>
            <a:endParaRPr lang="en-US" sz="2400" dirty="0"/>
          </a:p>
          <a:p>
            <a:pPr lvl="1">
              <a:lnSpc>
                <a:spcPct val="90000"/>
              </a:lnSpc>
            </a:pPr>
            <a:r>
              <a:rPr lang="en-US" sz="2400" dirty="0" smtClean="0"/>
              <a:t>Court </a:t>
            </a:r>
            <a:r>
              <a:rPr lang="en-US" sz="2400" dirty="0"/>
              <a:t>orders to shut down Internet bulletin boards and Web </a:t>
            </a:r>
            <a:r>
              <a:rPr lang="en-US" sz="2400" dirty="0" smtClean="0"/>
              <a:t>sites</a:t>
            </a:r>
          </a:p>
          <a:p>
            <a:pPr>
              <a:lnSpc>
                <a:spcPct val="90000"/>
              </a:lnSpc>
            </a:pPr>
            <a:r>
              <a:rPr lang="en-US" sz="2600" dirty="0" smtClean="0"/>
              <a:t>Many circumvented or dropped </a:t>
            </a:r>
            <a:endParaRPr lang="en-US" sz="2600" dirty="0"/>
          </a:p>
        </p:txBody>
      </p:sp>
      <p:sp>
        <p:nvSpPr>
          <p:cNvPr id="47106" name="Rectangle 2"/>
          <p:cNvSpPr>
            <a:spLocks noGrp="1" noChangeArrowheads="1"/>
          </p:cNvSpPr>
          <p:nvPr>
            <p:ph type="title"/>
          </p:nvPr>
        </p:nvSpPr>
        <p:spPr/>
        <p:txBody>
          <a:bodyPr>
            <a:normAutofit fontScale="90000"/>
          </a:bodyPr>
          <a:lstStyle/>
          <a:p>
            <a:r>
              <a:rPr lang="en-US" dirty="0" smtClean="0"/>
              <a:t>Responses to Copyright Infringement</a:t>
            </a:r>
            <a:endParaRPr lang="en-US" dirty="0"/>
          </a:p>
        </p:txBody>
      </p:sp>
      <p:sp>
        <p:nvSpPr>
          <p:cNvPr id="2" name="Content Placeholder 1"/>
          <p:cNvSpPr>
            <a:spLocks noGrp="1"/>
          </p:cNvSpPr>
          <p:nvPr>
            <p:ph sz="quarter" idx="10"/>
          </p:nvPr>
        </p:nvSpPr>
        <p:spPr/>
        <p:txBody>
          <a:bodyPr/>
          <a:lstStyle/>
          <a:p>
            <a:r>
              <a:rPr lang="en-US" dirty="0" smtClean="0"/>
              <a:t>196-198</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lstStyle/>
          <a:p>
            <a:pPr>
              <a:lnSpc>
                <a:spcPct val="80000"/>
              </a:lnSpc>
              <a:buFontTx/>
              <a:buNone/>
            </a:pPr>
            <a:r>
              <a:rPr lang="en-US" dirty="0"/>
              <a:t>International </a:t>
            </a:r>
            <a:r>
              <a:rPr lang="en-US" dirty="0" smtClean="0"/>
              <a:t>Piracy</a:t>
            </a:r>
            <a:endParaRPr lang="en-US" dirty="0"/>
          </a:p>
          <a:p>
            <a:pPr>
              <a:lnSpc>
                <a:spcPct val="80000"/>
              </a:lnSpc>
            </a:pPr>
            <a:r>
              <a:rPr lang="en-US" sz="2400" dirty="0"/>
              <a:t>Some countries do not recognize or protect intellectual property</a:t>
            </a:r>
          </a:p>
          <a:p>
            <a:pPr>
              <a:lnSpc>
                <a:spcPct val="80000"/>
              </a:lnSpc>
            </a:pPr>
            <a:r>
              <a:rPr lang="en-US" sz="2400" dirty="0"/>
              <a:t>Countries that have high piracy rates often do not have a significant software </a:t>
            </a:r>
            <a:r>
              <a:rPr lang="en-US" sz="2400" dirty="0" smtClean="0"/>
              <a:t>industry to lobby for protection</a:t>
            </a:r>
          </a:p>
          <a:p>
            <a:pPr lvl="1">
              <a:lnSpc>
                <a:spcPct val="80000"/>
              </a:lnSpc>
            </a:pPr>
            <a:r>
              <a:rPr lang="en-US" sz="2200" dirty="0" smtClean="0"/>
              <a:t>Cause or effect?</a:t>
            </a:r>
          </a:p>
          <a:p>
            <a:pPr lvl="1">
              <a:lnSpc>
                <a:spcPct val="80000"/>
              </a:lnSpc>
            </a:pPr>
            <a:r>
              <a:rPr lang="en-US" sz="2200" dirty="0" smtClean="0"/>
              <a:t>Also, little motivation (same as our ethics) to feel sorry for rich US, or even to be aware that buying illegal things</a:t>
            </a:r>
            <a:endParaRPr lang="en-US" sz="2200" dirty="0"/>
          </a:p>
          <a:p>
            <a:pPr>
              <a:lnSpc>
                <a:spcPct val="80000"/>
              </a:lnSpc>
            </a:pPr>
            <a:r>
              <a:rPr lang="en-US" sz="2400" dirty="0"/>
              <a:t>Many countries that have a high amount of piracy are exporting the pirated copies to countries with strict copyright laws</a:t>
            </a:r>
          </a:p>
          <a:p>
            <a:pPr>
              <a:lnSpc>
                <a:spcPct val="80000"/>
              </a:lnSpc>
            </a:pPr>
            <a:r>
              <a:rPr lang="en-US" sz="2400" dirty="0"/>
              <a:t>Economic sanctions often penalize legitimate businesses, not those they seek to target</a:t>
            </a:r>
          </a:p>
        </p:txBody>
      </p:sp>
      <p:sp>
        <p:nvSpPr>
          <p:cNvPr id="2" name="Content Placeholder 1"/>
          <p:cNvSpPr>
            <a:spLocks noGrp="1"/>
          </p:cNvSpPr>
          <p:nvPr>
            <p:ph sz="quarter" idx="10"/>
          </p:nvPr>
        </p:nvSpPr>
        <p:spPr/>
        <p:txBody>
          <a:bodyPr/>
          <a:lstStyle/>
          <a:p>
            <a:r>
              <a:rPr lang="en-US" dirty="0" smtClean="0"/>
              <a:t>197</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990600" y="1371600"/>
            <a:ext cx="8153400" cy="4876800"/>
          </a:xfrm>
        </p:spPr>
        <p:txBody>
          <a:bodyPr>
            <a:normAutofit lnSpcReduction="10000"/>
          </a:bodyPr>
          <a:lstStyle/>
          <a:p>
            <a:pPr>
              <a:lnSpc>
                <a:spcPct val="80000"/>
              </a:lnSpc>
              <a:buFontTx/>
              <a:buNone/>
            </a:pPr>
            <a:r>
              <a:rPr lang="en-US" dirty="0"/>
              <a:t>Responses from the Content Industries </a:t>
            </a:r>
            <a:r>
              <a:rPr lang="en-US" dirty="0" smtClean="0"/>
              <a:t>(cont.)</a:t>
            </a:r>
            <a:endParaRPr lang="en-US" dirty="0"/>
          </a:p>
          <a:p>
            <a:pPr>
              <a:lnSpc>
                <a:spcPct val="80000"/>
              </a:lnSpc>
            </a:pPr>
            <a:r>
              <a:rPr lang="en-US" sz="2800" dirty="0"/>
              <a:t>Banning, suing and taxing</a:t>
            </a:r>
          </a:p>
          <a:p>
            <a:pPr lvl="1">
              <a:lnSpc>
                <a:spcPct val="80000"/>
              </a:lnSpc>
            </a:pPr>
            <a:r>
              <a:rPr lang="en-US" sz="2400" dirty="0"/>
              <a:t>Ban or delay technology </a:t>
            </a:r>
            <a:r>
              <a:rPr lang="en-US" sz="2400" dirty="0" smtClean="0"/>
              <a:t>(that has legal uses) via </a:t>
            </a:r>
            <a:r>
              <a:rPr lang="en-US" sz="2400" dirty="0"/>
              <a:t>lawsuits </a:t>
            </a:r>
          </a:p>
          <a:p>
            <a:pPr lvl="2">
              <a:lnSpc>
                <a:spcPct val="80000"/>
              </a:lnSpc>
            </a:pPr>
            <a:r>
              <a:rPr lang="en-US" sz="2400" dirty="0"/>
              <a:t>CD-recording devices</a:t>
            </a:r>
          </a:p>
          <a:p>
            <a:pPr lvl="2">
              <a:lnSpc>
                <a:spcPct val="80000"/>
              </a:lnSpc>
            </a:pPr>
            <a:r>
              <a:rPr lang="en-US" sz="2400" dirty="0" smtClean="0"/>
              <a:t>DVD </a:t>
            </a:r>
            <a:r>
              <a:rPr lang="en-US" sz="2400" dirty="0"/>
              <a:t>players</a:t>
            </a:r>
          </a:p>
          <a:p>
            <a:pPr lvl="2">
              <a:lnSpc>
                <a:spcPct val="80000"/>
              </a:lnSpc>
            </a:pPr>
            <a:r>
              <a:rPr lang="en-US" sz="2400" dirty="0"/>
              <a:t>Portable MP3 </a:t>
            </a:r>
            <a:r>
              <a:rPr lang="en-US" sz="2400" dirty="0" smtClean="0"/>
              <a:t>players</a:t>
            </a:r>
          </a:p>
          <a:p>
            <a:pPr lvl="2">
              <a:lnSpc>
                <a:spcPct val="80000"/>
              </a:lnSpc>
            </a:pPr>
            <a:r>
              <a:rPr lang="en-US" sz="2400" dirty="0" smtClean="0"/>
              <a:t>Result: some small companies shut down</a:t>
            </a:r>
            <a:endParaRPr lang="en-US" sz="2400" dirty="0"/>
          </a:p>
          <a:p>
            <a:pPr lvl="1">
              <a:lnSpc>
                <a:spcPct val="80000"/>
              </a:lnSpc>
            </a:pPr>
            <a:r>
              <a:rPr lang="en-US" sz="2400" dirty="0"/>
              <a:t>Require that new technology include copyright </a:t>
            </a:r>
            <a:r>
              <a:rPr lang="en-US" sz="2400" dirty="0" smtClean="0"/>
              <a:t>protections (don’t play certain formats, but bad side-effects – can’t share homemade works)</a:t>
            </a:r>
            <a:endParaRPr lang="en-US" sz="2400" dirty="0"/>
          </a:p>
          <a:p>
            <a:pPr lvl="1">
              <a:lnSpc>
                <a:spcPct val="80000"/>
              </a:lnSpc>
            </a:pPr>
            <a:r>
              <a:rPr lang="en-US" sz="2400" dirty="0"/>
              <a:t>Tax digital media to compensate the industry for expected </a:t>
            </a:r>
            <a:r>
              <a:rPr lang="en-US" sz="2400" dirty="0" smtClean="0"/>
              <a:t>losses</a:t>
            </a:r>
          </a:p>
          <a:p>
            <a:pPr lvl="1">
              <a:lnSpc>
                <a:spcPct val="80000"/>
              </a:lnSpc>
            </a:pPr>
            <a:r>
              <a:rPr lang="en-US" sz="2400" dirty="0" smtClean="0"/>
              <a:t>Go after ISPs, individuals (now, no longer lawsuits but warnings/close accounts)</a:t>
            </a:r>
            <a:endParaRPr lang="en-US" sz="2400" dirty="0"/>
          </a:p>
        </p:txBody>
      </p:sp>
      <p:sp>
        <p:nvSpPr>
          <p:cNvPr id="2" name="Content Placeholder 1"/>
          <p:cNvSpPr>
            <a:spLocks noGrp="1"/>
          </p:cNvSpPr>
          <p:nvPr>
            <p:ph sz="quarter" idx="10"/>
          </p:nvPr>
        </p:nvSpPr>
        <p:spPr/>
        <p:txBody>
          <a:bodyPr/>
          <a:lstStyle/>
          <a:p>
            <a:r>
              <a:rPr lang="en-US" dirty="0" smtClean="0"/>
              <a:t>198-200</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lnSpc>
                <a:spcPct val="90000"/>
              </a:lnSpc>
              <a:buFontTx/>
              <a:buNone/>
            </a:pPr>
            <a:r>
              <a:rPr lang="en-US" dirty="0"/>
              <a:t>Digital Rights Management </a:t>
            </a:r>
          </a:p>
          <a:p>
            <a:pPr>
              <a:lnSpc>
                <a:spcPct val="90000"/>
              </a:lnSpc>
            </a:pPr>
            <a:r>
              <a:rPr lang="en-US" sz="2800" dirty="0"/>
              <a:t>Collection of techniques that control uses of intellectual property in digital formats</a:t>
            </a:r>
          </a:p>
          <a:p>
            <a:pPr>
              <a:lnSpc>
                <a:spcPct val="90000"/>
              </a:lnSpc>
            </a:pPr>
            <a:r>
              <a:rPr lang="en-US" sz="2800" dirty="0"/>
              <a:t>Includes hardware and software schemes using encryption</a:t>
            </a:r>
          </a:p>
          <a:p>
            <a:pPr>
              <a:lnSpc>
                <a:spcPct val="90000"/>
              </a:lnSpc>
            </a:pPr>
            <a:r>
              <a:rPr lang="en-US" sz="2800" dirty="0"/>
              <a:t>The producer of a file has flexibility to specify what a user may do with it</a:t>
            </a:r>
          </a:p>
          <a:p>
            <a:pPr>
              <a:lnSpc>
                <a:spcPct val="90000"/>
              </a:lnSpc>
            </a:pPr>
            <a:r>
              <a:rPr lang="en-US" sz="2800" dirty="0"/>
              <a:t>Apple, Microsoft and Sony all use different schemes of DRM</a:t>
            </a:r>
          </a:p>
        </p:txBody>
      </p:sp>
      <p:sp>
        <p:nvSpPr>
          <p:cNvPr id="2" name="Content Placeholder 1"/>
          <p:cNvSpPr>
            <a:spLocks noGrp="1"/>
          </p:cNvSpPr>
          <p:nvPr>
            <p:ph sz="quarter" idx="10"/>
          </p:nvPr>
        </p:nvSpPr>
        <p:spPr/>
        <p:txBody>
          <a:bodyPr/>
          <a:lstStyle/>
          <a:p>
            <a:r>
              <a:rPr lang="en-US" dirty="0" smtClean="0"/>
              <a:t>200-201</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219200" y="1371600"/>
            <a:ext cx="7772400" cy="4876800"/>
          </a:xfrm>
        </p:spPr>
        <p:txBody>
          <a:bodyPr>
            <a:normAutofit/>
          </a:bodyPr>
          <a:lstStyle/>
          <a:p>
            <a:pPr>
              <a:lnSpc>
                <a:spcPct val="80000"/>
              </a:lnSpc>
              <a:buFontTx/>
              <a:buNone/>
            </a:pPr>
            <a:r>
              <a:rPr lang="en-US" sz="2800" dirty="0" smtClean="0"/>
              <a:t>The Digital Millennium Copyright Act (DMCA) 1998</a:t>
            </a:r>
          </a:p>
          <a:p>
            <a:pPr>
              <a:lnSpc>
                <a:spcPct val="80000"/>
              </a:lnSpc>
            </a:pPr>
            <a:r>
              <a:rPr lang="en-US" sz="2800" dirty="0" err="1" smtClean="0"/>
              <a:t>Anticircumvention</a:t>
            </a:r>
            <a:endParaRPr lang="en-US" sz="2800" dirty="0" smtClean="0"/>
          </a:p>
          <a:p>
            <a:pPr lvl="1">
              <a:lnSpc>
                <a:spcPct val="80000"/>
              </a:lnSpc>
            </a:pPr>
            <a:r>
              <a:rPr lang="en-US" sz="2600" dirty="0" smtClean="0"/>
              <a:t>Prohibit circumventing technological access controls and copy-prevention systems</a:t>
            </a:r>
          </a:p>
          <a:p>
            <a:pPr>
              <a:lnSpc>
                <a:spcPct val="80000"/>
              </a:lnSpc>
            </a:pPr>
            <a:r>
              <a:rPr lang="en-US" sz="2800" dirty="0" smtClean="0"/>
              <a:t>Safe harbor</a:t>
            </a:r>
          </a:p>
          <a:p>
            <a:pPr lvl="1">
              <a:lnSpc>
                <a:spcPct val="80000"/>
              </a:lnSpc>
            </a:pPr>
            <a:r>
              <a:rPr lang="en-US" sz="2600" dirty="0" smtClean="0"/>
              <a:t>Protect Web sites from lawsuits for copyright infringement by users of site</a:t>
            </a:r>
          </a:p>
        </p:txBody>
      </p:sp>
      <p:sp>
        <p:nvSpPr>
          <p:cNvPr id="2" name="Content Placeholder 1"/>
          <p:cNvSpPr>
            <a:spLocks noGrp="1"/>
          </p:cNvSpPr>
          <p:nvPr>
            <p:ph sz="quarter" idx="10"/>
          </p:nvPr>
        </p:nvSpPr>
        <p:spPr/>
        <p:txBody>
          <a:bodyPr/>
          <a:lstStyle/>
          <a:p>
            <a:r>
              <a:rPr lang="en-US" dirty="0" smtClean="0"/>
              <a:t>201</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914400" y="1371600"/>
            <a:ext cx="8077200" cy="5334000"/>
          </a:xfrm>
        </p:spPr>
        <p:txBody>
          <a:bodyPr>
            <a:normAutofit fontScale="92500" lnSpcReduction="20000"/>
          </a:bodyPr>
          <a:lstStyle/>
          <a:p>
            <a:pPr>
              <a:lnSpc>
                <a:spcPct val="80000"/>
              </a:lnSpc>
              <a:buFontTx/>
              <a:buNone/>
            </a:pPr>
            <a:r>
              <a:rPr lang="en-US" sz="2400" dirty="0" smtClean="0"/>
              <a:t>The </a:t>
            </a:r>
            <a:r>
              <a:rPr lang="en-US" sz="2400" dirty="0"/>
              <a:t>DMCA vs. Fair Use, Freedom of Speech, and </a:t>
            </a:r>
            <a:r>
              <a:rPr lang="en-US" sz="2400" dirty="0" smtClean="0"/>
              <a:t>Innovation</a:t>
            </a:r>
            <a:endParaRPr lang="en-US" sz="2400" dirty="0"/>
          </a:p>
          <a:p>
            <a:pPr>
              <a:lnSpc>
                <a:spcPct val="80000"/>
              </a:lnSpc>
            </a:pPr>
            <a:r>
              <a:rPr lang="en-US" sz="2400" dirty="0"/>
              <a:t>Lawsuits have been filed to ban new technologies</a:t>
            </a:r>
          </a:p>
          <a:p>
            <a:pPr>
              <a:lnSpc>
                <a:spcPct val="80000"/>
              </a:lnSpc>
            </a:pPr>
            <a:r>
              <a:rPr lang="en-US" sz="2400" dirty="0"/>
              <a:t>U.S. courts have banned technologies such as </a:t>
            </a:r>
            <a:r>
              <a:rPr lang="en-US" sz="2400" dirty="0" err="1"/>
              <a:t>DeCSS</a:t>
            </a:r>
            <a:r>
              <a:rPr lang="en-US" sz="2400" dirty="0"/>
              <a:t> even though it has legitimate uses, while courts in other countries have not.</a:t>
            </a:r>
          </a:p>
          <a:p>
            <a:pPr>
              <a:lnSpc>
                <a:spcPct val="80000"/>
              </a:lnSpc>
            </a:pPr>
            <a:r>
              <a:rPr lang="en-US" sz="2400" dirty="0"/>
              <a:t>Protesters published the code as part of creative works (in haiku, songs, short movies, a computer game and art)</a:t>
            </a:r>
          </a:p>
          <a:p>
            <a:pPr>
              <a:lnSpc>
                <a:spcPct val="80000"/>
              </a:lnSpc>
            </a:pPr>
            <a:r>
              <a:rPr lang="en-US" sz="2400" dirty="0"/>
              <a:t>U.S. courts eventually allowed publishing of </a:t>
            </a:r>
            <a:r>
              <a:rPr lang="en-US" sz="2400" dirty="0" err="1"/>
              <a:t>DeCSS</a:t>
            </a:r>
            <a:r>
              <a:rPr lang="en-US" sz="2400" dirty="0"/>
              <a:t>, but prohibited manufacturers of DVD players from including it in their </a:t>
            </a:r>
            <a:r>
              <a:rPr lang="en-US" sz="2400" dirty="0" smtClean="0"/>
              <a:t>products</a:t>
            </a:r>
          </a:p>
          <a:p>
            <a:pPr>
              <a:lnSpc>
                <a:spcPct val="80000"/>
              </a:lnSpc>
            </a:pPr>
            <a:endParaRPr lang="en-US" sz="2400" dirty="0"/>
          </a:p>
          <a:p>
            <a:pPr>
              <a:lnSpc>
                <a:spcPct val="80000"/>
              </a:lnSpc>
            </a:pPr>
            <a:r>
              <a:rPr lang="en-US" sz="2400" dirty="0" smtClean="0"/>
              <a:t>Second example = CS professor didn’t present paper about thwarting digital watermarking (chilling effect) – </a:t>
            </a:r>
            <a:r>
              <a:rPr lang="en-US" sz="2400" dirty="0" err="1" smtClean="0"/>
              <a:t>eventuall</a:t>
            </a:r>
            <a:r>
              <a:rPr lang="en-US" sz="2400" dirty="0" smtClean="0"/>
              <a:t> industry backed down</a:t>
            </a:r>
          </a:p>
          <a:p>
            <a:pPr>
              <a:lnSpc>
                <a:spcPct val="80000"/>
              </a:lnSpc>
            </a:pPr>
            <a:endParaRPr lang="en-US" sz="2400" dirty="0"/>
          </a:p>
          <a:p>
            <a:pPr>
              <a:lnSpc>
                <a:spcPct val="80000"/>
              </a:lnSpc>
            </a:pPr>
            <a:r>
              <a:rPr lang="en-US" sz="2400" dirty="0" smtClean="0"/>
              <a:t>Third example – less reverse engineering (legal before DMCA) than before</a:t>
            </a:r>
          </a:p>
          <a:p>
            <a:pPr>
              <a:lnSpc>
                <a:spcPct val="80000"/>
              </a:lnSpc>
            </a:pPr>
            <a:endParaRPr lang="en-US" sz="2400" dirty="0"/>
          </a:p>
          <a:p>
            <a:pPr>
              <a:lnSpc>
                <a:spcPct val="80000"/>
              </a:lnSpc>
            </a:pPr>
            <a:r>
              <a:rPr lang="en-US" sz="2400" dirty="0" smtClean="0"/>
              <a:t>Now – </a:t>
            </a:r>
            <a:r>
              <a:rPr lang="en-US" sz="2400" dirty="0" err="1" smtClean="0"/>
              <a:t>jailbreaking</a:t>
            </a:r>
            <a:r>
              <a:rPr lang="en-US" sz="2400" dirty="0" smtClean="0"/>
              <a:t> (commentary)</a:t>
            </a:r>
          </a:p>
          <a:p>
            <a:pPr>
              <a:lnSpc>
                <a:spcPct val="80000"/>
              </a:lnSpc>
            </a:pPr>
            <a:endParaRPr lang="en-US" sz="2400" dirty="0"/>
          </a:p>
          <a:p>
            <a:pPr>
              <a:lnSpc>
                <a:spcPct val="80000"/>
              </a:lnSpc>
            </a:pPr>
            <a:r>
              <a:rPr lang="en-US" sz="2400" dirty="0" smtClean="0"/>
              <a:t>Exemptions (for fair use) via Library of Congress</a:t>
            </a:r>
            <a:endParaRPr lang="en-US" sz="2400" dirty="0"/>
          </a:p>
        </p:txBody>
      </p:sp>
      <p:sp>
        <p:nvSpPr>
          <p:cNvPr id="2" name="Content Placeholder 1"/>
          <p:cNvSpPr>
            <a:spLocks noGrp="1"/>
          </p:cNvSpPr>
          <p:nvPr>
            <p:ph sz="quarter" idx="10"/>
          </p:nvPr>
        </p:nvSpPr>
        <p:spPr/>
        <p:txBody>
          <a:bodyPr/>
          <a:lstStyle/>
          <a:p>
            <a:r>
              <a:rPr lang="en-US" dirty="0" smtClean="0"/>
              <a:t>202-203</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2992226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lnSpc>
                <a:spcPct val="90000"/>
              </a:lnSpc>
              <a:buFontTx/>
              <a:buNone/>
            </a:pPr>
            <a:r>
              <a:rPr lang="en-US" dirty="0"/>
              <a:t>What is Intellectual Property?</a:t>
            </a:r>
          </a:p>
          <a:p>
            <a:pPr>
              <a:lnSpc>
                <a:spcPct val="90000"/>
              </a:lnSpc>
            </a:pPr>
            <a:r>
              <a:rPr lang="en-US" sz="2800" dirty="0"/>
              <a:t>The intangible creative work, not its particular physical form</a:t>
            </a:r>
          </a:p>
          <a:p>
            <a:pPr>
              <a:lnSpc>
                <a:spcPct val="90000"/>
              </a:lnSpc>
            </a:pPr>
            <a:r>
              <a:rPr lang="en-US" sz="2800" dirty="0"/>
              <a:t>Value of intelligence and artistic work comes from creativity, ideas, research, skills, labor, non-material efforts and attributes the creator provides</a:t>
            </a:r>
          </a:p>
          <a:p>
            <a:pPr>
              <a:lnSpc>
                <a:spcPct val="90000"/>
              </a:lnSpc>
            </a:pPr>
            <a:r>
              <a:rPr lang="en-US" sz="2800" dirty="0"/>
              <a:t>Protected by copyright and patent law</a:t>
            </a:r>
          </a:p>
        </p:txBody>
      </p:sp>
      <p:sp>
        <p:nvSpPr>
          <p:cNvPr id="2" name="Content Placeholder 1"/>
          <p:cNvSpPr>
            <a:spLocks noGrp="1"/>
          </p:cNvSpPr>
          <p:nvPr>
            <p:ph sz="quarter" idx="10"/>
          </p:nvPr>
        </p:nvSpPr>
        <p:spPr/>
        <p:txBody>
          <a:bodyPr/>
          <a:lstStyle/>
          <a:p>
            <a:r>
              <a:rPr lang="en-US" dirty="0" smtClean="0"/>
              <a:t>180</a:t>
            </a:r>
            <a:endParaRPr lang="en-US" dirty="0"/>
          </a:p>
        </p:txBody>
      </p:sp>
      <p:sp>
        <p:nvSpPr>
          <p:cNvPr id="3" name="Title 2"/>
          <p:cNvSpPr>
            <a:spLocks noGrp="1"/>
          </p:cNvSpPr>
          <p:nvPr>
            <p:ph type="title"/>
          </p:nvPr>
        </p:nvSpPr>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p:txBody>
          <a:bodyPr>
            <a:normAutofit fontScale="92500"/>
          </a:bodyPr>
          <a:lstStyle/>
          <a:p>
            <a:pPr>
              <a:lnSpc>
                <a:spcPct val="90000"/>
              </a:lnSpc>
              <a:buFontTx/>
              <a:buNone/>
            </a:pPr>
            <a:r>
              <a:rPr lang="en-US" dirty="0" smtClean="0"/>
              <a:t>Safe Harbor</a:t>
            </a:r>
            <a:endParaRPr lang="en-US" dirty="0"/>
          </a:p>
          <a:p>
            <a:pPr>
              <a:lnSpc>
                <a:spcPct val="90000"/>
              </a:lnSpc>
            </a:pPr>
            <a:r>
              <a:rPr lang="en-US" sz="2800" dirty="0"/>
              <a:t>Industry issues "take down" notices per the DMCA</a:t>
            </a:r>
          </a:p>
          <a:p>
            <a:pPr>
              <a:lnSpc>
                <a:spcPct val="90000"/>
              </a:lnSpc>
            </a:pPr>
            <a:r>
              <a:rPr lang="en-US" sz="2800" dirty="0"/>
              <a:t>As long as sites like YouTube and MySpace comply with take down notices they are not in violation</a:t>
            </a:r>
          </a:p>
          <a:p>
            <a:pPr>
              <a:lnSpc>
                <a:spcPct val="90000"/>
              </a:lnSpc>
            </a:pPr>
            <a:r>
              <a:rPr lang="en-US" sz="2800" dirty="0"/>
              <a:t>Take down notices may violate fair use, some have been issued against small portions of video being used for educational </a:t>
            </a:r>
            <a:r>
              <a:rPr lang="en-US" sz="2800" dirty="0" smtClean="0"/>
              <a:t>purposes</a:t>
            </a:r>
          </a:p>
          <a:p>
            <a:pPr>
              <a:lnSpc>
                <a:spcPct val="90000"/>
              </a:lnSpc>
            </a:pPr>
            <a:r>
              <a:rPr lang="en-US" sz="2800" dirty="0" smtClean="0"/>
              <a:t>Industries have to bear the cost, which has skyrocketed with the growth of sites since the law was created; they argue more like </a:t>
            </a:r>
            <a:r>
              <a:rPr lang="en-US" sz="2800" dirty="0" err="1" smtClean="0"/>
              <a:t>napster</a:t>
            </a:r>
            <a:endParaRPr lang="en-US" sz="2800" dirty="0" smtClean="0"/>
          </a:p>
          <a:p>
            <a:pPr>
              <a:lnSpc>
                <a:spcPct val="90000"/>
              </a:lnSpc>
            </a:pPr>
            <a:r>
              <a:rPr lang="en-US" sz="2800" dirty="0" smtClean="0"/>
              <a:t>New technology can help automated take-down requests</a:t>
            </a:r>
            <a:endParaRPr lang="en-US" sz="2800" dirty="0"/>
          </a:p>
        </p:txBody>
      </p:sp>
      <p:sp>
        <p:nvSpPr>
          <p:cNvPr id="2" name="Content Placeholder 1"/>
          <p:cNvSpPr>
            <a:spLocks noGrp="1"/>
          </p:cNvSpPr>
          <p:nvPr>
            <p:ph sz="quarter" idx="10"/>
          </p:nvPr>
        </p:nvSpPr>
        <p:spPr/>
        <p:txBody>
          <a:bodyPr/>
          <a:lstStyle/>
          <a:p>
            <a:r>
              <a:rPr lang="en-US" dirty="0" smtClean="0"/>
              <a:t>204-206</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p:txBody>
          <a:bodyPr/>
          <a:lstStyle/>
          <a:p>
            <a:pPr>
              <a:lnSpc>
                <a:spcPct val="90000"/>
              </a:lnSpc>
              <a:buFontTx/>
              <a:buNone/>
            </a:pPr>
            <a:r>
              <a:rPr lang="en-US" dirty="0" smtClean="0"/>
              <a:t>Evolving Business Models</a:t>
            </a:r>
            <a:endParaRPr lang="en-US" dirty="0"/>
          </a:p>
          <a:p>
            <a:pPr>
              <a:lnSpc>
                <a:spcPct val="90000"/>
              </a:lnSpc>
            </a:pPr>
            <a:r>
              <a:rPr lang="en-US" sz="2400" dirty="0"/>
              <a:t>Organizations set up to collect and distribute royalty fees (e.g. the Copyright Clearance Center), users don't have to search out individual copyright holders</a:t>
            </a:r>
          </a:p>
          <a:p>
            <a:pPr>
              <a:lnSpc>
                <a:spcPct val="90000"/>
              </a:lnSpc>
            </a:pPr>
            <a:r>
              <a:rPr lang="en-US" sz="2400" dirty="0"/>
              <a:t>Sites such as iTunes and the new Napster provide legal means for obtaining inexpensive music and generate revenue for the industry and artists</a:t>
            </a:r>
          </a:p>
          <a:p>
            <a:pPr>
              <a:lnSpc>
                <a:spcPct val="90000"/>
              </a:lnSpc>
            </a:pPr>
            <a:r>
              <a:rPr lang="en-US" sz="2400" dirty="0"/>
              <a:t>Revenue sharing allows content-sharing sites to </a:t>
            </a:r>
            <a:r>
              <a:rPr lang="en-US" sz="2400" dirty="0" smtClean="0"/>
              <a:t>enable the </a:t>
            </a:r>
            <a:r>
              <a:rPr lang="en-US" sz="2400" dirty="0"/>
              <a:t>posting of content and share their ad revenues with content owners in compensation</a:t>
            </a:r>
          </a:p>
        </p:txBody>
      </p:sp>
      <p:sp>
        <p:nvSpPr>
          <p:cNvPr id="2" name="Content Placeholder 1"/>
          <p:cNvSpPr>
            <a:spLocks noGrp="1"/>
          </p:cNvSpPr>
          <p:nvPr>
            <p:ph sz="quarter" idx="10"/>
          </p:nvPr>
        </p:nvSpPr>
        <p:spPr/>
        <p:txBody>
          <a:bodyPr/>
          <a:lstStyle/>
          <a:p>
            <a:r>
              <a:rPr lang="en-US" dirty="0" smtClean="0"/>
              <a:t>206-207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p:txBody>
          <a:bodyPr/>
          <a:lstStyle/>
          <a:p>
            <a:pPr>
              <a:lnSpc>
                <a:spcPct val="90000"/>
              </a:lnSpc>
              <a:buFontTx/>
              <a:buNone/>
            </a:pPr>
            <a:r>
              <a:rPr lang="en-US" dirty="0" smtClean="0"/>
              <a:t>Evolving Business Models</a:t>
            </a:r>
            <a:endParaRPr lang="en-US" dirty="0"/>
          </a:p>
          <a:p>
            <a:pPr>
              <a:lnSpc>
                <a:spcPct val="90000"/>
              </a:lnSpc>
            </a:pPr>
            <a:r>
              <a:rPr lang="en-US" sz="2400" dirty="0" smtClean="0"/>
              <a:t>Cloud storage raises copyright issues.</a:t>
            </a:r>
          </a:p>
          <a:p>
            <a:pPr lvl="1">
              <a:lnSpc>
                <a:spcPct val="90000"/>
              </a:lnSpc>
            </a:pPr>
            <a:r>
              <a:rPr lang="en-US" sz="2400" dirty="0" smtClean="0"/>
              <a:t>Is copying legally purchased files to and from the cloud a fair use?</a:t>
            </a:r>
          </a:p>
          <a:p>
            <a:pPr lvl="1">
              <a:lnSpc>
                <a:spcPct val="90000"/>
              </a:lnSpc>
            </a:pPr>
            <a:r>
              <a:rPr lang="en-US" sz="2400" dirty="0" smtClean="0"/>
              <a:t>Will the companies operating the cloud services have any responsibility for unauthorized content their customers store and share?</a:t>
            </a:r>
          </a:p>
          <a:p>
            <a:pPr lvl="1">
              <a:lnSpc>
                <a:spcPct val="90000"/>
              </a:lnSpc>
            </a:pPr>
            <a:r>
              <a:rPr lang="en-US" sz="2400" dirty="0" smtClean="0"/>
              <a:t>Since copyright holders do not see what is stored, they do not have the option of sending takedown notices.</a:t>
            </a:r>
            <a:endParaRPr lang="en-US" sz="2400" dirty="0"/>
          </a:p>
        </p:txBody>
      </p:sp>
      <p:sp>
        <p:nvSpPr>
          <p:cNvPr id="2" name="Content Placeholder 1"/>
          <p:cNvSpPr>
            <a:spLocks noGrp="1"/>
          </p:cNvSpPr>
          <p:nvPr>
            <p:ph sz="quarter" idx="10"/>
          </p:nvPr>
        </p:nvSpPr>
        <p:spPr/>
        <p:txBody>
          <a:bodyPr/>
          <a:lstStyle/>
          <a:p>
            <a:r>
              <a:rPr lang="en-US" dirty="0" smtClean="0"/>
              <a:t>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7886543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1219200" y="1371600"/>
            <a:ext cx="7772400" cy="4876800"/>
          </a:xfrm>
        </p:spPr>
        <p:txBody>
          <a:bodyPr/>
          <a:lstStyle/>
          <a:p>
            <a:pPr>
              <a:lnSpc>
                <a:spcPct val="90000"/>
              </a:lnSpc>
              <a:buFontTx/>
              <a:buNone/>
            </a:pPr>
            <a:r>
              <a:rPr lang="en-US" dirty="0" smtClean="0"/>
              <a:t>Evolving Business Models</a:t>
            </a:r>
            <a:endParaRPr lang="en-US" dirty="0"/>
          </a:p>
          <a:p>
            <a:pPr>
              <a:lnSpc>
                <a:spcPct val="90000"/>
              </a:lnSpc>
            </a:pPr>
            <a:r>
              <a:rPr lang="en-US" sz="2400" dirty="0" smtClean="0"/>
              <a:t>What does not work</a:t>
            </a:r>
          </a:p>
          <a:p>
            <a:pPr lvl="1">
              <a:lnSpc>
                <a:spcPct val="90000"/>
              </a:lnSpc>
            </a:pPr>
            <a:r>
              <a:rPr lang="en-US" sz="2400" dirty="0" err="1" smtClean="0"/>
              <a:t>Zediva</a:t>
            </a:r>
            <a:r>
              <a:rPr lang="en-US" sz="2400" dirty="0" smtClean="0"/>
              <a:t>, a small startup in 2011, bought DVDs and rented the content (not the physical DVD) to customers legally. Court ordered </a:t>
            </a:r>
            <a:r>
              <a:rPr lang="en-US" sz="2400" dirty="0" err="1" smtClean="0"/>
              <a:t>Zediva</a:t>
            </a:r>
            <a:r>
              <a:rPr lang="en-US" sz="2400" dirty="0" smtClean="0"/>
              <a:t> to shut down.</a:t>
            </a:r>
          </a:p>
          <a:p>
            <a:pPr lvl="1">
              <a:lnSpc>
                <a:spcPct val="90000"/>
              </a:lnSpc>
            </a:pPr>
            <a:r>
              <a:rPr lang="en-US" sz="2400" dirty="0" smtClean="0"/>
              <a:t>Pirate Bay (don’t host infringed stuff, but help you find)</a:t>
            </a:r>
          </a:p>
          <a:p>
            <a:pPr lvl="1">
              <a:lnSpc>
                <a:spcPct val="90000"/>
              </a:lnSpc>
            </a:pPr>
            <a:r>
              <a:rPr lang="en-US" sz="2400" dirty="0" err="1" smtClean="0"/>
              <a:t>Megaupload</a:t>
            </a:r>
            <a:endParaRPr lang="en-US" sz="2400" dirty="0" smtClean="0"/>
          </a:p>
          <a:p>
            <a:pPr lvl="1">
              <a:lnSpc>
                <a:spcPct val="90000"/>
              </a:lnSpc>
            </a:pPr>
            <a:endParaRPr lang="en-US" sz="2400" dirty="0"/>
          </a:p>
          <a:p>
            <a:pPr>
              <a:lnSpc>
                <a:spcPct val="90000"/>
              </a:lnSpc>
            </a:pPr>
            <a:r>
              <a:rPr lang="en-US" sz="2600" dirty="0" smtClean="0"/>
              <a:t>For individual IP, tools for authorized sharing (creative Commons)</a:t>
            </a:r>
            <a:endParaRPr lang="en-US" sz="2600" dirty="0"/>
          </a:p>
        </p:txBody>
      </p:sp>
      <p:sp>
        <p:nvSpPr>
          <p:cNvPr id="2" name="Content Placeholder 1"/>
          <p:cNvSpPr>
            <a:spLocks noGrp="1"/>
          </p:cNvSpPr>
          <p:nvPr>
            <p:ph sz="quarter" idx="10"/>
          </p:nvPr>
        </p:nvSpPr>
        <p:spPr/>
        <p:txBody>
          <a:bodyPr/>
          <a:lstStyle/>
          <a:p>
            <a:r>
              <a:rPr lang="en-US" dirty="0" smtClean="0"/>
              <a:t>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16799457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normAutofit lnSpcReduction="10000"/>
          </a:bodyPr>
          <a:lstStyle/>
          <a:p>
            <a:pPr marL="0" indent="0">
              <a:lnSpc>
                <a:spcPct val="90000"/>
              </a:lnSpc>
              <a:buNone/>
            </a:pPr>
            <a:r>
              <a:rPr lang="en-US" dirty="0"/>
              <a:t>Search Engines</a:t>
            </a:r>
          </a:p>
          <a:p>
            <a:pPr>
              <a:lnSpc>
                <a:spcPct val="90000"/>
              </a:lnSpc>
            </a:pPr>
            <a:r>
              <a:rPr lang="en-US" sz="2800" dirty="0"/>
              <a:t>Caching and displaying small excerpts is fair use</a:t>
            </a:r>
          </a:p>
          <a:p>
            <a:pPr>
              <a:lnSpc>
                <a:spcPct val="90000"/>
              </a:lnSpc>
            </a:pPr>
            <a:r>
              <a:rPr lang="en-US" sz="2800" dirty="0"/>
              <a:t>Creating and displaying thumbnail images is fair </a:t>
            </a:r>
            <a:r>
              <a:rPr lang="en-US" sz="2800" dirty="0" smtClean="0"/>
              <a:t>use</a:t>
            </a:r>
          </a:p>
          <a:p>
            <a:pPr>
              <a:lnSpc>
                <a:spcPct val="90000"/>
              </a:lnSpc>
            </a:pPr>
            <a:r>
              <a:rPr lang="en-US" sz="2800" dirty="0" smtClean="0"/>
              <a:t>Google negotiated licensing agreements with news services to copy and display headlines, excerpts, and photos</a:t>
            </a:r>
            <a:r>
              <a:rPr lang="en-US" sz="2800" dirty="0"/>
              <a:t>. </a:t>
            </a:r>
            <a:endParaRPr lang="en-US" sz="2800" dirty="0" smtClean="0"/>
          </a:p>
          <a:p>
            <a:pPr lvl="1">
              <a:lnSpc>
                <a:spcPct val="90000"/>
              </a:lnSpc>
            </a:pPr>
            <a:r>
              <a:rPr lang="en-US" sz="2600" dirty="0" smtClean="0"/>
              <a:t>Reading </a:t>
            </a:r>
            <a:r>
              <a:rPr lang="en-US" sz="2600" dirty="0"/>
              <a:t>headlines can reduce news </a:t>
            </a:r>
            <a:r>
              <a:rPr lang="en-US" sz="2600" dirty="0" smtClean="0"/>
              <a:t>profits</a:t>
            </a:r>
            <a:endParaRPr lang="en-US" sz="2800" dirty="0" smtClean="0"/>
          </a:p>
          <a:p>
            <a:pPr>
              <a:lnSpc>
                <a:spcPct val="90000"/>
              </a:lnSpc>
            </a:pPr>
            <a:r>
              <a:rPr lang="en-US" sz="2800" dirty="0"/>
              <a:t>Trademarked search </a:t>
            </a:r>
            <a:r>
              <a:rPr lang="en-US" sz="2800" dirty="0" smtClean="0"/>
              <a:t>terms</a:t>
            </a:r>
          </a:p>
          <a:p>
            <a:pPr>
              <a:lnSpc>
                <a:spcPct val="90000"/>
              </a:lnSpc>
            </a:pPr>
            <a:endParaRPr lang="en-US" sz="2800" dirty="0"/>
          </a:p>
          <a:p>
            <a:pPr marL="0" indent="0">
              <a:lnSpc>
                <a:spcPct val="90000"/>
              </a:lnSpc>
              <a:buNone/>
            </a:pPr>
            <a:r>
              <a:rPr lang="en-US" sz="2800" dirty="0" smtClean="0"/>
              <a:t>Besides their own copying, their results can be links to infringers</a:t>
            </a:r>
          </a:p>
          <a:p>
            <a:pPr>
              <a:lnSpc>
                <a:spcPct val="90000"/>
              </a:lnSpc>
            </a:pPr>
            <a:endParaRPr lang="en-US" sz="2800" dirty="0"/>
          </a:p>
        </p:txBody>
      </p:sp>
      <p:sp>
        <p:nvSpPr>
          <p:cNvPr id="48130" name="Rectangle 2"/>
          <p:cNvSpPr>
            <a:spLocks noGrp="1" noChangeArrowheads="1"/>
          </p:cNvSpPr>
          <p:nvPr>
            <p:ph type="title"/>
          </p:nvPr>
        </p:nvSpPr>
        <p:spPr/>
        <p:txBody>
          <a:bodyPr>
            <a:normAutofit fontScale="90000"/>
          </a:bodyPr>
          <a:lstStyle/>
          <a:p>
            <a:r>
              <a:rPr lang="en-US" sz="4000"/>
              <a:t>Search Engines and Online Libraries</a:t>
            </a:r>
          </a:p>
        </p:txBody>
      </p:sp>
      <p:sp>
        <p:nvSpPr>
          <p:cNvPr id="2" name="Content Placeholder 1"/>
          <p:cNvSpPr>
            <a:spLocks noGrp="1"/>
          </p:cNvSpPr>
          <p:nvPr>
            <p:ph sz="quarter" idx="10"/>
          </p:nvPr>
        </p:nvSpPr>
        <p:spPr/>
        <p:txBody>
          <a:bodyPr/>
          <a:lstStyle/>
          <a:p>
            <a:r>
              <a:rPr lang="en-US" dirty="0" smtClean="0"/>
              <a:t>208-210</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idx="1"/>
          </p:nvPr>
        </p:nvSpPr>
        <p:spPr/>
        <p:txBody>
          <a:bodyPr/>
          <a:lstStyle/>
          <a:p>
            <a:pPr marL="0" indent="0">
              <a:lnSpc>
                <a:spcPct val="90000"/>
              </a:lnSpc>
              <a:buNone/>
            </a:pPr>
            <a:r>
              <a:rPr lang="en-US" dirty="0"/>
              <a:t>Books Online</a:t>
            </a:r>
          </a:p>
          <a:p>
            <a:pPr>
              <a:lnSpc>
                <a:spcPct val="90000"/>
              </a:lnSpc>
            </a:pPr>
            <a:r>
              <a:rPr lang="en-US" sz="2600" dirty="0"/>
              <a:t>Project Guttenberg digitizes books in the public domain</a:t>
            </a:r>
          </a:p>
          <a:p>
            <a:pPr>
              <a:lnSpc>
                <a:spcPct val="90000"/>
              </a:lnSpc>
            </a:pPr>
            <a:r>
              <a:rPr lang="en-US" sz="2600" dirty="0"/>
              <a:t>Microsoft scanned millions of public domain books in University of California's library</a:t>
            </a:r>
          </a:p>
          <a:p>
            <a:pPr>
              <a:lnSpc>
                <a:spcPct val="90000"/>
              </a:lnSpc>
            </a:pPr>
            <a:r>
              <a:rPr lang="en-US" sz="2600" dirty="0"/>
              <a:t>Google has scanned millions of </a:t>
            </a:r>
            <a:r>
              <a:rPr lang="en-US" sz="2600" dirty="0" smtClean="0"/>
              <a:t>books, some of which are </a:t>
            </a:r>
            <a:r>
              <a:rPr lang="en-US" sz="2600" dirty="0"/>
              <a:t>in the public domain and </a:t>
            </a:r>
            <a:r>
              <a:rPr lang="en-US" sz="2600" dirty="0" smtClean="0"/>
              <a:t>some are </a:t>
            </a:r>
            <a:r>
              <a:rPr lang="en-US" sz="2600" dirty="0"/>
              <a:t>not; they display only excerpts from those still copyrighted</a:t>
            </a:r>
          </a:p>
          <a:p>
            <a:pPr>
              <a:lnSpc>
                <a:spcPct val="90000"/>
              </a:lnSpc>
            </a:pPr>
            <a:r>
              <a:rPr lang="en-US" sz="2600" dirty="0"/>
              <a:t>Some court rulings favor search engines and information access; some favor content producers</a:t>
            </a:r>
          </a:p>
        </p:txBody>
      </p:sp>
      <p:sp>
        <p:nvSpPr>
          <p:cNvPr id="72706" name="Rectangle 2"/>
          <p:cNvSpPr>
            <a:spLocks noGrp="1" noChangeArrowheads="1"/>
          </p:cNvSpPr>
          <p:nvPr>
            <p:ph type="title"/>
          </p:nvPr>
        </p:nvSpPr>
        <p:spPr/>
        <p:txBody>
          <a:bodyPr>
            <a:normAutofit fontScale="90000"/>
          </a:bodyPr>
          <a:lstStyle/>
          <a:p>
            <a:r>
              <a:rPr lang="en-US" sz="4000" dirty="0"/>
              <a:t>Search Engines and Online Libraries</a:t>
            </a:r>
          </a:p>
        </p:txBody>
      </p:sp>
      <p:sp>
        <p:nvSpPr>
          <p:cNvPr id="2" name="Content Placeholder 1"/>
          <p:cNvSpPr>
            <a:spLocks noGrp="1"/>
          </p:cNvSpPr>
          <p:nvPr>
            <p:ph sz="quarter" idx="10"/>
          </p:nvPr>
        </p:nvSpPr>
        <p:spPr/>
        <p:txBody>
          <a:bodyPr/>
          <a:lstStyle/>
          <a:p>
            <a:r>
              <a:rPr lang="en-US" dirty="0" smtClean="0"/>
              <a:t>210-211</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Tools for authorized sharing</a:t>
            </a:r>
          </a:p>
          <a:p>
            <a:r>
              <a:rPr lang="en-US" sz="2800" dirty="0" smtClean="0"/>
              <a:t>Creative Commons: Enables an author to specify permissions</a:t>
            </a:r>
            <a:endParaRPr lang="en-US" sz="2800" dirty="0"/>
          </a:p>
        </p:txBody>
      </p:sp>
      <p:sp>
        <p:nvSpPr>
          <p:cNvPr id="4" name="Content Placeholder 3"/>
          <p:cNvSpPr>
            <a:spLocks noGrp="1"/>
          </p:cNvSpPr>
          <p:nvPr>
            <p:ph sz="quarter" idx="10"/>
          </p:nvPr>
        </p:nvSpPr>
        <p:spPr/>
        <p:txBody>
          <a:bodyPr/>
          <a:lstStyle/>
          <a:p>
            <a:r>
              <a:rPr lang="en-US" dirty="0" smtClean="0"/>
              <a:t>209</a:t>
            </a:r>
            <a:endParaRPr lang="en-US" dirty="0"/>
          </a:p>
        </p:txBody>
      </p:sp>
      <p:sp>
        <p:nvSpPr>
          <p:cNvPr id="5" name="Rectangle 2"/>
          <p:cNvSpPr>
            <a:spLocks noGrp="1" noChangeArrowheads="1"/>
          </p:cNvSpPr>
          <p:nvPr>
            <p:ph type="title"/>
          </p:nvPr>
        </p:nvSpPr>
        <p:spPr>
          <a:xfrm>
            <a:off x="1219200" y="228600"/>
            <a:ext cx="7162800" cy="1143000"/>
          </a:xfrm>
        </p:spPr>
        <p:txBody>
          <a:bodyPr>
            <a:normAutofit fontScale="90000"/>
          </a:bodyPr>
          <a:lstStyle/>
          <a:p>
            <a:r>
              <a:rPr lang="en-US" sz="4000" dirty="0"/>
              <a:t>Search Engines and Online Libraries</a:t>
            </a:r>
          </a:p>
        </p:txBody>
      </p:sp>
    </p:spTree>
    <p:extLst>
      <p:ext uri="{BB962C8B-B14F-4D97-AF65-F5344CB8AC3E}">
        <p14:creationId xmlns:p14="http://schemas.microsoft.com/office/powerpoint/2010/main" val="19347495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What is free software?</a:t>
            </a:r>
          </a:p>
          <a:p>
            <a:pPr>
              <a:lnSpc>
                <a:spcPct val="80000"/>
              </a:lnSpc>
            </a:pPr>
            <a:r>
              <a:rPr lang="en-US" sz="2400" dirty="0" smtClean="0"/>
              <a:t>Free </a:t>
            </a:r>
            <a:r>
              <a:rPr lang="en-US" sz="2400" dirty="0"/>
              <a:t>software </a:t>
            </a:r>
            <a:r>
              <a:rPr lang="en-US" sz="2400" dirty="0" smtClean="0"/>
              <a:t>is an idea </a:t>
            </a:r>
            <a:r>
              <a:rPr lang="en-US" sz="2400" dirty="0"/>
              <a:t>advocated and supported by </a:t>
            </a:r>
            <a:r>
              <a:rPr lang="en-US" sz="2400" dirty="0" smtClean="0"/>
              <a:t>a large</a:t>
            </a:r>
            <a:r>
              <a:rPr lang="en-US" sz="2400" dirty="0"/>
              <a:t>, loose-knit group of computer programmers who allow people to copy, use, and modify their software</a:t>
            </a:r>
          </a:p>
          <a:p>
            <a:pPr>
              <a:lnSpc>
                <a:spcPct val="80000"/>
              </a:lnSpc>
            </a:pPr>
            <a:r>
              <a:rPr lang="en-US" sz="2400" dirty="0"/>
              <a:t>Free means freedom of use, not necessarily lack of cost</a:t>
            </a:r>
          </a:p>
          <a:p>
            <a:pPr>
              <a:lnSpc>
                <a:spcPct val="80000"/>
              </a:lnSpc>
            </a:pPr>
            <a:r>
              <a:rPr lang="en-US" sz="2400" dirty="0"/>
              <a:t>Open source - software distributed or made public in source code (readable and modifiable</a:t>
            </a:r>
            <a:r>
              <a:rPr lang="en-US" sz="2400" dirty="0" smtClean="0"/>
              <a:t>)</a:t>
            </a:r>
            <a:endParaRPr lang="en-US" sz="2400" dirty="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211-213</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GNU project</a:t>
            </a:r>
          </a:p>
          <a:p>
            <a:pPr>
              <a:lnSpc>
                <a:spcPct val="80000"/>
              </a:lnSpc>
            </a:pPr>
            <a:r>
              <a:rPr lang="en-US" sz="2400" dirty="0" smtClean="0"/>
              <a:t>Began with a UNIX-like operating system, a sophisticated text editor, and many compilers and utilities</a:t>
            </a:r>
          </a:p>
          <a:p>
            <a:pPr>
              <a:lnSpc>
                <a:spcPct val="80000"/>
              </a:lnSpc>
            </a:pPr>
            <a:r>
              <a:rPr lang="en-US" sz="2400" dirty="0" smtClean="0"/>
              <a:t>Now has hundreds of programs freely available and thousands of software packages available as free software (with modifiable source code)</a:t>
            </a:r>
          </a:p>
          <a:p>
            <a:pPr>
              <a:lnSpc>
                <a:spcPct val="80000"/>
              </a:lnSpc>
            </a:pPr>
            <a:r>
              <a:rPr lang="en-US" sz="2400" dirty="0" smtClean="0"/>
              <a:t>Developed the concept of </a:t>
            </a:r>
            <a:r>
              <a:rPr lang="en-US" sz="2400" i="1" dirty="0" err="1" smtClean="0"/>
              <a:t>copyleft</a:t>
            </a:r>
            <a:endParaRPr lang="en-US" sz="2400" dirty="0" smtClean="0"/>
          </a:p>
          <a:p>
            <a:pPr>
              <a:lnSpc>
                <a:spcPct val="80000"/>
              </a:lnSpc>
            </a:pPr>
            <a:endParaRPr lang="en-US" sz="2800" dirty="0" smtClean="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211-213</a:t>
            </a:r>
            <a:endParaRPr lang="en-US" dirty="0"/>
          </a:p>
        </p:txBody>
      </p:sp>
    </p:spTree>
    <p:extLst>
      <p:ext uri="{BB962C8B-B14F-4D97-AF65-F5344CB8AC3E}">
        <p14:creationId xmlns:p14="http://schemas.microsoft.com/office/powerpoint/2010/main" val="32735034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Should all software be free?</a:t>
            </a:r>
          </a:p>
          <a:p>
            <a:pPr>
              <a:lnSpc>
                <a:spcPct val="90000"/>
              </a:lnSpc>
            </a:pPr>
            <a:r>
              <a:rPr lang="en-US" sz="2400" dirty="0"/>
              <a:t>Would there be sufficient incentives to produce the huge quantity of consumer software available now?</a:t>
            </a:r>
          </a:p>
          <a:p>
            <a:pPr>
              <a:lnSpc>
                <a:spcPct val="90000"/>
              </a:lnSpc>
            </a:pPr>
            <a:r>
              <a:rPr lang="en-US" sz="2400" dirty="0"/>
              <a:t>Would the current funding methods for free software be sufficient to support all software development?</a:t>
            </a:r>
          </a:p>
          <a:p>
            <a:pPr>
              <a:lnSpc>
                <a:spcPct val="90000"/>
              </a:lnSpc>
            </a:pPr>
            <a:r>
              <a:rPr lang="en-US" sz="2400" dirty="0"/>
              <a:t>Should software be covered under copyright law?</a:t>
            </a:r>
          </a:p>
          <a:p>
            <a:pPr>
              <a:lnSpc>
                <a:spcPct val="90000"/>
              </a:lnSpc>
            </a:pPr>
            <a:r>
              <a:rPr lang="en-US" sz="2400" dirty="0"/>
              <a:t>Concepts such as </a:t>
            </a:r>
            <a:r>
              <a:rPr lang="en-US" sz="2400" dirty="0" err="1"/>
              <a:t>copyleft</a:t>
            </a:r>
            <a:r>
              <a:rPr lang="en-US" sz="2400" dirty="0"/>
              <a:t> and the GNU Public License provide alternatives to proprietary software within today's current legal framework</a:t>
            </a:r>
          </a:p>
          <a:p>
            <a:pPr marL="0" indent="0">
              <a:lnSpc>
                <a:spcPct val="80000"/>
              </a:lnSpc>
              <a:buNone/>
            </a:pPr>
            <a:endParaRPr lang="en-US" sz="2800" dirty="0" smtClean="0"/>
          </a:p>
          <a:p>
            <a:pPr>
              <a:lnSpc>
                <a:spcPct val="80000"/>
              </a:lnSpc>
            </a:pPr>
            <a:endParaRPr lang="en-US" sz="2800" dirty="0" smtClean="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213-214</a:t>
            </a:r>
            <a:endParaRPr lang="en-US" dirty="0"/>
          </a:p>
        </p:txBody>
      </p:sp>
    </p:spTree>
    <p:extLst>
      <p:ext uri="{BB962C8B-B14F-4D97-AF65-F5344CB8AC3E}">
        <p14:creationId xmlns:p14="http://schemas.microsoft.com/office/powerpoint/2010/main" val="4215271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9" name="Rectangle 7"/>
          <p:cNvSpPr>
            <a:spLocks noGrp="1" noChangeArrowheads="1"/>
          </p:cNvSpPr>
          <p:nvPr>
            <p:ph idx="1"/>
          </p:nvPr>
        </p:nvSpPr>
        <p:spPr/>
        <p:txBody>
          <a:bodyPr>
            <a:noAutofit/>
          </a:bodyPr>
          <a:lstStyle/>
          <a:p>
            <a:pPr>
              <a:lnSpc>
                <a:spcPct val="90000"/>
              </a:lnSpc>
            </a:pPr>
            <a:r>
              <a:rPr lang="en-US" sz="2800" dirty="0" smtClean="0"/>
              <a:t>U.S copyright Law (Title 17 of U.S. Code) gives copyright holder following exclusive </a:t>
            </a:r>
            <a:r>
              <a:rPr lang="en-US" sz="2800" dirty="0"/>
              <a:t>rights:</a:t>
            </a:r>
          </a:p>
          <a:p>
            <a:pPr lvl="1">
              <a:lnSpc>
                <a:spcPct val="90000"/>
              </a:lnSpc>
            </a:pPr>
            <a:r>
              <a:rPr lang="en-US" sz="2600" dirty="0"/>
              <a:t>To make copies</a:t>
            </a:r>
          </a:p>
          <a:p>
            <a:pPr lvl="1">
              <a:lnSpc>
                <a:spcPct val="90000"/>
              </a:lnSpc>
            </a:pPr>
            <a:r>
              <a:rPr lang="en-US" sz="2600" dirty="0"/>
              <a:t>To produce derivative works, such as translations into other languages or movies based on books</a:t>
            </a:r>
          </a:p>
          <a:p>
            <a:pPr lvl="1">
              <a:lnSpc>
                <a:spcPct val="90000"/>
              </a:lnSpc>
            </a:pPr>
            <a:r>
              <a:rPr lang="en-US" sz="2600" dirty="0"/>
              <a:t>To distribute copies</a:t>
            </a:r>
          </a:p>
          <a:p>
            <a:pPr lvl="1">
              <a:lnSpc>
                <a:spcPct val="90000"/>
              </a:lnSpc>
            </a:pPr>
            <a:r>
              <a:rPr lang="en-US" sz="2600" dirty="0"/>
              <a:t>To perform the work in public (e.g. music, plays)</a:t>
            </a:r>
          </a:p>
          <a:p>
            <a:pPr lvl="1">
              <a:lnSpc>
                <a:spcPct val="90000"/>
              </a:lnSpc>
            </a:pPr>
            <a:r>
              <a:rPr lang="en-US" sz="2600" dirty="0"/>
              <a:t>To display the work in public (e.g. artwork, movies, computer games, video on a Web site)</a:t>
            </a:r>
          </a:p>
        </p:txBody>
      </p:sp>
      <p:sp>
        <p:nvSpPr>
          <p:cNvPr id="2" name="Content Placeholder 1"/>
          <p:cNvSpPr>
            <a:spLocks noGrp="1"/>
          </p:cNvSpPr>
          <p:nvPr>
            <p:ph sz="quarter" idx="10"/>
          </p:nvPr>
        </p:nvSpPr>
        <p:spPr/>
        <p:txBody>
          <a:bodyPr/>
          <a:lstStyle/>
          <a:p>
            <a:r>
              <a:rPr lang="en-US" dirty="0" smtClean="0"/>
              <a:t>182</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Patent decisions, confusion, and consequences</a:t>
            </a:r>
          </a:p>
          <a:p>
            <a:r>
              <a:rPr lang="en-US" sz="2400" dirty="0" smtClean="0"/>
              <a:t>Patents protect inventions by giving the inventor a monopoly for a specified time period.</a:t>
            </a:r>
          </a:p>
          <a:p>
            <a:r>
              <a:rPr lang="en-US" sz="2400" dirty="0" smtClean="0"/>
              <a:t>Laws of nature and mathematical formulas cannot be patented.</a:t>
            </a:r>
          </a:p>
          <a:p>
            <a:r>
              <a:rPr lang="en-US" sz="2400" dirty="0" smtClean="0"/>
              <a:t>Obvious inventions or methods cannot be patented.</a:t>
            </a:r>
          </a:p>
          <a:p>
            <a:endParaRPr lang="en-US" dirty="0"/>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215-216</a:t>
            </a:r>
            <a:endParaRPr lang="en-US" dirty="0"/>
          </a:p>
        </p:txBody>
      </p:sp>
    </p:spTree>
    <p:extLst>
      <p:ext uri="{BB962C8B-B14F-4D97-AF65-F5344CB8AC3E}">
        <p14:creationId xmlns:p14="http://schemas.microsoft.com/office/powerpoint/2010/main" val="2336506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few cases</a:t>
            </a:r>
          </a:p>
          <a:p>
            <a:r>
              <a:rPr lang="en-US" sz="2800" dirty="0" smtClean="0"/>
              <a:t>Paul Allen, co-founder of Microsoft, and e-commerce and Web-viewing </a:t>
            </a:r>
          </a:p>
          <a:p>
            <a:r>
              <a:rPr lang="en-US" sz="2800" dirty="0" smtClean="0"/>
              <a:t>Apple, Android, and tap-touch screens</a:t>
            </a:r>
          </a:p>
          <a:p>
            <a:r>
              <a:rPr lang="en-US" sz="2800" dirty="0" smtClean="0"/>
              <a:t>IBM , Amazon, and electronic catalogues </a:t>
            </a:r>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217</a:t>
            </a:r>
            <a:endParaRPr lang="en-US" dirty="0"/>
          </a:p>
        </p:txBody>
      </p:sp>
    </p:spTree>
    <p:extLst>
      <p:ext uri="{BB962C8B-B14F-4D97-AF65-F5344CB8AC3E}">
        <p14:creationId xmlns:p14="http://schemas.microsoft.com/office/powerpoint/2010/main" val="21869028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Patent trolls</a:t>
            </a:r>
          </a:p>
          <a:p>
            <a:r>
              <a:rPr lang="en-US" sz="2800" dirty="0" smtClean="0"/>
              <a:t>Some companies accumulate thousands of technology patents but do not make any products.</a:t>
            </a:r>
          </a:p>
          <a:p>
            <a:r>
              <a:rPr lang="en-US" sz="2800" dirty="0" smtClean="0"/>
              <a:t>They license the patents to others and collect fees.</a:t>
            </a:r>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217</a:t>
            </a:r>
            <a:endParaRPr lang="en-US" dirty="0"/>
          </a:p>
        </p:txBody>
      </p:sp>
    </p:spTree>
    <p:extLst>
      <p:ext uri="{BB962C8B-B14F-4D97-AF65-F5344CB8AC3E}">
        <p14:creationId xmlns:p14="http://schemas.microsoft.com/office/powerpoint/2010/main" val="8601675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To patent or not?</a:t>
            </a:r>
          </a:p>
          <a:p>
            <a:r>
              <a:rPr lang="en-US" sz="2800" dirty="0" smtClean="0"/>
              <a:t>In favor of software patents</a:t>
            </a:r>
          </a:p>
          <a:p>
            <a:pPr lvl="1"/>
            <a:r>
              <a:rPr lang="en-US" sz="2600" dirty="0" smtClean="0"/>
              <a:t>Reward inventors for their creative work</a:t>
            </a:r>
          </a:p>
          <a:p>
            <a:pPr lvl="1"/>
            <a:r>
              <a:rPr lang="en-US" sz="2600" dirty="0" smtClean="0"/>
              <a:t>Since protected, Encourage </a:t>
            </a:r>
            <a:r>
              <a:rPr lang="en-US" sz="2600" dirty="0" smtClean="0"/>
              <a:t>inventors to disclose their inventions so others can build upon them</a:t>
            </a:r>
          </a:p>
          <a:p>
            <a:pPr lvl="1"/>
            <a:r>
              <a:rPr lang="en-US" sz="2600" dirty="0" smtClean="0"/>
              <a:t>Encourage innovation</a:t>
            </a:r>
            <a:endParaRPr lang="en-US" sz="2600" dirty="0"/>
          </a:p>
        </p:txBody>
      </p:sp>
      <p:sp>
        <p:nvSpPr>
          <p:cNvPr id="4" name="Content Placeholder 3"/>
          <p:cNvSpPr>
            <a:spLocks noGrp="1"/>
          </p:cNvSpPr>
          <p:nvPr>
            <p:ph sz="quarter" idx="10"/>
          </p:nvPr>
        </p:nvSpPr>
        <p:spPr/>
        <p:txBody>
          <a:bodyPr/>
          <a:lstStyle/>
          <a:p>
            <a:r>
              <a:rPr lang="en-US" dirty="0" smtClean="0"/>
              <a:t>218-219</a:t>
            </a:r>
            <a:endParaRPr lang="en-US" dirty="0"/>
          </a:p>
        </p:txBody>
      </p:sp>
      <p:sp>
        <p:nvSpPr>
          <p:cNvPr id="6"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Tree>
    <p:extLst>
      <p:ext uri="{BB962C8B-B14F-4D97-AF65-F5344CB8AC3E}">
        <p14:creationId xmlns:p14="http://schemas.microsoft.com/office/powerpoint/2010/main" val="25553754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lnSpcReduction="10000"/>
          </a:bodyPr>
          <a:lstStyle/>
          <a:p>
            <a:pPr marL="0" indent="0">
              <a:buNone/>
            </a:pPr>
            <a:r>
              <a:rPr lang="en-US" dirty="0" smtClean="0"/>
              <a:t>To patent or not?</a:t>
            </a:r>
          </a:p>
          <a:p>
            <a:r>
              <a:rPr lang="en-US" sz="2800" dirty="0" smtClean="0"/>
              <a:t>Against software patents</a:t>
            </a:r>
          </a:p>
          <a:p>
            <a:pPr lvl="1"/>
            <a:r>
              <a:rPr lang="en-US" sz="2600" dirty="0" smtClean="0"/>
              <a:t>Patents can stifle innovation, rather than encourage it.</a:t>
            </a:r>
          </a:p>
          <a:p>
            <a:pPr lvl="1"/>
            <a:r>
              <a:rPr lang="en-US" sz="2600" dirty="0" smtClean="0"/>
              <a:t>So many patents, so cost </a:t>
            </a:r>
            <a:r>
              <a:rPr lang="en-US" sz="2600" dirty="0" smtClean="0"/>
              <a:t>of lawyers to research patents and risk of being sued discourage small companies from attempting to develop and market new innovations.</a:t>
            </a:r>
          </a:p>
          <a:p>
            <a:pPr lvl="1"/>
            <a:r>
              <a:rPr lang="en-US" sz="2600" dirty="0" smtClean="0"/>
              <a:t>It is difficult to determine what is truly original and distinguish a patentable innovation from one that is </a:t>
            </a:r>
            <a:r>
              <a:rPr lang="en-US" sz="2600" dirty="0" smtClean="0"/>
              <a:t>not</a:t>
            </a:r>
            <a:r>
              <a:rPr lang="en-US" sz="2600" dirty="0"/>
              <a:t> </a:t>
            </a:r>
            <a:r>
              <a:rPr lang="en-US" sz="2600" dirty="0" smtClean="0"/>
              <a:t>(legal confusion)</a:t>
            </a:r>
            <a:endParaRPr lang="en-US" sz="2600" dirty="0" smtClean="0"/>
          </a:p>
          <a:p>
            <a:pPr lvl="1"/>
            <a:r>
              <a:rPr lang="en-US" sz="2600" dirty="0" smtClean="0"/>
              <a:t>Prices will go up</a:t>
            </a:r>
            <a:endParaRPr lang="en-US" sz="2600" dirty="0"/>
          </a:p>
        </p:txBody>
      </p:sp>
      <p:sp>
        <p:nvSpPr>
          <p:cNvPr id="4" name="Content Placeholder 3"/>
          <p:cNvSpPr>
            <a:spLocks noGrp="1"/>
          </p:cNvSpPr>
          <p:nvPr>
            <p:ph sz="quarter" idx="10"/>
          </p:nvPr>
        </p:nvSpPr>
        <p:spPr/>
        <p:txBody>
          <a:bodyPr/>
          <a:lstStyle/>
          <a:p>
            <a:r>
              <a:rPr lang="en-US" dirty="0" smtClean="0"/>
              <a:t>219</a:t>
            </a:r>
            <a:endParaRPr lang="en-US" dirty="0"/>
          </a:p>
        </p:txBody>
      </p:sp>
      <p:sp>
        <p:nvSpPr>
          <p:cNvPr id="6"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Tree>
    <p:extLst>
      <p:ext uri="{BB962C8B-B14F-4D97-AF65-F5344CB8AC3E}">
        <p14:creationId xmlns:p14="http://schemas.microsoft.com/office/powerpoint/2010/main" val="2397687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buFontTx/>
              <a:buNone/>
            </a:pPr>
            <a:r>
              <a:rPr lang="en-US" dirty="0"/>
              <a:t>Challenges of New </a:t>
            </a:r>
            <a:r>
              <a:rPr lang="en-US" dirty="0" smtClean="0"/>
              <a:t>Technology</a:t>
            </a:r>
            <a:endParaRPr lang="en-US" dirty="0"/>
          </a:p>
          <a:p>
            <a:pPr>
              <a:lnSpc>
                <a:spcPct val="90000"/>
              </a:lnSpc>
            </a:pPr>
            <a:r>
              <a:rPr lang="en-US" sz="2800" dirty="0"/>
              <a:t>Digital technology and the </a:t>
            </a:r>
            <a:r>
              <a:rPr lang="en-US" sz="2800" dirty="0" smtClean="0"/>
              <a:t>Internet make copyright </a:t>
            </a:r>
            <a:r>
              <a:rPr lang="en-US" sz="2800" dirty="0"/>
              <a:t>infringement easier </a:t>
            </a:r>
            <a:r>
              <a:rPr lang="en-US" sz="2800" dirty="0" smtClean="0"/>
              <a:t>(standard formats) and cheaper.</a:t>
            </a:r>
            <a:endParaRPr lang="en-US" sz="2800" dirty="0"/>
          </a:p>
          <a:p>
            <a:pPr>
              <a:lnSpc>
                <a:spcPct val="90000"/>
              </a:lnSpc>
            </a:pPr>
            <a:r>
              <a:rPr lang="en-US" sz="2800" dirty="0"/>
              <a:t>New compression technologies </a:t>
            </a:r>
            <a:r>
              <a:rPr lang="en-US" sz="2800" dirty="0" smtClean="0"/>
              <a:t>make copying </a:t>
            </a:r>
            <a:r>
              <a:rPr lang="en-US" sz="2800" dirty="0"/>
              <a:t>large files (e.g. graphics, video and audio files) </a:t>
            </a:r>
            <a:r>
              <a:rPr lang="en-US" sz="2800" dirty="0" smtClean="0"/>
              <a:t>feasible.</a:t>
            </a:r>
          </a:p>
          <a:p>
            <a:pPr>
              <a:lnSpc>
                <a:spcPct val="90000"/>
              </a:lnSpc>
            </a:pPr>
            <a:r>
              <a:rPr lang="en-US" sz="2800" dirty="0" smtClean="0"/>
              <a:t>Storage media – DVDs, flash drives</a:t>
            </a:r>
          </a:p>
          <a:p>
            <a:pPr>
              <a:lnSpc>
                <a:spcPct val="90000"/>
              </a:lnSpc>
            </a:pPr>
            <a:r>
              <a:rPr lang="en-US" sz="2800" dirty="0" smtClean="0"/>
              <a:t>Search engines make finding material easier.</a:t>
            </a:r>
          </a:p>
          <a:p>
            <a:pPr>
              <a:lnSpc>
                <a:spcPct val="90000"/>
              </a:lnSpc>
            </a:pPr>
            <a:r>
              <a:rPr lang="en-US" sz="2800" dirty="0" smtClean="0"/>
              <a:t>Peer-to-peer technology makes transferring and sharing files easier.</a:t>
            </a:r>
            <a:endParaRPr lang="en-US" sz="2800" dirty="0"/>
          </a:p>
        </p:txBody>
      </p:sp>
      <p:sp>
        <p:nvSpPr>
          <p:cNvPr id="2" name="Content Placeholder 1"/>
          <p:cNvSpPr>
            <a:spLocks noGrp="1"/>
          </p:cNvSpPr>
          <p:nvPr>
            <p:ph sz="quarter" idx="10"/>
          </p:nvPr>
        </p:nvSpPr>
        <p:spPr/>
        <p:txBody>
          <a:bodyPr/>
          <a:lstStyle/>
          <a:p>
            <a:r>
              <a:rPr lang="en-US" dirty="0" smtClean="0"/>
              <a:t>183</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buFontTx/>
              <a:buNone/>
            </a:pPr>
            <a:r>
              <a:rPr lang="en-US" dirty="0"/>
              <a:t>Challenges of New </a:t>
            </a:r>
            <a:r>
              <a:rPr lang="en-US" dirty="0" smtClean="0"/>
              <a:t>Technology (cont.)</a:t>
            </a:r>
            <a:endParaRPr lang="en-US" dirty="0"/>
          </a:p>
          <a:p>
            <a:pPr>
              <a:lnSpc>
                <a:spcPct val="90000"/>
              </a:lnSpc>
            </a:pPr>
            <a:r>
              <a:rPr lang="en-US" sz="2800" dirty="0" smtClean="0"/>
              <a:t>Broadband connections make transferring files easier and enable streaming video.</a:t>
            </a:r>
          </a:p>
          <a:p>
            <a:pPr>
              <a:lnSpc>
                <a:spcPct val="90000"/>
              </a:lnSpc>
            </a:pPr>
            <a:r>
              <a:rPr lang="en-US" sz="2800" dirty="0" smtClean="0"/>
              <a:t>Miniaturization of cameras and other equipment enable audience members to record and transmit events.</a:t>
            </a:r>
          </a:p>
          <a:p>
            <a:pPr>
              <a:lnSpc>
                <a:spcPct val="90000"/>
              </a:lnSpc>
            </a:pPr>
            <a:r>
              <a:rPr lang="en-US" sz="2800" dirty="0"/>
              <a:t>Scanners allow us to change the media of a copyrighted work, converting printed text, photos, and artwork to electronic </a:t>
            </a:r>
            <a:r>
              <a:rPr lang="en-US" sz="2800" dirty="0" smtClean="0"/>
              <a:t>form.</a:t>
            </a:r>
            <a:endParaRPr lang="en-US" sz="2800" dirty="0"/>
          </a:p>
          <a:p>
            <a:pPr>
              <a:lnSpc>
                <a:spcPct val="90000"/>
              </a:lnSpc>
            </a:pPr>
            <a:r>
              <a:rPr lang="en-US" sz="2800" dirty="0" smtClean="0"/>
              <a:t>New </a:t>
            </a:r>
            <a:r>
              <a:rPr lang="en-US" sz="2800" dirty="0"/>
              <a:t>tools allow us to modify graphics, video and audio files to make derivative </a:t>
            </a:r>
            <a:r>
              <a:rPr lang="en-US" sz="2800" dirty="0" smtClean="0"/>
              <a:t>works.</a:t>
            </a:r>
            <a:endParaRPr lang="en-US" sz="2800" dirty="0"/>
          </a:p>
        </p:txBody>
      </p:sp>
      <p:sp>
        <p:nvSpPr>
          <p:cNvPr id="2" name="Content Placeholder 1"/>
          <p:cNvSpPr>
            <a:spLocks noGrp="1"/>
          </p:cNvSpPr>
          <p:nvPr>
            <p:ph sz="quarter" idx="10"/>
          </p:nvPr>
        </p:nvSpPr>
        <p:spPr/>
        <p:txBody>
          <a:bodyPr/>
          <a:lstStyle/>
          <a:p>
            <a:r>
              <a:rPr lang="en-US" dirty="0" smtClean="0"/>
              <a:t>183</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256921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pPr>
            <a:r>
              <a:rPr lang="en-US" sz="2800" dirty="0" smtClean="0"/>
              <a:t>What </a:t>
            </a:r>
            <a:r>
              <a:rPr lang="en-US" sz="2800" dirty="0"/>
              <a:t>does it mean to solve the problems of technology’s impact on intellectual property rights? </a:t>
            </a:r>
            <a:endParaRPr lang="en-US" sz="2800" dirty="0" smtClean="0"/>
          </a:p>
          <a:p>
            <a:pPr>
              <a:lnSpc>
                <a:spcPct val="90000"/>
              </a:lnSpc>
            </a:pPr>
            <a:r>
              <a:rPr lang="en-US" sz="2800" dirty="0" smtClean="0"/>
              <a:t>We </a:t>
            </a:r>
            <a:r>
              <a:rPr lang="en-US" sz="2800" dirty="0"/>
              <a:t>should recognize that “the problem” </a:t>
            </a:r>
            <a:r>
              <a:rPr lang="en-US" sz="2800" dirty="0" smtClean="0"/>
              <a:t>looks different </a:t>
            </a:r>
            <a:r>
              <a:rPr lang="en-US" sz="2800" dirty="0"/>
              <a:t>from different perspectives. </a:t>
            </a:r>
          </a:p>
          <a:p>
            <a:pPr>
              <a:lnSpc>
                <a:spcPct val="90000"/>
              </a:lnSpc>
              <a:buFontTx/>
              <a:buNone/>
            </a:pPr>
            <a:endParaRPr lang="en-US" sz="2800" dirty="0"/>
          </a:p>
        </p:txBody>
      </p:sp>
      <p:sp>
        <p:nvSpPr>
          <p:cNvPr id="2" name="Content Placeholder 1"/>
          <p:cNvSpPr>
            <a:spLocks noGrp="1"/>
          </p:cNvSpPr>
          <p:nvPr>
            <p:ph sz="quarter" idx="10"/>
          </p:nvPr>
        </p:nvSpPr>
        <p:spPr/>
        <p:txBody>
          <a:bodyPr/>
          <a:lstStyle/>
          <a:p>
            <a:r>
              <a:rPr lang="en-US" dirty="0" smtClean="0"/>
              <a:t>182-185</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553789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p:txBody>
          <a:bodyPr>
            <a:normAutofit/>
          </a:bodyPr>
          <a:lstStyle/>
          <a:p>
            <a:pPr>
              <a:lnSpc>
                <a:spcPct val="90000"/>
              </a:lnSpc>
              <a:buFontTx/>
              <a:buNone/>
            </a:pPr>
            <a:r>
              <a:rPr lang="en-US" sz="2800" dirty="0"/>
              <a:t>A bit of </a:t>
            </a:r>
            <a:r>
              <a:rPr lang="en-US" sz="2800" dirty="0" smtClean="0"/>
              <a:t>history</a:t>
            </a:r>
            <a:endParaRPr lang="en-US" sz="2800" dirty="0"/>
          </a:p>
          <a:p>
            <a:pPr>
              <a:lnSpc>
                <a:spcPct val="90000"/>
              </a:lnSpc>
            </a:pPr>
            <a:r>
              <a:rPr lang="en-US" sz="2400" dirty="0"/>
              <a:t>1790 first copyright law </a:t>
            </a:r>
            <a:r>
              <a:rPr lang="en-US" sz="2400" dirty="0" smtClean="0"/>
              <a:t>passed (books, maps, 14 years)</a:t>
            </a:r>
            <a:endParaRPr lang="en-US" sz="2400" dirty="0"/>
          </a:p>
          <a:p>
            <a:pPr>
              <a:lnSpc>
                <a:spcPct val="90000"/>
              </a:lnSpc>
            </a:pPr>
            <a:r>
              <a:rPr lang="en-US" sz="2400" dirty="0"/>
              <a:t>1909 Copyright Act of 1909 defined an unauthorized copy as a form that could be seen and read visually</a:t>
            </a:r>
          </a:p>
          <a:p>
            <a:pPr>
              <a:lnSpc>
                <a:spcPct val="90000"/>
              </a:lnSpc>
            </a:pPr>
            <a:r>
              <a:rPr lang="en-US" sz="2400" dirty="0"/>
              <a:t>1976 and 1980 copyright law revised to include software and databases that exhibit "authorship" (original expression of ideas), included the "Fair Use Doctrine"</a:t>
            </a:r>
          </a:p>
          <a:p>
            <a:pPr>
              <a:lnSpc>
                <a:spcPct val="90000"/>
              </a:lnSpc>
            </a:pPr>
            <a:r>
              <a:rPr lang="en-US" sz="2400" dirty="0"/>
              <a:t>1982 high-volume copying became a felony</a:t>
            </a:r>
          </a:p>
          <a:p>
            <a:pPr>
              <a:lnSpc>
                <a:spcPct val="90000"/>
              </a:lnSpc>
            </a:pPr>
            <a:r>
              <a:rPr lang="en-US" sz="2400" dirty="0"/>
              <a:t>1992 making multiple copies for commercial advantage and private gain became a </a:t>
            </a:r>
            <a:r>
              <a:rPr lang="en-US" sz="2400" dirty="0" smtClean="0"/>
              <a:t>felony</a:t>
            </a:r>
          </a:p>
        </p:txBody>
      </p:sp>
      <p:sp>
        <p:nvSpPr>
          <p:cNvPr id="2" name="Content Placeholder 1"/>
          <p:cNvSpPr>
            <a:spLocks noGrp="1"/>
          </p:cNvSpPr>
          <p:nvPr>
            <p:ph sz="quarter" idx="10"/>
          </p:nvPr>
        </p:nvSpPr>
        <p:spPr/>
        <p:txBody>
          <a:bodyPr/>
          <a:lstStyle/>
          <a:p>
            <a:r>
              <a:rPr lang="en-US" dirty="0" smtClean="0"/>
              <a:t>185-186</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p:txBody>
          <a:bodyPr/>
          <a:lstStyle/>
          <a:p>
            <a:pPr>
              <a:lnSpc>
                <a:spcPct val="80000"/>
              </a:lnSpc>
              <a:buFontTx/>
              <a:buNone/>
            </a:pPr>
            <a:r>
              <a:rPr lang="en-US" sz="2800" dirty="0"/>
              <a:t>A bit of History (cont</a:t>
            </a:r>
            <a:r>
              <a:rPr lang="en-US" sz="2800" dirty="0" smtClean="0"/>
              <a:t>.)</a:t>
            </a:r>
            <a:endParaRPr lang="en-US" sz="2800" dirty="0"/>
          </a:p>
          <a:p>
            <a:pPr>
              <a:lnSpc>
                <a:spcPct val="80000"/>
              </a:lnSpc>
            </a:pPr>
            <a:r>
              <a:rPr lang="en-US" sz="2400" dirty="0"/>
              <a:t>1997 No Electronic Theft Act made it a felony to willfully infringe copyright by reproducing or distributing one or more copies of copyrighted work with a total value of more than $1,000 within a six-month period </a:t>
            </a:r>
          </a:p>
          <a:p>
            <a:pPr>
              <a:lnSpc>
                <a:spcPct val="80000"/>
              </a:lnSpc>
            </a:pPr>
            <a:r>
              <a:rPr lang="en-US" sz="2400" dirty="0"/>
              <a:t>1998 Digital Millennium Copyright Act (DMCA) prohibits making, distributing or using tools to circumvent technological copyright protection systems and included protection from some copyright lawsuits for Web sites where users post material</a:t>
            </a:r>
          </a:p>
          <a:p>
            <a:pPr>
              <a:lnSpc>
                <a:spcPct val="80000"/>
              </a:lnSpc>
            </a:pPr>
            <a:r>
              <a:rPr lang="en-US" sz="2400" dirty="0"/>
              <a:t>2005 Congress made it a felony to record a movie in a movie theater</a:t>
            </a:r>
          </a:p>
        </p:txBody>
      </p:sp>
      <p:sp>
        <p:nvSpPr>
          <p:cNvPr id="2" name="Content Placeholder 1"/>
          <p:cNvSpPr>
            <a:spLocks noGrp="1"/>
          </p:cNvSpPr>
          <p:nvPr>
            <p:ph sz="quarter" idx="10"/>
          </p:nvPr>
        </p:nvSpPr>
        <p:spPr/>
        <p:txBody>
          <a:bodyPr/>
          <a:lstStyle/>
          <a:p>
            <a:r>
              <a:rPr lang="en-US" dirty="0" smtClean="0"/>
              <a:t>186</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4887</Words>
  <Application>Microsoft Office PowerPoint</Application>
  <PresentationFormat>On-screen Show (4:3)</PresentationFormat>
  <Paragraphs>501</Paragraphs>
  <Slides>44</Slides>
  <Notes>31</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Baase</vt:lpstr>
      <vt:lpstr>A Gift of Fire Fourth edition Sara Baase</vt:lpstr>
      <vt:lpstr>What We Will Cover</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Search Engines and Online Libraries</vt:lpstr>
      <vt:lpstr>Search Engines and Online Libraries</vt:lpstr>
      <vt:lpstr>Search Engines and Online Libraries</vt:lpstr>
      <vt:lpstr>Free Software</vt:lpstr>
      <vt:lpstr>Free Software</vt:lpstr>
      <vt:lpstr>Free Software</vt:lpstr>
      <vt:lpstr>Patents for Inventions in Software</vt:lpstr>
      <vt:lpstr>Patents for Inventions in Software</vt:lpstr>
      <vt:lpstr>Patents for Inventions in Software</vt:lpstr>
      <vt:lpstr>Patents for Inventions in Software</vt:lpstr>
      <vt:lpstr>Patents for Inventions in Software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2012-09-13T21:52:26Z</dcterms:created>
  <dcterms:modified xsi:type="dcterms:W3CDTF">2013-03-19T14:29:37Z</dcterms:modified>
</cp:coreProperties>
</file>