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28"/>
  </p:notesMasterIdLst>
  <p:handoutMasterIdLst>
    <p:handoutMasterId r:id="rId29"/>
  </p:handoutMasterIdLst>
  <p:sldIdLst>
    <p:sldId id="271" r:id="rId2"/>
    <p:sldId id="278" r:id="rId3"/>
    <p:sldId id="279" r:id="rId4"/>
    <p:sldId id="282" r:id="rId5"/>
    <p:sldId id="280" r:id="rId6"/>
    <p:sldId id="298" r:id="rId7"/>
    <p:sldId id="297" r:id="rId8"/>
    <p:sldId id="296" r:id="rId9"/>
    <p:sldId id="281" r:id="rId10"/>
    <p:sldId id="295" r:id="rId11"/>
    <p:sldId id="285" r:id="rId12"/>
    <p:sldId id="299" r:id="rId13"/>
    <p:sldId id="300" r:id="rId14"/>
    <p:sldId id="301" r:id="rId15"/>
    <p:sldId id="286" r:id="rId16"/>
    <p:sldId id="302" r:id="rId17"/>
    <p:sldId id="303" r:id="rId18"/>
    <p:sldId id="289" r:id="rId19"/>
    <p:sldId id="290" r:id="rId20"/>
    <p:sldId id="291" r:id="rId21"/>
    <p:sldId id="292" r:id="rId22"/>
    <p:sldId id="304" r:id="rId23"/>
    <p:sldId id="293" r:id="rId24"/>
    <p:sldId id="294" r:id="rId25"/>
    <p:sldId id="306" r:id="rId26"/>
    <p:sldId id="305"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charset="0"/>
        <a:ea typeface="+mn-ea"/>
        <a:cs typeface="Arial" charset="0"/>
      </a:defRPr>
    </a:lvl1pPr>
    <a:lvl2pPr marL="457200" algn="l" rtl="0" fontAlgn="base">
      <a:spcBef>
        <a:spcPct val="0"/>
      </a:spcBef>
      <a:spcAft>
        <a:spcPct val="0"/>
      </a:spcAft>
      <a:defRPr kern="1200">
        <a:solidFill>
          <a:schemeClr val="tx1"/>
        </a:solidFill>
        <a:latin typeface="Times New Roman" charset="0"/>
        <a:ea typeface="+mn-ea"/>
        <a:cs typeface="Arial" charset="0"/>
      </a:defRPr>
    </a:lvl2pPr>
    <a:lvl3pPr marL="914400" algn="l" rtl="0" fontAlgn="base">
      <a:spcBef>
        <a:spcPct val="0"/>
      </a:spcBef>
      <a:spcAft>
        <a:spcPct val="0"/>
      </a:spcAft>
      <a:defRPr kern="1200">
        <a:solidFill>
          <a:schemeClr val="tx1"/>
        </a:solidFill>
        <a:latin typeface="Times New Roman" charset="0"/>
        <a:ea typeface="+mn-ea"/>
        <a:cs typeface="Arial" charset="0"/>
      </a:defRPr>
    </a:lvl3pPr>
    <a:lvl4pPr marL="1371600" algn="l" rtl="0" fontAlgn="base">
      <a:spcBef>
        <a:spcPct val="0"/>
      </a:spcBef>
      <a:spcAft>
        <a:spcPct val="0"/>
      </a:spcAft>
      <a:defRPr kern="1200">
        <a:solidFill>
          <a:schemeClr val="tx1"/>
        </a:solidFill>
        <a:latin typeface="Times New Roman" charset="0"/>
        <a:ea typeface="+mn-ea"/>
        <a:cs typeface="Arial" charset="0"/>
      </a:defRPr>
    </a:lvl4pPr>
    <a:lvl5pPr marL="1828800" algn="l" rtl="0" fontAlgn="base">
      <a:spcBef>
        <a:spcPct val="0"/>
      </a:spcBef>
      <a:spcAft>
        <a:spcPct val="0"/>
      </a:spcAft>
      <a:defRPr kern="1200">
        <a:solidFill>
          <a:schemeClr val="tx1"/>
        </a:solidFill>
        <a:latin typeface="Times New Roman" charset="0"/>
        <a:ea typeface="+mn-ea"/>
        <a:cs typeface="Arial" charset="0"/>
      </a:defRPr>
    </a:lvl5pPr>
    <a:lvl6pPr marL="2286000" algn="l" defTabSz="914400" rtl="0" eaLnBrk="1" latinLnBrk="0" hangingPunct="1">
      <a:defRPr kern="1200">
        <a:solidFill>
          <a:schemeClr val="tx1"/>
        </a:solidFill>
        <a:latin typeface="Times New Roman" charset="0"/>
        <a:ea typeface="+mn-ea"/>
        <a:cs typeface="Arial" charset="0"/>
      </a:defRPr>
    </a:lvl6pPr>
    <a:lvl7pPr marL="2743200" algn="l" defTabSz="914400" rtl="0" eaLnBrk="1" latinLnBrk="0" hangingPunct="1">
      <a:defRPr kern="1200">
        <a:solidFill>
          <a:schemeClr val="tx1"/>
        </a:solidFill>
        <a:latin typeface="Times New Roman" charset="0"/>
        <a:ea typeface="+mn-ea"/>
        <a:cs typeface="Arial" charset="0"/>
      </a:defRPr>
    </a:lvl7pPr>
    <a:lvl8pPr marL="3200400" algn="l" defTabSz="914400" rtl="0" eaLnBrk="1" latinLnBrk="0" hangingPunct="1">
      <a:defRPr kern="1200">
        <a:solidFill>
          <a:schemeClr val="tx1"/>
        </a:solidFill>
        <a:latin typeface="Times New Roman" charset="0"/>
        <a:ea typeface="+mn-ea"/>
        <a:cs typeface="Arial" charset="0"/>
      </a:defRPr>
    </a:lvl8pPr>
    <a:lvl9pPr marL="3657600" algn="l" defTabSz="914400" rtl="0" eaLnBrk="1" latinLnBrk="0" hangingPunct="1">
      <a:defRPr kern="1200">
        <a:solidFill>
          <a:schemeClr val="tx1"/>
        </a:solidFill>
        <a:latin typeface="Times New Roman"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261" autoAdjust="0"/>
  </p:normalViewPr>
  <p:slideViewPr>
    <p:cSldViewPr>
      <p:cViewPr>
        <p:scale>
          <a:sx n="60" d="100"/>
          <a:sy n="60" d="100"/>
        </p:scale>
        <p:origin x="-165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7E7B89-3F3E-4342-8D7B-6920D4338754}" type="datetimeFigureOut">
              <a:rPr lang="en-US" smtClean="0"/>
              <a:t>10/30/2012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DE061D0-B0A3-4777-BCEC-A8742CA952F8}" type="slidenum">
              <a:rPr lang="en-US" smtClean="0"/>
              <a:t>‹#›</a:t>
            </a:fld>
            <a:endParaRPr lang="en-US"/>
          </a:p>
        </p:txBody>
      </p:sp>
    </p:spTree>
    <p:extLst>
      <p:ext uri="{BB962C8B-B14F-4D97-AF65-F5344CB8AC3E}">
        <p14:creationId xmlns:p14="http://schemas.microsoft.com/office/powerpoint/2010/main" val="16410877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813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81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13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813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8F8171E-0B8E-4BBA-A530-4DB27F1F4A5E}" type="slidenum">
              <a:rPr lang="en-US"/>
              <a:pPr/>
              <a:t>‹#›</a:t>
            </a:fld>
            <a:endParaRPr lang="en-US"/>
          </a:p>
        </p:txBody>
      </p:sp>
    </p:spTree>
    <p:extLst>
      <p:ext uri="{BB962C8B-B14F-4D97-AF65-F5344CB8AC3E}">
        <p14:creationId xmlns:p14="http://schemas.microsoft.com/office/powerpoint/2010/main" val="417053352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charset="0"/>
        <a:ea typeface="+mn-ea"/>
        <a:cs typeface="Arial" charset="0"/>
      </a:defRPr>
    </a:lvl1pPr>
    <a:lvl2pPr marL="457200" algn="l" rtl="0" fontAlgn="base">
      <a:spcBef>
        <a:spcPct val="30000"/>
      </a:spcBef>
      <a:spcAft>
        <a:spcPct val="0"/>
      </a:spcAft>
      <a:defRPr sz="1200" kern="1200">
        <a:solidFill>
          <a:schemeClr val="tx1"/>
        </a:solidFill>
        <a:latin typeface="Times New Roman" charset="0"/>
        <a:ea typeface="+mn-ea"/>
        <a:cs typeface="Arial" charset="0"/>
      </a:defRPr>
    </a:lvl2pPr>
    <a:lvl3pPr marL="914400" algn="l" rtl="0" fontAlgn="base">
      <a:spcBef>
        <a:spcPct val="30000"/>
      </a:spcBef>
      <a:spcAft>
        <a:spcPct val="0"/>
      </a:spcAft>
      <a:defRPr sz="1200" kern="1200">
        <a:solidFill>
          <a:schemeClr val="tx1"/>
        </a:solidFill>
        <a:latin typeface="Times New Roman" charset="0"/>
        <a:ea typeface="+mn-ea"/>
        <a:cs typeface="Arial" charset="0"/>
      </a:defRPr>
    </a:lvl3pPr>
    <a:lvl4pPr marL="1371600" algn="l" rtl="0" fontAlgn="base">
      <a:spcBef>
        <a:spcPct val="30000"/>
      </a:spcBef>
      <a:spcAft>
        <a:spcPct val="0"/>
      </a:spcAft>
      <a:defRPr sz="1200" kern="1200">
        <a:solidFill>
          <a:schemeClr val="tx1"/>
        </a:solidFill>
        <a:latin typeface="Times New Roman" charset="0"/>
        <a:ea typeface="+mn-ea"/>
        <a:cs typeface="Arial" charset="0"/>
      </a:defRPr>
    </a:lvl4pPr>
    <a:lvl5pPr marL="1828800" algn="l" rtl="0" fontAlgn="base">
      <a:spcBef>
        <a:spcPct val="30000"/>
      </a:spcBef>
      <a:spcAft>
        <a:spcPct val="0"/>
      </a:spcAft>
      <a:defRPr sz="1200" kern="1200">
        <a:solidFill>
          <a:schemeClr val="tx1"/>
        </a:solidFill>
        <a:latin typeface="Times New Roman"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US" sz="2600" dirty="0" smtClean="0"/>
              <a:t>Most people affected by the devices, systems, and services of professionals do not understand how they work and cannot easily judge their quality and safety. A professional advertises his or her expertise</a:t>
            </a:r>
            <a:r>
              <a:rPr lang="en-US" sz="2600" baseline="0" dirty="0" smtClean="0"/>
              <a:t> and thus has an obligation to provide it.</a:t>
            </a:r>
            <a:endParaRPr lang="en-US" sz="2600" dirty="0" smtClean="0"/>
          </a:p>
          <a:p>
            <a:endParaRPr lang="en-US"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US" dirty="0" smtClean="0"/>
              <a:t>A</a:t>
            </a:r>
            <a:r>
              <a:rPr lang="en-US" baseline="0" dirty="0" smtClean="0"/>
              <a:t> professional has s</a:t>
            </a:r>
            <a:r>
              <a:rPr lang="en-US" dirty="0" smtClean="0"/>
              <a:t>pecial responsibilities not just to customers, but to those</a:t>
            </a:r>
            <a:r>
              <a:rPr lang="en-US" baseline="0" dirty="0" smtClean="0"/>
              <a:t> indirectly affected. These responsibilities include thinking about potential risks to privacy and security of data, safety, reliability, and ease of use.</a:t>
            </a: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US" dirty="0" smtClean="0"/>
              <a:t>Because of the complexity of computer software, professionals have an ethical responsibility not simply to avoid intentional evil, but to exercise a high degree of care and follow good professional practices to reduce the likelihood of problems. They must maintain an expected level of competence and be up to date on current knowledge, technology, and standards of the profession. </a:t>
            </a: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38F8171E-0B8E-4BBA-A530-4DB27F1F4A5E}" type="slidenum">
              <a:rPr lang="en-US" smtClean="0"/>
              <a:pPr/>
              <a:t>5</a:t>
            </a:fld>
            <a:endParaRPr lang="en-US"/>
          </a:p>
        </p:txBody>
      </p:sp>
    </p:spTree>
    <p:extLst>
      <p:ext uri="{BB962C8B-B14F-4D97-AF65-F5344CB8AC3E}">
        <p14:creationId xmlns:p14="http://schemas.microsoft.com/office/powerpoint/2010/main" val="38655925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5D1F81-5204-40FD-8DBB-1ADA66C2540D}" type="slidenum">
              <a:rPr lang="en-US"/>
              <a:pPr/>
              <a:t>18</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The first step here is to inform your supervisor</a:t>
            </a:r>
            <a:r>
              <a:rPr lang="en-US" baseline="0" dirty="0" smtClean="0"/>
              <a:t> that the copies violate the license agreement. Suppose the supervisor is not willing to take any action? What next? What if you bring the problem to the attention of higher-level people in the company and no one cares? There are several possible actions: Give up; you did your best to correct the problem. Call the software vendor and report the offense. Quit your job.</a:t>
            </a:r>
          </a:p>
          <a:p>
            <a:endParaRPr lang="en-US" baseline="0" dirty="0" smtClean="0"/>
          </a:p>
          <a:p>
            <a:r>
              <a:rPr lang="en-US" baseline="0" dirty="0" smtClean="0"/>
              <a:t>Suppose you signed the license agreements. You could be exposed to legal risk, or unethical managers in your company could make you a scapegoat.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628E5A-D229-4A08-9613-22C5A23CE08B}" type="slidenum">
              <a:rPr lang="en-US"/>
              <a:pPr/>
              <a:t>19</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Given the potential consequences, you do have an ethical obligation</a:t>
            </a:r>
            <a:r>
              <a:rPr lang="en-US" baseline="0" dirty="0" smtClean="0"/>
              <a:t> to do something. First, at a minimum, discuss your concerns with the project manager. Voicing your concerns is admirable and obligatory. It is also good for your company. Internal “whistleblowing” can help protect the company, as well as the public, from all the negative consequences of releasing a dangerous product. If the manager decides to proceed as planned with no examination of the problem, your next option is to go to someone higher up in the company.</a:t>
            </a:r>
          </a:p>
          <a:p>
            <a:endParaRPr lang="en-US" baseline="0" dirty="0" smtClean="0"/>
          </a:p>
          <a:p>
            <a:r>
              <a:rPr lang="en-US" baseline="0" dirty="0" smtClean="0"/>
              <a:t>If no one with authority in the company is willing to investigate your concerns, you have a more difficult dilemma. You now have the option of going outside the company to the customer, to the news media, or to a government agency. You must consider whether you are confident that you have the expertise to assess the risk. Mistaken public whistleblowing can itself cause serious harm. It might help to discuss the problem with other professionals. </a:t>
            </a:r>
          </a:p>
          <a:p>
            <a:endParaRPr lang="en-US" baseline="0" dirty="0" smtClean="0"/>
          </a:p>
          <a:p>
            <a:r>
              <a:rPr lang="en-US" baseline="0" dirty="0" smtClean="0"/>
              <a:t>It is important, for practical and ethical reasons, to keep a complete and accurate record of your attempts to bring attention to the problem and the responses from the people you approach.</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CE53A4-976A-4209-A9D5-7F045622A00B}" type="slidenum">
              <a:rPr lang="en-US"/>
              <a:pPr/>
              <a:t>20</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With</a:t>
            </a:r>
            <a:r>
              <a:rPr lang="en-US" baseline="0" dirty="0" smtClean="0"/>
              <a:t> the first scenario, you have many alternative actions open to you: Sell the records. Refuse and say nothing about the incident. Refuse and report the incident to your supervisor. Refuse and report to the police. Contact the person whose information the briber wants and tell him or her of the incident. Agree to sell the information, but actually work with the police to collect evidence to convict the person trying to buy it. The first option is clearly wrong. Depending upon company policies (and laws related to certain government agencies), you might be obligated to report any attempt to gain access to the records.  It is difficult to decide how much you must do to prevent a wrong thing from happening if you are not participating in the wrong act. </a:t>
            </a:r>
          </a:p>
          <a:p>
            <a:endParaRPr lang="en-US" baseline="0" dirty="0" smtClean="0"/>
          </a:p>
          <a:p>
            <a:r>
              <a:rPr lang="en-US" baseline="0" dirty="0" smtClean="0"/>
              <a:t>With the second scenario, your options include doing nothing, talking to the other employee and trying to get him or her to stop selling files (by ethical arguments or threats of exposure), reporting to your supervisor, or reporting to an appropriate law enforcement agency. This scenario differs from the previous one in two ways. First, you have no direct involvement; no one has approached you. This difference might seem to argue for no obligation. Second, in the previous scenario, if you refused to sell the file, the buyer might give up, and the victim’s information would remain protected. In the current scenario, you know that a sale of confidential, sensitive information occurred. This makes the argument in favor of an obligation to take action stronger. You should report what you know.</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A85B4C-161B-41E3-AFAF-184662A8C04D}" type="slidenum">
              <a:rPr lang="en-US"/>
              <a:pPr/>
              <a:t>21</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Is</a:t>
            </a:r>
            <a:r>
              <a:rPr lang="en-US" baseline="0" dirty="0" smtClean="0"/>
              <a:t> this a simple choice between saying nothing and getting the consulting job or disclosing your connection and losing the job?</a:t>
            </a:r>
          </a:p>
          <a:p>
            <a:endParaRPr lang="en-US" baseline="0" dirty="0" smtClean="0"/>
          </a:p>
          <a:p>
            <a:r>
              <a:rPr lang="en-US" baseline="0" dirty="0" smtClean="0"/>
              <a:t>The affected parties are the </a:t>
            </a:r>
            <a:r>
              <a:rPr lang="en-US" baseline="0" dirty="0" err="1" smtClean="0"/>
              <a:t>CyberStuff</a:t>
            </a:r>
            <a:r>
              <a:rPr lang="en-US" baseline="0" dirty="0" smtClean="0"/>
              <a:t> company, yourself, your spouse, your spouse’s company, other companies whose bids you will be reviewing, and future customers of </a:t>
            </a:r>
            <a:r>
              <a:rPr lang="en-US" baseline="0" dirty="0" err="1" smtClean="0"/>
              <a:t>CyberStuff’s</a:t>
            </a:r>
            <a:r>
              <a:rPr lang="en-US" baseline="0" dirty="0" smtClean="0"/>
              <a:t> cloud storage services. We do not know whether </a:t>
            </a:r>
            <a:r>
              <a:rPr lang="en-US" baseline="0" dirty="0" err="1" smtClean="0"/>
              <a:t>CyberStuff</a:t>
            </a:r>
            <a:r>
              <a:rPr lang="en-US" baseline="0" dirty="0" smtClean="0"/>
              <a:t> will later discover your connection to one of the bidders.  If </a:t>
            </a:r>
            <a:r>
              <a:rPr lang="en-US" baseline="0" dirty="0" err="1" smtClean="0"/>
              <a:t>CyberStuff</a:t>
            </a:r>
            <a:r>
              <a:rPr lang="en-US" baseline="0" dirty="0" smtClean="0"/>
              <a:t> discovers the conflict of interest later, your reputation for honesty will suffer. The reputation of your spouse’s company could also suffer. The appearance of bias can be as damaging (to you and to </a:t>
            </a:r>
            <a:r>
              <a:rPr lang="en-US" baseline="0" dirty="0" err="1" smtClean="0"/>
              <a:t>Networkx</a:t>
            </a:r>
            <a:r>
              <a:rPr lang="en-US" baseline="0" dirty="0" smtClean="0"/>
              <a:t>) as actual bias.</a:t>
            </a:r>
          </a:p>
          <a:p>
            <a:endParaRPr lang="en-US" baseline="0" dirty="0" smtClean="0"/>
          </a:p>
          <a:p>
            <a:r>
              <a:rPr lang="en-US" baseline="0" dirty="0" smtClean="0"/>
              <a:t>Suppose you take the job and find that one of the other bids is much better than the bid from </a:t>
            </a:r>
            <a:r>
              <a:rPr lang="en-US" baseline="0" dirty="0" err="1" smtClean="0"/>
              <a:t>NetWorkx</a:t>
            </a:r>
            <a:r>
              <a:rPr lang="en-US" baseline="0" dirty="0" smtClean="0"/>
              <a:t>. Are you prepared to handle that situation ethically?</a:t>
            </a:r>
          </a:p>
          <a:p>
            <a:endParaRPr lang="en-US" baseline="0" dirty="0" smtClean="0"/>
          </a:p>
          <a:p>
            <a:r>
              <a:rPr lang="en-US" baseline="0" dirty="0" smtClean="0"/>
              <a:t>What are the consequences of disclosing the conflict of interest to the client now? You will probably lose this particular job, but </a:t>
            </a:r>
            <a:r>
              <a:rPr lang="en-US" baseline="0" dirty="0" err="1" smtClean="0"/>
              <a:t>CyberStuff</a:t>
            </a:r>
            <a:r>
              <a:rPr lang="en-US" baseline="0" dirty="0" smtClean="0"/>
              <a:t> might value your honesty more highly, and you might get more business in the future.</a:t>
            </a:r>
          </a:p>
          <a:p>
            <a:endParaRPr lang="en-US" baseline="0" dirty="0" smtClean="0"/>
          </a:p>
          <a:p>
            <a:r>
              <a:rPr lang="en-US" baseline="0" dirty="0" smtClean="0"/>
              <a:t>When someone hires you as a consultant, they expect you to offer unbiased, honest, impartial, professional advice. In spite of your belief in your impartiality, you could be unintentionally biased. It’s not up to you to make the decision about whether you can be fair. The client should make that decision.</a:t>
            </a:r>
          </a:p>
          <a:p>
            <a:endParaRPr lang="en-US" baseline="0" dirty="0" smtClean="0"/>
          </a:p>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A85B4C-161B-41E3-AFAF-184662A8C04D}" type="slidenum">
              <a:rPr lang="en-US"/>
              <a:pPr/>
              <a:t>22</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r>
              <a:rPr lang="en-US" dirty="0"/>
              <a:t>Have the class analyze the </a:t>
            </a:r>
            <a:r>
              <a:rPr lang="en-US" dirty="0" smtClean="0"/>
              <a:t>scenario </a:t>
            </a:r>
            <a:r>
              <a:rPr lang="en-US" dirty="0"/>
              <a:t>using the brainstorming and analysis methodology</a:t>
            </a:r>
            <a:r>
              <a:rPr lang="en-US" dirty="0" smtClean="0"/>
              <a:t>.</a:t>
            </a:r>
          </a:p>
          <a:p>
            <a:endParaRPr lang="en-US" dirty="0" smtClean="0"/>
          </a:p>
          <a:p>
            <a:r>
              <a:rPr lang="en-US" dirty="0" smtClean="0"/>
              <a:t>Does</a:t>
            </a:r>
            <a:r>
              <a:rPr lang="en-US" baseline="0" dirty="0" smtClean="0"/>
              <a:t> your employer have a policy about accepting gifts from vendors? </a:t>
            </a:r>
          </a:p>
          <a:p>
            <a:endParaRPr lang="en-US" baseline="0" dirty="0" smtClean="0"/>
          </a:p>
          <a:p>
            <a:r>
              <a:rPr lang="en-US" baseline="0" dirty="0" smtClean="0"/>
              <a:t>People want to know when a recommendation represents an honest opinion and when someone is paying for it.</a:t>
            </a:r>
          </a:p>
          <a:p>
            <a:endParaRPr lang="en-US" baseline="0" dirty="0" smtClean="0"/>
          </a:p>
          <a:p>
            <a:r>
              <a:rPr lang="en-US" dirty="0" smtClean="0"/>
              <a:t>Disclosure</a:t>
            </a:r>
            <a:r>
              <a:rPr lang="en-US" baseline="0" dirty="0" smtClean="0"/>
              <a:t> is a key point.</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39882-D58F-4B3A-86A3-1C81802115AD}" type="slidenum">
              <a:rPr lang="en-US"/>
              <a:pPr/>
              <a:t>23</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Testing</a:t>
            </a:r>
            <a:r>
              <a:rPr lang="en-US" baseline="0" dirty="0" smtClean="0"/>
              <a:t> should involve real firefighters in the field. Testing must address issues such as: Will the devices withstand heat, water, and soot? Can someone manipulate the controls wearing heavy gloves? Are the controls clear and easy to use in poor light conditions? Will a building’s structure interfere with the signal?</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434FAD-B39A-4494-B1CA-F947D467668A}" type="slidenum">
              <a:rPr lang="en-US"/>
              <a:pPr/>
              <a:t>24</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Some</a:t>
            </a:r>
            <a:r>
              <a:rPr lang="en-US" baseline="0" dirty="0" smtClean="0"/>
              <a:t> argue that software might be more fair than a judge influenced by personal impressions and biases. </a:t>
            </a:r>
          </a:p>
          <a:p>
            <a:endParaRPr lang="en-US" baseline="0" dirty="0" smtClean="0"/>
          </a:p>
          <a:p>
            <a:r>
              <a:rPr lang="en-US" baseline="0" dirty="0" smtClean="0"/>
              <a:t>The system will analyze the characteristics of the crime and the criminal to find other cases that are similar. Based on its analysis of cases, should it then make a recommendation for the sentence in  the current case, or should it simply display similar cases, more or less as a search engine would, so that the judge can review them? Or should it provide both a recommended sentence and the relevant cases?</a:t>
            </a:r>
          </a:p>
          <a:p>
            <a:endParaRPr lang="en-US" baseline="0" dirty="0" smtClean="0"/>
          </a:p>
          <a:p>
            <a:r>
              <a:rPr lang="en-US" baseline="0" dirty="0" smtClean="0"/>
              <a:t>The expertise and experience of judges and lawyers are essential for choosing criteria the program will use. Should the system order the cases by date or by the length of the sentence? If the latter, should the shortest or longest sentences come first? Perhaps you should order the cases according to an evaluation of their similarity or relevance to the current case.</a:t>
            </a:r>
          </a:p>
          <a:p>
            <a:endParaRPr lang="en-US" baseline="0" dirty="0" smtClean="0"/>
          </a:p>
          <a:p>
            <a:r>
              <a:rPr lang="en-US" baseline="0" dirty="0" smtClean="0"/>
              <a:t>Should the system recommend a sentence? A specific recommendation from the system that differs from the judge’s initial plan might lead a judge to give a case more thought.  Or, it might influence a judge more than it should.</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434FAD-B39A-4494-B1CA-F947D467668A}" type="slidenum">
              <a:rPr lang="en-US"/>
              <a:pPr/>
              <a:t>25</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The</a:t>
            </a:r>
            <a:r>
              <a:rPr lang="en-US" baseline="0" dirty="0" smtClean="0"/>
              <a:t> first question, one for your boss, is whether the contract under which the system operates allows the state to make changes. </a:t>
            </a:r>
          </a:p>
          <a:p>
            <a:endParaRPr lang="en-US" baseline="0" dirty="0" smtClean="0"/>
          </a:p>
          <a:p>
            <a:r>
              <a:rPr lang="en-US" baseline="0" dirty="0" smtClean="0"/>
              <a:t>Modifications and upgrades should undergo as thorough planning and testing as did initial design, and be done in consultation with experts and end users.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434FAD-B39A-4494-B1CA-F947D467668A}" type="slidenum">
              <a:rPr lang="en-US"/>
              <a:pPr/>
              <a:t>26</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You’re being a gracious host.</a:t>
            </a:r>
            <a:r>
              <a:rPr lang="en-US" baseline="0" dirty="0" smtClean="0"/>
              <a:t> What is the ethical problem? Maybe there is none. Maybe you have an excellent firewall and excellent antivirus software. Maybe you remember that you are logged in to your company system and you log out before letting your niece use the computer. Maybe your files are password protected and you create a separate account on your computer for your niece. </a:t>
            </a:r>
          </a:p>
          <a:p>
            <a:endParaRPr lang="en-US" baseline="0" dirty="0" smtClean="0"/>
          </a:p>
          <a:p>
            <a:r>
              <a:rPr lang="en-US" baseline="0" dirty="0" smtClean="0"/>
              <a:t>But maybe you did not think about security when your niece asked to use the computer. Your niece might not intentionally snoop or do harm. In an actual incident, someone in the family of a mortgage company employee signed up for a peer-to-peer file sharing service and did not properly set the options indicating which files to share. Mortgage application information for a few thousand customers leaked and spread on the Web.</a:t>
            </a:r>
          </a:p>
          <a:p>
            <a:endParaRPr lang="en-US" baseline="0" dirty="0" smtClean="0"/>
          </a:p>
          <a:p>
            <a:r>
              <a:rPr lang="en-US" baseline="0" dirty="0" smtClean="0"/>
              <a:t>You must always be alert to potential risks. mixing family and work applications poses risks.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several</a:t>
            </a:r>
            <a:r>
              <a:rPr lang="en-US" baseline="0" dirty="0" smtClean="0"/>
              <a:t> organizations for the range of professions included in the general term “computer professional.” The main ones are the ACM and the IEEE Computer Society. They developed the Software Engineering Code of Ethics and Professional Practice (adopted jointly by the ACM and IEEE CS) and the ACM Code of Ethics and Professional Conduct. </a:t>
            </a:r>
          </a:p>
          <a:p>
            <a:endParaRPr lang="en-US" baseline="0" dirty="0" smtClean="0"/>
          </a:p>
          <a:p>
            <a:r>
              <a:rPr lang="en-US" baseline="0" dirty="0" smtClean="0"/>
              <a:t>The codes emphasize the basic ethical values of honesty and fairness. They cover many aspects of professional behavior, including the responsibility to respect confidentiality, maintain professional competence, be aware of relevant laws, and honor contracts and agreements. They stress the responsibility to respect and protect privacy, to avoid harm to others, and to respect property rights.</a:t>
            </a:r>
            <a:endParaRPr lang="en-US" dirty="0"/>
          </a:p>
        </p:txBody>
      </p:sp>
      <p:sp>
        <p:nvSpPr>
          <p:cNvPr id="4" name="Slide Number Placeholder 3"/>
          <p:cNvSpPr>
            <a:spLocks noGrp="1"/>
          </p:cNvSpPr>
          <p:nvPr>
            <p:ph type="sldNum" sz="quarter" idx="10"/>
          </p:nvPr>
        </p:nvSpPr>
        <p:spPr/>
        <p:txBody>
          <a:bodyPr/>
          <a:lstStyle/>
          <a:p>
            <a:fld id="{38F8171E-0B8E-4BBA-A530-4DB27F1F4A5E}" type="slidenum">
              <a:rPr lang="en-US" smtClean="0"/>
              <a:pPr/>
              <a:t>6</a:t>
            </a:fld>
            <a:endParaRPr lang="en-US"/>
          </a:p>
        </p:txBody>
      </p:sp>
    </p:spTree>
    <p:extLst>
      <p:ext uri="{BB962C8B-B14F-4D97-AF65-F5344CB8AC3E}">
        <p14:creationId xmlns:p14="http://schemas.microsoft.com/office/powerpoint/2010/main" val="3865592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4DD277-83DA-49B6-A0B4-F14D20B89D09}" type="slidenum">
              <a:rPr lang="en-US"/>
              <a:pPr/>
              <a:t>11</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The clinic director is likely to be aware of the sensitivity</a:t>
            </a:r>
            <a:r>
              <a:rPr lang="en-US" baseline="0" dirty="0" smtClean="0"/>
              <a:t> of the information in the records and to know that inappropriate release of information can result in embarrassment for families using the clinic and physical harm to women who use the shelter. But she might not be aware of the risks of the technologies in the system she wants. You, as the computer professional, have specialized knowledge in this area.</a:t>
            </a:r>
          </a:p>
          <a:p>
            <a:endParaRPr lang="en-US" dirty="0" smtClean="0"/>
          </a:p>
          <a:p>
            <a:r>
              <a:rPr lang="en-US" dirty="0" smtClean="0"/>
              <a:t>The</a:t>
            </a:r>
            <a:r>
              <a:rPr lang="en-US" baseline="0" dirty="0" smtClean="0"/>
              <a:t> most difficult decision may be deciding what is adequate. There is not always a sharp, clear line between sufficient and insufficient protection.</a:t>
            </a: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4DD277-83DA-49B6-A0B4-F14D20B89D09}" type="slidenum">
              <a:rPr lang="en-US"/>
              <a:pPr/>
              <a:t>12</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What data will</a:t>
            </a:r>
            <a:r>
              <a:rPr lang="en-US" baseline="0" dirty="0" smtClean="0"/>
              <a:t> the system store?</a:t>
            </a:r>
          </a:p>
          <a:p>
            <a:endParaRPr lang="en-US" baseline="0" dirty="0" smtClean="0"/>
          </a:p>
          <a:p>
            <a:r>
              <a:rPr lang="en-US" baseline="0" dirty="0" smtClean="0"/>
              <a:t>Telling customers that they will see ads based on the content of their email is not sufficient if the system stores data that can link a list of ads with a particular user. You must explain this to potential users in a privacy policy or user agreement. </a:t>
            </a:r>
          </a:p>
          <a:p>
            <a:endParaRPr lang="en-US" baseline="0" dirty="0" smtClean="0"/>
          </a:p>
          <a:p>
            <a:r>
              <a:rPr lang="en-US" baseline="0" dirty="0" smtClean="0"/>
              <a:t>Should the system let users turn off ads completely? This service is free; the advertising will pay for it. Anyone who objects to ads can find another free email service. There is no strong argument that an opt-out option is ethically obligatory. Offering it is admirable, however, and it could be a good business decision, creating good will and attracting people who might then use other company services.</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4DD277-83DA-49B6-A0B4-F14D20B89D09}" type="slidenum">
              <a:rPr lang="en-US"/>
              <a:pPr/>
              <a:t>13</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r>
              <a:rPr lang="en-US" dirty="0" smtClean="0"/>
              <a:t>Have </a:t>
            </a:r>
            <a:r>
              <a:rPr lang="en-US" dirty="0"/>
              <a:t>the class analyze the scenario using the brainstorming and analysis methodology</a:t>
            </a:r>
            <a:r>
              <a:rPr lang="en-US" dirty="0" smtClean="0"/>
              <a:t>.</a:t>
            </a:r>
          </a:p>
          <a:p>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Is it your duty to know how</a:t>
            </a:r>
            <a:r>
              <a:rPr lang="en-US" baseline="0" dirty="0" smtClean="0"/>
              <a:t> your customers will user a product that you supply? Should you inform them, caution them, even require them to take measures to protect the people who will use the product?</a:t>
            </a:r>
            <a:r>
              <a:rPr lang="en-US" i="0" baseline="0" dirty="0" smtClean="0"/>
              <a:t> Consider that the school district might not even be familiar with the workings of the software package they ordered. </a:t>
            </a:r>
            <a:endParaRPr lang="en-US" baseline="0" dirty="0" smtClean="0"/>
          </a:p>
          <a:p>
            <a:endParaRPr lang="en-US" baseline="0" dirty="0" smtClean="0"/>
          </a:p>
          <a:p>
            <a:r>
              <a:rPr lang="en-US" baseline="0" dirty="0" smtClean="0"/>
              <a:t>Perhaps the most challenging questions for anyone doing business is </a:t>
            </a:r>
            <a:r>
              <a:rPr lang="en-US" i="1" baseline="0" dirty="0" smtClean="0"/>
              <a:t>to whom am I responsible? </a:t>
            </a:r>
            <a:r>
              <a:rPr lang="en-US" i="0" baseline="0" dirty="0" smtClean="0"/>
              <a:t> The most obvious answer is the paying customer – in this case, the school district. But as the ACM Code points out, our responsibilities go beyond customers, to employers, users and the public.</a:t>
            </a:r>
          </a:p>
          <a:p>
            <a:endParaRPr lang="en-US" i="0" baseline="0"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4DD277-83DA-49B6-A0B4-F14D20B89D09}" type="slidenum">
              <a:rPr lang="en-US"/>
              <a:pPr/>
              <a:t>14</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r>
              <a:rPr lang="en-US" dirty="0"/>
              <a:t>Have the </a:t>
            </a:r>
            <a:r>
              <a:rPr lang="en-US" dirty="0" smtClean="0"/>
              <a:t>class </a:t>
            </a:r>
            <a:r>
              <a:rPr lang="en-US" dirty="0"/>
              <a:t>analyze the scenario using the brainstorming and analysis methodology</a:t>
            </a:r>
            <a:r>
              <a:rPr lang="en-US" dirty="0" smtClean="0"/>
              <a:t>. (Note:</a:t>
            </a:r>
            <a:r>
              <a:rPr lang="en-US" baseline="0" dirty="0" smtClean="0"/>
              <a:t> The first part of the scenario is from an actual incident. The part about the students considering violating the order, however, is made up.)</a:t>
            </a:r>
            <a:endParaRPr lang="en-US" dirty="0" smtClean="0"/>
          </a:p>
          <a:p>
            <a:endParaRPr lang="en-US" dirty="0" smtClean="0"/>
          </a:p>
          <a:p>
            <a:r>
              <a:rPr lang="en-US" dirty="0" smtClean="0"/>
              <a:t>What are some reasons why you might want to circulate the paper? You might think the judge’s order violates</a:t>
            </a:r>
            <a:r>
              <a:rPr lang="en-US" baseline="0" dirty="0" smtClean="0"/>
              <a:t> your freedom of speech; posting the paper would be a protest. You might want to circulate the paper for the same reasons you planned to present it at a conference: to make other security experts aware of the problems, perhaps to generate work on a security patch, perhaps to spur the transit authority to fix the problems.</a:t>
            </a:r>
          </a:p>
          <a:p>
            <a:endParaRPr lang="en-US" baseline="0" dirty="0" smtClean="0"/>
          </a:p>
          <a:p>
            <a:r>
              <a:rPr lang="en-US" baseline="0" dirty="0" smtClean="0"/>
              <a:t>Publishing the vulnerabilities has several risks. The transit system could lose a substantial amount of money if people exploit the information. You and your co-authors could face legal action for violating the order. The university could face negative consequences because the work was part of a school project.</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9ADE2B-F9F6-4CA9-A293-8ED6E7F5FD68}" type="slidenum">
              <a:rPr lang="en-US"/>
              <a:pPr/>
              <a:t>15</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Consult the specifications for the program. Any project should have specification documents</a:t>
            </a:r>
            <a:r>
              <a:rPr lang="en-US" baseline="0" dirty="0" smtClean="0"/>
              <a:t> approved by the client or managers of the company developing the project (or both). Your company has an ethical and business obligation to ensure that the specifications are complete and to produce a program that meets them. Ethical reasons for this include, but go beyond, doing what the company has agreed to do and has been paid to do. </a:t>
            </a:r>
          </a:p>
          <a:p>
            <a:endParaRPr lang="en-US" baseline="0" dirty="0" smtClean="0"/>
          </a:p>
          <a:p>
            <a:r>
              <a:rPr lang="en-US" baseline="0" dirty="0" smtClean="0"/>
              <a:t>Suppose you do not find anything in the specs that covers your problem. The next step is to bring the problem to the attention of your manager. </a:t>
            </a:r>
          </a:p>
          <a:p>
            <a:endParaRPr lang="en-US" baseline="0" dirty="0" smtClean="0"/>
          </a:p>
          <a:p>
            <a:r>
              <a:rPr lang="en-US" baseline="0" dirty="0" smtClean="0"/>
              <a:t>Any changes to specifications must be made in consultation with the client. Decisions about how a program handles unusual situations might have serious consequences. </a:t>
            </a:r>
          </a:p>
          <a:p>
            <a:endParaRPr lang="en-US" baseline="0" dirty="0" smtClean="0"/>
          </a:p>
          <a:p>
            <a:r>
              <a:rPr lang="en-US" baseline="0" dirty="0" smtClean="0"/>
              <a:t>All changes to specifications must be documented.</a:t>
            </a:r>
          </a:p>
          <a:p>
            <a:endParaRPr lang="en-US" baseline="0" dirty="0" smtClean="0"/>
          </a:p>
          <a:p>
            <a:endParaRPr lang="en-US" baseline="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9ADE2B-F9F6-4CA9-A293-8ED6E7F5FD68}" type="slidenum">
              <a:rPr lang="en-US"/>
              <a:pPr/>
              <a:t>16</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The central issue here</a:t>
            </a:r>
            <a:r>
              <a:rPr lang="en-US" baseline="0" dirty="0" smtClean="0"/>
              <a:t> is safety. Your company is building a machine designed to save lives, but if it malfunctions, it can kill or injure patients.</a:t>
            </a:r>
          </a:p>
          <a:p>
            <a:endParaRPr lang="en-US" baseline="0" dirty="0" smtClean="0"/>
          </a:p>
          <a:p>
            <a:r>
              <a:rPr lang="en-US" baseline="0" dirty="0" smtClean="0"/>
              <a:t>Who does your decision affect? First, the patients. A malfunction would cause injury or death. On the other hand, delay might cause some patients to die whose cancer might have been cured by the treatment. Should the interests of those who might benefit bear equal weight with those of the patients whom a malfunction might harm? Not necessarily. </a:t>
            </a:r>
          </a:p>
          <a:p>
            <a:endParaRPr lang="en-US" baseline="0" dirty="0" smtClean="0"/>
          </a:p>
          <a:p>
            <a:r>
              <a:rPr lang="en-US" baseline="0" dirty="0" smtClean="0"/>
              <a:t>The issue is not simply profits versus safety.</a:t>
            </a:r>
          </a:p>
          <a:p>
            <a:endParaRPr lang="en-US" baseline="0" dirty="0" smtClean="0"/>
          </a:p>
          <a:p>
            <a:r>
              <a:rPr lang="en-US" baseline="0" dirty="0" smtClean="0"/>
              <a:t>It is human nature to put more weight on short-term and/or highly likely effects. </a:t>
            </a:r>
          </a:p>
          <a:p>
            <a:endParaRPr lang="en-US" baseline="0" dirty="0" smtClean="0"/>
          </a:p>
          <a:p>
            <a:r>
              <a:rPr lang="en-US" baseline="0" dirty="0" smtClean="0"/>
              <a:t>What about your responsibility to your company? You do have a responsibility to help your company be successful, but your responsibility to the financial success of the company is secondary to ethical constraints. Avoiding unreasonable risk of harm to patients is an ethical constraint.</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9ADE2B-F9F6-4CA9-A293-8ED6E7F5FD68}" type="slidenum">
              <a:rPr lang="en-US"/>
              <a:pPr/>
              <a:t>17</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r>
              <a:rPr lang="en-US" dirty="0"/>
              <a:t>Have the class analyze the scenario using the brainstorming and analysis methodology</a:t>
            </a:r>
            <a:r>
              <a:rPr lang="en-US" dirty="0" smtClean="0"/>
              <a:t>.</a:t>
            </a:r>
          </a:p>
          <a:p>
            <a:endParaRPr lang="en-US" dirty="0" smtClean="0"/>
          </a:p>
          <a:p>
            <a:r>
              <a:rPr lang="en-US" dirty="0" smtClean="0"/>
              <a:t>Should you protest? Should you say nothing, speak up, or quit?</a:t>
            </a:r>
          </a:p>
          <a:p>
            <a:endParaRPr lang="en-US" dirty="0" smtClean="0"/>
          </a:p>
          <a:p>
            <a:r>
              <a:rPr lang="en-US" dirty="0" smtClean="0"/>
              <a:t>You might be the only one who recognizes the problem or understands a particular situation. Your responsibilities to your company include applying your knowledge and skill to help avoid a bad decision.</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819400"/>
            <a:ext cx="5715000" cy="1470025"/>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990600" y="4267200"/>
            <a:ext cx="4419600" cy="1752600"/>
          </a:xfrm>
          <a:noFill/>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1923851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371600"/>
            <a:ext cx="7620000" cy="4876800"/>
          </a:xfrm>
        </p:spPr>
        <p:txBody>
          <a:bodyPr/>
          <a:lstStyle>
            <a:lvl1pPr marL="342900" indent="-342900">
              <a:buClr>
                <a:schemeClr val="bg1">
                  <a:lumMod val="65000"/>
                </a:schemeClr>
              </a:buClr>
              <a:buFont typeface="Wingdings" pitchFamily="2" charset="2"/>
              <a:buChar char="§"/>
              <a:defRPr/>
            </a:lvl1pPr>
            <a:lvl2pPr marL="742950" indent="-285750">
              <a:buClr>
                <a:schemeClr val="bg1">
                  <a:lumMod val="65000"/>
                </a:schemeClr>
              </a:buClr>
              <a:buSzPct val="80000"/>
              <a:buFont typeface="Wingdings" pitchFamily="2" charset="2"/>
              <a:buChar char="§"/>
              <a:defRPr/>
            </a:lvl2pPr>
            <a:lvl3pPr marL="1143000" indent="-228600">
              <a:buClr>
                <a:schemeClr val="bg1">
                  <a:lumMod val="65000"/>
                </a:schemeClr>
              </a:buClr>
              <a:buSzPct val="70000"/>
              <a:buFont typeface="Wingdings" pitchFamily="2" charset="2"/>
              <a:buChar char="§"/>
              <a:defRPr/>
            </a:lvl3pPr>
            <a:lvl4pPr marL="1600200" indent="-228600">
              <a:buClr>
                <a:schemeClr val="bg1">
                  <a:lumMod val="65000"/>
                </a:schemeClr>
              </a:buClr>
              <a:buFont typeface="Wingdings" pitchFamily="2" charset="2"/>
              <a:buChar char="§"/>
              <a:defRPr/>
            </a:lvl4pPr>
            <a:lvl5pPr marL="2057400" indent="-228600">
              <a:buClr>
                <a:schemeClr val="bg1">
                  <a:lumMod val="65000"/>
                </a:schemeClr>
              </a:buClr>
              <a:buFont typeface="Wingdings" pitchFamily="2" charset="2"/>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0" hasCustomPrompt="1"/>
          </p:nvPr>
        </p:nvSpPr>
        <p:spPr>
          <a:xfrm>
            <a:off x="3733800" y="6365576"/>
            <a:ext cx="2362200" cy="381000"/>
          </a:xfrm>
        </p:spPr>
        <p:txBody>
          <a:bodyPr>
            <a:noAutofit/>
          </a:bodyPr>
          <a:lstStyle>
            <a:lvl1pPr marL="0" indent="0">
              <a:buNone/>
              <a:defRPr sz="1600" i="1" baseline="0">
                <a:solidFill>
                  <a:schemeClr val="bg1">
                    <a:lumMod val="50000"/>
                  </a:schemeClr>
                </a:solidFill>
              </a:defRPr>
            </a:lvl1pPr>
            <a:lvl2pPr marL="457200" indent="0">
              <a:buNone/>
              <a:defRPr sz="1800" i="1">
                <a:solidFill>
                  <a:schemeClr val="bg1">
                    <a:lumMod val="50000"/>
                  </a:schemeClr>
                </a:solidFill>
              </a:defRPr>
            </a:lvl2pPr>
            <a:lvl3pPr marL="914400" indent="0">
              <a:buNone/>
              <a:defRPr sz="1600" i="1">
                <a:solidFill>
                  <a:schemeClr val="bg1">
                    <a:lumMod val="50000"/>
                  </a:schemeClr>
                </a:solidFill>
              </a:defRPr>
            </a:lvl3pPr>
            <a:lvl4pPr marL="1371600" indent="0">
              <a:buNone/>
              <a:defRPr sz="1400" i="1">
                <a:solidFill>
                  <a:schemeClr val="bg1">
                    <a:lumMod val="50000"/>
                  </a:schemeClr>
                </a:solidFill>
              </a:defRPr>
            </a:lvl4pPr>
            <a:lvl5pPr marL="1828800" indent="0">
              <a:buNone/>
              <a:defRPr sz="1400" i="1">
                <a:solidFill>
                  <a:schemeClr val="bg1">
                    <a:lumMod val="50000"/>
                  </a:schemeClr>
                </a:solidFill>
              </a:defRPr>
            </a:lvl5pPr>
          </a:lstStyle>
          <a:p>
            <a:pPr lvl="0"/>
            <a:r>
              <a:rPr lang="en-US" dirty="0" smtClean="0"/>
              <a:t>Corresponding page</a:t>
            </a:r>
            <a:endParaRPr lang="en-US" dirty="0"/>
          </a:p>
        </p:txBody>
      </p:sp>
      <p:sp>
        <p:nvSpPr>
          <p:cNvPr id="9" name="TextBox 8"/>
          <p:cNvSpPr txBox="1"/>
          <p:nvPr/>
        </p:nvSpPr>
        <p:spPr>
          <a:xfrm>
            <a:off x="1219200" y="6365576"/>
            <a:ext cx="2590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i="1" kern="1200" dirty="0" smtClean="0">
                <a:solidFill>
                  <a:schemeClr val="bg1">
                    <a:lumMod val="50000"/>
                  </a:schemeClr>
                </a:solidFill>
                <a:latin typeface="+mn-lt"/>
                <a:ea typeface="+mn-ea"/>
                <a:cs typeface="Arial" charset="0"/>
              </a:rPr>
              <a:t>Corresponding</a:t>
            </a:r>
            <a:r>
              <a:rPr lang="en-US" sz="1600" i="1" kern="1200" baseline="0" dirty="0" smtClean="0">
                <a:solidFill>
                  <a:schemeClr val="bg1">
                    <a:lumMod val="50000"/>
                  </a:schemeClr>
                </a:solidFill>
                <a:latin typeface="+mn-lt"/>
                <a:ea typeface="+mn-ea"/>
                <a:cs typeface="Arial" charset="0"/>
              </a:rPr>
              <a:t> page number:</a:t>
            </a:r>
            <a:endParaRPr lang="en-US" sz="1600" dirty="0">
              <a:latin typeface="+mn-lt"/>
            </a:endParaRPr>
          </a:p>
        </p:txBody>
      </p:sp>
    </p:spTree>
    <p:extLst>
      <p:ext uri="{BB962C8B-B14F-4D97-AF65-F5344CB8AC3E}">
        <p14:creationId xmlns:p14="http://schemas.microsoft.com/office/powerpoint/2010/main" val="37987563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0599" y="4406900"/>
            <a:ext cx="7848601"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90599" y="2906713"/>
            <a:ext cx="7504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extBox 6"/>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32392560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EEDC97B0-05BD-4F59-B458-8220F2EA32A7}" type="slidenum">
              <a:rPr lang="en-US" smtClean="0"/>
              <a:pPr/>
              <a:t>‹#›</a:t>
            </a:fld>
            <a:endParaRPr lang="en-US"/>
          </a:p>
        </p:txBody>
      </p:sp>
    </p:spTree>
    <p:extLst>
      <p:ext uri="{BB962C8B-B14F-4D97-AF65-F5344CB8AC3E}">
        <p14:creationId xmlns:p14="http://schemas.microsoft.com/office/powerpoint/2010/main" val="4849560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alphaModFix amt="22000"/>
            <a:lum/>
          </a:blip>
          <a:srcRect/>
          <a:stretch>
            <a:fillRect l="-7000" r="-7000"/>
          </a:stretch>
        </a:blipFill>
        <a:effectLst/>
      </p:bgPr>
    </p:bg>
    <p:spTree>
      <p:nvGrpSpPr>
        <p:cNvPr id="1" name=""/>
        <p:cNvGrpSpPr/>
        <p:nvPr/>
      </p:nvGrpSpPr>
      <p:grpSpPr>
        <a:xfrm>
          <a:off x="0" y="0"/>
          <a:ext cx="0" cy="0"/>
          <a:chOff x="0" y="0"/>
          <a:chExt cx="0" cy="0"/>
        </a:xfrm>
      </p:grpSpPr>
      <p:sp>
        <p:nvSpPr>
          <p:cNvPr id="7" name="Rectangle 6"/>
          <p:cNvSpPr/>
          <p:nvPr/>
        </p:nvSpPr>
        <p:spPr>
          <a:xfrm>
            <a:off x="838200" y="0"/>
            <a:ext cx="83058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228600"/>
            <a:ext cx="7162800" cy="1143000"/>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19200" y="1371600"/>
            <a:ext cx="7620000" cy="5105400"/>
          </a:xfrm>
          <a:prstGeom prst="rect">
            <a:avLst/>
          </a:prstGeom>
          <a:noFill/>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838200" y="0"/>
            <a:ext cx="0" cy="6858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2733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defTabSz="914400" rtl="0" eaLnBrk="1" latinLnBrk="0" hangingPunct="1">
        <a:spcBef>
          <a:spcPct val="0"/>
        </a:spcBef>
        <a:buNone/>
        <a:defRPr sz="4200" kern="120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000" kern="1200">
          <a:solidFill>
            <a:schemeClr val="tx1"/>
          </a:solidFill>
          <a:effectLst/>
          <a:latin typeface="+mn-lt"/>
          <a:ea typeface="+mn-ea"/>
          <a:cs typeface="+mn-cs"/>
        </a:defRPr>
      </a:lvl1pPr>
      <a:lvl2pPr marL="742950" indent="-285750" algn="l" defTabSz="914400" rtl="0" eaLnBrk="1" latinLnBrk="0" hangingPunct="1">
        <a:spcBef>
          <a:spcPct val="20000"/>
        </a:spcBef>
        <a:buSzPct val="50000"/>
        <a:buFont typeface="Arial"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SzPct val="75000"/>
        <a:buFont typeface="Arial"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ctrTitle"/>
          </p:nvPr>
        </p:nvSpPr>
        <p:spPr>
          <a:xfrm>
            <a:off x="1066800" y="1524000"/>
            <a:ext cx="7772400" cy="1524000"/>
          </a:xfrm>
        </p:spPr>
        <p:txBody>
          <a:bodyPr>
            <a:normAutofit fontScale="90000"/>
          </a:bodyPr>
          <a:lstStyle/>
          <a:p>
            <a:r>
              <a:rPr lang="en-US" sz="7200" dirty="0"/>
              <a:t>A Gift of Fire</a:t>
            </a:r>
            <a:br>
              <a:rPr lang="en-US" sz="7200" dirty="0"/>
            </a:br>
            <a:r>
              <a:rPr lang="en-US" sz="2400" dirty="0" smtClean="0"/>
              <a:t>Fourth edition</a:t>
            </a:r>
            <a:r>
              <a:rPr lang="en-US" sz="2400" dirty="0"/>
              <a:t/>
            </a:r>
            <a:br>
              <a:rPr lang="en-US" sz="2400" dirty="0"/>
            </a:br>
            <a:r>
              <a:rPr lang="en-US" sz="4800" dirty="0"/>
              <a:t>Sara </a:t>
            </a:r>
            <a:r>
              <a:rPr lang="en-US" sz="4800" dirty="0" err="1"/>
              <a:t>Baase</a:t>
            </a:r>
            <a:endParaRPr lang="en-US" sz="7200" dirty="0"/>
          </a:p>
        </p:txBody>
      </p:sp>
      <p:sp>
        <p:nvSpPr>
          <p:cNvPr id="20485" name="Rectangle 5"/>
          <p:cNvSpPr>
            <a:spLocks noGrp="1" noChangeArrowheads="1"/>
          </p:cNvSpPr>
          <p:nvPr>
            <p:ph type="subTitle" idx="1"/>
          </p:nvPr>
        </p:nvSpPr>
        <p:spPr>
          <a:xfrm>
            <a:off x="990600" y="4267200"/>
            <a:ext cx="8153400" cy="1752600"/>
          </a:xfrm>
        </p:spPr>
        <p:txBody>
          <a:bodyPr>
            <a:normAutofit/>
          </a:bodyPr>
          <a:lstStyle/>
          <a:p>
            <a:r>
              <a:rPr lang="en-US" sz="3600" dirty="0"/>
              <a:t>Chapter 9: </a:t>
            </a:r>
            <a:r>
              <a:rPr lang="en-US" sz="3600" dirty="0" smtClean="0"/>
              <a:t/>
            </a:r>
            <a:br>
              <a:rPr lang="en-US" sz="3600" dirty="0" smtClean="0"/>
            </a:br>
            <a:r>
              <a:rPr lang="en-US" sz="3600" dirty="0" smtClean="0"/>
              <a:t>Professional </a:t>
            </a:r>
            <a:r>
              <a:rPr lang="en-US" sz="3600" dirty="0"/>
              <a:t>Ethics and Responsibilities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Grp="1" noChangeArrowheads="1"/>
          </p:cNvSpPr>
          <p:nvPr>
            <p:ph idx="1"/>
          </p:nvPr>
        </p:nvSpPr>
        <p:spPr/>
        <p:txBody>
          <a:bodyPr/>
          <a:lstStyle/>
          <a:p>
            <a:pPr>
              <a:lnSpc>
                <a:spcPct val="80000"/>
              </a:lnSpc>
              <a:buFontTx/>
              <a:buNone/>
            </a:pPr>
            <a:r>
              <a:rPr lang="en-US" dirty="0" smtClean="0"/>
              <a:t>Introduction and Methodology</a:t>
            </a:r>
            <a:endParaRPr lang="en-US" dirty="0"/>
          </a:p>
          <a:p>
            <a:pPr>
              <a:lnSpc>
                <a:spcPct val="80000"/>
              </a:lnSpc>
            </a:pPr>
            <a:r>
              <a:rPr lang="en-US" sz="2800" dirty="0"/>
              <a:t>Analysis phase</a:t>
            </a:r>
          </a:p>
          <a:p>
            <a:pPr lvl="1">
              <a:lnSpc>
                <a:spcPct val="80000"/>
              </a:lnSpc>
            </a:pPr>
            <a:r>
              <a:rPr lang="en-US" sz="2400" dirty="0"/>
              <a:t>Identify responsibilities of the decision maker</a:t>
            </a:r>
          </a:p>
          <a:p>
            <a:pPr lvl="1">
              <a:lnSpc>
                <a:spcPct val="80000"/>
              </a:lnSpc>
            </a:pPr>
            <a:r>
              <a:rPr lang="en-US" sz="2400" dirty="0"/>
              <a:t>Identify rights of stakeholders</a:t>
            </a:r>
          </a:p>
          <a:p>
            <a:pPr lvl="1">
              <a:lnSpc>
                <a:spcPct val="80000"/>
              </a:lnSpc>
            </a:pPr>
            <a:r>
              <a:rPr lang="en-US" sz="2400" dirty="0"/>
              <a:t>Consider the impact of the options on the stakeholders (consequences, risks, benefits, harms, costs)</a:t>
            </a:r>
          </a:p>
          <a:p>
            <a:pPr lvl="1">
              <a:lnSpc>
                <a:spcPct val="80000"/>
              </a:lnSpc>
            </a:pPr>
            <a:r>
              <a:rPr lang="en-US" sz="2400" dirty="0"/>
              <a:t>Categorize each potential action as ethically obligatory, prohibited, or acceptable</a:t>
            </a:r>
          </a:p>
          <a:p>
            <a:pPr lvl="1">
              <a:lnSpc>
                <a:spcPct val="80000"/>
              </a:lnSpc>
            </a:pPr>
            <a:r>
              <a:rPr lang="en-US" sz="2400" dirty="0"/>
              <a:t>When there are multiple options, select one, considering the ethical merits of each, courtesy to others, practicality, self-interest, personal preferences, etc.</a:t>
            </a:r>
          </a:p>
        </p:txBody>
      </p:sp>
      <p:sp>
        <p:nvSpPr>
          <p:cNvPr id="91138" name="Rectangle 2"/>
          <p:cNvSpPr>
            <a:spLocks noGrp="1" noChangeArrowheads="1"/>
          </p:cNvSpPr>
          <p:nvPr>
            <p:ph type="title"/>
          </p:nvPr>
        </p:nvSpPr>
        <p:spPr/>
        <p:txBody>
          <a:bodyPr/>
          <a:lstStyle/>
          <a:p>
            <a:r>
              <a:rPr lang="en-US" dirty="0"/>
              <a:t>Scenarios </a:t>
            </a:r>
          </a:p>
        </p:txBody>
      </p:sp>
      <p:sp>
        <p:nvSpPr>
          <p:cNvPr id="2" name="Content Placeholder 1"/>
          <p:cNvSpPr>
            <a:spLocks noGrp="1"/>
          </p:cNvSpPr>
          <p:nvPr>
            <p:ph sz="quarter" idx="10"/>
          </p:nvPr>
        </p:nvSpPr>
        <p:spPr/>
        <p:txBody>
          <a:bodyPr/>
          <a:lstStyle/>
          <a:p>
            <a:r>
              <a:rPr lang="en-US" dirty="0" smtClean="0"/>
              <a:t>411-412</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normAutofit fontScale="92500" lnSpcReduction="10000"/>
          </a:bodyPr>
          <a:lstStyle/>
          <a:p>
            <a:pPr>
              <a:buFontTx/>
              <a:buNone/>
            </a:pPr>
            <a:r>
              <a:rPr lang="en-US" dirty="0"/>
              <a:t>Scenario </a:t>
            </a:r>
            <a:r>
              <a:rPr lang="en-US" dirty="0" smtClean="0"/>
              <a:t>1: Protecting Personal Data</a:t>
            </a:r>
            <a:endParaRPr lang="en-US" dirty="0"/>
          </a:p>
          <a:p>
            <a:r>
              <a:rPr lang="en-US" sz="2600" dirty="0" smtClean="0"/>
              <a:t>Your customer is a community clinic that works with families with problems of family violence. It has three sites in the same city, including a shelter for battered women and children. The director wants a computerized record and appointment system, networked for the three sites. She wants a few laptop computers on which staffers can carry records when they visit clients at home and stay in touch with clients by email. She asked about an app for staffers’ smartphones by which they could access records at social service agencies. At the shelter, staffers use only first names for clients, but the records contain last names and forwarding addresses of women who have recently left. </a:t>
            </a:r>
            <a:endParaRPr lang="en-US" sz="2600" dirty="0"/>
          </a:p>
        </p:txBody>
      </p:sp>
      <p:sp>
        <p:nvSpPr>
          <p:cNvPr id="50178" name="Rectangle 2"/>
          <p:cNvSpPr>
            <a:spLocks noGrp="1" noChangeArrowheads="1"/>
          </p:cNvSpPr>
          <p:nvPr>
            <p:ph type="title"/>
          </p:nvPr>
        </p:nvSpPr>
        <p:spPr/>
        <p:txBody>
          <a:bodyPr>
            <a:normAutofit/>
          </a:bodyPr>
          <a:lstStyle/>
          <a:p>
            <a:r>
              <a:rPr lang="en-US" dirty="0"/>
              <a:t>Scenarios</a:t>
            </a:r>
          </a:p>
        </p:txBody>
      </p:sp>
      <p:sp>
        <p:nvSpPr>
          <p:cNvPr id="2" name="Content Placeholder 1"/>
          <p:cNvSpPr>
            <a:spLocks noGrp="1"/>
          </p:cNvSpPr>
          <p:nvPr>
            <p:ph sz="quarter" idx="10"/>
          </p:nvPr>
        </p:nvSpPr>
        <p:spPr/>
        <p:txBody>
          <a:bodyPr/>
          <a:lstStyle/>
          <a:p>
            <a:r>
              <a:rPr lang="en-US" dirty="0" smtClean="0"/>
              <a:t>412-414</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lstStyle/>
          <a:p>
            <a:pPr>
              <a:buFontTx/>
              <a:buNone/>
            </a:pPr>
            <a:r>
              <a:rPr lang="en-US" sz="2800" dirty="0"/>
              <a:t>Scenario </a:t>
            </a:r>
            <a:r>
              <a:rPr lang="en-US" sz="2800" dirty="0" smtClean="0"/>
              <a:t>2: Email System With Targeted Ads</a:t>
            </a:r>
            <a:endParaRPr lang="en-US" sz="2800" dirty="0"/>
          </a:p>
          <a:p>
            <a:r>
              <a:rPr lang="en-US" sz="2400" dirty="0"/>
              <a:t>Your company is developing a free </a:t>
            </a:r>
            <a:r>
              <a:rPr lang="en-US" sz="2400" dirty="0" smtClean="0"/>
              <a:t>email </a:t>
            </a:r>
            <a:r>
              <a:rPr lang="en-US" sz="2400" dirty="0"/>
              <a:t>service that will include targeted advertising based on the content of the </a:t>
            </a:r>
            <a:r>
              <a:rPr lang="en-US" sz="2400" dirty="0" smtClean="0"/>
              <a:t>email </a:t>
            </a:r>
            <a:r>
              <a:rPr lang="en-US" sz="2400" dirty="0"/>
              <a:t>messages (similar to Google’s Gmail). You are part of the team designing the system. What are your ethical responsibilities?</a:t>
            </a:r>
          </a:p>
        </p:txBody>
      </p:sp>
      <p:sp>
        <p:nvSpPr>
          <p:cNvPr id="50178"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414-415</a:t>
            </a:r>
            <a:endParaRPr lang="en-US" dirty="0"/>
          </a:p>
        </p:txBody>
      </p:sp>
    </p:spTree>
    <p:extLst>
      <p:ext uri="{BB962C8B-B14F-4D97-AF65-F5344CB8AC3E}">
        <p14:creationId xmlns:p14="http://schemas.microsoft.com/office/powerpoint/2010/main" val="24074260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lstStyle/>
          <a:p>
            <a:pPr>
              <a:buFontTx/>
              <a:buNone/>
            </a:pPr>
            <a:r>
              <a:rPr lang="en-US" sz="2800" dirty="0"/>
              <a:t>Scenario </a:t>
            </a:r>
            <a:r>
              <a:rPr lang="en-US" sz="2800" dirty="0" smtClean="0"/>
              <a:t>3: Webcams in School Laptops</a:t>
            </a:r>
          </a:p>
          <a:p>
            <a:r>
              <a:rPr lang="en-US" sz="2400" dirty="0" smtClean="0"/>
              <a:t>As part of your responsibilities, you oversee the installation of software packages for large orders. A recent order of laptops for a local school district requires webcam software to be loaded. You know that this software allows for remote activation of the webcam.</a:t>
            </a:r>
            <a:endParaRPr lang="en-US" sz="2400" dirty="0"/>
          </a:p>
        </p:txBody>
      </p:sp>
      <p:sp>
        <p:nvSpPr>
          <p:cNvPr id="50178"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415-416</a:t>
            </a:r>
            <a:endParaRPr lang="en-US" dirty="0"/>
          </a:p>
        </p:txBody>
      </p:sp>
    </p:spTree>
    <p:extLst>
      <p:ext uri="{BB962C8B-B14F-4D97-AF65-F5344CB8AC3E}">
        <p14:creationId xmlns:p14="http://schemas.microsoft.com/office/powerpoint/2010/main" val="28563876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lstStyle/>
          <a:p>
            <a:pPr>
              <a:buFontTx/>
              <a:buNone/>
            </a:pPr>
            <a:r>
              <a:rPr lang="en-US" sz="2800" dirty="0"/>
              <a:t>Scenario 4</a:t>
            </a:r>
            <a:r>
              <a:rPr lang="en-US" sz="2800" dirty="0" smtClean="0"/>
              <a:t>: Publishing Security Vulnerabilities</a:t>
            </a:r>
          </a:p>
          <a:p>
            <a:r>
              <a:rPr lang="en-US" sz="2400" dirty="0" smtClean="0"/>
              <a:t>Three MIT students planned to present a paper at a security conference describing security vulnerabilities in </a:t>
            </a:r>
            <a:r>
              <a:rPr lang="en-US" sz="2400" dirty="0"/>
              <a:t>B</a:t>
            </a:r>
            <a:r>
              <a:rPr lang="en-US" sz="2400" dirty="0" smtClean="0"/>
              <a:t>oston’s transit fare system. At the request of the transit authority, a judge ordered the students to cancel the presentation and not to distribute their research. The students are debating whether they should circulate their paper on the Web. Imagine that you are one of the students.</a:t>
            </a:r>
            <a:endParaRPr lang="en-US" sz="2400" dirty="0"/>
          </a:p>
        </p:txBody>
      </p:sp>
      <p:sp>
        <p:nvSpPr>
          <p:cNvPr id="50178"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416-417</a:t>
            </a:r>
            <a:endParaRPr lang="en-US" dirty="0"/>
          </a:p>
        </p:txBody>
      </p:sp>
    </p:spTree>
    <p:extLst>
      <p:ext uri="{BB962C8B-B14F-4D97-AF65-F5344CB8AC3E}">
        <p14:creationId xmlns:p14="http://schemas.microsoft.com/office/powerpoint/2010/main" val="19593634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p:txBody>
          <a:bodyPr/>
          <a:lstStyle/>
          <a:p>
            <a:pPr>
              <a:lnSpc>
                <a:spcPct val="90000"/>
              </a:lnSpc>
              <a:buFontTx/>
              <a:buNone/>
            </a:pPr>
            <a:r>
              <a:rPr lang="en-US" sz="2800" dirty="0"/>
              <a:t>Scenario </a:t>
            </a:r>
            <a:r>
              <a:rPr lang="en-US" sz="2800" dirty="0" smtClean="0"/>
              <a:t>5: Specifications</a:t>
            </a:r>
            <a:endParaRPr lang="en-US" sz="2800" dirty="0"/>
          </a:p>
          <a:p>
            <a:pPr>
              <a:lnSpc>
                <a:spcPct val="90000"/>
              </a:lnSpc>
            </a:pPr>
            <a:r>
              <a:rPr lang="en-US" sz="2400" dirty="0"/>
              <a:t>You are a relatively junior programmer working on modules that collect data from loan application forms and convert them to formats required by the parts of the program that evaluate the applications. You find that some demographic data are missing from some forms, particularly race and age. What should your program do? What should you do?</a:t>
            </a:r>
          </a:p>
        </p:txBody>
      </p:sp>
      <p:sp>
        <p:nvSpPr>
          <p:cNvPr id="68610"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417-418</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p:txBody>
          <a:bodyPr/>
          <a:lstStyle/>
          <a:p>
            <a:pPr>
              <a:lnSpc>
                <a:spcPct val="90000"/>
              </a:lnSpc>
              <a:buFontTx/>
              <a:buNone/>
            </a:pPr>
            <a:r>
              <a:rPr lang="en-US" sz="2800" dirty="0"/>
              <a:t>Scenario 6</a:t>
            </a:r>
            <a:r>
              <a:rPr lang="en-US" sz="2800" dirty="0" smtClean="0"/>
              <a:t>: Schedule Pressures – Safety-critical</a:t>
            </a:r>
            <a:endParaRPr lang="en-US" sz="2800" dirty="0"/>
          </a:p>
          <a:p>
            <a:pPr>
              <a:lnSpc>
                <a:spcPct val="90000"/>
              </a:lnSpc>
            </a:pPr>
            <a:r>
              <a:rPr lang="en-US" sz="2400" dirty="0" smtClean="0"/>
              <a:t>Your team is working on a computer-controlled device for treating cancerous tumors. The computer controls direction, intensity, and timing of a beam that destroys the tumor. Various delays have put the project behind schedule, and the deadline is approaching. There will not be time to complete all the planned testing. The system has been functioning properly in the routine treatment scenarios tested so far. You are the project manager, and you are considering whether to deliver the system on time, while continuing testing and making patches if the team finds bugs.</a:t>
            </a:r>
            <a:endParaRPr lang="en-US" sz="2400" dirty="0"/>
          </a:p>
        </p:txBody>
      </p:sp>
      <p:sp>
        <p:nvSpPr>
          <p:cNvPr id="68610"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418-420</a:t>
            </a:r>
            <a:endParaRPr lang="en-US" dirty="0"/>
          </a:p>
        </p:txBody>
      </p:sp>
    </p:spTree>
    <p:extLst>
      <p:ext uri="{BB962C8B-B14F-4D97-AF65-F5344CB8AC3E}">
        <p14:creationId xmlns:p14="http://schemas.microsoft.com/office/powerpoint/2010/main" val="63438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p:txBody>
          <a:bodyPr/>
          <a:lstStyle/>
          <a:p>
            <a:pPr>
              <a:lnSpc>
                <a:spcPct val="90000"/>
              </a:lnSpc>
              <a:buFontTx/>
              <a:buNone/>
            </a:pPr>
            <a:r>
              <a:rPr lang="en-US" sz="2800" dirty="0"/>
              <a:t>Scenario </a:t>
            </a:r>
            <a:r>
              <a:rPr lang="en-US" sz="2800" dirty="0" smtClean="0"/>
              <a:t>7: Schedule Pressures – Product to market</a:t>
            </a:r>
            <a:endParaRPr lang="en-US" sz="2800" dirty="0"/>
          </a:p>
          <a:p>
            <a:pPr>
              <a:lnSpc>
                <a:spcPct val="90000"/>
              </a:lnSpc>
            </a:pPr>
            <a:r>
              <a:rPr lang="en-US" sz="2400" dirty="0" smtClean="0"/>
              <a:t>You are a programmer working for a very small start-up company. The company has a modest product line and is now developing a truly innovative new product. Everyone is working 60-hour weeks and the target release date is nine months away. The bulk of the programming and testing is done. You are about to begin the beta testing. (See Section 8.3.1 for an explanation of beta testing.) The owner of the company (who is not a programmer) has learned about an annual industry show that would be ideal for introducing the new product. The show is in two months. The owner talks with the project manager. They decide to skip the beta testing and start making plans for an early release.</a:t>
            </a:r>
            <a:endParaRPr lang="en-US" sz="2400" dirty="0"/>
          </a:p>
        </p:txBody>
      </p:sp>
      <p:sp>
        <p:nvSpPr>
          <p:cNvPr id="68610"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420-421</a:t>
            </a:r>
            <a:endParaRPr lang="en-US" dirty="0"/>
          </a:p>
        </p:txBody>
      </p:sp>
    </p:spTree>
    <p:extLst>
      <p:ext uri="{BB962C8B-B14F-4D97-AF65-F5344CB8AC3E}">
        <p14:creationId xmlns:p14="http://schemas.microsoft.com/office/powerpoint/2010/main" val="2960086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p:txBody>
          <a:bodyPr/>
          <a:lstStyle/>
          <a:p>
            <a:pPr>
              <a:buFontTx/>
              <a:buNone/>
            </a:pPr>
            <a:r>
              <a:rPr lang="en-US" sz="2800" dirty="0"/>
              <a:t>Scenario </a:t>
            </a:r>
            <a:r>
              <a:rPr lang="en-US" sz="2800" dirty="0" smtClean="0"/>
              <a:t>8: Software License Violation</a:t>
            </a:r>
            <a:endParaRPr lang="en-US" sz="2800" dirty="0"/>
          </a:p>
          <a:p>
            <a:r>
              <a:rPr lang="en-US" sz="2400" dirty="0"/>
              <a:t>Your company has 25 licenses for a computer program, but you discover that it has been copied onto 80 computers.</a:t>
            </a:r>
          </a:p>
        </p:txBody>
      </p:sp>
      <p:sp>
        <p:nvSpPr>
          <p:cNvPr id="74754"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421-422</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p:cNvSpPr>
            <a:spLocks noGrp="1" noChangeArrowheads="1"/>
          </p:cNvSpPr>
          <p:nvPr>
            <p:ph idx="1"/>
          </p:nvPr>
        </p:nvSpPr>
        <p:spPr/>
        <p:txBody>
          <a:bodyPr/>
          <a:lstStyle/>
          <a:p>
            <a:pPr>
              <a:buFontTx/>
              <a:buNone/>
            </a:pPr>
            <a:r>
              <a:rPr lang="en-US" sz="2800" dirty="0"/>
              <a:t>Scenario </a:t>
            </a:r>
            <a:r>
              <a:rPr lang="en-US" sz="2800" dirty="0" smtClean="0"/>
              <a:t>9: Going Public</a:t>
            </a:r>
            <a:endParaRPr lang="en-US" sz="2800" dirty="0"/>
          </a:p>
          <a:p>
            <a:r>
              <a:rPr lang="en-US" sz="2400" dirty="0"/>
              <a:t>Suppose you are a member of a team working on a computer-controlled crash avoidance system for automobiles. You think the system has a flaw that could endanger people. The project manager does not seem concerned and expects to announce completion of the project soon. Do you have an ethical obligation to do something?</a:t>
            </a:r>
          </a:p>
        </p:txBody>
      </p:sp>
      <p:sp>
        <p:nvSpPr>
          <p:cNvPr id="76802"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422-423</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p:txBody>
          <a:bodyPr/>
          <a:lstStyle/>
          <a:p>
            <a:r>
              <a:rPr lang="en-US"/>
              <a:t>What is Professional Ethics?</a:t>
            </a:r>
          </a:p>
          <a:p>
            <a:r>
              <a:rPr lang="en-US"/>
              <a:t>Ethical Guidelines for Computer Professionals</a:t>
            </a:r>
          </a:p>
          <a:p>
            <a:r>
              <a:rPr lang="en-US"/>
              <a:t>Scenarios</a:t>
            </a:r>
          </a:p>
        </p:txBody>
      </p:sp>
      <p:sp>
        <p:nvSpPr>
          <p:cNvPr id="40962" name="Rectangle 2"/>
          <p:cNvSpPr>
            <a:spLocks noGrp="1" noChangeArrowheads="1"/>
          </p:cNvSpPr>
          <p:nvPr>
            <p:ph type="title"/>
          </p:nvPr>
        </p:nvSpPr>
        <p:spPr/>
        <p:txBody>
          <a:bodyPr/>
          <a:lstStyle/>
          <a:p>
            <a:r>
              <a:rPr lang="en-US" dirty="0"/>
              <a:t>What We Will Cover</a:t>
            </a:r>
          </a:p>
        </p:txBody>
      </p:sp>
      <p:sp>
        <p:nvSpPr>
          <p:cNvPr id="2" name="Content Placeholder 1"/>
          <p:cNvSpPr>
            <a:spLocks noGrp="1"/>
          </p:cNvSpPr>
          <p:nvPr>
            <p:ph sz="quarter" idx="10"/>
          </p:nvPr>
        </p:nvSpPr>
        <p:spPr/>
        <p:txBody>
          <a:bodyPr/>
          <a:lstStyle/>
          <a:p>
            <a:r>
              <a:rPr lang="en-US" dirty="0" smtClean="0"/>
              <a:t>403</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idx="1"/>
          </p:nvPr>
        </p:nvSpPr>
        <p:spPr/>
        <p:txBody>
          <a:bodyPr/>
          <a:lstStyle/>
          <a:p>
            <a:pPr>
              <a:buFontTx/>
              <a:buNone/>
            </a:pPr>
            <a:r>
              <a:rPr lang="en-US" sz="2800" dirty="0"/>
              <a:t>Scenario </a:t>
            </a:r>
            <a:r>
              <a:rPr lang="en-US" sz="2800" dirty="0" smtClean="0"/>
              <a:t>10: Release of Personal Information</a:t>
            </a:r>
            <a:endParaRPr lang="en-US" sz="2800" dirty="0"/>
          </a:p>
          <a:p>
            <a:r>
              <a:rPr lang="en-US" sz="2400" dirty="0"/>
              <a:t>You work for the IRS, the Social Security Administration, a movie-rental company, or an Internet service provider. Someone asks you to get a copy of records about a particular person. He will pay you $500</a:t>
            </a:r>
            <a:r>
              <a:rPr lang="en-US" sz="2400" dirty="0" smtClean="0"/>
              <a:t>.</a:t>
            </a:r>
          </a:p>
          <a:p>
            <a:r>
              <a:rPr lang="en-US" sz="2400" dirty="0" smtClean="0"/>
              <a:t>You know another employee sells records with people’s personal information.</a:t>
            </a:r>
            <a:endParaRPr lang="en-US" sz="2400" dirty="0"/>
          </a:p>
        </p:txBody>
      </p:sp>
      <p:sp>
        <p:nvSpPr>
          <p:cNvPr id="78850"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423-424</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idx="1"/>
          </p:nvPr>
        </p:nvSpPr>
        <p:spPr/>
        <p:txBody>
          <a:bodyPr/>
          <a:lstStyle/>
          <a:p>
            <a:pPr>
              <a:lnSpc>
                <a:spcPct val="90000"/>
              </a:lnSpc>
              <a:buFontTx/>
              <a:buNone/>
            </a:pPr>
            <a:r>
              <a:rPr lang="en-US" sz="2800" dirty="0"/>
              <a:t>Scenario </a:t>
            </a:r>
            <a:r>
              <a:rPr lang="en-US" sz="2800" dirty="0" smtClean="0"/>
              <a:t>11: Conflict of Interest</a:t>
            </a:r>
            <a:endParaRPr lang="en-US" sz="2800" dirty="0"/>
          </a:p>
          <a:p>
            <a:pPr>
              <a:lnSpc>
                <a:spcPct val="90000"/>
              </a:lnSpc>
            </a:pPr>
            <a:r>
              <a:rPr lang="en-US" sz="2400" dirty="0"/>
              <a:t>You have a small consulting business. The </a:t>
            </a:r>
            <a:r>
              <a:rPr lang="en-US" sz="2400" dirty="0" err="1"/>
              <a:t>CyberStuff</a:t>
            </a:r>
            <a:r>
              <a:rPr lang="en-US" sz="2400" dirty="0"/>
              <a:t> company plans to buy software to run a </a:t>
            </a:r>
            <a:r>
              <a:rPr lang="en-US" sz="2400" dirty="0" smtClean="0"/>
              <a:t>cloud data-storage business. </a:t>
            </a:r>
            <a:r>
              <a:rPr lang="en-US" sz="2400" dirty="0" err="1"/>
              <a:t>CyberStuff</a:t>
            </a:r>
            <a:r>
              <a:rPr lang="en-US" sz="2400" dirty="0"/>
              <a:t> wants to hire you to evaluate bids from vendors. Your spouse works for </a:t>
            </a:r>
            <a:r>
              <a:rPr lang="en-US" sz="2400" dirty="0" err="1"/>
              <a:t>NetWorkx</a:t>
            </a:r>
            <a:r>
              <a:rPr lang="en-US" sz="2400" dirty="0"/>
              <a:t> and did most of the work in writing the bid that </a:t>
            </a:r>
            <a:r>
              <a:rPr lang="en-US" sz="2400" dirty="0" err="1"/>
              <a:t>NetWorkx</a:t>
            </a:r>
            <a:r>
              <a:rPr lang="en-US" sz="2400" dirty="0"/>
              <a:t> plans to submit. You read the bid while your spouse was working on it and you think it is excellent. Do you tell </a:t>
            </a:r>
            <a:r>
              <a:rPr lang="en-US" sz="2400" dirty="0" err="1"/>
              <a:t>CyberStuff</a:t>
            </a:r>
            <a:r>
              <a:rPr lang="en-US" sz="2400" dirty="0"/>
              <a:t> about your spouse’s connection with </a:t>
            </a:r>
            <a:r>
              <a:rPr lang="en-US" sz="2400" dirty="0" err="1"/>
              <a:t>NetWorkx</a:t>
            </a:r>
            <a:r>
              <a:rPr lang="en-US" sz="2400" dirty="0"/>
              <a:t>?</a:t>
            </a:r>
          </a:p>
        </p:txBody>
      </p:sp>
      <p:sp>
        <p:nvSpPr>
          <p:cNvPr id="80898"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424-425</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idx="1"/>
          </p:nvPr>
        </p:nvSpPr>
        <p:spPr/>
        <p:txBody>
          <a:bodyPr/>
          <a:lstStyle/>
          <a:p>
            <a:pPr>
              <a:lnSpc>
                <a:spcPct val="90000"/>
              </a:lnSpc>
              <a:buNone/>
            </a:pPr>
            <a:r>
              <a:rPr lang="en-US" sz="2800" dirty="0"/>
              <a:t>Scenario </a:t>
            </a:r>
            <a:r>
              <a:rPr lang="en-US" sz="2800" dirty="0" smtClean="0"/>
              <a:t>12</a:t>
            </a:r>
            <a:r>
              <a:rPr lang="en-US" sz="2800" dirty="0"/>
              <a:t>: Kickbacks and Disclosure</a:t>
            </a:r>
          </a:p>
          <a:p>
            <a:pPr>
              <a:lnSpc>
                <a:spcPct val="90000"/>
              </a:lnSpc>
            </a:pPr>
            <a:r>
              <a:rPr lang="en-US" sz="2400" dirty="0" smtClean="0"/>
              <a:t>You are an administrator at a major university. Your department selects a few brands of security software to recommend to students for their desktop computers, laptops, tablets, and other devices. One of the companies whose software you will evaluate takes you out to dinner, gives you free software (in addition to the security software), offers to pay your expenses to attend a professional conference on computer security, and offers to give the university a percentage of the price for every student who buys its security package.</a:t>
            </a:r>
            <a:endParaRPr lang="en-US" sz="2400" dirty="0"/>
          </a:p>
        </p:txBody>
      </p:sp>
      <p:sp>
        <p:nvSpPr>
          <p:cNvPr id="80898"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426-417</a:t>
            </a:r>
            <a:endParaRPr lang="en-US" dirty="0"/>
          </a:p>
        </p:txBody>
      </p:sp>
    </p:spTree>
    <p:extLst>
      <p:ext uri="{BB962C8B-B14F-4D97-AF65-F5344CB8AC3E}">
        <p14:creationId xmlns:p14="http://schemas.microsoft.com/office/powerpoint/2010/main" val="29869825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idx="1"/>
          </p:nvPr>
        </p:nvSpPr>
        <p:spPr/>
        <p:txBody>
          <a:bodyPr/>
          <a:lstStyle/>
          <a:p>
            <a:pPr>
              <a:buFontTx/>
              <a:buNone/>
            </a:pPr>
            <a:r>
              <a:rPr lang="en-US" sz="2800" dirty="0"/>
              <a:t>Scenario </a:t>
            </a:r>
            <a:r>
              <a:rPr lang="en-US" sz="2800" dirty="0" smtClean="0"/>
              <a:t>13: A Test Plan</a:t>
            </a:r>
          </a:p>
          <a:p>
            <a:r>
              <a:rPr lang="en-US" sz="2400" dirty="0" smtClean="0"/>
              <a:t>A </a:t>
            </a:r>
            <a:r>
              <a:rPr lang="en-US" sz="2400" dirty="0"/>
              <a:t>team of programmers is developing a communications system for firefighters to use when fighting a fire. Firefighters will be able to communicate with each other, with supervisors near the scene, and with other emergency personnel. The programmers will test the system in a field near the company office.</a:t>
            </a:r>
          </a:p>
        </p:txBody>
      </p:sp>
      <p:sp>
        <p:nvSpPr>
          <p:cNvPr id="82946"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427</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idx="1"/>
          </p:nvPr>
        </p:nvSpPr>
        <p:spPr/>
        <p:txBody>
          <a:bodyPr/>
          <a:lstStyle/>
          <a:p>
            <a:pPr>
              <a:buFontTx/>
              <a:buNone/>
            </a:pPr>
            <a:r>
              <a:rPr lang="en-US" sz="2800" dirty="0"/>
              <a:t>Scenario </a:t>
            </a:r>
            <a:r>
              <a:rPr lang="en-US" sz="2800" dirty="0" smtClean="0"/>
              <a:t>14: Artificial Intelligence and Sentencing</a:t>
            </a:r>
            <a:endParaRPr lang="en-US" sz="2800" dirty="0"/>
          </a:p>
          <a:p>
            <a:r>
              <a:rPr lang="en-US" sz="2400" dirty="0" smtClean="0"/>
              <a:t>You are part of a team developing a sophisticated program  using artificial intelligence techniques to </a:t>
            </a:r>
            <a:r>
              <a:rPr lang="en-US" sz="2400" i="1" dirty="0" smtClean="0"/>
              <a:t>help judges </a:t>
            </a:r>
            <a:r>
              <a:rPr lang="en-US" sz="2400" dirty="0" smtClean="0"/>
              <a:t>make sentencing decisions for convicted criminals.</a:t>
            </a:r>
          </a:p>
        </p:txBody>
      </p:sp>
      <p:sp>
        <p:nvSpPr>
          <p:cNvPr id="84994"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427-429</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idx="1"/>
          </p:nvPr>
        </p:nvSpPr>
        <p:spPr/>
        <p:txBody>
          <a:bodyPr/>
          <a:lstStyle/>
          <a:p>
            <a:pPr>
              <a:buFontTx/>
              <a:buNone/>
            </a:pPr>
            <a:r>
              <a:rPr lang="en-US" sz="2800" dirty="0"/>
              <a:t>Scenario </a:t>
            </a:r>
            <a:r>
              <a:rPr lang="en-US" sz="2800" dirty="0" smtClean="0"/>
              <a:t>14: Artificial Intelligence and Sentencing (cont.)</a:t>
            </a:r>
            <a:endParaRPr lang="en-US" sz="2800" dirty="0"/>
          </a:p>
          <a:p>
            <a:r>
              <a:rPr lang="en-US" sz="2400" dirty="0" smtClean="0"/>
              <a:t>Suppose judges in your state use a sentencing decision system that displays similar cases for the judge to view. You are a programmer working for your state government. Your state has just made it a criminal offense to use a cellphone while taking a college exam. Your boss, a justice department administrator, tells you to modify the program to add this new category of crime and assign the same relevancy weights to cases as the program currently does for using a cellphone while driving a car (already illegal in your state).</a:t>
            </a:r>
            <a:endParaRPr lang="en-US" sz="2400" dirty="0"/>
          </a:p>
        </p:txBody>
      </p:sp>
      <p:sp>
        <p:nvSpPr>
          <p:cNvPr id="84994"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427-429</a:t>
            </a:r>
            <a:endParaRPr lang="en-US" dirty="0"/>
          </a:p>
        </p:txBody>
      </p:sp>
    </p:spTree>
    <p:extLst>
      <p:ext uri="{BB962C8B-B14F-4D97-AF65-F5344CB8AC3E}">
        <p14:creationId xmlns:p14="http://schemas.microsoft.com/office/powerpoint/2010/main" val="28734815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idx="1"/>
          </p:nvPr>
        </p:nvSpPr>
        <p:spPr/>
        <p:txBody>
          <a:bodyPr/>
          <a:lstStyle/>
          <a:p>
            <a:pPr>
              <a:buFontTx/>
              <a:buNone/>
            </a:pPr>
            <a:r>
              <a:rPr lang="en-US" sz="2800" dirty="0"/>
              <a:t>Scenario </a:t>
            </a:r>
            <a:r>
              <a:rPr lang="en-US" sz="2800" dirty="0" smtClean="0"/>
              <a:t>15: A Gracious Host</a:t>
            </a:r>
            <a:endParaRPr lang="en-US" sz="2800" dirty="0"/>
          </a:p>
          <a:p>
            <a:r>
              <a:rPr lang="en-US" sz="2400" dirty="0"/>
              <a:t>You are the computer system administrator for a mid-sized company. You can monitor the company network from home, and you frequently work from home. Your niece, a college student, is visiting for a week. She asks to use your computer to check her </a:t>
            </a:r>
            <a:r>
              <a:rPr lang="en-US" sz="2400" dirty="0" smtClean="0"/>
              <a:t>email</a:t>
            </a:r>
            <a:r>
              <a:rPr lang="en-US" sz="2400" dirty="0"/>
              <a:t>. Sure, you say. </a:t>
            </a:r>
          </a:p>
        </p:txBody>
      </p:sp>
      <p:sp>
        <p:nvSpPr>
          <p:cNvPr id="84994" name="Rectangle 2"/>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430</a:t>
            </a:r>
            <a:endParaRPr lang="en-US" dirty="0"/>
          </a:p>
        </p:txBody>
      </p:sp>
    </p:spTree>
    <p:extLst>
      <p:ext uri="{BB962C8B-B14F-4D97-AF65-F5344CB8AC3E}">
        <p14:creationId xmlns:p14="http://schemas.microsoft.com/office/powerpoint/2010/main" val="3556024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Rectangle 5"/>
          <p:cNvSpPr>
            <a:spLocks noGrp="1" noChangeArrowheads="1"/>
          </p:cNvSpPr>
          <p:nvPr>
            <p:ph idx="1"/>
          </p:nvPr>
        </p:nvSpPr>
        <p:spPr/>
        <p:txBody>
          <a:bodyPr/>
          <a:lstStyle/>
          <a:p>
            <a:pPr>
              <a:lnSpc>
                <a:spcPct val="90000"/>
              </a:lnSpc>
            </a:pPr>
            <a:r>
              <a:rPr lang="en-US" sz="2400" dirty="0"/>
              <a:t>Professional ethics includes relationships with and responsibilities toward customers, clients, coworkers, employees, employers, others who use one’s products and services, and others whom they affect</a:t>
            </a:r>
          </a:p>
          <a:p>
            <a:pPr>
              <a:lnSpc>
                <a:spcPct val="90000"/>
              </a:lnSpc>
            </a:pPr>
            <a:r>
              <a:rPr lang="en-US" sz="2400" dirty="0"/>
              <a:t>A professional has a responsibility to act ethically. Many professions have a code of ethics that professionals are expected to abide by</a:t>
            </a:r>
          </a:p>
          <a:p>
            <a:pPr lvl="1">
              <a:lnSpc>
                <a:spcPct val="90000"/>
              </a:lnSpc>
            </a:pPr>
            <a:r>
              <a:rPr lang="en-US" sz="2400" dirty="0"/>
              <a:t>Medical doctors</a:t>
            </a:r>
          </a:p>
          <a:p>
            <a:pPr lvl="1">
              <a:lnSpc>
                <a:spcPct val="90000"/>
              </a:lnSpc>
            </a:pPr>
            <a:r>
              <a:rPr lang="en-US" sz="2400" dirty="0"/>
              <a:t>Lawyers and judges</a:t>
            </a:r>
          </a:p>
          <a:p>
            <a:pPr lvl="1">
              <a:lnSpc>
                <a:spcPct val="90000"/>
              </a:lnSpc>
            </a:pPr>
            <a:r>
              <a:rPr lang="en-US" sz="2400" dirty="0"/>
              <a:t>Accountants</a:t>
            </a:r>
          </a:p>
        </p:txBody>
      </p:sp>
      <p:sp>
        <p:nvSpPr>
          <p:cNvPr id="41988" name="Rectangle 4"/>
          <p:cNvSpPr>
            <a:spLocks noGrp="1" noChangeArrowheads="1"/>
          </p:cNvSpPr>
          <p:nvPr>
            <p:ph type="title"/>
          </p:nvPr>
        </p:nvSpPr>
        <p:spPr/>
        <p:txBody>
          <a:bodyPr/>
          <a:lstStyle/>
          <a:p>
            <a:r>
              <a:rPr lang="en-US" dirty="0"/>
              <a:t>What is "Professional Ethics"?</a:t>
            </a:r>
          </a:p>
        </p:txBody>
      </p:sp>
      <p:sp>
        <p:nvSpPr>
          <p:cNvPr id="2" name="Content Placeholder 1"/>
          <p:cNvSpPr>
            <a:spLocks noGrp="1"/>
          </p:cNvSpPr>
          <p:nvPr>
            <p:ph sz="quarter" idx="10"/>
          </p:nvPr>
        </p:nvSpPr>
        <p:spPr/>
        <p:txBody>
          <a:bodyPr/>
          <a:lstStyle/>
          <a:p>
            <a:r>
              <a:rPr lang="en-US" dirty="0" smtClean="0"/>
              <a:t>404-405</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Rectangle 5"/>
          <p:cNvSpPr>
            <a:spLocks noGrp="1" noChangeArrowheads="1"/>
          </p:cNvSpPr>
          <p:nvPr>
            <p:ph idx="1"/>
          </p:nvPr>
        </p:nvSpPr>
        <p:spPr/>
        <p:txBody>
          <a:bodyPr/>
          <a:lstStyle/>
          <a:p>
            <a:pPr>
              <a:lnSpc>
                <a:spcPct val="90000"/>
              </a:lnSpc>
            </a:pPr>
            <a:r>
              <a:rPr lang="en-US" dirty="0"/>
              <a:t>There are special aspects to making ethical decisions in a professional context</a:t>
            </a:r>
          </a:p>
          <a:p>
            <a:pPr>
              <a:lnSpc>
                <a:spcPct val="90000"/>
              </a:lnSpc>
            </a:pPr>
            <a:r>
              <a:rPr lang="en-US" dirty="0"/>
              <a:t>Honesty is one of the most fundamental ethical values; however, many ethical problems are more subtle than the choice of being honest or dishonest</a:t>
            </a:r>
          </a:p>
          <a:p>
            <a:pPr>
              <a:lnSpc>
                <a:spcPct val="90000"/>
              </a:lnSpc>
            </a:pPr>
            <a:r>
              <a:rPr lang="en-US" dirty="0"/>
              <a:t>Some ethical issues are controversial</a:t>
            </a:r>
          </a:p>
        </p:txBody>
      </p:sp>
      <p:sp>
        <p:nvSpPr>
          <p:cNvPr id="2" name="Content Placeholder 1"/>
          <p:cNvSpPr>
            <a:spLocks noGrp="1"/>
          </p:cNvSpPr>
          <p:nvPr>
            <p:ph sz="quarter" idx="10"/>
          </p:nvPr>
        </p:nvSpPr>
        <p:spPr/>
        <p:txBody>
          <a:bodyPr/>
          <a:lstStyle/>
          <a:p>
            <a:r>
              <a:rPr lang="en-US" dirty="0" smtClean="0"/>
              <a:t>404-405</a:t>
            </a:r>
            <a:endParaRPr lang="en-US" dirty="0"/>
          </a:p>
        </p:txBody>
      </p:sp>
      <p:sp>
        <p:nvSpPr>
          <p:cNvPr id="6" name="Rectangle 4"/>
          <p:cNvSpPr>
            <a:spLocks noGrp="1" noChangeArrowheads="1"/>
          </p:cNvSpPr>
          <p:nvPr>
            <p:ph type="title"/>
          </p:nvPr>
        </p:nvSpPr>
        <p:spPr>
          <a:xfrm>
            <a:off x="1219200" y="228600"/>
            <a:ext cx="7162800" cy="1143000"/>
          </a:xfrm>
        </p:spPr>
        <p:txBody>
          <a:bodyPr/>
          <a:lstStyle/>
          <a:p>
            <a:r>
              <a:rPr lang="en-US" dirty="0"/>
              <a:t>What is "Professional Ethics"?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9" name="Rectangle 11"/>
          <p:cNvSpPr>
            <a:spLocks noGrp="1" noChangeArrowheads="1"/>
          </p:cNvSpPr>
          <p:nvPr>
            <p:ph idx="1"/>
          </p:nvPr>
        </p:nvSpPr>
        <p:spPr>
          <a:xfrm>
            <a:off x="1295400" y="1524000"/>
            <a:ext cx="7620000" cy="4876800"/>
          </a:xfrm>
        </p:spPr>
        <p:txBody>
          <a:bodyPr>
            <a:normAutofit/>
          </a:bodyPr>
          <a:lstStyle/>
          <a:p>
            <a:pPr>
              <a:lnSpc>
                <a:spcPct val="80000"/>
              </a:lnSpc>
              <a:buFontTx/>
              <a:buNone/>
            </a:pPr>
            <a:r>
              <a:rPr lang="en-US" dirty="0" smtClean="0"/>
              <a:t>Special Aspects of Professional Ethics</a:t>
            </a:r>
          </a:p>
          <a:p>
            <a:pPr>
              <a:lnSpc>
                <a:spcPct val="80000"/>
              </a:lnSpc>
            </a:pPr>
            <a:r>
              <a:rPr lang="en-US" sz="2800" dirty="0" smtClean="0"/>
              <a:t>A professional is an expert in a field</a:t>
            </a:r>
          </a:p>
          <a:p>
            <a:pPr lvl="1">
              <a:lnSpc>
                <a:spcPct val="80000"/>
              </a:lnSpc>
            </a:pPr>
            <a:r>
              <a:rPr lang="en-US" sz="2600" dirty="0" smtClean="0"/>
              <a:t>Customers rely on the knowledge, expertise, and honesty of the professional</a:t>
            </a:r>
          </a:p>
          <a:p>
            <a:pPr>
              <a:lnSpc>
                <a:spcPct val="80000"/>
              </a:lnSpc>
            </a:pPr>
            <a:r>
              <a:rPr lang="en-US" sz="2800" dirty="0" smtClean="0"/>
              <a:t>The work of many professionals profoundly affect large numbers of people, some indirectly</a:t>
            </a:r>
          </a:p>
          <a:p>
            <a:pPr>
              <a:lnSpc>
                <a:spcPct val="80000"/>
              </a:lnSpc>
            </a:pPr>
            <a:r>
              <a:rPr lang="en-US" sz="2800" dirty="0" smtClean="0"/>
              <a:t>Professionals must maintain up to date skills and knowledge</a:t>
            </a:r>
          </a:p>
        </p:txBody>
      </p:sp>
      <p:sp>
        <p:nvSpPr>
          <p:cNvPr id="43018" name="Rectangle 10"/>
          <p:cNvSpPr>
            <a:spLocks noGrp="1" noChangeArrowheads="1"/>
          </p:cNvSpPr>
          <p:nvPr>
            <p:ph type="title"/>
          </p:nvPr>
        </p:nvSpPr>
        <p:spPr/>
        <p:txBody>
          <a:bodyPr>
            <a:noAutofit/>
          </a:bodyPr>
          <a:lstStyle/>
          <a:p>
            <a:r>
              <a:rPr lang="en-US" sz="4000" dirty="0"/>
              <a:t>Ethical Guidelines for Computer Professionals</a:t>
            </a:r>
          </a:p>
        </p:txBody>
      </p:sp>
      <p:sp>
        <p:nvSpPr>
          <p:cNvPr id="2" name="Content Placeholder 1"/>
          <p:cNvSpPr>
            <a:spLocks noGrp="1"/>
          </p:cNvSpPr>
          <p:nvPr>
            <p:ph sz="quarter" idx="10"/>
          </p:nvPr>
        </p:nvSpPr>
        <p:spPr/>
        <p:txBody>
          <a:bodyPr/>
          <a:lstStyle/>
          <a:p>
            <a:r>
              <a:rPr lang="en-US" dirty="0" smtClean="0"/>
              <a:t>405-406</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9" name="Rectangle 11"/>
          <p:cNvSpPr>
            <a:spLocks noGrp="1" noChangeArrowheads="1"/>
          </p:cNvSpPr>
          <p:nvPr>
            <p:ph idx="1"/>
          </p:nvPr>
        </p:nvSpPr>
        <p:spPr>
          <a:xfrm>
            <a:off x="1219200" y="1524000"/>
            <a:ext cx="7620000" cy="4876800"/>
          </a:xfrm>
        </p:spPr>
        <p:txBody>
          <a:bodyPr>
            <a:normAutofit/>
          </a:bodyPr>
          <a:lstStyle/>
          <a:p>
            <a:pPr>
              <a:lnSpc>
                <a:spcPct val="80000"/>
              </a:lnSpc>
              <a:buFontTx/>
              <a:buNone/>
            </a:pPr>
            <a:r>
              <a:rPr lang="en-US" sz="3200" dirty="0" smtClean="0"/>
              <a:t>Professional Codes of Ethics</a:t>
            </a:r>
          </a:p>
          <a:p>
            <a:pPr>
              <a:lnSpc>
                <a:spcPct val="80000"/>
              </a:lnSpc>
            </a:pPr>
            <a:r>
              <a:rPr lang="en-US" sz="2800" dirty="0" smtClean="0"/>
              <a:t>Provide a general statement of ethical values</a:t>
            </a:r>
          </a:p>
          <a:p>
            <a:pPr>
              <a:lnSpc>
                <a:spcPct val="80000"/>
              </a:lnSpc>
            </a:pPr>
            <a:r>
              <a:rPr lang="en-US" sz="2800" dirty="0" smtClean="0"/>
              <a:t>Remind people in the profession that ethical behavior is an essential part of their job</a:t>
            </a:r>
          </a:p>
          <a:p>
            <a:pPr>
              <a:lnSpc>
                <a:spcPct val="80000"/>
              </a:lnSpc>
            </a:pPr>
            <a:r>
              <a:rPr lang="en-US" sz="2800" dirty="0" smtClean="0"/>
              <a:t>Provide guidance for new or young members</a:t>
            </a:r>
          </a:p>
          <a:p>
            <a:pPr>
              <a:lnSpc>
                <a:spcPct val="80000"/>
              </a:lnSpc>
            </a:pPr>
            <a:endParaRPr lang="en-US" sz="2800" dirty="0" smtClean="0"/>
          </a:p>
        </p:txBody>
      </p:sp>
      <p:sp>
        <p:nvSpPr>
          <p:cNvPr id="43018" name="Rectangle 10"/>
          <p:cNvSpPr>
            <a:spLocks noGrp="1" noChangeArrowheads="1"/>
          </p:cNvSpPr>
          <p:nvPr>
            <p:ph type="title"/>
          </p:nvPr>
        </p:nvSpPr>
        <p:spPr/>
        <p:txBody>
          <a:bodyPr>
            <a:noAutofit/>
          </a:bodyPr>
          <a:lstStyle/>
          <a:p>
            <a:r>
              <a:rPr lang="en-US" sz="4000" dirty="0"/>
              <a:t>Ethical Guidelines for Computer Professionals</a:t>
            </a:r>
          </a:p>
        </p:txBody>
      </p:sp>
      <p:sp>
        <p:nvSpPr>
          <p:cNvPr id="2" name="Content Placeholder 1"/>
          <p:cNvSpPr>
            <a:spLocks noGrp="1"/>
          </p:cNvSpPr>
          <p:nvPr>
            <p:ph sz="quarter" idx="10"/>
          </p:nvPr>
        </p:nvSpPr>
        <p:spPr/>
        <p:txBody>
          <a:bodyPr/>
          <a:lstStyle/>
          <a:p>
            <a:r>
              <a:rPr lang="en-US" dirty="0" smtClean="0"/>
              <a:t>406-407</a:t>
            </a:r>
            <a:endParaRPr lang="en-US" dirty="0"/>
          </a:p>
        </p:txBody>
      </p:sp>
    </p:spTree>
    <p:extLst>
      <p:ext uri="{BB962C8B-B14F-4D97-AF65-F5344CB8AC3E}">
        <p14:creationId xmlns:p14="http://schemas.microsoft.com/office/powerpoint/2010/main" val="6024685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9" name="Rectangle 11"/>
          <p:cNvSpPr>
            <a:spLocks noGrp="1" noChangeArrowheads="1"/>
          </p:cNvSpPr>
          <p:nvPr>
            <p:ph idx="1"/>
          </p:nvPr>
        </p:nvSpPr>
        <p:spPr>
          <a:xfrm>
            <a:off x="1219200" y="1524000"/>
            <a:ext cx="7620000" cy="4876800"/>
          </a:xfrm>
        </p:spPr>
        <p:txBody>
          <a:bodyPr/>
          <a:lstStyle/>
          <a:p>
            <a:pPr>
              <a:lnSpc>
                <a:spcPct val="80000"/>
              </a:lnSpc>
              <a:buFontTx/>
              <a:buNone/>
            </a:pPr>
            <a:r>
              <a:rPr lang="en-US" sz="2800" dirty="0"/>
              <a:t>Guidelines and Professional </a:t>
            </a:r>
            <a:r>
              <a:rPr lang="en-US" sz="2800" dirty="0" smtClean="0"/>
              <a:t>Responsibilities</a:t>
            </a:r>
            <a:endParaRPr lang="en-US" sz="2800" dirty="0"/>
          </a:p>
          <a:p>
            <a:pPr>
              <a:lnSpc>
                <a:spcPct val="80000"/>
              </a:lnSpc>
            </a:pPr>
            <a:r>
              <a:rPr lang="en-US" sz="2800" dirty="0"/>
              <a:t>Understand what success means</a:t>
            </a:r>
          </a:p>
          <a:p>
            <a:pPr>
              <a:lnSpc>
                <a:spcPct val="80000"/>
              </a:lnSpc>
            </a:pPr>
            <a:r>
              <a:rPr lang="en-US" sz="2800" dirty="0"/>
              <a:t>Include users (such as medical staff, technicians, pilots, office workers) in the design and testing stages to provide safe and useful systems</a:t>
            </a:r>
          </a:p>
          <a:p>
            <a:pPr>
              <a:lnSpc>
                <a:spcPct val="80000"/>
              </a:lnSpc>
            </a:pPr>
            <a:r>
              <a:rPr lang="en-US" sz="2800" dirty="0"/>
              <a:t>Do a thorough, careful job when planning and scheduling a project and when writing bids or contracts</a:t>
            </a:r>
          </a:p>
          <a:p>
            <a:pPr>
              <a:lnSpc>
                <a:spcPct val="80000"/>
              </a:lnSpc>
            </a:pPr>
            <a:r>
              <a:rPr lang="en-US" sz="2800" dirty="0" smtClean="0"/>
              <a:t>Design </a:t>
            </a:r>
            <a:r>
              <a:rPr lang="en-US" sz="2800" dirty="0"/>
              <a:t>for real users</a:t>
            </a:r>
          </a:p>
        </p:txBody>
      </p:sp>
      <p:sp>
        <p:nvSpPr>
          <p:cNvPr id="43018" name="Rectangle 10"/>
          <p:cNvSpPr>
            <a:spLocks noGrp="1" noChangeArrowheads="1"/>
          </p:cNvSpPr>
          <p:nvPr>
            <p:ph type="title"/>
          </p:nvPr>
        </p:nvSpPr>
        <p:spPr/>
        <p:txBody>
          <a:bodyPr>
            <a:noAutofit/>
          </a:bodyPr>
          <a:lstStyle/>
          <a:p>
            <a:r>
              <a:rPr lang="en-US" sz="4000" dirty="0"/>
              <a:t>Ethical Guidelines for Computer Professionals</a:t>
            </a:r>
          </a:p>
        </p:txBody>
      </p:sp>
      <p:sp>
        <p:nvSpPr>
          <p:cNvPr id="2" name="Content Placeholder 1"/>
          <p:cNvSpPr>
            <a:spLocks noGrp="1"/>
          </p:cNvSpPr>
          <p:nvPr>
            <p:ph sz="quarter" idx="10"/>
          </p:nvPr>
        </p:nvSpPr>
        <p:spPr/>
        <p:txBody>
          <a:bodyPr/>
          <a:lstStyle/>
          <a:p>
            <a:r>
              <a:rPr lang="en-US" dirty="0" smtClean="0"/>
              <a:t>407-410</a:t>
            </a:r>
            <a:endParaRPr lang="en-US" dirty="0"/>
          </a:p>
        </p:txBody>
      </p:sp>
    </p:spTree>
    <p:extLst>
      <p:ext uri="{BB962C8B-B14F-4D97-AF65-F5344CB8AC3E}">
        <p14:creationId xmlns:p14="http://schemas.microsoft.com/office/powerpoint/2010/main" val="36275533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idx="1"/>
          </p:nvPr>
        </p:nvSpPr>
        <p:spPr>
          <a:xfrm>
            <a:off x="1219200" y="1524000"/>
            <a:ext cx="7696200" cy="4876800"/>
          </a:xfrm>
        </p:spPr>
        <p:txBody>
          <a:bodyPr/>
          <a:lstStyle/>
          <a:p>
            <a:pPr>
              <a:lnSpc>
                <a:spcPct val="90000"/>
              </a:lnSpc>
              <a:buFontTx/>
              <a:buNone/>
            </a:pPr>
            <a:r>
              <a:rPr lang="en-US" sz="2800" dirty="0"/>
              <a:t>Guidelines and Professional Responsibilities (cont</a:t>
            </a:r>
            <a:r>
              <a:rPr lang="en-US" sz="2800" dirty="0" smtClean="0"/>
              <a:t>.)</a:t>
            </a:r>
            <a:endParaRPr lang="en-US" sz="2800" dirty="0"/>
          </a:p>
          <a:p>
            <a:pPr>
              <a:lnSpc>
                <a:spcPct val="90000"/>
              </a:lnSpc>
            </a:pPr>
            <a:r>
              <a:rPr lang="en-US" sz="2800" dirty="0"/>
              <a:t>Don’t assume existing software is safe or correct; review and test it</a:t>
            </a:r>
          </a:p>
          <a:p>
            <a:pPr>
              <a:lnSpc>
                <a:spcPct val="90000"/>
              </a:lnSpc>
            </a:pPr>
            <a:r>
              <a:rPr lang="en-US" sz="2800" dirty="0"/>
              <a:t>Be open and honest about capabilities, safety, and limitations of software</a:t>
            </a:r>
          </a:p>
          <a:p>
            <a:pPr>
              <a:lnSpc>
                <a:spcPct val="90000"/>
              </a:lnSpc>
            </a:pPr>
            <a:r>
              <a:rPr lang="en-US" sz="2800" dirty="0"/>
              <a:t>Require a convincing case for safety</a:t>
            </a:r>
          </a:p>
          <a:p>
            <a:pPr>
              <a:lnSpc>
                <a:spcPct val="90000"/>
              </a:lnSpc>
            </a:pPr>
            <a:r>
              <a:rPr lang="en-US" sz="2800" dirty="0"/>
              <a:t>Pay attention to defaults</a:t>
            </a:r>
          </a:p>
          <a:p>
            <a:pPr>
              <a:lnSpc>
                <a:spcPct val="90000"/>
              </a:lnSpc>
            </a:pPr>
            <a:r>
              <a:rPr lang="en-US" sz="2800" dirty="0"/>
              <a:t>Develop communication skills</a:t>
            </a:r>
          </a:p>
        </p:txBody>
      </p:sp>
      <p:sp>
        <p:nvSpPr>
          <p:cNvPr id="2" name="Content Placeholder 1"/>
          <p:cNvSpPr>
            <a:spLocks noGrp="1"/>
          </p:cNvSpPr>
          <p:nvPr>
            <p:ph sz="quarter" idx="10"/>
          </p:nvPr>
        </p:nvSpPr>
        <p:spPr/>
        <p:txBody>
          <a:bodyPr/>
          <a:lstStyle/>
          <a:p>
            <a:r>
              <a:rPr lang="en-US" dirty="0" smtClean="0"/>
              <a:t>407-410</a:t>
            </a:r>
            <a:endParaRPr lang="en-US" dirty="0"/>
          </a:p>
        </p:txBody>
      </p:sp>
      <p:sp>
        <p:nvSpPr>
          <p:cNvPr id="6" name="Rectangle 10"/>
          <p:cNvSpPr>
            <a:spLocks noGrp="1" noChangeArrowheads="1"/>
          </p:cNvSpPr>
          <p:nvPr>
            <p:ph type="title"/>
          </p:nvPr>
        </p:nvSpPr>
        <p:spPr>
          <a:xfrm>
            <a:off x="1219200" y="228600"/>
            <a:ext cx="7162800" cy="1143000"/>
          </a:xfrm>
        </p:spPr>
        <p:txBody>
          <a:bodyPr>
            <a:noAutofit/>
          </a:bodyPr>
          <a:lstStyle/>
          <a:p>
            <a:r>
              <a:rPr lang="en-US" sz="4000" dirty="0"/>
              <a:t>Ethical Guidelines for Computer Professionals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Rectangle 5"/>
          <p:cNvSpPr>
            <a:spLocks noGrp="1" noChangeArrowheads="1"/>
          </p:cNvSpPr>
          <p:nvPr>
            <p:ph idx="1"/>
          </p:nvPr>
        </p:nvSpPr>
        <p:spPr/>
        <p:txBody>
          <a:bodyPr/>
          <a:lstStyle/>
          <a:p>
            <a:pPr>
              <a:lnSpc>
                <a:spcPct val="90000"/>
              </a:lnSpc>
              <a:buFontTx/>
              <a:buNone/>
            </a:pPr>
            <a:r>
              <a:rPr lang="en-US" dirty="0" smtClean="0"/>
              <a:t>Introduction and Methodology</a:t>
            </a:r>
            <a:endParaRPr lang="en-US" dirty="0"/>
          </a:p>
          <a:p>
            <a:pPr>
              <a:lnSpc>
                <a:spcPct val="90000"/>
              </a:lnSpc>
            </a:pPr>
            <a:r>
              <a:rPr lang="en-US" sz="2800" dirty="0"/>
              <a:t>Brainstorming </a:t>
            </a:r>
            <a:r>
              <a:rPr lang="en-US" sz="2800" dirty="0" smtClean="0"/>
              <a:t>phase</a:t>
            </a:r>
            <a:endParaRPr lang="en-US" sz="2800" dirty="0"/>
          </a:p>
          <a:p>
            <a:pPr lvl="1">
              <a:lnSpc>
                <a:spcPct val="90000"/>
              </a:lnSpc>
            </a:pPr>
            <a:r>
              <a:rPr lang="en-US" sz="2400" dirty="0"/>
              <a:t>List all the people and organizations affected (the stakeholders)</a:t>
            </a:r>
          </a:p>
          <a:p>
            <a:pPr lvl="1">
              <a:lnSpc>
                <a:spcPct val="90000"/>
              </a:lnSpc>
            </a:pPr>
            <a:r>
              <a:rPr lang="en-US" sz="2400" dirty="0"/>
              <a:t>List risks, issues, problems, and consequences</a:t>
            </a:r>
          </a:p>
          <a:p>
            <a:pPr lvl="1">
              <a:lnSpc>
                <a:spcPct val="90000"/>
              </a:lnSpc>
            </a:pPr>
            <a:r>
              <a:rPr lang="en-US" sz="2400" dirty="0"/>
              <a:t>List benefits. Identify who gets each benefit</a:t>
            </a:r>
          </a:p>
          <a:p>
            <a:pPr lvl="1">
              <a:lnSpc>
                <a:spcPct val="90000"/>
              </a:lnSpc>
            </a:pPr>
            <a:r>
              <a:rPr lang="en-US" sz="2400" dirty="0"/>
              <a:t>In cases where there is no simple yes or no decision, but rather one has to choose some action, list possible actions</a:t>
            </a:r>
          </a:p>
        </p:txBody>
      </p:sp>
      <p:sp>
        <p:nvSpPr>
          <p:cNvPr id="44036" name="Rectangle 4"/>
          <p:cNvSpPr>
            <a:spLocks noGrp="1" noChangeArrowheads="1"/>
          </p:cNvSpPr>
          <p:nvPr>
            <p:ph type="title"/>
          </p:nvPr>
        </p:nvSpPr>
        <p:spPr/>
        <p:txBody>
          <a:bodyPr/>
          <a:lstStyle/>
          <a:p>
            <a:r>
              <a:rPr lang="en-US" dirty="0"/>
              <a:t>Scenarios</a:t>
            </a:r>
          </a:p>
        </p:txBody>
      </p:sp>
      <p:sp>
        <p:nvSpPr>
          <p:cNvPr id="2" name="Content Placeholder 1"/>
          <p:cNvSpPr>
            <a:spLocks noGrp="1"/>
          </p:cNvSpPr>
          <p:nvPr>
            <p:ph sz="quarter" idx="10"/>
          </p:nvPr>
        </p:nvSpPr>
        <p:spPr/>
        <p:txBody>
          <a:bodyPr/>
          <a:lstStyle/>
          <a:p>
            <a:r>
              <a:rPr lang="en-US" dirty="0" smtClean="0"/>
              <a:t>411</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aas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Baase</Template>
  <TotalTime>0</TotalTime>
  <Words>4517</Words>
  <Application>Microsoft Office PowerPoint</Application>
  <PresentationFormat>On-screen Show (4:3)</PresentationFormat>
  <Paragraphs>261</Paragraphs>
  <Slides>26</Slides>
  <Notes>18</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Baase</vt:lpstr>
      <vt:lpstr>A Gift of Fire Fourth edition Sara Baase</vt:lpstr>
      <vt:lpstr>What We Will Cover</vt:lpstr>
      <vt:lpstr>What is "Professional Ethics"?</vt:lpstr>
      <vt:lpstr>What is "Professional Ethics"?</vt:lpstr>
      <vt:lpstr>Ethical Guidelines for Computer Professionals</vt:lpstr>
      <vt:lpstr>Ethical Guidelines for Computer Professionals</vt:lpstr>
      <vt:lpstr>Ethical Guidelines for Computer Professionals</vt:lpstr>
      <vt:lpstr>Ethical Guidelines for Computer Professionals</vt:lpstr>
      <vt:lpstr>Scenarios</vt:lpstr>
      <vt:lpstr>Scenarios </vt:lpstr>
      <vt:lpstr>Scenarios</vt:lpstr>
      <vt:lpstr>Scenarios</vt:lpstr>
      <vt:lpstr>Scenarios</vt:lpstr>
      <vt:lpstr>Scenarios</vt:lpstr>
      <vt:lpstr>Scenarios</vt:lpstr>
      <vt:lpstr>Scenarios</vt:lpstr>
      <vt:lpstr>Scenarios</vt:lpstr>
      <vt:lpstr>Scenarios</vt:lpstr>
      <vt:lpstr>Scenarios</vt:lpstr>
      <vt:lpstr>Scenarios</vt:lpstr>
      <vt:lpstr>Scenarios</vt:lpstr>
      <vt:lpstr>Scenarios</vt:lpstr>
      <vt:lpstr>Scenarios</vt:lpstr>
      <vt:lpstr>Scenarios</vt:lpstr>
      <vt:lpstr>Scenarios</vt:lpstr>
      <vt:lpstr>Scenarios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2012-09-25T20:22:50Z</dcterms:created>
  <dcterms:modified xsi:type="dcterms:W3CDTF">2012-10-30T21:19:21Z</dcterms:modified>
</cp:coreProperties>
</file>