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30"/>
  </p:notesMasterIdLst>
  <p:sldIdLst>
    <p:sldId id="271" r:id="rId2"/>
    <p:sldId id="287" r:id="rId3"/>
    <p:sldId id="288" r:id="rId4"/>
    <p:sldId id="289" r:id="rId5"/>
    <p:sldId id="296" r:id="rId6"/>
    <p:sldId id="311" r:id="rId7"/>
    <p:sldId id="293" r:id="rId8"/>
    <p:sldId id="312" r:id="rId9"/>
    <p:sldId id="290" r:id="rId10"/>
    <p:sldId id="299" r:id="rId11"/>
    <p:sldId id="310" r:id="rId12"/>
    <p:sldId id="308" r:id="rId13"/>
    <p:sldId id="294" r:id="rId14"/>
    <p:sldId id="297" r:id="rId15"/>
    <p:sldId id="313" r:id="rId16"/>
    <p:sldId id="295" r:id="rId17"/>
    <p:sldId id="314" r:id="rId18"/>
    <p:sldId id="315" r:id="rId19"/>
    <p:sldId id="316" r:id="rId20"/>
    <p:sldId id="320" r:id="rId21"/>
    <p:sldId id="306" r:id="rId22"/>
    <p:sldId id="304" r:id="rId23"/>
    <p:sldId id="305" r:id="rId24"/>
    <p:sldId id="317" r:id="rId25"/>
    <p:sldId id="318" r:id="rId26"/>
    <p:sldId id="319" r:id="rId27"/>
    <p:sldId id="302" r:id="rId28"/>
    <p:sldId id="309"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7089" autoAdjust="0"/>
  </p:normalViewPr>
  <p:slideViewPr>
    <p:cSldViewPr>
      <p:cViewPr>
        <p:scale>
          <a:sx n="60" d="100"/>
          <a:sy n="60" d="100"/>
        </p:scale>
        <p:origin x="-187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25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08DAAD-EEB3-4214-9E8F-3904884C14EF}" type="datetimeFigureOut">
              <a:rPr lang="en-US" smtClean="0"/>
              <a:t>4/9/2013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7C4BAF-EEE0-4927-AE76-4A0606678729}" type="slidenum">
              <a:rPr lang="en-US" smtClean="0"/>
              <a:t>‹#›</a:t>
            </a:fld>
            <a:endParaRPr lang="en-US"/>
          </a:p>
        </p:txBody>
      </p:sp>
    </p:spTree>
    <p:extLst>
      <p:ext uri="{BB962C8B-B14F-4D97-AF65-F5344CB8AC3E}">
        <p14:creationId xmlns:p14="http://schemas.microsoft.com/office/powerpoint/2010/main" val="223151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a:t>
            </a:r>
          </a:p>
          <a:p>
            <a:endParaRPr lang="en-US" dirty="0" smtClean="0"/>
          </a:p>
          <a:p>
            <a:pPr marL="171450" indent="-171450">
              <a:buFont typeface="Arial" pitchFamily="34" charset="0"/>
              <a:buChar char="•"/>
            </a:pPr>
            <a:r>
              <a:rPr lang="en-US" dirty="0" smtClean="0"/>
              <a:t>free us</a:t>
            </a:r>
            <a:r>
              <a:rPr lang="en-US" baseline="0" dirty="0" smtClean="0"/>
              <a:t> from the boring aspects of jobs</a:t>
            </a:r>
          </a:p>
          <a:p>
            <a:pPr marL="171450" indent="-171450">
              <a:buFont typeface="Arial" pitchFamily="34" charset="0"/>
              <a:buChar char="•"/>
            </a:pPr>
            <a:r>
              <a:rPr lang="en-US" baseline="0" dirty="0" smtClean="0"/>
              <a:t>Make us more efficient (quick access to info)</a:t>
            </a:r>
          </a:p>
          <a:p>
            <a:pPr marL="171450" indent="-171450">
              <a:buFont typeface="Arial" pitchFamily="34" charset="0"/>
              <a:buChar char="•"/>
            </a:pPr>
            <a:r>
              <a:rPr lang="en-US" baseline="0" dirty="0" smtClean="0"/>
              <a:t>PEOPLE still do the work</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3</a:t>
            </a:fld>
            <a:endParaRPr lang="en-US"/>
          </a:p>
        </p:txBody>
      </p:sp>
    </p:spTree>
    <p:extLst>
      <p:ext uri="{BB962C8B-B14F-4D97-AF65-F5344CB8AC3E}">
        <p14:creationId xmlns:p14="http://schemas.microsoft.com/office/powerpoint/2010/main" val="313440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Economic vs. Ethics</a:t>
            </a:r>
            <a:endParaRPr lang="en-US" dirty="0" smtClean="0"/>
          </a:p>
          <a:p>
            <a:endParaRPr lang="en-US" baseline="0" dirty="0" smtClean="0"/>
          </a:p>
          <a:p>
            <a:r>
              <a:rPr lang="en-US" baseline="0" dirty="0" smtClean="0"/>
              <a:t>Should you hire </a:t>
            </a:r>
            <a:r>
              <a:rPr lang="en-US" baseline="0" dirty="0" smtClean="0"/>
              <a:t>programmers in another country at a lower salary than programmers in your </a:t>
            </a:r>
            <a:r>
              <a:rPr lang="en-US" baseline="0" dirty="0" smtClean="0"/>
              <a:t>country?</a:t>
            </a:r>
          </a:p>
          <a:p>
            <a:endParaRPr lang="en-US" baseline="0" dirty="0" smtClean="0"/>
          </a:p>
          <a:p>
            <a:pPr marL="171450" indent="-171450">
              <a:buFont typeface="Arial" pitchFamily="34" charset="0"/>
              <a:buChar char="•"/>
            </a:pPr>
            <a:r>
              <a:rPr lang="en-US" baseline="0" dirty="0" smtClean="0"/>
              <a:t>Are you </a:t>
            </a:r>
            <a:r>
              <a:rPr lang="en-US" baseline="0" dirty="0" smtClean="0"/>
              <a:t>exploiting foreign programmers by </a:t>
            </a:r>
            <a:r>
              <a:rPr lang="en-US" baseline="0" dirty="0" smtClean="0"/>
              <a:t>paying them less than you would </a:t>
            </a:r>
            <a:r>
              <a:rPr lang="en-US" baseline="0" dirty="0" smtClean="0"/>
              <a:t>pay U.S</a:t>
            </a:r>
            <a:r>
              <a:rPr lang="en-US" baseline="0" dirty="0" smtClean="0"/>
              <a:t>. programmers? </a:t>
            </a:r>
            <a:endParaRPr lang="en-US" baseline="0" dirty="0" smtClean="0"/>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Is it unfair </a:t>
            </a:r>
            <a:r>
              <a:rPr lang="en-US" baseline="0" dirty="0" smtClean="0"/>
              <a:t>to both the U.S. and foreign programmers that the foreign programmers get the jobs by charging less money. </a:t>
            </a:r>
            <a:endParaRPr lang="en-US" baseline="0" dirty="0" smtClean="0"/>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However, paying the </a:t>
            </a:r>
            <a:r>
              <a:rPr lang="en-US" baseline="0" dirty="0" smtClean="0"/>
              <a:t>higher rate for U.S. programmers is wasteful, or charity, or simply </a:t>
            </a:r>
            <a:r>
              <a:rPr lang="en-US" baseline="0" dirty="0" smtClean="0"/>
              <a:t>overpayment</a:t>
            </a:r>
          </a:p>
          <a:p>
            <a:pPr marL="171450" indent="-171450">
              <a:buFont typeface="Arial" pitchFamily="34" charset="0"/>
              <a:buChar char="•"/>
            </a:pPr>
            <a:r>
              <a:rPr lang="en-US" baseline="0" dirty="0" smtClean="0"/>
              <a:t>Could also prevent foreign hires if required to be equal pay</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15</a:t>
            </a:fld>
            <a:endParaRPr lang="en-US"/>
          </a:p>
        </p:txBody>
      </p:sp>
    </p:spTree>
    <p:extLst>
      <p:ext uri="{BB962C8B-B14F-4D97-AF65-F5344CB8AC3E}">
        <p14:creationId xmlns:p14="http://schemas.microsoft.com/office/powerpoint/2010/main" val="2921451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new – criminal background checks in old days, screening based on education/dress</a:t>
            </a:r>
          </a:p>
          <a:p>
            <a:endParaRPr lang="en-US" dirty="0" smtClean="0"/>
          </a:p>
          <a:p>
            <a:r>
              <a:rPr lang="en-US" dirty="0" smtClean="0"/>
              <a:t>Company’s interests – prevent lawsuits, consistent</a:t>
            </a:r>
            <a:r>
              <a:rPr lang="en-US" baseline="0" dirty="0" smtClean="0"/>
              <a:t> with image, company safety, </a:t>
            </a:r>
            <a:r>
              <a:rPr lang="en-US" baseline="0" dirty="0" err="1" smtClean="0"/>
              <a:t>illegial</a:t>
            </a:r>
            <a:r>
              <a:rPr lang="en-US" baseline="0" dirty="0" smtClean="0"/>
              <a:t> aliens</a:t>
            </a:r>
          </a:p>
          <a:p>
            <a:endParaRPr lang="en-US" baseline="0" dirty="0" smtClean="0"/>
          </a:p>
          <a:p>
            <a:r>
              <a:rPr lang="en-US" baseline="0" dirty="0" smtClean="0"/>
              <a:t>But </a:t>
            </a:r>
            <a:r>
              <a:rPr lang="en-US" b="1" i="1" baseline="0" dirty="0" smtClean="0"/>
              <a:t>privacy</a:t>
            </a:r>
            <a:r>
              <a:rPr lang="en-US" baseline="0" dirty="0" smtClean="0"/>
              <a:t> and </a:t>
            </a:r>
            <a:r>
              <a:rPr lang="en-US" b="1" i="1" baseline="0" dirty="0" smtClean="0"/>
              <a:t>accuracy</a:t>
            </a:r>
            <a:r>
              <a:rPr lang="en-US" baseline="0" dirty="0" smtClean="0"/>
              <a:t> (both positive and negative) concerns</a:t>
            </a:r>
          </a:p>
          <a:p>
            <a:r>
              <a:rPr lang="en-US" baseline="0" dirty="0" smtClean="0"/>
              <a:t>	could require applicant to consent</a:t>
            </a:r>
          </a:p>
          <a:p>
            <a:r>
              <a:rPr lang="en-US" baseline="0" dirty="0" smtClean="0"/>
              <a:t>	could allow applicant to respond to negative findings</a:t>
            </a:r>
          </a:p>
          <a:p>
            <a:endParaRPr lang="en-US" dirty="0" smtClean="0"/>
          </a:p>
          <a:p>
            <a:r>
              <a:rPr lang="en-US" dirty="0" smtClean="0"/>
              <a:t>It </a:t>
            </a:r>
            <a:r>
              <a:rPr lang="en-US" dirty="0" smtClean="0"/>
              <a:t>is extremely difficult to remove all the negative information and photos a person (or his or her friends) released to </a:t>
            </a:r>
            <a:r>
              <a:rPr lang="en-US" dirty="0" smtClean="0"/>
              <a:t>cyberspace</a:t>
            </a:r>
            <a:r>
              <a:rPr lang="en-US" baseline="0" dirty="0" smtClean="0"/>
              <a:t> (CRAW)</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16</a:t>
            </a:fld>
            <a:endParaRPr lang="en-US"/>
          </a:p>
        </p:txBody>
      </p:sp>
    </p:spTree>
    <p:extLst>
      <p:ext uri="{BB962C8B-B14F-4D97-AF65-F5344CB8AC3E}">
        <p14:creationId xmlns:p14="http://schemas.microsoft.com/office/powerpoint/2010/main" val="10490084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sz="2600" dirty="0" smtClean="0"/>
              <a:t>Now,</a:t>
            </a:r>
            <a:r>
              <a:rPr lang="en-US" sz="2600" baseline="0" dirty="0" smtClean="0"/>
              <a:t> monitoring can be </a:t>
            </a:r>
            <a:r>
              <a:rPr lang="en-US" sz="2600" baseline="0" dirty="0" smtClean="0"/>
              <a:t>constant (automated telephone monitoring), efficient, more </a:t>
            </a:r>
            <a:r>
              <a:rPr lang="en-US" sz="2600" baseline="0" dirty="0" smtClean="0"/>
              <a:t>detailed, and unseen by the worker.</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17</a:t>
            </a:fld>
            <a:endParaRPr lang="en-US"/>
          </a:p>
        </p:txBody>
      </p:sp>
    </p:spTree>
    <p:extLst>
      <p:ext uri="{BB962C8B-B14F-4D97-AF65-F5344CB8AC3E}">
        <p14:creationId xmlns:p14="http://schemas.microsoft.com/office/powerpoint/2010/main" val="1049008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18</a:t>
            </a:fld>
            <a:endParaRPr lang="en-US"/>
          </a:p>
        </p:txBody>
      </p:sp>
    </p:spTree>
    <p:extLst>
      <p:ext uri="{BB962C8B-B14F-4D97-AF65-F5344CB8AC3E}">
        <p14:creationId xmlns:p14="http://schemas.microsoft.com/office/powerpoint/2010/main" val="10490084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dirty="0" smtClean="0"/>
              <a:t>Fig </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19</a:t>
            </a:fld>
            <a:endParaRPr lang="en-US"/>
          </a:p>
        </p:txBody>
      </p:sp>
    </p:spTree>
    <p:extLst>
      <p:ext uri="{BB962C8B-B14F-4D97-AF65-F5344CB8AC3E}">
        <p14:creationId xmlns:p14="http://schemas.microsoft.com/office/powerpoint/2010/main" val="10490084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1200" dirty="0" smtClean="0"/>
              <a:t>Is </a:t>
            </a:r>
            <a:r>
              <a:rPr lang="en-US" sz="1200" dirty="0" err="1" smtClean="0"/>
              <a:t>nonwork</a:t>
            </a:r>
            <a:r>
              <a:rPr lang="en-US" sz="1200" dirty="0" smtClean="0"/>
              <a:t> Web use at work a serious problem for employers, or is it the modern equivalent of reading a newspaper, listening to the radio, or making a quick personal call at one’s desk? One large U.S. company found that on a typical day, employees viewed 50,000 YouTube videos and listened to 4000 hours of music. These activities caused a significant slowdown of the company’s Internet service. </a:t>
            </a:r>
          </a:p>
          <a:p>
            <a:pPr marL="0" marR="0" lvl="0" indent="0" algn="l" defTabSz="914400" rtl="0" eaLnBrk="1" fontAlgn="auto" latinLnBrk="0" hangingPunct="1">
              <a:lnSpc>
                <a:spcPct val="90000"/>
              </a:lnSpc>
              <a:spcBef>
                <a:spcPts val="0"/>
              </a:spcBef>
              <a:spcAft>
                <a:spcPts val="0"/>
              </a:spcAft>
              <a:buClrTx/>
              <a:buSzTx/>
              <a:buFontTx/>
              <a:buNone/>
              <a:tabLst/>
              <a:defRPr/>
            </a:pPr>
            <a:endParaRPr lang="en-US" sz="1200" dirty="0" smtClean="0"/>
          </a:p>
          <a:p>
            <a:pPr marL="0" marR="0" lvl="0" indent="0" algn="l" defTabSz="914400" rtl="0" eaLnBrk="1" fontAlgn="auto" latinLnBrk="0" hangingPunct="1">
              <a:lnSpc>
                <a:spcPct val="90000"/>
              </a:lnSpc>
              <a:spcBef>
                <a:spcPts val="0"/>
              </a:spcBef>
              <a:spcAft>
                <a:spcPts val="0"/>
              </a:spcAft>
              <a:buClrTx/>
              <a:buSzTx/>
              <a:buFontTx/>
              <a:buNone/>
              <a:tabLst/>
              <a:defRPr/>
            </a:pPr>
            <a:r>
              <a:rPr lang="en-US" sz="1200" dirty="0" smtClean="0"/>
              <a:t>Another</a:t>
            </a:r>
            <a:r>
              <a:rPr lang="en-US" sz="1200" baseline="0" dirty="0" smtClean="0"/>
              <a:t> obvious concern is that employees are not working the hours they are paid to work.</a:t>
            </a:r>
          </a:p>
          <a:p>
            <a:pPr marL="0" marR="0" lvl="0" indent="0" algn="l" defTabSz="914400" rtl="0" eaLnBrk="1" fontAlgn="auto" latinLnBrk="0" hangingPunct="1">
              <a:lnSpc>
                <a:spcPct val="90000"/>
              </a:lnSpc>
              <a:spcBef>
                <a:spcPts val="0"/>
              </a:spcBef>
              <a:spcAft>
                <a:spcPts val="0"/>
              </a:spcAft>
              <a:buClrTx/>
              <a:buSzTx/>
              <a:buFontTx/>
              <a:buNone/>
              <a:tabLst/>
              <a:defRPr/>
            </a:pPr>
            <a:endParaRPr lang="en-US" sz="1200" baseline="0" dirty="0" smtClean="0"/>
          </a:p>
          <a:p>
            <a:pPr marL="0" marR="0" lvl="0" indent="0" algn="l" defTabSz="914400" rtl="0" eaLnBrk="1" fontAlgn="auto" latinLnBrk="0" hangingPunct="1">
              <a:lnSpc>
                <a:spcPct val="90000"/>
              </a:lnSpc>
              <a:spcBef>
                <a:spcPts val="0"/>
              </a:spcBef>
              <a:spcAft>
                <a:spcPts val="0"/>
              </a:spcAft>
              <a:buClrTx/>
              <a:buSzTx/>
              <a:buFontTx/>
              <a:buNone/>
              <a:tabLst/>
              <a:defRPr/>
            </a:pPr>
            <a:r>
              <a:rPr lang="en-US" sz="1200" baseline="0" dirty="0" smtClean="0"/>
              <a:t>Some psychologists argue that allowing some personal online activity improves employee morale and efficiency.</a:t>
            </a:r>
            <a:endParaRPr lang="en-US" sz="1200" dirty="0" smtClean="0"/>
          </a:p>
          <a:p>
            <a:pPr lvl="0">
              <a:lnSpc>
                <a:spcPct val="90000"/>
              </a:lnSpc>
            </a:pP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20</a:t>
            </a:fld>
            <a:endParaRPr lang="en-US"/>
          </a:p>
        </p:txBody>
      </p:sp>
    </p:spTree>
    <p:extLst>
      <p:ext uri="{BB962C8B-B14F-4D97-AF65-F5344CB8AC3E}">
        <p14:creationId xmlns:p14="http://schemas.microsoft.com/office/powerpoint/2010/main" val="10490084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 6.1 – reasons for monitoring, could trigger filtering</a:t>
            </a:r>
          </a:p>
          <a:p>
            <a:endParaRPr lang="en-US" dirty="0" smtClean="0"/>
          </a:p>
          <a:p>
            <a:r>
              <a:rPr lang="en-US" dirty="0" smtClean="0"/>
              <a:t>Security</a:t>
            </a:r>
            <a:r>
              <a:rPr lang="en-US" baseline="0" dirty="0" smtClean="0"/>
              <a:t> of propriety info/data</a:t>
            </a:r>
          </a:p>
          <a:p>
            <a:endParaRPr lang="en-US" baseline="0" dirty="0" smtClean="0"/>
          </a:p>
          <a:p>
            <a:r>
              <a:rPr lang="en-US" baseline="0" dirty="0" smtClean="0"/>
              <a:t>Prevent/Catch Criminal Activities</a:t>
            </a:r>
          </a:p>
          <a:p>
            <a:endParaRPr lang="en-US" baseline="0" dirty="0" smtClean="0"/>
          </a:p>
          <a:p>
            <a:r>
              <a:rPr lang="en-US" baseline="0" dirty="0" smtClean="0"/>
              <a:t>Enforce company policies re harassment, porn</a:t>
            </a:r>
          </a:p>
          <a:p>
            <a:endParaRPr lang="en-US" baseline="0" dirty="0" smtClean="0"/>
          </a:p>
          <a:p>
            <a:r>
              <a:rPr lang="en-US" baseline="0" dirty="0" smtClean="0"/>
              <a:t>Legal requirements in regulated industry (health)</a:t>
            </a:r>
          </a:p>
          <a:p>
            <a:endParaRPr lang="en-US" baseline="0" dirty="0" smtClean="0"/>
          </a:p>
          <a:p>
            <a:r>
              <a:rPr lang="en-US" baseline="0" dirty="0" smtClean="0"/>
              <a:t>Prevent personal use (if prohibited)</a:t>
            </a:r>
          </a:p>
          <a:p>
            <a:endParaRPr lang="en-US" baseline="0" dirty="0" smtClean="0"/>
          </a:p>
          <a:p>
            <a:r>
              <a:rPr lang="en-US" baseline="0" dirty="0" smtClean="0"/>
              <a:t>Locate employee</a:t>
            </a:r>
          </a:p>
          <a:p>
            <a:endParaRPr lang="en-US" baseline="0" dirty="0" smtClean="0"/>
          </a:p>
          <a:p>
            <a:r>
              <a:rPr lang="en-US" baseline="0" dirty="0" smtClean="0"/>
              <a:t>Find biz info when employee not </a:t>
            </a:r>
            <a:r>
              <a:rPr lang="en-US" baseline="0" dirty="0" err="1" smtClean="0"/>
              <a:t>avaialbe</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21</a:t>
            </a:fld>
            <a:endParaRPr lang="en-US"/>
          </a:p>
        </p:txBody>
      </p:sp>
    </p:spTree>
    <p:extLst>
      <p:ext uri="{BB962C8B-B14F-4D97-AF65-F5344CB8AC3E}">
        <p14:creationId xmlns:p14="http://schemas.microsoft.com/office/powerpoint/2010/main" val="32115900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a:t>
            </a:r>
            <a:r>
              <a:rPr lang="en-US" dirty="0" smtClean="0"/>
              <a:t>privacy advocates and computer ethicists</a:t>
            </a:r>
            <a:r>
              <a:rPr lang="en-US" baseline="0" dirty="0" smtClean="0"/>
              <a:t> advocate a revision of the ECPA to prohibit or restrict employers from reading employee email</a:t>
            </a:r>
            <a:r>
              <a:rPr lang="en-US" baseline="0" dirty="0" smtClean="0"/>
              <a:t>.</a:t>
            </a:r>
          </a:p>
          <a:p>
            <a:endParaRPr lang="en-US" baseline="0" dirty="0" smtClean="0"/>
          </a:p>
          <a:p>
            <a:r>
              <a:rPr lang="en-US" dirty="0" smtClean="0"/>
              <a:t>THIS SYSTEM IS FOR THE USE OF AUTHORIZED USERS ONLY.</a:t>
            </a:r>
          </a:p>
          <a:p>
            <a:endParaRPr lang="en-US" dirty="0" smtClean="0"/>
          </a:p>
          <a:p>
            <a:r>
              <a:rPr lang="en-US" dirty="0" smtClean="0"/>
              <a:t>       Individuals using this computer system without authority, or in</a:t>
            </a:r>
          </a:p>
          <a:p>
            <a:r>
              <a:rPr lang="en-US" dirty="0" smtClean="0"/>
              <a:t>       excess of their authority, are subject to having all of their</a:t>
            </a:r>
          </a:p>
          <a:p>
            <a:r>
              <a:rPr lang="en-US" dirty="0" smtClean="0"/>
              <a:t>       activities on this system monitored and recorded by system</a:t>
            </a:r>
          </a:p>
          <a:p>
            <a:r>
              <a:rPr lang="en-US" dirty="0" smtClean="0"/>
              <a:t>       personnel.</a:t>
            </a:r>
          </a:p>
          <a:p>
            <a:endParaRPr lang="en-US" dirty="0" smtClean="0"/>
          </a:p>
          <a:p>
            <a:r>
              <a:rPr lang="en-US" dirty="0" smtClean="0"/>
              <a:t>       In the course of monitoring individuals improperly using this</a:t>
            </a:r>
          </a:p>
          <a:p>
            <a:r>
              <a:rPr lang="en-US" dirty="0" smtClean="0"/>
              <a:t>       system, or in the course of system maintenance, the activities</a:t>
            </a:r>
          </a:p>
          <a:p>
            <a:r>
              <a:rPr lang="en-US" dirty="0" smtClean="0"/>
              <a:t>       of authorized users may also be monitored.</a:t>
            </a:r>
          </a:p>
          <a:p>
            <a:endParaRPr lang="en-US" dirty="0" smtClean="0"/>
          </a:p>
          <a:p>
            <a:r>
              <a:rPr lang="en-US" dirty="0" smtClean="0"/>
              <a:t>       Anyone using this system expressly consents to such monitoring</a:t>
            </a:r>
          </a:p>
          <a:p>
            <a:r>
              <a:rPr lang="en-US" dirty="0" smtClean="0"/>
              <a:t>       and is advised that if such monitoring reveals possible</a:t>
            </a:r>
          </a:p>
          <a:p>
            <a:r>
              <a:rPr lang="en-US" dirty="0" smtClean="0"/>
              <a:t>       evidence of criminal activity, system personnel may provide the</a:t>
            </a:r>
          </a:p>
          <a:p>
            <a:r>
              <a:rPr lang="en-US" dirty="0" smtClean="0"/>
              <a:t>       evidence of such monitoring to law enforcement officials.</a:t>
            </a:r>
          </a:p>
          <a:p>
            <a:endParaRPr lang="en-US" dirty="0" smtClean="0"/>
          </a:p>
          <a:p>
            <a:endParaRPr lang="en-US" dirty="0" smtClean="0"/>
          </a:p>
          <a:p>
            <a:r>
              <a:rPr lang="en-US" dirty="0" smtClean="0"/>
              <a:t>Pitt requires subpoena</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22</a:t>
            </a:fld>
            <a:endParaRPr lang="en-US"/>
          </a:p>
        </p:txBody>
      </p:sp>
    </p:spTree>
    <p:extLst>
      <p:ext uri="{BB962C8B-B14F-4D97-AF65-F5344CB8AC3E}">
        <p14:creationId xmlns:p14="http://schemas.microsoft.com/office/powerpoint/2010/main" val="24803053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clear policy can reduce disputes and abuses (by employees or employers).</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23</a:t>
            </a:fld>
            <a:endParaRPr lang="en-US"/>
          </a:p>
        </p:txBody>
      </p:sp>
    </p:spTree>
    <p:extLst>
      <p:ext uri="{BB962C8B-B14F-4D97-AF65-F5344CB8AC3E}">
        <p14:creationId xmlns:p14="http://schemas.microsoft.com/office/powerpoint/2010/main" val="9353786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 school district</a:t>
            </a:r>
            <a:r>
              <a:rPr lang="en-US" baseline="0" dirty="0" smtClean="0"/>
              <a:t> fired a teacher because of a photo of her drinking in a bar.</a:t>
            </a:r>
          </a:p>
          <a:p>
            <a:pPr marL="171450" indent="-171450">
              <a:buFont typeface="Arial" pitchFamily="34" charset="0"/>
              <a:buChar char="•"/>
            </a:pPr>
            <a:r>
              <a:rPr lang="en-US" baseline="0" dirty="0" smtClean="0"/>
              <a:t>A school district declined to rehire a teacher who communicated with students on a social network and included pictures of naked men in his profile.</a:t>
            </a:r>
          </a:p>
          <a:p>
            <a:pPr marL="171450" indent="-171450">
              <a:buFont typeface="Arial" pitchFamily="34" charset="0"/>
              <a:buChar char="•"/>
            </a:pPr>
            <a:r>
              <a:rPr lang="en-US" baseline="0" dirty="0" smtClean="0"/>
              <a:t>An actor was fired for tweeting jokes about the horrific tsunami in Japan.</a:t>
            </a:r>
          </a:p>
          <a:p>
            <a:pPr marL="171450" indent="-171450">
              <a:buFont typeface="Arial" pitchFamily="34" charset="0"/>
              <a:buChar char="•"/>
            </a:pPr>
            <a:r>
              <a:rPr lang="en-US" baseline="0" dirty="0" smtClean="0"/>
              <a:t>A restaurant fired a server for complaining on a social network about an inconsiderate, low-tipping customer; the server had included the name of the restaurant.</a:t>
            </a:r>
          </a:p>
          <a:p>
            <a:pPr marL="171450" indent="-171450">
              <a:buFont typeface="Arial" pitchFamily="34" charset="0"/>
              <a:buChar char="•"/>
            </a:pPr>
            <a:r>
              <a:rPr lang="en-US" baseline="0" dirty="0" smtClean="0"/>
              <a:t>A police department demoted two officers for a cartoon video on YouTube that poked fun at the operation of a local jail.</a:t>
            </a:r>
          </a:p>
          <a:p>
            <a:pPr marL="171450" indent="-171450">
              <a:buFont typeface="Arial" pitchFamily="34" charset="0"/>
              <a:buChar char="•"/>
            </a:pPr>
            <a:r>
              <a:rPr lang="en-US" baseline="0" dirty="0" smtClean="0"/>
              <a:t>A nonprofit social services organization fired five employees for discussion on Facebook criticizing their working conditions and the job performance of another employee.</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24</a:t>
            </a:fld>
            <a:endParaRPr lang="en-US"/>
          </a:p>
        </p:txBody>
      </p:sp>
    </p:spTree>
    <p:extLst>
      <p:ext uri="{BB962C8B-B14F-4D97-AF65-F5344CB8AC3E}">
        <p14:creationId xmlns:p14="http://schemas.microsoft.com/office/powerpoint/2010/main" val="935378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Historical fear of technology producing employment</a:t>
            </a:r>
          </a:p>
          <a:p>
            <a:pPr marL="171450" indent="-171450">
              <a:buFontTx/>
              <a:buChar char="-"/>
            </a:pPr>
            <a:r>
              <a:rPr lang="en-US" baseline="0" dirty="0" smtClean="0"/>
              <a:t>Weaving looms, sewing machines, factory automation</a:t>
            </a:r>
          </a:p>
          <a:p>
            <a:pPr marL="171450" indent="-171450">
              <a:buFontTx/>
              <a:buChar char="-"/>
            </a:pPr>
            <a:r>
              <a:rPr lang="en-US" baseline="0" dirty="0" smtClean="0"/>
              <a:t>Typewriters, slide rules</a:t>
            </a:r>
            <a:endParaRPr lang="en-US" dirty="0" smtClean="0"/>
          </a:p>
          <a:p>
            <a:pPr marL="0" indent="0">
              <a:buFont typeface="Arial" pitchFamily="34" charset="0"/>
              <a:buNone/>
            </a:pPr>
            <a:endParaRPr lang="en-US" dirty="0" smtClean="0"/>
          </a:p>
          <a:p>
            <a:pPr marL="0" indent="0">
              <a:buFont typeface="Arial" pitchFamily="34" charset="0"/>
              <a:buNone/>
            </a:pPr>
            <a:r>
              <a:rPr lang="en-US" dirty="0" smtClean="0"/>
              <a:t>Losses (due to </a:t>
            </a:r>
            <a:r>
              <a:rPr lang="en-US" dirty="0" err="1" smtClean="0"/>
              <a:t>obselate</a:t>
            </a:r>
            <a:r>
              <a:rPr lang="en-US" dirty="0" smtClean="0"/>
              <a:t>, or still used but</a:t>
            </a:r>
            <a:r>
              <a:rPr lang="en-US" baseline="0" dirty="0" smtClean="0"/>
              <a:t> changes in efficiency)</a:t>
            </a:r>
            <a:endParaRPr lang="en-US" dirty="0" smtClean="0"/>
          </a:p>
          <a:p>
            <a:pPr marL="171450" indent="-171450">
              <a:buFont typeface="Arial" pitchFamily="34" charset="0"/>
              <a:buChar char="•"/>
            </a:pPr>
            <a:r>
              <a:rPr lang="en-US" dirty="0" smtClean="0"/>
              <a:t>As the use of ATMs</a:t>
            </a:r>
            <a:r>
              <a:rPr lang="en-US" baseline="0" dirty="0" smtClean="0"/>
              <a:t> grew, the number of bank tellers dropped by about 37% between 1983 and 1993. </a:t>
            </a:r>
          </a:p>
          <a:p>
            <a:pPr marL="171450" indent="-171450">
              <a:buFont typeface="Arial" pitchFamily="34" charset="0"/>
              <a:buChar char="•"/>
            </a:pPr>
            <a:r>
              <a:rPr lang="en-US" baseline="0" dirty="0" smtClean="0"/>
              <a:t>Now airport kiosks, online sales.</a:t>
            </a:r>
          </a:p>
          <a:p>
            <a:pPr marL="171450" indent="-171450">
              <a:buFont typeface="Arial" pitchFamily="34" charset="0"/>
              <a:buChar char="•"/>
            </a:pPr>
            <a:r>
              <a:rPr lang="en-US" baseline="0" dirty="0" smtClean="0"/>
              <a:t>The number of telephone switchboard operators dropped from 421,000 in 1970 to 164,000 in 1996. (The number of long-distance calls increased from 9.8 billion to 94.9 billion.)</a:t>
            </a:r>
          </a:p>
          <a:p>
            <a:pPr marL="171450" indent="-171450">
              <a:buFont typeface="Arial" pitchFamily="34" charset="0"/>
              <a:buChar char="•"/>
            </a:pPr>
            <a:r>
              <a:rPr lang="en-US" baseline="0" dirty="0" smtClean="0"/>
              <a:t>Railroads computerized their dispatch operations and eliminated hundreds of employees. </a:t>
            </a:r>
          </a:p>
          <a:p>
            <a:pPr marL="171450" indent="-171450">
              <a:buFont typeface="Arial" pitchFamily="34" charset="0"/>
              <a:buChar char="•"/>
            </a:pPr>
            <a:r>
              <a:rPr lang="en-US" baseline="0" dirty="0" smtClean="0"/>
              <a:t>Travel agencies closed as consumers made airplane reservations online. </a:t>
            </a:r>
          </a:p>
          <a:p>
            <a:pPr marL="171450" indent="-171450">
              <a:buFont typeface="Arial" pitchFamily="34" charset="0"/>
              <a:buChar char="•"/>
            </a:pPr>
            <a:r>
              <a:rPr lang="en-US" baseline="0" dirty="0" smtClean="0"/>
              <a:t>Digital cameras put film processors out of work; Kodak, founded in 1880, laid off thousands of employees and filed for bankruptcy protection in 2012. </a:t>
            </a:r>
          </a:p>
          <a:p>
            <a:pPr marL="171450" indent="-171450">
              <a:buFont typeface="Arial" pitchFamily="34" charset="0"/>
              <a:buChar char="•"/>
            </a:pPr>
            <a:r>
              <a:rPr lang="en-US" baseline="0" dirty="0" smtClean="0"/>
              <a:t>Tower Records, Newspapers, printers</a:t>
            </a:r>
          </a:p>
          <a:p>
            <a:pPr marL="171450" indent="-171450">
              <a:buFont typeface="Arial" pitchFamily="34" charset="0"/>
              <a:buChar char="•"/>
            </a:pPr>
            <a:r>
              <a:rPr lang="en-US" baseline="0" dirty="0" smtClean="0"/>
              <a:t>As use of cellphones increased, the number of employees in the wired telecommunications industry dropped by more than 120,000.</a:t>
            </a:r>
          </a:p>
          <a:p>
            <a:pPr marL="171450" indent="-171450">
              <a:buFont typeface="Arial" pitchFamily="34" charset="0"/>
              <a:buChar char="•"/>
            </a:pPr>
            <a:endParaRPr lang="en-US" baseline="0" dirty="0" smtClean="0"/>
          </a:p>
          <a:p>
            <a:pPr marL="0" indent="0">
              <a:buFont typeface="Arial" pitchFamily="34" charset="0"/>
              <a:buNone/>
            </a:pPr>
            <a:r>
              <a:rPr lang="en-US" dirty="0" smtClean="0"/>
              <a:t>Gains – although losses, new opportunities in other fields (think</a:t>
            </a:r>
            <a:r>
              <a:rPr lang="en-US" baseline="0" dirty="0" smtClean="0"/>
              <a:t> of all hot companies – </a:t>
            </a:r>
            <a:r>
              <a:rPr lang="en-US" baseline="0" dirty="0" err="1" smtClean="0"/>
              <a:t>google</a:t>
            </a:r>
            <a:r>
              <a:rPr lang="en-US" baseline="0" dirty="0" smtClean="0"/>
              <a:t>, </a:t>
            </a:r>
            <a:r>
              <a:rPr lang="en-US" baseline="0" dirty="0" err="1" smtClean="0"/>
              <a:t>facebook</a:t>
            </a:r>
            <a:r>
              <a:rPr lang="en-US" baseline="0" dirty="0" smtClean="0"/>
              <a:t>, amazon, apple – new products and services, and supporting admin – even increase like shipping)</a:t>
            </a: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Contrary to predictions in the early 1990s, the number of bank tellers climbed to new highs in 2008.</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By 1997, more than 109,000 people worked in the cellular communications industry in the U.S.</a:t>
            </a:r>
          </a:p>
          <a:p>
            <a:pPr marL="171450" indent="-171450">
              <a:buFont typeface="Arial" pitchFamily="34" charset="0"/>
              <a:buChar char="•"/>
            </a:pPr>
            <a:r>
              <a:rPr lang="en-US" baseline="0" dirty="0" smtClean="0"/>
              <a:t>Manufacturing productivity in the U.S. more than doubled between 1980 and 2002.</a:t>
            </a:r>
          </a:p>
          <a:p>
            <a:pPr marL="171450" indent="-171450">
              <a:buFont typeface="Arial" pitchFamily="34" charset="0"/>
              <a:buChar char="•"/>
            </a:pPr>
            <a:r>
              <a:rPr lang="en-US" baseline="0" dirty="0" smtClean="0"/>
              <a:t>By 1998, the Semiconductor Industry Association reported that chip makers employed 242,000 workers, directly, in the U.S. and 1.3 million workers indirectly. The chip industry, which did not exist before the microprocessor was invented in the 1970s, ranked fourth among U.S. industries by annual revenue.</a:t>
            </a:r>
            <a:endParaRPr lang="en-US"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4</a:t>
            </a:fld>
            <a:endParaRPr lang="en-US"/>
          </a:p>
        </p:txBody>
      </p:sp>
    </p:spTree>
    <p:extLst>
      <p:ext uri="{BB962C8B-B14F-4D97-AF65-F5344CB8AC3E}">
        <p14:creationId xmlns:p14="http://schemas.microsoft.com/office/powerpoint/2010/main" val="42739643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25</a:t>
            </a:fld>
            <a:endParaRPr lang="en-US"/>
          </a:p>
        </p:txBody>
      </p:sp>
    </p:spTree>
    <p:extLst>
      <p:ext uri="{BB962C8B-B14F-4D97-AF65-F5344CB8AC3E}">
        <p14:creationId xmlns:p14="http://schemas.microsoft.com/office/powerpoint/2010/main" val="9353786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it reasonable for a</a:t>
            </a:r>
            <a:r>
              <a:rPr lang="en-US" baseline="0" dirty="0" smtClean="0"/>
              <a:t> nurse or city employee working out in the field to expect his or her location, while working, to be private?</a:t>
            </a:r>
          </a:p>
          <a:p>
            <a:endParaRPr lang="en-US" baseline="0" dirty="0" smtClean="0"/>
          </a:p>
          <a:p>
            <a:r>
              <a:rPr lang="en-US" baseline="0" dirty="0" smtClean="0"/>
              <a:t>Should employer policies permit employees to turn off locating devices while they are on break?</a:t>
            </a:r>
          </a:p>
        </p:txBody>
      </p:sp>
      <p:sp>
        <p:nvSpPr>
          <p:cNvPr id="4" name="Slide Number Placeholder 3"/>
          <p:cNvSpPr>
            <a:spLocks noGrp="1"/>
          </p:cNvSpPr>
          <p:nvPr>
            <p:ph type="sldNum" sz="quarter" idx="10"/>
          </p:nvPr>
        </p:nvSpPr>
        <p:spPr/>
        <p:txBody>
          <a:bodyPr/>
          <a:lstStyle/>
          <a:p>
            <a:fld id="{F77C4BAF-EEE0-4927-AE76-4A0606678729}" type="slidenum">
              <a:rPr lang="en-US" smtClean="0"/>
              <a:t>26</a:t>
            </a:fld>
            <a:endParaRPr lang="en-US"/>
          </a:p>
        </p:txBody>
      </p:sp>
    </p:spTree>
    <p:extLst>
      <p:ext uri="{BB962C8B-B14F-4D97-AF65-F5344CB8AC3E}">
        <p14:creationId xmlns:p14="http://schemas.microsoft.com/office/powerpoint/2010/main" val="44918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“Job churn”,</a:t>
            </a:r>
            <a:r>
              <a:rPr lang="en-US" baseline="0" dirty="0" smtClean="0"/>
              <a:t> roughly 30 million jobs opening and closing in the U.S. each year, is typical of a flexible economy. In stagnant economies, people do not change jobs often.</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Organization for Economic Co-operation and Development (OECD),</a:t>
            </a:r>
            <a:r>
              <a:rPr lang="en-US" sz="1200" baseline="0" dirty="0" smtClean="0"/>
              <a:t> an international organization whose members include most of western Europe, North America, Japan, Australia, and New Zealand, </a:t>
            </a:r>
            <a:r>
              <a:rPr lang="en-US" sz="1200" dirty="0" smtClean="0"/>
              <a:t>studied employment trends in 25 countries and concluded that unemployment stems from “policies…[that]</a:t>
            </a:r>
            <a:r>
              <a:rPr lang="en-US" sz="1200" baseline="0" dirty="0" smtClean="0"/>
              <a:t> have made economies rigid, and stalled the ability…to adapt.”</a:t>
            </a:r>
            <a:r>
              <a:rPr lang="en-US" sz="1200" baseline="30000" dirty="0" smtClean="0"/>
              <a:t>12</a:t>
            </a:r>
            <a:r>
              <a:rPr lang="en-US" sz="1200" baseline="0" dirty="0" smtClean="0"/>
              <a:t> The study suggested that “unemployment should be addressed not by seeking to slow the pace of change, but rather by restoring economies’ and societies’ capacity to adapt to it.”</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5</a:t>
            </a:fld>
            <a:endParaRPr lang="en-US"/>
          </a:p>
        </p:txBody>
      </p:sp>
    </p:spTree>
    <p:extLst>
      <p:ext uri="{BB962C8B-B14F-4D97-AF65-F5344CB8AC3E}">
        <p14:creationId xmlns:p14="http://schemas.microsoft.com/office/powerpoint/2010/main" val="3121331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6</a:t>
            </a:fld>
            <a:endParaRPr lang="en-US"/>
          </a:p>
        </p:txBody>
      </p:sp>
    </p:spTree>
    <p:extLst>
      <p:ext uri="{BB962C8B-B14F-4D97-AF65-F5344CB8AC3E}">
        <p14:creationId xmlns:p14="http://schemas.microsoft.com/office/powerpoint/2010/main" val="3121331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Some argue that computers differ</a:t>
            </a:r>
            <a:r>
              <a:rPr lang="en-US" sz="1200" baseline="0" dirty="0" smtClean="0"/>
              <a:t> from earlier technologies and has more negative impact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	- eliminates wider variety of jobs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	- pace faster</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Facebook app industry alone accounted for between 180,000 and 235,000 fulltime jobs in the U.S. in 2011.</a:t>
            </a:r>
          </a:p>
          <a:p>
            <a:endParaRPr lang="en-US" dirty="0" smtClean="0"/>
          </a:p>
          <a:p>
            <a:r>
              <a:rPr lang="en-US" dirty="0" smtClean="0"/>
              <a:t>The</a:t>
            </a:r>
            <a:r>
              <a:rPr lang="en-US" baseline="0" dirty="0" smtClean="0"/>
              <a:t> enormous growth of retail sales on the Web contributed to an increase in jobs in the package shipping industry.</a:t>
            </a:r>
            <a:endParaRPr lang="en-US" dirty="0" smtClean="0"/>
          </a:p>
          <a:p>
            <a:endParaRPr lang="en-US" dirty="0" smtClean="0"/>
          </a:p>
          <a:p>
            <a:r>
              <a:rPr lang="en-US" dirty="0" smtClean="0"/>
              <a:t>As</a:t>
            </a:r>
            <a:r>
              <a:rPr lang="en-US" baseline="0" dirty="0" smtClean="0"/>
              <a:t> demand increases for new skills, people acquire them. Something went awry with this natural process in recent years. When unemployment was extraordinarily high in 2009-2011, many thousands of jobs went unfilled in engineering and other high-tech fields because there were insufficient qualified applicants. Colleges and graduate schools produced large numbers of trained people, but, for example, 62% of those earning doctorates in electrical engineering were foreign students, and most had to return to their countries because of immigration restrictions.</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7</a:t>
            </a:fld>
            <a:endParaRPr lang="en-US"/>
          </a:p>
        </p:txBody>
      </p:sp>
    </p:spTree>
    <p:extLst>
      <p:ext uri="{BB962C8B-B14F-4D97-AF65-F5344CB8AC3E}">
        <p14:creationId xmlns:p14="http://schemas.microsoft.com/office/powerpoint/2010/main" val="846393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Bureau of Labor Statistics</a:t>
            </a:r>
            <a:r>
              <a:rPr lang="en-US" baseline="0" dirty="0" smtClean="0"/>
              <a:t> expects many jobs to be available that require little, if any, computer skill. Areas in which the BLS expects the most new jobs created through 2018 include nursing, home health aid, retail and office clerks, and food preparation and service.</a:t>
            </a:r>
          </a:p>
          <a:p>
            <a:endParaRPr lang="en-US" baseline="0" dirty="0" smtClean="0"/>
          </a:p>
          <a:p>
            <a:r>
              <a:rPr lang="en-US" baseline="0" dirty="0" smtClean="0"/>
              <a:t>Software makes decisions that used to require trained, thinking human beings. Computer programs analyze loan applications and decide which to approve. Some programs are better than people at predicting which applicants are likely to default on their loans.</a:t>
            </a:r>
          </a:p>
          <a:p>
            <a:endParaRPr lang="en-US" baseline="0" dirty="0" smtClean="0"/>
          </a:p>
          <a:p>
            <a:r>
              <a:rPr lang="en-US" baseline="0" dirty="0" smtClean="0"/>
              <a:t>Some computer programs write computer programs, reducing the need for training programmers.</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8</a:t>
            </a:fld>
            <a:endParaRPr lang="en-US"/>
          </a:p>
        </p:txBody>
      </p:sp>
    </p:spTree>
    <p:extLst>
      <p:ext uri="{BB962C8B-B14F-4D97-AF65-F5344CB8AC3E}">
        <p14:creationId xmlns:p14="http://schemas.microsoft.com/office/powerpoint/2010/main" val="842729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Encourages</a:t>
            </a:r>
            <a:r>
              <a:rPr lang="en-US" baseline="0" dirty="0" smtClean="0"/>
              <a:t> small businesses and independent consultants, who can operate globally.</a:t>
            </a:r>
          </a:p>
          <a:p>
            <a:endParaRPr lang="en-US" baseline="0" dirty="0" smtClean="0"/>
          </a:p>
          <a:p>
            <a:r>
              <a:rPr lang="en-US" baseline="0" dirty="0" smtClean="0"/>
              <a:t>Common now, but that is a change from mistaken fears.</a:t>
            </a:r>
          </a:p>
          <a:p>
            <a:endParaRPr lang="en-US" baseline="0" dirty="0" smtClean="0"/>
          </a:p>
          <a:p>
            <a:r>
              <a:rPr lang="en-US" baseline="0" dirty="0" smtClean="0"/>
              <a:t>Also, new collaborative communication biz (video conferencing)</a:t>
            </a:r>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10</a:t>
            </a:fld>
            <a:endParaRPr lang="en-US"/>
          </a:p>
        </p:txBody>
      </p:sp>
    </p:spTree>
    <p:extLst>
      <p:ext uri="{BB962C8B-B14F-4D97-AF65-F5344CB8AC3E}">
        <p14:creationId xmlns:p14="http://schemas.microsoft.com/office/powerpoint/2010/main" val="3431631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11</a:t>
            </a:fld>
            <a:endParaRPr lang="en-US"/>
          </a:p>
        </p:txBody>
      </p:sp>
    </p:spTree>
    <p:extLst>
      <p:ext uri="{BB962C8B-B14F-4D97-AF65-F5344CB8AC3E}">
        <p14:creationId xmlns:p14="http://schemas.microsoft.com/office/powerpoint/2010/main" val="3496907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Internet and web reduced “transportation costs” for offshoring to almost zero (data</a:t>
            </a:r>
            <a:r>
              <a:rPr lang="en-US" baseline="0" dirty="0" smtClean="0"/>
              <a:t> processing, call centers)</a:t>
            </a:r>
            <a:endParaRPr lang="en-US" dirty="0" smtClean="0"/>
          </a:p>
          <a:p>
            <a:endParaRPr lang="en-US" dirty="0" smtClean="0"/>
          </a:p>
          <a:p>
            <a:r>
              <a:rPr lang="en-US" dirty="0" smtClean="0"/>
              <a:t>Offshoring of skilled work, sometimes called “knowledge work” has increased dramatically, raising concerns</a:t>
            </a:r>
            <a:r>
              <a:rPr lang="en-US" baseline="0" dirty="0" smtClean="0"/>
              <a:t> about loss of high-paying jobs among the middle class. </a:t>
            </a:r>
          </a:p>
          <a:p>
            <a:endParaRPr lang="en-US" baseline="0" dirty="0" smtClean="0"/>
          </a:p>
          <a:p>
            <a:pPr marL="171450" indent="-171450">
              <a:buFont typeface="Arial" pitchFamily="34" charset="0"/>
              <a:buChar char="•"/>
            </a:pPr>
            <a:r>
              <a:rPr lang="en-US" baseline="0" dirty="0" smtClean="0"/>
              <a:t>In some fields, a significant reason for offshoring is that there are not enough trained professionals in the U.S.</a:t>
            </a:r>
          </a:p>
          <a:p>
            <a:pPr marL="171450" indent="-171450">
              <a:buFont typeface="Arial" pitchFamily="34" charset="0"/>
              <a:buChar char="•"/>
            </a:pPr>
            <a:r>
              <a:rPr lang="en-US" baseline="0" dirty="0" smtClean="0"/>
              <a:t>But could create new jobs as before</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77C4BAF-EEE0-4927-AE76-4A0606678729}" type="slidenum">
              <a:rPr lang="en-US" smtClean="0"/>
              <a:t>13</a:t>
            </a:fld>
            <a:endParaRPr lang="en-US"/>
          </a:p>
        </p:txBody>
      </p:sp>
    </p:spTree>
    <p:extLst>
      <p:ext uri="{BB962C8B-B14F-4D97-AF65-F5344CB8AC3E}">
        <p14:creationId xmlns:p14="http://schemas.microsoft.com/office/powerpoint/2010/main" val="4231065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SzPct val="80000"/>
              <a:buFont typeface="Wingdings" pitchFamily="2" charset="2"/>
              <a:buChar char="§"/>
              <a:defRPr/>
            </a:lvl2pPr>
            <a:lvl3pPr marL="1143000" indent="-228600">
              <a:buClr>
                <a:schemeClr val="bg1">
                  <a:lumMod val="65000"/>
                </a:schemeClr>
              </a:buClr>
              <a:buSzPct val="70000"/>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2992A9FA-81E7-43BF-A96E-F4AF470E124E}" type="slidenum">
              <a:rPr lang="en-US"/>
              <a:pPr/>
              <a:t>‹#›</a:t>
            </a:fld>
            <a:endParaRPr lang="en-US"/>
          </a:p>
        </p:txBody>
      </p:sp>
    </p:spTree>
    <p:extLst>
      <p:ext uri="{BB962C8B-B14F-4D97-AF65-F5344CB8AC3E}">
        <p14:creationId xmlns:p14="http://schemas.microsoft.com/office/powerpoint/2010/main" val="484956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990600" y="1828800"/>
            <a:ext cx="5715000" cy="1470025"/>
          </a:xfrm>
        </p:spPr>
        <p:txBody>
          <a:bodyPr>
            <a:normAutofit fontScale="90000"/>
          </a:bodyPr>
          <a:lstStyle/>
          <a:p>
            <a:r>
              <a:rPr lang="en-US" sz="7200" dirty="0"/>
              <a:t>A Gift of Fire</a:t>
            </a:r>
            <a:br>
              <a:rPr lang="en-US" sz="7200" dirty="0"/>
            </a:br>
            <a:r>
              <a:rPr lang="en-US" sz="2400" dirty="0" smtClean="0"/>
              <a:t>Fourth edition</a:t>
            </a:r>
            <a:r>
              <a:rPr lang="en-US" sz="2400" dirty="0"/>
              <a:t/>
            </a:r>
            <a:br>
              <a:rPr lang="en-US" sz="2400" dirty="0"/>
            </a:br>
            <a:r>
              <a:rPr lang="en-US" sz="4800" dirty="0"/>
              <a:t>Sara </a:t>
            </a:r>
            <a:r>
              <a:rPr lang="en-US" sz="4800" dirty="0" err="1"/>
              <a:t>Baase</a:t>
            </a:r>
            <a:endParaRPr lang="en-US" sz="7200" dirty="0"/>
          </a:p>
        </p:txBody>
      </p:sp>
      <p:sp>
        <p:nvSpPr>
          <p:cNvPr id="20485" name="Rectangle 5"/>
          <p:cNvSpPr>
            <a:spLocks noGrp="1" noChangeArrowheads="1"/>
          </p:cNvSpPr>
          <p:nvPr>
            <p:ph type="subTitle" idx="1"/>
          </p:nvPr>
        </p:nvSpPr>
        <p:spPr/>
        <p:txBody>
          <a:bodyPr>
            <a:normAutofit/>
          </a:bodyPr>
          <a:lstStyle/>
          <a:p>
            <a:r>
              <a:rPr lang="en-US" sz="4000" dirty="0"/>
              <a:t>Chapter 6</a:t>
            </a:r>
            <a:r>
              <a:rPr lang="en-US" sz="4000"/>
              <a:t>: </a:t>
            </a:r>
            <a:r>
              <a:rPr lang="en-US" sz="4000" smtClean="0"/>
              <a:t/>
            </a:r>
            <a:br>
              <a:rPr lang="en-US" sz="4000" smtClean="0"/>
            </a:br>
            <a:r>
              <a:rPr lang="en-US" sz="4000" smtClean="0"/>
              <a:t>Work</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idx="1"/>
          </p:nvPr>
        </p:nvSpPr>
        <p:spPr>
          <a:xfrm>
            <a:off x="1219200" y="1371600"/>
            <a:ext cx="7772400" cy="4876800"/>
          </a:xfrm>
        </p:spPr>
        <p:txBody>
          <a:bodyPr>
            <a:normAutofit lnSpcReduction="10000"/>
          </a:bodyPr>
          <a:lstStyle/>
          <a:p>
            <a:pPr marL="0" indent="0">
              <a:lnSpc>
                <a:spcPct val="80000"/>
              </a:lnSpc>
              <a:buNone/>
            </a:pPr>
            <a:r>
              <a:rPr lang="en-US" sz="2800" dirty="0" smtClean="0"/>
              <a:t>Telecommuting</a:t>
            </a:r>
          </a:p>
          <a:p>
            <a:pPr>
              <a:lnSpc>
                <a:spcPct val="80000"/>
              </a:lnSpc>
            </a:pPr>
            <a:r>
              <a:rPr lang="en-US" sz="2800" dirty="0" smtClean="0"/>
              <a:t>Benefits</a:t>
            </a:r>
            <a:endParaRPr lang="en-US" sz="2800" dirty="0"/>
          </a:p>
          <a:p>
            <a:pPr lvl="1">
              <a:lnSpc>
                <a:spcPct val="80000"/>
              </a:lnSpc>
            </a:pPr>
            <a:r>
              <a:rPr lang="en-US" sz="2400" dirty="0"/>
              <a:t>Reduces overhead for employers</a:t>
            </a:r>
          </a:p>
          <a:p>
            <a:pPr lvl="1">
              <a:lnSpc>
                <a:spcPct val="80000"/>
              </a:lnSpc>
            </a:pPr>
            <a:r>
              <a:rPr lang="en-US" sz="2400" dirty="0"/>
              <a:t>Reduces need for large offices</a:t>
            </a:r>
          </a:p>
          <a:p>
            <a:pPr lvl="1">
              <a:lnSpc>
                <a:spcPct val="80000"/>
              </a:lnSpc>
            </a:pPr>
            <a:r>
              <a:rPr lang="en-US" sz="2400" dirty="0"/>
              <a:t>Employees are more productive, satisfied, and loyal</a:t>
            </a:r>
          </a:p>
          <a:p>
            <a:pPr lvl="1">
              <a:lnSpc>
                <a:spcPct val="80000"/>
              </a:lnSpc>
            </a:pPr>
            <a:r>
              <a:rPr lang="en-US" sz="2400" dirty="0"/>
              <a:t>Reduces traffic congestion, pollution, gasoline use, and </a:t>
            </a:r>
            <a:r>
              <a:rPr lang="en-US" sz="2400" dirty="0" smtClean="0"/>
              <a:t>stress</a:t>
            </a:r>
          </a:p>
          <a:p>
            <a:pPr lvl="1">
              <a:lnSpc>
                <a:spcPct val="80000"/>
              </a:lnSpc>
            </a:pPr>
            <a:r>
              <a:rPr lang="en-US" sz="2400" dirty="0" smtClean="0"/>
              <a:t>Easier to work with people in other countries</a:t>
            </a:r>
            <a:endParaRPr lang="en-US" sz="2400" dirty="0"/>
          </a:p>
          <a:p>
            <a:pPr lvl="1">
              <a:lnSpc>
                <a:spcPct val="80000"/>
              </a:lnSpc>
            </a:pPr>
            <a:r>
              <a:rPr lang="en-US" sz="2400" dirty="0"/>
              <a:t>Reduces expenses for commuting and money spent on work </a:t>
            </a:r>
            <a:r>
              <a:rPr lang="en-US" sz="2400" dirty="0" smtClean="0"/>
              <a:t>clothes</a:t>
            </a:r>
          </a:p>
          <a:p>
            <a:pPr lvl="1">
              <a:lnSpc>
                <a:spcPct val="80000"/>
              </a:lnSpc>
            </a:pPr>
            <a:r>
              <a:rPr lang="en-US" sz="2400" dirty="0" smtClean="0"/>
              <a:t>Reduces time for commuting </a:t>
            </a:r>
            <a:endParaRPr lang="en-US" sz="2400" dirty="0"/>
          </a:p>
          <a:p>
            <a:pPr lvl="1">
              <a:lnSpc>
                <a:spcPct val="80000"/>
              </a:lnSpc>
            </a:pPr>
            <a:r>
              <a:rPr lang="en-US" sz="2400" dirty="0"/>
              <a:t>Allows work to continue after blizzards, hurricanes, etc</a:t>
            </a:r>
            <a:r>
              <a:rPr lang="en-US" sz="2400" dirty="0" smtClean="0"/>
              <a:t>.</a:t>
            </a:r>
          </a:p>
          <a:p>
            <a:pPr lvl="1">
              <a:lnSpc>
                <a:spcPct val="80000"/>
              </a:lnSpc>
            </a:pPr>
            <a:r>
              <a:rPr lang="en-US" sz="2400" dirty="0" smtClean="0"/>
              <a:t>Or personal reasons to work from home (two-body, kids, handicapped)</a:t>
            </a:r>
            <a:endParaRPr lang="en-US" sz="2400" dirty="0"/>
          </a:p>
        </p:txBody>
      </p:sp>
      <p:sp>
        <p:nvSpPr>
          <p:cNvPr id="2" name="Content Placeholder 1"/>
          <p:cNvSpPr>
            <a:spLocks noGrp="1"/>
          </p:cNvSpPr>
          <p:nvPr>
            <p:ph sz="quarter" idx="10"/>
          </p:nvPr>
        </p:nvSpPr>
        <p:spPr/>
        <p:txBody>
          <a:bodyPr/>
          <a:lstStyle/>
          <a:p>
            <a:r>
              <a:rPr lang="en-US" dirty="0" smtClean="0"/>
              <a:t>285-286</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1219200" y="1371600"/>
            <a:ext cx="7620000" cy="5257800"/>
          </a:xfrm>
        </p:spPr>
        <p:txBody>
          <a:bodyPr>
            <a:normAutofit fontScale="92500" lnSpcReduction="10000"/>
          </a:bodyPr>
          <a:lstStyle/>
          <a:p>
            <a:pPr>
              <a:lnSpc>
                <a:spcPct val="90000"/>
              </a:lnSpc>
              <a:buFontTx/>
              <a:buNone/>
            </a:pPr>
            <a:r>
              <a:rPr lang="en-US" sz="2800" dirty="0" smtClean="0"/>
              <a:t>Telecommuting</a:t>
            </a:r>
          </a:p>
          <a:p>
            <a:pPr>
              <a:lnSpc>
                <a:spcPct val="90000"/>
              </a:lnSpc>
            </a:pPr>
            <a:r>
              <a:rPr lang="en-US" sz="2800" dirty="0" smtClean="0"/>
              <a:t>Problems</a:t>
            </a:r>
            <a:endParaRPr lang="en-US" sz="2800" dirty="0"/>
          </a:p>
          <a:p>
            <a:pPr lvl="1">
              <a:lnSpc>
                <a:spcPct val="90000"/>
              </a:lnSpc>
            </a:pPr>
            <a:r>
              <a:rPr lang="en-US" sz="2400" dirty="0"/>
              <a:t>Employers see resentment from those who have to work at the office</a:t>
            </a:r>
          </a:p>
          <a:p>
            <a:pPr lvl="1">
              <a:lnSpc>
                <a:spcPct val="90000"/>
              </a:lnSpc>
            </a:pPr>
            <a:r>
              <a:rPr lang="en-US" sz="2400" dirty="0"/>
              <a:t>For some telecommuting employees, corporation loyalty </a:t>
            </a:r>
            <a:r>
              <a:rPr lang="en-US" sz="2400" dirty="0" smtClean="0"/>
              <a:t>weakens</a:t>
            </a:r>
          </a:p>
          <a:p>
            <a:pPr lvl="1">
              <a:lnSpc>
                <a:spcPct val="90000"/>
              </a:lnSpc>
            </a:pPr>
            <a:r>
              <a:rPr lang="en-US" sz="2400" dirty="0" smtClean="0"/>
              <a:t>Less productive for some personalities without supervision,</a:t>
            </a:r>
          </a:p>
          <a:p>
            <a:pPr lvl="1">
              <a:lnSpc>
                <a:spcPct val="90000"/>
              </a:lnSpc>
            </a:pPr>
            <a:r>
              <a:rPr lang="en-US" sz="2400" dirty="0"/>
              <a:t>O</a:t>
            </a:r>
            <a:r>
              <a:rPr lang="en-US" sz="2400" dirty="0" smtClean="0"/>
              <a:t>thers work too long, no boundaries</a:t>
            </a:r>
            <a:endParaRPr lang="en-US" sz="2400" dirty="0"/>
          </a:p>
          <a:p>
            <a:pPr lvl="1">
              <a:lnSpc>
                <a:spcPct val="90000"/>
              </a:lnSpc>
            </a:pPr>
            <a:r>
              <a:rPr lang="en-US" sz="2400" dirty="0"/>
              <a:t>Odd work hours</a:t>
            </a:r>
          </a:p>
          <a:p>
            <a:pPr lvl="1">
              <a:lnSpc>
                <a:spcPct val="90000"/>
              </a:lnSpc>
            </a:pPr>
            <a:r>
              <a:rPr lang="en-US" sz="2400" dirty="0"/>
              <a:t>Cost for office space has shifted to the </a:t>
            </a:r>
            <a:r>
              <a:rPr lang="en-US" sz="2400" dirty="0" smtClean="0"/>
              <a:t>employee</a:t>
            </a:r>
          </a:p>
          <a:p>
            <a:pPr lvl="1">
              <a:lnSpc>
                <a:spcPct val="90000"/>
              </a:lnSpc>
            </a:pPr>
            <a:r>
              <a:rPr lang="en-US" sz="2400" dirty="0" smtClean="0"/>
              <a:t>Less mentoring and social opportunities</a:t>
            </a:r>
          </a:p>
          <a:p>
            <a:pPr lvl="2">
              <a:lnSpc>
                <a:spcPct val="90000"/>
              </a:lnSpc>
            </a:pPr>
            <a:r>
              <a:rPr lang="en-US" sz="2000" dirty="0" smtClean="0"/>
              <a:t>But people used to work at home pre industrial?</a:t>
            </a:r>
            <a:endParaRPr lang="en-US" sz="2000" dirty="0"/>
          </a:p>
          <a:p>
            <a:pPr lvl="1">
              <a:lnSpc>
                <a:spcPct val="90000"/>
              </a:lnSpc>
            </a:pPr>
            <a:r>
              <a:rPr lang="en-US" sz="2400" dirty="0"/>
              <a:t>Security risks when work and personal activities reside on the same computer</a:t>
            </a:r>
          </a:p>
        </p:txBody>
      </p:sp>
      <p:sp>
        <p:nvSpPr>
          <p:cNvPr id="2" name="Content Placeholder 1"/>
          <p:cNvSpPr>
            <a:spLocks noGrp="1"/>
          </p:cNvSpPr>
          <p:nvPr>
            <p:ph sz="quarter" idx="10"/>
          </p:nvPr>
        </p:nvSpPr>
        <p:spPr/>
        <p:txBody>
          <a:bodyPr/>
          <a:lstStyle/>
          <a:p>
            <a:r>
              <a:rPr lang="en-US" dirty="0" smtClean="0"/>
              <a:t>286-287</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idx="1"/>
          </p:nvPr>
        </p:nvSpPr>
        <p:spPr/>
        <p:txBody>
          <a:bodyPr/>
          <a:lstStyle/>
          <a:p>
            <a:pPr marL="0" indent="0">
              <a:buNone/>
            </a:pPr>
            <a:r>
              <a:rPr lang="en-US" dirty="0" smtClean="0"/>
              <a:t>Discussion Questions</a:t>
            </a:r>
          </a:p>
          <a:p>
            <a:r>
              <a:rPr lang="en-US" sz="2400" i="1" dirty="0" smtClean="0"/>
              <a:t>Would </a:t>
            </a:r>
            <a:r>
              <a:rPr lang="en-US" sz="2400" i="1" dirty="0"/>
              <a:t>you want to telecommute?  Why or why not?</a:t>
            </a:r>
          </a:p>
          <a:p>
            <a:r>
              <a:rPr lang="en-US" sz="2400" i="1" dirty="0"/>
              <a:t>How has technology made entrepreneurship easier?  Harder? </a:t>
            </a:r>
          </a:p>
        </p:txBody>
      </p:sp>
      <p:sp>
        <p:nvSpPr>
          <p:cNvPr id="2" name="Content Placeholder 1"/>
          <p:cNvSpPr>
            <a:spLocks noGrp="1"/>
          </p:cNvSpPr>
          <p:nvPr>
            <p:ph sz="quarter" idx="10"/>
          </p:nvPr>
        </p:nvSpPr>
        <p:spPr/>
        <p:txBody>
          <a:bodyPr/>
          <a:lstStyle/>
          <a:p>
            <a:r>
              <a:rPr lang="en-US" dirty="0" smtClean="0"/>
              <a:t>285-287</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Rectangle 5"/>
          <p:cNvSpPr>
            <a:spLocks noGrp="1" noChangeArrowheads="1"/>
          </p:cNvSpPr>
          <p:nvPr>
            <p:ph idx="1"/>
          </p:nvPr>
        </p:nvSpPr>
        <p:spPr/>
        <p:txBody>
          <a:bodyPr/>
          <a:lstStyle/>
          <a:p>
            <a:pPr>
              <a:lnSpc>
                <a:spcPct val="80000"/>
              </a:lnSpc>
              <a:buFontTx/>
              <a:buNone/>
            </a:pPr>
            <a:r>
              <a:rPr lang="en-US" sz="2800" dirty="0"/>
              <a:t>A Global </a:t>
            </a:r>
            <a:r>
              <a:rPr lang="en-US" sz="2800" dirty="0" smtClean="0"/>
              <a:t>Workforce</a:t>
            </a:r>
            <a:endParaRPr lang="en-US" sz="2800" dirty="0"/>
          </a:p>
          <a:p>
            <a:pPr>
              <a:lnSpc>
                <a:spcPct val="80000"/>
              </a:lnSpc>
            </a:pPr>
            <a:r>
              <a:rPr lang="en-US" sz="2400" dirty="0"/>
              <a:t>Outsourcing - phenomenon where a company pays another company </a:t>
            </a:r>
            <a:r>
              <a:rPr lang="en-US" sz="2400" dirty="0" smtClean="0"/>
              <a:t>for services </a:t>
            </a:r>
            <a:r>
              <a:rPr lang="en-US" sz="2400" dirty="0"/>
              <a:t>instead of performing those tasks itself</a:t>
            </a:r>
          </a:p>
          <a:p>
            <a:pPr>
              <a:lnSpc>
                <a:spcPct val="80000"/>
              </a:lnSpc>
            </a:pPr>
            <a:r>
              <a:rPr lang="en-US" sz="2400" dirty="0"/>
              <a:t>Offshoring - the practice of moving business processes or services </a:t>
            </a:r>
            <a:r>
              <a:rPr lang="en-US" sz="2400" i="1" dirty="0"/>
              <a:t>to another country</a:t>
            </a:r>
            <a:r>
              <a:rPr lang="en-US" sz="2400" dirty="0"/>
              <a:t>, especially overseas, to reduce costs </a:t>
            </a:r>
          </a:p>
          <a:p>
            <a:pPr>
              <a:lnSpc>
                <a:spcPct val="80000"/>
              </a:lnSpc>
            </a:pPr>
            <a:r>
              <a:rPr lang="en-US" sz="2400" dirty="0" err="1"/>
              <a:t>Inshoring</a:t>
            </a:r>
            <a:r>
              <a:rPr lang="en-US" sz="2400" dirty="0"/>
              <a:t> - when another company employs thousands of people in the U.S. (e.g. offshoring for a German company means </a:t>
            </a:r>
            <a:r>
              <a:rPr lang="en-US" sz="2400" dirty="0" err="1"/>
              <a:t>inshoring</a:t>
            </a:r>
            <a:r>
              <a:rPr lang="en-US" sz="2400" dirty="0"/>
              <a:t> for U.S.)</a:t>
            </a:r>
          </a:p>
          <a:p>
            <a:pPr>
              <a:lnSpc>
                <a:spcPct val="80000"/>
              </a:lnSpc>
            </a:pPr>
            <a:r>
              <a:rPr lang="en-US" sz="2400" dirty="0"/>
              <a:t>Almost 5% of U.S. workers are employed by foreign companies</a:t>
            </a:r>
          </a:p>
        </p:txBody>
      </p:sp>
      <p:sp>
        <p:nvSpPr>
          <p:cNvPr id="2" name="Content Placeholder 1"/>
          <p:cNvSpPr>
            <a:spLocks noGrp="1"/>
          </p:cNvSpPr>
          <p:nvPr>
            <p:ph sz="quarter" idx="10"/>
          </p:nvPr>
        </p:nvSpPr>
        <p:spPr/>
        <p:txBody>
          <a:bodyPr/>
          <a:lstStyle/>
          <a:p>
            <a:r>
              <a:rPr lang="en-US" dirty="0" smtClean="0"/>
              <a:t>287-290</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p:txBody>
          <a:bodyPr/>
          <a:lstStyle/>
          <a:p>
            <a:pPr>
              <a:lnSpc>
                <a:spcPct val="90000"/>
              </a:lnSpc>
              <a:buFontTx/>
              <a:buNone/>
            </a:pPr>
            <a:r>
              <a:rPr lang="en-US" sz="2800" dirty="0"/>
              <a:t>A Global </a:t>
            </a:r>
            <a:r>
              <a:rPr lang="en-US" sz="2800" dirty="0" smtClean="0"/>
              <a:t>Workforce</a:t>
            </a:r>
            <a:endParaRPr lang="en-US" sz="2800" dirty="0"/>
          </a:p>
          <a:p>
            <a:pPr>
              <a:lnSpc>
                <a:spcPct val="90000"/>
              </a:lnSpc>
            </a:pPr>
            <a:r>
              <a:rPr lang="en-US" sz="2800" dirty="0"/>
              <a:t>Problems and side effects of </a:t>
            </a:r>
            <a:r>
              <a:rPr lang="en-US" sz="2800" dirty="0" smtClean="0"/>
              <a:t>offshoring</a:t>
            </a:r>
            <a:endParaRPr lang="en-US" sz="2800" dirty="0"/>
          </a:p>
          <a:p>
            <a:pPr lvl="1">
              <a:lnSpc>
                <a:spcPct val="90000"/>
              </a:lnSpc>
            </a:pPr>
            <a:r>
              <a:rPr lang="en-US" sz="2400" dirty="0"/>
              <a:t>Consumers complain about customer service representatives, because accents are difficult to </a:t>
            </a:r>
            <a:r>
              <a:rPr lang="en-US" sz="2400" dirty="0" smtClean="0"/>
              <a:t>understand, employees not really trained</a:t>
            </a:r>
          </a:p>
          <a:p>
            <a:pPr lvl="1">
              <a:lnSpc>
                <a:spcPct val="90000"/>
              </a:lnSpc>
            </a:pPr>
            <a:r>
              <a:rPr lang="en-US" sz="2400" dirty="0" smtClean="0"/>
              <a:t>Those employees need to work at night</a:t>
            </a:r>
            <a:endParaRPr lang="en-US" sz="2400" dirty="0"/>
          </a:p>
          <a:p>
            <a:pPr lvl="1">
              <a:lnSpc>
                <a:spcPct val="90000"/>
              </a:lnSpc>
            </a:pPr>
            <a:r>
              <a:rPr lang="en-US" sz="2400" dirty="0"/>
              <a:t>Employees in U.S. companies need new job skills (e.g., managing, working with foreign colleagues)</a:t>
            </a:r>
          </a:p>
          <a:p>
            <a:pPr lvl="1">
              <a:lnSpc>
                <a:spcPct val="90000"/>
              </a:lnSpc>
            </a:pPr>
            <a:r>
              <a:rPr lang="en-US" sz="2400" dirty="0"/>
              <a:t>Increased demand for high-skill workers in other countries forces salaries up</a:t>
            </a:r>
          </a:p>
        </p:txBody>
      </p:sp>
      <p:sp>
        <p:nvSpPr>
          <p:cNvPr id="2" name="Content Placeholder 1"/>
          <p:cNvSpPr>
            <a:spLocks noGrp="1"/>
          </p:cNvSpPr>
          <p:nvPr>
            <p:ph sz="quarter" idx="10"/>
          </p:nvPr>
        </p:nvSpPr>
        <p:spPr/>
        <p:txBody>
          <a:bodyPr/>
          <a:lstStyle/>
          <a:p>
            <a:r>
              <a:rPr lang="en-US" dirty="0" smtClean="0"/>
              <a:t>290</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p:txBody>
          <a:bodyPr>
            <a:normAutofit fontScale="92500" lnSpcReduction="10000"/>
          </a:bodyPr>
          <a:lstStyle/>
          <a:p>
            <a:pPr>
              <a:lnSpc>
                <a:spcPct val="90000"/>
              </a:lnSpc>
              <a:buFontTx/>
              <a:buNone/>
            </a:pPr>
            <a:r>
              <a:rPr lang="en-US" sz="2800" dirty="0"/>
              <a:t>A Global </a:t>
            </a:r>
            <a:r>
              <a:rPr lang="en-US" sz="2800" dirty="0" smtClean="0"/>
              <a:t>Workforce</a:t>
            </a:r>
            <a:endParaRPr lang="en-US" sz="2800" dirty="0"/>
          </a:p>
          <a:p>
            <a:pPr>
              <a:lnSpc>
                <a:spcPct val="90000"/>
              </a:lnSpc>
            </a:pPr>
            <a:r>
              <a:rPr lang="en-US" sz="2800" dirty="0" smtClean="0"/>
              <a:t>Ethics </a:t>
            </a:r>
            <a:r>
              <a:rPr lang="en-US" sz="2800" dirty="0" err="1" smtClean="0"/>
              <a:t>vs</a:t>
            </a:r>
            <a:r>
              <a:rPr lang="en-US" sz="2800" dirty="0" smtClean="0"/>
              <a:t> economics – no clear results</a:t>
            </a:r>
            <a:endParaRPr lang="en-US" sz="2800" dirty="0" smtClean="0"/>
          </a:p>
          <a:p>
            <a:pPr lvl="1">
              <a:lnSpc>
                <a:spcPct val="90000"/>
              </a:lnSpc>
            </a:pPr>
            <a:r>
              <a:rPr lang="en-US" sz="2600" dirty="0" smtClean="0"/>
              <a:t>Utility for </a:t>
            </a:r>
            <a:r>
              <a:rPr lang="en-US" sz="2600" dirty="0" smtClean="0"/>
              <a:t>employee – how calculate</a:t>
            </a:r>
          </a:p>
          <a:p>
            <a:pPr lvl="2">
              <a:lnSpc>
                <a:spcPct val="90000"/>
              </a:lnSpc>
            </a:pPr>
            <a:r>
              <a:rPr lang="en-US" sz="2200" dirty="0" smtClean="0"/>
              <a:t>Absolute (favor US, they get most money)</a:t>
            </a:r>
          </a:p>
          <a:p>
            <a:pPr lvl="2">
              <a:lnSpc>
                <a:spcPct val="90000"/>
              </a:lnSpc>
            </a:pPr>
            <a:r>
              <a:rPr lang="en-US" sz="2200" dirty="0" smtClean="0"/>
              <a:t>Relative (favor foreign, they get more than average for their peers)</a:t>
            </a:r>
          </a:p>
          <a:p>
            <a:pPr lvl="1">
              <a:lnSpc>
                <a:spcPct val="90000"/>
              </a:lnSpc>
            </a:pPr>
            <a:r>
              <a:rPr lang="en-US" sz="2600" dirty="0" smtClean="0"/>
              <a:t>Utility for others</a:t>
            </a:r>
          </a:p>
          <a:p>
            <a:pPr lvl="2">
              <a:lnSpc>
                <a:spcPct val="90000"/>
              </a:lnSpc>
            </a:pPr>
            <a:r>
              <a:rPr lang="en-US" sz="2200" dirty="0" smtClean="0"/>
              <a:t>Customers – lower prices</a:t>
            </a:r>
          </a:p>
          <a:p>
            <a:pPr lvl="2">
              <a:lnSpc>
                <a:spcPct val="90000"/>
              </a:lnSpc>
            </a:pPr>
            <a:r>
              <a:rPr lang="en-US" sz="2200" dirty="0" smtClean="0"/>
              <a:t>Company – higher profits</a:t>
            </a:r>
            <a:endParaRPr lang="en-US" sz="2200" dirty="0" smtClean="0"/>
          </a:p>
          <a:p>
            <a:pPr lvl="1">
              <a:lnSpc>
                <a:spcPct val="90000"/>
              </a:lnSpc>
            </a:pPr>
            <a:r>
              <a:rPr lang="en-US" sz="2600" dirty="0" smtClean="0"/>
              <a:t>Kant: Employees </a:t>
            </a:r>
            <a:r>
              <a:rPr lang="en-US" sz="2600" dirty="0" smtClean="0"/>
              <a:t>as </a:t>
            </a:r>
            <a:endParaRPr lang="en-US" sz="2600" dirty="0" smtClean="0"/>
          </a:p>
          <a:p>
            <a:pPr lvl="2">
              <a:lnSpc>
                <a:spcPct val="90000"/>
              </a:lnSpc>
            </a:pPr>
            <a:r>
              <a:rPr lang="en-US" dirty="0" smtClean="0"/>
              <a:t>Means </a:t>
            </a:r>
            <a:r>
              <a:rPr lang="en-US" dirty="0" smtClean="0"/>
              <a:t>to </a:t>
            </a:r>
            <a:r>
              <a:rPr lang="en-US" dirty="0" smtClean="0"/>
              <a:t>an end – (only as means – foreign)</a:t>
            </a:r>
          </a:p>
          <a:p>
            <a:pPr lvl="2">
              <a:lnSpc>
                <a:spcPct val="90000"/>
              </a:lnSpc>
            </a:pPr>
            <a:r>
              <a:rPr lang="en-US" dirty="0" smtClean="0"/>
              <a:t>End in themselves - ? </a:t>
            </a:r>
          </a:p>
          <a:p>
            <a:pPr lvl="3">
              <a:lnSpc>
                <a:spcPct val="90000"/>
              </a:lnSpc>
            </a:pPr>
            <a:r>
              <a:rPr lang="en-US" dirty="0" smtClean="0"/>
              <a:t>respect Indian choices to work at that rate (assuming you didn’t manipulate)</a:t>
            </a:r>
          </a:p>
          <a:p>
            <a:pPr lvl="3">
              <a:lnSpc>
                <a:spcPct val="90000"/>
              </a:lnSpc>
            </a:pPr>
            <a:r>
              <a:rPr lang="en-US" dirty="0" smtClean="0"/>
              <a:t>What about working conditions, even if ok by their law?</a:t>
            </a:r>
            <a:endParaRPr lang="en-US" dirty="0"/>
          </a:p>
        </p:txBody>
      </p:sp>
      <p:sp>
        <p:nvSpPr>
          <p:cNvPr id="2" name="Content Placeholder 1"/>
          <p:cNvSpPr>
            <a:spLocks noGrp="1"/>
          </p:cNvSpPr>
          <p:nvPr>
            <p:ph sz="quarter" idx="10"/>
          </p:nvPr>
        </p:nvSpPr>
        <p:spPr/>
        <p:txBody>
          <a:bodyPr/>
          <a:lstStyle/>
          <a:p>
            <a:r>
              <a:rPr lang="en-US" dirty="0" smtClean="0"/>
              <a:t>291-293</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7219650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1219200" y="1371600"/>
            <a:ext cx="7620000" cy="5562600"/>
          </a:xfrm>
        </p:spPr>
        <p:txBody>
          <a:bodyPr>
            <a:normAutofit/>
          </a:bodyPr>
          <a:lstStyle/>
          <a:p>
            <a:pPr marL="0" indent="0">
              <a:lnSpc>
                <a:spcPct val="90000"/>
              </a:lnSpc>
              <a:buNone/>
            </a:pPr>
            <a:r>
              <a:rPr lang="en-US" sz="2800" dirty="0" smtClean="0"/>
              <a:t>Learning About Job Applicants</a:t>
            </a:r>
          </a:p>
          <a:p>
            <a:pPr>
              <a:lnSpc>
                <a:spcPct val="90000"/>
              </a:lnSpc>
            </a:pPr>
            <a:r>
              <a:rPr lang="en-US" sz="2400" dirty="0" smtClean="0"/>
              <a:t>The Web and social media provide new means </a:t>
            </a:r>
            <a:endParaRPr lang="en-US" sz="2400" dirty="0" smtClean="0"/>
          </a:p>
          <a:p>
            <a:pPr lvl="1">
              <a:lnSpc>
                <a:spcPct val="90000"/>
              </a:lnSpc>
            </a:pPr>
            <a:r>
              <a:rPr lang="en-US" sz="2200" dirty="0" smtClean="0"/>
              <a:t>search </a:t>
            </a:r>
            <a:r>
              <a:rPr lang="en-US" sz="2200" dirty="0"/>
              <a:t>online newsgroups and social </a:t>
            </a:r>
            <a:r>
              <a:rPr lang="en-US" sz="2200" dirty="0" smtClean="0"/>
              <a:t>networks</a:t>
            </a:r>
          </a:p>
          <a:p>
            <a:pPr lvl="2">
              <a:lnSpc>
                <a:spcPct val="90000"/>
              </a:lnSpc>
            </a:pPr>
            <a:r>
              <a:rPr lang="en-US" sz="1800" dirty="0" smtClean="0"/>
              <a:t>Blogs can indicate writing skills</a:t>
            </a:r>
            <a:endParaRPr lang="en-US" sz="1800" dirty="0"/>
          </a:p>
          <a:p>
            <a:pPr lvl="1">
              <a:lnSpc>
                <a:spcPct val="90000"/>
              </a:lnSpc>
            </a:pPr>
            <a:r>
              <a:rPr lang="en-US" sz="2400" dirty="0" smtClean="0"/>
              <a:t>hire </a:t>
            </a:r>
            <a:r>
              <a:rPr lang="en-US" sz="2400" dirty="0"/>
              <a:t>data-collection </a:t>
            </a:r>
            <a:r>
              <a:rPr lang="en-US" sz="2400" dirty="0" smtClean="0"/>
              <a:t>agencies</a:t>
            </a:r>
          </a:p>
          <a:p>
            <a:pPr lvl="2">
              <a:lnSpc>
                <a:spcPct val="90000"/>
              </a:lnSpc>
            </a:pPr>
            <a:r>
              <a:rPr lang="en-US" sz="2000" dirty="0" smtClean="0"/>
              <a:t>Racist and druggy remarks, porn, violence</a:t>
            </a:r>
          </a:p>
          <a:p>
            <a:pPr lvl="2">
              <a:lnSpc>
                <a:spcPct val="90000"/>
              </a:lnSpc>
            </a:pPr>
            <a:r>
              <a:rPr lang="en-US" sz="2000" dirty="0" smtClean="0"/>
              <a:t>Positive – charity</a:t>
            </a:r>
          </a:p>
          <a:p>
            <a:pPr lvl="2">
              <a:lnSpc>
                <a:spcPct val="90000"/>
              </a:lnSpc>
            </a:pPr>
            <a:r>
              <a:rPr lang="en-US" sz="2000" dirty="0" smtClean="0"/>
              <a:t>Easy to find things that are illegal to ask about</a:t>
            </a:r>
          </a:p>
          <a:p>
            <a:pPr lvl="3">
              <a:lnSpc>
                <a:spcPct val="90000"/>
              </a:lnSpc>
            </a:pPr>
            <a:r>
              <a:rPr lang="en-US" sz="1200" dirty="0" smtClean="0"/>
              <a:t>Race, religion…</a:t>
            </a:r>
            <a:endParaRPr lang="en-US" sz="1200" dirty="0" smtClean="0"/>
          </a:p>
          <a:p>
            <a:pPr lvl="1">
              <a:lnSpc>
                <a:spcPct val="90000"/>
              </a:lnSpc>
            </a:pPr>
            <a:r>
              <a:rPr lang="en-US" sz="2400" dirty="0"/>
              <a:t>u</a:t>
            </a:r>
            <a:r>
              <a:rPr lang="en-US" sz="2400" dirty="0" smtClean="0"/>
              <a:t>se a variety of screening methods to efficiently reduce a large pool of applicants to a reasonable number</a:t>
            </a:r>
          </a:p>
          <a:p>
            <a:pPr>
              <a:lnSpc>
                <a:spcPct val="90000"/>
              </a:lnSpc>
            </a:pPr>
            <a:r>
              <a:rPr lang="en-US" sz="2400" dirty="0" smtClean="0"/>
              <a:t>Some job-seekers attempt to clean up </a:t>
            </a:r>
            <a:r>
              <a:rPr lang="en-US" sz="2400" dirty="0" smtClean="0"/>
              <a:t>/ FAKE? their </a:t>
            </a:r>
            <a:r>
              <a:rPr lang="en-US" sz="2400" dirty="0" smtClean="0"/>
              <a:t>online </a:t>
            </a:r>
            <a:r>
              <a:rPr lang="en-US" sz="2400" dirty="0" smtClean="0"/>
              <a:t>persona</a:t>
            </a:r>
            <a:endParaRPr lang="en-US" sz="2400" dirty="0"/>
          </a:p>
        </p:txBody>
      </p:sp>
      <p:sp>
        <p:nvSpPr>
          <p:cNvPr id="2" name="Content Placeholder 1"/>
          <p:cNvSpPr>
            <a:spLocks noGrp="1"/>
          </p:cNvSpPr>
          <p:nvPr>
            <p:ph sz="quarter" idx="10"/>
          </p:nvPr>
        </p:nvSpPr>
        <p:spPr/>
        <p:txBody>
          <a:bodyPr/>
          <a:lstStyle/>
          <a:p>
            <a:r>
              <a:rPr lang="en-US" dirty="0" smtClean="0"/>
              <a:t>293-296</a:t>
            </a:r>
            <a:endParaRPr lang="en-US" dirty="0"/>
          </a:p>
        </p:txBody>
      </p:sp>
      <p:sp>
        <p:nvSpPr>
          <p:cNvPr id="8" name="Rectangle 4"/>
          <p:cNvSpPr>
            <a:spLocks noGrp="1" noChangeArrowheads="1"/>
          </p:cNvSpPr>
          <p:nvPr>
            <p:ph type="title"/>
          </p:nvPr>
        </p:nvSpPr>
        <p:spPr>
          <a:xfrm>
            <a:off x="1219200" y="228600"/>
            <a:ext cx="7162800" cy="1143000"/>
          </a:xfrm>
        </p:spPr>
        <p:txBody>
          <a:bodyPr>
            <a:normAutofit fontScale="90000"/>
          </a:bodyPr>
          <a:lstStyle/>
          <a:p>
            <a:r>
              <a:rPr lang="en-US" sz="4000" dirty="0" smtClean="0"/>
              <a:t>Employee Monitoring/Communication</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1219200" y="1371600"/>
            <a:ext cx="7772400" cy="4876800"/>
          </a:xfrm>
        </p:spPr>
        <p:txBody>
          <a:bodyPr>
            <a:normAutofit lnSpcReduction="10000"/>
          </a:bodyPr>
          <a:lstStyle/>
          <a:p>
            <a:pPr marL="0" indent="0">
              <a:lnSpc>
                <a:spcPct val="90000"/>
              </a:lnSpc>
              <a:buNone/>
            </a:pPr>
            <a:r>
              <a:rPr lang="en-US" dirty="0" smtClean="0"/>
              <a:t>Risks and Rules for Work and Personal Communications</a:t>
            </a:r>
          </a:p>
          <a:p>
            <a:pPr>
              <a:lnSpc>
                <a:spcPct val="90000"/>
              </a:lnSpc>
            </a:pPr>
            <a:r>
              <a:rPr lang="en-US" sz="2800" dirty="0" smtClean="0"/>
              <a:t>Employee monitoring is not new</a:t>
            </a:r>
          </a:p>
          <a:p>
            <a:pPr lvl="1">
              <a:lnSpc>
                <a:spcPct val="90000"/>
              </a:lnSpc>
            </a:pPr>
            <a:r>
              <a:rPr lang="en-US" sz="2400" dirty="0" smtClean="0"/>
              <a:t>Employers have always monitored their employees. </a:t>
            </a:r>
          </a:p>
          <a:p>
            <a:pPr lvl="1">
              <a:lnSpc>
                <a:spcPct val="90000"/>
              </a:lnSpc>
            </a:pPr>
            <a:r>
              <a:rPr lang="en-US" sz="2400" dirty="0"/>
              <a:t>Degree of detail and frequency of monitoring has varied depending upon kind of work, economic factors, and available technology</a:t>
            </a:r>
            <a:r>
              <a:rPr lang="en-US" sz="2400" dirty="0" smtClean="0"/>
              <a:t>. (Time-clocks and logs.)</a:t>
            </a:r>
          </a:p>
          <a:p>
            <a:pPr lvl="1">
              <a:lnSpc>
                <a:spcPct val="90000"/>
              </a:lnSpc>
            </a:pPr>
            <a:r>
              <a:rPr lang="en-US" sz="2400" dirty="0"/>
              <a:t>Early monitoring was mostly ‘blue-collar’ (factory) and ‘pink-collar’ (telephone and clerical) jobs</a:t>
            </a:r>
          </a:p>
          <a:p>
            <a:pPr lvl="1">
              <a:lnSpc>
                <a:spcPct val="90000"/>
              </a:lnSpc>
            </a:pPr>
            <a:r>
              <a:rPr lang="en-US" sz="2400" dirty="0"/>
              <a:t>Bosses patrolled the aisles watching </a:t>
            </a:r>
            <a:r>
              <a:rPr lang="en-US" sz="2400" dirty="0" smtClean="0"/>
              <a:t>workers</a:t>
            </a:r>
          </a:p>
          <a:p>
            <a:pPr lvl="2">
              <a:lnSpc>
                <a:spcPct val="90000"/>
              </a:lnSpc>
            </a:pPr>
            <a:r>
              <a:rPr lang="en-US" sz="2000" dirty="0" smtClean="0"/>
              <a:t>Now screen activity logged remotely (easy to store)</a:t>
            </a:r>
          </a:p>
          <a:p>
            <a:pPr lvl="2">
              <a:lnSpc>
                <a:spcPct val="90000"/>
              </a:lnSpc>
            </a:pPr>
            <a:r>
              <a:rPr lang="en-US" sz="2000" dirty="0" smtClean="0"/>
              <a:t>Fraud monitoring</a:t>
            </a:r>
          </a:p>
          <a:p>
            <a:pPr lvl="2">
              <a:lnSpc>
                <a:spcPct val="90000"/>
              </a:lnSpc>
            </a:pPr>
            <a:r>
              <a:rPr lang="en-US" sz="2000" dirty="0" smtClean="0"/>
              <a:t>Distractions</a:t>
            </a:r>
            <a:endParaRPr lang="en-US" sz="2000" dirty="0"/>
          </a:p>
          <a:p>
            <a:pPr lvl="1">
              <a:lnSpc>
                <a:spcPct val="90000"/>
              </a:lnSpc>
            </a:pPr>
            <a:r>
              <a:rPr lang="en-US" sz="2400" dirty="0" smtClean="0"/>
              <a:t>Output </a:t>
            </a:r>
            <a:r>
              <a:rPr lang="en-US" sz="2400" dirty="0"/>
              <a:t>counts at the end of the day</a:t>
            </a:r>
          </a:p>
          <a:p>
            <a:pPr lvl="1">
              <a:lnSpc>
                <a:spcPct val="90000"/>
              </a:lnSpc>
            </a:pPr>
            <a:endParaRPr lang="en-US" sz="2400" dirty="0"/>
          </a:p>
          <a:p>
            <a:pPr lvl="2">
              <a:lnSpc>
                <a:spcPct val="90000"/>
              </a:lnSpc>
            </a:pPr>
            <a:endParaRPr lang="en-US" sz="2000" dirty="0" smtClean="0"/>
          </a:p>
        </p:txBody>
      </p:sp>
      <p:sp>
        <p:nvSpPr>
          <p:cNvPr id="2" name="Content Placeholder 1"/>
          <p:cNvSpPr>
            <a:spLocks noGrp="1"/>
          </p:cNvSpPr>
          <p:nvPr>
            <p:ph sz="quarter" idx="10"/>
          </p:nvPr>
        </p:nvSpPr>
        <p:spPr/>
        <p:txBody>
          <a:bodyPr/>
          <a:lstStyle/>
          <a:p>
            <a:r>
              <a:rPr lang="en-US" dirty="0" smtClean="0"/>
              <a:t>296-297</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8421065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609600" y="811924"/>
            <a:ext cx="8534400" cy="6019800"/>
          </a:xfrm>
        </p:spPr>
        <p:txBody>
          <a:bodyPr>
            <a:normAutofit/>
          </a:bodyPr>
          <a:lstStyle/>
          <a:p>
            <a:pPr>
              <a:lnSpc>
                <a:spcPct val="90000"/>
              </a:lnSpc>
            </a:pPr>
            <a:r>
              <a:rPr lang="en-US" sz="2400" dirty="0" smtClean="0"/>
              <a:t>Employers may prohibit </a:t>
            </a:r>
            <a:r>
              <a:rPr lang="en-US" sz="2400" dirty="0" smtClean="0"/>
              <a:t>employees from using </a:t>
            </a:r>
            <a:r>
              <a:rPr lang="en-US" sz="2400" dirty="0" smtClean="0"/>
              <a:t>work for personal </a:t>
            </a:r>
          </a:p>
          <a:p>
            <a:pPr lvl="2">
              <a:lnSpc>
                <a:spcPct val="90000"/>
              </a:lnSpc>
            </a:pPr>
            <a:r>
              <a:rPr lang="en-US" sz="2000" dirty="0" smtClean="0"/>
              <a:t>Content could embarrass, lead to suits</a:t>
            </a:r>
          </a:p>
          <a:p>
            <a:pPr lvl="2">
              <a:lnSpc>
                <a:spcPct val="90000"/>
              </a:lnSpc>
            </a:pPr>
            <a:r>
              <a:rPr lang="en-US" sz="2000" dirty="0" smtClean="0"/>
              <a:t>ENRON</a:t>
            </a:r>
            <a:endParaRPr lang="en-US" sz="2000" dirty="0" smtClean="0"/>
          </a:p>
          <a:p>
            <a:pPr lvl="1">
              <a:lnSpc>
                <a:spcPct val="90000"/>
              </a:lnSpc>
            </a:pPr>
            <a:r>
              <a:rPr lang="en-US" sz="2400" dirty="0" smtClean="0"/>
              <a:t>What about employees using personal </a:t>
            </a:r>
            <a:r>
              <a:rPr lang="en-US" sz="2400" dirty="0" smtClean="0"/>
              <a:t>for </a:t>
            </a:r>
            <a:r>
              <a:rPr lang="en-US" sz="2400" dirty="0" smtClean="0"/>
              <a:t>work?</a:t>
            </a:r>
          </a:p>
          <a:p>
            <a:pPr lvl="2">
              <a:lnSpc>
                <a:spcPct val="90000"/>
              </a:lnSpc>
            </a:pPr>
            <a:r>
              <a:rPr lang="en-US" dirty="0" smtClean="0"/>
              <a:t>Why?</a:t>
            </a:r>
          </a:p>
          <a:p>
            <a:pPr lvl="3">
              <a:lnSpc>
                <a:spcPct val="90000"/>
              </a:lnSpc>
            </a:pPr>
            <a:r>
              <a:rPr lang="en-US" dirty="0" smtClean="0"/>
              <a:t>More convenient, versatile, up to date</a:t>
            </a:r>
          </a:p>
          <a:p>
            <a:pPr lvl="3">
              <a:lnSpc>
                <a:spcPct val="90000"/>
              </a:lnSpc>
            </a:pPr>
            <a:r>
              <a:rPr lang="en-US" dirty="0" smtClean="0"/>
              <a:t>Telecommuting</a:t>
            </a:r>
          </a:p>
          <a:p>
            <a:pPr lvl="2">
              <a:lnSpc>
                <a:spcPct val="90000"/>
              </a:lnSpc>
            </a:pPr>
            <a:r>
              <a:rPr lang="en-US" dirty="0" smtClean="0"/>
              <a:t>Why not?</a:t>
            </a:r>
          </a:p>
          <a:p>
            <a:pPr lvl="3">
              <a:lnSpc>
                <a:spcPct val="90000"/>
              </a:lnSpc>
            </a:pPr>
            <a:r>
              <a:rPr lang="en-US" dirty="0" smtClean="0"/>
              <a:t>Overhead </a:t>
            </a:r>
            <a:r>
              <a:rPr lang="en-US" dirty="0" smtClean="0"/>
              <a:t>of managing and maintaining systems to work with variety of brands and operating </a:t>
            </a:r>
            <a:r>
              <a:rPr lang="en-US" dirty="0" smtClean="0"/>
              <a:t>systems</a:t>
            </a:r>
          </a:p>
          <a:p>
            <a:pPr lvl="3">
              <a:lnSpc>
                <a:spcPct val="90000"/>
              </a:lnSpc>
            </a:pPr>
            <a:r>
              <a:rPr lang="en-US" dirty="0" smtClean="0"/>
              <a:t>Security </a:t>
            </a:r>
            <a:r>
              <a:rPr lang="en-US" dirty="0" smtClean="0"/>
              <a:t>of company information and </a:t>
            </a:r>
            <a:r>
              <a:rPr lang="en-US" dirty="0" smtClean="0"/>
              <a:t>operations</a:t>
            </a:r>
          </a:p>
          <a:p>
            <a:pPr lvl="4">
              <a:lnSpc>
                <a:spcPct val="90000"/>
              </a:lnSpc>
            </a:pPr>
            <a:r>
              <a:rPr lang="en-US" dirty="0" smtClean="0"/>
              <a:t>Security policies not enforced (</a:t>
            </a:r>
            <a:r>
              <a:rPr lang="en-US" dirty="0" err="1" smtClean="0"/>
              <a:t>passwds</a:t>
            </a:r>
            <a:r>
              <a:rPr lang="en-US" dirty="0" smtClean="0"/>
              <a:t>, hacking)</a:t>
            </a:r>
          </a:p>
          <a:p>
            <a:pPr lvl="4">
              <a:lnSpc>
                <a:spcPct val="90000"/>
              </a:lnSpc>
            </a:pPr>
            <a:r>
              <a:rPr lang="en-US" dirty="0" smtClean="0"/>
              <a:t>Loss of device</a:t>
            </a:r>
          </a:p>
          <a:p>
            <a:pPr lvl="4">
              <a:lnSpc>
                <a:spcPct val="90000"/>
              </a:lnSpc>
            </a:pPr>
            <a:r>
              <a:rPr lang="en-US" dirty="0" smtClean="0"/>
              <a:t>Termination of employment</a:t>
            </a:r>
          </a:p>
          <a:p>
            <a:pPr lvl="3">
              <a:lnSpc>
                <a:spcPct val="90000"/>
              </a:lnSpc>
            </a:pPr>
            <a:r>
              <a:rPr lang="en-US" dirty="0" smtClean="0"/>
              <a:t>Off the record in </a:t>
            </a:r>
            <a:r>
              <a:rPr lang="en-US" dirty="0" err="1" smtClean="0"/>
              <a:t>govt</a:t>
            </a:r>
            <a:endParaRPr lang="en-US" dirty="0" smtClean="0"/>
          </a:p>
          <a:p>
            <a:pPr lvl="2">
              <a:lnSpc>
                <a:spcPct val="90000"/>
              </a:lnSpc>
            </a:pPr>
            <a:r>
              <a:rPr lang="en-US" dirty="0" smtClean="0"/>
              <a:t>If allow, have policies (partition device so can erase)</a:t>
            </a:r>
            <a:endParaRPr lang="en-US" dirty="0" smtClean="0"/>
          </a:p>
          <a:p>
            <a:pPr lvl="3">
              <a:lnSpc>
                <a:spcPct val="90000"/>
              </a:lnSpc>
            </a:pPr>
            <a:endParaRPr lang="en-US" sz="1600" dirty="0" smtClean="0"/>
          </a:p>
        </p:txBody>
      </p:sp>
      <p:sp>
        <p:nvSpPr>
          <p:cNvPr id="2" name="Content Placeholder 1"/>
          <p:cNvSpPr>
            <a:spLocks noGrp="1"/>
          </p:cNvSpPr>
          <p:nvPr>
            <p:ph sz="quarter" idx="10"/>
          </p:nvPr>
        </p:nvSpPr>
        <p:spPr/>
        <p:txBody>
          <a:bodyPr/>
          <a:lstStyle/>
          <a:p>
            <a:r>
              <a:rPr lang="en-US" dirty="0" smtClean="0"/>
              <a:t>297-298</a:t>
            </a:r>
            <a:endParaRPr lang="en-US" dirty="0"/>
          </a:p>
        </p:txBody>
      </p:sp>
      <p:sp>
        <p:nvSpPr>
          <p:cNvPr id="6" name="Rectangle 4"/>
          <p:cNvSpPr>
            <a:spLocks noGrp="1" noChangeArrowheads="1"/>
          </p:cNvSpPr>
          <p:nvPr>
            <p:ph type="title"/>
          </p:nvPr>
        </p:nvSpPr>
        <p:spPr>
          <a:xfrm>
            <a:off x="609600" y="10510"/>
            <a:ext cx="8686800" cy="1143000"/>
          </a:xfrm>
        </p:spPr>
        <p:txBody>
          <a:bodyPr>
            <a:normAutofit fontScale="90000"/>
          </a:bodyPr>
          <a:lstStyle/>
          <a:p>
            <a:r>
              <a:rPr lang="en-US" sz="4000" dirty="0"/>
              <a:t>Separating – or merging – work and personal </a:t>
            </a:r>
            <a:br>
              <a:rPr lang="en-US" sz="4000" dirty="0"/>
            </a:br>
            <a:endParaRPr lang="en-US" sz="4000" dirty="0"/>
          </a:p>
        </p:txBody>
      </p:sp>
    </p:spTree>
    <p:extLst>
      <p:ext uri="{BB962C8B-B14F-4D97-AF65-F5344CB8AC3E}">
        <p14:creationId xmlns:p14="http://schemas.microsoft.com/office/powerpoint/2010/main" val="5332697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1219200" y="1371600"/>
            <a:ext cx="7772400" cy="5029200"/>
          </a:xfrm>
        </p:spPr>
        <p:txBody>
          <a:bodyPr>
            <a:normAutofit/>
          </a:bodyPr>
          <a:lstStyle/>
          <a:p>
            <a:pPr marL="0" indent="0">
              <a:lnSpc>
                <a:spcPct val="90000"/>
              </a:lnSpc>
              <a:buNone/>
            </a:pPr>
            <a:endParaRPr lang="en-US" dirty="0" smtClean="0"/>
          </a:p>
          <a:p>
            <a:pPr>
              <a:lnSpc>
                <a:spcPct val="90000"/>
              </a:lnSpc>
            </a:pPr>
            <a:r>
              <a:rPr lang="en-US" sz="2800" dirty="0" smtClean="0"/>
              <a:t>Monitoring employer systems</a:t>
            </a:r>
          </a:p>
          <a:p>
            <a:pPr lvl="1">
              <a:lnSpc>
                <a:spcPct val="90000"/>
              </a:lnSpc>
            </a:pPr>
            <a:r>
              <a:rPr lang="en-US" sz="2400" dirty="0" smtClean="0"/>
              <a:t>Roughly half of major companies in U.S. sometimes monitor the email or voice </a:t>
            </a:r>
            <a:r>
              <a:rPr lang="en-US" sz="2400" dirty="0" smtClean="0"/>
              <a:t>mail</a:t>
            </a:r>
          </a:p>
          <a:p>
            <a:pPr lvl="1">
              <a:lnSpc>
                <a:spcPct val="90000"/>
              </a:lnSpc>
            </a:pPr>
            <a:r>
              <a:rPr lang="en-US" sz="2400" dirty="0" smtClean="0"/>
              <a:t>Most </a:t>
            </a:r>
            <a:r>
              <a:rPr lang="en-US" sz="2400" dirty="0"/>
              <a:t>companies monitor infrequently, some routinely intercept all </a:t>
            </a:r>
            <a:r>
              <a:rPr lang="en-US" sz="2400" dirty="0" smtClean="0"/>
              <a:t>email</a:t>
            </a:r>
            <a:r>
              <a:rPr lang="en-US" sz="2400" dirty="0" smtClean="0"/>
              <a:t>.</a:t>
            </a:r>
          </a:p>
          <a:p>
            <a:pPr lvl="1">
              <a:lnSpc>
                <a:spcPct val="90000"/>
              </a:lnSpc>
            </a:pPr>
            <a:endParaRPr lang="en-US" sz="2400" dirty="0" smtClean="0"/>
          </a:p>
          <a:p>
            <a:pPr lvl="1">
              <a:lnSpc>
                <a:spcPct val="90000"/>
              </a:lnSpc>
            </a:pPr>
            <a:r>
              <a:rPr lang="en-US" sz="2400" dirty="0" smtClean="0"/>
              <a:t>Privacy implications?</a:t>
            </a:r>
            <a:endParaRPr lang="en-US" sz="2400" dirty="0" smtClean="0"/>
          </a:p>
          <a:p>
            <a:pPr lvl="2">
              <a:lnSpc>
                <a:spcPct val="90000"/>
              </a:lnSpc>
            </a:pPr>
            <a:endParaRPr lang="en-US" sz="2000" dirty="0" smtClean="0"/>
          </a:p>
        </p:txBody>
      </p:sp>
      <p:sp>
        <p:nvSpPr>
          <p:cNvPr id="2" name="Content Placeholder 1"/>
          <p:cNvSpPr>
            <a:spLocks noGrp="1"/>
          </p:cNvSpPr>
          <p:nvPr>
            <p:ph sz="quarter" idx="10"/>
          </p:nvPr>
        </p:nvSpPr>
        <p:spPr/>
        <p:txBody>
          <a:bodyPr/>
          <a:lstStyle/>
          <a:p>
            <a:r>
              <a:rPr lang="en-US" dirty="0" smtClean="0"/>
              <a:t>298-299</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2057731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lstStyle/>
          <a:p>
            <a:r>
              <a:rPr lang="en-US" dirty="0" smtClean="0"/>
              <a:t>Changes, Fears, </a:t>
            </a:r>
            <a:r>
              <a:rPr lang="en-US" dirty="0"/>
              <a:t>and Questions</a:t>
            </a:r>
          </a:p>
          <a:p>
            <a:r>
              <a:rPr lang="en-US" dirty="0" smtClean="0"/>
              <a:t>Impacts on </a:t>
            </a:r>
            <a:r>
              <a:rPr lang="en-US" dirty="0"/>
              <a:t>Employment</a:t>
            </a:r>
          </a:p>
          <a:p>
            <a:r>
              <a:rPr lang="en-US" dirty="0" smtClean="0"/>
              <a:t>Employee Communications and Monitoring</a:t>
            </a:r>
            <a:endParaRPr lang="en-US" dirty="0"/>
          </a:p>
        </p:txBody>
      </p:sp>
      <p:sp>
        <p:nvSpPr>
          <p:cNvPr id="40962" name="Rectangle 2"/>
          <p:cNvSpPr>
            <a:spLocks noGrp="1" noChangeArrowheads="1"/>
          </p:cNvSpPr>
          <p:nvPr>
            <p:ph type="title"/>
          </p:nvPr>
        </p:nvSpPr>
        <p:spPr/>
        <p:txBody>
          <a:bodyPr/>
          <a:lstStyle/>
          <a:p>
            <a:r>
              <a:rPr lang="en-US"/>
              <a:t>What We Will Cover</a:t>
            </a:r>
          </a:p>
        </p:txBody>
      </p:sp>
      <p:sp>
        <p:nvSpPr>
          <p:cNvPr id="2" name="Content Placeholder 1"/>
          <p:cNvSpPr>
            <a:spLocks noGrp="1"/>
          </p:cNvSpPr>
          <p:nvPr>
            <p:ph sz="quarter" idx="10"/>
          </p:nvPr>
        </p:nvSpPr>
        <p:spPr/>
        <p:txBody>
          <a:bodyPr/>
          <a:lstStyle/>
          <a:p>
            <a:r>
              <a:rPr lang="en-US" dirty="0" smtClean="0"/>
              <a:t>275</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1219200" y="1371600"/>
            <a:ext cx="7772400" cy="5029200"/>
          </a:xfrm>
        </p:spPr>
        <p:txBody>
          <a:bodyPr>
            <a:normAutofit/>
          </a:bodyPr>
          <a:lstStyle/>
          <a:p>
            <a:pPr>
              <a:lnSpc>
                <a:spcPct val="90000"/>
              </a:lnSpc>
            </a:pPr>
            <a:r>
              <a:rPr lang="en-US" sz="2800" dirty="0" smtClean="0"/>
              <a:t>Monitoring </a:t>
            </a:r>
            <a:r>
              <a:rPr lang="en-US" sz="2800" dirty="0" smtClean="0"/>
              <a:t>employer systems</a:t>
            </a:r>
          </a:p>
          <a:p>
            <a:pPr lvl="1">
              <a:lnSpc>
                <a:spcPct val="90000"/>
              </a:lnSpc>
            </a:pPr>
            <a:r>
              <a:rPr lang="en-US" sz="2400" dirty="0" smtClean="0"/>
              <a:t>Many major companies use software tools that provide reports on employee Web use.</a:t>
            </a:r>
          </a:p>
          <a:p>
            <a:pPr lvl="1">
              <a:lnSpc>
                <a:spcPct val="90000"/>
              </a:lnSpc>
            </a:pPr>
            <a:r>
              <a:rPr lang="en-US" sz="2400" dirty="0"/>
              <a:t>Employees spend time on </a:t>
            </a:r>
            <a:r>
              <a:rPr lang="en-US" sz="2400" dirty="0" err="1"/>
              <a:t>nonwork</a:t>
            </a:r>
            <a:r>
              <a:rPr lang="en-US" sz="2400" dirty="0"/>
              <a:t> activities on the </a:t>
            </a:r>
            <a:r>
              <a:rPr lang="en-US" sz="2400" dirty="0" smtClean="0"/>
              <a:t>Web</a:t>
            </a:r>
          </a:p>
          <a:p>
            <a:pPr lvl="2">
              <a:lnSpc>
                <a:spcPct val="90000"/>
              </a:lnSpc>
            </a:pPr>
            <a:r>
              <a:rPr lang="en-US" sz="2000" dirty="0" smtClean="0"/>
              <a:t>Significant problem (not working hours), or like reading newspaper?</a:t>
            </a:r>
            <a:endParaRPr lang="en-US" sz="2000" dirty="0" smtClean="0"/>
          </a:p>
          <a:p>
            <a:pPr lvl="1">
              <a:lnSpc>
                <a:spcPct val="90000"/>
              </a:lnSpc>
            </a:pPr>
            <a:r>
              <a:rPr lang="en-US" sz="2400" dirty="0"/>
              <a:t>Some companies block specific sites (e.g. adult content, </a:t>
            </a:r>
            <a:r>
              <a:rPr lang="en-US" sz="2400" dirty="0" smtClean="0"/>
              <a:t>social-network </a:t>
            </a:r>
            <a:r>
              <a:rPr lang="en-US" sz="2400" dirty="0"/>
              <a:t>sites)</a:t>
            </a:r>
          </a:p>
          <a:p>
            <a:pPr lvl="1">
              <a:lnSpc>
                <a:spcPct val="90000"/>
              </a:lnSpc>
            </a:pPr>
            <a:endParaRPr lang="en-US" sz="2400" dirty="0" smtClean="0"/>
          </a:p>
          <a:p>
            <a:pPr lvl="2">
              <a:lnSpc>
                <a:spcPct val="90000"/>
              </a:lnSpc>
            </a:pPr>
            <a:endParaRPr lang="en-US" sz="2000" dirty="0" smtClean="0"/>
          </a:p>
        </p:txBody>
      </p:sp>
      <p:sp>
        <p:nvSpPr>
          <p:cNvPr id="2" name="Content Placeholder 1"/>
          <p:cNvSpPr>
            <a:spLocks noGrp="1"/>
          </p:cNvSpPr>
          <p:nvPr>
            <p:ph sz="quarter" idx="10"/>
          </p:nvPr>
        </p:nvSpPr>
        <p:spPr/>
        <p:txBody>
          <a:bodyPr/>
          <a:lstStyle/>
          <a:p>
            <a:r>
              <a:rPr lang="en-US" dirty="0" smtClean="0"/>
              <a:t>298-299</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42026304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p:txBody>
          <a:bodyPr>
            <a:noAutofit/>
          </a:bodyPr>
          <a:lstStyle/>
          <a:p>
            <a:pPr>
              <a:lnSpc>
                <a:spcPct val="90000"/>
              </a:lnSpc>
            </a:pPr>
            <a:r>
              <a:rPr lang="en-US" sz="2800" dirty="0" smtClean="0"/>
              <a:t>Monitoring </a:t>
            </a:r>
            <a:r>
              <a:rPr lang="en-US" sz="2800" dirty="0"/>
              <a:t>employer systems</a:t>
            </a:r>
          </a:p>
          <a:p>
            <a:pPr lvl="1">
              <a:lnSpc>
                <a:spcPct val="90000"/>
              </a:lnSpc>
            </a:pPr>
            <a:r>
              <a:rPr lang="en-US" sz="2400" dirty="0"/>
              <a:t>Purposes of monitoring employee communications include training, measuring or increasing productivity, checking compliance with rules for communication, and detecting behavior that threatens the employer in some way.</a:t>
            </a:r>
          </a:p>
          <a:p>
            <a:pPr lvl="1">
              <a:lnSpc>
                <a:spcPct val="90000"/>
              </a:lnSpc>
            </a:pPr>
            <a:r>
              <a:rPr lang="en-US" sz="2400" dirty="0" smtClean="0"/>
              <a:t>Concerns </a:t>
            </a:r>
            <a:r>
              <a:rPr lang="en-US" sz="2400" dirty="0"/>
              <a:t>over security threats such as viruses and other malicious software</a:t>
            </a:r>
          </a:p>
          <a:p>
            <a:pPr lvl="1">
              <a:lnSpc>
                <a:spcPct val="90000"/>
              </a:lnSpc>
            </a:pPr>
            <a:r>
              <a:rPr lang="en-US" sz="2400" dirty="0"/>
              <a:t>Concerns about inappropriate activities by employees (e.g., harassment, unprofessional comment)</a:t>
            </a:r>
          </a:p>
        </p:txBody>
      </p:sp>
      <p:sp>
        <p:nvSpPr>
          <p:cNvPr id="2" name="Content Placeholder 1"/>
          <p:cNvSpPr>
            <a:spLocks noGrp="1"/>
          </p:cNvSpPr>
          <p:nvPr>
            <p:ph sz="quarter" idx="10"/>
          </p:nvPr>
        </p:nvSpPr>
        <p:spPr/>
        <p:txBody>
          <a:bodyPr/>
          <a:lstStyle/>
          <a:p>
            <a:r>
              <a:rPr lang="en-US" dirty="0" smtClean="0"/>
              <a:t>298-300</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p:txBody>
          <a:bodyPr/>
          <a:lstStyle/>
          <a:p>
            <a:pPr marL="0" indent="0">
              <a:lnSpc>
                <a:spcPct val="80000"/>
              </a:lnSpc>
              <a:buNone/>
            </a:pPr>
            <a:r>
              <a:rPr lang="en-US" sz="2800" dirty="0" smtClean="0"/>
              <a:t>Law </a:t>
            </a:r>
            <a:r>
              <a:rPr lang="en-US" sz="2800" dirty="0"/>
              <a:t>and </a:t>
            </a:r>
            <a:r>
              <a:rPr lang="en-US" sz="2800" dirty="0" smtClean="0"/>
              <a:t>cases for employer systems</a:t>
            </a:r>
            <a:endParaRPr lang="en-US" sz="2800" dirty="0"/>
          </a:p>
          <a:p>
            <a:pPr>
              <a:lnSpc>
                <a:spcPct val="80000"/>
              </a:lnSpc>
            </a:pPr>
            <a:r>
              <a:rPr lang="en-US" sz="2400" dirty="0"/>
              <a:t>Electronic Communications Privacy Act (ECPA) prohibits interception of </a:t>
            </a:r>
            <a:r>
              <a:rPr lang="en-US" sz="2400" dirty="0" smtClean="0"/>
              <a:t>email </a:t>
            </a:r>
            <a:r>
              <a:rPr lang="en-US" sz="2400" dirty="0"/>
              <a:t>and reading stored </a:t>
            </a:r>
            <a:r>
              <a:rPr lang="en-US" sz="2400" dirty="0" smtClean="0"/>
              <a:t>email </a:t>
            </a:r>
            <a:r>
              <a:rPr lang="en-US" sz="2400" dirty="0"/>
              <a:t>without a court order, but makes an exception for business systems</a:t>
            </a:r>
          </a:p>
          <a:p>
            <a:pPr>
              <a:lnSpc>
                <a:spcPct val="80000"/>
              </a:lnSpc>
            </a:pPr>
            <a:r>
              <a:rPr lang="en-US" sz="2400" dirty="0"/>
              <a:t>Courts put heavy weight on the fact that computers, mail, and phone systems are owned by the employer who provides them for business </a:t>
            </a:r>
            <a:r>
              <a:rPr lang="en-US" sz="2400" dirty="0" smtClean="0"/>
              <a:t>purposes</a:t>
            </a:r>
          </a:p>
          <a:p>
            <a:pPr>
              <a:lnSpc>
                <a:spcPct val="80000"/>
              </a:lnSpc>
            </a:pPr>
            <a:r>
              <a:rPr lang="en-US" sz="2400" dirty="0" smtClean="0"/>
              <a:t>Even true for personal email on business device</a:t>
            </a:r>
          </a:p>
          <a:p>
            <a:pPr>
              <a:lnSpc>
                <a:spcPct val="80000"/>
              </a:lnSpc>
            </a:pPr>
            <a:r>
              <a:rPr lang="en-US" sz="2400" dirty="0" smtClean="0"/>
              <a:t>Cameras in bathrooms not typical though</a:t>
            </a:r>
          </a:p>
          <a:p>
            <a:pPr>
              <a:lnSpc>
                <a:spcPct val="80000"/>
              </a:lnSpc>
            </a:pPr>
            <a:endParaRPr lang="en-US" sz="2400" dirty="0"/>
          </a:p>
        </p:txBody>
      </p:sp>
      <p:sp>
        <p:nvSpPr>
          <p:cNvPr id="2" name="Content Placeholder 1"/>
          <p:cNvSpPr>
            <a:spLocks noGrp="1"/>
          </p:cNvSpPr>
          <p:nvPr>
            <p:ph sz="quarter" idx="10"/>
          </p:nvPr>
        </p:nvSpPr>
        <p:spPr/>
        <p:txBody>
          <a:bodyPr/>
          <a:lstStyle/>
          <a:p>
            <a:r>
              <a:rPr lang="en-US" dirty="0" smtClean="0"/>
              <a:t>300-302</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a:lstStyle/>
          <a:p>
            <a:pPr marL="0" indent="0">
              <a:lnSpc>
                <a:spcPct val="80000"/>
              </a:lnSpc>
              <a:buNone/>
            </a:pPr>
            <a:r>
              <a:rPr lang="en-US" sz="2800" dirty="0"/>
              <a:t>Law and cases for employer systems</a:t>
            </a:r>
          </a:p>
          <a:p>
            <a:pPr>
              <a:lnSpc>
                <a:spcPct val="80000"/>
              </a:lnSpc>
            </a:pPr>
            <a:r>
              <a:rPr lang="en-US" sz="2400" dirty="0" smtClean="0"/>
              <a:t>Courts </a:t>
            </a:r>
            <a:r>
              <a:rPr lang="en-US" sz="2400" dirty="0"/>
              <a:t>have ruled against monitoring done to snoop on personal and union activities or to track down whistle </a:t>
            </a:r>
            <a:r>
              <a:rPr lang="en-US" sz="2400" dirty="0" smtClean="0"/>
              <a:t>blowers.</a:t>
            </a:r>
            <a:endParaRPr lang="en-US" sz="2400" dirty="0"/>
          </a:p>
          <a:p>
            <a:pPr>
              <a:lnSpc>
                <a:spcPct val="80000"/>
              </a:lnSpc>
            </a:pPr>
            <a:r>
              <a:rPr lang="en-US" sz="2400" dirty="0" smtClean="0"/>
              <a:t>Court decisions sometimes depend on whether an employee had a reasonable “expectation of privacy.”</a:t>
            </a:r>
          </a:p>
          <a:p>
            <a:pPr>
              <a:lnSpc>
                <a:spcPct val="80000"/>
              </a:lnSpc>
            </a:pPr>
            <a:r>
              <a:rPr lang="en-US" sz="2400" dirty="0" smtClean="0"/>
              <a:t>Many </a:t>
            </a:r>
            <a:r>
              <a:rPr lang="en-US" sz="2400" dirty="0"/>
              <a:t>employers have privacy policies regarding </a:t>
            </a:r>
            <a:r>
              <a:rPr lang="en-US" sz="2400" dirty="0" smtClean="0"/>
              <a:t>email </a:t>
            </a:r>
            <a:r>
              <a:rPr lang="en-US" sz="2400" dirty="0"/>
              <a:t>and voice </a:t>
            </a:r>
            <a:r>
              <a:rPr lang="en-US" sz="2400" dirty="0" smtClean="0"/>
              <a:t>mail.</a:t>
            </a:r>
            <a:endParaRPr lang="en-US" sz="2400" dirty="0"/>
          </a:p>
          <a:p>
            <a:pPr>
              <a:lnSpc>
                <a:spcPct val="80000"/>
              </a:lnSpc>
            </a:pPr>
            <a:r>
              <a:rPr lang="en-US" sz="2400" dirty="0"/>
              <a:t>The National Labor Relation Board (NLRB) sets rules and decides cases about worker-employer </a:t>
            </a:r>
            <a:r>
              <a:rPr lang="en-US" sz="2400" dirty="0" smtClean="0"/>
              <a:t>relations.</a:t>
            </a:r>
            <a:endParaRPr lang="en-US" sz="2400" dirty="0"/>
          </a:p>
        </p:txBody>
      </p:sp>
      <p:sp>
        <p:nvSpPr>
          <p:cNvPr id="2" name="Content Placeholder 1"/>
          <p:cNvSpPr>
            <a:spLocks noGrp="1"/>
          </p:cNvSpPr>
          <p:nvPr>
            <p:ph sz="quarter" idx="10"/>
          </p:nvPr>
        </p:nvSpPr>
        <p:spPr/>
        <p:txBody>
          <a:bodyPr/>
          <a:lstStyle/>
          <a:p>
            <a:r>
              <a:rPr lang="en-US" dirty="0" smtClean="0"/>
              <a:t>300-302</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a:lstStyle/>
          <a:p>
            <a:pPr marL="0" indent="0">
              <a:lnSpc>
                <a:spcPct val="80000"/>
              </a:lnSpc>
              <a:buNone/>
            </a:pPr>
            <a:r>
              <a:rPr lang="en-US" sz="2800" dirty="0" smtClean="0"/>
              <a:t>Personal social media</a:t>
            </a:r>
            <a:endParaRPr lang="en-US" sz="2800" dirty="0"/>
          </a:p>
          <a:p>
            <a:pPr>
              <a:lnSpc>
                <a:spcPct val="80000"/>
              </a:lnSpc>
            </a:pPr>
            <a:r>
              <a:rPr lang="en-US" sz="2400" dirty="0" smtClean="0"/>
              <a:t>Basing disciplinary action on personal, </a:t>
            </a:r>
            <a:r>
              <a:rPr lang="en-US" sz="2400" dirty="0" err="1" smtClean="0"/>
              <a:t>nonwork</a:t>
            </a:r>
            <a:r>
              <a:rPr lang="en-US" sz="2400" dirty="0" smtClean="0"/>
              <a:t> social media is more controversial because it extends employer control beyond the workplace.</a:t>
            </a:r>
          </a:p>
          <a:p>
            <a:pPr>
              <a:lnSpc>
                <a:spcPct val="80000"/>
              </a:lnSpc>
            </a:pPr>
            <a:r>
              <a:rPr lang="en-US" sz="2400" dirty="0" smtClean="0"/>
              <a:t>Content in social media is often widely distributed; thus impact is stronger than that of a private conversation.</a:t>
            </a:r>
          </a:p>
          <a:p>
            <a:pPr>
              <a:lnSpc>
                <a:spcPct val="80000"/>
              </a:lnSpc>
            </a:pPr>
            <a:r>
              <a:rPr lang="en-US" sz="2400" dirty="0" smtClean="0"/>
              <a:t>Employer restrictions on </a:t>
            </a:r>
            <a:r>
              <a:rPr lang="en-US" sz="2400" dirty="0" err="1" smtClean="0"/>
              <a:t>nonwork</a:t>
            </a:r>
            <a:r>
              <a:rPr lang="en-US" sz="2400" dirty="0" smtClean="0"/>
              <a:t> social media do not violate employee’s freedom of speech (unless, in some cases, when the employer is the government</a:t>
            </a:r>
            <a:r>
              <a:rPr lang="en-US" sz="2400" dirty="0" smtClean="0"/>
              <a:t>).</a:t>
            </a:r>
          </a:p>
          <a:p>
            <a:pPr>
              <a:lnSpc>
                <a:spcPct val="80000"/>
              </a:lnSpc>
            </a:pPr>
            <a:endParaRPr lang="en-US" sz="2400" dirty="0"/>
          </a:p>
          <a:p>
            <a:pPr>
              <a:lnSpc>
                <a:spcPct val="80000"/>
              </a:lnSpc>
            </a:pPr>
            <a:r>
              <a:rPr lang="en-US" sz="2400" dirty="0" smtClean="0"/>
              <a:t>Why </a:t>
            </a:r>
            <a:r>
              <a:rPr lang="en-US" sz="2400" dirty="0" smtClean="0"/>
              <a:t>would employers monitor?</a:t>
            </a:r>
          </a:p>
          <a:p>
            <a:pPr lvl="1">
              <a:lnSpc>
                <a:spcPct val="80000"/>
              </a:lnSpc>
            </a:pPr>
            <a:r>
              <a:rPr lang="en-US" sz="2200" dirty="0" smtClean="0"/>
              <a:t>Protection of employees (student)</a:t>
            </a:r>
          </a:p>
          <a:p>
            <a:pPr lvl="1">
              <a:lnSpc>
                <a:spcPct val="80000"/>
              </a:lnSpc>
            </a:pPr>
            <a:r>
              <a:rPr lang="en-US" sz="2200" dirty="0" smtClean="0"/>
              <a:t>Protection of employer images</a:t>
            </a:r>
            <a:endParaRPr lang="en-US" sz="2200" dirty="0"/>
          </a:p>
        </p:txBody>
      </p:sp>
      <p:sp>
        <p:nvSpPr>
          <p:cNvPr id="2" name="Content Placeholder 1"/>
          <p:cNvSpPr>
            <a:spLocks noGrp="1"/>
          </p:cNvSpPr>
          <p:nvPr>
            <p:ph sz="quarter" idx="10"/>
          </p:nvPr>
        </p:nvSpPr>
        <p:spPr/>
        <p:txBody>
          <a:bodyPr/>
          <a:lstStyle/>
          <a:p>
            <a:r>
              <a:rPr lang="en-US" dirty="0" smtClean="0"/>
              <a:t>302-303</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10096241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a:lstStyle/>
          <a:p>
            <a:pPr marL="0" indent="0">
              <a:lnSpc>
                <a:spcPct val="80000"/>
              </a:lnSpc>
              <a:buNone/>
            </a:pPr>
            <a:r>
              <a:rPr lang="en-US" sz="2800" dirty="0" smtClean="0"/>
              <a:t>Discussion Questions</a:t>
            </a:r>
            <a:endParaRPr lang="en-US" sz="2800" dirty="0"/>
          </a:p>
          <a:p>
            <a:pPr>
              <a:lnSpc>
                <a:spcPct val="80000"/>
              </a:lnSpc>
            </a:pPr>
            <a:r>
              <a:rPr lang="en-US" sz="2400" i="1" dirty="0" smtClean="0"/>
              <a:t>It is reasonable for employers to fire employees for content of their blogs, tweets, or posts on social networks?</a:t>
            </a:r>
            <a:r>
              <a:rPr lang="en-US" sz="2400" i="1" dirty="0"/>
              <a:t> </a:t>
            </a:r>
            <a:endParaRPr lang="en-US" sz="2400" i="1" dirty="0" smtClean="0"/>
          </a:p>
          <a:p>
            <a:pPr>
              <a:lnSpc>
                <a:spcPct val="80000"/>
              </a:lnSpc>
            </a:pPr>
            <a:r>
              <a:rPr lang="en-US" sz="2400" i="1" dirty="0" smtClean="0"/>
              <a:t>Are </a:t>
            </a:r>
            <a:r>
              <a:rPr lang="en-US" sz="2400" i="1" dirty="0"/>
              <a:t>there good reasons for employers to be concerned about what their employees post in such places?</a:t>
            </a:r>
          </a:p>
          <a:p>
            <a:pPr>
              <a:lnSpc>
                <a:spcPct val="80000"/>
              </a:lnSpc>
            </a:pPr>
            <a:endParaRPr lang="en-US" sz="2800" i="1" dirty="0"/>
          </a:p>
        </p:txBody>
      </p:sp>
      <p:sp>
        <p:nvSpPr>
          <p:cNvPr id="2" name="Content Placeholder 1"/>
          <p:cNvSpPr>
            <a:spLocks noGrp="1"/>
          </p:cNvSpPr>
          <p:nvPr>
            <p:ph sz="quarter" idx="10"/>
          </p:nvPr>
        </p:nvSpPr>
        <p:spPr/>
        <p:txBody>
          <a:bodyPr/>
          <a:lstStyle/>
          <a:p>
            <a:r>
              <a:rPr lang="en-US" dirty="0" smtClean="0"/>
              <a:t>302-303</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2070835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Monitoring location and equipment usage</a:t>
            </a:r>
          </a:p>
          <a:p>
            <a:r>
              <a:rPr lang="en-US" sz="2400" dirty="0" smtClean="0"/>
              <a:t>Electronic identification badges that serve as door keys </a:t>
            </a:r>
          </a:p>
          <a:p>
            <a:pPr lvl="1"/>
            <a:r>
              <a:rPr lang="en-US" sz="2400" dirty="0" smtClean="0"/>
              <a:t>Provide increased security</a:t>
            </a:r>
          </a:p>
          <a:p>
            <a:pPr lvl="1"/>
            <a:r>
              <a:rPr lang="en-US" sz="2400" dirty="0" smtClean="0"/>
              <a:t>Allow monitoring of employee </a:t>
            </a:r>
            <a:r>
              <a:rPr lang="en-US" sz="2400" dirty="0" smtClean="0"/>
              <a:t>movement</a:t>
            </a:r>
          </a:p>
          <a:p>
            <a:pPr lvl="1"/>
            <a:endParaRPr lang="en-US" sz="2400" dirty="0" smtClean="0"/>
          </a:p>
          <a:p>
            <a:r>
              <a:rPr lang="en-US" sz="2600" dirty="0" smtClean="0"/>
              <a:t>However, learned air conditioning on in trucks at lunch</a:t>
            </a:r>
            <a:endParaRPr lang="en-US" sz="2600" dirty="0" smtClean="0"/>
          </a:p>
          <a:p>
            <a:pPr lvl="1"/>
            <a:endParaRPr lang="en-US" sz="2200" dirty="0"/>
          </a:p>
        </p:txBody>
      </p:sp>
      <p:sp>
        <p:nvSpPr>
          <p:cNvPr id="3" name="Title 2"/>
          <p:cNvSpPr>
            <a:spLocks noGrp="1"/>
          </p:cNvSpPr>
          <p:nvPr>
            <p:ph type="title"/>
          </p:nvPr>
        </p:nvSpPr>
        <p:spPr/>
        <p:txBody>
          <a:bodyPr>
            <a:normAutofit/>
          </a:bodyPr>
          <a:lstStyle/>
          <a:p>
            <a:r>
              <a:rPr lang="en-US" sz="4000" dirty="0" smtClean="0"/>
              <a:t>Impacts on Employment</a:t>
            </a:r>
            <a:endParaRPr lang="en-US" sz="4000" dirty="0"/>
          </a:p>
        </p:txBody>
      </p:sp>
      <p:sp>
        <p:nvSpPr>
          <p:cNvPr id="4" name="Content Placeholder 3"/>
          <p:cNvSpPr>
            <a:spLocks noGrp="1"/>
          </p:cNvSpPr>
          <p:nvPr>
            <p:ph sz="quarter" idx="10"/>
          </p:nvPr>
        </p:nvSpPr>
        <p:spPr/>
        <p:txBody>
          <a:bodyPr/>
          <a:lstStyle/>
          <a:p>
            <a:r>
              <a:rPr lang="en-US" dirty="0" smtClean="0"/>
              <a:t>303-304</a:t>
            </a:r>
            <a:endParaRPr lang="en-US" dirty="0"/>
          </a:p>
        </p:txBody>
      </p:sp>
    </p:spTree>
    <p:extLst>
      <p:ext uri="{BB962C8B-B14F-4D97-AF65-F5344CB8AC3E}">
        <p14:creationId xmlns:p14="http://schemas.microsoft.com/office/powerpoint/2010/main" val="7201231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7" name="Rectangle 7"/>
          <p:cNvSpPr>
            <a:spLocks noGrp="1" noChangeArrowheads="1"/>
          </p:cNvSpPr>
          <p:nvPr>
            <p:ph idx="1"/>
          </p:nvPr>
        </p:nvSpPr>
        <p:spPr/>
        <p:txBody>
          <a:bodyPr/>
          <a:lstStyle/>
          <a:p>
            <a:pPr marL="0" indent="0">
              <a:buNone/>
            </a:pPr>
            <a:r>
              <a:rPr lang="en-US" sz="2800" dirty="0"/>
              <a:t>Monitoring location and equipment usage</a:t>
            </a:r>
          </a:p>
          <a:p>
            <a:pPr>
              <a:lnSpc>
                <a:spcPct val="80000"/>
              </a:lnSpc>
            </a:pPr>
            <a:r>
              <a:rPr lang="en-US" sz="2400" dirty="0" smtClean="0"/>
              <a:t>GPS </a:t>
            </a:r>
            <a:r>
              <a:rPr lang="en-US" sz="2400" dirty="0"/>
              <a:t>tracks an employee's location</a:t>
            </a:r>
          </a:p>
          <a:p>
            <a:pPr lvl="1">
              <a:lnSpc>
                <a:spcPct val="80000"/>
              </a:lnSpc>
            </a:pPr>
            <a:r>
              <a:rPr lang="en-US" sz="2400" dirty="0"/>
              <a:t>Used in some hospitals to track nurse locations for emergency purposes, also shows where they are at lunch or when they use the </a:t>
            </a:r>
            <a:r>
              <a:rPr lang="en-US" sz="2400" dirty="0" smtClean="0"/>
              <a:t>bathroom</a:t>
            </a:r>
          </a:p>
          <a:p>
            <a:pPr lvl="2">
              <a:lnSpc>
                <a:spcPct val="80000"/>
              </a:lnSpc>
            </a:pPr>
            <a:r>
              <a:rPr lang="en-US" sz="2000" dirty="0" smtClean="0"/>
              <a:t>Would pa </a:t>
            </a:r>
            <a:r>
              <a:rPr lang="en-US" sz="2000" dirty="0" err="1" smtClean="0"/>
              <a:t>announcment</a:t>
            </a:r>
            <a:r>
              <a:rPr lang="en-US" sz="2000" dirty="0" smtClean="0"/>
              <a:t> work as well?</a:t>
            </a:r>
            <a:endParaRPr lang="en-US" sz="2000" dirty="0"/>
          </a:p>
          <a:p>
            <a:pPr lvl="1">
              <a:lnSpc>
                <a:spcPct val="80000"/>
              </a:lnSpc>
            </a:pPr>
            <a:r>
              <a:rPr lang="en-US" sz="2400" dirty="0"/>
              <a:t>Used to track long-haul trucks to reduce theft and optimize delivery schedules, also detects driving speeds and duration of rest breaks</a:t>
            </a:r>
          </a:p>
          <a:p>
            <a:pPr>
              <a:lnSpc>
                <a:spcPct val="80000"/>
              </a:lnSpc>
            </a:pPr>
            <a:r>
              <a:rPr lang="en-US" sz="2400" dirty="0"/>
              <a:t>Employees often complain of loss of privacy</a:t>
            </a:r>
          </a:p>
        </p:txBody>
      </p:sp>
      <p:sp>
        <p:nvSpPr>
          <p:cNvPr id="2" name="Content Placeholder 1"/>
          <p:cNvSpPr>
            <a:spLocks noGrp="1"/>
          </p:cNvSpPr>
          <p:nvPr>
            <p:ph sz="quarter" idx="10"/>
          </p:nvPr>
        </p:nvSpPr>
        <p:spPr/>
        <p:txBody>
          <a:bodyPr/>
          <a:lstStyle/>
          <a:p>
            <a:r>
              <a:rPr lang="en-US" dirty="0" smtClean="0"/>
              <a:t>303-304</a:t>
            </a:r>
            <a:endParaRPr lang="en-US" dirty="0"/>
          </a:p>
        </p:txBody>
      </p:sp>
      <p:sp>
        <p:nvSpPr>
          <p:cNvPr id="9" name="Title 2"/>
          <p:cNvSpPr>
            <a:spLocks noGrp="1"/>
          </p:cNvSpPr>
          <p:nvPr>
            <p:ph type="title"/>
          </p:nvPr>
        </p:nvSpPr>
        <p:spPr>
          <a:xfrm>
            <a:off x="1219200" y="228600"/>
            <a:ext cx="7162800" cy="1143000"/>
          </a:xfrm>
        </p:spPr>
        <p:txBody>
          <a:bodyPr>
            <a:normAutofit/>
          </a:bodyPr>
          <a:lstStyle/>
          <a:p>
            <a:r>
              <a:rPr lang="en-US" sz="4000" dirty="0" smtClean="0"/>
              <a:t>Impacts on Employment</a:t>
            </a:r>
            <a:endParaRPr lang="en-US" sz="4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p:txBody>
          <a:bodyPr/>
          <a:lstStyle/>
          <a:p>
            <a:pPr marL="0" indent="0">
              <a:buNone/>
            </a:pPr>
            <a:r>
              <a:rPr lang="en-US" sz="2800" dirty="0" smtClean="0"/>
              <a:t>Discussion Questions</a:t>
            </a:r>
          </a:p>
          <a:p>
            <a:r>
              <a:rPr lang="en-US" sz="2600" i="1" dirty="0" smtClean="0"/>
              <a:t>How </a:t>
            </a:r>
            <a:r>
              <a:rPr lang="en-US" sz="2600" i="1" dirty="0"/>
              <a:t>much privacy is reasonable for an employee to expect in the workplace?</a:t>
            </a:r>
          </a:p>
          <a:p>
            <a:r>
              <a:rPr lang="en-US" sz="2600" i="1" dirty="0"/>
              <a:t>Under what circumstances is it appropriate for an employer to read an employee's </a:t>
            </a:r>
            <a:r>
              <a:rPr lang="en-US" sz="2600" i="1" dirty="0" smtClean="0"/>
              <a:t>email</a:t>
            </a:r>
            <a:r>
              <a:rPr lang="en-US" sz="2600" i="1" dirty="0"/>
              <a:t>?</a:t>
            </a:r>
          </a:p>
        </p:txBody>
      </p:sp>
      <p:sp>
        <p:nvSpPr>
          <p:cNvPr id="2" name="Content Placeholder 1"/>
          <p:cNvSpPr>
            <a:spLocks noGrp="1"/>
          </p:cNvSpPr>
          <p:nvPr>
            <p:ph sz="quarter" idx="10"/>
          </p:nvPr>
        </p:nvSpPr>
        <p:spPr/>
        <p:txBody>
          <a:bodyPr/>
          <a:lstStyle/>
          <a:p>
            <a:r>
              <a:rPr lang="en-US" dirty="0" smtClean="0"/>
              <a:t>293-304</a:t>
            </a:r>
            <a:endParaRPr lang="en-US" dirty="0"/>
          </a:p>
        </p:txBody>
      </p:sp>
      <p:sp>
        <p:nvSpPr>
          <p:cNvPr id="8" name="Title 2"/>
          <p:cNvSpPr>
            <a:spLocks noGrp="1"/>
          </p:cNvSpPr>
          <p:nvPr>
            <p:ph type="title"/>
          </p:nvPr>
        </p:nvSpPr>
        <p:spPr>
          <a:xfrm>
            <a:off x="1219200" y="228600"/>
            <a:ext cx="7162800" cy="1143000"/>
          </a:xfrm>
        </p:spPr>
        <p:txBody>
          <a:bodyPr>
            <a:normAutofit/>
          </a:bodyPr>
          <a:lstStyle/>
          <a:p>
            <a:r>
              <a:rPr lang="en-US" sz="4000" dirty="0" smtClean="0"/>
              <a:t>Impacts on Employment</a:t>
            </a:r>
            <a:endParaRPr lang="en-US"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lnSpc>
                <a:spcPct val="90000"/>
              </a:lnSpc>
            </a:pPr>
            <a:r>
              <a:rPr lang="en-US" sz="2800" dirty="0"/>
              <a:t>The introduction of computers in the workplace generated many fears</a:t>
            </a:r>
          </a:p>
          <a:p>
            <a:pPr lvl="1">
              <a:lnSpc>
                <a:spcPct val="90000"/>
              </a:lnSpc>
            </a:pPr>
            <a:r>
              <a:rPr lang="en-US" sz="2400" dirty="0"/>
              <a:t>Mass unemployment due to increased efficiency</a:t>
            </a:r>
          </a:p>
          <a:p>
            <a:pPr lvl="1">
              <a:lnSpc>
                <a:spcPct val="90000"/>
              </a:lnSpc>
            </a:pPr>
            <a:r>
              <a:rPr lang="en-US" sz="2400" dirty="0"/>
              <a:t>The need for increased skill and training </a:t>
            </a:r>
            <a:r>
              <a:rPr lang="en-US" sz="2400" dirty="0" smtClean="0"/>
              <a:t>is a burden and widens </a:t>
            </a:r>
            <a:r>
              <a:rPr lang="en-US" sz="2400" dirty="0"/>
              <a:t>the earning </a:t>
            </a:r>
            <a:r>
              <a:rPr lang="en-US" sz="2400" dirty="0" smtClean="0"/>
              <a:t>gap</a:t>
            </a:r>
          </a:p>
          <a:p>
            <a:pPr lvl="1">
              <a:lnSpc>
                <a:spcPct val="90000"/>
              </a:lnSpc>
            </a:pPr>
            <a:r>
              <a:rPr lang="en-US" sz="2400" dirty="0" smtClean="0"/>
              <a:t>Telecommuting bad for society</a:t>
            </a:r>
            <a:endParaRPr lang="en-US" sz="2400" dirty="0"/>
          </a:p>
          <a:p>
            <a:pPr>
              <a:lnSpc>
                <a:spcPct val="90000"/>
              </a:lnSpc>
            </a:pPr>
            <a:r>
              <a:rPr lang="en-US" sz="2800" dirty="0"/>
              <a:t>New trends still generating fears</a:t>
            </a:r>
          </a:p>
          <a:p>
            <a:pPr lvl="1">
              <a:lnSpc>
                <a:spcPct val="90000"/>
              </a:lnSpc>
            </a:pPr>
            <a:r>
              <a:rPr lang="en-US" sz="2400" dirty="0"/>
              <a:t>Offshoring of jobs will lead to mass unemployment</a:t>
            </a:r>
          </a:p>
          <a:p>
            <a:pPr lvl="1">
              <a:lnSpc>
                <a:spcPct val="90000"/>
              </a:lnSpc>
            </a:pPr>
            <a:r>
              <a:rPr lang="en-US" sz="2400" dirty="0"/>
              <a:t>Employers use of technology to monitor their </a:t>
            </a:r>
            <a:r>
              <a:rPr lang="en-US" sz="2400" dirty="0" smtClean="0"/>
              <a:t>employees</a:t>
            </a:r>
          </a:p>
          <a:p>
            <a:pPr lvl="1">
              <a:lnSpc>
                <a:spcPct val="90000"/>
              </a:lnSpc>
            </a:pPr>
            <a:r>
              <a:rPr lang="en-US" sz="2400" dirty="0" smtClean="0"/>
              <a:t>Use of devices for personal/private</a:t>
            </a:r>
            <a:endParaRPr lang="en-US" sz="2400" dirty="0"/>
          </a:p>
        </p:txBody>
      </p:sp>
      <p:sp>
        <p:nvSpPr>
          <p:cNvPr id="41986" name="Rectangle 2"/>
          <p:cNvSpPr>
            <a:spLocks noGrp="1" noChangeArrowheads="1"/>
          </p:cNvSpPr>
          <p:nvPr>
            <p:ph type="title"/>
          </p:nvPr>
        </p:nvSpPr>
        <p:spPr/>
        <p:txBody>
          <a:bodyPr/>
          <a:lstStyle/>
          <a:p>
            <a:r>
              <a:rPr lang="en-US" dirty="0" smtClean="0"/>
              <a:t>Changes, Fears, </a:t>
            </a:r>
            <a:r>
              <a:rPr lang="en-US" dirty="0"/>
              <a:t>and Questions</a:t>
            </a:r>
          </a:p>
        </p:txBody>
      </p:sp>
      <p:sp>
        <p:nvSpPr>
          <p:cNvPr id="2" name="Content Placeholder 1"/>
          <p:cNvSpPr>
            <a:spLocks noGrp="1"/>
          </p:cNvSpPr>
          <p:nvPr>
            <p:ph sz="quarter" idx="10"/>
          </p:nvPr>
        </p:nvSpPr>
        <p:spPr/>
        <p:txBody>
          <a:bodyPr/>
          <a:lstStyle/>
          <a:p>
            <a:r>
              <a:rPr lang="en-US" dirty="0" smtClean="0"/>
              <a:t>276</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p:txBody>
          <a:bodyPr>
            <a:normAutofit lnSpcReduction="10000"/>
          </a:bodyPr>
          <a:lstStyle/>
          <a:p>
            <a:pPr>
              <a:lnSpc>
                <a:spcPct val="80000"/>
              </a:lnSpc>
              <a:buFontTx/>
              <a:buNone/>
            </a:pPr>
            <a:r>
              <a:rPr lang="en-US" sz="2800" dirty="0"/>
              <a:t>Job </a:t>
            </a:r>
            <a:r>
              <a:rPr lang="en-US" sz="2800" dirty="0" smtClean="0"/>
              <a:t>creation </a:t>
            </a:r>
            <a:r>
              <a:rPr lang="en-US" sz="2800" dirty="0"/>
              <a:t>and </a:t>
            </a:r>
            <a:r>
              <a:rPr lang="en-US" sz="2800" dirty="0" smtClean="0"/>
              <a:t>destruction</a:t>
            </a:r>
            <a:endParaRPr lang="en-US" sz="2800" dirty="0"/>
          </a:p>
          <a:p>
            <a:pPr>
              <a:lnSpc>
                <a:spcPct val="80000"/>
              </a:lnSpc>
            </a:pPr>
            <a:r>
              <a:rPr lang="en-US" sz="2400" dirty="0"/>
              <a:t>A successful technology eliminates or reduces some jobs but creates others</a:t>
            </a:r>
          </a:p>
          <a:p>
            <a:pPr lvl="1">
              <a:lnSpc>
                <a:spcPct val="80000"/>
              </a:lnSpc>
            </a:pPr>
            <a:r>
              <a:rPr lang="en-US" sz="2400" dirty="0"/>
              <a:t>Reduced the need for telephone operators, meter readers, mid-level managers</a:t>
            </a:r>
          </a:p>
          <a:p>
            <a:pPr>
              <a:lnSpc>
                <a:spcPct val="80000"/>
              </a:lnSpc>
            </a:pPr>
            <a:r>
              <a:rPr lang="en-US" sz="2400" dirty="0"/>
              <a:t>New industries arise</a:t>
            </a:r>
          </a:p>
          <a:p>
            <a:pPr lvl="1">
              <a:lnSpc>
                <a:spcPct val="80000"/>
              </a:lnSpc>
            </a:pPr>
            <a:r>
              <a:rPr lang="en-US" sz="2400" dirty="0"/>
              <a:t>Internet</a:t>
            </a:r>
          </a:p>
          <a:p>
            <a:pPr lvl="1">
              <a:lnSpc>
                <a:spcPct val="80000"/>
              </a:lnSpc>
            </a:pPr>
            <a:r>
              <a:rPr lang="en-US" sz="2400" dirty="0"/>
              <a:t>Cellular communications</a:t>
            </a:r>
          </a:p>
          <a:p>
            <a:pPr>
              <a:lnSpc>
                <a:spcPct val="80000"/>
              </a:lnSpc>
            </a:pPr>
            <a:r>
              <a:rPr lang="en-US" sz="2400" dirty="0"/>
              <a:t>Lower prices increase demand and create </a:t>
            </a:r>
            <a:r>
              <a:rPr lang="en-US" sz="2400" dirty="0" smtClean="0"/>
              <a:t>jobs in long term</a:t>
            </a:r>
            <a:endParaRPr lang="en-US" sz="2400" dirty="0"/>
          </a:p>
          <a:p>
            <a:pPr lvl="1">
              <a:lnSpc>
                <a:spcPct val="80000"/>
              </a:lnSpc>
            </a:pPr>
            <a:r>
              <a:rPr lang="en-US" sz="2400" dirty="0"/>
              <a:t>Music industry changed from serving the wealthy to serving the masses, employing more than just musicians </a:t>
            </a:r>
            <a:endParaRPr lang="en-US" sz="2400" dirty="0" smtClean="0"/>
          </a:p>
          <a:p>
            <a:pPr>
              <a:lnSpc>
                <a:spcPct val="80000"/>
              </a:lnSpc>
            </a:pPr>
            <a:r>
              <a:rPr lang="en-US" sz="2600" dirty="0" smtClean="0"/>
              <a:t>Also, technology helps you look for jobs (and get training)</a:t>
            </a:r>
            <a:endParaRPr lang="en-US" sz="2600" dirty="0"/>
          </a:p>
        </p:txBody>
      </p:sp>
      <p:sp>
        <p:nvSpPr>
          <p:cNvPr id="43012" name="Rectangle 4"/>
          <p:cNvSpPr>
            <a:spLocks noGrp="1" noChangeArrowheads="1"/>
          </p:cNvSpPr>
          <p:nvPr>
            <p:ph type="title"/>
          </p:nvPr>
        </p:nvSpPr>
        <p:spPr/>
        <p:txBody>
          <a:bodyPr/>
          <a:lstStyle/>
          <a:p>
            <a:r>
              <a:rPr lang="en-US" sz="4000" dirty="0" smtClean="0"/>
              <a:t>Impacts </a:t>
            </a:r>
            <a:r>
              <a:rPr lang="en-US" sz="4000" dirty="0"/>
              <a:t>on Employment</a:t>
            </a:r>
          </a:p>
        </p:txBody>
      </p:sp>
      <p:sp>
        <p:nvSpPr>
          <p:cNvPr id="2" name="Content Placeholder 1"/>
          <p:cNvSpPr>
            <a:spLocks noGrp="1"/>
          </p:cNvSpPr>
          <p:nvPr>
            <p:ph sz="quarter" idx="10"/>
          </p:nvPr>
        </p:nvSpPr>
        <p:spPr/>
        <p:txBody>
          <a:bodyPr/>
          <a:lstStyle/>
          <a:p>
            <a:r>
              <a:rPr lang="en-US" dirty="0" smtClean="0"/>
              <a:t>277-279</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lstStyle/>
          <a:p>
            <a:pPr>
              <a:lnSpc>
                <a:spcPct val="80000"/>
              </a:lnSpc>
              <a:buFontTx/>
              <a:buNone/>
            </a:pPr>
            <a:r>
              <a:rPr lang="en-US" sz="2800" dirty="0"/>
              <a:t>Job Creation and </a:t>
            </a:r>
            <a:r>
              <a:rPr lang="en-US" sz="2800" dirty="0" smtClean="0"/>
              <a:t>destruction</a:t>
            </a:r>
            <a:endParaRPr lang="en-US" sz="2800" dirty="0"/>
          </a:p>
          <a:p>
            <a:pPr>
              <a:lnSpc>
                <a:spcPct val="80000"/>
              </a:lnSpc>
            </a:pPr>
            <a:r>
              <a:rPr lang="en-US" sz="2400" dirty="0" smtClean="0"/>
              <a:t>Unemployment rates </a:t>
            </a:r>
            <a:r>
              <a:rPr lang="en-US" sz="2400" dirty="0"/>
              <a:t>fluctuate</a:t>
            </a:r>
          </a:p>
          <a:p>
            <a:pPr lvl="1">
              <a:lnSpc>
                <a:spcPct val="80000"/>
              </a:lnSpc>
            </a:pPr>
            <a:r>
              <a:rPr lang="en-US" sz="2400" dirty="0"/>
              <a:t>Growth of computers has been steady,  while unemployment has fluctuated </a:t>
            </a:r>
            <a:r>
              <a:rPr lang="en-US" sz="2400" dirty="0" smtClean="0"/>
              <a:t>widely</a:t>
            </a:r>
          </a:p>
          <a:p>
            <a:pPr lvl="1">
              <a:lnSpc>
                <a:spcPct val="80000"/>
              </a:lnSpc>
            </a:pPr>
            <a:r>
              <a:rPr lang="en-US" sz="2400" dirty="0" smtClean="0"/>
              <a:t>Different rates in US and technology comparable countries</a:t>
            </a:r>
          </a:p>
          <a:p>
            <a:pPr>
              <a:lnSpc>
                <a:spcPct val="80000"/>
              </a:lnSpc>
            </a:pPr>
            <a:r>
              <a:rPr lang="en-US" sz="2400" dirty="0" smtClean="0"/>
              <a:t>Unemployment has more to do with an economy’s ability to adapt to change.</a:t>
            </a:r>
          </a:p>
        </p:txBody>
      </p:sp>
      <p:sp>
        <p:nvSpPr>
          <p:cNvPr id="2" name="Content Placeholder 1"/>
          <p:cNvSpPr>
            <a:spLocks noGrp="1"/>
          </p:cNvSpPr>
          <p:nvPr>
            <p:ph sz="quarter" idx="10"/>
          </p:nvPr>
        </p:nvSpPr>
        <p:spPr/>
        <p:txBody>
          <a:bodyPr/>
          <a:lstStyle/>
          <a:p>
            <a:r>
              <a:rPr lang="en-US" dirty="0" smtClean="0"/>
              <a:t>280-281</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lstStyle/>
          <a:p>
            <a:pPr>
              <a:lnSpc>
                <a:spcPct val="80000"/>
              </a:lnSpc>
              <a:buFontTx/>
              <a:buNone/>
            </a:pPr>
            <a:r>
              <a:rPr lang="en-US" sz="2800" dirty="0"/>
              <a:t>Job Creation and </a:t>
            </a:r>
            <a:r>
              <a:rPr lang="en-US" sz="2800" dirty="0" smtClean="0"/>
              <a:t>destruction</a:t>
            </a:r>
            <a:endParaRPr lang="en-US" sz="2800" dirty="0"/>
          </a:p>
          <a:p>
            <a:pPr>
              <a:lnSpc>
                <a:spcPct val="80000"/>
              </a:lnSpc>
            </a:pPr>
            <a:r>
              <a:rPr lang="en-US" sz="2400" dirty="0" smtClean="0"/>
              <a:t>Are </a:t>
            </a:r>
            <a:r>
              <a:rPr lang="en-US" sz="2400" dirty="0"/>
              <a:t>we earning less?</a:t>
            </a:r>
          </a:p>
          <a:p>
            <a:pPr lvl="1">
              <a:lnSpc>
                <a:spcPct val="80000"/>
              </a:lnSpc>
            </a:pPr>
            <a:r>
              <a:rPr lang="en-US" sz="2400" dirty="0"/>
              <a:t>Since the 1970s, wages decreased but fringe benefits increased</a:t>
            </a:r>
          </a:p>
          <a:p>
            <a:pPr lvl="1">
              <a:lnSpc>
                <a:spcPct val="80000"/>
              </a:lnSpc>
            </a:pPr>
            <a:r>
              <a:rPr lang="en-US" sz="2400" dirty="0"/>
              <a:t>People work fewer hours since the Industrial Revolution</a:t>
            </a:r>
          </a:p>
          <a:p>
            <a:pPr lvl="1">
              <a:lnSpc>
                <a:spcPct val="80000"/>
              </a:lnSpc>
            </a:pPr>
            <a:r>
              <a:rPr lang="en-US" sz="2400" dirty="0"/>
              <a:t>Decrease in take-home pay may be due to other factors (e.g. increased taxes)</a:t>
            </a:r>
          </a:p>
          <a:p>
            <a:pPr lvl="1">
              <a:lnSpc>
                <a:spcPct val="80000"/>
              </a:lnSpc>
            </a:pPr>
            <a:r>
              <a:rPr lang="en-US" sz="2400" dirty="0"/>
              <a:t>Purchasing power increases as prices fall</a:t>
            </a:r>
          </a:p>
        </p:txBody>
      </p:sp>
      <p:sp>
        <p:nvSpPr>
          <p:cNvPr id="2" name="Content Placeholder 1"/>
          <p:cNvSpPr>
            <a:spLocks noGrp="1"/>
          </p:cNvSpPr>
          <p:nvPr>
            <p:ph sz="quarter" idx="10"/>
          </p:nvPr>
        </p:nvSpPr>
        <p:spPr/>
        <p:txBody>
          <a:bodyPr/>
          <a:lstStyle/>
          <a:p>
            <a:r>
              <a:rPr lang="en-US" dirty="0" smtClean="0"/>
              <a:t>281-282</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13166076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1219200" y="1371600"/>
            <a:ext cx="7696200" cy="4876800"/>
          </a:xfrm>
        </p:spPr>
        <p:txBody>
          <a:bodyPr>
            <a:normAutofit lnSpcReduction="10000"/>
          </a:bodyPr>
          <a:lstStyle/>
          <a:p>
            <a:pPr>
              <a:lnSpc>
                <a:spcPct val="80000"/>
              </a:lnSpc>
              <a:buFontTx/>
              <a:buNone/>
            </a:pPr>
            <a:r>
              <a:rPr lang="en-US" sz="2800" dirty="0"/>
              <a:t>Changing </a:t>
            </a:r>
            <a:r>
              <a:rPr lang="en-US" sz="2800" dirty="0" smtClean="0"/>
              <a:t>Skills and Skill Levels</a:t>
            </a:r>
            <a:endParaRPr lang="en-US" sz="2800" dirty="0"/>
          </a:p>
          <a:p>
            <a:pPr>
              <a:lnSpc>
                <a:spcPct val="80000"/>
              </a:lnSpc>
            </a:pPr>
            <a:r>
              <a:rPr lang="en-US" sz="2400" dirty="0" smtClean="0"/>
              <a:t>New products and services based on computer technology create jobs in design, marketing, manufacture, sales, customer service, repair, and maintenance. </a:t>
            </a:r>
          </a:p>
          <a:p>
            <a:pPr>
              <a:lnSpc>
                <a:spcPct val="80000"/>
              </a:lnSpc>
            </a:pPr>
            <a:r>
              <a:rPr lang="en-US" sz="2400" dirty="0" smtClean="0"/>
              <a:t>The </a:t>
            </a:r>
            <a:r>
              <a:rPr lang="en-US" sz="2400" dirty="0"/>
              <a:t>new jobs created from computers are different from the jobs </a:t>
            </a:r>
            <a:r>
              <a:rPr lang="en-US" sz="2400" dirty="0" smtClean="0"/>
              <a:t>eliminated. </a:t>
            </a:r>
            <a:endParaRPr lang="en-US" sz="2400" dirty="0"/>
          </a:p>
          <a:p>
            <a:pPr>
              <a:lnSpc>
                <a:spcPct val="80000"/>
              </a:lnSpc>
            </a:pPr>
            <a:r>
              <a:rPr lang="en-US" sz="2400" dirty="0"/>
              <a:t>New jobs such as computer engineer and system analyst jobs require a college degree, where jobs such as bank tellers, customer service representatives and clerks do </a:t>
            </a:r>
            <a:r>
              <a:rPr lang="en-US" sz="2400" dirty="0" smtClean="0"/>
              <a:t>not.</a:t>
            </a:r>
          </a:p>
          <a:p>
            <a:pPr>
              <a:lnSpc>
                <a:spcPct val="80000"/>
              </a:lnSpc>
            </a:pPr>
            <a:r>
              <a:rPr lang="en-US" sz="2400" dirty="0" smtClean="0"/>
              <a:t>Yet jobs eliminated also often high skill (loan application, even </a:t>
            </a:r>
            <a:r>
              <a:rPr lang="en-US" sz="2400" dirty="0" err="1" smtClean="0"/>
              <a:t>programmin</a:t>
            </a:r>
            <a:r>
              <a:rPr lang="en-US" sz="2400" dirty="0" smtClean="0"/>
              <a:t>)</a:t>
            </a:r>
            <a:endParaRPr lang="en-US" sz="2400" dirty="0"/>
          </a:p>
          <a:p>
            <a:pPr>
              <a:lnSpc>
                <a:spcPct val="80000"/>
              </a:lnSpc>
            </a:pPr>
            <a:r>
              <a:rPr lang="en-US" sz="2400" dirty="0"/>
              <a:t>Companies are more willing to hire people without specific skills when they can </a:t>
            </a:r>
            <a:r>
              <a:rPr lang="en-US" sz="2400" dirty="0">
                <a:solidFill>
                  <a:srgbClr val="FF0000"/>
                </a:solidFill>
              </a:rPr>
              <a:t>train</a:t>
            </a:r>
            <a:r>
              <a:rPr lang="en-US" sz="2400" dirty="0"/>
              <a:t> new people quickly and use automated support </a:t>
            </a:r>
            <a:r>
              <a:rPr lang="en-US" sz="2400" dirty="0" smtClean="0"/>
              <a:t>systems.</a:t>
            </a:r>
            <a:endParaRPr lang="en-US" sz="2400" dirty="0"/>
          </a:p>
        </p:txBody>
      </p:sp>
      <p:sp>
        <p:nvSpPr>
          <p:cNvPr id="2" name="Content Placeholder 1"/>
          <p:cNvSpPr>
            <a:spLocks noGrp="1"/>
          </p:cNvSpPr>
          <p:nvPr>
            <p:ph sz="quarter" idx="10"/>
          </p:nvPr>
        </p:nvSpPr>
        <p:spPr/>
        <p:txBody>
          <a:bodyPr/>
          <a:lstStyle/>
          <a:p>
            <a:r>
              <a:rPr lang="en-US" dirty="0" smtClean="0"/>
              <a:t>282-284</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924800" cy="4876800"/>
          </a:xfrm>
        </p:spPr>
        <p:txBody>
          <a:bodyPr>
            <a:normAutofit/>
          </a:bodyPr>
          <a:lstStyle/>
          <a:p>
            <a:pPr marL="0" indent="0">
              <a:buNone/>
            </a:pPr>
            <a:r>
              <a:rPr lang="en-US" dirty="0" smtClean="0"/>
              <a:t>Discussion Questions</a:t>
            </a:r>
          </a:p>
          <a:p>
            <a:r>
              <a:rPr lang="en-US" sz="2600" i="1" dirty="0"/>
              <a:t>What jobs have been eliminated due to technology?</a:t>
            </a:r>
          </a:p>
          <a:p>
            <a:r>
              <a:rPr lang="en-US" sz="2600" i="1" dirty="0"/>
              <a:t>What jobs that were once considered high-skill jobs </a:t>
            </a:r>
            <a:r>
              <a:rPr lang="en-US" sz="2600" i="1" dirty="0" smtClean="0"/>
              <a:t/>
            </a:r>
            <a:br>
              <a:rPr lang="en-US" sz="2600" i="1" dirty="0" smtClean="0"/>
            </a:br>
            <a:r>
              <a:rPr lang="en-US" sz="2600" i="1" dirty="0" smtClean="0"/>
              <a:t>are </a:t>
            </a:r>
            <a:r>
              <a:rPr lang="en-US" sz="2600" i="1" dirty="0"/>
              <a:t>now low-skill due to technology?</a:t>
            </a:r>
          </a:p>
          <a:p>
            <a:r>
              <a:rPr lang="en-US" sz="2600" i="1" dirty="0"/>
              <a:t> What new jobs have been created because of technology?</a:t>
            </a:r>
          </a:p>
          <a:p>
            <a:r>
              <a:rPr lang="en-US" sz="2600" i="1" dirty="0" smtClean="0"/>
              <a:t>Do automated systems mean fewer jobs for </a:t>
            </a:r>
            <a:br>
              <a:rPr lang="en-US" sz="2600" i="1" dirty="0" smtClean="0"/>
            </a:br>
            <a:r>
              <a:rPr lang="en-US" sz="2600" i="1" dirty="0" smtClean="0"/>
              <a:t>high-skilled workers? </a:t>
            </a:r>
          </a:p>
          <a:p>
            <a:r>
              <a:rPr lang="en-US" sz="2600" i="1" dirty="0" smtClean="0"/>
              <a:t>Will human intelligence in employment be “devalued”?</a:t>
            </a:r>
            <a:endParaRPr lang="en-US" sz="2600" i="1" dirty="0"/>
          </a:p>
        </p:txBody>
      </p:sp>
      <p:sp>
        <p:nvSpPr>
          <p:cNvPr id="4" name="Content Placeholder 3"/>
          <p:cNvSpPr>
            <a:spLocks noGrp="1"/>
          </p:cNvSpPr>
          <p:nvPr>
            <p:ph sz="quarter" idx="10"/>
          </p:nvPr>
        </p:nvSpPr>
        <p:spPr/>
        <p:txBody>
          <a:bodyPr/>
          <a:lstStyle/>
          <a:p>
            <a:r>
              <a:rPr lang="en-US" dirty="0" smtClean="0"/>
              <a:t>277-284</a:t>
            </a:r>
            <a:endParaRPr lang="en-US" dirty="0"/>
          </a:p>
        </p:txBody>
      </p:sp>
      <p:sp>
        <p:nvSpPr>
          <p:cNvPr id="5"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extLst>
      <p:ext uri="{BB962C8B-B14F-4D97-AF65-F5344CB8AC3E}">
        <p14:creationId xmlns:p14="http://schemas.microsoft.com/office/powerpoint/2010/main" val="32397657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p:txBody>
          <a:bodyPr/>
          <a:lstStyle/>
          <a:p>
            <a:pPr marL="0" indent="0">
              <a:buNone/>
            </a:pPr>
            <a:r>
              <a:rPr lang="en-US" sz="2800" dirty="0" smtClean="0"/>
              <a:t>Telecommuting</a:t>
            </a:r>
            <a:endParaRPr lang="en-US" sz="2800" dirty="0"/>
          </a:p>
          <a:p>
            <a:r>
              <a:rPr lang="en-US" sz="2400" dirty="0"/>
              <a:t>Working at home using a computer electronically linked to one's place of employment</a:t>
            </a:r>
          </a:p>
          <a:p>
            <a:r>
              <a:rPr lang="en-US" sz="2400" dirty="0"/>
              <a:t>Mobile office using a laptop, working out of your car or at customer locations</a:t>
            </a:r>
          </a:p>
          <a:p>
            <a:r>
              <a:rPr lang="en-US" sz="2400" dirty="0"/>
              <a:t>Fulltime and part-time telecommuting</a:t>
            </a:r>
          </a:p>
        </p:txBody>
      </p:sp>
      <p:sp>
        <p:nvSpPr>
          <p:cNvPr id="2" name="Content Placeholder 1"/>
          <p:cNvSpPr>
            <a:spLocks noGrp="1"/>
          </p:cNvSpPr>
          <p:nvPr>
            <p:ph sz="quarter" idx="10"/>
          </p:nvPr>
        </p:nvSpPr>
        <p:spPr/>
        <p:txBody>
          <a:bodyPr/>
          <a:lstStyle/>
          <a:p>
            <a:r>
              <a:rPr lang="en-US" dirty="0" smtClean="0"/>
              <a:t>284-285</a:t>
            </a:r>
            <a:endParaRPr lang="en-US" dirty="0"/>
          </a:p>
        </p:txBody>
      </p:sp>
      <p:sp>
        <p:nvSpPr>
          <p:cNvPr id="8" name="Rectangle 4"/>
          <p:cNvSpPr>
            <a:spLocks noGrp="1" noChangeArrowheads="1"/>
          </p:cNvSpPr>
          <p:nvPr>
            <p:ph type="title"/>
          </p:nvPr>
        </p:nvSpPr>
        <p:spPr>
          <a:xfrm>
            <a:off x="1219200" y="228600"/>
            <a:ext cx="7162800" cy="1143000"/>
          </a:xfrm>
        </p:spPr>
        <p:txBody>
          <a:bodyPr/>
          <a:lstStyle/>
          <a:p>
            <a:r>
              <a:rPr lang="en-US" sz="4000" dirty="0" smtClean="0"/>
              <a:t>Impacts </a:t>
            </a:r>
            <a:r>
              <a:rPr lang="en-US" sz="4000" dirty="0"/>
              <a:t>on Employment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3116</Words>
  <Application>Microsoft Office PowerPoint</Application>
  <PresentationFormat>On-screen Show (4:3)</PresentationFormat>
  <Paragraphs>385</Paragraphs>
  <Slides>28</Slides>
  <Notes>21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Baase</vt:lpstr>
      <vt:lpstr>A Gift of Fire Fourth edition Sara Baase</vt:lpstr>
      <vt:lpstr>What We Will Cover</vt:lpstr>
      <vt:lpstr>Changes, Fears, and Questions</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lpstr>Employee Monitoring/Communication</vt:lpstr>
      <vt:lpstr>Impacts on Employment</vt:lpstr>
      <vt:lpstr>Separating – or merging – work and personal  </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lpstr>Impacts on Employment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2012-09-17T17:46:52Z</dcterms:created>
  <dcterms:modified xsi:type="dcterms:W3CDTF">2013-04-09T14:25:31Z</dcterms:modified>
</cp:coreProperties>
</file>